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792" r:id="rId5"/>
    <p:sldMasterId id="2147483793" r:id="rId6"/>
    <p:sldMasterId id="2147483795" r:id="rId7"/>
  </p:sldMasterIdLst>
  <p:notesMasterIdLst>
    <p:notesMasterId r:id="rId31"/>
  </p:notesMasterIdLst>
  <p:sldIdLst>
    <p:sldId id="256" r:id="rId8"/>
    <p:sldId id="258" r:id="rId9"/>
    <p:sldId id="259" r:id="rId10"/>
    <p:sldId id="261" r:id="rId11"/>
    <p:sldId id="263" r:id="rId12"/>
    <p:sldId id="264" r:id="rId13"/>
    <p:sldId id="294" r:id="rId14"/>
    <p:sldId id="349" r:id="rId15"/>
    <p:sldId id="270" r:id="rId16"/>
    <p:sldId id="271" r:id="rId17"/>
    <p:sldId id="380" r:id="rId18"/>
    <p:sldId id="292" r:id="rId19"/>
    <p:sldId id="309" r:id="rId20"/>
    <p:sldId id="2330" r:id="rId21"/>
    <p:sldId id="2327" r:id="rId22"/>
    <p:sldId id="2344" r:id="rId23"/>
    <p:sldId id="279" r:id="rId24"/>
    <p:sldId id="278" r:id="rId25"/>
    <p:sldId id="2336" r:id="rId26"/>
    <p:sldId id="276" r:id="rId27"/>
    <p:sldId id="2292" r:id="rId28"/>
    <p:sldId id="265" r:id="rId29"/>
    <p:sldId id="2343"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4184"/>
    <a:srgbClr val="FFABAB"/>
    <a:srgbClr val="DAE3F3"/>
    <a:srgbClr val="4472C4"/>
    <a:srgbClr val="FFC000"/>
    <a:srgbClr val="008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B4D7AB-66AB-47C4-AC38-3A6BC7400662}" v="28" dt="2025-10-20T16:20:02.5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howGuides="1">
      <p:cViewPr>
        <p:scale>
          <a:sx n="130" d="100"/>
          <a:sy n="130" d="100"/>
        </p:scale>
        <p:origin x="72" y="240"/>
      </p:cViewPr>
      <p:guideLst>
        <p:guide orient="horz" pos="2160"/>
        <p:guide pos="3840"/>
      </p:guideLst>
    </p:cSldViewPr>
  </p:slideViewPr>
  <p:notesTextViewPr>
    <p:cViewPr>
      <p:scale>
        <a:sx n="1" d="1"/>
        <a:sy n="1" d="1"/>
      </p:scale>
      <p:origin x="0" y="0"/>
    </p:cViewPr>
  </p:notesTextViewPr>
  <p:sorterViewPr>
    <p:cViewPr>
      <p:scale>
        <a:sx n="100" d="100"/>
        <a:sy n="100" d="100"/>
      </p:scale>
      <p:origin x="0" y="-13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microsoft.com/office/2016/11/relationships/changesInfo" Target="changesInfos/changesInfo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tableStyles" Target="tableStyles.xml"/><Relationship Id="rId8" Type="http://schemas.openxmlformats.org/officeDocument/2006/relationships/slide" Target="slides/slide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nce Cooley" userId="a0dc4cf4-533e-4ca2-a4a4-693ae06382ce" providerId="ADAL" clId="{A569FD40-0A9E-4E23-9CDA-0614C986151F}"/>
    <pc:docChg chg="undo custSel modSld sldOrd">
      <pc:chgData name="Lance Cooley" userId="a0dc4cf4-533e-4ca2-a4a4-693ae06382ce" providerId="ADAL" clId="{A569FD40-0A9E-4E23-9CDA-0614C986151F}" dt="2025-10-20T16:21:44.521" v="203" actId="6549"/>
      <pc:docMkLst>
        <pc:docMk/>
      </pc:docMkLst>
      <pc:sldChg chg="modSp mod">
        <pc:chgData name="Lance Cooley" userId="a0dc4cf4-533e-4ca2-a4a4-693ae06382ce" providerId="ADAL" clId="{A569FD40-0A9E-4E23-9CDA-0614C986151F}" dt="2025-10-20T16:06:25.506" v="31" actId="20577"/>
        <pc:sldMkLst>
          <pc:docMk/>
          <pc:sldMk cId="4278829840" sldId="259"/>
        </pc:sldMkLst>
        <pc:spChg chg="mod">
          <ac:chgData name="Lance Cooley" userId="a0dc4cf4-533e-4ca2-a4a4-693ae06382ce" providerId="ADAL" clId="{A569FD40-0A9E-4E23-9CDA-0614C986151F}" dt="2025-10-20T16:06:25.506" v="31" actId="20577"/>
          <ac:spMkLst>
            <pc:docMk/>
            <pc:sldMk cId="4278829840" sldId="259"/>
            <ac:spMk id="4" creationId="{01534330-727B-5949-97E6-B21CB10F5991}"/>
          </ac:spMkLst>
        </pc:spChg>
      </pc:sldChg>
      <pc:sldChg chg="modSp mod">
        <pc:chgData name="Lance Cooley" userId="a0dc4cf4-533e-4ca2-a4a4-693ae06382ce" providerId="ADAL" clId="{A569FD40-0A9E-4E23-9CDA-0614C986151F}" dt="2025-10-20T16:08:33.860" v="71" actId="20577"/>
        <pc:sldMkLst>
          <pc:docMk/>
          <pc:sldMk cId="777443865" sldId="261"/>
        </pc:sldMkLst>
        <pc:spChg chg="mod">
          <ac:chgData name="Lance Cooley" userId="a0dc4cf4-533e-4ca2-a4a4-693ae06382ce" providerId="ADAL" clId="{A569FD40-0A9E-4E23-9CDA-0614C986151F}" dt="2025-10-20T16:08:33.860" v="71" actId="20577"/>
          <ac:spMkLst>
            <pc:docMk/>
            <pc:sldMk cId="777443865" sldId="261"/>
            <ac:spMk id="3" creationId="{0EBC1A4C-1FA3-7725-A82D-5805B073C48C}"/>
          </ac:spMkLst>
        </pc:spChg>
      </pc:sldChg>
      <pc:sldChg chg="addSp modSp mod modAnim">
        <pc:chgData name="Lance Cooley" userId="a0dc4cf4-533e-4ca2-a4a4-693ae06382ce" providerId="ADAL" clId="{A569FD40-0A9E-4E23-9CDA-0614C986151F}" dt="2025-10-20T16:11:22.672" v="100"/>
        <pc:sldMkLst>
          <pc:docMk/>
          <pc:sldMk cId="496446295" sldId="263"/>
        </pc:sldMkLst>
        <pc:spChg chg="mod">
          <ac:chgData name="Lance Cooley" userId="a0dc4cf4-533e-4ca2-a4a4-693ae06382ce" providerId="ADAL" clId="{A569FD40-0A9E-4E23-9CDA-0614C986151F}" dt="2025-10-20T16:10:43.116" v="99" actId="207"/>
          <ac:spMkLst>
            <pc:docMk/>
            <pc:sldMk cId="496446295" sldId="263"/>
            <ac:spMk id="3" creationId="{43C877E5-D564-A99A-1EE7-D8BBC6C6BCB4}"/>
          </ac:spMkLst>
        </pc:spChg>
        <pc:spChg chg="add mod">
          <ac:chgData name="Lance Cooley" userId="a0dc4cf4-533e-4ca2-a4a4-693ae06382ce" providerId="ADAL" clId="{A569FD40-0A9E-4E23-9CDA-0614C986151F}" dt="2025-10-20T16:10:22.125" v="98" actId="1076"/>
          <ac:spMkLst>
            <pc:docMk/>
            <pc:sldMk cId="496446295" sldId="263"/>
            <ac:spMk id="8" creationId="{470A1B63-6C57-B032-9842-D806DDD8517C}"/>
          </ac:spMkLst>
        </pc:spChg>
      </pc:sldChg>
      <pc:sldChg chg="modSp mod">
        <pc:chgData name="Lance Cooley" userId="a0dc4cf4-533e-4ca2-a4a4-693ae06382ce" providerId="ADAL" clId="{A569FD40-0A9E-4E23-9CDA-0614C986151F}" dt="2025-10-20T16:21:44.521" v="203" actId="6549"/>
        <pc:sldMkLst>
          <pc:docMk/>
          <pc:sldMk cId="2732532270" sldId="276"/>
        </pc:sldMkLst>
        <pc:spChg chg="mod">
          <ac:chgData name="Lance Cooley" userId="a0dc4cf4-533e-4ca2-a4a4-693ae06382ce" providerId="ADAL" clId="{A569FD40-0A9E-4E23-9CDA-0614C986151F}" dt="2025-10-20T16:21:44.521" v="203" actId="6549"/>
          <ac:spMkLst>
            <pc:docMk/>
            <pc:sldMk cId="2732532270" sldId="276"/>
            <ac:spMk id="54" creationId="{6878CEDE-432E-481A-09DE-DFB2B4B581FD}"/>
          </ac:spMkLst>
        </pc:spChg>
      </pc:sldChg>
      <pc:sldChg chg="modSp mod">
        <pc:chgData name="Lance Cooley" userId="a0dc4cf4-533e-4ca2-a4a4-693ae06382ce" providerId="ADAL" clId="{A569FD40-0A9E-4E23-9CDA-0614C986151F}" dt="2025-10-20T16:17:29.273" v="124" actId="20577"/>
        <pc:sldMkLst>
          <pc:docMk/>
          <pc:sldMk cId="3605999672" sldId="279"/>
        </pc:sldMkLst>
        <pc:spChg chg="mod">
          <ac:chgData name="Lance Cooley" userId="a0dc4cf4-533e-4ca2-a4a4-693ae06382ce" providerId="ADAL" clId="{A569FD40-0A9E-4E23-9CDA-0614C986151F}" dt="2025-10-20T16:17:29.273" v="124" actId="20577"/>
          <ac:spMkLst>
            <pc:docMk/>
            <pc:sldMk cId="3605999672" sldId="279"/>
            <ac:spMk id="5" creationId="{6BF418C3-DDA7-F17C-BD40-A346855AF87F}"/>
          </ac:spMkLst>
        </pc:spChg>
      </pc:sldChg>
      <pc:sldChg chg="ord">
        <pc:chgData name="Lance Cooley" userId="a0dc4cf4-533e-4ca2-a4a4-693ae06382ce" providerId="ADAL" clId="{A569FD40-0A9E-4E23-9CDA-0614C986151F}" dt="2025-10-20T16:14:05.295" v="102"/>
        <pc:sldMkLst>
          <pc:docMk/>
          <pc:sldMk cId="3937332198" sldId="292"/>
        </pc:sldMkLst>
      </pc:sldChg>
      <pc:sldChg chg="modSp mod">
        <pc:chgData name="Lance Cooley" userId="a0dc4cf4-533e-4ca2-a4a4-693ae06382ce" providerId="ADAL" clId="{A569FD40-0A9E-4E23-9CDA-0614C986151F}" dt="2025-10-20T16:15:35.714" v="115" actId="1076"/>
        <pc:sldMkLst>
          <pc:docMk/>
          <pc:sldMk cId="1448549742" sldId="2327"/>
        </pc:sldMkLst>
        <pc:spChg chg="mod">
          <ac:chgData name="Lance Cooley" userId="a0dc4cf4-533e-4ca2-a4a4-693ae06382ce" providerId="ADAL" clId="{A569FD40-0A9E-4E23-9CDA-0614C986151F}" dt="2025-10-20T16:15:35.714" v="115" actId="1076"/>
          <ac:spMkLst>
            <pc:docMk/>
            <pc:sldMk cId="1448549742" sldId="2327"/>
            <ac:spMk id="15" creationId="{9EB1E649-0529-1756-88D1-D1222ABE6949}"/>
          </ac:spMkLst>
        </pc:spChg>
      </pc:sldChg>
      <pc:sldChg chg="addSp delSp modSp mod">
        <pc:chgData name="Lance Cooley" userId="a0dc4cf4-533e-4ca2-a4a4-693ae06382ce" providerId="ADAL" clId="{A569FD40-0A9E-4E23-9CDA-0614C986151F}" dt="2025-10-20T16:20:08.791" v="163" actId="1035"/>
        <pc:sldMkLst>
          <pc:docMk/>
          <pc:sldMk cId="1957028560" sldId="2336"/>
        </pc:sldMkLst>
        <pc:spChg chg="add del mod">
          <ac:chgData name="Lance Cooley" userId="a0dc4cf4-533e-4ca2-a4a4-693ae06382ce" providerId="ADAL" clId="{A569FD40-0A9E-4E23-9CDA-0614C986151F}" dt="2025-10-20T16:19:45.617" v="129" actId="21"/>
          <ac:spMkLst>
            <pc:docMk/>
            <pc:sldMk cId="1957028560" sldId="2336"/>
            <ac:spMk id="47" creationId="{89560754-C5D6-764C-80F2-3CABE7A43803}"/>
          </ac:spMkLst>
        </pc:spChg>
        <pc:spChg chg="add del mod">
          <ac:chgData name="Lance Cooley" userId="a0dc4cf4-533e-4ca2-a4a4-693ae06382ce" providerId="ADAL" clId="{A569FD40-0A9E-4E23-9CDA-0614C986151F}" dt="2025-10-20T16:19:45.617" v="129" actId="21"/>
          <ac:spMkLst>
            <pc:docMk/>
            <pc:sldMk cId="1957028560" sldId="2336"/>
            <ac:spMk id="48" creationId="{1C7305AA-74B7-BD90-DDB4-4CFB957E1F9E}"/>
          </ac:spMkLst>
        </pc:spChg>
        <pc:spChg chg="add mod">
          <ac:chgData name="Lance Cooley" userId="a0dc4cf4-533e-4ca2-a4a4-693ae06382ce" providerId="ADAL" clId="{A569FD40-0A9E-4E23-9CDA-0614C986151F}" dt="2025-10-20T16:19:47.833" v="130"/>
          <ac:spMkLst>
            <pc:docMk/>
            <pc:sldMk cId="1957028560" sldId="2336"/>
            <ac:spMk id="49" creationId="{89560754-C5D6-764C-80F2-3CABE7A43803}"/>
          </ac:spMkLst>
        </pc:spChg>
        <pc:spChg chg="add mod">
          <ac:chgData name="Lance Cooley" userId="a0dc4cf4-533e-4ca2-a4a4-693ae06382ce" providerId="ADAL" clId="{A569FD40-0A9E-4E23-9CDA-0614C986151F}" dt="2025-10-20T16:19:47.833" v="130"/>
          <ac:spMkLst>
            <pc:docMk/>
            <pc:sldMk cId="1957028560" sldId="2336"/>
            <ac:spMk id="50" creationId="{1C7305AA-74B7-BD90-DDB4-4CFB957E1F9E}"/>
          </ac:spMkLst>
        </pc:spChg>
        <pc:spChg chg="add mod">
          <ac:chgData name="Lance Cooley" userId="a0dc4cf4-533e-4ca2-a4a4-693ae06382ce" providerId="ADAL" clId="{A569FD40-0A9E-4E23-9CDA-0614C986151F}" dt="2025-10-20T16:19:54.841" v="131"/>
          <ac:spMkLst>
            <pc:docMk/>
            <pc:sldMk cId="1957028560" sldId="2336"/>
            <ac:spMk id="51" creationId="{71EF7396-7689-34C9-E071-F8A2CD862B9C}"/>
          </ac:spMkLst>
        </pc:spChg>
        <pc:spChg chg="add mod">
          <ac:chgData name="Lance Cooley" userId="a0dc4cf4-533e-4ca2-a4a4-693ae06382ce" providerId="ADAL" clId="{A569FD40-0A9E-4E23-9CDA-0614C986151F}" dt="2025-10-20T16:19:54.841" v="131"/>
          <ac:spMkLst>
            <pc:docMk/>
            <pc:sldMk cId="1957028560" sldId="2336"/>
            <ac:spMk id="52" creationId="{7073BC64-F599-7CE4-736D-1BC9C2A540C3}"/>
          </ac:spMkLst>
        </pc:spChg>
        <pc:spChg chg="add mod">
          <ac:chgData name="Lance Cooley" userId="a0dc4cf4-533e-4ca2-a4a4-693ae06382ce" providerId="ADAL" clId="{A569FD40-0A9E-4E23-9CDA-0614C986151F}" dt="2025-10-20T16:20:08.791" v="163" actId="1035"/>
          <ac:spMkLst>
            <pc:docMk/>
            <pc:sldMk cId="1957028560" sldId="2336"/>
            <ac:spMk id="53" creationId="{695B405E-84AA-0DCD-26F0-73C5F7FFB755}"/>
          </ac:spMkLst>
        </pc:spChg>
        <pc:spChg chg="add mod">
          <ac:chgData name="Lance Cooley" userId="a0dc4cf4-533e-4ca2-a4a4-693ae06382ce" providerId="ADAL" clId="{A569FD40-0A9E-4E23-9CDA-0614C986151F}" dt="2025-10-20T16:20:08.791" v="163" actId="1035"/>
          <ac:spMkLst>
            <pc:docMk/>
            <pc:sldMk cId="1957028560" sldId="2336"/>
            <ac:spMk id="54" creationId="{140FE162-F8C0-038B-D28A-A075E045DEDA}"/>
          </ac:spMkLst>
        </pc:spChg>
        <pc:grpChg chg="mod">
          <ac:chgData name="Lance Cooley" userId="a0dc4cf4-533e-4ca2-a4a4-693ae06382ce" providerId="ADAL" clId="{A569FD40-0A9E-4E23-9CDA-0614C986151F}" dt="2025-10-20T16:19:21.673" v="126" actId="1076"/>
          <ac:grpSpMkLst>
            <pc:docMk/>
            <pc:sldMk cId="1957028560" sldId="2336"/>
            <ac:grpSpMk id="32" creationId="{B742B636-5269-3266-BD4C-1D8575CAA20E}"/>
          </ac:grpSpMkLst>
        </pc:grpChg>
        <pc:picChg chg="ord">
          <ac:chgData name="Lance Cooley" userId="a0dc4cf4-533e-4ca2-a4a4-693ae06382ce" providerId="ADAL" clId="{A569FD40-0A9E-4E23-9CDA-0614C986151F}" dt="2025-10-20T16:19:14.013" v="125" actId="167"/>
          <ac:picMkLst>
            <pc:docMk/>
            <pc:sldMk cId="1957028560" sldId="2336"/>
            <ac:picMk id="9" creationId="{AA080A21-0E43-CBCC-AB93-09655D04D3C7}"/>
          </ac:picMkLst>
        </pc:picChg>
      </pc:sldChg>
      <pc:sldChg chg="modAnim">
        <pc:chgData name="Lance Cooley" userId="a0dc4cf4-533e-4ca2-a4a4-693ae06382ce" providerId="ADAL" clId="{A569FD40-0A9E-4E23-9CDA-0614C986151F}" dt="2025-10-20T16:16:23.904" v="116"/>
        <pc:sldMkLst>
          <pc:docMk/>
          <pc:sldMk cId="4255645235" sldId="234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FC4A88-5424-43A9-A010-CDA1AE7EAC8D}" type="datetimeFigureOut">
              <a:rPr lang="en-US" smtClean="0"/>
              <a:t>10/20/2025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75955A-F66F-4E23-84FC-DF1C93A5E3AB}" type="slidenum">
              <a:rPr lang="en-US" smtClean="0"/>
              <a:t>‹#›</a:t>
            </a:fld>
            <a:endParaRPr lang="en-US"/>
          </a:p>
        </p:txBody>
      </p:sp>
    </p:spTree>
    <p:extLst>
      <p:ext uri="{BB962C8B-B14F-4D97-AF65-F5344CB8AC3E}">
        <p14:creationId xmlns:p14="http://schemas.microsoft.com/office/powerpoint/2010/main" val="705092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F6861DC-CA39-134D-B649-300C81059883}" type="slidenum">
              <a:rPr lang="en-US" smtClean="0"/>
              <a:t>9</a:t>
            </a:fld>
            <a:endParaRPr lang="en-US"/>
          </a:p>
        </p:txBody>
      </p:sp>
    </p:spTree>
    <p:extLst>
      <p:ext uri="{BB962C8B-B14F-4D97-AF65-F5344CB8AC3E}">
        <p14:creationId xmlns:p14="http://schemas.microsoft.com/office/powerpoint/2010/main" val="3349349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Slightly smaller To was observed for tapes with a smaller density and size of defects.</a:t>
            </a:r>
          </a:p>
          <a:p>
            <a:r>
              <a:rPr lang="en-US" dirty="0"/>
              <a:t>Above 15-20T tape-to-tape spread of To(B) is decreasing. </a:t>
            </a:r>
          </a:p>
          <a:p>
            <a:r>
              <a:rPr lang="en-US" i="1" dirty="0"/>
              <a:t>Larger </a:t>
            </a:r>
            <a:r>
              <a:rPr lang="en-US" i="1" dirty="0" err="1"/>
              <a:t>f</a:t>
            </a:r>
            <a:r>
              <a:rPr lang="en-US" i="1" baseline="-25000" dirty="0" err="1"/>
              <a:t>p</a:t>
            </a:r>
            <a:r>
              <a:rPr lang="en-US" i="1" dirty="0"/>
              <a:t> is for tapes with a smaller density and size of defects. </a:t>
            </a:r>
            <a:endParaRPr lang="en-US" dirty="0"/>
          </a:p>
          <a:p>
            <a:endParaRPr lang="en-US" dirty="0"/>
          </a:p>
        </p:txBody>
      </p:sp>
      <p:sp>
        <p:nvSpPr>
          <p:cNvPr id="4" name="Slide Number Placeholder 3"/>
          <p:cNvSpPr>
            <a:spLocks noGrp="1"/>
          </p:cNvSpPr>
          <p:nvPr>
            <p:ph type="sldNum" sz="quarter" idx="5"/>
          </p:nvPr>
        </p:nvSpPr>
        <p:spPr/>
        <p:txBody>
          <a:bodyPr/>
          <a:lstStyle/>
          <a:p>
            <a:fld id="{CF6861DC-CA39-134D-B649-300C81059883}" type="slidenum">
              <a:rPr lang="en-US" smtClean="0"/>
              <a:t>11</a:t>
            </a:fld>
            <a:endParaRPr lang="en-US"/>
          </a:p>
        </p:txBody>
      </p:sp>
    </p:spTree>
    <p:extLst>
      <p:ext uri="{BB962C8B-B14F-4D97-AF65-F5344CB8AC3E}">
        <p14:creationId xmlns:p14="http://schemas.microsoft.com/office/powerpoint/2010/main" val="984031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Key aspect for structural design is screening current induced stress.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Screening currents in a REBCO tape generate outward and inward Lorentz forces.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results in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2"/>
                </a:solidFill>
              </a:rPr>
              <a:t>Enhancement tensile hoop strain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2"/>
                </a:solidFill>
              </a:rPr>
              <a:t>Compressive hoop strain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2"/>
                </a:solidFill>
              </a:rPr>
              <a:t>Conical deformation with some degrees of tape tilting angle,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2"/>
              </a:solidFill>
            </a:endParaRPr>
          </a:p>
          <a:p>
            <a:r>
              <a:rPr lang="en-US" dirty="0"/>
              <a:t>As for tensile hoop strain, we had already determined the criterion as 0.45% which is determined by fatigue test coil results in 2020.</a:t>
            </a:r>
          </a:p>
          <a:p>
            <a:r>
              <a:rPr lang="en-US" dirty="0"/>
              <a:t>However, we didn’t figure out the criterion of compressive hoop strain and tilting angle.</a:t>
            </a:r>
          </a:p>
        </p:txBody>
      </p:sp>
      <p:sp>
        <p:nvSpPr>
          <p:cNvPr id="4" name="Slide Number Placeholder 3"/>
          <p:cNvSpPr>
            <a:spLocks noGrp="1"/>
          </p:cNvSpPr>
          <p:nvPr>
            <p:ph type="sldNum" sz="quarter" idx="5"/>
          </p:nvPr>
        </p:nvSpPr>
        <p:spPr/>
        <p:txBody>
          <a:bodyPr/>
          <a:lstStyle/>
          <a:p>
            <a:fld id="{16935E26-D39E-4D7F-A166-09C5CE480577}" type="slidenum">
              <a:rPr lang="en-US" smtClean="0"/>
              <a:t>13</a:t>
            </a:fld>
            <a:endParaRPr lang="en-US"/>
          </a:p>
        </p:txBody>
      </p:sp>
    </p:spTree>
    <p:extLst>
      <p:ext uri="{BB962C8B-B14F-4D97-AF65-F5344CB8AC3E}">
        <p14:creationId xmlns:p14="http://schemas.microsoft.com/office/powerpoint/2010/main" val="521565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 actual situation is more complicated. </a:t>
            </a:r>
          </a:p>
          <a:p>
            <a:endParaRPr lang="en-US" dirty="0"/>
          </a:p>
          <a:p>
            <a:r>
              <a:rPr lang="en-US" dirty="0"/>
              <a:t>Because the mod-region of HTS coils, they will experience the combination of axial pressure from the </a:t>
            </a:r>
            <a:r>
              <a:rPr lang="en-US" dirty="0" err="1"/>
              <a:t>upperdisks</a:t>
            </a:r>
            <a:r>
              <a:rPr lang="en-US" dirty="0"/>
              <a:t> and tilting deformation due to SCIS.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concern is that </a:t>
            </a:r>
            <a:r>
              <a:rPr kumimoji="0" lang="en-US" sz="1200" b="0" i="0" u="none" strike="noStrike" kern="0" cap="none" spc="0" normalizeH="0" baseline="0" noProof="0" dirty="0">
                <a:ln>
                  <a:noFill/>
                </a:ln>
                <a:solidFill>
                  <a:schemeClr val="bg2"/>
                </a:solidFill>
                <a:effectLst/>
                <a:uLnTx/>
                <a:uFillTx/>
              </a:rPr>
              <a:t>Axial pressure will likely enhance the magnitude of tilting deformation and hoop strain.</a:t>
            </a:r>
          </a:p>
          <a:p>
            <a:endParaRPr lang="en-US" dirty="0"/>
          </a:p>
          <a:p>
            <a:r>
              <a:rPr lang="en-US" dirty="0"/>
              <a:t>So, we need to figure out the </a:t>
            </a:r>
            <a:r>
              <a:rPr kumimoji="0" lang="en-US" sz="1200" b="0" i="0" u="none" strike="noStrike" kern="0" cap="none" spc="0" normalizeH="0" baseline="0" noProof="0" dirty="0">
                <a:ln>
                  <a:noFill/>
                </a:ln>
                <a:solidFill>
                  <a:schemeClr val="bg2"/>
                </a:solidFill>
                <a:effectLst/>
                <a:uLnTx/>
                <a:uFillTx/>
              </a:rPr>
              <a:t>criterion on the combination of tilting angle and axial pressure.</a:t>
            </a:r>
            <a:endParaRPr lang="en-US" b="0" dirty="0"/>
          </a:p>
        </p:txBody>
      </p:sp>
      <p:sp>
        <p:nvSpPr>
          <p:cNvPr id="4" name="Slide Number Placeholder 3"/>
          <p:cNvSpPr>
            <a:spLocks noGrp="1"/>
          </p:cNvSpPr>
          <p:nvPr>
            <p:ph type="sldNum" sz="quarter" idx="5"/>
          </p:nvPr>
        </p:nvSpPr>
        <p:spPr/>
        <p:txBody>
          <a:bodyPr/>
          <a:lstStyle/>
          <a:p>
            <a:fld id="{CF6861DC-CA39-134D-B649-300C81059883}" type="slidenum">
              <a:rPr lang="en-US" smtClean="0"/>
              <a:t>14</a:t>
            </a:fld>
            <a:endParaRPr lang="en-US"/>
          </a:p>
        </p:txBody>
      </p:sp>
    </p:spTree>
    <p:extLst>
      <p:ext uri="{BB962C8B-B14F-4D97-AF65-F5344CB8AC3E}">
        <p14:creationId xmlns:p14="http://schemas.microsoft.com/office/powerpoint/2010/main" val="4273861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evaluate this, we conducted combined axial pressure and tape tilting test, for short, CATT test.</a:t>
            </a:r>
          </a:p>
          <a:p>
            <a:endParaRPr lang="en-US" dirty="0"/>
          </a:p>
          <a:p>
            <a:r>
              <a:rPr lang="en-US" dirty="0"/>
              <a:t>This is the cryostat of the 12 T split-magnet, and actuator is attached at the top of the probe, and double pancake test coil is inserted like this. </a:t>
            </a:r>
          </a:p>
          <a:p>
            <a:endParaRPr lang="en-US" dirty="0"/>
          </a:p>
          <a:p>
            <a:r>
              <a:rPr lang="en-US" dirty="0"/>
              <a:t>located at some offset in magnet axial direction from the midplane of the </a:t>
            </a:r>
            <a:r>
              <a:rPr lang="en-US" dirty="0" err="1"/>
              <a:t>outsert</a:t>
            </a:r>
            <a:r>
              <a:rPr lang="en-US" dirty="0"/>
              <a:t>.</a:t>
            </a:r>
          </a:p>
          <a:p>
            <a:endParaRPr lang="en-US" dirty="0"/>
          </a:p>
          <a:p>
            <a:r>
              <a:rPr lang="en-US" dirty="0"/>
              <a:t>This way, The </a:t>
            </a:r>
            <a:r>
              <a:rPr lang="en-US" dirty="0" err="1"/>
              <a:t>outsret</a:t>
            </a:r>
            <a:r>
              <a:rPr lang="en-US" dirty="0"/>
              <a:t> field induces SCIS and tape tilting, and Actuator applies axial load mechanically.</a:t>
            </a:r>
          </a:p>
          <a:p>
            <a:endParaRPr lang="en-US" dirty="0"/>
          </a:p>
          <a:p>
            <a:r>
              <a:rPr lang="en-US" dirty="0"/>
              <a:t>which result in </a:t>
            </a:r>
            <a:r>
              <a:rPr lang="en-US" sz="1200" dirty="0">
                <a:solidFill>
                  <a:schemeClr val="bg2"/>
                </a:solidFill>
              </a:rPr>
              <a:t>Combined Axial pressure and Tape Tilting</a:t>
            </a:r>
            <a:endParaRPr lang="en-US" dirty="0"/>
          </a:p>
          <a:p>
            <a:endParaRPr lang="en-US" dirty="0"/>
          </a:p>
        </p:txBody>
      </p:sp>
      <p:sp>
        <p:nvSpPr>
          <p:cNvPr id="4" name="Slide Number Placeholder 3"/>
          <p:cNvSpPr>
            <a:spLocks noGrp="1"/>
          </p:cNvSpPr>
          <p:nvPr>
            <p:ph type="sldNum" sz="quarter" idx="5"/>
          </p:nvPr>
        </p:nvSpPr>
        <p:spPr/>
        <p:txBody>
          <a:bodyPr/>
          <a:lstStyle/>
          <a:p>
            <a:fld id="{CF6861DC-CA39-134D-B649-300C81059883}" type="slidenum">
              <a:rPr lang="en-US" smtClean="0"/>
              <a:t>15</a:t>
            </a:fld>
            <a:endParaRPr lang="en-US"/>
          </a:p>
        </p:txBody>
      </p:sp>
    </p:spTree>
    <p:extLst>
      <p:ext uri="{BB962C8B-B14F-4D97-AF65-F5344CB8AC3E}">
        <p14:creationId xmlns:p14="http://schemas.microsoft.com/office/powerpoint/2010/main" val="900371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A1E7E2-6782-FA7A-83F9-B4F483FB89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CE3B94-B501-FA54-7F01-C238F85762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9F19F1-5CCC-6F80-E232-1E6F36B37694}"/>
              </a:ext>
            </a:extLst>
          </p:cNvPr>
          <p:cNvSpPr>
            <a:spLocks noGrp="1"/>
          </p:cNvSpPr>
          <p:nvPr>
            <p:ph type="body" idx="1"/>
          </p:nvPr>
        </p:nvSpPr>
        <p:spPr/>
        <p:txBody>
          <a:bodyPr/>
          <a:lstStyle/>
          <a:p>
            <a:r>
              <a:rPr lang="en-US" dirty="0"/>
              <a:t>To evaluate this, we conducted combined axial pressure and tape tilting test, for short, CATT test.</a:t>
            </a:r>
          </a:p>
          <a:p>
            <a:endParaRPr lang="en-US" dirty="0"/>
          </a:p>
          <a:p>
            <a:r>
              <a:rPr lang="en-US" dirty="0"/>
              <a:t>This is the cryostat of the 12 T split-magnet, and actuator is attached at the top of the probe, and double pancake test coil is inserted like this. </a:t>
            </a:r>
          </a:p>
          <a:p>
            <a:endParaRPr lang="en-US" dirty="0"/>
          </a:p>
          <a:p>
            <a:r>
              <a:rPr lang="en-US" dirty="0"/>
              <a:t>located at some offset in magnet axial direction from the midplane of the </a:t>
            </a:r>
            <a:r>
              <a:rPr lang="en-US" dirty="0" err="1"/>
              <a:t>outsert</a:t>
            </a:r>
            <a:r>
              <a:rPr lang="en-US" dirty="0"/>
              <a:t>.</a:t>
            </a:r>
          </a:p>
          <a:p>
            <a:endParaRPr lang="en-US" dirty="0"/>
          </a:p>
          <a:p>
            <a:r>
              <a:rPr lang="en-US" dirty="0"/>
              <a:t>This way, The </a:t>
            </a:r>
            <a:r>
              <a:rPr lang="en-US" dirty="0" err="1"/>
              <a:t>outsret</a:t>
            </a:r>
            <a:r>
              <a:rPr lang="en-US" dirty="0"/>
              <a:t> field induces SCIS and tape tilting, and Actuator applies axial load mechanically.</a:t>
            </a:r>
          </a:p>
          <a:p>
            <a:endParaRPr lang="en-US" dirty="0"/>
          </a:p>
          <a:p>
            <a:r>
              <a:rPr lang="en-US" dirty="0"/>
              <a:t>which result in </a:t>
            </a:r>
            <a:r>
              <a:rPr lang="en-US" sz="1200" dirty="0">
                <a:solidFill>
                  <a:schemeClr val="bg2"/>
                </a:solidFill>
              </a:rPr>
              <a:t>Combined Axial pressure and Tape Tilting</a:t>
            </a:r>
            <a:endParaRPr lang="en-US" dirty="0"/>
          </a:p>
          <a:p>
            <a:endParaRPr lang="en-US" dirty="0"/>
          </a:p>
        </p:txBody>
      </p:sp>
      <p:sp>
        <p:nvSpPr>
          <p:cNvPr id="4" name="Slide Number Placeholder 3">
            <a:extLst>
              <a:ext uri="{FF2B5EF4-FFF2-40B4-BE49-F238E27FC236}">
                <a16:creationId xmlns:a16="http://schemas.microsoft.com/office/drawing/2014/main" id="{20A7CCDF-EA97-83DD-61A7-D2F48E8E49CD}"/>
              </a:ext>
            </a:extLst>
          </p:cNvPr>
          <p:cNvSpPr>
            <a:spLocks noGrp="1"/>
          </p:cNvSpPr>
          <p:nvPr>
            <p:ph type="sldNum" sz="quarter" idx="5"/>
          </p:nvPr>
        </p:nvSpPr>
        <p:spPr/>
        <p:txBody>
          <a:bodyPr/>
          <a:lstStyle/>
          <a:p>
            <a:fld id="{CF6861DC-CA39-134D-B649-300C81059883}" type="slidenum">
              <a:rPr lang="en-US" smtClean="0"/>
              <a:t>16</a:t>
            </a:fld>
            <a:endParaRPr lang="en-US"/>
          </a:p>
        </p:txBody>
      </p:sp>
    </p:spTree>
    <p:extLst>
      <p:ext uri="{BB962C8B-B14F-4D97-AF65-F5344CB8AC3E}">
        <p14:creationId xmlns:p14="http://schemas.microsoft.com/office/powerpoint/2010/main" val="1253097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simulated hoop strain distribution of each design.</a:t>
            </a:r>
          </a:p>
          <a:p>
            <a:r>
              <a:rPr lang="en-US" dirty="0"/>
              <a:t>Each of this shows calculation results without and with winding compressibility effects</a:t>
            </a:r>
          </a:p>
          <a:p>
            <a:endParaRPr lang="en-US" dirty="0"/>
          </a:p>
          <a:p>
            <a:r>
              <a:rPr lang="en-US" dirty="0"/>
              <a:t>As explained in the Shannon Griffin’s presentation, the strain drastically concentrated at inner region in </a:t>
            </a:r>
            <a:r>
              <a:rPr lang="en-US" dirty="0" err="1"/>
              <a:t>thea</a:t>
            </a:r>
            <a:r>
              <a:rPr lang="en-US" dirty="0"/>
              <a:t> case of heavy-</a:t>
            </a:r>
            <a:r>
              <a:rPr lang="en-US" dirty="0" err="1"/>
              <a:t>overbanding</a:t>
            </a:r>
            <a:r>
              <a:rPr lang="en-US" dirty="0"/>
              <a:t> design, which due to winding compressibility.</a:t>
            </a:r>
          </a:p>
          <a:p>
            <a:r>
              <a:rPr lang="en-US" dirty="0"/>
              <a:t>The maximum hoop strain is 0.8%. I would say this is very dangerous.</a:t>
            </a:r>
          </a:p>
          <a:p>
            <a:endParaRPr lang="en-US" dirty="0"/>
          </a:p>
          <a:p>
            <a:r>
              <a:rPr lang="en-US" dirty="0"/>
              <a:t>On the other hand, heavy co-wind design. </a:t>
            </a:r>
          </a:p>
          <a:p>
            <a:r>
              <a:rPr lang="en-US" dirty="0"/>
              <a:t>In this case, Strain concentration was reduced.</a:t>
            </a:r>
          </a:p>
          <a:p>
            <a:r>
              <a:rPr lang="en-US" dirty="0"/>
              <a:t>because co-wound reinforcement directly supports the REBCO tapes.</a:t>
            </a:r>
          </a:p>
        </p:txBody>
      </p:sp>
      <p:sp>
        <p:nvSpPr>
          <p:cNvPr id="4" name="Slide Number Placeholder 3"/>
          <p:cNvSpPr>
            <a:spLocks noGrp="1"/>
          </p:cNvSpPr>
          <p:nvPr>
            <p:ph type="sldNum" sz="quarter" idx="5"/>
          </p:nvPr>
        </p:nvSpPr>
        <p:spPr/>
        <p:txBody>
          <a:bodyPr/>
          <a:lstStyle/>
          <a:p>
            <a:fld id="{CF6861DC-CA39-134D-B649-300C81059883}" type="slidenum">
              <a:rPr lang="en-US" smtClean="0"/>
              <a:t>21</a:t>
            </a:fld>
            <a:endParaRPr lang="en-US"/>
          </a:p>
        </p:txBody>
      </p:sp>
    </p:spTree>
    <p:extLst>
      <p:ext uri="{BB962C8B-B14F-4D97-AF65-F5344CB8AC3E}">
        <p14:creationId xmlns:p14="http://schemas.microsoft.com/office/powerpoint/2010/main" val="1948315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1800" y="708025"/>
            <a:ext cx="6302375" cy="35448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6861DC-CA39-134D-B649-300C81059883}" type="slidenum">
              <a:rPr lang="en-US" smtClean="0"/>
              <a:t>23</a:t>
            </a:fld>
            <a:endParaRPr lang="en-US"/>
          </a:p>
        </p:txBody>
      </p:sp>
    </p:spTree>
    <p:extLst>
      <p:ext uri="{BB962C8B-B14F-4D97-AF65-F5344CB8AC3E}">
        <p14:creationId xmlns:p14="http://schemas.microsoft.com/office/powerpoint/2010/main" val="39679421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Master" Target="../slideMasters/slideMaster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Master" Target="../slideMasters/slideMaster4.xml"/><Relationship Id="rId5" Type="http://schemas.openxmlformats.org/officeDocument/2006/relationships/image" Target="../media/image38.emf"/><Relationship Id="rId4" Type="http://schemas.openxmlformats.org/officeDocument/2006/relationships/image" Target="../media/image3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Rectangle 6"/>
          <p:cNvSpPr/>
          <p:nvPr/>
        </p:nvSpPr>
        <p:spPr>
          <a:xfrm>
            <a:off x="12098" y="2095501"/>
            <a:ext cx="12191999" cy="3442529"/>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pic>
        <p:nvPicPr>
          <p:cNvPr id="13" name="Picture 12"/>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680942" y="244015"/>
            <a:ext cx="4997093" cy="1681780"/>
          </a:xfrm>
          <a:prstGeom prst="rect">
            <a:avLst/>
          </a:prstGeom>
        </p:spPr>
      </p:pic>
      <p:sp>
        <p:nvSpPr>
          <p:cNvPr id="16" name="Title 1"/>
          <p:cNvSpPr>
            <a:spLocks noGrp="1"/>
          </p:cNvSpPr>
          <p:nvPr>
            <p:ph type="title"/>
          </p:nvPr>
        </p:nvSpPr>
        <p:spPr>
          <a:xfrm>
            <a:off x="815219" y="2578781"/>
            <a:ext cx="10972800" cy="1143000"/>
          </a:xfrm>
          <a:prstGeom prst="rect">
            <a:avLst/>
          </a:prstGeom>
        </p:spPr>
        <p:txBody>
          <a:bodyPr/>
          <a:lstStyle>
            <a:lvl1pPr>
              <a:defRPr sz="6400" b="0">
                <a:solidFill>
                  <a:schemeClr val="bg1"/>
                </a:solidFill>
                <a:latin typeface="Arial"/>
                <a:cs typeface="Arial"/>
              </a:defRPr>
            </a:lvl1pPr>
          </a:lstStyle>
          <a:p>
            <a:r>
              <a:rPr lang="en-US"/>
              <a:t>Click to edit Master title style</a:t>
            </a:r>
          </a:p>
        </p:txBody>
      </p:sp>
      <p:sp>
        <p:nvSpPr>
          <p:cNvPr id="20" name="Content Placeholder 19"/>
          <p:cNvSpPr>
            <a:spLocks noGrp="1"/>
          </p:cNvSpPr>
          <p:nvPr>
            <p:ph sz="quarter" idx="10"/>
          </p:nvPr>
        </p:nvSpPr>
        <p:spPr>
          <a:xfrm>
            <a:off x="2250021" y="4105276"/>
            <a:ext cx="8394700" cy="925513"/>
          </a:xfrm>
          <a:prstGeom prst="rect">
            <a:avLst/>
          </a:prstGeom>
        </p:spPr>
        <p:txBody>
          <a:bodyPr vert="horz"/>
          <a:lstStyle>
            <a:lvl1pPr marL="0" indent="0" algn="ctr">
              <a:buNone/>
              <a:defRPr sz="4800">
                <a:solidFill>
                  <a:srgbClr val="FFFFFF"/>
                </a:solidFill>
                <a:latin typeface="Arial"/>
                <a:cs typeface="Arial"/>
              </a:defRPr>
            </a:lvl1pPr>
          </a:lstStyle>
          <a:p>
            <a:pPr lvl="0"/>
            <a:r>
              <a:rPr lang="en-US"/>
              <a:t>Click to edit Master text styles</a:t>
            </a:r>
          </a:p>
        </p:txBody>
      </p:sp>
      <p:pic>
        <p:nvPicPr>
          <p:cNvPr id="4" name="Picture 3">
            <a:extLst>
              <a:ext uri="{FF2B5EF4-FFF2-40B4-BE49-F238E27FC236}">
                <a16:creationId xmlns:a16="http://schemas.microsoft.com/office/drawing/2014/main" id="{87DF817B-AC2B-4759-226D-E5E507DE9F6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072551" y="5919835"/>
            <a:ext cx="2217240" cy="554311"/>
          </a:xfrm>
          <a:prstGeom prst="rect">
            <a:avLst/>
          </a:prstGeom>
        </p:spPr>
      </p:pic>
      <p:pic>
        <p:nvPicPr>
          <p:cNvPr id="5" name="Picture 4">
            <a:extLst>
              <a:ext uri="{FF2B5EF4-FFF2-40B4-BE49-F238E27FC236}">
                <a16:creationId xmlns:a16="http://schemas.microsoft.com/office/drawing/2014/main" id="{FFA10436-B78F-5B9A-A5CB-DF0FD66C177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602540" y="5963947"/>
            <a:ext cx="2275677" cy="445020"/>
          </a:xfrm>
          <a:prstGeom prst="rect">
            <a:avLst/>
          </a:prstGeom>
        </p:spPr>
      </p:pic>
      <p:pic>
        <p:nvPicPr>
          <p:cNvPr id="6" name="Picture 5">
            <a:extLst>
              <a:ext uri="{FF2B5EF4-FFF2-40B4-BE49-F238E27FC236}">
                <a16:creationId xmlns:a16="http://schemas.microsoft.com/office/drawing/2014/main" id="{41E1BE22-6694-0E89-E19B-19059D20CC9F}"/>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0" y="5458322"/>
            <a:ext cx="3301912" cy="1477335"/>
          </a:xfrm>
          <a:prstGeom prst="rect">
            <a:avLst/>
          </a:prstGeom>
        </p:spPr>
      </p:pic>
      <p:sp>
        <p:nvSpPr>
          <p:cNvPr id="9" name="AutoShape 58">
            <a:extLst>
              <a:ext uri="{FF2B5EF4-FFF2-40B4-BE49-F238E27FC236}">
                <a16:creationId xmlns:a16="http://schemas.microsoft.com/office/drawing/2014/main" id="{56B2A811-9A7B-007B-0758-93D7B071C853}"/>
              </a:ext>
            </a:extLst>
          </p:cNvPr>
          <p:cNvSpPr/>
          <p:nvPr/>
        </p:nvSpPr>
        <p:spPr>
          <a:xfrm flipH="1">
            <a:off x="3383616" y="5722644"/>
            <a:ext cx="0" cy="1049369"/>
          </a:xfrm>
          <a:prstGeom prst="line">
            <a:avLst/>
          </a:prstGeom>
          <a:ln w="28575" cap="flat">
            <a:solidFill>
              <a:srgbClr val="6B6B6B"/>
            </a:solidFill>
            <a:prstDash val="solid"/>
            <a:headEnd type="none" w="sm" len="sm"/>
            <a:tailEnd type="none" w="sm" len="sm"/>
          </a:ln>
        </p:spPr>
        <p:txBody>
          <a:bodyPr/>
          <a:lstStyle/>
          <a:p>
            <a:endParaRPr lang="en-US" sz="2400"/>
          </a:p>
        </p:txBody>
      </p:sp>
      <p:pic>
        <p:nvPicPr>
          <p:cNvPr id="12" name="Picture 11" descr="A black background with red text&#10;&#10;Description automatically generated">
            <a:extLst>
              <a:ext uri="{FF2B5EF4-FFF2-40B4-BE49-F238E27FC236}">
                <a16:creationId xmlns:a16="http://schemas.microsoft.com/office/drawing/2014/main" id="{0C706C56-5B60-AB97-6C4F-1DBB644D24A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29217" y="5826698"/>
            <a:ext cx="3344817" cy="754469"/>
          </a:xfrm>
          <a:prstGeom prst="rect">
            <a:avLst/>
          </a:prstGeom>
        </p:spPr>
      </p:pic>
    </p:spTree>
    <p:extLst>
      <p:ext uri="{BB962C8B-B14F-4D97-AF65-F5344CB8AC3E}">
        <p14:creationId xmlns:p14="http://schemas.microsoft.com/office/powerpoint/2010/main" val="160268340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Secondary Content">
    <p:spTree>
      <p:nvGrpSpPr>
        <p:cNvPr id="1" name=""/>
        <p:cNvGrpSpPr/>
        <p:nvPr/>
      </p:nvGrpSpPr>
      <p:grpSpPr>
        <a:xfrm>
          <a:off x="0" y="0"/>
          <a:ext cx="0" cy="0"/>
          <a:chOff x="0" y="0"/>
          <a:chExt cx="0" cy="0"/>
        </a:xfrm>
      </p:grpSpPr>
      <p:sp>
        <p:nvSpPr>
          <p:cNvPr id="10" name="Rectangle 9"/>
          <p:cNvSpPr/>
          <p:nvPr/>
        </p:nvSpPr>
        <p:spPr>
          <a:xfrm>
            <a:off x="0" y="2"/>
            <a:ext cx="12273621" cy="1080841"/>
          </a:xfrm>
          <a:prstGeom prst="rect">
            <a:avLst/>
          </a:prstGeom>
          <a:solidFill>
            <a:srgbClr val="63616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22" name="Text Placeholder 21"/>
          <p:cNvSpPr>
            <a:spLocks noGrp="1"/>
          </p:cNvSpPr>
          <p:nvPr>
            <p:ph type="body" sz="quarter" idx="10"/>
          </p:nvPr>
        </p:nvSpPr>
        <p:spPr>
          <a:xfrm>
            <a:off x="356973" y="117475"/>
            <a:ext cx="11509969" cy="788988"/>
          </a:xfrm>
          <a:prstGeom prst="rect">
            <a:avLst/>
          </a:prstGeom>
        </p:spPr>
        <p:txBody>
          <a:bodyPr vert="horz"/>
          <a:lstStyle>
            <a:lvl1pPr marL="0" indent="0">
              <a:buNone/>
              <a:defRPr sz="5333" b="1">
                <a:solidFill>
                  <a:srgbClr val="FFFFFF"/>
                </a:solidFill>
                <a:latin typeface="Arial"/>
                <a:cs typeface="Arial"/>
              </a:defRPr>
            </a:lvl1pPr>
          </a:lstStyle>
          <a:p>
            <a:pPr lvl="0"/>
            <a:r>
              <a:rPr lang="en-US"/>
              <a:t>Click to edit Master text styles</a:t>
            </a:r>
          </a:p>
        </p:txBody>
      </p:sp>
      <p:sp>
        <p:nvSpPr>
          <p:cNvPr id="9" name="Rectangle 8"/>
          <p:cNvSpPr/>
          <p:nvPr/>
        </p:nvSpPr>
        <p:spPr>
          <a:xfrm>
            <a:off x="-9621" y="1070071"/>
            <a:ext cx="12201621" cy="45719"/>
          </a:xfrm>
          <a:prstGeom prst="rect">
            <a:avLst/>
          </a:prstGeom>
          <a:solidFill>
            <a:srgbClr val="3C336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solidFill>
                <a:schemeClr val="bg2"/>
              </a:solidFill>
            </a:endParaRPr>
          </a:p>
        </p:txBody>
      </p:sp>
      <p:sp>
        <p:nvSpPr>
          <p:cNvPr id="2" name="Rectangle 1">
            <a:extLst>
              <a:ext uri="{FF2B5EF4-FFF2-40B4-BE49-F238E27FC236}">
                <a16:creationId xmlns:a16="http://schemas.microsoft.com/office/drawing/2014/main" id="{E3633B75-0F1C-431D-96CF-A3681604C6A9}"/>
              </a:ext>
            </a:extLst>
          </p:cNvPr>
          <p:cNvSpPr/>
          <p:nvPr/>
        </p:nvSpPr>
        <p:spPr>
          <a:xfrm>
            <a:off x="0" y="6159880"/>
            <a:ext cx="12192000" cy="698121"/>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3" name="Freeform 8">
            <a:extLst>
              <a:ext uri="{FF2B5EF4-FFF2-40B4-BE49-F238E27FC236}">
                <a16:creationId xmlns:a16="http://schemas.microsoft.com/office/drawing/2014/main" id="{554D447F-391D-5B6C-B9CE-4C16A091F234}"/>
              </a:ext>
            </a:extLst>
          </p:cNvPr>
          <p:cNvSpPr/>
          <p:nvPr/>
        </p:nvSpPr>
        <p:spPr>
          <a:xfrm>
            <a:off x="11555621" y="6210388"/>
            <a:ext cx="597336" cy="597336"/>
          </a:xfrm>
          <a:custGeom>
            <a:avLst/>
            <a:gdLst/>
            <a:ahLst/>
            <a:cxnLst/>
            <a:rect l="l" t="t" r="r" b="b"/>
            <a:pathLst>
              <a:path w="811165" h="811165">
                <a:moveTo>
                  <a:pt x="0" y="0"/>
                </a:moveTo>
                <a:lnTo>
                  <a:pt x="811165" y="0"/>
                </a:lnTo>
                <a:lnTo>
                  <a:pt x="811165" y="811164"/>
                </a:lnTo>
                <a:lnTo>
                  <a:pt x="0" y="811164"/>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4" name="Picture 3" descr="A black background with white text&#10;&#10;Description automatically generated">
            <a:extLst>
              <a:ext uri="{FF2B5EF4-FFF2-40B4-BE49-F238E27FC236}">
                <a16:creationId xmlns:a16="http://schemas.microsoft.com/office/drawing/2014/main" id="{7A72926E-FEF1-C2F2-3D94-D8AD735256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4284" y="6407409"/>
            <a:ext cx="1527848" cy="374993"/>
          </a:xfrm>
          <a:prstGeom prst="rect">
            <a:avLst/>
          </a:prstGeom>
        </p:spPr>
      </p:pic>
      <p:pic>
        <p:nvPicPr>
          <p:cNvPr id="5" name="Picture 4" descr="A black and white logo&#10;&#10;Description automatically generated">
            <a:extLst>
              <a:ext uri="{FF2B5EF4-FFF2-40B4-BE49-F238E27FC236}">
                <a16:creationId xmlns:a16="http://schemas.microsoft.com/office/drawing/2014/main" id="{B4FAEA35-FB96-89E2-129B-5A2F887D051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8" y="6228123"/>
            <a:ext cx="1760217" cy="594143"/>
          </a:xfrm>
          <a:prstGeom prst="rect">
            <a:avLst/>
          </a:prstGeom>
        </p:spPr>
      </p:pic>
      <p:sp>
        <p:nvSpPr>
          <p:cNvPr id="18" name="Text Placeholder 25">
            <a:extLst>
              <a:ext uri="{FF2B5EF4-FFF2-40B4-BE49-F238E27FC236}">
                <a16:creationId xmlns:a16="http://schemas.microsoft.com/office/drawing/2014/main" id="{E43BD579-20B2-C22B-4EB6-6467E5CBA97D}"/>
              </a:ext>
            </a:extLst>
          </p:cNvPr>
          <p:cNvSpPr>
            <a:spLocks noGrp="1"/>
          </p:cNvSpPr>
          <p:nvPr>
            <p:ph type="body" sz="quarter" idx="11"/>
          </p:nvPr>
        </p:nvSpPr>
        <p:spPr>
          <a:xfrm>
            <a:off x="356973" y="1211481"/>
            <a:ext cx="11509969" cy="655639"/>
          </a:xfrm>
          <a:prstGeom prst="rect">
            <a:avLst/>
          </a:prstGeom>
        </p:spPr>
        <p:txBody>
          <a:bodyPr vert="horz"/>
          <a:lstStyle>
            <a:lvl1pPr marL="0" indent="0">
              <a:buNone/>
              <a:defRPr sz="480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9" name="Text Placeholder 27">
            <a:extLst>
              <a:ext uri="{FF2B5EF4-FFF2-40B4-BE49-F238E27FC236}">
                <a16:creationId xmlns:a16="http://schemas.microsoft.com/office/drawing/2014/main" id="{E9E2F18C-EA7C-37F5-903D-3FAEB9EB2ACB}"/>
              </a:ext>
            </a:extLst>
          </p:cNvPr>
          <p:cNvSpPr>
            <a:spLocks noGrp="1"/>
          </p:cNvSpPr>
          <p:nvPr>
            <p:ph type="body" sz="quarter" idx="12"/>
          </p:nvPr>
        </p:nvSpPr>
        <p:spPr>
          <a:xfrm>
            <a:off x="356973" y="1977345"/>
            <a:ext cx="11509969" cy="3683227"/>
          </a:xfrm>
          <a:prstGeom prst="rect">
            <a:avLst/>
          </a:prstGeom>
        </p:spPr>
        <p:txBody>
          <a:bodyPr vert="horz"/>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56204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14" name="Picture 13" descr="A close-up of a machine&#10;&#10;Description automatically generated">
            <a:extLst>
              <a:ext uri="{FF2B5EF4-FFF2-40B4-BE49-F238E27FC236}">
                <a16:creationId xmlns:a16="http://schemas.microsoft.com/office/drawing/2014/main" id="{AF17BD90-DD9D-79FE-1451-91185F24C53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179384" cy="6857999"/>
          </a:xfrm>
          <a:prstGeom prst="rect">
            <a:avLst/>
          </a:prstGeom>
        </p:spPr>
      </p:pic>
      <p:sp>
        <p:nvSpPr>
          <p:cNvPr id="12" name="Rectangle 11"/>
          <p:cNvSpPr/>
          <p:nvPr/>
        </p:nvSpPr>
        <p:spPr>
          <a:xfrm>
            <a:off x="1599672" y="823902"/>
            <a:ext cx="9040928" cy="3512428"/>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15" name="Text Placeholder 14"/>
          <p:cNvSpPr>
            <a:spLocks noGrp="1"/>
          </p:cNvSpPr>
          <p:nvPr>
            <p:ph type="body" sz="quarter" idx="10"/>
          </p:nvPr>
        </p:nvSpPr>
        <p:spPr>
          <a:xfrm>
            <a:off x="1898651" y="1233488"/>
            <a:ext cx="8453967" cy="2255837"/>
          </a:xfrm>
          <a:prstGeom prst="rect">
            <a:avLst/>
          </a:prstGeom>
        </p:spPr>
        <p:txBody>
          <a:bodyPr vert="horz"/>
          <a:lstStyle>
            <a:lvl1pPr marL="0" indent="0" algn="ctr">
              <a:buNone/>
              <a:defRPr sz="5333">
                <a:solidFill>
                  <a:schemeClr val="bg1"/>
                </a:solidFill>
                <a:latin typeface="Arial"/>
                <a:cs typeface="Arial"/>
              </a:defRPr>
            </a:lvl1pPr>
          </a:lstStyle>
          <a:p>
            <a:pPr lvl="0"/>
            <a:r>
              <a:rPr lang="en-US"/>
              <a:t>Click to edit Master text styles</a:t>
            </a:r>
          </a:p>
        </p:txBody>
      </p:sp>
      <p:grpSp>
        <p:nvGrpSpPr>
          <p:cNvPr id="2" name="Group 1">
            <a:extLst>
              <a:ext uri="{FF2B5EF4-FFF2-40B4-BE49-F238E27FC236}">
                <a16:creationId xmlns:a16="http://schemas.microsoft.com/office/drawing/2014/main" id="{38D09980-5CCF-2D1B-B425-D57F01DB1738}"/>
              </a:ext>
            </a:extLst>
          </p:cNvPr>
          <p:cNvGrpSpPr/>
          <p:nvPr/>
        </p:nvGrpSpPr>
        <p:grpSpPr>
          <a:xfrm>
            <a:off x="0" y="5469498"/>
            <a:ext cx="12192000" cy="1115159"/>
            <a:chOff x="0" y="4102123"/>
            <a:chExt cx="9144000" cy="836369"/>
          </a:xfrm>
        </p:grpSpPr>
        <p:sp>
          <p:nvSpPr>
            <p:cNvPr id="3" name="Rectangle 2">
              <a:extLst>
                <a:ext uri="{FF2B5EF4-FFF2-40B4-BE49-F238E27FC236}">
                  <a16:creationId xmlns:a16="http://schemas.microsoft.com/office/drawing/2014/main" id="{1D957E42-C0B0-4287-1D9E-03BFE5A7827C}"/>
                </a:ext>
              </a:extLst>
            </p:cNvPr>
            <p:cNvSpPr/>
            <p:nvPr userDrawn="1"/>
          </p:nvSpPr>
          <p:spPr>
            <a:xfrm>
              <a:off x="0" y="4141891"/>
              <a:ext cx="9144000" cy="7405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4" name="Freeform 15">
              <a:extLst>
                <a:ext uri="{FF2B5EF4-FFF2-40B4-BE49-F238E27FC236}">
                  <a16:creationId xmlns:a16="http://schemas.microsoft.com/office/drawing/2014/main" id="{659694F6-491D-04B6-AE86-F6B8174E2649}"/>
                </a:ext>
              </a:extLst>
            </p:cNvPr>
            <p:cNvSpPr/>
            <p:nvPr userDrawn="1"/>
          </p:nvSpPr>
          <p:spPr>
            <a:xfrm>
              <a:off x="78013" y="4196214"/>
              <a:ext cx="1924746" cy="649677"/>
            </a:xfrm>
            <a:custGeom>
              <a:avLst/>
              <a:gdLst/>
              <a:ahLst/>
              <a:cxnLst/>
              <a:rect l="l" t="t" r="r" b="b"/>
              <a:pathLst>
                <a:path w="4215379" h="1422856">
                  <a:moveTo>
                    <a:pt x="0" y="0"/>
                  </a:moveTo>
                  <a:lnTo>
                    <a:pt x="4215379" y="0"/>
                  </a:lnTo>
                  <a:lnTo>
                    <a:pt x="4215379" y="1422856"/>
                  </a:lnTo>
                  <a:lnTo>
                    <a:pt x="0" y="1422856"/>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5" name="Picture 4">
              <a:extLst>
                <a:ext uri="{FF2B5EF4-FFF2-40B4-BE49-F238E27FC236}">
                  <a16:creationId xmlns:a16="http://schemas.microsoft.com/office/drawing/2014/main" id="{9B0C393B-8DC8-42F1-F026-72B44C094E4B}"/>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6305689" y="4363401"/>
              <a:ext cx="1255254" cy="313814"/>
            </a:xfrm>
            <a:prstGeom prst="rect">
              <a:avLst/>
            </a:prstGeom>
          </p:spPr>
        </p:pic>
        <p:pic>
          <p:nvPicPr>
            <p:cNvPr id="6" name="Picture 5">
              <a:extLst>
                <a:ext uri="{FF2B5EF4-FFF2-40B4-BE49-F238E27FC236}">
                  <a16:creationId xmlns:a16="http://schemas.microsoft.com/office/drawing/2014/main" id="{8DF27394-0DEA-3294-C48B-8CA8EFEADB47}"/>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7728099" y="4388375"/>
              <a:ext cx="1288337" cy="251941"/>
            </a:xfrm>
            <a:prstGeom prst="rect">
              <a:avLst/>
            </a:prstGeom>
          </p:spPr>
        </p:pic>
        <p:pic>
          <p:nvPicPr>
            <p:cNvPr id="7" name="Picture 6">
              <a:extLst>
                <a:ext uri="{FF2B5EF4-FFF2-40B4-BE49-F238E27FC236}">
                  <a16:creationId xmlns:a16="http://schemas.microsoft.com/office/drawing/2014/main" id="{C52CA93C-BBF1-D229-6E5F-FD3831B93799}"/>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2368692" y="4102123"/>
              <a:ext cx="1869323" cy="836369"/>
            </a:xfrm>
            <a:prstGeom prst="rect">
              <a:avLst/>
            </a:prstGeom>
          </p:spPr>
        </p:pic>
        <p:sp>
          <p:nvSpPr>
            <p:cNvPr id="17" name="AutoShape 58">
              <a:extLst>
                <a:ext uri="{FF2B5EF4-FFF2-40B4-BE49-F238E27FC236}">
                  <a16:creationId xmlns:a16="http://schemas.microsoft.com/office/drawing/2014/main" id="{191384AE-2153-651C-3026-DF9525AEB459}"/>
                </a:ext>
              </a:extLst>
            </p:cNvPr>
            <p:cNvSpPr/>
            <p:nvPr userDrawn="1"/>
          </p:nvSpPr>
          <p:spPr>
            <a:xfrm flipH="1">
              <a:off x="4251653" y="4251765"/>
              <a:ext cx="0" cy="550580"/>
            </a:xfrm>
            <a:prstGeom prst="line">
              <a:avLst/>
            </a:prstGeom>
            <a:ln w="19050" cap="flat">
              <a:solidFill>
                <a:srgbClr val="6B6B6B"/>
              </a:solidFill>
              <a:prstDash val="solid"/>
              <a:headEnd type="none" w="sm" len="sm"/>
              <a:tailEnd type="none" w="sm" len="sm"/>
            </a:ln>
          </p:spPr>
          <p:txBody>
            <a:bodyPr/>
            <a:lstStyle/>
            <a:p>
              <a:endParaRPr lang="en-US" sz="2400"/>
            </a:p>
          </p:txBody>
        </p:sp>
        <p:pic>
          <p:nvPicPr>
            <p:cNvPr id="21" name="Picture 20" descr="A black background with red text&#10;&#10;Description automatically generated">
              <a:extLst>
                <a:ext uri="{FF2B5EF4-FFF2-40B4-BE49-F238E27FC236}">
                  <a16:creationId xmlns:a16="http://schemas.microsoft.com/office/drawing/2014/main" id="{5789FD15-CF15-A142-049C-1F4C758D739A}"/>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4316780" y="4310673"/>
              <a:ext cx="1893613" cy="427131"/>
            </a:xfrm>
            <a:prstGeom prst="rect">
              <a:avLst/>
            </a:prstGeom>
          </p:spPr>
        </p:pic>
      </p:grpSp>
    </p:spTree>
    <p:extLst>
      <p:ext uri="{BB962C8B-B14F-4D97-AF65-F5344CB8AC3E}">
        <p14:creationId xmlns:p14="http://schemas.microsoft.com/office/powerpoint/2010/main" val="25314826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Text Placeholder 10">
            <a:extLst>
              <a:ext uri="{FF2B5EF4-FFF2-40B4-BE49-F238E27FC236}">
                <a16:creationId xmlns:a16="http://schemas.microsoft.com/office/drawing/2014/main" id="{2805DF8B-5B78-4CD1-C8B6-908FCA3F8863}"/>
              </a:ext>
            </a:extLst>
          </p:cNvPr>
          <p:cNvSpPr>
            <a:spLocks noGrp="1"/>
          </p:cNvSpPr>
          <p:nvPr>
            <p:ph type="body" sz="quarter" idx="10"/>
          </p:nvPr>
        </p:nvSpPr>
        <p:spPr>
          <a:xfrm>
            <a:off x="508002" y="1325153"/>
            <a:ext cx="11321141" cy="1597025"/>
          </a:xfrm>
          <a:prstGeom prst="rect">
            <a:avLst/>
          </a:prstGeom>
        </p:spPr>
        <p:txBody>
          <a:bodyPr vert="horz"/>
          <a:lstStyle>
            <a:lvl1pPr marL="0" indent="0" algn="ctr">
              <a:buNone/>
              <a:defRPr sz="6400">
                <a:solidFill>
                  <a:srgbClr val="3C336F"/>
                </a:solidFill>
                <a:latin typeface="Arial"/>
                <a:cs typeface="Arial"/>
              </a:defRPr>
            </a:lvl1pPr>
          </a:lstStyle>
          <a:p>
            <a:pPr lvl="0"/>
            <a:r>
              <a:rPr lang="en-US"/>
              <a:t>Click to edit Master text styles</a:t>
            </a:r>
          </a:p>
        </p:txBody>
      </p:sp>
      <p:sp>
        <p:nvSpPr>
          <p:cNvPr id="10" name="Text Placeholder 12">
            <a:extLst>
              <a:ext uri="{FF2B5EF4-FFF2-40B4-BE49-F238E27FC236}">
                <a16:creationId xmlns:a16="http://schemas.microsoft.com/office/drawing/2014/main" id="{4FC6D1BA-A646-2284-12E6-7375C89FFB61}"/>
              </a:ext>
            </a:extLst>
          </p:cNvPr>
          <p:cNvSpPr>
            <a:spLocks noGrp="1"/>
          </p:cNvSpPr>
          <p:nvPr>
            <p:ph type="body" sz="quarter" idx="11"/>
          </p:nvPr>
        </p:nvSpPr>
        <p:spPr>
          <a:xfrm>
            <a:off x="2067986" y="3158714"/>
            <a:ext cx="8333316" cy="1160463"/>
          </a:xfrm>
          <a:prstGeom prst="rect">
            <a:avLst/>
          </a:prstGeom>
        </p:spPr>
        <p:txBody>
          <a:bodyPr vert="horz"/>
          <a:lstStyle>
            <a:lvl1pPr marL="0" indent="0" algn="ctr">
              <a:buNone/>
              <a:defRPr sz="4800">
                <a:solidFill>
                  <a:schemeClr val="tx1">
                    <a:lumMod val="50000"/>
                    <a:lumOff val="50000"/>
                  </a:schemeClr>
                </a:solidFill>
                <a:latin typeface="Arial"/>
                <a:cs typeface="Arial"/>
              </a:defRPr>
            </a:lvl1pPr>
            <a:lvl5pPr marL="2438278" indent="0">
              <a:buNone/>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92757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192"/>
        <p:cNvGrpSpPr/>
        <p:nvPr/>
      </p:nvGrpSpPr>
      <p:grpSpPr>
        <a:xfrm>
          <a:off x="0" y="0"/>
          <a:ext cx="0" cy="0"/>
          <a:chOff x="0" y="0"/>
          <a:chExt cx="0" cy="0"/>
        </a:xfrm>
      </p:grpSpPr>
      <p:sp>
        <p:nvSpPr>
          <p:cNvPr id="193" name="Google Shape;193;p22"/>
          <p:cNvSpPr txBox="1">
            <a:spLocks noGrp="1"/>
          </p:cNvSpPr>
          <p:nvPr>
            <p:ph type="body" idx="1"/>
          </p:nvPr>
        </p:nvSpPr>
        <p:spPr>
          <a:xfrm>
            <a:off x="800101" y="1110225"/>
            <a:ext cx="10553700" cy="398400"/>
          </a:xfrm>
          <a:prstGeom prst="rect">
            <a:avLst/>
          </a:prstGeom>
          <a:noFill/>
          <a:ln>
            <a:noFill/>
          </a:ln>
        </p:spPr>
        <p:txBody>
          <a:bodyPr spcFirstLastPara="1" wrap="square" lIns="0" tIns="45700" rIns="91425" bIns="45700" anchor="t" anchorCtr="0">
            <a:noAutofit/>
          </a:bodyPr>
          <a:lstStyle>
            <a:lvl1pPr marL="457189" lvl="0" indent="-228594" algn="l">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377" lvl="1" indent="-370831"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566" lvl="2" indent="-354322" algn="l">
              <a:lnSpc>
                <a:spcPct val="90000"/>
              </a:lnSpc>
              <a:spcBef>
                <a:spcPts val="500"/>
              </a:spcBef>
              <a:spcAft>
                <a:spcPts val="0"/>
              </a:spcAft>
              <a:buClr>
                <a:schemeClr val="lt1"/>
              </a:buClr>
              <a:buSzPts val="1980"/>
              <a:buChar char="●"/>
              <a:defRPr>
                <a:solidFill>
                  <a:schemeClr val="lt1"/>
                </a:solidFill>
              </a:defRPr>
            </a:lvl3pPr>
            <a:lvl4pPr marL="1828754" lvl="3" indent="-356607" algn="l">
              <a:lnSpc>
                <a:spcPct val="90000"/>
              </a:lnSpc>
              <a:spcBef>
                <a:spcPts val="500"/>
              </a:spcBef>
              <a:spcAft>
                <a:spcPts val="0"/>
              </a:spcAft>
              <a:buClr>
                <a:schemeClr val="lt1"/>
              </a:buClr>
              <a:buSzPts val="2016"/>
              <a:buChar char="●"/>
              <a:defRPr>
                <a:solidFill>
                  <a:schemeClr val="lt1"/>
                </a:solidFill>
              </a:defRPr>
            </a:lvl4pPr>
            <a:lvl5pPr marL="2285943" lvl="4" indent="-356607" algn="l">
              <a:lnSpc>
                <a:spcPct val="90000"/>
              </a:lnSpc>
              <a:spcBef>
                <a:spcPts val="500"/>
              </a:spcBef>
              <a:spcAft>
                <a:spcPts val="0"/>
              </a:spcAft>
              <a:buClr>
                <a:schemeClr val="lt1"/>
              </a:buClr>
              <a:buSzPts val="2016"/>
              <a:buChar char="●"/>
              <a:defRPr>
                <a:solidFill>
                  <a:schemeClr val="lt1"/>
                </a:solidFill>
              </a:defRPr>
            </a:lvl5pPr>
            <a:lvl6pPr marL="2743131" lvl="5" indent="-342891" algn="l">
              <a:lnSpc>
                <a:spcPct val="90000"/>
              </a:lnSpc>
              <a:spcBef>
                <a:spcPts val="500"/>
              </a:spcBef>
              <a:spcAft>
                <a:spcPts val="0"/>
              </a:spcAft>
              <a:buClr>
                <a:schemeClr val="lt1"/>
              </a:buClr>
              <a:buSzPts val="1800"/>
              <a:buChar char="●"/>
              <a:defRPr>
                <a:solidFill>
                  <a:schemeClr val="lt1"/>
                </a:solidFill>
              </a:defRPr>
            </a:lvl6pPr>
            <a:lvl7pPr marL="3200320" lvl="6" indent="-342891" algn="l">
              <a:lnSpc>
                <a:spcPct val="90000"/>
              </a:lnSpc>
              <a:spcBef>
                <a:spcPts val="500"/>
              </a:spcBef>
              <a:spcAft>
                <a:spcPts val="0"/>
              </a:spcAft>
              <a:buClr>
                <a:schemeClr val="lt1"/>
              </a:buClr>
              <a:buSzPts val="1800"/>
              <a:buChar char="●"/>
              <a:defRPr>
                <a:solidFill>
                  <a:schemeClr val="lt1"/>
                </a:solidFill>
              </a:defRPr>
            </a:lvl7pPr>
            <a:lvl8pPr marL="3657509" lvl="7" indent="-342891" algn="l">
              <a:lnSpc>
                <a:spcPct val="90000"/>
              </a:lnSpc>
              <a:spcBef>
                <a:spcPts val="500"/>
              </a:spcBef>
              <a:spcAft>
                <a:spcPts val="0"/>
              </a:spcAft>
              <a:buClr>
                <a:schemeClr val="lt1"/>
              </a:buClr>
              <a:buSzPts val="1800"/>
              <a:buChar char="●"/>
              <a:defRPr>
                <a:solidFill>
                  <a:schemeClr val="lt1"/>
                </a:solidFill>
              </a:defRPr>
            </a:lvl8pPr>
            <a:lvl9pPr marL="4114697" lvl="8" indent="-342891" algn="l">
              <a:lnSpc>
                <a:spcPct val="90000"/>
              </a:lnSpc>
              <a:spcBef>
                <a:spcPts val="500"/>
              </a:spcBef>
              <a:spcAft>
                <a:spcPts val="0"/>
              </a:spcAft>
              <a:buClr>
                <a:schemeClr val="lt1"/>
              </a:buClr>
              <a:buSzPts val="1800"/>
              <a:buChar char="●"/>
              <a:defRPr>
                <a:solidFill>
                  <a:schemeClr val="lt1"/>
                </a:solidFill>
              </a:defRPr>
            </a:lvl9pPr>
          </a:lstStyle>
          <a:p>
            <a:pPr lvl="0"/>
            <a:r>
              <a:rPr lang="en-US"/>
              <a:t>Click to edit Master text styles</a:t>
            </a:r>
          </a:p>
        </p:txBody>
      </p:sp>
      <p:sp>
        <p:nvSpPr>
          <p:cNvPr id="194" name="Google Shape;194;p22"/>
          <p:cNvSpPr txBox="1">
            <a:spLocks noGrp="1"/>
          </p:cNvSpPr>
          <p:nvPr>
            <p:ph type="title"/>
          </p:nvPr>
        </p:nvSpPr>
        <p:spPr>
          <a:xfrm>
            <a:off x="800101" y="266702"/>
            <a:ext cx="10553700" cy="632100"/>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cxnSp>
        <p:nvCxnSpPr>
          <p:cNvPr id="195" name="Google Shape;195;p22"/>
          <p:cNvCxnSpPr/>
          <p:nvPr/>
        </p:nvCxnSpPr>
        <p:spPr>
          <a:xfrm>
            <a:off x="800101"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96" name="Google Shape;196;p22"/>
          <p:cNvSpPr txBox="1">
            <a:spLocks noGrp="1"/>
          </p:cNvSpPr>
          <p:nvPr>
            <p:ph type="body" idx="2"/>
          </p:nvPr>
        </p:nvSpPr>
        <p:spPr>
          <a:xfrm>
            <a:off x="800101" y="1534625"/>
            <a:ext cx="10553700" cy="4452900"/>
          </a:xfrm>
          <a:prstGeom prst="rect">
            <a:avLst/>
          </a:prstGeom>
          <a:noFill/>
          <a:ln>
            <a:noFill/>
          </a:ln>
        </p:spPr>
        <p:txBody>
          <a:bodyPr spcFirstLastPara="1" wrap="square" lIns="0" tIns="45700" rIns="91425" bIns="45700" anchor="t" anchorCtr="0">
            <a:noAutofit/>
          </a:bodyPr>
          <a:lstStyle>
            <a:lvl1pPr marL="457189" lvl="0" indent="-228594" algn="l">
              <a:lnSpc>
                <a:spcPct val="115000"/>
              </a:lnSpc>
              <a:spcBef>
                <a:spcPts val="1000"/>
              </a:spcBef>
              <a:spcAft>
                <a:spcPts val="0"/>
              </a:spcAft>
              <a:buSzPts val="1600"/>
              <a:buFont typeface="Lato"/>
              <a:buNone/>
              <a:defRPr>
                <a:solidFill>
                  <a:srgbClr val="3F3F3F"/>
                </a:solidFill>
              </a:defRPr>
            </a:lvl1pPr>
            <a:lvl2pPr marL="914377" lvl="1" indent="-342383" algn="l">
              <a:lnSpc>
                <a:spcPct val="115000"/>
              </a:lnSpc>
              <a:spcBef>
                <a:spcPts val="500"/>
              </a:spcBef>
              <a:spcAft>
                <a:spcPts val="0"/>
              </a:spcAft>
              <a:buSzPts val="1792"/>
              <a:buChar char="●"/>
              <a:defRPr>
                <a:solidFill>
                  <a:srgbClr val="3F3F3F"/>
                </a:solidFill>
              </a:defRPr>
            </a:lvl2pPr>
            <a:lvl3pPr marL="1371566" lvl="2" indent="-327652" algn="l">
              <a:lnSpc>
                <a:spcPct val="115000"/>
              </a:lnSpc>
              <a:spcBef>
                <a:spcPts val="500"/>
              </a:spcBef>
              <a:spcAft>
                <a:spcPts val="0"/>
              </a:spcAft>
              <a:buSzPts val="1560"/>
              <a:buChar char="●"/>
              <a:defRPr sz="1400">
                <a:solidFill>
                  <a:srgbClr val="3F3F3F"/>
                </a:solidFill>
              </a:defRPr>
            </a:lvl3pPr>
            <a:lvl4pPr marL="1828754" lvl="3" indent="-328158" algn="l">
              <a:lnSpc>
                <a:spcPct val="115000"/>
              </a:lnSpc>
              <a:spcBef>
                <a:spcPts val="500"/>
              </a:spcBef>
              <a:spcAft>
                <a:spcPts val="0"/>
              </a:spcAft>
              <a:buSzPts val="1568"/>
              <a:buChar char="●"/>
              <a:defRPr>
                <a:solidFill>
                  <a:srgbClr val="3F3F3F"/>
                </a:solidFill>
              </a:defRPr>
            </a:lvl4pPr>
            <a:lvl5pPr marL="2285943" lvl="4" indent="-328158" algn="l">
              <a:lnSpc>
                <a:spcPct val="115000"/>
              </a:lnSpc>
              <a:spcBef>
                <a:spcPts val="500"/>
              </a:spcBef>
              <a:spcAft>
                <a:spcPts val="0"/>
              </a:spcAft>
              <a:buSzPts val="1568"/>
              <a:buChar char="●"/>
              <a:defRPr>
                <a:solidFill>
                  <a:srgbClr val="3F3F3F"/>
                </a:solidFill>
              </a:defRPr>
            </a:lvl5pPr>
            <a:lvl6pPr marL="2743131" lvl="5" indent="-304792"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320" lvl="6" indent="-304792"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509" lvl="7" indent="-304792"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697" lvl="8" indent="-304792"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pPr lvl="0"/>
            <a:r>
              <a:rPr lang="en-US"/>
              <a:t>Click to edit Master text styles</a:t>
            </a:r>
          </a:p>
        </p:txBody>
      </p:sp>
      <p:sp>
        <p:nvSpPr>
          <p:cNvPr id="197" name="Google Shape;197;p22"/>
          <p:cNvSpPr txBox="1">
            <a:spLocks noGrp="1"/>
          </p:cNvSpPr>
          <p:nvPr>
            <p:ph type="sldNum" idx="12"/>
          </p:nvPr>
        </p:nvSpPr>
        <p:spPr>
          <a:xfrm>
            <a:off x="8610600" y="6282825"/>
            <a:ext cx="2743200" cy="365100"/>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F71EF8A2-B04A-40F9-B469-A348A3DEF70E}" type="slidenum">
              <a:rPr lang="en-US" smtClean="0"/>
              <a:t>‹#›</a:t>
            </a:fld>
            <a:endParaRPr lang="en-US"/>
          </a:p>
        </p:txBody>
      </p:sp>
      <p:sp>
        <p:nvSpPr>
          <p:cNvPr id="198" name="Google Shape;198;p22"/>
          <p:cNvSpPr txBox="1">
            <a:spLocks noGrp="1"/>
          </p:cNvSpPr>
          <p:nvPr>
            <p:ph type="subTitle" idx="3"/>
          </p:nvPr>
        </p:nvSpPr>
        <p:spPr>
          <a:xfrm>
            <a:off x="1634338"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a:solidFill>
                  <a:srgbClr val="3F3F3F"/>
                </a:solidFill>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r>
              <a:rPr lang="en-US"/>
              <a:t>Click to edit Master subtitle style</a:t>
            </a:r>
            <a:endParaRPr/>
          </a:p>
        </p:txBody>
      </p:sp>
    </p:spTree>
    <p:extLst>
      <p:ext uri="{BB962C8B-B14F-4D97-AF65-F5344CB8AC3E}">
        <p14:creationId xmlns:p14="http://schemas.microsoft.com/office/powerpoint/2010/main" val="2437627414"/>
      </p:ext>
    </p:extLst>
  </p:cSld>
  <p:clrMapOvr>
    <a:masterClrMapping/>
  </p:clrMapOvr>
  <p:extLst>
    <p:ext uri="{DCECCB84-F9BA-43D5-87BE-67443E8EF086}">
      <p15:sldGuideLst xmlns:p15="http://schemas.microsoft.com/office/powerpoint/2012/main">
        <p15:guide id="1" orient="horz" pos="3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4/1/2025</a:t>
            </a:r>
          </a:p>
        </p:txBody>
      </p:sp>
      <p:sp>
        <p:nvSpPr>
          <p:cNvPr id="5" name="Footer Placeholder 4"/>
          <p:cNvSpPr>
            <a:spLocks noGrp="1"/>
          </p:cNvSpPr>
          <p:nvPr>
            <p:ph type="ftr" sz="quarter" idx="11"/>
          </p:nvPr>
        </p:nvSpPr>
        <p:spPr/>
        <p:txBody>
          <a:bodyPr/>
          <a:lstStyle/>
          <a:p>
            <a:r>
              <a:rPr lang="en-US"/>
              <a:t>HiTAT - 2025 October 23-24 at CERN</a:t>
            </a:r>
          </a:p>
        </p:txBody>
      </p:sp>
      <p:sp>
        <p:nvSpPr>
          <p:cNvPr id="6" name="Slide Number Placeholder 5"/>
          <p:cNvSpPr>
            <a:spLocks noGrp="1"/>
          </p:cNvSpPr>
          <p:nvPr>
            <p:ph type="sldNum" sz="quarter" idx="12"/>
          </p:nvPr>
        </p:nvSpPr>
        <p:spPr/>
        <p:txBody>
          <a:bodyPr/>
          <a:lstStyle/>
          <a:p>
            <a:fld id="{F71EF8A2-B04A-40F9-B469-A348A3DEF70E}" type="slidenum">
              <a:rPr lang="en-US" smtClean="0"/>
              <a:t>‹#›</a:t>
            </a:fld>
            <a:endParaRPr lang="en-US"/>
          </a:p>
        </p:txBody>
      </p:sp>
    </p:spTree>
    <p:extLst>
      <p:ext uri="{BB962C8B-B14F-4D97-AF65-F5344CB8AC3E}">
        <p14:creationId xmlns:p14="http://schemas.microsoft.com/office/powerpoint/2010/main" val="2479896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4/1/2025</a:t>
            </a:r>
          </a:p>
        </p:txBody>
      </p:sp>
      <p:sp>
        <p:nvSpPr>
          <p:cNvPr id="4" name="Footer Placeholder 3"/>
          <p:cNvSpPr>
            <a:spLocks noGrp="1"/>
          </p:cNvSpPr>
          <p:nvPr>
            <p:ph type="ftr" sz="quarter" idx="11"/>
          </p:nvPr>
        </p:nvSpPr>
        <p:spPr/>
        <p:txBody>
          <a:bodyPr/>
          <a:lstStyle/>
          <a:p>
            <a:r>
              <a:rPr lang="en-US"/>
              <a:t>HiTAT - 2025 October 23-24 at CERN</a:t>
            </a:r>
          </a:p>
        </p:txBody>
      </p:sp>
      <p:sp>
        <p:nvSpPr>
          <p:cNvPr id="5" name="Slide Number Placeholder 4"/>
          <p:cNvSpPr>
            <a:spLocks noGrp="1"/>
          </p:cNvSpPr>
          <p:nvPr>
            <p:ph type="sldNum" sz="quarter" idx="12"/>
          </p:nvPr>
        </p:nvSpPr>
        <p:spPr/>
        <p:txBody>
          <a:bodyPr/>
          <a:lstStyle/>
          <a:p>
            <a:fld id="{1C879D1E-24FD-4DE5-9EDD-71C6EFB9AB10}" type="slidenum">
              <a:rPr lang="en-US" smtClean="0"/>
              <a:t>‹#›</a:t>
            </a:fld>
            <a:endParaRPr lang="en-US"/>
          </a:p>
        </p:txBody>
      </p:sp>
      <p:cxnSp>
        <p:nvCxnSpPr>
          <p:cNvPr id="6" name="Straight Connector 5">
            <a:extLst>
              <a:ext uri="{FF2B5EF4-FFF2-40B4-BE49-F238E27FC236}">
                <a16:creationId xmlns:a16="http://schemas.microsoft.com/office/drawing/2014/main" id="{7EAB937C-AB52-3630-BC20-6DEF9202E818}"/>
              </a:ext>
            </a:extLst>
          </p:cNvPr>
          <p:cNvCxnSpPr/>
          <p:nvPr/>
        </p:nvCxnSpPr>
        <p:spPr>
          <a:xfrm>
            <a:off x="0" y="1022284"/>
            <a:ext cx="12192000" cy="0"/>
          </a:xfrm>
          <a:prstGeom prst="line">
            <a:avLst/>
          </a:prstGeom>
          <a:ln w="12700">
            <a:solidFill>
              <a:srgbClr val="002060"/>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4590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4/1/2025</a:t>
            </a:r>
          </a:p>
        </p:txBody>
      </p:sp>
      <p:sp>
        <p:nvSpPr>
          <p:cNvPr id="4" name="Footer Placeholder 3"/>
          <p:cNvSpPr>
            <a:spLocks noGrp="1"/>
          </p:cNvSpPr>
          <p:nvPr>
            <p:ph type="ftr" sz="quarter" idx="11"/>
          </p:nvPr>
        </p:nvSpPr>
        <p:spPr/>
        <p:txBody>
          <a:bodyPr/>
          <a:lstStyle/>
          <a:p>
            <a:r>
              <a:rPr lang="en-US"/>
              <a:t>HiTAT - 2025 October 23-24 at CERN</a:t>
            </a:r>
          </a:p>
        </p:txBody>
      </p:sp>
      <p:sp>
        <p:nvSpPr>
          <p:cNvPr id="5" name="Slide Number Placeholder 4"/>
          <p:cNvSpPr>
            <a:spLocks noGrp="1"/>
          </p:cNvSpPr>
          <p:nvPr>
            <p:ph type="sldNum" sz="quarter" idx="12"/>
          </p:nvPr>
        </p:nvSpPr>
        <p:spPr/>
        <p:txBody>
          <a:bodyPr/>
          <a:lstStyle/>
          <a:p>
            <a:fld id="{1C879D1E-24FD-4DE5-9EDD-71C6EFB9AB10}" type="slidenum">
              <a:rPr lang="en-US" smtClean="0"/>
              <a:t>‹#›</a:t>
            </a:fld>
            <a:endParaRPr lang="en-US"/>
          </a:p>
        </p:txBody>
      </p:sp>
      <p:cxnSp>
        <p:nvCxnSpPr>
          <p:cNvPr id="6" name="Straight Connector 5">
            <a:extLst>
              <a:ext uri="{FF2B5EF4-FFF2-40B4-BE49-F238E27FC236}">
                <a16:creationId xmlns:a16="http://schemas.microsoft.com/office/drawing/2014/main" id="{7EAB937C-AB52-3630-BC20-6DEF9202E818}"/>
              </a:ext>
            </a:extLst>
          </p:cNvPr>
          <p:cNvCxnSpPr/>
          <p:nvPr/>
        </p:nvCxnSpPr>
        <p:spPr>
          <a:xfrm>
            <a:off x="0" y="1022284"/>
            <a:ext cx="12192000" cy="0"/>
          </a:xfrm>
          <a:prstGeom prst="line">
            <a:avLst/>
          </a:prstGeom>
          <a:ln w="12700">
            <a:solidFill>
              <a:srgbClr val="002060"/>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4590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4/1/2025</a:t>
            </a:r>
          </a:p>
        </p:txBody>
      </p:sp>
      <p:sp>
        <p:nvSpPr>
          <p:cNvPr id="5" name="Footer Placeholder 4"/>
          <p:cNvSpPr>
            <a:spLocks noGrp="1"/>
          </p:cNvSpPr>
          <p:nvPr>
            <p:ph type="ftr" sz="quarter" idx="11"/>
          </p:nvPr>
        </p:nvSpPr>
        <p:spPr/>
        <p:txBody>
          <a:bodyPr/>
          <a:lstStyle/>
          <a:p>
            <a:r>
              <a:rPr lang="en-US"/>
              <a:t>HiTAT - 2025 October 23-24 at CERN</a:t>
            </a:r>
          </a:p>
        </p:txBody>
      </p:sp>
      <p:sp>
        <p:nvSpPr>
          <p:cNvPr id="6" name="Slide Number Placeholder 5"/>
          <p:cNvSpPr>
            <a:spLocks noGrp="1"/>
          </p:cNvSpPr>
          <p:nvPr>
            <p:ph type="sldNum" sz="quarter" idx="12"/>
          </p:nvPr>
        </p:nvSpPr>
        <p:spPr/>
        <p:txBody>
          <a:bodyPr/>
          <a:lstStyle/>
          <a:p>
            <a:fld id="{1C879D1E-24FD-4DE5-9EDD-71C6EFB9AB10}" type="slidenum">
              <a:rPr lang="en-US" smtClean="0"/>
              <a:t>‹#›</a:t>
            </a:fld>
            <a:endParaRPr lang="en-US"/>
          </a:p>
        </p:txBody>
      </p:sp>
      <p:cxnSp>
        <p:nvCxnSpPr>
          <p:cNvPr id="7" name="Straight Connector 6">
            <a:extLst>
              <a:ext uri="{FF2B5EF4-FFF2-40B4-BE49-F238E27FC236}">
                <a16:creationId xmlns:a16="http://schemas.microsoft.com/office/drawing/2014/main" id="{6296F449-76AA-9CE0-E9B0-474A66678B58}"/>
              </a:ext>
            </a:extLst>
          </p:cNvPr>
          <p:cNvCxnSpPr/>
          <p:nvPr/>
        </p:nvCxnSpPr>
        <p:spPr>
          <a:xfrm>
            <a:off x="0" y="1022284"/>
            <a:ext cx="12192000" cy="0"/>
          </a:xfrm>
          <a:prstGeom prst="line">
            <a:avLst/>
          </a:prstGeom>
          <a:ln w="12700">
            <a:solidFill>
              <a:srgbClr val="002060"/>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7884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4/1/2025</a:t>
            </a:r>
            <a:endParaRPr lang="en-US" dirty="0"/>
          </a:p>
        </p:txBody>
      </p:sp>
      <p:sp>
        <p:nvSpPr>
          <p:cNvPr id="5" name="Footer Placeholder 4"/>
          <p:cNvSpPr>
            <a:spLocks noGrp="1"/>
          </p:cNvSpPr>
          <p:nvPr>
            <p:ph type="ftr" sz="quarter" idx="11"/>
          </p:nvPr>
        </p:nvSpPr>
        <p:spPr/>
        <p:txBody>
          <a:bodyPr/>
          <a:lstStyle/>
          <a:p>
            <a:r>
              <a:rPr lang="en-US"/>
              <a:t>HiTAT - 2025 October 23-24 at CERN</a:t>
            </a:r>
            <a:endParaRPr lang="en-US" dirty="0"/>
          </a:p>
        </p:txBody>
      </p:sp>
      <p:sp>
        <p:nvSpPr>
          <p:cNvPr id="6" name="Slide Number Placeholder 5"/>
          <p:cNvSpPr>
            <a:spLocks noGrp="1"/>
          </p:cNvSpPr>
          <p:nvPr>
            <p:ph type="sldNum" sz="quarter" idx="12"/>
          </p:nvPr>
        </p:nvSpPr>
        <p:spPr/>
        <p:txBody>
          <a:bodyPr/>
          <a:lstStyle/>
          <a:p>
            <a:fld id="{193124C1-FAE8-4D7D-BBE3-058A23F77203}" type="slidenum">
              <a:rPr lang="en-US" smtClean="0"/>
              <a:pPr/>
              <a:t>‹#›</a:t>
            </a:fld>
            <a:endParaRPr lang="en-US" dirty="0"/>
          </a:p>
        </p:txBody>
      </p:sp>
      <p:cxnSp>
        <p:nvCxnSpPr>
          <p:cNvPr id="7" name="Straight Connector 6">
            <a:extLst>
              <a:ext uri="{FF2B5EF4-FFF2-40B4-BE49-F238E27FC236}">
                <a16:creationId xmlns:a16="http://schemas.microsoft.com/office/drawing/2014/main" id="{6296F449-76AA-9CE0-E9B0-474A66678B58}"/>
              </a:ext>
            </a:extLst>
          </p:cNvPr>
          <p:cNvCxnSpPr/>
          <p:nvPr userDrawn="1"/>
        </p:nvCxnSpPr>
        <p:spPr>
          <a:xfrm>
            <a:off x="0" y="1022284"/>
            <a:ext cx="12192000" cy="0"/>
          </a:xfrm>
          <a:prstGeom prst="line">
            <a:avLst/>
          </a:prstGeom>
          <a:ln w="12700">
            <a:solidFill>
              <a:srgbClr val="002060"/>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78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6" name="Rectangle 5"/>
          <p:cNvSpPr/>
          <p:nvPr userDrawn="1"/>
        </p:nvSpPr>
        <p:spPr>
          <a:xfrm>
            <a:off x="10274" y="2232881"/>
            <a:ext cx="12181726" cy="3244153"/>
          </a:xfrm>
          <a:prstGeom prst="rect">
            <a:avLst/>
          </a:prstGeom>
          <a:solidFill>
            <a:srgbClr val="3C317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187"/>
          </a:p>
        </p:txBody>
      </p:sp>
      <p:sp>
        <p:nvSpPr>
          <p:cNvPr id="9" name="TextBox 8"/>
          <p:cNvSpPr txBox="1"/>
          <p:nvPr userDrawn="1"/>
        </p:nvSpPr>
        <p:spPr>
          <a:xfrm>
            <a:off x="4211392" y="149941"/>
            <a:ext cx="8197403" cy="1190903"/>
          </a:xfrm>
          <a:prstGeom prst="rect">
            <a:avLst/>
          </a:prstGeom>
          <a:noFill/>
        </p:spPr>
        <p:txBody>
          <a:bodyPr wrap="square" rtlCol="0">
            <a:spAutoFit/>
          </a:bodyPr>
          <a:lstStyle/>
          <a:p>
            <a:pPr>
              <a:lnSpc>
                <a:spcPct val="110000"/>
              </a:lnSpc>
            </a:pPr>
            <a:r>
              <a:rPr lang="en-US" sz="2800" b="0" dirty="0">
                <a:latin typeface="Arial" panose="020B0604020202020204" pitchFamily="34" charset="0"/>
                <a:cs typeface="Arial" panose="020B0604020202020204" pitchFamily="34" charset="0"/>
              </a:rPr>
              <a:t>40 T SUPERCONDUCTING MAGNET PROJECT</a:t>
            </a:r>
          </a:p>
          <a:p>
            <a:pPr>
              <a:lnSpc>
                <a:spcPct val="110000"/>
              </a:lnSpc>
            </a:pPr>
            <a:r>
              <a:rPr lang="en-US" sz="4000" b="1" dirty="0">
                <a:latin typeface="Arial" panose="020B0604020202020204" pitchFamily="34" charset="0"/>
                <a:cs typeface="Arial" panose="020B0604020202020204" pitchFamily="34" charset="0"/>
              </a:rPr>
              <a:t>E</a:t>
            </a:r>
            <a:r>
              <a:rPr lang="en-US" sz="4000" b="1" baseline="0" dirty="0">
                <a:latin typeface="Arial" panose="020B0604020202020204" pitchFamily="34" charset="0"/>
                <a:cs typeface="Arial" panose="020B0604020202020204" pitchFamily="34" charset="0"/>
              </a:rPr>
              <a:t>TAC Review (</a:t>
            </a:r>
            <a:r>
              <a:rPr lang="en-US" sz="3200" b="1" baseline="0" dirty="0">
                <a:latin typeface="Arial" panose="020B0604020202020204" pitchFamily="34" charset="0"/>
                <a:cs typeface="Arial" panose="020B0604020202020204" pitchFamily="34" charset="0"/>
              </a:rPr>
              <a:t>Aug. 20 – 21, 2025</a:t>
            </a:r>
            <a:r>
              <a:rPr lang="en-US" sz="4000" b="1" baseline="0" dirty="0">
                <a:latin typeface="Arial" panose="020B0604020202020204" pitchFamily="34" charset="0"/>
                <a:cs typeface="Arial" panose="020B0604020202020204" pitchFamily="34" charset="0"/>
              </a:rPr>
              <a:t>)</a:t>
            </a:r>
            <a:endParaRPr lang="en-US" sz="4000" b="1" dirty="0">
              <a:latin typeface="Arial" panose="020B0604020202020204" pitchFamily="34" charset="0"/>
              <a:cs typeface="Arial" panose="020B0604020202020204" pitchFamily="34" charset="0"/>
            </a:endParaRPr>
          </a:p>
        </p:txBody>
      </p:sp>
      <p:pic>
        <p:nvPicPr>
          <p:cNvPr id="10" name="Picture 9" descr="NationalMagLab_FullName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215" y="-73439"/>
            <a:ext cx="3896029" cy="1490529"/>
          </a:xfrm>
          <a:prstGeom prst="rect">
            <a:avLst/>
          </a:prstGeom>
        </p:spPr>
      </p:pic>
      <p:pic>
        <p:nvPicPr>
          <p:cNvPr id="11" name="Picture 10" descr="FSU_Seal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93097" y="5522289"/>
            <a:ext cx="994280" cy="994280"/>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4290" y="5524705"/>
            <a:ext cx="1083784" cy="1075278"/>
          </a:xfrm>
          <a:prstGeom prst="rect">
            <a:avLst/>
          </a:prstGeom>
        </p:spPr>
      </p:pic>
      <p:pic>
        <p:nvPicPr>
          <p:cNvPr id="13" name="Picture 12" descr="Seal_of_Florida.eps"/>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938453" y="5524705"/>
            <a:ext cx="968065" cy="968065"/>
          </a:xfrm>
          <a:prstGeom prst="rect">
            <a:avLst/>
          </a:prstGeom>
        </p:spPr>
      </p:pic>
      <p:sp>
        <p:nvSpPr>
          <p:cNvPr id="3" name="Subtitle 2"/>
          <p:cNvSpPr>
            <a:spLocks noGrp="1"/>
          </p:cNvSpPr>
          <p:nvPr>
            <p:ph type="subTitle" idx="1" hasCustomPrompt="1"/>
          </p:nvPr>
        </p:nvSpPr>
        <p:spPr>
          <a:xfrm>
            <a:off x="1828800" y="4690381"/>
            <a:ext cx="8534400" cy="700201"/>
          </a:xfrm>
        </p:spPr>
        <p:txBody>
          <a:bodyPr>
            <a:normAutofit/>
          </a:bodyPr>
          <a:lstStyle>
            <a:lvl1pPr marL="0" indent="0" algn="ctr">
              <a:buNone/>
              <a:defRPr sz="2800" b="1" baseline="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a:t>
            </a:r>
          </a:p>
        </p:txBody>
      </p:sp>
      <p:sp>
        <p:nvSpPr>
          <p:cNvPr id="2" name="Title 1"/>
          <p:cNvSpPr>
            <a:spLocks noGrp="1"/>
          </p:cNvSpPr>
          <p:nvPr>
            <p:ph type="ctrTitle" hasCustomPrompt="1"/>
          </p:nvPr>
        </p:nvSpPr>
        <p:spPr>
          <a:xfrm>
            <a:off x="914400" y="2611518"/>
            <a:ext cx="10363200" cy="1250464"/>
          </a:xfrm>
          <a:noFill/>
        </p:spPr>
        <p:txBody>
          <a:bodyPr/>
          <a:lstStyle>
            <a:lvl1pPr>
              <a:defRPr b="1" baseline="0">
                <a:solidFill>
                  <a:schemeClr val="bg1"/>
                </a:solidFill>
                <a:latin typeface="Arial" panose="020B0604020202020204" pitchFamily="34" charset="0"/>
                <a:cs typeface="Arial" panose="020B0604020202020204" pitchFamily="34" charset="0"/>
              </a:defRPr>
            </a:lvl1pPr>
          </a:lstStyle>
          <a:p>
            <a:r>
              <a:rPr lang="en-US" dirty="0"/>
              <a:t>Title</a:t>
            </a:r>
          </a:p>
        </p:txBody>
      </p:sp>
      <p:sp>
        <p:nvSpPr>
          <p:cNvPr id="14" name="Date Placeholder 3"/>
          <p:cNvSpPr>
            <a:spLocks noGrp="1"/>
          </p:cNvSpPr>
          <p:nvPr>
            <p:ph type="dt" sz="half" idx="10"/>
          </p:nvPr>
        </p:nvSpPr>
        <p:spPr>
          <a:xfrm>
            <a:off x="4589710" y="5917806"/>
            <a:ext cx="2844800" cy="365125"/>
          </a:xfrm>
          <a:noFill/>
        </p:spPr>
        <p:txBody>
          <a:bodyPr/>
          <a:lstStyle>
            <a:lvl1pPr>
              <a:defRPr i="1">
                <a:solidFill>
                  <a:schemeClr val="tx1"/>
                </a:solidFill>
              </a:defRPr>
            </a:lvl1pPr>
          </a:lstStyle>
          <a:p>
            <a:pPr algn="ctr"/>
            <a:r>
              <a:rPr lang="en-US" dirty="0"/>
              <a:t>Confidential FSU / NHMFL</a:t>
            </a:r>
          </a:p>
        </p:txBody>
      </p:sp>
      <p:sp>
        <p:nvSpPr>
          <p:cNvPr id="4" name="Rectangle 3"/>
          <p:cNvSpPr/>
          <p:nvPr userDrawn="1"/>
        </p:nvSpPr>
        <p:spPr>
          <a:xfrm>
            <a:off x="10274" y="6519446"/>
            <a:ext cx="12181726" cy="338554"/>
          </a:xfrm>
          <a:prstGeom prst="rect">
            <a:avLst/>
          </a:prstGeom>
        </p:spPr>
        <p:txBody>
          <a:bodyPr wrap="square">
            <a:spAutoFit/>
          </a:bodyPr>
          <a:lstStyle/>
          <a:p>
            <a:pPr marL="0" marR="0" algn="ctr">
              <a:spcBef>
                <a:spcPts val="0"/>
              </a:spcBef>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Supported by National Science Foundation Cooperative Agreements DMR-1644779, DMR-1938789, DMR-2131790, and the State of Florida. </a:t>
            </a:r>
            <a:r>
              <a:rPr lang="en-US" sz="1600" b="1" dirty="0">
                <a:effectLst/>
              </a:rPr>
              <a:t>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3899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Pattern_white.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374786" y="5579267"/>
            <a:ext cx="6110281" cy="1324455"/>
          </a:xfrm>
          <a:prstGeom prst="rect">
            <a:avLst/>
          </a:prstGeom>
        </p:spPr>
      </p:pic>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2197" y="4540450"/>
            <a:ext cx="8179228" cy="1646039"/>
          </a:xfrm>
          <a:prstGeom prst="rect">
            <a:avLst/>
          </a:prstGeom>
        </p:spPr>
      </p:pic>
      <p:sp>
        <p:nvSpPr>
          <p:cNvPr id="11" name="Text Placeholder 10"/>
          <p:cNvSpPr>
            <a:spLocks noGrp="1"/>
          </p:cNvSpPr>
          <p:nvPr>
            <p:ph type="body" sz="quarter" idx="10"/>
          </p:nvPr>
        </p:nvSpPr>
        <p:spPr>
          <a:xfrm>
            <a:off x="508002" y="1346737"/>
            <a:ext cx="11321141" cy="1597025"/>
          </a:xfrm>
          <a:prstGeom prst="rect">
            <a:avLst/>
          </a:prstGeom>
        </p:spPr>
        <p:txBody>
          <a:bodyPr vert="horz"/>
          <a:lstStyle>
            <a:lvl1pPr marL="0" indent="0" algn="ctr">
              <a:buNone/>
              <a:defRPr sz="6400">
                <a:solidFill>
                  <a:srgbClr val="3C336F"/>
                </a:solidFill>
                <a:latin typeface="Arial"/>
                <a:cs typeface="Arial"/>
              </a:defRPr>
            </a:lvl1pPr>
          </a:lstStyle>
          <a:p>
            <a:pPr lvl="0"/>
            <a:r>
              <a:rPr lang="en-US"/>
              <a:t>Click to edit Master text styles</a:t>
            </a:r>
          </a:p>
        </p:txBody>
      </p:sp>
      <p:sp>
        <p:nvSpPr>
          <p:cNvPr id="13" name="Text Placeholder 12"/>
          <p:cNvSpPr>
            <a:spLocks noGrp="1"/>
          </p:cNvSpPr>
          <p:nvPr>
            <p:ph type="body" sz="quarter" idx="11"/>
          </p:nvPr>
        </p:nvSpPr>
        <p:spPr>
          <a:xfrm>
            <a:off x="2067986" y="3180298"/>
            <a:ext cx="8333316" cy="1160463"/>
          </a:xfrm>
          <a:prstGeom prst="rect">
            <a:avLst/>
          </a:prstGeom>
        </p:spPr>
        <p:txBody>
          <a:bodyPr vert="horz"/>
          <a:lstStyle>
            <a:lvl1pPr marL="0" indent="0" algn="ctr">
              <a:buNone/>
              <a:defRPr sz="4800">
                <a:solidFill>
                  <a:schemeClr val="tx1">
                    <a:lumMod val="50000"/>
                    <a:lumOff val="50000"/>
                  </a:schemeClr>
                </a:solidFill>
                <a:latin typeface="Arial"/>
                <a:cs typeface="Arial"/>
              </a:defRPr>
            </a:lvl1pPr>
            <a:lvl5pPr marL="2438278" indent="0">
              <a:buNone/>
              <a:defRPr/>
            </a:lvl5pPr>
          </a:lstStyle>
          <a:p>
            <a:pPr lvl="0"/>
            <a:r>
              <a:rPr lang="en-US"/>
              <a:t>Click to edit Master text styles</a:t>
            </a:r>
          </a:p>
          <a:p>
            <a:pPr lvl="1"/>
            <a:r>
              <a:rPr lang="en-US"/>
              <a:t>Second level</a:t>
            </a:r>
          </a:p>
        </p:txBody>
      </p:sp>
      <p:pic>
        <p:nvPicPr>
          <p:cNvPr id="2" name="Picture 1">
            <a:extLst>
              <a:ext uri="{FF2B5EF4-FFF2-40B4-BE49-F238E27FC236}">
                <a16:creationId xmlns:a16="http://schemas.microsoft.com/office/drawing/2014/main" id="{814B6AEF-3C3F-BB10-160F-E8E152BE31E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099356" y="4542221"/>
            <a:ext cx="4092645" cy="1646039"/>
          </a:xfrm>
          <a:prstGeom prst="rect">
            <a:avLst/>
          </a:prstGeom>
        </p:spPr>
      </p:pic>
      <p:sp>
        <p:nvSpPr>
          <p:cNvPr id="7" name="Rectangle 6">
            <a:extLst>
              <a:ext uri="{FF2B5EF4-FFF2-40B4-BE49-F238E27FC236}">
                <a16:creationId xmlns:a16="http://schemas.microsoft.com/office/drawing/2014/main" id="{2B381E32-E118-555C-CFF1-4F45BF372ACF}"/>
              </a:ext>
            </a:extLst>
          </p:cNvPr>
          <p:cNvSpPr/>
          <p:nvPr/>
        </p:nvSpPr>
        <p:spPr>
          <a:xfrm>
            <a:off x="-25400" y="6159996"/>
            <a:ext cx="12217400" cy="698121"/>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8" name="Freeform 8">
            <a:extLst>
              <a:ext uri="{FF2B5EF4-FFF2-40B4-BE49-F238E27FC236}">
                <a16:creationId xmlns:a16="http://schemas.microsoft.com/office/drawing/2014/main" id="{D3B2E920-634C-913C-48CA-3AE085F6E4F4}"/>
              </a:ext>
            </a:extLst>
          </p:cNvPr>
          <p:cNvSpPr/>
          <p:nvPr/>
        </p:nvSpPr>
        <p:spPr>
          <a:xfrm>
            <a:off x="11555621" y="6210388"/>
            <a:ext cx="597336" cy="597336"/>
          </a:xfrm>
          <a:custGeom>
            <a:avLst/>
            <a:gdLst/>
            <a:ahLst/>
            <a:cxnLst/>
            <a:rect l="l" t="t" r="r" b="b"/>
            <a:pathLst>
              <a:path w="811165" h="811165">
                <a:moveTo>
                  <a:pt x="0" y="0"/>
                </a:moveTo>
                <a:lnTo>
                  <a:pt x="811165" y="0"/>
                </a:lnTo>
                <a:lnTo>
                  <a:pt x="811165" y="811164"/>
                </a:lnTo>
                <a:lnTo>
                  <a:pt x="0" y="811164"/>
                </a:lnTo>
                <a:lnTo>
                  <a:pt x="0" y="0"/>
                </a:lnTo>
                <a:close/>
              </a:path>
            </a:pathLst>
          </a:custGeom>
          <a:blipFill>
            <a:blip r:embed="rId5"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9" name="Picture 8" descr="A black background with white text&#10;&#10;Description automatically generated">
            <a:extLst>
              <a:ext uri="{FF2B5EF4-FFF2-40B4-BE49-F238E27FC236}">
                <a16:creationId xmlns:a16="http://schemas.microsoft.com/office/drawing/2014/main" id="{F637A4BE-37E3-5E1D-7AC5-08AEE1DD024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64284" y="6407409"/>
            <a:ext cx="1527848" cy="374993"/>
          </a:xfrm>
          <a:prstGeom prst="rect">
            <a:avLst/>
          </a:prstGeom>
        </p:spPr>
      </p:pic>
      <p:pic>
        <p:nvPicPr>
          <p:cNvPr id="10" name="Picture 9" descr="A black and white logo&#10;&#10;Description automatically generated">
            <a:extLst>
              <a:ext uri="{FF2B5EF4-FFF2-40B4-BE49-F238E27FC236}">
                <a16:creationId xmlns:a16="http://schemas.microsoft.com/office/drawing/2014/main" id="{84763097-506B-95B3-45F7-C5C272D906D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4068" y="6228123"/>
            <a:ext cx="1760217" cy="594143"/>
          </a:xfrm>
          <a:prstGeom prst="rect">
            <a:avLst/>
          </a:prstGeom>
        </p:spPr>
      </p:pic>
      <p:sp>
        <p:nvSpPr>
          <p:cNvPr id="6" name="Rectangle 5"/>
          <p:cNvSpPr/>
          <p:nvPr/>
        </p:nvSpPr>
        <p:spPr>
          <a:xfrm>
            <a:off x="-9621" y="4499691"/>
            <a:ext cx="12201621" cy="45719"/>
          </a:xfrm>
          <a:prstGeom prst="rect">
            <a:avLst/>
          </a:prstGeom>
          <a:solidFill>
            <a:srgbClr val="3C336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solidFill>
                <a:schemeClr val="bg2"/>
              </a:solidFill>
            </a:endParaRPr>
          </a:p>
        </p:txBody>
      </p:sp>
    </p:spTree>
    <p:extLst>
      <p:ext uri="{BB962C8B-B14F-4D97-AF65-F5344CB8AC3E}">
        <p14:creationId xmlns:p14="http://schemas.microsoft.com/office/powerpoint/2010/main" val="2554940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ondary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FAC0757-4898-90CC-D792-9864DA295092}"/>
              </a:ext>
            </a:extLst>
          </p:cNvPr>
          <p:cNvSpPr/>
          <p:nvPr/>
        </p:nvSpPr>
        <p:spPr>
          <a:xfrm>
            <a:off x="0" y="6159880"/>
            <a:ext cx="12192000" cy="698121"/>
          </a:xfrm>
          <a:prstGeom prst="rect">
            <a:avLst/>
          </a:prstGeom>
          <a:solidFill>
            <a:srgbClr val="3A5E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14" name="Rectangle 13"/>
          <p:cNvSpPr/>
          <p:nvPr/>
        </p:nvSpPr>
        <p:spPr>
          <a:xfrm>
            <a:off x="-2473" y="-1244"/>
            <a:ext cx="12273621" cy="1035123"/>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17" name="Rectangle 16"/>
          <p:cNvSpPr/>
          <p:nvPr/>
        </p:nvSpPr>
        <p:spPr>
          <a:xfrm>
            <a:off x="-12095" y="1033881"/>
            <a:ext cx="12201621" cy="45719"/>
          </a:xfrm>
          <a:prstGeom prst="rect">
            <a:avLst/>
          </a:prstGeom>
          <a:solidFill>
            <a:srgbClr val="D61C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solidFill>
                <a:schemeClr val="bg2"/>
              </a:solidFill>
            </a:endParaRPr>
          </a:p>
        </p:txBody>
      </p:sp>
      <p:sp>
        <p:nvSpPr>
          <p:cNvPr id="22" name="Text Placeholder 21"/>
          <p:cNvSpPr>
            <a:spLocks noGrp="1"/>
          </p:cNvSpPr>
          <p:nvPr>
            <p:ph type="body" sz="quarter" idx="10"/>
          </p:nvPr>
        </p:nvSpPr>
        <p:spPr>
          <a:xfrm>
            <a:off x="356973" y="117475"/>
            <a:ext cx="11509969" cy="788988"/>
          </a:xfrm>
          <a:prstGeom prst="rect">
            <a:avLst/>
          </a:prstGeom>
        </p:spPr>
        <p:txBody>
          <a:bodyPr vert="horz"/>
          <a:lstStyle>
            <a:lvl1pPr marL="0" indent="0">
              <a:buNone/>
              <a:defRPr sz="5333" b="1">
                <a:solidFill>
                  <a:srgbClr val="FFFFFF"/>
                </a:solidFill>
                <a:latin typeface="Arial"/>
                <a:cs typeface="Arial"/>
              </a:defRPr>
            </a:lvl1pPr>
          </a:lstStyle>
          <a:p>
            <a:pPr lvl="0"/>
            <a:r>
              <a:rPr lang="en-US"/>
              <a:t>Click to edit Master text styles</a:t>
            </a:r>
          </a:p>
        </p:txBody>
      </p:sp>
      <p:sp>
        <p:nvSpPr>
          <p:cNvPr id="5" name="Freeform 8">
            <a:extLst>
              <a:ext uri="{FF2B5EF4-FFF2-40B4-BE49-F238E27FC236}">
                <a16:creationId xmlns:a16="http://schemas.microsoft.com/office/drawing/2014/main" id="{80821345-B28B-DD10-835F-DEBCAEF711E7}"/>
              </a:ext>
            </a:extLst>
          </p:cNvPr>
          <p:cNvSpPr/>
          <p:nvPr/>
        </p:nvSpPr>
        <p:spPr>
          <a:xfrm>
            <a:off x="11555621" y="6210388"/>
            <a:ext cx="597336" cy="597336"/>
          </a:xfrm>
          <a:custGeom>
            <a:avLst/>
            <a:gdLst/>
            <a:ahLst/>
            <a:cxnLst/>
            <a:rect l="l" t="t" r="r" b="b"/>
            <a:pathLst>
              <a:path w="811165" h="811165">
                <a:moveTo>
                  <a:pt x="0" y="0"/>
                </a:moveTo>
                <a:lnTo>
                  <a:pt x="811165" y="0"/>
                </a:lnTo>
                <a:lnTo>
                  <a:pt x="811165" y="811164"/>
                </a:lnTo>
                <a:lnTo>
                  <a:pt x="0" y="811164"/>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13" name="Picture 12" descr="A black background with white text&#10;&#10;Description automatically generated">
            <a:extLst>
              <a:ext uri="{FF2B5EF4-FFF2-40B4-BE49-F238E27FC236}">
                <a16:creationId xmlns:a16="http://schemas.microsoft.com/office/drawing/2014/main" id="{87DBEB7A-E538-DFDC-FCDE-ADCDCCB585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4284" y="6407409"/>
            <a:ext cx="1527848" cy="374993"/>
          </a:xfrm>
          <a:prstGeom prst="rect">
            <a:avLst/>
          </a:prstGeom>
        </p:spPr>
      </p:pic>
      <p:pic>
        <p:nvPicPr>
          <p:cNvPr id="18" name="Picture 17" descr="A black and white logo&#10;&#10;Description automatically generated">
            <a:extLst>
              <a:ext uri="{FF2B5EF4-FFF2-40B4-BE49-F238E27FC236}">
                <a16:creationId xmlns:a16="http://schemas.microsoft.com/office/drawing/2014/main" id="{8CF7FD79-1BA3-386D-C71B-8BBD5EC93CE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8" y="6228123"/>
            <a:ext cx="1760217" cy="594143"/>
          </a:xfrm>
          <a:prstGeom prst="rect">
            <a:avLst/>
          </a:prstGeom>
        </p:spPr>
      </p:pic>
      <p:sp>
        <p:nvSpPr>
          <p:cNvPr id="2" name="Text Placeholder 25">
            <a:extLst>
              <a:ext uri="{FF2B5EF4-FFF2-40B4-BE49-F238E27FC236}">
                <a16:creationId xmlns:a16="http://schemas.microsoft.com/office/drawing/2014/main" id="{B811F421-89CE-F0C1-654A-28989B4CBC9E}"/>
              </a:ext>
            </a:extLst>
          </p:cNvPr>
          <p:cNvSpPr>
            <a:spLocks noGrp="1"/>
          </p:cNvSpPr>
          <p:nvPr>
            <p:ph type="body" sz="quarter" idx="11"/>
          </p:nvPr>
        </p:nvSpPr>
        <p:spPr>
          <a:xfrm>
            <a:off x="356973" y="1211481"/>
            <a:ext cx="11509969" cy="655639"/>
          </a:xfrm>
          <a:prstGeom prst="rect">
            <a:avLst/>
          </a:prstGeom>
        </p:spPr>
        <p:txBody>
          <a:bodyPr vert="horz"/>
          <a:lstStyle>
            <a:lvl1pPr marL="0" indent="0">
              <a:buNone/>
              <a:defRPr sz="480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 name="Text Placeholder 27">
            <a:extLst>
              <a:ext uri="{FF2B5EF4-FFF2-40B4-BE49-F238E27FC236}">
                <a16:creationId xmlns:a16="http://schemas.microsoft.com/office/drawing/2014/main" id="{EE306B38-F1CF-2D29-5D78-386873A6266F}"/>
              </a:ext>
            </a:extLst>
          </p:cNvPr>
          <p:cNvSpPr>
            <a:spLocks noGrp="1"/>
          </p:cNvSpPr>
          <p:nvPr>
            <p:ph type="body" sz="quarter" idx="12"/>
          </p:nvPr>
        </p:nvSpPr>
        <p:spPr>
          <a:xfrm>
            <a:off x="356973" y="1977345"/>
            <a:ext cx="11509969" cy="3683227"/>
          </a:xfrm>
          <a:prstGeom prst="rect">
            <a:avLst/>
          </a:prstGeom>
        </p:spPr>
        <p:txBody>
          <a:bodyPr vert="horz"/>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5441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Secondary Content">
    <p:spTree>
      <p:nvGrpSpPr>
        <p:cNvPr id="1" name=""/>
        <p:cNvGrpSpPr/>
        <p:nvPr/>
      </p:nvGrpSpPr>
      <p:grpSpPr>
        <a:xfrm>
          <a:off x="0" y="0"/>
          <a:ext cx="0" cy="0"/>
          <a:chOff x="0" y="0"/>
          <a:chExt cx="0" cy="0"/>
        </a:xfrm>
      </p:grpSpPr>
      <p:sp>
        <p:nvSpPr>
          <p:cNvPr id="9" name="Rectangle 8"/>
          <p:cNvSpPr/>
          <p:nvPr/>
        </p:nvSpPr>
        <p:spPr>
          <a:xfrm>
            <a:off x="-9621" y="1035125"/>
            <a:ext cx="12201621" cy="45719"/>
          </a:xfrm>
          <a:prstGeom prst="rect">
            <a:avLst/>
          </a:prstGeom>
          <a:solidFill>
            <a:srgbClr val="3C336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solidFill>
                <a:schemeClr val="bg2"/>
              </a:solidFill>
            </a:endParaRPr>
          </a:p>
        </p:txBody>
      </p:sp>
      <p:sp>
        <p:nvSpPr>
          <p:cNvPr id="10" name="Rectangle 9"/>
          <p:cNvSpPr/>
          <p:nvPr/>
        </p:nvSpPr>
        <p:spPr>
          <a:xfrm>
            <a:off x="0" y="2"/>
            <a:ext cx="12273621" cy="1080841"/>
          </a:xfrm>
          <a:prstGeom prst="rect">
            <a:avLst/>
          </a:prstGeom>
          <a:solidFill>
            <a:srgbClr val="D61C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22" name="Text Placeholder 21"/>
          <p:cNvSpPr>
            <a:spLocks noGrp="1"/>
          </p:cNvSpPr>
          <p:nvPr>
            <p:ph type="body" sz="quarter" idx="10"/>
          </p:nvPr>
        </p:nvSpPr>
        <p:spPr>
          <a:xfrm>
            <a:off x="356973" y="117475"/>
            <a:ext cx="11509969" cy="788988"/>
          </a:xfrm>
          <a:prstGeom prst="rect">
            <a:avLst/>
          </a:prstGeom>
        </p:spPr>
        <p:txBody>
          <a:bodyPr vert="horz"/>
          <a:lstStyle>
            <a:lvl1pPr marL="0" indent="0">
              <a:buNone/>
              <a:defRPr sz="5333" b="1">
                <a:solidFill>
                  <a:srgbClr val="FFFFFF"/>
                </a:solidFill>
                <a:latin typeface="Arial"/>
                <a:cs typeface="Arial"/>
              </a:defRPr>
            </a:lvl1pPr>
          </a:lstStyle>
          <a:p>
            <a:pPr lvl="0"/>
            <a:r>
              <a:rPr lang="en-US"/>
              <a:t>Click to edit Master text styles</a:t>
            </a:r>
          </a:p>
        </p:txBody>
      </p:sp>
      <p:sp>
        <p:nvSpPr>
          <p:cNvPr id="11" name="Rectangle 10"/>
          <p:cNvSpPr/>
          <p:nvPr/>
        </p:nvSpPr>
        <p:spPr>
          <a:xfrm>
            <a:off x="-9621" y="1070071"/>
            <a:ext cx="12201621" cy="45719"/>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solidFill>
                <a:schemeClr val="bg2"/>
              </a:solidFill>
            </a:endParaRPr>
          </a:p>
        </p:txBody>
      </p:sp>
      <p:sp>
        <p:nvSpPr>
          <p:cNvPr id="2" name="Rectangle 1">
            <a:extLst>
              <a:ext uri="{FF2B5EF4-FFF2-40B4-BE49-F238E27FC236}">
                <a16:creationId xmlns:a16="http://schemas.microsoft.com/office/drawing/2014/main" id="{08D4163E-36A4-015E-E060-CB6D61C76839}"/>
              </a:ext>
            </a:extLst>
          </p:cNvPr>
          <p:cNvSpPr/>
          <p:nvPr/>
        </p:nvSpPr>
        <p:spPr>
          <a:xfrm>
            <a:off x="0" y="6159880"/>
            <a:ext cx="12192000" cy="698121"/>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3" name="Freeform 8">
            <a:extLst>
              <a:ext uri="{FF2B5EF4-FFF2-40B4-BE49-F238E27FC236}">
                <a16:creationId xmlns:a16="http://schemas.microsoft.com/office/drawing/2014/main" id="{7AF2C40A-03AB-ED54-B0B9-4A94B3F15F19}"/>
              </a:ext>
            </a:extLst>
          </p:cNvPr>
          <p:cNvSpPr/>
          <p:nvPr/>
        </p:nvSpPr>
        <p:spPr>
          <a:xfrm>
            <a:off x="11555621" y="6210388"/>
            <a:ext cx="597336" cy="597336"/>
          </a:xfrm>
          <a:custGeom>
            <a:avLst/>
            <a:gdLst/>
            <a:ahLst/>
            <a:cxnLst/>
            <a:rect l="l" t="t" r="r" b="b"/>
            <a:pathLst>
              <a:path w="811165" h="811165">
                <a:moveTo>
                  <a:pt x="0" y="0"/>
                </a:moveTo>
                <a:lnTo>
                  <a:pt x="811165" y="0"/>
                </a:lnTo>
                <a:lnTo>
                  <a:pt x="811165" y="811164"/>
                </a:lnTo>
                <a:lnTo>
                  <a:pt x="0" y="811164"/>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4" name="Picture 3" descr="A black background with white text&#10;&#10;Description automatically generated">
            <a:extLst>
              <a:ext uri="{FF2B5EF4-FFF2-40B4-BE49-F238E27FC236}">
                <a16:creationId xmlns:a16="http://schemas.microsoft.com/office/drawing/2014/main" id="{E687F0AD-0054-D85B-FCB9-7066CF0E815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4284" y="6407409"/>
            <a:ext cx="1527848" cy="374993"/>
          </a:xfrm>
          <a:prstGeom prst="rect">
            <a:avLst/>
          </a:prstGeom>
        </p:spPr>
      </p:pic>
      <p:pic>
        <p:nvPicPr>
          <p:cNvPr id="5" name="Picture 4" descr="A black and white logo&#10;&#10;Description automatically generated">
            <a:extLst>
              <a:ext uri="{FF2B5EF4-FFF2-40B4-BE49-F238E27FC236}">
                <a16:creationId xmlns:a16="http://schemas.microsoft.com/office/drawing/2014/main" id="{EE3E21A1-EF5B-257D-9400-E612D13E9C9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8" y="6228123"/>
            <a:ext cx="1760217" cy="594143"/>
          </a:xfrm>
          <a:prstGeom prst="rect">
            <a:avLst/>
          </a:prstGeom>
        </p:spPr>
      </p:pic>
      <p:sp>
        <p:nvSpPr>
          <p:cNvPr id="7" name="Text Placeholder 25">
            <a:extLst>
              <a:ext uri="{FF2B5EF4-FFF2-40B4-BE49-F238E27FC236}">
                <a16:creationId xmlns:a16="http://schemas.microsoft.com/office/drawing/2014/main" id="{CE9C67B0-BD52-9F1B-DEE5-C9E4835B02DC}"/>
              </a:ext>
            </a:extLst>
          </p:cNvPr>
          <p:cNvSpPr>
            <a:spLocks noGrp="1"/>
          </p:cNvSpPr>
          <p:nvPr>
            <p:ph type="body" sz="quarter" idx="11"/>
          </p:nvPr>
        </p:nvSpPr>
        <p:spPr>
          <a:xfrm>
            <a:off x="356973" y="1211481"/>
            <a:ext cx="11509969" cy="655639"/>
          </a:xfrm>
          <a:prstGeom prst="rect">
            <a:avLst/>
          </a:prstGeom>
        </p:spPr>
        <p:txBody>
          <a:bodyPr vert="horz"/>
          <a:lstStyle>
            <a:lvl1pPr marL="0" indent="0">
              <a:buNone/>
              <a:defRPr sz="480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8" name="Text Placeholder 27">
            <a:extLst>
              <a:ext uri="{FF2B5EF4-FFF2-40B4-BE49-F238E27FC236}">
                <a16:creationId xmlns:a16="http://schemas.microsoft.com/office/drawing/2014/main" id="{AAD944D0-C412-5793-9F52-BDB08BF0BECC}"/>
              </a:ext>
            </a:extLst>
          </p:cNvPr>
          <p:cNvSpPr>
            <a:spLocks noGrp="1"/>
          </p:cNvSpPr>
          <p:nvPr>
            <p:ph type="body" sz="quarter" idx="12"/>
          </p:nvPr>
        </p:nvSpPr>
        <p:spPr>
          <a:xfrm>
            <a:off x="356973" y="1977345"/>
            <a:ext cx="11509969" cy="3683227"/>
          </a:xfrm>
          <a:prstGeom prst="rect">
            <a:avLst/>
          </a:prstGeom>
        </p:spPr>
        <p:txBody>
          <a:bodyPr vert="horz"/>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99519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Text Placeholder 21">
            <a:extLst>
              <a:ext uri="{FF2B5EF4-FFF2-40B4-BE49-F238E27FC236}">
                <a16:creationId xmlns:a16="http://schemas.microsoft.com/office/drawing/2014/main" id="{81B453AE-F320-1D71-2A75-25F0AFF1FFBD}"/>
              </a:ext>
            </a:extLst>
          </p:cNvPr>
          <p:cNvSpPr>
            <a:spLocks noGrp="1"/>
          </p:cNvSpPr>
          <p:nvPr>
            <p:ph type="body" sz="quarter" idx="10"/>
          </p:nvPr>
        </p:nvSpPr>
        <p:spPr>
          <a:xfrm>
            <a:off x="356973" y="242521"/>
            <a:ext cx="10996831" cy="788988"/>
          </a:xfrm>
          <a:prstGeom prst="rect">
            <a:avLst/>
          </a:prstGeom>
        </p:spPr>
        <p:txBody>
          <a:bodyPr vert="horz"/>
          <a:lstStyle>
            <a:lvl1pPr marL="0" indent="0">
              <a:buNone/>
              <a:defRPr sz="5333" b="1">
                <a:solidFill>
                  <a:srgbClr val="4C4184"/>
                </a:solidFill>
                <a:latin typeface="Arial"/>
                <a:cs typeface="Arial"/>
              </a:defRPr>
            </a:lvl1pPr>
          </a:lstStyle>
          <a:p>
            <a:pPr lvl="0"/>
            <a:r>
              <a:rPr lang="en-US"/>
              <a:t>Click to edit Master text styles</a:t>
            </a:r>
          </a:p>
        </p:txBody>
      </p:sp>
      <p:sp>
        <p:nvSpPr>
          <p:cNvPr id="4" name="Rectangle 3">
            <a:extLst>
              <a:ext uri="{FF2B5EF4-FFF2-40B4-BE49-F238E27FC236}">
                <a16:creationId xmlns:a16="http://schemas.microsoft.com/office/drawing/2014/main" id="{7E26DD76-5F94-FB16-8398-B4AF1EAD219C}"/>
              </a:ext>
            </a:extLst>
          </p:cNvPr>
          <p:cNvSpPr/>
          <p:nvPr/>
        </p:nvSpPr>
        <p:spPr>
          <a:xfrm>
            <a:off x="-9621" y="6159880"/>
            <a:ext cx="12201621" cy="698121"/>
          </a:xfrm>
          <a:prstGeom prst="rect">
            <a:avLst/>
          </a:prstGeom>
          <a:solidFill>
            <a:srgbClr val="D61C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5" name="Rectangle 4">
            <a:extLst>
              <a:ext uri="{FF2B5EF4-FFF2-40B4-BE49-F238E27FC236}">
                <a16:creationId xmlns:a16="http://schemas.microsoft.com/office/drawing/2014/main" id="{D6E2D864-B392-9969-F3E2-53755705EBCF}"/>
              </a:ext>
            </a:extLst>
          </p:cNvPr>
          <p:cNvSpPr/>
          <p:nvPr/>
        </p:nvSpPr>
        <p:spPr>
          <a:xfrm>
            <a:off x="0" y="6159880"/>
            <a:ext cx="12192000" cy="698121"/>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6" name="Freeform 5">
            <a:extLst>
              <a:ext uri="{FF2B5EF4-FFF2-40B4-BE49-F238E27FC236}">
                <a16:creationId xmlns:a16="http://schemas.microsoft.com/office/drawing/2014/main" id="{5E1F5C30-DAA7-D3C8-0349-BA27DDDCF2A8}"/>
              </a:ext>
            </a:extLst>
          </p:cNvPr>
          <p:cNvSpPr/>
          <p:nvPr/>
        </p:nvSpPr>
        <p:spPr>
          <a:xfrm>
            <a:off x="11555621" y="6210388"/>
            <a:ext cx="597336" cy="597336"/>
          </a:xfrm>
          <a:custGeom>
            <a:avLst/>
            <a:gdLst/>
            <a:ahLst/>
            <a:cxnLst/>
            <a:rect l="l" t="t" r="r" b="b"/>
            <a:pathLst>
              <a:path w="811165" h="811165">
                <a:moveTo>
                  <a:pt x="0" y="0"/>
                </a:moveTo>
                <a:lnTo>
                  <a:pt x="811165" y="0"/>
                </a:lnTo>
                <a:lnTo>
                  <a:pt x="811165" y="811164"/>
                </a:lnTo>
                <a:lnTo>
                  <a:pt x="0" y="811164"/>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7" name="Picture 6" descr="A black background with white text&#10;&#10;Description automatically generated">
            <a:extLst>
              <a:ext uri="{FF2B5EF4-FFF2-40B4-BE49-F238E27FC236}">
                <a16:creationId xmlns:a16="http://schemas.microsoft.com/office/drawing/2014/main" id="{3C3CE82E-E309-7514-854B-E74997D876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4284" y="6407409"/>
            <a:ext cx="1527848" cy="374993"/>
          </a:xfrm>
          <a:prstGeom prst="rect">
            <a:avLst/>
          </a:prstGeom>
        </p:spPr>
      </p:pic>
      <p:pic>
        <p:nvPicPr>
          <p:cNvPr id="8" name="Picture 7" descr="A black and white logo&#10;&#10;Description automatically generated">
            <a:extLst>
              <a:ext uri="{FF2B5EF4-FFF2-40B4-BE49-F238E27FC236}">
                <a16:creationId xmlns:a16="http://schemas.microsoft.com/office/drawing/2014/main" id="{BB64E213-4E38-7A56-CBD3-9CE383E646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8" y="6228123"/>
            <a:ext cx="1760217" cy="594143"/>
          </a:xfrm>
          <a:prstGeom prst="rect">
            <a:avLst/>
          </a:prstGeom>
        </p:spPr>
      </p:pic>
      <p:sp>
        <p:nvSpPr>
          <p:cNvPr id="9" name="Rectangle 8">
            <a:extLst>
              <a:ext uri="{FF2B5EF4-FFF2-40B4-BE49-F238E27FC236}">
                <a16:creationId xmlns:a16="http://schemas.microsoft.com/office/drawing/2014/main" id="{EAE989DE-FD87-4595-3A48-28CD5E2B4F85}"/>
              </a:ext>
            </a:extLst>
          </p:cNvPr>
          <p:cNvSpPr/>
          <p:nvPr/>
        </p:nvSpPr>
        <p:spPr>
          <a:xfrm>
            <a:off x="-12095" y="1205818"/>
            <a:ext cx="12201621" cy="45719"/>
          </a:xfrm>
          <a:prstGeom prst="rect">
            <a:avLst/>
          </a:prstGeom>
          <a:solidFill>
            <a:srgbClr val="D61C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solidFill>
                <a:schemeClr val="bg2"/>
              </a:solidFill>
            </a:endParaRPr>
          </a:p>
        </p:txBody>
      </p:sp>
      <p:sp>
        <p:nvSpPr>
          <p:cNvPr id="10" name="Text Placeholder 7">
            <a:extLst>
              <a:ext uri="{FF2B5EF4-FFF2-40B4-BE49-F238E27FC236}">
                <a16:creationId xmlns:a16="http://schemas.microsoft.com/office/drawing/2014/main" id="{A8244318-F688-531E-C7B9-5B93DCDFAAC0}"/>
              </a:ext>
            </a:extLst>
          </p:cNvPr>
          <p:cNvSpPr>
            <a:spLocks noGrp="1"/>
          </p:cNvSpPr>
          <p:nvPr>
            <p:ph type="body" idx="1"/>
          </p:nvPr>
        </p:nvSpPr>
        <p:spPr>
          <a:xfrm>
            <a:off x="356973" y="1559201"/>
            <a:ext cx="5377076" cy="790468"/>
          </a:xfrm>
          <a:prstGeom prst="rect">
            <a:avLst/>
          </a:prstGeom>
        </p:spPr>
        <p:txBody>
          <a:bodyPr/>
          <a:lstStyle>
            <a:lvl1pPr marL="0" indent="0">
              <a:buFontTx/>
              <a:buNone/>
              <a:defRPr>
                <a:latin typeface="Arial" panose="020B0604020202020204" pitchFamily="34" charset="0"/>
                <a:cs typeface="Arial" panose="020B0604020202020204" pitchFamily="34" charset="0"/>
              </a:defRPr>
            </a:lvl1pPr>
          </a:lstStyle>
          <a:p>
            <a:pPr lvl="0"/>
            <a:r>
              <a:rPr lang="en-US"/>
              <a:t>Click to edit Master text styles</a:t>
            </a:r>
          </a:p>
        </p:txBody>
      </p:sp>
      <p:sp>
        <p:nvSpPr>
          <p:cNvPr id="11" name="Content Placeholder 8">
            <a:extLst>
              <a:ext uri="{FF2B5EF4-FFF2-40B4-BE49-F238E27FC236}">
                <a16:creationId xmlns:a16="http://schemas.microsoft.com/office/drawing/2014/main" id="{3E3FF83B-1D50-694F-F37D-D92669711E34}"/>
              </a:ext>
            </a:extLst>
          </p:cNvPr>
          <p:cNvSpPr>
            <a:spLocks noGrp="1"/>
          </p:cNvSpPr>
          <p:nvPr>
            <p:ph sz="half" idx="2"/>
          </p:nvPr>
        </p:nvSpPr>
        <p:spPr>
          <a:xfrm>
            <a:off x="356974" y="2524395"/>
            <a:ext cx="5377077" cy="3535027"/>
          </a:xfrm>
          <a:prstGeom prst="rect">
            <a:avLst/>
          </a:prstGeom>
        </p:spPr>
        <p:txBody>
          <a:bodyPr/>
          <a:lstStyle>
            <a:lvl1pPr>
              <a:defRPr sz="3200">
                <a:latin typeface="Arial" panose="020B0604020202020204" pitchFamily="34" charset="0"/>
                <a:cs typeface="Arial" panose="020B0604020202020204" pitchFamily="34" charset="0"/>
              </a:defRPr>
            </a:lvl1pPr>
          </a:lstStyle>
          <a:p>
            <a:pPr lvl="0"/>
            <a:r>
              <a:rPr lang="en-US"/>
              <a:t>Click to edit Master text styles</a:t>
            </a:r>
          </a:p>
        </p:txBody>
      </p:sp>
      <p:sp>
        <p:nvSpPr>
          <p:cNvPr id="12" name="Text Placeholder 7">
            <a:extLst>
              <a:ext uri="{FF2B5EF4-FFF2-40B4-BE49-F238E27FC236}">
                <a16:creationId xmlns:a16="http://schemas.microsoft.com/office/drawing/2014/main" id="{C8FF4894-7E6D-1057-99E4-4E0E47AAF5D1}"/>
              </a:ext>
            </a:extLst>
          </p:cNvPr>
          <p:cNvSpPr>
            <a:spLocks noGrp="1"/>
          </p:cNvSpPr>
          <p:nvPr>
            <p:ph type="body" idx="11"/>
          </p:nvPr>
        </p:nvSpPr>
        <p:spPr>
          <a:xfrm>
            <a:off x="6167231" y="1559201"/>
            <a:ext cx="5377076" cy="790468"/>
          </a:xfrm>
          <a:prstGeom prst="rect">
            <a:avLst/>
          </a:prstGeom>
        </p:spPr>
        <p:txBody>
          <a:bodyPr/>
          <a:lstStyle>
            <a:lvl1pPr marL="0" indent="0">
              <a:buFontTx/>
              <a:buNone/>
              <a:defRPr>
                <a:latin typeface="Arial" panose="020B0604020202020204" pitchFamily="34" charset="0"/>
                <a:cs typeface="Arial" panose="020B0604020202020204" pitchFamily="34" charset="0"/>
              </a:defRPr>
            </a:lvl1pPr>
          </a:lstStyle>
          <a:p>
            <a:pPr lvl="0"/>
            <a:r>
              <a:rPr lang="en-US"/>
              <a:t>Click to edit Master text styles</a:t>
            </a:r>
          </a:p>
        </p:txBody>
      </p:sp>
      <p:sp>
        <p:nvSpPr>
          <p:cNvPr id="13" name="Content Placeholder 8">
            <a:extLst>
              <a:ext uri="{FF2B5EF4-FFF2-40B4-BE49-F238E27FC236}">
                <a16:creationId xmlns:a16="http://schemas.microsoft.com/office/drawing/2014/main" id="{03411F2B-A19C-C698-B794-747774150425}"/>
              </a:ext>
            </a:extLst>
          </p:cNvPr>
          <p:cNvSpPr>
            <a:spLocks noGrp="1"/>
          </p:cNvSpPr>
          <p:nvPr>
            <p:ph sz="half" idx="12"/>
          </p:nvPr>
        </p:nvSpPr>
        <p:spPr>
          <a:xfrm>
            <a:off x="6167232" y="2524395"/>
            <a:ext cx="5377077" cy="3535027"/>
          </a:xfrm>
          <a:prstGeom prst="rect">
            <a:avLst/>
          </a:prstGeom>
        </p:spPr>
        <p:txBody>
          <a:bodyPr/>
          <a:lstStyle>
            <a:lvl1pPr>
              <a:defRPr sz="3200">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3901133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F09F90E-1849-985A-CC9F-D900494A3F33}"/>
              </a:ext>
            </a:extLst>
          </p:cNvPr>
          <p:cNvSpPr/>
          <p:nvPr/>
        </p:nvSpPr>
        <p:spPr>
          <a:xfrm>
            <a:off x="7536706" y="-10773"/>
            <a:ext cx="4655295" cy="6418181"/>
          </a:xfrm>
          <a:prstGeom prst="rect">
            <a:avLst/>
          </a:prstGeom>
          <a:solidFill>
            <a:srgbClr val="3A63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11" name="Text Placeholder 21">
            <a:extLst>
              <a:ext uri="{FF2B5EF4-FFF2-40B4-BE49-F238E27FC236}">
                <a16:creationId xmlns:a16="http://schemas.microsoft.com/office/drawing/2014/main" id="{B8261B09-79C0-3DCB-F597-44C190D2C476}"/>
              </a:ext>
            </a:extLst>
          </p:cNvPr>
          <p:cNvSpPr>
            <a:spLocks noGrp="1"/>
          </p:cNvSpPr>
          <p:nvPr>
            <p:ph type="body" sz="quarter" idx="10"/>
          </p:nvPr>
        </p:nvSpPr>
        <p:spPr>
          <a:xfrm>
            <a:off x="356973" y="242521"/>
            <a:ext cx="6822761" cy="788988"/>
          </a:xfrm>
          <a:prstGeom prst="rect">
            <a:avLst/>
          </a:prstGeom>
        </p:spPr>
        <p:txBody>
          <a:bodyPr vert="horz"/>
          <a:lstStyle>
            <a:lvl1pPr marL="0" indent="0">
              <a:buNone/>
              <a:defRPr sz="5333" b="1">
                <a:solidFill>
                  <a:schemeClr val="tx1">
                    <a:lumMod val="75000"/>
                    <a:lumOff val="25000"/>
                  </a:schemeClr>
                </a:solidFill>
                <a:latin typeface="Arial"/>
                <a:cs typeface="Arial"/>
              </a:defRPr>
            </a:lvl1pPr>
          </a:lstStyle>
          <a:p>
            <a:pPr lvl="0"/>
            <a:r>
              <a:rPr lang="en-US"/>
              <a:t>Click to edit Master text styles</a:t>
            </a:r>
          </a:p>
        </p:txBody>
      </p:sp>
      <p:sp>
        <p:nvSpPr>
          <p:cNvPr id="12" name="Text Placeholder 25">
            <a:extLst>
              <a:ext uri="{FF2B5EF4-FFF2-40B4-BE49-F238E27FC236}">
                <a16:creationId xmlns:a16="http://schemas.microsoft.com/office/drawing/2014/main" id="{3C325F94-F4D6-5281-77E4-B7B5F3BA1D33}"/>
              </a:ext>
            </a:extLst>
          </p:cNvPr>
          <p:cNvSpPr>
            <a:spLocks noGrp="1"/>
          </p:cNvSpPr>
          <p:nvPr>
            <p:ph type="body" sz="quarter" idx="11"/>
          </p:nvPr>
        </p:nvSpPr>
        <p:spPr>
          <a:xfrm>
            <a:off x="356973" y="2123623"/>
            <a:ext cx="6989489" cy="655639"/>
          </a:xfrm>
          <a:prstGeom prst="rect">
            <a:avLst/>
          </a:prstGeom>
        </p:spPr>
        <p:txBody>
          <a:bodyPr vert="horz"/>
          <a:lstStyle>
            <a:lvl1pPr marL="0" indent="0">
              <a:buNone/>
              <a:defRPr sz="480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3" name="Text Placeholder 27">
            <a:extLst>
              <a:ext uri="{FF2B5EF4-FFF2-40B4-BE49-F238E27FC236}">
                <a16:creationId xmlns:a16="http://schemas.microsoft.com/office/drawing/2014/main" id="{12B2722C-1DC0-78CD-2932-E0FED8A470B0}"/>
              </a:ext>
            </a:extLst>
          </p:cNvPr>
          <p:cNvSpPr>
            <a:spLocks noGrp="1"/>
          </p:cNvSpPr>
          <p:nvPr>
            <p:ph type="body" sz="quarter" idx="12"/>
          </p:nvPr>
        </p:nvSpPr>
        <p:spPr>
          <a:xfrm>
            <a:off x="356973" y="2905119"/>
            <a:ext cx="6822761" cy="2898736"/>
          </a:xfrm>
          <a:prstGeom prst="rect">
            <a:avLst/>
          </a:prstGeom>
        </p:spPr>
        <p:txBody>
          <a:bodyPr vert="horz"/>
          <a:lstStyle>
            <a:lvl1pPr>
              <a:defRPr sz="3733">
                <a:latin typeface="Arial" panose="020B0604020202020204" pitchFamily="34" charset="0"/>
                <a:cs typeface="Arial" panose="020B0604020202020204" pitchFamily="34" charset="0"/>
              </a:defRPr>
            </a:lvl1pPr>
            <a:lvl2pPr>
              <a:defRPr sz="3200">
                <a:latin typeface="Arial" panose="020B0604020202020204" pitchFamily="34" charset="0"/>
                <a:cs typeface="Arial" panose="020B0604020202020204" pitchFamily="34" charset="0"/>
              </a:defRPr>
            </a:lvl2pPr>
            <a:lvl3pPr>
              <a:defRPr sz="2667">
                <a:latin typeface="Arial" panose="020B0604020202020204" pitchFamily="34" charset="0"/>
                <a:cs typeface="Arial" panose="020B0604020202020204" pitchFamily="34" charset="0"/>
              </a:defRPr>
            </a:lvl3pPr>
            <a:lvl4pPr>
              <a:defRPr sz="2267">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
        <p:nvSpPr>
          <p:cNvPr id="14" name="Rectangle 13">
            <a:extLst>
              <a:ext uri="{FF2B5EF4-FFF2-40B4-BE49-F238E27FC236}">
                <a16:creationId xmlns:a16="http://schemas.microsoft.com/office/drawing/2014/main" id="{4AB131F0-9F42-4044-6B23-7A75942C6ADD}"/>
              </a:ext>
            </a:extLst>
          </p:cNvPr>
          <p:cNvSpPr/>
          <p:nvPr/>
        </p:nvSpPr>
        <p:spPr>
          <a:xfrm>
            <a:off x="0" y="6159880"/>
            <a:ext cx="12192000" cy="698121"/>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15" name="Freeform 8">
            <a:extLst>
              <a:ext uri="{FF2B5EF4-FFF2-40B4-BE49-F238E27FC236}">
                <a16:creationId xmlns:a16="http://schemas.microsoft.com/office/drawing/2014/main" id="{5CDA5538-541B-7D86-F66A-DA48E5B74FD5}"/>
              </a:ext>
            </a:extLst>
          </p:cNvPr>
          <p:cNvSpPr/>
          <p:nvPr/>
        </p:nvSpPr>
        <p:spPr>
          <a:xfrm>
            <a:off x="11555621" y="6210388"/>
            <a:ext cx="597336" cy="597336"/>
          </a:xfrm>
          <a:custGeom>
            <a:avLst/>
            <a:gdLst/>
            <a:ahLst/>
            <a:cxnLst/>
            <a:rect l="l" t="t" r="r" b="b"/>
            <a:pathLst>
              <a:path w="811165" h="811165">
                <a:moveTo>
                  <a:pt x="0" y="0"/>
                </a:moveTo>
                <a:lnTo>
                  <a:pt x="811165" y="0"/>
                </a:lnTo>
                <a:lnTo>
                  <a:pt x="811165" y="811164"/>
                </a:lnTo>
                <a:lnTo>
                  <a:pt x="0" y="811164"/>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16" name="Picture 15" descr="A black background with white text&#10;&#10;Description automatically generated">
            <a:extLst>
              <a:ext uri="{FF2B5EF4-FFF2-40B4-BE49-F238E27FC236}">
                <a16:creationId xmlns:a16="http://schemas.microsoft.com/office/drawing/2014/main" id="{A45EBF90-41BD-7E23-6423-A57729EAB3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4284" y="6407409"/>
            <a:ext cx="1527848" cy="374993"/>
          </a:xfrm>
          <a:prstGeom prst="rect">
            <a:avLst/>
          </a:prstGeom>
        </p:spPr>
      </p:pic>
      <p:pic>
        <p:nvPicPr>
          <p:cNvPr id="17" name="Picture 16" descr="A black and white logo&#10;&#10;Description automatically generated">
            <a:extLst>
              <a:ext uri="{FF2B5EF4-FFF2-40B4-BE49-F238E27FC236}">
                <a16:creationId xmlns:a16="http://schemas.microsoft.com/office/drawing/2014/main" id="{4328E973-BB61-0772-E980-EC1B18251F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8" y="6228123"/>
            <a:ext cx="1760217" cy="594143"/>
          </a:xfrm>
          <a:prstGeom prst="rect">
            <a:avLst/>
          </a:prstGeom>
        </p:spPr>
      </p:pic>
      <p:sp>
        <p:nvSpPr>
          <p:cNvPr id="18" name="Picture Placeholder 20">
            <a:extLst>
              <a:ext uri="{FF2B5EF4-FFF2-40B4-BE49-F238E27FC236}">
                <a16:creationId xmlns:a16="http://schemas.microsoft.com/office/drawing/2014/main" id="{DA504A9E-A9EB-A393-64B8-C6711D79F8A7}"/>
              </a:ext>
            </a:extLst>
          </p:cNvPr>
          <p:cNvSpPr>
            <a:spLocks noGrp="1"/>
          </p:cNvSpPr>
          <p:nvPr>
            <p:ph type="pic" sz="quarter" idx="13"/>
          </p:nvPr>
        </p:nvSpPr>
        <p:spPr>
          <a:xfrm>
            <a:off x="8002049" y="3281737"/>
            <a:ext cx="3845169" cy="2563447"/>
          </a:xfrm>
          <a:prstGeom prst="rect">
            <a:avLst/>
          </a:prstGeom>
        </p:spPr>
        <p:txBody>
          <a:bodyPr/>
          <a:lstStyle/>
          <a:p>
            <a:r>
              <a:rPr lang="en-US"/>
              <a:t>Click icon to add picture</a:t>
            </a:r>
          </a:p>
        </p:txBody>
      </p:sp>
      <p:sp>
        <p:nvSpPr>
          <p:cNvPr id="19" name="Picture Placeholder 20">
            <a:extLst>
              <a:ext uri="{FF2B5EF4-FFF2-40B4-BE49-F238E27FC236}">
                <a16:creationId xmlns:a16="http://schemas.microsoft.com/office/drawing/2014/main" id="{B0C89FD6-7AAA-025F-4AB2-EE8ED3514254}"/>
              </a:ext>
            </a:extLst>
          </p:cNvPr>
          <p:cNvSpPr>
            <a:spLocks noGrp="1"/>
          </p:cNvSpPr>
          <p:nvPr>
            <p:ph type="pic" sz="quarter" idx="14"/>
          </p:nvPr>
        </p:nvSpPr>
        <p:spPr>
          <a:xfrm>
            <a:off x="8021313" y="454258"/>
            <a:ext cx="3845169" cy="2563447"/>
          </a:xfrm>
          <a:prstGeom prst="rect">
            <a:avLst/>
          </a:prstGeom>
        </p:spPr>
        <p:txBody>
          <a:bodyPr/>
          <a:lstStyle/>
          <a:p>
            <a:r>
              <a:rPr lang="en-US"/>
              <a:t>Click icon to add picture</a:t>
            </a:r>
          </a:p>
        </p:txBody>
      </p:sp>
    </p:spTree>
    <p:extLst>
      <p:ext uri="{BB962C8B-B14F-4D97-AF65-F5344CB8AC3E}">
        <p14:creationId xmlns:p14="http://schemas.microsoft.com/office/powerpoint/2010/main" val="1955772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F09F90E-1849-985A-CC9F-D900494A3F33}"/>
              </a:ext>
            </a:extLst>
          </p:cNvPr>
          <p:cNvSpPr/>
          <p:nvPr/>
        </p:nvSpPr>
        <p:spPr>
          <a:xfrm>
            <a:off x="5176" y="3429000"/>
            <a:ext cx="12186823" cy="2927608"/>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11" name="Text Placeholder 21">
            <a:extLst>
              <a:ext uri="{FF2B5EF4-FFF2-40B4-BE49-F238E27FC236}">
                <a16:creationId xmlns:a16="http://schemas.microsoft.com/office/drawing/2014/main" id="{B8261B09-79C0-3DCB-F597-44C190D2C476}"/>
              </a:ext>
            </a:extLst>
          </p:cNvPr>
          <p:cNvSpPr>
            <a:spLocks noGrp="1"/>
          </p:cNvSpPr>
          <p:nvPr>
            <p:ph type="body" sz="quarter" idx="10"/>
          </p:nvPr>
        </p:nvSpPr>
        <p:spPr>
          <a:xfrm>
            <a:off x="356973" y="242521"/>
            <a:ext cx="10311028" cy="788988"/>
          </a:xfrm>
          <a:prstGeom prst="rect">
            <a:avLst/>
          </a:prstGeom>
        </p:spPr>
        <p:txBody>
          <a:bodyPr vert="horz"/>
          <a:lstStyle>
            <a:lvl1pPr marL="0" indent="0">
              <a:buNone/>
              <a:defRPr sz="5333" b="1">
                <a:solidFill>
                  <a:schemeClr val="tx1">
                    <a:lumMod val="75000"/>
                    <a:lumOff val="25000"/>
                  </a:schemeClr>
                </a:solidFill>
                <a:latin typeface="Arial"/>
                <a:cs typeface="Arial"/>
              </a:defRPr>
            </a:lvl1pPr>
          </a:lstStyle>
          <a:p>
            <a:pPr lvl="0"/>
            <a:r>
              <a:rPr lang="en-US"/>
              <a:t>Click to edit Master text styles</a:t>
            </a:r>
          </a:p>
        </p:txBody>
      </p:sp>
      <p:sp>
        <p:nvSpPr>
          <p:cNvPr id="13" name="Text Placeholder 27">
            <a:extLst>
              <a:ext uri="{FF2B5EF4-FFF2-40B4-BE49-F238E27FC236}">
                <a16:creationId xmlns:a16="http://schemas.microsoft.com/office/drawing/2014/main" id="{12B2722C-1DC0-78CD-2932-E0FED8A470B0}"/>
              </a:ext>
            </a:extLst>
          </p:cNvPr>
          <p:cNvSpPr>
            <a:spLocks noGrp="1"/>
          </p:cNvSpPr>
          <p:nvPr>
            <p:ph type="body" sz="quarter" idx="12"/>
          </p:nvPr>
        </p:nvSpPr>
        <p:spPr>
          <a:xfrm>
            <a:off x="356973" y="1295405"/>
            <a:ext cx="11198649" cy="1854196"/>
          </a:xfrm>
          <a:prstGeom prst="rect">
            <a:avLst/>
          </a:prstGeom>
        </p:spPr>
        <p:txBody>
          <a:bodyPr vert="horz"/>
          <a:lstStyle>
            <a:lvl1pPr>
              <a:defRPr sz="3733">
                <a:latin typeface="Arial" panose="020B0604020202020204" pitchFamily="34" charset="0"/>
                <a:cs typeface="Arial" panose="020B0604020202020204" pitchFamily="34" charset="0"/>
              </a:defRPr>
            </a:lvl1pPr>
            <a:lvl2pPr>
              <a:defRPr sz="3200">
                <a:latin typeface="Arial" panose="020B0604020202020204" pitchFamily="34" charset="0"/>
                <a:cs typeface="Arial" panose="020B0604020202020204" pitchFamily="34" charset="0"/>
              </a:defRPr>
            </a:lvl2pPr>
            <a:lvl3pPr>
              <a:defRPr sz="2667">
                <a:latin typeface="Arial" panose="020B0604020202020204" pitchFamily="34" charset="0"/>
                <a:cs typeface="Arial" panose="020B0604020202020204" pitchFamily="34" charset="0"/>
              </a:defRPr>
            </a:lvl3pPr>
            <a:lvl4pPr>
              <a:defRPr sz="2267">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
        <p:nvSpPr>
          <p:cNvPr id="14" name="Rectangle 13">
            <a:extLst>
              <a:ext uri="{FF2B5EF4-FFF2-40B4-BE49-F238E27FC236}">
                <a16:creationId xmlns:a16="http://schemas.microsoft.com/office/drawing/2014/main" id="{4AB131F0-9F42-4044-6B23-7A75942C6ADD}"/>
              </a:ext>
            </a:extLst>
          </p:cNvPr>
          <p:cNvSpPr/>
          <p:nvPr/>
        </p:nvSpPr>
        <p:spPr>
          <a:xfrm>
            <a:off x="0" y="6159880"/>
            <a:ext cx="12192000" cy="698121"/>
          </a:xfrm>
          <a:prstGeom prst="rect">
            <a:avLst/>
          </a:prstGeom>
          <a:solidFill>
            <a:srgbClr val="3A5E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15" name="Freeform 8">
            <a:extLst>
              <a:ext uri="{FF2B5EF4-FFF2-40B4-BE49-F238E27FC236}">
                <a16:creationId xmlns:a16="http://schemas.microsoft.com/office/drawing/2014/main" id="{5CDA5538-541B-7D86-F66A-DA48E5B74FD5}"/>
              </a:ext>
            </a:extLst>
          </p:cNvPr>
          <p:cNvSpPr/>
          <p:nvPr/>
        </p:nvSpPr>
        <p:spPr>
          <a:xfrm>
            <a:off x="11555621" y="6210388"/>
            <a:ext cx="597336" cy="597336"/>
          </a:xfrm>
          <a:custGeom>
            <a:avLst/>
            <a:gdLst/>
            <a:ahLst/>
            <a:cxnLst/>
            <a:rect l="l" t="t" r="r" b="b"/>
            <a:pathLst>
              <a:path w="811165" h="811165">
                <a:moveTo>
                  <a:pt x="0" y="0"/>
                </a:moveTo>
                <a:lnTo>
                  <a:pt x="811165" y="0"/>
                </a:lnTo>
                <a:lnTo>
                  <a:pt x="811165" y="811164"/>
                </a:lnTo>
                <a:lnTo>
                  <a:pt x="0" y="811164"/>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16" name="Picture 15" descr="A black background with white text&#10;&#10;Description automatically generated">
            <a:extLst>
              <a:ext uri="{FF2B5EF4-FFF2-40B4-BE49-F238E27FC236}">
                <a16:creationId xmlns:a16="http://schemas.microsoft.com/office/drawing/2014/main" id="{A45EBF90-41BD-7E23-6423-A57729EAB3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4284" y="6407409"/>
            <a:ext cx="1527848" cy="374993"/>
          </a:xfrm>
          <a:prstGeom prst="rect">
            <a:avLst/>
          </a:prstGeom>
        </p:spPr>
      </p:pic>
      <p:pic>
        <p:nvPicPr>
          <p:cNvPr id="17" name="Picture 16" descr="A black and white logo&#10;&#10;Description automatically generated">
            <a:extLst>
              <a:ext uri="{FF2B5EF4-FFF2-40B4-BE49-F238E27FC236}">
                <a16:creationId xmlns:a16="http://schemas.microsoft.com/office/drawing/2014/main" id="{4328E973-BB61-0772-E980-EC1B18251F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8" y="6228123"/>
            <a:ext cx="1760217" cy="594143"/>
          </a:xfrm>
          <a:prstGeom prst="rect">
            <a:avLst/>
          </a:prstGeom>
        </p:spPr>
      </p:pic>
      <p:sp>
        <p:nvSpPr>
          <p:cNvPr id="5" name="Content Placeholder 4">
            <a:extLst>
              <a:ext uri="{FF2B5EF4-FFF2-40B4-BE49-F238E27FC236}">
                <a16:creationId xmlns:a16="http://schemas.microsoft.com/office/drawing/2014/main" id="{4697FC19-AFC3-EDE4-5B23-40F9D42FC346}"/>
              </a:ext>
            </a:extLst>
          </p:cNvPr>
          <p:cNvSpPr>
            <a:spLocks noGrp="1"/>
          </p:cNvSpPr>
          <p:nvPr>
            <p:ph sz="quarter" idx="14"/>
          </p:nvPr>
        </p:nvSpPr>
        <p:spPr>
          <a:xfrm>
            <a:off x="356973" y="3640663"/>
            <a:ext cx="5264895" cy="2281637"/>
          </a:xfrm>
          <a:prstGeom prst="rect">
            <a:avLst/>
          </a:prstGeom>
        </p:spPr>
        <p:txBody>
          <a:bodyPr/>
          <a:lstStyle>
            <a:lvl1pPr marL="0" indent="0">
              <a:buNone/>
              <a:defRPr>
                <a:latin typeface="Arial" panose="020B0604020202020204" pitchFamily="34" charset="0"/>
                <a:cs typeface="Arial" panose="020B0604020202020204" pitchFamily="34" charset="0"/>
              </a:defRPr>
            </a:lvl1pPr>
            <a:lvl2pPr marL="609569" indent="0">
              <a:buNone/>
              <a:defRPr>
                <a:latin typeface="Arial" panose="020B0604020202020204" pitchFamily="34" charset="0"/>
                <a:cs typeface="Arial" panose="020B0604020202020204" pitchFamily="34" charset="0"/>
              </a:defRPr>
            </a:lvl2pPr>
            <a:lvl3pPr marL="1219139" indent="0">
              <a:buNone/>
              <a:defRPr>
                <a:latin typeface="Arial" panose="020B0604020202020204" pitchFamily="34" charset="0"/>
                <a:cs typeface="Arial" panose="020B0604020202020204" pitchFamily="34" charset="0"/>
              </a:defRPr>
            </a:lvl3pPr>
            <a:lvl4pPr marL="1828709" indent="0">
              <a:buNone/>
              <a:defRPr>
                <a:latin typeface="Arial" panose="020B0604020202020204" pitchFamily="34" charset="0"/>
                <a:cs typeface="Arial" panose="020B0604020202020204" pitchFamily="34" charset="0"/>
              </a:defRPr>
            </a:lvl4pPr>
            <a:lvl5pPr marL="2438279" indent="0">
              <a:buNone/>
              <a:defRPr>
                <a:latin typeface="Arial" panose="020B0604020202020204" pitchFamily="34" charset="0"/>
                <a:cs typeface="Arial" panose="020B0604020202020204" pitchFamily="34" charset="0"/>
              </a:defRPr>
            </a:lvl5pPr>
          </a:lstStyle>
          <a:p>
            <a:pPr lvl="0"/>
            <a:r>
              <a:rPr lang="en-US"/>
              <a:t>Click to edit Master text styles</a:t>
            </a:r>
          </a:p>
        </p:txBody>
      </p:sp>
      <p:sp>
        <p:nvSpPr>
          <p:cNvPr id="6" name="Content Placeholder 4">
            <a:extLst>
              <a:ext uri="{FF2B5EF4-FFF2-40B4-BE49-F238E27FC236}">
                <a16:creationId xmlns:a16="http://schemas.microsoft.com/office/drawing/2014/main" id="{873C15A3-261A-B20C-C930-0AF36387D0C1}"/>
              </a:ext>
            </a:extLst>
          </p:cNvPr>
          <p:cNvSpPr>
            <a:spLocks noGrp="1"/>
          </p:cNvSpPr>
          <p:nvPr>
            <p:ph sz="quarter" idx="15"/>
          </p:nvPr>
        </p:nvSpPr>
        <p:spPr>
          <a:xfrm>
            <a:off x="6057897" y="3640663"/>
            <a:ext cx="5264895" cy="2281637"/>
          </a:xfrm>
          <a:prstGeom prst="rect">
            <a:avLst/>
          </a:prstGeom>
        </p:spPr>
        <p:txBody>
          <a:bodyPr/>
          <a:lstStyle>
            <a:lvl1pPr marL="0" indent="0">
              <a:buNone/>
              <a:defRPr>
                <a:latin typeface="Arial" panose="020B0604020202020204" pitchFamily="34" charset="0"/>
                <a:cs typeface="Arial" panose="020B0604020202020204" pitchFamily="34" charset="0"/>
              </a:defRPr>
            </a:lvl1pPr>
            <a:lvl2pPr marL="609569" indent="0">
              <a:buNone/>
              <a:defRPr>
                <a:latin typeface="Arial" panose="020B0604020202020204" pitchFamily="34" charset="0"/>
                <a:cs typeface="Arial" panose="020B0604020202020204" pitchFamily="34" charset="0"/>
              </a:defRPr>
            </a:lvl2pPr>
            <a:lvl3pPr marL="1219139" indent="0">
              <a:buNone/>
              <a:defRPr>
                <a:latin typeface="Arial" panose="020B0604020202020204" pitchFamily="34" charset="0"/>
                <a:cs typeface="Arial" panose="020B0604020202020204" pitchFamily="34" charset="0"/>
              </a:defRPr>
            </a:lvl3pPr>
            <a:lvl4pPr marL="1828709" indent="0">
              <a:buNone/>
              <a:defRPr>
                <a:latin typeface="Arial" panose="020B0604020202020204" pitchFamily="34" charset="0"/>
                <a:cs typeface="Arial" panose="020B0604020202020204" pitchFamily="34" charset="0"/>
              </a:defRPr>
            </a:lvl4pPr>
            <a:lvl5pPr marL="2438279" indent="0">
              <a:buNone/>
              <a:defRPr>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845860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Secondary Content">
    <p:spTree>
      <p:nvGrpSpPr>
        <p:cNvPr id="1" name=""/>
        <p:cNvGrpSpPr/>
        <p:nvPr/>
      </p:nvGrpSpPr>
      <p:grpSpPr>
        <a:xfrm>
          <a:off x="0" y="0"/>
          <a:ext cx="0" cy="0"/>
          <a:chOff x="0" y="0"/>
          <a:chExt cx="0" cy="0"/>
        </a:xfrm>
      </p:grpSpPr>
      <p:sp>
        <p:nvSpPr>
          <p:cNvPr id="10" name="Rectangle 9"/>
          <p:cNvSpPr/>
          <p:nvPr/>
        </p:nvSpPr>
        <p:spPr>
          <a:xfrm>
            <a:off x="0" y="-10773"/>
            <a:ext cx="12273621" cy="1080841"/>
          </a:xfrm>
          <a:prstGeom prst="rect">
            <a:avLst/>
          </a:prstGeom>
          <a:solidFill>
            <a:srgbClr val="3A63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22" name="Text Placeholder 21"/>
          <p:cNvSpPr>
            <a:spLocks noGrp="1"/>
          </p:cNvSpPr>
          <p:nvPr>
            <p:ph type="body" sz="quarter" idx="10"/>
          </p:nvPr>
        </p:nvSpPr>
        <p:spPr>
          <a:xfrm>
            <a:off x="356973" y="117475"/>
            <a:ext cx="11509969" cy="788988"/>
          </a:xfrm>
          <a:prstGeom prst="rect">
            <a:avLst/>
          </a:prstGeom>
        </p:spPr>
        <p:txBody>
          <a:bodyPr vert="horz"/>
          <a:lstStyle>
            <a:lvl1pPr marL="0" indent="0">
              <a:buNone/>
              <a:defRPr sz="5333" b="1">
                <a:solidFill>
                  <a:srgbClr val="FFFFFF"/>
                </a:solidFill>
                <a:latin typeface="Arial"/>
                <a:cs typeface="Arial"/>
              </a:defRPr>
            </a:lvl1pPr>
          </a:lstStyle>
          <a:p>
            <a:pPr lvl="0"/>
            <a:r>
              <a:rPr lang="en-US"/>
              <a:t>Click to edit Master text styles</a:t>
            </a:r>
          </a:p>
        </p:txBody>
      </p:sp>
      <p:sp>
        <p:nvSpPr>
          <p:cNvPr id="9" name="Rectangle 8"/>
          <p:cNvSpPr/>
          <p:nvPr/>
        </p:nvSpPr>
        <p:spPr>
          <a:xfrm>
            <a:off x="-9621" y="1070071"/>
            <a:ext cx="12201621" cy="45719"/>
          </a:xfrm>
          <a:prstGeom prst="rect">
            <a:avLst/>
          </a:prstGeom>
          <a:solidFill>
            <a:srgbClr val="3C336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solidFill>
                <a:schemeClr val="bg2"/>
              </a:solidFill>
            </a:endParaRPr>
          </a:p>
        </p:txBody>
      </p:sp>
      <p:sp>
        <p:nvSpPr>
          <p:cNvPr id="2" name="Rectangle 1">
            <a:extLst>
              <a:ext uri="{FF2B5EF4-FFF2-40B4-BE49-F238E27FC236}">
                <a16:creationId xmlns:a16="http://schemas.microsoft.com/office/drawing/2014/main" id="{FA3D46C2-F551-9D0D-FCC1-4A246FA99FAF}"/>
              </a:ext>
            </a:extLst>
          </p:cNvPr>
          <p:cNvSpPr/>
          <p:nvPr/>
        </p:nvSpPr>
        <p:spPr>
          <a:xfrm>
            <a:off x="0" y="6159880"/>
            <a:ext cx="12192000" cy="698121"/>
          </a:xfrm>
          <a:prstGeom prst="rect">
            <a:avLst/>
          </a:prstGeom>
          <a:solidFill>
            <a:srgbClr val="4C41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3" name="Freeform 8">
            <a:extLst>
              <a:ext uri="{FF2B5EF4-FFF2-40B4-BE49-F238E27FC236}">
                <a16:creationId xmlns:a16="http://schemas.microsoft.com/office/drawing/2014/main" id="{1998F3B1-63BA-0100-1390-8F6B08EF2873}"/>
              </a:ext>
            </a:extLst>
          </p:cNvPr>
          <p:cNvSpPr/>
          <p:nvPr/>
        </p:nvSpPr>
        <p:spPr>
          <a:xfrm>
            <a:off x="11555621" y="6210388"/>
            <a:ext cx="597336" cy="597336"/>
          </a:xfrm>
          <a:custGeom>
            <a:avLst/>
            <a:gdLst/>
            <a:ahLst/>
            <a:cxnLst/>
            <a:rect l="l" t="t" r="r" b="b"/>
            <a:pathLst>
              <a:path w="811165" h="811165">
                <a:moveTo>
                  <a:pt x="0" y="0"/>
                </a:moveTo>
                <a:lnTo>
                  <a:pt x="811165" y="0"/>
                </a:lnTo>
                <a:lnTo>
                  <a:pt x="811165" y="811164"/>
                </a:lnTo>
                <a:lnTo>
                  <a:pt x="0" y="811164"/>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4" name="Picture 3" descr="A black background with white text&#10;&#10;Description automatically generated">
            <a:extLst>
              <a:ext uri="{FF2B5EF4-FFF2-40B4-BE49-F238E27FC236}">
                <a16:creationId xmlns:a16="http://schemas.microsoft.com/office/drawing/2014/main" id="{2062C35E-CB9D-1EC0-97D5-8A874A436D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4284" y="6407409"/>
            <a:ext cx="1527848" cy="374993"/>
          </a:xfrm>
          <a:prstGeom prst="rect">
            <a:avLst/>
          </a:prstGeom>
        </p:spPr>
      </p:pic>
      <p:pic>
        <p:nvPicPr>
          <p:cNvPr id="5" name="Picture 4" descr="A black and white logo&#10;&#10;Description automatically generated">
            <a:extLst>
              <a:ext uri="{FF2B5EF4-FFF2-40B4-BE49-F238E27FC236}">
                <a16:creationId xmlns:a16="http://schemas.microsoft.com/office/drawing/2014/main" id="{8C17465F-3020-AD7B-526C-8DDCCBF4BD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8" y="6228123"/>
            <a:ext cx="1760217" cy="594143"/>
          </a:xfrm>
          <a:prstGeom prst="rect">
            <a:avLst/>
          </a:prstGeom>
        </p:spPr>
      </p:pic>
      <p:sp>
        <p:nvSpPr>
          <p:cNvPr id="6" name="Text Placeholder 25">
            <a:extLst>
              <a:ext uri="{FF2B5EF4-FFF2-40B4-BE49-F238E27FC236}">
                <a16:creationId xmlns:a16="http://schemas.microsoft.com/office/drawing/2014/main" id="{5D7F4400-222A-0094-AFFC-935C79EBAC27}"/>
              </a:ext>
            </a:extLst>
          </p:cNvPr>
          <p:cNvSpPr>
            <a:spLocks noGrp="1"/>
          </p:cNvSpPr>
          <p:nvPr>
            <p:ph type="body" sz="quarter" idx="11"/>
          </p:nvPr>
        </p:nvSpPr>
        <p:spPr>
          <a:xfrm>
            <a:off x="356973" y="1211481"/>
            <a:ext cx="11509969" cy="655639"/>
          </a:xfrm>
          <a:prstGeom prst="rect">
            <a:avLst/>
          </a:prstGeom>
        </p:spPr>
        <p:txBody>
          <a:bodyPr vert="horz"/>
          <a:lstStyle>
            <a:lvl1pPr marL="0" indent="0">
              <a:buNone/>
              <a:defRPr sz="480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7" name="Text Placeholder 27">
            <a:extLst>
              <a:ext uri="{FF2B5EF4-FFF2-40B4-BE49-F238E27FC236}">
                <a16:creationId xmlns:a16="http://schemas.microsoft.com/office/drawing/2014/main" id="{1930567E-2E6E-D272-F771-015F42F850A8}"/>
              </a:ext>
            </a:extLst>
          </p:cNvPr>
          <p:cNvSpPr>
            <a:spLocks noGrp="1"/>
          </p:cNvSpPr>
          <p:nvPr>
            <p:ph type="body" sz="quarter" idx="12"/>
          </p:nvPr>
        </p:nvSpPr>
        <p:spPr>
          <a:xfrm>
            <a:off x="356973" y="1977345"/>
            <a:ext cx="11509969" cy="3683227"/>
          </a:xfrm>
          <a:prstGeom prst="rect">
            <a:avLst/>
          </a:prstGeom>
        </p:spPr>
        <p:txBody>
          <a:bodyPr vert="horz"/>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8106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0FED38-CA5B-CF46-C6BA-1B54689EA651}"/>
              </a:ext>
            </a:extLst>
          </p:cNvPr>
          <p:cNvSpPr/>
          <p:nvPr/>
        </p:nvSpPr>
        <p:spPr>
          <a:xfrm>
            <a:off x="0" y="4673505"/>
            <a:ext cx="12192000" cy="1481272"/>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4" name="Rectangle 3">
            <a:extLst>
              <a:ext uri="{FF2B5EF4-FFF2-40B4-BE49-F238E27FC236}">
                <a16:creationId xmlns:a16="http://schemas.microsoft.com/office/drawing/2014/main" id="{9F24B052-D341-FCCD-E5E5-DEF10D79FD7E}"/>
              </a:ext>
            </a:extLst>
          </p:cNvPr>
          <p:cNvSpPr/>
          <p:nvPr/>
        </p:nvSpPr>
        <p:spPr>
          <a:xfrm>
            <a:off x="0" y="6159880"/>
            <a:ext cx="12192000" cy="698121"/>
          </a:xfrm>
          <a:prstGeom prst="rect">
            <a:avLst/>
          </a:prstGeom>
          <a:solidFill>
            <a:srgbClr val="3A5E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2400" kern="1200"/>
          </a:p>
        </p:txBody>
      </p:sp>
      <p:sp>
        <p:nvSpPr>
          <p:cNvPr id="5" name="Freeform 8">
            <a:extLst>
              <a:ext uri="{FF2B5EF4-FFF2-40B4-BE49-F238E27FC236}">
                <a16:creationId xmlns:a16="http://schemas.microsoft.com/office/drawing/2014/main" id="{3E24D699-91D7-1498-F8AB-B5C5C81DE936}"/>
              </a:ext>
            </a:extLst>
          </p:cNvPr>
          <p:cNvSpPr/>
          <p:nvPr/>
        </p:nvSpPr>
        <p:spPr>
          <a:xfrm>
            <a:off x="11555621" y="6210388"/>
            <a:ext cx="597336" cy="597336"/>
          </a:xfrm>
          <a:custGeom>
            <a:avLst/>
            <a:gdLst/>
            <a:ahLst/>
            <a:cxnLst/>
            <a:rect l="l" t="t" r="r" b="b"/>
            <a:pathLst>
              <a:path w="811165" h="811165">
                <a:moveTo>
                  <a:pt x="0" y="0"/>
                </a:moveTo>
                <a:lnTo>
                  <a:pt x="811165" y="0"/>
                </a:lnTo>
                <a:lnTo>
                  <a:pt x="811165" y="811164"/>
                </a:lnTo>
                <a:lnTo>
                  <a:pt x="0" y="811164"/>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2400"/>
          </a:p>
        </p:txBody>
      </p:sp>
      <p:pic>
        <p:nvPicPr>
          <p:cNvPr id="6" name="Picture 5" descr="A black background with white text&#10;&#10;Description automatically generated">
            <a:extLst>
              <a:ext uri="{FF2B5EF4-FFF2-40B4-BE49-F238E27FC236}">
                <a16:creationId xmlns:a16="http://schemas.microsoft.com/office/drawing/2014/main" id="{0A2C0AA5-7CCD-B80F-716E-508AB13B06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4284" y="6407409"/>
            <a:ext cx="1527848" cy="374993"/>
          </a:xfrm>
          <a:prstGeom prst="rect">
            <a:avLst/>
          </a:prstGeom>
        </p:spPr>
      </p:pic>
      <p:pic>
        <p:nvPicPr>
          <p:cNvPr id="7" name="Picture 6" descr="A black and white logo&#10;&#10;Description automatically generated">
            <a:extLst>
              <a:ext uri="{FF2B5EF4-FFF2-40B4-BE49-F238E27FC236}">
                <a16:creationId xmlns:a16="http://schemas.microsoft.com/office/drawing/2014/main" id="{CBD4E535-78B0-E416-79F5-52A12C0B7B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8" y="6228123"/>
            <a:ext cx="1760217" cy="594143"/>
          </a:xfrm>
          <a:prstGeom prst="rect">
            <a:avLst/>
          </a:prstGeom>
        </p:spPr>
      </p:pic>
      <p:pic>
        <p:nvPicPr>
          <p:cNvPr id="8" name="Picture 7" descr="A purple line on a black background&#10;&#10;Description automatically generated">
            <a:extLst>
              <a:ext uri="{FF2B5EF4-FFF2-40B4-BE49-F238E27FC236}">
                <a16:creationId xmlns:a16="http://schemas.microsoft.com/office/drawing/2014/main" id="{0F2EA2EA-5E5A-4B67-F176-AE2E58AC50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5290" y="4295248"/>
            <a:ext cx="12622361" cy="2227473"/>
          </a:xfrm>
          <a:prstGeom prst="rect">
            <a:avLst/>
          </a:prstGeom>
        </p:spPr>
      </p:pic>
      <p:sp>
        <p:nvSpPr>
          <p:cNvPr id="9" name="Text Placeholder 10">
            <a:extLst>
              <a:ext uri="{FF2B5EF4-FFF2-40B4-BE49-F238E27FC236}">
                <a16:creationId xmlns:a16="http://schemas.microsoft.com/office/drawing/2014/main" id="{2805DF8B-5B78-4CD1-C8B6-908FCA3F8863}"/>
              </a:ext>
            </a:extLst>
          </p:cNvPr>
          <p:cNvSpPr>
            <a:spLocks noGrp="1"/>
          </p:cNvSpPr>
          <p:nvPr>
            <p:ph type="body" sz="quarter" idx="10"/>
          </p:nvPr>
        </p:nvSpPr>
        <p:spPr>
          <a:xfrm>
            <a:off x="508002" y="1325153"/>
            <a:ext cx="11321141" cy="1597025"/>
          </a:xfrm>
          <a:prstGeom prst="rect">
            <a:avLst/>
          </a:prstGeom>
        </p:spPr>
        <p:txBody>
          <a:bodyPr vert="horz"/>
          <a:lstStyle>
            <a:lvl1pPr marL="0" indent="0" algn="ctr">
              <a:buNone/>
              <a:defRPr sz="6400">
                <a:solidFill>
                  <a:srgbClr val="3C336F"/>
                </a:solidFill>
                <a:latin typeface="Arial"/>
                <a:cs typeface="Arial"/>
              </a:defRPr>
            </a:lvl1pPr>
          </a:lstStyle>
          <a:p>
            <a:pPr lvl="0"/>
            <a:r>
              <a:rPr lang="en-US"/>
              <a:t>Click to edit Master text styles</a:t>
            </a:r>
          </a:p>
        </p:txBody>
      </p:sp>
      <p:sp>
        <p:nvSpPr>
          <p:cNvPr id="10" name="Text Placeholder 12">
            <a:extLst>
              <a:ext uri="{FF2B5EF4-FFF2-40B4-BE49-F238E27FC236}">
                <a16:creationId xmlns:a16="http://schemas.microsoft.com/office/drawing/2014/main" id="{4FC6D1BA-A646-2284-12E6-7375C89FFB61}"/>
              </a:ext>
            </a:extLst>
          </p:cNvPr>
          <p:cNvSpPr>
            <a:spLocks noGrp="1"/>
          </p:cNvSpPr>
          <p:nvPr>
            <p:ph type="body" sz="quarter" idx="11"/>
          </p:nvPr>
        </p:nvSpPr>
        <p:spPr>
          <a:xfrm>
            <a:off x="2067986" y="3158714"/>
            <a:ext cx="8333316" cy="1160463"/>
          </a:xfrm>
          <a:prstGeom prst="rect">
            <a:avLst/>
          </a:prstGeom>
        </p:spPr>
        <p:txBody>
          <a:bodyPr vert="horz"/>
          <a:lstStyle>
            <a:lvl1pPr marL="0" indent="0" algn="ctr">
              <a:buNone/>
              <a:defRPr sz="4800">
                <a:solidFill>
                  <a:schemeClr val="tx1">
                    <a:lumMod val="50000"/>
                    <a:lumOff val="50000"/>
                  </a:schemeClr>
                </a:solidFill>
                <a:latin typeface="Arial"/>
                <a:cs typeface="Arial"/>
              </a:defRPr>
            </a:lvl1pPr>
            <a:lvl5pPr marL="2438278" indent="0">
              <a:buNone/>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401250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7" Type="http://schemas.openxmlformats.org/officeDocument/2006/relationships/image" Target="../media/image22.pn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3" Type="http://schemas.openxmlformats.org/officeDocument/2006/relationships/theme" Target="../theme/theme4.xml"/><Relationship Id="rId7" Type="http://schemas.openxmlformats.org/officeDocument/2006/relationships/image" Target="../media/image26.svg"/><Relationship Id="rId12" Type="http://schemas.openxmlformats.org/officeDocument/2006/relationships/image" Target="../media/image31.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77292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hf hdr="0" dt="0"/>
  <p:txStyles>
    <p:titleStyle>
      <a:lvl1pPr algn="ctr" defTabSz="609570" rtl="0" eaLnBrk="1" latinLnBrk="0" hangingPunct="1">
        <a:spcBef>
          <a:spcPct val="0"/>
        </a:spcBef>
        <a:buNone/>
        <a:defRPr sz="5867" kern="1200">
          <a:solidFill>
            <a:schemeClr val="tx1"/>
          </a:solidFill>
          <a:latin typeface="+mj-lt"/>
          <a:ea typeface="+mj-ea"/>
          <a:cs typeface="+mj-cs"/>
        </a:defRPr>
      </a:lvl1pPr>
    </p:titleStyle>
    <p:bodyStyle>
      <a:lvl1pPr marL="457177" indent="-457177" algn="l" defTabSz="609570" rtl="0" eaLnBrk="1" latinLnBrk="0" hangingPunct="1">
        <a:spcBef>
          <a:spcPct val="20000"/>
        </a:spcBef>
        <a:buFont typeface="Arial"/>
        <a:buChar char="•"/>
        <a:defRPr sz="4267" kern="1200">
          <a:solidFill>
            <a:schemeClr val="tx1"/>
          </a:solidFill>
          <a:latin typeface="+mn-lt"/>
          <a:ea typeface="+mn-ea"/>
          <a:cs typeface="+mn-cs"/>
        </a:defRPr>
      </a:lvl1pPr>
      <a:lvl2pPr marL="990551" indent="-380982" algn="l" defTabSz="609570" rtl="0" eaLnBrk="1" latinLnBrk="0" hangingPunct="1">
        <a:spcBef>
          <a:spcPct val="20000"/>
        </a:spcBef>
        <a:buFont typeface="Arial"/>
        <a:buChar char="–"/>
        <a:defRPr sz="3733" kern="1200">
          <a:solidFill>
            <a:schemeClr val="tx1"/>
          </a:solidFill>
          <a:latin typeface="+mn-lt"/>
          <a:ea typeface="+mn-ea"/>
          <a:cs typeface="+mn-cs"/>
        </a:defRPr>
      </a:lvl2pPr>
      <a:lvl3pPr marL="1523923" indent="-304784" algn="l" defTabSz="609570" rtl="0" eaLnBrk="1" latinLnBrk="0" hangingPunct="1">
        <a:spcBef>
          <a:spcPct val="20000"/>
        </a:spcBef>
        <a:buFont typeface="Arial"/>
        <a:buChar char="•"/>
        <a:defRPr sz="3200" kern="1200">
          <a:solidFill>
            <a:schemeClr val="tx1"/>
          </a:solidFill>
          <a:latin typeface="+mn-lt"/>
          <a:ea typeface="+mn-ea"/>
          <a:cs typeface="+mn-cs"/>
        </a:defRPr>
      </a:lvl3pPr>
      <a:lvl4pPr marL="2133493" indent="-304784" algn="l" defTabSz="609570" rtl="0" eaLnBrk="1" latinLnBrk="0" hangingPunct="1">
        <a:spcBef>
          <a:spcPct val="20000"/>
        </a:spcBef>
        <a:buFont typeface="Arial"/>
        <a:buChar char="–"/>
        <a:defRPr sz="2667" kern="1200">
          <a:solidFill>
            <a:schemeClr val="tx1"/>
          </a:solidFill>
          <a:latin typeface="+mn-lt"/>
          <a:ea typeface="+mn-ea"/>
          <a:cs typeface="+mn-cs"/>
        </a:defRPr>
      </a:lvl4pPr>
      <a:lvl5pPr marL="2743063" indent="-304784" algn="l" defTabSz="609570" rtl="0" eaLnBrk="1" latinLnBrk="0" hangingPunct="1">
        <a:spcBef>
          <a:spcPct val="20000"/>
        </a:spcBef>
        <a:buFont typeface="Arial"/>
        <a:buChar char="»"/>
        <a:defRPr sz="2667" kern="1200">
          <a:solidFill>
            <a:schemeClr val="tx1"/>
          </a:solidFill>
          <a:latin typeface="+mn-lt"/>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1"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5C40EDA-37CB-5A8E-3E0D-941426DA935B}"/>
              </a:ext>
            </a:extLst>
          </p:cNvPr>
          <p:cNvSpPr/>
          <p:nvPr/>
        </p:nvSpPr>
        <p:spPr>
          <a:xfrm>
            <a:off x="0" y="6583680"/>
            <a:ext cx="9990755" cy="274320"/>
          </a:xfrm>
          <a:prstGeom prst="rect">
            <a:avLst/>
          </a:prstGeom>
          <a:solidFill>
            <a:srgbClr val="4C4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latin typeface="Arial" panose="020B0604020202020204" pitchFamily="34" charset="0"/>
            </a:endParaRPr>
          </a:p>
        </p:txBody>
      </p:sp>
      <p:sp>
        <p:nvSpPr>
          <p:cNvPr id="2" name="Title Placeholder 1"/>
          <p:cNvSpPr>
            <a:spLocks noGrp="1"/>
          </p:cNvSpPr>
          <p:nvPr>
            <p:ph type="title"/>
          </p:nvPr>
        </p:nvSpPr>
        <p:spPr>
          <a:xfrm>
            <a:off x="281940" y="136522"/>
            <a:ext cx="11681460" cy="9144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81940" y="1295400"/>
            <a:ext cx="11681460" cy="4881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28" y="6602152"/>
            <a:ext cx="1081788" cy="228562"/>
          </a:xfrm>
          <a:prstGeom prst="rect">
            <a:avLst/>
          </a:prstGeom>
        </p:spPr>
        <p:txBody>
          <a:bodyPr vert="horz" lIns="91440" tIns="45720" rIns="91440" bIns="45720" rtlCol="0" anchor="ctr"/>
          <a:lstStyle>
            <a:lvl1pPr algn="l">
              <a:defRPr sz="1200">
                <a:solidFill>
                  <a:schemeClr val="bg1"/>
                </a:solidFill>
                <a:latin typeface="Calibri" panose="020F0502020204030204" pitchFamily="34" charset="0"/>
              </a:defRPr>
            </a:lvl1pPr>
          </a:lstStyle>
          <a:p>
            <a:r>
              <a:rPr lang="en-US"/>
              <a:t>4/1/2025</a:t>
            </a:r>
          </a:p>
        </p:txBody>
      </p:sp>
      <p:sp>
        <p:nvSpPr>
          <p:cNvPr id="5" name="Footer Placeholder 4"/>
          <p:cNvSpPr>
            <a:spLocks noGrp="1"/>
          </p:cNvSpPr>
          <p:nvPr>
            <p:ph type="ftr" sz="quarter" idx="3"/>
          </p:nvPr>
        </p:nvSpPr>
        <p:spPr>
          <a:xfrm>
            <a:off x="1456021" y="6602152"/>
            <a:ext cx="7002179" cy="255848"/>
          </a:xfrm>
          <a:prstGeom prst="rect">
            <a:avLst/>
          </a:prstGeom>
        </p:spPr>
        <p:txBody>
          <a:bodyPr vert="horz" lIns="91440" tIns="45720" rIns="91440" bIns="45720" rtlCol="0" anchor="ctr"/>
          <a:lstStyle>
            <a:lvl1pPr algn="ctr">
              <a:defRPr sz="1200">
                <a:solidFill>
                  <a:schemeClr val="bg1"/>
                </a:solidFill>
                <a:latin typeface="Calibri" panose="020F0502020204030204" pitchFamily="34" charset="0"/>
              </a:defRPr>
            </a:lvl1pPr>
          </a:lstStyle>
          <a:p>
            <a:r>
              <a:rPr lang="en-US"/>
              <a:t>HiTAT - 2025 October 23-24 at CERN</a:t>
            </a:r>
          </a:p>
        </p:txBody>
      </p:sp>
      <p:sp>
        <p:nvSpPr>
          <p:cNvPr id="6" name="Slide Number Placeholder 5"/>
          <p:cNvSpPr>
            <a:spLocks noGrp="1"/>
          </p:cNvSpPr>
          <p:nvPr>
            <p:ph type="sldNum" sz="quarter" idx="4"/>
          </p:nvPr>
        </p:nvSpPr>
        <p:spPr>
          <a:xfrm>
            <a:off x="8610600" y="6614325"/>
            <a:ext cx="1331199" cy="228832"/>
          </a:xfrm>
          <a:prstGeom prst="rect">
            <a:avLst/>
          </a:prstGeom>
        </p:spPr>
        <p:txBody>
          <a:bodyPr vert="horz" lIns="91440" tIns="45720" rIns="91440" bIns="45720" rtlCol="0" anchor="ctr"/>
          <a:lstStyle>
            <a:lvl1pPr algn="r">
              <a:defRPr sz="1200">
                <a:solidFill>
                  <a:schemeClr val="bg1"/>
                </a:solidFill>
                <a:latin typeface="Calibri" panose="020F0502020204030204" pitchFamily="34" charset="0"/>
              </a:defRPr>
            </a:lvl1pPr>
          </a:lstStyle>
          <a:p>
            <a:fld id="{1C879D1E-24FD-4DE5-9EDD-71C6EFB9AB10}" type="slidenum">
              <a:rPr lang="en-US" smtClean="0"/>
              <a:t>‹#›</a:t>
            </a:fld>
            <a:endParaRPr lang="en-US"/>
          </a:p>
        </p:txBody>
      </p:sp>
      <p:pic>
        <p:nvPicPr>
          <p:cNvPr id="15" name="Picture 14">
            <a:extLst>
              <a:ext uri="{FF2B5EF4-FFF2-40B4-BE49-F238E27FC236}">
                <a16:creationId xmlns:a16="http://schemas.microsoft.com/office/drawing/2014/main" id="{06EF0183-B48E-690E-838D-E2A62DE9999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a:xfrm>
            <a:off x="11162745" y="6489472"/>
            <a:ext cx="323281" cy="291313"/>
          </a:xfrm>
          <a:prstGeom prst="rect">
            <a:avLst/>
          </a:prstGeom>
        </p:spPr>
      </p:pic>
      <p:pic>
        <p:nvPicPr>
          <p:cNvPr id="16" name="Picture 15">
            <a:extLst>
              <a:ext uri="{FF2B5EF4-FFF2-40B4-BE49-F238E27FC236}">
                <a16:creationId xmlns:a16="http://schemas.microsoft.com/office/drawing/2014/main" id="{40A9B05E-2D4C-B02D-BBC3-1EB9F79C6A31}"/>
              </a:ext>
            </a:extLst>
          </p:cNvPr>
          <p:cNvPicPr>
            <a:picLocks noChangeAspect="1"/>
          </p:cNvPicPr>
          <p:nvPr userDrawn="1"/>
        </p:nvPicPr>
        <p:blipFill>
          <a:blip r:embed="rId4" cstate="screen">
            <a:extLst>
              <a:ext uri="{28A0092B-C50C-407E-A947-70E740481C1C}">
                <a14:useLocalDpi xmlns:a14="http://schemas.microsoft.com/office/drawing/2010/main"/>
              </a:ext>
            </a:extLst>
          </a:blip>
          <a:srcRect b="-4201"/>
          <a:stretch>
            <a:fillRect/>
          </a:stretch>
        </p:blipFill>
        <p:spPr>
          <a:xfrm>
            <a:off x="11527286" y="6444875"/>
            <a:ext cx="368153" cy="380507"/>
          </a:xfrm>
          <a:prstGeom prst="rect">
            <a:avLst/>
          </a:prstGeom>
        </p:spPr>
      </p:pic>
      <p:pic>
        <p:nvPicPr>
          <p:cNvPr id="17" name="Picture 16">
            <a:extLst>
              <a:ext uri="{FF2B5EF4-FFF2-40B4-BE49-F238E27FC236}">
                <a16:creationId xmlns:a16="http://schemas.microsoft.com/office/drawing/2014/main" id="{82E16EC7-F95D-588F-986B-D06B41D8B989}"/>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0000983" y="6430492"/>
            <a:ext cx="439968" cy="409273"/>
          </a:xfrm>
          <a:prstGeom prst="rect">
            <a:avLst/>
          </a:prstGeom>
        </p:spPr>
      </p:pic>
      <p:pic>
        <p:nvPicPr>
          <p:cNvPr id="18" name="Picture 17" descr="A black background with red text&#10;&#10;Description automatically generated">
            <a:extLst>
              <a:ext uri="{FF2B5EF4-FFF2-40B4-BE49-F238E27FC236}">
                <a16:creationId xmlns:a16="http://schemas.microsoft.com/office/drawing/2014/main" id="{14D41761-4604-8A2F-64CA-837A4A3BBA59}"/>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0482212" y="6444875"/>
            <a:ext cx="639272" cy="380506"/>
          </a:xfrm>
          <a:prstGeom prst="rect">
            <a:avLst/>
          </a:prstGeom>
        </p:spPr>
      </p:pic>
    </p:spTree>
    <p:extLst>
      <p:ext uri="{BB962C8B-B14F-4D97-AF65-F5344CB8AC3E}">
        <p14:creationId xmlns:p14="http://schemas.microsoft.com/office/powerpoint/2010/main" val="2191380414"/>
      </p:ext>
    </p:extLst>
  </p:cSld>
  <p:clrMap bg1="lt1" tx1="dk1" bg2="lt2" tx2="dk2" accent1="accent1" accent2="accent2" accent3="accent3" accent4="accent4" accent5="accent5" accent6="accent6" hlink="hlink" folHlink="folHlink"/>
  <p:sldLayoutIdLst>
    <p:sldLayoutId id="2147483666"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sz="28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5C40EDA-37CB-5A8E-3E0D-941426DA935B}"/>
              </a:ext>
            </a:extLst>
          </p:cNvPr>
          <p:cNvSpPr/>
          <p:nvPr/>
        </p:nvSpPr>
        <p:spPr>
          <a:xfrm>
            <a:off x="0" y="6583680"/>
            <a:ext cx="9990755" cy="274320"/>
          </a:xfrm>
          <a:prstGeom prst="rect">
            <a:avLst/>
          </a:prstGeom>
          <a:solidFill>
            <a:srgbClr val="4C4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latin typeface="Arial" panose="020B0604020202020204" pitchFamily="34" charset="0"/>
            </a:endParaRPr>
          </a:p>
        </p:txBody>
      </p:sp>
      <p:sp>
        <p:nvSpPr>
          <p:cNvPr id="2" name="Title Placeholder 1"/>
          <p:cNvSpPr>
            <a:spLocks noGrp="1"/>
          </p:cNvSpPr>
          <p:nvPr>
            <p:ph type="title"/>
          </p:nvPr>
        </p:nvSpPr>
        <p:spPr>
          <a:xfrm>
            <a:off x="281940" y="136522"/>
            <a:ext cx="11681460" cy="9144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81940" y="1295400"/>
            <a:ext cx="11681460" cy="4881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28" y="6602152"/>
            <a:ext cx="1081788" cy="228562"/>
          </a:xfrm>
          <a:prstGeom prst="rect">
            <a:avLst/>
          </a:prstGeom>
        </p:spPr>
        <p:txBody>
          <a:bodyPr vert="horz" lIns="91440" tIns="45720" rIns="91440" bIns="45720" rtlCol="0" anchor="ctr"/>
          <a:lstStyle>
            <a:lvl1pPr algn="l">
              <a:defRPr sz="1200">
                <a:solidFill>
                  <a:schemeClr val="bg1"/>
                </a:solidFill>
                <a:latin typeface="Calibri" panose="020F0502020204030204" pitchFamily="34" charset="0"/>
              </a:defRPr>
            </a:lvl1pPr>
          </a:lstStyle>
          <a:p>
            <a:r>
              <a:rPr lang="en-US"/>
              <a:t>4/1/2025</a:t>
            </a:r>
          </a:p>
        </p:txBody>
      </p:sp>
      <p:sp>
        <p:nvSpPr>
          <p:cNvPr id="5" name="Footer Placeholder 4"/>
          <p:cNvSpPr>
            <a:spLocks noGrp="1"/>
          </p:cNvSpPr>
          <p:nvPr>
            <p:ph type="ftr" sz="quarter" idx="3"/>
          </p:nvPr>
        </p:nvSpPr>
        <p:spPr>
          <a:xfrm>
            <a:off x="1456021" y="6602152"/>
            <a:ext cx="7002179" cy="255848"/>
          </a:xfrm>
          <a:prstGeom prst="rect">
            <a:avLst/>
          </a:prstGeom>
        </p:spPr>
        <p:txBody>
          <a:bodyPr vert="horz" lIns="91440" tIns="45720" rIns="91440" bIns="45720" rtlCol="0" anchor="ctr"/>
          <a:lstStyle>
            <a:lvl1pPr algn="ctr">
              <a:defRPr sz="1200">
                <a:solidFill>
                  <a:schemeClr val="bg1"/>
                </a:solidFill>
                <a:latin typeface="Calibri" panose="020F0502020204030204" pitchFamily="34" charset="0"/>
              </a:defRPr>
            </a:lvl1pPr>
          </a:lstStyle>
          <a:p>
            <a:r>
              <a:rPr lang="en-US"/>
              <a:t>HiTAT - 2025 October 23-24 at CERN</a:t>
            </a:r>
          </a:p>
        </p:txBody>
      </p:sp>
      <p:sp>
        <p:nvSpPr>
          <p:cNvPr id="6" name="Slide Number Placeholder 5"/>
          <p:cNvSpPr>
            <a:spLocks noGrp="1"/>
          </p:cNvSpPr>
          <p:nvPr>
            <p:ph type="sldNum" sz="quarter" idx="4"/>
          </p:nvPr>
        </p:nvSpPr>
        <p:spPr>
          <a:xfrm>
            <a:off x="8610600" y="6614325"/>
            <a:ext cx="1331199" cy="228832"/>
          </a:xfrm>
          <a:prstGeom prst="rect">
            <a:avLst/>
          </a:prstGeom>
        </p:spPr>
        <p:txBody>
          <a:bodyPr vert="horz" lIns="91440" tIns="45720" rIns="91440" bIns="45720" rtlCol="0" anchor="ctr"/>
          <a:lstStyle>
            <a:lvl1pPr algn="r">
              <a:defRPr sz="1200">
                <a:solidFill>
                  <a:schemeClr val="bg1"/>
                </a:solidFill>
                <a:latin typeface="Calibri" panose="020F0502020204030204" pitchFamily="34" charset="0"/>
              </a:defRPr>
            </a:lvl1pPr>
          </a:lstStyle>
          <a:p>
            <a:fld id="{1C879D1E-24FD-4DE5-9EDD-71C6EFB9AB10}" type="slidenum">
              <a:rPr lang="en-US" smtClean="0"/>
              <a:t>‹#›</a:t>
            </a:fld>
            <a:endParaRPr lang="en-US"/>
          </a:p>
        </p:txBody>
      </p:sp>
      <p:pic>
        <p:nvPicPr>
          <p:cNvPr id="15" name="Picture 14">
            <a:extLst>
              <a:ext uri="{FF2B5EF4-FFF2-40B4-BE49-F238E27FC236}">
                <a16:creationId xmlns:a16="http://schemas.microsoft.com/office/drawing/2014/main" id="{9176F90D-6E56-52CC-1186-5E439AE85B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1123495" y="6492863"/>
            <a:ext cx="323281" cy="291313"/>
          </a:xfrm>
          <a:prstGeom prst="rect">
            <a:avLst/>
          </a:prstGeom>
        </p:spPr>
      </p:pic>
      <p:pic>
        <p:nvPicPr>
          <p:cNvPr id="16" name="Picture 15">
            <a:extLst>
              <a:ext uri="{FF2B5EF4-FFF2-40B4-BE49-F238E27FC236}">
                <a16:creationId xmlns:a16="http://schemas.microsoft.com/office/drawing/2014/main" id="{2D50D796-A49B-0A9C-9625-C77841A84A47}"/>
              </a:ext>
            </a:extLst>
          </p:cNvPr>
          <p:cNvPicPr>
            <a:picLocks noChangeAspect="1"/>
          </p:cNvPicPr>
          <p:nvPr userDrawn="1"/>
        </p:nvPicPr>
        <p:blipFill>
          <a:blip r:embed="rId5" cstate="screen">
            <a:extLst>
              <a:ext uri="{28A0092B-C50C-407E-A947-70E740481C1C}">
                <a14:useLocalDpi xmlns:a14="http://schemas.microsoft.com/office/drawing/2010/main"/>
              </a:ext>
            </a:extLst>
          </a:blip>
          <a:srcRect b="-4201"/>
          <a:stretch>
            <a:fillRect/>
          </a:stretch>
        </p:blipFill>
        <p:spPr>
          <a:xfrm>
            <a:off x="11527286" y="6465677"/>
            <a:ext cx="368153" cy="380507"/>
          </a:xfrm>
          <a:prstGeom prst="rect">
            <a:avLst/>
          </a:prstGeom>
        </p:spPr>
      </p:pic>
      <p:pic>
        <p:nvPicPr>
          <p:cNvPr id="17" name="Picture 16">
            <a:extLst>
              <a:ext uri="{FF2B5EF4-FFF2-40B4-BE49-F238E27FC236}">
                <a16:creationId xmlns:a16="http://schemas.microsoft.com/office/drawing/2014/main" id="{B32862E5-F0DD-50F9-58EA-40EAFB8DF6DE}"/>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0000983" y="6433884"/>
            <a:ext cx="439968" cy="409273"/>
          </a:xfrm>
          <a:prstGeom prst="rect">
            <a:avLst/>
          </a:prstGeom>
        </p:spPr>
      </p:pic>
      <p:pic>
        <p:nvPicPr>
          <p:cNvPr id="18" name="Picture 17" descr="A black background with red text&#10;&#10;Description automatically generated">
            <a:extLst>
              <a:ext uri="{FF2B5EF4-FFF2-40B4-BE49-F238E27FC236}">
                <a16:creationId xmlns:a16="http://schemas.microsoft.com/office/drawing/2014/main" id="{742A494B-B9B5-85FB-411E-087E7A0DED34}"/>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0451179" y="6424072"/>
            <a:ext cx="639272" cy="380506"/>
          </a:xfrm>
          <a:prstGeom prst="rect">
            <a:avLst/>
          </a:prstGeom>
        </p:spPr>
      </p:pic>
    </p:spTree>
    <p:extLst>
      <p:ext uri="{BB962C8B-B14F-4D97-AF65-F5344CB8AC3E}">
        <p14:creationId xmlns:p14="http://schemas.microsoft.com/office/powerpoint/2010/main" val="2191380414"/>
      </p:ext>
    </p:extLst>
  </p:cSld>
  <p:clrMap bg1="lt1" tx1="dk1" bg2="lt2" tx2="dk2" accent1="accent1" accent2="accent2" accent3="accent3" accent4="accent4" accent5="accent5" accent6="accent6" hlink="hlink" folHlink="folHlink"/>
  <p:sldLayoutIdLst>
    <p:sldLayoutId id="2147483794" r:id="rId1"/>
    <p:sldLayoutId id="2147483662"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sz="28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5C40EDA-37CB-5A8E-3E0D-941426DA935B}"/>
              </a:ext>
            </a:extLst>
          </p:cNvPr>
          <p:cNvSpPr/>
          <p:nvPr userDrawn="1"/>
        </p:nvSpPr>
        <p:spPr>
          <a:xfrm>
            <a:off x="0" y="6583680"/>
            <a:ext cx="9990755" cy="274320"/>
          </a:xfrm>
          <a:prstGeom prst="rect">
            <a:avLst/>
          </a:prstGeom>
          <a:solidFill>
            <a:srgbClr val="4C4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latin typeface="Arial" panose="020B0604020202020204" pitchFamily="34" charset="0"/>
            </a:endParaRPr>
          </a:p>
        </p:txBody>
      </p:sp>
      <p:sp>
        <p:nvSpPr>
          <p:cNvPr id="2" name="Title Placeholder 1"/>
          <p:cNvSpPr>
            <a:spLocks noGrp="1"/>
          </p:cNvSpPr>
          <p:nvPr>
            <p:ph type="title"/>
          </p:nvPr>
        </p:nvSpPr>
        <p:spPr>
          <a:xfrm>
            <a:off x="281940" y="136522"/>
            <a:ext cx="11681460" cy="9144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281940" y="1295400"/>
            <a:ext cx="11681460" cy="4881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228" y="6602152"/>
            <a:ext cx="1081788" cy="228562"/>
          </a:xfrm>
          <a:prstGeom prst="rect">
            <a:avLst/>
          </a:prstGeom>
        </p:spPr>
        <p:txBody>
          <a:bodyPr vert="horz" lIns="91440" tIns="45720" rIns="91440" bIns="45720" rtlCol="0" anchor="ctr"/>
          <a:lstStyle>
            <a:lvl1pPr algn="l">
              <a:defRPr sz="1200">
                <a:solidFill>
                  <a:schemeClr val="bg1"/>
                </a:solidFill>
                <a:latin typeface="Calibri" panose="020F0502020204030204" pitchFamily="34" charset="0"/>
              </a:defRPr>
            </a:lvl1pPr>
          </a:lstStyle>
          <a:p>
            <a:r>
              <a:rPr lang="en-US"/>
              <a:t>4/1/2025</a:t>
            </a:r>
            <a:endParaRPr lang="en-US" dirty="0"/>
          </a:p>
        </p:txBody>
      </p:sp>
      <p:sp>
        <p:nvSpPr>
          <p:cNvPr id="5" name="Footer Placeholder 4"/>
          <p:cNvSpPr>
            <a:spLocks noGrp="1"/>
          </p:cNvSpPr>
          <p:nvPr>
            <p:ph type="ftr" sz="quarter" idx="3"/>
          </p:nvPr>
        </p:nvSpPr>
        <p:spPr>
          <a:xfrm>
            <a:off x="1456021" y="6602152"/>
            <a:ext cx="7002179" cy="255848"/>
          </a:xfrm>
          <a:prstGeom prst="rect">
            <a:avLst/>
          </a:prstGeom>
        </p:spPr>
        <p:txBody>
          <a:bodyPr vert="horz" lIns="91440" tIns="45720" rIns="91440" bIns="45720" rtlCol="0" anchor="ctr"/>
          <a:lstStyle>
            <a:lvl1pPr algn="ctr">
              <a:defRPr sz="1200">
                <a:solidFill>
                  <a:schemeClr val="bg1"/>
                </a:solidFill>
                <a:latin typeface="Calibri" panose="020F0502020204030204" pitchFamily="34" charset="0"/>
              </a:defRPr>
            </a:lvl1pPr>
          </a:lstStyle>
          <a:p>
            <a:r>
              <a:rPr lang="en-US"/>
              <a:t>HiTAT - 2025 October 23-24 at CERN</a:t>
            </a:r>
            <a:endParaRPr lang="en-US" dirty="0"/>
          </a:p>
        </p:txBody>
      </p:sp>
      <p:sp>
        <p:nvSpPr>
          <p:cNvPr id="6" name="Slide Number Placeholder 5"/>
          <p:cNvSpPr>
            <a:spLocks noGrp="1"/>
          </p:cNvSpPr>
          <p:nvPr>
            <p:ph type="sldNum" sz="quarter" idx="4"/>
          </p:nvPr>
        </p:nvSpPr>
        <p:spPr>
          <a:xfrm>
            <a:off x="8610600" y="6614325"/>
            <a:ext cx="1331199" cy="228832"/>
          </a:xfrm>
          <a:prstGeom prst="rect">
            <a:avLst/>
          </a:prstGeom>
        </p:spPr>
        <p:txBody>
          <a:bodyPr vert="horz" lIns="91440" tIns="45720" rIns="91440" bIns="45720" rtlCol="0" anchor="ctr"/>
          <a:lstStyle>
            <a:lvl1pPr algn="r">
              <a:defRPr sz="1200">
                <a:solidFill>
                  <a:schemeClr val="bg1"/>
                </a:solidFill>
                <a:latin typeface="Calibri" panose="020F0502020204030204" pitchFamily="34" charset="0"/>
              </a:defRPr>
            </a:lvl1pPr>
          </a:lstStyle>
          <a:p>
            <a:fld id="{193124C1-FAE8-4D7D-BBE3-058A23F77203}" type="slidenum">
              <a:rPr lang="en-US" smtClean="0"/>
              <a:pPr/>
              <a:t>‹#›</a:t>
            </a:fld>
            <a:endParaRPr lang="en-US" dirty="0"/>
          </a:p>
        </p:txBody>
      </p:sp>
      <p:grpSp>
        <p:nvGrpSpPr>
          <p:cNvPr id="8" name="Group 7">
            <a:extLst>
              <a:ext uri="{FF2B5EF4-FFF2-40B4-BE49-F238E27FC236}">
                <a16:creationId xmlns:a16="http://schemas.microsoft.com/office/drawing/2014/main" id="{C802B55F-ED7C-3C5A-4D00-C90A36CCAB36}"/>
              </a:ext>
            </a:extLst>
          </p:cNvPr>
          <p:cNvGrpSpPr>
            <a:grpSpLocks noChangeAspect="1"/>
          </p:cNvGrpSpPr>
          <p:nvPr userDrawn="1"/>
        </p:nvGrpSpPr>
        <p:grpSpPr>
          <a:xfrm>
            <a:off x="10007272" y="6492915"/>
            <a:ext cx="2184728" cy="365760"/>
            <a:chOff x="9447925" y="6398596"/>
            <a:chExt cx="2744075" cy="459404"/>
          </a:xfrm>
        </p:grpSpPr>
        <p:pic>
          <p:nvPicPr>
            <p:cNvPr id="9" name="Graphic 8">
              <a:extLst>
                <a:ext uri="{FF2B5EF4-FFF2-40B4-BE49-F238E27FC236}">
                  <a16:creationId xmlns:a16="http://schemas.microsoft.com/office/drawing/2014/main" id="{9E80FA1D-FB01-DCB6-97AF-F5D02092025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77600" y="6400800"/>
              <a:ext cx="457200" cy="457200"/>
            </a:xfrm>
            <a:prstGeom prst="rect">
              <a:avLst/>
            </a:prstGeom>
          </p:spPr>
        </p:pic>
        <p:pic>
          <p:nvPicPr>
            <p:cNvPr id="10" name="Graphic 9">
              <a:extLst>
                <a:ext uri="{FF2B5EF4-FFF2-40B4-BE49-F238E27FC236}">
                  <a16:creationId xmlns:a16="http://schemas.microsoft.com/office/drawing/2014/main" id="{46CC02A7-C589-D6A2-B355-6BAF1E398F72}"/>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820400" y="6400800"/>
              <a:ext cx="457200" cy="457200"/>
            </a:xfrm>
            <a:prstGeom prst="rect">
              <a:avLst/>
            </a:prstGeom>
          </p:spPr>
        </p:pic>
        <p:pic>
          <p:nvPicPr>
            <p:cNvPr id="11" name="Graphic 10">
              <a:extLst>
                <a:ext uri="{FF2B5EF4-FFF2-40B4-BE49-F238E27FC236}">
                  <a16:creationId xmlns:a16="http://schemas.microsoft.com/office/drawing/2014/main" id="{ED766F4B-3766-DA20-2D2C-44F835A3B479}"/>
                </a:ext>
              </a:extLst>
            </p:cNvPr>
            <p:cNvPicPr>
              <a:picLocks noChangeAspect="1"/>
            </p:cNvPicPr>
            <p:nvPr userDrawn="1"/>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363200" y="6398596"/>
              <a:ext cx="457200" cy="457200"/>
            </a:xfrm>
            <a:prstGeom prst="rect">
              <a:avLst/>
            </a:prstGeom>
          </p:spPr>
        </p:pic>
        <p:pic>
          <p:nvPicPr>
            <p:cNvPr id="12" name="Graphic 11">
              <a:extLst>
                <a:ext uri="{FF2B5EF4-FFF2-40B4-BE49-F238E27FC236}">
                  <a16:creationId xmlns:a16="http://schemas.microsoft.com/office/drawing/2014/main" id="{25D87663-803F-B7E4-57D1-CFDEEF222F11}"/>
                </a:ext>
              </a:extLst>
            </p:cNvPr>
            <p:cNvPicPr>
              <a:picLocks noChangeAspect="1"/>
            </p:cNvPicPr>
            <p:nvPr userDrawn="1"/>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906000" y="6398596"/>
              <a:ext cx="456325" cy="457200"/>
            </a:xfrm>
            <a:prstGeom prst="rect">
              <a:avLst/>
            </a:prstGeom>
          </p:spPr>
        </p:pic>
        <p:pic>
          <p:nvPicPr>
            <p:cNvPr id="13" name="Graphic 12">
              <a:extLst>
                <a:ext uri="{FF2B5EF4-FFF2-40B4-BE49-F238E27FC236}">
                  <a16:creationId xmlns:a16="http://schemas.microsoft.com/office/drawing/2014/main" id="{04F9EAB8-5253-FFC7-678A-D5208A9AE3A1}"/>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734800" y="6400800"/>
              <a:ext cx="457200" cy="457200"/>
            </a:xfrm>
            <a:prstGeom prst="rect">
              <a:avLst/>
            </a:prstGeom>
          </p:spPr>
        </p:pic>
        <p:pic>
          <p:nvPicPr>
            <p:cNvPr id="14" name="Graphic 13">
              <a:extLst>
                <a:ext uri="{FF2B5EF4-FFF2-40B4-BE49-F238E27FC236}">
                  <a16:creationId xmlns:a16="http://schemas.microsoft.com/office/drawing/2014/main" id="{1FB176F4-8CFA-D75A-7166-285E966C3638}"/>
                </a:ext>
              </a:extLst>
            </p:cNvPr>
            <p:cNvPicPr>
              <a:picLocks noChangeAspect="1"/>
            </p:cNvPicPr>
            <p:nvPr userDrawn="1"/>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447925" y="6400800"/>
              <a:ext cx="457200" cy="457200"/>
            </a:xfrm>
            <a:prstGeom prst="rect">
              <a:avLst/>
            </a:prstGeom>
          </p:spPr>
        </p:pic>
      </p:grpSp>
    </p:spTree>
    <p:extLst>
      <p:ext uri="{BB962C8B-B14F-4D97-AF65-F5344CB8AC3E}">
        <p14:creationId xmlns:p14="http://schemas.microsoft.com/office/powerpoint/2010/main" val="3432106598"/>
      </p:ext>
    </p:extLst>
  </p:cSld>
  <p:clrMap bg1="lt1" tx1="dk1" bg2="lt2" tx2="dk2" accent1="accent1" accent2="accent2" accent3="accent3" accent4="accent4" accent5="accent5" accent6="accent6" hlink="hlink" folHlink="folHlink"/>
  <p:sldLayoutIdLst>
    <p:sldLayoutId id="2147483688" r:id="rId1"/>
    <p:sldLayoutId id="2147483796"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sz="28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emf"/><Relationship Id="rId7" Type="http://schemas.openxmlformats.org/officeDocument/2006/relationships/image" Target="../media/image53.jpeg"/><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1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emf"/><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xml"/><Relationship Id="rId1" Type="http://schemas.openxmlformats.org/officeDocument/2006/relationships/slideLayout" Target="../slideLayouts/slideLayout17.xml"/><Relationship Id="rId5" Type="http://schemas.openxmlformats.org/officeDocument/2006/relationships/image" Target="../media/image59.png"/><Relationship Id="rId4" Type="http://schemas.openxmlformats.org/officeDocument/2006/relationships/image" Target="../media/image58.png"/></Relationships>
</file>

<file path=ppt/slides/_rels/slide1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62.jpeg"/><Relationship Id="rId4" Type="http://schemas.openxmlformats.org/officeDocument/2006/relationships/image" Target="../media/image61.jpeg"/></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63.png"/><Relationship Id="rId5" Type="http://schemas.openxmlformats.org/officeDocument/2006/relationships/image" Target="../media/image62.jpeg"/><Relationship Id="rId4" Type="http://schemas.openxmlformats.org/officeDocument/2006/relationships/image" Target="../media/image61.jpeg"/></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1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7.xml"/><Relationship Id="rId5" Type="http://schemas.openxmlformats.org/officeDocument/2006/relationships/image" Target="../media/image74.png"/><Relationship Id="rId4" Type="http://schemas.openxmlformats.org/officeDocument/2006/relationships/image" Target="../media/image73.png"/></Relationships>
</file>

<file path=ppt/slides/_rels/slide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6.xml"/><Relationship Id="rId4" Type="http://schemas.openxmlformats.org/officeDocument/2006/relationships/hyperlink" Target="https://doi.org/10.1088/1361-6668/"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77.jpeg"/><Relationship Id="rId7" Type="http://schemas.openxmlformats.org/officeDocument/2006/relationships/image" Target="../media/image81.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image" Target="../media/image85.jpg"/><Relationship Id="rId5" Type="http://schemas.openxmlformats.org/officeDocument/2006/relationships/image" Target="../media/image84.jpg"/><Relationship Id="rId4" Type="http://schemas.openxmlformats.org/officeDocument/2006/relationships/image" Target="../media/image83.jpg"/></Relationships>
</file>

<file path=ppt/slides/_rels/slide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image" Target="../media/image47.png"/><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BF656E9-8340-FBC3-B73F-202C0A86D92F}"/>
              </a:ext>
            </a:extLst>
          </p:cNvPr>
          <p:cNvSpPr>
            <a:spLocks noGrp="1"/>
          </p:cNvSpPr>
          <p:nvPr>
            <p:ph type="title"/>
          </p:nvPr>
        </p:nvSpPr>
        <p:spPr>
          <a:xfrm>
            <a:off x="815219" y="2578781"/>
            <a:ext cx="10972800" cy="1143000"/>
          </a:xfrm>
        </p:spPr>
        <p:txBody>
          <a:bodyPr/>
          <a:lstStyle/>
          <a:p>
            <a:r>
              <a:rPr lang="en-US" sz="4000" dirty="0"/>
              <a:t>REBCO conductor improvements needed for engineering high-field user magnets at NHMFL</a:t>
            </a:r>
          </a:p>
        </p:txBody>
      </p:sp>
      <p:sp>
        <p:nvSpPr>
          <p:cNvPr id="10" name="Content Placeholder 2">
            <a:extLst>
              <a:ext uri="{FF2B5EF4-FFF2-40B4-BE49-F238E27FC236}">
                <a16:creationId xmlns:a16="http://schemas.microsoft.com/office/drawing/2014/main" id="{200637D3-A23C-8E75-9BC9-298AE3C51732}"/>
              </a:ext>
            </a:extLst>
          </p:cNvPr>
          <p:cNvSpPr>
            <a:spLocks noGrp="1"/>
          </p:cNvSpPr>
          <p:nvPr>
            <p:ph sz="quarter" idx="10"/>
          </p:nvPr>
        </p:nvSpPr>
        <p:spPr>
          <a:xfrm>
            <a:off x="2250021" y="4105276"/>
            <a:ext cx="8394700" cy="925513"/>
          </a:xfrm>
        </p:spPr>
        <p:txBody>
          <a:bodyPr/>
          <a:lstStyle/>
          <a:p>
            <a:r>
              <a:rPr lang="en-US" sz="3200" dirty="0"/>
              <a:t>Lance Cooley</a:t>
            </a:r>
          </a:p>
          <a:p>
            <a:r>
              <a:rPr lang="en-US" sz="2400" i="1" dirty="0"/>
              <a:t>Director, Magnet Enterprise, NHMFL</a:t>
            </a:r>
            <a:endParaRPr lang="en-US" sz="2000" i="1" dirty="0"/>
          </a:p>
        </p:txBody>
      </p:sp>
    </p:spTree>
    <p:extLst>
      <p:ext uri="{BB962C8B-B14F-4D97-AF65-F5344CB8AC3E}">
        <p14:creationId xmlns:p14="http://schemas.microsoft.com/office/powerpoint/2010/main" val="9093399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521450-4183-9771-B8BB-1A75A0406028}"/>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F48AB23E-F406-B0E6-42F4-CCD5AF6EC87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7005" y="1608681"/>
            <a:ext cx="7197990" cy="4420099"/>
          </a:xfrm>
          <a:prstGeom prst="rect">
            <a:avLst/>
          </a:prstGeom>
        </p:spPr>
      </p:pic>
      <p:sp>
        <p:nvSpPr>
          <p:cNvPr id="2" name="Title 1">
            <a:extLst>
              <a:ext uri="{FF2B5EF4-FFF2-40B4-BE49-F238E27FC236}">
                <a16:creationId xmlns:a16="http://schemas.microsoft.com/office/drawing/2014/main" id="{20C5AEE7-5AF6-1FE7-7BE6-9214F1CF89BD}"/>
              </a:ext>
            </a:extLst>
          </p:cNvPr>
          <p:cNvSpPr>
            <a:spLocks noGrp="1"/>
          </p:cNvSpPr>
          <p:nvPr>
            <p:ph type="title"/>
          </p:nvPr>
        </p:nvSpPr>
        <p:spPr>
          <a:xfrm>
            <a:off x="679269" y="154997"/>
            <a:ext cx="10998133" cy="880312"/>
          </a:xfrm>
        </p:spPr>
        <p:txBody>
          <a:bodyPr>
            <a:normAutofit/>
          </a:bodyPr>
          <a:lstStyle/>
          <a:p>
            <a:r>
              <a:rPr lang="en-US" dirty="0" err="1"/>
              <a:t>Ic</a:t>
            </a:r>
            <a:r>
              <a:rPr lang="en-US" dirty="0"/>
              <a:t> angular dependence at different locations along the length</a:t>
            </a:r>
            <a:br>
              <a:rPr lang="en-US" dirty="0"/>
            </a:br>
            <a:r>
              <a:rPr lang="en-US" sz="1800" i="1" dirty="0"/>
              <a:t>Torque magnetometry by Jan Jaroszynski now available for broad distribution</a:t>
            </a:r>
            <a:endParaRPr lang="en-US" dirty="0"/>
          </a:p>
        </p:txBody>
      </p:sp>
      <p:sp>
        <p:nvSpPr>
          <p:cNvPr id="4" name="Slide Number Placeholder 3">
            <a:extLst>
              <a:ext uri="{FF2B5EF4-FFF2-40B4-BE49-F238E27FC236}">
                <a16:creationId xmlns:a16="http://schemas.microsoft.com/office/drawing/2014/main" id="{D3D23744-3F3D-7D69-80CB-2D1044CB4556}"/>
              </a:ext>
            </a:extLst>
          </p:cNvPr>
          <p:cNvSpPr>
            <a:spLocks noGrp="1"/>
          </p:cNvSpPr>
          <p:nvPr>
            <p:ph type="sldNum" sz="quarter" idx="12"/>
          </p:nvPr>
        </p:nvSpPr>
        <p:spPr/>
        <p:txBody>
          <a:bodyPr/>
          <a:lstStyle/>
          <a:p>
            <a:fld id="{36D22083-CC51-4A85-A83A-7E1EBCC74C6C}" type="slidenum">
              <a:rPr lang="en-US" smtClean="0"/>
              <a:pPr/>
              <a:t>10</a:t>
            </a:fld>
            <a:endParaRPr lang="en-US" dirty="0"/>
          </a:p>
        </p:txBody>
      </p:sp>
      <p:sp>
        <p:nvSpPr>
          <p:cNvPr id="15" name="TextBox 14">
            <a:extLst>
              <a:ext uri="{FF2B5EF4-FFF2-40B4-BE49-F238E27FC236}">
                <a16:creationId xmlns:a16="http://schemas.microsoft.com/office/drawing/2014/main" id="{2994BE42-02E9-C929-3956-C4D7948B4F10}"/>
              </a:ext>
            </a:extLst>
          </p:cNvPr>
          <p:cNvSpPr txBox="1"/>
          <p:nvPr/>
        </p:nvSpPr>
        <p:spPr>
          <a:xfrm>
            <a:off x="2162629" y="6140462"/>
            <a:ext cx="4172948" cy="338554"/>
          </a:xfrm>
          <a:prstGeom prst="rect">
            <a:avLst/>
          </a:prstGeom>
          <a:noFill/>
        </p:spPr>
        <p:txBody>
          <a:bodyPr wrap="square" rtlCol="0">
            <a:spAutoFit/>
          </a:bodyPr>
          <a:lstStyle/>
          <a:p>
            <a:r>
              <a:rPr lang="en-US" sz="1600" dirty="0"/>
              <a:t>J.W. Levitan, et al., Fri-Mo-Po.08-04, MT-29</a:t>
            </a:r>
          </a:p>
        </p:txBody>
      </p:sp>
      <p:sp>
        <p:nvSpPr>
          <p:cNvPr id="5" name="Footer Placeholder 4">
            <a:extLst>
              <a:ext uri="{FF2B5EF4-FFF2-40B4-BE49-F238E27FC236}">
                <a16:creationId xmlns:a16="http://schemas.microsoft.com/office/drawing/2014/main" id="{54E33119-0014-5C80-A8F4-D9D5C2ADB1F1}"/>
              </a:ext>
            </a:extLst>
          </p:cNvPr>
          <p:cNvSpPr>
            <a:spLocks noGrp="1"/>
          </p:cNvSpPr>
          <p:nvPr>
            <p:ph type="ftr" sz="quarter" idx="11"/>
          </p:nvPr>
        </p:nvSpPr>
        <p:spPr/>
        <p:txBody>
          <a:bodyPr/>
          <a:lstStyle/>
          <a:p>
            <a:r>
              <a:rPr lang="en-US"/>
              <a:t>HiTAT - 2025 October 23-24 at CERN</a:t>
            </a:r>
          </a:p>
        </p:txBody>
      </p:sp>
      <p:sp>
        <p:nvSpPr>
          <p:cNvPr id="3" name="TextBox 2">
            <a:extLst>
              <a:ext uri="{FF2B5EF4-FFF2-40B4-BE49-F238E27FC236}">
                <a16:creationId xmlns:a16="http://schemas.microsoft.com/office/drawing/2014/main" id="{D4331E7A-E2E7-5AE9-8410-D4E6C9379194}"/>
              </a:ext>
            </a:extLst>
          </p:cNvPr>
          <p:cNvSpPr txBox="1"/>
          <p:nvPr/>
        </p:nvSpPr>
        <p:spPr>
          <a:xfrm>
            <a:off x="7785463" y="1301880"/>
            <a:ext cx="4165751" cy="2862322"/>
          </a:xfrm>
          <a:prstGeom prst="rect">
            <a:avLst/>
          </a:prstGeom>
          <a:solidFill>
            <a:schemeClr val="accent6"/>
          </a:solidFill>
        </p:spPr>
        <p:txBody>
          <a:bodyPr wrap="square" rtlCol="0">
            <a:spAutoFit/>
          </a:bodyPr>
          <a:lstStyle/>
          <a:p>
            <a:r>
              <a:rPr lang="en-US" dirty="0">
                <a:solidFill>
                  <a:schemeClr val="bg1"/>
                </a:solidFill>
              </a:rPr>
              <a:t>Here, multiple samples along a 120 m conductor length were scanned. Uniformity is within 15% of mean.</a:t>
            </a:r>
          </a:p>
          <a:p>
            <a:endParaRPr lang="en-US" dirty="0">
              <a:solidFill>
                <a:schemeClr val="bg1"/>
              </a:solidFill>
            </a:endParaRPr>
          </a:p>
          <a:p>
            <a:r>
              <a:rPr lang="en-US" dirty="0">
                <a:solidFill>
                  <a:schemeClr val="bg1"/>
                </a:solidFill>
              </a:rPr>
              <a:t>Transport at 8, 18, and 90 degrees is used to scale torque magnetization data</a:t>
            </a:r>
          </a:p>
          <a:p>
            <a:endParaRPr lang="en-US" dirty="0">
              <a:solidFill>
                <a:schemeClr val="bg1"/>
              </a:solidFill>
            </a:endParaRPr>
          </a:p>
          <a:p>
            <a:r>
              <a:rPr lang="en-US" dirty="0">
                <a:solidFill>
                  <a:schemeClr val="bg1"/>
                </a:solidFill>
              </a:rPr>
              <a:t>Can be used in variable temperature to build scaling fits for quench modeling and prediction of </a:t>
            </a:r>
            <a:r>
              <a:rPr lang="en-US" dirty="0" err="1">
                <a:solidFill>
                  <a:schemeClr val="bg1"/>
                </a:solidFill>
              </a:rPr>
              <a:t>Ic</a:t>
            </a:r>
            <a:r>
              <a:rPr lang="en-US" dirty="0">
                <a:solidFill>
                  <a:schemeClr val="bg1"/>
                </a:solidFill>
              </a:rPr>
              <a:t> at e.g. 20 T, 20 K</a:t>
            </a:r>
          </a:p>
        </p:txBody>
      </p:sp>
    </p:spTree>
    <p:extLst>
      <p:ext uri="{BB962C8B-B14F-4D97-AF65-F5344CB8AC3E}">
        <p14:creationId xmlns:p14="http://schemas.microsoft.com/office/powerpoint/2010/main" val="1451130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6803261E-43F7-808C-CF68-27D04A837FC4}"/>
              </a:ext>
            </a:extLst>
          </p:cNvPr>
          <p:cNvPicPr>
            <a:picLocks noChangeAspect="1"/>
          </p:cNvPicPr>
          <p:nvPr/>
        </p:nvPicPr>
        <p:blipFill>
          <a:blip r:embed="rId3"/>
          <a:stretch>
            <a:fillRect/>
          </a:stretch>
        </p:blipFill>
        <p:spPr>
          <a:xfrm>
            <a:off x="3353231" y="1832796"/>
            <a:ext cx="5768340" cy="4777740"/>
          </a:xfrm>
          <a:prstGeom prst="rect">
            <a:avLst/>
          </a:prstGeom>
        </p:spPr>
      </p:pic>
      <p:sp>
        <p:nvSpPr>
          <p:cNvPr id="2" name="Title 1">
            <a:extLst>
              <a:ext uri="{FF2B5EF4-FFF2-40B4-BE49-F238E27FC236}">
                <a16:creationId xmlns:a16="http://schemas.microsoft.com/office/drawing/2014/main" id="{4462E2FE-1A46-559E-E86D-6C72124FEF3C}"/>
              </a:ext>
            </a:extLst>
          </p:cNvPr>
          <p:cNvSpPr>
            <a:spLocks noGrp="1"/>
          </p:cNvSpPr>
          <p:nvPr>
            <p:ph type="title"/>
          </p:nvPr>
        </p:nvSpPr>
        <p:spPr/>
        <p:txBody>
          <a:bodyPr>
            <a:normAutofit/>
          </a:bodyPr>
          <a:lstStyle/>
          <a:p>
            <a:r>
              <a:rPr lang="en-US" dirty="0"/>
              <a:t>Correlation of </a:t>
            </a:r>
            <a:r>
              <a:rPr lang="en-US" dirty="0" err="1"/>
              <a:t>J</a:t>
            </a:r>
            <a:r>
              <a:rPr lang="en-US" baseline="-25000" dirty="0" err="1"/>
              <a:t>c</a:t>
            </a:r>
            <a:r>
              <a:rPr lang="en-US" dirty="0"/>
              <a:t>(20K, B, 18</a:t>
            </a:r>
            <a:r>
              <a:rPr lang="en-US" baseline="30000" dirty="0"/>
              <a:t>o</a:t>
            </a:r>
            <a:r>
              <a:rPr lang="en-US" dirty="0"/>
              <a:t>) with SEM images of REBCO layer</a:t>
            </a:r>
            <a:br>
              <a:rPr lang="en-US" dirty="0"/>
            </a:br>
            <a:r>
              <a:rPr lang="en-US" sz="1800" i="1" dirty="0">
                <a:solidFill>
                  <a:srgbClr val="0070C0"/>
                </a:solidFill>
              </a:rPr>
              <a:t>D. Abraimov demonstration of scaling 40 T conductor data to region of interest for fusion</a:t>
            </a:r>
            <a:endParaRPr lang="en-US" dirty="0">
              <a:solidFill>
                <a:srgbClr val="0070C0"/>
              </a:solidFill>
            </a:endParaRPr>
          </a:p>
        </p:txBody>
      </p:sp>
      <p:sp>
        <p:nvSpPr>
          <p:cNvPr id="4" name="Slide Number Placeholder 3">
            <a:extLst>
              <a:ext uri="{FF2B5EF4-FFF2-40B4-BE49-F238E27FC236}">
                <a16:creationId xmlns:a16="http://schemas.microsoft.com/office/drawing/2014/main" id="{388C100D-7AD0-6F05-22ED-721AB2332784}"/>
              </a:ext>
            </a:extLst>
          </p:cNvPr>
          <p:cNvSpPr>
            <a:spLocks noGrp="1"/>
          </p:cNvSpPr>
          <p:nvPr>
            <p:ph type="sldNum" sz="quarter" idx="12"/>
          </p:nvPr>
        </p:nvSpPr>
        <p:spPr/>
        <p:txBody>
          <a:bodyPr/>
          <a:lstStyle/>
          <a:p>
            <a:fld id="{36D22083-CC51-4A85-A83A-7E1EBCC74C6C}" type="slidenum">
              <a:rPr lang="en-US" smtClean="0"/>
              <a:pPr/>
              <a:t>11</a:t>
            </a:fld>
            <a:endParaRPr lang="en-US" dirty="0"/>
          </a:p>
        </p:txBody>
      </p:sp>
      <p:grpSp>
        <p:nvGrpSpPr>
          <p:cNvPr id="34" name="Group 33">
            <a:extLst>
              <a:ext uri="{FF2B5EF4-FFF2-40B4-BE49-F238E27FC236}">
                <a16:creationId xmlns:a16="http://schemas.microsoft.com/office/drawing/2014/main" id="{E4551A39-7F23-0DEB-73A0-0B0B4B1FAC4B}"/>
              </a:ext>
            </a:extLst>
          </p:cNvPr>
          <p:cNvGrpSpPr/>
          <p:nvPr/>
        </p:nvGrpSpPr>
        <p:grpSpPr>
          <a:xfrm>
            <a:off x="298764" y="1118943"/>
            <a:ext cx="11690162" cy="5741445"/>
            <a:chOff x="298764" y="1118943"/>
            <a:chExt cx="11690162" cy="5741445"/>
          </a:xfrm>
        </p:grpSpPr>
        <p:sp>
          <p:nvSpPr>
            <p:cNvPr id="9" name="TextBox 8">
              <a:extLst>
                <a:ext uri="{FF2B5EF4-FFF2-40B4-BE49-F238E27FC236}">
                  <a16:creationId xmlns:a16="http://schemas.microsoft.com/office/drawing/2014/main" id="{39CB26BE-AC41-BAEA-EEEE-0B5AE433564D}"/>
                </a:ext>
              </a:extLst>
            </p:cNvPr>
            <p:cNvSpPr txBox="1"/>
            <p:nvPr/>
          </p:nvSpPr>
          <p:spPr>
            <a:xfrm>
              <a:off x="3204843" y="1118943"/>
              <a:ext cx="8002625" cy="923330"/>
            </a:xfrm>
            <a:prstGeom prst="rect">
              <a:avLst/>
            </a:prstGeom>
            <a:solidFill>
              <a:schemeClr val="accent4"/>
            </a:solidFill>
          </p:spPr>
          <p:txBody>
            <a:bodyPr wrap="square" rtlCol="0">
              <a:spAutoFit/>
            </a:bodyPr>
            <a:lstStyle/>
            <a:p>
              <a:pPr algn="ctr"/>
              <a:r>
                <a:rPr lang="en-US" b="1" dirty="0"/>
                <a:t>Takeaway: Process control + feedback to eliminate defects is still needed. Larger </a:t>
              </a:r>
              <a:r>
                <a:rPr lang="en-US" b="1" dirty="0" err="1"/>
                <a:t>J</a:t>
              </a:r>
              <a:r>
                <a:rPr lang="en-US" b="1" baseline="-25000" dirty="0" err="1"/>
                <a:t>c</a:t>
              </a:r>
              <a:r>
                <a:rPr lang="en-US" b="1" dirty="0"/>
                <a:t> is for tapes with a smaller density and size of defects.</a:t>
              </a:r>
            </a:p>
            <a:p>
              <a:pPr algn="ctr"/>
              <a:r>
                <a:rPr lang="en-US" sz="1400" dirty="0"/>
                <a:t>Same manufacturing line. No apparent association with chronology.</a:t>
              </a:r>
              <a:r>
                <a:rPr lang="en-US" b="1" dirty="0"/>
                <a:t> </a:t>
              </a:r>
            </a:p>
          </p:txBody>
        </p:sp>
        <p:grpSp>
          <p:nvGrpSpPr>
            <p:cNvPr id="33" name="Group 32">
              <a:extLst>
                <a:ext uri="{FF2B5EF4-FFF2-40B4-BE49-F238E27FC236}">
                  <a16:creationId xmlns:a16="http://schemas.microsoft.com/office/drawing/2014/main" id="{E2AB5ED9-87D9-C3E6-1A05-73FBBB0506AD}"/>
                </a:ext>
              </a:extLst>
            </p:cNvPr>
            <p:cNvGrpSpPr/>
            <p:nvPr/>
          </p:nvGrpSpPr>
          <p:grpSpPr>
            <a:xfrm>
              <a:off x="298764" y="1246837"/>
              <a:ext cx="11690162" cy="5571099"/>
              <a:chOff x="298764" y="1246837"/>
              <a:chExt cx="11690162" cy="5571099"/>
            </a:xfrm>
          </p:grpSpPr>
          <p:pic>
            <p:nvPicPr>
              <p:cNvPr id="12" name="Picture 11" descr="A close-up of a surface&#10;&#10;AI-generated content may be incorrect.">
                <a:extLst>
                  <a:ext uri="{FF2B5EF4-FFF2-40B4-BE49-F238E27FC236}">
                    <a16:creationId xmlns:a16="http://schemas.microsoft.com/office/drawing/2014/main" id="{9D444FCB-3190-36B1-C560-4E8DBD1361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9696" y="1246837"/>
                <a:ext cx="2541284" cy="1810003"/>
              </a:xfrm>
              <a:prstGeom prst="rect">
                <a:avLst/>
              </a:prstGeom>
            </p:spPr>
          </p:pic>
          <p:pic>
            <p:nvPicPr>
              <p:cNvPr id="14" name="Picture 13" descr="A close-up of a grey surface&#10;&#10;AI-generated content may be incorrect.">
                <a:extLst>
                  <a:ext uri="{FF2B5EF4-FFF2-40B4-BE49-F238E27FC236}">
                    <a16:creationId xmlns:a16="http://schemas.microsoft.com/office/drawing/2014/main" id="{E1718487-1ABC-8891-48FE-128B86327BC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8764" y="5008117"/>
                <a:ext cx="2541025" cy="1809819"/>
              </a:xfrm>
              <a:prstGeom prst="rect">
                <a:avLst/>
              </a:prstGeom>
            </p:spPr>
          </p:pic>
          <p:pic>
            <p:nvPicPr>
              <p:cNvPr id="16" name="Picture 15" descr="A close-up of a microscope&#10;&#10;AI-generated content may be incorrect.">
                <a:extLst>
                  <a:ext uri="{FF2B5EF4-FFF2-40B4-BE49-F238E27FC236}">
                    <a16:creationId xmlns:a16="http://schemas.microsoft.com/office/drawing/2014/main" id="{C140A1BD-5924-8854-13AC-27BBFA53A8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44019" y="2425714"/>
                <a:ext cx="2544235" cy="1812105"/>
              </a:xfrm>
              <a:prstGeom prst="rect">
                <a:avLst/>
              </a:prstGeom>
            </p:spPr>
          </p:pic>
          <p:pic>
            <p:nvPicPr>
              <p:cNvPr id="18" name="Picture 17" descr="A close-up of a grey surface&#10;&#10;AI-generated content may be incorrect.">
                <a:extLst>
                  <a:ext uri="{FF2B5EF4-FFF2-40B4-BE49-F238E27FC236}">
                    <a16:creationId xmlns:a16="http://schemas.microsoft.com/office/drawing/2014/main" id="{8EA26C1F-6D72-5E6A-8E5D-FF1FDC572D1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455426" y="4314279"/>
                <a:ext cx="2533500" cy="1804459"/>
              </a:xfrm>
              <a:prstGeom prst="rect">
                <a:avLst/>
              </a:prstGeom>
            </p:spPr>
          </p:pic>
          <p:cxnSp>
            <p:nvCxnSpPr>
              <p:cNvPr id="21" name="Straight Arrow Connector 20">
                <a:extLst>
                  <a:ext uri="{FF2B5EF4-FFF2-40B4-BE49-F238E27FC236}">
                    <a16:creationId xmlns:a16="http://schemas.microsoft.com/office/drawing/2014/main" id="{AAC878A9-917B-1CE4-B80B-48C567069A15}"/>
                  </a:ext>
                </a:extLst>
              </p:cNvPr>
              <p:cNvCxnSpPr>
                <a:cxnSpLocks/>
                <a:stCxn id="18" idx="1"/>
              </p:cNvCxnSpPr>
              <p:nvPr/>
            </p:nvCxnSpPr>
            <p:spPr>
              <a:xfrm flipH="1">
                <a:off x="8294336" y="5216509"/>
                <a:ext cx="1161090" cy="287195"/>
              </a:xfrm>
              <a:prstGeom prst="straightConnector1">
                <a:avLst/>
              </a:prstGeom>
              <a:ln w="38100">
                <a:solidFill>
                  <a:srgbClr val="008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9A3324B3-8796-3BF3-C42B-16AF3D603F1B}"/>
                  </a:ext>
                </a:extLst>
              </p:cNvPr>
              <p:cNvCxnSpPr>
                <a:cxnSpLocks/>
                <a:stCxn id="16" idx="1"/>
              </p:cNvCxnSpPr>
              <p:nvPr/>
            </p:nvCxnSpPr>
            <p:spPr>
              <a:xfrm flipH="1">
                <a:off x="8529005" y="3331767"/>
                <a:ext cx="915014" cy="167635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8ED08AEA-4316-544C-5124-CDD57A4F19E6}"/>
                  </a:ext>
                </a:extLst>
              </p:cNvPr>
              <p:cNvCxnSpPr>
                <a:cxnSpLocks/>
                <a:stCxn id="12" idx="3"/>
              </p:cNvCxnSpPr>
              <p:nvPr/>
            </p:nvCxnSpPr>
            <p:spPr>
              <a:xfrm>
                <a:off x="2840980" y="2151839"/>
                <a:ext cx="2757387" cy="87508"/>
              </a:xfrm>
              <a:prstGeom prst="straightConnector1">
                <a:avLst/>
              </a:prstGeom>
              <a:ln w="38100">
                <a:solidFill>
                  <a:srgbClr val="7030A0"/>
                </a:solidFill>
                <a:tailEnd type="triangle"/>
              </a:ln>
            </p:spPr>
            <p:style>
              <a:lnRef idx="2">
                <a:schemeClr val="accent1"/>
              </a:lnRef>
              <a:fillRef idx="0">
                <a:schemeClr val="accent1"/>
              </a:fillRef>
              <a:effectRef idx="1">
                <a:schemeClr val="accent1"/>
              </a:effectRef>
              <a:fontRef idx="minor">
                <a:schemeClr val="tx1"/>
              </a:fontRef>
            </p:style>
          </p:cxnSp>
          <p:pic>
            <p:nvPicPr>
              <p:cNvPr id="24" name="Picture 23" descr="A close-up of a black and white photo&#10;&#10;AI-generated content may be incorrect.">
                <a:extLst>
                  <a:ext uri="{FF2B5EF4-FFF2-40B4-BE49-F238E27FC236}">
                    <a16:creationId xmlns:a16="http://schemas.microsoft.com/office/drawing/2014/main" id="{1C0DD463-0DD7-3EA1-DB36-3E543BE506A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14056" y="3116126"/>
                <a:ext cx="2533379" cy="1804373"/>
              </a:xfrm>
              <a:prstGeom prst="rect">
                <a:avLst/>
              </a:prstGeom>
            </p:spPr>
          </p:pic>
          <p:cxnSp>
            <p:nvCxnSpPr>
              <p:cNvPr id="25" name="Straight Arrow Connector 24">
                <a:extLst>
                  <a:ext uri="{FF2B5EF4-FFF2-40B4-BE49-F238E27FC236}">
                    <a16:creationId xmlns:a16="http://schemas.microsoft.com/office/drawing/2014/main" id="{8816E819-8979-002B-2C2D-6A3DF79130E5}"/>
                  </a:ext>
                </a:extLst>
              </p:cNvPr>
              <p:cNvCxnSpPr>
                <a:cxnSpLocks/>
                <a:stCxn id="24" idx="3"/>
              </p:cNvCxnSpPr>
              <p:nvPr/>
            </p:nvCxnSpPr>
            <p:spPr>
              <a:xfrm flipV="1">
                <a:off x="2847435" y="2589192"/>
                <a:ext cx="3070561" cy="1429121"/>
              </a:xfrm>
              <a:prstGeom prst="straightConnector1">
                <a:avLst/>
              </a:prstGeom>
              <a:ln w="38100">
                <a:solidFill>
                  <a:srgbClr val="FF99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154A769B-476D-6F0A-0650-F4FA68CFCEB9}"/>
                  </a:ext>
                </a:extLst>
              </p:cNvPr>
              <p:cNvCxnSpPr>
                <a:cxnSpLocks/>
                <a:stCxn id="14" idx="3"/>
              </p:cNvCxnSpPr>
              <p:nvPr/>
            </p:nvCxnSpPr>
            <p:spPr>
              <a:xfrm flipV="1">
                <a:off x="2839789" y="2909377"/>
                <a:ext cx="3434217" cy="3003650"/>
              </a:xfrm>
              <a:prstGeom prst="straightConnector1">
                <a:avLst/>
              </a:prstGeom>
              <a:ln w="38100">
                <a:solidFill>
                  <a:srgbClr val="0000FF"/>
                </a:solidFill>
                <a:tailEnd type="triangle"/>
              </a:ln>
            </p:spPr>
            <p:style>
              <a:lnRef idx="2">
                <a:schemeClr val="accent1"/>
              </a:lnRef>
              <a:fillRef idx="0">
                <a:schemeClr val="accent1"/>
              </a:fillRef>
              <a:effectRef idx="1">
                <a:schemeClr val="accent1"/>
              </a:effectRef>
              <a:fontRef idx="minor">
                <a:schemeClr val="tx1"/>
              </a:fontRef>
            </p:style>
          </p:cxnSp>
        </p:grpSp>
        <p:sp>
          <p:nvSpPr>
            <p:cNvPr id="11" name="TextBox 10">
              <a:extLst>
                <a:ext uri="{FF2B5EF4-FFF2-40B4-BE49-F238E27FC236}">
                  <a16:creationId xmlns:a16="http://schemas.microsoft.com/office/drawing/2014/main" id="{94F3748A-7603-6C8E-98C0-8BE81E3CB753}"/>
                </a:ext>
              </a:extLst>
            </p:cNvPr>
            <p:cNvSpPr txBox="1"/>
            <p:nvPr/>
          </p:nvSpPr>
          <p:spPr>
            <a:xfrm>
              <a:off x="2786266" y="6552611"/>
              <a:ext cx="1305899" cy="307777"/>
            </a:xfrm>
            <a:prstGeom prst="rect">
              <a:avLst/>
            </a:prstGeom>
            <a:noFill/>
          </p:spPr>
          <p:txBody>
            <a:bodyPr wrap="square" rtlCol="0">
              <a:spAutoFit/>
            </a:bodyPr>
            <a:lstStyle/>
            <a:p>
              <a:r>
                <a:rPr lang="en-US" sz="1400" dirty="0">
                  <a:solidFill>
                    <a:srgbClr val="0000FF"/>
                  </a:solidFill>
                </a:rPr>
                <a:t>Middle slit</a:t>
              </a:r>
            </a:p>
          </p:txBody>
        </p:sp>
      </p:grpSp>
      <p:sp>
        <p:nvSpPr>
          <p:cNvPr id="3" name="Footer Placeholder 2">
            <a:extLst>
              <a:ext uri="{FF2B5EF4-FFF2-40B4-BE49-F238E27FC236}">
                <a16:creationId xmlns:a16="http://schemas.microsoft.com/office/drawing/2014/main" id="{BA600DF7-352E-4652-866E-EF5E17068228}"/>
              </a:ext>
            </a:extLst>
          </p:cNvPr>
          <p:cNvSpPr>
            <a:spLocks noGrp="1"/>
          </p:cNvSpPr>
          <p:nvPr>
            <p:ph type="ftr" sz="quarter" idx="11"/>
          </p:nvPr>
        </p:nvSpPr>
        <p:spPr/>
        <p:txBody>
          <a:bodyPr/>
          <a:lstStyle/>
          <a:p>
            <a:r>
              <a:rPr lang="en-US"/>
              <a:t>HiTAT - 2025 October 23-24 at CERN</a:t>
            </a:r>
          </a:p>
        </p:txBody>
      </p:sp>
    </p:spTree>
    <p:extLst>
      <p:ext uri="{BB962C8B-B14F-4D97-AF65-F5344CB8AC3E}">
        <p14:creationId xmlns:p14="http://schemas.microsoft.com/office/powerpoint/2010/main" val="44014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0E25F-6FED-959D-AEF7-77B56EAF5508}"/>
              </a:ext>
            </a:extLst>
          </p:cNvPr>
          <p:cNvSpPr>
            <a:spLocks noGrp="1"/>
          </p:cNvSpPr>
          <p:nvPr>
            <p:ph type="title"/>
          </p:nvPr>
        </p:nvSpPr>
        <p:spPr/>
        <p:txBody>
          <a:bodyPr>
            <a:normAutofit/>
          </a:bodyPr>
          <a:lstStyle/>
          <a:p>
            <a:r>
              <a:rPr lang="en-US" dirty="0" err="1"/>
              <a:t>Ic</a:t>
            </a:r>
            <a:r>
              <a:rPr lang="en-US" dirty="0"/>
              <a:t>-Strain is a challenging specification for manufacturers</a:t>
            </a:r>
            <a:endParaRPr lang="en-US" i="1" dirty="0">
              <a:solidFill>
                <a:srgbClr val="0070C0"/>
              </a:solidFill>
            </a:endParaRPr>
          </a:p>
        </p:txBody>
      </p:sp>
      <p:sp>
        <p:nvSpPr>
          <p:cNvPr id="4" name="Slide Number Placeholder 3">
            <a:extLst>
              <a:ext uri="{FF2B5EF4-FFF2-40B4-BE49-F238E27FC236}">
                <a16:creationId xmlns:a16="http://schemas.microsoft.com/office/drawing/2014/main" id="{E42D1D32-0E33-B2B8-F493-4B129A190B5F}"/>
              </a:ext>
            </a:extLst>
          </p:cNvPr>
          <p:cNvSpPr>
            <a:spLocks noGrp="1"/>
          </p:cNvSpPr>
          <p:nvPr>
            <p:ph type="sldNum" sz="quarter" idx="12"/>
          </p:nvPr>
        </p:nvSpPr>
        <p:spPr/>
        <p:txBody>
          <a:bodyPr/>
          <a:lstStyle/>
          <a:p>
            <a:fld id="{36D22083-CC51-4A85-A83A-7E1EBCC74C6C}" type="slidenum">
              <a:rPr lang="en-US" smtClean="0"/>
              <a:pPr/>
              <a:t>12</a:t>
            </a:fld>
            <a:endParaRPr lang="en-US" dirty="0"/>
          </a:p>
        </p:txBody>
      </p:sp>
      <p:pic>
        <p:nvPicPr>
          <p:cNvPr id="6" name="Picture 5">
            <a:extLst>
              <a:ext uri="{FF2B5EF4-FFF2-40B4-BE49-F238E27FC236}">
                <a16:creationId xmlns:a16="http://schemas.microsoft.com/office/drawing/2014/main" id="{3A397766-7153-47F3-CB6D-F25E47219CBA}"/>
              </a:ext>
            </a:extLst>
          </p:cNvPr>
          <p:cNvPicPr>
            <a:picLocks noChangeAspect="1"/>
          </p:cNvPicPr>
          <p:nvPr/>
        </p:nvPicPr>
        <p:blipFill>
          <a:blip r:embed="rId2"/>
          <a:stretch>
            <a:fillRect/>
          </a:stretch>
        </p:blipFill>
        <p:spPr>
          <a:xfrm>
            <a:off x="323850" y="2803714"/>
            <a:ext cx="4495800" cy="3000375"/>
          </a:xfrm>
          <a:prstGeom prst="rect">
            <a:avLst/>
          </a:prstGeom>
        </p:spPr>
      </p:pic>
      <p:sp>
        <p:nvSpPr>
          <p:cNvPr id="3" name="Footer Placeholder 2">
            <a:extLst>
              <a:ext uri="{FF2B5EF4-FFF2-40B4-BE49-F238E27FC236}">
                <a16:creationId xmlns:a16="http://schemas.microsoft.com/office/drawing/2014/main" id="{5651BEE5-EF68-75B7-D9B3-9DB945510C12}"/>
              </a:ext>
            </a:extLst>
          </p:cNvPr>
          <p:cNvSpPr>
            <a:spLocks noGrp="1"/>
          </p:cNvSpPr>
          <p:nvPr>
            <p:ph type="ftr" sz="quarter" idx="11"/>
          </p:nvPr>
        </p:nvSpPr>
        <p:spPr/>
        <p:txBody>
          <a:bodyPr/>
          <a:lstStyle/>
          <a:p>
            <a:r>
              <a:rPr lang="en-US"/>
              <a:t>HiTAT - 2025 October 23-24 at CERN</a:t>
            </a:r>
          </a:p>
        </p:txBody>
      </p:sp>
      <p:sp>
        <p:nvSpPr>
          <p:cNvPr id="10" name="TextBox 9">
            <a:extLst>
              <a:ext uri="{FF2B5EF4-FFF2-40B4-BE49-F238E27FC236}">
                <a16:creationId xmlns:a16="http://schemas.microsoft.com/office/drawing/2014/main" id="{3851E332-894E-6BCF-51AA-BF4377A1356D}"/>
              </a:ext>
            </a:extLst>
          </p:cNvPr>
          <p:cNvSpPr txBox="1"/>
          <p:nvPr/>
        </p:nvSpPr>
        <p:spPr>
          <a:xfrm>
            <a:off x="361581" y="1136235"/>
            <a:ext cx="10060961" cy="369332"/>
          </a:xfrm>
          <a:prstGeom prst="rect">
            <a:avLst/>
          </a:prstGeom>
          <a:solidFill>
            <a:schemeClr val="accent4"/>
          </a:solidFill>
        </p:spPr>
        <p:txBody>
          <a:bodyPr wrap="square" rtlCol="0">
            <a:spAutoFit/>
          </a:bodyPr>
          <a:lstStyle/>
          <a:p>
            <a:pPr algn="ctr"/>
            <a:r>
              <a:rPr lang="en-US" b="1" dirty="0"/>
              <a:t>So far, only 1 manufacturer has been able to consistently deliver </a:t>
            </a:r>
            <a:r>
              <a:rPr lang="en-US" b="1" dirty="0" err="1"/>
              <a:t>Ic</a:t>
            </a:r>
            <a:r>
              <a:rPr lang="en-US" b="1" dirty="0"/>
              <a:t>-strain above specification</a:t>
            </a:r>
          </a:p>
        </p:txBody>
      </p:sp>
      <p:sp>
        <p:nvSpPr>
          <p:cNvPr id="11" name="TextBox 10">
            <a:extLst>
              <a:ext uri="{FF2B5EF4-FFF2-40B4-BE49-F238E27FC236}">
                <a16:creationId xmlns:a16="http://schemas.microsoft.com/office/drawing/2014/main" id="{16183484-C810-F4D8-9956-B6BD13D04430}"/>
              </a:ext>
            </a:extLst>
          </p:cNvPr>
          <p:cNvSpPr txBox="1"/>
          <p:nvPr/>
        </p:nvSpPr>
        <p:spPr>
          <a:xfrm>
            <a:off x="361581" y="1590880"/>
            <a:ext cx="4458069" cy="923330"/>
          </a:xfrm>
          <a:prstGeom prst="rect">
            <a:avLst/>
          </a:prstGeom>
          <a:solidFill>
            <a:schemeClr val="accent6"/>
          </a:solidFill>
        </p:spPr>
        <p:txBody>
          <a:bodyPr wrap="square" rtlCol="0">
            <a:spAutoFit/>
          </a:bodyPr>
          <a:lstStyle/>
          <a:p>
            <a:r>
              <a:rPr lang="en-US" dirty="0">
                <a:solidFill>
                  <a:schemeClr val="bg1"/>
                </a:solidFill>
              </a:rPr>
              <a:t>Some values are excellent – What is the key microstructural feature of the conductor that enables high </a:t>
            </a:r>
            <a:r>
              <a:rPr lang="en-US" dirty="0" err="1">
                <a:solidFill>
                  <a:schemeClr val="bg1"/>
                </a:solidFill>
                <a:latin typeface="Symbol" panose="05050102010706020507" pitchFamily="18" charset="2"/>
              </a:rPr>
              <a:t>e</a:t>
            </a:r>
            <a:r>
              <a:rPr lang="en-US" baseline="-25000" dirty="0" err="1">
                <a:solidFill>
                  <a:schemeClr val="bg1"/>
                </a:solidFill>
              </a:rPr>
              <a:t>irr</a:t>
            </a:r>
            <a:r>
              <a:rPr lang="en-US" dirty="0">
                <a:solidFill>
                  <a:schemeClr val="bg1"/>
                </a:solidFill>
              </a:rPr>
              <a:t>?</a:t>
            </a:r>
          </a:p>
        </p:txBody>
      </p:sp>
      <p:pic>
        <p:nvPicPr>
          <p:cNvPr id="13" name="Picture 12">
            <a:extLst>
              <a:ext uri="{FF2B5EF4-FFF2-40B4-BE49-F238E27FC236}">
                <a16:creationId xmlns:a16="http://schemas.microsoft.com/office/drawing/2014/main" id="{1238E0E3-B6A2-012C-C23B-CD8F9BEB35ED}"/>
              </a:ext>
            </a:extLst>
          </p:cNvPr>
          <p:cNvPicPr>
            <a:picLocks noChangeAspect="1"/>
          </p:cNvPicPr>
          <p:nvPr/>
        </p:nvPicPr>
        <p:blipFill>
          <a:blip r:embed="rId3"/>
          <a:stretch>
            <a:fillRect/>
          </a:stretch>
        </p:blipFill>
        <p:spPr>
          <a:xfrm>
            <a:off x="5338273" y="1848985"/>
            <a:ext cx="6544654" cy="4144947"/>
          </a:xfrm>
          <a:prstGeom prst="rect">
            <a:avLst/>
          </a:prstGeom>
        </p:spPr>
      </p:pic>
    </p:spTree>
    <p:extLst>
      <p:ext uri="{BB962C8B-B14F-4D97-AF65-F5344CB8AC3E}">
        <p14:creationId xmlns:p14="http://schemas.microsoft.com/office/powerpoint/2010/main" val="3937332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04C01-27FA-D673-D708-740B6EA5BACD}"/>
              </a:ext>
            </a:extLst>
          </p:cNvPr>
          <p:cNvSpPr>
            <a:spLocks noGrp="1"/>
          </p:cNvSpPr>
          <p:nvPr>
            <p:ph type="title"/>
          </p:nvPr>
        </p:nvSpPr>
        <p:spPr/>
        <p:txBody>
          <a:bodyPr>
            <a:normAutofit/>
          </a:bodyPr>
          <a:lstStyle/>
          <a:p>
            <a:r>
              <a:rPr lang="en-US" b="1" dirty="0"/>
              <a:t>Key aspect for structural design: Screening current induced stress (SCIS)</a:t>
            </a:r>
          </a:p>
        </p:txBody>
      </p:sp>
      <p:pic>
        <p:nvPicPr>
          <p:cNvPr id="4" name="図 87">
            <a:extLst>
              <a:ext uri="{FF2B5EF4-FFF2-40B4-BE49-F238E27FC236}">
                <a16:creationId xmlns:a16="http://schemas.microsoft.com/office/drawing/2014/main" id="{17D7F93A-6736-D303-CC71-0957CC10689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015"/>
          <a:stretch>
            <a:fillRect/>
          </a:stretch>
        </p:blipFill>
        <p:spPr>
          <a:xfrm>
            <a:off x="4517144" y="1596082"/>
            <a:ext cx="3316736" cy="2004294"/>
          </a:xfrm>
          <a:prstGeom prst="rect">
            <a:avLst/>
          </a:prstGeom>
        </p:spPr>
      </p:pic>
      <p:sp>
        <p:nvSpPr>
          <p:cNvPr id="5" name="TextBox 4">
            <a:extLst>
              <a:ext uri="{FF2B5EF4-FFF2-40B4-BE49-F238E27FC236}">
                <a16:creationId xmlns:a16="http://schemas.microsoft.com/office/drawing/2014/main" id="{FC2E6084-CC39-F9F2-194D-E8E4207C0DC3}"/>
              </a:ext>
            </a:extLst>
          </p:cNvPr>
          <p:cNvSpPr txBox="1"/>
          <p:nvPr/>
        </p:nvSpPr>
        <p:spPr>
          <a:xfrm>
            <a:off x="4472676" y="3825316"/>
            <a:ext cx="7780098" cy="2785378"/>
          </a:xfrm>
          <a:prstGeom prst="rect">
            <a:avLst/>
          </a:prstGeom>
          <a:noFill/>
        </p:spPr>
        <p:txBody>
          <a:bodyPr wrap="square" rtlCol="0">
            <a:spAutoFit/>
          </a:bodyPr>
          <a:lstStyle/>
          <a:p>
            <a:pPr>
              <a:spcAft>
                <a:spcPts val="600"/>
              </a:spcAft>
            </a:pPr>
            <a:r>
              <a:rPr lang="en-US" sz="2000" dirty="0">
                <a:solidFill>
                  <a:srgbClr val="4C4184"/>
                </a:solidFill>
              </a:rPr>
              <a:t>Screening currents generate inward and outward Lorentz force in addition to those from transport currents, resulting in</a:t>
            </a:r>
            <a:endParaRPr lang="en-US" sz="2000" b="1" dirty="0">
              <a:solidFill>
                <a:srgbClr val="4C4184"/>
              </a:solidFill>
            </a:endParaRPr>
          </a:p>
          <a:p>
            <a:pPr marL="800100" lvl="1" indent="-342900">
              <a:spcAft>
                <a:spcPts val="600"/>
              </a:spcAft>
              <a:buFont typeface="Arial" panose="020B0604020202020204" pitchFamily="34" charset="0"/>
              <a:buChar char="•"/>
            </a:pPr>
            <a:r>
              <a:rPr lang="en-US" sz="2000" dirty="0">
                <a:solidFill>
                  <a:srgbClr val="4C4184"/>
                </a:solidFill>
              </a:rPr>
              <a:t>Enhancement of tensile hoop strain at outboard edge</a:t>
            </a:r>
            <a:br>
              <a:rPr lang="en-US" sz="2000" dirty="0">
                <a:solidFill>
                  <a:srgbClr val="4C4184"/>
                </a:solidFill>
              </a:rPr>
            </a:br>
            <a:r>
              <a:rPr lang="en-US" sz="2000" dirty="0">
                <a:solidFill>
                  <a:srgbClr val="4C4184"/>
                </a:solidFill>
                <a:sym typeface="Wingdings" panose="05000000000000000000" pitchFamily="2" charset="2"/>
              </a:rPr>
              <a:t> </a:t>
            </a:r>
            <a:r>
              <a:rPr lang="en-US" sz="2000" b="1" dirty="0">
                <a:solidFill>
                  <a:srgbClr val="4C4184"/>
                </a:solidFill>
                <a:sym typeface="Wingdings" panose="05000000000000000000" pitchFamily="2" charset="2"/>
              </a:rPr>
              <a:t>Criterion: 0.45% </a:t>
            </a:r>
            <a:r>
              <a:rPr lang="en-US" sz="2000" dirty="0">
                <a:solidFill>
                  <a:srgbClr val="4C4184"/>
                </a:solidFill>
                <a:sym typeface="Wingdings" panose="05000000000000000000" pitchFamily="2" charset="2"/>
              </a:rPr>
              <a:t>determined by the fatigue test coil in 2020</a:t>
            </a:r>
            <a:endParaRPr lang="en-US" sz="2000" dirty="0">
              <a:solidFill>
                <a:srgbClr val="4C4184"/>
              </a:solidFill>
            </a:endParaRPr>
          </a:p>
          <a:p>
            <a:pPr marL="800100" lvl="1" indent="-342900">
              <a:spcAft>
                <a:spcPts val="600"/>
              </a:spcAft>
              <a:buFont typeface="Arial" panose="020B0604020202020204" pitchFamily="34" charset="0"/>
              <a:buChar char="•"/>
            </a:pPr>
            <a:r>
              <a:rPr lang="en-US" sz="2000" dirty="0">
                <a:solidFill>
                  <a:srgbClr val="4C4184"/>
                </a:solidFill>
              </a:rPr>
              <a:t>Compressive hoop strain at inboard edge </a:t>
            </a:r>
            <a:br>
              <a:rPr lang="en-US" sz="2000" dirty="0">
                <a:solidFill>
                  <a:srgbClr val="4C4184"/>
                </a:solidFill>
              </a:rPr>
            </a:br>
            <a:r>
              <a:rPr lang="en-US" sz="2000" b="1" dirty="0">
                <a:solidFill>
                  <a:srgbClr val="4C4184"/>
                </a:solidFill>
                <a:sym typeface="Wingdings" panose="05000000000000000000" pitchFamily="2" charset="2"/>
              </a:rPr>
              <a:t> Criterion: ?</a:t>
            </a:r>
            <a:endParaRPr lang="en-US" sz="2000" b="1" dirty="0">
              <a:solidFill>
                <a:srgbClr val="4C4184"/>
              </a:solidFill>
            </a:endParaRPr>
          </a:p>
          <a:p>
            <a:pPr marL="800100" lvl="1" indent="-342900">
              <a:spcAft>
                <a:spcPts val="600"/>
              </a:spcAft>
              <a:buFont typeface="Arial" panose="020B0604020202020204" pitchFamily="34" charset="0"/>
              <a:buChar char="•"/>
            </a:pPr>
            <a:r>
              <a:rPr lang="en-US" sz="2000" dirty="0">
                <a:solidFill>
                  <a:srgbClr val="4C4184"/>
                </a:solidFill>
              </a:rPr>
              <a:t>Conical deformation with tape tilting</a:t>
            </a:r>
            <a:br>
              <a:rPr lang="en-US" sz="2000" dirty="0">
                <a:solidFill>
                  <a:srgbClr val="4C4184"/>
                </a:solidFill>
              </a:rPr>
            </a:br>
            <a:r>
              <a:rPr lang="en-US" sz="2000" b="1" dirty="0">
                <a:solidFill>
                  <a:srgbClr val="4C4184"/>
                </a:solidFill>
                <a:sym typeface="Wingdings" panose="05000000000000000000" pitchFamily="2" charset="2"/>
              </a:rPr>
              <a:t> Criterion: ?</a:t>
            </a:r>
            <a:endParaRPr lang="en-US" sz="2000" b="1" dirty="0">
              <a:solidFill>
                <a:srgbClr val="4C4184"/>
              </a:solidFill>
            </a:endParaRPr>
          </a:p>
        </p:txBody>
      </p:sp>
      <p:sp>
        <p:nvSpPr>
          <p:cNvPr id="6" name="Slide Number Placeholder 6">
            <a:extLst>
              <a:ext uri="{FF2B5EF4-FFF2-40B4-BE49-F238E27FC236}">
                <a16:creationId xmlns:a16="http://schemas.microsoft.com/office/drawing/2014/main" id="{710E9BCA-86AC-BD42-46A4-C0F476D42452}"/>
              </a:ext>
            </a:extLst>
          </p:cNvPr>
          <p:cNvSpPr>
            <a:spLocks noGrp="1"/>
          </p:cNvSpPr>
          <p:nvPr>
            <p:ph type="sldNum" sz="quarter" idx="12"/>
          </p:nvPr>
        </p:nvSpPr>
        <p:spPr>
          <a:xfrm>
            <a:off x="9322418" y="6474651"/>
            <a:ext cx="2844800" cy="365125"/>
          </a:xfrm>
        </p:spPr>
        <p:txBody>
          <a:bodyPr/>
          <a:lstStyle/>
          <a:p>
            <a:fld id="{36D22083-CC51-4A85-A83A-7E1EBCC74C6C}" type="slidenum">
              <a:rPr lang="en-US" smtClean="0"/>
              <a:pPr/>
              <a:t>13</a:t>
            </a:fld>
            <a:endParaRPr lang="en-US" dirty="0"/>
          </a:p>
        </p:txBody>
      </p:sp>
      <p:sp>
        <p:nvSpPr>
          <p:cNvPr id="3" name="TextBox 2">
            <a:extLst>
              <a:ext uri="{FF2B5EF4-FFF2-40B4-BE49-F238E27FC236}">
                <a16:creationId xmlns:a16="http://schemas.microsoft.com/office/drawing/2014/main" id="{E6DCD52C-F0A9-5495-9709-0019FDA51BCA}"/>
              </a:ext>
            </a:extLst>
          </p:cNvPr>
          <p:cNvSpPr txBox="1"/>
          <p:nvPr/>
        </p:nvSpPr>
        <p:spPr>
          <a:xfrm>
            <a:off x="477430" y="1210950"/>
            <a:ext cx="3781302" cy="707886"/>
          </a:xfrm>
          <a:prstGeom prst="rect">
            <a:avLst/>
          </a:prstGeom>
          <a:noFill/>
        </p:spPr>
        <p:txBody>
          <a:bodyPr wrap="square" rtlCol="0">
            <a:spAutoFit/>
          </a:bodyPr>
          <a:lstStyle/>
          <a:p>
            <a:pPr marR="0" lvl="0" defTabSz="457200" eaLnBrk="1" fontAlgn="auto" latinLnBrk="0" hangingPunct="1">
              <a:lnSpc>
                <a:spcPct val="100000"/>
              </a:lnSpc>
              <a:spcBef>
                <a:spcPts val="0"/>
              </a:spcBef>
              <a:spcAft>
                <a:spcPts val="0"/>
              </a:spcAft>
              <a:buClrTx/>
              <a:buSzTx/>
              <a:tabLst/>
              <a:defRPr/>
            </a:pPr>
            <a:r>
              <a:rPr kumimoji="0" lang="en-US" sz="2000" b="0" i="0" u="none" strike="noStrike" kern="0" cap="none" spc="0" normalizeH="0" baseline="0" noProof="0" dirty="0">
                <a:ln>
                  <a:noFill/>
                </a:ln>
                <a:solidFill>
                  <a:srgbClr val="141313"/>
                </a:solidFill>
                <a:effectLst/>
                <a:uLnTx/>
                <a:uFillTx/>
              </a:rPr>
              <a:t>Example of a cross-section of </a:t>
            </a:r>
            <a:br>
              <a:rPr kumimoji="0" lang="en-US" sz="2000" b="0" i="0" u="none" strike="noStrike" kern="0" cap="none" spc="0" normalizeH="0" baseline="0" noProof="0" dirty="0">
                <a:ln>
                  <a:noFill/>
                </a:ln>
                <a:solidFill>
                  <a:srgbClr val="141313"/>
                </a:solidFill>
                <a:effectLst/>
                <a:uLnTx/>
                <a:uFillTx/>
              </a:rPr>
            </a:br>
            <a:r>
              <a:rPr kumimoji="0" lang="en-US" sz="2000" b="0" i="0" u="none" strike="noStrike" kern="0" cap="none" spc="0" normalizeH="0" baseline="0" noProof="0" dirty="0">
                <a:ln>
                  <a:noFill/>
                </a:ln>
                <a:solidFill>
                  <a:srgbClr val="141313"/>
                </a:solidFill>
                <a:effectLst/>
                <a:uLnTx/>
                <a:uFillTx/>
              </a:rPr>
              <a:t>a high-field SC magnet</a:t>
            </a:r>
          </a:p>
        </p:txBody>
      </p:sp>
      <p:pic>
        <p:nvPicPr>
          <p:cNvPr id="7" name="図 87">
            <a:extLst>
              <a:ext uri="{FF2B5EF4-FFF2-40B4-BE49-F238E27FC236}">
                <a16:creationId xmlns:a16="http://schemas.microsoft.com/office/drawing/2014/main" id="{0DF78B33-CA8C-B7DD-9397-D3B60079D6E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96561" y="1677688"/>
            <a:ext cx="4334392" cy="2204723"/>
          </a:xfrm>
          <a:prstGeom prst="rect">
            <a:avLst/>
          </a:prstGeom>
        </p:spPr>
      </p:pic>
      <p:grpSp>
        <p:nvGrpSpPr>
          <p:cNvPr id="12" name="Group 11">
            <a:extLst>
              <a:ext uri="{FF2B5EF4-FFF2-40B4-BE49-F238E27FC236}">
                <a16:creationId xmlns:a16="http://schemas.microsoft.com/office/drawing/2014/main" id="{F41BA7EF-42E1-A049-A5E2-44CEF9C49E46}"/>
              </a:ext>
            </a:extLst>
          </p:cNvPr>
          <p:cNvGrpSpPr/>
          <p:nvPr/>
        </p:nvGrpSpPr>
        <p:grpSpPr>
          <a:xfrm>
            <a:off x="402468" y="2071803"/>
            <a:ext cx="3365761" cy="4464833"/>
            <a:chOff x="402468" y="1745643"/>
            <a:chExt cx="3611633" cy="4790993"/>
          </a:xfrm>
        </p:grpSpPr>
        <p:pic>
          <p:nvPicPr>
            <p:cNvPr id="9" name="Picture 8" descr="A pink and white chair&#10;&#10;Description automatically generated">
              <a:extLst>
                <a:ext uri="{FF2B5EF4-FFF2-40B4-BE49-F238E27FC236}">
                  <a16:creationId xmlns:a16="http://schemas.microsoft.com/office/drawing/2014/main" id="{4242BF24-75D7-25A4-DE48-AE156FD0EF0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02469" y="1745643"/>
              <a:ext cx="3419415" cy="4790993"/>
            </a:xfrm>
            <a:prstGeom prst="rect">
              <a:avLst/>
            </a:prstGeom>
          </p:spPr>
        </p:pic>
        <p:cxnSp>
          <p:nvCxnSpPr>
            <p:cNvPr id="10" name="Straight Arrow Connector 9">
              <a:extLst>
                <a:ext uri="{FF2B5EF4-FFF2-40B4-BE49-F238E27FC236}">
                  <a16:creationId xmlns:a16="http://schemas.microsoft.com/office/drawing/2014/main" id="{3168FF57-C837-8AE1-F082-1044764646AD}"/>
                </a:ext>
              </a:extLst>
            </p:cNvPr>
            <p:cNvCxnSpPr>
              <a:cxnSpLocks/>
            </p:cNvCxnSpPr>
            <p:nvPr/>
          </p:nvCxnSpPr>
          <p:spPr>
            <a:xfrm flipV="1">
              <a:off x="402469" y="1898610"/>
              <a:ext cx="0" cy="4633656"/>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E09E3DF7-1285-B230-79D7-45E06B8FAD26}"/>
                </a:ext>
              </a:extLst>
            </p:cNvPr>
            <p:cNvCxnSpPr>
              <a:cxnSpLocks/>
            </p:cNvCxnSpPr>
            <p:nvPr/>
          </p:nvCxnSpPr>
          <p:spPr>
            <a:xfrm>
              <a:off x="402468" y="6532266"/>
              <a:ext cx="3611633" cy="1"/>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sp>
        <p:nvSpPr>
          <p:cNvPr id="13" name="TextBox 12">
            <a:extLst>
              <a:ext uri="{FF2B5EF4-FFF2-40B4-BE49-F238E27FC236}">
                <a16:creationId xmlns:a16="http://schemas.microsoft.com/office/drawing/2014/main" id="{F503BA65-9584-28EC-B8DB-AD6C576B6B08}"/>
              </a:ext>
            </a:extLst>
          </p:cNvPr>
          <p:cNvSpPr txBox="1"/>
          <p:nvPr/>
        </p:nvSpPr>
        <p:spPr>
          <a:xfrm>
            <a:off x="4472676" y="1232261"/>
            <a:ext cx="6847770" cy="400110"/>
          </a:xfrm>
          <a:prstGeom prst="rect">
            <a:avLst/>
          </a:prstGeom>
          <a:noFill/>
        </p:spPr>
        <p:txBody>
          <a:bodyPr wrap="square" rtlCol="0">
            <a:spAutoFit/>
          </a:bodyPr>
          <a:lstStyle/>
          <a:p>
            <a:pPr marR="0" lvl="0" defTabSz="457200" eaLnBrk="1" fontAlgn="auto" latinLnBrk="0" hangingPunct="1">
              <a:lnSpc>
                <a:spcPct val="100000"/>
              </a:lnSpc>
              <a:spcBef>
                <a:spcPts val="0"/>
              </a:spcBef>
              <a:spcAft>
                <a:spcPts val="0"/>
              </a:spcAft>
              <a:buClrTx/>
              <a:buSzTx/>
              <a:tabLst/>
              <a:defRPr/>
            </a:pPr>
            <a:r>
              <a:rPr kumimoji="0" lang="en-US" sz="2000" b="1" i="0" u="none" strike="noStrike" kern="0" cap="none" spc="0" normalizeH="0" baseline="0" noProof="0" dirty="0">
                <a:ln>
                  <a:noFill/>
                </a:ln>
                <a:solidFill>
                  <a:schemeClr val="accent1"/>
                </a:solidFill>
                <a:effectLst/>
                <a:uLnTx/>
                <a:uFillTx/>
              </a:rPr>
              <a:t>Schematic of SCIS in a REBCO pancake coil </a:t>
            </a:r>
          </a:p>
        </p:txBody>
      </p:sp>
      <p:sp>
        <p:nvSpPr>
          <p:cNvPr id="18" name="Rectangle: Rounded Corners 17">
            <a:extLst>
              <a:ext uri="{FF2B5EF4-FFF2-40B4-BE49-F238E27FC236}">
                <a16:creationId xmlns:a16="http://schemas.microsoft.com/office/drawing/2014/main" id="{CB965E47-4846-FE01-C168-0CC702F8FB7F}"/>
              </a:ext>
            </a:extLst>
          </p:cNvPr>
          <p:cNvSpPr/>
          <p:nvPr/>
        </p:nvSpPr>
        <p:spPr>
          <a:xfrm>
            <a:off x="1926732" y="4041966"/>
            <a:ext cx="365200" cy="1281874"/>
          </a:xfrm>
          <a:prstGeom prst="roundRect">
            <a:avLst/>
          </a:prstGeom>
          <a:solidFill>
            <a:srgbClr val="FFFF00">
              <a:alpha val="60000"/>
            </a:srgbClr>
          </a:solidFill>
          <a:ln w="19050">
            <a:solidFill>
              <a:schemeClr val="accent6"/>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36A0A824-EA5D-A255-D09A-4B938B1C4CA0}"/>
              </a:ext>
            </a:extLst>
          </p:cNvPr>
          <p:cNvSpPr/>
          <p:nvPr/>
        </p:nvSpPr>
        <p:spPr>
          <a:xfrm>
            <a:off x="1398412" y="4624517"/>
            <a:ext cx="365200" cy="894226"/>
          </a:xfrm>
          <a:prstGeom prst="roundRect">
            <a:avLst/>
          </a:prstGeom>
          <a:solidFill>
            <a:srgbClr val="FFFF00">
              <a:alpha val="60000"/>
            </a:srgbClr>
          </a:solidFill>
          <a:ln w="19050">
            <a:solidFill>
              <a:schemeClr val="accent6"/>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EAB6CA8D-6476-E0F2-08E9-EFAFB7EB6806}"/>
              </a:ext>
            </a:extLst>
          </p:cNvPr>
          <p:cNvSpPr/>
          <p:nvPr/>
        </p:nvSpPr>
        <p:spPr>
          <a:xfrm>
            <a:off x="2150533" y="1647571"/>
            <a:ext cx="2032000" cy="2402924"/>
          </a:xfrm>
          <a:custGeom>
            <a:avLst/>
            <a:gdLst>
              <a:gd name="connsiteX0" fmla="*/ 0 w 2032000"/>
              <a:gd name="connsiteY0" fmla="*/ 2379133 h 2379133"/>
              <a:gd name="connsiteX1" fmla="*/ 389467 w 2032000"/>
              <a:gd name="connsiteY1" fmla="*/ 1109133 h 2379133"/>
              <a:gd name="connsiteX2" fmla="*/ 2032000 w 2032000"/>
              <a:gd name="connsiteY2" fmla="*/ 0 h 2379133"/>
            </a:gdLst>
            <a:ahLst/>
            <a:cxnLst>
              <a:cxn ang="0">
                <a:pos x="connsiteX0" y="connsiteY0"/>
              </a:cxn>
              <a:cxn ang="0">
                <a:pos x="connsiteX1" y="connsiteY1"/>
              </a:cxn>
              <a:cxn ang="0">
                <a:pos x="connsiteX2" y="connsiteY2"/>
              </a:cxn>
            </a:cxnLst>
            <a:rect l="l" t="t" r="r" b="b"/>
            <a:pathLst>
              <a:path w="2032000" h="2379133">
                <a:moveTo>
                  <a:pt x="0" y="2379133"/>
                </a:moveTo>
                <a:cubicBezTo>
                  <a:pt x="25400" y="1942394"/>
                  <a:pt x="50800" y="1505655"/>
                  <a:pt x="389467" y="1109133"/>
                </a:cubicBezTo>
                <a:cubicBezTo>
                  <a:pt x="728134" y="712611"/>
                  <a:pt x="1380067" y="356305"/>
                  <a:pt x="2032000" y="0"/>
                </a:cubicBezTo>
              </a:path>
            </a:pathLst>
          </a:custGeom>
          <a:no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2AE61FEF-2417-9A14-0983-16438F15DD9D}"/>
              </a:ext>
            </a:extLst>
          </p:cNvPr>
          <p:cNvSpPr/>
          <p:nvPr/>
        </p:nvSpPr>
        <p:spPr>
          <a:xfrm>
            <a:off x="1566333" y="1647571"/>
            <a:ext cx="2643068" cy="2966762"/>
          </a:xfrm>
          <a:custGeom>
            <a:avLst/>
            <a:gdLst>
              <a:gd name="connsiteX0" fmla="*/ 0 w 2599267"/>
              <a:gd name="connsiteY0" fmla="*/ 2954866 h 2954866"/>
              <a:gd name="connsiteX1" fmla="*/ 592667 w 2599267"/>
              <a:gd name="connsiteY1" fmla="*/ 1083733 h 2954866"/>
              <a:gd name="connsiteX2" fmla="*/ 2599267 w 2599267"/>
              <a:gd name="connsiteY2" fmla="*/ 0 h 2954866"/>
            </a:gdLst>
            <a:ahLst/>
            <a:cxnLst>
              <a:cxn ang="0">
                <a:pos x="connsiteX0" y="connsiteY0"/>
              </a:cxn>
              <a:cxn ang="0">
                <a:pos x="connsiteX1" y="connsiteY1"/>
              </a:cxn>
              <a:cxn ang="0">
                <a:pos x="connsiteX2" y="connsiteY2"/>
              </a:cxn>
            </a:cxnLst>
            <a:rect l="l" t="t" r="r" b="b"/>
            <a:pathLst>
              <a:path w="2599267" h="2954866">
                <a:moveTo>
                  <a:pt x="0" y="2954866"/>
                </a:moveTo>
                <a:cubicBezTo>
                  <a:pt x="79728" y="2265538"/>
                  <a:pt x="159456" y="1576211"/>
                  <a:pt x="592667" y="1083733"/>
                </a:cubicBezTo>
                <a:cubicBezTo>
                  <a:pt x="1025878" y="591255"/>
                  <a:pt x="1812572" y="295627"/>
                  <a:pt x="2599267" y="0"/>
                </a:cubicBezTo>
              </a:path>
            </a:pathLst>
          </a:custGeom>
          <a:noFill/>
          <a:ln w="28575">
            <a:solidFill>
              <a:schemeClr val="accent1"/>
            </a:solidFill>
            <a:headEnd type="none"/>
            <a:tailEnd type="stealth"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3ED4A205-F427-6BFD-4811-2BCF80394658}"/>
              </a:ext>
            </a:extLst>
          </p:cNvPr>
          <p:cNvSpPr txBox="1"/>
          <p:nvPr/>
        </p:nvSpPr>
        <p:spPr>
          <a:xfrm>
            <a:off x="144057" y="1955924"/>
            <a:ext cx="914400" cy="400110"/>
          </a:xfrm>
          <a:prstGeom prst="rect">
            <a:avLst/>
          </a:prstGeom>
          <a:noFill/>
        </p:spPr>
        <p:txBody>
          <a:bodyPr wrap="square" rtlCol="0">
            <a:spAutoFit/>
          </a:bodyPr>
          <a:lstStyle/>
          <a:p>
            <a:r>
              <a:rPr lang="en-US" sz="2000" i="1" dirty="0">
                <a:solidFill>
                  <a:srgbClr val="4C4184"/>
                </a:solidFill>
              </a:rPr>
              <a:t>z</a:t>
            </a:r>
          </a:p>
        </p:txBody>
      </p:sp>
      <p:sp>
        <p:nvSpPr>
          <p:cNvPr id="23" name="TextBox 22">
            <a:extLst>
              <a:ext uri="{FF2B5EF4-FFF2-40B4-BE49-F238E27FC236}">
                <a16:creationId xmlns:a16="http://schemas.microsoft.com/office/drawing/2014/main" id="{84ABF25A-9415-72C5-F706-C8ECCCBD4304}"/>
              </a:ext>
            </a:extLst>
          </p:cNvPr>
          <p:cNvSpPr txBox="1"/>
          <p:nvPr/>
        </p:nvSpPr>
        <p:spPr>
          <a:xfrm>
            <a:off x="3917843" y="6457158"/>
            <a:ext cx="914400" cy="400110"/>
          </a:xfrm>
          <a:prstGeom prst="rect">
            <a:avLst/>
          </a:prstGeom>
          <a:noFill/>
        </p:spPr>
        <p:txBody>
          <a:bodyPr wrap="square" rtlCol="0">
            <a:spAutoFit/>
          </a:bodyPr>
          <a:lstStyle/>
          <a:p>
            <a:r>
              <a:rPr lang="en-US" sz="2000" i="1" dirty="0">
                <a:solidFill>
                  <a:schemeClr val="accent3"/>
                </a:solidFill>
              </a:rPr>
              <a:t>r</a:t>
            </a:r>
          </a:p>
        </p:txBody>
      </p:sp>
      <p:sp>
        <p:nvSpPr>
          <p:cNvPr id="24" name="TextBox 23">
            <a:extLst>
              <a:ext uri="{FF2B5EF4-FFF2-40B4-BE49-F238E27FC236}">
                <a16:creationId xmlns:a16="http://schemas.microsoft.com/office/drawing/2014/main" id="{18FBF7B0-795C-1E2F-5F5E-E54AFF5BC7C4}"/>
              </a:ext>
            </a:extLst>
          </p:cNvPr>
          <p:cNvSpPr txBox="1"/>
          <p:nvPr/>
        </p:nvSpPr>
        <p:spPr>
          <a:xfrm>
            <a:off x="383535" y="5505127"/>
            <a:ext cx="1107984" cy="646331"/>
          </a:xfrm>
          <a:prstGeom prst="rect">
            <a:avLst/>
          </a:prstGeom>
          <a:noFill/>
        </p:spPr>
        <p:txBody>
          <a:bodyPr wrap="square" rtlCol="0">
            <a:spAutoFit/>
          </a:bodyPr>
          <a:lstStyle/>
          <a:p>
            <a:pPr algn="ctr"/>
            <a:r>
              <a:rPr lang="en-US" dirty="0">
                <a:solidFill>
                  <a:srgbClr val="4C4184"/>
                </a:solidFill>
              </a:rPr>
              <a:t>REBCO inserts</a:t>
            </a:r>
          </a:p>
        </p:txBody>
      </p:sp>
      <p:sp>
        <p:nvSpPr>
          <p:cNvPr id="25" name="TextBox 24">
            <a:extLst>
              <a:ext uri="{FF2B5EF4-FFF2-40B4-BE49-F238E27FC236}">
                <a16:creationId xmlns:a16="http://schemas.microsoft.com/office/drawing/2014/main" id="{8605711F-DB5E-0405-EDA1-2022C129A018}"/>
              </a:ext>
            </a:extLst>
          </p:cNvPr>
          <p:cNvSpPr txBox="1"/>
          <p:nvPr/>
        </p:nvSpPr>
        <p:spPr>
          <a:xfrm>
            <a:off x="2466831" y="5560159"/>
            <a:ext cx="1003891" cy="646331"/>
          </a:xfrm>
          <a:prstGeom prst="rect">
            <a:avLst/>
          </a:prstGeom>
          <a:noFill/>
        </p:spPr>
        <p:txBody>
          <a:bodyPr wrap="square" rtlCol="0">
            <a:spAutoFit/>
          </a:bodyPr>
          <a:lstStyle/>
          <a:p>
            <a:pPr algn="ctr"/>
            <a:r>
              <a:rPr lang="en-US" dirty="0">
                <a:solidFill>
                  <a:schemeClr val="accent1"/>
                </a:solidFill>
              </a:rPr>
              <a:t>LTS </a:t>
            </a:r>
          </a:p>
          <a:p>
            <a:pPr algn="ctr"/>
            <a:r>
              <a:rPr lang="en-US" dirty="0" err="1">
                <a:solidFill>
                  <a:schemeClr val="accent1"/>
                </a:solidFill>
              </a:rPr>
              <a:t>outsert</a:t>
            </a:r>
            <a:endParaRPr lang="en-US" dirty="0">
              <a:solidFill>
                <a:schemeClr val="accent1"/>
              </a:solidFill>
            </a:endParaRPr>
          </a:p>
        </p:txBody>
      </p:sp>
      <p:sp>
        <p:nvSpPr>
          <p:cNvPr id="26" name="TextBox 25">
            <a:extLst>
              <a:ext uri="{FF2B5EF4-FFF2-40B4-BE49-F238E27FC236}">
                <a16:creationId xmlns:a16="http://schemas.microsoft.com/office/drawing/2014/main" id="{19C3CE32-7A44-ACA3-34E4-56B9AA36E02A}"/>
              </a:ext>
            </a:extLst>
          </p:cNvPr>
          <p:cNvSpPr txBox="1"/>
          <p:nvPr/>
        </p:nvSpPr>
        <p:spPr>
          <a:xfrm>
            <a:off x="3410270" y="6132453"/>
            <a:ext cx="1297697" cy="400110"/>
          </a:xfrm>
          <a:prstGeom prst="rect">
            <a:avLst/>
          </a:prstGeom>
          <a:noFill/>
        </p:spPr>
        <p:txBody>
          <a:bodyPr wrap="square" rtlCol="0">
            <a:spAutoFit/>
          </a:bodyPr>
          <a:lstStyle/>
          <a:p>
            <a:r>
              <a:rPr lang="en-US" sz="2000" i="1" dirty="0">
                <a:solidFill>
                  <a:srgbClr val="4C4184"/>
                </a:solidFill>
              </a:rPr>
              <a:t>Midplane</a:t>
            </a:r>
          </a:p>
        </p:txBody>
      </p:sp>
      <p:sp>
        <p:nvSpPr>
          <p:cNvPr id="15" name="Rectangle 14">
            <a:extLst>
              <a:ext uri="{FF2B5EF4-FFF2-40B4-BE49-F238E27FC236}">
                <a16:creationId xmlns:a16="http://schemas.microsoft.com/office/drawing/2014/main" id="{D37F4758-7A29-52DC-92CC-839A2825FBC1}"/>
              </a:ext>
            </a:extLst>
          </p:cNvPr>
          <p:cNvSpPr/>
          <p:nvPr/>
        </p:nvSpPr>
        <p:spPr>
          <a:xfrm>
            <a:off x="7576855" y="2829080"/>
            <a:ext cx="283215" cy="4789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ooter Placeholder 7">
            <a:extLst>
              <a:ext uri="{FF2B5EF4-FFF2-40B4-BE49-F238E27FC236}">
                <a16:creationId xmlns:a16="http://schemas.microsoft.com/office/drawing/2014/main" id="{366272D9-EB32-2D87-754D-2EEB81BA0193}"/>
              </a:ext>
            </a:extLst>
          </p:cNvPr>
          <p:cNvSpPr>
            <a:spLocks noGrp="1"/>
          </p:cNvSpPr>
          <p:nvPr>
            <p:ph type="ftr" sz="quarter" idx="11"/>
          </p:nvPr>
        </p:nvSpPr>
        <p:spPr/>
        <p:txBody>
          <a:bodyPr/>
          <a:lstStyle/>
          <a:p>
            <a:r>
              <a:rPr lang="en-US"/>
              <a:t>HiTAT - 2025 October 23-24 at CERN</a:t>
            </a:r>
          </a:p>
        </p:txBody>
      </p:sp>
      <p:sp>
        <p:nvSpPr>
          <p:cNvPr id="14" name="TextBox 13">
            <a:extLst>
              <a:ext uri="{FF2B5EF4-FFF2-40B4-BE49-F238E27FC236}">
                <a16:creationId xmlns:a16="http://schemas.microsoft.com/office/drawing/2014/main" id="{7669F898-9BA9-CE9A-3590-3B51F5B3B452}"/>
              </a:ext>
            </a:extLst>
          </p:cNvPr>
          <p:cNvSpPr txBox="1"/>
          <p:nvPr/>
        </p:nvSpPr>
        <p:spPr>
          <a:xfrm>
            <a:off x="3753269" y="2108370"/>
            <a:ext cx="1140120" cy="369332"/>
          </a:xfrm>
          <a:prstGeom prst="rect">
            <a:avLst/>
          </a:prstGeom>
          <a:noFill/>
        </p:spPr>
        <p:txBody>
          <a:bodyPr wrap="none" rtlCol="0">
            <a:spAutoFit/>
          </a:bodyPr>
          <a:lstStyle/>
          <a:p>
            <a:r>
              <a:rPr lang="en-US" dirty="0"/>
              <a:t>Outboard</a:t>
            </a:r>
          </a:p>
        </p:txBody>
      </p:sp>
      <p:sp>
        <p:nvSpPr>
          <p:cNvPr id="16" name="TextBox 15">
            <a:extLst>
              <a:ext uri="{FF2B5EF4-FFF2-40B4-BE49-F238E27FC236}">
                <a16:creationId xmlns:a16="http://schemas.microsoft.com/office/drawing/2014/main" id="{D536B723-6221-A16E-70B1-CB6AF2B639BF}"/>
              </a:ext>
            </a:extLst>
          </p:cNvPr>
          <p:cNvSpPr txBox="1"/>
          <p:nvPr/>
        </p:nvSpPr>
        <p:spPr>
          <a:xfrm>
            <a:off x="3826355" y="2894766"/>
            <a:ext cx="954172" cy="369332"/>
          </a:xfrm>
          <a:prstGeom prst="rect">
            <a:avLst/>
          </a:prstGeom>
          <a:noFill/>
        </p:spPr>
        <p:txBody>
          <a:bodyPr wrap="none" rtlCol="0">
            <a:spAutoFit/>
          </a:bodyPr>
          <a:lstStyle/>
          <a:p>
            <a:r>
              <a:rPr lang="en-US" dirty="0"/>
              <a:t>Inboard</a:t>
            </a:r>
          </a:p>
        </p:txBody>
      </p:sp>
      <p:sp>
        <p:nvSpPr>
          <p:cNvPr id="17" name="Freeform: Shape 16">
            <a:extLst>
              <a:ext uri="{FF2B5EF4-FFF2-40B4-BE49-F238E27FC236}">
                <a16:creationId xmlns:a16="http://schemas.microsoft.com/office/drawing/2014/main" id="{23AACA2E-8AD2-204A-FDB3-62563ADCCD18}"/>
              </a:ext>
            </a:extLst>
          </p:cNvPr>
          <p:cNvSpPr/>
          <p:nvPr/>
        </p:nvSpPr>
        <p:spPr>
          <a:xfrm>
            <a:off x="9725169" y="5883324"/>
            <a:ext cx="1464658" cy="394768"/>
          </a:xfrm>
          <a:custGeom>
            <a:avLst/>
            <a:gdLst>
              <a:gd name="connsiteX0" fmla="*/ 0 w 1464658"/>
              <a:gd name="connsiteY0" fmla="*/ 97105 h 388418"/>
              <a:gd name="connsiteX1" fmla="*/ 145657 w 1464658"/>
              <a:gd name="connsiteY1" fmla="*/ 356050 h 388418"/>
              <a:gd name="connsiteX2" fmla="*/ 695915 w 1464658"/>
              <a:gd name="connsiteY2" fmla="*/ 307498 h 388418"/>
              <a:gd name="connsiteX3" fmla="*/ 1367554 w 1464658"/>
              <a:gd name="connsiteY3" fmla="*/ 388418 h 388418"/>
              <a:gd name="connsiteX4" fmla="*/ 1464658 w 1464658"/>
              <a:gd name="connsiteY4" fmla="*/ 97105 h 388418"/>
              <a:gd name="connsiteX5" fmla="*/ 647363 w 1464658"/>
              <a:gd name="connsiteY5" fmla="*/ 0 h 388418"/>
              <a:gd name="connsiteX6" fmla="*/ 0 w 1464658"/>
              <a:gd name="connsiteY6" fmla="*/ 97105 h 388418"/>
              <a:gd name="connsiteX0" fmla="*/ 0 w 1464658"/>
              <a:gd name="connsiteY0" fmla="*/ 103455 h 394768"/>
              <a:gd name="connsiteX1" fmla="*/ 145657 w 1464658"/>
              <a:gd name="connsiteY1" fmla="*/ 362400 h 394768"/>
              <a:gd name="connsiteX2" fmla="*/ 695915 w 1464658"/>
              <a:gd name="connsiteY2" fmla="*/ 31384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401005"/>
              <a:gd name="connsiteX1" fmla="*/ 145657 w 1464658"/>
              <a:gd name="connsiteY1" fmla="*/ 362400 h 401005"/>
              <a:gd name="connsiteX2" fmla="*/ 784815 w 1464658"/>
              <a:gd name="connsiteY2" fmla="*/ 307498 h 401005"/>
              <a:gd name="connsiteX3" fmla="*/ 1367554 w 1464658"/>
              <a:gd name="connsiteY3" fmla="*/ 394768 h 401005"/>
              <a:gd name="connsiteX4" fmla="*/ 1464658 w 1464658"/>
              <a:gd name="connsiteY4" fmla="*/ 103455 h 401005"/>
              <a:gd name="connsiteX5" fmla="*/ 761663 w 1464658"/>
              <a:gd name="connsiteY5" fmla="*/ 0 h 401005"/>
              <a:gd name="connsiteX6" fmla="*/ 0 w 1464658"/>
              <a:gd name="connsiteY6" fmla="*/ 103455 h 401005"/>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26607 w 1464658"/>
              <a:gd name="connsiteY1" fmla="*/ 36875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26607 w 1464658"/>
              <a:gd name="connsiteY1" fmla="*/ 36875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26607 w 1464658"/>
              <a:gd name="connsiteY1" fmla="*/ 36875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4658" h="394768">
                <a:moveTo>
                  <a:pt x="0" y="103455"/>
                </a:moveTo>
                <a:lnTo>
                  <a:pt x="126607" y="368750"/>
                </a:lnTo>
                <a:cubicBezTo>
                  <a:pt x="428860" y="326557"/>
                  <a:pt x="581166" y="302103"/>
                  <a:pt x="784815" y="307498"/>
                </a:cubicBezTo>
                <a:cubicBezTo>
                  <a:pt x="988464" y="312893"/>
                  <a:pt x="1095497" y="339875"/>
                  <a:pt x="1367554" y="394768"/>
                </a:cubicBezTo>
                <a:lnTo>
                  <a:pt x="1464658" y="103455"/>
                </a:lnTo>
                <a:cubicBezTo>
                  <a:pt x="1211276" y="44010"/>
                  <a:pt x="1005773" y="0"/>
                  <a:pt x="761663" y="0"/>
                </a:cubicBezTo>
                <a:cubicBezTo>
                  <a:pt x="517553" y="0"/>
                  <a:pt x="267768" y="36705"/>
                  <a:pt x="0" y="103455"/>
                </a:cubicBezTo>
                <a:close/>
              </a:path>
            </a:pathLst>
          </a:custGeom>
          <a:solidFill>
            <a:schemeClr val="accent4"/>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51F22BB-3B7B-20A2-BBDF-88595A15C151}"/>
              </a:ext>
            </a:extLst>
          </p:cNvPr>
          <p:cNvSpPr txBox="1"/>
          <p:nvPr/>
        </p:nvSpPr>
        <p:spPr>
          <a:xfrm>
            <a:off x="264139" y="518150"/>
            <a:ext cx="9211634" cy="523220"/>
          </a:xfrm>
          <a:prstGeom prst="rect">
            <a:avLst/>
          </a:prstGeom>
          <a:noFill/>
        </p:spPr>
        <p:txBody>
          <a:bodyPr wrap="square" rtlCol="0">
            <a:spAutoFit/>
          </a:bodyPr>
          <a:lstStyle/>
          <a:p>
            <a:r>
              <a:rPr lang="en-US" sz="1400" i="1" dirty="0">
                <a:solidFill>
                  <a:schemeClr val="accent1"/>
                </a:solidFill>
              </a:rPr>
              <a:t>The next slides are the result of excellent work by young faculty Yu Suetomi, Shannon Griffin (PD), and John Rogers (PD) with mentoring and further contributions by Tom Painter, Iain Dixon, Mark Bird, Andy Gavrilin, and Hongyu Bai</a:t>
            </a:r>
            <a:endParaRPr lang="en-US" sz="1400" dirty="0">
              <a:solidFill>
                <a:schemeClr val="accent1"/>
              </a:solidFill>
            </a:endParaRPr>
          </a:p>
        </p:txBody>
      </p:sp>
      <p:sp>
        <p:nvSpPr>
          <p:cNvPr id="28" name="Freeform: Shape 27">
            <a:extLst>
              <a:ext uri="{FF2B5EF4-FFF2-40B4-BE49-F238E27FC236}">
                <a16:creationId xmlns:a16="http://schemas.microsoft.com/office/drawing/2014/main" id="{C72111B8-A430-91B4-8959-80825F3A0C60}"/>
              </a:ext>
            </a:extLst>
          </p:cNvPr>
          <p:cNvSpPr/>
          <p:nvPr/>
        </p:nvSpPr>
        <p:spPr>
          <a:xfrm>
            <a:off x="10201523" y="5869905"/>
            <a:ext cx="534251" cy="328157"/>
          </a:xfrm>
          <a:custGeom>
            <a:avLst/>
            <a:gdLst>
              <a:gd name="connsiteX0" fmla="*/ 0 w 1464658"/>
              <a:gd name="connsiteY0" fmla="*/ 97105 h 388418"/>
              <a:gd name="connsiteX1" fmla="*/ 145657 w 1464658"/>
              <a:gd name="connsiteY1" fmla="*/ 356050 h 388418"/>
              <a:gd name="connsiteX2" fmla="*/ 695915 w 1464658"/>
              <a:gd name="connsiteY2" fmla="*/ 307498 h 388418"/>
              <a:gd name="connsiteX3" fmla="*/ 1367554 w 1464658"/>
              <a:gd name="connsiteY3" fmla="*/ 388418 h 388418"/>
              <a:gd name="connsiteX4" fmla="*/ 1464658 w 1464658"/>
              <a:gd name="connsiteY4" fmla="*/ 97105 h 388418"/>
              <a:gd name="connsiteX5" fmla="*/ 647363 w 1464658"/>
              <a:gd name="connsiteY5" fmla="*/ 0 h 388418"/>
              <a:gd name="connsiteX6" fmla="*/ 0 w 1464658"/>
              <a:gd name="connsiteY6" fmla="*/ 97105 h 388418"/>
              <a:gd name="connsiteX0" fmla="*/ 0 w 1464658"/>
              <a:gd name="connsiteY0" fmla="*/ 103455 h 394768"/>
              <a:gd name="connsiteX1" fmla="*/ 145657 w 1464658"/>
              <a:gd name="connsiteY1" fmla="*/ 362400 h 394768"/>
              <a:gd name="connsiteX2" fmla="*/ 695915 w 1464658"/>
              <a:gd name="connsiteY2" fmla="*/ 31384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401005"/>
              <a:gd name="connsiteX1" fmla="*/ 145657 w 1464658"/>
              <a:gd name="connsiteY1" fmla="*/ 362400 h 401005"/>
              <a:gd name="connsiteX2" fmla="*/ 784815 w 1464658"/>
              <a:gd name="connsiteY2" fmla="*/ 307498 h 401005"/>
              <a:gd name="connsiteX3" fmla="*/ 1367554 w 1464658"/>
              <a:gd name="connsiteY3" fmla="*/ 394768 h 401005"/>
              <a:gd name="connsiteX4" fmla="*/ 1464658 w 1464658"/>
              <a:gd name="connsiteY4" fmla="*/ 103455 h 401005"/>
              <a:gd name="connsiteX5" fmla="*/ 761663 w 1464658"/>
              <a:gd name="connsiteY5" fmla="*/ 0 h 401005"/>
              <a:gd name="connsiteX6" fmla="*/ 0 w 1464658"/>
              <a:gd name="connsiteY6" fmla="*/ 103455 h 401005"/>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45657 w 1464658"/>
              <a:gd name="connsiteY1" fmla="*/ 36240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26607 w 1464658"/>
              <a:gd name="connsiteY1" fmla="*/ 36875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26607 w 1464658"/>
              <a:gd name="connsiteY1" fmla="*/ 36875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64658"/>
              <a:gd name="connsiteY0" fmla="*/ 103455 h 394768"/>
              <a:gd name="connsiteX1" fmla="*/ 126607 w 1464658"/>
              <a:gd name="connsiteY1" fmla="*/ 368750 h 394768"/>
              <a:gd name="connsiteX2" fmla="*/ 784815 w 1464658"/>
              <a:gd name="connsiteY2" fmla="*/ 307498 h 394768"/>
              <a:gd name="connsiteX3" fmla="*/ 1367554 w 1464658"/>
              <a:gd name="connsiteY3" fmla="*/ 394768 h 394768"/>
              <a:gd name="connsiteX4" fmla="*/ 1464658 w 1464658"/>
              <a:gd name="connsiteY4" fmla="*/ 103455 h 394768"/>
              <a:gd name="connsiteX5" fmla="*/ 761663 w 1464658"/>
              <a:gd name="connsiteY5" fmla="*/ 0 h 394768"/>
              <a:gd name="connsiteX6" fmla="*/ 0 w 1464658"/>
              <a:gd name="connsiteY6" fmla="*/ 103455 h 394768"/>
              <a:gd name="connsiteX0" fmla="*/ 0 w 1472827"/>
              <a:gd name="connsiteY0" fmla="*/ 111137 h 402450"/>
              <a:gd name="connsiteX1" fmla="*/ 126607 w 1472827"/>
              <a:gd name="connsiteY1" fmla="*/ 376432 h 402450"/>
              <a:gd name="connsiteX2" fmla="*/ 784815 w 1472827"/>
              <a:gd name="connsiteY2" fmla="*/ 315180 h 402450"/>
              <a:gd name="connsiteX3" fmla="*/ 1367554 w 1472827"/>
              <a:gd name="connsiteY3" fmla="*/ 402450 h 402450"/>
              <a:gd name="connsiteX4" fmla="*/ 1472827 w 1472827"/>
              <a:gd name="connsiteY4" fmla="*/ 47637 h 402450"/>
              <a:gd name="connsiteX5" fmla="*/ 761663 w 1472827"/>
              <a:gd name="connsiteY5" fmla="*/ 7682 h 402450"/>
              <a:gd name="connsiteX6" fmla="*/ 0 w 1472827"/>
              <a:gd name="connsiteY6" fmla="*/ 111137 h 402450"/>
              <a:gd name="connsiteX0" fmla="*/ 0 w 1377818"/>
              <a:gd name="connsiteY0" fmla="*/ 115347 h 406660"/>
              <a:gd name="connsiteX1" fmla="*/ 126607 w 1377818"/>
              <a:gd name="connsiteY1" fmla="*/ 380642 h 406660"/>
              <a:gd name="connsiteX2" fmla="*/ 784815 w 1377818"/>
              <a:gd name="connsiteY2" fmla="*/ 319390 h 406660"/>
              <a:gd name="connsiteX3" fmla="*/ 1367554 w 1377818"/>
              <a:gd name="connsiteY3" fmla="*/ 406660 h 406660"/>
              <a:gd name="connsiteX4" fmla="*/ 1374797 w 1377818"/>
              <a:gd name="connsiteY4" fmla="*/ 42322 h 406660"/>
              <a:gd name="connsiteX5" fmla="*/ 761663 w 1377818"/>
              <a:gd name="connsiteY5" fmla="*/ 11892 h 406660"/>
              <a:gd name="connsiteX6" fmla="*/ 0 w 1377818"/>
              <a:gd name="connsiteY6" fmla="*/ 115347 h 406660"/>
              <a:gd name="connsiteX0" fmla="*/ 0 w 1448320"/>
              <a:gd name="connsiteY0" fmla="*/ 112430 h 403743"/>
              <a:gd name="connsiteX1" fmla="*/ 126607 w 1448320"/>
              <a:gd name="connsiteY1" fmla="*/ 377725 h 403743"/>
              <a:gd name="connsiteX2" fmla="*/ 784815 w 1448320"/>
              <a:gd name="connsiteY2" fmla="*/ 316473 h 403743"/>
              <a:gd name="connsiteX3" fmla="*/ 1367554 w 1448320"/>
              <a:gd name="connsiteY3" fmla="*/ 403743 h 403743"/>
              <a:gd name="connsiteX4" fmla="*/ 1448320 w 1448320"/>
              <a:gd name="connsiteY4" fmla="*/ 45755 h 403743"/>
              <a:gd name="connsiteX5" fmla="*/ 761663 w 1448320"/>
              <a:gd name="connsiteY5" fmla="*/ 8975 h 403743"/>
              <a:gd name="connsiteX6" fmla="*/ 0 w 1448320"/>
              <a:gd name="connsiteY6" fmla="*/ 112430 h 403743"/>
              <a:gd name="connsiteX0" fmla="*/ 0 w 1448320"/>
              <a:gd name="connsiteY0" fmla="*/ 112430 h 377725"/>
              <a:gd name="connsiteX1" fmla="*/ 126607 w 1448320"/>
              <a:gd name="connsiteY1" fmla="*/ 377725 h 377725"/>
              <a:gd name="connsiteX2" fmla="*/ 784815 w 1448320"/>
              <a:gd name="connsiteY2" fmla="*/ 316473 h 377725"/>
              <a:gd name="connsiteX3" fmla="*/ 1367555 w 1448320"/>
              <a:gd name="connsiteY3" fmla="*/ 343418 h 377725"/>
              <a:gd name="connsiteX4" fmla="*/ 1448320 w 1448320"/>
              <a:gd name="connsiteY4" fmla="*/ 45755 h 377725"/>
              <a:gd name="connsiteX5" fmla="*/ 761663 w 1448320"/>
              <a:gd name="connsiteY5" fmla="*/ 8975 h 377725"/>
              <a:gd name="connsiteX6" fmla="*/ 0 w 1448320"/>
              <a:gd name="connsiteY6" fmla="*/ 112430 h 377725"/>
              <a:gd name="connsiteX0" fmla="*/ 0 w 1448320"/>
              <a:gd name="connsiteY0" fmla="*/ 112430 h 377725"/>
              <a:gd name="connsiteX1" fmla="*/ 126607 w 1448320"/>
              <a:gd name="connsiteY1" fmla="*/ 377725 h 377725"/>
              <a:gd name="connsiteX2" fmla="*/ 784815 w 1448320"/>
              <a:gd name="connsiteY2" fmla="*/ 316473 h 377725"/>
              <a:gd name="connsiteX3" fmla="*/ 1367555 w 1448320"/>
              <a:gd name="connsiteY3" fmla="*/ 343418 h 377725"/>
              <a:gd name="connsiteX4" fmla="*/ 1448320 w 1448320"/>
              <a:gd name="connsiteY4" fmla="*/ 45755 h 377725"/>
              <a:gd name="connsiteX5" fmla="*/ 761663 w 1448320"/>
              <a:gd name="connsiteY5" fmla="*/ 8975 h 377725"/>
              <a:gd name="connsiteX6" fmla="*/ 0 w 1448320"/>
              <a:gd name="connsiteY6" fmla="*/ 112430 h 377725"/>
              <a:gd name="connsiteX0" fmla="*/ 0 w 1448320"/>
              <a:gd name="connsiteY0" fmla="*/ 112430 h 377725"/>
              <a:gd name="connsiteX1" fmla="*/ 126607 w 1448320"/>
              <a:gd name="connsiteY1" fmla="*/ 377725 h 377725"/>
              <a:gd name="connsiteX2" fmla="*/ 784814 w 1448320"/>
              <a:gd name="connsiteY2" fmla="*/ 332348 h 377725"/>
              <a:gd name="connsiteX3" fmla="*/ 1367555 w 1448320"/>
              <a:gd name="connsiteY3" fmla="*/ 343418 h 377725"/>
              <a:gd name="connsiteX4" fmla="*/ 1448320 w 1448320"/>
              <a:gd name="connsiteY4" fmla="*/ 45755 h 377725"/>
              <a:gd name="connsiteX5" fmla="*/ 761663 w 1448320"/>
              <a:gd name="connsiteY5" fmla="*/ 8975 h 377725"/>
              <a:gd name="connsiteX6" fmla="*/ 0 w 1448320"/>
              <a:gd name="connsiteY6" fmla="*/ 112430 h 377725"/>
              <a:gd name="connsiteX0" fmla="*/ 0 w 1448320"/>
              <a:gd name="connsiteY0" fmla="*/ 112430 h 343418"/>
              <a:gd name="connsiteX1" fmla="*/ 420698 w 1448320"/>
              <a:gd name="connsiteY1" fmla="*/ 342800 h 343418"/>
              <a:gd name="connsiteX2" fmla="*/ 784814 w 1448320"/>
              <a:gd name="connsiteY2" fmla="*/ 332348 h 343418"/>
              <a:gd name="connsiteX3" fmla="*/ 1367555 w 1448320"/>
              <a:gd name="connsiteY3" fmla="*/ 343418 h 343418"/>
              <a:gd name="connsiteX4" fmla="*/ 1448320 w 1448320"/>
              <a:gd name="connsiteY4" fmla="*/ 45755 h 343418"/>
              <a:gd name="connsiteX5" fmla="*/ 761663 w 1448320"/>
              <a:gd name="connsiteY5" fmla="*/ 8975 h 343418"/>
              <a:gd name="connsiteX6" fmla="*/ 0 w 1448320"/>
              <a:gd name="connsiteY6" fmla="*/ 112430 h 343418"/>
              <a:gd name="connsiteX0" fmla="*/ 0 w 1448320"/>
              <a:gd name="connsiteY0" fmla="*/ 112430 h 343418"/>
              <a:gd name="connsiteX1" fmla="*/ 420698 w 1448320"/>
              <a:gd name="connsiteY1" fmla="*/ 342800 h 343418"/>
              <a:gd name="connsiteX2" fmla="*/ 784814 w 1448320"/>
              <a:gd name="connsiteY2" fmla="*/ 332348 h 343418"/>
              <a:gd name="connsiteX3" fmla="*/ 1367555 w 1448320"/>
              <a:gd name="connsiteY3" fmla="*/ 343418 h 343418"/>
              <a:gd name="connsiteX4" fmla="*/ 1448320 w 1448320"/>
              <a:gd name="connsiteY4" fmla="*/ 45755 h 343418"/>
              <a:gd name="connsiteX5" fmla="*/ 761663 w 1448320"/>
              <a:gd name="connsiteY5" fmla="*/ 8975 h 343418"/>
              <a:gd name="connsiteX6" fmla="*/ 0 w 1448320"/>
              <a:gd name="connsiteY6" fmla="*/ 112430 h 343418"/>
              <a:gd name="connsiteX0" fmla="*/ 0 w 1203245"/>
              <a:gd name="connsiteY0" fmla="*/ 43489 h 341152"/>
              <a:gd name="connsiteX1" fmla="*/ 175623 w 1203245"/>
              <a:gd name="connsiteY1" fmla="*/ 340534 h 341152"/>
              <a:gd name="connsiteX2" fmla="*/ 539739 w 1203245"/>
              <a:gd name="connsiteY2" fmla="*/ 330082 h 341152"/>
              <a:gd name="connsiteX3" fmla="*/ 1122480 w 1203245"/>
              <a:gd name="connsiteY3" fmla="*/ 341152 h 341152"/>
              <a:gd name="connsiteX4" fmla="*/ 1203245 w 1203245"/>
              <a:gd name="connsiteY4" fmla="*/ 43489 h 341152"/>
              <a:gd name="connsiteX5" fmla="*/ 516588 w 1203245"/>
              <a:gd name="connsiteY5" fmla="*/ 6709 h 341152"/>
              <a:gd name="connsiteX6" fmla="*/ 0 w 1203245"/>
              <a:gd name="connsiteY6" fmla="*/ 43489 h 341152"/>
              <a:gd name="connsiteX0" fmla="*/ 0 w 1203245"/>
              <a:gd name="connsiteY0" fmla="*/ 41023 h 338686"/>
              <a:gd name="connsiteX1" fmla="*/ 175623 w 1203245"/>
              <a:gd name="connsiteY1" fmla="*/ 338068 h 338686"/>
              <a:gd name="connsiteX2" fmla="*/ 539739 w 1203245"/>
              <a:gd name="connsiteY2" fmla="*/ 327616 h 338686"/>
              <a:gd name="connsiteX3" fmla="*/ 1122480 w 1203245"/>
              <a:gd name="connsiteY3" fmla="*/ 338686 h 338686"/>
              <a:gd name="connsiteX4" fmla="*/ 1203245 w 1203245"/>
              <a:gd name="connsiteY4" fmla="*/ 41023 h 338686"/>
              <a:gd name="connsiteX5" fmla="*/ 516588 w 1203245"/>
              <a:gd name="connsiteY5" fmla="*/ 4243 h 338686"/>
              <a:gd name="connsiteX6" fmla="*/ 0 w 1203245"/>
              <a:gd name="connsiteY6" fmla="*/ 41023 h 338686"/>
              <a:gd name="connsiteX0" fmla="*/ 0 w 1203245"/>
              <a:gd name="connsiteY0" fmla="*/ 42357 h 340020"/>
              <a:gd name="connsiteX1" fmla="*/ 175623 w 1203245"/>
              <a:gd name="connsiteY1" fmla="*/ 339402 h 340020"/>
              <a:gd name="connsiteX2" fmla="*/ 539739 w 1203245"/>
              <a:gd name="connsiteY2" fmla="*/ 328950 h 340020"/>
              <a:gd name="connsiteX3" fmla="*/ 1122480 w 1203245"/>
              <a:gd name="connsiteY3" fmla="*/ 340020 h 340020"/>
              <a:gd name="connsiteX4" fmla="*/ 1203245 w 1203245"/>
              <a:gd name="connsiteY4" fmla="*/ 42357 h 340020"/>
              <a:gd name="connsiteX5" fmla="*/ 516588 w 1203245"/>
              <a:gd name="connsiteY5" fmla="*/ 5577 h 340020"/>
              <a:gd name="connsiteX6" fmla="*/ 0 w 1203245"/>
              <a:gd name="connsiteY6" fmla="*/ 42357 h 340020"/>
              <a:gd name="connsiteX0" fmla="*/ 0 w 1203245"/>
              <a:gd name="connsiteY0" fmla="*/ 38730 h 336393"/>
              <a:gd name="connsiteX1" fmla="*/ 175623 w 1203245"/>
              <a:gd name="connsiteY1" fmla="*/ 335775 h 336393"/>
              <a:gd name="connsiteX2" fmla="*/ 539739 w 1203245"/>
              <a:gd name="connsiteY2" fmla="*/ 325323 h 336393"/>
              <a:gd name="connsiteX3" fmla="*/ 1122480 w 1203245"/>
              <a:gd name="connsiteY3" fmla="*/ 336393 h 336393"/>
              <a:gd name="connsiteX4" fmla="*/ 1203245 w 1203245"/>
              <a:gd name="connsiteY4" fmla="*/ 38730 h 336393"/>
              <a:gd name="connsiteX5" fmla="*/ 541095 w 1203245"/>
              <a:gd name="connsiteY5" fmla="*/ 8300 h 336393"/>
              <a:gd name="connsiteX6" fmla="*/ 0 w 1203245"/>
              <a:gd name="connsiteY6" fmla="*/ 38730 h 336393"/>
              <a:gd name="connsiteX0" fmla="*/ 0 w 1203245"/>
              <a:gd name="connsiteY0" fmla="*/ 31805 h 329468"/>
              <a:gd name="connsiteX1" fmla="*/ 175623 w 1203245"/>
              <a:gd name="connsiteY1" fmla="*/ 328850 h 329468"/>
              <a:gd name="connsiteX2" fmla="*/ 539739 w 1203245"/>
              <a:gd name="connsiteY2" fmla="*/ 318398 h 329468"/>
              <a:gd name="connsiteX3" fmla="*/ 1122480 w 1203245"/>
              <a:gd name="connsiteY3" fmla="*/ 329468 h 329468"/>
              <a:gd name="connsiteX4" fmla="*/ 1203245 w 1203245"/>
              <a:gd name="connsiteY4" fmla="*/ 31805 h 329468"/>
              <a:gd name="connsiteX5" fmla="*/ 541095 w 1203245"/>
              <a:gd name="connsiteY5" fmla="*/ 1375 h 329468"/>
              <a:gd name="connsiteX6" fmla="*/ 0 w 1203245"/>
              <a:gd name="connsiteY6" fmla="*/ 31805 h 329468"/>
              <a:gd name="connsiteX0" fmla="*/ 0 w 1203245"/>
              <a:gd name="connsiteY0" fmla="*/ 30927 h 328590"/>
              <a:gd name="connsiteX1" fmla="*/ 175623 w 1203245"/>
              <a:gd name="connsiteY1" fmla="*/ 327972 h 328590"/>
              <a:gd name="connsiteX2" fmla="*/ 539739 w 1203245"/>
              <a:gd name="connsiteY2" fmla="*/ 317520 h 328590"/>
              <a:gd name="connsiteX3" fmla="*/ 1122480 w 1203245"/>
              <a:gd name="connsiteY3" fmla="*/ 328590 h 328590"/>
              <a:gd name="connsiteX4" fmla="*/ 1203245 w 1203245"/>
              <a:gd name="connsiteY4" fmla="*/ 30927 h 328590"/>
              <a:gd name="connsiteX5" fmla="*/ 541095 w 1203245"/>
              <a:gd name="connsiteY5" fmla="*/ 497 h 328590"/>
              <a:gd name="connsiteX6" fmla="*/ 0 w 1203245"/>
              <a:gd name="connsiteY6" fmla="*/ 30927 h 328590"/>
              <a:gd name="connsiteX0" fmla="*/ 0 w 1178737"/>
              <a:gd name="connsiteY0" fmla="*/ 24144 h 328157"/>
              <a:gd name="connsiteX1" fmla="*/ 151115 w 1178737"/>
              <a:gd name="connsiteY1" fmla="*/ 327539 h 328157"/>
              <a:gd name="connsiteX2" fmla="*/ 515231 w 1178737"/>
              <a:gd name="connsiteY2" fmla="*/ 317087 h 328157"/>
              <a:gd name="connsiteX3" fmla="*/ 1097972 w 1178737"/>
              <a:gd name="connsiteY3" fmla="*/ 328157 h 328157"/>
              <a:gd name="connsiteX4" fmla="*/ 1178737 w 1178737"/>
              <a:gd name="connsiteY4" fmla="*/ 30494 h 328157"/>
              <a:gd name="connsiteX5" fmla="*/ 516587 w 1178737"/>
              <a:gd name="connsiteY5" fmla="*/ 64 h 328157"/>
              <a:gd name="connsiteX6" fmla="*/ 0 w 1178737"/>
              <a:gd name="connsiteY6" fmla="*/ 24144 h 328157"/>
              <a:gd name="connsiteX0" fmla="*/ 0 w 1178737"/>
              <a:gd name="connsiteY0" fmla="*/ 24144 h 328157"/>
              <a:gd name="connsiteX1" fmla="*/ 151115 w 1178737"/>
              <a:gd name="connsiteY1" fmla="*/ 327539 h 328157"/>
              <a:gd name="connsiteX2" fmla="*/ 515231 w 1178737"/>
              <a:gd name="connsiteY2" fmla="*/ 317087 h 328157"/>
              <a:gd name="connsiteX3" fmla="*/ 1097972 w 1178737"/>
              <a:gd name="connsiteY3" fmla="*/ 328157 h 328157"/>
              <a:gd name="connsiteX4" fmla="*/ 1178737 w 1178737"/>
              <a:gd name="connsiteY4" fmla="*/ 30494 h 328157"/>
              <a:gd name="connsiteX5" fmla="*/ 516587 w 1178737"/>
              <a:gd name="connsiteY5" fmla="*/ 64 h 328157"/>
              <a:gd name="connsiteX6" fmla="*/ 0 w 1178737"/>
              <a:gd name="connsiteY6" fmla="*/ 24144 h 32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8737" h="328157">
                <a:moveTo>
                  <a:pt x="0" y="24144"/>
                </a:moveTo>
                <a:lnTo>
                  <a:pt x="151115" y="327539"/>
                </a:lnTo>
                <a:cubicBezTo>
                  <a:pt x="453369" y="307571"/>
                  <a:pt x="357422" y="316984"/>
                  <a:pt x="515231" y="317087"/>
                </a:cubicBezTo>
                <a:cubicBezTo>
                  <a:pt x="673040" y="317190"/>
                  <a:pt x="825914" y="314539"/>
                  <a:pt x="1097972" y="328157"/>
                </a:cubicBezTo>
                <a:cubicBezTo>
                  <a:pt x="1130340" y="231053"/>
                  <a:pt x="1146369" y="127598"/>
                  <a:pt x="1178737" y="30494"/>
                </a:cubicBezTo>
                <a:cubicBezTo>
                  <a:pt x="761971" y="9149"/>
                  <a:pt x="713043" y="1122"/>
                  <a:pt x="516587" y="64"/>
                </a:cubicBezTo>
                <a:cubicBezTo>
                  <a:pt x="320131" y="-994"/>
                  <a:pt x="251430" y="11369"/>
                  <a:pt x="0" y="24144"/>
                </a:cubicBezTo>
                <a:close/>
              </a:path>
            </a:pathLst>
          </a:custGeom>
          <a:solidFill>
            <a:schemeClr val="bg2">
              <a:lumMod val="9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8044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36FE1-4A37-4878-EAE2-280B9B228573}"/>
              </a:ext>
            </a:extLst>
          </p:cNvPr>
          <p:cNvSpPr>
            <a:spLocks noGrp="1"/>
          </p:cNvSpPr>
          <p:nvPr>
            <p:ph type="title"/>
          </p:nvPr>
        </p:nvSpPr>
        <p:spPr/>
        <p:txBody>
          <a:bodyPr>
            <a:normAutofit/>
          </a:bodyPr>
          <a:lstStyle/>
          <a:p>
            <a:r>
              <a:rPr lang="en-US" b="1" dirty="0"/>
              <a:t>Combinations of preload, axial pressure, and SCIS also threaten modules near the coil </a:t>
            </a:r>
            <a:r>
              <a:rPr lang="en-US" b="1" dirty="0">
                <a:solidFill>
                  <a:srgbClr val="C00000"/>
                </a:solidFill>
              </a:rPr>
              <a:t>midplane</a:t>
            </a:r>
          </a:p>
        </p:txBody>
      </p:sp>
      <p:sp>
        <p:nvSpPr>
          <p:cNvPr id="5" name="TextBox 4">
            <a:extLst>
              <a:ext uri="{FF2B5EF4-FFF2-40B4-BE49-F238E27FC236}">
                <a16:creationId xmlns:a16="http://schemas.microsoft.com/office/drawing/2014/main" id="{C171B02C-71DE-7BE6-EED4-5C429F841ECA}"/>
              </a:ext>
            </a:extLst>
          </p:cNvPr>
          <p:cNvSpPr txBox="1"/>
          <p:nvPr/>
        </p:nvSpPr>
        <p:spPr>
          <a:xfrm>
            <a:off x="4656667" y="1134563"/>
            <a:ext cx="7450478" cy="707886"/>
          </a:xfrm>
          <a:prstGeom prst="rect">
            <a:avLst/>
          </a:prstGeom>
          <a:noFill/>
        </p:spPr>
        <p:txBody>
          <a:bodyPr wrap="square" rtlCol="0">
            <a:spAutoFit/>
          </a:bodyPr>
          <a:lstStyle/>
          <a:p>
            <a:pPr marR="0" lvl="0" defTabSz="457200" eaLnBrk="1" fontAlgn="auto" latinLnBrk="0" hangingPunct="1">
              <a:lnSpc>
                <a:spcPct val="100000"/>
              </a:lnSpc>
              <a:spcBef>
                <a:spcPts val="0"/>
              </a:spcBef>
              <a:spcAft>
                <a:spcPts val="0"/>
              </a:spcAft>
              <a:buClrTx/>
              <a:buSzTx/>
              <a:tabLst/>
              <a:defRPr/>
            </a:pPr>
            <a:r>
              <a:rPr kumimoji="0" lang="en-US" sz="2000" b="0" i="0" u="none" strike="noStrike" kern="0" cap="none" spc="0" normalizeH="0" baseline="0" noProof="0" dirty="0">
                <a:ln>
                  <a:noFill/>
                </a:ln>
                <a:solidFill>
                  <a:srgbClr val="141313"/>
                </a:solidFill>
                <a:effectLst/>
                <a:uLnTx/>
                <a:uFillTx/>
              </a:rPr>
              <a:t>Pancakes at mid-region experience the combination of axial pressure from the outer disks and tilting deformation due to SCIS.</a:t>
            </a:r>
          </a:p>
        </p:txBody>
      </p:sp>
      <p:grpSp>
        <p:nvGrpSpPr>
          <p:cNvPr id="6" name="Group 5">
            <a:extLst>
              <a:ext uri="{FF2B5EF4-FFF2-40B4-BE49-F238E27FC236}">
                <a16:creationId xmlns:a16="http://schemas.microsoft.com/office/drawing/2014/main" id="{07A853E7-E145-A147-2808-EB8A975BCD81}"/>
              </a:ext>
            </a:extLst>
          </p:cNvPr>
          <p:cNvGrpSpPr/>
          <p:nvPr/>
        </p:nvGrpSpPr>
        <p:grpSpPr>
          <a:xfrm>
            <a:off x="4579177" y="2263700"/>
            <a:ext cx="7032002" cy="2316940"/>
            <a:chOff x="2770851" y="4410779"/>
            <a:chExt cx="5474628" cy="1803810"/>
          </a:xfrm>
        </p:grpSpPr>
        <p:grpSp>
          <p:nvGrpSpPr>
            <p:cNvPr id="7" name="Group 6">
              <a:extLst>
                <a:ext uri="{FF2B5EF4-FFF2-40B4-BE49-F238E27FC236}">
                  <a16:creationId xmlns:a16="http://schemas.microsoft.com/office/drawing/2014/main" id="{E3CB5109-9A76-88CB-1EC5-B287DF927AC1}"/>
                </a:ext>
              </a:extLst>
            </p:cNvPr>
            <p:cNvGrpSpPr/>
            <p:nvPr/>
          </p:nvGrpSpPr>
          <p:grpSpPr>
            <a:xfrm>
              <a:off x="5862686" y="4714427"/>
              <a:ext cx="1729226" cy="1307100"/>
              <a:chOff x="1749819" y="2682846"/>
              <a:chExt cx="1729226" cy="1307100"/>
            </a:xfrm>
          </p:grpSpPr>
          <p:sp>
            <p:nvSpPr>
              <p:cNvPr id="32" name="Rectangle 31">
                <a:extLst>
                  <a:ext uri="{FF2B5EF4-FFF2-40B4-BE49-F238E27FC236}">
                    <a16:creationId xmlns:a16="http://schemas.microsoft.com/office/drawing/2014/main" id="{11CB17C9-7DD8-7E7A-0210-843E45CC2AAA}"/>
                  </a:ext>
                </a:extLst>
              </p:cNvPr>
              <p:cNvSpPr/>
              <p:nvPr/>
            </p:nvSpPr>
            <p:spPr>
              <a:xfrm rot="424383">
                <a:off x="1749819" y="2682847"/>
                <a:ext cx="191826" cy="1307099"/>
              </a:xfrm>
              <a:prstGeom prst="rect">
                <a:avLst/>
              </a:prstGeom>
              <a:solidFill>
                <a:srgbClr val="FFF3CD"/>
              </a:solidFill>
              <a:ln w="9525" cap="flat" cmpd="sng" algn="ctr">
                <a:solidFill>
                  <a:srgbClr val="141313"/>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33" name="Rectangle 32">
                <a:extLst>
                  <a:ext uri="{FF2B5EF4-FFF2-40B4-BE49-F238E27FC236}">
                    <a16:creationId xmlns:a16="http://schemas.microsoft.com/office/drawing/2014/main" id="{8395B6EB-2093-4C48-C34B-1DAAAF45F26B}"/>
                  </a:ext>
                </a:extLst>
              </p:cNvPr>
              <p:cNvSpPr/>
              <p:nvPr/>
            </p:nvSpPr>
            <p:spPr>
              <a:xfrm rot="424383">
                <a:off x="1940392" y="2682846"/>
                <a:ext cx="191826" cy="1307099"/>
              </a:xfrm>
              <a:prstGeom prst="rect">
                <a:avLst/>
              </a:prstGeom>
              <a:solidFill>
                <a:srgbClr val="FFF3CD"/>
              </a:solidFill>
              <a:ln w="9525" cap="flat" cmpd="sng" algn="ctr">
                <a:solidFill>
                  <a:srgbClr val="141313"/>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34" name="Rectangle 33">
                <a:extLst>
                  <a:ext uri="{FF2B5EF4-FFF2-40B4-BE49-F238E27FC236}">
                    <a16:creationId xmlns:a16="http://schemas.microsoft.com/office/drawing/2014/main" id="{F330BBEC-C8A1-3541-B261-77E288FCD3F7}"/>
                  </a:ext>
                </a:extLst>
              </p:cNvPr>
              <p:cNvSpPr/>
              <p:nvPr/>
            </p:nvSpPr>
            <p:spPr>
              <a:xfrm rot="424383">
                <a:off x="2135058" y="2682847"/>
                <a:ext cx="191826" cy="1307099"/>
              </a:xfrm>
              <a:prstGeom prst="rect">
                <a:avLst/>
              </a:prstGeom>
              <a:solidFill>
                <a:srgbClr val="FFF3CD"/>
              </a:solidFill>
              <a:ln w="9525" cap="flat" cmpd="sng" algn="ctr">
                <a:solidFill>
                  <a:srgbClr val="141313"/>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35" name="Rectangle 34">
                <a:extLst>
                  <a:ext uri="{FF2B5EF4-FFF2-40B4-BE49-F238E27FC236}">
                    <a16:creationId xmlns:a16="http://schemas.microsoft.com/office/drawing/2014/main" id="{B960A3EF-5534-B43F-0A2A-BB4CC5515D84}"/>
                  </a:ext>
                </a:extLst>
              </p:cNvPr>
              <p:cNvSpPr/>
              <p:nvPr/>
            </p:nvSpPr>
            <p:spPr>
              <a:xfrm rot="424383">
                <a:off x="2325631" y="2682846"/>
                <a:ext cx="191826" cy="1307099"/>
              </a:xfrm>
              <a:prstGeom prst="rect">
                <a:avLst/>
              </a:prstGeom>
              <a:solidFill>
                <a:srgbClr val="FFF3CD"/>
              </a:solidFill>
              <a:ln w="9525" cap="flat" cmpd="sng" algn="ctr">
                <a:solidFill>
                  <a:srgbClr val="141313"/>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36" name="Rectangle 35">
                <a:extLst>
                  <a:ext uri="{FF2B5EF4-FFF2-40B4-BE49-F238E27FC236}">
                    <a16:creationId xmlns:a16="http://schemas.microsoft.com/office/drawing/2014/main" id="{44CD0F78-5CB4-54C2-A8D8-348AAA279586}"/>
                  </a:ext>
                </a:extLst>
              </p:cNvPr>
              <p:cNvSpPr/>
              <p:nvPr/>
            </p:nvSpPr>
            <p:spPr>
              <a:xfrm rot="424383">
                <a:off x="2517922" y="2682847"/>
                <a:ext cx="191826" cy="1307099"/>
              </a:xfrm>
              <a:prstGeom prst="rect">
                <a:avLst/>
              </a:prstGeom>
              <a:solidFill>
                <a:srgbClr val="FFF3CD"/>
              </a:solidFill>
              <a:ln w="9525" cap="flat" cmpd="sng" algn="ctr">
                <a:solidFill>
                  <a:srgbClr val="141313"/>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37" name="Rectangle 36">
                <a:extLst>
                  <a:ext uri="{FF2B5EF4-FFF2-40B4-BE49-F238E27FC236}">
                    <a16:creationId xmlns:a16="http://schemas.microsoft.com/office/drawing/2014/main" id="{F568A067-21D3-713F-0609-C850212F3CE6}"/>
                  </a:ext>
                </a:extLst>
              </p:cNvPr>
              <p:cNvSpPr/>
              <p:nvPr/>
            </p:nvSpPr>
            <p:spPr>
              <a:xfrm rot="424383">
                <a:off x="2708495" y="2682846"/>
                <a:ext cx="191826" cy="1307099"/>
              </a:xfrm>
              <a:prstGeom prst="rect">
                <a:avLst/>
              </a:prstGeom>
              <a:solidFill>
                <a:srgbClr val="FFF3CD"/>
              </a:solidFill>
              <a:ln w="9525" cap="flat" cmpd="sng" algn="ctr">
                <a:solidFill>
                  <a:srgbClr val="141313"/>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38" name="Rectangle 37">
                <a:extLst>
                  <a:ext uri="{FF2B5EF4-FFF2-40B4-BE49-F238E27FC236}">
                    <a16:creationId xmlns:a16="http://schemas.microsoft.com/office/drawing/2014/main" id="{2BA23C1E-BBEE-D0BD-1ACF-C546201BB888}"/>
                  </a:ext>
                </a:extLst>
              </p:cNvPr>
              <p:cNvSpPr/>
              <p:nvPr/>
            </p:nvSpPr>
            <p:spPr>
              <a:xfrm rot="424383">
                <a:off x="2903161" y="2682847"/>
                <a:ext cx="191826" cy="1307099"/>
              </a:xfrm>
              <a:prstGeom prst="rect">
                <a:avLst/>
              </a:prstGeom>
              <a:solidFill>
                <a:srgbClr val="FFF3CD"/>
              </a:solidFill>
              <a:ln w="9525" cap="flat" cmpd="sng" algn="ctr">
                <a:solidFill>
                  <a:srgbClr val="141313"/>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39" name="Rectangle 38">
                <a:extLst>
                  <a:ext uri="{FF2B5EF4-FFF2-40B4-BE49-F238E27FC236}">
                    <a16:creationId xmlns:a16="http://schemas.microsoft.com/office/drawing/2014/main" id="{31BEB326-665D-0DBD-3FB4-905E4C86AADF}"/>
                  </a:ext>
                </a:extLst>
              </p:cNvPr>
              <p:cNvSpPr/>
              <p:nvPr/>
            </p:nvSpPr>
            <p:spPr>
              <a:xfrm rot="424383">
                <a:off x="3093734" y="2682846"/>
                <a:ext cx="191826" cy="1307099"/>
              </a:xfrm>
              <a:prstGeom prst="rect">
                <a:avLst/>
              </a:prstGeom>
              <a:solidFill>
                <a:srgbClr val="FFF3CD"/>
              </a:solidFill>
              <a:ln w="9525" cap="flat" cmpd="sng" algn="ctr">
                <a:solidFill>
                  <a:srgbClr val="141313"/>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40" name="Rectangle 39">
                <a:extLst>
                  <a:ext uri="{FF2B5EF4-FFF2-40B4-BE49-F238E27FC236}">
                    <a16:creationId xmlns:a16="http://schemas.microsoft.com/office/drawing/2014/main" id="{EEF7D924-1F3D-B683-5D2C-33DBAEBED7A5}"/>
                  </a:ext>
                </a:extLst>
              </p:cNvPr>
              <p:cNvSpPr/>
              <p:nvPr/>
            </p:nvSpPr>
            <p:spPr>
              <a:xfrm rot="424383">
                <a:off x="3287219" y="2682846"/>
                <a:ext cx="191826" cy="1307099"/>
              </a:xfrm>
              <a:prstGeom prst="rect">
                <a:avLst/>
              </a:prstGeom>
              <a:solidFill>
                <a:srgbClr val="FFF3CD"/>
              </a:solidFill>
              <a:ln w="9525" cap="flat" cmpd="sng" algn="ctr">
                <a:solidFill>
                  <a:srgbClr val="141313"/>
                </a:solidFill>
                <a:prstDash val="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8" name="Rectangle 7">
              <a:extLst>
                <a:ext uri="{FF2B5EF4-FFF2-40B4-BE49-F238E27FC236}">
                  <a16:creationId xmlns:a16="http://schemas.microsoft.com/office/drawing/2014/main" id="{E6E8EC5C-8A75-2DD9-3983-0323AF117D4A}"/>
                </a:ext>
              </a:extLst>
            </p:cNvPr>
            <p:cNvSpPr/>
            <p:nvPr/>
          </p:nvSpPr>
          <p:spPr>
            <a:xfrm>
              <a:off x="5328681" y="4778206"/>
              <a:ext cx="442834" cy="1254326"/>
            </a:xfrm>
            <a:prstGeom prst="rect">
              <a:avLst/>
            </a:prstGeom>
            <a:solidFill>
              <a:schemeClr val="accent4">
                <a:lumMod val="20000"/>
                <a:lumOff val="8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Arrow: Down 8">
              <a:extLst>
                <a:ext uri="{FF2B5EF4-FFF2-40B4-BE49-F238E27FC236}">
                  <a16:creationId xmlns:a16="http://schemas.microsoft.com/office/drawing/2014/main" id="{B769384C-69A8-EF1E-4A36-0AE4DFBB998B}"/>
                </a:ext>
              </a:extLst>
            </p:cNvPr>
            <p:cNvSpPr/>
            <p:nvPr/>
          </p:nvSpPr>
          <p:spPr>
            <a:xfrm>
              <a:off x="6135975" y="4434698"/>
              <a:ext cx="248944" cy="177559"/>
            </a:xfrm>
            <a:prstGeom prst="downArrow">
              <a:avLst/>
            </a:prstGeom>
            <a:solidFill>
              <a:schemeClr val="bg2"/>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CAC04D47-E234-8BFD-8823-B20073D95FFD}"/>
                </a:ext>
              </a:extLst>
            </p:cNvPr>
            <p:cNvSpPr/>
            <p:nvPr/>
          </p:nvSpPr>
          <p:spPr>
            <a:xfrm rot="1800000">
              <a:off x="6091208" y="4762194"/>
              <a:ext cx="191826" cy="1307099"/>
            </a:xfrm>
            <a:prstGeom prst="rect">
              <a:avLst/>
            </a:prstGeom>
            <a:solidFill>
              <a:srgbClr val="FFC000"/>
            </a:solidFill>
            <a:ln w="9525" cap="flat" cmpd="sng" algn="ctr">
              <a:solidFill>
                <a:srgbClr val="14131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11" name="Rectangle 10">
              <a:extLst>
                <a:ext uri="{FF2B5EF4-FFF2-40B4-BE49-F238E27FC236}">
                  <a16:creationId xmlns:a16="http://schemas.microsoft.com/office/drawing/2014/main" id="{CD78896E-3ECE-8896-D5F5-5C21118A4C31}"/>
                </a:ext>
              </a:extLst>
            </p:cNvPr>
            <p:cNvSpPr/>
            <p:nvPr/>
          </p:nvSpPr>
          <p:spPr>
            <a:xfrm rot="1800000">
              <a:off x="6312449" y="4762194"/>
              <a:ext cx="191826" cy="1307099"/>
            </a:xfrm>
            <a:prstGeom prst="rect">
              <a:avLst/>
            </a:prstGeom>
            <a:solidFill>
              <a:srgbClr val="FFC000"/>
            </a:solidFill>
            <a:ln w="9525" cap="flat" cmpd="sng" algn="ctr">
              <a:solidFill>
                <a:srgbClr val="14131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12" name="Rectangle 11">
              <a:extLst>
                <a:ext uri="{FF2B5EF4-FFF2-40B4-BE49-F238E27FC236}">
                  <a16:creationId xmlns:a16="http://schemas.microsoft.com/office/drawing/2014/main" id="{B4A7C5B0-36AA-DDF2-6A62-34D5A2C23873}"/>
                </a:ext>
              </a:extLst>
            </p:cNvPr>
            <p:cNvSpPr/>
            <p:nvPr/>
          </p:nvSpPr>
          <p:spPr>
            <a:xfrm rot="1800000">
              <a:off x="6535679" y="4762194"/>
              <a:ext cx="191826" cy="1307099"/>
            </a:xfrm>
            <a:prstGeom prst="rect">
              <a:avLst/>
            </a:prstGeom>
            <a:solidFill>
              <a:srgbClr val="FFC000"/>
            </a:solidFill>
            <a:ln w="9525" cap="flat" cmpd="sng" algn="ctr">
              <a:solidFill>
                <a:srgbClr val="14131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9CFD537E-2564-462F-B678-B066555A478A}"/>
                </a:ext>
              </a:extLst>
            </p:cNvPr>
            <p:cNvSpPr/>
            <p:nvPr/>
          </p:nvSpPr>
          <p:spPr>
            <a:xfrm rot="1800000">
              <a:off x="6758447" y="4762194"/>
              <a:ext cx="191826" cy="1307099"/>
            </a:xfrm>
            <a:prstGeom prst="rect">
              <a:avLst/>
            </a:prstGeom>
            <a:solidFill>
              <a:srgbClr val="FFC000"/>
            </a:solidFill>
            <a:ln w="9525" cap="flat" cmpd="sng" algn="ctr">
              <a:solidFill>
                <a:srgbClr val="14131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14" name="Rectangle 13">
              <a:extLst>
                <a:ext uri="{FF2B5EF4-FFF2-40B4-BE49-F238E27FC236}">
                  <a16:creationId xmlns:a16="http://schemas.microsoft.com/office/drawing/2014/main" id="{1C6EC4FA-BEE7-04C6-C52A-F2F89DF4231F}"/>
                </a:ext>
              </a:extLst>
            </p:cNvPr>
            <p:cNvSpPr/>
            <p:nvPr/>
          </p:nvSpPr>
          <p:spPr>
            <a:xfrm rot="1800000">
              <a:off x="6979688" y="4762194"/>
              <a:ext cx="191826" cy="1307099"/>
            </a:xfrm>
            <a:prstGeom prst="rect">
              <a:avLst/>
            </a:prstGeom>
            <a:solidFill>
              <a:srgbClr val="FFC000"/>
            </a:solidFill>
            <a:ln w="9525" cap="flat" cmpd="sng" algn="ctr">
              <a:solidFill>
                <a:srgbClr val="14131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15" name="Rectangle 14">
              <a:extLst>
                <a:ext uri="{FF2B5EF4-FFF2-40B4-BE49-F238E27FC236}">
                  <a16:creationId xmlns:a16="http://schemas.microsoft.com/office/drawing/2014/main" id="{9747238E-7ACB-A011-401D-70800986091F}"/>
                </a:ext>
              </a:extLst>
            </p:cNvPr>
            <p:cNvSpPr/>
            <p:nvPr/>
          </p:nvSpPr>
          <p:spPr>
            <a:xfrm rot="1800000">
              <a:off x="7202918" y="4762194"/>
              <a:ext cx="191826" cy="1307099"/>
            </a:xfrm>
            <a:prstGeom prst="rect">
              <a:avLst/>
            </a:prstGeom>
            <a:solidFill>
              <a:srgbClr val="FFC000"/>
            </a:solidFill>
            <a:ln w="9525" cap="flat" cmpd="sng" algn="ctr">
              <a:solidFill>
                <a:srgbClr val="14131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16" name="Rectangle 15">
              <a:extLst>
                <a:ext uri="{FF2B5EF4-FFF2-40B4-BE49-F238E27FC236}">
                  <a16:creationId xmlns:a16="http://schemas.microsoft.com/office/drawing/2014/main" id="{D9F8CCA6-5EF3-5546-F09B-B7B96B3B64C4}"/>
                </a:ext>
              </a:extLst>
            </p:cNvPr>
            <p:cNvSpPr/>
            <p:nvPr/>
          </p:nvSpPr>
          <p:spPr>
            <a:xfrm rot="1800000">
              <a:off x="7426473" y="4762194"/>
              <a:ext cx="191826" cy="1307099"/>
            </a:xfrm>
            <a:prstGeom prst="rect">
              <a:avLst/>
            </a:prstGeom>
            <a:solidFill>
              <a:srgbClr val="FFC000"/>
            </a:solidFill>
            <a:ln w="9525" cap="flat" cmpd="sng" algn="ctr">
              <a:solidFill>
                <a:srgbClr val="14131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17" name="Rectangle 16">
              <a:extLst>
                <a:ext uri="{FF2B5EF4-FFF2-40B4-BE49-F238E27FC236}">
                  <a16:creationId xmlns:a16="http://schemas.microsoft.com/office/drawing/2014/main" id="{247EF010-F3E5-53B4-929F-3445A6BB1A80}"/>
                </a:ext>
              </a:extLst>
            </p:cNvPr>
            <p:cNvSpPr/>
            <p:nvPr/>
          </p:nvSpPr>
          <p:spPr>
            <a:xfrm rot="1800000">
              <a:off x="7647715" y="4762194"/>
              <a:ext cx="191826" cy="1307099"/>
            </a:xfrm>
            <a:prstGeom prst="rect">
              <a:avLst/>
            </a:prstGeom>
            <a:solidFill>
              <a:srgbClr val="FFC000"/>
            </a:solidFill>
            <a:ln w="9525" cap="flat" cmpd="sng" algn="ctr">
              <a:solidFill>
                <a:srgbClr val="14131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18" name="Rectangle 17">
              <a:extLst>
                <a:ext uri="{FF2B5EF4-FFF2-40B4-BE49-F238E27FC236}">
                  <a16:creationId xmlns:a16="http://schemas.microsoft.com/office/drawing/2014/main" id="{ED25A917-FE24-4403-D19C-20A74D9B4DEF}"/>
                </a:ext>
              </a:extLst>
            </p:cNvPr>
            <p:cNvSpPr/>
            <p:nvPr/>
          </p:nvSpPr>
          <p:spPr>
            <a:xfrm rot="1800000">
              <a:off x="7870944" y="4762194"/>
              <a:ext cx="191826" cy="1307099"/>
            </a:xfrm>
            <a:prstGeom prst="rect">
              <a:avLst/>
            </a:prstGeom>
            <a:solidFill>
              <a:srgbClr val="FFC000"/>
            </a:solidFill>
            <a:ln w="9525" cap="flat" cmpd="sng" algn="ctr">
              <a:solidFill>
                <a:srgbClr val="14131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dirty="0">
                <a:ln>
                  <a:noFill/>
                </a:ln>
                <a:solidFill>
                  <a:prstClr val="white"/>
                </a:solidFill>
                <a:effectLst/>
                <a:uLnTx/>
                <a:uFillTx/>
                <a:latin typeface="Calibri"/>
                <a:ea typeface="+mn-ea"/>
                <a:cs typeface="+mn-cs"/>
              </a:endParaRPr>
            </a:p>
          </p:txBody>
        </p:sp>
        <p:sp>
          <p:nvSpPr>
            <p:cNvPr id="19" name="Rectangle 18">
              <a:extLst>
                <a:ext uri="{FF2B5EF4-FFF2-40B4-BE49-F238E27FC236}">
                  <a16:creationId xmlns:a16="http://schemas.microsoft.com/office/drawing/2014/main" id="{05253D17-F87D-7CB6-3085-82F4F3DED54C}"/>
                </a:ext>
              </a:extLst>
            </p:cNvPr>
            <p:cNvSpPr/>
            <p:nvPr/>
          </p:nvSpPr>
          <p:spPr>
            <a:xfrm>
              <a:off x="5326512" y="6033366"/>
              <a:ext cx="2885120" cy="133645"/>
            </a:xfrm>
            <a:prstGeom prst="rect">
              <a:avLst/>
            </a:prstGeom>
            <a:solidFill>
              <a:schemeClr val="accent4">
                <a:lumMod val="20000"/>
                <a:lumOff val="8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Arrow: Down 19">
              <a:extLst>
                <a:ext uri="{FF2B5EF4-FFF2-40B4-BE49-F238E27FC236}">
                  <a16:creationId xmlns:a16="http://schemas.microsoft.com/office/drawing/2014/main" id="{C08EDC0A-0D3C-BA9D-6368-D2D23393308D}"/>
                </a:ext>
              </a:extLst>
            </p:cNvPr>
            <p:cNvSpPr/>
            <p:nvPr/>
          </p:nvSpPr>
          <p:spPr>
            <a:xfrm>
              <a:off x="6580241" y="4434698"/>
              <a:ext cx="248944" cy="177559"/>
            </a:xfrm>
            <a:prstGeom prst="downArrow">
              <a:avLst/>
            </a:prstGeom>
            <a:solidFill>
              <a:schemeClr val="bg2"/>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Arrow: Down 20">
              <a:extLst>
                <a:ext uri="{FF2B5EF4-FFF2-40B4-BE49-F238E27FC236}">
                  <a16:creationId xmlns:a16="http://schemas.microsoft.com/office/drawing/2014/main" id="{7ED3002F-1343-4C0A-709E-1D11345BED32}"/>
                </a:ext>
              </a:extLst>
            </p:cNvPr>
            <p:cNvSpPr/>
            <p:nvPr/>
          </p:nvSpPr>
          <p:spPr>
            <a:xfrm>
              <a:off x="7024508" y="4434698"/>
              <a:ext cx="248944" cy="177559"/>
            </a:xfrm>
            <a:prstGeom prst="downArrow">
              <a:avLst/>
            </a:prstGeom>
            <a:solidFill>
              <a:schemeClr val="bg2"/>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Arrow: Down 21">
              <a:extLst>
                <a:ext uri="{FF2B5EF4-FFF2-40B4-BE49-F238E27FC236}">
                  <a16:creationId xmlns:a16="http://schemas.microsoft.com/office/drawing/2014/main" id="{B9E8D80E-5975-8018-A149-64C4A17DC4CD}"/>
                </a:ext>
              </a:extLst>
            </p:cNvPr>
            <p:cNvSpPr/>
            <p:nvPr/>
          </p:nvSpPr>
          <p:spPr>
            <a:xfrm>
              <a:off x="7468774" y="4434698"/>
              <a:ext cx="248944" cy="177559"/>
            </a:xfrm>
            <a:prstGeom prst="downArrow">
              <a:avLst/>
            </a:prstGeom>
            <a:solidFill>
              <a:schemeClr val="bg2"/>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Arrow: Down 22">
              <a:extLst>
                <a:ext uri="{FF2B5EF4-FFF2-40B4-BE49-F238E27FC236}">
                  <a16:creationId xmlns:a16="http://schemas.microsoft.com/office/drawing/2014/main" id="{53FB2608-ED4A-E757-1E98-781EC7C7F204}"/>
                </a:ext>
              </a:extLst>
            </p:cNvPr>
            <p:cNvSpPr/>
            <p:nvPr/>
          </p:nvSpPr>
          <p:spPr>
            <a:xfrm>
              <a:off x="7913041" y="4434698"/>
              <a:ext cx="248944" cy="177559"/>
            </a:xfrm>
            <a:prstGeom prst="downArrow">
              <a:avLst/>
            </a:prstGeom>
            <a:solidFill>
              <a:schemeClr val="bg2"/>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B1CF2532-4643-15A0-D85E-BFBA680B659F}"/>
                </a:ext>
              </a:extLst>
            </p:cNvPr>
            <p:cNvSpPr txBox="1"/>
            <p:nvPr/>
          </p:nvSpPr>
          <p:spPr>
            <a:xfrm>
              <a:off x="2770851" y="4410779"/>
              <a:ext cx="2035922" cy="790725"/>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141313"/>
                  </a:solidFill>
                  <a:effectLst/>
                  <a:uLnTx/>
                  <a:uFillTx/>
                </a:rPr>
                <a:t>Axial pressure from upper disks and axial pre-load</a:t>
              </a:r>
            </a:p>
          </p:txBody>
        </p:sp>
        <p:cxnSp>
          <p:nvCxnSpPr>
            <p:cNvPr id="25" name="Straight Connector 24">
              <a:extLst>
                <a:ext uri="{FF2B5EF4-FFF2-40B4-BE49-F238E27FC236}">
                  <a16:creationId xmlns:a16="http://schemas.microsoft.com/office/drawing/2014/main" id="{4D838528-2EA5-918C-E0B1-BAA260E5C1BD}"/>
                </a:ext>
              </a:extLst>
            </p:cNvPr>
            <p:cNvCxnSpPr>
              <a:cxnSpLocks/>
              <a:stCxn id="24" idx="3"/>
              <a:endCxn id="9" idx="1"/>
            </p:cNvCxnSpPr>
            <p:nvPr/>
          </p:nvCxnSpPr>
          <p:spPr>
            <a:xfrm flipV="1">
              <a:off x="4806773" y="4523478"/>
              <a:ext cx="1329202" cy="282664"/>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A63B651B-CDF9-132E-835C-8756827ED941}"/>
                </a:ext>
              </a:extLst>
            </p:cNvPr>
            <p:cNvSpPr txBox="1"/>
            <p:nvPr/>
          </p:nvSpPr>
          <p:spPr>
            <a:xfrm>
              <a:off x="5320159" y="5974975"/>
              <a:ext cx="2925320" cy="239614"/>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accent2">
                      <a:lumMod val="50000"/>
                    </a:schemeClr>
                  </a:solidFill>
                  <a:effectLst/>
                  <a:uLnTx/>
                  <a:uFillTx/>
                </a:rPr>
                <a:t>Spacer between pancakes</a:t>
              </a:r>
            </a:p>
          </p:txBody>
        </p:sp>
        <p:sp>
          <p:nvSpPr>
            <p:cNvPr id="27" name="TextBox 26">
              <a:extLst>
                <a:ext uri="{FF2B5EF4-FFF2-40B4-BE49-F238E27FC236}">
                  <a16:creationId xmlns:a16="http://schemas.microsoft.com/office/drawing/2014/main" id="{415A971A-ECB0-B937-6030-2F4DA64DF43C}"/>
                </a:ext>
              </a:extLst>
            </p:cNvPr>
            <p:cNvSpPr txBox="1"/>
            <p:nvPr/>
          </p:nvSpPr>
          <p:spPr>
            <a:xfrm rot="16200000">
              <a:off x="5133333" y="5490777"/>
              <a:ext cx="842119" cy="263575"/>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accent2">
                      <a:lumMod val="50000"/>
                    </a:schemeClr>
                  </a:solidFill>
                  <a:effectLst/>
                  <a:uLnTx/>
                  <a:uFillTx/>
                </a:rPr>
                <a:t>Mandrel</a:t>
              </a:r>
            </a:p>
          </p:txBody>
        </p:sp>
        <p:sp>
          <p:nvSpPr>
            <p:cNvPr id="28" name="TextBox 27">
              <a:extLst>
                <a:ext uri="{FF2B5EF4-FFF2-40B4-BE49-F238E27FC236}">
                  <a16:creationId xmlns:a16="http://schemas.microsoft.com/office/drawing/2014/main" id="{610AB901-6AEB-6872-19B0-1FBB5BC0953C}"/>
                </a:ext>
              </a:extLst>
            </p:cNvPr>
            <p:cNvSpPr txBox="1"/>
            <p:nvPr/>
          </p:nvSpPr>
          <p:spPr>
            <a:xfrm rot="18008008">
              <a:off x="5745238" y="5188219"/>
              <a:ext cx="995222" cy="263575"/>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accent6">
                      <a:lumMod val="50000"/>
                    </a:schemeClr>
                  </a:solidFill>
                  <a:effectLst/>
                  <a:uLnTx/>
                  <a:uFillTx/>
                </a:rPr>
                <a:t>REBCO tape</a:t>
              </a:r>
            </a:p>
          </p:txBody>
        </p:sp>
        <p:sp>
          <p:nvSpPr>
            <p:cNvPr id="29" name="TextBox 28">
              <a:extLst>
                <a:ext uri="{FF2B5EF4-FFF2-40B4-BE49-F238E27FC236}">
                  <a16:creationId xmlns:a16="http://schemas.microsoft.com/office/drawing/2014/main" id="{CDB23D36-985F-9148-B55D-E693F74C18D8}"/>
                </a:ext>
              </a:extLst>
            </p:cNvPr>
            <p:cNvSpPr txBox="1"/>
            <p:nvPr/>
          </p:nvSpPr>
          <p:spPr>
            <a:xfrm>
              <a:off x="3179035" y="5356588"/>
              <a:ext cx="1825380" cy="311498"/>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141313"/>
                  </a:solidFill>
                  <a:effectLst/>
                  <a:uLnTx/>
                  <a:uFillTx/>
                </a:rPr>
                <a:t>Tilting due to SCIS</a:t>
              </a:r>
            </a:p>
          </p:txBody>
        </p:sp>
        <p:cxnSp>
          <p:nvCxnSpPr>
            <p:cNvPr id="30" name="Straight Connector 29">
              <a:extLst>
                <a:ext uri="{FF2B5EF4-FFF2-40B4-BE49-F238E27FC236}">
                  <a16:creationId xmlns:a16="http://schemas.microsoft.com/office/drawing/2014/main" id="{CD3025EF-8D5B-908D-2633-9222EBA0ED12}"/>
                </a:ext>
              </a:extLst>
            </p:cNvPr>
            <p:cNvCxnSpPr>
              <a:cxnSpLocks/>
            </p:cNvCxnSpPr>
            <p:nvPr/>
          </p:nvCxnSpPr>
          <p:spPr>
            <a:xfrm flipV="1">
              <a:off x="4921863" y="4952199"/>
              <a:ext cx="1069393" cy="588158"/>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D2E390E3-56F4-7B01-ECBC-7D574B216FF7}"/>
                </a:ext>
              </a:extLst>
            </p:cNvPr>
            <p:cNvSpPr txBox="1"/>
            <p:nvPr/>
          </p:nvSpPr>
          <p:spPr>
            <a:xfrm>
              <a:off x="6480526" y="5406789"/>
              <a:ext cx="725367" cy="311498"/>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141313"/>
                  </a:solidFill>
                  <a:effectLst/>
                  <a:uLnTx/>
                  <a:uFillTx/>
                </a:rPr>
                <a:t>Result</a:t>
              </a:r>
            </a:p>
          </p:txBody>
        </p:sp>
      </p:grpSp>
      <p:grpSp>
        <p:nvGrpSpPr>
          <p:cNvPr id="43" name="Group 42">
            <a:extLst>
              <a:ext uri="{FF2B5EF4-FFF2-40B4-BE49-F238E27FC236}">
                <a16:creationId xmlns:a16="http://schemas.microsoft.com/office/drawing/2014/main" id="{E4D43637-C00A-D719-67F8-CD7319730331}"/>
              </a:ext>
            </a:extLst>
          </p:cNvPr>
          <p:cNvGrpSpPr/>
          <p:nvPr/>
        </p:nvGrpSpPr>
        <p:grpSpPr>
          <a:xfrm>
            <a:off x="402468" y="2071803"/>
            <a:ext cx="3365761" cy="4464833"/>
            <a:chOff x="402468" y="1745643"/>
            <a:chExt cx="3611633" cy="4790993"/>
          </a:xfrm>
        </p:grpSpPr>
        <p:pic>
          <p:nvPicPr>
            <p:cNvPr id="44" name="Picture 43" descr="A pink and white chair&#10;&#10;Description automatically generated">
              <a:extLst>
                <a:ext uri="{FF2B5EF4-FFF2-40B4-BE49-F238E27FC236}">
                  <a16:creationId xmlns:a16="http://schemas.microsoft.com/office/drawing/2014/main" id="{2A98DC3F-18A3-EAEE-42D2-C9F5108D3F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02469" y="1745643"/>
              <a:ext cx="3419415" cy="4790993"/>
            </a:xfrm>
            <a:prstGeom prst="rect">
              <a:avLst/>
            </a:prstGeom>
          </p:spPr>
        </p:pic>
        <p:cxnSp>
          <p:nvCxnSpPr>
            <p:cNvPr id="45" name="Straight Arrow Connector 44">
              <a:extLst>
                <a:ext uri="{FF2B5EF4-FFF2-40B4-BE49-F238E27FC236}">
                  <a16:creationId xmlns:a16="http://schemas.microsoft.com/office/drawing/2014/main" id="{EDE3F859-9968-BC8A-0B90-6631C917E665}"/>
                </a:ext>
              </a:extLst>
            </p:cNvPr>
            <p:cNvCxnSpPr>
              <a:cxnSpLocks/>
            </p:cNvCxnSpPr>
            <p:nvPr/>
          </p:nvCxnSpPr>
          <p:spPr>
            <a:xfrm flipV="1">
              <a:off x="402469" y="1898610"/>
              <a:ext cx="0" cy="4633656"/>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4157615A-41AC-08CB-E87C-078F6F9D8075}"/>
                </a:ext>
              </a:extLst>
            </p:cNvPr>
            <p:cNvCxnSpPr>
              <a:cxnSpLocks/>
            </p:cNvCxnSpPr>
            <p:nvPr/>
          </p:nvCxnSpPr>
          <p:spPr>
            <a:xfrm>
              <a:off x="402468" y="6532266"/>
              <a:ext cx="3611633" cy="1"/>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sp>
        <p:nvSpPr>
          <p:cNvPr id="47" name="Rectangle: Rounded Corners 46">
            <a:extLst>
              <a:ext uri="{FF2B5EF4-FFF2-40B4-BE49-F238E27FC236}">
                <a16:creationId xmlns:a16="http://schemas.microsoft.com/office/drawing/2014/main" id="{C3E0B12E-AEE6-3A15-FD5F-9E685E11E097}"/>
              </a:ext>
            </a:extLst>
          </p:cNvPr>
          <p:cNvSpPr/>
          <p:nvPr/>
        </p:nvSpPr>
        <p:spPr>
          <a:xfrm>
            <a:off x="1926732" y="4854237"/>
            <a:ext cx="365200" cy="1178921"/>
          </a:xfrm>
          <a:prstGeom prst="roundRect">
            <a:avLst/>
          </a:prstGeom>
          <a:solidFill>
            <a:srgbClr val="FFFF00">
              <a:alpha val="60000"/>
            </a:srgbClr>
          </a:solidFill>
          <a:ln w="19050">
            <a:solidFill>
              <a:schemeClr val="accent6"/>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Rectangle: Rounded Corners 47">
            <a:extLst>
              <a:ext uri="{FF2B5EF4-FFF2-40B4-BE49-F238E27FC236}">
                <a16:creationId xmlns:a16="http://schemas.microsoft.com/office/drawing/2014/main" id="{42BADD52-48D3-70B6-7237-2945C6E9799F}"/>
              </a:ext>
            </a:extLst>
          </p:cNvPr>
          <p:cNvSpPr/>
          <p:nvPr/>
        </p:nvSpPr>
        <p:spPr>
          <a:xfrm>
            <a:off x="1398412" y="5201460"/>
            <a:ext cx="365200" cy="831698"/>
          </a:xfrm>
          <a:prstGeom prst="roundRect">
            <a:avLst/>
          </a:prstGeom>
          <a:solidFill>
            <a:srgbClr val="FFFF00">
              <a:alpha val="60000"/>
            </a:srgbClr>
          </a:solidFill>
          <a:ln w="19050">
            <a:solidFill>
              <a:schemeClr val="accent6"/>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9" name="TextBox 48">
            <a:extLst>
              <a:ext uri="{FF2B5EF4-FFF2-40B4-BE49-F238E27FC236}">
                <a16:creationId xmlns:a16="http://schemas.microsoft.com/office/drawing/2014/main" id="{AA390BEA-45E1-CC9F-FE0E-63A9612EF70C}"/>
              </a:ext>
            </a:extLst>
          </p:cNvPr>
          <p:cNvSpPr txBox="1"/>
          <p:nvPr/>
        </p:nvSpPr>
        <p:spPr>
          <a:xfrm>
            <a:off x="144057" y="1955924"/>
            <a:ext cx="914400" cy="400110"/>
          </a:xfrm>
          <a:prstGeom prst="rect">
            <a:avLst/>
          </a:prstGeom>
          <a:noFill/>
        </p:spPr>
        <p:txBody>
          <a:bodyPr wrap="square" rtlCol="0">
            <a:spAutoFit/>
          </a:bodyPr>
          <a:lstStyle/>
          <a:p>
            <a:r>
              <a:rPr lang="en-US" sz="2000" i="1" dirty="0">
                <a:solidFill>
                  <a:srgbClr val="4C4184"/>
                </a:solidFill>
              </a:rPr>
              <a:t>z</a:t>
            </a:r>
          </a:p>
        </p:txBody>
      </p:sp>
      <p:sp>
        <p:nvSpPr>
          <p:cNvPr id="50" name="TextBox 49">
            <a:extLst>
              <a:ext uri="{FF2B5EF4-FFF2-40B4-BE49-F238E27FC236}">
                <a16:creationId xmlns:a16="http://schemas.microsoft.com/office/drawing/2014/main" id="{C0911F39-2507-BBD0-FA01-E9DCD4AE4402}"/>
              </a:ext>
            </a:extLst>
          </p:cNvPr>
          <p:cNvSpPr txBox="1"/>
          <p:nvPr/>
        </p:nvSpPr>
        <p:spPr>
          <a:xfrm>
            <a:off x="67526" y="1210950"/>
            <a:ext cx="4191206" cy="707886"/>
          </a:xfrm>
          <a:prstGeom prst="rect">
            <a:avLst/>
          </a:prstGeom>
          <a:noFill/>
        </p:spPr>
        <p:txBody>
          <a:bodyPr wrap="square" rtlCol="0">
            <a:spAutoFit/>
          </a:bodyPr>
          <a:lstStyle/>
          <a:p>
            <a:pPr marR="0" lvl="0" defTabSz="457200" eaLnBrk="1" fontAlgn="auto" latinLnBrk="0" hangingPunct="1">
              <a:lnSpc>
                <a:spcPct val="100000"/>
              </a:lnSpc>
              <a:spcBef>
                <a:spcPts val="0"/>
              </a:spcBef>
              <a:spcAft>
                <a:spcPts val="0"/>
              </a:spcAft>
              <a:buClrTx/>
              <a:buSzTx/>
              <a:tabLst/>
              <a:defRPr/>
            </a:pPr>
            <a:r>
              <a:rPr kumimoji="0" lang="en-US" sz="2000" b="0" i="0" u="none" strike="noStrike" kern="0" cap="none" spc="0" normalizeH="0" baseline="0" noProof="0" dirty="0">
                <a:ln>
                  <a:noFill/>
                </a:ln>
                <a:solidFill>
                  <a:srgbClr val="141313"/>
                </a:solidFill>
                <a:effectLst/>
                <a:uLnTx/>
                <a:uFillTx/>
              </a:rPr>
              <a:t>Example of cross-section of </a:t>
            </a:r>
            <a:br>
              <a:rPr kumimoji="0" lang="en-US" sz="2000" b="0" i="0" u="none" strike="noStrike" kern="0" cap="none" spc="0" normalizeH="0" baseline="0" noProof="0" dirty="0">
                <a:ln>
                  <a:noFill/>
                </a:ln>
                <a:solidFill>
                  <a:srgbClr val="141313"/>
                </a:solidFill>
                <a:effectLst/>
                <a:uLnTx/>
                <a:uFillTx/>
              </a:rPr>
            </a:br>
            <a:r>
              <a:rPr kumimoji="0" lang="en-US" sz="2000" b="0" i="0" u="none" strike="noStrike" kern="0" cap="none" spc="0" normalizeH="0" baseline="0" noProof="0" dirty="0">
                <a:ln>
                  <a:noFill/>
                </a:ln>
                <a:solidFill>
                  <a:srgbClr val="141313"/>
                </a:solidFill>
                <a:effectLst/>
                <a:uLnTx/>
                <a:uFillTx/>
              </a:rPr>
              <a:t>a high-field SC magnet</a:t>
            </a:r>
          </a:p>
        </p:txBody>
      </p:sp>
      <p:sp>
        <p:nvSpPr>
          <p:cNvPr id="51" name="TextBox 50">
            <a:extLst>
              <a:ext uri="{FF2B5EF4-FFF2-40B4-BE49-F238E27FC236}">
                <a16:creationId xmlns:a16="http://schemas.microsoft.com/office/drawing/2014/main" id="{0CB00793-3C62-5800-B68A-5720E5DC31CE}"/>
              </a:ext>
            </a:extLst>
          </p:cNvPr>
          <p:cNvSpPr txBox="1"/>
          <p:nvPr/>
        </p:nvSpPr>
        <p:spPr>
          <a:xfrm>
            <a:off x="3410270" y="6132453"/>
            <a:ext cx="1297697" cy="400110"/>
          </a:xfrm>
          <a:prstGeom prst="rect">
            <a:avLst/>
          </a:prstGeom>
          <a:noFill/>
        </p:spPr>
        <p:txBody>
          <a:bodyPr wrap="square" rtlCol="0">
            <a:spAutoFit/>
          </a:bodyPr>
          <a:lstStyle/>
          <a:p>
            <a:r>
              <a:rPr lang="en-US" sz="2000" i="1" dirty="0">
                <a:solidFill>
                  <a:srgbClr val="4C4184"/>
                </a:solidFill>
              </a:rPr>
              <a:t>Midplane</a:t>
            </a:r>
          </a:p>
        </p:txBody>
      </p:sp>
      <p:sp>
        <p:nvSpPr>
          <p:cNvPr id="52" name="Freeform: Shape 51">
            <a:extLst>
              <a:ext uri="{FF2B5EF4-FFF2-40B4-BE49-F238E27FC236}">
                <a16:creationId xmlns:a16="http://schemas.microsoft.com/office/drawing/2014/main" id="{79B0993B-6D1D-C720-230C-D934F4FF734E}"/>
              </a:ext>
            </a:extLst>
          </p:cNvPr>
          <p:cNvSpPr/>
          <p:nvPr/>
        </p:nvSpPr>
        <p:spPr>
          <a:xfrm>
            <a:off x="2312020" y="1532467"/>
            <a:ext cx="2344647" cy="3895648"/>
          </a:xfrm>
          <a:custGeom>
            <a:avLst/>
            <a:gdLst>
              <a:gd name="connsiteX0" fmla="*/ 41713 w 2344647"/>
              <a:gd name="connsiteY0" fmla="*/ 3894666 h 3895648"/>
              <a:gd name="connsiteX1" fmla="*/ 117913 w 2344647"/>
              <a:gd name="connsiteY1" fmla="*/ 3810000 h 3895648"/>
              <a:gd name="connsiteX2" fmla="*/ 1040780 w 2344647"/>
              <a:gd name="connsiteY2" fmla="*/ 3352800 h 3895648"/>
              <a:gd name="connsiteX3" fmla="*/ 1379447 w 2344647"/>
              <a:gd name="connsiteY3" fmla="*/ 1007533 h 3895648"/>
              <a:gd name="connsiteX4" fmla="*/ 2344647 w 2344647"/>
              <a:gd name="connsiteY4" fmla="*/ 0 h 3895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4647" h="3895648">
                <a:moveTo>
                  <a:pt x="41713" y="3894666"/>
                </a:moveTo>
                <a:cubicBezTo>
                  <a:pt x="-3443" y="3897488"/>
                  <a:pt x="-48598" y="3900311"/>
                  <a:pt x="117913" y="3810000"/>
                </a:cubicBezTo>
                <a:cubicBezTo>
                  <a:pt x="284424" y="3719689"/>
                  <a:pt x="830524" y="3819878"/>
                  <a:pt x="1040780" y="3352800"/>
                </a:cubicBezTo>
                <a:cubicBezTo>
                  <a:pt x="1251036" y="2885722"/>
                  <a:pt x="1162136" y="1566333"/>
                  <a:pt x="1379447" y="1007533"/>
                </a:cubicBezTo>
                <a:cubicBezTo>
                  <a:pt x="1596758" y="448733"/>
                  <a:pt x="1970702" y="224366"/>
                  <a:pt x="2344647" y="0"/>
                </a:cubicBezTo>
              </a:path>
            </a:pathLst>
          </a:custGeom>
          <a:noFill/>
          <a:ln>
            <a:solidFill>
              <a:srgbClr val="FF0000"/>
            </a:solidFill>
            <a:tailEnd type="stealth"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2B19009-4BFA-0C13-B250-788EFD690772}"/>
              </a:ext>
            </a:extLst>
          </p:cNvPr>
          <p:cNvSpPr txBox="1"/>
          <p:nvPr/>
        </p:nvSpPr>
        <p:spPr>
          <a:xfrm>
            <a:off x="3917843" y="6457158"/>
            <a:ext cx="914400" cy="400110"/>
          </a:xfrm>
          <a:prstGeom prst="rect">
            <a:avLst/>
          </a:prstGeom>
          <a:noFill/>
        </p:spPr>
        <p:txBody>
          <a:bodyPr wrap="square" rtlCol="0">
            <a:spAutoFit/>
          </a:bodyPr>
          <a:lstStyle/>
          <a:p>
            <a:r>
              <a:rPr lang="en-US" sz="2000" i="1" dirty="0">
                <a:solidFill>
                  <a:schemeClr val="accent3"/>
                </a:solidFill>
              </a:rPr>
              <a:t>r</a:t>
            </a:r>
          </a:p>
        </p:txBody>
      </p:sp>
      <p:sp>
        <p:nvSpPr>
          <p:cNvPr id="56" name="Arrow: Down 55">
            <a:extLst>
              <a:ext uri="{FF2B5EF4-FFF2-40B4-BE49-F238E27FC236}">
                <a16:creationId xmlns:a16="http://schemas.microsoft.com/office/drawing/2014/main" id="{790ED403-A444-DB41-6F24-7DF916CC45B8}"/>
              </a:ext>
            </a:extLst>
          </p:cNvPr>
          <p:cNvSpPr/>
          <p:nvPr/>
        </p:nvSpPr>
        <p:spPr>
          <a:xfrm>
            <a:off x="1452418" y="4815076"/>
            <a:ext cx="232098" cy="419436"/>
          </a:xfrm>
          <a:prstGeom prst="downArrow">
            <a:avLst/>
          </a:prstGeom>
          <a:solidFill>
            <a:schemeClr val="bg2"/>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FCB7CA7B-917E-DDF5-44CE-8F2DDA484DFA}"/>
              </a:ext>
            </a:extLst>
          </p:cNvPr>
          <p:cNvSpPr/>
          <p:nvPr/>
        </p:nvSpPr>
        <p:spPr>
          <a:xfrm>
            <a:off x="2011852" y="4139574"/>
            <a:ext cx="232098" cy="762626"/>
          </a:xfrm>
          <a:prstGeom prst="downArrow">
            <a:avLst/>
          </a:prstGeom>
          <a:solidFill>
            <a:schemeClr val="bg2"/>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CC054DD0-6A64-5C61-A1A9-60CC1A93F399}"/>
              </a:ext>
            </a:extLst>
          </p:cNvPr>
          <p:cNvSpPr txBox="1"/>
          <p:nvPr/>
        </p:nvSpPr>
        <p:spPr>
          <a:xfrm>
            <a:off x="1666763" y="3225925"/>
            <a:ext cx="1658850" cy="1015663"/>
          </a:xfrm>
          <a:prstGeom prst="rect">
            <a:avLst/>
          </a:prstGeom>
          <a:solidFill>
            <a:schemeClr val="bg1">
              <a:alpha val="70000"/>
            </a:schemeClr>
          </a:solidFill>
          <a:ln>
            <a:solidFill>
              <a:schemeClr val="accent1"/>
            </a:solidFill>
          </a:ln>
        </p:spPr>
        <p:txBody>
          <a:bodyPr wrap="square" rtlCol="0">
            <a:spAutoFit/>
          </a:bodyPr>
          <a:lstStyle/>
          <a:p>
            <a:r>
              <a:rPr lang="en-US" sz="2000" dirty="0">
                <a:solidFill>
                  <a:srgbClr val="4C4184"/>
                </a:solidFill>
              </a:rPr>
              <a:t>Axial pressure by </a:t>
            </a:r>
            <a:r>
              <a:rPr lang="en-US" sz="2000" i="1" dirty="0">
                <a:solidFill>
                  <a:srgbClr val="4C4184"/>
                </a:solidFill>
              </a:rPr>
              <a:t>B</a:t>
            </a:r>
            <a:r>
              <a:rPr lang="en-US" sz="2000" baseline="-25000" dirty="0">
                <a:solidFill>
                  <a:srgbClr val="4C4184"/>
                </a:solidFill>
              </a:rPr>
              <a:t>r </a:t>
            </a:r>
            <a:r>
              <a:rPr lang="en-US" sz="2000" dirty="0">
                <a:solidFill>
                  <a:srgbClr val="4C4184"/>
                </a:solidFill>
              </a:rPr>
              <a:t>x </a:t>
            </a:r>
            <a:r>
              <a:rPr lang="en-US" sz="2000" i="1" dirty="0">
                <a:solidFill>
                  <a:srgbClr val="4C4184"/>
                </a:solidFill>
              </a:rPr>
              <a:t>J</a:t>
            </a:r>
            <a:r>
              <a:rPr lang="el-GR" sz="2000" i="1" baseline="-25000" dirty="0">
                <a:solidFill>
                  <a:srgbClr val="4C4184"/>
                </a:solidFill>
              </a:rPr>
              <a:t>θ</a:t>
            </a:r>
            <a:r>
              <a:rPr lang="en-US" sz="2000" i="1" dirty="0">
                <a:solidFill>
                  <a:srgbClr val="4C4184"/>
                </a:solidFill>
              </a:rPr>
              <a:t> </a:t>
            </a:r>
          </a:p>
        </p:txBody>
      </p:sp>
      <p:cxnSp>
        <p:nvCxnSpPr>
          <p:cNvPr id="59" name="Straight Connector 58">
            <a:extLst>
              <a:ext uri="{FF2B5EF4-FFF2-40B4-BE49-F238E27FC236}">
                <a16:creationId xmlns:a16="http://schemas.microsoft.com/office/drawing/2014/main" id="{DB881150-E600-D50F-9888-1CFBF7614A43}"/>
              </a:ext>
            </a:extLst>
          </p:cNvPr>
          <p:cNvCxnSpPr>
            <a:cxnSpLocks/>
          </p:cNvCxnSpPr>
          <p:nvPr/>
        </p:nvCxnSpPr>
        <p:spPr>
          <a:xfrm flipV="1">
            <a:off x="2116642" y="3933811"/>
            <a:ext cx="13959" cy="200411"/>
          </a:xfrm>
          <a:prstGeom prst="line">
            <a:avLst/>
          </a:prstGeom>
          <a:ln w="12700">
            <a:solidFill>
              <a:schemeClr val="bg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B8F7159E-D00F-10B3-A044-68FA94336F0A}"/>
              </a:ext>
            </a:extLst>
          </p:cNvPr>
          <p:cNvCxnSpPr>
            <a:cxnSpLocks/>
          </p:cNvCxnSpPr>
          <p:nvPr/>
        </p:nvCxnSpPr>
        <p:spPr>
          <a:xfrm flipV="1">
            <a:off x="1574428" y="3928459"/>
            <a:ext cx="534904" cy="886344"/>
          </a:xfrm>
          <a:prstGeom prst="line">
            <a:avLst/>
          </a:prstGeom>
          <a:ln w="12700">
            <a:solidFill>
              <a:schemeClr val="bg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 name="Slide Number Placeholder 7">
            <a:extLst>
              <a:ext uri="{FF2B5EF4-FFF2-40B4-BE49-F238E27FC236}">
                <a16:creationId xmlns:a16="http://schemas.microsoft.com/office/drawing/2014/main" id="{F946A7A3-D50E-CBC1-E2B3-9E67F5CC0820}"/>
              </a:ext>
            </a:extLst>
          </p:cNvPr>
          <p:cNvSpPr txBox="1">
            <a:spLocks/>
          </p:cNvSpPr>
          <p:nvPr/>
        </p:nvSpPr>
        <p:spPr>
          <a:xfrm>
            <a:off x="9293543" y="6483354"/>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4B78215-74BF-42BD-859D-3C4408299B70}" type="slidenum">
              <a:rPr lang="en-US" smtClean="0"/>
              <a:pPr/>
              <a:t>14</a:t>
            </a:fld>
            <a:endParaRPr lang="en-US"/>
          </a:p>
        </p:txBody>
      </p:sp>
      <p:sp>
        <p:nvSpPr>
          <p:cNvPr id="3" name="Footer Placeholder 2">
            <a:extLst>
              <a:ext uri="{FF2B5EF4-FFF2-40B4-BE49-F238E27FC236}">
                <a16:creationId xmlns:a16="http://schemas.microsoft.com/office/drawing/2014/main" id="{EF1215B4-C0A4-D0C0-607F-0AE80F934533}"/>
              </a:ext>
            </a:extLst>
          </p:cNvPr>
          <p:cNvSpPr>
            <a:spLocks noGrp="1"/>
          </p:cNvSpPr>
          <p:nvPr>
            <p:ph type="ftr" sz="quarter" idx="11"/>
          </p:nvPr>
        </p:nvSpPr>
        <p:spPr/>
        <p:txBody>
          <a:bodyPr/>
          <a:lstStyle/>
          <a:p>
            <a:r>
              <a:rPr lang="en-US"/>
              <a:t>HiTAT - 2025 October 23-24 at CERN</a:t>
            </a:r>
          </a:p>
        </p:txBody>
      </p:sp>
      <p:sp>
        <p:nvSpPr>
          <p:cNvPr id="4" name="Slide Number Placeholder 3">
            <a:extLst>
              <a:ext uri="{FF2B5EF4-FFF2-40B4-BE49-F238E27FC236}">
                <a16:creationId xmlns:a16="http://schemas.microsoft.com/office/drawing/2014/main" id="{1A6F266B-17BD-983C-E9B4-D4A0A456F313}"/>
              </a:ext>
            </a:extLst>
          </p:cNvPr>
          <p:cNvSpPr>
            <a:spLocks noGrp="1"/>
          </p:cNvSpPr>
          <p:nvPr>
            <p:ph type="sldNum" sz="quarter" idx="12"/>
          </p:nvPr>
        </p:nvSpPr>
        <p:spPr/>
        <p:txBody>
          <a:bodyPr/>
          <a:lstStyle/>
          <a:p>
            <a:fld id="{1C879D1E-24FD-4DE5-9EDD-71C6EFB9AB10}" type="slidenum">
              <a:rPr lang="en-US" smtClean="0"/>
              <a:t>14</a:t>
            </a:fld>
            <a:endParaRPr lang="en-US"/>
          </a:p>
        </p:txBody>
      </p:sp>
      <p:sp>
        <p:nvSpPr>
          <p:cNvPr id="62" name="TextBox 61">
            <a:extLst>
              <a:ext uri="{FF2B5EF4-FFF2-40B4-BE49-F238E27FC236}">
                <a16:creationId xmlns:a16="http://schemas.microsoft.com/office/drawing/2014/main" id="{A074E6C4-202A-8F50-4D24-241FD59AC935}"/>
              </a:ext>
            </a:extLst>
          </p:cNvPr>
          <p:cNvSpPr txBox="1"/>
          <p:nvPr/>
        </p:nvSpPr>
        <p:spPr>
          <a:xfrm>
            <a:off x="383535" y="5505127"/>
            <a:ext cx="1107984" cy="646331"/>
          </a:xfrm>
          <a:prstGeom prst="rect">
            <a:avLst/>
          </a:prstGeom>
          <a:noFill/>
        </p:spPr>
        <p:txBody>
          <a:bodyPr wrap="square" rtlCol="0">
            <a:spAutoFit/>
          </a:bodyPr>
          <a:lstStyle/>
          <a:p>
            <a:pPr algn="ctr"/>
            <a:r>
              <a:rPr lang="en-US" dirty="0">
                <a:solidFill>
                  <a:srgbClr val="4C4184"/>
                </a:solidFill>
              </a:rPr>
              <a:t>REBCO inserts</a:t>
            </a:r>
          </a:p>
        </p:txBody>
      </p:sp>
      <p:sp>
        <p:nvSpPr>
          <p:cNvPr id="63" name="TextBox 62">
            <a:extLst>
              <a:ext uri="{FF2B5EF4-FFF2-40B4-BE49-F238E27FC236}">
                <a16:creationId xmlns:a16="http://schemas.microsoft.com/office/drawing/2014/main" id="{9552019F-BF2C-2A76-A3B0-8B8E85B8ED45}"/>
              </a:ext>
            </a:extLst>
          </p:cNvPr>
          <p:cNvSpPr txBox="1"/>
          <p:nvPr/>
        </p:nvSpPr>
        <p:spPr>
          <a:xfrm>
            <a:off x="2466831" y="5560159"/>
            <a:ext cx="1003891" cy="646331"/>
          </a:xfrm>
          <a:prstGeom prst="rect">
            <a:avLst/>
          </a:prstGeom>
          <a:noFill/>
        </p:spPr>
        <p:txBody>
          <a:bodyPr wrap="square" rtlCol="0">
            <a:spAutoFit/>
          </a:bodyPr>
          <a:lstStyle/>
          <a:p>
            <a:pPr algn="ctr"/>
            <a:r>
              <a:rPr lang="en-US" dirty="0">
                <a:solidFill>
                  <a:schemeClr val="accent1"/>
                </a:solidFill>
              </a:rPr>
              <a:t>LTS </a:t>
            </a:r>
          </a:p>
          <a:p>
            <a:pPr algn="ctr"/>
            <a:r>
              <a:rPr lang="en-US" dirty="0" err="1">
                <a:solidFill>
                  <a:schemeClr val="accent1"/>
                </a:solidFill>
              </a:rPr>
              <a:t>outsert</a:t>
            </a:r>
            <a:endParaRPr lang="en-US" dirty="0">
              <a:solidFill>
                <a:schemeClr val="accent1"/>
              </a:solidFill>
            </a:endParaRPr>
          </a:p>
        </p:txBody>
      </p:sp>
      <p:sp>
        <p:nvSpPr>
          <p:cNvPr id="67" name="TextBox 66">
            <a:extLst>
              <a:ext uri="{FF2B5EF4-FFF2-40B4-BE49-F238E27FC236}">
                <a16:creationId xmlns:a16="http://schemas.microsoft.com/office/drawing/2014/main" id="{4BA894C1-AEE4-8704-8042-94895ED2D29E}"/>
              </a:ext>
            </a:extLst>
          </p:cNvPr>
          <p:cNvSpPr txBox="1"/>
          <p:nvPr/>
        </p:nvSpPr>
        <p:spPr>
          <a:xfrm>
            <a:off x="4639046" y="4580336"/>
            <a:ext cx="7324354" cy="1754326"/>
          </a:xfrm>
          <a:prstGeom prst="rect">
            <a:avLst/>
          </a:prstGeom>
          <a:noFill/>
        </p:spPr>
        <p:txBody>
          <a:bodyPr wrap="square" rtlCol="0">
            <a:spAutoFit/>
          </a:bodyPr>
          <a:lstStyle/>
          <a:p>
            <a:r>
              <a:rPr lang="en-US" dirty="0">
                <a:solidFill>
                  <a:srgbClr val="C00000"/>
                </a:solidFill>
              </a:rPr>
              <a:t>Concerns about axial pressure: </a:t>
            </a:r>
          </a:p>
          <a:p>
            <a:pPr marL="342900" indent="-342900">
              <a:buAutoNum type="arabicParenBoth"/>
            </a:pPr>
            <a:r>
              <a:rPr lang="en-US" dirty="0">
                <a:solidFill>
                  <a:srgbClr val="C00000"/>
                </a:solidFill>
              </a:rPr>
              <a:t>Increases the tensile stress at the outboard edge </a:t>
            </a:r>
          </a:p>
          <a:p>
            <a:pPr marL="342900" indent="-342900">
              <a:buAutoNum type="arabicParenBoth"/>
            </a:pPr>
            <a:r>
              <a:rPr lang="en-US" dirty="0">
                <a:solidFill>
                  <a:srgbClr val="C00000"/>
                </a:solidFill>
              </a:rPr>
              <a:t>Increases the compressive stress at the inboard edge and concentrate stress against the mandrel</a:t>
            </a:r>
          </a:p>
          <a:p>
            <a:pPr marL="342900" indent="-342900">
              <a:buAutoNum type="arabicParenBoth"/>
            </a:pPr>
            <a:r>
              <a:rPr lang="en-US" dirty="0">
                <a:solidFill>
                  <a:srgbClr val="C00000"/>
                </a:solidFill>
              </a:rPr>
              <a:t>Affects contact with the spacer between pancakes, which incorporates the quench heaters, in ways that are difficult to model</a:t>
            </a:r>
          </a:p>
        </p:txBody>
      </p:sp>
    </p:spTree>
    <p:extLst>
      <p:ext uri="{BB962C8B-B14F-4D97-AF65-F5344CB8AC3E}">
        <p14:creationId xmlns:p14="http://schemas.microsoft.com/office/powerpoint/2010/main" val="140698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35D1A-2BCE-3B5A-685E-F7B76E70147C}"/>
              </a:ext>
            </a:extLst>
          </p:cNvPr>
          <p:cNvSpPr>
            <a:spLocks noGrp="1"/>
          </p:cNvSpPr>
          <p:nvPr>
            <p:ph type="title"/>
          </p:nvPr>
        </p:nvSpPr>
        <p:spPr/>
        <p:txBody>
          <a:bodyPr>
            <a:normAutofit/>
          </a:bodyPr>
          <a:lstStyle/>
          <a:p>
            <a:r>
              <a:rPr lang="en-US" dirty="0"/>
              <a:t>Combined Axial pressure and Tape Tilting (CATT) test</a:t>
            </a:r>
          </a:p>
        </p:txBody>
      </p:sp>
      <p:sp>
        <p:nvSpPr>
          <p:cNvPr id="4" name="Slide Number Placeholder 3">
            <a:extLst>
              <a:ext uri="{FF2B5EF4-FFF2-40B4-BE49-F238E27FC236}">
                <a16:creationId xmlns:a16="http://schemas.microsoft.com/office/drawing/2014/main" id="{A072E5EB-F4AD-9618-E35C-12DF2D0777F4}"/>
              </a:ext>
            </a:extLst>
          </p:cNvPr>
          <p:cNvSpPr>
            <a:spLocks noGrp="1"/>
          </p:cNvSpPr>
          <p:nvPr>
            <p:ph type="sldNum" sz="quarter" idx="12"/>
          </p:nvPr>
        </p:nvSpPr>
        <p:spPr>
          <a:xfrm>
            <a:off x="7082619" y="6538915"/>
            <a:ext cx="2844800" cy="365125"/>
          </a:xfrm>
        </p:spPr>
        <p:txBody>
          <a:bodyPr/>
          <a:lstStyle/>
          <a:p>
            <a:fld id="{36D22083-CC51-4A85-A83A-7E1EBCC74C6C}" type="slidenum">
              <a:rPr lang="en-US" smtClean="0"/>
              <a:pPr/>
              <a:t>15</a:t>
            </a:fld>
            <a:endParaRPr lang="en-US" dirty="0"/>
          </a:p>
        </p:txBody>
      </p:sp>
      <p:sp>
        <p:nvSpPr>
          <p:cNvPr id="5" name="TextBox 4">
            <a:extLst>
              <a:ext uri="{FF2B5EF4-FFF2-40B4-BE49-F238E27FC236}">
                <a16:creationId xmlns:a16="http://schemas.microsoft.com/office/drawing/2014/main" id="{3F40769A-2E8F-E53E-64DF-D3FC41730094}"/>
              </a:ext>
            </a:extLst>
          </p:cNvPr>
          <p:cNvSpPr txBox="1"/>
          <p:nvPr/>
        </p:nvSpPr>
        <p:spPr>
          <a:xfrm>
            <a:off x="6713242" y="1175499"/>
            <a:ext cx="4750999" cy="400110"/>
          </a:xfrm>
          <a:prstGeom prst="rect">
            <a:avLst/>
          </a:prstGeom>
          <a:noFill/>
        </p:spPr>
        <p:txBody>
          <a:bodyPr wrap="square" rtlCol="0">
            <a:spAutoFit/>
          </a:bodyPr>
          <a:lstStyle/>
          <a:p>
            <a:r>
              <a:rPr lang="en-US" sz="2000" i="1" dirty="0"/>
              <a:t>Schematic of CATT test</a:t>
            </a:r>
            <a:endParaRPr lang="en-US" sz="2000" dirty="0"/>
          </a:p>
        </p:txBody>
      </p:sp>
      <p:sp>
        <p:nvSpPr>
          <p:cNvPr id="29" name="TextBox 28">
            <a:extLst>
              <a:ext uri="{FF2B5EF4-FFF2-40B4-BE49-F238E27FC236}">
                <a16:creationId xmlns:a16="http://schemas.microsoft.com/office/drawing/2014/main" id="{1D663B64-2133-9A78-3255-DA55587C2DE3}"/>
              </a:ext>
            </a:extLst>
          </p:cNvPr>
          <p:cNvSpPr txBox="1"/>
          <p:nvPr/>
        </p:nvSpPr>
        <p:spPr>
          <a:xfrm>
            <a:off x="6630662" y="5450802"/>
            <a:ext cx="5561338" cy="707886"/>
          </a:xfrm>
          <a:prstGeom prst="rect">
            <a:avLst/>
          </a:prstGeom>
          <a:noFill/>
        </p:spPr>
        <p:txBody>
          <a:bodyPr wrap="square" rtlCol="0">
            <a:spAutoFit/>
          </a:bodyPr>
          <a:lstStyle/>
          <a:p>
            <a:r>
              <a:rPr lang="en-US" sz="2000" dirty="0"/>
              <a:t>The </a:t>
            </a:r>
            <a:r>
              <a:rPr lang="en-US" sz="2000" dirty="0" err="1"/>
              <a:t>outsert</a:t>
            </a:r>
            <a:r>
              <a:rPr lang="en-US" sz="2000" dirty="0"/>
              <a:t> field induces SCIS and tape tilting, and the actuator applies axial load mechanically.</a:t>
            </a:r>
          </a:p>
        </p:txBody>
      </p:sp>
      <p:pic>
        <p:nvPicPr>
          <p:cNvPr id="32" name="Picture 31">
            <a:extLst>
              <a:ext uri="{FF2B5EF4-FFF2-40B4-BE49-F238E27FC236}">
                <a16:creationId xmlns:a16="http://schemas.microsoft.com/office/drawing/2014/main" id="{2B8AB101-437E-4708-C8EE-EF5DC66FB2CE}"/>
              </a:ext>
            </a:extLst>
          </p:cNvPr>
          <p:cNvPicPr>
            <a:picLocks noChangeAspect="1"/>
          </p:cNvPicPr>
          <p:nvPr/>
        </p:nvPicPr>
        <p:blipFill>
          <a:blip r:embed="rId3"/>
          <a:stretch>
            <a:fillRect/>
          </a:stretch>
        </p:blipFill>
        <p:spPr>
          <a:xfrm>
            <a:off x="1177108" y="1137753"/>
            <a:ext cx="2525001" cy="5515779"/>
          </a:xfrm>
          <a:prstGeom prst="rect">
            <a:avLst/>
          </a:prstGeom>
        </p:spPr>
      </p:pic>
      <p:sp>
        <p:nvSpPr>
          <p:cNvPr id="34" name="TextBox 33">
            <a:extLst>
              <a:ext uri="{FF2B5EF4-FFF2-40B4-BE49-F238E27FC236}">
                <a16:creationId xmlns:a16="http://schemas.microsoft.com/office/drawing/2014/main" id="{1A05D167-A11B-696F-B517-A9AB068F67B2}"/>
              </a:ext>
            </a:extLst>
          </p:cNvPr>
          <p:cNvSpPr txBox="1"/>
          <p:nvPr/>
        </p:nvSpPr>
        <p:spPr>
          <a:xfrm>
            <a:off x="3976082" y="1373188"/>
            <a:ext cx="1217032" cy="400110"/>
          </a:xfrm>
          <a:prstGeom prst="rect">
            <a:avLst/>
          </a:prstGeom>
          <a:noFill/>
        </p:spPr>
        <p:txBody>
          <a:bodyPr wrap="square" rtlCol="0">
            <a:spAutoFit/>
          </a:bodyPr>
          <a:lstStyle/>
          <a:p>
            <a:r>
              <a:rPr lang="en-US" sz="2000" dirty="0"/>
              <a:t>Actuator</a:t>
            </a:r>
          </a:p>
        </p:txBody>
      </p:sp>
      <p:cxnSp>
        <p:nvCxnSpPr>
          <p:cNvPr id="36" name="Straight Connector 35">
            <a:extLst>
              <a:ext uri="{FF2B5EF4-FFF2-40B4-BE49-F238E27FC236}">
                <a16:creationId xmlns:a16="http://schemas.microsoft.com/office/drawing/2014/main" id="{BA342873-22B6-1D64-D135-A898BD202981}"/>
              </a:ext>
            </a:extLst>
          </p:cNvPr>
          <p:cNvCxnSpPr>
            <a:endCxn id="34" idx="1"/>
          </p:cNvCxnSpPr>
          <p:nvPr/>
        </p:nvCxnSpPr>
        <p:spPr>
          <a:xfrm flipV="1">
            <a:off x="2797629" y="1573243"/>
            <a:ext cx="1178453" cy="38618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9D0328C2-93BD-4B69-9D6B-FE51A4E4CA87}"/>
              </a:ext>
            </a:extLst>
          </p:cNvPr>
          <p:cNvSpPr txBox="1"/>
          <p:nvPr/>
        </p:nvSpPr>
        <p:spPr>
          <a:xfrm>
            <a:off x="3719519" y="1996170"/>
            <a:ext cx="2976313" cy="584775"/>
          </a:xfrm>
          <a:prstGeom prst="rect">
            <a:avLst/>
          </a:prstGeom>
          <a:noFill/>
        </p:spPr>
        <p:txBody>
          <a:bodyPr wrap="square" rtlCol="0">
            <a:spAutoFit/>
          </a:bodyPr>
          <a:lstStyle/>
          <a:p>
            <a:pPr algn="ctr"/>
            <a:r>
              <a:rPr lang="en-US" sz="1600" dirty="0"/>
              <a:t>“CATT” Coil</a:t>
            </a:r>
          </a:p>
          <a:p>
            <a:pPr algn="ctr"/>
            <a:r>
              <a:rPr lang="en-US" sz="1600" dirty="0"/>
              <a:t>(REBCO double pancake coil)</a:t>
            </a:r>
          </a:p>
        </p:txBody>
      </p:sp>
      <p:pic>
        <p:nvPicPr>
          <p:cNvPr id="40" name="Picture 39" descr="A close-up of a machine&#10;&#10;Description automatically generated">
            <a:extLst>
              <a:ext uri="{FF2B5EF4-FFF2-40B4-BE49-F238E27FC236}">
                <a16:creationId xmlns:a16="http://schemas.microsoft.com/office/drawing/2014/main" id="{F0E51D20-AA8E-0830-8056-A11412C74B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850080" y="4287677"/>
            <a:ext cx="2646632" cy="1984974"/>
          </a:xfrm>
          <a:prstGeom prst="rect">
            <a:avLst/>
          </a:prstGeom>
        </p:spPr>
      </p:pic>
      <p:grpSp>
        <p:nvGrpSpPr>
          <p:cNvPr id="41" name="Group 40">
            <a:extLst>
              <a:ext uri="{FF2B5EF4-FFF2-40B4-BE49-F238E27FC236}">
                <a16:creationId xmlns:a16="http://schemas.microsoft.com/office/drawing/2014/main" id="{270D8DF2-5021-3945-3FAD-515F9DC54D46}"/>
              </a:ext>
            </a:extLst>
          </p:cNvPr>
          <p:cNvGrpSpPr/>
          <p:nvPr/>
        </p:nvGrpSpPr>
        <p:grpSpPr>
          <a:xfrm>
            <a:off x="4129859" y="2608546"/>
            <a:ext cx="2036023" cy="1066652"/>
            <a:chOff x="601803" y="1645457"/>
            <a:chExt cx="2861783" cy="1499259"/>
          </a:xfrm>
        </p:grpSpPr>
        <p:pic>
          <p:nvPicPr>
            <p:cNvPr id="42" name="Content Placeholder 4" descr="A circular object on a white surface&#10;&#10;Description automatically generated">
              <a:extLst>
                <a:ext uri="{FF2B5EF4-FFF2-40B4-BE49-F238E27FC236}">
                  <a16:creationId xmlns:a16="http://schemas.microsoft.com/office/drawing/2014/main" id="{B1CB4D6B-3B0D-664D-457A-943DFDAD460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01803" y="1645457"/>
              <a:ext cx="2861783" cy="1499259"/>
            </a:xfrm>
            <a:prstGeom prst="rect">
              <a:avLst/>
            </a:prstGeom>
          </p:spPr>
        </p:pic>
        <p:sp>
          <p:nvSpPr>
            <p:cNvPr id="43" name="TextBox 42">
              <a:extLst>
                <a:ext uri="{FF2B5EF4-FFF2-40B4-BE49-F238E27FC236}">
                  <a16:creationId xmlns:a16="http://schemas.microsoft.com/office/drawing/2014/main" id="{E446E3AF-43DF-3480-E2BD-42E0CA9CA334}"/>
                </a:ext>
              </a:extLst>
            </p:cNvPr>
            <p:cNvSpPr txBox="1"/>
            <p:nvPr/>
          </p:nvSpPr>
          <p:spPr>
            <a:xfrm>
              <a:off x="1467092" y="1905989"/>
              <a:ext cx="1790330" cy="475863"/>
            </a:xfrm>
            <a:prstGeom prst="rect">
              <a:avLst/>
            </a:prstGeom>
            <a:noFill/>
          </p:spPr>
          <p:txBody>
            <a:bodyPr wrap="square" rtlCol="0">
              <a:spAutoFit/>
            </a:bodyPr>
            <a:lstStyle/>
            <a:p>
              <a:r>
                <a:rPr lang="en-US" sz="1600" b="1" dirty="0"/>
                <a:t>124.0 mm</a:t>
              </a:r>
            </a:p>
          </p:txBody>
        </p:sp>
        <p:cxnSp>
          <p:nvCxnSpPr>
            <p:cNvPr id="44" name="Straight Arrow Connector 43">
              <a:extLst>
                <a:ext uri="{FF2B5EF4-FFF2-40B4-BE49-F238E27FC236}">
                  <a16:creationId xmlns:a16="http://schemas.microsoft.com/office/drawing/2014/main" id="{FDA97B3C-135C-AE45-B116-CD3B1033BA21}"/>
                </a:ext>
              </a:extLst>
            </p:cNvPr>
            <p:cNvCxnSpPr>
              <a:cxnSpLocks/>
            </p:cNvCxnSpPr>
            <p:nvPr/>
          </p:nvCxnSpPr>
          <p:spPr>
            <a:xfrm>
              <a:off x="1031808" y="2289401"/>
              <a:ext cx="2096958" cy="18129"/>
            </a:xfrm>
            <a:prstGeom prst="straightConnector1">
              <a:avLst/>
            </a:prstGeom>
            <a:ln w="12700">
              <a:solidFill>
                <a:schemeClr val="accent3"/>
              </a:solidFill>
              <a:headEnd type="triangle"/>
              <a:tailEnd type="triangle"/>
            </a:ln>
            <a:effectLst>
              <a:outerShdw blurRad="63500" sx="115000" sy="115000" algn="ctr" rotWithShape="0">
                <a:schemeClr val="bg1">
                  <a:alpha val="52000"/>
                </a:schemeClr>
              </a:outerShdw>
            </a:effectLst>
          </p:spPr>
          <p:style>
            <a:lnRef idx="2">
              <a:schemeClr val="accent1"/>
            </a:lnRef>
            <a:fillRef idx="0">
              <a:schemeClr val="accent1"/>
            </a:fillRef>
            <a:effectRef idx="1">
              <a:schemeClr val="accent1"/>
            </a:effectRef>
            <a:fontRef idx="minor">
              <a:schemeClr val="tx1"/>
            </a:fontRef>
          </p:style>
        </p:cxnSp>
      </p:grpSp>
      <p:cxnSp>
        <p:nvCxnSpPr>
          <p:cNvPr id="45" name="Straight Connector 44">
            <a:extLst>
              <a:ext uri="{FF2B5EF4-FFF2-40B4-BE49-F238E27FC236}">
                <a16:creationId xmlns:a16="http://schemas.microsoft.com/office/drawing/2014/main" id="{844777CA-C1F6-3F19-BFFF-F35AEE9ACC33}"/>
              </a:ext>
            </a:extLst>
          </p:cNvPr>
          <p:cNvCxnSpPr>
            <a:cxnSpLocks/>
            <a:stCxn id="46" idx="0"/>
          </p:cNvCxnSpPr>
          <p:nvPr/>
        </p:nvCxnSpPr>
        <p:spPr>
          <a:xfrm flipV="1">
            <a:off x="5102608" y="3653687"/>
            <a:ext cx="79122" cy="1493802"/>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46" name="Rectangle 45">
            <a:extLst>
              <a:ext uri="{FF2B5EF4-FFF2-40B4-BE49-F238E27FC236}">
                <a16:creationId xmlns:a16="http://schemas.microsoft.com/office/drawing/2014/main" id="{A5E7018E-F589-6477-0DEF-087F973ECC02}"/>
              </a:ext>
            </a:extLst>
          </p:cNvPr>
          <p:cNvSpPr/>
          <p:nvPr/>
        </p:nvSpPr>
        <p:spPr>
          <a:xfrm>
            <a:off x="4435787" y="5147489"/>
            <a:ext cx="1333642" cy="272947"/>
          </a:xfrm>
          <a:prstGeom prst="rect">
            <a:avLst/>
          </a:prstGeom>
          <a:noFill/>
          <a:ln w="15875">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99" name="Group 98">
            <a:extLst>
              <a:ext uri="{FF2B5EF4-FFF2-40B4-BE49-F238E27FC236}">
                <a16:creationId xmlns:a16="http://schemas.microsoft.com/office/drawing/2014/main" id="{38941584-17EE-F80E-5110-3441BD54ACCA}"/>
              </a:ext>
            </a:extLst>
          </p:cNvPr>
          <p:cNvGrpSpPr/>
          <p:nvPr/>
        </p:nvGrpSpPr>
        <p:grpSpPr>
          <a:xfrm>
            <a:off x="6502217" y="1566639"/>
            <a:ext cx="5015919" cy="3744637"/>
            <a:chOff x="6502217" y="1762644"/>
            <a:chExt cx="5015919" cy="3744637"/>
          </a:xfrm>
        </p:grpSpPr>
        <p:grpSp>
          <p:nvGrpSpPr>
            <p:cNvPr id="3" name="Group 2">
              <a:extLst>
                <a:ext uri="{FF2B5EF4-FFF2-40B4-BE49-F238E27FC236}">
                  <a16:creationId xmlns:a16="http://schemas.microsoft.com/office/drawing/2014/main" id="{5F57C693-540B-F37A-8508-4ABC76DD910F}"/>
                </a:ext>
              </a:extLst>
            </p:cNvPr>
            <p:cNvGrpSpPr/>
            <p:nvPr/>
          </p:nvGrpSpPr>
          <p:grpSpPr>
            <a:xfrm>
              <a:off x="8164951" y="2015063"/>
              <a:ext cx="2263042" cy="2758333"/>
              <a:chOff x="983825" y="2292757"/>
              <a:chExt cx="2968541" cy="4198131"/>
            </a:xfrm>
          </p:grpSpPr>
          <p:grpSp>
            <p:nvGrpSpPr>
              <p:cNvPr id="6" name="Group 5">
                <a:extLst>
                  <a:ext uri="{FF2B5EF4-FFF2-40B4-BE49-F238E27FC236}">
                    <a16:creationId xmlns:a16="http://schemas.microsoft.com/office/drawing/2014/main" id="{214EE341-11A2-3110-14C5-1C9D6A91115F}"/>
                  </a:ext>
                </a:extLst>
              </p:cNvPr>
              <p:cNvGrpSpPr/>
              <p:nvPr/>
            </p:nvGrpSpPr>
            <p:grpSpPr>
              <a:xfrm>
                <a:off x="2760673" y="2685477"/>
                <a:ext cx="1191693" cy="3805411"/>
                <a:chOff x="2709873" y="2685477"/>
                <a:chExt cx="1191693" cy="3805411"/>
              </a:xfrm>
            </p:grpSpPr>
            <p:sp>
              <p:nvSpPr>
                <p:cNvPr id="11" name="Freeform: Shape 10">
                  <a:extLst>
                    <a:ext uri="{FF2B5EF4-FFF2-40B4-BE49-F238E27FC236}">
                      <a16:creationId xmlns:a16="http://schemas.microsoft.com/office/drawing/2014/main" id="{F3809179-20ED-34D6-F014-5260C63E8DAD}"/>
                    </a:ext>
                  </a:extLst>
                </p:cNvPr>
                <p:cNvSpPr/>
                <p:nvPr/>
              </p:nvSpPr>
              <p:spPr>
                <a:xfrm>
                  <a:off x="2987166" y="2888179"/>
                  <a:ext cx="914400" cy="3602709"/>
                </a:xfrm>
                <a:custGeom>
                  <a:avLst/>
                  <a:gdLst>
                    <a:gd name="connsiteX0" fmla="*/ 26880 w 903180"/>
                    <a:gd name="connsiteY0" fmla="*/ 2851150 h 2913677"/>
                    <a:gd name="connsiteX1" fmla="*/ 52280 w 903180"/>
                    <a:gd name="connsiteY1" fmla="*/ 2730500 h 2913677"/>
                    <a:gd name="connsiteX2" fmla="*/ 64980 w 903180"/>
                    <a:gd name="connsiteY2" fmla="*/ 1308100 h 2913677"/>
                    <a:gd name="connsiteX3" fmla="*/ 903180 w 903180"/>
                    <a:gd name="connsiteY3" fmla="*/ 0 h 2913677"/>
                    <a:gd name="connsiteX0" fmla="*/ 36140 w 912440"/>
                    <a:gd name="connsiteY0" fmla="*/ 2851150 h 2851150"/>
                    <a:gd name="connsiteX1" fmla="*/ 74240 w 912440"/>
                    <a:gd name="connsiteY1" fmla="*/ 1308100 h 2851150"/>
                    <a:gd name="connsiteX2" fmla="*/ 912440 w 912440"/>
                    <a:gd name="connsiteY2" fmla="*/ 0 h 2851150"/>
                    <a:gd name="connsiteX0" fmla="*/ 13693 w 928093"/>
                    <a:gd name="connsiteY0" fmla="*/ 2851150 h 2851150"/>
                    <a:gd name="connsiteX1" fmla="*/ 89893 w 928093"/>
                    <a:gd name="connsiteY1" fmla="*/ 1308100 h 2851150"/>
                    <a:gd name="connsiteX2" fmla="*/ 928093 w 928093"/>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Lst>
                  <a:ahLst/>
                  <a:cxnLst>
                    <a:cxn ang="0">
                      <a:pos x="connsiteX0" y="connsiteY0"/>
                    </a:cxn>
                    <a:cxn ang="0">
                      <a:pos x="connsiteX1" y="connsiteY1"/>
                    </a:cxn>
                    <a:cxn ang="0">
                      <a:pos x="connsiteX2" y="connsiteY2"/>
                    </a:cxn>
                  </a:cxnLst>
                  <a:rect l="l" t="t" r="r" b="b"/>
                  <a:pathLst>
                    <a:path w="914400" h="2851150">
                      <a:moveTo>
                        <a:pt x="0" y="2851150"/>
                      </a:moveTo>
                      <a:cubicBezTo>
                        <a:pt x="7938" y="2529681"/>
                        <a:pt x="25452" y="1402693"/>
                        <a:pt x="167269" y="947610"/>
                      </a:cubicBezTo>
                      <a:cubicBezTo>
                        <a:pt x="309086" y="492527"/>
                        <a:pt x="440188" y="383731"/>
                        <a:pt x="914400" y="0"/>
                      </a:cubicBezTo>
                    </a:path>
                  </a:pathLst>
                </a:custGeom>
                <a:noFill/>
                <a:ln w="38100">
                  <a:solidFill>
                    <a:schemeClr val="tx1">
                      <a:lumMod val="60000"/>
                      <a:lumOff val="40000"/>
                      <a:alpha val="30000"/>
                    </a:schemeClr>
                  </a:solidFill>
                  <a:tailEnd type="triangle"/>
                </a:ln>
                <a:effectLst/>
                <a:scene3d>
                  <a:camera prst="orthographicFront"/>
                  <a:lightRig rig="threePt" dir="t"/>
                </a:scene3d>
                <a:sp3d>
                  <a:bevelT w="152400" h="127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F59A954-AD0E-DB1E-55B6-CB33F6F0524C}"/>
                    </a:ext>
                  </a:extLst>
                </p:cNvPr>
                <p:cNvSpPr/>
                <p:nvPr/>
              </p:nvSpPr>
              <p:spPr>
                <a:xfrm>
                  <a:off x="2709873" y="2685477"/>
                  <a:ext cx="540531" cy="3805410"/>
                </a:xfrm>
                <a:custGeom>
                  <a:avLst/>
                  <a:gdLst>
                    <a:gd name="connsiteX0" fmla="*/ 26880 w 903180"/>
                    <a:gd name="connsiteY0" fmla="*/ 2851150 h 2913677"/>
                    <a:gd name="connsiteX1" fmla="*/ 52280 w 903180"/>
                    <a:gd name="connsiteY1" fmla="*/ 2730500 h 2913677"/>
                    <a:gd name="connsiteX2" fmla="*/ 64980 w 903180"/>
                    <a:gd name="connsiteY2" fmla="*/ 1308100 h 2913677"/>
                    <a:gd name="connsiteX3" fmla="*/ 903180 w 903180"/>
                    <a:gd name="connsiteY3" fmla="*/ 0 h 2913677"/>
                    <a:gd name="connsiteX0" fmla="*/ 36140 w 912440"/>
                    <a:gd name="connsiteY0" fmla="*/ 2851150 h 2851150"/>
                    <a:gd name="connsiteX1" fmla="*/ 74240 w 912440"/>
                    <a:gd name="connsiteY1" fmla="*/ 1308100 h 2851150"/>
                    <a:gd name="connsiteX2" fmla="*/ 912440 w 912440"/>
                    <a:gd name="connsiteY2" fmla="*/ 0 h 2851150"/>
                    <a:gd name="connsiteX0" fmla="*/ 13693 w 928093"/>
                    <a:gd name="connsiteY0" fmla="*/ 2851150 h 2851150"/>
                    <a:gd name="connsiteX1" fmla="*/ 89893 w 928093"/>
                    <a:gd name="connsiteY1" fmla="*/ 1308100 h 2851150"/>
                    <a:gd name="connsiteX2" fmla="*/ 928093 w 928093"/>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 name="connsiteX0" fmla="*/ 0 w 729718"/>
                    <a:gd name="connsiteY0" fmla="*/ 2904622 h 2904622"/>
                    <a:gd name="connsiteX1" fmla="*/ 167269 w 729718"/>
                    <a:gd name="connsiteY1" fmla="*/ 1001082 h 2904622"/>
                    <a:gd name="connsiteX2" fmla="*/ 729718 w 729718"/>
                    <a:gd name="connsiteY2" fmla="*/ 0 h 2904622"/>
                    <a:gd name="connsiteX0" fmla="*/ 0 w 729718"/>
                    <a:gd name="connsiteY0" fmla="*/ 2904622 h 2904622"/>
                    <a:gd name="connsiteX1" fmla="*/ 167269 w 729718"/>
                    <a:gd name="connsiteY1" fmla="*/ 1001082 h 2904622"/>
                    <a:gd name="connsiteX2" fmla="*/ 729718 w 729718"/>
                    <a:gd name="connsiteY2" fmla="*/ 0 h 2904622"/>
                    <a:gd name="connsiteX0" fmla="*/ 0 w 729718"/>
                    <a:gd name="connsiteY0" fmla="*/ 2904622 h 2904622"/>
                    <a:gd name="connsiteX1" fmla="*/ 144747 w 729718"/>
                    <a:gd name="connsiteY1" fmla="*/ 990388 h 2904622"/>
                    <a:gd name="connsiteX2" fmla="*/ 729718 w 729718"/>
                    <a:gd name="connsiteY2" fmla="*/ 0 h 2904622"/>
                    <a:gd name="connsiteX0" fmla="*/ 0 w 626116"/>
                    <a:gd name="connsiteY0" fmla="*/ 2968788 h 2968788"/>
                    <a:gd name="connsiteX1" fmla="*/ 144747 w 626116"/>
                    <a:gd name="connsiteY1" fmla="*/ 1054554 h 2968788"/>
                    <a:gd name="connsiteX2" fmla="*/ 626116 w 626116"/>
                    <a:gd name="connsiteY2" fmla="*/ 0 h 2968788"/>
                    <a:gd name="connsiteX0" fmla="*/ 0 w 626116"/>
                    <a:gd name="connsiteY0" fmla="*/ 2968788 h 2968788"/>
                    <a:gd name="connsiteX1" fmla="*/ 144747 w 626116"/>
                    <a:gd name="connsiteY1" fmla="*/ 1054554 h 2968788"/>
                    <a:gd name="connsiteX2" fmla="*/ 626116 w 626116"/>
                    <a:gd name="connsiteY2" fmla="*/ 0 h 2968788"/>
                    <a:gd name="connsiteX0" fmla="*/ 0 w 626116"/>
                    <a:gd name="connsiteY0" fmla="*/ 2968788 h 2968788"/>
                    <a:gd name="connsiteX1" fmla="*/ 144747 w 626116"/>
                    <a:gd name="connsiteY1" fmla="*/ 1054554 h 2968788"/>
                    <a:gd name="connsiteX2" fmla="*/ 626116 w 626116"/>
                    <a:gd name="connsiteY2" fmla="*/ 0 h 2968788"/>
                    <a:gd name="connsiteX0" fmla="*/ 0 w 626116"/>
                    <a:gd name="connsiteY0" fmla="*/ 2968788 h 2968788"/>
                    <a:gd name="connsiteX1" fmla="*/ 144747 w 626116"/>
                    <a:gd name="connsiteY1" fmla="*/ 1054554 h 2968788"/>
                    <a:gd name="connsiteX2" fmla="*/ 626116 w 626116"/>
                    <a:gd name="connsiteY2" fmla="*/ 0 h 2968788"/>
                    <a:gd name="connsiteX0" fmla="*/ 0 w 626116"/>
                    <a:gd name="connsiteY0" fmla="*/ 2968788 h 2968788"/>
                    <a:gd name="connsiteX1" fmla="*/ 77181 w 626116"/>
                    <a:gd name="connsiteY1" fmla="*/ 1029601 h 2968788"/>
                    <a:gd name="connsiteX2" fmla="*/ 626116 w 626116"/>
                    <a:gd name="connsiteY2" fmla="*/ 0 h 2968788"/>
                    <a:gd name="connsiteX0" fmla="*/ 0 w 563053"/>
                    <a:gd name="connsiteY0" fmla="*/ 2990177 h 2990177"/>
                    <a:gd name="connsiteX1" fmla="*/ 77181 w 563053"/>
                    <a:gd name="connsiteY1" fmla="*/ 1050990 h 2990177"/>
                    <a:gd name="connsiteX2" fmla="*/ 563053 w 563053"/>
                    <a:gd name="connsiteY2" fmla="*/ 0 h 2990177"/>
                    <a:gd name="connsiteX0" fmla="*/ 0 w 540531"/>
                    <a:gd name="connsiteY0" fmla="*/ 3011566 h 3011566"/>
                    <a:gd name="connsiteX1" fmla="*/ 77181 w 540531"/>
                    <a:gd name="connsiteY1" fmla="*/ 1072379 h 3011566"/>
                    <a:gd name="connsiteX2" fmla="*/ 540531 w 540531"/>
                    <a:gd name="connsiteY2" fmla="*/ 0 h 3011566"/>
                    <a:gd name="connsiteX0" fmla="*/ 0 w 540531"/>
                    <a:gd name="connsiteY0" fmla="*/ 3011566 h 3011566"/>
                    <a:gd name="connsiteX1" fmla="*/ 77181 w 540531"/>
                    <a:gd name="connsiteY1" fmla="*/ 1072379 h 3011566"/>
                    <a:gd name="connsiteX2" fmla="*/ 540531 w 540531"/>
                    <a:gd name="connsiteY2" fmla="*/ 0 h 3011566"/>
                    <a:gd name="connsiteX0" fmla="*/ 0 w 540531"/>
                    <a:gd name="connsiteY0" fmla="*/ 3011566 h 3011566"/>
                    <a:gd name="connsiteX1" fmla="*/ 77181 w 540531"/>
                    <a:gd name="connsiteY1" fmla="*/ 1072379 h 3011566"/>
                    <a:gd name="connsiteX2" fmla="*/ 540531 w 540531"/>
                    <a:gd name="connsiteY2" fmla="*/ 0 h 3011566"/>
                    <a:gd name="connsiteX0" fmla="*/ 0 w 540531"/>
                    <a:gd name="connsiteY0" fmla="*/ 3011566 h 3011566"/>
                    <a:gd name="connsiteX1" fmla="*/ 90694 w 540531"/>
                    <a:gd name="connsiteY1" fmla="*/ 1072379 h 3011566"/>
                    <a:gd name="connsiteX2" fmla="*/ 540531 w 540531"/>
                    <a:gd name="connsiteY2" fmla="*/ 0 h 3011566"/>
                  </a:gdLst>
                  <a:ahLst/>
                  <a:cxnLst>
                    <a:cxn ang="0">
                      <a:pos x="connsiteX0" y="connsiteY0"/>
                    </a:cxn>
                    <a:cxn ang="0">
                      <a:pos x="connsiteX1" y="connsiteY1"/>
                    </a:cxn>
                    <a:cxn ang="0">
                      <a:pos x="connsiteX2" y="connsiteY2"/>
                    </a:cxn>
                  </a:cxnLst>
                  <a:rect l="l" t="t" r="r" b="b"/>
                  <a:pathLst>
                    <a:path w="540531" h="3011566">
                      <a:moveTo>
                        <a:pt x="0" y="3011566"/>
                      </a:moveTo>
                      <a:cubicBezTo>
                        <a:pt x="7938" y="2690097"/>
                        <a:pt x="606" y="1574307"/>
                        <a:pt x="90694" y="1072379"/>
                      </a:cubicBezTo>
                      <a:cubicBezTo>
                        <a:pt x="180782" y="570451"/>
                        <a:pt x="269018" y="490673"/>
                        <a:pt x="540531" y="0"/>
                      </a:cubicBezTo>
                    </a:path>
                  </a:pathLst>
                </a:custGeom>
                <a:noFill/>
                <a:ln w="38100">
                  <a:solidFill>
                    <a:schemeClr val="tx1">
                      <a:lumMod val="60000"/>
                      <a:lumOff val="40000"/>
                      <a:alpha val="30000"/>
                    </a:schemeClr>
                  </a:solidFill>
                  <a:tailEnd type="triangle"/>
                </a:ln>
                <a:effectLst/>
                <a:scene3d>
                  <a:camera prst="orthographicFront"/>
                  <a:lightRig rig="threePt" dir="t"/>
                </a:scene3d>
                <a:sp3d>
                  <a:bevelT w="152400" h="127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cxnSp>
            <p:nvCxnSpPr>
              <p:cNvPr id="7" name="Straight Arrow Connector 6">
                <a:extLst>
                  <a:ext uri="{FF2B5EF4-FFF2-40B4-BE49-F238E27FC236}">
                    <a16:creationId xmlns:a16="http://schemas.microsoft.com/office/drawing/2014/main" id="{438DE842-CA15-DAA4-881C-24AA07603679}"/>
                  </a:ext>
                </a:extLst>
              </p:cNvPr>
              <p:cNvCxnSpPr/>
              <p:nvPr/>
            </p:nvCxnSpPr>
            <p:spPr>
              <a:xfrm flipV="1">
                <a:off x="2445907" y="2292757"/>
                <a:ext cx="0" cy="4103539"/>
              </a:xfrm>
              <a:prstGeom prst="straightConnector1">
                <a:avLst/>
              </a:prstGeom>
              <a:ln w="38100">
                <a:solidFill>
                  <a:schemeClr val="tx1">
                    <a:lumMod val="60000"/>
                    <a:lumOff val="40000"/>
                    <a:alpha val="30000"/>
                  </a:schemeClr>
                </a:solidFill>
                <a:headEnd type="none" w="med" len="med"/>
                <a:tailEnd type="triangle"/>
              </a:ln>
              <a:effectLst/>
              <a:scene3d>
                <a:camera prst="orthographicFront"/>
                <a:lightRig rig="threePt" dir="t"/>
              </a:scene3d>
              <a:sp3d>
                <a:bevelT w="152400" h="12700" prst="softRound"/>
              </a:sp3d>
            </p:spPr>
            <p:style>
              <a:lnRef idx="2">
                <a:schemeClr val="accent1"/>
              </a:lnRef>
              <a:fillRef idx="0">
                <a:schemeClr val="accent1"/>
              </a:fillRef>
              <a:effectRef idx="1">
                <a:schemeClr val="accent1"/>
              </a:effectRef>
              <a:fontRef idx="minor">
                <a:schemeClr val="tx1"/>
              </a:fontRef>
            </p:style>
          </p:cxnSp>
          <p:grpSp>
            <p:nvGrpSpPr>
              <p:cNvPr id="8" name="Group 7">
                <a:extLst>
                  <a:ext uri="{FF2B5EF4-FFF2-40B4-BE49-F238E27FC236}">
                    <a16:creationId xmlns:a16="http://schemas.microsoft.com/office/drawing/2014/main" id="{97938CAA-A65B-DB88-0C1A-5CA2920E31C6}"/>
                  </a:ext>
                </a:extLst>
              </p:cNvPr>
              <p:cNvGrpSpPr/>
              <p:nvPr/>
            </p:nvGrpSpPr>
            <p:grpSpPr>
              <a:xfrm flipH="1">
                <a:off x="983825" y="2685477"/>
                <a:ext cx="1191693" cy="3805411"/>
                <a:chOff x="1816403" y="2685477"/>
                <a:chExt cx="1191693" cy="3805411"/>
              </a:xfrm>
            </p:grpSpPr>
            <p:sp>
              <p:nvSpPr>
                <p:cNvPr id="9" name="Freeform: Shape 8">
                  <a:extLst>
                    <a:ext uri="{FF2B5EF4-FFF2-40B4-BE49-F238E27FC236}">
                      <a16:creationId xmlns:a16="http://schemas.microsoft.com/office/drawing/2014/main" id="{FB9746CA-D2BE-3078-4A9B-9D2BADD89292}"/>
                    </a:ext>
                  </a:extLst>
                </p:cNvPr>
                <p:cNvSpPr/>
                <p:nvPr/>
              </p:nvSpPr>
              <p:spPr>
                <a:xfrm>
                  <a:off x="2093696" y="2888179"/>
                  <a:ext cx="914400" cy="3602709"/>
                </a:xfrm>
                <a:custGeom>
                  <a:avLst/>
                  <a:gdLst>
                    <a:gd name="connsiteX0" fmla="*/ 26880 w 903180"/>
                    <a:gd name="connsiteY0" fmla="*/ 2851150 h 2913677"/>
                    <a:gd name="connsiteX1" fmla="*/ 52280 w 903180"/>
                    <a:gd name="connsiteY1" fmla="*/ 2730500 h 2913677"/>
                    <a:gd name="connsiteX2" fmla="*/ 64980 w 903180"/>
                    <a:gd name="connsiteY2" fmla="*/ 1308100 h 2913677"/>
                    <a:gd name="connsiteX3" fmla="*/ 903180 w 903180"/>
                    <a:gd name="connsiteY3" fmla="*/ 0 h 2913677"/>
                    <a:gd name="connsiteX0" fmla="*/ 36140 w 912440"/>
                    <a:gd name="connsiteY0" fmla="*/ 2851150 h 2851150"/>
                    <a:gd name="connsiteX1" fmla="*/ 74240 w 912440"/>
                    <a:gd name="connsiteY1" fmla="*/ 1308100 h 2851150"/>
                    <a:gd name="connsiteX2" fmla="*/ 912440 w 912440"/>
                    <a:gd name="connsiteY2" fmla="*/ 0 h 2851150"/>
                    <a:gd name="connsiteX0" fmla="*/ 13693 w 928093"/>
                    <a:gd name="connsiteY0" fmla="*/ 2851150 h 2851150"/>
                    <a:gd name="connsiteX1" fmla="*/ 89893 w 928093"/>
                    <a:gd name="connsiteY1" fmla="*/ 1308100 h 2851150"/>
                    <a:gd name="connsiteX2" fmla="*/ 928093 w 928093"/>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Lst>
                  <a:ahLst/>
                  <a:cxnLst>
                    <a:cxn ang="0">
                      <a:pos x="connsiteX0" y="connsiteY0"/>
                    </a:cxn>
                    <a:cxn ang="0">
                      <a:pos x="connsiteX1" y="connsiteY1"/>
                    </a:cxn>
                    <a:cxn ang="0">
                      <a:pos x="connsiteX2" y="connsiteY2"/>
                    </a:cxn>
                  </a:cxnLst>
                  <a:rect l="l" t="t" r="r" b="b"/>
                  <a:pathLst>
                    <a:path w="914400" h="2851150">
                      <a:moveTo>
                        <a:pt x="0" y="2851150"/>
                      </a:moveTo>
                      <a:cubicBezTo>
                        <a:pt x="7938" y="2529681"/>
                        <a:pt x="25452" y="1402693"/>
                        <a:pt x="167269" y="947610"/>
                      </a:cubicBezTo>
                      <a:cubicBezTo>
                        <a:pt x="309086" y="492527"/>
                        <a:pt x="440188" y="383731"/>
                        <a:pt x="914400" y="0"/>
                      </a:cubicBezTo>
                    </a:path>
                  </a:pathLst>
                </a:custGeom>
                <a:noFill/>
                <a:ln w="38100">
                  <a:solidFill>
                    <a:schemeClr val="tx1">
                      <a:lumMod val="60000"/>
                      <a:lumOff val="40000"/>
                      <a:alpha val="30000"/>
                    </a:schemeClr>
                  </a:solidFill>
                  <a:tailEnd type="triangle"/>
                </a:ln>
                <a:effectLst/>
                <a:scene3d>
                  <a:camera prst="orthographicFront"/>
                  <a:lightRig rig="threePt" dir="t"/>
                </a:scene3d>
                <a:sp3d>
                  <a:bevelT w="152400" h="127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0" name="Freeform: Shape 9">
                  <a:extLst>
                    <a:ext uri="{FF2B5EF4-FFF2-40B4-BE49-F238E27FC236}">
                      <a16:creationId xmlns:a16="http://schemas.microsoft.com/office/drawing/2014/main" id="{77AB5601-8CDF-52A5-8971-02BF98529331}"/>
                    </a:ext>
                  </a:extLst>
                </p:cNvPr>
                <p:cNvSpPr/>
                <p:nvPr/>
              </p:nvSpPr>
              <p:spPr>
                <a:xfrm>
                  <a:off x="1816403" y="2685477"/>
                  <a:ext cx="540531" cy="3805410"/>
                </a:xfrm>
                <a:custGeom>
                  <a:avLst/>
                  <a:gdLst>
                    <a:gd name="connsiteX0" fmla="*/ 26880 w 903180"/>
                    <a:gd name="connsiteY0" fmla="*/ 2851150 h 2913677"/>
                    <a:gd name="connsiteX1" fmla="*/ 52280 w 903180"/>
                    <a:gd name="connsiteY1" fmla="*/ 2730500 h 2913677"/>
                    <a:gd name="connsiteX2" fmla="*/ 64980 w 903180"/>
                    <a:gd name="connsiteY2" fmla="*/ 1308100 h 2913677"/>
                    <a:gd name="connsiteX3" fmla="*/ 903180 w 903180"/>
                    <a:gd name="connsiteY3" fmla="*/ 0 h 2913677"/>
                    <a:gd name="connsiteX0" fmla="*/ 36140 w 912440"/>
                    <a:gd name="connsiteY0" fmla="*/ 2851150 h 2851150"/>
                    <a:gd name="connsiteX1" fmla="*/ 74240 w 912440"/>
                    <a:gd name="connsiteY1" fmla="*/ 1308100 h 2851150"/>
                    <a:gd name="connsiteX2" fmla="*/ 912440 w 912440"/>
                    <a:gd name="connsiteY2" fmla="*/ 0 h 2851150"/>
                    <a:gd name="connsiteX0" fmla="*/ 13693 w 928093"/>
                    <a:gd name="connsiteY0" fmla="*/ 2851150 h 2851150"/>
                    <a:gd name="connsiteX1" fmla="*/ 89893 w 928093"/>
                    <a:gd name="connsiteY1" fmla="*/ 1308100 h 2851150"/>
                    <a:gd name="connsiteX2" fmla="*/ 928093 w 928093"/>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31234 w 914400"/>
                    <a:gd name="connsiteY1" fmla="*/ 1214967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 name="connsiteX0" fmla="*/ 0 w 914400"/>
                    <a:gd name="connsiteY0" fmla="*/ 2851150 h 2851150"/>
                    <a:gd name="connsiteX1" fmla="*/ 167269 w 914400"/>
                    <a:gd name="connsiteY1" fmla="*/ 947610 h 2851150"/>
                    <a:gd name="connsiteX2" fmla="*/ 914400 w 914400"/>
                    <a:gd name="connsiteY2" fmla="*/ 0 h 2851150"/>
                    <a:gd name="connsiteX0" fmla="*/ 0 w 729718"/>
                    <a:gd name="connsiteY0" fmla="*/ 2904622 h 2904622"/>
                    <a:gd name="connsiteX1" fmla="*/ 167269 w 729718"/>
                    <a:gd name="connsiteY1" fmla="*/ 1001082 h 2904622"/>
                    <a:gd name="connsiteX2" fmla="*/ 729718 w 729718"/>
                    <a:gd name="connsiteY2" fmla="*/ 0 h 2904622"/>
                    <a:gd name="connsiteX0" fmla="*/ 0 w 729718"/>
                    <a:gd name="connsiteY0" fmla="*/ 2904622 h 2904622"/>
                    <a:gd name="connsiteX1" fmla="*/ 167269 w 729718"/>
                    <a:gd name="connsiteY1" fmla="*/ 1001082 h 2904622"/>
                    <a:gd name="connsiteX2" fmla="*/ 729718 w 729718"/>
                    <a:gd name="connsiteY2" fmla="*/ 0 h 2904622"/>
                    <a:gd name="connsiteX0" fmla="*/ 0 w 729718"/>
                    <a:gd name="connsiteY0" fmla="*/ 2904622 h 2904622"/>
                    <a:gd name="connsiteX1" fmla="*/ 144747 w 729718"/>
                    <a:gd name="connsiteY1" fmla="*/ 990388 h 2904622"/>
                    <a:gd name="connsiteX2" fmla="*/ 729718 w 729718"/>
                    <a:gd name="connsiteY2" fmla="*/ 0 h 2904622"/>
                    <a:gd name="connsiteX0" fmla="*/ 0 w 626116"/>
                    <a:gd name="connsiteY0" fmla="*/ 2968788 h 2968788"/>
                    <a:gd name="connsiteX1" fmla="*/ 144747 w 626116"/>
                    <a:gd name="connsiteY1" fmla="*/ 1054554 h 2968788"/>
                    <a:gd name="connsiteX2" fmla="*/ 626116 w 626116"/>
                    <a:gd name="connsiteY2" fmla="*/ 0 h 2968788"/>
                    <a:gd name="connsiteX0" fmla="*/ 0 w 626116"/>
                    <a:gd name="connsiteY0" fmla="*/ 2968788 h 2968788"/>
                    <a:gd name="connsiteX1" fmla="*/ 144747 w 626116"/>
                    <a:gd name="connsiteY1" fmla="*/ 1054554 h 2968788"/>
                    <a:gd name="connsiteX2" fmla="*/ 626116 w 626116"/>
                    <a:gd name="connsiteY2" fmla="*/ 0 h 2968788"/>
                    <a:gd name="connsiteX0" fmla="*/ 0 w 626116"/>
                    <a:gd name="connsiteY0" fmla="*/ 2968788 h 2968788"/>
                    <a:gd name="connsiteX1" fmla="*/ 144747 w 626116"/>
                    <a:gd name="connsiteY1" fmla="*/ 1054554 h 2968788"/>
                    <a:gd name="connsiteX2" fmla="*/ 626116 w 626116"/>
                    <a:gd name="connsiteY2" fmla="*/ 0 h 2968788"/>
                    <a:gd name="connsiteX0" fmla="*/ 0 w 626116"/>
                    <a:gd name="connsiteY0" fmla="*/ 2968788 h 2968788"/>
                    <a:gd name="connsiteX1" fmla="*/ 144747 w 626116"/>
                    <a:gd name="connsiteY1" fmla="*/ 1054554 h 2968788"/>
                    <a:gd name="connsiteX2" fmla="*/ 626116 w 626116"/>
                    <a:gd name="connsiteY2" fmla="*/ 0 h 2968788"/>
                    <a:gd name="connsiteX0" fmla="*/ 0 w 626116"/>
                    <a:gd name="connsiteY0" fmla="*/ 2968788 h 2968788"/>
                    <a:gd name="connsiteX1" fmla="*/ 77181 w 626116"/>
                    <a:gd name="connsiteY1" fmla="*/ 1029601 h 2968788"/>
                    <a:gd name="connsiteX2" fmla="*/ 626116 w 626116"/>
                    <a:gd name="connsiteY2" fmla="*/ 0 h 2968788"/>
                    <a:gd name="connsiteX0" fmla="*/ 0 w 563053"/>
                    <a:gd name="connsiteY0" fmla="*/ 2990177 h 2990177"/>
                    <a:gd name="connsiteX1" fmla="*/ 77181 w 563053"/>
                    <a:gd name="connsiteY1" fmla="*/ 1050990 h 2990177"/>
                    <a:gd name="connsiteX2" fmla="*/ 563053 w 563053"/>
                    <a:gd name="connsiteY2" fmla="*/ 0 h 2990177"/>
                    <a:gd name="connsiteX0" fmla="*/ 0 w 540531"/>
                    <a:gd name="connsiteY0" fmla="*/ 3011566 h 3011566"/>
                    <a:gd name="connsiteX1" fmla="*/ 77181 w 540531"/>
                    <a:gd name="connsiteY1" fmla="*/ 1072379 h 3011566"/>
                    <a:gd name="connsiteX2" fmla="*/ 540531 w 540531"/>
                    <a:gd name="connsiteY2" fmla="*/ 0 h 3011566"/>
                    <a:gd name="connsiteX0" fmla="*/ 0 w 540531"/>
                    <a:gd name="connsiteY0" fmla="*/ 3011566 h 3011566"/>
                    <a:gd name="connsiteX1" fmla="*/ 77181 w 540531"/>
                    <a:gd name="connsiteY1" fmla="*/ 1072379 h 3011566"/>
                    <a:gd name="connsiteX2" fmla="*/ 540531 w 540531"/>
                    <a:gd name="connsiteY2" fmla="*/ 0 h 3011566"/>
                    <a:gd name="connsiteX0" fmla="*/ 0 w 540531"/>
                    <a:gd name="connsiteY0" fmla="*/ 3011566 h 3011566"/>
                    <a:gd name="connsiteX1" fmla="*/ 77181 w 540531"/>
                    <a:gd name="connsiteY1" fmla="*/ 1072379 h 3011566"/>
                    <a:gd name="connsiteX2" fmla="*/ 540531 w 540531"/>
                    <a:gd name="connsiteY2" fmla="*/ 0 h 3011566"/>
                    <a:gd name="connsiteX0" fmla="*/ 0 w 540531"/>
                    <a:gd name="connsiteY0" fmla="*/ 3011566 h 3011566"/>
                    <a:gd name="connsiteX1" fmla="*/ 90694 w 540531"/>
                    <a:gd name="connsiteY1" fmla="*/ 1072379 h 3011566"/>
                    <a:gd name="connsiteX2" fmla="*/ 540531 w 540531"/>
                    <a:gd name="connsiteY2" fmla="*/ 0 h 3011566"/>
                  </a:gdLst>
                  <a:ahLst/>
                  <a:cxnLst>
                    <a:cxn ang="0">
                      <a:pos x="connsiteX0" y="connsiteY0"/>
                    </a:cxn>
                    <a:cxn ang="0">
                      <a:pos x="connsiteX1" y="connsiteY1"/>
                    </a:cxn>
                    <a:cxn ang="0">
                      <a:pos x="connsiteX2" y="connsiteY2"/>
                    </a:cxn>
                  </a:cxnLst>
                  <a:rect l="l" t="t" r="r" b="b"/>
                  <a:pathLst>
                    <a:path w="540531" h="3011566">
                      <a:moveTo>
                        <a:pt x="0" y="3011566"/>
                      </a:moveTo>
                      <a:cubicBezTo>
                        <a:pt x="7938" y="2690097"/>
                        <a:pt x="606" y="1574307"/>
                        <a:pt x="90694" y="1072379"/>
                      </a:cubicBezTo>
                      <a:cubicBezTo>
                        <a:pt x="180782" y="570451"/>
                        <a:pt x="269018" y="490673"/>
                        <a:pt x="540531" y="0"/>
                      </a:cubicBezTo>
                    </a:path>
                  </a:pathLst>
                </a:custGeom>
                <a:noFill/>
                <a:ln w="38100">
                  <a:solidFill>
                    <a:schemeClr val="tx1">
                      <a:lumMod val="60000"/>
                      <a:lumOff val="40000"/>
                      <a:alpha val="30000"/>
                    </a:schemeClr>
                  </a:solidFill>
                  <a:tailEnd type="triangle"/>
                </a:ln>
                <a:effectLst/>
                <a:scene3d>
                  <a:camera prst="orthographicFront"/>
                  <a:lightRig rig="threePt" dir="t"/>
                </a:scene3d>
                <a:sp3d>
                  <a:bevelT w="152400" h="127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grpSp>
          <p:nvGrpSpPr>
            <p:cNvPr id="48" name="Group 47">
              <a:extLst>
                <a:ext uri="{FF2B5EF4-FFF2-40B4-BE49-F238E27FC236}">
                  <a16:creationId xmlns:a16="http://schemas.microsoft.com/office/drawing/2014/main" id="{EF5C9499-AF4A-EA0E-2E65-73B5F0DF10F5}"/>
                </a:ext>
              </a:extLst>
            </p:cNvPr>
            <p:cNvGrpSpPr/>
            <p:nvPr/>
          </p:nvGrpSpPr>
          <p:grpSpPr>
            <a:xfrm>
              <a:off x="7832477" y="1762644"/>
              <a:ext cx="3685659" cy="3744637"/>
              <a:chOff x="8494403" y="1841631"/>
              <a:chExt cx="4152777" cy="4219229"/>
            </a:xfrm>
          </p:grpSpPr>
          <p:sp>
            <p:nvSpPr>
              <p:cNvPr id="49" name="Rectangle 48">
                <a:extLst>
                  <a:ext uri="{FF2B5EF4-FFF2-40B4-BE49-F238E27FC236}">
                    <a16:creationId xmlns:a16="http://schemas.microsoft.com/office/drawing/2014/main" id="{01FB2C6E-C28A-B102-36FA-FF3CE789E5DD}"/>
                  </a:ext>
                </a:extLst>
              </p:cNvPr>
              <p:cNvSpPr/>
              <p:nvPr/>
            </p:nvSpPr>
            <p:spPr>
              <a:xfrm>
                <a:off x="11010900" y="3537375"/>
                <a:ext cx="715434" cy="1079918"/>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cxnSp>
            <p:nvCxnSpPr>
              <p:cNvPr id="50" name="Straight Connector 49">
                <a:extLst>
                  <a:ext uri="{FF2B5EF4-FFF2-40B4-BE49-F238E27FC236}">
                    <a16:creationId xmlns:a16="http://schemas.microsoft.com/office/drawing/2014/main" id="{DFB9CAD6-CAB0-8F83-8492-FDADB78F0D7D}"/>
                  </a:ext>
                </a:extLst>
              </p:cNvPr>
              <p:cNvCxnSpPr/>
              <p:nvPr/>
            </p:nvCxnSpPr>
            <p:spPr>
              <a:xfrm>
                <a:off x="11010900" y="3537375"/>
                <a:ext cx="715434" cy="1079918"/>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22C4C21D-D3C2-9B01-C679-58A0F703C711}"/>
                  </a:ext>
                </a:extLst>
              </p:cNvPr>
              <p:cNvCxnSpPr>
                <a:cxnSpLocks/>
              </p:cNvCxnSpPr>
              <p:nvPr/>
            </p:nvCxnSpPr>
            <p:spPr>
              <a:xfrm flipH="1">
                <a:off x="11004550" y="3537375"/>
                <a:ext cx="715434" cy="1079918"/>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2" name="Rectangle 51">
                <a:extLst>
                  <a:ext uri="{FF2B5EF4-FFF2-40B4-BE49-F238E27FC236}">
                    <a16:creationId xmlns:a16="http://schemas.microsoft.com/office/drawing/2014/main" id="{230F46B8-B72B-F1A7-E4E7-339DE72BDD32}"/>
                  </a:ext>
                </a:extLst>
              </p:cNvPr>
              <p:cNvSpPr/>
              <p:nvPr/>
            </p:nvSpPr>
            <p:spPr>
              <a:xfrm>
                <a:off x="8500753" y="3537375"/>
                <a:ext cx="715434" cy="1079918"/>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cxnSp>
            <p:nvCxnSpPr>
              <p:cNvPr id="53" name="Straight Connector 52">
                <a:extLst>
                  <a:ext uri="{FF2B5EF4-FFF2-40B4-BE49-F238E27FC236}">
                    <a16:creationId xmlns:a16="http://schemas.microsoft.com/office/drawing/2014/main" id="{F0AB53E1-F968-206E-0CE3-2E16359E04E8}"/>
                  </a:ext>
                </a:extLst>
              </p:cNvPr>
              <p:cNvCxnSpPr/>
              <p:nvPr/>
            </p:nvCxnSpPr>
            <p:spPr>
              <a:xfrm>
                <a:off x="8500753" y="3537375"/>
                <a:ext cx="715434" cy="1079918"/>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B30FC95B-AC93-447F-A6AC-D3FBF14531BB}"/>
                  </a:ext>
                </a:extLst>
              </p:cNvPr>
              <p:cNvCxnSpPr>
                <a:cxnSpLocks/>
              </p:cNvCxnSpPr>
              <p:nvPr/>
            </p:nvCxnSpPr>
            <p:spPr>
              <a:xfrm flipH="1">
                <a:off x="8494403" y="3537375"/>
                <a:ext cx="715434" cy="1079918"/>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5" name="Rectangle 54">
                <a:extLst>
                  <a:ext uri="{FF2B5EF4-FFF2-40B4-BE49-F238E27FC236}">
                    <a16:creationId xmlns:a16="http://schemas.microsoft.com/office/drawing/2014/main" id="{B688A3C5-577D-D8DC-240D-71DF36FFC181}"/>
                  </a:ext>
                </a:extLst>
              </p:cNvPr>
              <p:cNvSpPr/>
              <p:nvPr/>
            </p:nvSpPr>
            <p:spPr>
              <a:xfrm>
                <a:off x="11010900" y="4980942"/>
                <a:ext cx="715434" cy="1079918"/>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cxnSp>
            <p:nvCxnSpPr>
              <p:cNvPr id="56" name="Straight Connector 55">
                <a:extLst>
                  <a:ext uri="{FF2B5EF4-FFF2-40B4-BE49-F238E27FC236}">
                    <a16:creationId xmlns:a16="http://schemas.microsoft.com/office/drawing/2014/main" id="{D32AA3C9-50CC-214D-DBEF-CCAF33BEE079}"/>
                  </a:ext>
                </a:extLst>
              </p:cNvPr>
              <p:cNvCxnSpPr/>
              <p:nvPr/>
            </p:nvCxnSpPr>
            <p:spPr>
              <a:xfrm>
                <a:off x="11010900" y="4980942"/>
                <a:ext cx="715434" cy="1079918"/>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EDC39152-B96F-3730-40CD-45167C1153F6}"/>
                  </a:ext>
                </a:extLst>
              </p:cNvPr>
              <p:cNvCxnSpPr>
                <a:cxnSpLocks/>
              </p:cNvCxnSpPr>
              <p:nvPr/>
            </p:nvCxnSpPr>
            <p:spPr>
              <a:xfrm flipH="1">
                <a:off x="11004550" y="4980942"/>
                <a:ext cx="715434" cy="1079918"/>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8" name="Rectangle 57">
                <a:extLst>
                  <a:ext uri="{FF2B5EF4-FFF2-40B4-BE49-F238E27FC236}">
                    <a16:creationId xmlns:a16="http://schemas.microsoft.com/office/drawing/2014/main" id="{68A7C1CC-0FF8-2B19-8245-862501B1DA09}"/>
                  </a:ext>
                </a:extLst>
              </p:cNvPr>
              <p:cNvSpPr/>
              <p:nvPr/>
            </p:nvSpPr>
            <p:spPr>
              <a:xfrm>
                <a:off x="8500753" y="4980942"/>
                <a:ext cx="715434" cy="1079918"/>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cxnSp>
            <p:nvCxnSpPr>
              <p:cNvPr id="59" name="Straight Connector 58">
                <a:extLst>
                  <a:ext uri="{FF2B5EF4-FFF2-40B4-BE49-F238E27FC236}">
                    <a16:creationId xmlns:a16="http://schemas.microsoft.com/office/drawing/2014/main" id="{24A9B51C-BE9A-20F9-76B4-3B47FAB098A6}"/>
                  </a:ext>
                </a:extLst>
              </p:cNvPr>
              <p:cNvCxnSpPr/>
              <p:nvPr/>
            </p:nvCxnSpPr>
            <p:spPr>
              <a:xfrm>
                <a:off x="8500753" y="4980942"/>
                <a:ext cx="715434" cy="1079918"/>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358271FF-C48B-EC88-43DD-E816AB0AFF42}"/>
                  </a:ext>
                </a:extLst>
              </p:cNvPr>
              <p:cNvCxnSpPr>
                <a:cxnSpLocks/>
              </p:cNvCxnSpPr>
              <p:nvPr/>
            </p:nvCxnSpPr>
            <p:spPr>
              <a:xfrm flipH="1">
                <a:off x="8494403" y="4980942"/>
                <a:ext cx="715434" cy="1079918"/>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61" name="Group 60">
                <a:extLst>
                  <a:ext uri="{FF2B5EF4-FFF2-40B4-BE49-F238E27FC236}">
                    <a16:creationId xmlns:a16="http://schemas.microsoft.com/office/drawing/2014/main" id="{28500CD1-0A05-52C3-A13D-FE3B319F078B}"/>
                  </a:ext>
                </a:extLst>
              </p:cNvPr>
              <p:cNvGrpSpPr/>
              <p:nvPr/>
            </p:nvGrpSpPr>
            <p:grpSpPr>
              <a:xfrm>
                <a:off x="10386265" y="3345776"/>
                <a:ext cx="256117" cy="383197"/>
                <a:chOff x="11156950" y="3689775"/>
                <a:chExt cx="721784" cy="1079918"/>
              </a:xfrm>
            </p:grpSpPr>
            <p:sp>
              <p:nvSpPr>
                <p:cNvPr id="78" name="Rectangle 77">
                  <a:extLst>
                    <a:ext uri="{FF2B5EF4-FFF2-40B4-BE49-F238E27FC236}">
                      <a16:creationId xmlns:a16="http://schemas.microsoft.com/office/drawing/2014/main" id="{5298E4A8-F140-55DF-35D4-BB502F992E84}"/>
                    </a:ext>
                  </a:extLst>
                </p:cNvPr>
                <p:cNvSpPr/>
                <p:nvPr/>
              </p:nvSpPr>
              <p:spPr>
                <a:xfrm>
                  <a:off x="11163300" y="3689775"/>
                  <a:ext cx="715434" cy="1079918"/>
                </a:xfrm>
                <a:prstGeom prst="rect">
                  <a:avLst/>
                </a:prstGeom>
                <a:solidFill>
                  <a:schemeClr val="accent1">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cxnSp>
              <p:nvCxnSpPr>
                <p:cNvPr id="79" name="Straight Connector 78">
                  <a:extLst>
                    <a:ext uri="{FF2B5EF4-FFF2-40B4-BE49-F238E27FC236}">
                      <a16:creationId xmlns:a16="http://schemas.microsoft.com/office/drawing/2014/main" id="{F5C5AB9A-BD3F-ACDB-F0D1-A897280BAD10}"/>
                    </a:ext>
                  </a:extLst>
                </p:cNvPr>
                <p:cNvCxnSpPr/>
                <p:nvPr/>
              </p:nvCxnSpPr>
              <p:spPr>
                <a:xfrm>
                  <a:off x="11163300" y="3689775"/>
                  <a:ext cx="715434" cy="1079918"/>
                </a:xfrm>
                <a:prstGeom prst="line">
                  <a:avLst/>
                </a:prstGeom>
                <a:ln w="12700">
                  <a:solidFill>
                    <a:schemeClr val="accent1"/>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9BBC1C76-AEE3-861A-11FC-0F46D267653A}"/>
                    </a:ext>
                  </a:extLst>
                </p:cNvPr>
                <p:cNvCxnSpPr>
                  <a:cxnSpLocks/>
                </p:cNvCxnSpPr>
                <p:nvPr/>
              </p:nvCxnSpPr>
              <p:spPr>
                <a:xfrm flipH="1">
                  <a:off x="11156950" y="3689775"/>
                  <a:ext cx="715434" cy="1079918"/>
                </a:xfrm>
                <a:prstGeom prst="line">
                  <a:avLst/>
                </a:prstGeom>
                <a:ln w="12700">
                  <a:solidFill>
                    <a:schemeClr val="accent1"/>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62" name="Group 61">
                <a:extLst>
                  <a:ext uri="{FF2B5EF4-FFF2-40B4-BE49-F238E27FC236}">
                    <a16:creationId xmlns:a16="http://schemas.microsoft.com/office/drawing/2014/main" id="{56F51194-7E13-1D06-3D49-598D66F1CDEC}"/>
                  </a:ext>
                </a:extLst>
              </p:cNvPr>
              <p:cNvGrpSpPr/>
              <p:nvPr/>
            </p:nvGrpSpPr>
            <p:grpSpPr>
              <a:xfrm>
                <a:off x="9635544" y="3345776"/>
                <a:ext cx="256117" cy="383197"/>
                <a:chOff x="11156950" y="3689775"/>
                <a:chExt cx="721784" cy="1079918"/>
              </a:xfrm>
            </p:grpSpPr>
            <p:sp>
              <p:nvSpPr>
                <p:cNvPr id="75" name="Rectangle 74">
                  <a:extLst>
                    <a:ext uri="{FF2B5EF4-FFF2-40B4-BE49-F238E27FC236}">
                      <a16:creationId xmlns:a16="http://schemas.microsoft.com/office/drawing/2014/main" id="{179C724D-3998-F586-A217-291D619F5811}"/>
                    </a:ext>
                  </a:extLst>
                </p:cNvPr>
                <p:cNvSpPr/>
                <p:nvPr/>
              </p:nvSpPr>
              <p:spPr>
                <a:xfrm>
                  <a:off x="11163300" y="3689775"/>
                  <a:ext cx="715434" cy="1079918"/>
                </a:xfrm>
                <a:prstGeom prst="rect">
                  <a:avLst/>
                </a:prstGeom>
                <a:solidFill>
                  <a:srgbClr val="DAE3F3"/>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cxnSp>
              <p:nvCxnSpPr>
                <p:cNvPr id="76" name="Straight Connector 75">
                  <a:extLst>
                    <a:ext uri="{FF2B5EF4-FFF2-40B4-BE49-F238E27FC236}">
                      <a16:creationId xmlns:a16="http://schemas.microsoft.com/office/drawing/2014/main" id="{0B6F6D4E-3206-C40F-4FDD-B582A1F5BEA1}"/>
                    </a:ext>
                  </a:extLst>
                </p:cNvPr>
                <p:cNvCxnSpPr/>
                <p:nvPr/>
              </p:nvCxnSpPr>
              <p:spPr>
                <a:xfrm>
                  <a:off x="11163300" y="3689775"/>
                  <a:ext cx="715434" cy="1079918"/>
                </a:xfrm>
                <a:prstGeom prst="line">
                  <a:avLst/>
                </a:prstGeom>
                <a:ln w="12700">
                  <a:solidFill>
                    <a:schemeClr val="accent1"/>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ECE4FDDB-F569-924F-0982-3C103454D862}"/>
                    </a:ext>
                  </a:extLst>
                </p:cNvPr>
                <p:cNvCxnSpPr>
                  <a:cxnSpLocks/>
                </p:cNvCxnSpPr>
                <p:nvPr/>
              </p:nvCxnSpPr>
              <p:spPr>
                <a:xfrm flipH="1">
                  <a:off x="11156950" y="3689775"/>
                  <a:ext cx="715434" cy="1079918"/>
                </a:xfrm>
                <a:prstGeom prst="line">
                  <a:avLst/>
                </a:prstGeom>
                <a:ln w="12700">
                  <a:solidFill>
                    <a:schemeClr val="accent1"/>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63" name="Rectangle 62">
                <a:extLst>
                  <a:ext uri="{FF2B5EF4-FFF2-40B4-BE49-F238E27FC236}">
                    <a16:creationId xmlns:a16="http://schemas.microsoft.com/office/drawing/2014/main" id="{7A688A17-F8B0-F0B9-9FFA-15C250A88B08}"/>
                  </a:ext>
                </a:extLst>
              </p:cNvPr>
              <p:cNvSpPr/>
              <p:nvPr/>
            </p:nvSpPr>
            <p:spPr>
              <a:xfrm>
                <a:off x="9635543" y="3130975"/>
                <a:ext cx="333957" cy="214801"/>
              </a:xfrm>
              <a:prstGeom prst="rect">
                <a:avLst/>
              </a:prstGeom>
              <a:solidFill>
                <a:schemeClr val="accent2"/>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64" name="Rectangle 63">
                <a:extLst>
                  <a:ext uri="{FF2B5EF4-FFF2-40B4-BE49-F238E27FC236}">
                    <a16:creationId xmlns:a16="http://schemas.microsoft.com/office/drawing/2014/main" id="{CF0A77F0-C4E6-38B8-75E4-C3C1750F4AF6}"/>
                  </a:ext>
                </a:extLst>
              </p:cNvPr>
              <p:cNvSpPr/>
              <p:nvPr/>
            </p:nvSpPr>
            <p:spPr>
              <a:xfrm>
                <a:off x="9635543" y="3728973"/>
                <a:ext cx="1004585" cy="214801"/>
              </a:xfrm>
              <a:prstGeom prst="rect">
                <a:avLst/>
              </a:prstGeom>
              <a:solidFill>
                <a:schemeClr val="accent2"/>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65" name="Rectangle 64">
                <a:extLst>
                  <a:ext uri="{FF2B5EF4-FFF2-40B4-BE49-F238E27FC236}">
                    <a16:creationId xmlns:a16="http://schemas.microsoft.com/office/drawing/2014/main" id="{48C4A5BD-CB86-D2FA-02E2-79CC8955AD92}"/>
                  </a:ext>
                </a:extLst>
              </p:cNvPr>
              <p:cNvSpPr/>
              <p:nvPr/>
            </p:nvSpPr>
            <p:spPr>
              <a:xfrm>
                <a:off x="10315115" y="3130975"/>
                <a:ext cx="333957" cy="214801"/>
              </a:xfrm>
              <a:prstGeom prst="rect">
                <a:avLst/>
              </a:prstGeom>
              <a:solidFill>
                <a:schemeClr val="accent2"/>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66" name="Rectangle 65">
                <a:extLst>
                  <a:ext uri="{FF2B5EF4-FFF2-40B4-BE49-F238E27FC236}">
                    <a16:creationId xmlns:a16="http://schemas.microsoft.com/office/drawing/2014/main" id="{5440234A-7D6D-2964-0DF4-846B0A3E544D}"/>
                  </a:ext>
                </a:extLst>
              </p:cNvPr>
              <p:cNvSpPr/>
              <p:nvPr/>
            </p:nvSpPr>
            <p:spPr>
              <a:xfrm>
                <a:off x="10050775" y="2536121"/>
                <a:ext cx="164258" cy="1194278"/>
              </a:xfrm>
              <a:prstGeom prst="rect">
                <a:avLst/>
              </a:prstGeom>
              <a:solidFill>
                <a:schemeClr val="accent2"/>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cxnSp>
            <p:nvCxnSpPr>
              <p:cNvPr id="67" name="Straight Arrow Connector 66">
                <a:extLst>
                  <a:ext uri="{FF2B5EF4-FFF2-40B4-BE49-F238E27FC236}">
                    <a16:creationId xmlns:a16="http://schemas.microsoft.com/office/drawing/2014/main" id="{DF6BBDD4-00F8-40D9-B61D-7735DD38C324}"/>
                  </a:ext>
                </a:extLst>
              </p:cNvPr>
              <p:cNvCxnSpPr>
                <a:cxnSpLocks/>
                <a:stCxn id="66" idx="0"/>
              </p:cNvCxnSpPr>
              <p:nvPr/>
            </p:nvCxnSpPr>
            <p:spPr>
              <a:xfrm flipV="1">
                <a:off x="10132904" y="2016917"/>
                <a:ext cx="0" cy="519204"/>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68" name="TextBox 67">
                <a:extLst>
                  <a:ext uri="{FF2B5EF4-FFF2-40B4-BE49-F238E27FC236}">
                    <a16:creationId xmlns:a16="http://schemas.microsoft.com/office/drawing/2014/main" id="{B67F3105-F2D7-B2F9-6457-53B69ABC674A}"/>
                  </a:ext>
                </a:extLst>
              </p:cNvPr>
              <p:cNvSpPr txBox="1"/>
              <p:nvPr/>
            </p:nvSpPr>
            <p:spPr>
              <a:xfrm>
                <a:off x="10190566" y="1841631"/>
                <a:ext cx="2456614" cy="416141"/>
              </a:xfrm>
              <a:prstGeom prst="rect">
                <a:avLst/>
              </a:prstGeom>
              <a:noFill/>
            </p:spPr>
            <p:txBody>
              <a:bodyPr wrap="square" rtlCol="0">
                <a:spAutoFit/>
              </a:bodyPr>
              <a:lstStyle/>
              <a:p>
                <a:r>
                  <a:rPr lang="en-US" i="1" dirty="0"/>
                  <a:t>F </a:t>
                </a:r>
                <a:r>
                  <a:rPr lang="en-US" dirty="0"/>
                  <a:t>(up to 250 </a:t>
                </a:r>
                <a:r>
                  <a:rPr lang="en-US" dirty="0" err="1"/>
                  <a:t>kN</a:t>
                </a:r>
                <a:r>
                  <a:rPr lang="en-US" dirty="0"/>
                  <a:t>)</a:t>
                </a:r>
              </a:p>
            </p:txBody>
          </p:sp>
          <p:sp>
            <p:nvSpPr>
              <p:cNvPr id="69" name="TextBox 68">
                <a:extLst>
                  <a:ext uri="{FF2B5EF4-FFF2-40B4-BE49-F238E27FC236}">
                    <a16:creationId xmlns:a16="http://schemas.microsoft.com/office/drawing/2014/main" id="{689991C1-E8DA-916C-C614-40088D81DC25}"/>
                  </a:ext>
                </a:extLst>
              </p:cNvPr>
              <p:cNvSpPr txBox="1"/>
              <p:nvPr/>
            </p:nvSpPr>
            <p:spPr>
              <a:xfrm>
                <a:off x="11265917" y="3030306"/>
                <a:ext cx="1381263" cy="416141"/>
              </a:xfrm>
              <a:prstGeom prst="rect">
                <a:avLst/>
              </a:prstGeom>
              <a:noFill/>
            </p:spPr>
            <p:txBody>
              <a:bodyPr wrap="square" rtlCol="0">
                <a:spAutoFit/>
              </a:bodyPr>
              <a:lstStyle/>
              <a:p>
                <a:pPr algn="r"/>
                <a:r>
                  <a:rPr lang="en-US" dirty="0">
                    <a:solidFill>
                      <a:schemeClr val="accent1"/>
                    </a:solidFill>
                  </a:rPr>
                  <a:t>CATT Coil</a:t>
                </a:r>
              </a:p>
            </p:txBody>
          </p:sp>
          <p:cxnSp>
            <p:nvCxnSpPr>
              <p:cNvPr id="71" name="Straight Arrow Connector 70">
                <a:extLst>
                  <a:ext uri="{FF2B5EF4-FFF2-40B4-BE49-F238E27FC236}">
                    <a16:creationId xmlns:a16="http://schemas.microsoft.com/office/drawing/2014/main" id="{D6763CCF-DE11-28BA-6EC0-BD3AA4717067}"/>
                  </a:ext>
                </a:extLst>
              </p:cNvPr>
              <p:cNvCxnSpPr>
                <a:cxnSpLocks/>
              </p:cNvCxnSpPr>
              <p:nvPr/>
            </p:nvCxnSpPr>
            <p:spPr>
              <a:xfrm flipV="1">
                <a:off x="9762475" y="3583161"/>
                <a:ext cx="0" cy="145812"/>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394DE9E6-1BB5-4727-46AC-2400B0535DB9}"/>
                  </a:ext>
                </a:extLst>
              </p:cNvPr>
              <p:cNvCxnSpPr>
                <a:cxnSpLocks/>
              </p:cNvCxnSpPr>
              <p:nvPr/>
            </p:nvCxnSpPr>
            <p:spPr>
              <a:xfrm flipV="1">
                <a:off x="10513196" y="3583161"/>
                <a:ext cx="0" cy="145812"/>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73" name="Straight Arrow Connector 72">
                <a:extLst>
                  <a:ext uri="{FF2B5EF4-FFF2-40B4-BE49-F238E27FC236}">
                    <a16:creationId xmlns:a16="http://schemas.microsoft.com/office/drawing/2014/main" id="{3A2BB963-2C54-0139-76F2-AD98CA1B7C7C}"/>
                  </a:ext>
                </a:extLst>
              </p:cNvPr>
              <p:cNvCxnSpPr>
                <a:cxnSpLocks/>
              </p:cNvCxnSpPr>
              <p:nvPr/>
            </p:nvCxnSpPr>
            <p:spPr>
              <a:xfrm>
                <a:off x="9762475" y="3345775"/>
                <a:ext cx="0" cy="145812"/>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a:extLst>
                  <a:ext uri="{FF2B5EF4-FFF2-40B4-BE49-F238E27FC236}">
                    <a16:creationId xmlns:a16="http://schemas.microsoft.com/office/drawing/2014/main" id="{DEEE631C-7879-EFF6-BD3D-6DB3B44BF398}"/>
                  </a:ext>
                </a:extLst>
              </p:cNvPr>
              <p:cNvCxnSpPr>
                <a:cxnSpLocks/>
              </p:cNvCxnSpPr>
              <p:nvPr/>
            </p:nvCxnSpPr>
            <p:spPr>
              <a:xfrm>
                <a:off x="10513196" y="3345775"/>
                <a:ext cx="0" cy="145812"/>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sp>
          <p:nvSpPr>
            <p:cNvPr id="13" name="Rectangle 12">
              <a:extLst>
                <a:ext uri="{FF2B5EF4-FFF2-40B4-BE49-F238E27FC236}">
                  <a16:creationId xmlns:a16="http://schemas.microsoft.com/office/drawing/2014/main" id="{F1CCD528-B295-75F9-D468-BC530CD5B9A3}"/>
                </a:ext>
              </a:extLst>
            </p:cNvPr>
            <p:cNvSpPr/>
            <p:nvPr/>
          </p:nvSpPr>
          <p:spPr>
            <a:xfrm>
              <a:off x="8661359" y="4164236"/>
              <a:ext cx="1312374" cy="66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FF97925F-5CB4-17C0-6521-5D3EDB7DA164}"/>
                </a:ext>
              </a:extLst>
            </p:cNvPr>
            <p:cNvSpPr txBox="1"/>
            <p:nvPr/>
          </p:nvSpPr>
          <p:spPr>
            <a:xfrm>
              <a:off x="6502217" y="4172773"/>
              <a:ext cx="2180286" cy="369332"/>
            </a:xfrm>
            <a:prstGeom prst="rect">
              <a:avLst/>
            </a:prstGeom>
            <a:noFill/>
          </p:spPr>
          <p:txBody>
            <a:bodyPr wrap="square" rtlCol="0">
              <a:spAutoFit/>
            </a:bodyPr>
            <a:lstStyle/>
            <a:p>
              <a:r>
                <a:rPr lang="en-US" dirty="0"/>
                <a:t>12 T split magnet</a:t>
              </a:r>
            </a:p>
          </p:txBody>
        </p:sp>
        <p:sp>
          <p:nvSpPr>
            <p:cNvPr id="15" name="TextBox 14">
              <a:extLst>
                <a:ext uri="{FF2B5EF4-FFF2-40B4-BE49-F238E27FC236}">
                  <a16:creationId xmlns:a16="http://schemas.microsoft.com/office/drawing/2014/main" id="{9EB1E649-0529-1756-88D1-D1222ABE6949}"/>
                </a:ext>
              </a:extLst>
            </p:cNvPr>
            <p:cNvSpPr txBox="1"/>
            <p:nvPr/>
          </p:nvSpPr>
          <p:spPr>
            <a:xfrm>
              <a:off x="6723128" y="1791688"/>
              <a:ext cx="2180286" cy="646331"/>
            </a:xfrm>
            <a:prstGeom prst="rect">
              <a:avLst/>
            </a:prstGeom>
            <a:noFill/>
          </p:spPr>
          <p:txBody>
            <a:bodyPr wrap="square" rtlCol="0">
              <a:spAutoFit/>
            </a:bodyPr>
            <a:lstStyle/>
            <a:p>
              <a:r>
                <a:rPr lang="en-US" dirty="0"/>
                <a:t>Field produced by the split magnet</a:t>
              </a:r>
            </a:p>
          </p:txBody>
        </p:sp>
      </p:grpSp>
      <p:sp>
        <p:nvSpPr>
          <p:cNvPr id="18" name="Rectangle 17">
            <a:extLst>
              <a:ext uri="{FF2B5EF4-FFF2-40B4-BE49-F238E27FC236}">
                <a16:creationId xmlns:a16="http://schemas.microsoft.com/office/drawing/2014/main" id="{BB01014B-F5B4-35D6-C39E-10BEF2C9C5AD}"/>
              </a:ext>
            </a:extLst>
          </p:cNvPr>
          <p:cNvSpPr/>
          <p:nvPr/>
        </p:nvSpPr>
        <p:spPr>
          <a:xfrm>
            <a:off x="2343204" y="4949328"/>
            <a:ext cx="303123" cy="559627"/>
          </a:xfrm>
          <a:prstGeom prst="rect">
            <a:avLst/>
          </a:prstGeom>
          <a:noFill/>
          <a:ln w="3810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20" name="Straight Connector 19">
            <a:extLst>
              <a:ext uri="{FF2B5EF4-FFF2-40B4-BE49-F238E27FC236}">
                <a16:creationId xmlns:a16="http://schemas.microsoft.com/office/drawing/2014/main" id="{E913DBE5-F0B0-709D-D29A-B85F25216D84}"/>
              </a:ext>
            </a:extLst>
          </p:cNvPr>
          <p:cNvCxnSpPr/>
          <p:nvPr/>
        </p:nvCxnSpPr>
        <p:spPr>
          <a:xfrm flipV="1">
            <a:off x="2646327" y="3956848"/>
            <a:ext cx="1534582" cy="992480"/>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65DD03CD-EE5B-08BF-58BA-6DC59C4C3421}"/>
              </a:ext>
            </a:extLst>
          </p:cNvPr>
          <p:cNvCxnSpPr>
            <a:cxnSpLocks/>
          </p:cNvCxnSpPr>
          <p:nvPr/>
        </p:nvCxnSpPr>
        <p:spPr>
          <a:xfrm>
            <a:off x="2646327" y="5525338"/>
            <a:ext cx="1540217" cy="1078142"/>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19" name="Footer Placeholder 18">
            <a:extLst>
              <a:ext uri="{FF2B5EF4-FFF2-40B4-BE49-F238E27FC236}">
                <a16:creationId xmlns:a16="http://schemas.microsoft.com/office/drawing/2014/main" id="{DA768F3E-D898-1E3F-2CEE-95E5817F7D3F}"/>
              </a:ext>
            </a:extLst>
          </p:cNvPr>
          <p:cNvSpPr>
            <a:spLocks noGrp="1"/>
          </p:cNvSpPr>
          <p:nvPr>
            <p:ph type="ftr" sz="quarter" idx="11"/>
          </p:nvPr>
        </p:nvSpPr>
        <p:spPr/>
        <p:txBody>
          <a:bodyPr/>
          <a:lstStyle/>
          <a:p>
            <a:r>
              <a:rPr lang="en-US"/>
              <a:t>HiTAT - 2025 October 23-24 at CERN</a:t>
            </a:r>
          </a:p>
        </p:txBody>
      </p:sp>
    </p:spTree>
    <p:extLst>
      <p:ext uri="{BB962C8B-B14F-4D97-AF65-F5344CB8AC3E}">
        <p14:creationId xmlns:p14="http://schemas.microsoft.com/office/powerpoint/2010/main" val="1448549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AAAE6A-EE49-82EF-3B1F-A480AB4751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A9BAEF-93BE-DE0A-BAD1-9E155035B30E}"/>
              </a:ext>
            </a:extLst>
          </p:cNvPr>
          <p:cNvSpPr>
            <a:spLocks noGrp="1"/>
          </p:cNvSpPr>
          <p:nvPr>
            <p:ph type="title"/>
          </p:nvPr>
        </p:nvSpPr>
        <p:spPr/>
        <p:txBody>
          <a:bodyPr>
            <a:normAutofit/>
          </a:bodyPr>
          <a:lstStyle/>
          <a:p>
            <a:r>
              <a:rPr lang="en-US" dirty="0"/>
              <a:t>Combined Axial pressure and Tape Tilting (CATT) test</a:t>
            </a:r>
          </a:p>
        </p:txBody>
      </p:sp>
      <p:sp>
        <p:nvSpPr>
          <p:cNvPr id="4" name="Slide Number Placeholder 3">
            <a:extLst>
              <a:ext uri="{FF2B5EF4-FFF2-40B4-BE49-F238E27FC236}">
                <a16:creationId xmlns:a16="http://schemas.microsoft.com/office/drawing/2014/main" id="{0948E3B0-A5BD-B895-80B5-59EDBEAEBE44}"/>
              </a:ext>
            </a:extLst>
          </p:cNvPr>
          <p:cNvSpPr>
            <a:spLocks noGrp="1"/>
          </p:cNvSpPr>
          <p:nvPr>
            <p:ph type="sldNum" sz="quarter" idx="12"/>
          </p:nvPr>
        </p:nvSpPr>
        <p:spPr>
          <a:xfrm>
            <a:off x="7082619" y="6538915"/>
            <a:ext cx="2844800" cy="365125"/>
          </a:xfrm>
        </p:spPr>
        <p:txBody>
          <a:bodyPr/>
          <a:lstStyle/>
          <a:p>
            <a:fld id="{36D22083-CC51-4A85-A83A-7E1EBCC74C6C}" type="slidenum">
              <a:rPr lang="en-US" smtClean="0"/>
              <a:pPr/>
              <a:t>16</a:t>
            </a:fld>
            <a:endParaRPr lang="en-US" dirty="0"/>
          </a:p>
        </p:txBody>
      </p:sp>
      <p:pic>
        <p:nvPicPr>
          <p:cNvPr id="32" name="Picture 31">
            <a:extLst>
              <a:ext uri="{FF2B5EF4-FFF2-40B4-BE49-F238E27FC236}">
                <a16:creationId xmlns:a16="http://schemas.microsoft.com/office/drawing/2014/main" id="{72B28964-8F58-569B-E79E-1C7929D1C329}"/>
              </a:ext>
            </a:extLst>
          </p:cNvPr>
          <p:cNvPicPr>
            <a:picLocks noChangeAspect="1"/>
          </p:cNvPicPr>
          <p:nvPr/>
        </p:nvPicPr>
        <p:blipFill>
          <a:blip r:embed="rId3"/>
          <a:stretch>
            <a:fillRect/>
          </a:stretch>
        </p:blipFill>
        <p:spPr>
          <a:xfrm>
            <a:off x="1177108" y="1137753"/>
            <a:ext cx="2525001" cy="5515779"/>
          </a:xfrm>
          <a:prstGeom prst="rect">
            <a:avLst/>
          </a:prstGeom>
        </p:spPr>
      </p:pic>
      <p:sp>
        <p:nvSpPr>
          <p:cNvPr id="34" name="TextBox 33">
            <a:extLst>
              <a:ext uri="{FF2B5EF4-FFF2-40B4-BE49-F238E27FC236}">
                <a16:creationId xmlns:a16="http://schemas.microsoft.com/office/drawing/2014/main" id="{7BDE561E-5DDF-CEA4-B39B-18B0A7501181}"/>
              </a:ext>
            </a:extLst>
          </p:cNvPr>
          <p:cNvSpPr txBox="1"/>
          <p:nvPr/>
        </p:nvSpPr>
        <p:spPr>
          <a:xfrm>
            <a:off x="3976082" y="1373188"/>
            <a:ext cx="1217032" cy="400110"/>
          </a:xfrm>
          <a:prstGeom prst="rect">
            <a:avLst/>
          </a:prstGeom>
          <a:noFill/>
        </p:spPr>
        <p:txBody>
          <a:bodyPr wrap="square" rtlCol="0">
            <a:spAutoFit/>
          </a:bodyPr>
          <a:lstStyle/>
          <a:p>
            <a:r>
              <a:rPr lang="en-US" sz="2000" dirty="0"/>
              <a:t>Actuator</a:t>
            </a:r>
          </a:p>
        </p:txBody>
      </p:sp>
      <p:cxnSp>
        <p:nvCxnSpPr>
          <p:cNvPr id="36" name="Straight Connector 35">
            <a:extLst>
              <a:ext uri="{FF2B5EF4-FFF2-40B4-BE49-F238E27FC236}">
                <a16:creationId xmlns:a16="http://schemas.microsoft.com/office/drawing/2014/main" id="{A9540F60-325A-0E14-F796-98071F4A7CAD}"/>
              </a:ext>
            </a:extLst>
          </p:cNvPr>
          <p:cNvCxnSpPr>
            <a:endCxn id="34" idx="1"/>
          </p:cNvCxnSpPr>
          <p:nvPr/>
        </p:nvCxnSpPr>
        <p:spPr>
          <a:xfrm flipV="1">
            <a:off x="2797629" y="1573243"/>
            <a:ext cx="1178453" cy="38618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5CF47E83-3BA7-4702-BF4E-1100489ABEBA}"/>
              </a:ext>
            </a:extLst>
          </p:cNvPr>
          <p:cNvSpPr txBox="1"/>
          <p:nvPr/>
        </p:nvSpPr>
        <p:spPr>
          <a:xfrm>
            <a:off x="3719519" y="1996170"/>
            <a:ext cx="2976313" cy="584775"/>
          </a:xfrm>
          <a:prstGeom prst="rect">
            <a:avLst/>
          </a:prstGeom>
          <a:noFill/>
        </p:spPr>
        <p:txBody>
          <a:bodyPr wrap="square" rtlCol="0">
            <a:spAutoFit/>
          </a:bodyPr>
          <a:lstStyle/>
          <a:p>
            <a:pPr algn="ctr"/>
            <a:r>
              <a:rPr lang="en-US" sz="1600" dirty="0"/>
              <a:t>“CATT” Coil</a:t>
            </a:r>
          </a:p>
          <a:p>
            <a:pPr algn="ctr"/>
            <a:r>
              <a:rPr lang="en-US" sz="1600" dirty="0"/>
              <a:t>(REBCO double pancake coil)</a:t>
            </a:r>
          </a:p>
        </p:txBody>
      </p:sp>
      <p:pic>
        <p:nvPicPr>
          <p:cNvPr id="40" name="Picture 39" descr="A close-up of a machine&#10;&#10;Description automatically generated">
            <a:extLst>
              <a:ext uri="{FF2B5EF4-FFF2-40B4-BE49-F238E27FC236}">
                <a16:creationId xmlns:a16="http://schemas.microsoft.com/office/drawing/2014/main" id="{5BA8C1DA-F919-6E49-893A-8CF73E2720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850080" y="4287677"/>
            <a:ext cx="2646632" cy="1984974"/>
          </a:xfrm>
          <a:prstGeom prst="rect">
            <a:avLst/>
          </a:prstGeom>
        </p:spPr>
      </p:pic>
      <p:grpSp>
        <p:nvGrpSpPr>
          <p:cNvPr id="41" name="Group 40">
            <a:extLst>
              <a:ext uri="{FF2B5EF4-FFF2-40B4-BE49-F238E27FC236}">
                <a16:creationId xmlns:a16="http://schemas.microsoft.com/office/drawing/2014/main" id="{604549A6-8913-01D0-AAAD-A1994F858B19}"/>
              </a:ext>
            </a:extLst>
          </p:cNvPr>
          <p:cNvGrpSpPr/>
          <p:nvPr/>
        </p:nvGrpSpPr>
        <p:grpSpPr>
          <a:xfrm>
            <a:off x="4129859" y="2608546"/>
            <a:ext cx="2036023" cy="1066652"/>
            <a:chOff x="601803" y="1645457"/>
            <a:chExt cx="2861783" cy="1499259"/>
          </a:xfrm>
        </p:grpSpPr>
        <p:pic>
          <p:nvPicPr>
            <p:cNvPr id="42" name="Content Placeholder 4" descr="A circular object on a white surface&#10;&#10;Description automatically generated">
              <a:extLst>
                <a:ext uri="{FF2B5EF4-FFF2-40B4-BE49-F238E27FC236}">
                  <a16:creationId xmlns:a16="http://schemas.microsoft.com/office/drawing/2014/main" id="{8D2AEDBE-67EB-0058-6108-5122B90A4E0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01803" y="1645457"/>
              <a:ext cx="2861783" cy="1499259"/>
            </a:xfrm>
            <a:prstGeom prst="rect">
              <a:avLst/>
            </a:prstGeom>
          </p:spPr>
        </p:pic>
        <p:sp>
          <p:nvSpPr>
            <p:cNvPr id="43" name="TextBox 42">
              <a:extLst>
                <a:ext uri="{FF2B5EF4-FFF2-40B4-BE49-F238E27FC236}">
                  <a16:creationId xmlns:a16="http://schemas.microsoft.com/office/drawing/2014/main" id="{444C85E8-AB5F-2A1B-441C-A3B6ACAB2730}"/>
                </a:ext>
              </a:extLst>
            </p:cNvPr>
            <p:cNvSpPr txBox="1"/>
            <p:nvPr/>
          </p:nvSpPr>
          <p:spPr>
            <a:xfrm>
              <a:off x="1467092" y="1905989"/>
              <a:ext cx="1790330" cy="475863"/>
            </a:xfrm>
            <a:prstGeom prst="rect">
              <a:avLst/>
            </a:prstGeom>
            <a:noFill/>
          </p:spPr>
          <p:txBody>
            <a:bodyPr wrap="square" rtlCol="0">
              <a:spAutoFit/>
            </a:bodyPr>
            <a:lstStyle/>
            <a:p>
              <a:r>
                <a:rPr lang="en-US" sz="1600" b="1" dirty="0"/>
                <a:t>124.0 mm</a:t>
              </a:r>
            </a:p>
          </p:txBody>
        </p:sp>
        <p:cxnSp>
          <p:nvCxnSpPr>
            <p:cNvPr id="44" name="Straight Arrow Connector 43">
              <a:extLst>
                <a:ext uri="{FF2B5EF4-FFF2-40B4-BE49-F238E27FC236}">
                  <a16:creationId xmlns:a16="http://schemas.microsoft.com/office/drawing/2014/main" id="{D52ED084-D30F-A1FC-8C48-4BDA305F20A6}"/>
                </a:ext>
              </a:extLst>
            </p:cNvPr>
            <p:cNvCxnSpPr>
              <a:cxnSpLocks/>
            </p:cNvCxnSpPr>
            <p:nvPr/>
          </p:nvCxnSpPr>
          <p:spPr>
            <a:xfrm>
              <a:off x="1031808" y="2289401"/>
              <a:ext cx="2096958" cy="18129"/>
            </a:xfrm>
            <a:prstGeom prst="straightConnector1">
              <a:avLst/>
            </a:prstGeom>
            <a:ln w="12700">
              <a:solidFill>
                <a:schemeClr val="accent3"/>
              </a:solidFill>
              <a:headEnd type="triangle"/>
              <a:tailEnd type="triangle"/>
            </a:ln>
            <a:effectLst>
              <a:outerShdw blurRad="63500" sx="115000" sy="115000" algn="ctr" rotWithShape="0">
                <a:schemeClr val="bg1">
                  <a:alpha val="52000"/>
                </a:schemeClr>
              </a:outerShdw>
            </a:effectLst>
          </p:spPr>
          <p:style>
            <a:lnRef idx="2">
              <a:schemeClr val="accent1"/>
            </a:lnRef>
            <a:fillRef idx="0">
              <a:schemeClr val="accent1"/>
            </a:fillRef>
            <a:effectRef idx="1">
              <a:schemeClr val="accent1"/>
            </a:effectRef>
            <a:fontRef idx="minor">
              <a:schemeClr val="tx1"/>
            </a:fontRef>
          </p:style>
        </p:cxnSp>
      </p:grpSp>
      <p:cxnSp>
        <p:nvCxnSpPr>
          <p:cNvPr id="45" name="Straight Connector 44">
            <a:extLst>
              <a:ext uri="{FF2B5EF4-FFF2-40B4-BE49-F238E27FC236}">
                <a16:creationId xmlns:a16="http://schemas.microsoft.com/office/drawing/2014/main" id="{284D49B9-F1FA-1898-A2CA-280FBC33FA3D}"/>
              </a:ext>
            </a:extLst>
          </p:cNvPr>
          <p:cNvCxnSpPr>
            <a:cxnSpLocks/>
            <a:stCxn id="46" idx="0"/>
          </p:cNvCxnSpPr>
          <p:nvPr/>
        </p:nvCxnSpPr>
        <p:spPr>
          <a:xfrm flipV="1">
            <a:off x="5102608" y="3653687"/>
            <a:ext cx="79122" cy="1493802"/>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46" name="Rectangle 45">
            <a:extLst>
              <a:ext uri="{FF2B5EF4-FFF2-40B4-BE49-F238E27FC236}">
                <a16:creationId xmlns:a16="http://schemas.microsoft.com/office/drawing/2014/main" id="{FBFAD27A-3FDA-4563-27A6-E2B8BD322EE4}"/>
              </a:ext>
            </a:extLst>
          </p:cNvPr>
          <p:cNvSpPr/>
          <p:nvPr/>
        </p:nvSpPr>
        <p:spPr>
          <a:xfrm>
            <a:off x="4435787" y="5147489"/>
            <a:ext cx="1333642" cy="272947"/>
          </a:xfrm>
          <a:prstGeom prst="rect">
            <a:avLst/>
          </a:prstGeom>
          <a:noFill/>
          <a:ln w="15875">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8" name="Rectangle 17">
            <a:extLst>
              <a:ext uri="{FF2B5EF4-FFF2-40B4-BE49-F238E27FC236}">
                <a16:creationId xmlns:a16="http://schemas.microsoft.com/office/drawing/2014/main" id="{076B0155-AB5A-56C0-0CF0-3076D1B60A87}"/>
              </a:ext>
            </a:extLst>
          </p:cNvPr>
          <p:cNvSpPr/>
          <p:nvPr/>
        </p:nvSpPr>
        <p:spPr>
          <a:xfrm>
            <a:off x="2343204" y="4949328"/>
            <a:ext cx="303123" cy="559627"/>
          </a:xfrm>
          <a:prstGeom prst="rect">
            <a:avLst/>
          </a:prstGeom>
          <a:noFill/>
          <a:ln w="3810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20" name="Straight Connector 19">
            <a:extLst>
              <a:ext uri="{FF2B5EF4-FFF2-40B4-BE49-F238E27FC236}">
                <a16:creationId xmlns:a16="http://schemas.microsoft.com/office/drawing/2014/main" id="{351170AF-3AE3-5B12-7B5E-4A301E1F2D12}"/>
              </a:ext>
            </a:extLst>
          </p:cNvPr>
          <p:cNvCxnSpPr/>
          <p:nvPr/>
        </p:nvCxnSpPr>
        <p:spPr>
          <a:xfrm flipV="1">
            <a:off x="2646327" y="3956848"/>
            <a:ext cx="1534582" cy="992480"/>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02D0CC6F-01A4-C2BB-A96C-70D329F7813C}"/>
              </a:ext>
            </a:extLst>
          </p:cNvPr>
          <p:cNvCxnSpPr>
            <a:cxnSpLocks/>
          </p:cNvCxnSpPr>
          <p:nvPr/>
        </p:nvCxnSpPr>
        <p:spPr>
          <a:xfrm>
            <a:off x="2646327" y="5525338"/>
            <a:ext cx="1540217" cy="1078142"/>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19" name="Footer Placeholder 18">
            <a:extLst>
              <a:ext uri="{FF2B5EF4-FFF2-40B4-BE49-F238E27FC236}">
                <a16:creationId xmlns:a16="http://schemas.microsoft.com/office/drawing/2014/main" id="{579568DE-41AB-E87E-BD2F-360852717A86}"/>
              </a:ext>
            </a:extLst>
          </p:cNvPr>
          <p:cNvSpPr>
            <a:spLocks noGrp="1"/>
          </p:cNvSpPr>
          <p:nvPr>
            <p:ph type="ftr" sz="quarter" idx="11"/>
          </p:nvPr>
        </p:nvSpPr>
        <p:spPr/>
        <p:txBody>
          <a:bodyPr/>
          <a:lstStyle/>
          <a:p>
            <a:r>
              <a:rPr lang="en-US"/>
              <a:t>HiTAT - 2025 October 23-24 at CERN</a:t>
            </a:r>
          </a:p>
        </p:txBody>
      </p:sp>
      <p:pic>
        <p:nvPicPr>
          <p:cNvPr id="35" name="Picture 34">
            <a:extLst>
              <a:ext uri="{FF2B5EF4-FFF2-40B4-BE49-F238E27FC236}">
                <a16:creationId xmlns:a16="http://schemas.microsoft.com/office/drawing/2014/main" id="{746F5011-10A1-B841-4120-9A463D907098}"/>
              </a:ext>
            </a:extLst>
          </p:cNvPr>
          <p:cNvPicPr>
            <a:picLocks noChangeAspect="1"/>
          </p:cNvPicPr>
          <p:nvPr/>
        </p:nvPicPr>
        <p:blipFill>
          <a:blip r:embed="rId6"/>
          <a:stretch>
            <a:fillRect/>
          </a:stretch>
        </p:blipFill>
        <p:spPr>
          <a:xfrm>
            <a:off x="6832703" y="2190178"/>
            <a:ext cx="4724809" cy="2920237"/>
          </a:xfrm>
          <a:prstGeom prst="rect">
            <a:avLst/>
          </a:prstGeom>
          <a:solidFill>
            <a:schemeClr val="bg1"/>
          </a:solidFill>
        </p:spPr>
      </p:pic>
    </p:spTree>
    <p:extLst>
      <p:ext uri="{BB962C8B-B14F-4D97-AF65-F5344CB8AC3E}">
        <p14:creationId xmlns:p14="http://schemas.microsoft.com/office/powerpoint/2010/main" val="42556452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363C9-111F-39F2-FF47-735E8F144D6A}"/>
              </a:ext>
            </a:extLst>
          </p:cNvPr>
          <p:cNvSpPr>
            <a:spLocks noGrp="1"/>
          </p:cNvSpPr>
          <p:nvPr>
            <p:ph type="title"/>
          </p:nvPr>
        </p:nvSpPr>
        <p:spPr/>
        <p:txBody>
          <a:bodyPr/>
          <a:lstStyle/>
          <a:p>
            <a:r>
              <a:rPr lang="en-US" dirty="0"/>
              <a:t>Inspection after LSC initial test (Jan. 2025): </a:t>
            </a:r>
            <a:br>
              <a:rPr lang="en-US" dirty="0"/>
            </a:br>
            <a:r>
              <a:rPr lang="en-US" dirty="0"/>
              <a:t>Delamination is a root cause of module degradation</a:t>
            </a:r>
          </a:p>
        </p:txBody>
      </p:sp>
      <p:sp>
        <p:nvSpPr>
          <p:cNvPr id="4" name="Slide Number Placeholder 3">
            <a:extLst>
              <a:ext uri="{FF2B5EF4-FFF2-40B4-BE49-F238E27FC236}">
                <a16:creationId xmlns:a16="http://schemas.microsoft.com/office/drawing/2014/main" id="{D824C469-ACF9-5483-B855-1C58B3273E9A}"/>
              </a:ext>
            </a:extLst>
          </p:cNvPr>
          <p:cNvSpPr>
            <a:spLocks noGrp="1"/>
          </p:cNvSpPr>
          <p:nvPr>
            <p:ph type="sldNum" sz="quarter" idx="12"/>
          </p:nvPr>
        </p:nvSpPr>
        <p:spPr/>
        <p:txBody>
          <a:bodyPr/>
          <a:lstStyle/>
          <a:p>
            <a:fld id="{36D22083-CC51-4A85-A83A-7E1EBCC74C6C}" type="slidenum">
              <a:rPr lang="en-US" smtClean="0"/>
              <a:pPr/>
              <a:t>17</a:t>
            </a:fld>
            <a:endParaRPr lang="en-US" dirty="0"/>
          </a:p>
        </p:txBody>
      </p:sp>
      <p:sp>
        <p:nvSpPr>
          <p:cNvPr id="5" name="Content Placeholder 2">
            <a:extLst>
              <a:ext uri="{FF2B5EF4-FFF2-40B4-BE49-F238E27FC236}">
                <a16:creationId xmlns:a16="http://schemas.microsoft.com/office/drawing/2014/main" id="{6BF418C3-DDA7-F17C-BD40-A346855AF87F}"/>
              </a:ext>
            </a:extLst>
          </p:cNvPr>
          <p:cNvSpPr>
            <a:spLocks noGrp="1"/>
          </p:cNvSpPr>
          <p:nvPr>
            <p:ph idx="1"/>
          </p:nvPr>
        </p:nvSpPr>
        <p:spPr>
          <a:xfrm>
            <a:off x="609600" y="1330037"/>
            <a:ext cx="6572250" cy="1222663"/>
          </a:xfrm>
        </p:spPr>
        <p:txBody>
          <a:bodyPr>
            <a:normAutofit/>
          </a:bodyPr>
          <a:lstStyle/>
          <a:p>
            <a:pPr marL="0" indent="0">
              <a:buNone/>
            </a:pPr>
            <a:r>
              <a:rPr lang="en-US" dirty="0"/>
              <a:t>Delamination was found in several locations in a module that generated voltage and showed other behavior consistent with degradation.</a:t>
            </a:r>
          </a:p>
          <a:p>
            <a:pPr marL="0" indent="0">
              <a:buNone/>
            </a:pPr>
            <a:endParaRPr lang="en-US" dirty="0"/>
          </a:p>
          <a:p>
            <a:pPr marL="0" indent="0">
              <a:buNone/>
            </a:pPr>
            <a:endParaRPr lang="en-US" dirty="0"/>
          </a:p>
        </p:txBody>
      </p:sp>
      <p:pic>
        <p:nvPicPr>
          <p:cNvPr id="6" name="Picture 5" descr="A hand holding a straw&#10;&#10;AI-generated content may be incorrect.">
            <a:extLst>
              <a:ext uri="{FF2B5EF4-FFF2-40B4-BE49-F238E27FC236}">
                <a16:creationId xmlns:a16="http://schemas.microsoft.com/office/drawing/2014/main" id="{27029CCE-C457-4AC5-39D7-84B33823F2E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875" y="2468401"/>
            <a:ext cx="3149052" cy="3770972"/>
          </a:xfrm>
          <a:prstGeom prst="rect">
            <a:avLst/>
          </a:prstGeom>
        </p:spPr>
      </p:pic>
      <p:pic>
        <p:nvPicPr>
          <p:cNvPr id="7" name="Picture 6" descr="A person holding a plastic tube&#10;&#10;AI-generated content may be incorrect.">
            <a:extLst>
              <a:ext uri="{FF2B5EF4-FFF2-40B4-BE49-F238E27FC236}">
                <a16:creationId xmlns:a16="http://schemas.microsoft.com/office/drawing/2014/main" id="{C63B5DB4-BD1F-3285-8E79-66ECFF6624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1124" y="2468401"/>
            <a:ext cx="3483809" cy="3770972"/>
          </a:xfrm>
          <a:prstGeom prst="rect">
            <a:avLst/>
          </a:prstGeom>
        </p:spPr>
      </p:pic>
      <p:sp>
        <p:nvSpPr>
          <p:cNvPr id="8" name="Footer Placeholder 7">
            <a:extLst>
              <a:ext uri="{FF2B5EF4-FFF2-40B4-BE49-F238E27FC236}">
                <a16:creationId xmlns:a16="http://schemas.microsoft.com/office/drawing/2014/main" id="{9EB7E8AD-A4C7-6699-5227-0E46ADBA0215}"/>
              </a:ext>
            </a:extLst>
          </p:cNvPr>
          <p:cNvSpPr>
            <a:spLocks noGrp="1"/>
          </p:cNvSpPr>
          <p:nvPr>
            <p:ph type="ftr" sz="quarter" idx="11"/>
          </p:nvPr>
        </p:nvSpPr>
        <p:spPr/>
        <p:txBody>
          <a:bodyPr/>
          <a:lstStyle/>
          <a:p>
            <a:r>
              <a:rPr lang="en-US"/>
              <a:t>HiTAT - 2025 October 23-24 at CERN</a:t>
            </a:r>
          </a:p>
        </p:txBody>
      </p:sp>
      <p:sp>
        <p:nvSpPr>
          <p:cNvPr id="3" name="TextBox 2">
            <a:extLst>
              <a:ext uri="{FF2B5EF4-FFF2-40B4-BE49-F238E27FC236}">
                <a16:creationId xmlns:a16="http://schemas.microsoft.com/office/drawing/2014/main" id="{EFA480A4-CB07-9D89-FCFA-E3BBBA572510}"/>
              </a:ext>
            </a:extLst>
          </p:cNvPr>
          <p:cNvSpPr txBox="1"/>
          <p:nvPr/>
        </p:nvSpPr>
        <p:spPr>
          <a:xfrm>
            <a:off x="8005735" y="2468401"/>
            <a:ext cx="3872127" cy="1754326"/>
          </a:xfrm>
          <a:prstGeom prst="rect">
            <a:avLst/>
          </a:prstGeom>
          <a:solidFill>
            <a:schemeClr val="accent4"/>
          </a:solidFill>
        </p:spPr>
        <p:txBody>
          <a:bodyPr wrap="square" rtlCol="0">
            <a:spAutoFit/>
          </a:bodyPr>
          <a:lstStyle/>
          <a:p>
            <a:pPr algn="ctr"/>
            <a:r>
              <a:rPr lang="en-US" b="1" dirty="0"/>
              <a:t>Takeaway: Copper plating “art” continues to be an important component of REBCO conductor.</a:t>
            </a:r>
          </a:p>
          <a:p>
            <a:pPr algn="ctr"/>
            <a:endParaRPr lang="en-US" b="1" dirty="0"/>
          </a:p>
          <a:p>
            <a:pPr algn="ctr"/>
            <a:r>
              <a:rPr lang="en-US" b="1" dirty="0"/>
              <a:t>Improving the plating consistency is of high importance</a:t>
            </a:r>
          </a:p>
        </p:txBody>
      </p:sp>
    </p:spTree>
    <p:extLst>
      <p:ext uri="{BB962C8B-B14F-4D97-AF65-F5344CB8AC3E}">
        <p14:creationId xmlns:p14="http://schemas.microsoft.com/office/powerpoint/2010/main" val="3605999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erson holding a stick&#10;&#10;AI-generated content may be incorrect.">
            <a:extLst>
              <a:ext uri="{FF2B5EF4-FFF2-40B4-BE49-F238E27FC236}">
                <a16:creationId xmlns:a16="http://schemas.microsoft.com/office/drawing/2014/main" id="{B6DE3E4A-6F20-889A-318F-F3FC5C6CAA2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44527" y="1414215"/>
            <a:ext cx="3124352" cy="2305420"/>
          </a:xfrm>
          <a:prstGeom prst="rect">
            <a:avLst/>
          </a:prstGeom>
        </p:spPr>
      </p:pic>
      <p:sp>
        <p:nvSpPr>
          <p:cNvPr id="2" name="Title 1">
            <a:extLst>
              <a:ext uri="{FF2B5EF4-FFF2-40B4-BE49-F238E27FC236}">
                <a16:creationId xmlns:a16="http://schemas.microsoft.com/office/drawing/2014/main" id="{F95F5316-FEC3-DEDC-166F-DB192E0FEE47}"/>
              </a:ext>
            </a:extLst>
          </p:cNvPr>
          <p:cNvSpPr>
            <a:spLocks noGrp="1"/>
          </p:cNvSpPr>
          <p:nvPr>
            <p:ph type="title"/>
          </p:nvPr>
        </p:nvSpPr>
        <p:spPr/>
        <p:txBody>
          <a:bodyPr/>
          <a:lstStyle/>
          <a:p>
            <a:r>
              <a:rPr lang="en-US" dirty="0"/>
              <a:t>Inspection after LSC initial test: </a:t>
            </a:r>
            <a:br>
              <a:rPr lang="en-US" dirty="0"/>
            </a:br>
            <a:r>
              <a:rPr lang="en-US" dirty="0"/>
              <a:t>Evidence for arcing</a:t>
            </a:r>
          </a:p>
        </p:txBody>
      </p:sp>
      <p:sp>
        <p:nvSpPr>
          <p:cNvPr id="3" name="Content Placeholder 2">
            <a:extLst>
              <a:ext uri="{FF2B5EF4-FFF2-40B4-BE49-F238E27FC236}">
                <a16:creationId xmlns:a16="http://schemas.microsoft.com/office/drawing/2014/main" id="{395199A0-A1BE-7884-E18C-F62C02ED429D}"/>
              </a:ext>
            </a:extLst>
          </p:cNvPr>
          <p:cNvSpPr>
            <a:spLocks noGrp="1"/>
          </p:cNvSpPr>
          <p:nvPr>
            <p:ph idx="1"/>
          </p:nvPr>
        </p:nvSpPr>
        <p:spPr>
          <a:xfrm>
            <a:off x="389807" y="1223438"/>
            <a:ext cx="4771962" cy="1774024"/>
          </a:xfrm>
        </p:spPr>
        <p:txBody>
          <a:bodyPr>
            <a:normAutofit/>
          </a:bodyPr>
          <a:lstStyle/>
          <a:p>
            <a:r>
              <a:rPr lang="en-US" sz="1800" dirty="0"/>
              <a:t>Dark spots were visible on some modules indicating shorts across conductor turns</a:t>
            </a:r>
          </a:p>
          <a:p>
            <a:r>
              <a:rPr lang="en-US" sz="1800" dirty="0"/>
              <a:t>Locations do not seem to be correlated with the coil components </a:t>
            </a:r>
            <a:r>
              <a:rPr lang="en-US" sz="1800" dirty="0">
                <a:sym typeface="Wingdings" panose="05000000000000000000" pitchFamily="2" charset="2"/>
              </a:rPr>
              <a:t> local defects</a:t>
            </a:r>
            <a:endParaRPr lang="en-US" sz="1800" dirty="0"/>
          </a:p>
          <a:p>
            <a:r>
              <a:rPr lang="en-US" sz="1800" dirty="0"/>
              <a:t>In some cases the tapes were welded together</a:t>
            </a:r>
          </a:p>
          <a:p>
            <a:endParaRPr lang="en-US" sz="1800" dirty="0"/>
          </a:p>
        </p:txBody>
      </p:sp>
      <p:sp>
        <p:nvSpPr>
          <p:cNvPr id="4" name="Slide Number Placeholder 3">
            <a:extLst>
              <a:ext uri="{FF2B5EF4-FFF2-40B4-BE49-F238E27FC236}">
                <a16:creationId xmlns:a16="http://schemas.microsoft.com/office/drawing/2014/main" id="{64382937-7C61-214E-F853-C923D1EA4DEE}"/>
              </a:ext>
            </a:extLst>
          </p:cNvPr>
          <p:cNvSpPr>
            <a:spLocks noGrp="1"/>
          </p:cNvSpPr>
          <p:nvPr>
            <p:ph type="sldNum" sz="quarter" idx="12"/>
          </p:nvPr>
        </p:nvSpPr>
        <p:spPr/>
        <p:txBody>
          <a:bodyPr/>
          <a:lstStyle/>
          <a:p>
            <a:fld id="{36D22083-CC51-4A85-A83A-7E1EBCC74C6C}" type="slidenum">
              <a:rPr lang="en-US" smtClean="0"/>
              <a:pPr/>
              <a:t>18</a:t>
            </a:fld>
            <a:endParaRPr lang="en-US" dirty="0"/>
          </a:p>
        </p:txBody>
      </p:sp>
      <p:pic>
        <p:nvPicPr>
          <p:cNvPr id="9" name="Picture 8" descr="A close up of a machine&#10;&#10;AI-generated content may be incorrect.">
            <a:extLst>
              <a:ext uri="{FF2B5EF4-FFF2-40B4-BE49-F238E27FC236}">
                <a16:creationId xmlns:a16="http://schemas.microsoft.com/office/drawing/2014/main" id="{F3EB50FA-3C19-6FF9-2834-923661596A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6874" y="178840"/>
            <a:ext cx="3293745" cy="2491105"/>
          </a:xfrm>
          <a:prstGeom prst="rect">
            <a:avLst/>
          </a:prstGeom>
        </p:spPr>
      </p:pic>
      <p:grpSp>
        <p:nvGrpSpPr>
          <p:cNvPr id="22" name="Group 21">
            <a:extLst>
              <a:ext uri="{FF2B5EF4-FFF2-40B4-BE49-F238E27FC236}">
                <a16:creationId xmlns:a16="http://schemas.microsoft.com/office/drawing/2014/main" id="{210F227A-3BD9-EB16-BBCD-BE5865117A3D}"/>
              </a:ext>
            </a:extLst>
          </p:cNvPr>
          <p:cNvGrpSpPr/>
          <p:nvPr/>
        </p:nvGrpSpPr>
        <p:grpSpPr>
          <a:xfrm>
            <a:off x="4708423" y="2751664"/>
            <a:ext cx="7350227" cy="3649892"/>
            <a:chOff x="4048658" y="2814054"/>
            <a:chExt cx="7350227" cy="3649892"/>
          </a:xfrm>
        </p:grpSpPr>
        <p:pic>
          <p:nvPicPr>
            <p:cNvPr id="5" name="Picture 4" descr="A circular metal ring with a white label&#10;&#10;AI-generated content may be incorrect.">
              <a:extLst>
                <a:ext uri="{FF2B5EF4-FFF2-40B4-BE49-F238E27FC236}">
                  <a16:creationId xmlns:a16="http://schemas.microsoft.com/office/drawing/2014/main" id="{F9CB3C05-696B-05E8-D447-39DAD75CA7F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4048658" y="2814054"/>
              <a:ext cx="4139573" cy="3649892"/>
            </a:xfrm>
            <a:prstGeom prst="rect">
              <a:avLst/>
            </a:prstGeom>
          </p:spPr>
        </p:pic>
        <p:pic>
          <p:nvPicPr>
            <p:cNvPr id="7" name="Picture 6" descr="A close up of a surface&#10;&#10;AI-generated content may be incorrect.">
              <a:extLst>
                <a:ext uri="{FF2B5EF4-FFF2-40B4-BE49-F238E27FC236}">
                  <a16:creationId xmlns:a16="http://schemas.microsoft.com/office/drawing/2014/main" id="{D19517A3-4F8B-3BB6-D20D-2F34A1ABF92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58200" y="4099285"/>
              <a:ext cx="2940685" cy="2357897"/>
            </a:xfrm>
            <a:prstGeom prst="rect">
              <a:avLst/>
            </a:prstGeom>
            <a:ln w="44450">
              <a:solidFill>
                <a:srgbClr val="00B050"/>
              </a:solidFill>
            </a:ln>
          </p:spPr>
        </p:pic>
        <p:sp>
          <p:nvSpPr>
            <p:cNvPr id="12" name="Rectangle 11">
              <a:extLst>
                <a:ext uri="{FF2B5EF4-FFF2-40B4-BE49-F238E27FC236}">
                  <a16:creationId xmlns:a16="http://schemas.microsoft.com/office/drawing/2014/main" id="{2AD9A993-4F62-B0DC-F331-601FC725F321}"/>
                </a:ext>
              </a:extLst>
            </p:cNvPr>
            <p:cNvSpPr/>
            <p:nvPr/>
          </p:nvSpPr>
          <p:spPr>
            <a:xfrm rot="15160464">
              <a:off x="4497221" y="5089781"/>
              <a:ext cx="223714" cy="136637"/>
            </a:xfrm>
            <a:prstGeom prst="rect">
              <a:avLst/>
            </a:prstGeom>
            <a:noFill/>
            <a:ln w="190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D07E11A4-D105-2973-096E-A0B71D65AAD5}"/>
                </a:ext>
              </a:extLst>
            </p:cNvPr>
            <p:cNvCxnSpPr>
              <a:cxnSpLocks/>
              <a:stCxn id="12" idx="2"/>
              <a:endCxn id="7" idx="1"/>
            </p:cNvCxnSpPr>
            <p:nvPr/>
          </p:nvCxnSpPr>
          <p:spPr>
            <a:xfrm>
              <a:off x="4674297" y="5137754"/>
              <a:ext cx="3783903" cy="14048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sp>
        <p:nvSpPr>
          <p:cNvPr id="27" name="Content Placeholder 2">
            <a:extLst>
              <a:ext uri="{FF2B5EF4-FFF2-40B4-BE49-F238E27FC236}">
                <a16:creationId xmlns:a16="http://schemas.microsoft.com/office/drawing/2014/main" id="{8393E98A-273E-CC07-89DA-D3F82EE08A05}"/>
              </a:ext>
            </a:extLst>
          </p:cNvPr>
          <p:cNvSpPr txBox="1">
            <a:spLocks/>
          </p:cNvSpPr>
          <p:nvPr/>
        </p:nvSpPr>
        <p:spPr>
          <a:xfrm>
            <a:off x="571016" y="1960453"/>
            <a:ext cx="4771962" cy="249110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800" dirty="0"/>
          </a:p>
          <a:p>
            <a:endParaRPr lang="en-US" sz="1800" dirty="0"/>
          </a:p>
        </p:txBody>
      </p:sp>
      <p:sp>
        <p:nvSpPr>
          <p:cNvPr id="11" name="Footer Placeholder 10">
            <a:extLst>
              <a:ext uri="{FF2B5EF4-FFF2-40B4-BE49-F238E27FC236}">
                <a16:creationId xmlns:a16="http://schemas.microsoft.com/office/drawing/2014/main" id="{2F8B9E70-3CC8-58ED-10F8-BA981A8D5B80}"/>
              </a:ext>
            </a:extLst>
          </p:cNvPr>
          <p:cNvSpPr>
            <a:spLocks noGrp="1"/>
          </p:cNvSpPr>
          <p:nvPr>
            <p:ph type="ftr" sz="quarter" idx="11"/>
          </p:nvPr>
        </p:nvSpPr>
        <p:spPr/>
        <p:txBody>
          <a:bodyPr/>
          <a:lstStyle/>
          <a:p>
            <a:r>
              <a:rPr lang="en-US"/>
              <a:t>HiTAT - 2025 October 23-24 at CERN</a:t>
            </a:r>
          </a:p>
        </p:txBody>
      </p:sp>
      <p:pic>
        <p:nvPicPr>
          <p:cNvPr id="15" name="Picture 14">
            <a:extLst>
              <a:ext uri="{FF2B5EF4-FFF2-40B4-BE49-F238E27FC236}">
                <a16:creationId xmlns:a16="http://schemas.microsoft.com/office/drawing/2014/main" id="{93C222C6-A28B-5D21-3950-836C7BFFB375}"/>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674763" y="4576610"/>
            <a:ext cx="1574646" cy="1488086"/>
          </a:xfrm>
          <a:prstGeom prst="rect">
            <a:avLst/>
          </a:prstGeom>
        </p:spPr>
      </p:pic>
      <p:sp>
        <p:nvSpPr>
          <p:cNvPr id="21" name="TextBox 20">
            <a:extLst>
              <a:ext uri="{FF2B5EF4-FFF2-40B4-BE49-F238E27FC236}">
                <a16:creationId xmlns:a16="http://schemas.microsoft.com/office/drawing/2014/main" id="{BB68BB25-B418-2E15-0F72-1D2084615C4F}"/>
              </a:ext>
            </a:extLst>
          </p:cNvPr>
          <p:cNvSpPr txBox="1"/>
          <p:nvPr/>
        </p:nvSpPr>
        <p:spPr>
          <a:xfrm>
            <a:off x="384955" y="3206005"/>
            <a:ext cx="4139572" cy="1200329"/>
          </a:xfrm>
          <a:prstGeom prst="rect">
            <a:avLst/>
          </a:prstGeom>
          <a:solidFill>
            <a:schemeClr val="accent4"/>
          </a:solidFill>
        </p:spPr>
        <p:txBody>
          <a:bodyPr wrap="square" rtlCol="0">
            <a:spAutoFit/>
          </a:bodyPr>
          <a:lstStyle/>
          <a:p>
            <a:pPr algn="ctr"/>
            <a:r>
              <a:rPr lang="en-US" b="1" dirty="0"/>
              <a:t>Among possible causes under investigation: Delamination of copper combined with slit edge “hook” amplified electric field during quench</a:t>
            </a:r>
          </a:p>
        </p:txBody>
      </p:sp>
    </p:spTree>
    <p:extLst>
      <p:ext uri="{BB962C8B-B14F-4D97-AF65-F5344CB8AC3E}">
        <p14:creationId xmlns:p14="http://schemas.microsoft.com/office/powerpoint/2010/main" val="106608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B49AC-435C-AEB2-0C78-443E528BE38E}"/>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AA080A21-0E43-CBCC-AB93-09655D04D3C7}"/>
              </a:ext>
            </a:extLst>
          </p:cNvPr>
          <p:cNvPicPr>
            <a:picLocks noChangeAspect="1"/>
          </p:cNvPicPr>
          <p:nvPr/>
        </p:nvPicPr>
        <p:blipFill>
          <a:blip r:embed="rId2"/>
          <a:stretch>
            <a:fillRect/>
          </a:stretch>
        </p:blipFill>
        <p:spPr>
          <a:xfrm>
            <a:off x="3620538" y="1088077"/>
            <a:ext cx="8163252" cy="2536156"/>
          </a:xfrm>
          <a:prstGeom prst="rect">
            <a:avLst/>
          </a:prstGeom>
        </p:spPr>
      </p:pic>
      <p:sp>
        <p:nvSpPr>
          <p:cNvPr id="2" name="Title 1">
            <a:extLst>
              <a:ext uri="{FF2B5EF4-FFF2-40B4-BE49-F238E27FC236}">
                <a16:creationId xmlns:a16="http://schemas.microsoft.com/office/drawing/2014/main" id="{0237ACAA-16D4-EA65-EFA0-0BF857C73FE8}"/>
              </a:ext>
            </a:extLst>
          </p:cNvPr>
          <p:cNvSpPr>
            <a:spLocks noGrp="1"/>
          </p:cNvSpPr>
          <p:nvPr>
            <p:ph type="title"/>
          </p:nvPr>
        </p:nvSpPr>
        <p:spPr/>
        <p:txBody>
          <a:bodyPr/>
          <a:lstStyle/>
          <a:p>
            <a:r>
              <a:rPr lang="en-US" dirty="0"/>
              <a:t>Discrepancy between measured and simulated strain: Are we missing other threats to the conductors?</a:t>
            </a:r>
          </a:p>
        </p:txBody>
      </p:sp>
      <p:sp>
        <p:nvSpPr>
          <p:cNvPr id="4" name="Slide Number Placeholder 3">
            <a:extLst>
              <a:ext uri="{FF2B5EF4-FFF2-40B4-BE49-F238E27FC236}">
                <a16:creationId xmlns:a16="http://schemas.microsoft.com/office/drawing/2014/main" id="{3EB07928-3586-9018-C5F1-94DAE79CB3A7}"/>
              </a:ext>
            </a:extLst>
          </p:cNvPr>
          <p:cNvSpPr>
            <a:spLocks noGrp="1"/>
          </p:cNvSpPr>
          <p:nvPr>
            <p:ph type="sldNum" sz="quarter" idx="12"/>
          </p:nvPr>
        </p:nvSpPr>
        <p:spPr/>
        <p:txBody>
          <a:bodyPr/>
          <a:lstStyle/>
          <a:p>
            <a:fld id="{36D22083-CC51-4A85-A83A-7E1EBCC74C6C}" type="slidenum">
              <a:rPr lang="en-US" smtClean="0"/>
              <a:pPr/>
              <a:t>19</a:t>
            </a:fld>
            <a:endParaRPr lang="en-US" dirty="0"/>
          </a:p>
        </p:txBody>
      </p:sp>
      <p:sp>
        <p:nvSpPr>
          <p:cNvPr id="8" name="TextBox 7">
            <a:extLst>
              <a:ext uri="{FF2B5EF4-FFF2-40B4-BE49-F238E27FC236}">
                <a16:creationId xmlns:a16="http://schemas.microsoft.com/office/drawing/2014/main" id="{ACA2DB4D-082C-5E22-9292-A1AFB85C4A07}"/>
              </a:ext>
            </a:extLst>
          </p:cNvPr>
          <p:cNvSpPr txBox="1"/>
          <p:nvPr/>
        </p:nvSpPr>
        <p:spPr>
          <a:xfrm>
            <a:off x="344195" y="1075122"/>
            <a:ext cx="2681059" cy="3970318"/>
          </a:xfrm>
          <a:prstGeom prst="rect">
            <a:avLst/>
          </a:prstGeom>
          <a:noFill/>
        </p:spPr>
        <p:txBody>
          <a:bodyPr wrap="square" rtlCol="0">
            <a:spAutoFit/>
          </a:bodyPr>
          <a:lstStyle/>
          <a:p>
            <a:r>
              <a:rPr lang="en-US" dirty="0"/>
              <a:t>Test sequence: </a:t>
            </a:r>
          </a:p>
          <a:p>
            <a:pPr marL="285750" indent="-285750">
              <a:buFont typeface="Arial" panose="020B0604020202020204" pitchFamily="34" charset="0"/>
              <a:buChar char="•"/>
            </a:pPr>
            <a:r>
              <a:rPr lang="en-US" dirty="0"/>
              <a:t>First, </a:t>
            </a:r>
            <a:r>
              <a:rPr lang="en-US" dirty="0" err="1"/>
              <a:t>outsert</a:t>
            </a:r>
            <a:r>
              <a:rPr lang="en-US" dirty="0"/>
              <a:t> is charged (generates a background field of 11.4 T).</a:t>
            </a:r>
          </a:p>
          <a:p>
            <a:pPr marL="285750" indent="-285750">
              <a:buFont typeface="Arial" panose="020B0604020202020204" pitchFamily="34" charset="0"/>
              <a:buChar char="•"/>
            </a:pPr>
            <a:r>
              <a:rPr lang="en-US" dirty="0"/>
              <a:t>Strain is close to 0 during </a:t>
            </a:r>
            <a:r>
              <a:rPr lang="en-US" dirty="0" err="1"/>
              <a:t>outsert</a:t>
            </a:r>
            <a:r>
              <a:rPr lang="en-US" dirty="0"/>
              <a:t> charging.</a:t>
            </a:r>
          </a:p>
          <a:p>
            <a:pPr marL="285750" indent="-285750">
              <a:buFont typeface="Arial" panose="020B0604020202020204" pitchFamily="34" charset="0"/>
              <a:buChar char="•"/>
            </a:pPr>
            <a:r>
              <a:rPr lang="en-US" dirty="0"/>
              <a:t>Then, HTS insert is charged to 609 A.</a:t>
            </a:r>
          </a:p>
          <a:p>
            <a:pPr marL="285750" indent="-285750">
              <a:buFont typeface="Arial" panose="020B0604020202020204" pitchFamily="34" charset="0"/>
              <a:buChar char="•"/>
            </a:pPr>
            <a:r>
              <a:rPr lang="en-US" dirty="0"/>
              <a:t>Measured strain was compensated by compensation gauge</a:t>
            </a:r>
          </a:p>
          <a:p>
            <a:pPr marL="285750" indent="-285750">
              <a:buFont typeface="Arial" panose="020B0604020202020204" pitchFamily="34" charset="0"/>
              <a:buChar char="•"/>
            </a:pPr>
            <a:endParaRPr lang="en-US" dirty="0"/>
          </a:p>
        </p:txBody>
      </p:sp>
      <p:sp>
        <p:nvSpPr>
          <p:cNvPr id="10" name="Footer Placeholder 9">
            <a:extLst>
              <a:ext uri="{FF2B5EF4-FFF2-40B4-BE49-F238E27FC236}">
                <a16:creationId xmlns:a16="http://schemas.microsoft.com/office/drawing/2014/main" id="{DC22B711-4972-3550-31BA-6601348CDAE2}"/>
              </a:ext>
            </a:extLst>
          </p:cNvPr>
          <p:cNvSpPr>
            <a:spLocks noGrp="1"/>
          </p:cNvSpPr>
          <p:nvPr>
            <p:ph type="ftr" sz="quarter" idx="11"/>
          </p:nvPr>
        </p:nvSpPr>
        <p:spPr/>
        <p:txBody>
          <a:bodyPr/>
          <a:lstStyle/>
          <a:p>
            <a:r>
              <a:rPr lang="en-US"/>
              <a:t>HiTAT - 2025 October 23-24 at CERN</a:t>
            </a:r>
          </a:p>
        </p:txBody>
      </p:sp>
      <p:grpSp>
        <p:nvGrpSpPr>
          <p:cNvPr id="32" name="Group 31">
            <a:extLst>
              <a:ext uri="{FF2B5EF4-FFF2-40B4-BE49-F238E27FC236}">
                <a16:creationId xmlns:a16="http://schemas.microsoft.com/office/drawing/2014/main" id="{B742B636-5269-3266-BD4C-1D8575CAA20E}"/>
              </a:ext>
            </a:extLst>
          </p:cNvPr>
          <p:cNvGrpSpPr/>
          <p:nvPr/>
        </p:nvGrpSpPr>
        <p:grpSpPr>
          <a:xfrm>
            <a:off x="526085" y="4810147"/>
            <a:ext cx="2317277" cy="1087210"/>
            <a:chOff x="10030290" y="2628682"/>
            <a:chExt cx="2317277" cy="1087210"/>
          </a:xfrm>
        </p:grpSpPr>
        <p:pic>
          <p:nvPicPr>
            <p:cNvPr id="17" name="Picture 16">
              <a:extLst>
                <a:ext uri="{FF2B5EF4-FFF2-40B4-BE49-F238E27FC236}">
                  <a16:creationId xmlns:a16="http://schemas.microsoft.com/office/drawing/2014/main" id="{7568BB7E-4E6F-6A25-DAFA-67741579D37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030290" y="2892685"/>
              <a:ext cx="1115901" cy="597837"/>
            </a:xfrm>
            <a:prstGeom prst="rect">
              <a:avLst/>
            </a:prstGeom>
          </p:spPr>
        </p:pic>
        <p:sp>
          <p:nvSpPr>
            <p:cNvPr id="18" name="Rectangle 17">
              <a:extLst>
                <a:ext uri="{FF2B5EF4-FFF2-40B4-BE49-F238E27FC236}">
                  <a16:creationId xmlns:a16="http://schemas.microsoft.com/office/drawing/2014/main" id="{E8F460EE-0837-26C7-BBED-09589DB07FA4}"/>
                </a:ext>
              </a:extLst>
            </p:cNvPr>
            <p:cNvSpPr/>
            <p:nvPr/>
          </p:nvSpPr>
          <p:spPr>
            <a:xfrm>
              <a:off x="11136666" y="2948839"/>
              <a:ext cx="119520" cy="211461"/>
            </a:xfrm>
            <a:prstGeom prst="rect">
              <a:avLst/>
            </a:prstGeom>
            <a:solidFill>
              <a:srgbClr val="0B76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8EEF6D5-3A51-2F54-18F0-4A69762D336C}"/>
                </a:ext>
              </a:extLst>
            </p:cNvPr>
            <p:cNvSpPr/>
            <p:nvPr/>
          </p:nvSpPr>
          <p:spPr>
            <a:xfrm>
              <a:off x="11136666" y="3214835"/>
              <a:ext cx="119520" cy="211461"/>
            </a:xfrm>
            <a:prstGeom prst="rect">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C34AB75-C27D-DDC2-46DD-A4924F1DB734}"/>
                </a:ext>
              </a:extLst>
            </p:cNvPr>
            <p:cNvSpPr txBox="1"/>
            <p:nvPr/>
          </p:nvSpPr>
          <p:spPr>
            <a:xfrm>
              <a:off x="11265712" y="3131852"/>
              <a:ext cx="914400" cy="338554"/>
            </a:xfrm>
            <a:prstGeom prst="rect">
              <a:avLst/>
            </a:prstGeom>
            <a:noFill/>
          </p:spPr>
          <p:txBody>
            <a:bodyPr wrap="square" rtlCol="0">
              <a:spAutoFit/>
            </a:bodyPr>
            <a:lstStyle/>
            <a:p>
              <a:r>
                <a:rPr lang="en-US" sz="1600" dirty="0">
                  <a:solidFill>
                    <a:srgbClr val="00B050"/>
                  </a:solidFill>
                </a:rPr>
                <a:t>Inboard </a:t>
              </a:r>
            </a:p>
          </p:txBody>
        </p:sp>
        <p:sp>
          <p:nvSpPr>
            <p:cNvPr id="21" name="TextBox 20">
              <a:extLst>
                <a:ext uri="{FF2B5EF4-FFF2-40B4-BE49-F238E27FC236}">
                  <a16:creationId xmlns:a16="http://schemas.microsoft.com/office/drawing/2014/main" id="{7C19D75E-2F42-1FD3-720C-6218FE64E843}"/>
                </a:ext>
              </a:extLst>
            </p:cNvPr>
            <p:cNvSpPr txBox="1"/>
            <p:nvPr/>
          </p:nvSpPr>
          <p:spPr>
            <a:xfrm>
              <a:off x="11231666" y="2867012"/>
              <a:ext cx="1115901" cy="338554"/>
            </a:xfrm>
            <a:prstGeom prst="rect">
              <a:avLst/>
            </a:prstGeom>
            <a:noFill/>
          </p:spPr>
          <p:txBody>
            <a:bodyPr wrap="square" rtlCol="0">
              <a:spAutoFit/>
            </a:bodyPr>
            <a:lstStyle/>
            <a:p>
              <a:r>
                <a:rPr lang="en-US" sz="1600" dirty="0">
                  <a:solidFill>
                    <a:schemeClr val="accent1"/>
                  </a:solidFill>
                </a:rPr>
                <a:t>Outboard </a:t>
              </a:r>
            </a:p>
          </p:txBody>
        </p:sp>
        <p:cxnSp>
          <p:nvCxnSpPr>
            <p:cNvPr id="22" name="Straight Arrow Connector 21">
              <a:extLst>
                <a:ext uri="{FF2B5EF4-FFF2-40B4-BE49-F238E27FC236}">
                  <a16:creationId xmlns:a16="http://schemas.microsoft.com/office/drawing/2014/main" id="{01727EE1-0567-91E4-EA07-FE7A8014A9A3}"/>
                </a:ext>
              </a:extLst>
            </p:cNvPr>
            <p:cNvCxnSpPr>
              <a:cxnSpLocks/>
            </p:cNvCxnSpPr>
            <p:nvPr/>
          </p:nvCxnSpPr>
          <p:spPr>
            <a:xfrm flipV="1">
              <a:off x="10065665" y="2702896"/>
              <a:ext cx="0" cy="18978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1">
              <a:extLst>
                <a:ext uri="{FF2B5EF4-FFF2-40B4-BE49-F238E27FC236}">
                  <a16:creationId xmlns:a16="http://schemas.microsoft.com/office/drawing/2014/main" id="{422E32F1-35C3-D0F5-B280-347091C2E2AB}"/>
                </a:ext>
              </a:extLst>
            </p:cNvPr>
            <p:cNvSpPr txBox="1"/>
            <p:nvPr/>
          </p:nvSpPr>
          <p:spPr>
            <a:xfrm>
              <a:off x="10135180" y="2628682"/>
              <a:ext cx="1096484" cy="28207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kern="1200" dirty="0"/>
                <a:t>End flange </a:t>
              </a:r>
            </a:p>
          </p:txBody>
        </p:sp>
        <p:cxnSp>
          <p:nvCxnSpPr>
            <p:cNvPr id="24" name="Straight Arrow Connector 23">
              <a:extLst>
                <a:ext uri="{FF2B5EF4-FFF2-40B4-BE49-F238E27FC236}">
                  <a16:creationId xmlns:a16="http://schemas.microsoft.com/office/drawing/2014/main" id="{51FAB4F2-81DC-4131-0819-D44C83A6B872}"/>
                </a:ext>
              </a:extLst>
            </p:cNvPr>
            <p:cNvCxnSpPr>
              <a:cxnSpLocks/>
            </p:cNvCxnSpPr>
            <p:nvPr/>
          </p:nvCxnSpPr>
          <p:spPr>
            <a:xfrm>
              <a:off x="10065665" y="3470406"/>
              <a:ext cx="0" cy="21423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1">
              <a:extLst>
                <a:ext uri="{FF2B5EF4-FFF2-40B4-BE49-F238E27FC236}">
                  <a16:creationId xmlns:a16="http://schemas.microsoft.com/office/drawing/2014/main" id="{E554EE88-01DE-5F24-BD21-E8506DF1CEED}"/>
                </a:ext>
              </a:extLst>
            </p:cNvPr>
            <p:cNvSpPr txBox="1"/>
            <p:nvPr/>
          </p:nvSpPr>
          <p:spPr>
            <a:xfrm>
              <a:off x="10135180" y="3433818"/>
              <a:ext cx="963077" cy="28207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a:t>M</a:t>
              </a:r>
              <a:r>
                <a:rPr lang="en-US" sz="1400" kern="1200" dirty="0"/>
                <a:t>idplane</a:t>
              </a:r>
            </a:p>
          </p:txBody>
        </p:sp>
      </p:grpSp>
      <p:sp>
        <p:nvSpPr>
          <p:cNvPr id="29" name="TextBox 28">
            <a:extLst>
              <a:ext uri="{FF2B5EF4-FFF2-40B4-BE49-F238E27FC236}">
                <a16:creationId xmlns:a16="http://schemas.microsoft.com/office/drawing/2014/main" id="{B943B2F4-5574-B1D4-21CB-8AF9BE8C19F1}"/>
              </a:ext>
            </a:extLst>
          </p:cNvPr>
          <p:cNvSpPr txBox="1"/>
          <p:nvPr/>
        </p:nvSpPr>
        <p:spPr>
          <a:xfrm>
            <a:off x="8540560" y="1912624"/>
            <a:ext cx="1200970" cy="369332"/>
          </a:xfrm>
          <a:prstGeom prst="rect">
            <a:avLst/>
          </a:prstGeom>
          <a:noFill/>
        </p:spPr>
        <p:txBody>
          <a:bodyPr wrap="none" rtlCol="0">
            <a:spAutoFit/>
          </a:bodyPr>
          <a:lstStyle/>
          <a:p>
            <a:r>
              <a:rPr lang="en-US" dirty="0"/>
              <a:t>Simulated</a:t>
            </a:r>
          </a:p>
        </p:txBody>
      </p:sp>
      <p:sp>
        <p:nvSpPr>
          <p:cNvPr id="30" name="TextBox 29">
            <a:extLst>
              <a:ext uri="{FF2B5EF4-FFF2-40B4-BE49-F238E27FC236}">
                <a16:creationId xmlns:a16="http://schemas.microsoft.com/office/drawing/2014/main" id="{B87910CE-99DD-ADF3-6B3A-CAC979ED587D}"/>
              </a:ext>
            </a:extLst>
          </p:cNvPr>
          <p:cNvSpPr txBox="1"/>
          <p:nvPr/>
        </p:nvSpPr>
        <p:spPr>
          <a:xfrm>
            <a:off x="8562938" y="2725445"/>
            <a:ext cx="1178592" cy="369332"/>
          </a:xfrm>
          <a:prstGeom prst="rect">
            <a:avLst/>
          </a:prstGeom>
          <a:noFill/>
        </p:spPr>
        <p:txBody>
          <a:bodyPr wrap="none" rtlCol="0">
            <a:spAutoFit/>
          </a:bodyPr>
          <a:lstStyle/>
          <a:p>
            <a:r>
              <a:rPr lang="en-US" dirty="0"/>
              <a:t>Measured</a:t>
            </a:r>
          </a:p>
        </p:txBody>
      </p:sp>
      <p:pic>
        <p:nvPicPr>
          <p:cNvPr id="26" name="Picture 25">
            <a:extLst>
              <a:ext uri="{FF2B5EF4-FFF2-40B4-BE49-F238E27FC236}">
                <a16:creationId xmlns:a16="http://schemas.microsoft.com/office/drawing/2014/main" id="{48CD4F65-5EA5-586B-BDE9-7F08660115F3}"/>
              </a:ext>
            </a:extLst>
          </p:cNvPr>
          <p:cNvPicPr>
            <a:picLocks noChangeAspect="1"/>
          </p:cNvPicPr>
          <p:nvPr/>
        </p:nvPicPr>
        <p:blipFill>
          <a:blip r:embed="rId4"/>
          <a:stretch>
            <a:fillRect/>
          </a:stretch>
        </p:blipFill>
        <p:spPr>
          <a:xfrm>
            <a:off x="3620538" y="3706060"/>
            <a:ext cx="8529043" cy="2749534"/>
          </a:xfrm>
          <a:prstGeom prst="rect">
            <a:avLst/>
          </a:prstGeom>
        </p:spPr>
      </p:pic>
      <p:grpSp>
        <p:nvGrpSpPr>
          <p:cNvPr id="38" name="Group 37">
            <a:extLst>
              <a:ext uri="{FF2B5EF4-FFF2-40B4-BE49-F238E27FC236}">
                <a16:creationId xmlns:a16="http://schemas.microsoft.com/office/drawing/2014/main" id="{2A14769B-E2BB-20E0-C24F-0A1EB448F8F0}"/>
              </a:ext>
            </a:extLst>
          </p:cNvPr>
          <p:cNvGrpSpPr/>
          <p:nvPr/>
        </p:nvGrpSpPr>
        <p:grpSpPr>
          <a:xfrm>
            <a:off x="3081926" y="1306166"/>
            <a:ext cx="280440" cy="1899549"/>
            <a:chOff x="5955780" y="2474894"/>
            <a:chExt cx="280440" cy="1582246"/>
          </a:xfrm>
        </p:grpSpPr>
        <p:pic>
          <p:nvPicPr>
            <p:cNvPr id="36" name="Picture 35">
              <a:extLst>
                <a:ext uri="{FF2B5EF4-FFF2-40B4-BE49-F238E27FC236}">
                  <a16:creationId xmlns:a16="http://schemas.microsoft.com/office/drawing/2014/main" id="{46771901-F0DF-13F2-2556-E6C73EB38CA2}"/>
                </a:ext>
              </a:extLst>
            </p:cNvPr>
            <p:cNvPicPr>
              <a:picLocks noChangeAspect="1"/>
            </p:cNvPicPr>
            <p:nvPr/>
          </p:nvPicPr>
          <p:blipFill>
            <a:blip r:embed="rId5"/>
            <a:stretch>
              <a:fillRect/>
            </a:stretch>
          </p:blipFill>
          <p:spPr>
            <a:xfrm>
              <a:off x="5955780" y="2474894"/>
              <a:ext cx="280440" cy="783986"/>
            </a:xfrm>
            <a:prstGeom prst="rect">
              <a:avLst/>
            </a:prstGeom>
          </p:spPr>
        </p:pic>
        <p:pic>
          <p:nvPicPr>
            <p:cNvPr id="37" name="Picture 36">
              <a:extLst>
                <a:ext uri="{FF2B5EF4-FFF2-40B4-BE49-F238E27FC236}">
                  <a16:creationId xmlns:a16="http://schemas.microsoft.com/office/drawing/2014/main" id="{6B5E080E-9D51-57E6-160C-7E944257E12E}"/>
                </a:ext>
              </a:extLst>
            </p:cNvPr>
            <p:cNvPicPr>
              <a:picLocks noChangeAspect="1"/>
            </p:cNvPicPr>
            <p:nvPr/>
          </p:nvPicPr>
          <p:blipFill>
            <a:blip r:embed="rId5"/>
            <a:stretch>
              <a:fillRect/>
            </a:stretch>
          </p:blipFill>
          <p:spPr>
            <a:xfrm flipV="1">
              <a:off x="5955780" y="3273154"/>
              <a:ext cx="280440" cy="783986"/>
            </a:xfrm>
            <a:prstGeom prst="rect">
              <a:avLst/>
            </a:prstGeom>
          </p:spPr>
        </p:pic>
      </p:grpSp>
      <p:sp>
        <p:nvSpPr>
          <p:cNvPr id="39" name="Rectangle 38">
            <a:extLst>
              <a:ext uri="{FF2B5EF4-FFF2-40B4-BE49-F238E27FC236}">
                <a16:creationId xmlns:a16="http://schemas.microsoft.com/office/drawing/2014/main" id="{04546C96-EC04-5486-12E3-33A6A5841F18}"/>
              </a:ext>
            </a:extLst>
          </p:cNvPr>
          <p:cNvSpPr/>
          <p:nvPr/>
        </p:nvSpPr>
        <p:spPr>
          <a:xfrm>
            <a:off x="3081852" y="1312110"/>
            <a:ext cx="274320" cy="68084"/>
          </a:xfrm>
          <a:prstGeom prst="rect">
            <a:avLst/>
          </a:prstGeom>
          <a:solidFill>
            <a:srgbClr val="FFFF00">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E41E5FD9-3971-F7A4-DA15-4F96B046B1B8}"/>
              </a:ext>
            </a:extLst>
          </p:cNvPr>
          <p:cNvGrpSpPr/>
          <p:nvPr/>
        </p:nvGrpSpPr>
        <p:grpSpPr>
          <a:xfrm>
            <a:off x="3081852" y="3924806"/>
            <a:ext cx="280440" cy="1899549"/>
            <a:chOff x="5955780" y="2474894"/>
            <a:chExt cx="280440" cy="1582246"/>
          </a:xfrm>
        </p:grpSpPr>
        <p:pic>
          <p:nvPicPr>
            <p:cNvPr id="41" name="Picture 40">
              <a:extLst>
                <a:ext uri="{FF2B5EF4-FFF2-40B4-BE49-F238E27FC236}">
                  <a16:creationId xmlns:a16="http://schemas.microsoft.com/office/drawing/2014/main" id="{1E979EB2-43FE-CB80-4081-C4D6A95415A0}"/>
                </a:ext>
              </a:extLst>
            </p:cNvPr>
            <p:cNvPicPr>
              <a:picLocks noChangeAspect="1"/>
            </p:cNvPicPr>
            <p:nvPr/>
          </p:nvPicPr>
          <p:blipFill>
            <a:blip r:embed="rId5"/>
            <a:stretch>
              <a:fillRect/>
            </a:stretch>
          </p:blipFill>
          <p:spPr>
            <a:xfrm>
              <a:off x="5955780" y="2474894"/>
              <a:ext cx="280440" cy="783986"/>
            </a:xfrm>
            <a:prstGeom prst="rect">
              <a:avLst/>
            </a:prstGeom>
          </p:spPr>
        </p:pic>
        <p:pic>
          <p:nvPicPr>
            <p:cNvPr id="42" name="Picture 41">
              <a:extLst>
                <a:ext uri="{FF2B5EF4-FFF2-40B4-BE49-F238E27FC236}">
                  <a16:creationId xmlns:a16="http://schemas.microsoft.com/office/drawing/2014/main" id="{97E405B5-857C-4775-E5FF-7D784DE63EA4}"/>
                </a:ext>
              </a:extLst>
            </p:cNvPr>
            <p:cNvPicPr>
              <a:picLocks noChangeAspect="1"/>
            </p:cNvPicPr>
            <p:nvPr/>
          </p:nvPicPr>
          <p:blipFill>
            <a:blip r:embed="rId5"/>
            <a:stretch>
              <a:fillRect/>
            </a:stretch>
          </p:blipFill>
          <p:spPr>
            <a:xfrm flipV="1">
              <a:off x="5955780" y="3273154"/>
              <a:ext cx="280440" cy="783986"/>
            </a:xfrm>
            <a:prstGeom prst="rect">
              <a:avLst/>
            </a:prstGeom>
          </p:spPr>
        </p:pic>
      </p:grpSp>
      <p:sp>
        <p:nvSpPr>
          <p:cNvPr id="43" name="Rectangle 42">
            <a:extLst>
              <a:ext uri="{FF2B5EF4-FFF2-40B4-BE49-F238E27FC236}">
                <a16:creationId xmlns:a16="http://schemas.microsoft.com/office/drawing/2014/main" id="{770DA438-46CE-1361-F76D-E533781A464B}"/>
              </a:ext>
            </a:extLst>
          </p:cNvPr>
          <p:cNvSpPr/>
          <p:nvPr/>
        </p:nvSpPr>
        <p:spPr>
          <a:xfrm>
            <a:off x="3079935" y="5405702"/>
            <a:ext cx="274320" cy="68084"/>
          </a:xfrm>
          <a:prstGeom prst="rect">
            <a:avLst/>
          </a:prstGeom>
          <a:solidFill>
            <a:srgbClr val="FFFF00">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ight Brace 43">
            <a:extLst>
              <a:ext uri="{FF2B5EF4-FFF2-40B4-BE49-F238E27FC236}">
                <a16:creationId xmlns:a16="http://schemas.microsoft.com/office/drawing/2014/main" id="{EA4E6DF0-B5F7-BCB2-70A2-A22398F142AF}"/>
              </a:ext>
            </a:extLst>
          </p:cNvPr>
          <p:cNvSpPr/>
          <p:nvPr/>
        </p:nvSpPr>
        <p:spPr>
          <a:xfrm>
            <a:off x="10177670" y="4086970"/>
            <a:ext cx="155448" cy="366749"/>
          </a:xfrm>
          <a:prstGeom prst="rightBrace">
            <a:avLst>
              <a:gd name="adj1" fmla="val 49305"/>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C00000"/>
              </a:solidFill>
            </a:endParaRPr>
          </a:p>
        </p:txBody>
      </p:sp>
      <p:sp>
        <p:nvSpPr>
          <p:cNvPr id="45" name="Right Brace 44">
            <a:extLst>
              <a:ext uri="{FF2B5EF4-FFF2-40B4-BE49-F238E27FC236}">
                <a16:creationId xmlns:a16="http://schemas.microsoft.com/office/drawing/2014/main" id="{C6992C7D-C432-A287-CB3E-717D45A5F151}"/>
              </a:ext>
            </a:extLst>
          </p:cNvPr>
          <p:cNvSpPr/>
          <p:nvPr/>
        </p:nvSpPr>
        <p:spPr>
          <a:xfrm>
            <a:off x="10177670" y="4585648"/>
            <a:ext cx="155448" cy="124725"/>
          </a:xfrm>
          <a:prstGeom prst="rightBrace">
            <a:avLst>
              <a:gd name="adj1" fmla="val 49305"/>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C00000"/>
              </a:solidFill>
            </a:endParaRPr>
          </a:p>
        </p:txBody>
      </p:sp>
      <p:sp>
        <p:nvSpPr>
          <p:cNvPr id="46" name="TextBox 45">
            <a:extLst>
              <a:ext uri="{FF2B5EF4-FFF2-40B4-BE49-F238E27FC236}">
                <a16:creationId xmlns:a16="http://schemas.microsoft.com/office/drawing/2014/main" id="{9965A854-87AA-0C32-F894-4608F7D91033}"/>
              </a:ext>
            </a:extLst>
          </p:cNvPr>
          <p:cNvSpPr txBox="1"/>
          <p:nvPr/>
        </p:nvSpPr>
        <p:spPr>
          <a:xfrm>
            <a:off x="10370413" y="4119533"/>
            <a:ext cx="1701141" cy="1569660"/>
          </a:xfrm>
          <a:prstGeom prst="rect">
            <a:avLst/>
          </a:prstGeom>
          <a:noFill/>
        </p:spPr>
        <p:txBody>
          <a:bodyPr wrap="square" rtlCol="0">
            <a:spAutoFit/>
          </a:bodyPr>
          <a:lstStyle/>
          <a:p>
            <a:r>
              <a:rPr lang="en-US" sz="1600" dirty="0">
                <a:solidFill>
                  <a:srgbClr val="C00000"/>
                </a:solidFill>
              </a:rPr>
              <a:t>Overall tilt is over-estimated</a:t>
            </a:r>
          </a:p>
          <a:p>
            <a:endParaRPr lang="en-US" sz="1600" dirty="0">
              <a:solidFill>
                <a:srgbClr val="C00000"/>
              </a:solidFill>
            </a:endParaRPr>
          </a:p>
          <a:p>
            <a:endParaRPr lang="en-US" sz="1600" dirty="0">
              <a:solidFill>
                <a:srgbClr val="C00000"/>
              </a:solidFill>
            </a:endParaRPr>
          </a:p>
          <a:p>
            <a:r>
              <a:rPr lang="en-US" sz="1600" dirty="0">
                <a:solidFill>
                  <a:srgbClr val="C00000"/>
                </a:solidFill>
              </a:rPr>
              <a:t>Are large </a:t>
            </a:r>
            <a:r>
              <a:rPr lang="en-US" sz="1600" i="1" dirty="0">
                <a:solidFill>
                  <a:srgbClr val="C00000"/>
                </a:solidFill>
              </a:rPr>
              <a:t>local</a:t>
            </a:r>
            <a:r>
              <a:rPr lang="en-US" sz="1600" dirty="0">
                <a:solidFill>
                  <a:srgbClr val="C00000"/>
                </a:solidFill>
              </a:rPr>
              <a:t> tilts overlooked?</a:t>
            </a:r>
          </a:p>
        </p:txBody>
      </p:sp>
      <p:sp>
        <p:nvSpPr>
          <p:cNvPr id="49" name="TextBox 48">
            <a:extLst>
              <a:ext uri="{FF2B5EF4-FFF2-40B4-BE49-F238E27FC236}">
                <a16:creationId xmlns:a16="http://schemas.microsoft.com/office/drawing/2014/main" id="{89560754-C5D6-764C-80F2-3CABE7A43803}"/>
              </a:ext>
            </a:extLst>
          </p:cNvPr>
          <p:cNvSpPr txBox="1"/>
          <p:nvPr/>
        </p:nvSpPr>
        <p:spPr>
          <a:xfrm>
            <a:off x="9975845" y="2001937"/>
            <a:ext cx="914400" cy="338554"/>
          </a:xfrm>
          <a:prstGeom prst="rect">
            <a:avLst/>
          </a:prstGeom>
          <a:noFill/>
        </p:spPr>
        <p:txBody>
          <a:bodyPr wrap="square" rtlCol="0">
            <a:spAutoFit/>
          </a:bodyPr>
          <a:lstStyle/>
          <a:p>
            <a:r>
              <a:rPr lang="en-US" sz="1600" dirty="0">
                <a:solidFill>
                  <a:srgbClr val="00B050"/>
                </a:solidFill>
              </a:rPr>
              <a:t>Inboard </a:t>
            </a:r>
          </a:p>
        </p:txBody>
      </p:sp>
      <p:sp>
        <p:nvSpPr>
          <p:cNvPr id="50" name="TextBox 49">
            <a:extLst>
              <a:ext uri="{FF2B5EF4-FFF2-40B4-BE49-F238E27FC236}">
                <a16:creationId xmlns:a16="http://schemas.microsoft.com/office/drawing/2014/main" id="{1C7305AA-74B7-BD90-DDB4-4CFB957E1F9E}"/>
              </a:ext>
            </a:extLst>
          </p:cNvPr>
          <p:cNvSpPr txBox="1"/>
          <p:nvPr/>
        </p:nvSpPr>
        <p:spPr>
          <a:xfrm>
            <a:off x="9941799" y="1737097"/>
            <a:ext cx="1115901" cy="338554"/>
          </a:xfrm>
          <a:prstGeom prst="rect">
            <a:avLst/>
          </a:prstGeom>
          <a:noFill/>
        </p:spPr>
        <p:txBody>
          <a:bodyPr wrap="square" rtlCol="0">
            <a:spAutoFit/>
          </a:bodyPr>
          <a:lstStyle/>
          <a:p>
            <a:r>
              <a:rPr lang="en-US" sz="1600" dirty="0">
                <a:solidFill>
                  <a:schemeClr val="accent1"/>
                </a:solidFill>
              </a:rPr>
              <a:t>Outboard </a:t>
            </a:r>
          </a:p>
        </p:txBody>
      </p:sp>
      <p:sp>
        <p:nvSpPr>
          <p:cNvPr id="53" name="TextBox 52">
            <a:extLst>
              <a:ext uri="{FF2B5EF4-FFF2-40B4-BE49-F238E27FC236}">
                <a16:creationId xmlns:a16="http://schemas.microsoft.com/office/drawing/2014/main" id="{695B405E-84AA-0DCD-26F0-73C5F7FFB755}"/>
              </a:ext>
            </a:extLst>
          </p:cNvPr>
          <p:cNvSpPr txBox="1"/>
          <p:nvPr/>
        </p:nvSpPr>
        <p:spPr>
          <a:xfrm>
            <a:off x="10128245" y="2913880"/>
            <a:ext cx="914400" cy="338554"/>
          </a:xfrm>
          <a:prstGeom prst="rect">
            <a:avLst/>
          </a:prstGeom>
          <a:noFill/>
        </p:spPr>
        <p:txBody>
          <a:bodyPr wrap="square" rtlCol="0">
            <a:spAutoFit/>
          </a:bodyPr>
          <a:lstStyle/>
          <a:p>
            <a:r>
              <a:rPr lang="en-US" sz="1600" dirty="0">
                <a:solidFill>
                  <a:srgbClr val="00B050"/>
                </a:solidFill>
              </a:rPr>
              <a:t>Inboard </a:t>
            </a:r>
          </a:p>
        </p:txBody>
      </p:sp>
      <p:sp>
        <p:nvSpPr>
          <p:cNvPr id="54" name="TextBox 53">
            <a:extLst>
              <a:ext uri="{FF2B5EF4-FFF2-40B4-BE49-F238E27FC236}">
                <a16:creationId xmlns:a16="http://schemas.microsoft.com/office/drawing/2014/main" id="{140FE162-F8C0-038B-D28A-A075E045DEDA}"/>
              </a:ext>
            </a:extLst>
          </p:cNvPr>
          <p:cNvSpPr txBox="1"/>
          <p:nvPr/>
        </p:nvSpPr>
        <p:spPr>
          <a:xfrm>
            <a:off x="10094199" y="2649040"/>
            <a:ext cx="1115901" cy="338554"/>
          </a:xfrm>
          <a:prstGeom prst="rect">
            <a:avLst/>
          </a:prstGeom>
          <a:noFill/>
        </p:spPr>
        <p:txBody>
          <a:bodyPr wrap="square" rtlCol="0">
            <a:spAutoFit/>
          </a:bodyPr>
          <a:lstStyle/>
          <a:p>
            <a:r>
              <a:rPr lang="en-US" sz="1600" dirty="0">
                <a:solidFill>
                  <a:schemeClr val="accent1"/>
                </a:solidFill>
              </a:rPr>
              <a:t>Outboard </a:t>
            </a:r>
          </a:p>
        </p:txBody>
      </p:sp>
    </p:spTree>
    <p:extLst>
      <p:ext uri="{BB962C8B-B14F-4D97-AF65-F5344CB8AC3E}">
        <p14:creationId xmlns:p14="http://schemas.microsoft.com/office/powerpoint/2010/main" val="1957028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2224-615A-0DD3-28E8-E154184BD0EE}"/>
              </a:ext>
            </a:extLst>
          </p:cNvPr>
          <p:cNvSpPr>
            <a:spLocks noGrp="1"/>
          </p:cNvSpPr>
          <p:nvPr>
            <p:ph type="title"/>
          </p:nvPr>
        </p:nvSpPr>
        <p:spPr/>
        <p:txBody>
          <a:bodyPr/>
          <a:lstStyle/>
          <a:p>
            <a:r>
              <a:rPr lang="en-US" dirty="0" err="1"/>
              <a:t>MagLab’s</a:t>
            </a:r>
            <a:r>
              <a:rPr lang="en-US" dirty="0"/>
              <a:t> 40 T all-superconducting magnet project</a:t>
            </a:r>
            <a:br>
              <a:rPr lang="en-US" dirty="0"/>
            </a:br>
            <a:endParaRPr lang="en-US" dirty="0"/>
          </a:p>
        </p:txBody>
      </p:sp>
      <p:pic>
        <p:nvPicPr>
          <p:cNvPr id="4" name="Picture 3">
            <a:extLst>
              <a:ext uri="{FF2B5EF4-FFF2-40B4-BE49-F238E27FC236}">
                <a16:creationId xmlns:a16="http://schemas.microsoft.com/office/drawing/2014/main" id="{8492CFAF-4C77-AA3F-8309-15252981FF98}"/>
              </a:ext>
            </a:extLst>
          </p:cNvPr>
          <p:cNvPicPr>
            <a:picLocks noChangeAspect="1"/>
          </p:cNvPicPr>
          <p:nvPr/>
        </p:nvPicPr>
        <p:blipFill>
          <a:blip r:embed="rId2"/>
          <a:stretch>
            <a:fillRect/>
          </a:stretch>
        </p:blipFill>
        <p:spPr>
          <a:xfrm>
            <a:off x="0" y="1021080"/>
            <a:ext cx="12192000" cy="2407920"/>
          </a:xfrm>
          <a:prstGeom prst="rect">
            <a:avLst/>
          </a:prstGeom>
        </p:spPr>
      </p:pic>
      <p:graphicFrame>
        <p:nvGraphicFramePr>
          <p:cNvPr id="14" name="Table 13">
            <a:extLst>
              <a:ext uri="{FF2B5EF4-FFF2-40B4-BE49-F238E27FC236}">
                <a16:creationId xmlns:a16="http://schemas.microsoft.com/office/drawing/2014/main" id="{85823E53-0496-C397-3073-1D620F4200D2}"/>
              </a:ext>
            </a:extLst>
          </p:cNvPr>
          <p:cNvGraphicFramePr>
            <a:graphicFrameLocks noGrp="1"/>
          </p:cNvGraphicFramePr>
          <p:nvPr/>
        </p:nvGraphicFramePr>
        <p:xfrm>
          <a:off x="132557" y="3429000"/>
          <a:ext cx="5884862" cy="2682240"/>
        </p:xfrm>
        <a:graphic>
          <a:graphicData uri="http://schemas.openxmlformats.org/drawingml/2006/table">
            <a:tbl>
              <a:tblPr firstRow="1" firstCol="1" bandRow="1">
                <a:tableStyleId>{7DF18680-E054-41AD-8BC1-D1AEF772440D}</a:tableStyleId>
              </a:tblPr>
              <a:tblGrid>
                <a:gridCol w="2757779">
                  <a:extLst>
                    <a:ext uri="{9D8B030D-6E8A-4147-A177-3AD203B41FA5}">
                      <a16:colId xmlns:a16="http://schemas.microsoft.com/office/drawing/2014/main" val="3308920249"/>
                    </a:ext>
                  </a:extLst>
                </a:gridCol>
                <a:gridCol w="1621095">
                  <a:extLst>
                    <a:ext uri="{9D8B030D-6E8A-4147-A177-3AD203B41FA5}">
                      <a16:colId xmlns:a16="http://schemas.microsoft.com/office/drawing/2014/main" val="1641718110"/>
                    </a:ext>
                  </a:extLst>
                </a:gridCol>
                <a:gridCol w="1505988">
                  <a:extLst>
                    <a:ext uri="{9D8B030D-6E8A-4147-A177-3AD203B41FA5}">
                      <a16:colId xmlns:a16="http://schemas.microsoft.com/office/drawing/2014/main" val="3185703827"/>
                    </a:ext>
                  </a:extLst>
                </a:gridCol>
              </a:tblGrid>
              <a:tr h="0">
                <a:tc>
                  <a:txBody>
                    <a:bodyPr/>
                    <a:lstStyle/>
                    <a:p>
                      <a:pPr algn="ctr">
                        <a:spcAft>
                          <a:spcPts val="0"/>
                        </a:spcAft>
                      </a:pPr>
                      <a:r>
                        <a:rPr lang="en-US" sz="1600" dirty="0">
                          <a:solidFill>
                            <a:schemeClr val="tx1"/>
                          </a:solidFill>
                          <a:effectLst/>
                        </a:rPr>
                        <a:t>Parameter</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600" dirty="0">
                          <a:solidFill>
                            <a:schemeClr val="tx1"/>
                          </a:solidFill>
                          <a:effectLst/>
                        </a:rPr>
                        <a:t>Minimum</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600" dirty="0">
                          <a:solidFill>
                            <a:schemeClr val="tx1"/>
                          </a:solidFill>
                          <a:effectLst/>
                        </a:rPr>
                        <a:t>Desired</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75052556"/>
                  </a:ext>
                </a:extLst>
              </a:tr>
              <a:tr h="0">
                <a:tc>
                  <a:txBody>
                    <a:bodyPr/>
                    <a:lstStyle/>
                    <a:p>
                      <a:pPr algn="ctr">
                        <a:spcAft>
                          <a:spcPts val="0"/>
                        </a:spcAft>
                      </a:pPr>
                      <a:r>
                        <a:rPr lang="en-US" sz="1600" dirty="0">
                          <a:effectLst/>
                        </a:rPr>
                        <a:t>Central Field*</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≥40T </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same</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135308729"/>
                  </a:ext>
                </a:extLst>
              </a:tr>
              <a:tr h="0">
                <a:tc>
                  <a:txBody>
                    <a:bodyPr/>
                    <a:lstStyle/>
                    <a:p>
                      <a:pPr algn="ctr">
                        <a:spcAft>
                          <a:spcPts val="0"/>
                        </a:spcAft>
                      </a:pPr>
                      <a:r>
                        <a:rPr lang="en-US" sz="1600" dirty="0">
                          <a:effectLst/>
                        </a:rPr>
                        <a:t>Experiment Duration</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8 hours</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continuous</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520737265"/>
                  </a:ext>
                </a:extLst>
              </a:tr>
              <a:tr h="0">
                <a:tc>
                  <a:txBody>
                    <a:bodyPr/>
                    <a:lstStyle/>
                    <a:p>
                      <a:pPr algn="ctr">
                        <a:spcAft>
                          <a:spcPts val="0"/>
                        </a:spcAft>
                      </a:pPr>
                      <a:r>
                        <a:rPr lang="en-US" sz="1600" dirty="0">
                          <a:effectLst/>
                        </a:rPr>
                        <a:t>Quench Protection* System Validation</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Full-scale test coil(s)</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At 40T</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094634661"/>
                  </a:ext>
                </a:extLst>
              </a:tr>
              <a:tr h="0">
                <a:tc>
                  <a:txBody>
                    <a:bodyPr/>
                    <a:lstStyle/>
                    <a:p>
                      <a:pPr algn="ctr">
                        <a:spcAft>
                          <a:spcPts val="0"/>
                        </a:spcAft>
                      </a:pPr>
                      <a:r>
                        <a:rPr lang="en-US" sz="1600" dirty="0">
                          <a:effectLst/>
                        </a:rPr>
                        <a:t>Operating Temperature</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4.2 K</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4.2 K</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453993630"/>
                  </a:ext>
                </a:extLst>
              </a:tr>
              <a:tr h="0">
                <a:tc>
                  <a:txBody>
                    <a:bodyPr/>
                    <a:lstStyle/>
                    <a:p>
                      <a:pPr algn="ctr">
                        <a:spcAft>
                          <a:spcPts val="0"/>
                        </a:spcAft>
                      </a:pPr>
                      <a:r>
                        <a:rPr lang="en-US" sz="1600" dirty="0">
                          <a:effectLst/>
                        </a:rPr>
                        <a:t>Clear Bore Environment</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4.2 K, </a:t>
                      </a:r>
                      <a:r>
                        <a:rPr lang="en-US" sz="1600" dirty="0" err="1">
                          <a:effectLst/>
                        </a:rPr>
                        <a:t>LHe</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a:effectLst/>
                        </a:rPr>
                        <a:t>4.2 K, LHe</a:t>
                      </a:r>
                      <a:endParaRPr lang="en-US" sz="16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99734713"/>
                  </a:ext>
                </a:extLst>
              </a:tr>
              <a:tr h="0">
                <a:tc>
                  <a:txBody>
                    <a:bodyPr/>
                    <a:lstStyle/>
                    <a:p>
                      <a:pPr algn="ctr">
                        <a:spcAft>
                          <a:spcPts val="0"/>
                        </a:spcAft>
                      </a:pPr>
                      <a:r>
                        <a:rPr lang="en-US" sz="1600" dirty="0">
                          <a:effectLst/>
                        </a:rPr>
                        <a:t>Clear Bore diameter</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≥34 mm</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a:effectLst/>
                        </a:rPr>
                        <a:t>≥34 mm</a:t>
                      </a:r>
                      <a:endParaRPr lang="en-US" sz="16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946431014"/>
                  </a:ext>
                </a:extLst>
              </a:tr>
              <a:tr h="0">
                <a:tc>
                  <a:txBody>
                    <a:bodyPr/>
                    <a:lstStyle/>
                    <a:p>
                      <a:pPr algn="ctr">
                        <a:spcAft>
                          <a:spcPts val="0"/>
                        </a:spcAft>
                      </a:pPr>
                      <a:r>
                        <a:rPr lang="en-US" sz="1600" dirty="0">
                          <a:effectLst/>
                        </a:rPr>
                        <a:t>Ramp rate</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≥0.5T/min</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same</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591809638"/>
                  </a:ext>
                </a:extLst>
              </a:tr>
              <a:tr h="0">
                <a:tc>
                  <a:txBody>
                    <a:bodyPr/>
                    <a:lstStyle/>
                    <a:p>
                      <a:pPr algn="ctr">
                        <a:spcAft>
                          <a:spcPts val="0"/>
                        </a:spcAft>
                      </a:pPr>
                      <a:r>
                        <a:rPr lang="en-US" sz="1600" dirty="0">
                          <a:effectLst/>
                        </a:rPr>
                        <a:t>Inhomogeneity </a:t>
                      </a:r>
                    </a:p>
                    <a:p>
                      <a:pPr algn="ctr">
                        <a:spcAft>
                          <a:spcPts val="0"/>
                        </a:spcAft>
                      </a:pPr>
                      <a:r>
                        <a:rPr lang="en-US" sz="1600" dirty="0">
                          <a:effectLst/>
                        </a:rPr>
                        <a:t>(1 cm DSV)</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≤500 ppm </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same</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210146691"/>
                  </a:ext>
                </a:extLst>
              </a:tr>
            </a:tbl>
          </a:graphicData>
        </a:graphic>
      </p:graphicFrame>
      <p:graphicFrame>
        <p:nvGraphicFramePr>
          <p:cNvPr id="15" name="Content Placeholder 4">
            <a:extLst>
              <a:ext uri="{FF2B5EF4-FFF2-40B4-BE49-F238E27FC236}">
                <a16:creationId xmlns:a16="http://schemas.microsoft.com/office/drawing/2014/main" id="{9C91BC97-2301-0C44-D82E-E062C4DEF0A7}"/>
              </a:ext>
            </a:extLst>
          </p:cNvPr>
          <p:cNvGraphicFramePr>
            <a:graphicFrameLocks/>
          </p:cNvGraphicFramePr>
          <p:nvPr/>
        </p:nvGraphicFramePr>
        <p:xfrm>
          <a:off x="6149975" y="3423122"/>
          <a:ext cx="5909467" cy="1950720"/>
        </p:xfrm>
        <a:graphic>
          <a:graphicData uri="http://schemas.openxmlformats.org/drawingml/2006/table">
            <a:tbl>
              <a:tblPr firstRow="1" firstCol="1" bandRow="1">
                <a:tableStyleId>{7DF18680-E054-41AD-8BC1-D1AEF772440D}</a:tableStyleId>
              </a:tblPr>
              <a:tblGrid>
                <a:gridCol w="2769310">
                  <a:extLst>
                    <a:ext uri="{9D8B030D-6E8A-4147-A177-3AD203B41FA5}">
                      <a16:colId xmlns:a16="http://schemas.microsoft.com/office/drawing/2014/main" val="3088511916"/>
                    </a:ext>
                  </a:extLst>
                </a:gridCol>
                <a:gridCol w="1627873">
                  <a:extLst>
                    <a:ext uri="{9D8B030D-6E8A-4147-A177-3AD203B41FA5}">
                      <a16:colId xmlns:a16="http://schemas.microsoft.com/office/drawing/2014/main" val="845615781"/>
                    </a:ext>
                  </a:extLst>
                </a:gridCol>
                <a:gridCol w="1512284">
                  <a:extLst>
                    <a:ext uri="{9D8B030D-6E8A-4147-A177-3AD203B41FA5}">
                      <a16:colId xmlns:a16="http://schemas.microsoft.com/office/drawing/2014/main" val="2711655311"/>
                    </a:ext>
                  </a:extLst>
                </a:gridCol>
              </a:tblGrid>
              <a:tr h="0">
                <a:tc>
                  <a:txBody>
                    <a:bodyPr/>
                    <a:lstStyle/>
                    <a:p>
                      <a:pPr algn="ctr">
                        <a:spcAft>
                          <a:spcPts val="0"/>
                        </a:spcAft>
                      </a:pPr>
                      <a:r>
                        <a:rPr lang="en-US" sz="1600" dirty="0">
                          <a:solidFill>
                            <a:schemeClr val="tx1"/>
                          </a:solidFill>
                          <a:effectLst/>
                        </a:rPr>
                        <a:t>Parameter</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600" dirty="0">
                          <a:solidFill>
                            <a:schemeClr val="tx1"/>
                          </a:solidFill>
                          <a:effectLst/>
                        </a:rPr>
                        <a:t>Minimum</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600" dirty="0">
                          <a:solidFill>
                            <a:schemeClr val="tx1"/>
                          </a:solidFill>
                          <a:effectLst/>
                        </a:rPr>
                        <a:t>Desired</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43629299"/>
                  </a:ext>
                </a:extLst>
              </a:tr>
              <a:tr h="0">
                <a:tc>
                  <a:txBody>
                    <a:bodyPr/>
                    <a:lstStyle/>
                    <a:p>
                      <a:pPr algn="ctr">
                        <a:spcAft>
                          <a:spcPts val="0"/>
                        </a:spcAft>
                      </a:pPr>
                      <a:r>
                        <a:rPr lang="en-US" sz="1600" dirty="0">
                          <a:effectLst/>
                        </a:rPr>
                        <a:t>10 gauss fringe field</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&lt; 2.0 m </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&lt; 2.0 m</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26527844"/>
                  </a:ext>
                </a:extLst>
              </a:tr>
              <a:tr h="0">
                <a:tc>
                  <a:txBody>
                    <a:bodyPr/>
                    <a:lstStyle/>
                    <a:p>
                      <a:pPr algn="ctr">
                        <a:spcAft>
                          <a:spcPts val="0"/>
                        </a:spcAft>
                      </a:pPr>
                      <a:r>
                        <a:rPr lang="en-US" sz="1600" dirty="0">
                          <a:effectLst/>
                        </a:rPr>
                        <a:t>Operating lifetime*</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10 years or 25,000 cycles</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20 years or 50,000 cycles</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39149301"/>
                  </a:ext>
                </a:extLst>
              </a:tr>
              <a:tr h="0">
                <a:tc>
                  <a:txBody>
                    <a:bodyPr/>
                    <a:lstStyle/>
                    <a:p>
                      <a:pPr algn="ctr">
                        <a:spcAft>
                          <a:spcPts val="0"/>
                        </a:spcAft>
                      </a:pPr>
                      <a:r>
                        <a:rPr lang="en-US" sz="1600" dirty="0">
                          <a:effectLst/>
                        </a:rPr>
                        <a:t>Field set-ability*</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a:effectLst/>
                        </a:rPr>
                        <a:t>10 mT</a:t>
                      </a:r>
                      <a:endParaRPr lang="en-US" sz="16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5 </a:t>
                      </a:r>
                      <a:r>
                        <a:rPr lang="en-US" sz="1600" dirty="0" err="1">
                          <a:effectLst/>
                        </a:rPr>
                        <a:t>mT</a:t>
                      </a:r>
                      <a:r>
                        <a:rPr lang="en-US" sz="1600" dirty="0">
                          <a:effectLst/>
                        </a:rPr>
                        <a:t> </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964543587"/>
                  </a:ext>
                </a:extLst>
              </a:tr>
              <a:tr h="0">
                <a:tc>
                  <a:txBody>
                    <a:bodyPr/>
                    <a:lstStyle/>
                    <a:p>
                      <a:pPr algn="ctr">
                        <a:spcAft>
                          <a:spcPts val="0"/>
                        </a:spcAft>
                      </a:pPr>
                      <a:r>
                        <a:rPr lang="en-US" sz="1600" dirty="0">
                          <a:effectLst/>
                        </a:rPr>
                        <a:t>Cycling repeatability*</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a:effectLst/>
                        </a:rPr>
                        <a:t>10 mT</a:t>
                      </a:r>
                      <a:endParaRPr lang="en-US" sz="16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5 </a:t>
                      </a:r>
                      <a:r>
                        <a:rPr lang="en-US" sz="1600" dirty="0" err="1">
                          <a:effectLst/>
                        </a:rPr>
                        <a:t>mT</a:t>
                      </a:r>
                      <a:r>
                        <a:rPr lang="en-US" sz="1600" dirty="0">
                          <a:effectLst/>
                        </a:rPr>
                        <a:t> </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08071456"/>
                  </a:ext>
                </a:extLst>
              </a:tr>
              <a:tr h="0">
                <a:tc>
                  <a:txBody>
                    <a:bodyPr/>
                    <a:lstStyle/>
                    <a:p>
                      <a:pPr algn="ctr">
                        <a:spcAft>
                          <a:spcPts val="0"/>
                        </a:spcAft>
                      </a:pPr>
                      <a:r>
                        <a:rPr lang="en-US" sz="1600" dirty="0">
                          <a:effectLst/>
                        </a:rPr>
                        <a:t>Stabilization at set point*</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a:effectLst/>
                        </a:rPr>
                        <a:t> </a:t>
                      </a:r>
                      <a:endParaRPr lang="en-US" sz="16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&lt; 3 minutes </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939255044"/>
                  </a:ext>
                </a:extLst>
              </a:tr>
              <a:tr h="0">
                <a:tc>
                  <a:txBody>
                    <a:bodyPr/>
                    <a:lstStyle/>
                    <a:p>
                      <a:pPr algn="ctr">
                        <a:spcAft>
                          <a:spcPts val="0"/>
                        </a:spcAft>
                      </a:pPr>
                      <a:r>
                        <a:rPr lang="en-US" sz="1600" dirty="0">
                          <a:effectLst/>
                        </a:rPr>
                        <a:t>Drift at stable set</a:t>
                      </a:r>
                      <a:r>
                        <a:rPr lang="en-US" sz="1600" baseline="0" dirty="0">
                          <a:effectLst/>
                        </a:rPr>
                        <a:t> </a:t>
                      </a:r>
                      <a:r>
                        <a:rPr lang="en-US" sz="1600" dirty="0">
                          <a:effectLst/>
                        </a:rPr>
                        <a:t>point*</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20 ppm</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600" dirty="0">
                          <a:effectLst/>
                        </a:rPr>
                        <a:t>10 ppm</a:t>
                      </a:r>
                      <a:endParaRPr lang="en-US"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03812802"/>
                  </a:ext>
                </a:extLst>
              </a:tr>
            </a:tbl>
          </a:graphicData>
        </a:graphic>
      </p:graphicFrame>
      <p:sp>
        <p:nvSpPr>
          <p:cNvPr id="16" name="TextBox 15">
            <a:extLst>
              <a:ext uri="{FF2B5EF4-FFF2-40B4-BE49-F238E27FC236}">
                <a16:creationId xmlns:a16="http://schemas.microsoft.com/office/drawing/2014/main" id="{84580790-052D-D7AF-CA6B-E1975EEFCC90}"/>
              </a:ext>
            </a:extLst>
          </p:cNvPr>
          <p:cNvSpPr txBox="1"/>
          <p:nvPr/>
        </p:nvSpPr>
        <p:spPr>
          <a:xfrm>
            <a:off x="6272213" y="5836920"/>
            <a:ext cx="3079305" cy="369332"/>
          </a:xfrm>
          <a:prstGeom prst="rect">
            <a:avLst/>
          </a:prstGeom>
          <a:noFill/>
        </p:spPr>
        <p:txBody>
          <a:bodyPr wrap="none" rtlCol="0">
            <a:spAutoFit/>
          </a:bodyPr>
          <a:lstStyle/>
          <a:p>
            <a:r>
              <a:rPr lang="en-US" dirty="0"/>
              <a:t>* Focus areas of design stage</a:t>
            </a:r>
          </a:p>
        </p:txBody>
      </p:sp>
      <p:cxnSp>
        <p:nvCxnSpPr>
          <p:cNvPr id="18" name="Straight Connector 17">
            <a:extLst>
              <a:ext uri="{FF2B5EF4-FFF2-40B4-BE49-F238E27FC236}">
                <a16:creationId xmlns:a16="http://schemas.microsoft.com/office/drawing/2014/main" id="{DE60D90D-EBBF-BD30-83DF-CB8F2ED1A19D}"/>
              </a:ext>
            </a:extLst>
          </p:cNvPr>
          <p:cNvCxnSpPr/>
          <p:nvPr/>
        </p:nvCxnSpPr>
        <p:spPr>
          <a:xfrm>
            <a:off x="5811616" y="1465735"/>
            <a:ext cx="0" cy="195738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6D0DDAC9-2BFA-E6F0-E8BE-F3B9A29B9975}"/>
              </a:ext>
            </a:extLst>
          </p:cNvPr>
          <p:cNvSpPr>
            <a:spLocks noGrp="1"/>
          </p:cNvSpPr>
          <p:nvPr>
            <p:ph type="ftr" sz="quarter" idx="11"/>
          </p:nvPr>
        </p:nvSpPr>
        <p:spPr/>
        <p:txBody>
          <a:bodyPr/>
          <a:lstStyle/>
          <a:p>
            <a:r>
              <a:rPr lang="en-US"/>
              <a:t>HiTAT - 2025 October 23-24 at CERN</a:t>
            </a:r>
          </a:p>
        </p:txBody>
      </p:sp>
      <p:sp>
        <p:nvSpPr>
          <p:cNvPr id="5" name="Slide Number Placeholder 4">
            <a:extLst>
              <a:ext uri="{FF2B5EF4-FFF2-40B4-BE49-F238E27FC236}">
                <a16:creationId xmlns:a16="http://schemas.microsoft.com/office/drawing/2014/main" id="{80D8BC5E-0364-6D10-4407-8DC0802B41BB}"/>
              </a:ext>
            </a:extLst>
          </p:cNvPr>
          <p:cNvSpPr>
            <a:spLocks noGrp="1"/>
          </p:cNvSpPr>
          <p:nvPr>
            <p:ph type="sldNum" sz="quarter" idx="12"/>
          </p:nvPr>
        </p:nvSpPr>
        <p:spPr/>
        <p:txBody>
          <a:bodyPr/>
          <a:lstStyle/>
          <a:p>
            <a:fld id="{1C879D1E-24FD-4DE5-9EDD-71C6EFB9AB10}" type="slidenum">
              <a:rPr lang="en-US" smtClean="0"/>
              <a:t>2</a:t>
            </a:fld>
            <a:endParaRPr lang="en-US"/>
          </a:p>
        </p:txBody>
      </p:sp>
      <p:sp>
        <p:nvSpPr>
          <p:cNvPr id="7" name="Rectangle 6">
            <a:extLst>
              <a:ext uri="{FF2B5EF4-FFF2-40B4-BE49-F238E27FC236}">
                <a16:creationId xmlns:a16="http://schemas.microsoft.com/office/drawing/2014/main" id="{1BA44231-F7BE-A215-F967-BC49C179CEBC}"/>
              </a:ext>
            </a:extLst>
          </p:cNvPr>
          <p:cNvSpPr/>
          <p:nvPr/>
        </p:nvSpPr>
        <p:spPr>
          <a:xfrm>
            <a:off x="6515100" y="1971675"/>
            <a:ext cx="2307430" cy="1335881"/>
          </a:xfrm>
          <a:prstGeom prst="rect">
            <a:avLst/>
          </a:prstGeom>
          <a:noFill/>
          <a:ln w="19050">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Present estimate</a:t>
            </a:r>
          </a:p>
        </p:txBody>
      </p:sp>
      <p:cxnSp>
        <p:nvCxnSpPr>
          <p:cNvPr id="9" name="Straight Connector 8">
            <a:extLst>
              <a:ext uri="{FF2B5EF4-FFF2-40B4-BE49-F238E27FC236}">
                <a16:creationId xmlns:a16="http://schemas.microsoft.com/office/drawing/2014/main" id="{7554B85B-9B68-9890-92BF-ABC3E31872B5}"/>
              </a:ext>
            </a:extLst>
          </p:cNvPr>
          <p:cNvCxnSpPr/>
          <p:nvPr/>
        </p:nvCxnSpPr>
        <p:spPr>
          <a:xfrm>
            <a:off x="6515100" y="3064669"/>
            <a:ext cx="2307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7723209-F672-6BCB-F757-B18B0466812D}"/>
              </a:ext>
            </a:extLst>
          </p:cNvPr>
          <p:cNvSpPr txBox="1"/>
          <p:nvPr/>
        </p:nvSpPr>
        <p:spPr>
          <a:xfrm>
            <a:off x="281939" y="593722"/>
            <a:ext cx="10520927" cy="338554"/>
          </a:xfrm>
          <a:prstGeom prst="rect">
            <a:avLst/>
          </a:prstGeom>
          <a:noFill/>
        </p:spPr>
        <p:txBody>
          <a:bodyPr wrap="square">
            <a:spAutoFit/>
          </a:bodyPr>
          <a:lstStyle/>
          <a:p>
            <a:r>
              <a:rPr kumimoji="0" lang="en-US" sz="1600" b="0" i="0" u="none" strike="noStrike" kern="1200" cap="none" spc="0" normalizeH="0" baseline="0" noProof="0" dirty="0">
                <a:ln>
                  <a:noFill/>
                </a:ln>
                <a:solidFill>
                  <a:schemeClr val="accent1"/>
                </a:solidFill>
                <a:effectLst/>
                <a:uLnTx/>
                <a:uFillTx/>
                <a:latin typeface="Aptos Display" panose="02110004020202020204"/>
                <a:ea typeface="+mn-ea"/>
                <a:cs typeface="+mn-cs"/>
              </a:rPr>
              <a:t>NSF DMR 1644779, 1839796, and 2131790: Mark Bird (PI), Hongyu Bai (</a:t>
            </a:r>
            <a:r>
              <a:rPr kumimoji="0" lang="en-US" sz="1600" b="0" i="0" u="none" strike="noStrike" kern="1200" cap="none" spc="0" normalizeH="0" baseline="0" noProof="0" dirty="0" err="1">
                <a:ln>
                  <a:noFill/>
                </a:ln>
                <a:solidFill>
                  <a:schemeClr val="accent1"/>
                </a:solidFill>
                <a:effectLst/>
                <a:uLnTx/>
                <a:uFillTx/>
                <a:latin typeface="Aptos Display" panose="02110004020202020204"/>
                <a:ea typeface="+mn-ea"/>
                <a:cs typeface="+mn-cs"/>
              </a:rPr>
              <a:t>Proj</a:t>
            </a:r>
            <a:r>
              <a:rPr kumimoji="0" lang="en-US" sz="1600" b="0" i="0" u="none" strike="noStrike" kern="1200" cap="none" spc="0" normalizeH="0" baseline="0" noProof="0" dirty="0">
                <a:ln>
                  <a:noFill/>
                </a:ln>
                <a:solidFill>
                  <a:schemeClr val="accent1"/>
                </a:solidFill>
                <a:effectLst/>
                <a:uLnTx/>
                <a:uFillTx/>
                <a:latin typeface="Aptos Display" panose="02110004020202020204"/>
                <a:ea typeface="+mn-ea"/>
                <a:cs typeface="+mn-cs"/>
              </a:rPr>
              <a:t>. Mgr.), Eric Palm and Lance Cooley (co-PIs)</a:t>
            </a:r>
            <a:endParaRPr lang="en-US" sz="1600" dirty="0">
              <a:solidFill>
                <a:schemeClr val="accent1"/>
              </a:solidFill>
            </a:endParaRPr>
          </a:p>
        </p:txBody>
      </p:sp>
    </p:spTree>
    <p:extLst>
      <p:ext uri="{BB962C8B-B14F-4D97-AF65-F5344CB8AC3E}">
        <p14:creationId xmlns:p14="http://schemas.microsoft.com/office/powerpoint/2010/main" val="3045626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359971-57E8-CB73-8635-0CDF4B09F672}"/>
              </a:ext>
            </a:extLst>
          </p:cNvPr>
          <p:cNvPicPr>
            <a:picLocks noChangeAspect="1"/>
          </p:cNvPicPr>
          <p:nvPr/>
        </p:nvPicPr>
        <p:blipFill>
          <a:blip r:embed="rId2"/>
          <a:stretch>
            <a:fillRect/>
          </a:stretch>
        </p:blipFill>
        <p:spPr>
          <a:xfrm>
            <a:off x="234234" y="1172018"/>
            <a:ext cx="4281580" cy="2652583"/>
          </a:xfrm>
          <a:prstGeom prst="rect">
            <a:avLst/>
          </a:prstGeom>
        </p:spPr>
      </p:pic>
      <p:sp>
        <p:nvSpPr>
          <p:cNvPr id="2" name="Title 1">
            <a:extLst>
              <a:ext uri="{FF2B5EF4-FFF2-40B4-BE49-F238E27FC236}">
                <a16:creationId xmlns:a16="http://schemas.microsoft.com/office/drawing/2014/main" id="{CE68C785-2FE4-B3BF-8166-B66EFA3D4587}"/>
              </a:ext>
            </a:extLst>
          </p:cNvPr>
          <p:cNvSpPr>
            <a:spLocks noGrp="1"/>
          </p:cNvSpPr>
          <p:nvPr>
            <p:ph type="title"/>
          </p:nvPr>
        </p:nvSpPr>
        <p:spPr/>
        <p:txBody>
          <a:bodyPr>
            <a:normAutofit/>
          </a:bodyPr>
          <a:lstStyle/>
          <a:p>
            <a:r>
              <a:rPr lang="en-US" dirty="0"/>
              <a:t>Dimensional variations and surface roughness motivate corrections to the “hard contact” model used to assess screening currents</a:t>
            </a:r>
          </a:p>
        </p:txBody>
      </p:sp>
      <p:sp>
        <p:nvSpPr>
          <p:cNvPr id="4" name="Slide Number Placeholder 3">
            <a:extLst>
              <a:ext uri="{FF2B5EF4-FFF2-40B4-BE49-F238E27FC236}">
                <a16:creationId xmlns:a16="http://schemas.microsoft.com/office/drawing/2014/main" id="{50A3D343-D2AD-5861-3427-7322ADB17150}"/>
              </a:ext>
            </a:extLst>
          </p:cNvPr>
          <p:cNvSpPr>
            <a:spLocks noGrp="1"/>
          </p:cNvSpPr>
          <p:nvPr>
            <p:ph type="sldNum" sz="quarter" idx="12"/>
          </p:nvPr>
        </p:nvSpPr>
        <p:spPr/>
        <p:txBody>
          <a:bodyPr/>
          <a:lstStyle/>
          <a:p>
            <a:fld id="{36D22083-CC51-4A85-A83A-7E1EBCC74C6C}" type="slidenum">
              <a:rPr lang="en-US" smtClean="0"/>
              <a:pPr/>
              <a:t>20</a:t>
            </a:fld>
            <a:endParaRPr lang="en-US" dirty="0"/>
          </a:p>
        </p:txBody>
      </p:sp>
      <p:sp>
        <p:nvSpPr>
          <p:cNvPr id="5" name="Freeform: Shape 4">
            <a:extLst>
              <a:ext uri="{FF2B5EF4-FFF2-40B4-BE49-F238E27FC236}">
                <a16:creationId xmlns:a16="http://schemas.microsoft.com/office/drawing/2014/main" id="{636B8CB1-8AA9-F5B0-EF48-784C7CA078CF}"/>
              </a:ext>
            </a:extLst>
          </p:cNvPr>
          <p:cNvSpPr/>
          <p:nvPr/>
        </p:nvSpPr>
        <p:spPr>
          <a:xfrm>
            <a:off x="7675211" y="3340482"/>
            <a:ext cx="523876" cy="1384995"/>
          </a:xfrm>
          <a:custGeom>
            <a:avLst/>
            <a:gdLst>
              <a:gd name="connsiteX0" fmla="*/ 136525 w 1009650"/>
              <a:gd name="connsiteY0" fmla="*/ 0 h 4543425"/>
              <a:gd name="connsiteX1" fmla="*/ 146050 w 1009650"/>
              <a:gd name="connsiteY1" fmla="*/ 717550 h 4543425"/>
              <a:gd name="connsiteX2" fmla="*/ 212725 w 1009650"/>
              <a:gd name="connsiteY2" fmla="*/ 1438275 h 4543425"/>
              <a:gd name="connsiteX3" fmla="*/ 0 w 1009650"/>
              <a:gd name="connsiteY3" fmla="*/ 2162175 h 4543425"/>
              <a:gd name="connsiteX4" fmla="*/ 6350 w 1009650"/>
              <a:gd name="connsiteY4" fmla="*/ 2882900 h 4543425"/>
              <a:gd name="connsiteX5" fmla="*/ 215900 w 1009650"/>
              <a:gd name="connsiteY5" fmla="*/ 3606800 h 4543425"/>
              <a:gd name="connsiteX6" fmla="*/ 142875 w 1009650"/>
              <a:gd name="connsiteY6" fmla="*/ 4321175 h 4543425"/>
              <a:gd name="connsiteX7" fmla="*/ 142875 w 1009650"/>
              <a:gd name="connsiteY7" fmla="*/ 4540250 h 4543425"/>
              <a:gd name="connsiteX8" fmla="*/ 866775 w 1009650"/>
              <a:gd name="connsiteY8" fmla="*/ 4543425 h 4543425"/>
              <a:gd name="connsiteX9" fmla="*/ 866775 w 1009650"/>
              <a:gd name="connsiteY9" fmla="*/ 4311650 h 4543425"/>
              <a:gd name="connsiteX10" fmla="*/ 790575 w 1009650"/>
              <a:gd name="connsiteY10" fmla="*/ 3603625 h 4543425"/>
              <a:gd name="connsiteX11" fmla="*/ 1009650 w 1009650"/>
              <a:gd name="connsiteY11" fmla="*/ 2879725 h 4543425"/>
              <a:gd name="connsiteX12" fmla="*/ 1009650 w 1009650"/>
              <a:gd name="connsiteY12" fmla="*/ 2159000 h 4543425"/>
              <a:gd name="connsiteX13" fmla="*/ 793750 w 1009650"/>
              <a:gd name="connsiteY13" fmla="*/ 1444625 h 4543425"/>
              <a:gd name="connsiteX14" fmla="*/ 863600 w 1009650"/>
              <a:gd name="connsiteY14" fmla="*/ 720725 h 4543425"/>
              <a:gd name="connsiteX15" fmla="*/ 866775 w 1009650"/>
              <a:gd name="connsiteY15" fmla="*/ 492125 h 4543425"/>
              <a:gd name="connsiteX16" fmla="*/ 142875 w 1009650"/>
              <a:gd name="connsiteY16" fmla="*/ 498475 h 4543425"/>
              <a:gd name="connsiteX17" fmla="*/ 136525 w 1009650"/>
              <a:gd name="connsiteY17" fmla="*/ 0 h 4543425"/>
              <a:gd name="connsiteX0" fmla="*/ 142875 w 1009650"/>
              <a:gd name="connsiteY0" fmla="*/ 6350 h 4051300"/>
              <a:gd name="connsiteX1" fmla="*/ 146050 w 1009650"/>
              <a:gd name="connsiteY1" fmla="*/ 225425 h 4051300"/>
              <a:gd name="connsiteX2" fmla="*/ 212725 w 1009650"/>
              <a:gd name="connsiteY2" fmla="*/ 946150 h 4051300"/>
              <a:gd name="connsiteX3" fmla="*/ 0 w 1009650"/>
              <a:gd name="connsiteY3" fmla="*/ 1670050 h 4051300"/>
              <a:gd name="connsiteX4" fmla="*/ 6350 w 1009650"/>
              <a:gd name="connsiteY4" fmla="*/ 2390775 h 4051300"/>
              <a:gd name="connsiteX5" fmla="*/ 215900 w 1009650"/>
              <a:gd name="connsiteY5" fmla="*/ 3114675 h 4051300"/>
              <a:gd name="connsiteX6" fmla="*/ 142875 w 1009650"/>
              <a:gd name="connsiteY6" fmla="*/ 3829050 h 4051300"/>
              <a:gd name="connsiteX7" fmla="*/ 142875 w 1009650"/>
              <a:gd name="connsiteY7" fmla="*/ 4048125 h 4051300"/>
              <a:gd name="connsiteX8" fmla="*/ 866775 w 1009650"/>
              <a:gd name="connsiteY8" fmla="*/ 4051300 h 4051300"/>
              <a:gd name="connsiteX9" fmla="*/ 866775 w 1009650"/>
              <a:gd name="connsiteY9" fmla="*/ 3819525 h 4051300"/>
              <a:gd name="connsiteX10" fmla="*/ 790575 w 1009650"/>
              <a:gd name="connsiteY10" fmla="*/ 3111500 h 4051300"/>
              <a:gd name="connsiteX11" fmla="*/ 1009650 w 1009650"/>
              <a:gd name="connsiteY11" fmla="*/ 2387600 h 4051300"/>
              <a:gd name="connsiteX12" fmla="*/ 1009650 w 1009650"/>
              <a:gd name="connsiteY12" fmla="*/ 1666875 h 4051300"/>
              <a:gd name="connsiteX13" fmla="*/ 793750 w 1009650"/>
              <a:gd name="connsiteY13" fmla="*/ 952500 h 4051300"/>
              <a:gd name="connsiteX14" fmla="*/ 863600 w 1009650"/>
              <a:gd name="connsiteY14" fmla="*/ 228600 h 4051300"/>
              <a:gd name="connsiteX15" fmla="*/ 866775 w 1009650"/>
              <a:gd name="connsiteY15" fmla="*/ 0 h 4051300"/>
              <a:gd name="connsiteX16" fmla="*/ 142875 w 1009650"/>
              <a:gd name="connsiteY16" fmla="*/ 6350 h 4051300"/>
              <a:gd name="connsiteX0" fmla="*/ 142875 w 1009650"/>
              <a:gd name="connsiteY0" fmla="*/ 6350 h 4051300"/>
              <a:gd name="connsiteX1" fmla="*/ 146050 w 1009650"/>
              <a:gd name="connsiteY1" fmla="*/ 225425 h 4051300"/>
              <a:gd name="connsiteX2" fmla="*/ 212725 w 1009650"/>
              <a:gd name="connsiteY2" fmla="*/ 946150 h 4051300"/>
              <a:gd name="connsiteX3" fmla="*/ 0 w 1009650"/>
              <a:gd name="connsiteY3" fmla="*/ 1670050 h 4051300"/>
              <a:gd name="connsiteX4" fmla="*/ 6350 w 1009650"/>
              <a:gd name="connsiteY4" fmla="*/ 2390775 h 4051300"/>
              <a:gd name="connsiteX5" fmla="*/ 215900 w 1009650"/>
              <a:gd name="connsiteY5" fmla="*/ 3114675 h 4051300"/>
              <a:gd name="connsiteX6" fmla="*/ 142875 w 1009650"/>
              <a:gd name="connsiteY6" fmla="*/ 3829050 h 4051300"/>
              <a:gd name="connsiteX7" fmla="*/ 142875 w 1009650"/>
              <a:gd name="connsiteY7" fmla="*/ 4048125 h 4051300"/>
              <a:gd name="connsiteX8" fmla="*/ 866775 w 1009650"/>
              <a:gd name="connsiteY8" fmla="*/ 4051300 h 4051300"/>
              <a:gd name="connsiteX9" fmla="*/ 866775 w 1009650"/>
              <a:gd name="connsiteY9" fmla="*/ 3819525 h 4051300"/>
              <a:gd name="connsiteX10" fmla="*/ 790575 w 1009650"/>
              <a:gd name="connsiteY10" fmla="*/ 3111500 h 4051300"/>
              <a:gd name="connsiteX11" fmla="*/ 1009650 w 1009650"/>
              <a:gd name="connsiteY11" fmla="*/ 2387600 h 4051300"/>
              <a:gd name="connsiteX12" fmla="*/ 1009650 w 1009650"/>
              <a:gd name="connsiteY12" fmla="*/ 1666875 h 4051300"/>
              <a:gd name="connsiteX13" fmla="*/ 793750 w 1009650"/>
              <a:gd name="connsiteY13" fmla="*/ 952500 h 4051300"/>
              <a:gd name="connsiteX14" fmla="*/ 863600 w 1009650"/>
              <a:gd name="connsiteY14" fmla="*/ 228600 h 4051300"/>
              <a:gd name="connsiteX15" fmla="*/ 866775 w 1009650"/>
              <a:gd name="connsiteY15" fmla="*/ 0 h 4051300"/>
              <a:gd name="connsiteX16" fmla="*/ 142875 w 1009650"/>
              <a:gd name="connsiteY16" fmla="*/ 6350 h 405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650" h="4051300">
                <a:moveTo>
                  <a:pt x="142875" y="6350"/>
                </a:moveTo>
                <a:cubicBezTo>
                  <a:pt x="141287" y="221184"/>
                  <a:pt x="134408" y="68792"/>
                  <a:pt x="146050" y="225425"/>
                </a:cubicBezTo>
                <a:lnTo>
                  <a:pt x="212725" y="946150"/>
                </a:lnTo>
                <a:lnTo>
                  <a:pt x="0" y="1670050"/>
                </a:lnTo>
                <a:cubicBezTo>
                  <a:pt x="2117" y="1910292"/>
                  <a:pt x="4233" y="2150533"/>
                  <a:pt x="6350" y="2390775"/>
                </a:cubicBezTo>
                <a:lnTo>
                  <a:pt x="215900" y="3114675"/>
                </a:lnTo>
                <a:lnTo>
                  <a:pt x="142875" y="3829050"/>
                </a:lnTo>
                <a:lnTo>
                  <a:pt x="142875" y="4048125"/>
                </a:lnTo>
                <a:lnTo>
                  <a:pt x="866775" y="4051300"/>
                </a:lnTo>
                <a:lnTo>
                  <a:pt x="866775" y="3819525"/>
                </a:lnTo>
                <a:lnTo>
                  <a:pt x="790575" y="3111500"/>
                </a:lnTo>
                <a:lnTo>
                  <a:pt x="1009650" y="2387600"/>
                </a:lnTo>
                <a:lnTo>
                  <a:pt x="1009650" y="1666875"/>
                </a:lnTo>
                <a:lnTo>
                  <a:pt x="793750" y="952500"/>
                </a:lnTo>
                <a:lnTo>
                  <a:pt x="863600" y="228600"/>
                </a:lnTo>
                <a:cubicBezTo>
                  <a:pt x="864658" y="152400"/>
                  <a:pt x="865717" y="76200"/>
                  <a:pt x="866775" y="0"/>
                </a:cubicBezTo>
                <a:lnTo>
                  <a:pt x="142875" y="6350"/>
                </a:lnTo>
                <a:close/>
              </a:path>
            </a:pathLst>
          </a:custGeom>
          <a:solidFill>
            <a:srgbClr val="ED7D31">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94F3A0FD-7262-2C28-536A-EF13C282CCEF}"/>
              </a:ext>
            </a:extLst>
          </p:cNvPr>
          <p:cNvPicPr>
            <a:picLocks noChangeAspect="1"/>
          </p:cNvPicPr>
          <p:nvPr/>
        </p:nvPicPr>
        <p:blipFill>
          <a:blip r:embed="rId3"/>
          <a:stretch>
            <a:fillRect/>
          </a:stretch>
        </p:blipFill>
        <p:spPr>
          <a:xfrm>
            <a:off x="6222411" y="1089403"/>
            <a:ext cx="5795090" cy="1325563"/>
          </a:xfrm>
          <a:prstGeom prst="rect">
            <a:avLst/>
          </a:prstGeom>
        </p:spPr>
      </p:pic>
      <p:sp>
        <p:nvSpPr>
          <p:cNvPr id="9" name="TextBox 8">
            <a:extLst>
              <a:ext uri="{FF2B5EF4-FFF2-40B4-BE49-F238E27FC236}">
                <a16:creationId xmlns:a16="http://schemas.microsoft.com/office/drawing/2014/main" id="{B5E9D856-B9E0-D780-6299-717F12A4D5F7}"/>
              </a:ext>
            </a:extLst>
          </p:cNvPr>
          <p:cNvSpPr txBox="1"/>
          <p:nvPr/>
        </p:nvSpPr>
        <p:spPr>
          <a:xfrm>
            <a:off x="6537388" y="2354237"/>
            <a:ext cx="2676525" cy="830997"/>
          </a:xfrm>
          <a:prstGeom prst="rect">
            <a:avLst/>
          </a:prstGeom>
          <a:noFill/>
        </p:spPr>
        <p:txBody>
          <a:bodyPr wrap="square" rtlCol="0">
            <a:spAutoFit/>
          </a:bodyPr>
          <a:lstStyle/>
          <a:p>
            <a:r>
              <a:rPr lang="en-US" sz="1200" dirty="0"/>
              <a:t>Effective radial modulus should be dominated by a…</a:t>
            </a:r>
            <a:br>
              <a:rPr lang="en-US" sz="1200" dirty="0"/>
            </a:br>
            <a:r>
              <a:rPr lang="en-US" sz="1200" b="1" u="sng" dirty="0"/>
              <a:t>systematic macroscopic</a:t>
            </a:r>
            <a:r>
              <a:rPr lang="en-US" sz="1200" b="1" dirty="0"/>
              <a:t> thickness distribution of </a:t>
            </a:r>
            <a:r>
              <a:rPr lang="en-US" sz="1200" b="1" u="sng" dirty="0"/>
              <a:t>REBCO</a:t>
            </a:r>
            <a:r>
              <a:rPr lang="en-US" sz="1200" b="1" dirty="0"/>
              <a:t> tapes</a:t>
            </a:r>
          </a:p>
        </p:txBody>
      </p:sp>
      <p:sp>
        <p:nvSpPr>
          <p:cNvPr id="10" name="TextBox 9">
            <a:extLst>
              <a:ext uri="{FF2B5EF4-FFF2-40B4-BE49-F238E27FC236}">
                <a16:creationId xmlns:a16="http://schemas.microsoft.com/office/drawing/2014/main" id="{AFED7FEE-C831-6C27-5CD0-03FC9A1EF5A2}"/>
              </a:ext>
            </a:extLst>
          </p:cNvPr>
          <p:cNvSpPr txBox="1"/>
          <p:nvPr/>
        </p:nvSpPr>
        <p:spPr>
          <a:xfrm>
            <a:off x="10682161" y="2346136"/>
            <a:ext cx="1366021" cy="2308324"/>
          </a:xfrm>
          <a:prstGeom prst="rect">
            <a:avLst/>
          </a:prstGeom>
          <a:noFill/>
        </p:spPr>
        <p:txBody>
          <a:bodyPr wrap="square" rtlCol="0">
            <a:spAutoFit/>
          </a:bodyPr>
          <a:lstStyle/>
          <a:p>
            <a:r>
              <a:rPr lang="en-US" sz="1200" dirty="0"/>
              <a:t>Effective radial modulus should be dominated by a…</a:t>
            </a:r>
            <a:br>
              <a:rPr lang="en-US" sz="1200" dirty="0"/>
            </a:br>
            <a:r>
              <a:rPr lang="en-US" sz="1200" b="1" u="sng" dirty="0"/>
              <a:t>random</a:t>
            </a:r>
            <a:r>
              <a:rPr lang="en-US" sz="1200" dirty="0"/>
              <a:t> </a:t>
            </a:r>
            <a:r>
              <a:rPr lang="en-US" sz="1200" b="1" u="sng" dirty="0"/>
              <a:t>microscopic </a:t>
            </a:r>
            <a:r>
              <a:rPr lang="en-US" sz="1200" b="1" dirty="0"/>
              <a:t>roughness on </a:t>
            </a:r>
            <a:r>
              <a:rPr lang="en-US" sz="1200" b="1" u="sng" dirty="0"/>
              <a:t>steel</a:t>
            </a:r>
            <a:r>
              <a:rPr lang="en-US" sz="1200" b="1" dirty="0"/>
              <a:t> tapes.</a:t>
            </a:r>
          </a:p>
          <a:p>
            <a:r>
              <a:rPr lang="en-US" sz="1200" b="1" dirty="0"/>
              <a:t>The effective radial modulus should not be the same as the material property. </a:t>
            </a:r>
          </a:p>
        </p:txBody>
      </p:sp>
      <p:sp>
        <p:nvSpPr>
          <p:cNvPr id="11" name="Freeform: Shape 10">
            <a:extLst>
              <a:ext uri="{FF2B5EF4-FFF2-40B4-BE49-F238E27FC236}">
                <a16:creationId xmlns:a16="http://schemas.microsoft.com/office/drawing/2014/main" id="{7E03A442-DD39-0E6F-7CF4-29D7E4897F94}"/>
              </a:ext>
            </a:extLst>
          </p:cNvPr>
          <p:cNvSpPr/>
          <p:nvPr/>
        </p:nvSpPr>
        <p:spPr>
          <a:xfrm>
            <a:off x="6619372" y="3336798"/>
            <a:ext cx="523876" cy="1384995"/>
          </a:xfrm>
          <a:custGeom>
            <a:avLst/>
            <a:gdLst>
              <a:gd name="connsiteX0" fmla="*/ 136525 w 1009650"/>
              <a:gd name="connsiteY0" fmla="*/ 0 h 4543425"/>
              <a:gd name="connsiteX1" fmla="*/ 146050 w 1009650"/>
              <a:gd name="connsiteY1" fmla="*/ 717550 h 4543425"/>
              <a:gd name="connsiteX2" fmla="*/ 212725 w 1009650"/>
              <a:gd name="connsiteY2" fmla="*/ 1438275 h 4543425"/>
              <a:gd name="connsiteX3" fmla="*/ 0 w 1009650"/>
              <a:gd name="connsiteY3" fmla="*/ 2162175 h 4543425"/>
              <a:gd name="connsiteX4" fmla="*/ 6350 w 1009650"/>
              <a:gd name="connsiteY4" fmla="*/ 2882900 h 4543425"/>
              <a:gd name="connsiteX5" fmla="*/ 215900 w 1009650"/>
              <a:gd name="connsiteY5" fmla="*/ 3606800 h 4543425"/>
              <a:gd name="connsiteX6" fmla="*/ 142875 w 1009650"/>
              <a:gd name="connsiteY6" fmla="*/ 4321175 h 4543425"/>
              <a:gd name="connsiteX7" fmla="*/ 142875 w 1009650"/>
              <a:gd name="connsiteY7" fmla="*/ 4540250 h 4543425"/>
              <a:gd name="connsiteX8" fmla="*/ 866775 w 1009650"/>
              <a:gd name="connsiteY8" fmla="*/ 4543425 h 4543425"/>
              <a:gd name="connsiteX9" fmla="*/ 866775 w 1009650"/>
              <a:gd name="connsiteY9" fmla="*/ 4311650 h 4543425"/>
              <a:gd name="connsiteX10" fmla="*/ 790575 w 1009650"/>
              <a:gd name="connsiteY10" fmla="*/ 3603625 h 4543425"/>
              <a:gd name="connsiteX11" fmla="*/ 1009650 w 1009650"/>
              <a:gd name="connsiteY11" fmla="*/ 2879725 h 4543425"/>
              <a:gd name="connsiteX12" fmla="*/ 1009650 w 1009650"/>
              <a:gd name="connsiteY12" fmla="*/ 2159000 h 4543425"/>
              <a:gd name="connsiteX13" fmla="*/ 793750 w 1009650"/>
              <a:gd name="connsiteY13" fmla="*/ 1444625 h 4543425"/>
              <a:gd name="connsiteX14" fmla="*/ 863600 w 1009650"/>
              <a:gd name="connsiteY14" fmla="*/ 720725 h 4543425"/>
              <a:gd name="connsiteX15" fmla="*/ 866775 w 1009650"/>
              <a:gd name="connsiteY15" fmla="*/ 492125 h 4543425"/>
              <a:gd name="connsiteX16" fmla="*/ 142875 w 1009650"/>
              <a:gd name="connsiteY16" fmla="*/ 498475 h 4543425"/>
              <a:gd name="connsiteX17" fmla="*/ 136525 w 1009650"/>
              <a:gd name="connsiteY17" fmla="*/ 0 h 4543425"/>
              <a:gd name="connsiteX0" fmla="*/ 142875 w 1009650"/>
              <a:gd name="connsiteY0" fmla="*/ 6350 h 4051300"/>
              <a:gd name="connsiteX1" fmla="*/ 146050 w 1009650"/>
              <a:gd name="connsiteY1" fmla="*/ 225425 h 4051300"/>
              <a:gd name="connsiteX2" fmla="*/ 212725 w 1009650"/>
              <a:gd name="connsiteY2" fmla="*/ 946150 h 4051300"/>
              <a:gd name="connsiteX3" fmla="*/ 0 w 1009650"/>
              <a:gd name="connsiteY3" fmla="*/ 1670050 h 4051300"/>
              <a:gd name="connsiteX4" fmla="*/ 6350 w 1009650"/>
              <a:gd name="connsiteY4" fmla="*/ 2390775 h 4051300"/>
              <a:gd name="connsiteX5" fmla="*/ 215900 w 1009650"/>
              <a:gd name="connsiteY5" fmla="*/ 3114675 h 4051300"/>
              <a:gd name="connsiteX6" fmla="*/ 142875 w 1009650"/>
              <a:gd name="connsiteY6" fmla="*/ 3829050 h 4051300"/>
              <a:gd name="connsiteX7" fmla="*/ 142875 w 1009650"/>
              <a:gd name="connsiteY7" fmla="*/ 4048125 h 4051300"/>
              <a:gd name="connsiteX8" fmla="*/ 866775 w 1009650"/>
              <a:gd name="connsiteY8" fmla="*/ 4051300 h 4051300"/>
              <a:gd name="connsiteX9" fmla="*/ 866775 w 1009650"/>
              <a:gd name="connsiteY9" fmla="*/ 3819525 h 4051300"/>
              <a:gd name="connsiteX10" fmla="*/ 790575 w 1009650"/>
              <a:gd name="connsiteY10" fmla="*/ 3111500 h 4051300"/>
              <a:gd name="connsiteX11" fmla="*/ 1009650 w 1009650"/>
              <a:gd name="connsiteY11" fmla="*/ 2387600 h 4051300"/>
              <a:gd name="connsiteX12" fmla="*/ 1009650 w 1009650"/>
              <a:gd name="connsiteY12" fmla="*/ 1666875 h 4051300"/>
              <a:gd name="connsiteX13" fmla="*/ 793750 w 1009650"/>
              <a:gd name="connsiteY13" fmla="*/ 952500 h 4051300"/>
              <a:gd name="connsiteX14" fmla="*/ 863600 w 1009650"/>
              <a:gd name="connsiteY14" fmla="*/ 228600 h 4051300"/>
              <a:gd name="connsiteX15" fmla="*/ 866775 w 1009650"/>
              <a:gd name="connsiteY15" fmla="*/ 0 h 4051300"/>
              <a:gd name="connsiteX16" fmla="*/ 142875 w 1009650"/>
              <a:gd name="connsiteY16" fmla="*/ 6350 h 4051300"/>
              <a:gd name="connsiteX0" fmla="*/ 142875 w 1009650"/>
              <a:gd name="connsiteY0" fmla="*/ 6350 h 4051300"/>
              <a:gd name="connsiteX1" fmla="*/ 146050 w 1009650"/>
              <a:gd name="connsiteY1" fmla="*/ 225425 h 4051300"/>
              <a:gd name="connsiteX2" fmla="*/ 212725 w 1009650"/>
              <a:gd name="connsiteY2" fmla="*/ 946150 h 4051300"/>
              <a:gd name="connsiteX3" fmla="*/ 0 w 1009650"/>
              <a:gd name="connsiteY3" fmla="*/ 1670050 h 4051300"/>
              <a:gd name="connsiteX4" fmla="*/ 6350 w 1009650"/>
              <a:gd name="connsiteY4" fmla="*/ 2390775 h 4051300"/>
              <a:gd name="connsiteX5" fmla="*/ 215900 w 1009650"/>
              <a:gd name="connsiteY5" fmla="*/ 3114675 h 4051300"/>
              <a:gd name="connsiteX6" fmla="*/ 142875 w 1009650"/>
              <a:gd name="connsiteY6" fmla="*/ 3829050 h 4051300"/>
              <a:gd name="connsiteX7" fmla="*/ 142875 w 1009650"/>
              <a:gd name="connsiteY7" fmla="*/ 4048125 h 4051300"/>
              <a:gd name="connsiteX8" fmla="*/ 866775 w 1009650"/>
              <a:gd name="connsiteY8" fmla="*/ 4051300 h 4051300"/>
              <a:gd name="connsiteX9" fmla="*/ 866775 w 1009650"/>
              <a:gd name="connsiteY9" fmla="*/ 3819525 h 4051300"/>
              <a:gd name="connsiteX10" fmla="*/ 790575 w 1009650"/>
              <a:gd name="connsiteY10" fmla="*/ 3111500 h 4051300"/>
              <a:gd name="connsiteX11" fmla="*/ 1009650 w 1009650"/>
              <a:gd name="connsiteY11" fmla="*/ 2387600 h 4051300"/>
              <a:gd name="connsiteX12" fmla="*/ 1009650 w 1009650"/>
              <a:gd name="connsiteY12" fmla="*/ 1666875 h 4051300"/>
              <a:gd name="connsiteX13" fmla="*/ 793750 w 1009650"/>
              <a:gd name="connsiteY13" fmla="*/ 952500 h 4051300"/>
              <a:gd name="connsiteX14" fmla="*/ 863600 w 1009650"/>
              <a:gd name="connsiteY14" fmla="*/ 228600 h 4051300"/>
              <a:gd name="connsiteX15" fmla="*/ 866775 w 1009650"/>
              <a:gd name="connsiteY15" fmla="*/ 0 h 4051300"/>
              <a:gd name="connsiteX16" fmla="*/ 142875 w 1009650"/>
              <a:gd name="connsiteY16" fmla="*/ 6350 h 405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650" h="4051300">
                <a:moveTo>
                  <a:pt x="142875" y="6350"/>
                </a:moveTo>
                <a:cubicBezTo>
                  <a:pt x="141287" y="221184"/>
                  <a:pt x="134408" y="68792"/>
                  <a:pt x="146050" y="225425"/>
                </a:cubicBezTo>
                <a:lnTo>
                  <a:pt x="212725" y="946150"/>
                </a:lnTo>
                <a:lnTo>
                  <a:pt x="0" y="1670050"/>
                </a:lnTo>
                <a:cubicBezTo>
                  <a:pt x="2117" y="1910292"/>
                  <a:pt x="4233" y="2150533"/>
                  <a:pt x="6350" y="2390775"/>
                </a:cubicBezTo>
                <a:lnTo>
                  <a:pt x="215900" y="3114675"/>
                </a:lnTo>
                <a:lnTo>
                  <a:pt x="142875" y="3829050"/>
                </a:lnTo>
                <a:lnTo>
                  <a:pt x="142875" y="4048125"/>
                </a:lnTo>
                <a:lnTo>
                  <a:pt x="866775" y="4051300"/>
                </a:lnTo>
                <a:lnTo>
                  <a:pt x="866775" y="3819525"/>
                </a:lnTo>
                <a:lnTo>
                  <a:pt x="790575" y="3111500"/>
                </a:lnTo>
                <a:lnTo>
                  <a:pt x="1009650" y="2387600"/>
                </a:lnTo>
                <a:lnTo>
                  <a:pt x="1009650" y="1666875"/>
                </a:lnTo>
                <a:lnTo>
                  <a:pt x="793750" y="952500"/>
                </a:lnTo>
                <a:lnTo>
                  <a:pt x="863600" y="228600"/>
                </a:lnTo>
                <a:cubicBezTo>
                  <a:pt x="864658" y="152400"/>
                  <a:pt x="865717" y="76200"/>
                  <a:pt x="866775" y="0"/>
                </a:cubicBezTo>
                <a:lnTo>
                  <a:pt x="142875" y="6350"/>
                </a:lnTo>
                <a:close/>
              </a:path>
            </a:pathLst>
          </a:custGeom>
          <a:solidFill>
            <a:srgbClr val="ED7D31">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2F9A1852-283C-EB53-AAF9-1C762E94BB8D}"/>
              </a:ext>
            </a:extLst>
          </p:cNvPr>
          <p:cNvSpPr txBox="1"/>
          <p:nvPr/>
        </p:nvSpPr>
        <p:spPr>
          <a:xfrm>
            <a:off x="5873786" y="5007093"/>
            <a:ext cx="6089614" cy="1723549"/>
          </a:xfrm>
          <a:prstGeom prst="rect">
            <a:avLst/>
          </a:prstGeom>
          <a:noFill/>
        </p:spPr>
        <p:txBody>
          <a:bodyPr wrap="square" rtlCol="0">
            <a:spAutoFit/>
          </a:bodyPr>
          <a:lstStyle/>
          <a:p>
            <a:r>
              <a:rPr lang="en-US" sz="1600" u="sng" dirty="0"/>
              <a:t>Evidence of radial compressibility on REBCO tapes:</a:t>
            </a:r>
          </a:p>
          <a:p>
            <a:pPr marL="171450" indent="-171450">
              <a:buFont typeface="Arial" panose="020B0604020202020204" pitchFamily="34" charset="0"/>
              <a:buChar char="•"/>
            </a:pPr>
            <a:r>
              <a:rPr lang="en-US" sz="900" dirty="0">
                <a:effectLst/>
                <a:latin typeface="Arial" panose="020B0604020202020204" pitchFamily="34" charset="0"/>
                <a:ea typeface="DengXian" panose="02010600030101010101" pitchFamily="2" charset="-122"/>
              </a:rPr>
              <a:t>Yan, Y., Kim, J., Bong, U., Jang, W., Kim, G., Park, J., &amp; Hahn, S. (2023). Measurement and analysis of winding stresses in dry-wound pancake coils considering nonlinear compressive behaviors. </a:t>
            </a:r>
            <a:r>
              <a:rPr lang="en-US" sz="900" i="1" dirty="0">
                <a:effectLst/>
                <a:latin typeface="Arial" panose="020B0604020202020204" pitchFamily="34" charset="0"/>
                <a:ea typeface="DengXian" panose="02010600030101010101" pitchFamily="2" charset="-122"/>
              </a:rPr>
              <a:t>Superconductor Science and Technology</a:t>
            </a:r>
            <a:r>
              <a:rPr lang="en-US" sz="900" dirty="0">
                <a:effectLst/>
                <a:latin typeface="Arial" panose="020B0604020202020204" pitchFamily="34" charset="0"/>
                <a:ea typeface="DengXian" panose="02010600030101010101" pitchFamily="2" charset="-122"/>
              </a:rPr>
              <a:t>, </a:t>
            </a:r>
            <a:r>
              <a:rPr lang="en-US" sz="900" i="1" dirty="0">
                <a:effectLst/>
                <a:latin typeface="Arial" panose="020B0604020202020204" pitchFamily="34" charset="0"/>
                <a:ea typeface="DengXian" panose="02010600030101010101" pitchFamily="2" charset="-122"/>
              </a:rPr>
              <a:t>36</a:t>
            </a:r>
            <a:r>
              <a:rPr lang="en-US" sz="900" dirty="0">
                <a:effectLst/>
                <a:latin typeface="Arial" panose="020B0604020202020204" pitchFamily="34" charset="0"/>
                <a:ea typeface="DengXian" panose="02010600030101010101" pitchFamily="2" charset="-122"/>
              </a:rPr>
              <a:t>(11), 115019. </a:t>
            </a:r>
            <a:r>
              <a:rPr lang="en-US" sz="900" u="sng" dirty="0">
                <a:solidFill>
                  <a:srgbClr val="0563C1"/>
                </a:solidFill>
                <a:effectLst/>
                <a:latin typeface="Arial" panose="020B0604020202020204" pitchFamily="34" charset="0"/>
                <a:ea typeface="DengXian" panose="02010600030101010101" pitchFamily="2" charset="-122"/>
                <a:cs typeface="Arial" panose="020B0604020202020204" pitchFamily="34" charset="0"/>
                <a:hlinkClick r:id="rId4"/>
              </a:rPr>
              <a:t>https://doi.org/10.1088/1361-6668/</a:t>
            </a:r>
            <a:endParaRPr lang="en-US" sz="900" u="sng" dirty="0">
              <a:solidFill>
                <a:srgbClr val="0563C1"/>
              </a:solidFill>
              <a:effectLst/>
              <a:latin typeface="Arial" panose="020B0604020202020204" pitchFamily="34" charset="0"/>
              <a:ea typeface="DengXian" panose="02010600030101010101" pitchFamily="2" charset="-122"/>
              <a:cs typeface="Arial" panose="020B0604020202020204" pitchFamily="34" charset="0"/>
            </a:endParaRPr>
          </a:p>
          <a:p>
            <a:pPr marL="171450" indent="-171450">
              <a:buFont typeface="Arial" panose="020B0604020202020204" pitchFamily="34" charset="0"/>
              <a:buChar char="•"/>
            </a:pPr>
            <a:r>
              <a:rPr lang="en-US" sz="900" dirty="0">
                <a:effectLst/>
                <a:latin typeface="Arial" panose="020B0604020202020204" pitchFamily="34" charset="0"/>
                <a:ea typeface="DengXian" panose="02010600030101010101" pitchFamily="2" charset="-122"/>
              </a:rPr>
              <a:t>Xue, S., Kwon, J., Guo, Y., Garg, T., Sumption, M. D., &amp; Collings, E. W. (2023). Compressive Stress-Strain Behavior of </a:t>
            </a:r>
            <a:r>
              <a:rPr lang="en-US" sz="900" dirty="0" err="1">
                <a:effectLst/>
                <a:latin typeface="Arial" panose="020B0604020202020204" pitchFamily="34" charset="0"/>
                <a:ea typeface="DengXian" panose="02010600030101010101" pitchFamily="2" charset="-122"/>
              </a:rPr>
              <a:t>Rebco</a:t>
            </a:r>
            <a:r>
              <a:rPr lang="en-US" sz="900" dirty="0">
                <a:effectLst/>
                <a:latin typeface="Arial" panose="020B0604020202020204" pitchFamily="34" charset="0"/>
                <a:ea typeface="DengXian" panose="02010600030101010101" pitchFamily="2" charset="-122"/>
              </a:rPr>
              <a:t> coated conductors and Cables. </a:t>
            </a:r>
            <a:r>
              <a:rPr lang="en-US" sz="900" i="1" dirty="0">
                <a:effectLst/>
                <a:latin typeface="Arial" panose="020B0604020202020204" pitchFamily="34" charset="0"/>
                <a:ea typeface="DengXian" panose="02010600030101010101" pitchFamily="2" charset="-122"/>
              </a:rPr>
              <a:t>IEEE Transactions on Applied Superconductivity</a:t>
            </a:r>
            <a:r>
              <a:rPr lang="en-US" sz="900" dirty="0">
                <a:effectLst/>
                <a:latin typeface="Arial" panose="020B0604020202020204" pitchFamily="34" charset="0"/>
                <a:ea typeface="DengXian" panose="02010600030101010101" pitchFamily="2" charset="-122"/>
              </a:rPr>
              <a:t>, </a:t>
            </a:r>
            <a:r>
              <a:rPr lang="en-US" sz="900" i="1" dirty="0">
                <a:effectLst/>
                <a:latin typeface="Arial" panose="020B0604020202020204" pitchFamily="34" charset="0"/>
                <a:ea typeface="DengXian" panose="02010600030101010101" pitchFamily="2" charset="-122"/>
              </a:rPr>
              <a:t>33</a:t>
            </a:r>
            <a:r>
              <a:rPr lang="en-US" sz="900" dirty="0">
                <a:effectLst/>
                <a:latin typeface="Arial" panose="020B0604020202020204" pitchFamily="34" charset="0"/>
                <a:ea typeface="DengXian" panose="02010600030101010101" pitchFamily="2" charset="-122"/>
              </a:rPr>
              <a:t>(5), 1–6. https://doi.org/10.1109/tasc.2023.3247370 </a:t>
            </a:r>
          </a:p>
          <a:p>
            <a:pPr marL="171450" indent="-171450">
              <a:buFont typeface="Arial" panose="020B0604020202020204" pitchFamily="34" charset="0"/>
              <a:buChar char="•"/>
            </a:pPr>
            <a:r>
              <a:rPr lang="en-US" sz="900" dirty="0">
                <a:effectLst/>
                <a:latin typeface="Arial" panose="020B0604020202020204" pitchFamily="34" charset="0"/>
                <a:ea typeface="DengXian" panose="02010600030101010101" pitchFamily="2" charset="-122"/>
                <a:cs typeface="Arial" panose="020B0604020202020204" pitchFamily="34" charset="0"/>
              </a:rPr>
              <a:t>Park, J., Kim, J., Yan, Y., &amp; Hahn, S. (2024). Diameter Change of Dry Wound </a:t>
            </a:r>
            <a:r>
              <a:rPr lang="en-US" sz="900" dirty="0" err="1">
                <a:effectLst/>
                <a:latin typeface="Arial" panose="020B0604020202020204" pitchFamily="34" charset="0"/>
                <a:ea typeface="DengXian" panose="02010600030101010101" pitchFamily="2" charset="-122"/>
                <a:cs typeface="Arial" panose="020B0604020202020204" pitchFamily="34" charset="0"/>
              </a:rPr>
              <a:t>rebco</a:t>
            </a:r>
            <a:r>
              <a:rPr lang="en-US" sz="900" dirty="0">
                <a:effectLst/>
                <a:latin typeface="Arial" panose="020B0604020202020204" pitchFamily="34" charset="0"/>
                <a:ea typeface="DengXian" panose="02010600030101010101" pitchFamily="2" charset="-122"/>
                <a:cs typeface="Arial" panose="020B0604020202020204" pitchFamily="34" charset="0"/>
              </a:rPr>
              <a:t> solenoid pancake coil by winding tension. </a:t>
            </a:r>
            <a:r>
              <a:rPr lang="en-US" sz="900" i="1" dirty="0">
                <a:effectLst/>
                <a:latin typeface="Arial" panose="020B0604020202020204" pitchFamily="34" charset="0"/>
                <a:ea typeface="DengXian" panose="02010600030101010101" pitchFamily="2" charset="-122"/>
                <a:cs typeface="Arial" panose="020B0604020202020204" pitchFamily="34" charset="0"/>
              </a:rPr>
              <a:t>IEEE Transactions on Applied Superconductivity</a:t>
            </a:r>
            <a:r>
              <a:rPr lang="en-US" sz="900" dirty="0">
                <a:effectLst/>
                <a:latin typeface="Arial" panose="020B0604020202020204" pitchFamily="34" charset="0"/>
                <a:ea typeface="DengXian" panose="02010600030101010101" pitchFamily="2" charset="-122"/>
                <a:cs typeface="Arial" panose="020B0604020202020204" pitchFamily="34" charset="0"/>
              </a:rPr>
              <a:t>, </a:t>
            </a:r>
            <a:r>
              <a:rPr lang="en-US" sz="900" i="1" dirty="0">
                <a:effectLst/>
                <a:latin typeface="Arial" panose="020B0604020202020204" pitchFamily="34" charset="0"/>
                <a:ea typeface="DengXian" panose="02010600030101010101" pitchFamily="2" charset="-122"/>
                <a:cs typeface="Arial" panose="020B0604020202020204" pitchFamily="34" charset="0"/>
              </a:rPr>
              <a:t>34</a:t>
            </a:r>
            <a:r>
              <a:rPr lang="en-US" sz="900" dirty="0">
                <a:effectLst/>
                <a:latin typeface="Arial" panose="020B0604020202020204" pitchFamily="34" charset="0"/>
                <a:ea typeface="DengXian" panose="02010600030101010101" pitchFamily="2" charset="-122"/>
                <a:cs typeface="Arial" panose="020B0604020202020204" pitchFamily="34" charset="0"/>
              </a:rPr>
              <a:t>(5), 1–5. https://doi.org/10.1109/tasc.2024.3362772 </a:t>
            </a:r>
            <a:endParaRPr lang="en-US" sz="900" u="sng" dirty="0">
              <a:solidFill>
                <a:srgbClr val="0563C1"/>
              </a:solidFill>
              <a:latin typeface="Arial" panose="020B0604020202020204" pitchFamily="34" charset="0"/>
              <a:ea typeface="DengXian" panose="02010600030101010101" pitchFamily="2" charset="-122"/>
              <a:cs typeface="Arial" panose="020B0604020202020204" pitchFamily="34" charset="0"/>
            </a:endParaRPr>
          </a:p>
          <a:p>
            <a:endParaRPr lang="en-US" sz="900" dirty="0"/>
          </a:p>
        </p:txBody>
      </p:sp>
      <p:grpSp>
        <p:nvGrpSpPr>
          <p:cNvPr id="13" name="Group 12">
            <a:extLst>
              <a:ext uri="{FF2B5EF4-FFF2-40B4-BE49-F238E27FC236}">
                <a16:creationId xmlns:a16="http://schemas.microsoft.com/office/drawing/2014/main" id="{031A3F7B-184B-E357-DB0B-9FB37885A8E2}"/>
              </a:ext>
            </a:extLst>
          </p:cNvPr>
          <p:cNvGrpSpPr/>
          <p:nvPr/>
        </p:nvGrpSpPr>
        <p:grpSpPr>
          <a:xfrm rot="16200000">
            <a:off x="8968887" y="3096860"/>
            <a:ext cx="2440212" cy="854870"/>
            <a:chOff x="9429673" y="3861146"/>
            <a:chExt cx="2440212" cy="854870"/>
          </a:xfrm>
        </p:grpSpPr>
        <p:sp>
          <p:nvSpPr>
            <p:cNvPr id="14" name="Rectangle 13">
              <a:extLst>
                <a:ext uri="{FF2B5EF4-FFF2-40B4-BE49-F238E27FC236}">
                  <a16:creationId xmlns:a16="http://schemas.microsoft.com/office/drawing/2014/main" id="{A004B85C-82FF-F92E-4D22-7D42816A1FAB}"/>
                </a:ext>
              </a:extLst>
            </p:cNvPr>
            <p:cNvSpPr/>
            <p:nvPr/>
          </p:nvSpPr>
          <p:spPr>
            <a:xfrm>
              <a:off x="9429673" y="3861146"/>
              <a:ext cx="2440212" cy="110361"/>
            </a:xfrm>
            <a:prstGeom prst="rect">
              <a:avLst/>
            </a:prstGeom>
            <a:pattFill prst="wdUpDiag">
              <a:fgClr>
                <a:schemeClr val="accent1">
                  <a:lumMod val="40000"/>
                  <a:lumOff val="60000"/>
                </a:schemeClr>
              </a:fgClr>
              <a:bgClr>
                <a:schemeClr val="bg1"/>
              </a:bgClr>
            </a:pattFill>
            <a:ln w="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8935F9D-C743-AE89-6BC0-F7EA7540D30F}"/>
                </a:ext>
              </a:extLst>
            </p:cNvPr>
            <p:cNvSpPr/>
            <p:nvPr/>
          </p:nvSpPr>
          <p:spPr>
            <a:xfrm>
              <a:off x="9429673" y="4605655"/>
              <a:ext cx="2440212" cy="110361"/>
            </a:xfrm>
            <a:prstGeom prst="rect">
              <a:avLst/>
            </a:prstGeom>
            <a:pattFill prst="wdUpDiag">
              <a:fgClr>
                <a:schemeClr val="accent1">
                  <a:lumMod val="40000"/>
                  <a:lumOff val="60000"/>
                </a:schemeClr>
              </a:fgClr>
              <a:bgClr>
                <a:schemeClr val="bg1"/>
              </a:bgClr>
            </a:pattFill>
            <a:ln w="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FAB94B7-8A01-6525-A270-B07194D82A1C}"/>
                </a:ext>
              </a:extLst>
            </p:cNvPr>
            <p:cNvSpPr/>
            <p:nvPr/>
          </p:nvSpPr>
          <p:spPr>
            <a:xfrm>
              <a:off x="9498749" y="3968330"/>
              <a:ext cx="2302061" cy="273127"/>
            </a:xfrm>
            <a:custGeom>
              <a:avLst/>
              <a:gdLst>
                <a:gd name="connsiteX0" fmla="*/ 0 w 4817534"/>
                <a:gd name="connsiteY0" fmla="*/ 0 h 847219"/>
                <a:gd name="connsiteX1" fmla="*/ 753534 w 4817534"/>
                <a:gd name="connsiteY1" fmla="*/ 609600 h 847219"/>
                <a:gd name="connsiteX2" fmla="*/ 1253067 w 4817534"/>
                <a:gd name="connsiteY2" fmla="*/ 279400 h 847219"/>
                <a:gd name="connsiteX3" fmla="*/ 1718734 w 4817534"/>
                <a:gd name="connsiteY3" fmla="*/ 846667 h 847219"/>
                <a:gd name="connsiteX4" fmla="*/ 2184400 w 4817534"/>
                <a:gd name="connsiteY4" fmla="*/ 389467 h 847219"/>
                <a:gd name="connsiteX5" fmla="*/ 2472267 w 4817534"/>
                <a:gd name="connsiteY5" fmla="*/ 660400 h 847219"/>
                <a:gd name="connsiteX6" fmla="*/ 2853267 w 4817534"/>
                <a:gd name="connsiteY6" fmla="*/ 330200 h 847219"/>
                <a:gd name="connsiteX7" fmla="*/ 3386667 w 4817534"/>
                <a:gd name="connsiteY7" fmla="*/ 846667 h 847219"/>
                <a:gd name="connsiteX8" fmla="*/ 3996267 w 4817534"/>
                <a:gd name="connsiteY8" fmla="*/ 372534 h 847219"/>
                <a:gd name="connsiteX9" fmla="*/ 4445000 w 4817534"/>
                <a:gd name="connsiteY9" fmla="*/ 601134 h 847219"/>
                <a:gd name="connsiteX10" fmla="*/ 4817534 w 4817534"/>
                <a:gd name="connsiteY10" fmla="*/ 203200 h 847219"/>
                <a:gd name="connsiteX0" fmla="*/ 0 w 4605867"/>
                <a:gd name="connsiteY0" fmla="*/ 76200 h 644019"/>
                <a:gd name="connsiteX1" fmla="*/ 541867 w 4605867"/>
                <a:gd name="connsiteY1" fmla="*/ 406400 h 644019"/>
                <a:gd name="connsiteX2" fmla="*/ 1041400 w 4605867"/>
                <a:gd name="connsiteY2" fmla="*/ 76200 h 644019"/>
                <a:gd name="connsiteX3" fmla="*/ 1507067 w 4605867"/>
                <a:gd name="connsiteY3" fmla="*/ 643467 h 644019"/>
                <a:gd name="connsiteX4" fmla="*/ 1972733 w 4605867"/>
                <a:gd name="connsiteY4" fmla="*/ 186267 h 644019"/>
                <a:gd name="connsiteX5" fmla="*/ 2260600 w 4605867"/>
                <a:gd name="connsiteY5" fmla="*/ 457200 h 644019"/>
                <a:gd name="connsiteX6" fmla="*/ 2641600 w 4605867"/>
                <a:gd name="connsiteY6" fmla="*/ 127000 h 644019"/>
                <a:gd name="connsiteX7" fmla="*/ 3175000 w 4605867"/>
                <a:gd name="connsiteY7" fmla="*/ 643467 h 644019"/>
                <a:gd name="connsiteX8" fmla="*/ 3784600 w 4605867"/>
                <a:gd name="connsiteY8" fmla="*/ 169334 h 644019"/>
                <a:gd name="connsiteX9" fmla="*/ 4233333 w 4605867"/>
                <a:gd name="connsiteY9" fmla="*/ 397934 h 644019"/>
                <a:gd name="connsiteX10" fmla="*/ 4605867 w 4605867"/>
                <a:gd name="connsiteY10" fmla="*/ 0 h 644019"/>
                <a:gd name="connsiteX0" fmla="*/ 0 w 4605867"/>
                <a:gd name="connsiteY0" fmla="*/ 76200 h 644019"/>
                <a:gd name="connsiteX1" fmla="*/ 541867 w 4605867"/>
                <a:gd name="connsiteY1" fmla="*/ 406400 h 644019"/>
                <a:gd name="connsiteX2" fmla="*/ 1041400 w 4605867"/>
                <a:gd name="connsiteY2" fmla="*/ 76200 h 644019"/>
                <a:gd name="connsiteX3" fmla="*/ 1507067 w 4605867"/>
                <a:gd name="connsiteY3" fmla="*/ 643467 h 644019"/>
                <a:gd name="connsiteX4" fmla="*/ 1972733 w 4605867"/>
                <a:gd name="connsiteY4" fmla="*/ 186267 h 644019"/>
                <a:gd name="connsiteX5" fmla="*/ 2260600 w 4605867"/>
                <a:gd name="connsiteY5" fmla="*/ 457200 h 644019"/>
                <a:gd name="connsiteX6" fmla="*/ 2641600 w 4605867"/>
                <a:gd name="connsiteY6" fmla="*/ 127000 h 644019"/>
                <a:gd name="connsiteX7" fmla="*/ 3175000 w 4605867"/>
                <a:gd name="connsiteY7" fmla="*/ 643467 h 644019"/>
                <a:gd name="connsiteX8" fmla="*/ 3784600 w 4605867"/>
                <a:gd name="connsiteY8" fmla="*/ 169334 h 644019"/>
                <a:gd name="connsiteX9" fmla="*/ 4233333 w 4605867"/>
                <a:gd name="connsiteY9" fmla="*/ 397934 h 644019"/>
                <a:gd name="connsiteX10" fmla="*/ 4605867 w 4605867"/>
                <a:gd name="connsiteY10" fmla="*/ 0 h 644019"/>
                <a:gd name="connsiteX0" fmla="*/ 0 w 4631418"/>
                <a:gd name="connsiteY0" fmla="*/ 0 h 653913"/>
                <a:gd name="connsiteX1" fmla="*/ 567418 w 4631418"/>
                <a:gd name="connsiteY1" fmla="*/ 416294 h 653913"/>
                <a:gd name="connsiteX2" fmla="*/ 1066951 w 4631418"/>
                <a:gd name="connsiteY2" fmla="*/ 86094 h 653913"/>
                <a:gd name="connsiteX3" fmla="*/ 1532618 w 4631418"/>
                <a:gd name="connsiteY3" fmla="*/ 653361 h 653913"/>
                <a:gd name="connsiteX4" fmla="*/ 1998284 w 4631418"/>
                <a:gd name="connsiteY4" fmla="*/ 196161 h 653913"/>
                <a:gd name="connsiteX5" fmla="*/ 2286151 w 4631418"/>
                <a:gd name="connsiteY5" fmla="*/ 467094 h 653913"/>
                <a:gd name="connsiteX6" fmla="*/ 2667151 w 4631418"/>
                <a:gd name="connsiteY6" fmla="*/ 136894 h 653913"/>
                <a:gd name="connsiteX7" fmla="*/ 3200551 w 4631418"/>
                <a:gd name="connsiteY7" fmla="*/ 653361 h 653913"/>
                <a:gd name="connsiteX8" fmla="*/ 3810151 w 4631418"/>
                <a:gd name="connsiteY8" fmla="*/ 179228 h 653913"/>
                <a:gd name="connsiteX9" fmla="*/ 4258884 w 4631418"/>
                <a:gd name="connsiteY9" fmla="*/ 407828 h 653913"/>
                <a:gd name="connsiteX10" fmla="*/ 4631418 w 4631418"/>
                <a:gd name="connsiteY10" fmla="*/ 9894 h 653913"/>
                <a:gd name="connsiteX0" fmla="*/ 0 w 4631418"/>
                <a:gd name="connsiteY0" fmla="*/ 5079 h 644019"/>
                <a:gd name="connsiteX1" fmla="*/ 567418 w 4631418"/>
                <a:gd name="connsiteY1" fmla="*/ 406400 h 644019"/>
                <a:gd name="connsiteX2" fmla="*/ 1066951 w 4631418"/>
                <a:gd name="connsiteY2" fmla="*/ 76200 h 644019"/>
                <a:gd name="connsiteX3" fmla="*/ 1532618 w 4631418"/>
                <a:gd name="connsiteY3" fmla="*/ 643467 h 644019"/>
                <a:gd name="connsiteX4" fmla="*/ 1998284 w 4631418"/>
                <a:gd name="connsiteY4" fmla="*/ 186267 h 644019"/>
                <a:gd name="connsiteX5" fmla="*/ 2286151 w 4631418"/>
                <a:gd name="connsiteY5" fmla="*/ 457200 h 644019"/>
                <a:gd name="connsiteX6" fmla="*/ 2667151 w 4631418"/>
                <a:gd name="connsiteY6" fmla="*/ 127000 h 644019"/>
                <a:gd name="connsiteX7" fmla="*/ 3200551 w 4631418"/>
                <a:gd name="connsiteY7" fmla="*/ 643467 h 644019"/>
                <a:gd name="connsiteX8" fmla="*/ 3810151 w 4631418"/>
                <a:gd name="connsiteY8" fmla="*/ 169334 h 644019"/>
                <a:gd name="connsiteX9" fmla="*/ 4258884 w 4631418"/>
                <a:gd name="connsiteY9" fmla="*/ 397934 h 644019"/>
                <a:gd name="connsiteX10" fmla="*/ 4631418 w 4631418"/>
                <a:gd name="connsiteY10" fmla="*/ 0 h 644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1418" h="644019">
                  <a:moveTo>
                    <a:pt x="0" y="5079"/>
                  </a:moveTo>
                  <a:cubicBezTo>
                    <a:pt x="221545" y="201928"/>
                    <a:pt x="389593" y="394547"/>
                    <a:pt x="567418" y="406400"/>
                  </a:cubicBezTo>
                  <a:cubicBezTo>
                    <a:pt x="745243" y="418253"/>
                    <a:pt x="906084" y="36689"/>
                    <a:pt x="1066951" y="76200"/>
                  </a:cubicBezTo>
                  <a:cubicBezTo>
                    <a:pt x="1227818" y="115711"/>
                    <a:pt x="1377396" y="625123"/>
                    <a:pt x="1532618" y="643467"/>
                  </a:cubicBezTo>
                  <a:cubicBezTo>
                    <a:pt x="1687840" y="661811"/>
                    <a:pt x="1872695" y="217312"/>
                    <a:pt x="1998284" y="186267"/>
                  </a:cubicBezTo>
                  <a:cubicBezTo>
                    <a:pt x="2123873" y="155223"/>
                    <a:pt x="2174673" y="467078"/>
                    <a:pt x="2286151" y="457200"/>
                  </a:cubicBezTo>
                  <a:cubicBezTo>
                    <a:pt x="2397629" y="447322"/>
                    <a:pt x="2514751" y="95956"/>
                    <a:pt x="2667151" y="127000"/>
                  </a:cubicBezTo>
                  <a:cubicBezTo>
                    <a:pt x="2819551" y="158044"/>
                    <a:pt x="3010051" y="636411"/>
                    <a:pt x="3200551" y="643467"/>
                  </a:cubicBezTo>
                  <a:cubicBezTo>
                    <a:pt x="3391051" y="650523"/>
                    <a:pt x="3633762" y="210256"/>
                    <a:pt x="3810151" y="169334"/>
                  </a:cubicBezTo>
                  <a:cubicBezTo>
                    <a:pt x="3986540" y="128412"/>
                    <a:pt x="4122006" y="426156"/>
                    <a:pt x="4258884" y="397934"/>
                  </a:cubicBezTo>
                  <a:cubicBezTo>
                    <a:pt x="4395762" y="369712"/>
                    <a:pt x="4513590" y="184856"/>
                    <a:pt x="4631418" y="0"/>
                  </a:cubicBezTo>
                </a:path>
              </a:pathLst>
            </a:custGeom>
            <a:solidFill>
              <a:srgbClr val="FAD0D7">
                <a:alpha val="69804"/>
              </a:srgb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7E291BFC-5F8B-C572-9F82-C156A7930630}"/>
                </a:ext>
              </a:extLst>
            </p:cNvPr>
            <p:cNvSpPr/>
            <p:nvPr/>
          </p:nvSpPr>
          <p:spPr>
            <a:xfrm flipV="1">
              <a:off x="9480029" y="4140816"/>
              <a:ext cx="2289361" cy="464839"/>
            </a:xfrm>
            <a:custGeom>
              <a:avLst/>
              <a:gdLst>
                <a:gd name="connsiteX0" fmla="*/ 0 w 4817534"/>
                <a:gd name="connsiteY0" fmla="*/ 0 h 847219"/>
                <a:gd name="connsiteX1" fmla="*/ 753534 w 4817534"/>
                <a:gd name="connsiteY1" fmla="*/ 609600 h 847219"/>
                <a:gd name="connsiteX2" fmla="*/ 1253067 w 4817534"/>
                <a:gd name="connsiteY2" fmla="*/ 279400 h 847219"/>
                <a:gd name="connsiteX3" fmla="*/ 1718734 w 4817534"/>
                <a:gd name="connsiteY3" fmla="*/ 846667 h 847219"/>
                <a:gd name="connsiteX4" fmla="*/ 2184400 w 4817534"/>
                <a:gd name="connsiteY4" fmla="*/ 389467 h 847219"/>
                <a:gd name="connsiteX5" fmla="*/ 2472267 w 4817534"/>
                <a:gd name="connsiteY5" fmla="*/ 660400 h 847219"/>
                <a:gd name="connsiteX6" fmla="*/ 2853267 w 4817534"/>
                <a:gd name="connsiteY6" fmla="*/ 330200 h 847219"/>
                <a:gd name="connsiteX7" fmla="*/ 3386667 w 4817534"/>
                <a:gd name="connsiteY7" fmla="*/ 846667 h 847219"/>
                <a:gd name="connsiteX8" fmla="*/ 3996267 w 4817534"/>
                <a:gd name="connsiteY8" fmla="*/ 372534 h 847219"/>
                <a:gd name="connsiteX9" fmla="*/ 4445000 w 4817534"/>
                <a:gd name="connsiteY9" fmla="*/ 601134 h 847219"/>
                <a:gd name="connsiteX10" fmla="*/ 4817534 w 4817534"/>
                <a:gd name="connsiteY10" fmla="*/ 203200 h 847219"/>
                <a:gd name="connsiteX0" fmla="*/ 0 w 4605867"/>
                <a:gd name="connsiteY0" fmla="*/ 76200 h 644019"/>
                <a:gd name="connsiteX1" fmla="*/ 541867 w 4605867"/>
                <a:gd name="connsiteY1" fmla="*/ 406400 h 644019"/>
                <a:gd name="connsiteX2" fmla="*/ 1041400 w 4605867"/>
                <a:gd name="connsiteY2" fmla="*/ 76200 h 644019"/>
                <a:gd name="connsiteX3" fmla="*/ 1507067 w 4605867"/>
                <a:gd name="connsiteY3" fmla="*/ 643467 h 644019"/>
                <a:gd name="connsiteX4" fmla="*/ 1972733 w 4605867"/>
                <a:gd name="connsiteY4" fmla="*/ 186267 h 644019"/>
                <a:gd name="connsiteX5" fmla="*/ 2260600 w 4605867"/>
                <a:gd name="connsiteY5" fmla="*/ 457200 h 644019"/>
                <a:gd name="connsiteX6" fmla="*/ 2641600 w 4605867"/>
                <a:gd name="connsiteY6" fmla="*/ 127000 h 644019"/>
                <a:gd name="connsiteX7" fmla="*/ 3175000 w 4605867"/>
                <a:gd name="connsiteY7" fmla="*/ 643467 h 644019"/>
                <a:gd name="connsiteX8" fmla="*/ 3784600 w 4605867"/>
                <a:gd name="connsiteY8" fmla="*/ 169334 h 644019"/>
                <a:gd name="connsiteX9" fmla="*/ 4233333 w 4605867"/>
                <a:gd name="connsiteY9" fmla="*/ 397934 h 644019"/>
                <a:gd name="connsiteX10" fmla="*/ 4605867 w 4605867"/>
                <a:gd name="connsiteY10" fmla="*/ 0 h 644019"/>
                <a:gd name="connsiteX0" fmla="*/ 0 w 4605867"/>
                <a:gd name="connsiteY0" fmla="*/ 76200 h 644019"/>
                <a:gd name="connsiteX1" fmla="*/ 541867 w 4605867"/>
                <a:gd name="connsiteY1" fmla="*/ 406400 h 644019"/>
                <a:gd name="connsiteX2" fmla="*/ 1041400 w 4605867"/>
                <a:gd name="connsiteY2" fmla="*/ 76200 h 644019"/>
                <a:gd name="connsiteX3" fmla="*/ 1507067 w 4605867"/>
                <a:gd name="connsiteY3" fmla="*/ 643467 h 644019"/>
                <a:gd name="connsiteX4" fmla="*/ 1972733 w 4605867"/>
                <a:gd name="connsiteY4" fmla="*/ 186267 h 644019"/>
                <a:gd name="connsiteX5" fmla="*/ 2260600 w 4605867"/>
                <a:gd name="connsiteY5" fmla="*/ 457200 h 644019"/>
                <a:gd name="connsiteX6" fmla="*/ 2641600 w 4605867"/>
                <a:gd name="connsiteY6" fmla="*/ 127000 h 644019"/>
                <a:gd name="connsiteX7" fmla="*/ 3175000 w 4605867"/>
                <a:gd name="connsiteY7" fmla="*/ 643467 h 644019"/>
                <a:gd name="connsiteX8" fmla="*/ 3784600 w 4605867"/>
                <a:gd name="connsiteY8" fmla="*/ 169334 h 644019"/>
                <a:gd name="connsiteX9" fmla="*/ 4233333 w 4605867"/>
                <a:gd name="connsiteY9" fmla="*/ 397934 h 644019"/>
                <a:gd name="connsiteX10" fmla="*/ 4605867 w 4605867"/>
                <a:gd name="connsiteY10" fmla="*/ 0 h 644019"/>
                <a:gd name="connsiteX0" fmla="*/ 0 w 4605867"/>
                <a:gd name="connsiteY0" fmla="*/ 76200 h 643550"/>
                <a:gd name="connsiteX1" fmla="*/ 541867 w 4605867"/>
                <a:gd name="connsiteY1" fmla="*/ 406400 h 643550"/>
                <a:gd name="connsiteX2" fmla="*/ 1041400 w 4605867"/>
                <a:gd name="connsiteY2" fmla="*/ 76200 h 643550"/>
                <a:gd name="connsiteX3" fmla="*/ 1693333 w 4605867"/>
                <a:gd name="connsiteY3" fmla="*/ 407530 h 643550"/>
                <a:gd name="connsiteX4" fmla="*/ 1972733 w 4605867"/>
                <a:gd name="connsiteY4" fmla="*/ 186267 h 643550"/>
                <a:gd name="connsiteX5" fmla="*/ 2260600 w 4605867"/>
                <a:gd name="connsiteY5" fmla="*/ 457200 h 643550"/>
                <a:gd name="connsiteX6" fmla="*/ 2641600 w 4605867"/>
                <a:gd name="connsiteY6" fmla="*/ 127000 h 643550"/>
                <a:gd name="connsiteX7" fmla="*/ 3175000 w 4605867"/>
                <a:gd name="connsiteY7" fmla="*/ 643467 h 643550"/>
                <a:gd name="connsiteX8" fmla="*/ 3784600 w 4605867"/>
                <a:gd name="connsiteY8" fmla="*/ 169334 h 643550"/>
                <a:gd name="connsiteX9" fmla="*/ 4233333 w 4605867"/>
                <a:gd name="connsiteY9" fmla="*/ 397934 h 643550"/>
                <a:gd name="connsiteX10" fmla="*/ 4605867 w 4605867"/>
                <a:gd name="connsiteY10" fmla="*/ 0 h 643550"/>
                <a:gd name="connsiteX0" fmla="*/ 0 w 4605867"/>
                <a:gd name="connsiteY0" fmla="*/ 76200 h 643550"/>
                <a:gd name="connsiteX1" fmla="*/ 541867 w 4605867"/>
                <a:gd name="connsiteY1" fmla="*/ 406400 h 643550"/>
                <a:gd name="connsiteX2" fmla="*/ 1041400 w 4605867"/>
                <a:gd name="connsiteY2" fmla="*/ 76200 h 643550"/>
                <a:gd name="connsiteX3" fmla="*/ 1693333 w 4605867"/>
                <a:gd name="connsiteY3" fmla="*/ 407530 h 643550"/>
                <a:gd name="connsiteX4" fmla="*/ 1972733 w 4605867"/>
                <a:gd name="connsiteY4" fmla="*/ 186267 h 643550"/>
                <a:gd name="connsiteX5" fmla="*/ 2336800 w 4605867"/>
                <a:gd name="connsiteY5" fmla="*/ 638690 h 643550"/>
                <a:gd name="connsiteX6" fmla="*/ 2641600 w 4605867"/>
                <a:gd name="connsiteY6" fmla="*/ 127000 h 643550"/>
                <a:gd name="connsiteX7" fmla="*/ 3175000 w 4605867"/>
                <a:gd name="connsiteY7" fmla="*/ 643467 h 643550"/>
                <a:gd name="connsiteX8" fmla="*/ 3784600 w 4605867"/>
                <a:gd name="connsiteY8" fmla="*/ 169334 h 643550"/>
                <a:gd name="connsiteX9" fmla="*/ 4233333 w 4605867"/>
                <a:gd name="connsiteY9" fmla="*/ 397934 h 643550"/>
                <a:gd name="connsiteX10" fmla="*/ 4605867 w 4605867"/>
                <a:gd name="connsiteY10" fmla="*/ 0 h 643550"/>
                <a:gd name="connsiteX0" fmla="*/ 0 w 4605867"/>
                <a:gd name="connsiteY0" fmla="*/ 76200 h 806754"/>
                <a:gd name="connsiteX1" fmla="*/ 541867 w 4605867"/>
                <a:gd name="connsiteY1" fmla="*/ 406400 h 806754"/>
                <a:gd name="connsiteX2" fmla="*/ 1041400 w 4605867"/>
                <a:gd name="connsiteY2" fmla="*/ 76200 h 806754"/>
                <a:gd name="connsiteX3" fmla="*/ 1693333 w 4605867"/>
                <a:gd name="connsiteY3" fmla="*/ 407530 h 806754"/>
                <a:gd name="connsiteX4" fmla="*/ 1972733 w 4605867"/>
                <a:gd name="connsiteY4" fmla="*/ 186267 h 806754"/>
                <a:gd name="connsiteX5" fmla="*/ 2336800 w 4605867"/>
                <a:gd name="connsiteY5" fmla="*/ 638690 h 806754"/>
                <a:gd name="connsiteX6" fmla="*/ 2641600 w 4605867"/>
                <a:gd name="connsiteY6" fmla="*/ 127000 h 806754"/>
                <a:gd name="connsiteX7" fmla="*/ 3175000 w 4605867"/>
                <a:gd name="connsiteY7" fmla="*/ 643467 h 806754"/>
                <a:gd name="connsiteX8" fmla="*/ 3294293 w 4605867"/>
                <a:gd name="connsiteY8" fmla="*/ 779333 h 806754"/>
                <a:gd name="connsiteX9" fmla="*/ 3784600 w 4605867"/>
                <a:gd name="connsiteY9" fmla="*/ 169334 h 806754"/>
                <a:gd name="connsiteX10" fmla="*/ 4233333 w 4605867"/>
                <a:gd name="connsiteY10" fmla="*/ 397934 h 806754"/>
                <a:gd name="connsiteX11" fmla="*/ 4605867 w 4605867"/>
                <a:gd name="connsiteY11" fmla="*/ 0 h 806754"/>
                <a:gd name="connsiteX0" fmla="*/ 0 w 4605867"/>
                <a:gd name="connsiteY0" fmla="*/ 76200 h 921007"/>
                <a:gd name="connsiteX1" fmla="*/ 541867 w 4605867"/>
                <a:gd name="connsiteY1" fmla="*/ 406400 h 921007"/>
                <a:gd name="connsiteX2" fmla="*/ 1041400 w 4605867"/>
                <a:gd name="connsiteY2" fmla="*/ 76200 h 921007"/>
                <a:gd name="connsiteX3" fmla="*/ 1693333 w 4605867"/>
                <a:gd name="connsiteY3" fmla="*/ 407530 h 921007"/>
                <a:gd name="connsiteX4" fmla="*/ 1972733 w 4605867"/>
                <a:gd name="connsiteY4" fmla="*/ 186267 h 921007"/>
                <a:gd name="connsiteX5" fmla="*/ 2336800 w 4605867"/>
                <a:gd name="connsiteY5" fmla="*/ 638690 h 921007"/>
                <a:gd name="connsiteX6" fmla="*/ 2641600 w 4605867"/>
                <a:gd name="connsiteY6" fmla="*/ 127000 h 921007"/>
                <a:gd name="connsiteX7" fmla="*/ 3056467 w 4605867"/>
                <a:gd name="connsiteY7" fmla="*/ 879404 h 921007"/>
                <a:gd name="connsiteX8" fmla="*/ 3294293 w 4605867"/>
                <a:gd name="connsiteY8" fmla="*/ 779333 h 921007"/>
                <a:gd name="connsiteX9" fmla="*/ 3784600 w 4605867"/>
                <a:gd name="connsiteY9" fmla="*/ 169334 h 921007"/>
                <a:gd name="connsiteX10" fmla="*/ 4233333 w 4605867"/>
                <a:gd name="connsiteY10" fmla="*/ 397934 h 921007"/>
                <a:gd name="connsiteX11" fmla="*/ 4605867 w 4605867"/>
                <a:gd name="connsiteY11" fmla="*/ 0 h 921007"/>
                <a:gd name="connsiteX0" fmla="*/ 0 w 4605867"/>
                <a:gd name="connsiteY0" fmla="*/ 76200 h 928889"/>
                <a:gd name="connsiteX1" fmla="*/ 541867 w 4605867"/>
                <a:gd name="connsiteY1" fmla="*/ 406400 h 928889"/>
                <a:gd name="connsiteX2" fmla="*/ 1041400 w 4605867"/>
                <a:gd name="connsiteY2" fmla="*/ 76200 h 928889"/>
                <a:gd name="connsiteX3" fmla="*/ 1693333 w 4605867"/>
                <a:gd name="connsiteY3" fmla="*/ 407530 h 928889"/>
                <a:gd name="connsiteX4" fmla="*/ 1972733 w 4605867"/>
                <a:gd name="connsiteY4" fmla="*/ 186267 h 928889"/>
                <a:gd name="connsiteX5" fmla="*/ 2336800 w 4605867"/>
                <a:gd name="connsiteY5" fmla="*/ 638690 h 928889"/>
                <a:gd name="connsiteX6" fmla="*/ 2641600 w 4605867"/>
                <a:gd name="connsiteY6" fmla="*/ 127000 h 928889"/>
                <a:gd name="connsiteX7" fmla="*/ 3056467 w 4605867"/>
                <a:gd name="connsiteY7" fmla="*/ 879404 h 928889"/>
                <a:gd name="connsiteX8" fmla="*/ 3294293 w 4605867"/>
                <a:gd name="connsiteY8" fmla="*/ 779333 h 928889"/>
                <a:gd name="connsiteX9" fmla="*/ 3784600 w 4605867"/>
                <a:gd name="connsiteY9" fmla="*/ 169334 h 928889"/>
                <a:gd name="connsiteX10" fmla="*/ 4233333 w 4605867"/>
                <a:gd name="connsiteY10" fmla="*/ 397934 h 928889"/>
                <a:gd name="connsiteX11" fmla="*/ 4605867 w 4605867"/>
                <a:gd name="connsiteY11" fmla="*/ 0 h 928889"/>
                <a:gd name="connsiteX0" fmla="*/ 0 w 4605867"/>
                <a:gd name="connsiteY0" fmla="*/ 76200 h 879462"/>
                <a:gd name="connsiteX1" fmla="*/ 541867 w 4605867"/>
                <a:gd name="connsiteY1" fmla="*/ 406400 h 879462"/>
                <a:gd name="connsiteX2" fmla="*/ 1041400 w 4605867"/>
                <a:gd name="connsiteY2" fmla="*/ 76200 h 879462"/>
                <a:gd name="connsiteX3" fmla="*/ 1693333 w 4605867"/>
                <a:gd name="connsiteY3" fmla="*/ 407530 h 879462"/>
                <a:gd name="connsiteX4" fmla="*/ 1972733 w 4605867"/>
                <a:gd name="connsiteY4" fmla="*/ 186267 h 879462"/>
                <a:gd name="connsiteX5" fmla="*/ 2336800 w 4605867"/>
                <a:gd name="connsiteY5" fmla="*/ 638690 h 879462"/>
                <a:gd name="connsiteX6" fmla="*/ 2641600 w 4605867"/>
                <a:gd name="connsiteY6" fmla="*/ 127000 h 879462"/>
                <a:gd name="connsiteX7" fmla="*/ 3056467 w 4605867"/>
                <a:gd name="connsiteY7" fmla="*/ 879404 h 879462"/>
                <a:gd name="connsiteX8" fmla="*/ 3784600 w 4605867"/>
                <a:gd name="connsiteY8" fmla="*/ 169334 h 879462"/>
                <a:gd name="connsiteX9" fmla="*/ 4233333 w 4605867"/>
                <a:gd name="connsiteY9" fmla="*/ 397934 h 879462"/>
                <a:gd name="connsiteX10" fmla="*/ 4605867 w 4605867"/>
                <a:gd name="connsiteY10" fmla="*/ 0 h 879462"/>
                <a:gd name="connsiteX0" fmla="*/ 0 w 4605867"/>
                <a:gd name="connsiteY0" fmla="*/ 76200 h 924831"/>
                <a:gd name="connsiteX1" fmla="*/ 541867 w 4605867"/>
                <a:gd name="connsiteY1" fmla="*/ 406400 h 924831"/>
                <a:gd name="connsiteX2" fmla="*/ 1041400 w 4605867"/>
                <a:gd name="connsiteY2" fmla="*/ 76200 h 924831"/>
                <a:gd name="connsiteX3" fmla="*/ 1693333 w 4605867"/>
                <a:gd name="connsiteY3" fmla="*/ 407530 h 924831"/>
                <a:gd name="connsiteX4" fmla="*/ 1972733 w 4605867"/>
                <a:gd name="connsiteY4" fmla="*/ 186267 h 924831"/>
                <a:gd name="connsiteX5" fmla="*/ 2336800 w 4605867"/>
                <a:gd name="connsiteY5" fmla="*/ 638690 h 924831"/>
                <a:gd name="connsiteX6" fmla="*/ 2641600 w 4605867"/>
                <a:gd name="connsiteY6" fmla="*/ 127000 h 924831"/>
                <a:gd name="connsiteX7" fmla="*/ 3175000 w 4605867"/>
                <a:gd name="connsiteY7" fmla="*/ 924777 h 924831"/>
                <a:gd name="connsiteX8" fmla="*/ 3784600 w 4605867"/>
                <a:gd name="connsiteY8" fmla="*/ 169334 h 924831"/>
                <a:gd name="connsiteX9" fmla="*/ 4233333 w 4605867"/>
                <a:gd name="connsiteY9" fmla="*/ 397934 h 924831"/>
                <a:gd name="connsiteX10" fmla="*/ 4605867 w 4605867"/>
                <a:gd name="connsiteY10" fmla="*/ 0 h 924831"/>
                <a:gd name="connsiteX0" fmla="*/ 0 w 4605867"/>
                <a:gd name="connsiteY0" fmla="*/ 76200 h 879462"/>
                <a:gd name="connsiteX1" fmla="*/ 541867 w 4605867"/>
                <a:gd name="connsiteY1" fmla="*/ 406400 h 879462"/>
                <a:gd name="connsiteX2" fmla="*/ 1041400 w 4605867"/>
                <a:gd name="connsiteY2" fmla="*/ 76200 h 879462"/>
                <a:gd name="connsiteX3" fmla="*/ 1693333 w 4605867"/>
                <a:gd name="connsiteY3" fmla="*/ 407530 h 879462"/>
                <a:gd name="connsiteX4" fmla="*/ 1972733 w 4605867"/>
                <a:gd name="connsiteY4" fmla="*/ 186267 h 879462"/>
                <a:gd name="connsiteX5" fmla="*/ 2336800 w 4605867"/>
                <a:gd name="connsiteY5" fmla="*/ 638690 h 879462"/>
                <a:gd name="connsiteX6" fmla="*/ 2641600 w 4605867"/>
                <a:gd name="connsiteY6" fmla="*/ 127000 h 879462"/>
                <a:gd name="connsiteX7" fmla="*/ 3191933 w 4605867"/>
                <a:gd name="connsiteY7" fmla="*/ 879404 h 879462"/>
                <a:gd name="connsiteX8" fmla="*/ 3784600 w 4605867"/>
                <a:gd name="connsiteY8" fmla="*/ 169334 h 879462"/>
                <a:gd name="connsiteX9" fmla="*/ 4233333 w 4605867"/>
                <a:gd name="connsiteY9" fmla="*/ 397934 h 879462"/>
                <a:gd name="connsiteX10" fmla="*/ 4605867 w 4605867"/>
                <a:gd name="connsiteY10" fmla="*/ 0 h 879462"/>
                <a:gd name="connsiteX0" fmla="*/ 0 w 4605867"/>
                <a:gd name="connsiteY0" fmla="*/ 76200 h 879462"/>
                <a:gd name="connsiteX1" fmla="*/ 541867 w 4605867"/>
                <a:gd name="connsiteY1" fmla="*/ 406400 h 879462"/>
                <a:gd name="connsiteX2" fmla="*/ 1041400 w 4605867"/>
                <a:gd name="connsiteY2" fmla="*/ 76200 h 879462"/>
                <a:gd name="connsiteX3" fmla="*/ 1473200 w 4605867"/>
                <a:gd name="connsiteY3" fmla="*/ 452901 h 879462"/>
                <a:gd name="connsiteX4" fmla="*/ 1972733 w 4605867"/>
                <a:gd name="connsiteY4" fmla="*/ 186267 h 879462"/>
                <a:gd name="connsiteX5" fmla="*/ 2336800 w 4605867"/>
                <a:gd name="connsiteY5" fmla="*/ 638690 h 879462"/>
                <a:gd name="connsiteX6" fmla="*/ 2641600 w 4605867"/>
                <a:gd name="connsiteY6" fmla="*/ 127000 h 879462"/>
                <a:gd name="connsiteX7" fmla="*/ 3191933 w 4605867"/>
                <a:gd name="connsiteY7" fmla="*/ 879404 h 879462"/>
                <a:gd name="connsiteX8" fmla="*/ 3784600 w 4605867"/>
                <a:gd name="connsiteY8" fmla="*/ 169334 h 879462"/>
                <a:gd name="connsiteX9" fmla="*/ 4233333 w 4605867"/>
                <a:gd name="connsiteY9" fmla="*/ 397934 h 879462"/>
                <a:gd name="connsiteX10" fmla="*/ 4605867 w 4605867"/>
                <a:gd name="connsiteY10" fmla="*/ 0 h 879462"/>
                <a:gd name="connsiteX0" fmla="*/ 0 w 4605867"/>
                <a:gd name="connsiteY0" fmla="*/ 76200 h 879464"/>
                <a:gd name="connsiteX1" fmla="*/ 541867 w 4605867"/>
                <a:gd name="connsiteY1" fmla="*/ 406400 h 879464"/>
                <a:gd name="connsiteX2" fmla="*/ 1041400 w 4605867"/>
                <a:gd name="connsiteY2" fmla="*/ 76200 h 879464"/>
                <a:gd name="connsiteX3" fmla="*/ 1473200 w 4605867"/>
                <a:gd name="connsiteY3" fmla="*/ 452901 h 879464"/>
                <a:gd name="connsiteX4" fmla="*/ 1972733 w 4605867"/>
                <a:gd name="connsiteY4" fmla="*/ 186267 h 879464"/>
                <a:gd name="connsiteX5" fmla="*/ 2336800 w 4605867"/>
                <a:gd name="connsiteY5" fmla="*/ 638690 h 879464"/>
                <a:gd name="connsiteX6" fmla="*/ 2641600 w 4605867"/>
                <a:gd name="connsiteY6" fmla="*/ 127000 h 879464"/>
                <a:gd name="connsiteX7" fmla="*/ 3191933 w 4605867"/>
                <a:gd name="connsiteY7" fmla="*/ 879404 h 879464"/>
                <a:gd name="connsiteX8" fmla="*/ 3784600 w 4605867"/>
                <a:gd name="connsiteY8" fmla="*/ 169334 h 879464"/>
                <a:gd name="connsiteX9" fmla="*/ 4233333 w 4605867"/>
                <a:gd name="connsiteY9" fmla="*/ 225518 h 879464"/>
                <a:gd name="connsiteX10" fmla="*/ 4605867 w 4605867"/>
                <a:gd name="connsiteY10" fmla="*/ 0 h 879464"/>
                <a:gd name="connsiteX0" fmla="*/ 0 w 4605867"/>
                <a:gd name="connsiteY0" fmla="*/ 76200 h 879458"/>
                <a:gd name="connsiteX1" fmla="*/ 541867 w 4605867"/>
                <a:gd name="connsiteY1" fmla="*/ 406400 h 879458"/>
                <a:gd name="connsiteX2" fmla="*/ 1041400 w 4605867"/>
                <a:gd name="connsiteY2" fmla="*/ 76200 h 879458"/>
                <a:gd name="connsiteX3" fmla="*/ 1473200 w 4605867"/>
                <a:gd name="connsiteY3" fmla="*/ 452901 h 879458"/>
                <a:gd name="connsiteX4" fmla="*/ 1972733 w 4605867"/>
                <a:gd name="connsiteY4" fmla="*/ 186267 h 879458"/>
                <a:gd name="connsiteX5" fmla="*/ 2336800 w 4605867"/>
                <a:gd name="connsiteY5" fmla="*/ 638690 h 879458"/>
                <a:gd name="connsiteX6" fmla="*/ 2641600 w 4605867"/>
                <a:gd name="connsiteY6" fmla="*/ 127000 h 879458"/>
                <a:gd name="connsiteX7" fmla="*/ 3191933 w 4605867"/>
                <a:gd name="connsiteY7" fmla="*/ 879404 h 879458"/>
                <a:gd name="connsiteX8" fmla="*/ 3784600 w 4605867"/>
                <a:gd name="connsiteY8" fmla="*/ 169334 h 879458"/>
                <a:gd name="connsiteX9" fmla="*/ 4220633 w 4605867"/>
                <a:gd name="connsiteY9" fmla="*/ 670169 h 879458"/>
                <a:gd name="connsiteX10" fmla="*/ 4605867 w 4605867"/>
                <a:gd name="connsiteY10" fmla="*/ 0 h 879458"/>
                <a:gd name="connsiteX0" fmla="*/ 0 w 4605867"/>
                <a:gd name="connsiteY0" fmla="*/ 76200 h 882285"/>
                <a:gd name="connsiteX1" fmla="*/ 541867 w 4605867"/>
                <a:gd name="connsiteY1" fmla="*/ 406400 h 882285"/>
                <a:gd name="connsiteX2" fmla="*/ 1041400 w 4605867"/>
                <a:gd name="connsiteY2" fmla="*/ 76200 h 882285"/>
                <a:gd name="connsiteX3" fmla="*/ 1473200 w 4605867"/>
                <a:gd name="connsiteY3" fmla="*/ 452901 h 882285"/>
                <a:gd name="connsiteX4" fmla="*/ 1972733 w 4605867"/>
                <a:gd name="connsiteY4" fmla="*/ 186267 h 882285"/>
                <a:gd name="connsiteX5" fmla="*/ 2336800 w 4605867"/>
                <a:gd name="connsiteY5" fmla="*/ 638690 h 882285"/>
                <a:gd name="connsiteX6" fmla="*/ 2641600 w 4605867"/>
                <a:gd name="connsiteY6" fmla="*/ 127000 h 882285"/>
                <a:gd name="connsiteX7" fmla="*/ 3191933 w 4605867"/>
                <a:gd name="connsiteY7" fmla="*/ 879404 h 882285"/>
                <a:gd name="connsiteX8" fmla="*/ 3750733 w 4605867"/>
                <a:gd name="connsiteY8" fmla="*/ 396197 h 882285"/>
                <a:gd name="connsiteX9" fmla="*/ 4220633 w 4605867"/>
                <a:gd name="connsiteY9" fmla="*/ 670169 h 882285"/>
                <a:gd name="connsiteX10" fmla="*/ 4605867 w 4605867"/>
                <a:gd name="connsiteY10" fmla="*/ 0 h 882285"/>
                <a:gd name="connsiteX0" fmla="*/ 0 w 4605867"/>
                <a:gd name="connsiteY0" fmla="*/ 76200 h 882285"/>
                <a:gd name="connsiteX1" fmla="*/ 524934 w 4605867"/>
                <a:gd name="connsiteY1" fmla="*/ 687710 h 882285"/>
                <a:gd name="connsiteX2" fmla="*/ 1041400 w 4605867"/>
                <a:gd name="connsiteY2" fmla="*/ 76200 h 882285"/>
                <a:gd name="connsiteX3" fmla="*/ 1473200 w 4605867"/>
                <a:gd name="connsiteY3" fmla="*/ 452901 h 882285"/>
                <a:gd name="connsiteX4" fmla="*/ 1972733 w 4605867"/>
                <a:gd name="connsiteY4" fmla="*/ 186267 h 882285"/>
                <a:gd name="connsiteX5" fmla="*/ 2336800 w 4605867"/>
                <a:gd name="connsiteY5" fmla="*/ 638690 h 882285"/>
                <a:gd name="connsiteX6" fmla="*/ 2641600 w 4605867"/>
                <a:gd name="connsiteY6" fmla="*/ 127000 h 882285"/>
                <a:gd name="connsiteX7" fmla="*/ 3191933 w 4605867"/>
                <a:gd name="connsiteY7" fmla="*/ 879404 h 882285"/>
                <a:gd name="connsiteX8" fmla="*/ 3750733 w 4605867"/>
                <a:gd name="connsiteY8" fmla="*/ 396197 h 882285"/>
                <a:gd name="connsiteX9" fmla="*/ 4220633 w 4605867"/>
                <a:gd name="connsiteY9" fmla="*/ 670169 h 882285"/>
                <a:gd name="connsiteX10" fmla="*/ 4605867 w 4605867"/>
                <a:gd name="connsiteY10" fmla="*/ 0 h 882285"/>
                <a:gd name="connsiteX0" fmla="*/ 0 w 4605867"/>
                <a:gd name="connsiteY0" fmla="*/ 76200 h 1096063"/>
                <a:gd name="connsiteX1" fmla="*/ 550334 w 4605867"/>
                <a:gd name="connsiteY1" fmla="*/ 1096063 h 1096063"/>
                <a:gd name="connsiteX2" fmla="*/ 1041400 w 4605867"/>
                <a:gd name="connsiteY2" fmla="*/ 76200 h 1096063"/>
                <a:gd name="connsiteX3" fmla="*/ 1473200 w 4605867"/>
                <a:gd name="connsiteY3" fmla="*/ 452901 h 1096063"/>
                <a:gd name="connsiteX4" fmla="*/ 1972733 w 4605867"/>
                <a:gd name="connsiteY4" fmla="*/ 186267 h 1096063"/>
                <a:gd name="connsiteX5" fmla="*/ 2336800 w 4605867"/>
                <a:gd name="connsiteY5" fmla="*/ 638690 h 1096063"/>
                <a:gd name="connsiteX6" fmla="*/ 2641600 w 4605867"/>
                <a:gd name="connsiteY6" fmla="*/ 127000 h 1096063"/>
                <a:gd name="connsiteX7" fmla="*/ 3191933 w 4605867"/>
                <a:gd name="connsiteY7" fmla="*/ 879404 h 1096063"/>
                <a:gd name="connsiteX8" fmla="*/ 3750733 w 4605867"/>
                <a:gd name="connsiteY8" fmla="*/ 396197 h 1096063"/>
                <a:gd name="connsiteX9" fmla="*/ 4220633 w 4605867"/>
                <a:gd name="connsiteY9" fmla="*/ 670169 h 1096063"/>
                <a:gd name="connsiteX10" fmla="*/ 4605867 w 4605867"/>
                <a:gd name="connsiteY10" fmla="*/ 0 h 1096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5867" h="1096063">
                  <a:moveTo>
                    <a:pt x="0" y="76200"/>
                  </a:moveTo>
                  <a:cubicBezTo>
                    <a:pt x="221545" y="273049"/>
                    <a:pt x="376767" y="1096063"/>
                    <a:pt x="550334" y="1096063"/>
                  </a:cubicBezTo>
                  <a:cubicBezTo>
                    <a:pt x="723901" y="1096063"/>
                    <a:pt x="887589" y="183394"/>
                    <a:pt x="1041400" y="76200"/>
                  </a:cubicBezTo>
                  <a:cubicBezTo>
                    <a:pt x="1195211" y="-30994"/>
                    <a:pt x="1317978" y="434557"/>
                    <a:pt x="1473200" y="452901"/>
                  </a:cubicBezTo>
                  <a:cubicBezTo>
                    <a:pt x="1628422" y="471245"/>
                    <a:pt x="1828800" y="155302"/>
                    <a:pt x="1972733" y="186267"/>
                  </a:cubicBezTo>
                  <a:cubicBezTo>
                    <a:pt x="2116666" y="217232"/>
                    <a:pt x="2225322" y="648568"/>
                    <a:pt x="2336800" y="638690"/>
                  </a:cubicBezTo>
                  <a:cubicBezTo>
                    <a:pt x="2448278" y="628812"/>
                    <a:pt x="2499078" y="86881"/>
                    <a:pt x="2641600" y="127000"/>
                  </a:cubicBezTo>
                  <a:cubicBezTo>
                    <a:pt x="2784122" y="167119"/>
                    <a:pt x="3007078" y="834538"/>
                    <a:pt x="3191933" y="879404"/>
                  </a:cubicBezTo>
                  <a:cubicBezTo>
                    <a:pt x="3376788" y="924270"/>
                    <a:pt x="3579283" y="431069"/>
                    <a:pt x="3750733" y="396197"/>
                  </a:cubicBezTo>
                  <a:cubicBezTo>
                    <a:pt x="3922183" y="361325"/>
                    <a:pt x="4083755" y="698391"/>
                    <a:pt x="4220633" y="670169"/>
                  </a:cubicBezTo>
                  <a:cubicBezTo>
                    <a:pt x="4357511" y="641947"/>
                    <a:pt x="4488039" y="184856"/>
                    <a:pt x="4605867" y="0"/>
                  </a:cubicBezTo>
                </a:path>
              </a:pathLst>
            </a:custGeom>
            <a:solidFill>
              <a:schemeClr val="accent1">
                <a:lumMod val="20000"/>
                <a:lumOff val="80000"/>
                <a:alpha val="5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0C354F99-10CF-FEB3-0D58-DBFF0ADE3A93}"/>
                </a:ext>
              </a:extLst>
            </p:cNvPr>
            <p:cNvSpPr/>
            <p:nvPr/>
          </p:nvSpPr>
          <p:spPr>
            <a:xfrm>
              <a:off x="9429673" y="3864322"/>
              <a:ext cx="2440212" cy="851694"/>
            </a:xfrm>
            <a:prstGeom prst="rect">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Oval 18">
            <a:extLst>
              <a:ext uri="{FF2B5EF4-FFF2-40B4-BE49-F238E27FC236}">
                <a16:creationId xmlns:a16="http://schemas.microsoft.com/office/drawing/2014/main" id="{6EC7DC0E-B742-ABFA-504A-465F57CB36AA}"/>
              </a:ext>
            </a:extLst>
          </p:cNvPr>
          <p:cNvSpPr/>
          <p:nvPr/>
        </p:nvSpPr>
        <p:spPr>
          <a:xfrm rot="16200000">
            <a:off x="9997726" y="3022313"/>
            <a:ext cx="288284" cy="169298"/>
          </a:xfrm>
          <a:prstGeom prst="ellipse">
            <a:avLst/>
          </a:prstGeom>
          <a:noFill/>
          <a:ln w="95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EDB9058-74F6-228E-71A0-26064404946A}"/>
              </a:ext>
            </a:extLst>
          </p:cNvPr>
          <p:cNvSpPr txBox="1"/>
          <p:nvPr/>
        </p:nvSpPr>
        <p:spPr>
          <a:xfrm>
            <a:off x="8574283" y="3586553"/>
            <a:ext cx="1279259" cy="246221"/>
          </a:xfrm>
          <a:prstGeom prst="rect">
            <a:avLst/>
          </a:prstGeom>
          <a:noFill/>
        </p:spPr>
        <p:txBody>
          <a:bodyPr wrap="square" rtlCol="0">
            <a:spAutoFit/>
          </a:bodyPr>
          <a:lstStyle/>
          <a:p>
            <a:r>
              <a:rPr lang="en-US" sz="1000" dirty="0"/>
              <a:t>Actual contact area</a:t>
            </a:r>
          </a:p>
        </p:txBody>
      </p:sp>
      <p:sp>
        <p:nvSpPr>
          <p:cNvPr id="21" name="Oval 20">
            <a:extLst>
              <a:ext uri="{FF2B5EF4-FFF2-40B4-BE49-F238E27FC236}">
                <a16:creationId xmlns:a16="http://schemas.microsoft.com/office/drawing/2014/main" id="{1A6C2606-0763-B189-6275-80595E523D8E}"/>
              </a:ext>
            </a:extLst>
          </p:cNvPr>
          <p:cNvSpPr/>
          <p:nvPr/>
        </p:nvSpPr>
        <p:spPr>
          <a:xfrm rot="16033308">
            <a:off x="9910860" y="4320442"/>
            <a:ext cx="288284" cy="169298"/>
          </a:xfrm>
          <a:prstGeom prst="ellipse">
            <a:avLst/>
          </a:prstGeom>
          <a:noFill/>
          <a:ln w="95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630DEBFC-A174-6CF6-F44B-D2A030CA1A79}"/>
              </a:ext>
            </a:extLst>
          </p:cNvPr>
          <p:cNvSpPr txBox="1"/>
          <p:nvPr/>
        </p:nvSpPr>
        <p:spPr>
          <a:xfrm>
            <a:off x="8490455" y="4608974"/>
            <a:ext cx="1416593" cy="246221"/>
          </a:xfrm>
          <a:prstGeom prst="rect">
            <a:avLst/>
          </a:prstGeom>
          <a:noFill/>
        </p:spPr>
        <p:txBody>
          <a:bodyPr wrap="square" rtlCol="0">
            <a:spAutoFit/>
          </a:bodyPr>
          <a:lstStyle/>
          <a:p>
            <a:r>
              <a:rPr lang="en-US" sz="1000" dirty="0"/>
              <a:t>Assumed contact area</a:t>
            </a:r>
          </a:p>
        </p:txBody>
      </p:sp>
      <p:cxnSp>
        <p:nvCxnSpPr>
          <p:cNvPr id="23" name="Straight Connector 22">
            <a:extLst>
              <a:ext uri="{FF2B5EF4-FFF2-40B4-BE49-F238E27FC236}">
                <a16:creationId xmlns:a16="http://schemas.microsoft.com/office/drawing/2014/main" id="{CE0291A1-D451-7A59-B4D7-66477F0F2939}"/>
              </a:ext>
            </a:extLst>
          </p:cNvPr>
          <p:cNvCxnSpPr>
            <a:cxnSpLocks/>
          </p:cNvCxnSpPr>
          <p:nvPr/>
        </p:nvCxnSpPr>
        <p:spPr>
          <a:xfrm flipV="1">
            <a:off x="9769827" y="2304188"/>
            <a:ext cx="0" cy="241182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C02BE7EE-04E5-89DE-978C-178F7DA5FD24}"/>
              </a:ext>
            </a:extLst>
          </p:cNvPr>
          <p:cNvCxnSpPr/>
          <p:nvPr/>
        </p:nvCxnSpPr>
        <p:spPr>
          <a:xfrm>
            <a:off x="9333307" y="4625975"/>
            <a:ext cx="405537"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26F559A-3A16-018E-9F8D-046CAB3D137F}"/>
              </a:ext>
            </a:extLst>
          </p:cNvPr>
          <p:cNvCxnSpPr>
            <a:cxnSpLocks/>
            <a:endCxn id="19" idx="0"/>
          </p:cNvCxnSpPr>
          <p:nvPr/>
        </p:nvCxnSpPr>
        <p:spPr>
          <a:xfrm flipV="1">
            <a:off x="9333307" y="3106962"/>
            <a:ext cx="723912" cy="4999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4CC1CA0-795B-6770-CF27-1432DD5EF61C}"/>
              </a:ext>
            </a:extLst>
          </p:cNvPr>
          <p:cNvCxnSpPr>
            <a:cxnSpLocks/>
            <a:endCxn id="21" idx="6"/>
          </p:cNvCxnSpPr>
          <p:nvPr/>
        </p:nvCxnSpPr>
        <p:spPr>
          <a:xfrm>
            <a:off x="9354785" y="3777928"/>
            <a:ext cx="693230" cy="4831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Freeform: Shape 26">
            <a:extLst>
              <a:ext uri="{FF2B5EF4-FFF2-40B4-BE49-F238E27FC236}">
                <a16:creationId xmlns:a16="http://schemas.microsoft.com/office/drawing/2014/main" id="{B0F1E9FC-6939-5D37-47A8-28ACB90D9C10}"/>
              </a:ext>
            </a:extLst>
          </p:cNvPr>
          <p:cNvSpPr/>
          <p:nvPr/>
        </p:nvSpPr>
        <p:spPr>
          <a:xfrm>
            <a:off x="7143184" y="3336798"/>
            <a:ext cx="523876" cy="1384995"/>
          </a:xfrm>
          <a:custGeom>
            <a:avLst/>
            <a:gdLst>
              <a:gd name="connsiteX0" fmla="*/ 136525 w 1009650"/>
              <a:gd name="connsiteY0" fmla="*/ 0 h 4543425"/>
              <a:gd name="connsiteX1" fmla="*/ 146050 w 1009650"/>
              <a:gd name="connsiteY1" fmla="*/ 717550 h 4543425"/>
              <a:gd name="connsiteX2" fmla="*/ 212725 w 1009650"/>
              <a:gd name="connsiteY2" fmla="*/ 1438275 h 4543425"/>
              <a:gd name="connsiteX3" fmla="*/ 0 w 1009650"/>
              <a:gd name="connsiteY3" fmla="*/ 2162175 h 4543425"/>
              <a:gd name="connsiteX4" fmla="*/ 6350 w 1009650"/>
              <a:gd name="connsiteY4" fmla="*/ 2882900 h 4543425"/>
              <a:gd name="connsiteX5" fmla="*/ 215900 w 1009650"/>
              <a:gd name="connsiteY5" fmla="*/ 3606800 h 4543425"/>
              <a:gd name="connsiteX6" fmla="*/ 142875 w 1009650"/>
              <a:gd name="connsiteY6" fmla="*/ 4321175 h 4543425"/>
              <a:gd name="connsiteX7" fmla="*/ 142875 w 1009650"/>
              <a:gd name="connsiteY7" fmla="*/ 4540250 h 4543425"/>
              <a:gd name="connsiteX8" fmla="*/ 866775 w 1009650"/>
              <a:gd name="connsiteY8" fmla="*/ 4543425 h 4543425"/>
              <a:gd name="connsiteX9" fmla="*/ 866775 w 1009650"/>
              <a:gd name="connsiteY9" fmla="*/ 4311650 h 4543425"/>
              <a:gd name="connsiteX10" fmla="*/ 790575 w 1009650"/>
              <a:gd name="connsiteY10" fmla="*/ 3603625 h 4543425"/>
              <a:gd name="connsiteX11" fmla="*/ 1009650 w 1009650"/>
              <a:gd name="connsiteY11" fmla="*/ 2879725 h 4543425"/>
              <a:gd name="connsiteX12" fmla="*/ 1009650 w 1009650"/>
              <a:gd name="connsiteY12" fmla="*/ 2159000 h 4543425"/>
              <a:gd name="connsiteX13" fmla="*/ 793750 w 1009650"/>
              <a:gd name="connsiteY13" fmla="*/ 1444625 h 4543425"/>
              <a:gd name="connsiteX14" fmla="*/ 863600 w 1009650"/>
              <a:gd name="connsiteY14" fmla="*/ 720725 h 4543425"/>
              <a:gd name="connsiteX15" fmla="*/ 866775 w 1009650"/>
              <a:gd name="connsiteY15" fmla="*/ 492125 h 4543425"/>
              <a:gd name="connsiteX16" fmla="*/ 142875 w 1009650"/>
              <a:gd name="connsiteY16" fmla="*/ 498475 h 4543425"/>
              <a:gd name="connsiteX17" fmla="*/ 136525 w 1009650"/>
              <a:gd name="connsiteY17" fmla="*/ 0 h 4543425"/>
              <a:gd name="connsiteX0" fmla="*/ 142875 w 1009650"/>
              <a:gd name="connsiteY0" fmla="*/ 6350 h 4051300"/>
              <a:gd name="connsiteX1" fmla="*/ 146050 w 1009650"/>
              <a:gd name="connsiteY1" fmla="*/ 225425 h 4051300"/>
              <a:gd name="connsiteX2" fmla="*/ 212725 w 1009650"/>
              <a:gd name="connsiteY2" fmla="*/ 946150 h 4051300"/>
              <a:gd name="connsiteX3" fmla="*/ 0 w 1009650"/>
              <a:gd name="connsiteY3" fmla="*/ 1670050 h 4051300"/>
              <a:gd name="connsiteX4" fmla="*/ 6350 w 1009650"/>
              <a:gd name="connsiteY4" fmla="*/ 2390775 h 4051300"/>
              <a:gd name="connsiteX5" fmla="*/ 215900 w 1009650"/>
              <a:gd name="connsiteY5" fmla="*/ 3114675 h 4051300"/>
              <a:gd name="connsiteX6" fmla="*/ 142875 w 1009650"/>
              <a:gd name="connsiteY6" fmla="*/ 3829050 h 4051300"/>
              <a:gd name="connsiteX7" fmla="*/ 142875 w 1009650"/>
              <a:gd name="connsiteY7" fmla="*/ 4048125 h 4051300"/>
              <a:gd name="connsiteX8" fmla="*/ 866775 w 1009650"/>
              <a:gd name="connsiteY8" fmla="*/ 4051300 h 4051300"/>
              <a:gd name="connsiteX9" fmla="*/ 866775 w 1009650"/>
              <a:gd name="connsiteY9" fmla="*/ 3819525 h 4051300"/>
              <a:gd name="connsiteX10" fmla="*/ 790575 w 1009650"/>
              <a:gd name="connsiteY10" fmla="*/ 3111500 h 4051300"/>
              <a:gd name="connsiteX11" fmla="*/ 1009650 w 1009650"/>
              <a:gd name="connsiteY11" fmla="*/ 2387600 h 4051300"/>
              <a:gd name="connsiteX12" fmla="*/ 1009650 w 1009650"/>
              <a:gd name="connsiteY12" fmla="*/ 1666875 h 4051300"/>
              <a:gd name="connsiteX13" fmla="*/ 793750 w 1009650"/>
              <a:gd name="connsiteY13" fmla="*/ 952500 h 4051300"/>
              <a:gd name="connsiteX14" fmla="*/ 863600 w 1009650"/>
              <a:gd name="connsiteY14" fmla="*/ 228600 h 4051300"/>
              <a:gd name="connsiteX15" fmla="*/ 866775 w 1009650"/>
              <a:gd name="connsiteY15" fmla="*/ 0 h 4051300"/>
              <a:gd name="connsiteX16" fmla="*/ 142875 w 1009650"/>
              <a:gd name="connsiteY16" fmla="*/ 6350 h 4051300"/>
              <a:gd name="connsiteX0" fmla="*/ 142875 w 1009650"/>
              <a:gd name="connsiteY0" fmla="*/ 6350 h 4051300"/>
              <a:gd name="connsiteX1" fmla="*/ 146050 w 1009650"/>
              <a:gd name="connsiteY1" fmla="*/ 225425 h 4051300"/>
              <a:gd name="connsiteX2" fmla="*/ 212725 w 1009650"/>
              <a:gd name="connsiteY2" fmla="*/ 946150 h 4051300"/>
              <a:gd name="connsiteX3" fmla="*/ 0 w 1009650"/>
              <a:gd name="connsiteY3" fmla="*/ 1670050 h 4051300"/>
              <a:gd name="connsiteX4" fmla="*/ 6350 w 1009650"/>
              <a:gd name="connsiteY4" fmla="*/ 2390775 h 4051300"/>
              <a:gd name="connsiteX5" fmla="*/ 215900 w 1009650"/>
              <a:gd name="connsiteY5" fmla="*/ 3114675 h 4051300"/>
              <a:gd name="connsiteX6" fmla="*/ 142875 w 1009650"/>
              <a:gd name="connsiteY6" fmla="*/ 3829050 h 4051300"/>
              <a:gd name="connsiteX7" fmla="*/ 142875 w 1009650"/>
              <a:gd name="connsiteY7" fmla="*/ 4048125 h 4051300"/>
              <a:gd name="connsiteX8" fmla="*/ 866775 w 1009650"/>
              <a:gd name="connsiteY8" fmla="*/ 4051300 h 4051300"/>
              <a:gd name="connsiteX9" fmla="*/ 866775 w 1009650"/>
              <a:gd name="connsiteY9" fmla="*/ 3819525 h 4051300"/>
              <a:gd name="connsiteX10" fmla="*/ 790575 w 1009650"/>
              <a:gd name="connsiteY10" fmla="*/ 3111500 h 4051300"/>
              <a:gd name="connsiteX11" fmla="*/ 1009650 w 1009650"/>
              <a:gd name="connsiteY11" fmla="*/ 2387600 h 4051300"/>
              <a:gd name="connsiteX12" fmla="*/ 1009650 w 1009650"/>
              <a:gd name="connsiteY12" fmla="*/ 1666875 h 4051300"/>
              <a:gd name="connsiteX13" fmla="*/ 793750 w 1009650"/>
              <a:gd name="connsiteY13" fmla="*/ 952500 h 4051300"/>
              <a:gd name="connsiteX14" fmla="*/ 863600 w 1009650"/>
              <a:gd name="connsiteY14" fmla="*/ 228600 h 4051300"/>
              <a:gd name="connsiteX15" fmla="*/ 866775 w 1009650"/>
              <a:gd name="connsiteY15" fmla="*/ 0 h 4051300"/>
              <a:gd name="connsiteX16" fmla="*/ 142875 w 1009650"/>
              <a:gd name="connsiteY16" fmla="*/ 6350 h 405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650" h="4051300">
                <a:moveTo>
                  <a:pt x="142875" y="6350"/>
                </a:moveTo>
                <a:cubicBezTo>
                  <a:pt x="141287" y="221184"/>
                  <a:pt x="134408" y="68792"/>
                  <a:pt x="146050" y="225425"/>
                </a:cubicBezTo>
                <a:lnTo>
                  <a:pt x="212725" y="946150"/>
                </a:lnTo>
                <a:lnTo>
                  <a:pt x="0" y="1670050"/>
                </a:lnTo>
                <a:cubicBezTo>
                  <a:pt x="2117" y="1910292"/>
                  <a:pt x="4233" y="2150533"/>
                  <a:pt x="6350" y="2390775"/>
                </a:cubicBezTo>
                <a:lnTo>
                  <a:pt x="215900" y="3114675"/>
                </a:lnTo>
                <a:lnTo>
                  <a:pt x="142875" y="3829050"/>
                </a:lnTo>
                <a:lnTo>
                  <a:pt x="142875" y="4048125"/>
                </a:lnTo>
                <a:lnTo>
                  <a:pt x="866775" y="4051300"/>
                </a:lnTo>
                <a:lnTo>
                  <a:pt x="866775" y="3819525"/>
                </a:lnTo>
                <a:lnTo>
                  <a:pt x="790575" y="3111500"/>
                </a:lnTo>
                <a:lnTo>
                  <a:pt x="1009650" y="2387600"/>
                </a:lnTo>
                <a:lnTo>
                  <a:pt x="1009650" y="1666875"/>
                </a:lnTo>
                <a:lnTo>
                  <a:pt x="793750" y="952500"/>
                </a:lnTo>
                <a:lnTo>
                  <a:pt x="863600" y="228600"/>
                </a:lnTo>
                <a:cubicBezTo>
                  <a:pt x="864658" y="152400"/>
                  <a:pt x="865717" y="76200"/>
                  <a:pt x="866775" y="0"/>
                </a:cubicBezTo>
                <a:lnTo>
                  <a:pt x="142875" y="6350"/>
                </a:lnTo>
                <a:close/>
              </a:path>
            </a:pathLst>
          </a:custGeom>
          <a:solidFill>
            <a:srgbClr val="ED7D31">
              <a:lumMod val="20000"/>
              <a:lumOff val="8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DCFCA9C6-9BC0-9E61-F91E-734E82ABF4A3}"/>
              </a:ext>
            </a:extLst>
          </p:cNvPr>
          <p:cNvSpPr/>
          <p:nvPr/>
        </p:nvSpPr>
        <p:spPr>
          <a:xfrm>
            <a:off x="6621447" y="3336798"/>
            <a:ext cx="523876" cy="1392365"/>
          </a:xfrm>
          <a:prstGeom prst="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BB79CBE-A3A0-9947-760C-BE953F7C36C2}"/>
              </a:ext>
            </a:extLst>
          </p:cNvPr>
          <p:cNvSpPr/>
          <p:nvPr/>
        </p:nvSpPr>
        <p:spPr>
          <a:xfrm>
            <a:off x="7157118" y="3336798"/>
            <a:ext cx="523876" cy="1392365"/>
          </a:xfrm>
          <a:prstGeom prst="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5F25D719-AA80-87FA-FC44-173FE3BB7EB5}"/>
              </a:ext>
            </a:extLst>
          </p:cNvPr>
          <p:cNvCxnSpPr>
            <a:cxnSpLocks/>
          </p:cNvCxnSpPr>
          <p:nvPr/>
        </p:nvCxnSpPr>
        <p:spPr>
          <a:xfrm>
            <a:off x="7148966" y="3892550"/>
            <a:ext cx="0" cy="26381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715259CF-CD27-B919-CE7D-4E8A2833C40A}"/>
              </a:ext>
            </a:extLst>
          </p:cNvPr>
          <p:cNvSpPr/>
          <p:nvPr/>
        </p:nvSpPr>
        <p:spPr>
          <a:xfrm>
            <a:off x="7683069" y="3336796"/>
            <a:ext cx="523876" cy="1392365"/>
          </a:xfrm>
          <a:prstGeom prst="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6D40DF85-2885-541B-E62A-A0443B8B67F8}"/>
              </a:ext>
            </a:extLst>
          </p:cNvPr>
          <p:cNvCxnSpPr>
            <a:cxnSpLocks/>
          </p:cNvCxnSpPr>
          <p:nvPr/>
        </p:nvCxnSpPr>
        <p:spPr>
          <a:xfrm flipH="1">
            <a:off x="7683069" y="3336796"/>
            <a:ext cx="2041" cy="138868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3665033-651A-E666-B0F6-D6A835EDB048}"/>
              </a:ext>
            </a:extLst>
          </p:cNvPr>
          <p:cNvSpPr txBox="1"/>
          <p:nvPr/>
        </p:nvSpPr>
        <p:spPr>
          <a:xfrm>
            <a:off x="7643819" y="3062123"/>
            <a:ext cx="1570094" cy="246221"/>
          </a:xfrm>
          <a:prstGeom prst="rect">
            <a:avLst/>
          </a:prstGeom>
          <a:noFill/>
        </p:spPr>
        <p:txBody>
          <a:bodyPr wrap="square" rtlCol="0">
            <a:spAutoFit/>
          </a:bodyPr>
          <a:lstStyle/>
          <a:p>
            <a:r>
              <a:rPr lang="en-US" sz="1000" dirty="0"/>
              <a:t>Assumed contact area</a:t>
            </a:r>
          </a:p>
        </p:txBody>
      </p:sp>
      <p:sp>
        <p:nvSpPr>
          <p:cNvPr id="34" name="TextBox 33">
            <a:extLst>
              <a:ext uri="{FF2B5EF4-FFF2-40B4-BE49-F238E27FC236}">
                <a16:creationId xmlns:a16="http://schemas.microsoft.com/office/drawing/2014/main" id="{A8A1EFB4-99EF-5F74-59D7-761936149185}"/>
              </a:ext>
            </a:extLst>
          </p:cNvPr>
          <p:cNvSpPr txBox="1"/>
          <p:nvPr/>
        </p:nvSpPr>
        <p:spPr>
          <a:xfrm>
            <a:off x="6023975" y="4796263"/>
            <a:ext cx="1279259" cy="246221"/>
          </a:xfrm>
          <a:prstGeom prst="rect">
            <a:avLst/>
          </a:prstGeom>
          <a:noFill/>
        </p:spPr>
        <p:txBody>
          <a:bodyPr wrap="square" rtlCol="0">
            <a:spAutoFit/>
          </a:bodyPr>
          <a:lstStyle/>
          <a:p>
            <a:r>
              <a:rPr lang="en-US" sz="1000" dirty="0"/>
              <a:t>Actual contact area</a:t>
            </a:r>
          </a:p>
        </p:txBody>
      </p:sp>
      <p:cxnSp>
        <p:nvCxnSpPr>
          <p:cNvPr id="35" name="Straight Arrow Connector 34">
            <a:extLst>
              <a:ext uri="{FF2B5EF4-FFF2-40B4-BE49-F238E27FC236}">
                <a16:creationId xmlns:a16="http://schemas.microsoft.com/office/drawing/2014/main" id="{D9340B9E-52EF-5B1E-D6CE-AACAE544150A}"/>
              </a:ext>
            </a:extLst>
          </p:cNvPr>
          <p:cNvCxnSpPr>
            <a:cxnSpLocks/>
            <a:endCxn id="28" idx="3"/>
          </p:cNvCxnSpPr>
          <p:nvPr/>
        </p:nvCxnSpPr>
        <p:spPr>
          <a:xfrm flipV="1">
            <a:off x="6379575" y="4032981"/>
            <a:ext cx="765748" cy="8582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B60AAD20-BFD2-941D-BD8C-9868E99BFBBE}"/>
              </a:ext>
            </a:extLst>
          </p:cNvPr>
          <p:cNvCxnSpPr>
            <a:cxnSpLocks/>
            <a:stCxn id="33" idx="2"/>
          </p:cNvCxnSpPr>
          <p:nvPr/>
        </p:nvCxnSpPr>
        <p:spPr>
          <a:xfrm flipH="1">
            <a:off x="7692968" y="3308344"/>
            <a:ext cx="735898" cy="3544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67EBE05-E6B2-B9BB-43AF-122EBDD8602E}"/>
              </a:ext>
            </a:extLst>
          </p:cNvPr>
          <p:cNvCxnSpPr>
            <a:cxnSpLocks/>
          </p:cNvCxnSpPr>
          <p:nvPr/>
        </p:nvCxnSpPr>
        <p:spPr>
          <a:xfrm>
            <a:off x="6379575" y="3360534"/>
            <a:ext cx="0" cy="1353999"/>
          </a:xfrm>
          <a:prstGeom prst="straightConnector1">
            <a:avLst/>
          </a:prstGeom>
          <a:ln w="12700">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383B1C07-BB32-2E49-1F6E-AC2D058241C5}"/>
              </a:ext>
            </a:extLst>
          </p:cNvPr>
          <p:cNvSpPr txBox="1"/>
          <p:nvPr/>
        </p:nvSpPr>
        <p:spPr>
          <a:xfrm rot="16200000">
            <a:off x="6019899" y="3947593"/>
            <a:ext cx="513282" cy="261610"/>
          </a:xfrm>
          <a:prstGeom prst="rect">
            <a:avLst/>
          </a:prstGeom>
          <a:noFill/>
        </p:spPr>
        <p:txBody>
          <a:bodyPr wrap="none" rtlCol="0">
            <a:spAutoFit/>
          </a:bodyPr>
          <a:lstStyle/>
          <a:p>
            <a:r>
              <a:rPr lang="en-US" sz="1100" dirty="0"/>
              <a:t>4 mm</a:t>
            </a:r>
          </a:p>
        </p:txBody>
      </p:sp>
      <p:cxnSp>
        <p:nvCxnSpPr>
          <p:cNvPr id="38" name="Straight Arrow Connector 37">
            <a:extLst>
              <a:ext uri="{FF2B5EF4-FFF2-40B4-BE49-F238E27FC236}">
                <a16:creationId xmlns:a16="http://schemas.microsoft.com/office/drawing/2014/main" id="{A4873476-3B14-927D-36B8-7F9998779427}"/>
              </a:ext>
            </a:extLst>
          </p:cNvPr>
          <p:cNvCxnSpPr>
            <a:cxnSpLocks/>
          </p:cNvCxnSpPr>
          <p:nvPr/>
        </p:nvCxnSpPr>
        <p:spPr>
          <a:xfrm flipH="1">
            <a:off x="7758751" y="4839126"/>
            <a:ext cx="263791" cy="0"/>
          </a:xfrm>
          <a:prstGeom prst="straightConnector1">
            <a:avLst/>
          </a:prstGeom>
          <a:ln w="127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EE501E56-9644-7D6E-DFC2-1E14F2DA9806}"/>
              </a:ext>
            </a:extLst>
          </p:cNvPr>
          <p:cNvCxnSpPr>
            <a:cxnSpLocks/>
          </p:cNvCxnSpPr>
          <p:nvPr/>
        </p:nvCxnSpPr>
        <p:spPr>
          <a:xfrm>
            <a:off x="7342728" y="4841390"/>
            <a:ext cx="243508" cy="0"/>
          </a:xfrm>
          <a:prstGeom prst="straightConnector1">
            <a:avLst/>
          </a:prstGeom>
          <a:ln w="127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C312E361-3B16-CC36-5E58-ACFD8908466B}"/>
              </a:ext>
            </a:extLst>
          </p:cNvPr>
          <p:cNvCxnSpPr>
            <a:cxnSpLocks/>
          </p:cNvCxnSpPr>
          <p:nvPr/>
        </p:nvCxnSpPr>
        <p:spPr>
          <a:xfrm flipV="1">
            <a:off x="7590036" y="4773315"/>
            <a:ext cx="0" cy="163760"/>
          </a:xfrm>
          <a:prstGeom prst="straightConnector1">
            <a:avLst/>
          </a:prstGeom>
          <a:ln w="127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E6F9367A-FA41-69AF-15E1-3CA541F1AF4F}"/>
              </a:ext>
            </a:extLst>
          </p:cNvPr>
          <p:cNvCxnSpPr>
            <a:cxnSpLocks/>
          </p:cNvCxnSpPr>
          <p:nvPr/>
        </p:nvCxnSpPr>
        <p:spPr>
          <a:xfrm flipV="1">
            <a:off x="7757362" y="4773315"/>
            <a:ext cx="0" cy="163760"/>
          </a:xfrm>
          <a:prstGeom prst="straightConnector1">
            <a:avLst/>
          </a:prstGeom>
          <a:ln w="127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B95095F9-D1D5-83DA-1E4A-5D454933E839}"/>
              </a:ext>
            </a:extLst>
          </p:cNvPr>
          <p:cNvCxnSpPr>
            <a:cxnSpLocks/>
          </p:cNvCxnSpPr>
          <p:nvPr/>
        </p:nvCxnSpPr>
        <p:spPr>
          <a:xfrm>
            <a:off x="6348894" y="3356929"/>
            <a:ext cx="273220" cy="3605"/>
          </a:xfrm>
          <a:prstGeom prst="straightConnector1">
            <a:avLst/>
          </a:prstGeom>
          <a:ln w="127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7C758359-EA09-8CE1-9828-6EADF71B19E9}"/>
              </a:ext>
            </a:extLst>
          </p:cNvPr>
          <p:cNvCxnSpPr>
            <a:cxnSpLocks/>
          </p:cNvCxnSpPr>
          <p:nvPr/>
        </p:nvCxnSpPr>
        <p:spPr>
          <a:xfrm flipV="1">
            <a:off x="6358416" y="4714533"/>
            <a:ext cx="283274" cy="1482"/>
          </a:xfrm>
          <a:prstGeom prst="straightConnector1">
            <a:avLst/>
          </a:prstGeom>
          <a:ln w="127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66F23BB2-1E52-7253-4CE1-66325B00E47C}"/>
              </a:ext>
            </a:extLst>
          </p:cNvPr>
          <p:cNvSpPr txBox="1"/>
          <p:nvPr/>
        </p:nvSpPr>
        <p:spPr>
          <a:xfrm>
            <a:off x="7967796" y="4708171"/>
            <a:ext cx="620683" cy="261610"/>
          </a:xfrm>
          <a:prstGeom prst="rect">
            <a:avLst/>
          </a:prstGeom>
          <a:noFill/>
        </p:spPr>
        <p:txBody>
          <a:bodyPr wrap="none" rtlCol="0">
            <a:spAutoFit/>
          </a:bodyPr>
          <a:lstStyle/>
          <a:p>
            <a:r>
              <a:rPr lang="en-US" sz="1100" dirty="0"/>
              <a:t>~30 </a:t>
            </a:r>
            <a:r>
              <a:rPr lang="el-GR" sz="1100" dirty="0"/>
              <a:t>μ</a:t>
            </a:r>
            <a:r>
              <a:rPr lang="en-US" sz="1100" dirty="0"/>
              <a:t>m</a:t>
            </a:r>
          </a:p>
        </p:txBody>
      </p:sp>
      <p:cxnSp>
        <p:nvCxnSpPr>
          <p:cNvPr id="57" name="Straight Arrow Connector 56">
            <a:extLst>
              <a:ext uri="{FF2B5EF4-FFF2-40B4-BE49-F238E27FC236}">
                <a16:creationId xmlns:a16="http://schemas.microsoft.com/office/drawing/2014/main" id="{475F266C-CEA5-EE8B-5E65-33593D4474D4}"/>
              </a:ext>
            </a:extLst>
          </p:cNvPr>
          <p:cNvCxnSpPr>
            <a:cxnSpLocks/>
          </p:cNvCxnSpPr>
          <p:nvPr/>
        </p:nvCxnSpPr>
        <p:spPr>
          <a:xfrm flipV="1">
            <a:off x="9902754" y="4828137"/>
            <a:ext cx="0" cy="163760"/>
          </a:xfrm>
          <a:prstGeom prst="straightConnector1">
            <a:avLst/>
          </a:prstGeom>
          <a:ln w="127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FCEA4CC8-045F-9B91-8F70-BF9E26D9A59B}"/>
              </a:ext>
            </a:extLst>
          </p:cNvPr>
          <p:cNvCxnSpPr>
            <a:cxnSpLocks/>
          </p:cNvCxnSpPr>
          <p:nvPr/>
        </p:nvCxnSpPr>
        <p:spPr>
          <a:xfrm flipV="1">
            <a:off x="10482365" y="4828137"/>
            <a:ext cx="0" cy="163760"/>
          </a:xfrm>
          <a:prstGeom prst="straightConnector1">
            <a:avLst/>
          </a:prstGeom>
          <a:ln w="127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9B78BE95-C81F-738A-2371-BE4C72A4E271}"/>
              </a:ext>
            </a:extLst>
          </p:cNvPr>
          <p:cNvCxnSpPr>
            <a:cxnSpLocks/>
          </p:cNvCxnSpPr>
          <p:nvPr/>
        </p:nvCxnSpPr>
        <p:spPr>
          <a:xfrm flipH="1" flipV="1">
            <a:off x="9902754" y="4912475"/>
            <a:ext cx="579611" cy="6898"/>
          </a:xfrm>
          <a:prstGeom prst="straightConnector1">
            <a:avLst/>
          </a:prstGeom>
          <a:ln w="12700">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63" name="TextBox 62">
            <a:extLst>
              <a:ext uri="{FF2B5EF4-FFF2-40B4-BE49-F238E27FC236}">
                <a16:creationId xmlns:a16="http://schemas.microsoft.com/office/drawing/2014/main" id="{E804711E-FE5A-484E-52CF-A395B4E8E17A}"/>
              </a:ext>
            </a:extLst>
          </p:cNvPr>
          <p:cNvSpPr txBox="1"/>
          <p:nvPr/>
        </p:nvSpPr>
        <p:spPr>
          <a:xfrm>
            <a:off x="9868742" y="4878479"/>
            <a:ext cx="655949" cy="261610"/>
          </a:xfrm>
          <a:prstGeom prst="rect">
            <a:avLst/>
          </a:prstGeom>
          <a:noFill/>
        </p:spPr>
        <p:txBody>
          <a:bodyPr wrap="none" rtlCol="0">
            <a:spAutoFit/>
          </a:bodyPr>
          <a:lstStyle/>
          <a:p>
            <a:r>
              <a:rPr lang="en-US" sz="1100" dirty="0"/>
              <a:t>~0.4 </a:t>
            </a:r>
            <a:r>
              <a:rPr lang="el-GR" sz="1100" dirty="0"/>
              <a:t>μ</a:t>
            </a:r>
            <a:r>
              <a:rPr lang="en-US" sz="1100" dirty="0"/>
              <a:t>m</a:t>
            </a:r>
          </a:p>
        </p:txBody>
      </p:sp>
      <p:sp>
        <p:nvSpPr>
          <p:cNvPr id="44" name="Arrow: Down 43">
            <a:extLst>
              <a:ext uri="{FF2B5EF4-FFF2-40B4-BE49-F238E27FC236}">
                <a16:creationId xmlns:a16="http://schemas.microsoft.com/office/drawing/2014/main" id="{B00F2C33-1D87-2D51-CEFD-09660759FE01}"/>
              </a:ext>
            </a:extLst>
          </p:cNvPr>
          <p:cNvSpPr/>
          <p:nvPr/>
        </p:nvSpPr>
        <p:spPr>
          <a:xfrm>
            <a:off x="1415332" y="1740491"/>
            <a:ext cx="166978" cy="27829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a:extLst>
              <a:ext uri="{FF2B5EF4-FFF2-40B4-BE49-F238E27FC236}">
                <a16:creationId xmlns:a16="http://schemas.microsoft.com/office/drawing/2014/main" id="{E26FA647-6AC2-A949-9F10-7A5CDB816F97}"/>
              </a:ext>
            </a:extLst>
          </p:cNvPr>
          <p:cNvCxnSpPr/>
          <p:nvPr/>
        </p:nvCxnSpPr>
        <p:spPr>
          <a:xfrm flipH="1">
            <a:off x="707666" y="2035534"/>
            <a:ext cx="362579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5FDBCEF-952C-8271-0C3F-B7184B94B862}"/>
              </a:ext>
            </a:extLst>
          </p:cNvPr>
          <p:cNvCxnSpPr/>
          <p:nvPr/>
        </p:nvCxnSpPr>
        <p:spPr>
          <a:xfrm flipH="1">
            <a:off x="691764" y="2280335"/>
            <a:ext cx="3625795"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Arrow: Down 48">
            <a:extLst>
              <a:ext uri="{FF2B5EF4-FFF2-40B4-BE49-F238E27FC236}">
                <a16:creationId xmlns:a16="http://schemas.microsoft.com/office/drawing/2014/main" id="{74CCFED3-6B98-242D-E395-D08EDFEACE87}"/>
              </a:ext>
            </a:extLst>
          </p:cNvPr>
          <p:cNvSpPr/>
          <p:nvPr/>
        </p:nvSpPr>
        <p:spPr>
          <a:xfrm flipH="1" flipV="1">
            <a:off x="1408593" y="2304188"/>
            <a:ext cx="166978" cy="27829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EC4E37E3-BC00-3C0F-2518-36D44E33AABF}"/>
              </a:ext>
            </a:extLst>
          </p:cNvPr>
          <p:cNvSpPr txBox="1"/>
          <p:nvPr/>
        </p:nvSpPr>
        <p:spPr>
          <a:xfrm>
            <a:off x="1586227" y="1675553"/>
            <a:ext cx="974947" cy="369332"/>
          </a:xfrm>
          <a:prstGeom prst="rect">
            <a:avLst/>
          </a:prstGeom>
          <a:noFill/>
        </p:spPr>
        <p:txBody>
          <a:bodyPr wrap="none" rtlCol="0">
            <a:spAutoFit/>
          </a:bodyPr>
          <a:lstStyle/>
          <a:p>
            <a:r>
              <a:rPr lang="en-US" dirty="0"/>
              <a:t>~25 µm </a:t>
            </a:r>
          </a:p>
        </p:txBody>
      </p:sp>
      <p:sp>
        <p:nvSpPr>
          <p:cNvPr id="54" name="TextBox 53">
            <a:extLst>
              <a:ext uri="{FF2B5EF4-FFF2-40B4-BE49-F238E27FC236}">
                <a16:creationId xmlns:a16="http://schemas.microsoft.com/office/drawing/2014/main" id="{6878CEDE-432E-481A-09DE-DFB2B4B581FD}"/>
              </a:ext>
            </a:extLst>
          </p:cNvPr>
          <p:cNvSpPr txBox="1"/>
          <p:nvPr/>
        </p:nvSpPr>
        <p:spPr>
          <a:xfrm>
            <a:off x="311063" y="3916507"/>
            <a:ext cx="4938598" cy="2308324"/>
          </a:xfrm>
          <a:prstGeom prst="rect">
            <a:avLst/>
          </a:prstGeom>
          <a:solidFill>
            <a:schemeClr val="accent4"/>
          </a:solidFill>
        </p:spPr>
        <p:txBody>
          <a:bodyPr wrap="square" rtlCol="0">
            <a:spAutoFit/>
          </a:bodyPr>
          <a:lstStyle/>
          <a:p>
            <a:pPr algn="ctr"/>
            <a:r>
              <a:rPr lang="en-US" b="1" dirty="0"/>
              <a:t>Takeaway: Dimensional variations of the conductor reduce the effective transmission of stress to the support structure.</a:t>
            </a:r>
          </a:p>
          <a:p>
            <a:pPr algn="ctr"/>
            <a:endParaRPr lang="en-US" b="1" dirty="0"/>
          </a:p>
          <a:p>
            <a:pPr algn="ctr"/>
            <a:r>
              <a:rPr lang="en-US" b="1" dirty="0"/>
              <a:t>Takeaway: End-to-end and side-to-side micrometer data would be helpful, but </a:t>
            </a:r>
            <a:r>
              <a:rPr lang="en-US" b="1"/>
              <a:t>measurements are not </a:t>
            </a:r>
            <a:r>
              <a:rPr lang="en-US" b="1" dirty="0"/>
              <a:t>routinely implemented in QC.</a:t>
            </a:r>
          </a:p>
        </p:txBody>
      </p:sp>
    </p:spTree>
    <p:extLst>
      <p:ext uri="{BB962C8B-B14F-4D97-AF65-F5344CB8AC3E}">
        <p14:creationId xmlns:p14="http://schemas.microsoft.com/office/powerpoint/2010/main" val="2732532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98237-4FED-131D-742E-4559A1BB287E}"/>
              </a:ext>
            </a:extLst>
          </p:cNvPr>
          <p:cNvSpPr>
            <a:spLocks noGrp="1"/>
          </p:cNvSpPr>
          <p:nvPr>
            <p:ph type="title"/>
          </p:nvPr>
        </p:nvSpPr>
        <p:spPr/>
        <p:txBody>
          <a:bodyPr/>
          <a:lstStyle/>
          <a:p>
            <a:r>
              <a:rPr lang="en-US" dirty="0">
                <a:solidFill>
                  <a:srgbClr val="4C4184"/>
                </a:solidFill>
              </a:rPr>
              <a:t>Updated LSC model and strain distribution with more co-wind</a:t>
            </a:r>
          </a:p>
        </p:txBody>
      </p:sp>
      <p:sp>
        <p:nvSpPr>
          <p:cNvPr id="4" name="Slide Number Placeholder 3">
            <a:extLst>
              <a:ext uri="{FF2B5EF4-FFF2-40B4-BE49-F238E27FC236}">
                <a16:creationId xmlns:a16="http://schemas.microsoft.com/office/drawing/2014/main" id="{606A1779-0E56-1D97-941C-6D6C468A136D}"/>
              </a:ext>
            </a:extLst>
          </p:cNvPr>
          <p:cNvSpPr>
            <a:spLocks noGrp="1"/>
          </p:cNvSpPr>
          <p:nvPr>
            <p:ph type="sldNum" sz="quarter" idx="12"/>
          </p:nvPr>
        </p:nvSpPr>
        <p:spPr>
          <a:xfrm>
            <a:off x="7127359" y="6549927"/>
            <a:ext cx="2844800" cy="365125"/>
          </a:xfrm>
        </p:spPr>
        <p:txBody>
          <a:bodyPr/>
          <a:lstStyle/>
          <a:p>
            <a:fld id="{36D22083-CC51-4A85-A83A-7E1EBCC74C6C}" type="slidenum">
              <a:rPr lang="en-US" smtClean="0"/>
              <a:pPr/>
              <a:t>21</a:t>
            </a:fld>
            <a:endParaRPr lang="en-US" dirty="0"/>
          </a:p>
        </p:txBody>
      </p:sp>
      <p:sp>
        <p:nvSpPr>
          <p:cNvPr id="24" name="TextBox 23">
            <a:extLst>
              <a:ext uri="{FF2B5EF4-FFF2-40B4-BE49-F238E27FC236}">
                <a16:creationId xmlns:a16="http://schemas.microsoft.com/office/drawing/2014/main" id="{C6DA3E9F-0BF8-D7CB-D8BC-57899CC66ADD}"/>
              </a:ext>
            </a:extLst>
          </p:cNvPr>
          <p:cNvSpPr txBox="1"/>
          <p:nvPr/>
        </p:nvSpPr>
        <p:spPr>
          <a:xfrm>
            <a:off x="593337" y="1504476"/>
            <a:ext cx="3150164" cy="1600438"/>
          </a:xfrm>
          <a:prstGeom prst="rect">
            <a:avLst/>
          </a:prstGeom>
          <a:noFill/>
        </p:spPr>
        <p:txBody>
          <a:bodyPr wrap="square" rtlCol="0">
            <a:spAutoFit/>
          </a:bodyPr>
          <a:lstStyle/>
          <a:p>
            <a:pPr defTabSz="914400"/>
            <a:endParaRPr lang="en-US" sz="2000" b="1" kern="0" dirty="0">
              <a:solidFill>
                <a:prstClr val="black"/>
              </a:solidFill>
            </a:endParaRPr>
          </a:p>
          <a:p>
            <a:pPr defTabSz="914400"/>
            <a:br>
              <a:rPr lang="en-US" sz="2000" b="1" kern="0" dirty="0">
                <a:solidFill>
                  <a:prstClr val="black"/>
                </a:solidFill>
              </a:rPr>
            </a:br>
            <a:r>
              <a:rPr lang="en-US" sz="2000" kern="0" dirty="0">
                <a:solidFill>
                  <a:prstClr val="black"/>
                </a:solidFill>
              </a:rPr>
              <a:t>Coil 2, End module</a:t>
            </a:r>
          </a:p>
          <a:p>
            <a:pPr defTabSz="914400"/>
            <a:r>
              <a:rPr lang="en-US" kern="0" dirty="0">
                <a:solidFill>
                  <a:prstClr val="black"/>
                </a:solidFill>
              </a:rPr>
              <a:t>(8 mil SS tape)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black"/>
              </a:solidFill>
              <a:effectLst/>
              <a:uLnTx/>
              <a:uFillTx/>
            </a:endParaRPr>
          </a:p>
        </p:txBody>
      </p:sp>
      <p:sp>
        <p:nvSpPr>
          <p:cNvPr id="25" name="TextBox 24">
            <a:extLst>
              <a:ext uri="{FF2B5EF4-FFF2-40B4-BE49-F238E27FC236}">
                <a16:creationId xmlns:a16="http://schemas.microsoft.com/office/drawing/2014/main" id="{8DCF04D5-6DAB-1F5B-6E68-B0C6309E07C7}"/>
              </a:ext>
            </a:extLst>
          </p:cNvPr>
          <p:cNvSpPr txBox="1"/>
          <p:nvPr/>
        </p:nvSpPr>
        <p:spPr>
          <a:xfrm>
            <a:off x="598274" y="4195515"/>
            <a:ext cx="2801544" cy="1600438"/>
          </a:xfrm>
          <a:prstGeom prst="rect">
            <a:avLst/>
          </a:prstGeom>
          <a:noFill/>
        </p:spPr>
        <p:txBody>
          <a:bodyPr wrap="square" rtlCol="0">
            <a:spAutoFit/>
          </a:bodyPr>
          <a:lstStyle/>
          <a:p>
            <a:pPr defTabSz="914400"/>
            <a:endParaRPr lang="en-US" sz="2000" b="1" kern="0" dirty="0">
              <a:solidFill>
                <a:prstClr val="black"/>
              </a:solidFill>
            </a:endParaRPr>
          </a:p>
          <a:p>
            <a:pPr defTabSz="914400"/>
            <a:br>
              <a:rPr kumimoji="0" lang="en-US" sz="2000" b="1" i="0" u="none" strike="noStrike" kern="0" cap="none" spc="0" normalizeH="0" baseline="0" noProof="0" dirty="0">
                <a:ln>
                  <a:noFill/>
                </a:ln>
                <a:solidFill>
                  <a:prstClr val="black"/>
                </a:solidFill>
                <a:effectLst/>
                <a:uLnTx/>
                <a:uFillTx/>
              </a:rPr>
            </a:br>
            <a:r>
              <a:rPr lang="en-US" sz="2000" kern="0" dirty="0">
                <a:solidFill>
                  <a:prstClr val="black"/>
                </a:solidFill>
              </a:rPr>
              <a:t>Coil 2, End module</a:t>
            </a:r>
          </a:p>
          <a:p>
            <a:pPr defTabSz="914400"/>
            <a:r>
              <a:rPr lang="en-US" kern="0" dirty="0">
                <a:solidFill>
                  <a:prstClr val="black"/>
                </a:solidFill>
              </a:rPr>
              <a:t>(</a:t>
            </a:r>
            <a:r>
              <a:rPr lang="en-US" b="1" kern="0" dirty="0">
                <a:solidFill>
                  <a:prstClr val="black"/>
                </a:solidFill>
              </a:rPr>
              <a:t>25 mil</a:t>
            </a:r>
            <a:r>
              <a:rPr lang="en-US" kern="0" dirty="0">
                <a:solidFill>
                  <a:prstClr val="black"/>
                </a:solidFill>
              </a:rPr>
              <a:t> SS tape)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rPr>
              <a:t> </a:t>
            </a:r>
          </a:p>
        </p:txBody>
      </p:sp>
      <p:pic>
        <p:nvPicPr>
          <p:cNvPr id="28" name="Picture 27">
            <a:extLst>
              <a:ext uri="{FF2B5EF4-FFF2-40B4-BE49-F238E27FC236}">
                <a16:creationId xmlns:a16="http://schemas.microsoft.com/office/drawing/2014/main" id="{CD2206F6-2D17-DC7A-F188-4FE01F3AF1E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041783" y="875309"/>
            <a:ext cx="6991868" cy="1255809"/>
          </a:xfrm>
          <a:prstGeom prst="rect">
            <a:avLst/>
          </a:prstGeom>
        </p:spPr>
      </p:pic>
      <p:pic>
        <p:nvPicPr>
          <p:cNvPr id="31" name="Picture 30">
            <a:extLst>
              <a:ext uri="{FF2B5EF4-FFF2-40B4-BE49-F238E27FC236}">
                <a16:creationId xmlns:a16="http://schemas.microsoft.com/office/drawing/2014/main" id="{92DCDE61-52C7-FF53-9CD1-C16EA7C396E9}"/>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069816" y="3755555"/>
            <a:ext cx="6793640" cy="1183924"/>
          </a:xfrm>
          <a:prstGeom prst="rect">
            <a:avLst/>
          </a:prstGeom>
        </p:spPr>
      </p:pic>
      <p:pic>
        <p:nvPicPr>
          <p:cNvPr id="32" name="Picture 31">
            <a:extLst>
              <a:ext uri="{FF2B5EF4-FFF2-40B4-BE49-F238E27FC236}">
                <a16:creationId xmlns:a16="http://schemas.microsoft.com/office/drawing/2014/main" id="{349B9A5E-0FC1-163C-776C-DAD9020B9E43}"/>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1294198" y="1337489"/>
            <a:ext cx="705182" cy="4948339"/>
          </a:xfrm>
          <a:prstGeom prst="rect">
            <a:avLst/>
          </a:prstGeom>
        </p:spPr>
      </p:pic>
      <p:sp>
        <p:nvSpPr>
          <p:cNvPr id="37" name="TextBox 36">
            <a:extLst>
              <a:ext uri="{FF2B5EF4-FFF2-40B4-BE49-F238E27FC236}">
                <a16:creationId xmlns:a16="http://schemas.microsoft.com/office/drawing/2014/main" id="{14B14EA6-A8DF-3173-2F67-E56BA818C0C9}"/>
              </a:ext>
            </a:extLst>
          </p:cNvPr>
          <p:cNvSpPr txBox="1"/>
          <p:nvPr/>
        </p:nvSpPr>
        <p:spPr>
          <a:xfrm>
            <a:off x="11163221" y="691159"/>
            <a:ext cx="1101437"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Hoop strain [%]</a:t>
            </a:r>
          </a:p>
        </p:txBody>
      </p:sp>
      <p:sp>
        <p:nvSpPr>
          <p:cNvPr id="39" name="TextBox 38">
            <a:extLst>
              <a:ext uri="{FF2B5EF4-FFF2-40B4-BE49-F238E27FC236}">
                <a16:creationId xmlns:a16="http://schemas.microsoft.com/office/drawing/2014/main" id="{4E930030-378F-90BD-FED9-8F0317E45743}"/>
              </a:ext>
            </a:extLst>
          </p:cNvPr>
          <p:cNvSpPr txBox="1"/>
          <p:nvPr/>
        </p:nvSpPr>
        <p:spPr>
          <a:xfrm>
            <a:off x="4196830" y="644310"/>
            <a:ext cx="2330379"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Max: 0.46, Min: −0.25</a:t>
            </a:r>
          </a:p>
        </p:txBody>
      </p:sp>
      <p:sp>
        <p:nvSpPr>
          <p:cNvPr id="40" name="TextBox 39">
            <a:extLst>
              <a:ext uri="{FF2B5EF4-FFF2-40B4-BE49-F238E27FC236}">
                <a16:creationId xmlns:a16="http://schemas.microsoft.com/office/drawing/2014/main" id="{62057714-B8CF-805D-A4E7-35B9BD1245DA}"/>
              </a:ext>
            </a:extLst>
          </p:cNvPr>
          <p:cNvSpPr txBox="1"/>
          <p:nvPr/>
        </p:nvSpPr>
        <p:spPr>
          <a:xfrm>
            <a:off x="4196830" y="1988120"/>
            <a:ext cx="2330379"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Max: 0.80, Min: −0.49</a:t>
            </a:r>
          </a:p>
        </p:txBody>
      </p:sp>
      <p:sp>
        <p:nvSpPr>
          <p:cNvPr id="41" name="TextBox 40">
            <a:extLst>
              <a:ext uri="{FF2B5EF4-FFF2-40B4-BE49-F238E27FC236}">
                <a16:creationId xmlns:a16="http://schemas.microsoft.com/office/drawing/2014/main" id="{0EA06064-1F24-C2A0-981D-50B9AE4F7BE8}"/>
              </a:ext>
            </a:extLst>
          </p:cNvPr>
          <p:cNvSpPr txBox="1"/>
          <p:nvPr/>
        </p:nvSpPr>
        <p:spPr>
          <a:xfrm>
            <a:off x="4174781" y="3480193"/>
            <a:ext cx="2330379"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Max: 0.36, Min: −0.24</a:t>
            </a:r>
          </a:p>
        </p:txBody>
      </p:sp>
      <p:sp>
        <p:nvSpPr>
          <p:cNvPr id="42" name="TextBox 41">
            <a:extLst>
              <a:ext uri="{FF2B5EF4-FFF2-40B4-BE49-F238E27FC236}">
                <a16:creationId xmlns:a16="http://schemas.microsoft.com/office/drawing/2014/main" id="{C89F4A97-2FDE-6D80-E065-5D1802F5B258}"/>
              </a:ext>
            </a:extLst>
          </p:cNvPr>
          <p:cNvSpPr txBox="1"/>
          <p:nvPr/>
        </p:nvSpPr>
        <p:spPr>
          <a:xfrm>
            <a:off x="4196830" y="4876287"/>
            <a:ext cx="2330379"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Max: 0.45, Min: −0.39</a:t>
            </a:r>
          </a:p>
        </p:txBody>
      </p:sp>
      <p:sp>
        <p:nvSpPr>
          <p:cNvPr id="43" name="TextBox 42">
            <a:extLst>
              <a:ext uri="{FF2B5EF4-FFF2-40B4-BE49-F238E27FC236}">
                <a16:creationId xmlns:a16="http://schemas.microsoft.com/office/drawing/2014/main" id="{E7FEC702-8D93-81B1-BC6D-DDB5C3F954D0}"/>
              </a:ext>
            </a:extLst>
          </p:cNvPr>
          <p:cNvSpPr txBox="1"/>
          <p:nvPr/>
        </p:nvSpPr>
        <p:spPr>
          <a:xfrm>
            <a:off x="8637542" y="973725"/>
            <a:ext cx="1549559" cy="369332"/>
          </a:xfrm>
          <a:prstGeom prst="rect">
            <a:avLst/>
          </a:prstGeom>
          <a:noFill/>
        </p:spPr>
        <p:txBody>
          <a:bodyPr wrap="square" rtlCol="0">
            <a:spAutoFit/>
          </a:bodyPr>
          <a:lstStyle/>
          <a:p>
            <a:r>
              <a:rPr lang="en-US" dirty="0">
                <a:solidFill>
                  <a:srgbClr val="4C4184"/>
                </a:solidFill>
              </a:rPr>
              <a:t>Over-band</a:t>
            </a:r>
          </a:p>
        </p:txBody>
      </p:sp>
      <p:cxnSp>
        <p:nvCxnSpPr>
          <p:cNvPr id="45" name="Straight Arrow Connector 44">
            <a:extLst>
              <a:ext uri="{FF2B5EF4-FFF2-40B4-BE49-F238E27FC236}">
                <a16:creationId xmlns:a16="http://schemas.microsoft.com/office/drawing/2014/main" id="{FE9A0750-D885-B78A-4762-39284FD8BDBE}"/>
              </a:ext>
            </a:extLst>
          </p:cNvPr>
          <p:cNvCxnSpPr/>
          <p:nvPr/>
        </p:nvCxnSpPr>
        <p:spPr>
          <a:xfrm>
            <a:off x="7799023" y="1386599"/>
            <a:ext cx="3064433" cy="0"/>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B389FE17-986A-AE45-DA94-D4AD205EBE34}"/>
              </a:ext>
            </a:extLst>
          </p:cNvPr>
          <p:cNvSpPr txBox="1"/>
          <p:nvPr/>
        </p:nvSpPr>
        <p:spPr>
          <a:xfrm>
            <a:off x="9465037" y="3819101"/>
            <a:ext cx="1446263" cy="369332"/>
          </a:xfrm>
          <a:prstGeom prst="rect">
            <a:avLst/>
          </a:prstGeom>
          <a:noFill/>
        </p:spPr>
        <p:txBody>
          <a:bodyPr wrap="square" rtlCol="0">
            <a:spAutoFit/>
          </a:bodyPr>
          <a:lstStyle/>
          <a:p>
            <a:r>
              <a:rPr lang="en-US" dirty="0">
                <a:solidFill>
                  <a:srgbClr val="4C4184"/>
                </a:solidFill>
              </a:rPr>
              <a:t>Over-band</a:t>
            </a:r>
          </a:p>
        </p:txBody>
      </p:sp>
      <p:cxnSp>
        <p:nvCxnSpPr>
          <p:cNvPr id="47" name="Straight Arrow Connector 46">
            <a:extLst>
              <a:ext uri="{FF2B5EF4-FFF2-40B4-BE49-F238E27FC236}">
                <a16:creationId xmlns:a16="http://schemas.microsoft.com/office/drawing/2014/main" id="{B04BEEEE-5381-C276-896D-383F362A35BE}"/>
              </a:ext>
            </a:extLst>
          </p:cNvPr>
          <p:cNvCxnSpPr>
            <a:cxnSpLocks/>
          </p:cNvCxnSpPr>
          <p:nvPr/>
        </p:nvCxnSpPr>
        <p:spPr>
          <a:xfrm>
            <a:off x="6911112" y="4861756"/>
            <a:ext cx="1593850" cy="0"/>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8D95219A-A47C-53BC-F7CB-BADAEC96F22A}"/>
              </a:ext>
            </a:extLst>
          </p:cNvPr>
          <p:cNvSpPr txBox="1"/>
          <p:nvPr/>
        </p:nvSpPr>
        <p:spPr>
          <a:xfrm>
            <a:off x="3089231" y="4172690"/>
            <a:ext cx="127917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w/o WCP</a:t>
            </a:r>
          </a:p>
        </p:txBody>
      </p:sp>
      <p:pic>
        <p:nvPicPr>
          <p:cNvPr id="53" name="Picture 52">
            <a:extLst>
              <a:ext uri="{FF2B5EF4-FFF2-40B4-BE49-F238E27FC236}">
                <a16:creationId xmlns:a16="http://schemas.microsoft.com/office/drawing/2014/main" id="{ACBC7D11-8463-654C-E436-F8A138F27519}"/>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4077373" y="2284540"/>
            <a:ext cx="6908787" cy="1144460"/>
          </a:xfrm>
          <a:prstGeom prst="rect">
            <a:avLst/>
          </a:prstGeom>
        </p:spPr>
      </p:pic>
      <p:pic>
        <p:nvPicPr>
          <p:cNvPr id="54" name="Picture 53">
            <a:extLst>
              <a:ext uri="{FF2B5EF4-FFF2-40B4-BE49-F238E27FC236}">
                <a16:creationId xmlns:a16="http://schemas.microsoft.com/office/drawing/2014/main" id="{E4920B28-5283-6BBF-08C0-1A0A56ED0AE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088732" y="5204182"/>
            <a:ext cx="6822569" cy="1152798"/>
          </a:xfrm>
          <a:prstGeom prst="rect">
            <a:avLst/>
          </a:prstGeom>
        </p:spPr>
      </p:pic>
      <p:sp>
        <p:nvSpPr>
          <p:cNvPr id="55" name="TextBox 54">
            <a:extLst>
              <a:ext uri="{FF2B5EF4-FFF2-40B4-BE49-F238E27FC236}">
                <a16:creationId xmlns:a16="http://schemas.microsoft.com/office/drawing/2014/main" id="{78ABE001-395E-6B32-1500-F4E0AFA9A8EC}"/>
              </a:ext>
            </a:extLst>
          </p:cNvPr>
          <p:cNvSpPr txBox="1"/>
          <p:nvPr/>
        </p:nvSpPr>
        <p:spPr>
          <a:xfrm>
            <a:off x="3146420" y="5554003"/>
            <a:ext cx="111031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w/ WCP</a:t>
            </a:r>
          </a:p>
        </p:txBody>
      </p:sp>
      <p:sp>
        <p:nvSpPr>
          <p:cNvPr id="56" name="TextBox 55">
            <a:extLst>
              <a:ext uri="{FF2B5EF4-FFF2-40B4-BE49-F238E27FC236}">
                <a16:creationId xmlns:a16="http://schemas.microsoft.com/office/drawing/2014/main" id="{B68DB7AA-0B18-C60C-74CA-EB1EC033E28B}"/>
              </a:ext>
            </a:extLst>
          </p:cNvPr>
          <p:cNvSpPr txBox="1"/>
          <p:nvPr/>
        </p:nvSpPr>
        <p:spPr>
          <a:xfrm>
            <a:off x="6833982" y="1988120"/>
            <a:ext cx="2273147" cy="369332"/>
          </a:xfrm>
          <a:prstGeom prst="rect">
            <a:avLst/>
          </a:prstGeom>
          <a:solidFill>
            <a:srgbClr val="C000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schemeClr val="bg1"/>
                </a:solidFill>
              </a:rPr>
              <a:t>Strain concentration</a:t>
            </a:r>
            <a:endParaRPr kumimoji="0" lang="en-US" sz="1800" b="0" i="0" u="none" strike="noStrike" kern="0" cap="none" spc="0" normalizeH="0" baseline="0" noProof="0" dirty="0">
              <a:ln>
                <a:noFill/>
              </a:ln>
              <a:solidFill>
                <a:schemeClr val="bg1"/>
              </a:solidFill>
              <a:effectLst/>
              <a:uLnTx/>
              <a:uFillTx/>
            </a:endParaRPr>
          </a:p>
        </p:txBody>
      </p:sp>
      <p:cxnSp>
        <p:nvCxnSpPr>
          <p:cNvPr id="58" name="Straight Arrow Connector 57">
            <a:extLst>
              <a:ext uri="{FF2B5EF4-FFF2-40B4-BE49-F238E27FC236}">
                <a16:creationId xmlns:a16="http://schemas.microsoft.com/office/drawing/2014/main" id="{602442A8-80A6-8AD5-6A10-3A4316A75C34}"/>
              </a:ext>
            </a:extLst>
          </p:cNvPr>
          <p:cNvCxnSpPr>
            <a:cxnSpLocks/>
            <a:stCxn id="56" idx="1"/>
          </p:cNvCxnSpPr>
          <p:nvPr/>
        </p:nvCxnSpPr>
        <p:spPr>
          <a:xfrm flipH="1">
            <a:off x="6344873" y="2172786"/>
            <a:ext cx="489109" cy="111754"/>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9AAA9B3D-4F29-01F8-8C6A-0DD36130BB38}"/>
              </a:ext>
            </a:extLst>
          </p:cNvPr>
          <p:cNvSpPr txBox="1"/>
          <p:nvPr/>
        </p:nvSpPr>
        <p:spPr>
          <a:xfrm>
            <a:off x="6833982" y="4896079"/>
            <a:ext cx="3585753" cy="369332"/>
          </a:xfrm>
          <a:prstGeom prst="rect">
            <a:avLst/>
          </a:prstGeom>
          <a:solidFill>
            <a:schemeClr val="accent4"/>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a:t>Strain concentration is reduced</a:t>
            </a:r>
            <a:endParaRPr kumimoji="0" lang="en-US" sz="1800" b="0" i="0" u="none" strike="noStrike" kern="0" cap="none" spc="0" normalizeH="0" baseline="0" noProof="0" dirty="0">
              <a:ln>
                <a:noFill/>
              </a:ln>
              <a:effectLst/>
              <a:uLnTx/>
              <a:uFillTx/>
            </a:endParaRPr>
          </a:p>
        </p:txBody>
      </p:sp>
      <p:cxnSp>
        <p:nvCxnSpPr>
          <p:cNvPr id="60" name="Straight Arrow Connector 59">
            <a:extLst>
              <a:ext uri="{FF2B5EF4-FFF2-40B4-BE49-F238E27FC236}">
                <a16:creationId xmlns:a16="http://schemas.microsoft.com/office/drawing/2014/main" id="{58770879-38AC-ED9A-10B7-124E827C022D}"/>
              </a:ext>
            </a:extLst>
          </p:cNvPr>
          <p:cNvCxnSpPr>
            <a:cxnSpLocks/>
            <a:stCxn id="59" idx="1"/>
          </p:cNvCxnSpPr>
          <p:nvPr/>
        </p:nvCxnSpPr>
        <p:spPr>
          <a:xfrm flipH="1">
            <a:off x="6344873" y="5080745"/>
            <a:ext cx="489109" cy="111754"/>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968AF4ED-2AD3-9870-1555-F18F1679E70F}"/>
              </a:ext>
            </a:extLst>
          </p:cNvPr>
          <p:cNvSpPr txBox="1"/>
          <p:nvPr/>
        </p:nvSpPr>
        <p:spPr>
          <a:xfrm>
            <a:off x="316645" y="591096"/>
            <a:ext cx="3822700" cy="369332"/>
          </a:xfrm>
          <a:prstGeom prst="rect">
            <a:avLst/>
          </a:prstGeom>
          <a:noFill/>
        </p:spPr>
        <p:txBody>
          <a:bodyPr wrap="square" rtlCol="0">
            <a:spAutoFit/>
          </a:bodyPr>
          <a:lstStyle/>
          <a:p>
            <a:r>
              <a:rPr lang="en-US" dirty="0">
                <a:solidFill>
                  <a:srgbClr val="4C4184"/>
                </a:solidFill>
              </a:rPr>
              <a:t>WCP: winding compressibility</a:t>
            </a:r>
          </a:p>
        </p:txBody>
      </p:sp>
      <p:grpSp>
        <p:nvGrpSpPr>
          <p:cNvPr id="5" name="Group 4">
            <a:extLst>
              <a:ext uri="{FF2B5EF4-FFF2-40B4-BE49-F238E27FC236}">
                <a16:creationId xmlns:a16="http://schemas.microsoft.com/office/drawing/2014/main" id="{28C852B4-AA08-8241-28F7-25B77B2C98B8}"/>
              </a:ext>
            </a:extLst>
          </p:cNvPr>
          <p:cNvGrpSpPr/>
          <p:nvPr/>
        </p:nvGrpSpPr>
        <p:grpSpPr>
          <a:xfrm>
            <a:off x="597101" y="1121997"/>
            <a:ext cx="2320792" cy="727178"/>
            <a:chOff x="933232" y="1106415"/>
            <a:chExt cx="2320792" cy="727178"/>
          </a:xfrm>
        </p:grpSpPr>
        <p:sp>
          <p:nvSpPr>
            <p:cNvPr id="6" name="Rectangle: Rounded Corners 5">
              <a:extLst>
                <a:ext uri="{FF2B5EF4-FFF2-40B4-BE49-F238E27FC236}">
                  <a16:creationId xmlns:a16="http://schemas.microsoft.com/office/drawing/2014/main" id="{71816702-2E33-6791-EEB4-67CBF400E2A0}"/>
                </a:ext>
              </a:extLst>
            </p:cNvPr>
            <p:cNvSpPr/>
            <p:nvPr/>
          </p:nvSpPr>
          <p:spPr>
            <a:xfrm>
              <a:off x="983664" y="1125708"/>
              <a:ext cx="2183938" cy="707885"/>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7B07A3A0-B789-6F14-0EF9-4A88EE97C8D4}"/>
                </a:ext>
              </a:extLst>
            </p:cNvPr>
            <p:cNvSpPr txBox="1"/>
            <p:nvPr/>
          </p:nvSpPr>
          <p:spPr>
            <a:xfrm>
              <a:off x="933232" y="1106415"/>
              <a:ext cx="2320792" cy="707886"/>
            </a:xfrm>
            <a:prstGeom prst="rect">
              <a:avLst/>
            </a:prstGeom>
            <a:noFill/>
          </p:spPr>
          <p:txBody>
            <a:bodyPr wrap="square" rtlCol="0">
              <a:spAutoFit/>
            </a:bodyPr>
            <a:lstStyle/>
            <a:p>
              <a:pPr algn="ctr"/>
              <a:r>
                <a:rPr lang="en-US" sz="2000" dirty="0"/>
                <a:t>2024 Design</a:t>
              </a:r>
              <a:br>
                <a:rPr lang="en-US" sz="2000" dirty="0"/>
              </a:br>
              <a:r>
                <a:rPr lang="en-US" sz="2000" dirty="0"/>
                <a:t>(</a:t>
              </a:r>
              <a:r>
                <a:rPr lang="en-US" sz="2000" b="1" dirty="0"/>
                <a:t>heavy over-band</a:t>
              </a:r>
              <a:r>
                <a:rPr lang="en-US" sz="2000" dirty="0"/>
                <a:t>)</a:t>
              </a:r>
            </a:p>
          </p:txBody>
        </p:sp>
      </p:grpSp>
      <p:grpSp>
        <p:nvGrpSpPr>
          <p:cNvPr id="8" name="Group 7">
            <a:extLst>
              <a:ext uri="{FF2B5EF4-FFF2-40B4-BE49-F238E27FC236}">
                <a16:creationId xmlns:a16="http://schemas.microsoft.com/office/drawing/2014/main" id="{0E34AD59-7A23-070E-07F3-D5245717E9C7}"/>
              </a:ext>
            </a:extLst>
          </p:cNvPr>
          <p:cNvGrpSpPr/>
          <p:nvPr/>
        </p:nvGrpSpPr>
        <p:grpSpPr>
          <a:xfrm>
            <a:off x="521619" y="3903347"/>
            <a:ext cx="2232715" cy="742566"/>
            <a:chOff x="710009" y="1106415"/>
            <a:chExt cx="2177528" cy="742566"/>
          </a:xfrm>
        </p:grpSpPr>
        <p:sp>
          <p:nvSpPr>
            <p:cNvPr id="9" name="Rectangle: Rounded Corners 8">
              <a:extLst>
                <a:ext uri="{FF2B5EF4-FFF2-40B4-BE49-F238E27FC236}">
                  <a16:creationId xmlns:a16="http://schemas.microsoft.com/office/drawing/2014/main" id="{BB7CCE4C-04E1-7072-5D9D-944FDF9F9C56}"/>
                </a:ext>
              </a:extLst>
            </p:cNvPr>
            <p:cNvSpPr/>
            <p:nvPr/>
          </p:nvSpPr>
          <p:spPr>
            <a:xfrm>
              <a:off x="877112" y="1125708"/>
              <a:ext cx="1864961" cy="723273"/>
            </a:xfrm>
            <a:prstGeom prst="roundRect">
              <a:avLst/>
            </a:prstGeom>
            <a:solidFill>
              <a:srgbClr val="FFABAB"/>
            </a:solid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885CE3A-84E3-5C2E-2F16-65ED6AD07EA2}"/>
                </a:ext>
              </a:extLst>
            </p:cNvPr>
            <p:cNvSpPr txBox="1"/>
            <p:nvPr/>
          </p:nvSpPr>
          <p:spPr>
            <a:xfrm>
              <a:off x="710009" y="1106415"/>
              <a:ext cx="2177528" cy="707886"/>
            </a:xfrm>
            <a:prstGeom prst="rect">
              <a:avLst/>
            </a:prstGeom>
            <a:noFill/>
          </p:spPr>
          <p:txBody>
            <a:bodyPr wrap="square" rtlCol="0">
              <a:spAutoFit/>
            </a:bodyPr>
            <a:lstStyle/>
            <a:p>
              <a:pPr algn="ctr"/>
              <a:r>
                <a:rPr lang="en-US" sz="2000" dirty="0"/>
                <a:t>2025 Update </a:t>
              </a:r>
              <a:br>
                <a:rPr lang="en-US" sz="2000" dirty="0"/>
              </a:br>
              <a:r>
                <a:rPr lang="en-US" sz="2000" dirty="0"/>
                <a:t> </a:t>
              </a:r>
              <a:r>
                <a:rPr lang="en-US" sz="2000" b="1" dirty="0"/>
                <a:t>(heavy co-wind)</a:t>
              </a:r>
            </a:p>
          </p:txBody>
        </p:sp>
      </p:grpSp>
      <p:sp>
        <p:nvSpPr>
          <p:cNvPr id="11" name="TextBox 10">
            <a:extLst>
              <a:ext uri="{FF2B5EF4-FFF2-40B4-BE49-F238E27FC236}">
                <a16:creationId xmlns:a16="http://schemas.microsoft.com/office/drawing/2014/main" id="{901B0290-76B0-292D-6EF3-2DF01D463467}"/>
              </a:ext>
            </a:extLst>
          </p:cNvPr>
          <p:cNvSpPr txBox="1"/>
          <p:nvPr/>
        </p:nvSpPr>
        <p:spPr>
          <a:xfrm>
            <a:off x="3089231" y="1344827"/>
            <a:ext cx="127917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w/o WCP</a:t>
            </a:r>
          </a:p>
        </p:txBody>
      </p:sp>
      <p:sp>
        <p:nvSpPr>
          <p:cNvPr id="12" name="TextBox 11">
            <a:extLst>
              <a:ext uri="{FF2B5EF4-FFF2-40B4-BE49-F238E27FC236}">
                <a16:creationId xmlns:a16="http://schemas.microsoft.com/office/drawing/2014/main" id="{25DC22DF-8D59-4B60-536C-7F13D0C7E9E6}"/>
              </a:ext>
            </a:extLst>
          </p:cNvPr>
          <p:cNvSpPr txBox="1"/>
          <p:nvPr/>
        </p:nvSpPr>
        <p:spPr>
          <a:xfrm>
            <a:off x="3146420" y="2726140"/>
            <a:ext cx="111031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w/ WCP</a:t>
            </a:r>
          </a:p>
        </p:txBody>
      </p:sp>
      <p:sp>
        <p:nvSpPr>
          <p:cNvPr id="13" name="Footer Placeholder 12">
            <a:extLst>
              <a:ext uri="{FF2B5EF4-FFF2-40B4-BE49-F238E27FC236}">
                <a16:creationId xmlns:a16="http://schemas.microsoft.com/office/drawing/2014/main" id="{50E68BD2-9898-4A76-E93C-F495D39E527D}"/>
              </a:ext>
            </a:extLst>
          </p:cNvPr>
          <p:cNvSpPr>
            <a:spLocks noGrp="1"/>
          </p:cNvSpPr>
          <p:nvPr>
            <p:ph type="ftr" sz="quarter" idx="11"/>
          </p:nvPr>
        </p:nvSpPr>
        <p:spPr/>
        <p:txBody>
          <a:bodyPr/>
          <a:lstStyle/>
          <a:p>
            <a:r>
              <a:rPr lang="en-US"/>
              <a:t>HiTAT - 2025 October 23-24 at CERN</a:t>
            </a:r>
          </a:p>
        </p:txBody>
      </p:sp>
      <p:sp>
        <p:nvSpPr>
          <p:cNvPr id="16" name="TextBox 15">
            <a:extLst>
              <a:ext uri="{FF2B5EF4-FFF2-40B4-BE49-F238E27FC236}">
                <a16:creationId xmlns:a16="http://schemas.microsoft.com/office/drawing/2014/main" id="{454A424F-141B-1AFD-D7AE-1845F9F91CF5}"/>
              </a:ext>
            </a:extLst>
          </p:cNvPr>
          <p:cNvSpPr txBox="1"/>
          <p:nvPr/>
        </p:nvSpPr>
        <p:spPr>
          <a:xfrm>
            <a:off x="599088" y="5639497"/>
            <a:ext cx="2331961" cy="646331"/>
          </a:xfrm>
          <a:prstGeom prst="rect">
            <a:avLst/>
          </a:prstGeom>
          <a:solidFill>
            <a:schemeClr val="accent4"/>
          </a:solidFill>
        </p:spPr>
        <p:txBody>
          <a:bodyPr wrap="square" rtlCol="0">
            <a:spAutoFit/>
          </a:bodyPr>
          <a:lstStyle/>
          <a:p>
            <a:pPr algn="ctr"/>
            <a:r>
              <a:rPr lang="en-US" dirty="0"/>
              <a:t>The next LSC will use heavy co-wind.</a:t>
            </a:r>
          </a:p>
        </p:txBody>
      </p:sp>
    </p:spTree>
    <p:extLst>
      <p:ext uri="{BB962C8B-B14F-4D97-AF65-F5344CB8AC3E}">
        <p14:creationId xmlns:p14="http://schemas.microsoft.com/office/powerpoint/2010/main" val="276458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9"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E6385-1D31-6FCF-A8E0-4EBA7AD801EA}"/>
              </a:ext>
            </a:extLst>
          </p:cNvPr>
          <p:cNvSpPr>
            <a:spLocks noGrp="1"/>
          </p:cNvSpPr>
          <p:nvPr>
            <p:ph type="title"/>
          </p:nvPr>
        </p:nvSpPr>
        <p:spPr/>
        <p:txBody>
          <a:bodyPr/>
          <a:lstStyle/>
          <a:p>
            <a:r>
              <a:rPr lang="en-US" dirty="0"/>
              <a:t>Summary of conductor takeaway points from the 40 T project experience</a:t>
            </a:r>
          </a:p>
        </p:txBody>
      </p:sp>
      <p:sp>
        <p:nvSpPr>
          <p:cNvPr id="3" name="Content Placeholder 2">
            <a:extLst>
              <a:ext uri="{FF2B5EF4-FFF2-40B4-BE49-F238E27FC236}">
                <a16:creationId xmlns:a16="http://schemas.microsoft.com/office/drawing/2014/main" id="{535A5306-4ECB-5D19-F3EC-2AA76FC169D5}"/>
              </a:ext>
            </a:extLst>
          </p:cNvPr>
          <p:cNvSpPr>
            <a:spLocks noGrp="1"/>
          </p:cNvSpPr>
          <p:nvPr>
            <p:ph idx="1"/>
          </p:nvPr>
        </p:nvSpPr>
        <p:spPr/>
        <p:txBody>
          <a:bodyPr>
            <a:normAutofit fontScale="92500"/>
          </a:bodyPr>
          <a:lstStyle/>
          <a:p>
            <a:r>
              <a:rPr lang="en-US" dirty="0"/>
              <a:t>Only one REBCO vendor so far has been qualified. </a:t>
            </a:r>
            <a:r>
              <a:rPr lang="en-US" dirty="0" err="1"/>
              <a:t>Ic</a:t>
            </a:r>
            <a:r>
              <a:rPr lang="en-US" dirty="0"/>
              <a:t>(strain) is a major hurdle for manufacturers.</a:t>
            </a:r>
          </a:p>
          <a:p>
            <a:r>
              <a:rPr lang="en-US" dirty="0"/>
              <a:t>QC at 4.2K and high field still must be done at MagLab. </a:t>
            </a:r>
          </a:p>
          <a:p>
            <a:pPr lvl="1"/>
            <a:r>
              <a:rPr lang="en-US" dirty="0"/>
              <a:t>We are working with manufacturers to build an in-house QC measurement, e.g. torque magnetometry, relevant to user magnet applications.</a:t>
            </a:r>
          </a:p>
          <a:p>
            <a:r>
              <a:rPr lang="en-US" dirty="0"/>
              <a:t>Conductors must be graded but make-to-grade manufacturing takes processes out of sweet spots and leads to variations along length and spool-to-spool. </a:t>
            </a:r>
          </a:p>
          <a:p>
            <a:pPr lvl="1"/>
            <a:r>
              <a:rPr lang="en-US" dirty="0"/>
              <a:t>40T took advantage of variations to build up an inventory and cover grading needs.</a:t>
            </a:r>
          </a:p>
          <a:p>
            <a:r>
              <a:rPr lang="en-US" dirty="0"/>
              <a:t>Lack of dimensional uniformity reduces stress transfer to over-banding, leading to local stress concentration. Co-winding thicker SS may be a mitigation if manufacturers cannot tighten tolerances.</a:t>
            </a:r>
          </a:p>
          <a:p>
            <a:pPr lvl="1"/>
            <a:r>
              <a:rPr lang="en-US" dirty="0"/>
              <a:t>No dimensional QC, e.g. laser micrometer, is done across width and along entire length yet.</a:t>
            </a:r>
          </a:p>
          <a:p>
            <a:r>
              <a:rPr lang="en-US" dirty="0"/>
              <a:t>Delamination continues to be found in degraded regions. Copper plating needs improvement.</a:t>
            </a:r>
          </a:p>
          <a:p>
            <a:pPr lvl="1"/>
            <a:r>
              <a:rPr lang="en-US" dirty="0"/>
              <a:t>What breaks down in the present copper plating methods? What QC might be needed?</a:t>
            </a:r>
          </a:p>
        </p:txBody>
      </p:sp>
      <p:sp>
        <p:nvSpPr>
          <p:cNvPr id="4" name="Footer Placeholder 3">
            <a:extLst>
              <a:ext uri="{FF2B5EF4-FFF2-40B4-BE49-F238E27FC236}">
                <a16:creationId xmlns:a16="http://schemas.microsoft.com/office/drawing/2014/main" id="{05E6020B-8F27-9E0A-0CBF-F49D367D6E89}"/>
              </a:ext>
            </a:extLst>
          </p:cNvPr>
          <p:cNvSpPr>
            <a:spLocks noGrp="1"/>
          </p:cNvSpPr>
          <p:nvPr>
            <p:ph type="ftr" sz="quarter" idx="11"/>
          </p:nvPr>
        </p:nvSpPr>
        <p:spPr/>
        <p:txBody>
          <a:bodyPr/>
          <a:lstStyle/>
          <a:p>
            <a:r>
              <a:rPr lang="en-US"/>
              <a:t>HiTAT - 2025 October 23-24 at CERN</a:t>
            </a:r>
            <a:endParaRPr lang="en-US" dirty="0"/>
          </a:p>
        </p:txBody>
      </p:sp>
      <p:sp>
        <p:nvSpPr>
          <p:cNvPr id="5" name="Slide Number Placeholder 4">
            <a:extLst>
              <a:ext uri="{FF2B5EF4-FFF2-40B4-BE49-F238E27FC236}">
                <a16:creationId xmlns:a16="http://schemas.microsoft.com/office/drawing/2014/main" id="{4417996D-6DD1-52DD-1C74-FB532CC6ECD6}"/>
              </a:ext>
            </a:extLst>
          </p:cNvPr>
          <p:cNvSpPr>
            <a:spLocks noGrp="1"/>
          </p:cNvSpPr>
          <p:nvPr>
            <p:ph type="sldNum" sz="quarter" idx="12"/>
          </p:nvPr>
        </p:nvSpPr>
        <p:spPr/>
        <p:txBody>
          <a:bodyPr/>
          <a:lstStyle/>
          <a:p>
            <a:fld id="{193124C1-FAE8-4D7D-BBE3-058A23F77203}" type="slidenum">
              <a:rPr lang="en-US" smtClean="0"/>
              <a:pPr/>
              <a:t>22</a:t>
            </a:fld>
            <a:endParaRPr lang="en-US" dirty="0"/>
          </a:p>
        </p:txBody>
      </p:sp>
    </p:spTree>
    <p:extLst>
      <p:ext uri="{BB962C8B-B14F-4D97-AF65-F5344CB8AC3E}">
        <p14:creationId xmlns:p14="http://schemas.microsoft.com/office/powerpoint/2010/main" val="1231211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
            <a:ext cx="12191999" cy="6858002"/>
          </a:xfrm>
          <a:prstGeom prst="rect">
            <a:avLst/>
          </a:prstGeom>
          <a:solidFill>
            <a:srgbClr val="3C317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grpSp>
        <p:nvGrpSpPr>
          <p:cNvPr id="5" name="Group 4"/>
          <p:cNvGrpSpPr/>
          <p:nvPr/>
        </p:nvGrpSpPr>
        <p:grpSpPr>
          <a:xfrm>
            <a:off x="31981" y="76635"/>
            <a:ext cx="12225249" cy="6755208"/>
            <a:chOff x="1137421" y="855450"/>
            <a:chExt cx="6858038" cy="5145438"/>
          </a:xfrm>
        </p:grpSpPr>
        <p:pic>
          <p:nvPicPr>
            <p:cNvPr id="7" name="Picture 6" descr="Pattern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2" y="4672944"/>
              <a:ext cx="3437033" cy="1327944"/>
            </a:xfrm>
            <a:prstGeom prst="rect">
              <a:avLst/>
            </a:prstGeom>
          </p:spPr>
        </p:pic>
        <p:pic>
          <p:nvPicPr>
            <p:cNvPr id="8" name="Picture 7" descr="Pattern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8426" y="4672944"/>
              <a:ext cx="3437033" cy="1327944"/>
            </a:xfrm>
            <a:prstGeom prst="rect">
              <a:avLst/>
            </a:prstGeom>
          </p:spPr>
        </p:pic>
        <p:pic>
          <p:nvPicPr>
            <p:cNvPr id="6" name="Picture 5" descr="Pattern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3144" y="3395695"/>
              <a:ext cx="3437033" cy="1327944"/>
            </a:xfrm>
            <a:prstGeom prst="rect">
              <a:avLst/>
            </a:prstGeom>
          </p:spPr>
        </p:pic>
        <p:pic>
          <p:nvPicPr>
            <p:cNvPr id="9" name="Picture 8" descr="Pattern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2" y="3395695"/>
              <a:ext cx="3437033" cy="1327944"/>
            </a:xfrm>
            <a:prstGeom prst="rect">
              <a:avLst/>
            </a:prstGeom>
          </p:spPr>
        </p:pic>
        <p:pic>
          <p:nvPicPr>
            <p:cNvPr id="10" name="Picture 9" descr="Pattern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7421" y="2132699"/>
              <a:ext cx="3437033" cy="1327944"/>
            </a:xfrm>
            <a:prstGeom prst="rect">
              <a:avLst/>
            </a:prstGeom>
          </p:spPr>
        </p:pic>
        <p:pic>
          <p:nvPicPr>
            <p:cNvPr id="11" name="Picture 10" descr="Pattern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2845" y="2132699"/>
              <a:ext cx="3437033" cy="1327944"/>
            </a:xfrm>
            <a:prstGeom prst="rect">
              <a:avLst/>
            </a:prstGeom>
          </p:spPr>
        </p:pic>
        <p:pic>
          <p:nvPicPr>
            <p:cNvPr id="12" name="Picture 11" descr="Pattern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7563" y="855450"/>
              <a:ext cx="3437033" cy="1327944"/>
            </a:xfrm>
            <a:prstGeom prst="rect">
              <a:avLst/>
            </a:prstGeom>
          </p:spPr>
        </p:pic>
        <p:pic>
          <p:nvPicPr>
            <p:cNvPr id="13" name="Picture 12" descr="Pattern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413" y="857250"/>
              <a:ext cx="3437033" cy="1327944"/>
            </a:xfrm>
            <a:prstGeom prst="rect">
              <a:avLst/>
            </a:prstGeom>
          </p:spPr>
        </p:pic>
      </p:grpSp>
      <p:sp>
        <p:nvSpPr>
          <p:cNvPr id="4" name="Rectangle 3"/>
          <p:cNvSpPr/>
          <p:nvPr/>
        </p:nvSpPr>
        <p:spPr>
          <a:xfrm>
            <a:off x="840135" y="820244"/>
            <a:ext cx="10561537" cy="53532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latin typeface="Arial" panose="020B0604020202020204" pitchFamily="34" charset="0"/>
                <a:cs typeface="Arial" panose="020B0604020202020204" pitchFamily="34" charset="0"/>
              </a:rPr>
              <a:t>L. English</a:t>
            </a:r>
          </a:p>
          <a:p>
            <a:pPr algn="ctr"/>
            <a:r>
              <a:rPr lang="en-US" sz="1350" dirty="0">
                <a:latin typeface="Arial" panose="020B0604020202020204" pitchFamily="34" charset="0"/>
                <a:ea typeface="Malgun Gothic" panose="020B0503020000020004" pitchFamily="34" charset="-127"/>
                <a:cs typeface="Arial" panose="020B0604020202020204" pitchFamily="34" charset="0"/>
              </a:rPr>
              <a:t>A. Francis</a:t>
            </a:r>
          </a:p>
          <a:p>
            <a:pPr marL="257175" indent="-257175" algn="ctr">
              <a:buAutoNum type="alphaUcPeriod"/>
            </a:pPr>
            <a:r>
              <a:rPr lang="en-US" sz="1350" dirty="0">
                <a:latin typeface="Arial" panose="020B0604020202020204" pitchFamily="34" charset="0"/>
                <a:cs typeface="Arial" panose="020B0604020202020204" pitchFamily="34" charset="0"/>
              </a:rPr>
              <a:t>n</a:t>
            </a:r>
          </a:p>
          <a:p>
            <a:pPr algn="ctr"/>
            <a:r>
              <a:rPr lang="en-US" sz="1350" dirty="0">
                <a:latin typeface="Arial" panose="020B0604020202020204" pitchFamily="34" charset="0"/>
                <a:cs typeface="Arial" panose="020B0604020202020204" pitchFamily="34" charset="0"/>
              </a:rPr>
              <a:t>J. Gillman</a:t>
            </a:r>
          </a:p>
          <a:p>
            <a:pPr algn="ctr"/>
            <a:r>
              <a:rPr lang="en-US" sz="1350" spc="15" dirty="0">
                <a:latin typeface="Arial" panose="020B0604020202020204" pitchFamily="34" charset="0"/>
                <a:ea typeface="Times New Roman" panose="02020603050405020304" pitchFamily="18" charset="0"/>
                <a:cs typeface="Arial" panose="020B0604020202020204" pitchFamily="34" charset="0"/>
              </a:rPr>
              <a:t>S</a:t>
            </a:r>
            <a:r>
              <a:rPr lang="en-US" sz="1350" dirty="0">
                <a:latin typeface="Arial" panose="020B0604020202020204" pitchFamily="34" charset="0"/>
                <a:ea typeface="Malgun Gothic" panose="020B0503020000020004" pitchFamily="34" charset="-127"/>
                <a:cs typeface="Arial" panose="020B0604020202020204" pitchFamily="34" charset="0"/>
              </a:rPr>
              <a:t>S. Hahn</a:t>
            </a:r>
          </a:p>
          <a:p>
            <a:pPr algn="ctr"/>
            <a:r>
              <a:rPr lang="en-US" sz="1350" dirty="0">
                <a:latin typeface="Arial" panose="020B0604020202020204" pitchFamily="34" charset="0"/>
                <a:cs typeface="Arial" panose="020B0604020202020204" pitchFamily="34" charset="0"/>
              </a:rPr>
              <a:t>X. Hu</a:t>
            </a:r>
          </a:p>
          <a:p>
            <a:pPr algn="ctr"/>
            <a:r>
              <a:rPr lang="en-US" sz="1350" spc="15" dirty="0">
                <a:latin typeface="Arial" panose="020B0604020202020204" pitchFamily="34" charset="0"/>
                <a:ea typeface="Times New Roman" panose="02020603050405020304" pitchFamily="18" charset="0"/>
                <a:cs typeface="Arial" panose="020B0604020202020204" pitchFamily="34" charset="0"/>
              </a:rPr>
              <a:t>K</a:t>
            </a:r>
          </a:p>
          <a:p>
            <a:pPr algn="ctr"/>
            <a:r>
              <a:rPr lang="en-US" sz="1350" dirty="0">
                <a:latin typeface="Arial" panose="020B0604020202020204" pitchFamily="34" charset="0"/>
                <a:cs typeface="Arial" panose="020B0604020202020204" pitchFamily="34" charset="0"/>
              </a:rPr>
              <a:t>J. </a:t>
            </a:r>
          </a:p>
          <a:p>
            <a:pPr algn="ctr"/>
            <a:r>
              <a:rPr lang="en-US" sz="1350" dirty="0">
                <a:latin typeface="Arial" panose="020B0604020202020204" pitchFamily="34" charset="0"/>
                <a:cs typeface="Arial" panose="020B0604020202020204" pitchFamily="34" charset="0"/>
              </a:rPr>
              <a:t>BL. Kim </a:t>
            </a:r>
          </a:p>
          <a:p>
            <a:pPr algn="ctr"/>
            <a:r>
              <a:rPr lang="en-US" sz="1350" dirty="0">
                <a:latin typeface="Arial" panose="020B0604020202020204" pitchFamily="34" charset="0"/>
                <a:cs typeface="Arial" panose="020B0604020202020204" pitchFamily="34" charset="0"/>
              </a:rPr>
              <a:t>K. M. Kim</a:t>
            </a:r>
          </a:p>
        </p:txBody>
      </p:sp>
      <p:sp>
        <p:nvSpPr>
          <p:cNvPr id="2" name="TextBox 1"/>
          <p:cNvSpPr txBox="1"/>
          <p:nvPr/>
        </p:nvSpPr>
        <p:spPr>
          <a:xfrm>
            <a:off x="4606661" y="1142020"/>
            <a:ext cx="2983886" cy="646331"/>
          </a:xfrm>
          <a:prstGeom prst="rect">
            <a:avLst/>
          </a:prstGeom>
          <a:noFill/>
        </p:spPr>
        <p:txBody>
          <a:bodyPr wrap="square" rtlCol="0">
            <a:spAutoFit/>
          </a:bodyPr>
          <a:lstStyle/>
          <a:p>
            <a:pPr algn="ctr"/>
            <a:r>
              <a:rPr lang="en-US" sz="3600" dirty="0">
                <a:solidFill>
                  <a:srgbClr val="3C336F"/>
                </a:solidFill>
                <a:latin typeface="Arial"/>
                <a:cs typeface="Arial"/>
              </a:rPr>
              <a:t>Thank You!</a:t>
            </a:r>
          </a:p>
        </p:txBody>
      </p:sp>
      <p:pic>
        <p:nvPicPr>
          <p:cNvPr id="16" name="Picture 15" descr="NationalMagLab_FullNameLog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1183" y="4989479"/>
            <a:ext cx="2426977" cy="817289"/>
          </a:xfrm>
          <a:prstGeom prst="rect">
            <a:avLst/>
          </a:prstGeom>
        </p:spPr>
      </p:pic>
      <p:pic>
        <p:nvPicPr>
          <p:cNvPr id="17" name="Picture 16" descr="download.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82073" y="4986021"/>
            <a:ext cx="903554" cy="903554"/>
          </a:xfrm>
          <a:prstGeom prst="rect">
            <a:avLst/>
          </a:prstGeom>
        </p:spPr>
      </p:pic>
      <p:pic>
        <p:nvPicPr>
          <p:cNvPr id="18" name="Picture 17" descr="download.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13877" y="5124161"/>
            <a:ext cx="738463" cy="738463"/>
          </a:xfrm>
          <a:prstGeom prst="rect">
            <a:avLst/>
          </a:prstGeom>
        </p:spPr>
      </p:pic>
      <p:sp>
        <p:nvSpPr>
          <p:cNvPr id="3" name="Slide Number Placeholder 2"/>
          <p:cNvSpPr>
            <a:spLocks noGrp="1"/>
          </p:cNvSpPr>
          <p:nvPr>
            <p:ph type="sldNum" sz="quarter" idx="4294967295"/>
          </p:nvPr>
        </p:nvSpPr>
        <p:spPr/>
        <p:txBody>
          <a:bodyPr/>
          <a:lstStyle/>
          <a:p>
            <a:fld id="{C927ABC0-8347-2E43-BB51-30B347059303}" type="slidenum">
              <a:rPr lang="en-US" smtClean="0"/>
              <a:t>23</a:t>
            </a:fld>
            <a:endParaRPr lang="en-US"/>
          </a:p>
        </p:txBody>
      </p:sp>
      <p:sp>
        <p:nvSpPr>
          <p:cNvPr id="19" name="Rectangle 18"/>
          <p:cNvSpPr/>
          <p:nvPr/>
        </p:nvSpPr>
        <p:spPr>
          <a:xfrm>
            <a:off x="1993795" y="2511281"/>
            <a:ext cx="1364492" cy="1938992"/>
          </a:xfrm>
          <a:prstGeom prst="rect">
            <a:avLst/>
          </a:prstGeom>
        </p:spPr>
        <p:txBody>
          <a:bodyPr wrap="square">
            <a:spAutoFit/>
          </a:bodyPr>
          <a:lstStyle/>
          <a:p>
            <a:pPr algn="ctr"/>
            <a:r>
              <a:rPr lang="en-US" sz="1200" dirty="0">
                <a:latin typeface="Arial" panose="020B0604020202020204" pitchFamily="34" charset="0"/>
                <a:cs typeface="Arial" panose="020B0604020202020204" pitchFamily="34" charset="0"/>
              </a:rPr>
              <a:t>D. </a:t>
            </a:r>
            <a:r>
              <a:rPr lang="en-US" sz="1200" dirty="0" err="1">
                <a:latin typeface="Arial" panose="020B0604020202020204" pitchFamily="34" charset="0"/>
                <a:cs typeface="Arial" panose="020B0604020202020204" pitchFamily="34" charset="0"/>
              </a:rPr>
              <a:t>Abraimov</a:t>
            </a:r>
            <a:endParaRPr lang="en-US" sz="1200" dirty="0">
              <a:latin typeface="Arial" panose="020B0604020202020204" pitchFamily="34" charset="0"/>
              <a:cs typeface="Arial" panose="020B0604020202020204" pitchFamily="34" charset="0"/>
            </a:endParaRPr>
          </a:p>
          <a:p>
            <a:pPr algn="ctr"/>
            <a:r>
              <a:rPr lang="en-US" sz="1200" dirty="0">
                <a:latin typeface="Arial" panose="020B0604020202020204" pitchFamily="34" charset="0"/>
                <a:cs typeface="Arial" panose="020B0604020202020204" pitchFamily="34" charset="0"/>
              </a:rPr>
              <a:t>T. Adkin</a:t>
            </a:r>
          </a:p>
          <a:p>
            <a:pPr algn="ctr"/>
            <a:r>
              <a:rPr lang="en-US" sz="1200" dirty="0">
                <a:latin typeface="Arial" panose="020B0604020202020204" pitchFamily="34" charset="0"/>
                <a:cs typeface="Arial" panose="020B0604020202020204" pitchFamily="34" charset="0"/>
              </a:rPr>
              <a:t>K. Amm</a:t>
            </a:r>
          </a:p>
          <a:p>
            <a:pPr algn="ctr"/>
            <a:r>
              <a:rPr lang="en-US" sz="1200" dirty="0">
                <a:latin typeface="Arial" panose="020B0604020202020204" pitchFamily="34" charset="0"/>
                <a:cs typeface="Arial" panose="020B0604020202020204" pitchFamily="34" charset="0"/>
              </a:rPr>
              <a:t>E. Arroyo</a:t>
            </a:r>
          </a:p>
          <a:p>
            <a:pPr algn="ctr"/>
            <a:r>
              <a:rPr lang="en-US" sz="1200" dirty="0">
                <a:latin typeface="Arial" panose="020B0604020202020204" pitchFamily="34" charset="0"/>
                <a:cs typeface="Arial" panose="020B0604020202020204" pitchFamily="34" charset="0"/>
              </a:rPr>
              <a:t>H. Bai</a:t>
            </a:r>
          </a:p>
          <a:p>
            <a:pPr algn="ctr"/>
            <a:r>
              <a:rPr lang="en-US" sz="1200" dirty="0">
                <a:latin typeface="Arial" panose="020B0604020202020204" pitchFamily="34" charset="0"/>
                <a:cs typeface="Arial" panose="020B0604020202020204" pitchFamily="34" charset="0"/>
              </a:rPr>
              <a:t>A. Bangura</a:t>
            </a:r>
          </a:p>
          <a:p>
            <a:pPr algn="ctr"/>
            <a:r>
              <a:rPr lang="en-US" sz="1200" dirty="0">
                <a:latin typeface="Arial" panose="020B0604020202020204" pitchFamily="34" charset="0"/>
                <a:ea typeface="Malgun Gothic" panose="020B0503020000020004" pitchFamily="34" charset="-127"/>
                <a:cs typeface="Arial" panose="020B0604020202020204" pitchFamily="34" charset="0"/>
              </a:rPr>
              <a:t>M. Belton</a:t>
            </a:r>
          </a:p>
          <a:p>
            <a:pPr algn="ctr"/>
            <a:r>
              <a:rPr lang="en-US" sz="1200" dirty="0">
                <a:latin typeface="Arial" panose="020B0604020202020204" pitchFamily="34" charset="0"/>
                <a:ea typeface="Malgun Gothic" panose="020B0503020000020004" pitchFamily="34" charset="-127"/>
                <a:cs typeface="Arial" panose="020B0604020202020204" pitchFamily="34" charset="0"/>
              </a:rPr>
              <a:t>M. Bird</a:t>
            </a:r>
          </a:p>
          <a:p>
            <a:pPr algn="ctr"/>
            <a:r>
              <a:rPr lang="en-US" sz="1200" dirty="0">
                <a:latin typeface="Arial" panose="020B0604020202020204" pitchFamily="34" charset="0"/>
                <a:cs typeface="Arial" panose="020B0604020202020204" pitchFamily="34" charset="0"/>
              </a:rPr>
              <a:t>G. Boebinger</a:t>
            </a:r>
          </a:p>
          <a:p>
            <a:pPr algn="ctr"/>
            <a:r>
              <a:rPr lang="en-US" sz="1200" dirty="0">
                <a:latin typeface="Arial" panose="020B0604020202020204" pitchFamily="34" charset="0"/>
                <a:cs typeface="Arial" panose="020B0604020202020204" pitchFamily="34" charset="0"/>
              </a:rPr>
              <a:t>H. Boenig</a:t>
            </a:r>
          </a:p>
        </p:txBody>
      </p:sp>
      <p:sp>
        <p:nvSpPr>
          <p:cNvPr id="20" name="Rectangle 19"/>
          <p:cNvSpPr/>
          <p:nvPr/>
        </p:nvSpPr>
        <p:spPr>
          <a:xfrm>
            <a:off x="5224169" y="2511281"/>
            <a:ext cx="1451544" cy="1938992"/>
          </a:xfrm>
          <a:prstGeom prst="rect">
            <a:avLst/>
          </a:prstGeom>
        </p:spPr>
        <p:txBody>
          <a:bodyPr wrap="square">
            <a:spAutoFit/>
          </a:bodyPr>
          <a:lstStyle/>
          <a:p>
            <a:pPr algn="ctr"/>
            <a:r>
              <a:rPr lang="en-US" sz="1200" dirty="0">
                <a:latin typeface="Arial" panose="020B0604020202020204" pitchFamily="34" charset="0"/>
                <a:cs typeface="Arial" panose="020B0604020202020204" pitchFamily="34" charset="0"/>
              </a:rPr>
              <a:t>S. Griffin</a:t>
            </a:r>
          </a:p>
          <a:p>
            <a:pPr algn="ctr"/>
            <a:r>
              <a:rPr lang="en-US" sz="1200" dirty="0">
                <a:latin typeface="Arial" panose="020B0604020202020204" pitchFamily="34" charset="0"/>
                <a:cs typeface="Arial" panose="020B0604020202020204" pitchFamily="34" charset="0"/>
              </a:rPr>
              <a:t>V. Griffin</a:t>
            </a:r>
          </a:p>
          <a:p>
            <a:pPr algn="ctr"/>
            <a:r>
              <a:rPr lang="en-US" sz="1200" spc="15" dirty="0">
                <a:latin typeface="Arial" panose="020B0604020202020204" pitchFamily="34" charset="0"/>
                <a:ea typeface="Times New Roman" panose="02020603050405020304" pitchFamily="18" charset="0"/>
                <a:cs typeface="Arial" panose="020B0604020202020204" pitchFamily="34" charset="0"/>
              </a:rPr>
              <a:t>S. Gundlach</a:t>
            </a:r>
            <a:endParaRPr lang="en-US" sz="1200" dirty="0">
              <a:latin typeface="Arial" panose="020B0604020202020204" pitchFamily="34" charset="0"/>
              <a:ea typeface="Malgun Gothic" panose="020B0503020000020004" pitchFamily="34" charset="-127"/>
              <a:cs typeface="Arial" panose="020B0604020202020204" pitchFamily="34" charset="0"/>
            </a:endParaRPr>
          </a:p>
          <a:p>
            <a:pPr algn="ctr"/>
            <a:r>
              <a:rPr lang="en-US" sz="1200" dirty="0">
                <a:latin typeface="Arial" panose="020B0604020202020204" pitchFamily="34" charset="0"/>
                <a:cs typeface="Arial" panose="020B0604020202020204" pitchFamily="34" charset="0"/>
              </a:rPr>
              <a:t>S. Hannahs</a:t>
            </a:r>
          </a:p>
          <a:p>
            <a:pPr algn="ctr"/>
            <a:r>
              <a:rPr lang="en-US" sz="1200" dirty="0">
                <a:latin typeface="Arial" panose="020B0604020202020204" pitchFamily="34" charset="0"/>
                <a:cs typeface="Arial" panose="020B0604020202020204" pitchFamily="34" charset="0"/>
              </a:rPr>
              <a:t>A. Ingrole</a:t>
            </a:r>
          </a:p>
          <a:p>
            <a:pPr algn="ctr"/>
            <a:r>
              <a:rPr lang="en-US" sz="1200" dirty="0">
                <a:latin typeface="Arial" panose="020B0604020202020204" pitchFamily="34" charset="0"/>
                <a:cs typeface="Arial" panose="020B0604020202020204" pitchFamily="34" charset="0"/>
              </a:rPr>
              <a:t>J. </a:t>
            </a:r>
            <a:r>
              <a:rPr lang="en-US" sz="1200" dirty="0" err="1">
                <a:latin typeface="Arial" panose="020B0604020202020204" pitchFamily="34" charset="0"/>
                <a:cs typeface="Arial" panose="020B0604020202020204" pitchFamily="34" charset="0"/>
              </a:rPr>
              <a:t>Jaroszynski</a:t>
            </a:r>
            <a:endParaRPr lang="en-US" sz="1200" dirty="0">
              <a:latin typeface="Arial" panose="020B0604020202020204" pitchFamily="34" charset="0"/>
              <a:cs typeface="Arial" panose="020B0604020202020204" pitchFamily="34" charset="0"/>
            </a:endParaRPr>
          </a:p>
          <a:p>
            <a:pPr algn="ctr"/>
            <a:r>
              <a:rPr lang="en-US" sz="1200" dirty="0">
                <a:latin typeface="Arial" panose="020B0604020202020204" pitchFamily="34" charset="0"/>
                <a:cs typeface="Arial" panose="020B0604020202020204" pitchFamily="34" charset="0"/>
              </a:rPr>
              <a:t>B. Jarvis </a:t>
            </a:r>
          </a:p>
          <a:p>
            <a:pPr algn="ctr"/>
            <a:r>
              <a:rPr lang="en-US" sz="1200" dirty="0">
                <a:latin typeface="Arial" panose="020B0604020202020204" pitchFamily="34" charset="0"/>
                <a:cs typeface="Arial" panose="020B0604020202020204" pitchFamily="34" charset="0"/>
              </a:rPr>
              <a:t>K. Kim</a:t>
            </a:r>
          </a:p>
          <a:p>
            <a:pPr algn="ctr"/>
            <a:r>
              <a:rPr lang="en-US" sz="1200" dirty="0">
                <a:latin typeface="Arial" panose="020B0604020202020204" pitchFamily="34" charset="0"/>
                <a:cs typeface="Arial" panose="020B0604020202020204" pitchFamily="34" charset="0"/>
              </a:rPr>
              <a:t>J. Kvitkovic</a:t>
            </a:r>
          </a:p>
          <a:p>
            <a:pPr algn="ctr"/>
            <a:r>
              <a:rPr lang="en-US" sz="1200" dirty="0">
                <a:latin typeface="Arial" panose="020B0604020202020204" pitchFamily="34" charset="0"/>
                <a:cs typeface="Arial" panose="020B0604020202020204" pitchFamily="34" charset="0"/>
              </a:rPr>
              <a:t>D. Larbalestier</a:t>
            </a:r>
          </a:p>
        </p:txBody>
      </p:sp>
      <p:sp>
        <p:nvSpPr>
          <p:cNvPr id="21" name="Rectangle 20"/>
          <p:cNvSpPr/>
          <p:nvPr/>
        </p:nvSpPr>
        <p:spPr>
          <a:xfrm>
            <a:off x="6926408" y="2511281"/>
            <a:ext cx="1507933" cy="1938992"/>
          </a:xfrm>
          <a:prstGeom prst="rect">
            <a:avLst/>
          </a:prstGeom>
        </p:spPr>
        <p:txBody>
          <a:bodyPr wrap="square">
            <a:spAutoFit/>
          </a:bodyPr>
          <a:lstStyle/>
          <a:p>
            <a:pPr algn="ctr"/>
            <a:r>
              <a:rPr lang="en-US" sz="1200" spc="15" dirty="0">
                <a:latin typeface="Arial" panose="020B0604020202020204" pitchFamily="34" charset="0"/>
                <a:cs typeface="Arial" panose="020B0604020202020204" pitchFamily="34" charset="0"/>
              </a:rPr>
              <a:t>J. Levitan</a:t>
            </a:r>
          </a:p>
          <a:p>
            <a:pPr algn="ctr"/>
            <a:r>
              <a:rPr lang="en-US" sz="1200" dirty="0">
                <a:latin typeface="Arial" panose="020B0604020202020204" pitchFamily="34" charset="0"/>
                <a:cs typeface="Arial" panose="020B0604020202020204" pitchFamily="34" charset="0"/>
              </a:rPr>
              <a:t>J. Lu</a:t>
            </a:r>
          </a:p>
          <a:p>
            <a:pPr algn="ctr"/>
            <a:r>
              <a:rPr lang="en-US" sz="1200" spc="15" dirty="0">
                <a:latin typeface="Arial" panose="020B0604020202020204" pitchFamily="34" charset="0"/>
                <a:ea typeface="Times New Roman" panose="02020603050405020304" pitchFamily="18" charset="0"/>
                <a:cs typeface="Arial" panose="020B0604020202020204" pitchFamily="34" charset="0"/>
              </a:rPr>
              <a:t>J. Lucia</a:t>
            </a:r>
          </a:p>
          <a:p>
            <a:pPr algn="ctr"/>
            <a:r>
              <a:rPr lang="en-US" sz="1200" spc="15" dirty="0">
                <a:latin typeface="Arial" panose="020B0604020202020204" pitchFamily="34" charset="0"/>
                <a:ea typeface="Times New Roman" panose="02020603050405020304" pitchFamily="18" charset="0"/>
                <a:cs typeface="Arial" panose="020B0604020202020204" pitchFamily="34" charset="0"/>
              </a:rPr>
              <a:t>D. </a:t>
            </a:r>
            <a:r>
              <a:rPr lang="en-US" sz="1200" spc="15" dirty="0" err="1">
                <a:latin typeface="Arial" panose="020B0604020202020204" pitchFamily="34" charset="0"/>
                <a:ea typeface="Times New Roman" panose="02020603050405020304" pitchFamily="18" charset="0"/>
                <a:cs typeface="Arial" panose="020B0604020202020204" pitchFamily="34" charset="0"/>
              </a:rPr>
              <a:t>Lunger</a:t>
            </a:r>
            <a:endParaRPr lang="en-US" sz="1200" spc="15" dirty="0">
              <a:latin typeface="Arial" panose="020B0604020202020204" pitchFamily="34" charset="0"/>
              <a:ea typeface="Times New Roman" panose="02020603050405020304" pitchFamily="18" charset="0"/>
              <a:cs typeface="Arial" panose="020B0604020202020204" pitchFamily="34" charset="0"/>
            </a:endParaRPr>
          </a:p>
          <a:p>
            <a:pPr algn="ctr"/>
            <a:r>
              <a:rPr lang="en-US" sz="1200" dirty="0">
                <a:latin typeface="Arial" panose="020B0604020202020204" pitchFamily="34" charset="0"/>
                <a:ea typeface="Malgun Gothic" panose="020B0503020000020004" pitchFamily="34" charset="-127"/>
                <a:cs typeface="Arial" panose="020B0604020202020204" pitchFamily="34" charset="0"/>
              </a:rPr>
              <a:t>D. </a:t>
            </a:r>
            <a:r>
              <a:rPr lang="en-US" sz="1200" dirty="0" err="1">
                <a:latin typeface="Arial" panose="020B0604020202020204" pitchFamily="34" charset="0"/>
                <a:ea typeface="Malgun Gothic" panose="020B0503020000020004" pitchFamily="34" charset="-127"/>
                <a:cs typeface="Arial" panose="020B0604020202020204" pitchFamily="34" charset="0"/>
              </a:rPr>
              <a:t>Markiewicz</a:t>
            </a:r>
            <a:endParaRPr lang="en-US" sz="1200" dirty="0">
              <a:latin typeface="Arial" panose="020B0604020202020204" pitchFamily="34" charset="0"/>
              <a:ea typeface="Malgun Gothic" panose="020B0503020000020004" pitchFamily="34" charset="-127"/>
              <a:cs typeface="Arial" panose="020B0604020202020204" pitchFamily="34" charset="0"/>
            </a:endParaRPr>
          </a:p>
          <a:p>
            <a:pPr algn="ctr"/>
            <a:r>
              <a:rPr lang="en-US" sz="1200" dirty="0">
                <a:latin typeface="Arial" panose="020B0604020202020204" pitchFamily="34" charset="0"/>
                <a:ea typeface="Malgun Gothic" panose="020B0503020000020004" pitchFamily="34" charset="-127"/>
                <a:cs typeface="Arial" panose="020B0604020202020204" pitchFamily="34" charset="0"/>
              </a:rPr>
              <a:t>L. Marks</a:t>
            </a:r>
          </a:p>
          <a:p>
            <a:pPr algn="ctr"/>
            <a:r>
              <a:rPr lang="en-US" sz="1200" dirty="0">
                <a:latin typeface="Arial" panose="020B0604020202020204" pitchFamily="34" charset="0"/>
                <a:cs typeface="Arial" panose="020B0604020202020204" pitchFamily="34" charset="0"/>
              </a:rPr>
              <a:t>S. Marshall</a:t>
            </a:r>
          </a:p>
          <a:p>
            <a:pPr algn="ctr"/>
            <a:r>
              <a:rPr lang="en-US" sz="1200" dirty="0">
                <a:latin typeface="Arial" panose="020B0604020202020204" pitchFamily="34" charset="0"/>
                <a:cs typeface="Arial" panose="020B0604020202020204" pitchFamily="34" charset="0"/>
              </a:rPr>
              <a:t>H. Matos-Pimentel</a:t>
            </a:r>
          </a:p>
          <a:p>
            <a:pPr algn="ctr"/>
            <a:r>
              <a:rPr lang="en-US" sz="1200" dirty="0">
                <a:latin typeface="Arial" panose="020B0604020202020204" pitchFamily="34" charset="0"/>
                <a:cs typeface="Arial" panose="020B0604020202020204" pitchFamily="34" charset="0"/>
              </a:rPr>
              <a:t>T. Murphy</a:t>
            </a:r>
          </a:p>
          <a:p>
            <a:pPr algn="ctr"/>
            <a:r>
              <a:rPr lang="en-US" sz="1200" dirty="0">
                <a:latin typeface="Arial" panose="020B0604020202020204" pitchFamily="34" charset="0"/>
                <a:cs typeface="Arial" panose="020B0604020202020204" pitchFamily="34" charset="0"/>
              </a:rPr>
              <a:t>T. Painter </a:t>
            </a:r>
            <a:endParaRPr lang="en-US" sz="1200" spc="15" dirty="0">
              <a:latin typeface="Arial" panose="020B0604020202020204" pitchFamily="34" charset="0"/>
              <a:ea typeface="Times New Roman" panose="02020603050405020304" pitchFamily="18" charset="0"/>
              <a:cs typeface="Arial" panose="020B0604020202020204" pitchFamily="34" charset="0"/>
            </a:endParaRPr>
          </a:p>
        </p:txBody>
      </p:sp>
      <p:sp>
        <p:nvSpPr>
          <p:cNvPr id="22" name="Rectangle 21"/>
          <p:cNvSpPr/>
          <p:nvPr/>
        </p:nvSpPr>
        <p:spPr>
          <a:xfrm>
            <a:off x="8685036" y="2511281"/>
            <a:ext cx="1327771" cy="1938992"/>
          </a:xfrm>
          <a:prstGeom prst="rect">
            <a:avLst/>
          </a:prstGeom>
        </p:spPr>
        <p:txBody>
          <a:bodyPr wrap="square">
            <a:spAutoFit/>
          </a:bodyPr>
          <a:lstStyle/>
          <a:p>
            <a:pPr algn="ctr"/>
            <a:r>
              <a:rPr lang="en-US" sz="1200" dirty="0">
                <a:latin typeface="Arial" panose="020B0604020202020204" pitchFamily="34" charset="0"/>
                <a:cs typeface="Arial" panose="020B0604020202020204" pitchFamily="34" charset="0"/>
              </a:rPr>
              <a:t>E. Palm</a:t>
            </a:r>
          </a:p>
          <a:p>
            <a:pPr algn="ctr"/>
            <a:r>
              <a:rPr lang="en-US" sz="1200" dirty="0">
                <a:latin typeface="Arial" panose="020B0604020202020204" pitchFamily="34" charset="0"/>
                <a:cs typeface="Arial" panose="020B0604020202020204" pitchFamily="34" charset="0"/>
              </a:rPr>
              <a:t>A. Powell</a:t>
            </a:r>
          </a:p>
          <a:p>
            <a:pPr algn="ctr"/>
            <a:r>
              <a:rPr lang="en-US" sz="1200" dirty="0">
                <a:latin typeface="Arial" panose="020B0604020202020204" pitchFamily="34" charset="0"/>
                <a:cs typeface="Arial" panose="020B0604020202020204" pitchFamily="34" charset="0"/>
              </a:rPr>
              <a:t>J. Rogers</a:t>
            </a:r>
          </a:p>
          <a:p>
            <a:pPr marL="228600" indent="-228600" algn="ctr">
              <a:buAutoNum type="alphaUcPeriod"/>
            </a:pPr>
            <a:r>
              <a:rPr lang="en-US" sz="1200" spc="15" dirty="0">
                <a:latin typeface="Arial" panose="020B0604020202020204" pitchFamily="34" charset="0"/>
                <a:ea typeface="Times New Roman" panose="02020603050405020304" pitchFamily="18" charset="0"/>
                <a:cs typeface="Arial" panose="020B0604020202020204" pitchFamily="34" charset="0"/>
              </a:rPr>
              <a:t>Rowney</a:t>
            </a:r>
          </a:p>
          <a:p>
            <a:pPr algn="ctr"/>
            <a:r>
              <a:rPr lang="en-US" sz="1200" spc="15" dirty="0">
                <a:latin typeface="Arial" panose="020B0604020202020204" pitchFamily="34" charset="0"/>
                <a:ea typeface="Times New Roman" panose="02020603050405020304" pitchFamily="18" charset="0"/>
                <a:cs typeface="Arial" panose="020B0604020202020204" pitchFamily="34" charset="0"/>
              </a:rPr>
              <a:t>D. Shukla</a:t>
            </a:r>
          </a:p>
          <a:p>
            <a:pPr algn="ctr"/>
            <a:r>
              <a:rPr lang="en-US" sz="1200" spc="15" dirty="0">
                <a:latin typeface="Arial" panose="020B0604020202020204" pitchFamily="34" charset="0"/>
                <a:ea typeface="Times New Roman" panose="02020603050405020304" pitchFamily="18" charset="0"/>
                <a:cs typeface="Arial" panose="020B0604020202020204" pitchFamily="34" charset="0"/>
              </a:rPr>
              <a:t>R. Stanton</a:t>
            </a:r>
          </a:p>
          <a:p>
            <a:pPr algn="ctr"/>
            <a:r>
              <a:rPr lang="en-US" sz="1200" spc="15" dirty="0">
                <a:latin typeface="Arial" panose="020B0604020202020204" pitchFamily="34" charset="0"/>
                <a:ea typeface="Times New Roman" panose="02020603050405020304" pitchFamily="18" charset="0"/>
                <a:cs typeface="Arial" panose="020B0604020202020204" pitchFamily="34" charset="0"/>
              </a:rPr>
              <a:t>Y. Suetomi</a:t>
            </a:r>
          </a:p>
          <a:p>
            <a:pPr algn="ctr"/>
            <a:r>
              <a:rPr lang="en-US" sz="1200" spc="15" dirty="0">
                <a:latin typeface="Arial" panose="020B0604020202020204" pitchFamily="34" charset="0"/>
                <a:ea typeface="Times New Roman" panose="02020603050405020304" pitchFamily="18" charset="0"/>
                <a:cs typeface="Arial" panose="020B0604020202020204" pitchFamily="34" charset="0"/>
              </a:rPr>
              <a:t>E. Stiers</a:t>
            </a:r>
          </a:p>
          <a:p>
            <a:pPr algn="ctr"/>
            <a:r>
              <a:rPr lang="en-US" sz="1200" dirty="0">
                <a:latin typeface="Arial" panose="020B0604020202020204" pitchFamily="34" charset="0"/>
                <a:cs typeface="Arial" panose="020B0604020202020204" pitchFamily="34" charset="0"/>
              </a:rPr>
              <a:t>U. Trociewitz</a:t>
            </a:r>
          </a:p>
          <a:p>
            <a:pPr algn="ctr"/>
            <a:r>
              <a:rPr lang="en-US" sz="1200" dirty="0">
                <a:latin typeface="Arial" panose="020B0604020202020204" pitchFamily="34" charset="0"/>
                <a:cs typeface="Arial" panose="020B0604020202020204" pitchFamily="34" charset="0"/>
              </a:rPr>
              <a:t>M. White</a:t>
            </a:r>
          </a:p>
        </p:txBody>
      </p:sp>
      <p:sp>
        <p:nvSpPr>
          <p:cNvPr id="26" name="Rectangle 25"/>
          <p:cNvSpPr/>
          <p:nvPr/>
        </p:nvSpPr>
        <p:spPr>
          <a:xfrm>
            <a:off x="3608982" y="2511281"/>
            <a:ext cx="1364492" cy="1938992"/>
          </a:xfrm>
          <a:prstGeom prst="rect">
            <a:avLst/>
          </a:prstGeom>
        </p:spPr>
        <p:txBody>
          <a:bodyPr wrap="square">
            <a:spAutoFit/>
          </a:bodyPr>
          <a:lstStyle/>
          <a:p>
            <a:pPr algn="ctr"/>
            <a:r>
              <a:rPr lang="en-US" sz="1200" dirty="0">
                <a:latin typeface="Arial" panose="020B0604020202020204" pitchFamily="34" charset="0"/>
                <a:ea typeface="Malgun Gothic" panose="020B0503020000020004" pitchFamily="34" charset="-127"/>
                <a:cs typeface="Arial" panose="020B0604020202020204" pitchFamily="34" charset="0"/>
              </a:rPr>
              <a:t>N. Bonaventura</a:t>
            </a:r>
          </a:p>
          <a:p>
            <a:pPr algn="ctr"/>
            <a:r>
              <a:rPr lang="en-US" sz="1200" dirty="0">
                <a:latin typeface="Arial" panose="020B0604020202020204" pitchFamily="34" charset="0"/>
                <a:cs typeface="Arial" panose="020B0604020202020204" pitchFamily="34" charset="0"/>
              </a:rPr>
              <a:t>E. Bosque</a:t>
            </a:r>
          </a:p>
          <a:p>
            <a:pPr algn="ctr"/>
            <a:r>
              <a:rPr lang="en-US" sz="1200" dirty="0">
                <a:latin typeface="Arial" panose="020B0604020202020204" pitchFamily="34" charset="0"/>
                <a:cs typeface="Arial" panose="020B0604020202020204" pitchFamily="34" charset="0"/>
              </a:rPr>
              <a:t>K. Cantrell</a:t>
            </a:r>
          </a:p>
          <a:p>
            <a:pPr algn="ctr"/>
            <a:r>
              <a:rPr lang="en-US" sz="1200" dirty="0">
                <a:latin typeface="Arial" panose="020B0604020202020204" pitchFamily="34" charset="0"/>
                <a:cs typeface="Arial" panose="020B0604020202020204" pitchFamily="34" charset="0"/>
              </a:rPr>
              <a:t>E. S. Choi</a:t>
            </a:r>
          </a:p>
          <a:p>
            <a:pPr algn="ctr"/>
            <a:r>
              <a:rPr lang="en-US" sz="1200" spc="15" dirty="0">
                <a:latin typeface="Arial" panose="020B0604020202020204" pitchFamily="34" charset="0"/>
                <a:ea typeface="Times New Roman" panose="02020603050405020304" pitchFamily="18" charset="0"/>
                <a:cs typeface="Arial" panose="020B0604020202020204" pitchFamily="34" charset="0"/>
              </a:rPr>
              <a:t>L. Cooley</a:t>
            </a:r>
          </a:p>
          <a:p>
            <a:pPr algn="ctr"/>
            <a:r>
              <a:rPr lang="en-US" sz="1200" spc="15" dirty="0">
                <a:latin typeface="Arial" panose="020B0604020202020204" pitchFamily="34" charset="0"/>
                <a:ea typeface="Times New Roman" panose="02020603050405020304" pitchFamily="18" charset="0"/>
                <a:cs typeface="Arial" panose="020B0604020202020204" pitchFamily="34" charset="0"/>
              </a:rPr>
              <a:t>J. </a:t>
            </a:r>
            <a:r>
              <a:rPr lang="en-US" sz="1200" spc="15" dirty="0" err="1">
                <a:latin typeface="Arial" panose="020B0604020202020204" pitchFamily="34" charset="0"/>
                <a:ea typeface="Times New Roman" panose="02020603050405020304" pitchFamily="18" charset="0"/>
                <a:cs typeface="Arial" panose="020B0604020202020204" pitchFamily="34" charset="0"/>
              </a:rPr>
              <a:t>Deterding</a:t>
            </a:r>
            <a:endParaRPr lang="en-US" sz="1200" spc="15" dirty="0">
              <a:latin typeface="Arial" panose="020B0604020202020204" pitchFamily="34" charset="0"/>
              <a:ea typeface="Times New Roman" panose="02020603050405020304" pitchFamily="18" charset="0"/>
              <a:cs typeface="Arial" panose="020B0604020202020204" pitchFamily="34" charset="0"/>
            </a:endParaRPr>
          </a:p>
          <a:p>
            <a:pPr algn="ctr"/>
            <a:r>
              <a:rPr lang="en-US" sz="1200" dirty="0">
                <a:latin typeface="Arial" panose="020B0604020202020204" pitchFamily="34" charset="0"/>
                <a:cs typeface="Arial" panose="020B0604020202020204" pitchFamily="34" charset="0"/>
              </a:rPr>
              <a:t>I. Dixon</a:t>
            </a:r>
          </a:p>
          <a:p>
            <a:pPr algn="ctr"/>
            <a:r>
              <a:rPr lang="en-US" sz="1200" dirty="0">
                <a:latin typeface="Arial" panose="020B0604020202020204" pitchFamily="34" charset="0"/>
                <a:cs typeface="Arial" panose="020B0604020202020204" pitchFamily="34" charset="0"/>
              </a:rPr>
              <a:t>L. Eaton</a:t>
            </a:r>
            <a:endParaRPr lang="en-US" sz="1200" dirty="0">
              <a:latin typeface="Arial" panose="020B0604020202020204" pitchFamily="34" charset="0"/>
              <a:ea typeface="Malgun Gothic" panose="020B0503020000020004" pitchFamily="34" charset="-127"/>
              <a:cs typeface="Arial" panose="020B0604020202020204" pitchFamily="34" charset="0"/>
            </a:endParaRPr>
          </a:p>
          <a:p>
            <a:pPr marL="228600" indent="-228600" algn="ctr">
              <a:buAutoNum type="alphaUcPeriod"/>
            </a:pPr>
            <a:r>
              <a:rPr lang="en-US" sz="1200" dirty="0" err="1">
                <a:latin typeface="Arial" panose="020B0604020202020204" pitchFamily="34" charset="0"/>
                <a:cs typeface="Arial" panose="020B0604020202020204" pitchFamily="34" charset="0"/>
              </a:rPr>
              <a:t>Gavrilin</a:t>
            </a:r>
            <a:endParaRPr lang="en-US" sz="1200" dirty="0">
              <a:latin typeface="Arial" panose="020B0604020202020204" pitchFamily="34" charset="0"/>
              <a:cs typeface="Arial" panose="020B0604020202020204" pitchFamily="34" charset="0"/>
            </a:endParaRPr>
          </a:p>
          <a:p>
            <a:pPr algn="ctr"/>
            <a:r>
              <a:rPr lang="en-US" sz="1200" dirty="0">
                <a:latin typeface="Arial" panose="020B0604020202020204" pitchFamily="34" charset="0"/>
                <a:cs typeface="Arial" panose="020B0604020202020204" pitchFamily="34" charset="0"/>
              </a:rPr>
              <a:t>L. Greene</a:t>
            </a:r>
          </a:p>
        </p:txBody>
      </p:sp>
      <p:sp>
        <p:nvSpPr>
          <p:cNvPr id="14" name="TextBox 13">
            <a:extLst>
              <a:ext uri="{FF2B5EF4-FFF2-40B4-BE49-F238E27FC236}">
                <a16:creationId xmlns:a16="http://schemas.microsoft.com/office/drawing/2014/main" id="{7C7B48E7-0197-43CE-388C-DBAE09200A9C}"/>
              </a:ext>
            </a:extLst>
          </p:cNvPr>
          <p:cNvSpPr txBox="1"/>
          <p:nvPr/>
        </p:nvSpPr>
        <p:spPr>
          <a:xfrm>
            <a:off x="4796163" y="1989176"/>
            <a:ext cx="2307555" cy="369332"/>
          </a:xfrm>
          <a:prstGeom prst="rect">
            <a:avLst/>
          </a:prstGeom>
          <a:noFill/>
        </p:spPr>
        <p:txBody>
          <a:bodyPr wrap="none" rtlCol="0">
            <a:spAutoFit/>
          </a:bodyPr>
          <a:lstStyle/>
          <a:p>
            <a:r>
              <a:rPr lang="en-US" dirty="0"/>
              <a:t>The 40 T project team</a:t>
            </a:r>
          </a:p>
        </p:txBody>
      </p:sp>
    </p:spTree>
    <p:extLst>
      <p:ext uri="{BB962C8B-B14F-4D97-AF65-F5344CB8AC3E}">
        <p14:creationId xmlns:p14="http://schemas.microsoft.com/office/powerpoint/2010/main" val="1361431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31876-F065-3676-1449-B8E8FE660CEF}"/>
              </a:ext>
            </a:extLst>
          </p:cNvPr>
          <p:cNvSpPr>
            <a:spLocks noGrp="1"/>
          </p:cNvSpPr>
          <p:nvPr>
            <p:ph type="title"/>
          </p:nvPr>
        </p:nvSpPr>
        <p:spPr/>
        <p:txBody>
          <a:bodyPr/>
          <a:lstStyle/>
          <a:p>
            <a:r>
              <a:rPr lang="en-US" dirty="0"/>
              <a:t>40 T magnet design: 2-in-hand “multi turn insulated” approach</a:t>
            </a:r>
          </a:p>
        </p:txBody>
      </p:sp>
      <p:sp>
        <p:nvSpPr>
          <p:cNvPr id="4" name="Content Placeholder 3">
            <a:extLst>
              <a:ext uri="{FF2B5EF4-FFF2-40B4-BE49-F238E27FC236}">
                <a16:creationId xmlns:a16="http://schemas.microsoft.com/office/drawing/2014/main" id="{01534330-727B-5949-97E6-B21CB10F5991}"/>
              </a:ext>
            </a:extLst>
          </p:cNvPr>
          <p:cNvSpPr>
            <a:spLocks noGrp="1"/>
          </p:cNvSpPr>
          <p:nvPr>
            <p:ph idx="1"/>
          </p:nvPr>
        </p:nvSpPr>
        <p:spPr>
          <a:xfrm>
            <a:off x="281940" y="1295400"/>
            <a:ext cx="8954929" cy="5121584"/>
          </a:xfrm>
        </p:spPr>
        <p:txBody>
          <a:bodyPr>
            <a:normAutofit/>
          </a:bodyPr>
          <a:lstStyle/>
          <a:p>
            <a:r>
              <a:rPr lang="en-US" dirty="0"/>
              <a:t>2 x REBCO + Cu strip + thin SS with insulated coating</a:t>
            </a:r>
          </a:p>
          <a:p>
            <a:pPr lvl="1"/>
            <a:r>
              <a:rPr lang="en-US" dirty="0">
                <a:solidFill>
                  <a:srgbClr val="C00000"/>
                </a:solidFill>
              </a:rPr>
              <a:t>Conductor </a:t>
            </a:r>
            <a:r>
              <a:rPr lang="en-US" dirty="0" err="1">
                <a:solidFill>
                  <a:srgbClr val="C00000"/>
                </a:solidFill>
              </a:rPr>
              <a:t>Ic</a:t>
            </a:r>
            <a:r>
              <a:rPr lang="en-US" dirty="0">
                <a:solidFill>
                  <a:srgbClr val="C00000"/>
                </a:solidFill>
              </a:rPr>
              <a:t> grading</a:t>
            </a:r>
          </a:p>
          <a:p>
            <a:pPr lvl="1"/>
            <a:r>
              <a:rPr lang="en-US" dirty="0"/>
              <a:t>New designs for crossovers and terminations</a:t>
            </a:r>
          </a:p>
          <a:p>
            <a:pPr lvl="1"/>
            <a:r>
              <a:rPr lang="en-US" dirty="0"/>
              <a:t>Lower inductance traded for higher current operation (target: 70% </a:t>
            </a:r>
            <a:r>
              <a:rPr lang="en-US" dirty="0" err="1"/>
              <a:t>Ic</a:t>
            </a:r>
            <a:r>
              <a:rPr lang="en-US" dirty="0"/>
              <a:t>)</a:t>
            </a:r>
          </a:p>
          <a:p>
            <a:pPr lvl="1"/>
            <a:r>
              <a:rPr lang="en-US" dirty="0"/>
              <a:t>Increased tolerance for REBCO defects vs. 32 T</a:t>
            </a:r>
          </a:p>
          <a:p>
            <a:r>
              <a:rPr lang="en-US" dirty="0"/>
              <a:t>Add sol-gel insulated SS co-wind and over-banding to oppose screening current deformation </a:t>
            </a:r>
            <a:endParaRPr lang="en-US" dirty="0">
              <a:solidFill>
                <a:schemeClr val="accent6"/>
              </a:solidFill>
            </a:endParaRPr>
          </a:p>
          <a:p>
            <a:pPr lvl="1"/>
            <a:r>
              <a:rPr lang="en-US" dirty="0">
                <a:solidFill>
                  <a:schemeClr val="accent6"/>
                </a:solidFill>
              </a:rPr>
              <a:t>Combinations of co-wind and over-banding to tailor stress management</a:t>
            </a:r>
          </a:p>
          <a:p>
            <a:r>
              <a:rPr lang="en-US" dirty="0"/>
              <a:t>Improved modeling and validation testing</a:t>
            </a:r>
          </a:p>
          <a:p>
            <a:pPr lvl="1"/>
            <a:r>
              <a:rPr lang="en-US" dirty="0"/>
              <a:t>Screening current and implications for strain and quench</a:t>
            </a:r>
          </a:p>
          <a:p>
            <a:pPr lvl="1"/>
            <a:r>
              <a:rPr lang="en-US" dirty="0"/>
              <a:t>Sensitivity analyses for variations in parameters such as </a:t>
            </a:r>
            <a:r>
              <a:rPr lang="en-US" dirty="0" err="1"/>
              <a:t>Ic</a:t>
            </a:r>
            <a:endParaRPr lang="en-US" dirty="0"/>
          </a:p>
          <a:p>
            <a:pPr lvl="1"/>
            <a:r>
              <a:rPr lang="en-US" dirty="0"/>
              <a:t>Extensive fatigue testing </a:t>
            </a:r>
          </a:p>
          <a:p>
            <a:pPr lvl="1"/>
            <a:r>
              <a:rPr lang="en-US" dirty="0"/>
              <a:t>Coil module testing</a:t>
            </a:r>
          </a:p>
        </p:txBody>
      </p:sp>
      <p:pic>
        <p:nvPicPr>
          <p:cNvPr id="3" name="Picture 2">
            <a:extLst>
              <a:ext uri="{FF2B5EF4-FFF2-40B4-BE49-F238E27FC236}">
                <a16:creationId xmlns:a16="http://schemas.microsoft.com/office/drawing/2014/main" id="{4C659067-78A5-E44E-A993-22E961EB3B8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07047" y="159083"/>
            <a:ext cx="2198488" cy="4617642"/>
          </a:xfrm>
          <a:prstGeom prst="rect">
            <a:avLst/>
          </a:prstGeom>
        </p:spPr>
      </p:pic>
      <p:sp>
        <p:nvSpPr>
          <p:cNvPr id="5" name="Footer Placeholder 4">
            <a:extLst>
              <a:ext uri="{FF2B5EF4-FFF2-40B4-BE49-F238E27FC236}">
                <a16:creationId xmlns:a16="http://schemas.microsoft.com/office/drawing/2014/main" id="{B8DA5D57-0C37-2F8F-4B32-0F650B018171}"/>
              </a:ext>
            </a:extLst>
          </p:cNvPr>
          <p:cNvSpPr>
            <a:spLocks noGrp="1"/>
          </p:cNvSpPr>
          <p:nvPr>
            <p:ph type="ftr" sz="quarter" idx="11"/>
          </p:nvPr>
        </p:nvSpPr>
        <p:spPr/>
        <p:txBody>
          <a:bodyPr/>
          <a:lstStyle/>
          <a:p>
            <a:r>
              <a:rPr lang="en-US"/>
              <a:t>HiTAT - 2025 October 23-24 at CERN</a:t>
            </a:r>
          </a:p>
        </p:txBody>
      </p:sp>
      <p:sp>
        <p:nvSpPr>
          <p:cNvPr id="6" name="Slide Number Placeholder 5">
            <a:extLst>
              <a:ext uri="{FF2B5EF4-FFF2-40B4-BE49-F238E27FC236}">
                <a16:creationId xmlns:a16="http://schemas.microsoft.com/office/drawing/2014/main" id="{903D1F8E-2AC5-DC94-516F-5D08BBD73255}"/>
              </a:ext>
            </a:extLst>
          </p:cNvPr>
          <p:cNvSpPr>
            <a:spLocks noGrp="1"/>
          </p:cNvSpPr>
          <p:nvPr>
            <p:ph type="sldNum" sz="quarter" idx="12"/>
          </p:nvPr>
        </p:nvSpPr>
        <p:spPr/>
        <p:txBody>
          <a:bodyPr/>
          <a:lstStyle/>
          <a:p>
            <a:fld id="{1C879D1E-24FD-4DE5-9EDD-71C6EFB9AB10}" type="slidenum">
              <a:rPr lang="en-US" smtClean="0"/>
              <a:t>3</a:t>
            </a:fld>
            <a:endParaRPr lang="en-US"/>
          </a:p>
        </p:txBody>
      </p:sp>
      <p:grpSp>
        <p:nvGrpSpPr>
          <p:cNvPr id="7" name="Group 6">
            <a:extLst>
              <a:ext uri="{FF2B5EF4-FFF2-40B4-BE49-F238E27FC236}">
                <a16:creationId xmlns:a16="http://schemas.microsoft.com/office/drawing/2014/main" id="{FCFEE900-4229-F947-8364-ADA37402D1E0}"/>
              </a:ext>
            </a:extLst>
          </p:cNvPr>
          <p:cNvGrpSpPr/>
          <p:nvPr/>
        </p:nvGrpSpPr>
        <p:grpSpPr>
          <a:xfrm>
            <a:off x="6413023" y="5122744"/>
            <a:ext cx="5647691" cy="1145562"/>
            <a:chOff x="5463698" y="1814422"/>
            <a:chExt cx="5647691" cy="1145562"/>
          </a:xfrm>
        </p:grpSpPr>
        <p:sp>
          <p:nvSpPr>
            <p:cNvPr id="8" name="TextBox 15">
              <a:extLst>
                <a:ext uri="{FF2B5EF4-FFF2-40B4-BE49-F238E27FC236}">
                  <a16:creationId xmlns:a16="http://schemas.microsoft.com/office/drawing/2014/main" id="{92B22F43-4CF9-0982-D283-6B1434A924FE}"/>
                </a:ext>
              </a:extLst>
            </p:cNvPr>
            <p:cNvSpPr txBox="1"/>
            <p:nvPr/>
          </p:nvSpPr>
          <p:spPr>
            <a:xfrm>
              <a:off x="7449152" y="1941616"/>
              <a:ext cx="868884"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a:t>Shield </a:t>
              </a:r>
            </a:p>
            <a:p>
              <a:r>
                <a:rPr lang="en-US" sz="1400" dirty="0"/>
                <a:t>Coil</a:t>
              </a:r>
            </a:p>
          </p:txBody>
        </p:sp>
        <p:sp>
          <p:nvSpPr>
            <p:cNvPr id="9" name="Rectangle 8">
              <a:extLst>
                <a:ext uri="{FF2B5EF4-FFF2-40B4-BE49-F238E27FC236}">
                  <a16:creationId xmlns:a16="http://schemas.microsoft.com/office/drawing/2014/main" id="{A05419BE-5AA9-F915-157D-B392AA1C4240}"/>
                </a:ext>
              </a:extLst>
            </p:cNvPr>
            <p:cNvSpPr/>
            <p:nvPr/>
          </p:nvSpPr>
          <p:spPr>
            <a:xfrm>
              <a:off x="6354266" y="1814422"/>
              <a:ext cx="328265" cy="595678"/>
            </a:xfrm>
            <a:prstGeom prst="rect">
              <a:avLst/>
            </a:prstGeom>
            <a:solidFill>
              <a:schemeClr val="accent2"/>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10" name="Rectangle 9">
              <a:extLst>
                <a:ext uri="{FF2B5EF4-FFF2-40B4-BE49-F238E27FC236}">
                  <a16:creationId xmlns:a16="http://schemas.microsoft.com/office/drawing/2014/main" id="{48264670-8184-8314-C06E-5205D5581DAB}"/>
                </a:ext>
              </a:extLst>
            </p:cNvPr>
            <p:cNvSpPr/>
            <p:nvPr/>
          </p:nvSpPr>
          <p:spPr>
            <a:xfrm>
              <a:off x="6770879"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dirty="0"/>
            </a:p>
          </p:txBody>
        </p:sp>
        <p:sp>
          <p:nvSpPr>
            <p:cNvPr id="11" name="Rectangle 10">
              <a:extLst>
                <a:ext uri="{FF2B5EF4-FFF2-40B4-BE49-F238E27FC236}">
                  <a16:creationId xmlns:a16="http://schemas.microsoft.com/office/drawing/2014/main" id="{A6F28C2A-F6BD-2DAF-BF61-2E55278BA033}"/>
                </a:ext>
              </a:extLst>
            </p:cNvPr>
            <p:cNvSpPr/>
            <p:nvPr/>
          </p:nvSpPr>
          <p:spPr>
            <a:xfrm>
              <a:off x="6862793"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12" name="Rectangle 11">
              <a:extLst>
                <a:ext uri="{FF2B5EF4-FFF2-40B4-BE49-F238E27FC236}">
                  <a16:creationId xmlns:a16="http://schemas.microsoft.com/office/drawing/2014/main" id="{E3D8B265-C79A-CE2A-4ED6-127392FC473E}"/>
                </a:ext>
              </a:extLst>
            </p:cNvPr>
            <p:cNvSpPr/>
            <p:nvPr/>
          </p:nvSpPr>
          <p:spPr>
            <a:xfrm>
              <a:off x="6955020" y="1814422"/>
              <a:ext cx="91914" cy="595678"/>
            </a:xfrm>
            <a:prstGeom prst="rect">
              <a:avLst/>
            </a:prstGeom>
            <a:solidFill>
              <a:schemeClr val="accent6">
                <a:lumMod val="5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13" name="Rectangle 12">
              <a:extLst>
                <a:ext uri="{FF2B5EF4-FFF2-40B4-BE49-F238E27FC236}">
                  <a16:creationId xmlns:a16="http://schemas.microsoft.com/office/drawing/2014/main" id="{A92ACF49-D77E-2113-ECC3-21326DDE2831}"/>
                </a:ext>
              </a:extLst>
            </p:cNvPr>
            <p:cNvSpPr/>
            <p:nvPr/>
          </p:nvSpPr>
          <p:spPr>
            <a:xfrm>
              <a:off x="7046622"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14" name="Rectangle 13">
              <a:extLst>
                <a:ext uri="{FF2B5EF4-FFF2-40B4-BE49-F238E27FC236}">
                  <a16:creationId xmlns:a16="http://schemas.microsoft.com/office/drawing/2014/main" id="{66EA7853-407C-262C-7451-7CE150903AB3}"/>
                </a:ext>
              </a:extLst>
            </p:cNvPr>
            <p:cNvSpPr/>
            <p:nvPr/>
          </p:nvSpPr>
          <p:spPr>
            <a:xfrm>
              <a:off x="7138536"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15" name="Rectangle 14">
              <a:extLst>
                <a:ext uri="{FF2B5EF4-FFF2-40B4-BE49-F238E27FC236}">
                  <a16:creationId xmlns:a16="http://schemas.microsoft.com/office/drawing/2014/main" id="{660451D9-A586-A306-F824-547BF2DC1F5C}"/>
                </a:ext>
              </a:extLst>
            </p:cNvPr>
            <p:cNvSpPr/>
            <p:nvPr/>
          </p:nvSpPr>
          <p:spPr>
            <a:xfrm>
              <a:off x="7230450"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16" name="Rectangle 15">
              <a:extLst>
                <a:ext uri="{FF2B5EF4-FFF2-40B4-BE49-F238E27FC236}">
                  <a16:creationId xmlns:a16="http://schemas.microsoft.com/office/drawing/2014/main" id="{01BE6E2D-93B0-42B7-FEFB-1C1A487672ED}"/>
                </a:ext>
              </a:extLst>
            </p:cNvPr>
            <p:cNvSpPr/>
            <p:nvPr/>
          </p:nvSpPr>
          <p:spPr>
            <a:xfrm>
              <a:off x="7322677" y="1814422"/>
              <a:ext cx="91914" cy="595678"/>
            </a:xfrm>
            <a:prstGeom prst="rect">
              <a:avLst/>
            </a:prstGeom>
            <a:solidFill>
              <a:schemeClr val="accent6">
                <a:lumMod val="5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17" name="Rectangle 16">
              <a:extLst>
                <a:ext uri="{FF2B5EF4-FFF2-40B4-BE49-F238E27FC236}">
                  <a16:creationId xmlns:a16="http://schemas.microsoft.com/office/drawing/2014/main" id="{13AF6342-F1CC-F4C5-1C00-B74A20D1A009}"/>
                </a:ext>
              </a:extLst>
            </p:cNvPr>
            <p:cNvSpPr/>
            <p:nvPr/>
          </p:nvSpPr>
          <p:spPr>
            <a:xfrm>
              <a:off x="7414278"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18" name="Rectangle 17">
              <a:extLst>
                <a:ext uri="{FF2B5EF4-FFF2-40B4-BE49-F238E27FC236}">
                  <a16:creationId xmlns:a16="http://schemas.microsoft.com/office/drawing/2014/main" id="{72DA7A8A-57ED-E1E0-35BB-EB72DEFE33A1}"/>
                </a:ext>
              </a:extLst>
            </p:cNvPr>
            <p:cNvSpPr/>
            <p:nvPr/>
          </p:nvSpPr>
          <p:spPr>
            <a:xfrm>
              <a:off x="7506193"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19" name="Rectangle 18">
              <a:extLst>
                <a:ext uri="{FF2B5EF4-FFF2-40B4-BE49-F238E27FC236}">
                  <a16:creationId xmlns:a16="http://schemas.microsoft.com/office/drawing/2014/main" id="{15150F8F-15AB-1B05-A0FB-7B71BA503AB2}"/>
                </a:ext>
              </a:extLst>
            </p:cNvPr>
            <p:cNvSpPr/>
            <p:nvPr/>
          </p:nvSpPr>
          <p:spPr>
            <a:xfrm>
              <a:off x="7598107"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0" name="Rectangle 19">
              <a:extLst>
                <a:ext uri="{FF2B5EF4-FFF2-40B4-BE49-F238E27FC236}">
                  <a16:creationId xmlns:a16="http://schemas.microsoft.com/office/drawing/2014/main" id="{A9A9D043-6D69-E754-0168-0DBB0912905D}"/>
                </a:ext>
              </a:extLst>
            </p:cNvPr>
            <p:cNvSpPr/>
            <p:nvPr/>
          </p:nvSpPr>
          <p:spPr>
            <a:xfrm>
              <a:off x="7690333" y="1814422"/>
              <a:ext cx="91914" cy="595678"/>
            </a:xfrm>
            <a:prstGeom prst="rect">
              <a:avLst/>
            </a:prstGeom>
            <a:solidFill>
              <a:schemeClr val="accent6">
                <a:lumMod val="5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1" name="Rectangle 20">
              <a:extLst>
                <a:ext uri="{FF2B5EF4-FFF2-40B4-BE49-F238E27FC236}">
                  <a16:creationId xmlns:a16="http://schemas.microsoft.com/office/drawing/2014/main" id="{378E304F-C490-669E-39B1-1F658D678A11}"/>
                </a:ext>
              </a:extLst>
            </p:cNvPr>
            <p:cNvSpPr/>
            <p:nvPr/>
          </p:nvSpPr>
          <p:spPr>
            <a:xfrm>
              <a:off x="7781935"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2" name="Rectangle 21">
              <a:extLst>
                <a:ext uri="{FF2B5EF4-FFF2-40B4-BE49-F238E27FC236}">
                  <a16:creationId xmlns:a16="http://schemas.microsoft.com/office/drawing/2014/main" id="{317E2C9E-9AAF-23EA-45D5-4529DFC36A6C}"/>
                </a:ext>
              </a:extLst>
            </p:cNvPr>
            <p:cNvSpPr/>
            <p:nvPr/>
          </p:nvSpPr>
          <p:spPr>
            <a:xfrm>
              <a:off x="7873849"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3" name="Rectangle 22">
              <a:extLst>
                <a:ext uri="{FF2B5EF4-FFF2-40B4-BE49-F238E27FC236}">
                  <a16:creationId xmlns:a16="http://schemas.microsoft.com/office/drawing/2014/main" id="{5901A59D-B74C-3067-C5B4-F926FC601648}"/>
                </a:ext>
              </a:extLst>
            </p:cNvPr>
            <p:cNvSpPr/>
            <p:nvPr/>
          </p:nvSpPr>
          <p:spPr>
            <a:xfrm>
              <a:off x="7965764"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4" name="Rectangle 23">
              <a:extLst>
                <a:ext uri="{FF2B5EF4-FFF2-40B4-BE49-F238E27FC236}">
                  <a16:creationId xmlns:a16="http://schemas.microsoft.com/office/drawing/2014/main" id="{407F08E2-F729-E003-7205-D5591B400B6C}"/>
                </a:ext>
              </a:extLst>
            </p:cNvPr>
            <p:cNvSpPr/>
            <p:nvPr/>
          </p:nvSpPr>
          <p:spPr>
            <a:xfrm>
              <a:off x="8057990" y="1814422"/>
              <a:ext cx="91914" cy="595678"/>
            </a:xfrm>
            <a:prstGeom prst="rect">
              <a:avLst/>
            </a:prstGeom>
            <a:solidFill>
              <a:schemeClr val="accent6">
                <a:lumMod val="5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5" name="Rectangle 24">
              <a:extLst>
                <a:ext uri="{FF2B5EF4-FFF2-40B4-BE49-F238E27FC236}">
                  <a16:creationId xmlns:a16="http://schemas.microsoft.com/office/drawing/2014/main" id="{C54FCAC6-A8A9-8C94-7F82-C49487A1A346}"/>
                </a:ext>
              </a:extLst>
            </p:cNvPr>
            <p:cNvSpPr/>
            <p:nvPr/>
          </p:nvSpPr>
          <p:spPr>
            <a:xfrm>
              <a:off x="8149592"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6" name="Rectangle 25">
              <a:extLst>
                <a:ext uri="{FF2B5EF4-FFF2-40B4-BE49-F238E27FC236}">
                  <a16:creationId xmlns:a16="http://schemas.microsoft.com/office/drawing/2014/main" id="{547B271D-0C94-FFE2-7FF3-E8F72D9B8385}"/>
                </a:ext>
              </a:extLst>
            </p:cNvPr>
            <p:cNvSpPr/>
            <p:nvPr/>
          </p:nvSpPr>
          <p:spPr>
            <a:xfrm>
              <a:off x="8241506"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7" name="Rectangle 26">
              <a:extLst>
                <a:ext uri="{FF2B5EF4-FFF2-40B4-BE49-F238E27FC236}">
                  <a16:creationId xmlns:a16="http://schemas.microsoft.com/office/drawing/2014/main" id="{AACBBE44-857C-7428-46E8-3DFC5DF1EE74}"/>
                </a:ext>
              </a:extLst>
            </p:cNvPr>
            <p:cNvSpPr/>
            <p:nvPr/>
          </p:nvSpPr>
          <p:spPr>
            <a:xfrm>
              <a:off x="8333420"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8" name="Rectangle 27">
              <a:extLst>
                <a:ext uri="{FF2B5EF4-FFF2-40B4-BE49-F238E27FC236}">
                  <a16:creationId xmlns:a16="http://schemas.microsoft.com/office/drawing/2014/main" id="{5ACF6171-47FC-C9B9-1395-C2B59513813A}"/>
                </a:ext>
              </a:extLst>
            </p:cNvPr>
            <p:cNvSpPr/>
            <p:nvPr/>
          </p:nvSpPr>
          <p:spPr>
            <a:xfrm>
              <a:off x="8425647" y="1814422"/>
              <a:ext cx="91914" cy="595678"/>
            </a:xfrm>
            <a:prstGeom prst="rect">
              <a:avLst/>
            </a:prstGeom>
            <a:solidFill>
              <a:schemeClr val="accent6">
                <a:lumMod val="5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29" name="Rectangle 28">
              <a:extLst>
                <a:ext uri="{FF2B5EF4-FFF2-40B4-BE49-F238E27FC236}">
                  <a16:creationId xmlns:a16="http://schemas.microsoft.com/office/drawing/2014/main" id="{A5A1AFDE-D13C-8B4A-22BA-1F9C6FA71607}"/>
                </a:ext>
              </a:extLst>
            </p:cNvPr>
            <p:cNvSpPr/>
            <p:nvPr/>
          </p:nvSpPr>
          <p:spPr>
            <a:xfrm>
              <a:off x="8517249"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0" name="Rectangle 29">
              <a:extLst>
                <a:ext uri="{FF2B5EF4-FFF2-40B4-BE49-F238E27FC236}">
                  <a16:creationId xmlns:a16="http://schemas.microsoft.com/office/drawing/2014/main" id="{1D8C0ADC-BCF2-C498-5D7A-3ABCF74A4F4A}"/>
                </a:ext>
              </a:extLst>
            </p:cNvPr>
            <p:cNvSpPr/>
            <p:nvPr/>
          </p:nvSpPr>
          <p:spPr>
            <a:xfrm>
              <a:off x="8609163"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1" name="Rectangle 30">
              <a:extLst>
                <a:ext uri="{FF2B5EF4-FFF2-40B4-BE49-F238E27FC236}">
                  <a16:creationId xmlns:a16="http://schemas.microsoft.com/office/drawing/2014/main" id="{11FD16BF-F8AD-AE3C-7AFB-6DF1E4B1968A}"/>
                </a:ext>
              </a:extLst>
            </p:cNvPr>
            <p:cNvSpPr/>
            <p:nvPr/>
          </p:nvSpPr>
          <p:spPr>
            <a:xfrm>
              <a:off x="8701077"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2" name="Rectangle 31">
              <a:extLst>
                <a:ext uri="{FF2B5EF4-FFF2-40B4-BE49-F238E27FC236}">
                  <a16:creationId xmlns:a16="http://schemas.microsoft.com/office/drawing/2014/main" id="{A06A45B2-99B3-386C-8D52-F9B438BE6861}"/>
                </a:ext>
              </a:extLst>
            </p:cNvPr>
            <p:cNvSpPr/>
            <p:nvPr/>
          </p:nvSpPr>
          <p:spPr>
            <a:xfrm>
              <a:off x="8793304" y="1814422"/>
              <a:ext cx="91914" cy="595678"/>
            </a:xfrm>
            <a:prstGeom prst="rect">
              <a:avLst/>
            </a:prstGeom>
            <a:solidFill>
              <a:schemeClr val="accent6">
                <a:lumMod val="5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3" name="Rectangle 32">
              <a:extLst>
                <a:ext uri="{FF2B5EF4-FFF2-40B4-BE49-F238E27FC236}">
                  <a16:creationId xmlns:a16="http://schemas.microsoft.com/office/drawing/2014/main" id="{48EF2B43-6810-0074-CB64-69BEB81F7D98}"/>
                </a:ext>
              </a:extLst>
            </p:cNvPr>
            <p:cNvSpPr/>
            <p:nvPr/>
          </p:nvSpPr>
          <p:spPr>
            <a:xfrm>
              <a:off x="8884906"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4" name="Rectangle 33">
              <a:extLst>
                <a:ext uri="{FF2B5EF4-FFF2-40B4-BE49-F238E27FC236}">
                  <a16:creationId xmlns:a16="http://schemas.microsoft.com/office/drawing/2014/main" id="{BD786C35-1869-0477-352A-453F85556ED0}"/>
                </a:ext>
              </a:extLst>
            </p:cNvPr>
            <p:cNvSpPr/>
            <p:nvPr/>
          </p:nvSpPr>
          <p:spPr>
            <a:xfrm>
              <a:off x="8976820"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5" name="Rectangle 34">
              <a:extLst>
                <a:ext uri="{FF2B5EF4-FFF2-40B4-BE49-F238E27FC236}">
                  <a16:creationId xmlns:a16="http://schemas.microsoft.com/office/drawing/2014/main" id="{B0CE60BA-AD85-83B1-2838-C698C0EFA145}"/>
                </a:ext>
              </a:extLst>
            </p:cNvPr>
            <p:cNvSpPr/>
            <p:nvPr/>
          </p:nvSpPr>
          <p:spPr>
            <a:xfrm>
              <a:off x="9068734"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6" name="Rectangle 35">
              <a:extLst>
                <a:ext uri="{FF2B5EF4-FFF2-40B4-BE49-F238E27FC236}">
                  <a16:creationId xmlns:a16="http://schemas.microsoft.com/office/drawing/2014/main" id="{AC23A898-2341-F04C-4F4C-220EAA1E113C}"/>
                </a:ext>
              </a:extLst>
            </p:cNvPr>
            <p:cNvSpPr/>
            <p:nvPr/>
          </p:nvSpPr>
          <p:spPr>
            <a:xfrm>
              <a:off x="9160961" y="1814422"/>
              <a:ext cx="91914" cy="595678"/>
            </a:xfrm>
            <a:prstGeom prst="rect">
              <a:avLst/>
            </a:prstGeom>
            <a:solidFill>
              <a:schemeClr val="accent6">
                <a:lumMod val="5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7" name="Rectangle 36">
              <a:extLst>
                <a:ext uri="{FF2B5EF4-FFF2-40B4-BE49-F238E27FC236}">
                  <a16:creationId xmlns:a16="http://schemas.microsoft.com/office/drawing/2014/main" id="{86531C56-DF96-1906-0170-EF1ADEF5C61C}"/>
                </a:ext>
              </a:extLst>
            </p:cNvPr>
            <p:cNvSpPr/>
            <p:nvPr/>
          </p:nvSpPr>
          <p:spPr>
            <a:xfrm>
              <a:off x="9252562"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8" name="Rectangle 37">
              <a:extLst>
                <a:ext uri="{FF2B5EF4-FFF2-40B4-BE49-F238E27FC236}">
                  <a16:creationId xmlns:a16="http://schemas.microsoft.com/office/drawing/2014/main" id="{6C07AA92-10B7-6D09-DC6C-75D9BA4BD563}"/>
                </a:ext>
              </a:extLst>
            </p:cNvPr>
            <p:cNvSpPr/>
            <p:nvPr/>
          </p:nvSpPr>
          <p:spPr>
            <a:xfrm>
              <a:off x="9344477"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39" name="Rectangle 38">
              <a:extLst>
                <a:ext uri="{FF2B5EF4-FFF2-40B4-BE49-F238E27FC236}">
                  <a16:creationId xmlns:a16="http://schemas.microsoft.com/office/drawing/2014/main" id="{BA1CD9FE-38A7-A69E-0B5D-46D639FAC136}"/>
                </a:ext>
              </a:extLst>
            </p:cNvPr>
            <p:cNvSpPr/>
            <p:nvPr/>
          </p:nvSpPr>
          <p:spPr>
            <a:xfrm>
              <a:off x="9436391" y="1814422"/>
              <a:ext cx="91914" cy="59567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40" name="Rectangle 39">
              <a:extLst>
                <a:ext uri="{FF2B5EF4-FFF2-40B4-BE49-F238E27FC236}">
                  <a16:creationId xmlns:a16="http://schemas.microsoft.com/office/drawing/2014/main" id="{C9375EB5-48D1-C06E-300C-28BE607DD57C}"/>
                </a:ext>
              </a:extLst>
            </p:cNvPr>
            <p:cNvSpPr/>
            <p:nvPr/>
          </p:nvSpPr>
          <p:spPr>
            <a:xfrm>
              <a:off x="9528617" y="1814422"/>
              <a:ext cx="91914" cy="595678"/>
            </a:xfrm>
            <a:prstGeom prst="rect">
              <a:avLst/>
            </a:prstGeom>
            <a:solidFill>
              <a:schemeClr val="accent6">
                <a:lumMod val="5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41" name="Rectangle 40">
              <a:extLst>
                <a:ext uri="{FF2B5EF4-FFF2-40B4-BE49-F238E27FC236}">
                  <a16:creationId xmlns:a16="http://schemas.microsoft.com/office/drawing/2014/main" id="{DC1B6C39-31BD-F7CE-A326-55DFE007C5DF}"/>
                </a:ext>
              </a:extLst>
            </p:cNvPr>
            <p:cNvSpPr/>
            <p:nvPr/>
          </p:nvSpPr>
          <p:spPr>
            <a:xfrm>
              <a:off x="9620219"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42" name="Rectangle 41">
              <a:extLst>
                <a:ext uri="{FF2B5EF4-FFF2-40B4-BE49-F238E27FC236}">
                  <a16:creationId xmlns:a16="http://schemas.microsoft.com/office/drawing/2014/main" id="{AC34D10A-9FB5-FF22-EE8B-41E5BE992E56}"/>
                </a:ext>
              </a:extLst>
            </p:cNvPr>
            <p:cNvSpPr/>
            <p:nvPr/>
          </p:nvSpPr>
          <p:spPr>
            <a:xfrm>
              <a:off x="9712133"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43" name="Rectangle 42">
              <a:extLst>
                <a:ext uri="{FF2B5EF4-FFF2-40B4-BE49-F238E27FC236}">
                  <a16:creationId xmlns:a16="http://schemas.microsoft.com/office/drawing/2014/main" id="{DF8BAB8B-7BFE-85FA-8A40-DC101F218E60}"/>
                </a:ext>
              </a:extLst>
            </p:cNvPr>
            <p:cNvSpPr/>
            <p:nvPr/>
          </p:nvSpPr>
          <p:spPr>
            <a:xfrm>
              <a:off x="9803735"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44" name="TextBox 43">
              <a:extLst>
                <a:ext uri="{FF2B5EF4-FFF2-40B4-BE49-F238E27FC236}">
                  <a16:creationId xmlns:a16="http://schemas.microsoft.com/office/drawing/2014/main" id="{A09593F8-13E9-7DAC-843A-C9A1522378A2}"/>
                </a:ext>
              </a:extLst>
            </p:cNvPr>
            <p:cNvSpPr txBox="1"/>
            <p:nvPr/>
          </p:nvSpPr>
          <p:spPr>
            <a:xfrm>
              <a:off x="5463698" y="2436764"/>
              <a:ext cx="1444437" cy="523220"/>
            </a:xfrm>
            <a:prstGeom prst="rect">
              <a:avLst/>
            </a:prstGeom>
            <a:noFill/>
          </p:spPr>
          <p:txBody>
            <a:bodyPr wrap="square" rtlCol="0">
              <a:spAutoFit/>
            </a:bodyPr>
            <a:lstStyle/>
            <a:p>
              <a:r>
                <a:rPr lang="en-US" sz="1400" dirty="0"/>
                <a:t>Stainless-steel Mandrel</a:t>
              </a:r>
            </a:p>
          </p:txBody>
        </p:sp>
        <p:cxnSp>
          <p:nvCxnSpPr>
            <p:cNvPr id="45" name="Straight Connector 44">
              <a:extLst>
                <a:ext uri="{FF2B5EF4-FFF2-40B4-BE49-F238E27FC236}">
                  <a16:creationId xmlns:a16="http://schemas.microsoft.com/office/drawing/2014/main" id="{0B09BE7F-3DE7-1F75-5A50-2FA8BFD28B8B}"/>
                </a:ext>
              </a:extLst>
            </p:cNvPr>
            <p:cNvCxnSpPr>
              <a:cxnSpLocks/>
            </p:cNvCxnSpPr>
            <p:nvPr/>
          </p:nvCxnSpPr>
          <p:spPr>
            <a:xfrm flipH="1">
              <a:off x="6491536" y="2410100"/>
              <a:ext cx="41156" cy="102941"/>
            </a:xfrm>
            <a:prstGeom prst="line">
              <a:avLst/>
            </a:prstGeom>
            <a:ln w="6350">
              <a:solidFill>
                <a:schemeClr val="accent3"/>
              </a:solidFill>
              <a:tailEnd type="none"/>
            </a:ln>
            <a:effectLst/>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1E2C1150-24FD-195E-AB82-70669119FBE0}"/>
                </a:ext>
              </a:extLst>
            </p:cNvPr>
            <p:cNvCxnSpPr>
              <a:cxnSpLocks/>
            </p:cNvCxnSpPr>
            <p:nvPr/>
          </p:nvCxnSpPr>
          <p:spPr>
            <a:xfrm>
              <a:off x="6823456" y="2417099"/>
              <a:ext cx="11236" cy="85023"/>
            </a:xfrm>
            <a:prstGeom prst="line">
              <a:avLst/>
            </a:prstGeom>
            <a:ln w="6350">
              <a:solidFill>
                <a:schemeClr val="accent3"/>
              </a:solidFill>
              <a:tailEnd type="none"/>
            </a:ln>
            <a:effectLst/>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7C2CDFCD-DEA1-8747-70C9-2D976CC3D15B}"/>
                </a:ext>
              </a:extLst>
            </p:cNvPr>
            <p:cNvCxnSpPr>
              <a:cxnSpLocks/>
            </p:cNvCxnSpPr>
            <p:nvPr/>
          </p:nvCxnSpPr>
          <p:spPr>
            <a:xfrm flipH="1">
              <a:off x="6831876" y="2417099"/>
              <a:ext cx="83430" cy="83897"/>
            </a:xfrm>
            <a:prstGeom prst="line">
              <a:avLst/>
            </a:prstGeom>
            <a:ln w="6350">
              <a:solidFill>
                <a:schemeClr val="accent3"/>
              </a:solidFill>
              <a:tailEnd type="none"/>
            </a:ln>
            <a:effectLst/>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4B1592C1-9BB7-9B11-5537-9C75F59FCFBF}"/>
                </a:ext>
              </a:extLst>
            </p:cNvPr>
            <p:cNvSpPr txBox="1"/>
            <p:nvPr/>
          </p:nvSpPr>
          <p:spPr>
            <a:xfrm>
              <a:off x="6647404" y="2436764"/>
              <a:ext cx="1444437" cy="523220"/>
            </a:xfrm>
            <a:prstGeom prst="rect">
              <a:avLst/>
            </a:prstGeom>
            <a:noFill/>
          </p:spPr>
          <p:txBody>
            <a:bodyPr wrap="square" rtlCol="0">
              <a:spAutoFit/>
            </a:bodyPr>
            <a:lstStyle/>
            <a:p>
              <a:r>
                <a:rPr lang="en-US" sz="1400" dirty="0"/>
                <a:t>Two-in-hand</a:t>
              </a:r>
            </a:p>
            <a:p>
              <a:r>
                <a:rPr lang="en-US" sz="1400" dirty="0"/>
                <a:t>REBCO tape</a:t>
              </a:r>
            </a:p>
          </p:txBody>
        </p:sp>
        <p:cxnSp>
          <p:nvCxnSpPr>
            <p:cNvPr id="49" name="Straight Connector 48">
              <a:extLst>
                <a:ext uri="{FF2B5EF4-FFF2-40B4-BE49-F238E27FC236}">
                  <a16:creationId xmlns:a16="http://schemas.microsoft.com/office/drawing/2014/main" id="{3CC8C6C4-9839-CFFB-02F9-E04F712B90F1}"/>
                </a:ext>
              </a:extLst>
            </p:cNvPr>
            <p:cNvCxnSpPr>
              <a:cxnSpLocks/>
            </p:cNvCxnSpPr>
            <p:nvPr/>
          </p:nvCxnSpPr>
          <p:spPr>
            <a:xfrm>
              <a:off x="8922172" y="2417099"/>
              <a:ext cx="100605" cy="72217"/>
            </a:xfrm>
            <a:prstGeom prst="line">
              <a:avLst/>
            </a:prstGeom>
            <a:ln w="6350">
              <a:solidFill>
                <a:schemeClr val="accent3"/>
              </a:solidFill>
              <a:tailEnd type="none"/>
            </a:ln>
            <a:effectLst/>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10ED642F-7A96-58E7-A899-49B5E3127C95}"/>
                </a:ext>
              </a:extLst>
            </p:cNvPr>
            <p:cNvSpPr txBox="1"/>
            <p:nvPr/>
          </p:nvSpPr>
          <p:spPr>
            <a:xfrm>
              <a:off x="8930863" y="2434718"/>
              <a:ext cx="2180526" cy="523220"/>
            </a:xfrm>
            <a:prstGeom prst="rect">
              <a:avLst/>
            </a:prstGeom>
            <a:noFill/>
          </p:spPr>
          <p:txBody>
            <a:bodyPr wrap="square" rtlCol="0">
              <a:spAutoFit/>
            </a:bodyPr>
            <a:lstStyle/>
            <a:p>
              <a:r>
                <a:rPr lang="en-US" sz="1400" dirty="0"/>
                <a:t>Sol-gel insulated</a:t>
              </a:r>
            </a:p>
            <a:p>
              <a:r>
                <a:rPr lang="en-US" sz="1400" dirty="0"/>
                <a:t>stainless-steel tape </a:t>
              </a:r>
            </a:p>
          </p:txBody>
        </p:sp>
        <p:cxnSp>
          <p:nvCxnSpPr>
            <p:cNvPr id="51" name="Straight Connector 50">
              <a:extLst>
                <a:ext uri="{FF2B5EF4-FFF2-40B4-BE49-F238E27FC236}">
                  <a16:creationId xmlns:a16="http://schemas.microsoft.com/office/drawing/2014/main" id="{49D162DF-0A60-FB0E-4CD8-47F8F49EC2A7}"/>
                </a:ext>
              </a:extLst>
            </p:cNvPr>
            <p:cNvCxnSpPr>
              <a:cxnSpLocks/>
            </p:cNvCxnSpPr>
            <p:nvPr/>
          </p:nvCxnSpPr>
          <p:spPr>
            <a:xfrm>
              <a:off x="7752462" y="2417099"/>
              <a:ext cx="34836" cy="95942"/>
            </a:xfrm>
            <a:prstGeom prst="line">
              <a:avLst/>
            </a:prstGeom>
            <a:ln w="6350">
              <a:solidFill>
                <a:schemeClr val="accent3"/>
              </a:solidFill>
              <a:tailEnd type="none"/>
            </a:ln>
            <a:effectLst/>
          </p:spPr>
          <p:style>
            <a:lnRef idx="2">
              <a:schemeClr val="accent1"/>
            </a:lnRef>
            <a:fillRef idx="0">
              <a:schemeClr val="accent1"/>
            </a:fillRef>
            <a:effectRef idx="1">
              <a:schemeClr val="accent1"/>
            </a:effectRef>
            <a:fontRef idx="minor">
              <a:schemeClr val="tx1"/>
            </a:fontRef>
          </p:style>
        </p:cxnSp>
        <p:sp>
          <p:nvSpPr>
            <p:cNvPr id="52" name="TextBox 51">
              <a:extLst>
                <a:ext uri="{FF2B5EF4-FFF2-40B4-BE49-F238E27FC236}">
                  <a16:creationId xmlns:a16="http://schemas.microsoft.com/office/drawing/2014/main" id="{7EC38AB8-B5E0-BCCB-9ECE-910D26C0D5AE}"/>
                </a:ext>
              </a:extLst>
            </p:cNvPr>
            <p:cNvSpPr txBox="1"/>
            <p:nvPr/>
          </p:nvSpPr>
          <p:spPr>
            <a:xfrm>
              <a:off x="7713110" y="2432394"/>
              <a:ext cx="1121169" cy="523220"/>
            </a:xfrm>
            <a:prstGeom prst="rect">
              <a:avLst/>
            </a:prstGeom>
            <a:noFill/>
          </p:spPr>
          <p:txBody>
            <a:bodyPr wrap="square" rtlCol="0">
              <a:spAutoFit/>
            </a:bodyPr>
            <a:lstStyle/>
            <a:p>
              <a:r>
                <a:rPr lang="en-US" sz="1400" dirty="0"/>
                <a:t>Copper tape</a:t>
              </a:r>
            </a:p>
          </p:txBody>
        </p:sp>
        <p:sp>
          <p:nvSpPr>
            <p:cNvPr id="53" name="Rectangle 52">
              <a:extLst>
                <a:ext uri="{FF2B5EF4-FFF2-40B4-BE49-F238E27FC236}">
                  <a16:creationId xmlns:a16="http://schemas.microsoft.com/office/drawing/2014/main" id="{1795CC75-D39C-D550-C99C-58D3A5FC3C8E}"/>
                </a:ext>
              </a:extLst>
            </p:cNvPr>
            <p:cNvSpPr/>
            <p:nvPr/>
          </p:nvSpPr>
          <p:spPr>
            <a:xfrm>
              <a:off x="6682531"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54" name="Rectangle 53">
              <a:extLst>
                <a:ext uri="{FF2B5EF4-FFF2-40B4-BE49-F238E27FC236}">
                  <a16:creationId xmlns:a16="http://schemas.microsoft.com/office/drawing/2014/main" id="{941B3927-3976-2202-64D5-4808D1DD3221}"/>
                </a:ext>
              </a:extLst>
            </p:cNvPr>
            <p:cNvSpPr/>
            <p:nvPr/>
          </p:nvSpPr>
          <p:spPr>
            <a:xfrm>
              <a:off x="9907738"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sp>
          <p:nvSpPr>
            <p:cNvPr id="55" name="Rectangle 54">
              <a:extLst>
                <a:ext uri="{FF2B5EF4-FFF2-40B4-BE49-F238E27FC236}">
                  <a16:creationId xmlns:a16="http://schemas.microsoft.com/office/drawing/2014/main" id="{0986DED6-6B1D-6A53-ABC2-EF12B0F18A4C}"/>
                </a:ext>
              </a:extLst>
            </p:cNvPr>
            <p:cNvSpPr/>
            <p:nvPr/>
          </p:nvSpPr>
          <p:spPr>
            <a:xfrm>
              <a:off x="9999340" y="1814422"/>
              <a:ext cx="91914" cy="595678"/>
            </a:xfrm>
            <a:prstGeom prst="rect">
              <a:avLst/>
            </a:prstGeom>
            <a:solidFill>
              <a:schemeClr val="accent4">
                <a:lumMod val="75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0"/>
            </a:p>
          </p:txBody>
        </p:sp>
      </p:grpSp>
    </p:spTree>
    <p:extLst>
      <p:ext uri="{BB962C8B-B14F-4D97-AF65-F5344CB8AC3E}">
        <p14:creationId xmlns:p14="http://schemas.microsoft.com/office/powerpoint/2010/main" val="427882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8A92E780-C7DC-5217-38F7-3CA8AAC5C4A8}"/>
              </a:ext>
            </a:extLst>
          </p:cNvPr>
          <p:cNvGrpSpPr/>
          <p:nvPr/>
        </p:nvGrpSpPr>
        <p:grpSpPr>
          <a:xfrm>
            <a:off x="7512172" y="1435990"/>
            <a:ext cx="4451228" cy="3581816"/>
            <a:chOff x="295575" y="1818355"/>
            <a:chExt cx="3599742" cy="2896642"/>
          </a:xfrm>
        </p:grpSpPr>
        <p:grpSp>
          <p:nvGrpSpPr>
            <p:cNvPr id="9" name="Group 8">
              <a:extLst>
                <a:ext uri="{FF2B5EF4-FFF2-40B4-BE49-F238E27FC236}">
                  <a16:creationId xmlns:a16="http://schemas.microsoft.com/office/drawing/2014/main" id="{EB769C51-25AE-2D4E-1870-5130F762EA9B}"/>
                </a:ext>
              </a:extLst>
            </p:cNvPr>
            <p:cNvGrpSpPr/>
            <p:nvPr/>
          </p:nvGrpSpPr>
          <p:grpSpPr>
            <a:xfrm>
              <a:off x="295575" y="1818355"/>
              <a:ext cx="3510875" cy="2896642"/>
              <a:chOff x="1070159" y="2016195"/>
              <a:chExt cx="3510875" cy="2896642"/>
            </a:xfrm>
          </p:grpSpPr>
          <p:grpSp>
            <p:nvGrpSpPr>
              <p:cNvPr id="15" name="Group 14">
                <a:extLst>
                  <a:ext uri="{FF2B5EF4-FFF2-40B4-BE49-F238E27FC236}">
                    <a16:creationId xmlns:a16="http://schemas.microsoft.com/office/drawing/2014/main" id="{73A49FEB-5C1C-F618-1430-1D89B6FECD3C}"/>
                  </a:ext>
                </a:extLst>
              </p:cNvPr>
              <p:cNvGrpSpPr/>
              <p:nvPr/>
            </p:nvGrpSpPr>
            <p:grpSpPr>
              <a:xfrm>
                <a:off x="1070159" y="2066088"/>
                <a:ext cx="3261041" cy="2846749"/>
                <a:chOff x="10517019" y="1403541"/>
                <a:chExt cx="5477794" cy="4781880"/>
              </a:xfrm>
            </p:grpSpPr>
            <p:pic>
              <p:nvPicPr>
                <p:cNvPr id="21" name="Picture 20">
                  <a:extLst>
                    <a:ext uri="{FF2B5EF4-FFF2-40B4-BE49-F238E27FC236}">
                      <a16:creationId xmlns:a16="http://schemas.microsoft.com/office/drawing/2014/main" id="{F3A7365C-0736-5CBD-161A-04F19D1DF5A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517019" y="1403541"/>
                  <a:ext cx="5477794" cy="4781880"/>
                </a:xfrm>
                <a:prstGeom prst="rect">
                  <a:avLst/>
                </a:prstGeom>
              </p:spPr>
            </p:pic>
            <p:sp>
              <p:nvSpPr>
                <p:cNvPr id="22" name="Rectangle 21">
                  <a:extLst>
                    <a:ext uri="{FF2B5EF4-FFF2-40B4-BE49-F238E27FC236}">
                      <a16:creationId xmlns:a16="http://schemas.microsoft.com/office/drawing/2014/main" id="{C9EBDB16-2E42-5CBD-B652-4B0A5B2DFA05}"/>
                    </a:ext>
                  </a:extLst>
                </p:cNvPr>
                <p:cNvSpPr/>
                <p:nvPr/>
              </p:nvSpPr>
              <p:spPr>
                <a:xfrm>
                  <a:off x="11678061" y="4610829"/>
                  <a:ext cx="189947" cy="1241173"/>
                </a:xfrm>
                <a:prstGeom prst="rect">
                  <a:avLst/>
                </a:prstGeom>
                <a:solidFill>
                  <a:schemeClr val="accent4">
                    <a:lumMod val="60000"/>
                    <a:lumOff val="4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23" name="Rectangle 22">
                  <a:extLst>
                    <a:ext uri="{FF2B5EF4-FFF2-40B4-BE49-F238E27FC236}">
                      <a16:creationId xmlns:a16="http://schemas.microsoft.com/office/drawing/2014/main" id="{28B6FCFF-EAEA-E40B-035B-0AB172E6AE21}"/>
                    </a:ext>
                  </a:extLst>
                </p:cNvPr>
                <p:cNvSpPr/>
                <p:nvPr/>
              </p:nvSpPr>
              <p:spPr>
                <a:xfrm>
                  <a:off x="12414094" y="3563694"/>
                  <a:ext cx="189947" cy="2290020"/>
                </a:xfrm>
                <a:prstGeom prst="rect">
                  <a:avLst/>
                </a:prstGeom>
                <a:solidFill>
                  <a:schemeClr val="accent4">
                    <a:lumMod val="60000"/>
                    <a:lumOff val="4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24" name="Rectangle 23">
                  <a:extLst>
                    <a:ext uri="{FF2B5EF4-FFF2-40B4-BE49-F238E27FC236}">
                      <a16:creationId xmlns:a16="http://schemas.microsoft.com/office/drawing/2014/main" id="{045D8771-E62A-A094-221F-2B75DABD7713}"/>
                    </a:ext>
                  </a:extLst>
                </p:cNvPr>
                <p:cNvSpPr/>
                <p:nvPr/>
              </p:nvSpPr>
              <p:spPr>
                <a:xfrm>
                  <a:off x="13056288" y="4345701"/>
                  <a:ext cx="109053" cy="1508907"/>
                </a:xfrm>
                <a:prstGeom prst="rect">
                  <a:avLst/>
                </a:prstGeom>
                <a:solidFill>
                  <a:schemeClr val="accent4">
                    <a:lumMod val="60000"/>
                    <a:lumOff val="4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25" name="Rectangle 24">
                  <a:extLst>
                    <a:ext uri="{FF2B5EF4-FFF2-40B4-BE49-F238E27FC236}">
                      <a16:creationId xmlns:a16="http://schemas.microsoft.com/office/drawing/2014/main" id="{5541B1ED-7FB7-05AA-AA59-2A03447BFB4D}"/>
                    </a:ext>
                  </a:extLst>
                </p:cNvPr>
                <p:cNvSpPr/>
                <p:nvPr/>
              </p:nvSpPr>
              <p:spPr>
                <a:xfrm>
                  <a:off x="13036224" y="4245692"/>
                  <a:ext cx="129117" cy="112184"/>
                </a:xfrm>
                <a:prstGeom prst="rect">
                  <a:avLst/>
                </a:prstGeom>
                <a:solidFill>
                  <a:schemeClr val="accent4">
                    <a:lumMod val="60000"/>
                    <a:lumOff val="4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26" name="Rectangle 25">
                  <a:extLst>
                    <a:ext uri="{FF2B5EF4-FFF2-40B4-BE49-F238E27FC236}">
                      <a16:creationId xmlns:a16="http://schemas.microsoft.com/office/drawing/2014/main" id="{80C7DA41-6942-BCF7-8126-C8DC50A265EE}"/>
                    </a:ext>
                  </a:extLst>
                </p:cNvPr>
                <p:cNvSpPr/>
                <p:nvPr/>
              </p:nvSpPr>
              <p:spPr>
                <a:xfrm>
                  <a:off x="13021408" y="4139858"/>
                  <a:ext cx="143933" cy="103718"/>
                </a:xfrm>
                <a:prstGeom prst="rect">
                  <a:avLst/>
                </a:prstGeom>
                <a:solidFill>
                  <a:schemeClr val="accent4">
                    <a:lumMod val="60000"/>
                    <a:lumOff val="4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27" name="Rectangle 26">
                  <a:extLst>
                    <a:ext uri="{FF2B5EF4-FFF2-40B4-BE49-F238E27FC236}">
                      <a16:creationId xmlns:a16="http://schemas.microsoft.com/office/drawing/2014/main" id="{6D93046F-A0F5-B0F7-1657-FB2C8027516E}"/>
                    </a:ext>
                  </a:extLst>
                </p:cNvPr>
                <p:cNvSpPr/>
                <p:nvPr/>
              </p:nvSpPr>
              <p:spPr>
                <a:xfrm>
                  <a:off x="12964258" y="4038258"/>
                  <a:ext cx="201083" cy="103718"/>
                </a:xfrm>
                <a:prstGeom prst="rect">
                  <a:avLst/>
                </a:prstGeom>
                <a:solidFill>
                  <a:schemeClr val="accent4">
                    <a:lumMod val="60000"/>
                    <a:lumOff val="4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28" name="Rectangle 27">
                  <a:extLst>
                    <a:ext uri="{FF2B5EF4-FFF2-40B4-BE49-F238E27FC236}">
                      <a16:creationId xmlns:a16="http://schemas.microsoft.com/office/drawing/2014/main" id="{5A098CE9-3AF3-A59F-90CE-770BD640442B}"/>
                    </a:ext>
                  </a:extLst>
                </p:cNvPr>
                <p:cNvSpPr/>
                <p:nvPr/>
              </p:nvSpPr>
              <p:spPr>
                <a:xfrm>
                  <a:off x="12947324" y="3934542"/>
                  <a:ext cx="218017" cy="103718"/>
                </a:xfrm>
                <a:prstGeom prst="rect">
                  <a:avLst/>
                </a:prstGeom>
                <a:solidFill>
                  <a:schemeClr val="accent4">
                    <a:lumMod val="60000"/>
                    <a:lumOff val="40000"/>
                  </a:schemeClr>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30" name="Rectangle 29">
                  <a:extLst>
                    <a:ext uri="{FF2B5EF4-FFF2-40B4-BE49-F238E27FC236}">
                      <a16:creationId xmlns:a16="http://schemas.microsoft.com/office/drawing/2014/main" id="{EEE4345E-836E-4272-8789-50821AB9FBF5}"/>
                    </a:ext>
                  </a:extLst>
                </p:cNvPr>
                <p:cNvSpPr/>
                <p:nvPr/>
              </p:nvSpPr>
              <p:spPr>
                <a:xfrm>
                  <a:off x="12936742" y="3667842"/>
                  <a:ext cx="228600" cy="268816"/>
                </a:xfrm>
                <a:prstGeom prst="rect">
                  <a:avLst/>
                </a:prstGeom>
                <a:solidFill>
                  <a:srgbClr val="0070C0"/>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31" name="Rectangle 30">
                  <a:extLst>
                    <a:ext uri="{FF2B5EF4-FFF2-40B4-BE49-F238E27FC236}">
                      <a16:creationId xmlns:a16="http://schemas.microsoft.com/office/drawing/2014/main" id="{01E98363-D3D8-A3DA-54DA-7CF5BB5E3113}"/>
                    </a:ext>
                  </a:extLst>
                </p:cNvPr>
                <p:cNvSpPr/>
                <p:nvPr/>
              </p:nvSpPr>
              <p:spPr>
                <a:xfrm>
                  <a:off x="12745183" y="3667841"/>
                  <a:ext cx="191559" cy="737100"/>
                </a:xfrm>
                <a:prstGeom prst="rect">
                  <a:avLst/>
                </a:prstGeom>
                <a:solidFill>
                  <a:srgbClr val="C00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32" name="Rectangle 31">
                  <a:extLst>
                    <a:ext uri="{FF2B5EF4-FFF2-40B4-BE49-F238E27FC236}">
                      <a16:creationId xmlns:a16="http://schemas.microsoft.com/office/drawing/2014/main" id="{2CED49B7-F11B-4B5A-1D51-C5824F5FFF6E}"/>
                    </a:ext>
                  </a:extLst>
                </p:cNvPr>
                <p:cNvSpPr/>
                <p:nvPr/>
              </p:nvSpPr>
              <p:spPr>
                <a:xfrm>
                  <a:off x="12735658" y="3934542"/>
                  <a:ext cx="210608" cy="103716"/>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33" name="Rectangle 32">
                  <a:extLst>
                    <a:ext uri="{FF2B5EF4-FFF2-40B4-BE49-F238E27FC236}">
                      <a16:creationId xmlns:a16="http://schemas.microsoft.com/office/drawing/2014/main" id="{94E5CE31-EA00-D10A-F945-CD4268B0AE70}"/>
                    </a:ext>
                  </a:extLst>
                </p:cNvPr>
                <p:cNvSpPr/>
                <p:nvPr/>
              </p:nvSpPr>
              <p:spPr>
                <a:xfrm>
                  <a:off x="12735658" y="4037201"/>
                  <a:ext cx="227542" cy="103716"/>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34" name="Rectangle 33">
                  <a:extLst>
                    <a:ext uri="{FF2B5EF4-FFF2-40B4-BE49-F238E27FC236}">
                      <a16:creationId xmlns:a16="http://schemas.microsoft.com/office/drawing/2014/main" id="{48A7C5B1-1115-7217-97EE-13846741310C}"/>
                    </a:ext>
                  </a:extLst>
                </p:cNvPr>
                <p:cNvSpPr/>
                <p:nvPr/>
              </p:nvSpPr>
              <p:spPr>
                <a:xfrm>
                  <a:off x="12735658" y="4139859"/>
                  <a:ext cx="282574" cy="103716"/>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35" name="Rectangle 34">
                  <a:extLst>
                    <a:ext uri="{FF2B5EF4-FFF2-40B4-BE49-F238E27FC236}">
                      <a16:creationId xmlns:a16="http://schemas.microsoft.com/office/drawing/2014/main" id="{062FB4B9-9F4C-000E-93C4-BCB591E80937}"/>
                    </a:ext>
                  </a:extLst>
                </p:cNvPr>
                <p:cNvSpPr/>
                <p:nvPr/>
              </p:nvSpPr>
              <p:spPr>
                <a:xfrm>
                  <a:off x="12735658" y="4243748"/>
                  <a:ext cx="300566" cy="111840"/>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37" name="Rectangle 36">
                  <a:extLst>
                    <a:ext uri="{FF2B5EF4-FFF2-40B4-BE49-F238E27FC236}">
                      <a16:creationId xmlns:a16="http://schemas.microsoft.com/office/drawing/2014/main" id="{D36607B4-1AE9-1670-8128-2ECBF41CC711}"/>
                    </a:ext>
                  </a:extLst>
                </p:cNvPr>
                <p:cNvSpPr/>
                <p:nvPr/>
              </p:nvSpPr>
              <p:spPr>
                <a:xfrm>
                  <a:off x="12735658" y="4355588"/>
                  <a:ext cx="320630" cy="1499019"/>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38" name="Rectangle 37">
                  <a:extLst>
                    <a:ext uri="{FF2B5EF4-FFF2-40B4-BE49-F238E27FC236}">
                      <a16:creationId xmlns:a16="http://schemas.microsoft.com/office/drawing/2014/main" id="{D86A6985-DF9D-FCD6-9FF3-B31F861F6460}"/>
                    </a:ext>
                  </a:extLst>
                </p:cNvPr>
                <p:cNvSpPr/>
                <p:nvPr/>
              </p:nvSpPr>
              <p:spPr>
                <a:xfrm>
                  <a:off x="11969110" y="3564588"/>
                  <a:ext cx="446571" cy="630457"/>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grpSp>
              <p:nvGrpSpPr>
                <p:cNvPr id="39" name="Group 38">
                  <a:extLst>
                    <a:ext uri="{FF2B5EF4-FFF2-40B4-BE49-F238E27FC236}">
                      <a16:creationId xmlns:a16="http://schemas.microsoft.com/office/drawing/2014/main" id="{AFA9C113-E5C7-50EE-30B3-0231678D7623}"/>
                    </a:ext>
                  </a:extLst>
                </p:cNvPr>
                <p:cNvGrpSpPr/>
                <p:nvPr/>
              </p:nvGrpSpPr>
              <p:grpSpPr>
                <a:xfrm>
                  <a:off x="11445242" y="4610970"/>
                  <a:ext cx="230174" cy="1242049"/>
                  <a:chOff x="1717042" y="4782422"/>
                  <a:chExt cx="230174" cy="1237999"/>
                </a:xfrm>
              </p:grpSpPr>
              <p:sp>
                <p:nvSpPr>
                  <p:cNvPr id="43" name="Rectangle 42">
                    <a:extLst>
                      <a:ext uri="{FF2B5EF4-FFF2-40B4-BE49-F238E27FC236}">
                        <a16:creationId xmlns:a16="http://schemas.microsoft.com/office/drawing/2014/main" id="{F105E9E0-EBCE-236C-A9BE-E3CE8CBBEC86}"/>
                      </a:ext>
                    </a:extLst>
                  </p:cNvPr>
                  <p:cNvSpPr/>
                  <p:nvPr/>
                </p:nvSpPr>
                <p:spPr>
                  <a:xfrm>
                    <a:off x="1717042" y="5710235"/>
                    <a:ext cx="230174" cy="310186"/>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44" name="Rectangle 43">
                    <a:extLst>
                      <a:ext uri="{FF2B5EF4-FFF2-40B4-BE49-F238E27FC236}">
                        <a16:creationId xmlns:a16="http://schemas.microsoft.com/office/drawing/2014/main" id="{C0473635-8CC5-05BD-4E72-A4B21C13AF7D}"/>
                      </a:ext>
                    </a:extLst>
                  </p:cNvPr>
                  <p:cNvSpPr/>
                  <p:nvPr/>
                </p:nvSpPr>
                <p:spPr>
                  <a:xfrm>
                    <a:off x="1717042" y="5401065"/>
                    <a:ext cx="230174" cy="310186"/>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45" name="Rectangle 44">
                    <a:extLst>
                      <a:ext uri="{FF2B5EF4-FFF2-40B4-BE49-F238E27FC236}">
                        <a16:creationId xmlns:a16="http://schemas.microsoft.com/office/drawing/2014/main" id="{4597E817-3948-B61C-DE53-3CC0153297D2}"/>
                      </a:ext>
                    </a:extLst>
                  </p:cNvPr>
                  <p:cNvSpPr/>
                  <p:nvPr/>
                </p:nvSpPr>
                <p:spPr>
                  <a:xfrm>
                    <a:off x="1717042" y="5092748"/>
                    <a:ext cx="230174" cy="310186"/>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46" name="Rectangle 45">
                    <a:extLst>
                      <a:ext uri="{FF2B5EF4-FFF2-40B4-BE49-F238E27FC236}">
                        <a16:creationId xmlns:a16="http://schemas.microsoft.com/office/drawing/2014/main" id="{57B742D3-B22E-7C5F-FCA9-E1F17B83A922}"/>
                      </a:ext>
                    </a:extLst>
                  </p:cNvPr>
                  <p:cNvSpPr/>
                  <p:nvPr/>
                </p:nvSpPr>
                <p:spPr>
                  <a:xfrm>
                    <a:off x="1717042" y="4782422"/>
                    <a:ext cx="230174" cy="310186"/>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grpSp>
            <p:sp>
              <p:nvSpPr>
                <p:cNvPr id="40" name="Rectangle 39">
                  <a:extLst>
                    <a:ext uri="{FF2B5EF4-FFF2-40B4-BE49-F238E27FC236}">
                      <a16:creationId xmlns:a16="http://schemas.microsoft.com/office/drawing/2014/main" id="{6A0C2845-AF9F-A227-1F28-5C5DC6BFF074}"/>
                    </a:ext>
                  </a:extLst>
                </p:cNvPr>
                <p:cNvSpPr/>
                <p:nvPr/>
              </p:nvSpPr>
              <p:spPr>
                <a:xfrm>
                  <a:off x="11969110" y="4195045"/>
                  <a:ext cx="446571" cy="727126"/>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41" name="Rectangle 40">
                  <a:extLst>
                    <a:ext uri="{FF2B5EF4-FFF2-40B4-BE49-F238E27FC236}">
                      <a16:creationId xmlns:a16="http://schemas.microsoft.com/office/drawing/2014/main" id="{F71ADB34-35A1-5BA0-972B-740DAEE4FFF2}"/>
                    </a:ext>
                  </a:extLst>
                </p:cNvPr>
                <p:cNvSpPr/>
                <p:nvPr/>
              </p:nvSpPr>
              <p:spPr>
                <a:xfrm>
                  <a:off x="11969110" y="4922171"/>
                  <a:ext cx="446571" cy="414287"/>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sp>
              <p:nvSpPr>
                <p:cNvPr id="42" name="Rectangle 41">
                  <a:extLst>
                    <a:ext uri="{FF2B5EF4-FFF2-40B4-BE49-F238E27FC236}">
                      <a16:creationId xmlns:a16="http://schemas.microsoft.com/office/drawing/2014/main" id="{0CCBE9CB-13F1-D00A-200A-0D44A7E08C51}"/>
                    </a:ext>
                  </a:extLst>
                </p:cNvPr>
                <p:cNvSpPr/>
                <p:nvPr/>
              </p:nvSpPr>
              <p:spPr>
                <a:xfrm>
                  <a:off x="11969110" y="5334674"/>
                  <a:ext cx="446571" cy="517328"/>
                </a:xfrm>
                <a:prstGeom prst="rect">
                  <a:avLst/>
                </a:prstGeom>
                <a:solidFill>
                  <a:srgbClr val="FFC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1000"/>
                </a:p>
              </p:txBody>
            </p:sp>
          </p:grpSp>
          <p:sp>
            <p:nvSpPr>
              <p:cNvPr id="16" name="Left Brace 15">
                <a:extLst>
                  <a:ext uri="{FF2B5EF4-FFF2-40B4-BE49-F238E27FC236}">
                    <a16:creationId xmlns:a16="http://schemas.microsoft.com/office/drawing/2014/main" id="{4FB8DC6B-2A15-10DF-B97D-D90A4594BA2C}"/>
                  </a:ext>
                </a:extLst>
              </p:cNvPr>
              <p:cNvSpPr/>
              <p:nvPr/>
            </p:nvSpPr>
            <p:spPr>
              <a:xfrm rot="5400000">
                <a:off x="3144378" y="1877550"/>
                <a:ext cx="181467" cy="1053442"/>
              </a:xfrm>
              <a:prstGeom prst="leftBrace">
                <a:avLst>
                  <a:gd name="adj1" fmla="val 8333"/>
                  <a:gd name="adj2" fmla="val 49945"/>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7" name="TextBox 15">
                <a:extLst>
                  <a:ext uri="{FF2B5EF4-FFF2-40B4-BE49-F238E27FC236}">
                    <a16:creationId xmlns:a16="http://schemas.microsoft.com/office/drawing/2014/main" id="{225ECA01-E70B-AEE1-662E-253724510D2F}"/>
                  </a:ext>
                </a:extLst>
              </p:cNvPr>
              <p:cNvSpPr txBox="1"/>
              <p:nvPr/>
            </p:nvSpPr>
            <p:spPr>
              <a:xfrm>
                <a:off x="3712150" y="4253515"/>
                <a:ext cx="868884" cy="34732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dirty="0"/>
                  <a:t>+Shield </a:t>
                </a:r>
              </a:p>
              <a:p>
                <a:r>
                  <a:rPr lang="en-US" dirty="0"/>
                  <a:t>Coil</a:t>
                </a:r>
              </a:p>
            </p:txBody>
          </p:sp>
          <p:sp>
            <p:nvSpPr>
              <p:cNvPr id="18" name="TextBox 17">
                <a:extLst>
                  <a:ext uri="{FF2B5EF4-FFF2-40B4-BE49-F238E27FC236}">
                    <a16:creationId xmlns:a16="http://schemas.microsoft.com/office/drawing/2014/main" id="{D8EA97D1-9BEB-7CD5-3229-3B6D3847DB7A}"/>
                  </a:ext>
                </a:extLst>
              </p:cNvPr>
              <p:cNvSpPr txBox="1"/>
              <p:nvPr/>
            </p:nvSpPr>
            <p:spPr>
              <a:xfrm>
                <a:off x="3031671" y="2016195"/>
                <a:ext cx="757486" cy="297710"/>
              </a:xfrm>
              <a:prstGeom prst="rect">
                <a:avLst/>
              </a:prstGeom>
              <a:noFill/>
            </p:spPr>
            <p:txBody>
              <a:bodyPr wrap="square" rtlCol="0">
                <a:spAutoFit/>
              </a:bodyPr>
              <a:lstStyle/>
              <a:p>
                <a:r>
                  <a:rPr lang="en-US" dirty="0"/>
                  <a:t>LTS</a:t>
                </a:r>
              </a:p>
            </p:txBody>
          </p:sp>
          <p:sp>
            <p:nvSpPr>
              <p:cNvPr id="19" name="Left Brace 18">
                <a:extLst>
                  <a:ext uri="{FF2B5EF4-FFF2-40B4-BE49-F238E27FC236}">
                    <a16:creationId xmlns:a16="http://schemas.microsoft.com/office/drawing/2014/main" id="{2276AB25-4360-0AB1-2DFD-F6EE9F2D636F}"/>
                  </a:ext>
                </a:extLst>
              </p:cNvPr>
              <p:cNvSpPr/>
              <p:nvPr/>
            </p:nvSpPr>
            <p:spPr>
              <a:xfrm rot="5400000">
                <a:off x="2030915" y="2569943"/>
                <a:ext cx="181467" cy="1078142"/>
              </a:xfrm>
              <a:prstGeom prst="leftBrace">
                <a:avLst>
                  <a:gd name="adj1" fmla="val 8333"/>
                  <a:gd name="adj2" fmla="val 49945"/>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TextBox 19">
                <a:extLst>
                  <a:ext uri="{FF2B5EF4-FFF2-40B4-BE49-F238E27FC236}">
                    <a16:creationId xmlns:a16="http://schemas.microsoft.com/office/drawing/2014/main" id="{5475C9A2-5FFA-0384-C3BC-6DEC068D2727}"/>
                  </a:ext>
                </a:extLst>
              </p:cNvPr>
              <p:cNvSpPr txBox="1"/>
              <p:nvPr/>
            </p:nvSpPr>
            <p:spPr>
              <a:xfrm>
                <a:off x="1903234" y="2676852"/>
                <a:ext cx="757486" cy="297710"/>
              </a:xfrm>
              <a:prstGeom prst="rect">
                <a:avLst/>
              </a:prstGeom>
              <a:noFill/>
            </p:spPr>
            <p:txBody>
              <a:bodyPr wrap="square" rtlCol="0">
                <a:spAutoFit/>
              </a:bodyPr>
              <a:lstStyle/>
              <a:p>
                <a:r>
                  <a:rPr lang="en-US" dirty="0"/>
                  <a:t>HTS</a:t>
                </a:r>
              </a:p>
            </p:txBody>
          </p:sp>
        </p:grpSp>
        <p:sp>
          <p:nvSpPr>
            <p:cNvPr id="10" name="TextBox 9">
              <a:extLst>
                <a:ext uri="{FF2B5EF4-FFF2-40B4-BE49-F238E27FC236}">
                  <a16:creationId xmlns:a16="http://schemas.microsoft.com/office/drawing/2014/main" id="{1EBAF3F2-D145-AAB9-5D04-7D2F92716B59}"/>
                </a:ext>
              </a:extLst>
            </p:cNvPr>
            <p:cNvSpPr txBox="1"/>
            <p:nvPr/>
          </p:nvSpPr>
          <p:spPr>
            <a:xfrm>
              <a:off x="2094176" y="3114571"/>
              <a:ext cx="1469633" cy="369332"/>
            </a:xfrm>
            <a:prstGeom prst="rect">
              <a:avLst/>
            </a:prstGeom>
            <a:noFill/>
          </p:spPr>
          <p:txBody>
            <a:bodyPr wrap="none" rtlCol="0">
              <a:spAutoFit/>
            </a:bodyPr>
            <a:lstStyle/>
            <a:p>
              <a:r>
                <a:rPr lang="en-US" dirty="0">
                  <a:solidFill>
                    <a:srgbClr val="0070C0"/>
                  </a:solidFill>
                </a:rPr>
                <a:t>SS </a:t>
              </a:r>
              <a:r>
                <a:rPr lang="en-US" dirty="0" err="1">
                  <a:solidFill>
                    <a:srgbClr val="0070C0"/>
                  </a:solidFill>
                </a:rPr>
                <a:t>Overband</a:t>
              </a:r>
              <a:endParaRPr lang="en-US" dirty="0">
                <a:solidFill>
                  <a:srgbClr val="0070C0"/>
                </a:solidFill>
              </a:endParaRPr>
            </a:p>
          </p:txBody>
        </p:sp>
        <p:cxnSp>
          <p:nvCxnSpPr>
            <p:cNvPr id="11" name="Straight Arrow Connector 10">
              <a:extLst>
                <a:ext uri="{FF2B5EF4-FFF2-40B4-BE49-F238E27FC236}">
                  <a16:creationId xmlns:a16="http://schemas.microsoft.com/office/drawing/2014/main" id="{4C4B3963-6D69-8083-63B5-9B8577E8613A}"/>
                </a:ext>
              </a:extLst>
            </p:cNvPr>
            <p:cNvCxnSpPr>
              <a:cxnSpLocks/>
            </p:cNvCxnSpPr>
            <p:nvPr/>
          </p:nvCxnSpPr>
          <p:spPr>
            <a:xfrm flipH="1">
              <a:off x="1684105" y="2928594"/>
              <a:ext cx="460633" cy="27659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FC57E81-2D6D-B127-6468-C7F6AB8F6100}"/>
                </a:ext>
              </a:extLst>
            </p:cNvPr>
            <p:cNvSpPr txBox="1"/>
            <p:nvPr/>
          </p:nvSpPr>
          <p:spPr>
            <a:xfrm>
              <a:off x="1797307" y="2293491"/>
              <a:ext cx="2098010" cy="646331"/>
            </a:xfrm>
            <a:prstGeom prst="rect">
              <a:avLst/>
            </a:prstGeom>
            <a:noFill/>
          </p:spPr>
          <p:txBody>
            <a:bodyPr wrap="none" rtlCol="0">
              <a:spAutoFit/>
            </a:bodyPr>
            <a:lstStyle/>
            <a:p>
              <a:pPr algn="ctr"/>
              <a:r>
                <a:rPr lang="en-US" dirty="0">
                  <a:solidFill>
                    <a:srgbClr val="C00000"/>
                  </a:solidFill>
                </a:rPr>
                <a:t>Winding pack </a:t>
              </a:r>
            </a:p>
            <a:p>
              <a:pPr algn="ctr"/>
              <a:r>
                <a:rPr lang="en-US" dirty="0">
                  <a:solidFill>
                    <a:srgbClr val="C00000"/>
                  </a:solidFill>
                </a:rPr>
                <a:t>(with co-wound SS)</a:t>
              </a:r>
            </a:p>
          </p:txBody>
        </p:sp>
        <p:cxnSp>
          <p:nvCxnSpPr>
            <p:cNvPr id="14" name="Straight Arrow Connector 13">
              <a:extLst>
                <a:ext uri="{FF2B5EF4-FFF2-40B4-BE49-F238E27FC236}">
                  <a16:creationId xmlns:a16="http://schemas.microsoft.com/office/drawing/2014/main" id="{3A962218-2A98-EEAB-5EF4-2F584A2CF4BF}"/>
                </a:ext>
              </a:extLst>
            </p:cNvPr>
            <p:cNvCxnSpPr>
              <a:cxnSpLocks/>
              <a:stCxn id="10" idx="1"/>
            </p:cNvCxnSpPr>
            <p:nvPr/>
          </p:nvCxnSpPr>
          <p:spPr>
            <a:xfrm flipH="1" flipV="1">
              <a:off x="1848316" y="3285223"/>
              <a:ext cx="245860" cy="14014"/>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04EBDCF5-4BCD-8A00-3F42-0A164BA22015}"/>
              </a:ext>
            </a:extLst>
          </p:cNvPr>
          <p:cNvSpPr>
            <a:spLocks noGrp="1"/>
          </p:cNvSpPr>
          <p:nvPr>
            <p:ph type="title"/>
          </p:nvPr>
        </p:nvSpPr>
        <p:spPr/>
        <p:txBody>
          <a:bodyPr/>
          <a:lstStyle/>
          <a:p>
            <a:r>
              <a:rPr lang="en-US" dirty="0"/>
              <a:t>Present status: Full-size single coil test</a:t>
            </a:r>
          </a:p>
        </p:txBody>
      </p:sp>
      <p:sp>
        <p:nvSpPr>
          <p:cNvPr id="3" name="Content Placeholder 2">
            <a:extLst>
              <a:ext uri="{FF2B5EF4-FFF2-40B4-BE49-F238E27FC236}">
                <a16:creationId xmlns:a16="http://schemas.microsoft.com/office/drawing/2014/main" id="{0EBC1A4C-1FA3-7725-A82D-5805B073C48C}"/>
              </a:ext>
            </a:extLst>
          </p:cNvPr>
          <p:cNvSpPr>
            <a:spLocks noGrp="1"/>
          </p:cNvSpPr>
          <p:nvPr>
            <p:ph idx="1"/>
          </p:nvPr>
        </p:nvSpPr>
        <p:spPr>
          <a:xfrm>
            <a:off x="281940" y="1295400"/>
            <a:ext cx="6623636" cy="4881563"/>
          </a:xfrm>
        </p:spPr>
        <p:txBody>
          <a:bodyPr/>
          <a:lstStyle/>
          <a:p>
            <a:r>
              <a:rPr lang="en-US" dirty="0"/>
              <a:t>Tests of the first Large Scale Coil have been completed</a:t>
            </a:r>
          </a:p>
          <a:p>
            <a:pPr lvl="1"/>
            <a:r>
              <a:rPr lang="en-US" dirty="0">
                <a:solidFill>
                  <a:schemeClr val="accent6"/>
                </a:solidFill>
              </a:rPr>
              <a:t>Target operating current has been achieved</a:t>
            </a:r>
          </a:p>
          <a:p>
            <a:pPr lvl="1"/>
            <a:r>
              <a:rPr lang="en-US" dirty="0">
                <a:solidFill>
                  <a:schemeClr val="accent6"/>
                </a:solidFill>
              </a:rPr>
              <a:t>Tests also demonstrated repeated quenches without degradation</a:t>
            </a:r>
          </a:p>
          <a:p>
            <a:r>
              <a:rPr lang="en-US" dirty="0"/>
              <a:t>A second LSC is planned for 2026</a:t>
            </a:r>
          </a:p>
          <a:p>
            <a:r>
              <a:rPr lang="en-US" dirty="0"/>
              <a:t>Preliminary design and construction execution baseline is complete (~70% level of definition) </a:t>
            </a:r>
          </a:p>
          <a:p>
            <a:r>
              <a:rPr lang="en-US" dirty="0"/>
              <a:t>Final design expected by </a:t>
            </a:r>
            <a:r>
              <a:rPr lang="en-US" i="1" dirty="0"/>
              <a:t>anticipated</a:t>
            </a:r>
            <a:r>
              <a:rPr lang="en-US" dirty="0"/>
              <a:t> 2027 start of NSF Mid-Scale 2 project</a:t>
            </a:r>
          </a:p>
          <a:p>
            <a:pPr lvl="1"/>
            <a:r>
              <a:rPr lang="en-US" dirty="0"/>
              <a:t>Final design will improve based on findings from large coil tests</a:t>
            </a:r>
          </a:p>
        </p:txBody>
      </p:sp>
      <p:sp>
        <p:nvSpPr>
          <p:cNvPr id="36" name="TextBox 35">
            <a:extLst>
              <a:ext uri="{FF2B5EF4-FFF2-40B4-BE49-F238E27FC236}">
                <a16:creationId xmlns:a16="http://schemas.microsoft.com/office/drawing/2014/main" id="{83A27E74-2C9F-BAB6-515A-D3934FABB7A2}"/>
              </a:ext>
            </a:extLst>
          </p:cNvPr>
          <p:cNvSpPr txBox="1"/>
          <p:nvPr/>
        </p:nvSpPr>
        <p:spPr>
          <a:xfrm>
            <a:off x="7739504" y="1007354"/>
            <a:ext cx="3389967" cy="369332"/>
          </a:xfrm>
          <a:prstGeom prst="rect">
            <a:avLst/>
          </a:prstGeom>
          <a:noFill/>
        </p:spPr>
        <p:txBody>
          <a:bodyPr wrap="none" rtlCol="0">
            <a:spAutoFit/>
          </a:bodyPr>
          <a:lstStyle/>
          <a:p>
            <a:r>
              <a:rPr lang="en-US" dirty="0"/>
              <a:t>Quadrant view of the 40 T design</a:t>
            </a:r>
          </a:p>
        </p:txBody>
      </p:sp>
      <p:sp>
        <p:nvSpPr>
          <p:cNvPr id="4" name="Arrow: Up 3">
            <a:extLst>
              <a:ext uri="{FF2B5EF4-FFF2-40B4-BE49-F238E27FC236}">
                <a16:creationId xmlns:a16="http://schemas.microsoft.com/office/drawing/2014/main" id="{38917CEE-9560-5AE9-F593-A72203C41C86}"/>
              </a:ext>
            </a:extLst>
          </p:cNvPr>
          <p:cNvSpPr/>
          <p:nvPr/>
        </p:nvSpPr>
        <p:spPr>
          <a:xfrm>
            <a:off x="9202228" y="4950618"/>
            <a:ext cx="321468" cy="74295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1E52D23-DB9F-CBDA-A521-FB6AFC839CD5}"/>
              </a:ext>
            </a:extLst>
          </p:cNvPr>
          <p:cNvSpPr txBox="1"/>
          <p:nvPr/>
        </p:nvSpPr>
        <p:spPr>
          <a:xfrm>
            <a:off x="9559333" y="5242202"/>
            <a:ext cx="2531067" cy="923330"/>
          </a:xfrm>
          <a:prstGeom prst="rect">
            <a:avLst/>
          </a:prstGeom>
          <a:noFill/>
        </p:spPr>
        <p:txBody>
          <a:bodyPr wrap="square" rtlCol="0">
            <a:spAutoFit/>
          </a:bodyPr>
          <a:lstStyle/>
          <a:p>
            <a:r>
              <a:rPr lang="en-US" dirty="0">
                <a:solidFill>
                  <a:schemeClr val="accent1"/>
                </a:solidFill>
              </a:rPr>
              <a:t>Coil 3 is the most challenging, and is selected for validation </a:t>
            </a:r>
          </a:p>
        </p:txBody>
      </p:sp>
      <p:sp>
        <p:nvSpPr>
          <p:cNvPr id="13" name="TextBox 12">
            <a:extLst>
              <a:ext uri="{FF2B5EF4-FFF2-40B4-BE49-F238E27FC236}">
                <a16:creationId xmlns:a16="http://schemas.microsoft.com/office/drawing/2014/main" id="{BAF5B594-E48C-C55F-1229-222F9032E765}"/>
              </a:ext>
            </a:extLst>
          </p:cNvPr>
          <p:cNvSpPr txBox="1"/>
          <p:nvPr/>
        </p:nvSpPr>
        <p:spPr>
          <a:xfrm>
            <a:off x="10968872" y="4912131"/>
            <a:ext cx="728661" cy="307777"/>
          </a:xfrm>
          <a:prstGeom prst="rect">
            <a:avLst/>
          </a:prstGeom>
          <a:noFill/>
        </p:spPr>
        <p:txBody>
          <a:bodyPr wrap="none" rtlCol="0">
            <a:spAutoFit/>
          </a:bodyPr>
          <a:lstStyle/>
          <a:p>
            <a:r>
              <a:rPr lang="en-US" sz="1400" dirty="0"/>
              <a:t>meters</a:t>
            </a:r>
          </a:p>
        </p:txBody>
      </p:sp>
      <p:sp>
        <p:nvSpPr>
          <p:cNvPr id="6" name="Footer Placeholder 5">
            <a:extLst>
              <a:ext uri="{FF2B5EF4-FFF2-40B4-BE49-F238E27FC236}">
                <a16:creationId xmlns:a16="http://schemas.microsoft.com/office/drawing/2014/main" id="{BE67CC07-CDEF-FEDC-5E24-EFECCBE8DC5A}"/>
              </a:ext>
            </a:extLst>
          </p:cNvPr>
          <p:cNvSpPr>
            <a:spLocks noGrp="1"/>
          </p:cNvSpPr>
          <p:nvPr>
            <p:ph type="ftr" sz="quarter" idx="11"/>
          </p:nvPr>
        </p:nvSpPr>
        <p:spPr/>
        <p:txBody>
          <a:bodyPr/>
          <a:lstStyle/>
          <a:p>
            <a:r>
              <a:rPr lang="en-US"/>
              <a:t>HiTAT - 2025 October 23-24 at CERN</a:t>
            </a:r>
          </a:p>
        </p:txBody>
      </p:sp>
      <p:sp>
        <p:nvSpPr>
          <p:cNvPr id="7" name="Slide Number Placeholder 6">
            <a:extLst>
              <a:ext uri="{FF2B5EF4-FFF2-40B4-BE49-F238E27FC236}">
                <a16:creationId xmlns:a16="http://schemas.microsoft.com/office/drawing/2014/main" id="{098DFF01-29F8-9871-D4BF-B6153333D925}"/>
              </a:ext>
            </a:extLst>
          </p:cNvPr>
          <p:cNvSpPr>
            <a:spLocks noGrp="1"/>
          </p:cNvSpPr>
          <p:nvPr>
            <p:ph type="sldNum" sz="quarter" idx="12"/>
          </p:nvPr>
        </p:nvSpPr>
        <p:spPr/>
        <p:txBody>
          <a:bodyPr/>
          <a:lstStyle/>
          <a:p>
            <a:fld id="{1C879D1E-24FD-4DE5-9EDD-71C6EFB9AB10}" type="slidenum">
              <a:rPr lang="en-US" smtClean="0"/>
              <a:t>4</a:t>
            </a:fld>
            <a:endParaRPr lang="en-US"/>
          </a:p>
        </p:txBody>
      </p:sp>
    </p:spTree>
    <p:extLst>
      <p:ext uri="{BB962C8B-B14F-4D97-AF65-F5344CB8AC3E}">
        <p14:creationId xmlns:p14="http://schemas.microsoft.com/office/powerpoint/2010/main" val="777443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B3165-2F33-203A-130A-5CB773543AD5}"/>
              </a:ext>
            </a:extLst>
          </p:cNvPr>
          <p:cNvSpPr>
            <a:spLocks noGrp="1"/>
          </p:cNvSpPr>
          <p:nvPr>
            <p:ph type="title"/>
          </p:nvPr>
        </p:nvSpPr>
        <p:spPr/>
        <p:txBody>
          <a:bodyPr>
            <a:normAutofit/>
          </a:bodyPr>
          <a:lstStyle/>
          <a:p>
            <a:r>
              <a:rPr lang="en-US" dirty="0"/>
              <a:t>REBCO specification for the 40T magnet acquisition</a:t>
            </a:r>
          </a:p>
        </p:txBody>
      </p:sp>
      <p:sp>
        <p:nvSpPr>
          <p:cNvPr id="3" name="Content Placeholder 2">
            <a:extLst>
              <a:ext uri="{FF2B5EF4-FFF2-40B4-BE49-F238E27FC236}">
                <a16:creationId xmlns:a16="http://schemas.microsoft.com/office/drawing/2014/main" id="{43C877E5-D564-A99A-1EE7-D8BBC6C6BCB4}"/>
              </a:ext>
            </a:extLst>
          </p:cNvPr>
          <p:cNvSpPr>
            <a:spLocks noGrp="1"/>
          </p:cNvSpPr>
          <p:nvPr>
            <p:ph idx="1"/>
          </p:nvPr>
        </p:nvSpPr>
        <p:spPr>
          <a:xfrm>
            <a:off x="281941" y="1139794"/>
            <a:ext cx="7158766" cy="5233014"/>
          </a:xfrm>
        </p:spPr>
        <p:txBody>
          <a:bodyPr>
            <a:noAutofit/>
          </a:bodyPr>
          <a:lstStyle/>
          <a:p>
            <a:pPr marL="0" marR="0" lvl="0" indent="0" algn="l" defTabSz="914400" rtl="0" eaLnBrk="1" fontAlgn="auto" latinLnBrk="0" hangingPunct="1">
              <a:lnSpc>
                <a:spcPct val="107000"/>
              </a:lnSpc>
              <a:spcBef>
                <a:spcPts val="0"/>
              </a:spcBef>
              <a:spcAft>
                <a:spcPts val="0"/>
              </a:spcAft>
              <a:buClrTx/>
              <a:buSzTx/>
              <a:buNone/>
              <a:tabLst/>
              <a:defRPr/>
            </a:pPr>
            <a:r>
              <a:rPr lang="en-US" sz="1200" b="1" u="sng" dirty="0">
                <a:solidFill>
                  <a:schemeClr val="accent1">
                    <a:lumMod val="75000"/>
                  </a:schemeClr>
                </a:solidFill>
                <a:ea typeface="DengXian" panose="02010600030101010101" pitchFamily="2" charset="-122"/>
                <a:cs typeface="Times New Roman" panose="02020603050405020304" pitchFamily="18" charset="0"/>
              </a:rPr>
              <a:t>REBCO Conductor Technical Specification (synopsis) for the 40T SC Magnet</a:t>
            </a:r>
            <a:endParaRPr kumimoji="0" lang="en-US" sz="1200" b="1" i="0" u="sng"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Dimensions</a:t>
            </a: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Width of tape: 4.0 ± 0.05 mm</a:t>
            </a: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Substrate Hastelloy C276: 50 ± 1 </a:t>
            </a:r>
            <a:r>
              <a:rPr kumimoji="0" lang="en-US" sz="1200" b="1" i="0" u="none" strike="noStrike" kern="1200" cap="none" spc="0" normalizeH="0" baseline="0" noProof="0" dirty="0" err="1">
                <a:ln>
                  <a:noFill/>
                </a:ln>
                <a:solidFill>
                  <a:schemeClr val="accent1">
                    <a:lumMod val="75000"/>
                  </a:schemeClr>
                </a:solidFill>
                <a:effectLst/>
                <a:uLnTx/>
                <a:uFillTx/>
                <a:ea typeface="DengXian" panose="02010600030101010101" pitchFamily="2" charset="-122"/>
                <a:cs typeface="Calibri" panose="020F0502020204030204" pitchFamily="34" charset="0"/>
              </a:rPr>
              <a:t>μ</a:t>
            </a:r>
            <a:r>
              <a:rPr kumimoji="0" lang="en-US" sz="1200" b="1" i="0" u="none" strike="noStrike" kern="1200" cap="none" spc="0" normalizeH="0" baseline="0" noProof="0" dirty="0" err="1">
                <a:ln>
                  <a:noFill/>
                </a:ln>
                <a:solidFill>
                  <a:schemeClr val="accent1">
                    <a:lumMod val="75000"/>
                  </a:schemeClr>
                </a:solidFill>
                <a:effectLst/>
                <a:uLnTx/>
                <a:uFillTx/>
                <a:ea typeface="DengXian" panose="02010600030101010101" pitchFamily="2" charset="-122"/>
                <a:cs typeface="Times New Roman" panose="02020603050405020304" pitchFamily="18" charset="0"/>
              </a:rPr>
              <a:t>m</a:t>
            </a: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 thick; </a:t>
            </a: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Copper layer: 20 ± 7 </a:t>
            </a:r>
            <a:r>
              <a:rPr kumimoji="0" lang="en-US" sz="1200" b="1" i="0" u="none" strike="noStrike" kern="1200" cap="none" spc="0" normalizeH="0" baseline="0" noProof="0" dirty="0" err="1">
                <a:ln>
                  <a:noFill/>
                </a:ln>
                <a:solidFill>
                  <a:schemeClr val="accent1">
                    <a:lumMod val="75000"/>
                  </a:schemeClr>
                </a:solidFill>
                <a:effectLst/>
                <a:uLnTx/>
                <a:uFillTx/>
                <a:ea typeface="DengXian" panose="02010600030101010101" pitchFamily="2" charset="-122"/>
                <a:cs typeface="Calibri" panose="020F0502020204030204" pitchFamily="34" charset="0"/>
              </a:rPr>
              <a:t>μ</a:t>
            </a:r>
            <a:r>
              <a:rPr kumimoji="0" lang="en-US" sz="1200" b="1" i="0" u="none" strike="noStrike" kern="1200" cap="none" spc="0" normalizeH="0" baseline="0" noProof="0" dirty="0" err="1">
                <a:ln>
                  <a:noFill/>
                </a:ln>
                <a:solidFill>
                  <a:schemeClr val="accent1">
                    <a:lumMod val="75000"/>
                  </a:schemeClr>
                </a:solidFill>
                <a:effectLst/>
                <a:uLnTx/>
                <a:uFillTx/>
                <a:ea typeface="DengXian" panose="02010600030101010101" pitchFamily="2" charset="-122"/>
                <a:cs typeface="Times New Roman" panose="02020603050405020304" pitchFamily="18" charset="0"/>
              </a:rPr>
              <a:t>m</a:t>
            </a: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 on each side, copper area 0.164 mm</a:t>
            </a:r>
            <a:r>
              <a:rPr kumimoji="0" lang="en-US" sz="1200" b="1" i="0" u="none" strike="noStrike" kern="1200" cap="none" spc="0" normalizeH="0" baseline="3000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2</a:t>
            </a:r>
            <a:r>
              <a:rPr kumimoji="0" lang="en-US" sz="1200" b="1" i="0" u="none" strike="noStrike" kern="1200" cap="none" spc="0" normalizeH="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 ± 10%</a:t>
            </a:r>
            <a:endPar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endParaRP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Silver layer: 2.0 ± 0.5 µm on REBCO side, sealing all REBCO</a:t>
            </a: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Thickness difference between two edges: &lt; 8.0 µm</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en-US" sz="1200" b="1" dirty="0">
                <a:solidFill>
                  <a:schemeClr val="accent1">
                    <a:lumMod val="75000"/>
                  </a:schemeClr>
                </a:solidFill>
                <a:ea typeface="DengXian" panose="02010600030101010101" pitchFamily="2" charset="-122"/>
                <a:cs typeface="Times New Roman" panose="02020603050405020304" pitchFamily="18" charset="0"/>
              </a:rPr>
              <a:t>Piece length &gt; 125 m (whole units of this length; spools can have multiple units)</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en-US" sz="1200" b="1" dirty="0">
                <a:solidFill>
                  <a:schemeClr val="accent1">
                    <a:lumMod val="75000"/>
                  </a:schemeClr>
                </a:solidFill>
                <a:ea typeface="DengXian" panose="02010600030101010101" pitchFamily="2" charset="-122"/>
                <a:cs typeface="Times New Roman" panose="02020603050405020304" pitchFamily="18" charset="0"/>
              </a:rPr>
              <a:t>Acquisition will be more than 40 km</a:t>
            </a:r>
            <a:endPar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Performance</a:t>
            </a: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Three grades of </a:t>
            </a:r>
            <a:r>
              <a:rPr kumimoji="0" lang="en-US" sz="1200" b="1" i="1" u="none" strike="noStrike" kern="1200" cap="none" spc="0" normalizeH="0" baseline="0" noProof="0" dirty="0" err="1">
                <a:ln>
                  <a:noFill/>
                </a:ln>
                <a:solidFill>
                  <a:srgbClr val="C00000"/>
                </a:solidFill>
                <a:effectLst/>
                <a:uLnTx/>
                <a:uFillTx/>
                <a:ea typeface="DengXian" panose="02010600030101010101" pitchFamily="2" charset="-122"/>
                <a:cs typeface="Times New Roman" panose="02020603050405020304" pitchFamily="18" charset="0"/>
              </a:rPr>
              <a:t>I</a:t>
            </a:r>
            <a:r>
              <a:rPr kumimoji="0" lang="en-US" sz="1200" b="1" i="1" u="none" strike="noStrike" kern="1200" cap="none" spc="0" normalizeH="0" baseline="-25000" noProof="0" dirty="0" err="1">
                <a:ln>
                  <a:noFill/>
                </a:ln>
                <a:solidFill>
                  <a:srgbClr val="C00000"/>
                </a:solidFill>
                <a:effectLst/>
                <a:uLnTx/>
                <a:uFillTx/>
                <a:ea typeface="DengXian" panose="02010600030101010101" pitchFamily="2" charset="-122"/>
                <a:cs typeface="Times New Roman" panose="02020603050405020304" pitchFamily="18" charset="0"/>
              </a:rPr>
              <a:t>c</a:t>
            </a:r>
            <a:r>
              <a:rPr kumimoji="0" lang="en-US" sz="1200" b="1" i="0" u="none" strike="noStrike" kern="1200" cap="none" spc="0" normalizeH="0" baseline="-25000" noProof="0" dirty="0">
                <a:ln>
                  <a:noFill/>
                </a:ln>
                <a:solidFill>
                  <a:srgbClr val="C00000"/>
                </a:solidFill>
                <a:effectLst/>
                <a:uLnTx/>
                <a:uFillTx/>
                <a:ea typeface="DengXian" panose="02010600030101010101" pitchFamily="2" charset="-122"/>
                <a:cs typeface="Times New Roman" panose="02020603050405020304" pitchFamily="18" charset="0"/>
              </a:rPr>
              <a:t> </a:t>
            </a: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(4.2K, 14T, 18</a:t>
            </a:r>
            <a:r>
              <a:rPr kumimoji="0" lang="en-US" sz="1200" b="1" i="0" u="none" strike="noStrike" kern="1200" cap="none" spc="0" normalizeH="0" baseline="30000" noProof="0" dirty="0">
                <a:ln>
                  <a:noFill/>
                </a:ln>
                <a:solidFill>
                  <a:srgbClr val="C00000"/>
                </a:solidFill>
                <a:effectLst/>
                <a:uLnTx/>
                <a:uFillTx/>
                <a:ea typeface="DengXian" panose="02010600030101010101" pitchFamily="2" charset="-122"/>
                <a:cs typeface="Times New Roman" panose="02020603050405020304" pitchFamily="18" charset="0"/>
              </a:rPr>
              <a:t>o</a:t>
            </a: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a:t>
            </a:r>
            <a:endParaRPr lang="en-US" sz="1200" b="1" dirty="0">
              <a:solidFill>
                <a:srgbClr val="C00000"/>
              </a:solidFill>
              <a:ea typeface="DengXian" panose="02010600030101010101" pitchFamily="2" charset="-122"/>
              <a:cs typeface="Times New Roman" panose="02020603050405020304" pitchFamily="18" charset="0"/>
            </a:endParaRPr>
          </a:p>
          <a:p>
            <a:pPr marL="1257300" lvl="2" indent="-342900">
              <a:lnSpc>
                <a:spcPct val="107000"/>
              </a:lnSpc>
              <a:spcBef>
                <a:spcPts val="0"/>
              </a:spcBef>
              <a:buFont typeface="Symbol" panose="05050102010706020507" pitchFamily="18" charset="2"/>
              <a:buChar char=""/>
              <a:defRPr/>
            </a:pPr>
            <a:r>
              <a:rPr lang="en-US" sz="1200" b="1" dirty="0">
                <a:solidFill>
                  <a:srgbClr val="C00000"/>
                </a:solidFill>
                <a:ea typeface="DengXian" panose="02010600030101010101" pitchFamily="2" charset="-122"/>
                <a:cs typeface="Times New Roman" panose="02020603050405020304" pitchFamily="18" charset="0"/>
              </a:rPr>
              <a:t>Supplier may vary REBCO thickness but not pinning additive</a:t>
            </a:r>
          </a:p>
          <a:p>
            <a:pPr marL="1257300" lvl="2"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Grade 1: </a:t>
            </a:r>
            <a:r>
              <a:rPr kumimoji="0" lang="en-US" sz="1200" b="1" i="1"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sym typeface="Symbol" panose="05050102010706020507" pitchFamily="18" charset="2"/>
              </a:rPr>
              <a:t>I</a:t>
            </a:r>
            <a:r>
              <a:rPr lang="en-US" sz="1200" b="1" i="1" baseline="-25000" dirty="0">
                <a:solidFill>
                  <a:srgbClr val="C00000"/>
                </a:solidFill>
                <a:ea typeface="DengXian" panose="02010600030101010101" pitchFamily="2" charset="-122"/>
                <a:cs typeface="Times New Roman" panose="02020603050405020304" pitchFamily="18" charset="0"/>
                <a:sym typeface="Symbol" panose="05050102010706020507" pitchFamily="18" charset="2"/>
              </a:rPr>
              <a:t>C</a:t>
            </a:r>
            <a:r>
              <a:rPr lang="en-US" sz="1200" b="1" dirty="0">
                <a:solidFill>
                  <a:srgbClr val="C00000"/>
                </a:solidFill>
                <a:ea typeface="DengXian" panose="02010600030101010101" pitchFamily="2" charset="-122"/>
                <a:cs typeface="Times New Roman" panose="02020603050405020304" pitchFamily="18" charset="0"/>
                <a:sym typeface="Symbol" panose="05050102010706020507" pitchFamily="18" charset="2"/>
              </a:rPr>
              <a:t> mean = 420 A ± 15%</a:t>
            </a:r>
          </a:p>
          <a:p>
            <a:pPr marL="1257300" lvl="2"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Grade 2: </a:t>
            </a:r>
            <a:r>
              <a:rPr kumimoji="0" lang="en-US" sz="1200" b="1" i="1"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sym typeface="Symbol" panose="05050102010706020507" pitchFamily="18" charset="2"/>
              </a:rPr>
              <a:t>I</a:t>
            </a:r>
            <a:r>
              <a:rPr lang="en-US" sz="1200" b="1" i="1" baseline="-25000" dirty="0">
                <a:solidFill>
                  <a:srgbClr val="C00000"/>
                </a:solidFill>
                <a:ea typeface="DengXian" panose="02010600030101010101" pitchFamily="2" charset="-122"/>
                <a:cs typeface="Times New Roman" panose="02020603050405020304" pitchFamily="18" charset="0"/>
                <a:sym typeface="Symbol" panose="05050102010706020507" pitchFamily="18" charset="2"/>
              </a:rPr>
              <a:t>C</a:t>
            </a:r>
            <a:r>
              <a:rPr lang="en-US" sz="1200" b="1" dirty="0">
                <a:solidFill>
                  <a:srgbClr val="C00000"/>
                </a:solidFill>
                <a:ea typeface="DengXian" panose="02010600030101010101" pitchFamily="2" charset="-122"/>
                <a:cs typeface="Times New Roman" panose="02020603050405020304" pitchFamily="18" charset="0"/>
                <a:sym typeface="Symbol" panose="05050102010706020507" pitchFamily="18" charset="2"/>
              </a:rPr>
              <a:t> mean = 340 A ± 15%</a:t>
            </a:r>
            <a:endPar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endParaRPr>
          </a:p>
          <a:p>
            <a:pPr marL="1257300" lvl="2"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Grade 3: </a:t>
            </a:r>
            <a:r>
              <a:rPr kumimoji="0" lang="en-US" sz="1200" b="1" i="1"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sym typeface="Symbol" panose="05050102010706020507" pitchFamily="18" charset="2"/>
              </a:rPr>
              <a:t>I</a:t>
            </a:r>
            <a:r>
              <a:rPr lang="en-US" sz="1200" b="1" i="1" baseline="-25000" dirty="0">
                <a:solidFill>
                  <a:srgbClr val="C00000"/>
                </a:solidFill>
                <a:ea typeface="DengXian" panose="02010600030101010101" pitchFamily="2" charset="-122"/>
                <a:cs typeface="Times New Roman" panose="02020603050405020304" pitchFamily="18" charset="0"/>
                <a:sym typeface="Symbol" panose="05050102010706020507" pitchFamily="18" charset="2"/>
              </a:rPr>
              <a:t>C</a:t>
            </a:r>
            <a:r>
              <a:rPr lang="en-US" sz="1200" b="1" dirty="0">
                <a:solidFill>
                  <a:srgbClr val="C00000"/>
                </a:solidFill>
                <a:ea typeface="DengXian" panose="02010600030101010101" pitchFamily="2" charset="-122"/>
                <a:cs typeface="Times New Roman" panose="02020603050405020304" pitchFamily="18" charset="0"/>
                <a:sym typeface="Symbol" panose="05050102010706020507" pitchFamily="18" charset="2"/>
              </a:rPr>
              <a:t> mean = 250 A ± 15%</a:t>
            </a: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sym typeface="Symbol" panose="05050102010706020507" pitchFamily="18" charset="2"/>
              </a:rPr>
              <a:t>N-value </a:t>
            </a: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Calibri" panose="020F0502020204030204" pitchFamily="34" charset="0"/>
              </a:rPr>
              <a:t>≥</a:t>
            </a: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 30</a:t>
            </a:r>
          </a:p>
          <a:p>
            <a:pPr marL="800100" lvl="1" indent="-342900">
              <a:lnSpc>
                <a:spcPct val="107000"/>
              </a:lnSpc>
              <a:spcBef>
                <a:spcPts val="0"/>
              </a:spcBef>
              <a:buFont typeface="Symbol" panose="05050102010706020507" pitchFamily="18" charset="2"/>
              <a:buChar char=""/>
              <a:defRPr/>
            </a:pPr>
            <a:r>
              <a:rPr lang="en-US" sz="1200" b="1" dirty="0">
                <a:solidFill>
                  <a:schemeClr val="accent1">
                    <a:lumMod val="75000"/>
                  </a:schemeClr>
                </a:solidFill>
                <a:ea typeface="DengXian" panose="02010600030101010101" pitchFamily="2" charset="-122"/>
                <a:cs typeface="Times New Roman" panose="02020603050405020304" pitchFamily="18" charset="0"/>
              </a:rPr>
              <a:t>End-to-end </a:t>
            </a:r>
            <a:r>
              <a:rPr lang="en-US" sz="1200" b="1" i="1" dirty="0" err="1">
                <a:solidFill>
                  <a:schemeClr val="accent1">
                    <a:lumMod val="75000"/>
                  </a:schemeClr>
                </a:solidFill>
                <a:ea typeface="DengXian" panose="02010600030101010101" pitchFamily="2" charset="-122"/>
                <a:cs typeface="Times New Roman" panose="02020603050405020304" pitchFamily="18" charset="0"/>
              </a:rPr>
              <a:t>I</a:t>
            </a:r>
            <a:r>
              <a:rPr lang="en-US" sz="1200" b="1" i="1" baseline="-25000" dirty="0" err="1">
                <a:solidFill>
                  <a:schemeClr val="accent1">
                    <a:lumMod val="75000"/>
                  </a:schemeClr>
                </a:solidFill>
                <a:ea typeface="DengXian" panose="02010600030101010101" pitchFamily="2" charset="-122"/>
                <a:cs typeface="Times New Roman" panose="02020603050405020304" pitchFamily="18" charset="0"/>
              </a:rPr>
              <a:t>c</a:t>
            </a:r>
            <a:r>
              <a:rPr lang="en-US" sz="1200" b="1" dirty="0">
                <a:solidFill>
                  <a:schemeClr val="accent1">
                    <a:lumMod val="75000"/>
                  </a:schemeClr>
                </a:solidFill>
                <a:ea typeface="DengXian" panose="02010600030101010101" pitchFamily="2" charset="-122"/>
                <a:cs typeface="Times New Roman" panose="02020603050405020304" pitchFamily="18" charset="0"/>
              </a:rPr>
              <a:t> variation &lt; 10%</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Electrical</a:t>
            </a: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Copper RRR</a:t>
            </a:r>
            <a:r>
              <a:rPr lang="en-US" sz="1200" b="1" dirty="0">
                <a:solidFill>
                  <a:srgbClr val="C00000"/>
                </a:solidFill>
                <a:ea typeface="DengXian" panose="02010600030101010101" pitchFamily="2" charset="-122"/>
                <a:cs typeface="Times New Roman" panose="02020603050405020304" pitchFamily="18" charset="0"/>
              </a:rPr>
              <a:t>:</a:t>
            </a: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 </a:t>
            </a: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Calibri" panose="020F0502020204030204" pitchFamily="34" charset="0"/>
              </a:rPr>
              <a:t>≥</a:t>
            </a: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 50</a:t>
            </a:r>
          </a:p>
          <a:p>
            <a:pPr marL="800100" lvl="1" indent="-342900">
              <a:lnSpc>
                <a:spcPct val="107000"/>
              </a:lnSpc>
              <a:spcBef>
                <a:spcPts val="0"/>
              </a:spcBef>
              <a:buFont typeface="Symbol" panose="05050102010706020507" pitchFamily="18" charset="2"/>
              <a:buChar char=""/>
              <a:defRPr/>
            </a:pPr>
            <a:r>
              <a:rPr lang="en-US" sz="1200" b="1" dirty="0">
                <a:solidFill>
                  <a:schemeClr val="accent1">
                    <a:lumMod val="75000"/>
                  </a:schemeClr>
                </a:solidFill>
                <a:ea typeface="DengXian" panose="02010600030101010101" pitchFamily="2" charset="-122"/>
                <a:cs typeface="Times New Roman" panose="02020603050405020304" pitchFamily="18" charset="0"/>
              </a:rPr>
              <a:t>Soldered lap joint resistivity &lt; 120 nOhm-cm</a:t>
            </a:r>
            <a:r>
              <a:rPr lang="en-US" sz="1200" b="1" baseline="30000" dirty="0">
                <a:solidFill>
                  <a:schemeClr val="accent1">
                    <a:lumMod val="75000"/>
                  </a:schemeClr>
                </a:solidFill>
                <a:ea typeface="DengXian" panose="02010600030101010101" pitchFamily="2" charset="-122"/>
                <a:cs typeface="Times New Roman" panose="02020603050405020304" pitchFamily="18" charset="0"/>
              </a:rPr>
              <a:t>2</a:t>
            </a:r>
            <a:endPar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Mechanical</a:t>
            </a:r>
          </a:p>
          <a:p>
            <a:pPr marL="800100" lvl="1" indent="-342900">
              <a:lnSpc>
                <a:spcPct val="107000"/>
              </a:lnSpc>
              <a:spcBef>
                <a:spcPts val="0"/>
              </a:spcBef>
              <a:buFont typeface="Symbol" panose="05050102010706020507" pitchFamily="18" charset="2"/>
              <a:buChar char=""/>
              <a:defRPr/>
            </a:pPr>
            <a:r>
              <a:rPr lang="en-US" sz="1200" b="1" dirty="0">
                <a:solidFill>
                  <a:srgbClr val="C00000"/>
                </a:solidFill>
                <a:ea typeface="DengXian" panose="02010600030101010101" pitchFamily="2" charset="-122"/>
                <a:cs typeface="Times New Roman" panose="02020603050405020304" pitchFamily="18" charset="0"/>
              </a:rPr>
              <a:t>Critical current irreversible strain limit: 0.5%</a:t>
            </a: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Bending </a:t>
            </a:r>
            <a:r>
              <a:rPr lang="en-US" sz="1200" b="1" dirty="0">
                <a:solidFill>
                  <a:schemeClr val="accent1">
                    <a:lumMod val="75000"/>
                  </a:schemeClr>
                </a:solidFill>
                <a:ea typeface="DengXian" panose="02010600030101010101" pitchFamily="2" charset="-122"/>
                <a:cs typeface="Times New Roman" panose="02020603050405020304" pitchFamily="18" charset="0"/>
              </a:rPr>
              <a:t>diameter without degradation: 12 mm</a:t>
            </a:r>
          </a:p>
          <a:p>
            <a:pPr marL="800100" lvl="1" indent="-342900">
              <a:lnSpc>
                <a:spcPct val="107000"/>
              </a:lnSpc>
              <a:spcBef>
                <a:spcPts val="0"/>
              </a:spcBef>
              <a:buFont typeface="Symbol" panose="05050102010706020507" pitchFamily="18" charset="2"/>
              <a:buChar char=""/>
              <a:defRPr/>
            </a:pPr>
            <a:r>
              <a:rPr kumimoji="0" lang="en-US" sz="12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Peel strength: reject at &lt; 0.1 N/cm, Target: 1.0 N/cm</a:t>
            </a:r>
          </a:p>
          <a:p>
            <a:pPr marL="342900" marR="0" lvl="0" indent="-342900" algn="l" defTabSz="914400" rtl="0" eaLnBrk="1" fontAlgn="auto" latinLnBrk="0" hangingPunct="1">
              <a:lnSpc>
                <a:spcPct val="107000"/>
              </a:lnSpc>
              <a:spcBef>
                <a:spcPts val="0"/>
              </a:spcBef>
              <a:buClrTx/>
              <a:buSzTx/>
              <a:buFont typeface="Symbol" panose="05050102010706020507" pitchFamily="18" charset="2"/>
              <a:buChar char=""/>
              <a:tabLst/>
              <a:defRPr/>
            </a:pPr>
            <a:r>
              <a:rPr kumimoji="0" lang="en-US" sz="1200" b="1" i="0" u="none" strike="noStrike" kern="1200" cap="none" spc="0" normalizeH="0" baseline="0" noProof="0" dirty="0">
                <a:ln>
                  <a:noFill/>
                </a:ln>
                <a:solidFill>
                  <a:schemeClr val="accent1">
                    <a:lumMod val="75000"/>
                  </a:schemeClr>
                </a:solidFill>
                <a:effectLst/>
                <a:uLnTx/>
                <a:uFillTx/>
                <a:ea typeface="DengXian" panose="02010600030101010101" pitchFamily="2" charset="-122"/>
                <a:cs typeface="Times New Roman" panose="02020603050405020304" pitchFamily="18" charset="0"/>
              </a:rPr>
              <a:t>Insulation: none</a:t>
            </a:r>
          </a:p>
          <a:p>
            <a:pPr marL="342900" marR="0" lvl="0" indent="-342900" algn="l" defTabSz="914400" rtl="0" eaLnBrk="1" fontAlgn="auto" latinLnBrk="0" hangingPunct="1">
              <a:lnSpc>
                <a:spcPct val="107000"/>
              </a:lnSpc>
              <a:spcBef>
                <a:spcPts val="0"/>
              </a:spcBef>
              <a:buClrTx/>
              <a:buSzTx/>
              <a:buFont typeface="Symbol" panose="05050102010706020507" pitchFamily="18" charset="2"/>
              <a:buChar char=""/>
              <a:tabLst/>
              <a:defRPr/>
            </a:pPr>
            <a:r>
              <a:rPr lang="en-US" sz="1200" b="1" dirty="0">
                <a:solidFill>
                  <a:schemeClr val="accent1">
                    <a:lumMod val="75000"/>
                  </a:schemeClr>
                </a:solidFill>
                <a:ea typeface="DengXian" panose="02010600030101010101" pitchFamily="2" charset="-122"/>
                <a:cs typeface="Times New Roman" panose="02020603050405020304" pitchFamily="18" charset="0"/>
              </a:rPr>
              <a:t>Solder tinning: none</a:t>
            </a:r>
            <a:endParaRPr lang="en-US" sz="1200" b="1" dirty="0">
              <a:solidFill>
                <a:schemeClr val="accent1">
                  <a:lumMod val="75000"/>
                </a:schemeClr>
              </a:solidFill>
            </a:endParaRPr>
          </a:p>
        </p:txBody>
      </p:sp>
      <p:sp>
        <p:nvSpPr>
          <p:cNvPr id="5" name="Footer Placeholder 4">
            <a:extLst>
              <a:ext uri="{FF2B5EF4-FFF2-40B4-BE49-F238E27FC236}">
                <a16:creationId xmlns:a16="http://schemas.microsoft.com/office/drawing/2014/main" id="{24B7E5C4-11DC-F998-B1C8-AE9D4F94D9CE}"/>
              </a:ext>
            </a:extLst>
          </p:cNvPr>
          <p:cNvSpPr>
            <a:spLocks noGrp="1"/>
          </p:cNvSpPr>
          <p:nvPr>
            <p:ph type="ftr" sz="quarter" idx="11"/>
          </p:nvPr>
        </p:nvSpPr>
        <p:spPr/>
        <p:txBody>
          <a:bodyPr/>
          <a:lstStyle/>
          <a:p>
            <a:r>
              <a:rPr lang="en-US" b="1"/>
              <a:t>HiTAT - 2025 October 23-24 at CERN</a:t>
            </a:r>
            <a:endParaRPr lang="en-US" dirty="0"/>
          </a:p>
        </p:txBody>
      </p:sp>
      <p:sp>
        <p:nvSpPr>
          <p:cNvPr id="6" name="Slide Number Placeholder 5">
            <a:extLst>
              <a:ext uri="{FF2B5EF4-FFF2-40B4-BE49-F238E27FC236}">
                <a16:creationId xmlns:a16="http://schemas.microsoft.com/office/drawing/2014/main" id="{592670CB-AE60-EDBD-87E3-3A6BA5418E4A}"/>
              </a:ext>
            </a:extLst>
          </p:cNvPr>
          <p:cNvSpPr>
            <a:spLocks noGrp="1"/>
          </p:cNvSpPr>
          <p:nvPr>
            <p:ph type="sldNum" sz="quarter" idx="12"/>
          </p:nvPr>
        </p:nvSpPr>
        <p:spPr/>
        <p:txBody>
          <a:bodyPr/>
          <a:lstStyle/>
          <a:p>
            <a:fld id="{193124C1-FAE8-4D7D-BBE3-058A23F77203}" type="slidenum">
              <a:rPr lang="en-US" smtClean="0"/>
              <a:pPr/>
              <a:t>5</a:t>
            </a:fld>
            <a:endParaRPr lang="en-US" dirty="0"/>
          </a:p>
        </p:txBody>
      </p:sp>
      <p:pic>
        <p:nvPicPr>
          <p:cNvPr id="10" name="Picture 9">
            <a:extLst>
              <a:ext uri="{FF2B5EF4-FFF2-40B4-BE49-F238E27FC236}">
                <a16:creationId xmlns:a16="http://schemas.microsoft.com/office/drawing/2014/main" id="{A9552B37-A35C-361B-A316-6C949AB5CBB8}"/>
              </a:ext>
            </a:extLst>
          </p:cNvPr>
          <p:cNvPicPr>
            <a:picLocks noChangeAspect="1"/>
          </p:cNvPicPr>
          <p:nvPr/>
        </p:nvPicPr>
        <p:blipFill>
          <a:blip r:embed="rId2"/>
          <a:stretch>
            <a:fillRect/>
          </a:stretch>
        </p:blipFill>
        <p:spPr>
          <a:xfrm>
            <a:off x="7709357" y="2438400"/>
            <a:ext cx="4366785" cy="3201697"/>
          </a:xfrm>
          <a:prstGeom prst="rect">
            <a:avLst/>
          </a:prstGeom>
        </p:spPr>
      </p:pic>
      <p:sp>
        <p:nvSpPr>
          <p:cNvPr id="11" name="TextBox 10">
            <a:extLst>
              <a:ext uri="{FF2B5EF4-FFF2-40B4-BE49-F238E27FC236}">
                <a16:creationId xmlns:a16="http://schemas.microsoft.com/office/drawing/2014/main" id="{ADDED3B8-87D6-669A-FD9E-CE055218452D}"/>
              </a:ext>
            </a:extLst>
          </p:cNvPr>
          <p:cNvSpPr txBox="1"/>
          <p:nvPr/>
        </p:nvSpPr>
        <p:spPr>
          <a:xfrm>
            <a:off x="7951926" y="2062331"/>
            <a:ext cx="3913572" cy="276999"/>
          </a:xfrm>
          <a:prstGeom prst="rect">
            <a:avLst/>
          </a:prstGeom>
          <a:noFill/>
        </p:spPr>
        <p:txBody>
          <a:bodyPr wrap="none" rtlCol="0">
            <a:spAutoFit/>
          </a:bodyPr>
          <a:lstStyle/>
          <a:p>
            <a:pPr algn="l"/>
            <a:r>
              <a:rPr lang="en-US" sz="1200" dirty="0">
                <a:solidFill>
                  <a:schemeClr val="bg1">
                    <a:lumMod val="50000"/>
                  </a:schemeClr>
                </a:solidFill>
                <a:latin typeface="Calibri" panose="020F0502020204030204" pitchFamily="34" charset="0"/>
              </a:rPr>
              <a:t>A. Francis et al, </a:t>
            </a:r>
            <a:r>
              <a:rPr lang="en-US" sz="1200" dirty="0" err="1">
                <a:solidFill>
                  <a:schemeClr val="bg1">
                    <a:lumMod val="50000"/>
                  </a:schemeClr>
                </a:solidFill>
                <a:latin typeface="Calibri" panose="020F0502020204030204" pitchFamily="34" charset="0"/>
              </a:rPr>
              <a:t>Supercond</a:t>
            </a:r>
            <a:r>
              <a:rPr lang="en-US" sz="1200" dirty="0">
                <a:solidFill>
                  <a:schemeClr val="bg1">
                    <a:lumMod val="50000"/>
                  </a:schemeClr>
                </a:solidFill>
                <a:latin typeface="Calibri" panose="020F0502020204030204" pitchFamily="34" charset="0"/>
              </a:rPr>
              <a:t>. Sci. Technol. 33 (2020) 044011</a:t>
            </a:r>
          </a:p>
        </p:txBody>
      </p:sp>
      <p:sp>
        <p:nvSpPr>
          <p:cNvPr id="12" name="TextBox 11">
            <a:extLst>
              <a:ext uri="{FF2B5EF4-FFF2-40B4-BE49-F238E27FC236}">
                <a16:creationId xmlns:a16="http://schemas.microsoft.com/office/drawing/2014/main" id="{511807C6-51CF-D855-727B-0C38B7A5A979}"/>
              </a:ext>
            </a:extLst>
          </p:cNvPr>
          <p:cNvSpPr txBox="1"/>
          <p:nvPr/>
        </p:nvSpPr>
        <p:spPr>
          <a:xfrm>
            <a:off x="9083209" y="5640097"/>
            <a:ext cx="2541208" cy="369332"/>
          </a:xfrm>
          <a:prstGeom prst="rect">
            <a:avLst/>
          </a:prstGeom>
          <a:noFill/>
        </p:spPr>
        <p:txBody>
          <a:bodyPr wrap="none" rtlCol="0">
            <a:spAutoFit/>
          </a:bodyPr>
          <a:lstStyle/>
          <a:p>
            <a:pPr algn="l"/>
            <a:r>
              <a:rPr lang="en-US" dirty="0">
                <a:solidFill>
                  <a:srgbClr val="00B050"/>
                </a:solidFill>
                <a:latin typeface="Calibri" panose="020F0502020204030204" pitchFamily="34" charset="0"/>
              </a:rPr>
              <a:t>Input for process control</a:t>
            </a:r>
          </a:p>
        </p:txBody>
      </p:sp>
      <p:cxnSp>
        <p:nvCxnSpPr>
          <p:cNvPr id="14" name="Straight Arrow Connector 13">
            <a:extLst>
              <a:ext uri="{FF2B5EF4-FFF2-40B4-BE49-F238E27FC236}">
                <a16:creationId xmlns:a16="http://schemas.microsoft.com/office/drawing/2014/main" id="{FEDC4B3C-5F91-3003-982B-3E6991CB4C23}"/>
              </a:ext>
            </a:extLst>
          </p:cNvPr>
          <p:cNvCxnSpPr>
            <a:cxnSpLocks/>
          </p:cNvCxnSpPr>
          <p:nvPr/>
        </p:nvCxnSpPr>
        <p:spPr>
          <a:xfrm flipH="1" flipV="1">
            <a:off x="10647195" y="4821432"/>
            <a:ext cx="31087" cy="898663"/>
          </a:xfrm>
          <a:prstGeom prst="straightConnector1">
            <a:avLst/>
          </a:prstGeom>
          <a:ln w="57150">
            <a:tailEnd type="triangle"/>
          </a:ln>
        </p:spPr>
        <p:style>
          <a:lnRef idx="1">
            <a:schemeClr val="accent6"/>
          </a:lnRef>
          <a:fillRef idx="0">
            <a:schemeClr val="accent6"/>
          </a:fillRef>
          <a:effectRef idx="0">
            <a:schemeClr val="accent6"/>
          </a:effectRef>
          <a:fontRef idx="minor">
            <a:schemeClr val="tx1"/>
          </a:fontRef>
        </p:style>
      </p:cxnSp>
      <p:sp>
        <p:nvSpPr>
          <p:cNvPr id="15" name="TextBox 14">
            <a:extLst>
              <a:ext uri="{FF2B5EF4-FFF2-40B4-BE49-F238E27FC236}">
                <a16:creationId xmlns:a16="http://schemas.microsoft.com/office/drawing/2014/main" id="{F3222612-532A-FED2-4F44-87F154B403A1}"/>
              </a:ext>
            </a:extLst>
          </p:cNvPr>
          <p:cNvSpPr txBox="1"/>
          <p:nvPr/>
        </p:nvSpPr>
        <p:spPr>
          <a:xfrm>
            <a:off x="7866816" y="6013069"/>
            <a:ext cx="3890039" cy="369332"/>
          </a:xfrm>
          <a:prstGeom prst="rect">
            <a:avLst/>
          </a:prstGeom>
          <a:noFill/>
        </p:spPr>
        <p:txBody>
          <a:bodyPr wrap="none" rtlCol="0">
            <a:spAutoFit/>
          </a:bodyPr>
          <a:lstStyle/>
          <a:p>
            <a:pPr algn="l"/>
            <a:r>
              <a:rPr lang="en-US" dirty="0">
                <a:solidFill>
                  <a:srgbClr val="D85DEB"/>
                </a:solidFill>
                <a:latin typeface="Calibri" panose="020F0502020204030204" pitchFamily="34" charset="0"/>
              </a:rPr>
              <a:t>Operating environment of 32T magnet</a:t>
            </a:r>
          </a:p>
        </p:txBody>
      </p:sp>
      <p:cxnSp>
        <p:nvCxnSpPr>
          <p:cNvPr id="16" name="Straight Arrow Connector 15">
            <a:extLst>
              <a:ext uri="{FF2B5EF4-FFF2-40B4-BE49-F238E27FC236}">
                <a16:creationId xmlns:a16="http://schemas.microsoft.com/office/drawing/2014/main" id="{7E65FF4F-DADD-5275-C11D-E5E4A158D648}"/>
              </a:ext>
            </a:extLst>
          </p:cNvPr>
          <p:cNvCxnSpPr>
            <a:cxnSpLocks/>
          </p:cNvCxnSpPr>
          <p:nvPr/>
        </p:nvCxnSpPr>
        <p:spPr>
          <a:xfrm flipV="1">
            <a:off x="8592475" y="4326389"/>
            <a:ext cx="0" cy="1683040"/>
          </a:xfrm>
          <a:prstGeom prst="straightConnector1">
            <a:avLst/>
          </a:prstGeom>
          <a:ln w="57150">
            <a:solidFill>
              <a:srgbClr val="D85DEB"/>
            </a:solidFill>
            <a:tailEnd type="triangle"/>
          </a:ln>
        </p:spPr>
        <p:style>
          <a:lnRef idx="1">
            <a:schemeClr val="accent6"/>
          </a:lnRef>
          <a:fillRef idx="0">
            <a:schemeClr val="accent6"/>
          </a:fillRef>
          <a:effectRef idx="0">
            <a:schemeClr val="accent6"/>
          </a:effectRef>
          <a:fontRef idx="minor">
            <a:schemeClr val="tx1"/>
          </a:fontRef>
        </p:style>
      </p:cxnSp>
      <p:sp>
        <p:nvSpPr>
          <p:cNvPr id="7" name="TextBox 6">
            <a:extLst>
              <a:ext uri="{FF2B5EF4-FFF2-40B4-BE49-F238E27FC236}">
                <a16:creationId xmlns:a16="http://schemas.microsoft.com/office/drawing/2014/main" id="{5B5D51ED-E7E9-8FBD-A1CF-C187198BFE4D}"/>
              </a:ext>
            </a:extLst>
          </p:cNvPr>
          <p:cNvSpPr txBox="1"/>
          <p:nvPr/>
        </p:nvSpPr>
        <p:spPr>
          <a:xfrm>
            <a:off x="7580529" y="1126375"/>
            <a:ext cx="4419600" cy="830997"/>
          </a:xfrm>
          <a:prstGeom prst="rect">
            <a:avLst/>
          </a:prstGeom>
          <a:solidFill>
            <a:schemeClr val="accent4"/>
          </a:solidFill>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p>
            <a:r>
              <a:rPr lang="en-US" sz="1600" b="1" dirty="0">
                <a:solidFill>
                  <a:schemeClr val="tx1"/>
                </a:solidFill>
              </a:rPr>
              <a:t>No manufacturer can connect REBCO magnet performance requirements to internal QC  and process controls at the present time</a:t>
            </a:r>
          </a:p>
        </p:txBody>
      </p:sp>
      <p:sp>
        <p:nvSpPr>
          <p:cNvPr id="4" name="TextBox 3">
            <a:extLst>
              <a:ext uri="{FF2B5EF4-FFF2-40B4-BE49-F238E27FC236}">
                <a16:creationId xmlns:a16="http://schemas.microsoft.com/office/drawing/2014/main" id="{001ED3AC-5014-2ED8-D4BE-5259FD99851F}"/>
              </a:ext>
            </a:extLst>
          </p:cNvPr>
          <p:cNvSpPr txBox="1"/>
          <p:nvPr/>
        </p:nvSpPr>
        <p:spPr>
          <a:xfrm>
            <a:off x="611466" y="6315560"/>
            <a:ext cx="3672865" cy="276999"/>
          </a:xfrm>
          <a:prstGeom prst="rect">
            <a:avLst/>
          </a:prstGeom>
          <a:noFill/>
        </p:spPr>
        <p:txBody>
          <a:bodyPr wrap="none" rtlCol="0">
            <a:spAutoFit/>
          </a:bodyPr>
          <a:lstStyle/>
          <a:p>
            <a:r>
              <a:rPr lang="en-US" sz="1200" dirty="0">
                <a:solidFill>
                  <a:srgbClr val="C00000"/>
                </a:solidFill>
              </a:rPr>
              <a:t>Specifications not usually required by other projects.</a:t>
            </a:r>
          </a:p>
        </p:txBody>
      </p:sp>
      <p:sp>
        <p:nvSpPr>
          <p:cNvPr id="24" name="TextBox 23">
            <a:extLst>
              <a:ext uri="{FF2B5EF4-FFF2-40B4-BE49-F238E27FC236}">
                <a16:creationId xmlns:a16="http://schemas.microsoft.com/office/drawing/2014/main" id="{E9830A8D-192A-C168-29AE-CDAB8736C83B}"/>
              </a:ext>
            </a:extLst>
          </p:cNvPr>
          <p:cNvSpPr txBox="1"/>
          <p:nvPr/>
        </p:nvSpPr>
        <p:spPr>
          <a:xfrm>
            <a:off x="264138" y="518150"/>
            <a:ext cx="11527645" cy="738664"/>
          </a:xfrm>
          <a:prstGeom prst="rect">
            <a:avLst/>
          </a:prstGeom>
          <a:noFill/>
        </p:spPr>
        <p:txBody>
          <a:bodyPr wrap="square" rtlCol="0">
            <a:spAutoFit/>
          </a:bodyPr>
          <a:lstStyle/>
          <a:p>
            <a:r>
              <a:rPr lang="en-US" sz="1400" i="1" dirty="0">
                <a:solidFill>
                  <a:schemeClr val="accent1"/>
                </a:solidFill>
              </a:rPr>
              <a:t>Conductor team – Dmytro Abraimov, Jun Lu, Jeremy Levitan, Aniket Ingrole, Jan Jaroszynski, Jozef Kvitkovic, Yan Xin </a:t>
            </a:r>
            <a:br>
              <a:rPr lang="en-US" sz="1400" i="1" dirty="0">
                <a:solidFill>
                  <a:schemeClr val="accent1"/>
                </a:solidFill>
              </a:rPr>
            </a:br>
            <a:r>
              <a:rPr lang="en-US" sz="1400" i="1" u="sng" dirty="0">
                <a:solidFill>
                  <a:schemeClr val="accent1"/>
                </a:solidFill>
              </a:rPr>
              <a:t>Students</a:t>
            </a:r>
            <a:r>
              <a:rPr lang="en-US" sz="1400" i="1" dirty="0">
                <a:solidFill>
                  <a:schemeClr val="accent1"/>
                </a:solidFill>
              </a:rPr>
              <a:t>: Hannah Matos Pimentel, Adonay Almanza-Enriquez, Cade Watson, Aaron Bates, Carina Zha, Nicole Bishop, Noah Gavin, Aliya Hutley</a:t>
            </a:r>
          </a:p>
          <a:p>
            <a:r>
              <a:rPr lang="en-US" sz="1400" i="1" dirty="0">
                <a:solidFill>
                  <a:schemeClr val="accent1"/>
                </a:solidFill>
              </a:rPr>
              <a:t> </a:t>
            </a:r>
            <a:endParaRPr lang="en-US" sz="1400" dirty="0">
              <a:solidFill>
                <a:schemeClr val="accent1"/>
              </a:solidFill>
            </a:endParaRPr>
          </a:p>
        </p:txBody>
      </p:sp>
      <p:sp>
        <p:nvSpPr>
          <p:cNvPr id="8" name="TextBox 7">
            <a:extLst>
              <a:ext uri="{FF2B5EF4-FFF2-40B4-BE49-F238E27FC236}">
                <a16:creationId xmlns:a16="http://schemas.microsoft.com/office/drawing/2014/main" id="{470A1B63-6C57-B032-9842-D806DDD8517C}"/>
              </a:ext>
            </a:extLst>
          </p:cNvPr>
          <p:cNvSpPr txBox="1"/>
          <p:nvPr/>
        </p:nvSpPr>
        <p:spPr>
          <a:xfrm>
            <a:off x="3949967" y="3645534"/>
            <a:ext cx="1868271" cy="338554"/>
          </a:xfrm>
          <a:prstGeom prst="rect">
            <a:avLst/>
          </a:prstGeom>
          <a:solidFill>
            <a:schemeClr val="accent4"/>
          </a:solidFill>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p>
            <a:r>
              <a:rPr lang="en-US" sz="1600" b="1" dirty="0" err="1">
                <a:solidFill>
                  <a:schemeClr val="tx1"/>
                </a:solidFill>
              </a:rPr>
              <a:t>Ic</a:t>
            </a:r>
            <a:r>
              <a:rPr lang="en-US" sz="1600" b="1" dirty="0">
                <a:solidFill>
                  <a:schemeClr val="tx1"/>
                </a:solidFill>
              </a:rPr>
              <a:t> spec is not final</a:t>
            </a:r>
          </a:p>
        </p:txBody>
      </p:sp>
    </p:spTree>
    <p:extLst>
      <p:ext uri="{BB962C8B-B14F-4D97-AF65-F5344CB8AC3E}">
        <p14:creationId xmlns:p14="http://schemas.microsoft.com/office/powerpoint/2010/main" val="496446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5" grpId="0"/>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02459-4CD6-48CC-A2E8-AB8D6F0F5F08}"/>
              </a:ext>
            </a:extLst>
          </p:cNvPr>
          <p:cNvSpPr>
            <a:spLocks noGrp="1"/>
          </p:cNvSpPr>
          <p:nvPr>
            <p:ph type="title"/>
          </p:nvPr>
        </p:nvSpPr>
        <p:spPr/>
        <p:txBody>
          <a:bodyPr>
            <a:normAutofit/>
          </a:bodyPr>
          <a:lstStyle/>
          <a:p>
            <a:r>
              <a:rPr lang="en-US" sz="2800" dirty="0"/>
              <a:t>The 40T conductor quality plan will require extensive resources</a:t>
            </a:r>
            <a:endParaRPr lang="en-US" sz="2000" dirty="0"/>
          </a:p>
        </p:txBody>
      </p:sp>
      <p:sp>
        <p:nvSpPr>
          <p:cNvPr id="5" name="Content Placeholder 2">
            <a:extLst>
              <a:ext uri="{FF2B5EF4-FFF2-40B4-BE49-F238E27FC236}">
                <a16:creationId xmlns:a16="http://schemas.microsoft.com/office/drawing/2014/main" id="{2B8CB73A-479A-417E-BD46-122CDFC49AEA}"/>
              </a:ext>
            </a:extLst>
          </p:cNvPr>
          <p:cNvSpPr>
            <a:spLocks noGrp="1"/>
          </p:cNvSpPr>
          <p:nvPr>
            <p:ph idx="1"/>
          </p:nvPr>
        </p:nvSpPr>
        <p:spPr/>
        <p:txBody>
          <a:bodyPr>
            <a:normAutofit fontScale="85000" lnSpcReduction="20000"/>
          </a:bodyPr>
          <a:lstStyle/>
          <a:p>
            <a:pPr marL="0" indent="0">
              <a:buNone/>
            </a:pPr>
            <a:r>
              <a:rPr lang="en-US" sz="1600" b="1" u="sng" dirty="0"/>
              <a:t>Test Plan (synopsis) of REBCO Conductor for 40T</a:t>
            </a:r>
          </a:p>
          <a:p>
            <a:r>
              <a:rPr lang="en-US" sz="1600" b="1" dirty="0"/>
              <a:t>Full end-to-end </a:t>
            </a:r>
            <a:r>
              <a:rPr lang="en-US" sz="1600" b="1" dirty="0" err="1"/>
              <a:t>Tapestar</a:t>
            </a:r>
            <a:r>
              <a:rPr lang="en-US" sz="1600" b="1" dirty="0"/>
              <a:t> data from supplier (77 K, </a:t>
            </a:r>
            <a:r>
              <a:rPr lang="en-US" sz="1600" b="1" dirty="0" err="1"/>
              <a:t>s.f.</a:t>
            </a:r>
            <a:r>
              <a:rPr lang="en-US" sz="1600" b="1" dirty="0"/>
              <a:t>); re-scan at NHMFL upon receipt, </a:t>
            </a:r>
            <a:r>
              <a:rPr lang="en-US" sz="1600" b="1" noProof="0" dirty="0">
                <a:solidFill>
                  <a:srgbClr val="FF0000"/>
                </a:solidFill>
              </a:rPr>
              <a:t>each spool (Supplier + Lab)</a:t>
            </a:r>
          </a:p>
          <a:p>
            <a:r>
              <a:rPr lang="en-US" sz="1600" b="1" noProof="0" dirty="0"/>
              <a:t>Surface condition survey </a:t>
            </a:r>
            <a:r>
              <a:rPr lang="en-US" sz="1600" b="1" noProof="0" dirty="0">
                <a:solidFill>
                  <a:srgbClr val="FF0000"/>
                </a:solidFill>
              </a:rPr>
              <a:t>each spool (S+L)</a:t>
            </a:r>
          </a:p>
          <a:p>
            <a:r>
              <a:rPr lang="en-US" sz="1600" b="1" noProof="0" dirty="0"/>
              <a:t>Transport </a:t>
            </a:r>
            <a:r>
              <a:rPr lang="en-US" sz="1600" b="1" noProof="0" dirty="0" err="1"/>
              <a:t>I</a:t>
            </a:r>
            <a:r>
              <a:rPr lang="en-US" sz="1600" b="1" baseline="-25000" noProof="0" dirty="0" err="1"/>
              <a:t>c</a:t>
            </a:r>
            <a:r>
              <a:rPr lang="en-US" sz="1600" b="1" noProof="0" dirty="0"/>
              <a:t> and N-value on short samples from spool ends</a:t>
            </a:r>
          </a:p>
          <a:p>
            <a:pPr lvl="1"/>
            <a:r>
              <a:rPr lang="en-US" sz="1600" b="1" noProof="0" dirty="0"/>
              <a:t>15 T, 4.2 K and fixed angles (90°, 18°, third angle for curve fitting) </a:t>
            </a:r>
            <a:r>
              <a:rPr lang="en-US" sz="1600" b="1" noProof="0" dirty="0">
                <a:solidFill>
                  <a:srgbClr val="FF0000"/>
                </a:solidFill>
              </a:rPr>
              <a:t>each spool, each end (L)</a:t>
            </a:r>
          </a:p>
          <a:p>
            <a:pPr lvl="1"/>
            <a:r>
              <a:rPr lang="en-US" sz="1600" b="1" noProof="0" dirty="0"/>
              <a:t>Up to 11 T, 4.2 K, variable angle, </a:t>
            </a:r>
            <a:r>
              <a:rPr lang="en-US" sz="1600" b="1" dirty="0"/>
              <a:t>laser-cut bridges, </a:t>
            </a:r>
            <a:r>
              <a:rPr lang="en-US" sz="1600" b="1" dirty="0">
                <a:solidFill>
                  <a:srgbClr val="FF0000"/>
                </a:solidFill>
              </a:rPr>
              <a:t>selected tapes from </a:t>
            </a:r>
            <a:r>
              <a:rPr lang="en-US" sz="1600" b="1" noProof="0" dirty="0">
                <a:solidFill>
                  <a:srgbClr val="FF0000"/>
                </a:solidFill>
              </a:rPr>
              <a:t>production lot (L)</a:t>
            </a:r>
          </a:p>
          <a:p>
            <a:r>
              <a:rPr lang="en-US" sz="1600" b="1" noProof="0" dirty="0"/>
              <a:t>Torque magnetometry (J. Jaroszynski) to cover full </a:t>
            </a:r>
            <a:r>
              <a:rPr lang="en-US" sz="1600" b="1" noProof="0"/>
              <a:t>Ic(B</a:t>
            </a:r>
            <a:r>
              <a:rPr lang="en-US" sz="1600" b="1" noProof="0" dirty="0"/>
              <a:t>, T</a:t>
            </a:r>
            <a:r>
              <a:rPr lang="en-US" sz="1600" b="1" noProof="0"/>
              <a:t>, θ) </a:t>
            </a:r>
            <a:r>
              <a:rPr lang="en-US" sz="1600" b="1" noProof="0" dirty="0"/>
              <a:t>space up to 31 T, </a:t>
            </a:r>
            <a:r>
              <a:rPr lang="en-US" sz="1600" b="1" dirty="0">
                <a:solidFill>
                  <a:srgbClr val="FF0000"/>
                </a:solidFill>
              </a:rPr>
              <a:t>selected tapes from </a:t>
            </a:r>
            <a:r>
              <a:rPr lang="en-US" sz="1600" b="1" noProof="0" dirty="0">
                <a:solidFill>
                  <a:srgbClr val="FF0000"/>
                </a:solidFill>
              </a:rPr>
              <a:t>production lot (L)</a:t>
            </a:r>
          </a:p>
          <a:p>
            <a:r>
              <a:rPr lang="en-US" sz="1600" b="1" noProof="0" dirty="0"/>
              <a:t>RRR measurement of the copper layer (requires removing REBCO), </a:t>
            </a:r>
            <a:r>
              <a:rPr lang="en-US" sz="1600" b="1" noProof="0" dirty="0">
                <a:solidFill>
                  <a:srgbClr val="FF0000"/>
                </a:solidFill>
              </a:rPr>
              <a:t>once per strand lot or copper plating run (L)</a:t>
            </a:r>
          </a:p>
          <a:p>
            <a:r>
              <a:rPr lang="en-US" sz="1600" b="1" noProof="0" dirty="0"/>
              <a:t>ab-plane tilt angle XRD measurement, </a:t>
            </a:r>
            <a:r>
              <a:rPr lang="en-US" sz="1600" b="1" noProof="0" dirty="0">
                <a:solidFill>
                  <a:srgbClr val="FF0000"/>
                </a:solidFill>
              </a:rPr>
              <a:t>once per spool (L)</a:t>
            </a:r>
          </a:p>
          <a:p>
            <a:r>
              <a:rPr lang="en-US" sz="1600" b="1" noProof="0" dirty="0"/>
              <a:t>Scanning electron microscopy </a:t>
            </a:r>
          </a:p>
          <a:p>
            <a:pPr lvl="1"/>
            <a:r>
              <a:rPr lang="en-US" sz="1600" b="1" dirty="0"/>
              <a:t>V</a:t>
            </a:r>
            <a:r>
              <a:rPr lang="en-US" sz="1600" b="1" noProof="0" dirty="0" err="1"/>
              <a:t>isualization</a:t>
            </a:r>
            <a:r>
              <a:rPr lang="en-US" sz="1600" b="1" noProof="0" dirty="0"/>
              <a:t> of the REBCO layer surface (requires removing </a:t>
            </a:r>
            <a:r>
              <a:rPr lang="en-US" sz="1600" b="1" noProof="0" dirty="0" err="1"/>
              <a:t>Cu+Ag</a:t>
            </a:r>
            <a:r>
              <a:rPr lang="en-US" sz="1600" b="1" noProof="0" dirty="0"/>
              <a:t>) </a:t>
            </a:r>
            <a:r>
              <a:rPr lang="en-US" sz="1600" b="1" noProof="0" dirty="0">
                <a:solidFill>
                  <a:srgbClr val="FF0000"/>
                </a:solidFill>
              </a:rPr>
              <a:t>once per strand lot (L)</a:t>
            </a:r>
          </a:p>
          <a:p>
            <a:pPr lvl="1"/>
            <a:r>
              <a:rPr lang="en-US" sz="1600" b="1" noProof="0" dirty="0"/>
              <a:t>Conductor cross-section and thickness, </a:t>
            </a:r>
            <a:r>
              <a:rPr lang="en-US" sz="1600" b="1" dirty="0">
                <a:solidFill>
                  <a:srgbClr val="FF0000"/>
                </a:solidFill>
              </a:rPr>
              <a:t>each spool (L)</a:t>
            </a:r>
            <a:endParaRPr lang="en-US" sz="1600" b="1" noProof="0" dirty="0">
              <a:solidFill>
                <a:srgbClr val="FF0000"/>
              </a:solidFill>
            </a:endParaRPr>
          </a:p>
          <a:p>
            <a:pPr lvl="1"/>
            <a:r>
              <a:rPr lang="en-US" sz="1600" b="1" noProof="0" dirty="0"/>
              <a:t>FIB patterning for REBCO thickness measurements, </a:t>
            </a:r>
            <a:r>
              <a:rPr lang="en-US" sz="1600" b="1" noProof="0" dirty="0">
                <a:solidFill>
                  <a:srgbClr val="FF0000"/>
                </a:solidFill>
              </a:rPr>
              <a:t>once per strand lot (L)</a:t>
            </a:r>
          </a:p>
          <a:p>
            <a:pPr lvl="1"/>
            <a:r>
              <a:rPr lang="en-US" sz="1600" b="1" noProof="0" dirty="0"/>
              <a:t>EDS analysis of defects, </a:t>
            </a:r>
            <a:r>
              <a:rPr lang="en-US" sz="1600" b="1" noProof="0" dirty="0">
                <a:solidFill>
                  <a:srgbClr val="FF0000"/>
                </a:solidFill>
              </a:rPr>
              <a:t>as needed (L)</a:t>
            </a:r>
          </a:p>
          <a:p>
            <a:r>
              <a:rPr lang="en-US" sz="1600" b="1" noProof="0" dirty="0"/>
              <a:t>Transmission electron microscopy </a:t>
            </a:r>
            <a:r>
              <a:rPr lang="en-US" sz="1600" b="1" noProof="0" dirty="0">
                <a:solidFill>
                  <a:srgbClr val="FF0000"/>
                </a:solidFill>
              </a:rPr>
              <a:t>as needed (L)</a:t>
            </a:r>
          </a:p>
          <a:p>
            <a:r>
              <a:rPr lang="en-US" sz="1600" b="1" noProof="0" dirty="0"/>
              <a:t>Peel test </a:t>
            </a:r>
            <a:r>
              <a:rPr lang="en-US" sz="1600" b="1" noProof="0" dirty="0">
                <a:solidFill>
                  <a:srgbClr val="FF0000"/>
                </a:solidFill>
              </a:rPr>
              <a:t>each spool, each end (L)</a:t>
            </a:r>
            <a:endParaRPr lang="en-US" sz="1600" b="1" noProof="0" dirty="0"/>
          </a:p>
          <a:p>
            <a:r>
              <a:rPr lang="en-US" sz="1600" b="1" noProof="0" dirty="0"/>
              <a:t>Joint resistance</a:t>
            </a:r>
            <a:r>
              <a:rPr lang="en-US" sz="1600" b="1" noProof="0" dirty="0">
                <a:solidFill>
                  <a:srgbClr val="FF0000"/>
                </a:solidFill>
              </a:rPr>
              <a:t> once per strand lot (L)</a:t>
            </a:r>
          </a:p>
          <a:p>
            <a:r>
              <a:rPr lang="en-US" sz="1600" b="1" noProof="0" dirty="0"/>
              <a:t>Transport </a:t>
            </a:r>
            <a:r>
              <a:rPr lang="en-US" sz="1600" b="1" noProof="0" dirty="0" err="1"/>
              <a:t>Ic</a:t>
            </a:r>
            <a:r>
              <a:rPr lang="en-US" sz="1600" b="1" noProof="0" dirty="0"/>
              <a:t> under stress </a:t>
            </a:r>
            <a:r>
              <a:rPr lang="en-US" sz="1600" b="1" noProof="0" dirty="0">
                <a:solidFill>
                  <a:srgbClr val="FF0000"/>
                </a:solidFill>
              </a:rPr>
              <a:t>once per strand lot (L)</a:t>
            </a:r>
          </a:p>
        </p:txBody>
      </p:sp>
      <p:sp>
        <p:nvSpPr>
          <p:cNvPr id="3" name="Footer Placeholder 2">
            <a:extLst>
              <a:ext uri="{FF2B5EF4-FFF2-40B4-BE49-F238E27FC236}">
                <a16:creationId xmlns:a16="http://schemas.microsoft.com/office/drawing/2014/main" id="{6AC6F6C6-4980-AD3D-0805-593B2B4C8E12}"/>
              </a:ext>
            </a:extLst>
          </p:cNvPr>
          <p:cNvSpPr>
            <a:spLocks noGrp="1"/>
          </p:cNvSpPr>
          <p:nvPr>
            <p:ph type="ftr" sz="quarter" idx="11"/>
          </p:nvPr>
        </p:nvSpPr>
        <p:spPr/>
        <p:txBody>
          <a:bodyPr/>
          <a:lstStyle/>
          <a:p>
            <a:r>
              <a:rPr lang="en-US"/>
              <a:t>HiTAT - 2025 October 23-24 at CERN</a:t>
            </a:r>
            <a:endParaRPr lang="en-US" dirty="0"/>
          </a:p>
        </p:txBody>
      </p:sp>
      <p:sp>
        <p:nvSpPr>
          <p:cNvPr id="4" name="Slide Number Placeholder 3">
            <a:extLst>
              <a:ext uri="{FF2B5EF4-FFF2-40B4-BE49-F238E27FC236}">
                <a16:creationId xmlns:a16="http://schemas.microsoft.com/office/drawing/2014/main" id="{A409FC95-B2FA-42DD-B365-A3719B560716}"/>
              </a:ext>
            </a:extLst>
          </p:cNvPr>
          <p:cNvSpPr>
            <a:spLocks noGrp="1"/>
          </p:cNvSpPr>
          <p:nvPr>
            <p:ph type="sldNum" sz="quarter" idx="12"/>
          </p:nvPr>
        </p:nvSpPr>
        <p:spPr/>
        <p:txBody>
          <a:bodyPr/>
          <a:lstStyle>
            <a:defPPr>
              <a:defRPr lang="en-US"/>
            </a:defPPr>
            <a:lvl1pPr marL="0" algn="r" defTabSz="457200" rtl="0" eaLnBrk="1" latinLnBrk="0" hangingPunct="1">
              <a:defRPr sz="1200"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6D22083-CC51-4A85-A83A-7E1EBCC74C6C}" type="slidenum">
              <a:rPr lang="en-US" smtClean="0">
                <a:solidFill>
                  <a:schemeClr val="bg1"/>
                </a:solidFill>
                <a:latin typeface="Calibri" panose="020F0502020204030204" pitchFamily="34" charset="0"/>
              </a:rPr>
              <a:pPr/>
              <a:t>6</a:t>
            </a:fld>
            <a:endParaRPr lang="en-US" dirty="0">
              <a:solidFill>
                <a:schemeClr val="bg1"/>
              </a:solidFill>
              <a:latin typeface="Calibri" panose="020F0502020204030204" pitchFamily="34" charset="0"/>
            </a:endParaRPr>
          </a:p>
        </p:txBody>
      </p:sp>
      <p:sp>
        <p:nvSpPr>
          <p:cNvPr id="9" name="Right Brace 8">
            <a:extLst>
              <a:ext uri="{FF2B5EF4-FFF2-40B4-BE49-F238E27FC236}">
                <a16:creationId xmlns:a16="http://schemas.microsoft.com/office/drawing/2014/main" id="{24D83CDB-1F6D-9C25-686C-08F811827F0F}"/>
              </a:ext>
            </a:extLst>
          </p:cNvPr>
          <p:cNvSpPr/>
          <p:nvPr/>
        </p:nvSpPr>
        <p:spPr>
          <a:xfrm>
            <a:off x="8846344" y="1325833"/>
            <a:ext cx="533400" cy="4572000"/>
          </a:xfrm>
          <a:prstGeom prst="rightBrace">
            <a:avLst>
              <a:gd name="adj1" fmla="val 29299"/>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accent1"/>
              </a:solidFill>
            </a:endParaRPr>
          </a:p>
        </p:txBody>
      </p:sp>
      <p:sp>
        <p:nvSpPr>
          <p:cNvPr id="10" name="TextBox 9">
            <a:extLst>
              <a:ext uri="{FF2B5EF4-FFF2-40B4-BE49-F238E27FC236}">
                <a16:creationId xmlns:a16="http://schemas.microsoft.com/office/drawing/2014/main" id="{85DD2BC8-B0F0-2359-3ABA-8C0BF1D9B61D}"/>
              </a:ext>
            </a:extLst>
          </p:cNvPr>
          <p:cNvSpPr txBox="1"/>
          <p:nvPr/>
        </p:nvSpPr>
        <p:spPr>
          <a:xfrm>
            <a:off x="9379744" y="3274516"/>
            <a:ext cx="2583656" cy="923330"/>
          </a:xfrm>
          <a:prstGeom prst="rect">
            <a:avLst/>
          </a:prstGeom>
          <a:noFill/>
        </p:spPr>
        <p:txBody>
          <a:bodyPr wrap="square" rtlCol="0">
            <a:spAutoFit/>
          </a:bodyPr>
          <a:lstStyle/>
          <a:p>
            <a:r>
              <a:rPr lang="en-US" b="1" dirty="0">
                <a:solidFill>
                  <a:schemeClr val="accent1"/>
                </a:solidFill>
              </a:rPr>
              <a:t>1-2 weeks per spool with present resources</a:t>
            </a:r>
          </a:p>
          <a:p>
            <a:endParaRPr lang="en-US" b="1" dirty="0">
              <a:solidFill>
                <a:schemeClr val="accent1"/>
              </a:solidFill>
            </a:endParaRPr>
          </a:p>
        </p:txBody>
      </p:sp>
    </p:spTree>
    <p:extLst>
      <p:ext uri="{BB962C8B-B14F-4D97-AF65-F5344CB8AC3E}">
        <p14:creationId xmlns:p14="http://schemas.microsoft.com/office/powerpoint/2010/main" val="3729488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19E19A8-18FF-C207-C315-8B737FDA7668}"/>
              </a:ext>
            </a:extLst>
          </p:cNvPr>
          <p:cNvPicPr>
            <a:picLocks noChangeAspect="1"/>
          </p:cNvPicPr>
          <p:nvPr/>
        </p:nvPicPr>
        <p:blipFill>
          <a:blip r:embed="rId2"/>
          <a:stretch>
            <a:fillRect/>
          </a:stretch>
        </p:blipFill>
        <p:spPr>
          <a:xfrm>
            <a:off x="4640151" y="1406549"/>
            <a:ext cx="7269910" cy="3861130"/>
          </a:xfrm>
          <a:prstGeom prst="rect">
            <a:avLst/>
          </a:prstGeom>
        </p:spPr>
      </p:pic>
      <p:sp>
        <p:nvSpPr>
          <p:cNvPr id="2" name="Title 1">
            <a:extLst>
              <a:ext uri="{FF2B5EF4-FFF2-40B4-BE49-F238E27FC236}">
                <a16:creationId xmlns:a16="http://schemas.microsoft.com/office/drawing/2014/main" id="{32FD9FC2-AAF5-2860-2761-7CCFB2C0DA8B}"/>
              </a:ext>
            </a:extLst>
          </p:cNvPr>
          <p:cNvSpPr>
            <a:spLocks noGrp="1"/>
          </p:cNvSpPr>
          <p:nvPr>
            <p:ph type="title"/>
          </p:nvPr>
        </p:nvSpPr>
        <p:spPr/>
        <p:txBody>
          <a:bodyPr/>
          <a:lstStyle/>
          <a:p>
            <a:r>
              <a:rPr lang="en-US" b="1" dirty="0"/>
              <a:t>Critical Current Grading is needed to control magnet margins and facilitate quench protection </a:t>
            </a:r>
          </a:p>
        </p:txBody>
      </p:sp>
      <p:sp>
        <p:nvSpPr>
          <p:cNvPr id="3" name="Content Placeholder 2">
            <a:extLst>
              <a:ext uri="{FF2B5EF4-FFF2-40B4-BE49-F238E27FC236}">
                <a16:creationId xmlns:a16="http://schemas.microsoft.com/office/drawing/2014/main" id="{28B31A18-2F1D-3619-5DEE-55F1E29E8B2C}"/>
              </a:ext>
            </a:extLst>
          </p:cNvPr>
          <p:cNvSpPr>
            <a:spLocks noGrp="1"/>
          </p:cNvSpPr>
          <p:nvPr>
            <p:ph idx="1"/>
          </p:nvPr>
        </p:nvSpPr>
        <p:spPr>
          <a:xfrm>
            <a:off x="281939" y="1295400"/>
            <a:ext cx="4136312" cy="4911191"/>
          </a:xfrm>
        </p:spPr>
        <p:txBody>
          <a:bodyPr>
            <a:normAutofit fontScale="92500"/>
          </a:bodyPr>
          <a:lstStyle/>
          <a:p>
            <a:r>
              <a:rPr lang="en-US" dirty="0"/>
              <a:t>Manufacturers were approached to deliver three conductor grades by varying the REBCO thickness</a:t>
            </a:r>
          </a:p>
          <a:p>
            <a:pPr lvl="1"/>
            <a:r>
              <a:rPr lang="en-US" dirty="0"/>
              <a:t>Need to keep </a:t>
            </a:r>
            <a:r>
              <a:rPr lang="en-US" dirty="0" err="1"/>
              <a:t>Ic</a:t>
            </a:r>
            <a:r>
              <a:rPr lang="en-US" dirty="0"/>
              <a:t>(</a:t>
            </a:r>
            <a:r>
              <a:rPr lang="en-US" dirty="0" err="1"/>
              <a:t>B,T,</a:t>
            </a:r>
            <a:r>
              <a:rPr lang="en-US" dirty="0" err="1">
                <a:latin typeface="Symbol" panose="05050102010706020507" pitchFamily="18" charset="2"/>
              </a:rPr>
              <a:t>q</a:t>
            </a:r>
            <a:r>
              <a:rPr lang="en-US" dirty="0"/>
              <a:t>) scaling the same to facilitate quench modeling and protection </a:t>
            </a:r>
            <a:r>
              <a:rPr lang="en-US" dirty="0">
                <a:sym typeface="Wingdings" panose="05000000000000000000" pitchFamily="2" charset="2"/>
              </a:rPr>
              <a:t> </a:t>
            </a:r>
            <a:r>
              <a:rPr lang="en-US" dirty="0">
                <a:solidFill>
                  <a:srgbClr val="C00000"/>
                </a:solidFill>
                <a:sym typeface="Wingdings" panose="05000000000000000000" pitchFamily="2" charset="2"/>
              </a:rPr>
              <a:t>changes in pinning were discouraged</a:t>
            </a:r>
            <a:endParaRPr lang="en-US" dirty="0">
              <a:solidFill>
                <a:srgbClr val="C00000"/>
              </a:solidFill>
            </a:endParaRPr>
          </a:p>
          <a:p>
            <a:pPr lvl="1"/>
            <a:r>
              <a:rPr lang="en-US" dirty="0"/>
              <a:t>One manufacturer responded positively</a:t>
            </a:r>
          </a:p>
          <a:p>
            <a:r>
              <a:rPr lang="en-US" dirty="0"/>
              <a:t>Broad range of </a:t>
            </a:r>
            <a:r>
              <a:rPr lang="en-US" dirty="0" err="1"/>
              <a:t>Ic</a:t>
            </a:r>
            <a:r>
              <a:rPr lang="en-US" dirty="0"/>
              <a:t> for delivered spools allowed some design needs to be met from inventory</a:t>
            </a:r>
          </a:p>
          <a:p>
            <a:pPr lvl="1"/>
            <a:r>
              <a:rPr lang="en-US" dirty="0"/>
              <a:t>Is this really optimal for a project?</a:t>
            </a:r>
          </a:p>
        </p:txBody>
      </p:sp>
      <p:sp>
        <p:nvSpPr>
          <p:cNvPr id="4" name="Slide Number Placeholder 3">
            <a:extLst>
              <a:ext uri="{FF2B5EF4-FFF2-40B4-BE49-F238E27FC236}">
                <a16:creationId xmlns:a16="http://schemas.microsoft.com/office/drawing/2014/main" id="{BFBF75D1-7D58-38CB-1366-DCD34BF21C62}"/>
              </a:ext>
            </a:extLst>
          </p:cNvPr>
          <p:cNvSpPr>
            <a:spLocks noGrp="1"/>
          </p:cNvSpPr>
          <p:nvPr>
            <p:ph type="sldNum" sz="quarter" idx="12"/>
          </p:nvPr>
        </p:nvSpPr>
        <p:spPr/>
        <p:txBody>
          <a:bodyPr/>
          <a:lstStyle/>
          <a:p>
            <a:fld id="{36D22083-CC51-4A85-A83A-7E1EBCC74C6C}" type="slidenum">
              <a:rPr lang="en-US" smtClean="0"/>
              <a:pPr/>
              <a:t>7</a:t>
            </a:fld>
            <a:endParaRPr lang="en-US" dirty="0"/>
          </a:p>
        </p:txBody>
      </p:sp>
      <p:sp>
        <p:nvSpPr>
          <p:cNvPr id="5" name="Footer Placeholder 4">
            <a:extLst>
              <a:ext uri="{FF2B5EF4-FFF2-40B4-BE49-F238E27FC236}">
                <a16:creationId xmlns:a16="http://schemas.microsoft.com/office/drawing/2014/main" id="{4AE6F99F-AD97-6E81-6E0C-222C2555CF7A}"/>
              </a:ext>
            </a:extLst>
          </p:cNvPr>
          <p:cNvSpPr>
            <a:spLocks noGrp="1"/>
          </p:cNvSpPr>
          <p:nvPr>
            <p:ph type="ftr" sz="quarter" idx="11"/>
          </p:nvPr>
        </p:nvSpPr>
        <p:spPr/>
        <p:txBody>
          <a:bodyPr/>
          <a:lstStyle/>
          <a:p>
            <a:r>
              <a:rPr lang="en-US"/>
              <a:t>HiTAT - 2025 October 23-24 at CERN</a:t>
            </a:r>
          </a:p>
        </p:txBody>
      </p:sp>
      <p:grpSp>
        <p:nvGrpSpPr>
          <p:cNvPr id="22" name="Group 21">
            <a:extLst>
              <a:ext uri="{FF2B5EF4-FFF2-40B4-BE49-F238E27FC236}">
                <a16:creationId xmlns:a16="http://schemas.microsoft.com/office/drawing/2014/main" id="{6D70264F-BD30-C0ED-0749-BD4205B0E2A3}"/>
              </a:ext>
            </a:extLst>
          </p:cNvPr>
          <p:cNvGrpSpPr/>
          <p:nvPr/>
        </p:nvGrpSpPr>
        <p:grpSpPr>
          <a:xfrm>
            <a:off x="5389273" y="1212411"/>
            <a:ext cx="6520788" cy="3216628"/>
            <a:chOff x="5114144" y="1219961"/>
            <a:chExt cx="6520788" cy="3216628"/>
          </a:xfrm>
        </p:grpSpPr>
        <p:sp>
          <p:nvSpPr>
            <p:cNvPr id="7" name="TextBox 6">
              <a:extLst>
                <a:ext uri="{FF2B5EF4-FFF2-40B4-BE49-F238E27FC236}">
                  <a16:creationId xmlns:a16="http://schemas.microsoft.com/office/drawing/2014/main" id="{D1D0129B-C725-DEB4-9ABB-5E5E70E10B68}"/>
                </a:ext>
              </a:extLst>
            </p:cNvPr>
            <p:cNvSpPr txBox="1"/>
            <p:nvPr/>
          </p:nvSpPr>
          <p:spPr>
            <a:xfrm>
              <a:off x="5114144" y="4050870"/>
              <a:ext cx="2239471" cy="385719"/>
            </a:xfrm>
            <a:prstGeom prst="rect">
              <a:avLst/>
            </a:prstGeom>
            <a:noFill/>
          </p:spPr>
          <p:txBody>
            <a:bodyPr wrap="square">
              <a:spAutoFit/>
            </a:bodyPr>
            <a:lstStyle/>
            <a:p>
              <a:pPr marL="0" lvl="2">
                <a:lnSpc>
                  <a:spcPct val="107000"/>
                </a:lnSpc>
                <a:spcBef>
                  <a:spcPts val="0"/>
                </a:spcBef>
                <a:defRPr/>
              </a:pPr>
              <a:r>
                <a:rPr kumimoji="0" lang="en-US" sz="1800" b="1" i="0" u="none" strike="noStrike" kern="1200" cap="none" spc="0" normalizeH="0" baseline="0" noProof="0" dirty="0">
                  <a:ln>
                    <a:noFill/>
                  </a:ln>
                  <a:solidFill>
                    <a:schemeClr val="accent1"/>
                  </a:solidFill>
                  <a:effectLst/>
                  <a:uLnTx/>
                  <a:uFillTx/>
                  <a:ea typeface="DengXian" panose="02010600030101010101" pitchFamily="2" charset="-122"/>
                  <a:cs typeface="Times New Roman" panose="02020603050405020304" pitchFamily="18" charset="0"/>
                </a:rPr>
                <a:t>Grad</a:t>
              </a:r>
              <a:r>
                <a:rPr lang="en-US" b="1" dirty="0">
                  <a:solidFill>
                    <a:schemeClr val="accent1"/>
                  </a:solidFill>
                  <a:ea typeface="DengXian" panose="02010600030101010101" pitchFamily="2" charset="-122"/>
                  <a:cs typeface="Times New Roman" panose="02020603050405020304" pitchFamily="18" charset="0"/>
                </a:rPr>
                <a:t>ed conductors</a:t>
              </a:r>
              <a:endParaRPr lang="en-US" sz="1800" b="1" dirty="0">
                <a:solidFill>
                  <a:schemeClr val="accent1"/>
                </a:solidFill>
                <a:ea typeface="DengXian" panose="02010600030101010101" pitchFamily="2" charset="-122"/>
                <a:cs typeface="Times New Roman" panose="02020603050405020304" pitchFamily="18" charset="0"/>
                <a:sym typeface="Symbol" panose="05050102010706020507" pitchFamily="18" charset="2"/>
              </a:endParaRPr>
            </a:p>
          </p:txBody>
        </p:sp>
        <p:cxnSp>
          <p:nvCxnSpPr>
            <p:cNvPr id="14" name="Connector: Curved 13">
              <a:extLst>
                <a:ext uri="{FF2B5EF4-FFF2-40B4-BE49-F238E27FC236}">
                  <a16:creationId xmlns:a16="http://schemas.microsoft.com/office/drawing/2014/main" id="{D52F9FD9-C854-4EF5-BF45-C58D8A4DAD1F}"/>
                </a:ext>
              </a:extLst>
            </p:cNvPr>
            <p:cNvCxnSpPr>
              <a:cxnSpLocks/>
            </p:cNvCxnSpPr>
            <p:nvPr/>
          </p:nvCxnSpPr>
          <p:spPr>
            <a:xfrm rot="16200000" flipV="1">
              <a:off x="4696018" y="3363651"/>
              <a:ext cx="1358923" cy="4731"/>
            </a:xfrm>
            <a:prstGeom prst="curvedConnector3">
              <a:avLst>
                <a:gd name="adj1" fmla="val 50000"/>
              </a:avLst>
            </a:prstGeom>
            <a:ln w="28575">
              <a:tailEnd type="stealth" w="lg" len="lg"/>
            </a:ln>
          </p:spPr>
          <p:style>
            <a:lnRef idx="1">
              <a:schemeClr val="accent1"/>
            </a:lnRef>
            <a:fillRef idx="0">
              <a:schemeClr val="accent1"/>
            </a:fillRef>
            <a:effectRef idx="0">
              <a:schemeClr val="accent1"/>
            </a:effectRef>
            <a:fontRef idx="minor">
              <a:schemeClr val="tx1"/>
            </a:fontRef>
          </p:style>
        </p:cxnSp>
        <p:cxnSp>
          <p:nvCxnSpPr>
            <p:cNvPr id="17" name="Connector: Curved 16">
              <a:extLst>
                <a:ext uri="{FF2B5EF4-FFF2-40B4-BE49-F238E27FC236}">
                  <a16:creationId xmlns:a16="http://schemas.microsoft.com/office/drawing/2014/main" id="{D181649C-3E2B-2E7C-B624-EF06F3BD17FE}"/>
                </a:ext>
              </a:extLst>
            </p:cNvPr>
            <p:cNvCxnSpPr>
              <a:cxnSpLocks/>
            </p:cNvCxnSpPr>
            <p:nvPr/>
          </p:nvCxnSpPr>
          <p:spPr>
            <a:xfrm rot="5400000" flipH="1" flipV="1">
              <a:off x="5190047" y="3444214"/>
              <a:ext cx="1010962" cy="191567"/>
            </a:xfrm>
            <a:prstGeom prst="curvedConnector3">
              <a:avLst>
                <a:gd name="adj1" fmla="val 50000"/>
              </a:avLst>
            </a:prstGeom>
            <a:ln w="28575">
              <a:tailEnd type="stealth" w="lg" len="lg"/>
            </a:ln>
          </p:spPr>
          <p:style>
            <a:lnRef idx="1">
              <a:schemeClr val="accent1"/>
            </a:lnRef>
            <a:fillRef idx="0">
              <a:schemeClr val="accent1"/>
            </a:fillRef>
            <a:effectRef idx="0">
              <a:schemeClr val="accent1"/>
            </a:effectRef>
            <a:fontRef idx="minor">
              <a:schemeClr val="tx1"/>
            </a:fontRef>
          </p:style>
        </p:cxnSp>
        <p:cxnSp>
          <p:nvCxnSpPr>
            <p:cNvPr id="20" name="Connector: Curved 19">
              <a:extLst>
                <a:ext uri="{FF2B5EF4-FFF2-40B4-BE49-F238E27FC236}">
                  <a16:creationId xmlns:a16="http://schemas.microsoft.com/office/drawing/2014/main" id="{1D0AD05E-F560-D227-EB57-062F4518849D}"/>
                </a:ext>
              </a:extLst>
            </p:cNvPr>
            <p:cNvCxnSpPr>
              <a:cxnSpLocks/>
            </p:cNvCxnSpPr>
            <p:nvPr/>
          </p:nvCxnSpPr>
          <p:spPr>
            <a:xfrm rot="5400000" flipH="1" flipV="1">
              <a:off x="5735812" y="3395351"/>
              <a:ext cx="777565" cy="522686"/>
            </a:xfrm>
            <a:prstGeom prst="curvedConnector3">
              <a:avLst>
                <a:gd name="adj1" fmla="val 50000"/>
              </a:avLst>
            </a:prstGeom>
            <a:ln w="28575">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47A1FFB-ABE6-165B-A918-C3A9413D5712}"/>
                </a:ext>
              </a:extLst>
            </p:cNvPr>
            <p:cNvSpPr txBox="1"/>
            <p:nvPr/>
          </p:nvSpPr>
          <p:spPr>
            <a:xfrm>
              <a:off x="8563914" y="1219961"/>
              <a:ext cx="3071018" cy="873765"/>
            </a:xfrm>
            <a:prstGeom prst="rect">
              <a:avLst/>
            </a:prstGeom>
            <a:noFill/>
          </p:spPr>
          <p:txBody>
            <a:bodyPr wrap="square">
              <a:spAutoFit/>
            </a:bodyPr>
            <a:lstStyle/>
            <a:p>
              <a:pPr marL="0" lvl="2" algn="ctr">
                <a:lnSpc>
                  <a:spcPct val="107000"/>
                </a:lnSpc>
                <a:spcBef>
                  <a:spcPts val="0"/>
                </a:spcBef>
                <a:defRPr/>
              </a:pPr>
              <a:r>
                <a:rPr kumimoji="0" lang="en-US" sz="16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Only “standard” conductors were available for LSC. </a:t>
              </a:r>
            </a:p>
            <a:p>
              <a:pPr marL="0" lvl="2" algn="ctr">
                <a:lnSpc>
                  <a:spcPct val="107000"/>
                </a:lnSpc>
                <a:spcBef>
                  <a:spcPts val="0"/>
                </a:spcBef>
                <a:defRPr/>
              </a:pPr>
              <a:r>
                <a:rPr kumimoji="0" lang="en-US" sz="1600" b="1" i="0" u="none" strike="noStrike" kern="1200" cap="none" spc="0" normalizeH="0" baseline="0" noProof="0" dirty="0">
                  <a:ln>
                    <a:noFill/>
                  </a:ln>
                  <a:solidFill>
                    <a:srgbClr val="C00000"/>
                  </a:solidFill>
                  <a:effectLst/>
                  <a:uLnTx/>
                  <a:uFillTx/>
                  <a:ea typeface="DengXian" panose="02010600030101010101" pitchFamily="2" charset="-122"/>
                  <a:cs typeface="Times New Roman" panose="02020603050405020304" pitchFamily="18" charset="0"/>
                </a:rPr>
                <a:t>40 T will grade this region </a:t>
              </a:r>
              <a:endParaRPr lang="en-US" sz="1600" b="1" dirty="0">
                <a:solidFill>
                  <a:srgbClr val="C00000"/>
                </a:solidFill>
                <a:ea typeface="DengXian" panose="02010600030101010101" pitchFamily="2" charset="-122"/>
                <a:cs typeface="Times New Roman" panose="02020603050405020304" pitchFamily="18" charset="0"/>
                <a:sym typeface="Symbol" panose="05050102010706020507" pitchFamily="18" charset="2"/>
              </a:endParaRPr>
            </a:p>
          </p:txBody>
        </p:sp>
        <p:cxnSp>
          <p:nvCxnSpPr>
            <p:cNvPr id="25" name="Connector: Curved 24">
              <a:extLst>
                <a:ext uri="{FF2B5EF4-FFF2-40B4-BE49-F238E27FC236}">
                  <a16:creationId xmlns:a16="http://schemas.microsoft.com/office/drawing/2014/main" id="{B47DAC2B-21E9-8935-3414-128E923500EE}"/>
                </a:ext>
              </a:extLst>
            </p:cNvPr>
            <p:cNvCxnSpPr>
              <a:cxnSpLocks/>
            </p:cNvCxnSpPr>
            <p:nvPr/>
          </p:nvCxnSpPr>
          <p:spPr>
            <a:xfrm rot="5400000">
              <a:off x="8289341" y="2218641"/>
              <a:ext cx="1211528" cy="936887"/>
            </a:xfrm>
            <a:prstGeom prst="curvedConnector3">
              <a:avLst>
                <a:gd name="adj1" fmla="val 50000"/>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0" name="Connector: Curved 29">
              <a:extLst>
                <a:ext uri="{FF2B5EF4-FFF2-40B4-BE49-F238E27FC236}">
                  <a16:creationId xmlns:a16="http://schemas.microsoft.com/office/drawing/2014/main" id="{D528E0D1-8512-4105-D8DB-773E6C7E9D5D}"/>
                </a:ext>
              </a:extLst>
            </p:cNvPr>
            <p:cNvCxnSpPr>
              <a:cxnSpLocks/>
            </p:cNvCxnSpPr>
            <p:nvPr/>
          </p:nvCxnSpPr>
          <p:spPr>
            <a:xfrm rot="10800000" flipV="1">
              <a:off x="8426663" y="1656842"/>
              <a:ext cx="468442" cy="424477"/>
            </a:xfrm>
            <a:prstGeom prst="curvedConnector3">
              <a:avLst>
                <a:gd name="adj1" fmla="val 50000"/>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23" name="TextBox 22">
            <a:extLst>
              <a:ext uri="{FF2B5EF4-FFF2-40B4-BE49-F238E27FC236}">
                <a16:creationId xmlns:a16="http://schemas.microsoft.com/office/drawing/2014/main" id="{D8BE7A59-2113-5E5B-136D-E3415A31F072}"/>
              </a:ext>
            </a:extLst>
          </p:cNvPr>
          <p:cNvSpPr txBox="1"/>
          <p:nvPr/>
        </p:nvSpPr>
        <p:spPr>
          <a:xfrm>
            <a:off x="10211622" y="3750995"/>
            <a:ext cx="1281120" cy="646331"/>
          </a:xfrm>
          <a:prstGeom prst="rect">
            <a:avLst/>
          </a:prstGeom>
          <a:noFill/>
        </p:spPr>
        <p:txBody>
          <a:bodyPr wrap="none" rtlCol="0">
            <a:spAutoFit/>
          </a:bodyPr>
          <a:lstStyle/>
          <a:p>
            <a:r>
              <a:rPr lang="en-US" dirty="0">
                <a:solidFill>
                  <a:srgbClr val="0070C0"/>
                </a:solidFill>
              </a:rPr>
              <a:t>LSC Actual</a:t>
            </a:r>
          </a:p>
          <a:p>
            <a:r>
              <a:rPr lang="en-US" dirty="0">
                <a:solidFill>
                  <a:schemeClr val="accent2"/>
                </a:solidFill>
              </a:rPr>
              <a:t>Design</a:t>
            </a:r>
          </a:p>
        </p:txBody>
      </p:sp>
      <p:cxnSp>
        <p:nvCxnSpPr>
          <p:cNvPr id="10" name="Straight Connector 9">
            <a:extLst>
              <a:ext uri="{FF2B5EF4-FFF2-40B4-BE49-F238E27FC236}">
                <a16:creationId xmlns:a16="http://schemas.microsoft.com/office/drawing/2014/main" id="{F101F807-B617-8F3E-65D8-EF85AF9652E0}"/>
              </a:ext>
            </a:extLst>
          </p:cNvPr>
          <p:cNvCxnSpPr>
            <a:cxnSpLocks/>
          </p:cNvCxnSpPr>
          <p:nvPr/>
        </p:nvCxnSpPr>
        <p:spPr>
          <a:xfrm>
            <a:off x="7307704" y="3358466"/>
            <a:ext cx="1798820" cy="0"/>
          </a:xfrm>
          <a:prstGeom prst="line">
            <a:avLst/>
          </a:prstGeom>
          <a:ln w="38100">
            <a:solidFill>
              <a:srgbClr val="C00000"/>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996BBD7-2E7B-C499-7E09-EE159A346F98}"/>
              </a:ext>
            </a:extLst>
          </p:cNvPr>
          <p:cNvSpPr txBox="1"/>
          <p:nvPr/>
        </p:nvSpPr>
        <p:spPr>
          <a:xfrm>
            <a:off x="4957110" y="5434875"/>
            <a:ext cx="7107945" cy="646331"/>
          </a:xfrm>
          <a:prstGeom prst="rect">
            <a:avLst/>
          </a:prstGeom>
          <a:solidFill>
            <a:srgbClr val="C00000"/>
          </a:solidFill>
        </p:spPr>
        <p:txBody>
          <a:bodyPr wrap="square" rtlCol="0">
            <a:spAutoFit/>
          </a:bodyPr>
          <a:lstStyle/>
          <a:p>
            <a:r>
              <a:rPr lang="en-US" b="1" dirty="0">
                <a:solidFill>
                  <a:schemeClr val="bg1"/>
                </a:solidFill>
              </a:rPr>
              <a:t>Risk to magnet development: Without a large conductor inventory, development uses what is on hand, which may not be optimal.</a:t>
            </a:r>
          </a:p>
        </p:txBody>
      </p:sp>
      <p:sp>
        <p:nvSpPr>
          <p:cNvPr id="38" name="TextBox 37">
            <a:extLst>
              <a:ext uri="{FF2B5EF4-FFF2-40B4-BE49-F238E27FC236}">
                <a16:creationId xmlns:a16="http://schemas.microsoft.com/office/drawing/2014/main" id="{82C11301-0692-AEB5-92C2-2D3514B822C1}"/>
              </a:ext>
            </a:extLst>
          </p:cNvPr>
          <p:cNvSpPr txBox="1"/>
          <p:nvPr/>
        </p:nvSpPr>
        <p:spPr>
          <a:xfrm>
            <a:off x="5491055" y="1135951"/>
            <a:ext cx="2137689" cy="369332"/>
          </a:xfrm>
          <a:prstGeom prst="rect">
            <a:avLst/>
          </a:prstGeom>
          <a:solidFill>
            <a:schemeClr val="accent4"/>
          </a:solidFill>
        </p:spPr>
        <p:txBody>
          <a:bodyPr wrap="square" rtlCol="0">
            <a:spAutoFit/>
          </a:bodyPr>
          <a:lstStyle/>
          <a:p>
            <a:r>
              <a:rPr lang="en-US" b="1" dirty="0" err="1"/>
              <a:t>Ic</a:t>
            </a:r>
            <a:r>
              <a:rPr lang="en-US" b="1" dirty="0"/>
              <a:t> can be too high!</a:t>
            </a:r>
          </a:p>
        </p:txBody>
      </p:sp>
    </p:spTree>
    <p:extLst>
      <p:ext uri="{BB962C8B-B14F-4D97-AF65-F5344CB8AC3E}">
        <p14:creationId xmlns:p14="http://schemas.microsoft.com/office/powerpoint/2010/main" val="941159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1FDF7162-C802-A18E-12F2-ECE4B652D679}"/>
              </a:ext>
            </a:extLst>
          </p:cNvPr>
          <p:cNvPicPr>
            <a:picLocks noChangeAspect="1"/>
          </p:cNvPicPr>
          <p:nvPr/>
        </p:nvPicPr>
        <p:blipFill>
          <a:blip r:embed="rId2"/>
          <a:srcRect l="1" r="20577" b="16082"/>
          <a:stretch>
            <a:fillRect/>
          </a:stretch>
        </p:blipFill>
        <p:spPr>
          <a:xfrm>
            <a:off x="228600" y="657585"/>
            <a:ext cx="6589425" cy="5330520"/>
          </a:xfrm>
          <a:prstGeom prst="rect">
            <a:avLst/>
          </a:prstGeom>
        </p:spPr>
      </p:pic>
      <p:sp>
        <p:nvSpPr>
          <p:cNvPr id="2" name="Title 1">
            <a:extLst>
              <a:ext uri="{FF2B5EF4-FFF2-40B4-BE49-F238E27FC236}">
                <a16:creationId xmlns:a16="http://schemas.microsoft.com/office/drawing/2014/main" id="{F226F2C6-6672-5BA2-BD88-72C05F0F75E3}"/>
              </a:ext>
            </a:extLst>
          </p:cNvPr>
          <p:cNvSpPr>
            <a:spLocks noGrp="1"/>
          </p:cNvSpPr>
          <p:nvPr>
            <p:ph type="title"/>
          </p:nvPr>
        </p:nvSpPr>
        <p:spPr/>
        <p:txBody>
          <a:bodyPr/>
          <a:lstStyle/>
          <a:p>
            <a:r>
              <a:rPr lang="en-US" dirty="0"/>
              <a:t>Testing standard tape: comparison of two orders</a:t>
            </a:r>
          </a:p>
        </p:txBody>
      </p:sp>
      <p:sp>
        <p:nvSpPr>
          <p:cNvPr id="4" name="Slide Number Placeholder 3">
            <a:extLst>
              <a:ext uri="{FF2B5EF4-FFF2-40B4-BE49-F238E27FC236}">
                <a16:creationId xmlns:a16="http://schemas.microsoft.com/office/drawing/2014/main" id="{3F2CEB4A-254A-D9D5-2471-ED35B22CF29C}"/>
              </a:ext>
            </a:extLst>
          </p:cNvPr>
          <p:cNvSpPr>
            <a:spLocks noGrp="1"/>
          </p:cNvSpPr>
          <p:nvPr>
            <p:ph type="sldNum" sz="quarter" idx="12"/>
          </p:nvPr>
        </p:nvSpPr>
        <p:spPr/>
        <p:txBody>
          <a:bodyPr/>
          <a:lstStyle/>
          <a:p>
            <a:fld id="{36D22083-CC51-4A85-A83A-7E1EBCC74C6C}" type="slidenum">
              <a:rPr lang="en-US" smtClean="0"/>
              <a:pPr/>
              <a:t>8</a:t>
            </a:fld>
            <a:endParaRPr lang="en-US" dirty="0"/>
          </a:p>
        </p:txBody>
      </p:sp>
      <p:sp>
        <p:nvSpPr>
          <p:cNvPr id="6" name="TextBox 5">
            <a:extLst>
              <a:ext uri="{FF2B5EF4-FFF2-40B4-BE49-F238E27FC236}">
                <a16:creationId xmlns:a16="http://schemas.microsoft.com/office/drawing/2014/main" id="{B238F52F-351F-C388-F61E-1533BFCA5739}"/>
              </a:ext>
            </a:extLst>
          </p:cNvPr>
          <p:cNvSpPr txBox="1"/>
          <p:nvPr/>
        </p:nvSpPr>
        <p:spPr>
          <a:xfrm>
            <a:off x="7237120" y="2171781"/>
            <a:ext cx="4472245" cy="1477328"/>
          </a:xfrm>
          <a:prstGeom prst="rect">
            <a:avLst/>
          </a:prstGeom>
          <a:noFill/>
        </p:spPr>
        <p:txBody>
          <a:bodyPr wrap="square" rtlCol="0">
            <a:spAutoFit/>
          </a:bodyPr>
          <a:lstStyle/>
          <a:p>
            <a:r>
              <a:rPr lang="en-US" dirty="0"/>
              <a:t>Although the spread at 8</a:t>
            </a:r>
            <a:r>
              <a:rPr lang="en-US" baseline="30000" dirty="0"/>
              <a:t>o</a:t>
            </a:r>
            <a:r>
              <a:rPr lang="en-US" dirty="0"/>
              <a:t> orientation reduced, the spread at 18° increased and the average </a:t>
            </a:r>
            <a:r>
              <a:rPr lang="en-US" dirty="0" err="1"/>
              <a:t>Ic</a:t>
            </a:r>
            <a:r>
              <a:rPr lang="en-US" dirty="0"/>
              <a:t> value declined. </a:t>
            </a:r>
          </a:p>
          <a:p>
            <a:r>
              <a:rPr lang="en-US" i="1" dirty="0">
                <a:solidFill>
                  <a:srgbClr val="0070C0"/>
                </a:solidFill>
              </a:rPr>
              <a:t>Notice the low variation of 77K </a:t>
            </a:r>
            <a:r>
              <a:rPr lang="en-US" i="1" dirty="0" err="1">
                <a:solidFill>
                  <a:srgbClr val="0070C0"/>
                </a:solidFill>
              </a:rPr>
              <a:t>s.f.</a:t>
            </a:r>
            <a:r>
              <a:rPr lang="en-US" i="1" dirty="0">
                <a:solidFill>
                  <a:srgbClr val="0070C0"/>
                </a:solidFill>
              </a:rPr>
              <a:t>, which is presently the primary process feedback.</a:t>
            </a:r>
          </a:p>
        </p:txBody>
      </p:sp>
      <p:sp>
        <p:nvSpPr>
          <p:cNvPr id="7" name="TextBox 6">
            <a:extLst>
              <a:ext uri="{FF2B5EF4-FFF2-40B4-BE49-F238E27FC236}">
                <a16:creationId xmlns:a16="http://schemas.microsoft.com/office/drawing/2014/main" id="{8A4C345E-652E-0FD2-D9C7-E758E46776FE}"/>
              </a:ext>
            </a:extLst>
          </p:cNvPr>
          <p:cNvSpPr txBox="1"/>
          <p:nvPr/>
        </p:nvSpPr>
        <p:spPr>
          <a:xfrm>
            <a:off x="7237120" y="1187491"/>
            <a:ext cx="4621084" cy="923330"/>
          </a:xfrm>
          <a:prstGeom prst="rect">
            <a:avLst/>
          </a:prstGeom>
          <a:solidFill>
            <a:schemeClr val="accent4"/>
          </a:solidFill>
        </p:spPr>
        <p:txBody>
          <a:bodyPr wrap="square" rtlCol="0">
            <a:spAutoFit/>
          </a:bodyPr>
          <a:lstStyle/>
          <a:p>
            <a:r>
              <a:rPr lang="en-US" b="1" dirty="0"/>
              <a:t>Takeaway: Manufacturers are not (yet) able to adjust processes outside of production sweet spots to meet requested specs.</a:t>
            </a:r>
          </a:p>
        </p:txBody>
      </p:sp>
      <p:sp>
        <p:nvSpPr>
          <p:cNvPr id="8" name="TextBox 7">
            <a:extLst>
              <a:ext uri="{FF2B5EF4-FFF2-40B4-BE49-F238E27FC236}">
                <a16:creationId xmlns:a16="http://schemas.microsoft.com/office/drawing/2014/main" id="{9A925638-0BFD-FCB9-AA9D-29182E403906}"/>
              </a:ext>
            </a:extLst>
          </p:cNvPr>
          <p:cNvSpPr txBox="1"/>
          <p:nvPr/>
        </p:nvSpPr>
        <p:spPr>
          <a:xfrm>
            <a:off x="7110169" y="3819299"/>
            <a:ext cx="4070345" cy="369332"/>
          </a:xfrm>
          <a:prstGeom prst="rect">
            <a:avLst/>
          </a:prstGeom>
          <a:noFill/>
        </p:spPr>
        <p:txBody>
          <a:bodyPr wrap="none" rtlCol="0">
            <a:spAutoFit/>
          </a:bodyPr>
          <a:lstStyle/>
          <a:p>
            <a:r>
              <a:rPr lang="en-US" dirty="0"/>
              <a:t>Expected </a:t>
            </a:r>
            <a:r>
              <a:rPr lang="en-US" dirty="0" err="1"/>
              <a:t>I</a:t>
            </a:r>
            <a:r>
              <a:rPr lang="en-US" baseline="-25000" dirty="0" err="1"/>
              <a:t>c</a:t>
            </a:r>
            <a:r>
              <a:rPr lang="en-US" dirty="0"/>
              <a:t>(4.2K, 14T, 18</a:t>
            </a:r>
            <a:r>
              <a:rPr lang="en-US" baseline="30000" dirty="0"/>
              <a:t>o</a:t>
            </a:r>
            <a:r>
              <a:rPr lang="en-US" dirty="0"/>
              <a:t>) =539 A (target)</a:t>
            </a:r>
          </a:p>
        </p:txBody>
      </p:sp>
      <p:sp>
        <p:nvSpPr>
          <p:cNvPr id="9" name="TextBox 8">
            <a:extLst>
              <a:ext uri="{FF2B5EF4-FFF2-40B4-BE49-F238E27FC236}">
                <a16:creationId xmlns:a16="http://schemas.microsoft.com/office/drawing/2014/main" id="{BFDEEA68-7367-B9A5-9E98-9D8AE1C66D24}"/>
              </a:ext>
            </a:extLst>
          </p:cNvPr>
          <p:cNvSpPr txBox="1"/>
          <p:nvPr/>
        </p:nvSpPr>
        <p:spPr>
          <a:xfrm>
            <a:off x="4333116" y="1477288"/>
            <a:ext cx="1540358" cy="923330"/>
          </a:xfrm>
          <a:prstGeom prst="rect">
            <a:avLst/>
          </a:prstGeom>
          <a:noFill/>
        </p:spPr>
        <p:txBody>
          <a:bodyPr wrap="none" rtlCol="0">
            <a:spAutoFit/>
          </a:bodyPr>
          <a:lstStyle/>
          <a:p>
            <a:r>
              <a:rPr lang="en-US" dirty="0"/>
              <a:t>Order K25039</a:t>
            </a:r>
          </a:p>
          <a:p>
            <a:r>
              <a:rPr lang="en-US" dirty="0"/>
              <a:t>Delivered and </a:t>
            </a:r>
          </a:p>
          <a:p>
            <a:r>
              <a:rPr lang="en-US" dirty="0"/>
              <a:t>tested in </a:t>
            </a:r>
            <a:r>
              <a:rPr lang="en-US" b="1" dirty="0">
                <a:solidFill>
                  <a:srgbClr val="FF0000"/>
                </a:solidFill>
              </a:rPr>
              <a:t>2024</a:t>
            </a:r>
          </a:p>
        </p:txBody>
      </p:sp>
      <p:sp>
        <p:nvSpPr>
          <p:cNvPr id="10" name="TextBox 9">
            <a:extLst>
              <a:ext uri="{FF2B5EF4-FFF2-40B4-BE49-F238E27FC236}">
                <a16:creationId xmlns:a16="http://schemas.microsoft.com/office/drawing/2014/main" id="{36B2992E-C064-B4D0-B7E2-BF758BB6466D}"/>
              </a:ext>
            </a:extLst>
          </p:cNvPr>
          <p:cNvSpPr txBox="1"/>
          <p:nvPr/>
        </p:nvSpPr>
        <p:spPr>
          <a:xfrm>
            <a:off x="1326350" y="1421427"/>
            <a:ext cx="1540358" cy="923330"/>
          </a:xfrm>
          <a:prstGeom prst="rect">
            <a:avLst/>
          </a:prstGeom>
          <a:noFill/>
        </p:spPr>
        <p:txBody>
          <a:bodyPr wrap="none" rtlCol="0">
            <a:spAutoFit/>
          </a:bodyPr>
          <a:lstStyle/>
          <a:p>
            <a:r>
              <a:rPr lang="en-US" dirty="0"/>
              <a:t>Order K25060 </a:t>
            </a:r>
          </a:p>
          <a:p>
            <a:r>
              <a:rPr lang="en-US" dirty="0"/>
              <a:t>Delivered and </a:t>
            </a:r>
          </a:p>
          <a:p>
            <a:r>
              <a:rPr lang="en-US" dirty="0"/>
              <a:t>tested in </a:t>
            </a:r>
            <a:r>
              <a:rPr lang="en-US" b="1" dirty="0">
                <a:solidFill>
                  <a:srgbClr val="FF0000"/>
                </a:solidFill>
              </a:rPr>
              <a:t>2023</a:t>
            </a:r>
          </a:p>
        </p:txBody>
      </p:sp>
      <p:sp>
        <p:nvSpPr>
          <p:cNvPr id="3" name="Footer Placeholder 2">
            <a:extLst>
              <a:ext uri="{FF2B5EF4-FFF2-40B4-BE49-F238E27FC236}">
                <a16:creationId xmlns:a16="http://schemas.microsoft.com/office/drawing/2014/main" id="{57B98A25-9B8D-3047-9359-7123A40EC0F5}"/>
              </a:ext>
            </a:extLst>
          </p:cNvPr>
          <p:cNvSpPr>
            <a:spLocks noGrp="1"/>
          </p:cNvSpPr>
          <p:nvPr>
            <p:ph type="ftr" sz="quarter" idx="11"/>
          </p:nvPr>
        </p:nvSpPr>
        <p:spPr/>
        <p:txBody>
          <a:bodyPr/>
          <a:lstStyle/>
          <a:p>
            <a:r>
              <a:rPr lang="en-US"/>
              <a:t>HiTAT - 2025 October 23-24 at CERN</a:t>
            </a:r>
          </a:p>
        </p:txBody>
      </p:sp>
      <p:sp>
        <p:nvSpPr>
          <p:cNvPr id="11" name="TextBox 10">
            <a:extLst>
              <a:ext uri="{FF2B5EF4-FFF2-40B4-BE49-F238E27FC236}">
                <a16:creationId xmlns:a16="http://schemas.microsoft.com/office/drawing/2014/main" id="{FDBBEC4B-3EC7-5C97-CC06-94E0F50DCD9A}"/>
              </a:ext>
            </a:extLst>
          </p:cNvPr>
          <p:cNvSpPr txBox="1"/>
          <p:nvPr/>
        </p:nvSpPr>
        <p:spPr>
          <a:xfrm>
            <a:off x="3382471" y="5300283"/>
            <a:ext cx="950645" cy="369332"/>
          </a:xfrm>
          <a:prstGeom prst="rect">
            <a:avLst/>
          </a:prstGeom>
          <a:noFill/>
        </p:spPr>
        <p:txBody>
          <a:bodyPr wrap="none" rtlCol="0">
            <a:spAutoFit/>
          </a:bodyPr>
          <a:lstStyle/>
          <a:p>
            <a:r>
              <a:rPr lang="en-US" dirty="0"/>
              <a:t>77 K </a:t>
            </a:r>
            <a:r>
              <a:rPr lang="en-US" dirty="0" err="1"/>
              <a:t>s.f.</a:t>
            </a:r>
            <a:endParaRPr lang="en-US" dirty="0"/>
          </a:p>
        </p:txBody>
      </p:sp>
      <p:sp>
        <p:nvSpPr>
          <p:cNvPr id="12" name="TextBox 11">
            <a:extLst>
              <a:ext uri="{FF2B5EF4-FFF2-40B4-BE49-F238E27FC236}">
                <a16:creationId xmlns:a16="http://schemas.microsoft.com/office/drawing/2014/main" id="{5047E304-D19E-C355-340A-F568FD8ECDF4}"/>
              </a:ext>
            </a:extLst>
          </p:cNvPr>
          <p:cNvSpPr txBox="1"/>
          <p:nvPr/>
        </p:nvSpPr>
        <p:spPr>
          <a:xfrm>
            <a:off x="3185878" y="4649349"/>
            <a:ext cx="1343829" cy="369332"/>
          </a:xfrm>
          <a:prstGeom prst="rect">
            <a:avLst/>
          </a:prstGeom>
          <a:noFill/>
        </p:spPr>
        <p:txBody>
          <a:bodyPr wrap="none" rtlCol="0">
            <a:spAutoFit/>
          </a:bodyPr>
          <a:lstStyle/>
          <a:p>
            <a:r>
              <a:rPr lang="en-US" dirty="0">
                <a:solidFill>
                  <a:srgbClr val="0000FF"/>
                </a:solidFill>
              </a:rPr>
              <a:t>4.2K, 14T, </a:t>
            </a:r>
            <a:r>
              <a:rPr lang="en-US" dirty="0">
                <a:solidFill>
                  <a:srgbClr val="0000FF"/>
                </a:solidFill>
                <a:sym typeface="Symbol" panose="05050102010706020507" pitchFamily="18" charset="2"/>
              </a:rPr>
              <a:t></a:t>
            </a:r>
            <a:endParaRPr lang="en-US" dirty="0">
              <a:solidFill>
                <a:srgbClr val="0000FF"/>
              </a:solidFill>
            </a:endParaRPr>
          </a:p>
        </p:txBody>
      </p:sp>
      <p:sp>
        <p:nvSpPr>
          <p:cNvPr id="13" name="TextBox 12">
            <a:extLst>
              <a:ext uri="{FF2B5EF4-FFF2-40B4-BE49-F238E27FC236}">
                <a16:creationId xmlns:a16="http://schemas.microsoft.com/office/drawing/2014/main" id="{5E601A28-70B1-C227-C284-A98660D36565}"/>
              </a:ext>
            </a:extLst>
          </p:cNvPr>
          <p:cNvSpPr txBox="1"/>
          <p:nvPr/>
        </p:nvSpPr>
        <p:spPr>
          <a:xfrm>
            <a:off x="3046658" y="4153210"/>
            <a:ext cx="1523366" cy="369332"/>
          </a:xfrm>
          <a:prstGeom prst="rect">
            <a:avLst/>
          </a:prstGeom>
          <a:noFill/>
        </p:spPr>
        <p:txBody>
          <a:bodyPr wrap="none" rtlCol="0">
            <a:spAutoFit/>
          </a:bodyPr>
          <a:lstStyle/>
          <a:p>
            <a:r>
              <a:rPr lang="en-US" dirty="0">
                <a:solidFill>
                  <a:srgbClr val="008000"/>
                </a:solidFill>
              </a:rPr>
              <a:t>4.2K, 14T, 18°</a:t>
            </a:r>
          </a:p>
        </p:txBody>
      </p:sp>
      <p:sp>
        <p:nvSpPr>
          <p:cNvPr id="14" name="TextBox 13">
            <a:extLst>
              <a:ext uri="{FF2B5EF4-FFF2-40B4-BE49-F238E27FC236}">
                <a16:creationId xmlns:a16="http://schemas.microsoft.com/office/drawing/2014/main" id="{A7F3BD29-B275-5EC2-E3A8-A309FF46F86C}"/>
              </a:ext>
            </a:extLst>
          </p:cNvPr>
          <p:cNvSpPr txBox="1"/>
          <p:nvPr/>
        </p:nvSpPr>
        <p:spPr>
          <a:xfrm>
            <a:off x="3108373" y="2553928"/>
            <a:ext cx="1399935" cy="369332"/>
          </a:xfrm>
          <a:prstGeom prst="rect">
            <a:avLst/>
          </a:prstGeom>
          <a:noFill/>
        </p:spPr>
        <p:txBody>
          <a:bodyPr wrap="none" rtlCol="0">
            <a:spAutoFit/>
          </a:bodyPr>
          <a:lstStyle/>
          <a:p>
            <a:r>
              <a:rPr lang="en-US" dirty="0">
                <a:solidFill>
                  <a:srgbClr val="FF0000"/>
                </a:solidFill>
              </a:rPr>
              <a:t>4.2K, 14T, 8°</a:t>
            </a:r>
          </a:p>
        </p:txBody>
      </p:sp>
      <p:sp>
        <p:nvSpPr>
          <p:cNvPr id="16" name="TextBox 15">
            <a:extLst>
              <a:ext uri="{FF2B5EF4-FFF2-40B4-BE49-F238E27FC236}">
                <a16:creationId xmlns:a16="http://schemas.microsoft.com/office/drawing/2014/main" id="{2B2390A5-783A-3BB6-64F7-64D22849A323}"/>
              </a:ext>
            </a:extLst>
          </p:cNvPr>
          <p:cNvSpPr txBox="1"/>
          <p:nvPr/>
        </p:nvSpPr>
        <p:spPr>
          <a:xfrm>
            <a:off x="2770354" y="5962684"/>
            <a:ext cx="2425985" cy="369332"/>
          </a:xfrm>
          <a:prstGeom prst="rect">
            <a:avLst/>
          </a:prstGeom>
          <a:noFill/>
        </p:spPr>
        <p:txBody>
          <a:bodyPr wrap="none" rtlCol="0">
            <a:spAutoFit/>
          </a:bodyPr>
          <a:lstStyle/>
          <a:p>
            <a:r>
              <a:rPr lang="en-US" dirty="0"/>
              <a:t>Spool chronological ID</a:t>
            </a:r>
          </a:p>
        </p:txBody>
      </p:sp>
      <p:sp>
        <p:nvSpPr>
          <p:cNvPr id="18" name="Arrow: Left 17">
            <a:extLst>
              <a:ext uri="{FF2B5EF4-FFF2-40B4-BE49-F238E27FC236}">
                <a16:creationId xmlns:a16="http://schemas.microsoft.com/office/drawing/2014/main" id="{24D1732C-4ACA-2F23-3595-A91B423E103B}"/>
              </a:ext>
            </a:extLst>
          </p:cNvPr>
          <p:cNvSpPr/>
          <p:nvPr/>
        </p:nvSpPr>
        <p:spPr>
          <a:xfrm>
            <a:off x="6818025" y="3876085"/>
            <a:ext cx="267038" cy="255848"/>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8618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2A9E4-48F5-5A4F-B916-D29FACB95086}"/>
              </a:ext>
            </a:extLst>
          </p:cNvPr>
          <p:cNvSpPr>
            <a:spLocks noGrp="1"/>
          </p:cNvSpPr>
          <p:nvPr>
            <p:ph type="title"/>
          </p:nvPr>
        </p:nvSpPr>
        <p:spPr/>
        <p:txBody>
          <a:bodyPr>
            <a:normAutofit/>
          </a:bodyPr>
          <a:lstStyle/>
          <a:p>
            <a:r>
              <a:rPr lang="en-US" dirty="0"/>
              <a:t>RRR, peel strength, tilt angle along a 120 m length of a single conductor</a:t>
            </a:r>
          </a:p>
        </p:txBody>
      </p:sp>
      <p:sp>
        <p:nvSpPr>
          <p:cNvPr id="4" name="Slide Number Placeholder 3">
            <a:extLst>
              <a:ext uri="{FF2B5EF4-FFF2-40B4-BE49-F238E27FC236}">
                <a16:creationId xmlns:a16="http://schemas.microsoft.com/office/drawing/2014/main" id="{1B8F2D1E-9772-A48E-A910-98A513DBB418}"/>
              </a:ext>
            </a:extLst>
          </p:cNvPr>
          <p:cNvSpPr>
            <a:spLocks noGrp="1"/>
          </p:cNvSpPr>
          <p:nvPr>
            <p:ph type="sldNum" sz="quarter" idx="12"/>
          </p:nvPr>
        </p:nvSpPr>
        <p:spPr/>
        <p:txBody>
          <a:bodyPr/>
          <a:lstStyle/>
          <a:p>
            <a:fld id="{36D22083-CC51-4A85-A83A-7E1EBCC74C6C}" type="slidenum">
              <a:rPr lang="en-US" smtClean="0"/>
              <a:pPr/>
              <a:t>9</a:t>
            </a:fld>
            <a:endParaRPr lang="en-US" dirty="0"/>
          </a:p>
        </p:txBody>
      </p:sp>
      <p:sp>
        <p:nvSpPr>
          <p:cNvPr id="8" name="Footer Placeholder 7">
            <a:extLst>
              <a:ext uri="{FF2B5EF4-FFF2-40B4-BE49-F238E27FC236}">
                <a16:creationId xmlns:a16="http://schemas.microsoft.com/office/drawing/2014/main" id="{BDFABE08-AE4B-480E-8D53-ED9EFD080028}"/>
              </a:ext>
            </a:extLst>
          </p:cNvPr>
          <p:cNvSpPr>
            <a:spLocks noGrp="1"/>
          </p:cNvSpPr>
          <p:nvPr>
            <p:ph type="ftr" sz="quarter" idx="11"/>
          </p:nvPr>
        </p:nvSpPr>
        <p:spPr/>
        <p:txBody>
          <a:bodyPr/>
          <a:lstStyle/>
          <a:p>
            <a:r>
              <a:rPr lang="en-US"/>
              <a:t>HiTAT - 2025 October 23-24 at CERN</a:t>
            </a:r>
          </a:p>
        </p:txBody>
      </p:sp>
      <p:pic>
        <p:nvPicPr>
          <p:cNvPr id="9" name="Picture 8">
            <a:extLst>
              <a:ext uri="{FF2B5EF4-FFF2-40B4-BE49-F238E27FC236}">
                <a16:creationId xmlns:a16="http://schemas.microsoft.com/office/drawing/2014/main" id="{5072046D-A0AC-22B5-873C-DF81C844D3A2}"/>
              </a:ext>
            </a:extLst>
          </p:cNvPr>
          <p:cNvPicPr>
            <a:picLocks noChangeAspect="1"/>
          </p:cNvPicPr>
          <p:nvPr/>
        </p:nvPicPr>
        <p:blipFill>
          <a:blip r:embed="rId3"/>
          <a:stretch>
            <a:fillRect/>
          </a:stretch>
        </p:blipFill>
        <p:spPr>
          <a:xfrm>
            <a:off x="167026" y="1272348"/>
            <a:ext cx="4116823" cy="5148143"/>
          </a:xfrm>
          <a:prstGeom prst="rect">
            <a:avLst/>
          </a:prstGeom>
        </p:spPr>
      </p:pic>
      <p:pic>
        <p:nvPicPr>
          <p:cNvPr id="11" name="Picture 10">
            <a:extLst>
              <a:ext uri="{FF2B5EF4-FFF2-40B4-BE49-F238E27FC236}">
                <a16:creationId xmlns:a16="http://schemas.microsoft.com/office/drawing/2014/main" id="{A8593DF5-A2CE-E870-BEC8-254BD665073E}"/>
              </a:ext>
            </a:extLst>
          </p:cNvPr>
          <p:cNvPicPr>
            <a:picLocks noChangeAspect="1"/>
          </p:cNvPicPr>
          <p:nvPr/>
        </p:nvPicPr>
        <p:blipFill>
          <a:blip r:embed="rId4"/>
          <a:stretch>
            <a:fillRect/>
          </a:stretch>
        </p:blipFill>
        <p:spPr>
          <a:xfrm>
            <a:off x="4186543" y="1353963"/>
            <a:ext cx="3721609" cy="5049619"/>
          </a:xfrm>
          <a:prstGeom prst="rect">
            <a:avLst/>
          </a:prstGeom>
        </p:spPr>
      </p:pic>
      <p:pic>
        <p:nvPicPr>
          <p:cNvPr id="13" name="Picture 12">
            <a:extLst>
              <a:ext uri="{FF2B5EF4-FFF2-40B4-BE49-F238E27FC236}">
                <a16:creationId xmlns:a16="http://schemas.microsoft.com/office/drawing/2014/main" id="{646D4852-870A-24DB-95FD-67CEAED9CD0C}"/>
              </a:ext>
            </a:extLst>
          </p:cNvPr>
          <p:cNvPicPr>
            <a:picLocks noChangeAspect="1"/>
          </p:cNvPicPr>
          <p:nvPr/>
        </p:nvPicPr>
        <p:blipFill>
          <a:blip r:embed="rId5"/>
          <a:stretch>
            <a:fillRect/>
          </a:stretch>
        </p:blipFill>
        <p:spPr>
          <a:xfrm>
            <a:off x="8040065" y="1548301"/>
            <a:ext cx="3926159" cy="4642106"/>
          </a:xfrm>
          <a:prstGeom prst="rect">
            <a:avLst/>
          </a:prstGeom>
        </p:spPr>
      </p:pic>
      <p:sp>
        <p:nvSpPr>
          <p:cNvPr id="14" name="TextBox 13">
            <a:extLst>
              <a:ext uri="{FF2B5EF4-FFF2-40B4-BE49-F238E27FC236}">
                <a16:creationId xmlns:a16="http://schemas.microsoft.com/office/drawing/2014/main" id="{6D668B36-D94A-9FA7-7883-D3DC384188CB}"/>
              </a:ext>
            </a:extLst>
          </p:cNvPr>
          <p:cNvSpPr txBox="1"/>
          <p:nvPr/>
        </p:nvSpPr>
        <p:spPr>
          <a:xfrm>
            <a:off x="4385883" y="801217"/>
            <a:ext cx="7541786" cy="646331"/>
          </a:xfrm>
          <a:prstGeom prst="rect">
            <a:avLst/>
          </a:prstGeom>
          <a:solidFill>
            <a:schemeClr val="accent4"/>
          </a:solidFill>
        </p:spPr>
        <p:txBody>
          <a:bodyPr wrap="square" rtlCol="0">
            <a:spAutoFit/>
          </a:bodyPr>
          <a:lstStyle/>
          <a:p>
            <a:r>
              <a:rPr lang="en-US" b="1" dirty="0"/>
              <a:t>Takeaway: 10-15% (or more) variations still occur along a single piece of conductor. Spool-to-spool variations are somewhat higher.</a:t>
            </a:r>
          </a:p>
        </p:txBody>
      </p:sp>
    </p:spTree>
    <p:extLst>
      <p:ext uri="{BB962C8B-B14F-4D97-AF65-F5344CB8AC3E}">
        <p14:creationId xmlns:p14="http://schemas.microsoft.com/office/powerpoint/2010/main" val="3356767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9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025 Site Visit Poster Template_ASC_mod">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025 Site Visit Poster Template_ASC_mod">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2025 Site Visit Poster Template_ASC_mod">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DBB26BABEE7645B5863B35227E4DFA" ma:contentTypeVersion="17" ma:contentTypeDescription="Create a new document." ma:contentTypeScope="" ma:versionID="17344196ee59313e7032bd85ad215738">
  <xsd:schema xmlns:xsd="http://www.w3.org/2001/XMLSchema" xmlns:xs="http://www.w3.org/2001/XMLSchema" xmlns:p="http://schemas.microsoft.com/office/2006/metadata/properties" xmlns:ns3="78844c91-72f9-457b-98f9-68c4f01b5ac1" xmlns:ns4="66f87161-4987-40d5-9803-2bf17d5a4d3f" targetNamespace="http://schemas.microsoft.com/office/2006/metadata/properties" ma:root="true" ma:fieldsID="ee392f35d34a168428a4e9c4cdfd3cae" ns3:_="" ns4:_="">
    <xsd:import namespace="78844c91-72f9-457b-98f9-68c4f01b5ac1"/>
    <xsd:import namespace="66f87161-4987-40d5-9803-2bf17d5a4d3f"/>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LengthInSeconds" minOccurs="0"/>
                <xsd:element ref="ns3:_activity"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element ref="ns3:MediaServiceSystemTags" minOccurs="0"/>
                <xsd:element ref="ns3:MediaServiceBillingMetadata"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8844c91-72f9-457b-98f9-68c4f01b5ac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_activity" ma:index="16" nillable="true" ma:displayName="_activity" ma:hidden="true" ma:internalName="_activity">
      <xsd:simpleType>
        <xsd:restriction base="dms:Note"/>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element name="MediaServiceLocation" ma:index="24"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6f87161-4987-40d5-9803-2bf17d5a4d3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78844c91-72f9-457b-98f9-68c4f01b5ac1" xsi:nil="true"/>
  </documentManagement>
</p:properties>
</file>

<file path=customXml/itemProps1.xml><?xml version="1.0" encoding="utf-8"?>
<ds:datastoreItem xmlns:ds="http://schemas.openxmlformats.org/officeDocument/2006/customXml" ds:itemID="{DF3F6A08-82D9-422E-A15D-9A024A36CD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8844c91-72f9-457b-98f9-68c4f01b5ac1"/>
    <ds:schemaRef ds:uri="66f87161-4987-40d5-9803-2bf17d5a4d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9E74860-71BC-4FDD-A517-5AAE99AAED8E}">
  <ds:schemaRefs>
    <ds:schemaRef ds:uri="http://schemas.microsoft.com/sharepoint/v3/contenttype/forms"/>
  </ds:schemaRefs>
</ds:datastoreItem>
</file>

<file path=customXml/itemProps3.xml><?xml version="1.0" encoding="utf-8"?>
<ds:datastoreItem xmlns:ds="http://schemas.openxmlformats.org/officeDocument/2006/customXml" ds:itemID="{776332E4-0D1C-468D-91B3-7C19F4EC981C}">
  <ds:schemaRefs>
    <ds:schemaRef ds:uri="78844c91-72f9-457b-98f9-68c4f01b5ac1"/>
    <ds:schemaRef ds:uri="http://purl.org/dc/elements/1.1/"/>
    <ds:schemaRef ds:uri="http://purl.org/dc/terms/"/>
    <ds:schemaRef ds:uri="66f87161-4987-40d5-9803-2bf17d5a4d3f"/>
    <ds:schemaRef ds:uri="http://schemas.microsoft.com/office/2006/metadata/properties"/>
    <ds:schemaRef ds:uri="http://schemas.microsoft.com/office/2006/documentManagement/types"/>
    <ds:schemaRef ds:uri="http://purl.org/dc/dcmitype/"/>
    <ds:schemaRef ds:uri="http://www.w3.org/XML/1998/namespace"/>
    <ds:schemaRef ds:uri="http://schemas.microsoft.com/office/infopath/2007/PartnerControls"/>
    <ds:schemaRef ds:uri="http://schemas.openxmlformats.org/package/2006/metadata/core-properties"/>
  </ds:schemaRefs>
</ds:datastoreItem>
</file>

<file path=docMetadata/LabelInfo.xml><?xml version="1.0" encoding="utf-8"?>
<clbl:labelList xmlns:clbl="http://schemas.microsoft.com/office/2020/mipLabelMetadata">
  <clbl:label id="{a36450eb-db06-42a7-8d1b-026719f701e3}" enabled="0" method="" siteId="{a36450eb-db06-42a7-8d1b-026719f701e3}" removed="1"/>
</clbl:labelList>
</file>

<file path=docProps/app.xml><?xml version="1.0" encoding="utf-8"?>
<Properties xmlns="http://schemas.openxmlformats.org/officeDocument/2006/extended-properties" xmlns:vt="http://schemas.openxmlformats.org/officeDocument/2006/docPropsVTypes">
  <Template>EAC magnet enterprise v1</Template>
  <TotalTime>2311</TotalTime>
  <Words>3563</Words>
  <Application>Microsoft Office PowerPoint</Application>
  <PresentationFormat>Widescreen</PresentationFormat>
  <Paragraphs>491</Paragraphs>
  <Slides>23</Slides>
  <Notes>8</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23</vt:i4>
      </vt:variant>
    </vt:vector>
  </HeadingPairs>
  <TitlesOfParts>
    <vt:vector size="36" baseType="lpstr">
      <vt:lpstr>DengXian</vt:lpstr>
      <vt:lpstr>Aptos</vt:lpstr>
      <vt:lpstr>Aptos Display</vt:lpstr>
      <vt:lpstr>Arial</vt:lpstr>
      <vt:lpstr>Calibri</vt:lpstr>
      <vt:lpstr>Lato</vt:lpstr>
      <vt:lpstr>Symbol</vt:lpstr>
      <vt:lpstr>Times New Roman</vt:lpstr>
      <vt:lpstr>Wingdings</vt:lpstr>
      <vt:lpstr>9_Custom Design</vt:lpstr>
      <vt:lpstr>2025 Site Visit Poster Template_ASC_mod</vt:lpstr>
      <vt:lpstr>2025 Site Visit Poster Template_ASC_mod</vt:lpstr>
      <vt:lpstr>1_2025 Site Visit Poster Template_ASC_mod</vt:lpstr>
      <vt:lpstr>REBCO conductor improvements needed for engineering high-field user magnets at NHMFL</vt:lpstr>
      <vt:lpstr>MagLab’s 40 T all-superconducting magnet project </vt:lpstr>
      <vt:lpstr>40 T magnet design: 2-in-hand “multi turn insulated” approach</vt:lpstr>
      <vt:lpstr>Present status: Full-size single coil test</vt:lpstr>
      <vt:lpstr>REBCO specification for the 40T magnet acquisition</vt:lpstr>
      <vt:lpstr>The 40T conductor quality plan will require extensive resources</vt:lpstr>
      <vt:lpstr>Critical Current Grading is needed to control magnet margins and facilitate quench protection </vt:lpstr>
      <vt:lpstr>Testing standard tape: comparison of two orders</vt:lpstr>
      <vt:lpstr>RRR, peel strength, tilt angle along a 120 m length of a single conductor</vt:lpstr>
      <vt:lpstr>Ic angular dependence at different locations along the length Torque magnetometry by Jan Jaroszynski now available for broad distribution</vt:lpstr>
      <vt:lpstr>Correlation of Jc(20K, B, 18o) with SEM images of REBCO layer D. Abraimov demonstration of scaling 40 T conductor data to region of interest for fusion</vt:lpstr>
      <vt:lpstr>Ic-Strain is a challenging specification for manufacturers</vt:lpstr>
      <vt:lpstr>Key aspect for structural design: Screening current induced stress (SCIS)</vt:lpstr>
      <vt:lpstr>Combinations of preload, axial pressure, and SCIS also threaten modules near the coil midplane</vt:lpstr>
      <vt:lpstr>Combined Axial pressure and Tape Tilting (CATT) test</vt:lpstr>
      <vt:lpstr>Combined Axial pressure and Tape Tilting (CATT) test</vt:lpstr>
      <vt:lpstr>Inspection after LSC initial test (Jan. 2025):  Delamination is a root cause of module degradation</vt:lpstr>
      <vt:lpstr>Inspection after LSC initial test:  Evidence for arcing</vt:lpstr>
      <vt:lpstr>Discrepancy between measured and simulated strain: Are we missing other threats to the conductors?</vt:lpstr>
      <vt:lpstr>Dimensional variations and surface roughness motivate corrections to the “hard contact” model used to assess screening currents</vt:lpstr>
      <vt:lpstr>Updated LSC model and strain distribution with more co-wind</vt:lpstr>
      <vt:lpstr>Summary of conductor takeaway points from the 40 T project experience</vt:lpstr>
      <vt:lpstr>PowerPoint Presentation</vt:lpstr>
    </vt:vector>
  </TitlesOfParts>
  <Company>National High Magnetic Field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Lance Cooley</dc:creator>
  <cp:lastModifiedBy>Lance Cooley</cp:lastModifiedBy>
  <cp:revision>3</cp:revision>
  <dcterms:created xsi:type="dcterms:W3CDTF">2025-10-14T17:04:05Z</dcterms:created>
  <dcterms:modified xsi:type="dcterms:W3CDTF">2025-10-20T16:21:46Z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0x01010067DBB26BABEE7645B5863B35227E4DFA</vt:lpwstr>
  </property>
</Properties>
</file>