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sldIdLst>
    <p:sldId id="610" r:id="rId5"/>
    <p:sldId id="614" r:id="rId6"/>
    <p:sldId id="616" r:id="rId7"/>
    <p:sldId id="601" r:id="rId8"/>
    <p:sldId id="605" r:id="rId9"/>
    <p:sldId id="603" r:id="rId10"/>
    <p:sldId id="606" r:id="rId11"/>
    <p:sldId id="324" r:id="rId12"/>
    <p:sldId id="608" r:id="rId13"/>
    <p:sldId id="609" r:id="rId14"/>
    <p:sldId id="258" r:id="rId15"/>
    <p:sldId id="259" r:id="rId16"/>
    <p:sldId id="256" r:id="rId17"/>
    <p:sldId id="257" r:id="rId18"/>
    <p:sldId id="612" r:id="rId19"/>
    <p:sldId id="613" r:id="rId20"/>
    <p:sldId id="611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3C90C0-154B-4B4A-8CF1-3CAA0CF7721B}" v="6" dt="2025-10-23T07:30:56.2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5" autoAdjust="0"/>
    <p:restoredTop sz="94660"/>
  </p:normalViewPr>
  <p:slideViewPr>
    <p:cSldViewPr snapToGrid="0">
      <p:cViewPr varScale="1">
        <p:scale>
          <a:sx n="75" d="100"/>
          <a:sy n="75" d="100"/>
        </p:scale>
        <p:origin x="90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6CB8B-72E5-4F8E-99A5-CA4814CA28BC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ADF51-7D06-440A-B061-53F7D8E45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735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3FF75B-A0CC-1D8A-4126-031712747A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89AEA3-3FD9-F56D-988B-89083C28FA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3EDAE0-A34E-1BA9-439C-6E4ACECC34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F21DA6-7B08-8A2E-0903-99CE8631E3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50507-6ABD-D342-BD52-6EEA9C6115F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97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9c0333021c_0_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9c0333021c_0_1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g39c0333021c_0_1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9c0333021c_0_3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9c0333021c_0_35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g39c0333021c_0_35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9c0333021c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9c0333021c_0_17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g39c0333021c_0_17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490F9-BA14-14F5-3FEC-C04B757F23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0AB37C-67D3-DB6B-73E5-F4772D97C4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E928E2-F605-E5E0-7909-EF1F956F8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300F8-57F1-4872-BF2C-64460B7F734A}" type="datetime1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6868D6-5D3A-B275-EA88-CCED3908A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6214E9-85FA-B8E7-E548-210FEBB1A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134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8E64A-C8E8-0771-296E-9FE7A06C7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70E323-3EB8-30E4-A275-7414FFD2E8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3013F1-CF2D-E9D1-3FC8-7E719B562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60CA-829F-46E5-9324-E50A34C94B18}" type="datetime1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BE375E-AB0D-469F-7D48-6845F94F2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71236-196A-B070-0B4C-988ED22F5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712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DEED4B-3A15-A0CF-AD9B-6EA3D40B9A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A67F35-4C26-568E-0225-BCEEB4117B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BA96B3-32C6-DE16-64FF-E08960586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1D6C9-BDB8-4542-B7EC-5F96C619139C}" type="datetime1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67D4C-2584-0813-5FDB-7FC6256C6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63620-FCF2-41C1-4512-642A1C3D8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8599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D76A54A9-BBBC-C29A-4895-E16546CF67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4714" y="537820"/>
            <a:ext cx="4363718" cy="626011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rgbClr val="6989B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Text Slide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AD64015-FDA7-210E-24D0-2A4E6032EBF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4714" y="1197251"/>
            <a:ext cx="4363718" cy="38500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00" b="0" i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Slide Title Subhead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7BBEA39-780E-6866-2454-5FAE081291C3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1402998" y="1820190"/>
            <a:ext cx="8098627" cy="29842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>
              <a:lnSpc>
                <a:spcPts val="36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 ne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referrentur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vide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putant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Cum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tollit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intellegebat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disputationi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consequuntur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 pro. Mel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ullum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vis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iudicabit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maluisset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His in tale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saperet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quodsi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fabulas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vim in,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debet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homero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Sea ne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referrentur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vide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putant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Mel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ullum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80ADC1-FD3D-4225-7EE2-663A47791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6E491-5A8D-4F3A-8E12-29E6536AD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705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>
  <p:cSld name="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-45307" y="0"/>
            <a:ext cx="11513557" cy="725213"/>
          </a:xfrm>
          <a:custGeom>
            <a:avLst/>
            <a:gdLst/>
            <a:ahLst/>
            <a:cxnLst/>
            <a:rect l="l" t="t" r="r" b="b"/>
            <a:pathLst>
              <a:path w="8592207" h="543910" extrusionOk="0">
                <a:moveTo>
                  <a:pt x="7883" y="0"/>
                </a:moveTo>
                <a:lnTo>
                  <a:pt x="8592207" y="0"/>
                </a:lnTo>
                <a:lnTo>
                  <a:pt x="8387255" y="543910"/>
                </a:lnTo>
                <a:lnTo>
                  <a:pt x="0" y="543910"/>
                </a:lnTo>
                <a:lnTo>
                  <a:pt x="7883" y="0"/>
                </a:lnTo>
                <a:close/>
              </a:path>
            </a:pathLst>
          </a:custGeom>
          <a:solidFill>
            <a:srgbClr val="445256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-1" y="1"/>
            <a:ext cx="10415600" cy="72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11284688" y="0"/>
            <a:ext cx="907200" cy="7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445256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445256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445256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445256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445256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445256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445256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445256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445256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1"/>
          </p:nvPr>
        </p:nvSpPr>
        <p:spPr>
          <a:xfrm>
            <a:off x="254000" y="987972"/>
            <a:ext cx="11226800" cy="54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609585" lvl="0" indent="-474121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accent3"/>
              </a:buClr>
              <a:buSzPts val="2000"/>
              <a:buChar char="•"/>
              <a:defRPr/>
            </a:lvl1pPr>
            <a:lvl2pPr marL="1219170" lvl="1" indent="-457189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3"/>
              </a:buClr>
              <a:buSzPts val="1800"/>
              <a:buChar char="•"/>
              <a:defRPr>
                <a:solidFill>
                  <a:srgbClr val="0000FF"/>
                </a:solidFill>
              </a:defRPr>
            </a:lvl2pPr>
            <a:lvl3pPr marL="1828754" lvl="2" indent="-440256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accent3"/>
              </a:buClr>
              <a:buSzPts val="1600"/>
              <a:buChar char="•"/>
              <a:defRPr>
                <a:solidFill>
                  <a:srgbClr val="C00000"/>
                </a:solidFill>
              </a:defRPr>
            </a:lvl3pPr>
            <a:lvl4pPr marL="2438339" lvl="3" indent="-423323" algn="l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•"/>
              <a:defRPr>
                <a:solidFill>
                  <a:srgbClr val="006666"/>
                </a:solidFill>
              </a:defRPr>
            </a:lvl4pPr>
            <a:lvl5pPr marL="3047924" lvl="4" indent="-423323" algn="l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•"/>
              <a:defRPr>
                <a:solidFill>
                  <a:srgbClr val="7030A0"/>
                </a:solidFill>
              </a:defRPr>
            </a:lvl5pPr>
            <a:lvl6pPr marL="3657509" lvl="5" indent="-457189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dt" idx="10"/>
          </p:nvPr>
        </p:nvSpPr>
        <p:spPr>
          <a:xfrm>
            <a:off x="10079421" y="6426200"/>
            <a:ext cx="18584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066743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6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AE095-A1E7-E6B2-83CC-8FFEC9992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C3A8DE-F992-03A8-F96E-9AEE01F57E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B1727-A404-1209-C930-F715C7A0D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5744-436E-44B3-9F3B-6ECDE977414B}" type="datetime1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B18104-B9A7-B52C-6FFB-9EA42171A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97C8F-BD10-DEDF-769A-287093298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787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62814-9154-9533-8E9E-A29D5124D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6D6733-1CA4-1937-5169-3E3927FC03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650DD-8F97-3F4E-8909-7BADA96B1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CD03B-80AA-468C-8CC2-662CEC7784B4}" type="datetime1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065609-7F89-2858-C11F-7FAC43016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15A3B-B0F6-CEDC-5325-715146C32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732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C95AB-C2AF-50A9-6664-0D0802650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2606D-A6DA-3D04-8E81-37972D2514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651EE4-29F5-A3F0-A971-439C88D126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7DAC61-AFD6-A13F-20EB-D4A40E4B9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D943-F65A-4436-9736-C8E8F85B5FD5}" type="datetime1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0F6865-3906-7FAF-033B-63C8ECE98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5E9A87-BDA9-4F2D-010A-ADDF5E443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80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63574-D9F9-43E5-2984-23A947C0A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1BDA77-3B14-2C94-6474-E5C1501394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37A4CD-A98D-CA70-3CA6-C378A35964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331B33-A82F-A6A9-3B76-685911C8CF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82D6B8-75B9-75CC-2F04-7682CB8D7E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E9028B-C4F1-CBCD-8F24-AEDA3CA9C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07AB3-1E8E-49AB-86DD-11CA6545B33E}" type="datetime1">
              <a:rPr lang="en-US" smtClean="0"/>
              <a:t>10/23/2025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DFD1BC-A0AE-25D4-7DED-31C6A0D7D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A78E1E-4AAA-205E-388F-F6EFC14B4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947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160D4-30EC-6E23-CDC5-09DA4E4B6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8B36CA-5C14-0562-5DD6-2378EA776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3DC3-3843-4748-946A-FD6D28EBB094}" type="datetime1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78D52E-C172-05A0-64D2-74488B49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39DB5A-65E5-47CD-6904-12F0D1D89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79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69D063-0F3C-E58B-C46A-5797CDB0B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4A938-FE5E-4CF1-B9D7-F907C58D4211}" type="datetime1">
              <a:rPr lang="en-US" smtClean="0"/>
              <a:t>10/23/2025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602D91-8661-30A3-C31B-CF5EE1D5B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711C65-4729-3938-C665-EAD3F2F43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503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8C9F9-6164-881B-FD63-FAAACEC55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80A410-640C-74E3-F870-805508C048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07570B-3F72-48FD-010C-1DB8E508AF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A150CB-B38A-69C4-4850-8AB055D36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4FF25-8D7A-4C44-B57A-C5C51E4EA23A}" type="datetime1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6C03F2-A404-493D-4CB2-16405EB65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C2B969-2C9A-197F-925C-D70652E67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121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D7891-E5A5-F6EC-BBA2-8D9A015DB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04B387-DCBC-2F23-B3A4-1E2C8B4BB4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672A4D-AB8A-1871-7A22-53B75241C1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58A88A-21AA-8025-4155-5F8E8B931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31991-22A6-4451-A19C-822E5D9C9635}" type="datetime1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322DA6-0627-5083-E53F-8FDC6EDB5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944DEE-5276-763E-C70E-DB4AAF893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836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6272B6-B1FF-0B51-C033-F0BD3DA6D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FFB4E-50DB-7F39-ACBC-CA99DACF7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AC587-97B5-3EDA-0F41-FAFD24D748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2CF943-2CC5-48A1-B004-40E4241A4EC9}" type="datetime1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81FFF2-95B2-6673-1D2A-71CE85B1FC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05BF5B-DB31-651F-2674-4FB22A6466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84B5FE8-840C-41A8-BD6A-06568ED8A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440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40.png"/><Relationship Id="rId7" Type="http://schemas.openxmlformats.org/officeDocument/2006/relationships/image" Target="../media/image4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hyperlink" Target="https://doi.org/10.1088/1361-6668/ad20fb" TargetMode="External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gif"/><Relationship Id="rId3" Type="http://schemas.openxmlformats.org/officeDocument/2006/relationships/image" Target="../media/image49.png"/><Relationship Id="rId7" Type="http://schemas.openxmlformats.org/officeDocument/2006/relationships/image" Target="../media/image53.jpg"/><Relationship Id="rId12" Type="http://schemas.openxmlformats.org/officeDocument/2006/relationships/image" Target="../media/image5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jpeg"/><Relationship Id="rId7" Type="http://schemas.openxmlformats.org/officeDocument/2006/relationships/image" Target="../media/image66.png"/><Relationship Id="rId12" Type="http://schemas.openxmlformats.org/officeDocument/2006/relationships/image" Target="../media/image14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3.png"/><Relationship Id="rId5" Type="http://schemas.openxmlformats.org/officeDocument/2006/relationships/image" Target="../media/image10.jpeg"/><Relationship Id="rId10" Type="http://schemas.openxmlformats.org/officeDocument/2006/relationships/image" Target="../media/image90.png"/><Relationship Id="rId4" Type="http://schemas.openxmlformats.org/officeDocument/2006/relationships/image" Target="../media/image9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tif"/><Relationship Id="rId3" Type="http://schemas.openxmlformats.org/officeDocument/2006/relationships/image" Target="../media/image16.jpg"/><Relationship Id="rId7" Type="http://schemas.openxmlformats.org/officeDocument/2006/relationships/image" Target="../media/image10.jpeg"/><Relationship Id="rId2" Type="http://schemas.openxmlformats.org/officeDocument/2006/relationships/image" Target="../media/image15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5" Type="http://schemas.openxmlformats.org/officeDocument/2006/relationships/image" Target="../media/image8.jpeg"/><Relationship Id="rId10" Type="http://schemas.openxmlformats.org/officeDocument/2006/relationships/image" Target="../media/image19.png"/><Relationship Id="rId4" Type="http://schemas.openxmlformats.org/officeDocument/2006/relationships/image" Target="../media/image7.jpeg"/><Relationship Id="rId9" Type="http://schemas.openxmlformats.org/officeDocument/2006/relationships/image" Target="../media/image18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0.png"/><Relationship Id="rId13" Type="http://schemas.openxmlformats.org/officeDocument/2006/relationships/image" Target="../media/image22.png"/><Relationship Id="rId3" Type="http://schemas.openxmlformats.org/officeDocument/2006/relationships/image" Target="../media/image8.jpeg"/><Relationship Id="rId12" Type="http://schemas.openxmlformats.org/officeDocument/2006/relationships/image" Target="../media/image23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2.jpg"/><Relationship Id="rId5" Type="http://schemas.openxmlformats.org/officeDocument/2006/relationships/image" Target="../media/image10.jpeg"/><Relationship Id="rId15" Type="http://schemas.openxmlformats.org/officeDocument/2006/relationships/image" Target="../media/image13.png"/><Relationship Id="rId10" Type="http://schemas.openxmlformats.org/officeDocument/2006/relationships/image" Target="../media/image190.png"/><Relationship Id="rId4" Type="http://schemas.openxmlformats.org/officeDocument/2006/relationships/image" Target="../media/image9.png"/><Relationship Id="rId9" Type="http://schemas.openxmlformats.org/officeDocument/2006/relationships/image" Target="../media/image21.png"/><Relationship Id="rId1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8.png"/><Relationship Id="rId4" Type="http://schemas.openxmlformats.org/officeDocument/2006/relationships/image" Target="../media/image3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F7C5F-69FF-CDEC-8E20-FB40AE1CA5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REBCO cable and magnet activities in the USA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5D497B-3464-84F0-19DD-01D076EED1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sz="3500" dirty="0"/>
          </a:p>
          <a:p>
            <a:r>
              <a:rPr lang="en-US" sz="2900" dirty="0"/>
              <a:t>Luisa Chiesa, Tushar Garg, Vadim Kashikhin, Claudia Navarro, Emily Romancew, Mike Sumption, Venkat Selvamanickam, Makoto Takayasu, Danko van der Laan</a:t>
            </a:r>
          </a:p>
          <a:p>
            <a:r>
              <a:rPr lang="en-US" sz="2900" dirty="0"/>
              <a:t>With special coordination by Xiaorong Wang (LBNL) and Yuhu Zhai (PPPL)</a:t>
            </a:r>
          </a:p>
          <a:p>
            <a:r>
              <a:rPr lang="en-US" dirty="0"/>
              <a:t>Speaking on behalf of the contributors above – Lance Cooley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F4EFD9-C1AB-EDB9-96B5-D41D6ADB5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758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332FF-9C33-5E50-2E78-A21FC4102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961" y="-33714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Develop 6-around-1 cable for magnet applications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D70B06-F728-FE12-08E7-B5B0A751F2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643" y="1226800"/>
            <a:ext cx="3172421" cy="2228410"/>
          </a:xfrm>
          <a:prstGeom prst="rect">
            <a:avLst/>
          </a:prstGeom>
        </p:spPr>
      </p:pic>
      <p:pic>
        <p:nvPicPr>
          <p:cNvPr id="5122" name="Picture 2" descr="Lawrence Berkeley National Laboratory Logo | U.S. Geological Survey">
            <a:extLst>
              <a:ext uri="{FF2B5EF4-FFF2-40B4-BE49-F238E27FC236}">
                <a16:creationId xmlns:a16="http://schemas.microsoft.com/office/drawing/2014/main" id="{734A62B6-0F0C-BBC9-0236-5633EA3586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984" y="1149633"/>
            <a:ext cx="678127" cy="678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99D0CE-1720-A27F-C996-AD62CF085F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0085" y="1226800"/>
            <a:ext cx="1888054" cy="574327"/>
          </a:xfrm>
          <a:prstGeom prst="rect">
            <a:avLst/>
          </a:prstGeom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C8EE2EBE-469A-ECB6-5971-75E431B59D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0997" y="5834906"/>
            <a:ext cx="722362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latin typeface="Arial" panose="020B0604020202020204" pitchFamily="34" charset="0"/>
              </a:rPr>
              <a:t>Castaneda et al. 2024. “A 6-around-1 Cable Using High-Temperature Superconducting STAR </a:t>
            </a:r>
            <a:r>
              <a:rPr lang="en-US" altLang="en-US" sz="1600" baseline="30000" dirty="0">
                <a:latin typeface="Arial" panose="020B0604020202020204" pitchFamily="34" charset="0"/>
              </a:rPr>
              <a:t>®</a:t>
            </a:r>
            <a:r>
              <a:rPr lang="en-US" altLang="en-US" sz="1600" dirty="0">
                <a:latin typeface="Arial" panose="020B0604020202020204" pitchFamily="34" charset="0"/>
              </a:rPr>
              <a:t> Wires for Magnet Applications.” </a:t>
            </a:r>
            <a:r>
              <a:rPr lang="en-US" altLang="en-US" sz="1600" i="1" dirty="0" err="1">
                <a:latin typeface="Arial" panose="020B0604020202020204" pitchFamily="34" charset="0"/>
                <a:hlinkClick r:id="rId5"/>
              </a:rPr>
              <a:t>SuST</a:t>
            </a:r>
            <a:r>
              <a:rPr lang="en-US" altLang="en-US" sz="1600" dirty="0">
                <a:latin typeface="Arial" panose="020B0604020202020204" pitchFamily="34" charset="0"/>
              </a:rPr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B1341E7-4088-E95F-B197-2A41E43D5E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83721" y="2831202"/>
            <a:ext cx="3752376" cy="28484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68BD85B-EF28-7B93-26BA-0CCF6D5C17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30661" y="2871355"/>
            <a:ext cx="4661339" cy="3060530"/>
          </a:xfrm>
          <a:prstGeom prst="rect">
            <a:avLst/>
          </a:prstGeom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2AD1AAB-7FDC-FF46-1FB2-4D95E1DB0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10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4E8E70-B184-49D8-C546-AF369CC6C2A1}"/>
              </a:ext>
            </a:extLst>
          </p:cNvPr>
          <p:cNvSpPr txBox="1"/>
          <p:nvPr/>
        </p:nvSpPr>
        <p:spPr>
          <a:xfrm>
            <a:off x="376777" y="3497945"/>
            <a:ext cx="2911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short video on the cabling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274ABD-8D5D-A678-2DD6-5743F30C16A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7073" y="3847679"/>
            <a:ext cx="1980626" cy="19806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082DA6-AB4E-F57E-D2B3-BE09058784F1}"/>
              </a:ext>
            </a:extLst>
          </p:cNvPr>
          <p:cNvSpPr txBox="1"/>
          <p:nvPr/>
        </p:nvSpPr>
        <p:spPr>
          <a:xfrm>
            <a:off x="8066897" y="2266526"/>
            <a:ext cx="3588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Retained ~ 90% of straight-cable </a:t>
            </a:r>
            <a:r>
              <a:rPr lang="en-US" i="1" dirty="0" err="1"/>
              <a:t>I</a:t>
            </a:r>
            <a:r>
              <a:rPr lang="en-US" baseline="-25000" dirty="0" err="1"/>
              <a:t>c</a:t>
            </a:r>
            <a:r>
              <a:rPr lang="en-US" dirty="0"/>
              <a:t> in the solenoid coil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BB0895-C3F7-B7CB-A84D-CF0B27DD8DEC}"/>
              </a:ext>
            </a:extLst>
          </p:cNvPr>
          <p:cNvSpPr txBox="1"/>
          <p:nvPr/>
        </p:nvSpPr>
        <p:spPr>
          <a:xfrm>
            <a:off x="3894888" y="2225024"/>
            <a:ext cx="3588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Wind into a 6-turn solenoid coil, bend radius 30 mm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74FE14F-85D5-B33D-ED42-4C3F63BB8D86}"/>
              </a:ext>
            </a:extLst>
          </p:cNvPr>
          <p:cNvCxnSpPr>
            <a:cxnSpLocks/>
          </p:cNvCxnSpPr>
          <p:nvPr/>
        </p:nvCxnSpPr>
        <p:spPr>
          <a:xfrm flipH="1">
            <a:off x="6096000" y="4661941"/>
            <a:ext cx="2605790" cy="419725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67E8E27-780F-6E5F-C739-D1B3DF7BBE05}"/>
              </a:ext>
            </a:extLst>
          </p:cNvPr>
          <p:cNvSpPr txBox="1"/>
          <p:nvPr/>
        </p:nvSpPr>
        <p:spPr>
          <a:xfrm>
            <a:off x="9421319" y="3847679"/>
            <a:ext cx="1342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Hairpin test</a:t>
            </a:r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8B542101-7563-E8C2-598F-40B95E9ACEEB}"/>
              </a:ext>
            </a:extLst>
          </p:cNvPr>
          <p:cNvSpPr/>
          <p:nvPr/>
        </p:nvSpPr>
        <p:spPr>
          <a:xfrm rot="5400000">
            <a:off x="9891633" y="2429963"/>
            <a:ext cx="226102" cy="2605790"/>
          </a:xfrm>
          <a:prstGeom prst="rightBrace">
            <a:avLst>
              <a:gd name="adj1" fmla="val 38167"/>
              <a:gd name="adj2" fmla="val 50000"/>
            </a:avLst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839C5A-494D-3DB7-7BEE-BF2F14512D23}"/>
              </a:ext>
            </a:extLst>
          </p:cNvPr>
          <p:cNvSpPr txBox="1"/>
          <p:nvPr/>
        </p:nvSpPr>
        <p:spPr>
          <a:xfrm>
            <a:off x="8969964" y="4839386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Coil</a:t>
            </a:r>
          </a:p>
        </p:txBody>
      </p:sp>
    </p:spTree>
    <p:extLst>
      <p:ext uri="{BB962C8B-B14F-4D97-AF65-F5344CB8AC3E}">
        <p14:creationId xmlns:p14="http://schemas.microsoft.com/office/powerpoint/2010/main" val="757189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B9946-8338-3622-22CC-2291177F4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755" y="365125"/>
            <a:ext cx="9485318" cy="1325563"/>
          </a:xfrm>
        </p:spPr>
        <p:txBody>
          <a:bodyPr/>
          <a:lstStyle/>
          <a:p>
            <a:r>
              <a:rPr lang="en-US" dirty="0"/>
              <a:t>Conduction-cooled REBCO dipole magnet “C2” test at OSU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1F65E63-A74B-FE78-7C56-67CD798B1F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754" y="2259269"/>
            <a:ext cx="7632586" cy="3423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D23AE2-7656-E9C0-BF1A-A30F4F6D4210}"/>
              </a:ext>
            </a:extLst>
          </p:cNvPr>
          <p:cNvSpPr txBox="1"/>
          <p:nvPr/>
        </p:nvSpPr>
        <p:spPr>
          <a:xfrm>
            <a:off x="247617" y="5795590"/>
            <a:ext cx="649795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T. Garg et al., Thermal Performance of a Conduction-Cooled CCT Dipole </a:t>
            </a:r>
            <a:r>
              <a:rPr lang="en-US" sz="1600" dirty="0" err="1"/>
              <a:t>ReBCO</a:t>
            </a:r>
            <a:r>
              <a:rPr lang="en-US" sz="1600" dirty="0"/>
              <a:t> Magnet: Cyclic Cool-Down and Thermal Gradient Measurements, 2025, submitted to IEEE TAS.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449B15-C777-38AE-63B7-DCBBFB12C6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5574" y="962360"/>
            <a:ext cx="5355293" cy="1943117"/>
          </a:xfrm>
          <a:prstGeom prst="rect">
            <a:avLst/>
          </a:prstGeom>
        </p:spPr>
      </p:pic>
      <p:pic>
        <p:nvPicPr>
          <p:cNvPr id="1026" name="Picture 2" descr="Ohio State University, School of Communication - National Communication  Association">
            <a:extLst>
              <a:ext uri="{FF2B5EF4-FFF2-40B4-BE49-F238E27FC236}">
                <a16:creationId xmlns:a16="http://schemas.microsoft.com/office/drawing/2014/main" id="{20A2B69C-775F-3B4D-AFE2-22B30EEAD8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6626" y="5117009"/>
            <a:ext cx="1424980" cy="132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A34382-FCFF-5D34-9B84-D81E69B32332}"/>
              </a:ext>
            </a:extLst>
          </p:cNvPr>
          <p:cNvSpPr txBox="1"/>
          <p:nvPr/>
        </p:nvSpPr>
        <p:spPr>
          <a:xfrm>
            <a:off x="8159605" y="3164064"/>
            <a:ext cx="34178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4-layer CCT dipole magnet using CORC® wires developed by US MDP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Previously tested at 4.2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/>
                </a:solidFill>
              </a:rPr>
              <a:t>Shipped to OSU for conduction-cooled test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8C848B4-FA69-ED4F-9882-6E2FAF21A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11</a:t>
            </a:fld>
            <a:endParaRPr lang="en-US"/>
          </a:p>
        </p:txBody>
      </p:sp>
      <p:sp>
        <p:nvSpPr>
          <p:cNvPr id="3" name="Arrow: Left-Right 2">
            <a:extLst>
              <a:ext uri="{FF2B5EF4-FFF2-40B4-BE49-F238E27FC236}">
                <a16:creationId xmlns:a16="http://schemas.microsoft.com/office/drawing/2014/main" id="{6432734B-0F2B-DEA1-9817-41D124FD9663}"/>
              </a:ext>
            </a:extLst>
          </p:cNvPr>
          <p:cNvSpPr/>
          <p:nvPr/>
        </p:nvSpPr>
        <p:spPr>
          <a:xfrm>
            <a:off x="2863121" y="4144780"/>
            <a:ext cx="2398427" cy="284813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3FF3D2-43AA-E95D-CE87-90A0D616EFA9}"/>
              </a:ext>
            </a:extLst>
          </p:cNvPr>
          <p:cNvSpPr txBox="1"/>
          <p:nvPr/>
        </p:nvSpPr>
        <p:spPr>
          <a:xfrm>
            <a:off x="3629154" y="4318407"/>
            <a:ext cx="1011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613 mm</a:t>
            </a:r>
          </a:p>
          <a:p>
            <a:r>
              <a:rPr lang="en-US" b="1" dirty="0"/>
              <a:t>75 kg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9F8DBC-3F6D-FF3C-308A-55D0BF3D0269}"/>
              </a:ext>
            </a:extLst>
          </p:cNvPr>
          <p:cNvSpPr txBox="1"/>
          <p:nvPr/>
        </p:nvSpPr>
        <p:spPr>
          <a:xfrm rot="20567478">
            <a:off x="576789" y="4301779"/>
            <a:ext cx="1638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Cooling Straps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2F22AE-F705-4F7B-0AB4-2374497253FE}"/>
              </a:ext>
            </a:extLst>
          </p:cNvPr>
          <p:cNvSpPr txBox="1"/>
          <p:nvPr/>
        </p:nvSpPr>
        <p:spPr>
          <a:xfrm>
            <a:off x="1356170" y="2979398"/>
            <a:ext cx="1506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Cooling strap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5563D0-5330-26CF-31AF-A62A1F895D03}"/>
              </a:ext>
            </a:extLst>
          </p:cNvPr>
          <p:cNvSpPr txBox="1"/>
          <p:nvPr/>
        </p:nvSpPr>
        <p:spPr>
          <a:xfrm>
            <a:off x="6797940" y="3244334"/>
            <a:ext cx="1147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Power I/O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3D7078-DBC4-8732-3AAE-2246E724A686}"/>
              </a:ext>
            </a:extLst>
          </p:cNvPr>
          <p:cNvSpPr txBox="1"/>
          <p:nvPr/>
        </p:nvSpPr>
        <p:spPr>
          <a:xfrm rot="20728440">
            <a:off x="619371" y="3875990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Joint 3-4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C208A67-1CF6-B8F3-FBA3-ACFF860FDB61}"/>
              </a:ext>
            </a:extLst>
          </p:cNvPr>
          <p:cNvSpPr/>
          <p:nvPr/>
        </p:nvSpPr>
        <p:spPr>
          <a:xfrm>
            <a:off x="2863121" y="3305331"/>
            <a:ext cx="247338" cy="2354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D402D3-F9F8-4390-58E9-275AB53FF026}"/>
              </a:ext>
            </a:extLst>
          </p:cNvPr>
          <p:cNvSpPr/>
          <p:nvPr/>
        </p:nvSpPr>
        <p:spPr>
          <a:xfrm>
            <a:off x="3944909" y="3300335"/>
            <a:ext cx="247338" cy="2354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169C97B-E4C8-795F-38B3-240385D006FE}"/>
              </a:ext>
            </a:extLst>
          </p:cNvPr>
          <p:cNvSpPr/>
          <p:nvPr/>
        </p:nvSpPr>
        <p:spPr>
          <a:xfrm>
            <a:off x="4951746" y="3257865"/>
            <a:ext cx="247338" cy="2354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FC896BA-2C4D-2A71-2031-E22D34E2431B}"/>
              </a:ext>
            </a:extLst>
          </p:cNvPr>
          <p:cNvSpPr txBox="1"/>
          <p:nvPr/>
        </p:nvSpPr>
        <p:spPr>
          <a:xfrm rot="1269344">
            <a:off x="5848967" y="4204585"/>
            <a:ext cx="1506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Cooling strap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3A2C889-CDA4-1320-769E-4E524B79F26A}"/>
              </a:ext>
            </a:extLst>
          </p:cNvPr>
          <p:cNvSpPr txBox="1"/>
          <p:nvPr/>
        </p:nvSpPr>
        <p:spPr>
          <a:xfrm>
            <a:off x="435462" y="3429000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Joint 1-2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5FD45F-2513-8632-6138-07CAEB951A7A}"/>
              </a:ext>
            </a:extLst>
          </p:cNvPr>
          <p:cNvSpPr txBox="1"/>
          <p:nvPr/>
        </p:nvSpPr>
        <p:spPr>
          <a:xfrm rot="366384">
            <a:off x="6390560" y="3618870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Joint 2-3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F57890-0150-73B3-DB67-8D6FDCBE3777}"/>
              </a:ext>
            </a:extLst>
          </p:cNvPr>
          <p:cNvSpPr txBox="1"/>
          <p:nvPr/>
        </p:nvSpPr>
        <p:spPr>
          <a:xfrm>
            <a:off x="3110459" y="3563779"/>
            <a:ext cx="2071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Temp. Sens. A-C-B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A2C338-52A0-C18A-4E45-9F0484DF7683}"/>
              </a:ext>
            </a:extLst>
          </p:cNvPr>
          <p:cNvSpPr txBox="1"/>
          <p:nvPr/>
        </p:nvSpPr>
        <p:spPr>
          <a:xfrm rot="19992455">
            <a:off x="5079626" y="2720811"/>
            <a:ext cx="1506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Cooling strap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39A136-4D1E-325C-1E21-7A7A0447CFD9}"/>
              </a:ext>
            </a:extLst>
          </p:cNvPr>
          <p:cNvSpPr txBox="1"/>
          <p:nvPr/>
        </p:nvSpPr>
        <p:spPr>
          <a:xfrm>
            <a:off x="3216723" y="2212972"/>
            <a:ext cx="183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Cold copper ring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F4E3706-4D21-0323-0D0D-85FA1391B290}"/>
              </a:ext>
            </a:extLst>
          </p:cNvPr>
          <p:cNvSpPr/>
          <p:nvPr/>
        </p:nvSpPr>
        <p:spPr>
          <a:xfrm>
            <a:off x="2282660" y="2413062"/>
            <a:ext cx="904461" cy="288235"/>
          </a:xfrm>
          <a:custGeom>
            <a:avLst/>
            <a:gdLst>
              <a:gd name="connsiteX0" fmla="*/ 904461 w 904461"/>
              <a:gd name="connsiteY0" fmla="*/ 0 h 288235"/>
              <a:gd name="connsiteX1" fmla="*/ 487017 w 904461"/>
              <a:gd name="connsiteY1" fmla="*/ 109330 h 288235"/>
              <a:gd name="connsiteX2" fmla="*/ 0 w 904461"/>
              <a:gd name="connsiteY2" fmla="*/ 288235 h 28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04461" h="288235">
                <a:moveTo>
                  <a:pt x="904461" y="0"/>
                </a:moveTo>
                <a:cubicBezTo>
                  <a:pt x="771110" y="30645"/>
                  <a:pt x="637760" y="61291"/>
                  <a:pt x="487017" y="109330"/>
                </a:cubicBezTo>
                <a:cubicBezTo>
                  <a:pt x="336274" y="157369"/>
                  <a:pt x="168137" y="222802"/>
                  <a:pt x="0" y="288235"/>
                </a:cubicBezTo>
              </a:path>
            </a:pathLst>
          </a:custGeom>
          <a:noFill/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35F1E09-1F09-B96A-C574-2DC062678B9D}"/>
              </a:ext>
            </a:extLst>
          </p:cNvPr>
          <p:cNvSpPr/>
          <p:nvPr/>
        </p:nvSpPr>
        <p:spPr>
          <a:xfrm flipH="1">
            <a:off x="5047673" y="2426179"/>
            <a:ext cx="904461" cy="288235"/>
          </a:xfrm>
          <a:custGeom>
            <a:avLst/>
            <a:gdLst>
              <a:gd name="connsiteX0" fmla="*/ 904461 w 904461"/>
              <a:gd name="connsiteY0" fmla="*/ 0 h 288235"/>
              <a:gd name="connsiteX1" fmla="*/ 487017 w 904461"/>
              <a:gd name="connsiteY1" fmla="*/ 109330 h 288235"/>
              <a:gd name="connsiteX2" fmla="*/ 0 w 904461"/>
              <a:gd name="connsiteY2" fmla="*/ 288235 h 28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04461" h="288235">
                <a:moveTo>
                  <a:pt x="904461" y="0"/>
                </a:moveTo>
                <a:cubicBezTo>
                  <a:pt x="771110" y="30645"/>
                  <a:pt x="637760" y="61291"/>
                  <a:pt x="487017" y="109330"/>
                </a:cubicBezTo>
                <a:cubicBezTo>
                  <a:pt x="336274" y="157369"/>
                  <a:pt x="168137" y="222802"/>
                  <a:pt x="0" y="288235"/>
                </a:cubicBezTo>
              </a:path>
            </a:pathLst>
          </a:custGeom>
          <a:noFill/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420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717E1-40CA-0DF8-D33F-17E3B993E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024891" cy="1325563"/>
          </a:xfrm>
        </p:spPr>
        <p:txBody>
          <a:bodyPr/>
          <a:lstStyle/>
          <a:p>
            <a:r>
              <a:rPr lang="en-US" dirty="0"/>
              <a:t>Cooldown performance shows the magnet is superconducting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C81E3E4-D9A6-13F7-2C51-7AF3483B4F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679" y="2141538"/>
            <a:ext cx="5502617" cy="39041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1083F60-C951-0746-C442-3E07A47212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3125" y="2141538"/>
            <a:ext cx="5529390" cy="39041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0CC6F8A-CA52-4624-9ADE-588DB4604BA4}"/>
              </a:ext>
            </a:extLst>
          </p:cNvPr>
          <p:cNvSpPr txBox="1"/>
          <p:nvPr/>
        </p:nvSpPr>
        <p:spPr>
          <a:xfrm>
            <a:off x="6853562" y="1690688"/>
            <a:ext cx="4005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Voltage in each layer with 0.5 A current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D086B4-EF44-FC61-66B6-BE852A2CBF85}"/>
              </a:ext>
            </a:extLst>
          </p:cNvPr>
          <p:cNvSpPr txBox="1"/>
          <p:nvPr/>
        </p:nvSpPr>
        <p:spPr>
          <a:xfrm>
            <a:off x="838200" y="1690688"/>
            <a:ext cx="4552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Measured temperature during the cooldown</a:t>
            </a:r>
          </a:p>
        </p:txBody>
      </p:sp>
      <p:pic>
        <p:nvPicPr>
          <p:cNvPr id="12" name="Picture 2" descr="Ohio State University, School of Communication - National Communication  Association">
            <a:extLst>
              <a:ext uri="{FF2B5EF4-FFF2-40B4-BE49-F238E27FC236}">
                <a16:creationId xmlns:a16="http://schemas.microsoft.com/office/drawing/2014/main" id="{90145823-7C9B-5837-63F4-8122A7EA39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1099" y="283607"/>
            <a:ext cx="1424980" cy="132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2195AE2-3B98-0790-B071-5C2444EBD251}"/>
              </a:ext>
            </a:extLst>
          </p:cNvPr>
          <p:cNvSpPr txBox="1"/>
          <p:nvPr/>
        </p:nvSpPr>
        <p:spPr>
          <a:xfrm>
            <a:off x="656947" y="6205492"/>
            <a:ext cx="3209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Next step is the powering test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B0E09C8-55CA-1789-B483-E1297FA49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12</a:t>
            </a:fld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EC0996B-B931-4FED-EADF-3B414E77CCA9}"/>
              </a:ext>
            </a:extLst>
          </p:cNvPr>
          <p:cNvSpPr/>
          <p:nvPr/>
        </p:nvSpPr>
        <p:spPr>
          <a:xfrm>
            <a:off x="899410" y="2271010"/>
            <a:ext cx="4594485" cy="2878111"/>
          </a:xfrm>
          <a:custGeom>
            <a:avLst/>
            <a:gdLst>
              <a:gd name="connsiteX0" fmla="*/ 0 w 4594485"/>
              <a:gd name="connsiteY0" fmla="*/ 0 h 2878111"/>
              <a:gd name="connsiteX1" fmla="*/ 2398426 w 4594485"/>
              <a:gd name="connsiteY1" fmla="*/ 1806315 h 2878111"/>
              <a:gd name="connsiteX2" fmla="*/ 3132944 w 4594485"/>
              <a:gd name="connsiteY2" fmla="*/ 2458387 h 2878111"/>
              <a:gd name="connsiteX3" fmla="*/ 3320321 w 4594485"/>
              <a:gd name="connsiteY3" fmla="*/ 2735705 h 2878111"/>
              <a:gd name="connsiteX4" fmla="*/ 4594485 w 4594485"/>
              <a:gd name="connsiteY4" fmla="*/ 2878111 h 2878111"/>
              <a:gd name="connsiteX0" fmla="*/ 0 w 4594485"/>
              <a:gd name="connsiteY0" fmla="*/ 0 h 2878111"/>
              <a:gd name="connsiteX1" fmla="*/ 2398426 w 4594485"/>
              <a:gd name="connsiteY1" fmla="*/ 1806315 h 2878111"/>
              <a:gd name="connsiteX2" fmla="*/ 3132944 w 4594485"/>
              <a:gd name="connsiteY2" fmla="*/ 2458387 h 2878111"/>
              <a:gd name="connsiteX3" fmla="*/ 3395272 w 4594485"/>
              <a:gd name="connsiteY3" fmla="*/ 2765685 h 2878111"/>
              <a:gd name="connsiteX4" fmla="*/ 4594485 w 4594485"/>
              <a:gd name="connsiteY4" fmla="*/ 2878111 h 2878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4485" h="2878111">
                <a:moveTo>
                  <a:pt x="0" y="0"/>
                </a:moveTo>
                <a:lnTo>
                  <a:pt x="2398426" y="1806315"/>
                </a:lnTo>
                <a:cubicBezTo>
                  <a:pt x="2920583" y="2216046"/>
                  <a:pt x="2966803" y="2298492"/>
                  <a:pt x="3132944" y="2458387"/>
                </a:cubicBezTo>
                <a:cubicBezTo>
                  <a:pt x="3299085" y="2618282"/>
                  <a:pt x="3151682" y="2695731"/>
                  <a:pt x="3395272" y="2765685"/>
                </a:cubicBezTo>
                <a:cubicBezTo>
                  <a:pt x="3638862" y="2835639"/>
                  <a:pt x="4079198" y="2841885"/>
                  <a:pt x="4594485" y="2878111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3DA9242-6EE0-EB1B-8FDB-69CAA4FEFCD8}"/>
              </a:ext>
            </a:extLst>
          </p:cNvPr>
          <p:cNvCxnSpPr/>
          <p:nvPr/>
        </p:nvCxnSpPr>
        <p:spPr>
          <a:xfrm>
            <a:off x="4144780" y="3087974"/>
            <a:ext cx="31479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6A6C5EB-1331-0720-AB51-9883D6BBAF31}"/>
              </a:ext>
            </a:extLst>
          </p:cNvPr>
          <p:cNvSpPr/>
          <p:nvPr/>
        </p:nvSpPr>
        <p:spPr>
          <a:xfrm>
            <a:off x="6675681" y="4830052"/>
            <a:ext cx="4089556" cy="600250"/>
          </a:xfrm>
          <a:custGeom>
            <a:avLst/>
            <a:gdLst>
              <a:gd name="connsiteX0" fmla="*/ 0 w 4089556"/>
              <a:gd name="connsiteY0" fmla="*/ 0 h 600250"/>
              <a:gd name="connsiteX1" fmla="*/ 1396844 w 4089556"/>
              <a:gd name="connsiteY1" fmla="*/ 145855 h 600250"/>
              <a:gd name="connsiteX2" fmla="*/ 3444427 w 4089556"/>
              <a:gd name="connsiteY2" fmla="*/ 476834 h 600250"/>
              <a:gd name="connsiteX3" fmla="*/ 3534184 w 4089556"/>
              <a:gd name="connsiteY3" fmla="*/ 504883 h 600250"/>
              <a:gd name="connsiteX4" fmla="*/ 3579063 w 4089556"/>
              <a:gd name="connsiteY4" fmla="*/ 583420 h 600250"/>
              <a:gd name="connsiteX5" fmla="*/ 4089556 w 4089556"/>
              <a:gd name="connsiteY5" fmla="*/ 600250 h 600250"/>
              <a:gd name="connsiteX0" fmla="*/ 0 w 4089556"/>
              <a:gd name="connsiteY0" fmla="*/ 0 h 600250"/>
              <a:gd name="connsiteX1" fmla="*/ 1396844 w 4089556"/>
              <a:gd name="connsiteY1" fmla="*/ 145855 h 600250"/>
              <a:gd name="connsiteX2" fmla="*/ 3444427 w 4089556"/>
              <a:gd name="connsiteY2" fmla="*/ 476834 h 600250"/>
              <a:gd name="connsiteX3" fmla="*/ 3579063 w 4089556"/>
              <a:gd name="connsiteY3" fmla="*/ 583420 h 600250"/>
              <a:gd name="connsiteX4" fmla="*/ 4089556 w 4089556"/>
              <a:gd name="connsiteY4" fmla="*/ 600250 h 600250"/>
              <a:gd name="connsiteX0" fmla="*/ 0 w 4089556"/>
              <a:gd name="connsiteY0" fmla="*/ 0 h 600250"/>
              <a:gd name="connsiteX1" fmla="*/ 1396844 w 4089556"/>
              <a:gd name="connsiteY1" fmla="*/ 145855 h 600250"/>
              <a:gd name="connsiteX2" fmla="*/ 3444427 w 4089556"/>
              <a:gd name="connsiteY2" fmla="*/ 476834 h 600250"/>
              <a:gd name="connsiteX3" fmla="*/ 3579063 w 4089556"/>
              <a:gd name="connsiteY3" fmla="*/ 583420 h 600250"/>
              <a:gd name="connsiteX4" fmla="*/ 4089556 w 4089556"/>
              <a:gd name="connsiteY4" fmla="*/ 600250 h 600250"/>
              <a:gd name="connsiteX0" fmla="*/ 0 w 4089556"/>
              <a:gd name="connsiteY0" fmla="*/ 0 h 600250"/>
              <a:gd name="connsiteX1" fmla="*/ 1396844 w 4089556"/>
              <a:gd name="connsiteY1" fmla="*/ 145855 h 600250"/>
              <a:gd name="connsiteX2" fmla="*/ 3444427 w 4089556"/>
              <a:gd name="connsiteY2" fmla="*/ 476834 h 600250"/>
              <a:gd name="connsiteX3" fmla="*/ 3579063 w 4089556"/>
              <a:gd name="connsiteY3" fmla="*/ 583420 h 600250"/>
              <a:gd name="connsiteX4" fmla="*/ 4089556 w 4089556"/>
              <a:gd name="connsiteY4" fmla="*/ 600250 h 60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9556" h="600250">
                <a:moveTo>
                  <a:pt x="0" y="0"/>
                </a:moveTo>
                <a:cubicBezTo>
                  <a:pt x="411386" y="33191"/>
                  <a:pt x="822773" y="66383"/>
                  <a:pt x="1396844" y="145855"/>
                </a:cubicBezTo>
                <a:cubicBezTo>
                  <a:pt x="1970915" y="225327"/>
                  <a:pt x="3385524" y="463610"/>
                  <a:pt x="3444427" y="476834"/>
                </a:cubicBezTo>
                <a:cubicBezTo>
                  <a:pt x="3503330" y="490058"/>
                  <a:pt x="3540672" y="509433"/>
                  <a:pt x="3579063" y="583420"/>
                </a:cubicBezTo>
                <a:cubicBezTo>
                  <a:pt x="3671625" y="599314"/>
                  <a:pt x="3880590" y="599782"/>
                  <a:pt x="4089556" y="60025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59DDC91-919D-8C73-15A4-D92B87CF4BB9}"/>
              </a:ext>
            </a:extLst>
          </p:cNvPr>
          <p:cNvCxnSpPr/>
          <p:nvPr/>
        </p:nvCxnSpPr>
        <p:spPr>
          <a:xfrm>
            <a:off x="10073489" y="2770360"/>
            <a:ext cx="2987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D3877F3-09DD-A84A-1AB0-EC4215E715D2}"/>
              </a:ext>
            </a:extLst>
          </p:cNvPr>
          <p:cNvSpPr txBox="1"/>
          <p:nvPr/>
        </p:nvSpPr>
        <p:spPr>
          <a:xfrm>
            <a:off x="3866353" y="3538825"/>
            <a:ext cx="152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~30 K @ 40 h </a:t>
            </a:r>
          </a:p>
          <a:p>
            <a:r>
              <a:rPr lang="en-US" dirty="0"/>
              <a:t>sensor C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093253F-4C08-957E-C960-72E66B1DD298}"/>
              </a:ext>
            </a:extLst>
          </p:cNvPr>
          <p:cNvCxnSpPr>
            <a:cxnSpLocks/>
          </p:cNvCxnSpPr>
          <p:nvPr/>
        </p:nvCxnSpPr>
        <p:spPr>
          <a:xfrm>
            <a:off x="4979504" y="4104861"/>
            <a:ext cx="0" cy="9144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0882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n"/>
              <a:t>PPPL HTS Activities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n"/>
              <a:t>Y. Zhai and PPPL Team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5"/>
          <p:cNvPicPr preferRelativeResize="0"/>
          <p:nvPr/>
        </p:nvPicPr>
        <p:blipFill rotWithShape="1">
          <a:blip r:embed="rId3">
            <a:alphaModFix/>
          </a:blip>
          <a:srcRect t="5508" r="13073"/>
          <a:stretch/>
        </p:blipFill>
        <p:spPr>
          <a:xfrm>
            <a:off x="8648834" y="2155500"/>
            <a:ext cx="3054599" cy="4427597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0" y="0"/>
            <a:ext cx="11200400" cy="725200"/>
          </a:xfrm>
          <a:prstGeom prst="rect">
            <a:avLst/>
          </a:prstGeom>
        </p:spPr>
        <p:txBody>
          <a:bodyPr spcFirstLastPara="1" vert="horz" wrap="square" lIns="243833" tIns="60933" rIns="121900" bIns="60933" rtlCol="0" anchor="ctr" anchorCtr="0">
            <a:normAutofit/>
          </a:bodyPr>
          <a:lstStyle/>
          <a:p>
            <a:pPr algn="ctr"/>
            <a:r>
              <a:rPr lang="en" sz="2933" b="1">
                <a:solidFill>
                  <a:schemeClr val="lt1"/>
                </a:solidFill>
              </a:rPr>
              <a:t>R2R Characterization for Commercial HTS Conductors</a:t>
            </a:r>
            <a:endParaRPr sz="2933" b="1">
              <a:solidFill>
                <a:schemeClr val="lt1"/>
              </a:solidFill>
            </a:endParaRPr>
          </a:p>
        </p:txBody>
      </p:sp>
      <p:sp>
        <p:nvSpPr>
          <p:cNvPr id="69" name="Google Shape;69;p15"/>
          <p:cNvSpPr txBox="1">
            <a:spLocks noGrp="1"/>
          </p:cNvSpPr>
          <p:nvPr>
            <p:ph type="sldNum" idx="12"/>
          </p:nvPr>
        </p:nvSpPr>
        <p:spPr>
          <a:xfrm>
            <a:off x="11284688" y="0"/>
            <a:ext cx="907200" cy="708800"/>
          </a:xfrm>
          <a:prstGeom prst="rect">
            <a:avLst/>
          </a:prstGeom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fld id="{00000000-1234-1234-1234-123412341234}" type="slidenum">
              <a:rPr lang="en"/>
              <a:pPr/>
              <a:t>14</a:t>
            </a:fld>
            <a:endParaRPr/>
          </a:p>
        </p:txBody>
      </p:sp>
      <p:sp>
        <p:nvSpPr>
          <p:cNvPr id="70" name="Google Shape;70;p15"/>
          <p:cNvSpPr txBox="1"/>
          <p:nvPr/>
        </p:nvSpPr>
        <p:spPr>
          <a:xfrm>
            <a:off x="180101" y="813751"/>
            <a:ext cx="6424000" cy="1483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spAutoFit/>
          </a:bodyPr>
          <a:lstStyle/>
          <a:p>
            <a:pPr marL="243834" indent="-243834">
              <a:lnSpc>
                <a:spcPct val="80000"/>
              </a:lnSpc>
              <a:spcBef>
                <a:spcPts val="800"/>
              </a:spcBef>
              <a:buClr>
                <a:srgbClr val="000000"/>
              </a:buClr>
              <a:buSzPts val="2000"/>
              <a:buFont typeface="Noto Sans Symbols"/>
              <a:buChar char="▪"/>
            </a:pPr>
            <a:r>
              <a:rPr lang="en" sz="1867" b="1">
                <a:solidFill>
                  <a:srgbClr val="000000"/>
                </a:solidFill>
              </a:rPr>
              <a:t>Develop</a:t>
            </a:r>
            <a:r>
              <a:rPr lang="en" sz="2400" b="1"/>
              <a:t> </a:t>
            </a:r>
            <a:r>
              <a:rPr lang="en" sz="1867" b="1">
                <a:solidFill>
                  <a:srgbClr val="000000"/>
                </a:solidFill>
              </a:rPr>
              <a:t>Continuous HTS Inspection System at PPPL</a:t>
            </a:r>
            <a:br>
              <a:rPr lang="en" sz="1867" b="1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n" sz="160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(1) Industrial standard </a:t>
            </a:r>
            <a:r>
              <a:rPr lang="en" sz="1600">
                <a:latin typeface="Arial Narrow"/>
                <a:ea typeface="Arial Narrow"/>
                <a:cs typeface="Arial Narrow"/>
                <a:sym typeface="Arial Narrow"/>
              </a:rPr>
              <a:t>needed</a:t>
            </a:r>
            <a:r>
              <a:rPr lang="en" sz="160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 for inspecting HTS performance consistency</a:t>
            </a: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43834" indent="-243834">
              <a:lnSpc>
                <a:spcPct val="80000"/>
              </a:lnSpc>
              <a:spcBef>
                <a:spcPts val="800"/>
              </a:spcBef>
              <a:buClr>
                <a:srgbClr val="000000"/>
              </a:buClr>
              <a:buSzPts val="2000"/>
              <a:buChar char="▪"/>
            </a:pPr>
            <a:r>
              <a:rPr lang="en" sz="1867" b="1">
                <a:solidFill>
                  <a:srgbClr val="000000"/>
                </a:solidFill>
              </a:rPr>
              <a:t>Winding Improvement with R</a:t>
            </a:r>
            <a:r>
              <a:rPr lang="en" sz="2400" b="1"/>
              <a:t>2R</a:t>
            </a:r>
            <a:r>
              <a:rPr lang="en" sz="1867" b="1">
                <a:solidFill>
                  <a:srgbClr val="000000"/>
                </a:solidFill>
              </a:rPr>
              <a:t> Measurements</a:t>
            </a:r>
            <a:endParaRPr sz="1867">
              <a:solidFill>
                <a:srgbClr val="000000"/>
              </a:solidFill>
            </a:endParaRPr>
          </a:p>
          <a:p>
            <a:pPr marL="243834" indent="-243834">
              <a:lnSpc>
                <a:spcPct val="80000"/>
              </a:lnSpc>
              <a:spcBef>
                <a:spcPts val="800"/>
              </a:spcBef>
              <a:buClr>
                <a:srgbClr val="000000"/>
              </a:buClr>
              <a:buSzPts val="2000"/>
              <a:buChar char="▪"/>
            </a:pPr>
            <a:r>
              <a:rPr lang="en" sz="1867" b="1" i="1" u="sng">
                <a:solidFill>
                  <a:srgbClr val="000000"/>
                </a:solidFill>
              </a:rPr>
              <a:t>Upgraded</a:t>
            </a:r>
            <a:r>
              <a:rPr lang="en" sz="2400" b="1" i="1" u="sng"/>
              <a:t> to</a:t>
            </a:r>
            <a:r>
              <a:rPr lang="en" sz="1867" b="1" i="1" u="sng">
                <a:solidFill>
                  <a:srgbClr val="000000"/>
                </a:solidFill>
              </a:rPr>
              <a:t> Enable Low-T High-B Measurements</a:t>
            </a:r>
            <a:endParaRPr sz="1867" b="1">
              <a:solidFill>
                <a:srgbClr val="000000"/>
              </a:solidFill>
            </a:endParaRPr>
          </a:p>
        </p:txBody>
      </p:sp>
      <p:pic>
        <p:nvPicPr>
          <p:cNvPr id="71" name="Google Shape;71;p15"/>
          <p:cNvPicPr preferRelativeResize="0"/>
          <p:nvPr/>
        </p:nvPicPr>
        <p:blipFill rotWithShape="1">
          <a:blip r:embed="rId4">
            <a:alphaModFix/>
          </a:blip>
          <a:srcRect l="75867" t="52086" r="8564"/>
          <a:stretch/>
        </p:blipFill>
        <p:spPr>
          <a:xfrm>
            <a:off x="10433034" y="857449"/>
            <a:ext cx="1270401" cy="1264467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 rotWithShape="1">
          <a:blip r:embed="rId5">
            <a:alphaModFix/>
          </a:blip>
          <a:srcRect t="6890" r="3549"/>
          <a:stretch/>
        </p:blipFill>
        <p:spPr>
          <a:xfrm>
            <a:off x="373433" y="2417433"/>
            <a:ext cx="4313568" cy="4209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14863" y="2321567"/>
            <a:ext cx="1202500" cy="2280299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4777600" y="4563100"/>
            <a:ext cx="1694000" cy="441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spAutoFit/>
          </a:bodyPr>
          <a:lstStyle/>
          <a:p>
            <a:pPr>
              <a:spcBef>
                <a:spcPts val="800"/>
              </a:spcBef>
            </a:pPr>
            <a:r>
              <a:rPr lang="en" sz="1600" b="1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Mock-Up</a:t>
            </a:r>
            <a:r>
              <a:rPr lang="en" sz="1600" b="1"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r>
              <a:rPr lang="en" sz="160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5 DP coils</a:t>
            </a:r>
            <a:endParaRPr sz="1600">
              <a:solidFill>
                <a:srgbClr val="00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id="75" name="Google Shape;75;p15" descr="A metal cylinder with several metal rings&#10;&#10;Description automatically generated with medium confidence"/>
          <p:cNvPicPr preferRelativeResize="0"/>
          <p:nvPr/>
        </p:nvPicPr>
        <p:blipFill rotWithShape="1">
          <a:blip r:embed="rId7">
            <a:alphaModFix/>
          </a:blip>
          <a:srcRect l="4734" t="8236" r="8225" b="12410"/>
          <a:stretch/>
        </p:blipFill>
        <p:spPr>
          <a:xfrm>
            <a:off x="4860551" y="4989598"/>
            <a:ext cx="1111111" cy="1637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5" descr="A blue and white rectangular object&#10;&#10;Description automatically generated"/>
          <p:cNvPicPr preferRelativeResize="0"/>
          <p:nvPr/>
        </p:nvPicPr>
        <p:blipFill rotWithShape="1">
          <a:blip r:embed="rId8">
            <a:alphaModFix/>
          </a:blip>
          <a:srcRect l="11589" t="25842" r="22897" b="26068"/>
          <a:stretch/>
        </p:blipFill>
        <p:spPr>
          <a:xfrm>
            <a:off x="6551236" y="906033"/>
            <a:ext cx="1975992" cy="72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145234" y="4816218"/>
            <a:ext cx="2788001" cy="1927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5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306470" y="5326788"/>
            <a:ext cx="597133" cy="470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235999" y="2155489"/>
            <a:ext cx="2738067" cy="235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5"/>
          <p:cNvPicPr preferRelativeResize="0"/>
          <p:nvPr/>
        </p:nvPicPr>
        <p:blipFill rotWithShape="1">
          <a:blip r:embed="rId12">
            <a:alphaModFix/>
          </a:blip>
          <a:srcRect b="50322"/>
          <a:stretch/>
        </p:blipFill>
        <p:spPr>
          <a:xfrm>
            <a:off x="8596433" y="952065"/>
            <a:ext cx="1767400" cy="8779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>
            <a:spLocks noGrp="1"/>
          </p:cNvSpPr>
          <p:nvPr>
            <p:ph type="title"/>
          </p:nvPr>
        </p:nvSpPr>
        <p:spPr>
          <a:xfrm>
            <a:off x="0" y="0"/>
            <a:ext cx="11333600" cy="725200"/>
          </a:xfrm>
          <a:prstGeom prst="rect">
            <a:avLst/>
          </a:prstGeom>
        </p:spPr>
        <p:txBody>
          <a:bodyPr spcFirstLastPara="1" vert="horz" wrap="square" lIns="243833" tIns="60933" rIns="121900" bIns="60933" rtlCol="0" anchor="ctr" anchorCtr="0">
            <a:normAutofit/>
          </a:bodyPr>
          <a:lstStyle/>
          <a:p>
            <a:r>
              <a:rPr lang="en" sz="2933" b="1">
                <a:solidFill>
                  <a:schemeClr val="lt1"/>
                </a:solidFill>
              </a:rPr>
              <a:t>Large Bore, Fast Ramp Dummy Load Coil for Cable Qualification</a:t>
            </a:r>
            <a:r>
              <a:rPr lang="en" sz="2933" b="1"/>
              <a:t>  </a:t>
            </a:r>
            <a:endParaRPr sz="2933" b="1"/>
          </a:p>
        </p:txBody>
      </p:sp>
      <p:sp>
        <p:nvSpPr>
          <p:cNvPr id="87" name="Google Shape;87;p16"/>
          <p:cNvSpPr txBox="1">
            <a:spLocks noGrp="1"/>
          </p:cNvSpPr>
          <p:nvPr>
            <p:ph type="sldNum" idx="12"/>
          </p:nvPr>
        </p:nvSpPr>
        <p:spPr>
          <a:xfrm>
            <a:off x="11284688" y="0"/>
            <a:ext cx="907200" cy="708800"/>
          </a:xfrm>
          <a:prstGeom prst="rect">
            <a:avLst/>
          </a:prstGeom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fld id="{00000000-1234-1234-1234-123412341234}" type="slidenum">
              <a:rPr lang="en"/>
              <a:pPr/>
              <a:t>15</a:t>
            </a:fld>
            <a:endParaRPr/>
          </a:p>
        </p:txBody>
      </p:sp>
      <p:sp>
        <p:nvSpPr>
          <p:cNvPr id="88" name="Google Shape;88;p16"/>
          <p:cNvSpPr txBox="1">
            <a:spLocks noGrp="1"/>
          </p:cNvSpPr>
          <p:nvPr>
            <p:ph type="body" idx="1"/>
          </p:nvPr>
        </p:nvSpPr>
        <p:spPr>
          <a:xfrm>
            <a:off x="0" y="708800"/>
            <a:ext cx="11756800" cy="1682400"/>
          </a:xfrm>
          <a:prstGeom prst="rect">
            <a:avLst/>
          </a:prstGeom>
        </p:spPr>
        <p:txBody>
          <a:bodyPr spcFirstLastPara="1" vert="horz" wrap="square" lIns="121900" tIns="60933" rIns="121900" bIns="60933" rtlCol="0" anchor="ctr" anchorCtr="0">
            <a:normAutofit fontScale="92500"/>
          </a:bodyPr>
          <a:lstStyle/>
          <a:p>
            <a:pPr indent="-507987" algn="just">
              <a:lnSpc>
                <a:spcPct val="115000"/>
              </a:lnSpc>
              <a:buSzPts val="2400"/>
            </a:pPr>
            <a:r>
              <a:rPr lang="en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HTS cable samples (e.g., 11" long) are subjected to a linearly increasing magnetic field with values between 0.2 T/s</a:t>
            </a:r>
            <a:r>
              <a:rPr lang="en" sz="2400"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en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1 T/s or higher (up to 10 T/s). 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115000"/>
              </a:lnSpc>
              <a:buClr>
                <a:srgbClr val="E2751D"/>
              </a:buClr>
              <a:buFont typeface="Calibri"/>
              <a:buChar char="•"/>
            </a:pPr>
            <a:r>
              <a:rPr lang="en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Test stand has a </a:t>
            </a:r>
            <a:r>
              <a:rPr lang="en"/>
              <a:t>horizontal </a:t>
            </a:r>
            <a:r>
              <a:rPr lang="en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clear bore size of 20.55” (522 mm)</a:t>
            </a:r>
            <a:r>
              <a:rPr lang="en" sz="2667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/>
              <a:t> for cryostat assy</a:t>
            </a:r>
            <a:r>
              <a:rPr lang="en" sz="2667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667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" name="Google Shape;8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00234" y="2424001"/>
            <a:ext cx="2937767" cy="4050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6"/>
          <p:cNvPicPr preferRelativeResize="0"/>
          <p:nvPr/>
        </p:nvPicPr>
        <p:blipFill rotWithShape="1">
          <a:blip r:embed="rId4">
            <a:alphaModFix/>
          </a:blip>
          <a:srcRect l="2856"/>
          <a:stretch/>
        </p:blipFill>
        <p:spPr>
          <a:xfrm>
            <a:off x="254001" y="2556901"/>
            <a:ext cx="4951601" cy="4050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98277" y="5053400"/>
            <a:ext cx="4501956" cy="1485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91400" y="2472767"/>
            <a:ext cx="2269365" cy="1485949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6"/>
          <p:cNvSpPr txBox="1"/>
          <p:nvPr/>
        </p:nvSpPr>
        <p:spPr>
          <a:xfrm>
            <a:off x="4391400" y="3958684"/>
            <a:ext cx="2653600" cy="4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467">
                <a:solidFill>
                  <a:schemeClr val="dk2"/>
                </a:solidFill>
              </a:rPr>
              <a:t>C. Sanabria, SuST, 2024</a:t>
            </a:r>
            <a:endParaRPr sz="1467">
              <a:solidFill>
                <a:schemeClr val="dk2"/>
              </a:solidFill>
            </a:endParaRPr>
          </a:p>
        </p:txBody>
      </p:sp>
      <p:pic>
        <p:nvPicPr>
          <p:cNvPr id="94" name="Google Shape;94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691201" y="2391210"/>
            <a:ext cx="2611900" cy="1938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6"/>
          <p:cNvPicPr preferRelativeResize="0"/>
          <p:nvPr/>
        </p:nvPicPr>
        <p:blipFill rotWithShape="1">
          <a:blip r:embed="rId8">
            <a:alphaModFix/>
          </a:blip>
          <a:srcRect t="5356"/>
          <a:stretch/>
        </p:blipFill>
        <p:spPr>
          <a:xfrm>
            <a:off x="354567" y="2391201"/>
            <a:ext cx="3321431" cy="11061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7"/>
          <p:cNvSpPr txBox="1">
            <a:spLocks noGrp="1"/>
          </p:cNvSpPr>
          <p:nvPr>
            <p:ph type="title"/>
          </p:nvPr>
        </p:nvSpPr>
        <p:spPr>
          <a:xfrm>
            <a:off x="0" y="0"/>
            <a:ext cx="10890000" cy="725200"/>
          </a:xfrm>
          <a:prstGeom prst="rect">
            <a:avLst/>
          </a:prstGeom>
        </p:spPr>
        <p:txBody>
          <a:bodyPr spcFirstLastPara="1" vert="horz" wrap="square" lIns="243833" tIns="60933" rIns="121900" bIns="60933" rtlCol="0" anchor="ctr" anchorCtr="0">
            <a:normAutofit/>
          </a:bodyPr>
          <a:lstStyle/>
          <a:p>
            <a:pPr algn="ctr">
              <a:buClr>
                <a:schemeClr val="dk1"/>
              </a:buClr>
              <a:buSzPct val="50000"/>
            </a:pPr>
            <a:r>
              <a:rPr lang="en" sz="2933" b="1">
                <a:solidFill>
                  <a:schemeClr val="lt1"/>
                </a:solidFill>
              </a:rPr>
              <a:t>Conceptual Design Consideration for 30T for Quantum Physics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02" name="Google Shape;102;p17"/>
          <p:cNvSpPr txBox="1">
            <a:spLocks noGrp="1"/>
          </p:cNvSpPr>
          <p:nvPr>
            <p:ph type="sldNum" idx="12"/>
          </p:nvPr>
        </p:nvSpPr>
        <p:spPr>
          <a:xfrm>
            <a:off x="11284688" y="0"/>
            <a:ext cx="907200" cy="708800"/>
          </a:xfrm>
          <a:prstGeom prst="rect">
            <a:avLst/>
          </a:prstGeom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fld id="{00000000-1234-1234-1234-123412341234}" type="slidenum">
              <a:rPr lang="en"/>
              <a:pPr/>
              <a:t>16</a:t>
            </a:fld>
            <a:endParaRPr/>
          </a:p>
        </p:txBody>
      </p:sp>
      <p:pic>
        <p:nvPicPr>
          <p:cNvPr id="103" name="Google Shape;10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76817" y="990600"/>
            <a:ext cx="5204000" cy="559689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4" name="Google Shape;104;p17"/>
          <p:cNvGraphicFramePr/>
          <p:nvPr/>
        </p:nvGraphicFramePr>
        <p:xfrm>
          <a:off x="253984" y="2037467"/>
          <a:ext cx="5803467" cy="422299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6379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27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7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1533">
                <a:tc>
                  <a:txBody>
                    <a:bodyPr/>
                    <a:lstStyle/>
                    <a:p>
                      <a:pPr marL="9144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b="1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Parameters</a:t>
                      </a:r>
                      <a:endParaRPr sz="1500" b="1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b="1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Coil 1 (Insert)</a:t>
                      </a:r>
                      <a:endParaRPr sz="1500" b="1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b="1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Coil 2 (Outsert)</a:t>
                      </a:r>
                      <a:endParaRPr sz="1500" b="1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533">
                <a:tc>
                  <a:txBody>
                    <a:bodyPr/>
                    <a:lstStyle/>
                    <a:p>
                      <a:pPr marL="9144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Material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REBCO + SUS304 Co-Winding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533">
                <a:tc>
                  <a:txBody>
                    <a:bodyPr/>
                    <a:lstStyle/>
                    <a:p>
                      <a:pPr marL="9144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Conductor (Width; Thickness)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6 mm; 75 um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4 mm; 60 um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533">
                <a:tc>
                  <a:txBody>
                    <a:bodyPr/>
                    <a:lstStyle/>
                    <a:p>
                      <a:pPr marL="9144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Co-Winding SUS304 Thickness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50 um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50 um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533">
                <a:tc>
                  <a:txBody>
                    <a:bodyPr/>
                    <a:lstStyle/>
                    <a:p>
                      <a:pPr marL="9144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Winding ID 2</a:t>
                      </a:r>
                      <a:r>
                        <a:rPr lang="en" sz="1500" i="1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a</a:t>
                      </a:r>
                      <a:r>
                        <a:rPr lang="en" sz="1500" u="none" strike="noStrike" cap="none" baseline="-25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1</a:t>
                      </a: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; OD 2</a:t>
                      </a:r>
                      <a:r>
                        <a:rPr lang="en" sz="1500" i="1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a</a:t>
                      </a:r>
                      <a:r>
                        <a:rPr lang="en" sz="1500" u="none" strike="noStrike" cap="none" baseline="-25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2</a:t>
                      </a:r>
                      <a:endParaRPr sz="1500" b="0" i="0" u="none" strike="noStrike" cap="none" baseline="-25000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104 mm; 179 mm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200 mm; 256.3 mm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1533">
                <a:tc>
                  <a:txBody>
                    <a:bodyPr/>
                    <a:lstStyle/>
                    <a:p>
                      <a:pPr marL="9144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Coil Height 2</a:t>
                      </a:r>
                      <a:r>
                        <a:rPr lang="en" sz="1500" i="1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b</a:t>
                      </a:r>
                      <a:endParaRPr sz="1500" b="0" i="1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120 mm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148 mm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533">
                <a:tc>
                  <a:txBody>
                    <a:bodyPr/>
                    <a:lstStyle/>
                    <a:p>
                      <a:pPr marL="9144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# of Turns/Double-Pancake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600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512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533">
                <a:tc>
                  <a:txBody>
                    <a:bodyPr/>
                    <a:lstStyle/>
                    <a:p>
                      <a:pPr marL="9144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# of Double-Pancakes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20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37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1533">
                <a:tc>
                  <a:txBody>
                    <a:bodyPr/>
                    <a:lstStyle/>
                    <a:p>
                      <a:pPr marL="9144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SUS304 Overband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2 mm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5 mm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1533">
                <a:tc>
                  <a:txBody>
                    <a:bodyPr/>
                    <a:lstStyle/>
                    <a:p>
                      <a:pPr marL="9144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Transport Current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254.7 A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1533">
                <a:tc>
                  <a:txBody>
                    <a:bodyPr/>
                    <a:lstStyle/>
                    <a:p>
                      <a:pPr marL="9144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Conductor Current Density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566.0 A/mm</a:t>
                      </a:r>
                      <a:r>
                        <a:rPr lang="en" sz="1500" u="none" strike="noStrike" cap="none" baseline="30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2</a:t>
                      </a:r>
                      <a:endParaRPr sz="1500" b="0" i="0" u="none" strike="noStrike" cap="none" baseline="30000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1061.3 A/mm</a:t>
                      </a:r>
                      <a:r>
                        <a:rPr lang="en" sz="1500" u="none" strike="noStrike" cap="none" baseline="30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2</a:t>
                      </a:r>
                      <a:endParaRPr sz="1500" b="0" i="0" u="none" strike="noStrike" cap="none" baseline="30000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1533">
                <a:tc>
                  <a:txBody>
                    <a:bodyPr/>
                    <a:lstStyle/>
                    <a:p>
                      <a:pPr marL="9144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Winding Pack Current Density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339.6 A/mm</a:t>
                      </a:r>
                      <a:r>
                        <a:rPr lang="en" sz="1500" u="none" strike="noStrike" cap="none" baseline="30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2</a:t>
                      </a:r>
                      <a:endParaRPr sz="1500" b="0" i="0" u="none" strike="noStrike" cap="none" baseline="30000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578.9 A/mm</a:t>
                      </a:r>
                      <a:r>
                        <a:rPr lang="en" sz="1500" u="none" strike="noStrike" cap="none" baseline="30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2</a:t>
                      </a:r>
                      <a:endParaRPr sz="1500" b="0" i="0" u="none" strike="noStrike" cap="none" baseline="30000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1533">
                <a:tc>
                  <a:txBody>
                    <a:bodyPr/>
                    <a:lstStyle/>
                    <a:p>
                      <a:pPr marL="9144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 Narrow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Winding Pack Hoop Stress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b="0" i="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581 MPa</a:t>
                      </a:r>
                      <a:endParaRPr sz="1900" u="none" strike="noStrike" cap="none"/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b="0" i="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389 MPa</a:t>
                      </a:r>
                      <a:endParaRPr sz="1900" u="none" strike="noStrike" cap="none"/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1533">
                <a:tc>
                  <a:txBody>
                    <a:bodyPr/>
                    <a:lstStyle/>
                    <a:p>
                      <a:pPr marL="9144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Central Field Contribution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13.78 T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16.22 T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1533">
                <a:tc>
                  <a:txBody>
                    <a:bodyPr/>
                    <a:lstStyle/>
                    <a:p>
                      <a:pPr marL="9144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Conductor Length Required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5.4 km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u="none" strike="noStrike" cap="non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13.6 km</a:t>
                      </a:r>
                      <a:endParaRPr sz="1500" b="0" i="0" u="none" strike="noStrike" cap="none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4233" marR="4233" marT="4233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05" name="Google Shape;105;p17"/>
          <p:cNvSpPr txBox="1"/>
          <p:nvPr/>
        </p:nvSpPr>
        <p:spPr>
          <a:xfrm>
            <a:off x="6346117" y="6218301"/>
            <a:ext cx="4962400" cy="3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en" sz="160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Stress level critical even without considering screening current.</a:t>
            </a: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7"/>
          <p:cNvSpPr txBox="1"/>
          <p:nvPr/>
        </p:nvSpPr>
        <p:spPr>
          <a:xfrm>
            <a:off x="254000" y="990601"/>
            <a:ext cx="5907200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sp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en" sz="1600" b="1">
                <a:solidFill>
                  <a:schemeClr val="dk1"/>
                </a:solidFill>
              </a:rPr>
              <a:t>Will propose the 30-T magnet once we </a:t>
            </a:r>
            <a:r>
              <a:rPr lang="en" sz="1600" b="1"/>
              <a:t>f</a:t>
            </a:r>
            <a:r>
              <a:rPr lang="en" sz="1600" b="1">
                <a:solidFill>
                  <a:srgbClr val="000000"/>
                </a:solidFill>
              </a:rPr>
              <a:t>inalize approach to manage the screening-current stress and quench in Phase 2.</a:t>
            </a:r>
            <a:endParaRPr sz="186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C3D24-F741-35E9-EC59-B299398D9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764" y="136526"/>
            <a:ext cx="10994036" cy="1032708"/>
          </a:xfrm>
        </p:spPr>
        <p:txBody>
          <a:bodyPr/>
          <a:lstStyle/>
          <a:p>
            <a:r>
              <a:rPr lang="en-US" dirty="0"/>
              <a:t>Summary thoughts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5F4FAC-A71F-A526-5897-F82EDE602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6531"/>
            <a:ext cx="10515600" cy="4700432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Everybody needs </a:t>
            </a:r>
            <a:r>
              <a:rPr lang="en-US" b="1" i="1" dirty="0">
                <a:solidFill>
                  <a:srgbClr val="C00000"/>
                </a:solidFill>
              </a:rPr>
              <a:t>thin</a:t>
            </a:r>
            <a:r>
              <a:rPr lang="en-US" dirty="0"/>
              <a:t> REBCO</a:t>
            </a:r>
          </a:p>
          <a:p>
            <a:pPr lvl="1"/>
            <a:r>
              <a:rPr lang="en-US" dirty="0"/>
              <a:t>ACT is presently sourcing conductor with excellent performance from Shanghai SC</a:t>
            </a:r>
          </a:p>
          <a:p>
            <a:pPr lvl="1"/>
            <a:r>
              <a:rPr lang="en-US" dirty="0"/>
              <a:t>AMPEERS is presently developing 20 µm substrates (or thinner)</a:t>
            </a:r>
          </a:p>
          <a:p>
            <a:pPr lvl="1"/>
            <a:r>
              <a:rPr lang="en-US" dirty="0" err="1"/>
              <a:t>SuperPower</a:t>
            </a:r>
            <a:r>
              <a:rPr lang="en-US" dirty="0"/>
              <a:t> is being encouraged to restore 30 µm production with new “HM” additive</a:t>
            </a:r>
          </a:p>
          <a:p>
            <a:r>
              <a:rPr lang="en-US" dirty="0"/>
              <a:t>Fusion cable activities are behind confidentiality walls</a:t>
            </a:r>
          </a:p>
          <a:p>
            <a:pPr lvl="1"/>
            <a:r>
              <a:rPr lang="en-US" dirty="0"/>
              <a:t>These cables generally aim for large bend radii, where a few (like </a:t>
            </a:r>
            <a:r>
              <a:rPr lang="en-US" dirty="0" err="1"/>
              <a:t>FReTC</a:t>
            </a:r>
            <a:r>
              <a:rPr lang="en-US" dirty="0"/>
              <a:t>) could be scaled for accelerator magnet purposes</a:t>
            </a:r>
          </a:p>
          <a:p>
            <a:pPr lvl="1"/>
            <a:r>
              <a:rPr lang="en-US" dirty="0">
                <a:solidFill>
                  <a:schemeClr val="accent6"/>
                </a:solidFill>
              </a:rPr>
              <a:t>Fusion is driving transformative expansion of test facilities that will also benefit HEP</a:t>
            </a:r>
          </a:p>
          <a:p>
            <a:r>
              <a:rPr lang="en-US" dirty="0"/>
              <a:t>HEP-MDP works continuously to help university programs and SBIRs be allied &amp; aligned with the accelerator magnet community’s needs and priorities</a:t>
            </a:r>
          </a:p>
          <a:p>
            <a:r>
              <a:rPr lang="en-US" dirty="0"/>
              <a:t>University programs and SBIRs are generating and testing new ideas essential to the technology development of REBCO for HEP applications</a:t>
            </a:r>
          </a:p>
          <a:p>
            <a:pPr lvl="1"/>
            <a:r>
              <a:rPr lang="en-US" dirty="0"/>
              <a:t>Stronger and robust support is critical to sustain a healthy and robust ecosystem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C0FA5-BDF9-D2B4-CAA3-B8739D41D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363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D6546-54E5-6B2F-7DA1-5BBA18208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671058" cy="1281113"/>
          </a:xfrm>
        </p:spPr>
        <p:txBody>
          <a:bodyPr>
            <a:normAutofit fontScale="90000"/>
          </a:bodyPr>
          <a:lstStyle/>
          <a:p>
            <a:r>
              <a:rPr lang="en-US" dirty="0"/>
              <a:t>Cables with “run of the mill” tapes share current effectively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C13A7-3CF9-EDCC-3A9E-FB1E69AAC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66840" cy="128111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DOE Advanced Mfg. Office grant from 2015 resulted in “variable </a:t>
            </a:r>
            <a:r>
              <a:rPr lang="en-US" dirty="0" err="1"/>
              <a:t>Ic</a:t>
            </a:r>
            <a:r>
              <a:rPr lang="en-US" dirty="0"/>
              <a:t>” cables now tested as a magnet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3D0BB4-94F8-8B19-2D55-006BFFCEB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D1553C-15C1-8805-744E-AB8E0F40FA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5895"/>
          <a:stretch>
            <a:fillRect/>
          </a:stretch>
        </p:blipFill>
        <p:spPr>
          <a:xfrm>
            <a:off x="7509258" y="3284538"/>
            <a:ext cx="4108214" cy="30718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77E6AB-8741-A0DA-0B2E-DF06C8DFC8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9662" y="212725"/>
            <a:ext cx="3724138" cy="289401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F72792D-FEDB-D55B-3F53-BC676AB4CF1B}"/>
              </a:ext>
            </a:extLst>
          </p:cNvPr>
          <p:cNvSpPr txBox="1"/>
          <p:nvPr/>
        </p:nvSpPr>
        <p:spPr>
          <a:xfrm>
            <a:off x="8300720" y="2066071"/>
            <a:ext cx="21998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10 m CORC cable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A501FC-622E-D999-E266-47CE0B321AD3}"/>
              </a:ext>
            </a:extLst>
          </p:cNvPr>
          <p:cNvSpPr txBox="1"/>
          <p:nvPr/>
        </p:nvSpPr>
        <p:spPr>
          <a:xfrm>
            <a:off x="8120645" y="5337145"/>
            <a:ext cx="21998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25 m CORC cable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2B41A2-1A73-D6D3-B041-B59AD56B9D70}"/>
              </a:ext>
            </a:extLst>
          </p:cNvPr>
          <p:cNvSpPr txBox="1"/>
          <p:nvPr/>
        </p:nvSpPr>
        <p:spPr>
          <a:xfrm>
            <a:off x="655808" y="5737255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/>
              <a:t>Weiss, J.D., et al., 2025 </a:t>
            </a:r>
            <a:r>
              <a:rPr lang="en-US" i="1" dirty="0"/>
              <a:t>Superconductor Science and Technology</a:t>
            </a:r>
            <a:r>
              <a:rPr lang="en-US" dirty="0"/>
              <a:t>, </a:t>
            </a:r>
            <a:r>
              <a:rPr lang="en-US" i="1" dirty="0"/>
              <a:t>38</a:t>
            </a:r>
            <a:r>
              <a:rPr lang="en-US" dirty="0"/>
              <a:t>(8), p.085007. https://doi.org/10.1088/1361-6668/adedbd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0B0DA25-F974-BF27-55E8-D7CB068BD9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187765"/>
            <a:ext cx="5985516" cy="236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192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6CBBAE-930A-FC71-776F-4A3D9465C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80AF6D-45A5-DEA8-A57A-69F133E697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829" y="694067"/>
            <a:ext cx="4931797" cy="51682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779D33-1FD8-4307-254F-9787A28FD1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3302" y="3308529"/>
            <a:ext cx="4449018" cy="34129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8E198A-8B24-97A8-E8A8-996F1D51BFB4}"/>
              </a:ext>
            </a:extLst>
          </p:cNvPr>
          <p:cNvSpPr txBox="1"/>
          <p:nvPr/>
        </p:nvSpPr>
        <p:spPr>
          <a:xfrm>
            <a:off x="1486165" y="293957"/>
            <a:ext cx="670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25 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D3D4816-76AF-22D2-C6A1-97BF619F23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0461" y="294838"/>
            <a:ext cx="4115374" cy="31341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155CE85-FE55-7E65-8934-024C6CB9A531}"/>
              </a:ext>
            </a:extLst>
          </p:cNvPr>
          <p:cNvSpPr txBox="1"/>
          <p:nvPr/>
        </p:nvSpPr>
        <p:spPr>
          <a:xfrm>
            <a:off x="7239000" y="3429000"/>
            <a:ext cx="2743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Current sharing seems to be robust; Inter-layer transitions are evident</a:t>
            </a:r>
          </a:p>
        </p:txBody>
      </p:sp>
    </p:spTree>
    <p:extLst>
      <p:ext uri="{BB962C8B-B14F-4D97-AF65-F5344CB8AC3E}">
        <p14:creationId xmlns:p14="http://schemas.microsoft.com/office/powerpoint/2010/main" val="602712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5E2358-41DD-C805-0435-DB9370E191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B27DF772-D2CB-9DE4-FE83-C54C0E3C19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0" y="-76200"/>
            <a:ext cx="121888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 defTabSz="457200">
              <a:defRPr/>
            </a:pP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Series-connected low-inductance CORC</a:t>
            </a:r>
            <a:r>
              <a:rPr lang="en-US" sz="2800" baseline="300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®</a:t>
            </a: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 insert for 40 T</a:t>
            </a:r>
          </a:p>
        </p:txBody>
      </p:sp>
      <p:grpSp>
        <p:nvGrpSpPr>
          <p:cNvPr id="23" name="Group 3">
            <a:extLst>
              <a:ext uri="{FF2B5EF4-FFF2-40B4-BE49-F238E27FC236}">
                <a16:creationId xmlns:a16="http://schemas.microsoft.com/office/drawing/2014/main" id="{D3DF393F-EA47-3F98-1F4B-400B6F39C63F}"/>
              </a:ext>
            </a:extLst>
          </p:cNvPr>
          <p:cNvGrpSpPr>
            <a:grpSpLocks/>
          </p:cNvGrpSpPr>
          <p:nvPr/>
        </p:nvGrpSpPr>
        <p:grpSpPr bwMode="auto">
          <a:xfrm>
            <a:off x="814177" y="721965"/>
            <a:ext cx="10648293" cy="76200"/>
            <a:chOff x="415" y="552"/>
            <a:chExt cx="5032" cy="48"/>
          </a:xfrm>
        </p:grpSpPr>
        <p:sp>
          <p:nvSpPr>
            <p:cNvPr id="25" name="Line 4">
              <a:extLst>
                <a:ext uri="{FF2B5EF4-FFF2-40B4-BE49-F238E27FC236}">
                  <a16:creationId xmlns:a16="http://schemas.microsoft.com/office/drawing/2014/main" id="{FA4DE1A3-8272-7F93-4FC5-5BC0B6BAE0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defTabSz="457200">
                <a:defRPr/>
              </a:pPr>
              <a:endParaRPr lang="en-US">
                <a:solidFill>
                  <a:prstClr val="black"/>
                </a:solidFill>
                <a:latin typeface="News Gothic MT"/>
                <a:cs typeface="Arial" charset="0"/>
              </a:endParaRPr>
            </a:p>
          </p:txBody>
        </p:sp>
        <p:sp>
          <p:nvSpPr>
            <p:cNvPr id="26" name="Line 5">
              <a:extLst>
                <a:ext uri="{FF2B5EF4-FFF2-40B4-BE49-F238E27FC236}">
                  <a16:creationId xmlns:a16="http://schemas.microsoft.com/office/drawing/2014/main" id="{9CFEF58C-40F9-59A7-26EB-978CC9AA6B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defTabSz="457200">
                <a:defRPr/>
              </a:pPr>
              <a:endParaRPr lang="en-US">
                <a:solidFill>
                  <a:prstClr val="black"/>
                </a:solidFill>
                <a:latin typeface="News Gothic MT"/>
                <a:cs typeface="Arial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2B6D390C-6CC2-F27D-AB55-DEB39D82FF7C}"/>
              </a:ext>
            </a:extLst>
          </p:cNvPr>
          <p:cNvSpPr txBox="1"/>
          <p:nvPr/>
        </p:nvSpPr>
        <p:spPr>
          <a:xfrm>
            <a:off x="11626116" y="59266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defRPr/>
            </a:pPr>
            <a:endParaRPr lang="en-US" dirty="0">
              <a:solidFill>
                <a:prstClr val="black"/>
              </a:solidFill>
              <a:latin typeface="News Gothic MT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7E421F6C-956B-BCF3-8C95-D1ADC0D49AFD}"/>
              </a:ext>
            </a:extLst>
          </p:cNvPr>
          <p:cNvSpPr txBox="1">
            <a:spLocks/>
          </p:cNvSpPr>
          <p:nvPr/>
        </p:nvSpPr>
        <p:spPr bwMode="auto">
          <a:xfrm>
            <a:off x="5692328" y="6492888"/>
            <a:ext cx="609441" cy="365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493" rtl="0" eaLnBrk="1" latinLnBrk="0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2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0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None/>
              <a:defRPr/>
            </a:pPr>
            <a:fld id="{7CFD4042-9A12-4D61-84E5-774A26C3F968}" type="slidenum">
              <a:rPr lang="en-US" altLang="en-US" sz="1400" b="1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None/>
                <a:defRPr/>
              </a:pPr>
              <a:t>4</a:t>
            </a:fld>
            <a:endParaRPr lang="en-US" altLang="en-US" sz="1400" b="1" dirty="0">
              <a:solidFill>
                <a:srgbClr val="898989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7" descr="Logo met tekst.jpg">
            <a:extLst>
              <a:ext uri="{FF2B5EF4-FFF2-40B4-BE49-F238E27FC236}">
                <a16:creationId xmlns:a16="http://schemas.microsoft.com/office/drawing/2014/main" id="{61E300E0-0FAE-30C1-B7AE-C57801D93F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90" y="6172232"/>
            <a:ext cx="3162300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3" descr="culogo">
            <a:extLst>
              <a:ext uri="{FF2B5EF4-FFF2-40B4-BE49-F238E27FC236}">
                <a16:creationId xmlns:a16="http://schemas.microsoft.com/office/drawing/2014/main" id="{D1AAAFE0-821E-557B-8FF4-B461DEB962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8611" y="6160894"/>
            <a:ext cx="695601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7" descr="LBNL_small_logo.psd">
            <a:extLst>
              <a:ext uri="{FF2B5EF4-FFF2-40B4-BE49-F238E27FC236}">
                <a16:creationId xmlns:a16="http://schemas.microsoft.com/office/drawing/2014/main" id="{D9125C56-980A-975D-7FDE-35F22CB7D5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6706" y="6158784"/>
            <a:ext cx="810924" cy="61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National MagLab logo">
            <a:extLst>
              <a:ext uri="{FF2B5EF4-FFF2-40B4-BE49-F238E27FC236}">
                <a16:creationId xmlns:a16="http://schemas.microsoft.com/office/drawing/2014/main" id="{B3CFD53F-3C09-B1E2-3A6E-A762C6E986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8304" y="6229920"/>
            <a:ext cx="1567422" cy="54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EE6B8836-8FFE-B481-57A3-3CEF0F12EE54}"/>
              </a:ext>
            </a:extLst>
          </p:cNvPr>
          <p:cNvGrpSpPr>
            <a:grpSpLocks noChangeAspect="1"/>
          </p:cNvGrpSpPr>
          <p:nvPr/>
        </p:nvGrpSpPr>
        <p:grpSpPr>
          <a:xfrm>
            <a:off x="5507477" y="1055853"/>
            <a:ext cx="2680703" cy="2418292"/>
            <a:chOff x="5494278" y="1668948"/>
            <a:chExt cx="2768173" cy="249719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C68E022-B1A0-A932-099C-3E4654CC588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94278" y="1668948"/>
              <a:ext cx="2768173" cy="249719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BA46707E-2B54-D030-D365-0F6EEB8CFCDA}"/>
                    </a:ext>
                  </a:extLst>
                </p:cNvPr>
                <p:cNvSpPr txBox="1"/>
                <p:nvPr/>
              </p:nvSpPr>
              <p:spPr>
                <a:xfrm>
                  <a:off x="5910528" y="1668948"/>
                  <a:ext cx="833296" cy="34960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𝑩</m:t>
                            </m:r>
                          </m:e>
                        </m:d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dirty="0">
                    <a:solidFill>
                      <a:srgbClr val="000000"/>
                    </a:solidFill>
                    <a:latin typeface="Arial" panose="020B0604020202020204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BA46707E-2B54-D030-D365-0F6EEB8CFC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10528" y="1668948"/>
                  <a:ext cx="833296" cy="349601"/>
                </a:xfrm>
                <a:prstGeom prst="rect">
                  <a:avLst/>
                </a:prstGeom>
                <a:blipFill>
                  <a:blip r:embed="rId7"/>
                  <a:stretch>
                    <a:fillRect b="-107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1014D86-9A65-A1C8-EDE1-733B8D92B789}"/>
              </a:ext>
            </a:extLst>
          </p:cNvPr>
          <p:cNvGrpSpPr>
            <a:grpSpLocks noChangeAspect="1"/>
          </p:cNvGrpSpPr>
          <p:nvPr/>
        </p:nvGrpSpPr>
        <p:grpSpPr>
          <a:xfrm>
            <a:off x="5527935" y="3575029"/>
            <a:ext cx="2502765" cy="2497762"/>
            <a:chOff x="8539003" y="1712339"/>
            <a:chExt cx="2502765" cy="249776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A1CF9A1-6F88-E4BF-0898-C4256E778F1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r="9119"/>
            <a:stretch>
              <a:fillRect/>
            </a:stretch>
          </p:blipFill>
          <p:spPr>
            <a:xfrm>
              <a:off x="8539003" y="1744729"/>
              <a:ext cx="2502765" cy="246537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D59D465D-82C2-7868-27D8-3F12B61E17EC}"/>
                    </a:ext>
                  </a:extLst>
                </p:cNvPr>
                <p:cNvSpPr txBox="1"/>
                <p:nvPr/>
              </p:nvSpPr>
              <p:spPr>
                <a:xfrm>
                  <a:off x="8864568" y="1712339"/>
                  <a:ext cx="994329" cy="360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𝜑</m:t>
                            </m:r>
                          </m:sub>
                        </m:sSub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MPa</m:t>
                        </m:r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dirty="0">
                    <a:solidFill>
                      <a:srgbClr val="000000"/>
                    </a:solidFill>
                    <a:latin typeface="Arial" panose="020B0604020202020204"/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D59D465D-82C2-7868-27D8-3F12B61E17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64568" y="1712339"/>
                  <a:ext cx="994329" cy="360483"/>
                </a:xfrm>
                <a:prstGeom prst="rect">
                  <a:avLst/>
                </a:prstGeom>
                <a:blipFill>
                  <a:blip r:embed="rId9"/>
                  <a:stretch>
                    <a:fillRect r="-1840" b="-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BB6108D6-A46B-C3C9-C3E7-9CC20F856D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321" y="900685"/>
            <a:ext cx="4395900" cy="2030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0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99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Initial iteration of 40 T solenoid</a:t>
            </a:r>
            <a:endParaRPr lang="en-US" sz="800" b="1" dirty="0">
              <a:solidFill>
                <a:srgbClr val="0000FF"/>
              </a:solidFill>
              <a:latin typeface="Calibri" charset="0"/>
              <a:ea typeface="MS PGothic" charset="0"/>
              <a:cs typeface="Calibri" charset="0"/>
            </a:endParaRP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50 mm bore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12 T LTS outsert (Oxford Instruments – </a:t>
            </a:r>
            <a:r>
              <a:rPr lang="en-US" sz="1799" i="1" dirty="0">
                <a:solidFill>
                  <a:srgbClr val="C00000"/>
                </a:solidFill>
                <a:latin typeface="Calibri" charset="0"/>
                <a:ea typeface="MS PGothic" charset="0"/>
                <a:cs typeface="Calibri" charset="0"/>
              </a:rPr>
              <a:t>i.e. the present 32 T and 40 T </a:t>
            </a:r>
            <a:r>
              <a:rPr lang="en-US" sz="1799" i="1" dirty="0" err="1">
                <a:solidFill>
                  <a:srgbClr val="C00000"/>
                </a:solidFill>
                <a:latin typeface="Calibri" charset="0"/>
                <a:ea typeface="MS PGothic" charset="0"/>
                <a:cs typeface="Calibri" charset="0"/>
              </a:rPr>
              <a:t>outsert</a:t>
            </a:r>
            <a:r>
              <a:rPr lang="en-US" sz="1799" i="1" dirty="0">
                <a:solidFill>
                  <a:srgbClr val="C00000"/>
                </a:solidFill>
                <a:latin typeface="Calibri" charset="0"/>
                <a:ea typeface="MS PGothic" charset="0"/>
                <a:cs typeface="Calibri" charset="0"/>
              </a:rPr>
              <a:t> </a:t>
            </a:r>
            <a:r>
              <a:rPr lang="en-US" sz="1799" dirty="0">
                <a:latin typeface="Calibri" charset="0"/>
                <a:ea typeface="MS PGothic" charset="0"/>
                <a:cs typeface="Calibri" charset="0"/>
              </a:rPr>
              <a:t>)</a:t>
            </a:r>
            <a:endParaRPr lang="en-US" sz="1799" dirty="0">
              <a:solidFill>
                <a:srgbClr val="000000"/>
              </a:solidFill>
              <a:latin typeface="Calibri" charset="0"/>
              <a:ea typeface="MS PGothic" charset="0"/>
              <a:cs typeface="Calibri" charset="0"/>
            </a:endParaRP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Three CORC® coils connected in series 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Stainless steel </a:t>
            </a:r>
            <a:r>
              <a:rPr lang="en-US" sz="1799" dirty="0" err="1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overbanding</a:t>
            </a: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 over each coil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Operating at 11.2 kA at 80 - 88 % of </a:t>
            </a:r>
            <a:r>
              <a:rPr lang="en-US" sz="1799" i="1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I</a:t>
            </a:r>
            <a:r>
              <a:rPr lang="en-US" sz="1799" baseline="-25000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7" name="Table 36">
                <a:extLst>
                  <a:ext uri="{FF2B5EF4-FFF2-40B4-BE49-F238E27FC236}">
                    <a16:creationId xmlns:a16="http://schemas.microsoft.com/office/drawing/2014/main" id="{F2712DF3-A4EB-BED2-3B6A-857A22145815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8232552" y="1104089"/>
              <a:ext cx="3756088" cy="3621025"/>
            </p:xfrm>
            <a:graphic>
              <a:graphicData uri="http://schemas.openxmlformats.org/drawingml/2006/table">
                <a:tbl>
                  <a:tblPr firstRow="1" firstCol="1"/>
                  <a:tblGrid>
                    <a:gridCol w="1496568">
                      <a:extLst>
                        <a:ext uri="{9D8B030D-6E8A-4147-A177-3AD203B41FA5}">
                          <a16:colId xmlns:a16="http://schemas.microsoft.com/office/drawing/2014/main" val="977598093"/>
                        </a:ext>
                      </a:extLst>
                    </a:gridCol>
                    <a:gridCol w="435356">
                      <a:extLst>
                        <a:ext uri="{9D8B030D-6E8A-4147-A177-3AD203B41FA5}">
                          <a16:colId xmlns:a16="http://schemas.microsoft.com/office/drawing/2014/main" val="174945792"/>
                        </a:ext>
                      </a:extLst>
                    </a:gridCol>
                    <a:gridCol w="655764">
                      <a:extLst>
                        <a:ext uri="{9D8B030D-6E8A-4147-A177-3AD203B41FA5}">
                          <a16:colId xmlns:a16="http://schemas.microsoft.com/office/drawing/2014/main" val="1668964328"/>
                        </a:ext>
                      </a:extLst>
                    </a:gridCol>
                    <a:gridCol w="530225">
                      <a:extLst>
                        <a:ext uri="{9D8B030D-6E8A-4147-A177-3AD203B41FA5}">
                          <a16:colId xmlns:a16="http://schemas.microsoft.com/office/drawing/2014/main" val="664377765"/>
                        </a:ext>
                      </a:extLst>
                    </a:gridCol>
                    <a:gridCol w="638175">
                      <a:extLst>
                        <a:ext uri="{9D8B030D-6E8A-4147-A177-3AD203B41FA5}">
                          <a16:colId xmlns:a16="http://schemas.microsoft.com/office/drawing/2014/main" val="3326934179"/>
                        </a:ext>
                      </a:extLst>
                    </a:gridCol>
                  </a:tblGrid>
                  <a:tr h="1660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unit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Coil 1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Coil 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Coil 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38308126"/>
                      </a:ext>
                    </a:extLst>
                  </a:tr>
                  <a:tr h="160260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cable type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A-U x 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B-V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C-U / 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7316884"/>
                      </a:ext>
                    </a:extLst>
                  </a:tr>
                  <a:tr h="20797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cables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per layer</a:t>
                          </a:r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42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30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86797022"/>
                      </a:ext>
                    </a:extLst>
                  </a:tr>
                  <a:tr h="219786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number of layers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40182374"/>
                      </a:ext>
                    </a:extLst>
                  </a:tr>
                  <a:tr h="149301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height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176.4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210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212.5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4369489"/>
                      </a:ext>
                    </a:extLst>
                  </a:tr>
                  <a:tr h="51384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inner radius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28.0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72.3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125.3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639329899"/>
                      </a:ext>
                    </a:extLst>
                  </a:tr>
                  <a:tr h="0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outer radius (</a:t>
                          </a:r>
                          <a:r>
                            <a:rPr lang="en-US" sz="1600" b="0" i="0" u="none" strike="noStrike" dirty="0" err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sc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63.4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115.5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151.3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51648123"/>
                      </a:ext>
                    </a:extLst>
                  </a:tr>
                  <a:tr h="0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𝑜𝑝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kA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3"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11.2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200" b="0" i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200" b="0" i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1365080091"/>
                      </a:ext>
                    </a:extLst>
                  </a:tr>
                  <a:tr h="72237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background field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3"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200" b="0" i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200" b="0" i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2405385607"/>
                      </a:ext>
                    </a:extLst>
                  </a:tr>
                  <a:tr h="61950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field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contribution</a:t>
                          </a:r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8.65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11.0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8.33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1176075"/>
                      </a:ext>
                    </a:extLst>
                  </a:tr>
                  <a:tr h="16479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𝑜𝑝</m:t>
                                    </m:r>
                                  </m:sub>
                                </m:sSub>
                                <m:r>
                                  <a:rPr lang="en-US" sz="1600" b="0" i="1" u="none" strike="noStrike" dirty="0" smtClean="0">
                                    <a:solidFill>
                                      <a:schemeClr val="tx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  <m: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%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0.88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0.86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0.79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92483371"/>
                      </a:ext>
                    </a:extLst>
                  </a:tr>
                  <a:tr h="212674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𝑚𝑎𝑥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39.8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6.5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0.1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20346831"/>
                      </a:ext>
                    </a:extLst>
                  </a:tr>
                  <a:tr h="18638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h𝑜𝑜𝑝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495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624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544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71110806"/>
                      </a:ext>
                    </a:extLst>
                  </a:tr>
                  <a:tr h="260224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𝑜𝑣𝑒𝑟𝑏𝑎𝑛𝑑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417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875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1117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610405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7" name="Table 36">
                <a:extLst>
                  <a:ext uri="{FF2B5EF4-FFF2-40B4-BE49-F238E27FC236}">
                    <a16:creationId xmlns:a16="http://schemas.microsoft.com/office/drawing/2014/main" id="{F2712DF3-A4EB-BED2-3B6A-857A22145815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8232552" y="1104089"/>
              <a:ext cx="3756088" cy="3621025"/>
            </p:xfrm>
            <a:graphic>
              <a:graphicData uri="http://schemas.openxmlformats.org/drawingml/2006/table">
                <a:tbl>
                  <a:tblPr firstRow="1" firstCol="1"/>
                  <a:tblGrid>
                    <a:gridCol w="1496568">
                      <a:extLst>
                        <a:ext uri="{9D8B030D-6E8A-4147-A177-3AD203B41FA5}">
                          <a16:colId xmlns:a16="http://schemas.microsoft.com/office/drawing/2014/main" val="977598093"/>
                        </a:ext>
                      </a:extLst>
                    </a:gridCol>
                    <a:gridCol w="435356">
                      <a:extLst>
                        <a:ext uri="{9D8B030D-6E8A-4147-A177-3AD203B41FA5}">
                          <a16:colId xmlns:a16="http://schemas.microsoft.com/office/drawing/2014/main" val="174945792"/>
                        </a:ext>
                      </a:extLst>
                    </a:gridCol>
                    <a:gridCol w="655764">
                      <a:extLst>
                        <a:ext uri="{9D8B030D-6E8A-4147-A177-3AD203B41FA5}">
                          <a16:colId xmlns:a16="http://schemas.microsoft.com/office/drawing/2014/main" val="1668964328"/>
                        </a:ext>
                      </a:extLst>
                    </a:gridCol>
                    <a:gridCol w="530225">
                      <a:extLst>
                        <a:ext uri="{9D8B030D-6E8A-4147-A177-3AD203B41FA5}">
                          <a16:colId xmlns:a16="http://schemas.microsoft.com/office/drawing/2014/main" val="664377765"/>
                        </a:ext>
                      </a:extLst>
                    </a:gridCol>
                    <a:gridCol w="638175">
                      <a:extLst>
                        <a:ext uri="{9D8B030D-6E8A-4147-A177-3AD203B41FA5}">
                          <a16:colId xmlns:a16="http://schemas.microsoft.com/office/drawing/2014/main" val="3326934179"/>
                        </a:ext>
                      </a:extLst>
                    </a:gridCol>
                  </a:tblGrid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unit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Coil 1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Coil 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Coil 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38308126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cable type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A-U x 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B-V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C-U / 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7316884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cables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per layer</a:t>
                          </a:r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42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30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86797022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number of layers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40182374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height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176.4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210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212.5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4369489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inner radius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28.0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72.3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125.3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639329899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outer radius (</a:t>
                          </a:r>
                          <a:r>
                            <a:rPr lang="en-US" sz="1600" b="0" i="0" u="none" strike="noStrike" dirty="0" err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sc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63.4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115.5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151.3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51648123"/>
                      </a:ext>
                    </a:extLst>
                  </a:tr>
                  <a:tr h="2721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0"/>
                          <a:stretch>
                            <a:fillRect t="-664444" r="-151626" b="-62000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kA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3"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11.2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200" b="0" i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200" b="0" i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1365080091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background field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3"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200" b="0" i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200" b="0" i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2405385607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field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contribution</a:t>
                          </a:r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8.65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11.0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8.33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1176075"/>
                      </a:ext>
                    </a:extLst>
                  </a:tr>
                  <a:tr h="2721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0"/>
                          <a:stretch>
                            <a:fillRect t="-948889" r="-151626" b="-335556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%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0.88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0.86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0.79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92483371"/>
                      </a:ext>
                    </a:extLst>
                  </a:tr>
                  <a:tr h="26403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0"/>
                          <a:stretch>
                            <a:fillRect t="-1072727" r="-151626" b="-243182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39.8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6.5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0.1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20346831"/>
                      </a:ext>
                    </a:extLst>
                  </a:tr>
                  <a:tr h="2721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0"/>
                          <a:stretch>
                            <a:fillRect t="-1172727" r="-151626" b="-143182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495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624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544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71110806"/>
                      </a:ext>
                    </a:extLst>
                  </a:tr>
                  <a:tr h="26022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0"/>
                          <a:stretch>
                            <a:fillRect t="-1302326" r="-151626" b="-46512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417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875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1117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6104058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3D5263EF-D3A2-2672-9B60-7F68719659E7}"/>
              </a:ext>
            </a:extLst>
          </p:cNvPr>
          <p:cNvGrpSpPr>
            <a:grpSpLocks noChangeAspect="1"/>
          </p:cNvGrpSpPr>
          <p:nvPr/>
        </p:nvGrpSpPr>
        <p:grpSpPr>
          <a:xfrm>
            <a:off x="10546706" y="5796601"/>
            <a:ext cx="1574229" cy="315088"/>
            <a:chOff x="10085295" y="5670946"/>
            <a:chExt cx="2034052" cy="40712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92ED56B-C1EA-A8F4-FD9F-F6D4609F018E}"/>
                </a:ext>
              </a:extLst>
            </p:cNvPr>
            <p:cNvSpPr/>
            <p:nvPr/>
          </p:nvSpPr>
          <p:spPr>
            <a:xfrm>
              <a:off x="10085295" y="5670946"/>
              <a:ext cx="2034052" cy="407123"/>
            </a:xfrm>
            <a:prstGeom prst="rect">
              <a:avLst/>
            </a:prstGeom>
            <a:solidFill>
              <a:srgbClr val="2324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Picture 2" descr="Fermilab">
              <a:extLst>
                <a:ext uri="{FF2B5EF4-FFF2-40B4-BE49-F238E27FC236}">
                  <a16:creationId xmlns:a16="http://schemas.microsoft.com/office/drawing/2014/main" id="{5D21F504-21C7-9158-389B-5B9F65DA01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38990" y="5691118"/>
              <a:ext cx="1923023" cy="3553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6F37256-B009-E654-A40C-4E19A46CBC50}"/>
              </a:ext>
            </a:extLst>
          </p:cNvPr>
          <p:cNvGrpSpPr/>
          <p:nvPr/>
        </p:nvGrpSpPr>
        <p:grpSpPr>
          <a:xfrm>
            <a:off x="722859" y="2971147"/>
            <a:ext cx="4582764" cy="2978573"/>
            <a:chOff x="7318210" y="3062368"/>
            <a:chExt cx="4582764" cy="297857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2AFBECB-D10F-79BF-C9DF-15AA7E0B073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318210" y="3062368"/>
              <a:ext cx="4582764" cy="2694532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340A002-316D-FF95-BB93-FD13AA8CF8A7}"/>
                </a:ext>
              </a:extLst>
            </p:cNvPr>
            <p:cNvSpPr txBox="1"/>
            <p:nvPr/>
          </p:nvSpPr>
          <p:spPr>
            <a:xfrm>
              <a:off x="7318210" y="5671737"/>
              <a:ext cx="725672" cy="3692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799" dirty="0">
                  <a:solidFill>
                    <a:srgbClr val="000000"/>
                  </a:solidFill>
                  <a:latin typeface="Calibri" charset="0"/>
                  <a:ea typeface="MS PGothic" charset="0"/>
                  <a:cs typeface="Calibri" charset="0"/>
                </a:rPr>
                <a:t>12 T </a:t>
              </a:r>
              <a:endParaRPr 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F0E7F6A-17AB-8BBF-8C0E-EB4AC47E9C7B}"/>
                </a:ext>
              </a:extLst>
            </p:cNvPr>
            <p:cNvSpPr txBox="1"/>
            <p:nvPr/>
          </p:nvSpPr>
          <p:spPr>
            <a:xfrm>
              <a:off x="8397621" y="5671737"/>
              <a:ext cx="725672" cy="3692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799" dirty="0">
                  <a:solidFill>
                    <a:srgbClr val="000000"/>
                  </a:solidFill>
                  <a:latin typeface="Calibri" charset="0"/>
                  <a:ea typeface="MS PGothic" charset="0"/>
                  <a:cs typeface="Calibri" charset="0"/>
                </a:rPr>
                <a:t>28 T </a:t>
              </a:r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E68CCAE-DC39-9DC6-2E07-50A5649007AE}"/>
                </a:ext>
              </a:extLst>
            </p:cNvPr>
            <p:cNvSpPr txBox="1"/>
            <p:nvPr/>
          </p:nvSpPr>
          <p:spPr>
            <a:xfrm>
              <a:off x="8010249" y="5658061"/>
              <a:ext cx="426745" cy="3692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799" dirty="0">
                  <a:solidFill>
                    <a:srgbClr val="000000"/>
                  </a:solidFill>
                  <a:latin typeface="Calibri" charset="0"/>
                  <a:ea typeface="MS PGothic" charset="0"/>
                  <a:cs typeface="Calibri" charset="0"/>
                </a:rPr>
                <a:t>+</a:t>
              </a:r>
              <a:endParaRPr lang="en-US" dirty="0"/>
            </a:p>
          </p:txBody>
        </p: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E393FFF-3EC9-8740-EE29-9D8376C8E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4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03EE6B-3B0F-F74C-51B0-2C13BC992793}"/>
              </a:ext>
            </a:extLst>
          </p:cNvPr>
          <p:cNvSpPr txBox="1"/>
          <p:nvPr/>
        </p:nvSpPr>
        <p:spPr>
          <a:xfrm>
            <a:off x="3547794" y="6229920"/>
            <a:ext cx="41197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Slides provided by D. van der Laan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13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23D710-C00D-E0E1-3DFC-AB19F6DD9C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C522DBC3-1563-486E-4A13-88E1E7D6DF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94" y="3729837"/>
            <a:ext cx="3249691" cy="2320681"/>
          </a:xfrm>
          <a:prstGeom prst="rect">
            <a:avLst/>
          </a:prstGeom>
        </p:spPr>
      </p:pic>
      <p:pic>
        <p:nvPicPr>
          <p:cNvPr id="17" name="Picture 16" descr="Close-up of a copper wire&#10;&#10;Description automatically generated">
            <a:extLst>
              <a:ext uri="{FF2B5EF4-FFF2-40B4-BE49-F238E27FC236}">
                <a16:creationId xmlns:a16="http://schemas.microsoft.com/office/drawing/2014/main" id="{03F878D3-597B-61D5-6918-A45550D460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832" y="885295"/>
            <a:ext cx="2718357" cy="2275683"/>
          </a:xfrm>
          <a:prstGeom prst="rect">
            <a:avLst/>
          </a:prstGeom>
        </p:spPr>
      </p:pic>
      <p:sp>
        <p:nvSpPr>
          <p:cNvPr id="14338" name="Rectangle 2">
            <a:extLst>
              <a:ext uri="{FF2B5EF4-FFF2-40B4-BE49-F238E27FC236}">
                <a16:creationId xmlns:a16="http://schemas.microsoft.com/office/drawing/2014/main" id="{0011FA70-F9D7-1DBB-0B7B-C2D090E50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0" y="-76200"/>
            <a:ext cx="121888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 defTabSz="457200">
              <a:defRPr/>
            </a:pP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Demonstration of series-connected CORC</a:t>
            </a:r>
            <a:r>
              <a:rPr lang="en-US" sz="2800" baseline="300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®</a:t>
            </a: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 solenoids</a:t>
            </a:r>
          </a:p>
        </p:txBody>
      </p:sp>
      <p:grpSp>
        <p:nvGrpSpPr>
          <p:cNvPr id="23" name="Group 3">
            <a:extLst>
              <a:ext uri="{FF2B5EF4-FFF2-40B4-BE49-F238E27FC236}">
                <a16:creationId xmlns:a16="http://schemas.microsoft.com/office/drawing/2014/main" id="{64695980-6625-0DCA-24D3-F93F2D6432A9}"/>
              </a:ext>
            </a:extLst>
          </p:cNvPr>
          <p:cNvGrpSpPr>
            <a:grpSpLocks/>
          </p:cNvGrpSpPr>
          <p:nvPr/>
        </p:nvGrpSpPr>
        <p:grpSpPr bwMode="auto">
          <a:xfrm>
            <a:off x="814177" y="721965"/>
            <a:ext cx="10648293" cy="76200"/>
            <a:chOff x="415" y="552"/>
            <a:chExt cx="5032" cy="48"/>
          </a:xfrm>
        </p:grpSpPr>
        <p:sp>
          <p:nvSpPr>
            <p:cNvPr id="25" name="Line 4">
              <a:extLst>
                <a:ext uri="{FF2B5EF4-FFF2-40B4-BE49-F238E27FC236}">
                  <a16:creationId xmlns:a16="http://schemas.microsoft.com/office/drawing/2014/main" id="{21485FDA-8AAC-2886-4086-780DEDFD25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defTabSz="457200">
                <a:defRPr/>
              </a:pPr>
              <a:endParaRPr lang="en-US">
                <a:solidFill>
                  <a:prstClr val="black"/>
                </a:solidFill>
                <a:latin typeface="News Gothic MT"/>
                <a:cs typeface="Arial" charset="0"/>
              </a:endParaRPr>
            </a:p>
          </p:txBody>
        </p:sp>
        <p:sp>
          <p:nvSpPr>
            <p:cNvPr id="26" name="Line 5">
              <a:extLst>
                <a:ext uri="{FF2B5EF4-FFF2-40B4-BE49-F238E27FC236}">
                  <a16:creationId xmlns:a16="http://schemas.microsoft.com/office/drawing/2014/main" id="{4B230F61-D86D-B5D1-9114-C36BF2F4DE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defTabSz="457200">
                <a:defRPr/>
              </a:pPr>
              <a:endParaRPr lang="en-US">
                <a:solidFill>
                  <a:prstClr val="black"/>
                </a:solidFill>
                <a:latin typeface="News Gothic MT"/>
                <a:cs typeface="Arial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65C2F19-3892-5CFB-9082-F9F5A085D8E1}"/>
              </a:ext>
            </a:extLst>
          </p:cNvPr>
          <p:cNvSpPr txBox="1"/>
          <p:nvPr/>
        </p:nvSpPr>
        <p:spPr>
          <a:xfrm>
            <a:off x="11626116" y="59266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defRPr/>
            </a:pPr>
            <a:endParaRPr lang="en-US" dirty="0">
              <a:solidFill>
                <a:prstClr val="black"/>
              </a:solidFill>
              <a:latin typeface="News Gothic MT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A8D20B28-8A09-7844-EF6D-9CA9E61F7DA9}"/>
              </a:ext>
            </a:extLst>
          </p:cNvPr>
          <p:cNvSpPr txBox="1">
            <a:spLocks/>
          </p:cNvSpPr>
          <p:nvPr/>
        </p:nvSpPr>
        <p:spPr bwMode="auto">
          <a:xfrm>
            <a:off x="5692328" y="6492888"/>
            <a:ext cx="609441" cy="365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493" rtl="0" eaLnBrk="1" latinLnBrk="0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2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0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None/>
              <a:defRPr/>
            </a:pPr>
            <a:fld id="{7CFD4042-9A12-4D61-84E5-774A26C3F968}" type="slidenum">
              <a:rPr lang="en-US" altLang="en-US" sz="1400" b="1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None/>
                <a:defRPr/>
              </a:pPr>
              <a:t>5</a:t>
            </a:fld>
            <a:endParaRPr lang="en-US" altLang="en-US" sz="1400" b="1" dirty="0">
              <a:solidFill>
                <a:srgbClr val="898989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7" descr="Logo met tekst.jpg">
            <a:extLst>
              <a:ext uri="{FF2B5EF4-FFF2-40B4-BE49-F238E27FC236}">
                <a16:creationId xmlns:a16="http://schemas.microsoft.com/office/drawing/2014/main" id="{E955688F-94B8-7C36-60FB-F965372DB5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90" y="6172232"/>
            <a:ext cx="3162300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3" descr="culogo">
            <a:extLst>
              <a:ext uri="{FF2B5EF4-FFF2-40B4-BE49-F238E27FC236}">
                <a16:creationId xmlns:a16="http://schemas.microsoft.com/office/drawing/2014/main" id="{93A2FAF4-237F-7CFC-36B9-E28E0A29C4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8611" y="6160894"/>
            <a:ext cx="695601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7" descr="LBNL_small_logo.psd">
            <a:extLst>
              <a:ext uri="{FF2B5EF4-FFF2-40B4-BE49-F238E27FC236}">
                <a16:creationId xmlns:a16="http://schemas.microsoft.com/office/drawing/2014/main" id="{AD01C2F4-2757-4F46-6B0D-730BAD49726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6706" y="6158784"/>
            <a:ext cx="810924" cy="61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National MagLab logo">
            <a:extLst>
              <a:ext uri="{FF2B5EF4-FFF2-40B4-BE49-F238E27FC236}">
                <a16:creationId xmlns:a16="http://schemas.microsoft.com/office/drawing/2014/main" id="{7C0500EE-065B-D42A-EC28-9C05F4528E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8304" y="6229920"/>
            <a:ext cx="1567422" cy="54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E08F486-9071-899C-5581-CD2824028D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17023" y="3341848"/>
            <a:ext cx="3291743" cy="2440646"/>
          </a:xfrm>
          <a:prstGeom prst="rect">
            <a:avLst/>
          </a:prstGeom>
        </p:spPr>
      </p:pic>
      <p:pic>
        <p:nvPicPr>
          <p:cNvPr id="13" name="Picture 12" descr="A close up of a cylinder&#10;&#10;Description automatically generated">
            <a:extLst>
              <a:ext uri="{FF2B5EF4-FFF2-40B4-BE49-F238E27FC236}">
                <a16:creationId xmlns:a16="http://schemas.microsoft.com/office/drawing/2014/main" id="{A617845B-9A1B-CB68-4223-80E1E7694F6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55603" y="1687565"/>
            <a:ext cx="1167130" cy="450405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9EBB9A7-3786-788E-9F49-82A99A5839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571" y="902150"/>
            <a:ext cx="5609477" cy="1476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0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99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Series-connection of inner and middle coil</a:t>
            </a:r>
            <a:endParaRPr lang="en-US" sz="800" b="1" dirty="0">
              <a:solidFill>
                <a:srgbClr val="0000FF"/>
              </a:solidFill>
              <a:latin typeface="Calibri" charset="0"/>
              <a:ea typeface="MS PGothic" charset="0"/>
              <a:cs typeface="Calibri" charset="0"/>
            </a:endParaRP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Inner coil wound from three parallel CORC® wires</a:t>
            </a:r>
          </a:p>
          <a:p>
            <a:pPr defTabSz="4570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	3 turns per layer, 2 layers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Middle coil based on a single CORC® cable</a:t>
            </a:r>
          </a:p>
          <a:p>
            <a:pPr defTabSz="4570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	46 turns, 4 layers (magnet from 2019)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697FC2F-0341-DBEB-0A50-260A9A3E7303}"/>
              </a:ext>
            </a:extLst>
          </p:cNvPr>
          <p:cNvSpPr txBox="1"/>
          <p:nvPr/>
        </p:nvSpPr>
        <p:spPr>
          <a:xfrm>
            <a:off x="2029480" y="5194005"/>
            <a:ext cx="1636070" cy="369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5.14 T at 10 kA</a:t>
            </a:r>
            <a:endParaRPr lang="en-US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80588B4-BA51-34B1-3897-64489C44858D}"/>
              </a:ext>
            </a:extLst>
          </p:cNvPr>
          <p:cNvCxnSpPr>
            <a:cxnSpLocks/>
          </p:cNvCxnSpPr>
          <p:nvPr/>
        </p:nvCxnSpPr>
        <p:spPr>
          <a:xfrm>
            <a:off x="5638289" y="1388560"/>
            <a:ext cx="2958365" cy="0"/>
          </a:xfrm>
          <a:prstGeom prst="straightConnector1">
            <a:avLst/>
          </a:prstGeom>
          <a:ln w="31750" cmpd="sng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5C37A33-DC6C-513D-1298-0E3DFA2C7B4F}"/>
              </a:ext>
            </a:extLst>
          </p:cNvPr>
          <p:cNvGrpSpPr/>
          <p:nvPr/>
        </p:nvGrpSpPr>
        <p:grpSpPr>
          <a:xfrm>
            <a:off x="4081703" y="1687565"/>
            <a:ext cx="3321265" cy="4084543"/>
            <a:chOff x="4109164" y="2145377"/>
            <a:chExt cx="3321265" cy="4084543"/>
          </a:xfrm>
        </p:grpSpPr>
        <p:pic>
          <p:nvPicPr>
            <p:cNvPr id="4" name="Picture 3" descr="A close-up of a cylinder&#10;&#10;Description automatically generated">
              <a:extLst>
                <a:ext uri="{FF2B5EF4-FFF2-40B4-BE49-F238E27FC236}">
                  <a16:creationId xmlns:a16="http://schemas.microsoft.com/office/drawing/2014/main" id="{4946F919-BD95-0C26-C3DF-6BF44F90DF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4009" y="2145377"/>
              <a:ext cx="2269428" cy="282935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B8E4859-C5E2-F670-2F2C-2885E1AE9D7D}"/>
                </a:ext>
              </a:extLst>
            </p:cNvPr>
            <p:cNvSpPr txBox="1"/>
            <p:nvPr/>
          </p:nvSpPr>
          <p:spPr>
            <a:xfrm>
              <a:off x="4109164" y="5238903"/>
              <a:ext cx="1044158" cy="3692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799" dirty="0">
                  <a:solidFill>
                    <a:srgbClr val="000000"/>
                  </a:solidFill>
                  <a:latin typeface="Calibri" charset="0"/>
                  <a:ea typeface="MS PGothic" charset="0"/>
                  <a:cs typeface="Calibri" charset="0"/>
                </a:rPr>
                <a:t>150 mm</a:t>
              </a:r>
              <a:endParaRPr lang="en-US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C2BF4C9-5B2B-35BC-EE45-8CECBA23492E}"/>
                </a:ext>
              </a:extLst>
            </p:cNvPr>
            <p:cNvSpPr txBox="1"/>
            <p:nvPr/>
          </p:nvSpPr>
          <p:spPr>
            <a:xfrm>
              <a:off x="5656757" y="5860716"/>
              <a:ext cx="875370" cy="3692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799" dirty="0">
                  <a:solidFill>
                    <a:srgbClr val="000000"/>
                  </a:solidFill>
                  <a:latin typeface="Calibri" charset="0"/>
                  <a:ea typeface="MS PGothic" charset="0"/>
                  <a:cs typeface="Calibri" charset="0"/>
                </a:rPr>
                <a:t>60 mm</a:t>
              </a:r>
              <a:endParaRPr lang="en-US" dirty="0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D46B0E94-E856-DD13-9D5C-F6267BE2FC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58902" y="4974733"/>
              <a:ext cx="0" cy="703155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74F77D3-EFD6-CA66-17AA-C7E3481C32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03240" y="4882782"/>
              <a:ext cx="0" cy="409563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FFFD758-7449-BF49-0299-C2B8E94E05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49743" y="4970823"/>
              <a:ext cx="0" cy="707065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06235A3-0C0C-4F23-10C4-47F9193D45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85986" y="4964496"/>
              <a:ext cx="0" cy="409563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B1D4E3CB-2C20-B855-0B13-7DB11C1277A1}"/>
                </a:ext>
              </a:extLst>
            </p:cNvPr>
            <p:cNvCxnSpPr>
              <a:cxnSpLocks/>
            </p:cNvCxnSpPr>
            <p:nvPr/>
          </p:nvCxnSpPr>
          <p:spPr>
            <a:xfrm>
              <a:off x="4904681" y="5624723"/>
              <a:ext cx="419103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4A861192-BC9C-9733-6FF9-7C92E535223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25950" y="5273451"/>
              <a:ext cx="404479" cy="1586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E33E2160-2171-2664-1B58-F084C0A1B6AD}"/>
                </a:ext>
              </a:extLst>
            </p:cNvPr>
            <p:cNvCxnSpPr>
              <a:cxnSpLocks/>
            </p:cNvCxnSpPr>
            <p:nvPr/>
          </p:nvCxnSpPr>
          <p:spPr>
            <a:xfrm>
              <a:off x="4535277" y="5292345"/>
              <a:ext cx="419103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EA00E4FD-0D33-57DC-846D-DFA38D53390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58553" y="5624723"/>
              <a:ext cx="404479" cy="1586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54DEED17-203F-9850-14A1-6E5108B03A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41157" y="4919918"/>
              <a:ext cx="0" cy="959166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14FAD9B5-7DE9-D950-02F7-328D82034F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37836" y="4919918"/>
              <a:ext cx="0" cy="959166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8E6F0A55-D48A-90BB-711B-B0F34816B21F}"/>
                </a:ext>
              </a:extLst>
            </p:cNvPr>
            <p:cNvCxnSpPr>
              <a:cxnSpLocks/>
            </p:cNvCxnSpPr>
            <p:nvPr/>
          </p:nvCxnSpPr>
          <p:spPr>
            <a:xfrm>
              <a:off x="6118699" y="5860716"/>
              <a:ext cx="287238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4BA0E92D-AD1A-AEA6-9FF6-F233B9417E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75510" y="5866865"/>
              <a:ext cx="291633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A92F36C-5118-3152-C2DC-861FFCA310AC}"/>
                </a:ext>
              </a:extLst>
            </p:cNvPr>
            <p:cNvSpPr txBox="1"/>
            <p:nvPr/>
          </p:nvSpPr>
          <p:spPr>
            <a:xfrm>
              <a:off x="4556962" y="5597892"/>
              <a:ext cx="841671" cy="3692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799" dirty="0">
                  <a:solidFill>
                    <a:srgbClr val="000000"/>
                  </a:solidFill>
                  <a:latin typeface="Calibri" charset="0"/>
                  <a:ea typeface="MS PGothic" charset="0"/>
                  <a:cs typeface="Calibri" charset="0"/>
                </a:rPr>
                <a:t>90 mm</a:t>
              </a:r>
              <a:endParaRPr lang="en-US" dirty="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EA93A8F1-D0A6-458D-7B2B-70419ED62E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571" y="2391793"/>
            <a:ext cx="4919891" cy="1199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0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99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Results</a:t>
            </a:r>
            <a:endParaRPr lang="en-US" sz="800" b="1" dirty="0">
              <a:solidFill>
                <a:srgbClr val="0000FF"/>
              </a:solidFill>
              <a:latin typeface="Calibri" charset="0"/>
              <a:ea typeface="MS PGothic" charset="0"/>
              <a:cs typeface="Calibri" charset="0"/>
            </a:endParaRP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Hall sensors show even current distribution between the three parallel CORC® wires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Peak axial field of 5.14 T reached at 10 kA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3BD3B0-F044-D601-08E3-13A0071A9DB5}"/>
              </a:ext>
            </a:extLst>
          </p:cNvPr>
          <p:cNvGrpSpPr>
            <a:grpSpLocks noChangeAspect="1"/>
          </p:cNvGrpSpPr>
          <p:nvPr/>
        </p:nvGrpSpPr>
        <p:grpSpPr>
          <a:xfrm>
            <a:off x="10546706" y="5796601"/>
            <a:ext cx="1574229" cy="315088"/>
            <a:chOff x="10085295" y="5670946"/>
            <a:chExt cx="2034052" cy="40712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7763AC6-B55F-EA07-BD3E-91004A27E04C}"/>
                </a:ext>
              </a:extLst>
            </p:cNvPr>
            <p:cNvSpPr/>
            <p:nvPr/>
          </p:nvSpPr>
          <p:spPr>
            <a:xfrm>
              <a:off x="10085295" y="5670946"/>
              <a:ext cx="2034052" cy="407123"/>
            </a:xfrm>
            <a:prstGeom prst="rect">
              <a:avLst/>
            </a:prstGeom>
            <a:solidFill>
              <a:srgbClr val="2324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Picture 2" descr="Fermilab">
              <a:extLst>
                <a:ext uri="{FF2B5EF4-FFF2-40B4-BE49-F238E27FC236}">
                  <a16:creationId xmlns:a16="http://schemas.microsoft.com/office/drawing/2014/main" id="{FEFB22F5-8EAC-CFA1-5ACA-17BC944F79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38990" y="5691118"/>
              <a:ext cx="1923023" cy="3553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0512B23-9DEF-65FC-594B-6804D61C4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5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EA14B0-58D6-0B64-80CF-988609F40060}"/>
              </a:ext>
            </a:extLst>
          </p:cNvPr>
          <p:cNvSpPr txBox="1"/>
          <p:nvPr/>
        </p:nvSpPr>
        <p:spPr>
          <a:xfrm>
            <a:off x="3365283" y="6217096"/>
            <a:ext cx="41197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Slides provided by D. van der Laan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CC4A68-0FE8-0406-49CC-6B06E5A264B3}"/>
              </a:ext>
            </a:extLst>
          </p:cNvPr>
          <p:cNvSpPr txBox="1"/>
          <p:nvPr/>
        </p:nvSpPr>
        <p:spPr>
          <a:xfrm>
            <a:off x="4542434" y="5706403"/>
            <a:ext cx="2718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6"/>
                </a:solidFill>
              </a:rPr>
              <a:t>This will be tested at ASC</a:t>
            </a:r>
          </a:p>
        </p:txBody>
      </p:sp>
    </p:spTree>
    <p:extLst>
      <p:ext uri="{BB962C8B-B14F-4D97-AF65-F5344CB8AC3E}">
        <p14:creationId xmlns:p14="http://schemas.microsoft.com/office/powerpoint/2010/main" val="3076134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E8CB05-47AB-205D-A8C7-F96B27BEC3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BBE0BADA-1478-6A38-0364-C8FB8A7719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0" y="-76200"/>
            <a:ext cx="121888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 defTabSz="457200">
              <a:defRPr/>
            </a:pP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20 T Large-bore CORC</a:t>
            </a:r>
            <a:r>
              <a:rPr lang="en-US" sz="2800" baseline="300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®</a:t>
            </a: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 solenoids</a:t>
            </a:r>
          </a:p>
        </p:txBody>
      </p:sp>
      <p:grpSp>
        <p:nvGrpSpPr>
          <p:cNvPr id="23" name="Group 3">
            <a:extLst>
              <a:ext uri="{FF2B5EF4-FFF2-40B4-BE49-F238E27FC236}">
                <a16:creationId xmlns:a16="http://schemas.microsoft.com/office/drawing/2014/main" id="{B48BC351-27AE-7300-37EE-5A20DD76F217}"/>
              </a:ext>
            </a:extLst>
          </p:cNvPr>
          <p:cNvGrpSpPr>
            <a:grpSpLocks/>
          </p:cNvGrpSpPr>
          <p:nvPr/>
        </p:nvGrpSpPr>
        <p:grpSpPr bwMode="auto">
          <a:xfrm>
            <a:off x="814177" y="721965"/>
            <a:ext cx="10648293" cy="76200"/>
            <a:chOff x="415" y="552"/>
            <a:chExt cx="5032" cy="48"/>
          </a:xfrm>
        </p:grpSpPr>
        <p:sp>
          <p:nvSpPr>
            <p:cNvPr id="25" name="Line 4">
              <a:extLst>
                <a:ext uri="{FF2B5EF4-FFF2-40B4-BE49-F238E27FC236}">
                  <a16:creationId xmlns:a16="http://schemas.microsoft.com/office/drawing/2014/main" id="{AD0E4026-95DD-97CD-CCBF-E837341BFC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defTabSz="457200">
                <a:defRPr/>
              </a:pPr>
              <a:endParaRPr lang="en-US">
                <a:solidFill>
                  <a:prstClr val="black"/>
                </a:solidFill>
                <a:latin typeface="News Gothic MT"/>
                <a:cs typeface="Arial" charset="0"/>
              </a:endParaRPr>
            </a:p>
          </p:txBody>
        </p:sp>
        <p:sp>
          <p:nvSpPr>
            <p:cNvPr id="26" name="Line 5">
              <a:extLst>
                <a:ext uri="{FF2B5EF4-FFF2-40B4-BE49-F238E27FC236}">
                  <a16:creationId xmlns:a16="http://schemas.microsoft.com/office/drawing/2014/main" id="{6629B4CB-52C4-8DB3-7C8B-02304595FC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defTabSz="457200">
                <a:defRPr/>
              </a:pPr>
              <a:endParaRPr lang="en-US">
                <a:solidFill>
                  <a:prstClr val="black"/>
                </a:solidFill>
                <a:latin typeface="News Gothic MT"/>
                <a:cs typeface="Arial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35046AB-3FE0-B61F-A586-39F888FD0AC2}"/>
              </a:ext>
            </a:extLst>
          </p:cNvPr>
          <p:cNvSpPr txBox="1"/>
          <p:nvPr/>
        </p:nvSpPr>
        <p:spPr>
          <a:xfrm>
            <a:off x="11626116" y="59266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defRPr/>
            </a:pPr>
            <a:endParaRPr lang="en-US" dirty="0">
              <a:solidFill>
                <a:prstClr val="black"/>
              </a:solidFill>
              <a:latin typeface="News Gothic MT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E782262D-6B66-23B0-7759-95140C83AFDC}"/>
              </a:ext>
            </a:extLst>
          </p:cNvPr>
          <p:cNvSpPr txBox="1">
            <a:spLocks/>
          </p:cNvSpPr>
          <p:nvPr/>
        </p:nvSpPr>
        <p:spPr bwMode="auto">
          <a:xfrm>
            <a:off x="5692328" y="6492888"/>
            <a:ext cx="609441" cy="365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493" rtl="0" eaLnBrk="1" latinLnBrk="0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2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0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None/>
              <a:defRPr/>
            </a:pPr>
            <a:fld id="{7CFD4042-9A12-4D61-84E5-774A26C3F968}" type="slidenum">
              <a:rPr lang="en-US" altLang="en-US" sz="1400" b="1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None/>
                <a:defRPr/>
              </a:pPr>
              <a:t>6</a:t>
            </a:fld>
            <a:endParaRPr lang="en-US" altLang="en-US" sz="1400" b="1" dirty="0">
              <a:solidFill>
                <a:srgbClr val="898989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7" descr="Logo met tekst.jpg">
            <a:extLst>
              <a:ext uri="{FF2B5EF4-FFF2-40B4-BE49-F238E27FC236}">
                <a16:creationId xmlns:a16="http://schemas.microsoft.com/office/drawing/2014/main" id="{ADE2E209-AEBE-A5DC-FD9C-B8549C19F0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90" y="6172232"/>
            <a:ext cx="3162300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3" descr="culogo">
            <a:extLst>
              <a:ext uri="{FF2B5EF4-FFF2-40B4-BE49-F238E27FC236}">
                <a16:creationId xmlns:a16="http://schemas.microsoft.com/office/drawing/2014/main" id="{53944A13-7952-192E-41BC-700603897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8611" y="6160894"/>
            <a:ext cx="695601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7" descr="LBNL_small_logo.psd">
            <a:extLst>
              <a:ext uri="{FF2B5EF4-FFF2-40B4-BE49-F238E27FC236}">
                <a16:creationId xmlns:a16="http://schemas.microsoft.com/office/drawing/2014/main" id="{86703CBD-556D-FA80-1760-39762E8C81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6706" y="6158784"/>
            <a:ext cx="810924" cy="61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National MagLab logo">
            <a:extLst>
              <a:ext uri="{FF2B5EF4-FFF2-40B4-BE49-F238E27FC236}">
                <a16:creationId xmlns:a16="http://schemas.microsoft.com/office/drawing/2014/main" id="{FD41E3BB-0734-8517-BB43-BCC18B7A95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8304" y="6229920"/>
            <a:ext cx="1567422" cy="54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286BEA25-03BD-3E9B-1C59-B051B76391AB}"/>
              </a:ext>
            </a:extLst>
          </p:cNvPr>
          <p:cNvGrpSpPr/>
          <p:nvPr/>
        </p:nvGrpSpPr>
        <p:grpSpPr>
          <a:xfrm>
            <a:off x="9341949" y="3021785"/>
            <a:ext cx="2734612" cy="2658583"/>
            <a:chOff x="9454213" y="1012724"/>
            <a:chExt cx="2734612" cy="265858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F6A8A95-9D50-D443-C45B-5757651A8B7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454213" y="1037188"/>
              <a:ext cx="2734612" cy="263411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36225484-6DBE-4EAC-8CFC-18FBD36AF68B}"/>
                    </a:ext>
                  </a:extLst>
                </p:cNvPr>
                <p:cNvSpPr txBox="1"/>
                <p:nvPr/>
              </p:nvSpPr>
              <p:spPr>
                <a:xfrm>
                  <a:off x="9884140" y="1012724"/>
                  <a:ext cx="70253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|(</m:t>
                        </m:r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36225484-6DBE-4EAC-8CFC-18FBD36AF6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84140" y="1012724"/>
                  <a:ext cx="702534" cy="338554"/>
                </a:xfrm>
                <a:prstGeom prst="rect">
                  <a:avLst/>
                </a:prstGeom>
                <a:blipFill>
                  <a:blip r:embed="rId8"/>
                  <a:stretch>
                    <a:fillRect r="-7143" b="-1851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87616B4-DC2B-D58C-3513-B900B19615C7}"/>
              </a:ext>
            </a:extLst>
          </p:cNvPr>
          <p:cNvGrpSpPr/>
          <p:nvPr/>
        </p:nvGrpSpPr>
        <p:grpSpPr>
          <a:xfrm>
            <a:off x="3565791" y="3560733"/>
            <a:ext cx="2793807" cy="2641226"/>
            <a:chOff x="3574535" y="3552448"/>
            <a:chExt cx="2793807" cy="264122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D8FE8C7-D730-48F4-FAC6-987731C3979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74535" y="3552448"/>
              <a:ext cx="2793807" cy="264122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EBBEB6DE-B29F-48A4-3D8B-B39690B9C5A7}"/>
                    </a:ext>
                  </a:extLst>
                </p:cNvPr>
                <p:cNvSpPr txBox="1"/>
                <p:nvPr/>
              </p:nvSpPr>
              <p:spPr>
                <a:xfrm>
                  <a:off x="4010862" y="3554158"/>
                  <a:ext cx="78003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𝑩</m:t>
                            </m:r>
                          </m:e>
                        </m:d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dirty="0">
                    <a:solidFill>
                      <a:srgbClr val="000000"/>
                    </a:solidFill>
                    <a:latin typeface="Arial" panose="020B0604020202020204"/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EBBEB6DE-B29F-48A4-3D8B-B39690B9C5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10862" y="3554158"/>
                  <a:ext cx="780030" cy="338554"/>
                </a:xfrm>
                <a:prstGeom prst="rect">
                  <a:avLst/>
                </a:prstGeom>
                <a:blipFill>
                  <a:blip r:embed="rId10"/>
                  <a:stretch>
                    <a:fillRect r="-3150" b="-107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9" name="Picture 18" descr="A close-up of a pipe&#10;&#10;Description automatically generated with low confidence">
            <a:extLst>
              <a:ext uri="{FF2B5EF4-FFF2-40B4-BE49-F238E27FC236}">
                <a16:creationId xmlns:a16="http://schemas.microsoft.com/office/drawing/2014/main" id="{D6CDAFD6-5B2B-25C4-E566-8923F3B17E1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71877" y="1129744"/>
            <a:ext cx="1058885" cy="1641728"/>
          </a:xfrm>
          <a:prstGeom prst="rect">
            <a:avLst/>
          </a:prstGeom>
        </p:spPr>
      </p:pic>
      <p:pic>
        <p:nvPicPr>
          <p:cNvPr id="21" name="Picture 20" descr="A close-up of a copper cable&#10;&#10;AI-generated content may be incorrect.">
            <a:extLst>
              <a:ext uri="{FF2B5EF4-FFF2-40B4-BE49-F238E27FC236}">
                <a16:creationId xmlns:a16="http://schemas.microsoft.com/office/drawing/2014/main" id="{2D9DC2E4-6201-A78C-5D7A-D15E1FDAB18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82861" y="2001778"/>
            <a:ext cx="1310461" cy="138992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7E4D65B6-E3F5-EB13-1B00-9D9A9D5758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809" y="902150"/>
            <a:ext cx="4618088" cy="1199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0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99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Initial iterations of large-bore 20 T solenoids</a:t>
            </a:r>
            <a:endParaRPr lang="en-US" sz="800" b="1" dirty="0">
              <a:solidFill>
                <a:srgbClr val="0000FF"/>
              </a:solidFill>
              <a:latin typeface="Calibri" charset="0"/>
              <a:ea typeface="MS PGothic" charset="0"/>
              <a:cs typeface="Calibri" charset="0"/>
            </a:endParaRP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Single CORC® coil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1.2 m bore as needed for the muon collider target and capture solenoids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8" name="Table 27">
                <a:extLst>
                  <a:ext uri="{FF2B5EF4-FFF2-40B4-BE49-F238E27FC236}">
                    <a16:creationId xmlns:a16="http://schemas.microsoft.com/office/drawing/2014/main" id="{0F41E6D3-A4BD-5E80-EC14-28D4F48E7E1C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552415" y="3046248"/>
              <a:ext cx="2670238" cy="3127058"/>
            </p:xfrm>
            <a:graphic>
              <a:graphicData uri="http://schemas.openxmlformats.org/drawingml/2006/table">
                <a:tbl>
                  <a:tblPr firstRow="1" firstCol="1">
                    <a:tableStyleId>{9D7B26C5-4107-4FEC-AEDC-1716B250A1EF}</a:tableStyleId>
                  </a:tblPr>
                  <a:tblGrid>
                    <a:gridCol w="1700022">
                      <a:extLst>
                        <a:ext uri="{9D8B030D-6E8A-4147-A177-3AD203B41FA5}">
                          <a16:colId xmlns:a16="http://schemas.microsoft.com/office/drawing/2014/main" val="977598093"/>
                        </a:ext>
                      </a:extLst>
                    </a:gridCol>
                    <a:gridCol w="435356">
                      <a:extLst>
                        <a:ext uri="{9D8B030D-6E8A-4147-A177-3AD203B41FA5}">
                          <a16:colId xmlns:a16="http://schemas.microsoft.com/office/drawing/2014/main" val="174945792"/>
                        </a:ext>
                      </a:extLst>
                    </a:gridCol>
                    <a:gridCol w="534860">
                      <a:extLst>
                        <a:ext uri="{9D8B030D-6E8A-4147-A177-3AD203B41FA5}">
                          <a16:colId xmlns:a16="http://schemas.microsoft.com/office/drawing/2014/main" val="664377765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unit</a:t>
                          </a: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Value</a:t>
                          </a: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38308126"/>
                      </a:ext>
                    </a:extLst>
                  </a:tr>
                  <a:tr h="10931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number of layers (r)</a:t>
                          </a: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13</a:t>
                          </a: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30851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turns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per layer (z)</a:t>
                          </a:r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54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286797022"/>
                      </a:ext>
                    </a:extLst>
                  </a:tr>
                  <a:tr h="4149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inner radius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0.60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08169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outer radius (</a:t>
                          </a:r>
                          <a:r>
                            <a:rPr lang="en-US" sz="1600" b="0" i="0" u="none" strike="noStrike" dirty="0" err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sc</a:t>
                          </a: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0.80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150079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height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0.837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556809781"/>
                      </a:ext>
                    </a:extLst>
                  </a:tr>
                  <a:tr h="18932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self inductance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H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0.556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209389306"/>
                      </a:ext>
                    </a:extLst>
                  </a:tr>
                  <a:tr h="139053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𝑜𝑝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kA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25.2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365080091"/>
                      </a:ext>
                    </a:extLst>
                  </a:tr>
                  <a:tr h="139053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max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u="none" strike="noStrike" dirty="0" smtClean="0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u="none" strike="noStrike" dirty="0" smtClean="0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1600" b="0" i="1" u="none" strike="noStrike" dirty="0" smtClean="0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𝑜𝑝</m:t>
                                  </m:r>
                                </m:sub>
                              </m:sSub>
                              <m:r>
                                <a:rPr lang="en-US" sz="1600" b="0" i="1" u="none" strike="noStrike" dirty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600" b="0" i="1" u="none" strike="noStrike" dirty="0" smtClean="0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u="none" strike="noStrike" dirty="0" err="1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1600" b="0" i="1" u="none" strike="noStrike" dirty="0" err="1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@4.2 K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0.56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953898837"/>
                      </a:ext>
                    </a:extLst>
                  </a:tr>
                  <a:tr h="0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h𝑜𝑜𝑝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𝑐𝑎𝑏𝑙𝑒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324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820346831"/>
                      </a:ext>
                    </a:extLst>
                  </a:tr>
                  <a:tr h="0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𝑐𝑎𝑏𝑙𝑒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471110806"/>
                      </a:ext>
                    </a:extLst>
                  </a:tr>
                  <a:tr h="159258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𝑚𝑖𝑠𝑒𝑠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𝑗𝑎𝑐𝑘𝑒𝑡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9525" marR="9525" marT="9525" marB="0" anchor="ctr"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865</a:t>
                          </a:r>
                        </a:p>
                      </a:txBody>
                      <a:tcPr marL="9525" marR="9525" marT="9525" marB="0" anchor="ctr"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610405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8" name="Table 27">
                <a:extLst>
                  <a:ext uri="{FF2B5EF4-FFF2-40B4-BE49-F238E27FC236}">
                    <a16:creationId xmlns:a16="http://schemas.microsoft.com/office/drawing/2014/main" id="{0F41E6D3-A4BD-5E80-EC14-28D4F48E7E1C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552415" y="3046248"/>
              <a:ext cx="2670238" cy="3127058"/>
            </p:xfrm>
            <a:graphic>
              <a:graphicData uri="http://schemas.openxmlformats.org/drawingml/2006/table">
                <a:tbl>
                  <a:tblPr firstRow="1" firstCol="1">
                    <a:tableStyleId>{9D7B26C5-4107-4FEC-AEDC-1716B250A1EF}</a:tableStyleId>
                  </a:tblPr>
                  <a:tblGrid>
                    <a:gridCol w="1700022">
                      <a:extLst>
                        <a:ext uri="{9D8B030D-6E8A-4147-A177-3AD203B41FA5}">
                          <a16:colId xmlns:a16="http://schemas.microsoft.com/office/drawing/2014/main" val="977598093"/>
                        </a:ext>
                      </a:extLst>
                    </a:gridCol>
                    <a:gridCol w="435356">
                      <a:extLst>
                        <a:ext uri="{9D8B030D-6E8A-4147-A177-3AD203B41FA5}">
                          <a16:colId xmlns:a16="http://schemas.microsoft.com/office/drawing/2014/main" val="174945792"/>
                        </a:ext>
                      </a:extLst>
                    </a:gridCol>
                    <a:gridCol w="534860">
                      <a:extLst>
                        <a:ext uri="{9D8B030D-6E8A-4147-A177-3AD203B41FA5}">
                          <a16:colId xmlns:a16="http://schemas.microsoft.com/office/drawing/2014/main" val="664377765"/>
                        </a:ext>
                      </a:extLst>
                    </a:gridCol>
                  </a:tblGrid>
                  <a:tr h="253365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unit</a:t>
                          </a: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Value</a:t>
                          </a: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38308126"/>
                      </a:ext>
                    </a:extLst>
                  </a:tr>
                  <a:tr h="25336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number of layers (r)</a:t>
                          </a: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13</a:t>
                          </a: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5336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turns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per layer (z)</a:t>
                          </a:r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54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286797022"/>
                      </a:ext>
                    </a:extLst>
                  </a:tr>
                  <a:tr h="25336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inner radius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0.60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5336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outer radius (</a:t>
                          </a:r>
                          <a:r>
                            <a:rPr lang="en-US" sz="1600" b="0" i="0" u="none" strike="noStrike" dirty="0" err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sc</a:t>
                          </a: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0.80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5336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height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0.837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556809781"/>
                      </a:ext>
                    </a:extLst>
                  </a:tr>
                  <a:tr h="25336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self inductance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H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0.556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209389306"/>
                      </a:ext>
                    </a:extLst>
                  </a:tr>
                  <a:tr h="2721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3"/>
                          <a:stretch>
                            <a:fillRect t="-679545" r="-58065" b="-4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kA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25.2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365080091"/>
                      </a:ext>
                    </a:extLst>
                  </a:tr>
                  <a:tr h="2721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3"/>
                          <a:stretch>
                            <a:fillRect t="-762222" r="-58065" b="-34000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0.56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953898837"/>
                      </a:ext>
                    </a:extLst>
                  </a:tr>
                  <a:tr h="2721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3"/>
                          <a:stretch>
                            <a:fillRect t="-862222" r="-58065" b="-2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324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820346831"/>
                      </a:ext>
                    </a:extLst>
                  </a:tr>
                  <a:tr h="26403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3"/>
                          <a:stretch>
                            <a:fillRect t="-1006977" r="-58065" b="-1511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471110806"/>
                      </a:ext>
                    </a:extLst>
                  </a:tr>
                  <a:tr h="27298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3"/>
                          <a:stretch>
                            <a:fillRect t="-1057778" r="-58065" b="-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865</a:t>
                          </a:r>
                        </a:p>
                      </a:txBody>
                      <a:tcPr marL="9525" marR="9525" marT="9525" marB="0" anchor="ctr"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610405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1" name="Table 30">
                <a:extLst>
                  <a:ext uri="{FF2B5EF4-FFF2-40B4-BE49-F238E27FC236}">
                    <a16:creationId xmlns:a16="http://schemas.microsoft.com/office/drawing/2014/main" id="{BCD2AB17-DB42-8D66-B49C-9C936C664C22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32809" y="2959838"/>
              <a:ext cx="2767203" cy="3127058"/>
            </p:xfrm>
            <a:graphic>
              <a:graphicData uri="http://schemas.openxmlformats.org/drawingml/2006/table">
                <a:tbl>
                  <a:tblPr firstRow="1" firstCol="1"/>
                  <a:tblGrid>
                    <a:gridCol w="1700022">
                      <a:extLst>
                        <a:ext uri="{9D8B030D-6E8A-4147-A177-3AD203B41FA5}">
                          <a16:colId xmlns:a16="http://schemas.microsoft.com/office/drawing/2014/main" val="977598093"/>
                        </a:ext>
                      </a:extLst>
                    </a:gridCol>
                    <a:gridCol w="435356">
                      <a:extLst>
                        <a:ext uri="{9D8B030D-6E8A-4147-A177-3AD203B41FA5}">
                          <a16:colId xmlns:a16="http://schemas.microsoft.com/office/drawing/2014/main" val="174945792"/>
                        </a:ext>
                      </a:extLst>
                    </a:gridCol>
                    <a:gridCol w="631825">
                      <a:extLst>
                        <a:ext uri="{9D8B030D-6E8A-4147-A177-3AD203B41FA5}">
                          <a16:colId xmlns:a16="http://schemas.microsoft.com/office/drawing/2014/main" val="664377765"/>
                        </a:ext>
                      </a:extLst>
                    </a:gridCol>
                  </a:tblGrid>
                  <a:tr h="209856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unit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Value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38308126"/>
                      </a:ext>
                    </a:extLst>
                  </a:tr>
                  <a:tr h="197791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number of layers (r)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96826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turns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per layer (z)</a:t>
                          </a:r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86797022"/>
                      </a:ext>
                    </a:extLst>
                  </a:tr>
                  <a:tr h="84761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inner radius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0.60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50496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outer radius (</a:t>
                          </a:r>
                          <a:r>
                            <a:rPr lang="en-US" sz="1600" b="0" i="0" u="none" strike="noStrike" dirty="0" err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sc</a:t>
                          </a: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1.06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38431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height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0.84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56809781"/>
                      </a:ext>
                    </a:extLst>
                  </a:tr>
                  <a:tr h="251766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self inductance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H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0.0746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09389306"/>
                      </a:ext>
                    </a:extLst>
                  </a:tr>
                  <a:tr h="163501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𝑜𝑝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kA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80.0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65080091"/>
                      </a:ext>
                    </a:extLst>
                  </a:tr>
                  <a:tr h="208840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max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u="none" strike="noStrike" dirty="0" smtClean="0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u="none" strike="noStrike" dirty="0" smtClean="0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1600" b="0" i="1" u="none" strike="noStrike" dirty="0" smtClean="0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𝑜𝑝</m:t>
                                  </m:r>
                                </m:sub>
                              </m:sSub>
                              <m:r>
                                <a:rPr lang="en-US" sz="1600" b="0" i="1" u="none" strike="noStrike" dirty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600" b="0" i="1" u="none" strike="noStrike" dirty="0" smtClean="0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u="none" strike="noStrike" dirty="0" err="1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1600" b="0" i="1" u="none" strike="noStrike" dirty="0" err="1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@4.2 K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0.68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92483371"/>
                      </a:ext>
                    </a:extLst>
                  </a:tr>
                  <a:tr h="228779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h𝑜𝑜𝑝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𝑐𝑎𝑏𝑙𝑒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268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20346831"/>
                      </a:ext>
                    </a:extLst>
                  </a:tr>
                  <a:tr h="248718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𝑐𝑎𝑏𝑙𝑒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20.4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71110806"/>
                      </a:ext>
                    </a:extLst>
                  </a:tr>
                  <a:tr h="18788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𝑚𝑖𝑠𝑒𝑠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𝑗𝑎𝑐𝑘𝑒𝑡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732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610405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1" name="Table 30">
                <a:extLst>
                  <a:ext uri="{FF2B5EF4-FFF2-40B4-BE49-F238E27FC236}">
                    <a16:creationId xmlns:a16="http://schemas.microsoft.com/office/drawing/2014/main" id="{BCD2AB17-DB42-8D66-B49C-9C936C664C22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32809" y="2959838"/>
              <a:ext cx="2767203" cy="3127058"/>
            </p:xfrm>
            <a:graphic>
              <a:graphicData uri="http://schemas.openxmlformats.org/drawingml/2006/table">
                <a:tbl>
                  <a:tblPr firstRow="1" firstCol="1"/>
                  <a:tblGrid>
                    <a:gridCol w="1700022">
                      <a:extLst>
                        <a:ext uri="{9D8B030D-6E8A-4147-A177-3AD203B41FA5}">
                          <a16:colId xmlns:a16="http://schemas.microsoft.com/office/drawing/2014/main" val="977598093"/>
                        </a:ext>
                      </a:extLst>
                    </a:gridCol>
                    <a:gridCol w="435356">
                      <a:extLst>
                        <a:ext uri="{9D8B030D-6E8A-4147-A177-3AD203B41FA5}">
                          <a16:colId xmlns:a16="http://schemas.microsoft.com/office/drawing/2014/main" val="174945792"/>
                        </a:ext>
                      </a:extLst>
                    </a:gridCol>
                    <a:gridCol w="631825">
                      <a:extLst>
                        <a:ext uri="{9D8B030D-6E8A-4147-A177-3AD203B41FA5}">
                          <a16:colId xmlns:a16="http://schemas.microsoft.com/office/drawing/2014/main" val="664377765"/>
                        </a:ext>
                      </a:extLst>
                    </a:gridCol>
                  </a:tblGrid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unit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Value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38308126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number of layers (r)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turns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per layer (z)</a:t>
                          </a:r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86797022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inner radius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0.60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outer radius (</a:t>
                          </a:r>
                          <a:r>
                            <a:rPr lang="en-US" sz="1600" b="0" i="0" u="none" strike="noStrike" dirty="0" err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sc</a:t>
                          </a: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1.06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height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0.84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56809781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self inductance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H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0.0746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09389306"/>
                      </a:ext>
                    </a:extLst>
                  </a:tr>
                  <a:tr h="2721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4"/>
                          <a:stretch>
                            <a:fillRect t="-679545" r="-62857" b="-447727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kA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80.0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65080091"/>
                      </a:ext>
                    </a:extLst>
                  </a:tr>
                  <a:tr h="2721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4"/>
                          <a:stretch>
                            <a:fillRect t="-762222" r="-62857" b="-337778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0.68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92483371"/>
                      </a:ext>
                    </a:extLst>
                  </a:tr>
                  <a:tr h="2721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4"/>
                          <a:stretch>
                            <a:fillRect t="-862222" r="-62857" b="-237778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268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20346831"/>
                      </a:ext>
                    </a:extLst>
                  </a:tr>
                  <a:tr h="26403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4"/>
                          <a:stretch>
                            <a:fillRect t="-1006977" r="-62857" b="-148837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20.4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71110806"/>
                      </a:ext>
                    </a:extLst>
                  </a:tr>
                  <a:tr h="27298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4"/>
                          <a:stretch>
                            <a:fillRect t="-1057778" r="-62857" b="-42222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732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6104058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47C0FA8-75B2-7FC0-47E6-B9807F665763}"/>
              </a:ext>
            </a:extLst>
          </p:cNvPr>
          <p:cNvCxnSpPr>
            <a:cxnSpLocks/>
          </p:cNvCxnSpPr>
          <p:nvPr/>
        </p:nvCxnSpPr>
        <p:spPr>
          <a:xfrm>
            <a:off x="6426242" y="2039073"/>
            <a:ext cx="0" cy="4256922"/>
          </a:xfrm>
          <a:prstGeom prst="line">
            <a:avLst/>
          </a:prstGeom>
          <a:ln cmpd="sng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EF78B77C-2FDA-D3B2-99D0-D40FAFC732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5055" y="894815"/>
            <a:ext cx="3102468" cy="922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0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99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Two options are considered</a:t>
            </a:r>
            <a:endParaRPr lang="en-US" sz="1799" dirty="0">
              <a:solidFill>
                <a:srgbClr val="000000"/>
              </a:solidFill>
              <a:latin typeface="Calibri" charset="0"/>
              <a:ea typeface="MS PGothic" charset="0"/>
              <a:cs typeface="Calibri" charset="0"/>
            </a:endParaRPr>
          </a:p>
          <a:p>
            <a:pPr marL="342900" indent="-342900" defTabSz="457063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6-around-1 CORC®-CICC</a:t>
            </a:r>
          </a:p>
          <a:p>
            <a:pPr marL="342900" indent="-342900" defTabSz="457063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Jacketed CORC® cable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47E31F7-AE8A-00DE-D6F5-B05407668A18}"/>
              </a:ext>
            </a:extLst>
          </p:cNvPr>
          <p:cNvGrpSpPr>
            <a:grpSpLocks noChangeAspect="1"/>
          </p:cNvGrpSpPr>
          <p:nvPr/>
        </p:nvGrpSpPr>
        <p:grpSpPr>
          <a:xfrm>
            <a:off x="10546706" y="5796601"/>
            <a:ext cx="1574229" cy="315088"/>
            <a:chOff x="10085295" y="5670946"/>
            <a:chExt cx="2034052" cy="40712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4BA8B8-6BFE-95CE-0AE6-7287095351DF}"/>
                </a:ext>
              </a:extLst>
            </p:cNvPr>
            <p:cNvSpPr/>
            <p:nvPr/>
          </p:nvSpPr>
          <p:spPr>
            <a:xfrm>
              <a:off x="10085295" y="5670946"/>
              <a:ext cx="2034052" cy="407123"/>
            </a:xfrm>
            <a:prstGeom prst="rect">
              <a:avLst/>
            </a:prstGeom>
            <a:solidFill>
              <a:srgbClr val="2324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Picture 2" descr="Fermilab">
              <a:extLst>
                <a:ext uri="{FF2B5EF4-FFF2-40B4-BE49-F238E27FC236}">
                  <a16:creationId xmlns:a16="http://schemas.microsoft.com/office/drawing/2014/main" id="{9252CBF1-BCC9-9168-A205-731474A038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38990" y="5691118"/>
              <a:ext cx="1923023" cy="3553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929C69EF-5DC0-B3CA-5D58-BD93ADABD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6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C9DF8A-12CF-47FF-936F-7CDB33CFAA41}"/>
              </a:ext>
            </a:extLst>
          </p:cNvPr>
          <p:cNvSpPr txBox="1"/>
          <p:nvPr/>
        </p:nvSpPr>
        <p:spPr>
          <a:xfrm>
            <a:off x="3547794" y="6229920"/>
            <a:ext cx="41197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Slides provided by D. van der Laan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50A7F41-BC88-AC5C-DFDE-A663E894B577}"/>
              </a:ext>
            </a:extLst>
          </p:cNvPr>
          <p:cNvSpPr txBox="1"/>
          <p:nvPr/>
        </p:nvSpPr>
        <p:spPr>
          <a:xfrm>
            <a:off x="1360426" y="2093839"/>
            <a:ext cx="1682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Dummy cables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BACDA52-81BA-1CC8-BF67-82F67F958F5C}"/>
              </a:ext>
            </a:extLst>
          </p:cNvPr>
          <p:cNvCxnSpPr>
            <a:cxnSpLocks/>
          </p:cNvCxnSpPr>
          <p:nvPr/>
        </p:nvCxnSpPr>
        <p:spPr>
          <a:xfrm>
            <a:off x="3043003" y="2278505"/>
            <a:ext cx="909750" cy="65183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519CF3C-CFB6-B772-4574-62F9F474E14E}"/>
              </a:ext>
            </a:extLst>
          </p:cNvPr>
          <p:cNvSpPr txBox="1"/>
          <p:nvPr/>
        </p:nvSpPr>
        <p:spPr>
          <a:xfrm>
            <a:off x="5016138" y="2270994"/>
            <a:ext cx="14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CORC cable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A5E4CC9-70BF-3E4D-430B-8CA5E5657DCF}"/>
              </a:ext>
            </a:extLst>
          </p:cNvPr>
          <p:cNvCxnSpPr>
            <a:cxnSpLocks/>
          </p:cNvCxnSpPr>
          <p:nvPr/>
        </p:nvCxnSpPr>
        <p:spPr>
          <a:xfrm flipH="1">
            <a:off x="4592611" y="2623574"/>
            <a:ext cx="944058" cy="469986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7F73631-7128-90FC-D384-A1E50B9838BA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8117174" y="1636365"/>
            <a:ext cx="1654703" cy="3142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165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A629E-1EB7-4B34-7948-0172F72CC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8767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REBCO Flat Round edge former Tape Cables for High-Current and High-Field Applications</a:t>
            </a:r>
          </a:p>
        </p:txBody>
      </p:sp>
      <p:pic>
        <p:nvPicPr>
          <p:cNvPr id="2050" name="Picture 2" descr="MIT Plasma Science and Fusion Center ...">
            <a:extLst>
              <a:ext uri="{FF2B5EF4-FFF2-40B4-BE49-F238E27FC236}">
                <a16:creationId xmlns:a16="http://schemas.microsoft.com/office/drawing/2014/main" id="{850F5B66-DCBE-2911-8768-39058BE0B1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9038" y="6120841"/>
            <a:ext cx="1483650" cy="67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Tufts University">
            <a:extLst>
              <a:ext uri="{FF2B5EF4-FFF2-40B4-BE49-F238E27FC236}">
                <a16:creationId xmlns:a16="http://schemas.microsoft.com/office/drawing/2014/main" id="{B916DFD6-1142-A9D8-2690-B5CBF728F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4906" y="6192319"/>
            <a:ext cx="2008586" cy="60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817E12E-4F25-A76C-D5E4-0788B30F8253}"/>
              </a:ext>
            </a:extLst>
          </p:cNvPr>
          <p:cNvSpPr txBox="1"/>
          <p:nvPr/>
        </p:nvSpPr>
        <p:spPr>
          <a:xfrm>
            <a:off x="757948" y="1608546"/>
            <a:ext cx="3375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More details see Makoto’s presentation at this 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1BEB39-7B18-4EB2-3B0C-729CBCD3E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7</a:t>
            </a:fld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29308DC-51DD-9D67-3D8C-DF46A1C99189}"/>
              </a:ext>
            </a:extLst>
          </p:cNvPr>
          <p:cNvGrpSpPr/>
          <p:nvPr/>
        </p:nvGrpSpPr>
        <p:grpSpPr>
          <a:xfrm>
            <a:off x="27282" y="3945695"/>
            <a:ext cx="3906038" cy="2956095"/>
            <a:chOff x="3700825" y="2151631"/>
            <a:chExt cx="3906038" cy="2956095"/>
          </a:xfrm>
        </p:grpSpPr>
        <p:pic>
          <p:nvPicPr>
            <p:cNvPr id="10" name="Picture 9" descr="A colorful kite with a person flying&#10;&#10;AI-generated content may be incorrect.">
              <a:extLst>
                <a:ext uri="{FF2B5EF4-FFF2-40B4-BE49-F238E27FC236}">
                  <a16:creationId xmlns:a16="http://schemas.microsoft.com/office/drawing/2014/main" id="{CA819EF6-71C2-47B2-086F-75D8EF1673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97689" y="2151631"/>
              <a:ext cx="3087950" cy="141348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C05FAEE-4C9F-EE45-6A05-0078F9CD2C4C}"/>
                </a:ext>
              </a:extLst>
            </p:cNvPr>
            <p:cNvSpPr txBox="1"/>
            <p:nvPr/>
          </p:nvSpPr>
          <p:spPr>
            <a:xfrm>
              <a:off x="3700825" y="3373918"/>
              <a:ext cx="2946414" cy="1733808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>
                <a:spcAft>
                  <a:spcPts val="800"/>
                </a:spcAft>
              </a:pPr>
              <a:r>
                <a:rPr lang="en-US" sz="1400" i="1" dirty="0">
                  <a:solidFill>
                    <a:srgbClr val="414C5C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Figure 2: (a) Displacement sum result for single-tape </a:t>
              </a:r>
              <a:r>
                <a:rPr lang="en-US" sz="1400" b="1" i="1" dirty="0">
                  <a:solidFill>
                    <a:srgbClr val="414C5C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FReTC </a:t>
              </a:r>
              <a:r>
                <a:rPr lang="en-US" sz="1400" i="1" dirty="0">
                  <a:solidFill>
                    <a:srgbClr val="414C5C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(R</a:t>
              </a:r>
              <a:r>
                <a:rPr lang="en-US" sz="1400" i="1" baseline="-25000" dirty="0">
                  <a:solidFill>
                    <a:srgbClr val="414C5C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B</a:t>
              </a:r>
              <a:r>
                <a:rPr lang="en-US" sz="1400" i="1" dirty="0">
                  <a:solidFill>
                    <a:srgbClr val="414C5C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 = 200 mm)</a:t>
              </a:r>
            </a:p>
            <a:p>
              <a:pPr>
                <a:spcAft>
                  <a:spcPts val="800"/>
                </a:spcAft>
              </a:pPr>
              <a:r>
                <a:rPr lang="en-US" sz="1400" i="1" dirty="0">
                  <a:solidFill>
                    <a:srgbClr val="414C5C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(b) Equivalent strain result at wrapped tape edge</a:t>
              </a:r>
            </a:p>
          </p:txBody>
        </p:sp>
        <p:pic>
          <p:nvPicPr>
            <p:cNvPr id="12" name="Picture 11" descr="A rainbow colored lines on a white background&#10;&#10;AI-generated content may be incorrect.">
              <a:extLst>
                <a:ext uri="{FF2B5EF4-FFF2-40B4-BE49-F238E27FC236}">
                  <a16:creationId xmlns:a16="http://schemas.microsoft.com/office/drawing/2014/main" id="{84C9C477-E81C-6E3D-C549-13402F00AF2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13971" t="9148" r="16489" b="7914"/>
            <a:stretch>
              <a:fillRect/>
            </a:stretch>
          </p:blipFill>
          <p:spPr>
            <a:xfrm>
              <a:off x="6153004" y="2792514"/>
              <a:ext cx="1453859" cy="1301916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4CA1514-37FB-D500-06A6-54735E0BA695}"/>
                </a:ext>
              </a:extLst>
            </p:cNvPr>
            <p:cNvCxnSpPr>
              <a:cxnSpLocks/>
              <a:endCxn id="12" idx="0"/>
            </p:cNvCxnSpPr>
            <p:nvPr/>
          </p:nvCxnSpPr>
          <p:spPr>
            <a:xfrm flipH="1">
              <a:off x="6879934" y="2379021"/>
              <a:ext cx="8239" cy="4134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E74ABF5-58B6-6F45-21A0-722DFEBBF48A}"/>
                </a:ext>
              </a:extLst>
            </p:cNvPr>
            <p:cNvSpPr txBox="1"/>
            <p:nvPr/>
          </p:nvSpPr>
          <p:spPr>
            <a:xfrm>
              <a:off x="4934457" y="2883842"/>
              <a:ext cx="1057254" cy="707886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000" i="1" dirty="0">
                  <a:solidFill>
                    <a:srgbClr val="414C5C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(a)</a:t>
              </a:r>
              <a:endParaRPr lang="en-US" sz="1000" b="1" i="1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4A12787-2884-BA8C-3AE9-4997C423F006}"/>
                </a:ext>
              </a:extLst>
            </p:cNvPr>
            <p:cNvSpPr txBox="1"/>
            <p:nvPr/>
          </p:nvSpPr>
          <p:spPr>
            <a:xfrm>
              <a:off x="6301283" y="3886879"/>
              <a:ext cx="1057254" cy="707886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000" i="1" dirty="0">
                  <a:solidFill>
                    <a:srgbClr val="414C5C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(b)</a:t>
              </a:r>
              <a:endParaRPr lang="en-US" sz="1000" b="1" i="1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8BCCB73-FBB4-D4D7-54FD-AAC4460ED3D7}"/>
              </a:ext>
            </a:extLst>
          </p:cNvPr>
          <p:cNvGrpSpPr/>
          <p:nvPr/>
        </p:nvGrpSpPr>
        <p:grpSpPr>
          <a:xfrm>
            <a:off x="838200" y="2300628"/>
            <a:ext cx="3087949" cy="1537603"/>
            <a:chOff x="929949" y="2295635"/>
            <a:chExt cx="3087949" cy="153760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D260C69-751A-E23D-8D0D-FBFA655CC94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9949" y="2295635"/>
              <a:ext cx="3087949" cy="1537603"/>
            </a:xfrm>
            <a:prstGeom prst="rect">
              <a:avLst/>
            </a:prstGeom>
          </p:spPr>
        </p:pic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443B99B4-2762-68C2-62DE-E5C820AEA669}"/>
                </a:ext>
              </a:extLst>
            </p:cNvPr>
            <p:cNvSpPr/>
            <p:nvPr/>
          </p:nvSpPr>
          <p:spPr>
            <a:xfrm>
              <a:off x="2760874" y="3275888"/>
              <a:ext cx="1129923" cy="355492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i="1" dirty="0">
                  <a:solidFill>
                    <a:srgbClr val="414C5C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REBCO Tape Subcable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FDC52AB7-84C8-5FAC-6BBC-A12158835C09}"/>
                </a:ext>
              </a:extLst>
            </p:cNvPr>
            <p:cNvCxnSpPr>
              <a:cxnSpLocks/>
              <a:stCxn id="17" idx="0"/>
            </p:cNvCxnSpPr>
            <p:nvPr/>
          </p:nvCxnSpPr>
          <p:spPr>
            <a:xfrm flipH="1" flipV="1">
              <a:off x="3110916" y="2866431"/>
              <a:ext cx="214920" cy="409457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104CEB57-D1AB-EEB7-069E-37F68E829379}"/>
                </a:ext>
              </a:extLst>
            </p:cNvPr>
            <p:cNvSpPr/>
            <p:nvPr/>
          </p:nvSpPr>
          <p:spPr>
            <a:xfrm>
              <a:off x="1236461" y="2565819"/>
              <a:ext cx="946055" cy="21309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i="1" dirty="0">
                  <a:solidFill>
                    <a:srgbClr val="414C5C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Copper tape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9653B82-D9CD-7AE7-EDFD-8E46E93E1A07}"/>
                </a:ext>
              </a:extLst>
            </p:cNvPr>
            <p:cNvCxnSpPr>
              <a:cxnSpLocks/>
              <a:stCxn id="19" idx="2"/>
            </p:cNvCxnSpPr>
            <p:nvPr/>
          </p:nvCxnSpPr>
          <p:spPr>
            <a:xfrm>
              <a:off x="1709489" y="2778912"/>
              <a:ext cx="238135" cy="289377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3A5FAC5C-17E5-A533-7C23-4741CC1DEB36}"/>
              </a:ext>
            </a:extLst>
          </p:cNvPr>
          <p:cNvSpPr txBox="1"/>
          <p:nvPr/>
        </p:nvSpPr>
        <p:spPr>
          <a:xfrm>
            <a:off x="4573012" y="2093609"/>
            <a:ext cx="7352052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rgbClr val="004F9D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Objective: </a:t>
            </a: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Develop parametric modeling tool for the optimization of Rutherford-type REBCO tape cables</a:t>
            </a:r>
          </a:p>
          <a:p>
            <a:pPr>
              <a:lnSpc>
                <a:spcPct val="100000"/>
              </a:lnSpc>
            </a:pPr>
            <a:endParaRPr lang="en-US" sz="1200" b="1" dirty="0">
              <a:solidFill>
                <a:srgbClr val="004F9D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rgbClr val="004F9D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Status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One sub-cable single-twist-pitch parametric model for the </a:t>
            </a:r>
            <a:r>
              <a:rPr lang="en-US" sz="1800" dirty="0" err="1">
                <a:latin typeface="Helvetica" panose="020B0604020202020204" pitchFamily="34" charset="0"/>
                <a:cs typeface="Helvetica" panose="020B0604020202020204" pitchFamily="34" charset="0"/>
              </a:rPr>
              <a:t>FReTC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developed in collaboration with M. Takayasu (single tape wrapped around large former shown at left)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Parametric model can be extended to a multi-tape </a:t>
            </a:r>
            <a:r>
              <a:rPr lang="en-US" dirty="0" err="1">
                <a:latin typeface="Helvetica" panose="020B0604020202020204" pitchFamily="34" charset="0"/>
                <a:cs typeface="Helvetica" panose="020B0604020202020204" pitchFamily="34" charset="0"/>
              </a:rPr>
              <a:t>subcable</a:t>
            </a:r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Preliminary model results show strain maximum at tape edges 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Can the parametric model adapt to cable specifications of interest to accelerator magnets? </a:t>
            </a:r>
            <a:r>
              <a:rPr lang="en-US" sz="18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200 mm </a:t>
            </a:r>
            <a:r>
              <a:rPr lang="en-US" sz="18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20 mm bend radius w/ thin REBCO</a:t>
            </a: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</a:t>
            </a:r>
            <a:endParaRPr lang="en-US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5C25348-CE62-D822-DCCE-C6ABAD8F0CFE}"/>
              </a:ext>
            </a:extLst>
          </p:cNvPr>
          <p:cNvSpPr txBox="1"/>
          <p:nvPr/>
        </p:nvSpPr>
        <p:spPr>
          <a:xfrm>
            <a:off x="4573012" y="1660081"/>
            <a:ext cx="7227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Modeling effort at Tufts University by Claudia Navarro and Luisa Chiesa 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15F7BF2-2F61-8297-1E74-4053798A8AD3}"/>
              </a:ext>
            </a:extLst>
          </p:cNvPr>
          <p:cNvCxnSpPr/>
          <p:nvPr/>
        </p:nvCxnSpPr>
        <p:spPr>
          <a:xfrm flipH="1">
            <a:off x="3812096" y="4403035"/>
            <a:ext cx="760916" cy="4174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blue line with a black background&#10;&#10;AI-generated content may be incorrect.">
            <a:extLst>
              <a:ext uri="{FF2B5EF4-FFF2-40B4-BE49-F238E27FC236}">
                <a16:creationId xmlns:a16="http://schemas.microsoft.com/office/drawing/2014/main" id="{A4FD05AA-40BB-8A56-13A1-38A3F361039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9355" t="44966" r="25599" b="39353"/>
          <a:stretch>
            <a:fillRect/>
          </a:stretch>
        </p:blipFill>
        <p:spPr>
          <a:xfrm>
            <a:off x="6602430" y="5359177"/>
            <a:ext cx="2779643" cy="470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779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9A21E0-B1AA-CCF6-18DD-41263B931F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B3F2B4D-F4C5-9BF3-67A6-FC3CEDDF9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441" y="250647"/>
            <a:ext cx="10264788" cy="626011"/>
          </a:xfrm>
          <a:prstGeom prst="rect">
            <a:avLst/>
          </a:prstGeom>
        </p:spPr>
        <p:txBody>
          <a:bodyPr/>
          <a:lstStyle/>
          <a:p>
            <a:r>
              <a:rPr lang="en-US" b="0" dirty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Collaboration on model development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EF49AF-426E-C57F-C1CD-BC76452CD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6E491-5A8D-4F3A-8E12-29E6536AD1DB}" type="slidenum">
              <a:rPr lang="en-US" smtClean="0"/>
              <a:t>8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01F2FF7-0BA9-CEA6-5225-BE37722D5565}"/>
              </a:ext>
            </a:extLst>
          </p:cNvPr>
          <p:cNvSpPr txBox="1"/>
          <p:nvPr/>
        </p:nvSpPr>
        <p:spPr>
          <a:xfrm>
            <a:off x="319518" y="3159976"/>
            <a:ext cx="4790847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i="1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Figure 1: Helical wrap with 30 mm radius (a) Tape (shell) deformation (b) Sliding distance</a:t>
            </a:r>
            <a:endParaRPr lang="en-US" sz="1400" b="1" i="1" dirty="0">
              <a:solidFill>
                <a:srgbClr val="414C5C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" name="Text Placeholder 1">
            <a:extLst>
              <a:ext uri="{FF2B5EF4-FFF2-40B4-BE49-F238E27FC236}">
                <a16:creationId xmlns:a16="http://schemas.microsoft.com/office/drawing/2014/main" id="{C1D7CA26-7C97-ABE3-5417-867E3EB7CCC7}"/>
              </a:ext>
            </a:extLst>
          </p:cNvPr>
          <p:cNvSpPr txBox="1">
            <a:spLocks/>
          </p:cNvSpPr>
          <p:nvPr/>
        </p:nvSpPr>
        <p:spPr>
          <a:xfrm>
            <a:off x="5169996" y="1198817"/>
            <a:ext cx="6591371" cy="441347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004F9D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FNAL REBCO Tape Cable</a:t>
            </a:r>
          </a:p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Claudia Navarro</a:t>
            </a:r>
            <a:r>
              <a:rPr lang="en-US" sz="1200" b="1" baseline="30000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r>
              <a:rPr lang="en-US" sz="1200" b="1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Emily Romancew</a:t>
            </a:r>
            <a:r>
              <a:rPr lang="en-US" sz="1200" b="1" baseline="30000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en-US" sz="1200" b="1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Vadim Kashikhin</a:t>
            </a:r>
            <a:r>
              <a:rPr lang="en-US" sz="1200" b="1" baseline="30000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en-US" sz="1200" b="1" dirty="0">
              <a:solidFill>
                <a:srgbClr val="414C5C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200" baseline="30000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r>
              <a:rPr lang="en-US" sz="1200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Tufts University (Medford, MA), </a:t>
            </a:r>
            <a:r>
              <a:rPr lang="en-US" sz="1200" baseline="30000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en-US" sz="1200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Northern Illinois University (DeKalb, IL), </a:t>
            </a:r>
            <a:r>
              <a:rPr lang="en-US" sz="1200" baseline="30000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r>
              <a:rPr lang="en-US" sz="1200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FNAL (Batavia, IL)</a:t>
            </a:r>
          </a:p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004F9D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Detail: 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Experimentally validate scalability of parametric modeling tools for FNAL bend radius</a:t>
            </a:r>
          </a:p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004F9D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Status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Additional model (fig. 1) is under development by E. Romancew for the evaluation of the longitudinal strain in a REBCO layer for a cable under bending 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This model aims to include strain effects from tape wrapping (around the former) in the helical cable bending model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Alternative bending approach can be evaluated for geometry generated by the FReTC parametric model (fig. 2)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This alternative model should also be validated by experimental data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119F86-A0F2-1D1A-6EED-C4936101CE10}"/>
              </a:ext>
            </a:extLst>
          </p:cNvPr>
          <p:cNvSpPr txBox="1"/>
          <p:nvPr/>
        </p:nvSpPr>
        <p:spPr>
          <a:xfrm>
            <a:off x="176732" y="5536396"/>
            <a:ext cx="4874002" cy="1200329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i="1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Figure 2: (a) </a:t>
            </a:r>
            <a:r>
              <a:rPr lang="en-US" sz="1400" b="1" i="1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FNAL Tape Cable </a:t>
            </a:r>
            <a:r>
              <a:rPr lang="en-US" sz="1400" i="1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geometry imported from FReTC parametric model into helical wrapping model (b) Mesh for tape wrap</a:t>
            </a:r>
            <a:endParaRPr lang="en-US" sz="1400" b="1" i="1" dirty="0">
              <a:solidFill>
                <a:srgbClr val="414C5C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" name="Picture 1" descr="A blue and green arrow on a white cylinder&#10;&#10;AI-generated content may be incorrect.">
            <a:extLst>
              <a:ext uri="{FF2B5EF4-FFF2-40B4-BE49-F238E27FC236}">
                <a16:creationId xmlns:a16="http://schemas.microsoft.com/office/drawing/2014/main" id="{9D6B5102-4C57-1E91-8F6F-B1B1D0F3DCB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785" t="19471" r="54098" b="20310"/>
          <a:stretch>
            <a:fillRect/>
          </a:stretch>
        </p:blipFill>
        <p:spPr>
          <a:xfrm>
            <a:off x="3264505" y="1261866"/>
            <a:ext cx="1686167" cy="2167134"/>
          </a:xfrm>
          <a:prstGeom prst="rect">
            <a:avLst/>
          </a:prstGeom>
        </p:spPr>
      </p:pic>
      <p:pic>
        <p:nvPicPr>
          <p:cNvPr id="6" name="Picture 5" descr="A blue cylinder with a red stripe&#10;&#10;AI-generated content may be incorrect.">
            <a:extLst>
              <a:ext uri="{FF2B5EF4-FFF2-40B4-BE49-F238E27FC236}">
                <a16:creationId xmlns:a16="http://schemas.microsoft.com/office/drawing/2014/main" id="{16D599B0-D3D5-6079-40FC-BCF649F30A7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524" t="1336" r="37813" b="668"/>
          <a:stretch>
            <a:fillRect/>
          </a:stretch>
        </p:blipFill>
        <p:spPr>
          <a:xfrm>
            <a:off x="430635" y="1300951"/>
            <a:ext cx="2124923" cy="19886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F88614F-0DE2-115C-7872-3F499936DC68}"/>
              </a:ext>
            </a:extLst>
          </p:cNvPr>
          <p:cNvGrpSpPr/>
          <p:nvPr/>
        </p:nvGrpSpPr>
        <p:grpSpPr>
          <a:xfrm>
            <a:off x="552929" y="4028572"/>
            <a:ext cx="4199981" cy="1738496"/>
            <a:chOff x="5857191" y="211355"/>
            <a:chExt cx="4960712" cy="188164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D84332A-BD8B-79E0-5E19-97B2C32115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725519" y="488056"/>
              <a:ext cx="2092384" cy="11567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" name="Picture 9" descr="A green cylinder with a black handle&#10;&#10;AI-generated content may be incorrect.">
              <a:extLst>
                <a:ext uri="{FF2B5EF4-FFF2-40B4-BE49-F238E27FC236}">
                  <a16:creationId xmlns:a16="http://schemas.microsoft.com/office/drawing/2014/main" id="{C976C7AF-0804-AD20-CD4C-41B46FE2B67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57191" y="211355"/>
              <a:ext cx="2604439" cy="1881648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F1855B34-7A52-DF41-F5D5-E7A2FD8F7497}"/>
              </a:ext>
            </a:extLst>
          </p:cNvPr>
          <p:cNvSpPr txBox="1"/>
          <p:nvPr/>
        </p:nvSpPr>
        <p:spPr>
          <a:xfrm>
            <a:off x="2613733" y="1137392"/>
            <a:ext cx="1057254" cy="707886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000" i="1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(b)</a:t>
            </a:r>
            <a:endParaRPr lang="en-US" sz="1000" b="1" i="1" dirty="0">
              <a:solidFill>
                <a:srgbClr val="414C5C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3690812-470D-CE35-D2DF-FAC56B966468}"/>
              </a:ext>
            </a:extLst>
          </p:cNvPr>
          <p:cNvSpPr txBox="1"/>
          <p:nvPr/>
        </p:nvSpPr>
        <p:spPr>
          <a:xfrm>
            <a:off x="-156167" y="1117920"/>
            <a:ext cx="1057254" cy="707886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000" i="1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(a)</a:t>
            </a:r>
            <a:endParaRPr lang="en-US" sz="1000" b="1" i="1" dirty="0">
              <a:solidFill>
                <a:srgbClr val="414C5C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7" name="Picture 6" descr="Tufts University">
            <a:extLst>
              <a:ext uri="{FF2B5EF4-FFF2-40B4-BE49-F238E27FC236}">
                <a16:creationId xmlns:a16="http://schemas.microsoft.com/office/drawing/2014/main" id="{801933E9-717C-EB35-12D1-51CEADE812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708" y="6047084"/>
            <a:ext cx="2008586" cy="60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Fermilab jobs – Fermilab is America's particle physics and accelerator  laboratory.">
            <a:extLst>
              <a:ext uri="{FF2B5EF4-FFF2-40B4-BE49-F238E27FC236}">
                <a16:creationId xmlns:a16="http://schemas.microsoft.com/office/drawing/2014/main" id="{2179522A-BC58-F4BE-A5DA-F151A83EBC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8" t="32276" r="4693" b="31685"/>
          <a:stretch>
            <a:fillRect/>
          </a:stretch>
        </p:blipFill>
        <p:spPr bwMode="auto">
          <a:xfrm>
            <a:off x="9297367" y="5983886"/>
            <a:ext cx="2707743" cy="67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Northern Illinois University">
            <a:extLst>
              <a:ext uri="{FF2B5EF4-FFF2-40B4-BE49-F238E27FC236}">
                <a16:creationId xmlns:a16="http://schemas.microsoft.com/office/drawing/2014/main" id="{C6ED7235-9122-A748-ADD9-3468B1D22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040" y="5917654"/>
            <a:ext cx="2132581" cy="771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99916D7-B500-D565-5D53-829DBB4F3A76}"/>
              </a:ext>
            </a:extLst>
          </p:cNvPr>
          <p:cNvSpPr txBox="1"/>
          <p:nvPr/>
        </p:nvSpPr>
        <p:spPr>
          <a:xfrm>
            <a:off x="7927450" y="1117920"/>
            <a:ext cx="42185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Slides provided by Claudia Navarro</a:t>
            </a:r>
            <a:endParaRPr lang="en-US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38B5D86C-E433-2576-D2BC-47EB6A5646BE}"/>
              </a:ext>
            </a:extLst>
          </p:cNvPr>
          <p:cNvSpPr/>
          <p:nvPr/>
        </p:nvSpPr>
        <p:spPr>
          <a:xfrm>
            <a:off x="2969443" y="4845377"/>
            <a:ext cx="1567992" cy="93977"/>
          </a:xfrm>
          <a:custGeom>
            <a:avLst/>
            <a:gdLst>
              <a:gd name="connsiteX0" fmla="*/ 0 w 1567992"/>
              <a:gd name="connsiteY0" fmla="*/ 0 h 90609"/>
              <a:gd name="connsiteX1" fmla="*/ 980388 w 1567992"/>
              <a:gd name="connsiteY1" fmla="*/ 87984 h 90609"/>
              <a:gd name="connsiteX2" fmla="*/ 1206631 w 1567992"/>
              <a:gd name="connsiteY2" fmla="*/ 65988 h 90609"/>
              <a:gd name="connsiteX3" fmla="*/ 1307184 w 1567992"/>
              <a:gd name="connsiteY3" fmla="*/ 50277 h 90609"/>
              <a:gd name="connsiteX4" fmla="*/ 1420305 w 1567992"/>
              <a:gd name="connsiteY4" fmla="*/ 40850 h 90609"/>
              <a:gd name="connsiteX5" fmla="*/ 1567992 w 1567992"/>
              <a:gd name="connsiteY5" fmla="*/ 87984 h 90609"/>
              <a:gd name="connsiteX0" fmla="*/ 0 w 1567992"/>
              <a:gd name="connsiteY0" fmla="*/ 0 h 92045"/>
              <a:gd name="connsiteX1" fmla="*/ 980388 w 1567992"/>
              <a:gd name="connsiteY1" fmla="*/ 87984 h 92045"/>
              <a:gd name="connsiteX2" fmla="*/ 1197205 w 1567992"/>
              <a:gd name="connsiteY2" fmla="*/ 78557 h 92045"/>
              <a:gd name="connsiteX3" fmla="*/ 1307184 w 1567992"/>
              <a:gd name="connsiteY3" fmla="*/ 50277 h 92045"/>
              <a:gd name="connsiteX4" fmla="*/ 1420305 w 1567992"/>
              <a:gd name="connsiteY4" fmla="*/ 40850 h 92045"/>
              <a:gd name="connsiteX5" fmla="*/ 1567992 w 1567992"/>
              <a:gd name="connsiteY5" fmla="*/ 87984 h 92045"/>
              <a:gd name="connsiteX0" fmla="*/ 0 w 1567992"/>
              <a:gd name="connsiteY0" fmla="*/ 0 h 93977"/>
              <a:gd name="connsiteX1" fmla="*/ 980388 w 1567992"/>
              <a:gd name="connsiteY1" fmla="*/ 87984 h 93977"/>
              <a:gd name="connsiteX2" fmla="*/ 1197205 w 1567992"/>
              <a:gd name="connsiteY2" fmla="*/ 78557 h 93977"/>
              <a:gd name="connsiteX3" fmla="*/ 1307184 w 1567992"/>
              <a:gd name="connsiteY3" fmla="*/ 50277 h 93977"/>
              <a:gd name="connsiteX4" fmla="*/ 1420305 w 1567992"/>
              <a:gd name="connsiteY4" fmla="*/ 40850 h 93977"/>
              <a:gd name="connsiteX5" fmla="*/ 1567992 w 1567992"/>
              <a:gd name="connsiteY5" fmla="*/ 87984 h 93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7992" h="93977">
                <a:moveTo>
                  <a:pt x="0" y="0"/>
                </a:moveTo>
                <a:lnTo>
                  <a:pt x="980388" y="87984"/>
                </a:lnTo>
                <a:cubicBezTo>
                  <a:pt x="1181493" y="98982"/>
                  <a:pt x="1142739" y="94268"/>
                  <a:pt x="1197205" y="78557"/>
                </a:cubicBezTo>
                <a:cubicBezTo>
                  <a:pt x="1251671" y="62846"/>
                  <a:pt x="1270001" y="56561"/>
                  <a:pt x="1307184" y="50277"/>
                </a:cubicBezTo>
                <a:cubicBezTo>
                  <a:pt x="1344367" y="43993"/>
                  <a:pt x="1376837" y="34566"/>
                  <a:pt x="1420305" y="40850"/>
                </a:cubicBezTo>
                <a:cubicBezTo>
                  <a:pt x="1463773" y="47135"/>
                  <a:pt x="1515882" y="67559"/>
                  <a:pt x="1567992" y="87984"/>
                </a:cubicBezTo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5956718-0A7C-6959-0A75-7244C742DF5A}"/>
              </a:ext>
            </a:extLst>
          </p:cNvPr>
          <p:cNvSpPr/>
          <p:nvPr/>
        </p:nvSpPr>
        <p:spPr>
          <a:xfrm>
            <a:off x="2972585" y="4707118"/>
            <a:ext cx="873550" cy="65866"/>
          </a:xfrm>
          <a:custGeom>
            <a:avLst/>
            <a:gdLst>
              <a:gd name="connsiteX0" fmla="*/ 0 w 1175208"/>
              <a:gd name="connsiteY0" fmla="*/ 37708 h 103574"/>
              <a:gd name="connsiteX1" fmla="*/ 531043 w 1175208"/>
              <a:gd name="connsiteY1" fmla="*/ 97411 h 103574"/>
              <a:gd name="connsiteX2" fmla="*/ 663018 w 1175208"/>
              <a:gd name="connsiteY2" fmla="*/ 97411 h 103574"/>
              <a:gd name="connsiteX3" fmla="*/ 754144 w 1175208"/>
              <a:gd name="connsiteY3" fmla="*/ 59703 h 103574"/>
              <a:gd name="connsiteX4" fmla="*/ 873550 w 1175208"/>
              <a:gd name="connsiteY4" fmla="*/ 50277 h 103574"/>
              <a:gd name="connsiteX5" fmla="*/ 955249 w 1175208"/>
              <a:gd name="connsiteY5" fmla="*/ 0 h 103574"/>
              <a:gd name="connsiteX6" fmla="*/ 955249 w 1175208"/>
              <a:gd name="connsiteY6" fmla="*/ 0 h 103574"/>
              <a:gd name="connsiteX7" fmla="*/ 1175208 w 1175208"/>
              <a:gd name="connsiteY7" fmla="*/ 9427 h 103574"/>
              <a:gd name="connsiteX0" fmla="*/ 0 w 955249"/>
              <a:gd name="connsiteY0" fmla="*/ 37708 h 103574"/>
              <a:gd name="connsiteX1" fmla="*/ 531043 w 955249"/>
              <a:gd name="connsiteY1" fmla="*/ 97411 h 103574"/>
              <a:gd name="connsiteX2" fmla="*/ 663018 w 955249"/>
              <a:gd name="connsiteY2" fmla="*/ 97411 h 103574"/>
              <a:gd name="connsiteX3" fmla="*/ 754144 w 955249"/>
              <a:gd name="connsiteY3" fmla="*/ 59703 h 103574"/>
              <a:gd name="connsiteX4" fmla="*/ 873550 w 955249"/>
              <a:gd name="connsiteY4" fmla="*/ 50277 h 103574"/>
              <a:gd name="connsiteX5" fmla="*/ 955249 w 955249"/>
              <a:gd name="connsiteY5" fmla="*/ 0 h 103574"/>
              <a:gd name="connsiteX6" fmla="*/ 955249 w 955249"/>
              <a:gd name="connsiteY6" fmla="*/ 0 h 103574"/>
              <a:gd name="connsiteX0" fmla="*/ 0 w 955249"/>
              <a:gd name="connsiteY0" fmla="*/ 37708 h 103574"/>
              <a:gd name="connsiteX1" fmla="*/ 531043 w 955249"/>
              <a:gd name="connsiteY1" fmla="*/ 97411 h 103574"/>
              <a:gd name="connsiteX2" fmla="*/ 663018 w 955249"/>
              <a:gd name="connsiteY2" fmla="*/ 97411 h 103574"/>
              <a:gd name="connsiteX3" fmla="*/ 754144 w 955249"/>
              <a:gd name="connsiteY3" fmla="*/ 59703 h 103574"/>
              <a:gd name="connsiteX4" fmla="*/ 873550 w 955249"/>
              <a:gd name="connsiteY4" fmla="*/ 50277 h 103574"/>
              <a:gd name="connsiteX5" fmla="*/ 955249 w 955249"/>
              <a:gd name="connsiteY5" fmla="*/ 0 h 103574"/>
              <a:gd name="connsiteX0" fmla="*/ 0 w 873550"/>
              <a:gd name="connsiteY0" fmla="*/ 0 h 65866"/>
              <a:gd name="connsiteX1" fmla="*/ 531043 w 873550"/>
              <a:gd name="connsiteY1" fmla="*/ 59703 h 65866"/>
              <a:gd name="connsiteX2" fmla="*/ 663018 w 873550"/>
              <a:gd name="connsiteY2" fmla="*/ 59703 h 65866"/>
              <a:gd name="connsiteX3" fmla="*/ 754144 w 873550"/>
              <a:gd name="connsiteY3" fmla="*/ 21995 h 65866"/>
              <a:gd name="connsiteX4" fmla="*/ 873550 w 873550"/>
              <a:gd name="connsiteY4" fmla="*/ 12569 h 65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3550" h="65866">
                <a:moveTo>
                  <a:pt x="0" y="0"/>
                </a:moveTo>
                <a:lnTo>
                  <a:pt x="531043" y="59703"/>
                </a:lnTo>
                <a:cubicBezTo>
                  <a:pt x="641546" y="69653"/>
                  <a:pt x="625834" y="65988"/>
                  <a:pt x="663018" y="59703"/>
                </a:cubicBezTo>
                <a:cubicBezTo>
                  <a:pt x="700202" y="53418"/>
                  <a:pt x="719055" y="29851"/>
                  <a:pt x="754144" y="21995"/>
                </a:cubicBezTo>
                <a:cubicBezTo>
                  <a:pt x="789233" y="14139"/>
                  <a:pt x="840033" y="22520"/>
                  <a:pt x="873550" y="12569"/>
                </a:cubicBezTo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81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75484-9520-EFEF-0835-C14835962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59" y="248318"/>
            <a:ext cx="10515600" cy="763359"/>
          </a:xfrm>
        </p:spPr>
        <p:txBody>
          <a:bodyPr>
            <a:normAutofit/>
          </a:bodyPr>
          <a:lstStyle/>
          <a:p>
            <a:r>
              <a:rPr lang="en-US" sz="4000" dirty="0"/>
              <a:t>Fermilab / </a:t>
            </a:r>
            <a:r>
              <a:rPr lang="en-US" sz="4000" dirty="0" err="1"/>
              <a:t>AMPeers</a:t>
            </a:r>
            <a:r>
              <a:rPr lang="en-US" sz="4000" dirty="0"/>
              <a:t> / NIU Rutherford-type cable</a:t>
            </a:r>
          </a:p>
        </p:txBody>
      </p:sp>
      <p:pic>
        <p:nvPicPr>
          <p:cNvPr id="4098" name="Picture 2" descr="Fermilab jobs – Fermilab is America's particle physics and accelerator  laboratory.">
            <a:extLst>
              <a:ext uri="{FF2B5EF4-FFF2-40B4-BE49-F238E27FC236}">
                <a16:creationId xmlns:a16="http://schemas.microsoft.com/office/drawing/2014/main" id="{192663ED-0373-5048-E803-C9B7C71032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8" t="32276" r="4693" b="31685"/>
          <a:stretch>
            <a:fillRect/>
          </a:stretch>
        </p:blipFill>
        <p:spPr bwMode="auto">
          <a:xfrm>
            <a:off x="411060" y="6069132"/>
            <a:ext cx="2312592" cy="57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AB6FC7-A99A-0E37-58C7-8922543F3E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9815" y="6052265"/>
            <a:ext cx="1888412" cy="57443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10347C-F477-574C-799B-B1E67A19C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5FE8-840C-41A8-BD6A-06568ED8A39F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 descr="A metal frame with wires and screws&#10;&#10;AI-generated content may be incorrect.">
            <a:extLst>
              <a:ext uri="{FF2B5EF4-FFF2-40B4-BE49-F238E27FC236}">
                <a16:creationId xmlns:a16="http://schemas.microsoft.com/office/drawing/2014/main" id="{D574CCE9-2335-D94A-7440-21694C1685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78" r="12858"/>
          <a:stretch>
            <a:fillRect/>
          </a:stretch>
        </p:blipFill>
        <p:spPr>
          <a:xfrm rot="16200000">
            <a:off x="8392337" y="529608"/>
            <a:ext cx="2375051" cy="45719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65085A8-A6D8-A56F-8078-752F658B0061}"/>
              </a:ext>
            </a:extLst>
          </p:cNvPr>
          <p:cNvSpPr txBox="1"/>
          <p:nvPr/>
        </p:nvSpPr>
        <p:spPr>
          <a:xfrm>
            <a:off x="8155697" y="3933839"/>
            <a:ext cx="3097089" cy="1538883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i="1" dirty="0">
                <a:solidFill>
                  <a:schemeClr val="accent1"/>
                </a:solidFill>
                <a:latin typeface="Helvetica" pitchFamily="2" charset="0"/>
              </a:rPr>
              <a:t>Figure 5: </a:t>
            </a:r>
            <a:r>
              <a:rPr lang="en-US" sz="1600" dirty="0">
                <a:solidFill>
                  <a:schemeClr val="accent1"/>
                </a:solidFill>
                <a:latin typeface="Helvetica" panose="020B0604020202020204"/>
                <a:cs typeface="Helvetica" panose="020B0604020202020204"/>
              </a:rPr>
              <a:t>Setup for critical current testing on straight cable with wrapped REBCO</a:t>
            </a:r>
            <a:endParaRPr lang="en-US" sz="1400" i="1" dirty="0">
              <a:solidFill>
                <a:srgbClr val="000000"/>
              </a:solidFill>
              <a:latin typeface="Helvetica" panose="020B0604020202020204"/>
              <a:cs typeface="Helvetica" panose="020B0604020202020204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3A9C9E-1B23-CCE3-AF26-844D6A3E532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269" r="3889"/>
          <a:stretch>
            <a:fillRect/>
          </a:stretch>
        </p:blipFill>
        <p:spPr>
          <a:xfrm>
            <a:off x="1409082" y="1504625"/>
            <a:ext cx="5664896" cy="4454681"/>
          </a:xfrm>
          <a:prstGeom prst="rect">
            <a:avLst/>
          </a:prstGeom>
        </p:spPr>
      </p:pic>
      <p:pic>
        <p:nvPicPr>
          <p:cNvPr id="1026" name="Picture 2" descr="Northern Illinois University">
            <a:extLst>
              <a:ext uri="{FF2B5EF4-FFF2-40B4-BE49-F238E27FC236}">
                <a16:creationId xmlns:a16="http://schemas.microsoft.com/office/drawing/2014/main" id="{B4BDB92A-6103-C8A4-60A0-BAAD02536D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443" y="5953560"/>
            <a:ext cx="2132581" cy="771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52613C-76F1-44E5-32DD-D0A0C97CC1B3}"/>
              </a:ext>
            </a:extLst>
          </p:cNvPr>
          <p:cNvSpPr txBox="1"/>
          <p:nvPr/>
        </p:nvSpPr>
        <p:spPr>
          <a:xfrm>
            <a:off x="7482176" y="1135293"/>
            <a:ext cx="42196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414C5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Slides provided by Emily Romancew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595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fe02ac9-ceed-4bb2-9ab2-1481065b6c4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4A329532DDDC488A97FDB4E1C269D5" ma:contentTypeVersion="13" ma:contentTypeDescription="Create a new document." ma:contentTypeScope="" ma:versionID="26d2c2a569943a5eed21b05a5a513870">
  <xsd:schema xmlns:xsd="http://www.w3.org/2001/XMLSchema" xmlns:xs="http://www.w3.org/2001/XMLSchema" xmlns:p="http://schemas.microsoft.com/office/2006/metadata/properties" xmlns:ns3="8fe02ac9-ceed-4bb2-9ab2-1481065b6c44" targetNamespace="http://schemas.microsoft.com/office/2006/metadata/properties" ma:root="true" ma:fieldsID="ddf7b85f1880871091e1486d911633eb" ns3:_="">
    <xsd:import namespace="8fe02ac9-ceed-4bb2-9ab2-1481065b6c4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SearchPropertie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e02ac9-ceed-4bb2-9ab2-1481065b6c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7" nillable="true" ma:displayName="Location" ma:description="" ma:indexed="true" ma:internalName="MediaServiceLocation" ma:readOnly="true">
      <xsd:simpleType>
        <xsd:restriction base="dms:Text"/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0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9771612-DE94-44D8-969F-9D9D1E953CDB}">
  <ds:schemaRefs>
    <ds:schemaRef ds:uri="8fe02ac9-ceed-4bb2-9ab2-1481065b6c44"/>
    <ds:schemaRef ds:uri="http://purl.org/dc/terms/"/>
    <ds:schemaRef ds:uri="http://schemas.microsoft.com/office/2006/documentManagement/types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D9CE79E7-6FEF-4489-8DF5-48A7091F0CF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59B4292-A04D-42CC-A70A-33CC4168C3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fe02ac9-ceed-4bb2-9ab2-1481065b6c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a36450eb-db06-42a7-8d1b-026719f701e3}" enabled="0" method="" siteId="{a36450eb-db06-42a7-8d1b-026719f701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1592</Words>
  <Application>Microsoft Office PowerPoint</Application>
  <PresentationFormat>Widescreen</PresentationFormat>
  <Paragraphs>334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Aptos</vt:lpstr>
      <vt:lpstr>Aptos Display</vt:lpstr>
      <vt:lpstr>Arial</vt:lpstr>
      <vt:lpstr>Arial Narrow</vt:lpstr>
      <vt:lpstr>Calibri</vt:lpstr>
      <vt:lpstr>Cambria Math</vt:lpstr>
      <vt:lpstr>Georgia</vt:lpstr>
      <vt:lpstr>Helvetica</vt:lpstr>
      <vt:lpstr>News Gothic MT</vt:lpstr>
      <vt:lpstr>Noto Sans Symbols</vt:lpstr>
      <vt:lpstr>Tahoma</vt:lpstr>
      <vt:lpstr>Office Theme</vt:lpstr>
      <vt:lpstr>REBCO cable and magnet activities in the USA</vt:lpstr>
      <vt:lpstr>Cables with “run of the mill” tapes share current effectively</vt:lpstr>
      <vt:lpstr>PowerPoint Presentation</vt:lpstr>
      <vt:lpstr>PowerPoint Presentation</vt:lpstr>
      <vt:lpstr>PowerPoint Presentation</vt:lpstr>
      <vt:lpstr>PowerPoint Presentation</vt:lpstr>
      <vt:lpstr>REBCO Flat Round edge former Tape Cables for High-Current and High-Field Applications</vt:lpstr>
      <vt:lpstr>Collaboration on model development</vt:lpstr>
      <vt:lpstr>Fermilab / AMPeers / NIU Rutherford-type cable</vt:lpstr>
      <vt:lpstr>Develop 6-around-1 cable for magnet applications</vt:lpstr>
      <vt:lpstr>Conduction-cooled REBCO dipole magnet “C2” test at OSU </vt:lpstr>
      <vt:lpstr>Cooldown performance shows the magnet is superconducting</vt:lpstr>
      <vt:lpstr>PPPL HTS Activities</vt:lpstr>
      <vt:lpstr>R2R Characterization for Commercial HTS Conductors</vt:lpstr>
      <vt:lpstr>Large Bore, Fast Ramp Dummy Load Coil for Cable Qualification  </vt:lpstr>
      <vt:lpstr>Conceptual Design Consideration for 30T for Quantum Physics</vt:lpstr>
      <vt:lpstr>Summary thoughts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Xiaorong Wang</dc:creator>
  <cp:lastModifiedBy>Lance Cooley</cp:lastModifiedBy>
  <cp:revision>5</cp:revision>
  <dcterms:created xsi:type="dcterms:W3CDTF">2025-10-14T18:38:17Z</dcterms:created>
  <dcterms:modified xsi:type="dcterms:W3CDTF">2025-10-23T07:35:57Z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0x010100594A329532DDDC488A97FDB4E1C269D5</vt:lpwstr>
  </property>
</Properties>
</file>