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5"/>
  </p:notesMasterIdLst>
  <p:sldIdLst>
    <p:sldId id="441" r:id="rId2"/>
    <p:sldId id="543" r:id="rId3"/>
    <p:sldId id="442" r:id="rId4"/>
    <p:sldId id="516" r:id="rId5"/>
    <p:sldId id="521" r:id="rId6"/>
    <p:sldId id="523" r:id="rId7"/>
    <p:sldId id="477" r:id="rId8"/>
    <p:sldId id="522" r:id="rId9"/>
    <p:sldId id="479" r:id="rId10"/>
    <p:sldId id="494" r:id="rId11"/>
    <p:sldId id="480" r:id="rId12"/>
    <p:sldId id="495" r:id="rId13"/>
    <p:sldId id="496" r:id="rId14"/>
    <p:sldId id="486" r:id="rId15"/>
    <p:sldId id="524" r:id="rId16"/>
    <p:sldId id="517" r:id="rId17"/>
    <p:sldId id="528" r:id="rId18"/>
    <p:sldId id="527" r:id="rId19"/>
    <p:sldId id="529" r:id="rId20"/>
    <p:sldId id="531" r:id="rId21"/>
    <p:sldId id="532" r:id="rId22"/>
    <p:sldId id="533" r:id="rId23"/>
    <p:sldId id="535" r:id="rId24"/>
    <p:sldId id="530" r:id="rId25"/>
    <p:sldId id="536" r:id="rId26"/>
    <p:sldId id="544" r:id="rId27"/>
    <p:sldId id="548" r:id="rId28"/>
    <p:sldId id="547" r:id="rId29"/>
    <p:sldId id="538" r:id="rId30"/>
    <p:sldId id="519" r:id="rId31"/>
    <p:sldId id="520" r:id="rId32"/>
    <p:sldId id="539" r:id="rId33"/>
    <p:sldId id="541" r:id="rId34"/>
    <p:sldId id="542" r:id="rId35"/>
    <p:sldId id="540" r:id="rId36"/>
    <p:sldId id="469" r:id="rId37"/>
    <p:sldId id="472" r:id="rId38"/>
    <p:sldId id="471" r:id="rId39"/>
    <p:sldId id="470" r:id="rId40"/>
    <p:sldId id="468" r:id="rId41"/>
    <p:sldId id="509" r:id="rId42"/>
    <p:sldId id="481" r:id="rId43"/>
    <p:sldId id="489" r:id="rId44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DB8"/>
    <a:srgbClr val="D4EEB8"/>
    <a:srgbClr val="D4EEC4"/>
    <a:srgbClr val="D4EE7F"/>
    <a:srgbClr val="C5E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32"/>
    <p:restoredTop sz="92006"/>
  </p:normalViewPr>
  <p:slideViewPr>
    <p:cSldViewPr snapToGrid="0">
      <p:cViewPr varScale="1">
        <p:scale>
          <a:sx n="105" d="100"/>
          <a:sy n="105" d="100"/>
        </p:scale>
        <p:origin x="88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C1A36-6E6A-7A44-97AC-FAFE4A74430D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3790A-6FD1-AA4D-9BB0-2DCDC9C4A51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23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DDD420-6D69-EE4B-A48B-4B9A45EA106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001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580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554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851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532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539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64E78-1127-85C2-1E04-498B79275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D65F9B8-F92C-38BD-97D6-66E0A3B0C0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708F942-AD56-C794-0212-798C400ABE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728284-8B31-ABB4-2E35-3D7ADB2734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549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C030C-8443-653F-2B71-7FB4E3719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C409B0F-A13D-DFA6-8C17-828EF5835E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603F55A-1337-11C1-394D-A120F53AB2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6F4175-2B3B-4F77-AD3E-5350273C4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2378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DE154-CBFB-A9FE-BB29-7F56B92D6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B4322DE-C643-8838-C52D-6D4FE9EA3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514892F-4CCE-F94C-7206-4A9063662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347B63-5FFA-9B1C-EF0A-087BF6A49D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7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32A69-0CAB-0116-E885-9D5963CF9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5A5FDB6-CA6A-1D30-E75D-E9F4E933F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FEB882-0CFD-0191-EB84-9850ACC6D0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A56009-6645-8EF6-A896-F67AA22D6B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4588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AA07F-C362-C164-4554-223AA3A6F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E94366E-0B37-B9F2-17EF-14011FBA24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6E73A51-73C2-55FA-E63A-C61441FEF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DC3147-4512-8E4E-E7B4-7976CF92CE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72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AF28E-459B-0C30-093E-B7AFE8195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21F140C-B9FD-F236-F185-6E04828E1D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68EB74E-393D-7149-5BB7-CE64CC07B6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446CD6-5436-1E73-4B8D-FBA9A65AC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865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DE4E2-E21B-EB59-DA83-DD185F33E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FF7358C-60DA-8CFB-9C5D-AA8D670E7C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FB1F42D-4D6B-9D2A-7B7F-8D2A6920BB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C6A957-4F0E-7122-25CC-E998CD63C1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1112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9A1D9-2B4E-3682-1DC7-291E8264C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8D472A7-962E-6A2F-B04E-8AB2AFB414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7C01A1B-93AB-3830-6756-AE48A4B637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50BB93-F0D9-F21E-14A8-EE435ED6F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4379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973A5-F091-3CE0-3DF8-AAFC02C43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9F2E4E4-8B5C-6C72-6AC6-00ED7C1D8A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68C57E7-688B-9E04-326A-3A4651DF18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E4839CC-1D14-3A7C-E5D6-86732504E0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7737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92B96-ABC5-1DE2-D4FC-3EDA4DA97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3EFC77-75CF-CA74-1D11-3ADB37AA3D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7E674BA-DBE2-C3DA-41E8-DF376E0508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3424D9-B167-EEA8-11A6-AC9C237DDD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2692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0D954-4D6B-6135-4B80-971C2B94F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8A3888C-BB85-D0DC-AF8E-6D03E074DF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955BEAB-3FD2-0A43-C933-12CE10BD09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773CE8-206F-ABE7-1066-5EB3409A06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9675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D8B28-4D58-1DF1-EABD-CE9D1E88A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7A6B35-FD73-9B3A-6FC0-907846B799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6191A33-EE15-B843-CF3C-67F427794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E1E3C7-4AD3-810E-B9CF-9A19C2D61D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5577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331A3-4E33-DE79-8CA0-4692AD069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F1A4925-FF9B-2C04-80B8-4F178C4E08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28E827E-9EDF-6FBE-8116-DC3785206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16A9DF0-8B07-661D-35B9-F750F5C5C6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3672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08DB7-D21B-4D9B-C7CF-D5D26DC59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0D98E2F-4FD3-B341-EFF8-496B7BB332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0EDF02D-8EC0-AFA0-2FFA-831AA48226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51811C-8543-357C-8673-AE5195AD48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7655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5F64B-DD98-01F7-65BF-00B5BF857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2961CB6-9627-ECDD-E40E-3E057C5A25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AEF3B4A-E7F8-1511-61B6-8260FDFA32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640F4A-9E73-042E-806C-353B28A5E7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566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C3113-3ECD-9FA6-C2EF-7A92770CD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CAA04C4-06B8-01FC-A011-DCAF8BA523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23A5396-F4F6-1D7E-DC82-96BF2FFA6D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486108-CD6E-0BBD-0550-91747A0574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193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4803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382E5-BE54-2589-F21A-D14981F00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C62B4E5-758E-A763-3073-01BC34B45A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4BBA521-B820-FE10-7A26-9E8EA748A9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D57AD7-858C-439E-FC52-4AC9E43E73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64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37CBC-B478-9132-70B7-2D5897BA5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236E87A-7D16-1D15-8500-483532B3BC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563455D-DB08-6F86-366C-E078F41CEC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1380FD-D755-1DBA-326C-EF2BFE2BFA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1421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DE52-F00B-32CE-0BF8-615277EE7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BDF6246-A63D-8D4F-F2C7-9DB8F0F82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55401B-29E4-4069-F3BA-016848FB4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B77D66-D725-913D-CB91-980F43B0C3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9002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EA4C9-B730-A2E1-E0DB-24C3C5256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B4722E3-D0A7-EDEB-FA35-B8D9D64168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930E865-7344-2CE9-8A5E-EE5E74123C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933634-8DFF-98E9-9F9B-59A1E01690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5050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FA069-3B2B-1F18-2D8B-72BD28D59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DA934AB-1547-9003-79D6-2D91D8C29B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5D500F1-51EE-2F36-2473-FC5AB2ECD2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AE3B43-DBAA-62BE-F25E-8587A0DE6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6272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0C09B-5DD7-582B-831E-8FC6E48A2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34D625A-2C93-7B60-4F4E-0BF6707A80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1AE9CF-BB48-3963-DA58-17816F97AD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B3CCE7-D3B1-8E1D-5779-C94A8DCD50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7465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6623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4387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8133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085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59F56-ABD6-93DF-6A30-1A24ACE4C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5765460-5DAF-2748-6AAE-261487D44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146A562-A02E-7E2B-297C-A1036656C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5F5B7FA-CC21-9494-B948-6B0773259A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3133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0243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685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07701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07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E6EDD-9439-5CAF-7057-9B3173F24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306E4D5-C0AE-6002-23B6-D4ADADEEDF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8B9013C-F1A3-B8BC-F632-67B45D9DC6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10DDFA-31F6-EAEC-51A9-C559448996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57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7D7FA-BF2E-4311-A25C-FF21F296A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B50156B-CA51-18F2-AEAF-545B354A9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1205FBA-5FEC-0EA9-80CF-C36A435B44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EED55C-1412-444A-A568-13E044D456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971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687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97A1B-63ED-0A9D-6B9E-DA83299BD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29256FE-A65C-0338-D513-E80E015CE8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E9C54E7-3B9A-9335-1834-59BD80E38C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24E621-C6AF-4B5B-D7A8-69B270CA6E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592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3790A-6FD1-AA4D-9BB0-2DCDC9C4A51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232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2693-8B8F-EF4D-88C5-A83E40FB877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/>
              <a:t>09/10/2024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262-875C-8547-BB82-35FA203E8EA5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7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00000">
              <a:srgbClr val="FFFFFF"/>
            </a:gs>
            <a:gs pos="99000">
              <a:schemeClr val="tx1">
                <a:alpha val="95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2693-8B8F-EF4D-88C5-A83E40FB877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/>
              <a:t>09/10/2024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7A262-875C-8547-BB82-35FA203E8EA5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71475" rtl="0" eaLnBrk="1" latinLnBrk="0" hangingPunct="1"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606" indent="-278606" algn="l" defTabSz="37147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3647" indent="-232172" algn="l" defTabSz="371475" rtl="0" eaLnBrk="1" latinLnBrk="0" hangingPunct="1">
        <a:spcBef>
          <a:spcPct val="20000"/>
        </a:spcBef>
        <a:buFont typeface="Arial"/>
        <a:buChar char="–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371475" rtl="0" eaLnBrk="1" latinLnBrk="0" hangingPunct="1">
        <a:spcBef>
          <a:spcPct val="20000"/>
        </a:spcBef>
        <a:buFont typeface="Arial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371475" rtl="0" eaLnBrk="1" latinLnBrk="0" hangingPunct="1">
        <a:spcBef>
          <a:spcPct val="20000"/>
        </a:spcBef>
        <a:buFont typeface="Arial"/>
        <a:buChar char="–"/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371475" rtl="0" eaLnBrk="1" latinLnBrk="0" hangingPunct="1">
        <a:spcBef>
          <a:spcPct val="20000"/>
        </a:spcBef>
        <a:buFont typeface="Arial"/>
        <a:buChar char="»"/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371475" rtl="0" eaLnBrk="1" latinLnBrk="0" hangingPunct="1">
        <a:spcBef>
          <a:spcPct val="20000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371475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45.png"/><Relationship Id="rId18" Type="http://schemas.openxmlformats.org/officeDocument/2006/relationships/image" Target="../media/image2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5" Type="http://schemas.openxmlformats.org/officeDocument/2006/relationships/image" Target="../media/image46.png"/><Relationship Id="rId10" Type="http://schemas.openxmlformats.org/officeDocument/2006/relationships/image" Target="../media/image42.png"/><Relationship Id="rId4" Type="http://schemas.openxmlformats.org/officeDocument/2006/relationships/image" Target="../media/image360.png"/><Relationship Id="rId9" Type="http://schemas.openxmlformats.org/officeDocument/2006/relationships/image" Target="../media/image25.png"/><Relationship Id="rId1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4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5" Type="http://schemas.openxmlformats.org/officeDocument/2006/relationships/image" Target="../media/image28.png"/><Relationship Id="rId10" Type="http://schemas.openxmlformats.org/officeDocument/2006/relationships/image" Target="../media/image42.png"/><Relationship Id="rId4" Type="http://schemas.openxmlformats.org/officeDocument/2006/relationships/image" Target="../media/image360.png"/><Relationship Id="rId9" Type="http://schemas.openxmlformats.org/officeDocument/2006/relationships/image" Target="../media/image25.png"/><Relationship Id="rId1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4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5" Type="http://schemas.openxmlformats.org/officeDocument/2006/relationships/image" Target="../media/image30.png"/><Relationship Id="rId10" Type="http://schemas.openxmlformats.org/officeDocument/2006/relationships/image" Target="../media/image42.png"/><Relationship Id="rId4" Type="http://schemas.openxmlformats.org/officeDocument/2006/relationships/image" Target="../media/image360.png"/><Relationship Id="rId9" Type="http://schemas.openxmlformats.org/officeDocument/2006/relationships/image" Target="../media/image25.png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45.png"/><Relationship Id="rId3" Type="http://schemas.openxmlformats.org/officeDocument/2006/relationships/image" Target="../media/image31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0" Type="http://schemas.openxmlformats.org/officeDocument/2006/relationships/image" Target="../media/image42.png"/><Relationship Id="rId4" Type="http://schemas.openxmlformats.org/officeDocument/2006/relationships/image" Target="../media/image360.png"/><Relationship Id="rId9" Type="http://schemas.openxmlformats.org/officeDocument/2006/relationships/image" Target="../media/image25.png"/><Relationship Id="rId1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ses.hal.science/tel-04511526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49.png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1">
            <a:extLst>
              <a:ext uri="{FF2B5EF4-FFF2-40B4-BE49-F238E27FC236}">
                <a16:creationId xmlns:a16="http://schemas.microsoft.com/office/drawing/2014/main" id="{BBD8E640-F96A-F04B-8475-D466B20BBC81}"/>
              </a:ext>
            </a:extLst>
          </p:cNvPr>
          <p:cNvSpPr txBox="1"/>
          <p:nvPr/>
        </p:nvSpPr>
        <p:spPr>
          <a:xfrm>
            <a:off x="-3" y="173950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FFFF00"/>
                </a:solidFill>
                <a:latin typeface="Chalkboard"/>
                <a:cs typeface="Chalkboard"/>
              </a:rPr>
              <a:t>  </a:t>
            </a:r>
            <a:r>
              <a:rPr lang="fr-FR" sz="4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Status</a:t>
            </a:r>
            <a:r>
              <a:rPr lang="fr-FR" sz="4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and plans for the </a:t>
            </a:r>
            <a:r>
              <a:rPr lang="fr-FR" sz="4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treatment</a:t>
            </a:r>
            <a:r>
              <a:rPr lang="fr-FR" sz="4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of antibaryons in INCLXX,</a:t>
            </a:r>
          </a:p>
          <a:p>
            <a:pPr algn="ctr"/>
            <a:r>
              <a:rPr lang="fr-FR" sz="32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…neutrinos, and </a:t>
            </a:r>
            <a:r>
              <a:rPr lang="fr-FR" sz="32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uncertainties</a:t>
            </a:r>
            <a:r>
              <a:rPr lang="fr-FR" sz="32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/</a:t>
            </a:r>
            <a:r>
              <a:rPr lang="fr-FR" sz="32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errors</a:t>
            </a:r>
            <a:r>
              <a:rPr lang="fr-FR" sz="32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endParaRPr lang="fr-FR" sz="32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06B1C4-F6E3-7B70-EE0E-5BC700532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065" y="3236677"/>
            <a:ext cx="1365862" cy="65106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BFA9365E-5977-88E7-DAB1-AA2FFCC4A7CD}"/>
              </a:ext>
            </a:extLst>
          </p:cNvPr>
          <p:cNvSpPr txBox="1"/>
          <p:nvPr/>
        </p:nvSpPr>
        <p:spPr>
          <a:xfrm>
            <a:off x="3842436" y="2856495"/>
            <a:ext cx="23072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Jean-Christophe David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F0F6ED-8794-4DB4-6CA6-ED6179CECF22}"/>
              </a:ext>
            </a:extLst>
          </p:cNvPr>
          <p:cNvSpPr txBox="1"/>
          <p:nvPr/>
        </p:nvSpPr>
        <p:spPr>
          <a:xfrm>
            <a:off x="3501531" y="6314718"/>
            <a:ext cx="298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07-11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2024 - </a:t>
            </a:r>
            <a:r>
              <a:rPr lang="fr-FR" dirty="0" err="1">
                <a:solidFill>
                  <a:schemeClr val="bg1"/>
                </a:solidFill>
              </a:rPr>
              <a:t>Catania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9DA2C4-31DE-F1CD-0024-996C0BEC1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364" y="4648885"/>
            <a:ext cx="5525407" cy="100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9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3B58ED8-7B65-A1E5-32D4-4F24E43CD0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9352" t="44685" r="19352" b="7546"/>
          <a:stretch/>
        </p:blipFill>
        <p:spPr>
          <a:xfrm>
            <a:off x="-1309780" y="1072896"/>
            <a:ext cx="7255276" cy="52748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29E0AEEA-41D5-A767-BB5B-CEC564C4332D}"/>
              </a:ext>
            </a:extLst>
          </p:cNvPr>
          <p:cNvSpPr txBox="1"/>
          <p:nvPr/>
        </p:nvSpPr>
        <p:spPr>
          <a:xfrm>
            <a:off x="97200" y="518400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d &amp; </a:t>
            </a:r>
            <a:r>
              <a:rPr lang="fr-FR" sz="2400" dirty="0" err="1"/>
              <a:t>t</a:t>
            </a:r>
            <a:endParaRPr lang="fr-FR" sz="2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440F8D-32E9-1776-DF9D-3CBA4A94E900}"/>
              </a:ext>
            </a:extLst>
          </p:cNvPr>
          <p:cNvSpPr txBox="1"/>
          <p:nvPr/>
        </p:nvSpPr>
        <p:spPr>
          <a:xfrm>
            <a:off x="306680" y="2170335"/>
            <a:ext cx="52444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d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E364790-0CAA-DF32-F4A9-61D93940D3E8}"/>
              </a:ext>
            </a:extLst>
          </p:cNvPr>
          <p:cNvSpPr txBox="1"/>
          <p:nvPr/>
        </p:nvSpPr>
        <p:spPr>
          <a:xfrm>
            <a:off x="306680" y="4597948"/>
            <a:ext cx="52444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5EAD063-A454-8C48-9FFC-1ECB2AC4767B}"/>
              </a:ext>
            </a:extLst>
          </p:cNvPr>
          <p:cNvSpPr txBox="1"/>
          <p:nvPr/>
        </p:nvSpPr>
        <p:spPr>
          <a:xfrm>
            <a:off x="6083809" y="2399090"/>
            <a:ext cx="33036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d: </a:t>
            </a:r>
            <a:r>
              <a:rPr lang="fr-FR" sz="2000" dirty="0" err="1">
                <a:solidFill>
                  <a:schemeClr val="bg1"/>
                </a:solidFill>
              </a:rPr>
              <a:t>overestimation</a:t>
            </a:r>
            <a:r>
              <a:rPr lang="fr-FR" sz="2000" dirty="0">
                <a:solidFill>
                  <a:schemeClr val="bg1"/>
                </a:solidFill>
              </a:rPr>
              <a:t> (&lt; 25%)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schemeClr val="bg1"/>
                </a:solidFill>
              </a:rPr>
              <a:t>t</a:t>
            </a:r>
            <a:r>
              <a:rPr lang="fr-FR" sz="2000" dirty="0">
                <a:solidFill>
                  <a:schemeClr val="bg1"/>
                </a:solidFill>
              </a:rPr>
              <a:t>: </a:t>
            </a:r>
            <a:r>
              <a:rPr lang="fr-FR" sz="2000" dirty="0" err="1">
                <a:solidFill>
                  <a:schemeClr val="bg1"/>
                </a:solidFill>
              </a:rPr>
              <a:t>underestimation</a:t>
            </a:r>
            <a:r>
              <a:rPr lang="fr-FR" sz="2000" dirty="0">
                <a:solidFill>
                  <a:schemeClr val="bg1"/>
                </a:solidFill>
              </a:rPr>
              <a:t> (&lt; x2)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9D6A941-3C22-00C9-E468-D52DA8586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685E22E2-FF28-D136-737D-151511D79B9C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788D25F-E4A8-0353-3F88-2E759AC59647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6B5AFC9-B8CA-160D-D4C4-8D5058FA5072}"/>
              </a:ext>
            </a:extLst>
          </p:cNvPr>
          <p:cNvSpPr txBox="1"/>
          <p:nvPr/>
        </p:nvSpPr>
        <p:spPr>
          <a:xfrm>
            <a:off x="6183690" y="5990567"/>
            <a:ext cx="2058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D. </a:t>
            </a:r>
            <a:r>
              <a:rPr lang="fr-FR" sz="1600" dirty="0" err="1">
                <a:solidFill>
                  <a:schemeClr val="bg1"/>
                </a:solidFill>
              </a:rPr>
              <a:t>Polster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</a:p>
          <a:p>
            <a:r>
              <a:rPr lang="fr-FR" sz="1600" dirty="0">
                <a:solidFill>
                  <a:schemeClr val="bg1"/>
                </a:solidFill>
              </a:rPr>
              <a:t>Phys. </a:t>
            </a:r>
            <a:r>
              <a:rPr lang="fr-FR" sz="1600" dirty="0" err="1">
                <a:solidFill>
                  <a:schemeClr val="bg1"/>
                </a:solidFill>
              </a:rPr>
              <a:t>Rev</a:t>
            </a:r>
            <a:r>
              <a:rPr lang="fr-FR" sz="1600" dirty="0">
                <a:solidFill>
                  <a:schemeClr val="bg1"/>
                </a:solidFill>
              </a:rPr>
              <a:t>. C51 (1995), 1167–1180. </a:t>
            </a:r>
          </a:p>
        </p:txBody>
      </p:sp>
    </p:spTree>
    <p:extLst>
      <p:ext uri="{BB962C8B-B14F-4D97-AF65-F5344CB8AC3E}">
        <p14:creationId xmlns:p14="http://schemas.microsoft.com/office/powerpoint/2010/main" val="3096523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58B44A3-7B08-B397-9563-8117D193AF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4686" t="-1" r="14686" b="9295"/>
          <a:stretch/>
        </p:blipFill>
        <p:spPr>
          <a:xfrm>
            <a:off x="-476737" y="1116116"/>
            <a:ext cx="5864529" cy="513234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A60B6F1-03FA-441C-9703-21D3AEF1709A}"/>
              </a:ext>
            </a:extLst>
          </p:cNvPr>
          <p:cNvSpPr txBox="1"/>
          <p:nvPr/>
        </p:nvSpPr>
        <p:spPr>
          <a:xfrm>
            <a:off x="50204" y="2152908"/>
            <a:ext cx="645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aseline="30000" dirty="0"/>
              <a:t>3</a:t>
            </a:r>
            <a:r>
              <a:rPr lang="fr-FR" sz="2400" dirty="0"/>
              <a:t>He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657893-3C6C-A94F-DB27-4297829C9027}"/>
              </a:ext>
            </a:extLst>
          </p:cNvPr>
          <p:cNvSpPr txBox="1"/>
          <p:nvPr/>
        </p:nvSpPr>
        <p:spPr>
          <a:xfrm>
            <a:off x="50203" y="4517105"/>
            <a:ext cx="645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aseline="30000" dirty="0"/>
              <a:t>4</a:t>
            </a:r>
            <a:r>
              <a:rPr lang="fr-FR" sz="2400" dirty="0"/>
              <a:t>He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25E575-F434-CFBB-6780-E3752B5F9C96}"/>
              </a:ext>
            </a:extLst>
          </p:cNvPr>
          <p:cNvSpPr txBox="1"/>
          <p:nvPr/>
        </p:nvSpPr>
        <p:spPr>
          <a:xfrm>
            <a:off x="95799" y="517092"/>
            <a:ext cx="32530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</a:t>
            </a:r>
            <a:r>
              <a:rPr lang="fr-FR" sz="2400" baseline="30000" dirty="0"/>
              <a:t>3</a:t>
            </a:r>
            <a:r>
              <a:rPr lang="fr-FR" sz="2400" dirty="0"/>
              <a:t>He &amp; </a:t>
            </a:r>
            <a:r>
              <a:rPr lang="fr-FR" sz="2400" baseline="30000" dirty="0"/>
              <a:t>4</a:t>
            </a:r>
            <a:r>
              <a:rPr lang="fr-FR" sz="2400" dirty="0"/>
              <a:t>He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2D7B8F5-477F-092D-F515-9289FDB0975C}"/>
              </a:ext>
            </a:extLst>
          </p:cNvPr>
          <p:cNvSpPr txBox="1"/>
          <p:nvPr/>
        </p:nvSpPr>
        <p:spPr>
          <a:xfrm>
            <a:off x="5532818" y="1846477"/>
            <a:ext cx="4208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He: </a:t>
            </a:r>
            <a:r>
              <a:rPr lang="fr-FR" dirty="0" err="1">
                <a:solidFill>
                  <a:schemeClr val="bg1"/>
                </a:solidFill>
              </a:rPr>
              <a:t>underestimation</a:t>
            </a:r>
            <a:r>
              <a:rPr lang="fr-FR" dirty="0">
                <a:solidFill>
                  <a:schemeClr val="bg1"/>
                </a:solidFill>
              </a:rPr>
              <a:t> (&lt; x1.5)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>
                <a:solidFill>
                  <a:schemeClr val="bg1"/>
                </a:solidFill>
              </a:rPr>
              <a:t>4</a:t>
            </a:r>
            <a:r>
              <a:rPr lang="fr-FR" dirty="0">
                <a:solidFill>
                  <a:schemeClr val="bg1"/>
                </a:solidFill>
              </a:rPr>
              <a:t>He: </a:t>
            </a:r>
            <a:r>
              <a:rPr lang="fr-FR" dirty="0" err="1">
                <a:solidFill>
                  <a:schemeClr val="bg1"/>
                </a:solidFill>
              </a:rPr>
              <a:t>rather</a:t>
            </a:r>
            <a:r>
              <a:rPr lang="fr-FR" dirty="0">
                <a:solidFill>
                  <a:schemeClr val="bg1"/>
                </a:solidFill>
              </a:rPr>
              <a:t> good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386CD2D-FAC0-591B-67B1-04DB36868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69665BB6-4F9D-A8FB-C576-03CE0E9E9D6C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86466B0-B66E-C6C5-34D3-C7B5750D4F9C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E8D1635-F719-CE3A-59C5-E257F2AAC235}"/>
              </a:ext>
            </a:extLst>
          </p:cNvPr>
          <p:cNvSpPr txBox="1"/>
          <p:nvPr/>
        </p:nvSpPr>
        <p:spPr>
          <a:xfrm>
            <a:off x="1722320" y="6359718"/>
            <a:ext cx="504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W. </a:t>
            </a:r>
            <a:r>
              <a:rPr lang="fr-FR" sz="1600" dirty="0" err="1">
                <a:solidFill>
                  <a:schemeClr val="bg1"/>
                </a:solidFill>
              </a:rPr>
              <a:t>Markiel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  <a:r>
              <a:rPr lang="fr-FR" sz="1600" dirty="0" err="1">
                <a:solidFill>
                  <a:schemeClr val="bg1"/>
                </a:solidFill>
              </a:rPr>
              <a:t>Nuclear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Physics</a:t>
            </a:r>
            <a:r>
              <a:rPr lang="fr-FR" sz="1600" dirty="0">
                <a:solidFill>
                  <a:schemeClr val="bg1"/>
                </a:solidFill>
              </a:rPr>
              <a:t> A 485.3 (1988),  445–460.</a:t>
            </a:r>
          </a:p>
        </p:txBody>
      </p:sp>
    </p:spTree>
    <p:extLst>
      <p:ext uri="{BB962C8B-B14F-4D97-AF65-F5344CB8AC3E}">
        <p14:creationId xmlns:p14="http://schemas.microsoft.com/office/powerpoint/2010/main" val="136026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58B44A3-7B08-B397-9563-8117D193AF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4686" t="-1" r="14686" b="9295"/>
          <a:stretch/>
        </p:blipFill>
        <p:spPr>
          <a:xfrm>
            <a:off x="-476737" y="1116116"/>
            <a:ext cx="5864529" cy="513234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A60B6F1-03FA-441C-9703-21D3AEF1709A}"/>
              </a:ext>
            </a:extLst>
          </p:cNvPr>
          <p:cNvSpPr txBox="1"/>
          <p:nvPr/>
        </p:nvSpPr>
        <p:spPr>
          <a:xfrm>
            <a:off x="50204" y="2152908"/>
            <a:ext cx="645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aseline="30000" dirty="0"/>
              <a:t>3</a:t>
            </a:r>
            <a:r>
              <a:rPr lang="fr-FR" sz="2400" dirty="0"/>
              <a:t>He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657893-3C6C-A94F-DB27-4297829C9027}"/>
              </a:ext>
            </a:extLst>
          </p:cNvPr>
          <p:cNvSpPr txBox="1"/>
          <p:nvPr/>
        </p:nvSpPr>
        <p:spPr>
          <a:xfrm>
            <a:off x="50203" y="4517105"/>
            <a:ext cx="6450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aseline="30000" dirty="0"/>
              <a:t>4</a:t>
            </a:r>
            <a:r>
              <a:rPr lang="fr-FR" sz="2400" dirty="0"/>
              <a:t>He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25E575-F434-CFBB-6780-E3752B5F9C96}"/>
              </a:ext>
            </a:extLst>
          </p:cNvPr>
          <p:cNvSpPr txBox="1"/>
          <p:nvPr/>
        </p:nvSpPr>
        <p:spPr>
          <a:xfrm>
            <a:off x="95799" y="517092"/>
            <a:ext cx="325304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</a:t>
            </a:r>
            <a:r>
              <a:rPr lang="fr-FR" sz="2400" baseline="30000" dirty="0"/>
              <a:t>3</a:t>
            </a:r>
            <a:r>
              <a:rPr lang="fr-FR" sz="2400" dirty="0"/>
              <a:t>He &amp; </a:t>
            </a:r>
            <a:r>
              <a:rPr lang="fr-FR" sz="2400" baseline="30000" dirty="0"/>
              <a:t>4</a:t>
            </a:r>
            <a:r>
              <a:rPr lang="fr-FR" sz="2400" dirty="0"/>
              <a:t>He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2D7B8F5-477F-092D-F515-9289FDB0975C}"/>
              </a:ext>
            </a:extLst>
          </p:cNvPr>
          <p:cNvSpPr txBox="1"/>
          <p:nvPr/>
        </p:nvSpPr>
        <p:spPr>
          <a:xfrm>
            <a:off x="5532818" y="1846477"/>
            <a:ext cx="42085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He: </a:t>
            </a:r>
            <a:r>
              <a:rPr lang="fr-FR" dirty="0" err="1">
                <a:solidFill>
                  <a:schemeClr val="bg1"/>
                </a:solidFill>
              </a:rPr>
              <a:t>underestimation</a:t>
            </a:r>
            <a:r>
              <a:rPr lang="fr-FR" dirty="0">
                <a:solidFill>
                  <a:schemeClr val="bg1"/>
                </a:solidFill>
              </a:rPr>
              <a:t> (&lt; x1.5)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>
                <a:solidFill>
                  <a:schemeClr val="bg1"/>
                </a:solidFill>
              </a:rPr>
              <a:t>4</a:t>
            </a:r>
            <a:r>
              <a:rPr lang="fr-FR" dirty="0">
                <a:solidFill>
                  <a:schemeClr val="bg1"/>
                </a:solidFill>
              </a:rPr>
              <a:t>He: </a:t>
            </a:r>
            <a:r>
              <a:rPr lang="fr-FR" dirty="0" err="1">
                <a:solidFill>
                  <a:schemeClr val="bg1"/>
                </a:solidFill>
              </a:rPr>
              <a:t>rather</a:t>
            </a:r>
            <a:r>
              <a:rPr lang="fr-FR" dirty="0">
                <a:solidFill>
                  <a:schemeClr val="bg1"/>
                </a:solidFill>
              </a:rPr>
              <a:t> good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                </a:t>
            </a:r>
            <a:r>
              <a:rPr lang="fr-FR" dirty="0" err="1">
                <a:solidFill>
                  <a:schemeClr val="bg1"/>
                </a:solidFill>
              </a:rPr>
              <a:t>Here</a:t>
            </a:r>
            <a:r>
              <a:rPr lang="fr-FR" dirty="0">
                <a:solidFill>
                  <a:schemeClr val="bg1"/>
                </a:solidFill>
              </a:rPr>
              <a:t> for </a:t>
            </a:r>
            <a:r>
              <a:rPr lang="fr-FR" dirty="0" err="1">
                <a:solidFill>
                  <a:schemeClr val="bg1"/>
                </a:solidFill>
              </a:rPr>
              <a:t>given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kinetic</a:t>
            </a:r>
            <a:r>
              <a:rPr lang="fr-FR" dirty="0">
                <a:solidFill>
                  <a:schemeClr val="bg1"/>
                </a:solidFill>
              </a:rPr>
              <a:t> ranges…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	       INC (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fr-FR" dirty="0">
                <a:solidFill>
                  <a:schemeClr val="bg1"/>
                </a:solidFill>
              </a:rPr>
              <a:t>Coalescence model?)</a:t>
            </a:r>
          </a:p>
          <a:p>
            <a:r>
              <a:rPr lang="fr-FR" dirty="0">
                <a:solidFill>
                  <a:schemeClr val="bg1"/>
                </a:solidFill>
              </a:rPr>
              <a:t>                        </a:t>
            </a:r>
            <a:r>
              <a:rPr lang="fr-FR" dirty="0" err="1">
                <a:solidFill>
                  <a:schemeClr val="bg1"/>
                </a:solidFill>
              </a:rPr>
              <a:t>Deexcitation</a:t>
            </a:r>
            <a:r>
              <a:rPr lang="fr-FR" dirty="0">
                <a:solidFill>
                  <a:schemeClr val="bg1"/>
                </a:solidFill>
              </a:rPr>
              <a:t>?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983D74-8997-462C-4663-DB211307916B}"/>
              </a:ext>
            </a:extLst>
          </p:cNvPr>
          <p:cNvSpPr txBox="1"/>
          <p:nvPr/>
        </p:nvSpPr>
        <p:spPr>
          <a:xfrm>
            <a:off x="5478882" y="4978770"/>
            <a:ext cx="871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⚠️</a:t>
            </a:r>
            <a:endParaRPr lang="fr-FR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334D96-9496-B5A5-369E-4271CE96AE7C}"/>
              </a:ext>
            </a:extLst>
          </p:cNvPr>
          <p:cNvCxnSpPr/>
          <p:nvPr/>
        </p:nvCxnSpPr>
        <p:spPr>
          <a:xfrm>
            <a:off x="5705856" y="4840224"/>
            <a:ext cx="358444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681F27E3-B2B3-660A-FFC7-5D0702A0E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3" name="ZoneTexte 1">
            <a:extLst>
              <a:ext uri="{FF2B5EF4-FFF2-40B4-BE49-F238E27FC236}">
                <a16:creationId xmlns:a16="http://schemas.microsoft.com/office/drawing/2014/main" id="{79EDB27E-F567-5147-E176-16A4C71875C6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9AA2366-429A-ABA3-4676-17B80E71DCB3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0CBED0E-BD61-28B8-DB0E-50E909E5B692}"/>
              </a:ext>
            </a:extLst>
          </p:cNvPr>
          <p:cNvSpPr txBox="1"/>
          <p:nvPr/>
        </p:nvSpPr>
        <p:spPr>
          <a:xfrm>
            <a:off x="1722320" y="6359718"/>
            <a:ext cx="504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W. </a:t>
            </a:r>
            <a:r>
              <a:rPr lang="fr-FR" sz="1600" dirty="0" err="1">
                <a:solidFill>
                  <a:schemeClr val="bg1"/>
                </a:solidFill>
              </a:rPr>
              <a:t>Markiel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  <a:r>
              <a:rPr lang="fr-FR" sz="1600" dirty="0" err="1">
                <a:solidFill>
                  <a:schemeClr val="bg1"/>
                </a:solidFill>
              </a:rPr>
              <a:t>Nuclear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Physics</a:t>
            </a:r>
            <a:r>
              <a:rPr lang="fr-FR" sz="1600" dirty="0">
                <a:solidFill>
                  <a:schemeClr val="bg1"/>
                </a:solidFill>
              </a:rPr>
              <a:t> A 485.3 (1988),  445–460.</a:t>
            </a:r>
          </a:p>
        </p:txBody>
      </p:sp>
    </p:spTree>
    <p:extLst>
      <p:ext uri="{BB962C8B-B14F-4D97-AF65-F5344CB8AC3E}">
        <p14:creationId xmlns:p14="http://schemas.microsoft.com/office/powerpoint/2010/main" val="2413062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E8E11E-5EAF-4A21-E8C3-9976588F74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46" r="5735" b="68975"/>
          <a:stretch/>
        </p:blipFill>
        <p:spPr>
          <a:xfrm>
            <a:off x="423039" y="1045370"/>
            <a:ext cx="9059921" cy="3087717"/>
          </a:xfrm>
          <a:prstGeom prst="rect">
            <a:avLst/>
          </a:prstGeom>
          <a:ln w="63500"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B69944E-8C66-8F2B-F369-27630BD06A77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Spectra</a:t>
            </a:r>
            <a:r>
              <a:rPr lang="fr-FR" sz="2400" dirty="0"/>
              <a:t>   </a:t>
            </a:r>
            <a:r>
              <a:rPr lang="fr-FR" sz="2400" dirty="0">
                <a:latin typeface="Symbol" pitchFamily="2" charset="2"/>
              </a:rPr>
              <a:t>p</a:t>
            </a:r>
            <a:r>
              <a:rPr lang="fr-FR" sz="2400" baseline="30000" dirty="0"/>
              <a:t>+</a:t>
            </a:r>
            <a:r>
              <a:rPr lang="fr-FR" sz="2400" dirty="0"/>
              <a:t> &amp; p</a:t>
            </a:r>
            <a:endParaRPr lang="fr-FR" sz="2400" baseline="300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062F60E-8171-6AB8-CF58-DB9DE379C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07F5473E-8BF9-F72A-2FD8-B33F3437DAB7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6D4919-05EE-A56B-F3E2-F6CE2D41D50B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ACCF79A-B8F2-0C5F-2391-403A53CB0379}"/>
              </a:ext>
            </a:extLst>
          </p:cNvPr>
          <p:cNvSpPr txBox="1"/>
          <p:nvPr/>
        </p:nvSpPr>
        <p:spPr>
          <a:xfrm>
            <a:off x="1073887" y="4784651"/>
            <a:ext cx="77511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Shape  ~OK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Symbol" pitchFamily="2" charset="2"/>
              <a:buChar char="p"/>
            </a:pPr>
            <a:r>
              <a:rPr lang="fr-FR" dirty="0" err="1">
                <a:solidFill>
                  <a:schemeClr val="bg1"/>
                </a:solidFill>
              </a:rPr>
              <a:t>overestimate</a:t>
            </a:r>
            <a:r>
              <a:rPr lang="fr-FR" dirty="0">
                <a:solidFill>
                  <a:schemeClr val="bg1"/>
                </a:solidFill>
              </a:rPr>
              <a:t> = artefact (INCL </a:t>
            </a:r>
            <a:r>
              <a:rPr lang="fr-FR" dirty="0" err="1">
                <a:solidFill>
                  <a:schemeClr val="bg1"/>
                </a:solidFill>
                <a:latin typeface="Symbol" pitchFamily="2" charset="2"/>
              </a:rPr>
              <a:t>s</a:t>
            </a:r>
            <a:r>
              <a:rPr lang="fr-FR" baseline="-25000" dirty="0" err="1">
                <a:solidFill>
                  <a:schemeClr val="bg1"/>
                </a:solidFill>
              </a:rPr>
              <a:t>reac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too</a:t>
            </a:r>
            <a:r>
              <a:rPr lang="fr-FR" dirty="0">
                <a:solidFill>
                  <a:schemeClr val="bg1"/>
                </a:solidFill>
              </a:rPr>
              <a:t> high </a:t>
            </a:r>
            <a:r>
              <a:rPr lang="fr-FR" dirty="0" err="1">
                <a:solidFill>
                  <a:schemeClr val="bg1"/>
                </a:solidFill>
              </a:rPr>
              <a:t>here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r>
              <a:rPr lang="fr-FR" dirty="0">
                <a:solidFill>
                  <a:schemeClr val="bg1"/>
                </a:solidFill>
              </a:rPr>
              <a:t>p   </a:t>
            </a:r>
            <a:r>
              <a:rPr lang="fr-FR" dirty="0" err="1">
                <a:solidFill>
                  <a:schemeClr val="bg1"/>
                </a:solidFill>
              </a:rPr>
              <a:t>underestimate</a:t>
            </a:r>
            <a:r>
              <a:rPr lang="fr-FR" dirty="0">
                <a:solidFill>
                  <a:schemeClr val="bg1"/>
                </a:solidFill>
              </a:rPr>
              <a:t> as </a:t>
            </a:r>
            <a:r>
              <a:rPr lang="fr-FR" dirty="0" err="1">
                <a:solidFill>
                  <a:schemeClr val="bg1"/>
                </a:solidFill>
              </a:rPr>
              <a:t>previously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seen</a:t>
            </a:r>
            <a:r>
              <a:rPr lang="fr-FR" dirty="0">
                <a:solidFill>
                  <a:schemeClr val="bg1"/>
                </a:solidFill>
              </a:rPr>
              <a:t>	</a:t>
            </a:r>
          </a:p>
          <a:p>
            <a:pPr marL="285750" indent="-285750">
              <a:buFont typeface="Symbol" pitchFamily="2" charset="2"/>
              <a:buChar char="p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9360C93-B47E-938E-5D22-E72C571BD048}"/>
              </a:ext>
            </a:extLst>
          </p:cNvPr>
          <p:cNvSpPr txBox="1"/>
          <p:nvPr/>
        </p:nvSpPr>
        <p:spPr>
          <a:xfrm>
            <a:off x="4334256" y="4179081"/>
            <a:ext cx="52730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P. L. </a:t>
            </a:r>
            <a:r>
              <a:rPr lang="fr-FR" sz="1600" dirty="0" err="1">
                <a:solidFill>
                  <a:schemeClr val="bg1"/>
                </a:solidFill>
              </a:rPr>
              <a:t>McGaughey</a:t>
            </a:r>
            <a:r>
              <a:rPr lang="fr-FR" sz="1600" dirty="0">
                <a:solidFill>
                  <a:schemeClr val="bg1"/>
                </a:solidFill>
              </a:rPr>
              <a:t> et al., Phys. </a:t>
            </a:r>
            <a:r>
              <a:rPr lang="fr-FR" sz="1600" dirty="0" err="1">
                <a:solidFill>
                  <a:schemeClr val="bg1"/>
                </a:solidFill>
              </a:rPr>
              <a:t>Rev</a:t>
            </a:r>
            <a:r>
              <a:rPr lang="fr-FR" sz="1600" dirty="0">
                <a:solidFill>
                  <a:schemeClr val="bg1"/>
                </a:solidFill>
              </a:rPr>
              <a:t>. </a:t>
            </a:r>
            <a:r>
              <a:rPr lang="fr-FR" sz="1600" dirty="0" err="1">
                <a:solidFill>
                  <a:schemeClr val="bg1"/>
                </a:solidFill>
              </a:rPr>
              <a:t>Lett</a:t>
            </a:r>
            <a:r>
              <a:rPr lang="fr-FR" sz="1600" dirty="0">
                <a:solidFill>
                  <a:schemeClr val="bg1"/>
                </a:solidFill>
              </a:rPr>
              <a:t>. 56 (1986), 2156–2159.</a:t>
            </a:r>
          </a:p>
        </p:txBody>
      </p:sp>
    </p:spTree>
    <p:extLst>
      <p:ext uri="{BB962C8B-B14F-4D97-AF65-F5344CB8AC3E}">
        <p14:creationId xmlns:p14="http://schemas.microsoft.com/office/powerpoint/2010/main" val="289608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9D33E9B-90D6-D1B4-C33B-780E1629D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724" y="942186"/>
            <a:ext cx="4687614" cy="585275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F89F73D-EF44-FBA2-DDE5-07FACB123BA1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Residue</a:t>
            </a:r>
            <a:r>
              <a:rPr lang="fr-FR" sz="2400" dirty="0"/>
              <a:t> production</a:t>
            </a:r>
            <a:endParaRPr lang="fr-FR" sz="2400" baseline="30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EB19E45-D739-AE70-47C0-CE301E05BD60}"/>
              </a:ext>
            </a:extLst>
          </p:cNvPr>
          <p:cNvSpPr txBox="1"/>
          <p:nvPr/>
        </p:nvSpPr>
        <p:spPr>
          <a:xfrm>
            <a:off x="160165" y="5391397"/>
            <a:ext cx="1911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Mass distributions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878875A-27C1-1DAD-1461-7A45E6E055AC}"/>
              </a:ext>
            </a:extLst>
          </p:cNvPr>
          <p:cNvSpPr txBox="1"/>
          <p:nvPr/>
        </p:nvSpPr>
        <p:spPr>
          <a:xfrm>
            <a:off x="6947338" y="1123720"/>
            <a:ext cx="29586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Here</a:t>
            </a:r>
            <a:r>
              <a:rPr lang="fr-FR" dirty="0">
                <a:solidFill>
                  <a:schemeClr val="bg1"/>
                </a:solidFill>
              </a:rPr>
              <a:t>, cumulative production (</a:t>
            </a:r>
            <a:r>
              <a:rPr lang="fr-FR" dirty="0" err="1">
                <a:solidFill>
                  <a:schemeClr val="bg1"/>
                </a:solidFill>
              </a:rPr>
              <a:t>progenitors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accounted</a:t>
            </a:r>
            <a:r>
              <a:rPr lang="fr-FR" dirty="0">
                <a:solidFill>
                  <a:schemeClr val="bg1"/>
                </a:solidFill>
              </a:rPr>
              <a:t> for)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Not </a:t>
            </a:r>
            <a:r>
              <a:rPr lang="fr-FR" dirty="0" err="1">
                <a:solidFill>
                  <a:schemeClr val="bg1"/>
                </a:solidFill>
              </a:rPr>
              <a:t>bad</a:t>
            </a:r>
            <a:r>
              <a:rPr lang="fr-FR" dirty="0">
                <a:solidFill>
                  <a:schemeClr val="bg1"/>
                </a:solidFill>
              </a:rPr>
              <a:t> at all, </a:t>
            </a:r>
            <a:r>
              <a:rPr lang="fr-FR" dirty="0" err="1">
                <a:solidFill>
                  <a:schemeClr val="bg1"/>
                </a:solidFill>
              </a:rPr>
              <a:t>is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it</a:t>
            </a:r>
            <a:r>
              <a:rPr lang="fr-FR" dirty="0">
                <a:solidFill>
                  <a:schemeClr val="bg1"/>
                </a:solidFill>
              </a:rPr>
              <a:t>?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(</a:t>
            </a:r>
            <a:r>
              <a:rPr lang="fr-FR" dirty="0" err="1">
                <a:solidFill>
                  <a:schemeClr val="bg1"/>
                </a:solidFill>
              </a:rPr>
              <a:t>same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reliabilty</a:t>
            </a:r>
            <a:r>
              <a:rPr lang="fr-FR" dirty="0">
                <a:solidFill>
                  <a:schemeClr val="bg1"/>
                </a:solidFill>
              </a:rPr>
              <a:t> as in p + A)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E31974B-3C65-86D7-F029-B2041E6E9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0" name="ZoneTexte 1">
            <a:extLst>
              <a:ext uri="{FF2B5EF4-FFF2-40B4-BE49-F238E27FC236}">
                <a16:creationId xmlns:a16="http://schemas.microsoft.com/office/drawing/2014/main" id="{28E74A21-80FB-FB98-F6C2-69E0D648DA2D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C6300A-22D9-DA30-9F1E-548649347DE1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E42FCE8-E7DB-6D67-B49A-A1C0CF8E6810}"/>
              </a:ext>
            </a:extLst>
          </p:cNvPr>
          <p:cNvGrpSpPr/>
          <p:nvPr/>
        </p:nvGrpSpPr>
        <p:grpSpPr>
          <a:xfrm>
            <a:off x="460170" y="5731148"/>
            <a:ext cx="2111540" cy="369332"/>
            <a:chOff x="220554" y="1630894"/>
            <a:chExt cx="2111540" cy="369332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E470D78E-E018-63D5-0594-9FF17A03E994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C097D692-74FE-300B-276B-C3D076887A63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F3A2002D-3AD7-EBF2-2060-33307EB88020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4B8F03F-6E4D-A8D9-323E-A15CA0E53C6B}"/>
                </a:ext>
              </a:extLst>
            </p:cNvPr>
            <p:cNvSpPr txBox="1"/>
            <p:nvPr/>
          </p:nvSpPr>
          <p:spPr>
            <a:xfrm>
              <a:off x="285865" y="1630894"/>
              <a:ext cx="2046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 + </a:t>
              </a:r>
              <a:r>
                <a:rPr lang="fr-FR" baseline="30000" dirty="0">
                  <a:solidFill>
                    <a:schemeClr val="bg1"/>
                  </a:solidFill>
                </a:rPr>
                <a:t>98</a:t>
              </a:r>
              <a:r>
                <a:rPr lang="fr-FR" dirty="0">
                  <a:solidFill>
                    <a:schemeClr val="bg1"/>
                  </a:solidFill>
                </a:rPr>
                <a:t>Mo </a:t>
              </a:r>
              <a:r>
                <a:rPr lang="fr-FR" dirty="0">
                  <a:solidFill>
                    <a:schemeClr val="bg1"/>
                  </a:solidFill>
                  <a:sym typeface="Wingdings" pitchFamily="2" charset="2"/>
                </a:rPr>
                <a:t> Z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17E53988-9DAE-DF09-1827-3E8259E5FA68}"/>
              </a:ext>
            </a:extLst>
          </p:cNvPr>
          <p:cNvSpPr txBox="1"/>
          <p:nvPr/>
        </p:nvSpPr>
        <p:spPr>
          <a:xfrm>
            <a:off x="7034784" y="5451525"/>
            <a:ext cx="28447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E. F. Moser et al.,</a:t>
            </a:r>
          </a:p>
          <a:p>
            <a:r>
              <a:rPr lang="fr-FR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Z. </a:t>
            </a:r>
            <a:r>
              <a:rPr lang="fr-FR" sz="14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Phys.A</a:t>
            </a:r>
            <a:r>
              <a:rPr lang="fr-FR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 – </a:t>
            </a:r>
          </a:p>
          <a:p>
            <a:r>
              <a:rPr lang="fr-FR" sz="14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AtomicNuclei</a:t>
            </a:r>
            <a:r>
              <a:rPr lang="fr-FR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 333, 89-105 (1989)</a:t>
            </a:r>
            <a:endParaRPr lang="fr-FR" sz="1400" dirty="0">
              <a:solidFill>
                <a:schemeClr val="bg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549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EFFD0-81BF-8A6E-A585-539BE60D7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DB225F5-3899-D175-46DB-F1F34851127B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Status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EF0B14B-A82A-8D86-C36A-152B55FAD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14BF66E1-792F-2AC1-8137-9FD31BDF794F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C375A83-457B-90BD-1D2C-C2E9AD5C688E}"/>
              </a:ext>
            </a:extLst>
          </p:cNvPr>
          <p:cNvSpPr txBox="1"/>
          <p:nvPr/>
        </p:nvSpPr>
        <p:spPr>
          <a:xfrm>
            <a:off x="151746" y="1797302"/>
            <a:ext cx="912288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 Geant4 (</a:t>
            </a:r>
            <a:r>
              <a:rPr lang="fr-FR" dirty="0" err="1">
                <a:solidFill>
                  <a:schemeClr val="bg1"/>
                </a:solidFill>
              </a:rPr>
              <a:t>since</a:t>
            </a:r>
            <a:r>
              <a:rPr lang="fr-FR" dirty="0">
                <a:solidFill>
                  <a:schemeClr val="bg1"/>
                </a:solidFill>
              </a:rPr>
              <a:t> Geant4-11.2)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Rather</a:t>
            </a:r>
            <a:r>
              <a:rPr lang="fr-FR" dirty="0">
                <a:solidFill>
                  <a:schemeClr val="bg1"/>
                </a:solidFill>
              </a:rPr>
              <a:t> good </a:t>
            </a:r>
            <a:r>
              <a:rPr lang="fr-FR" dirty="0" err="1">
                <a:solidFill>
                  <a:schemeClr val="bg1"/>
                </a:solidFill>
              </a:rPr>
              <a:t>results</a:t>
            </a:r>
            <a:r>
              <a:rPr lang="fr-FR" dirty="0">
                <a:solidFill>
                  <a:schemeClr val="bg1"/>
                </a:solidFill>
              </a:rPr>
              <a:t>,</a:t>
            </a:r>
          </a:p>
          <a:p>
            <a:r>
              <a:rPr lang="fr-FR" dirty="0">
                <a:solidFill>
                  <a:schemeClr val="bg1"/>
                </a:solidFill>
              </a:rPr>
              <a:t>            but place to </a:t>
            </a:r>
            <a:r>
              <a:rPr lang="fr-FR" dirty="0" err="1">
                <a:solidFill>
                  <a:schemeClr val="bg1"/>
                </a:solidFill>
              </a:rPr>
              <a:t>improvements</a:t>
            </a:r>
            <a:endParaRPr lang="fr-FR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schemeClr val="bg1"/>
                </a:solidFill>
              </a:rPr>
              <a:t> 	high </a:t>
            </a:r>
            <a:r>
              <a:rPr lang="fr-FR" dirty="0" err="1">
                <a:solidFill>
                  <a:schemeClr val="bg1"/>
                </a:solidFill>
              </a:rPr>
              <a:t>multiplicities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refinement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		~</a:t>
            </a:r>
            <a:r>
              <a:rPr lang="fr-FR" dirty="0" err="1">
                <a:solidFill>
                  <a:schemeClr val="bg1"/>
                </a:solidFill>
              </a:rPr>
              <a:t>underestiamted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d 	</a:t>
            </a:r>
            <a:r>
              <a:rPr lang="fr-FR" dirty="0" err="1">
                <a:solidFill>
                  <a:schemeClr val="bg1"/>
                </a:solidFill>
              </a:rPr>
              <a:t>overestimated</a:t>
            </a:r>
            <a:r>
              <a:rPr lang="fr-FR" dirty="0">
                <a:solidFill>
                  <a:schemeClr val="bg1"/>
                </a:solidFill>
              </a:rPr>
              <a:t>; </a:t>
            </a:r>
            <a:r>
              <a:rPr lang="fr-FR" dirty="0" err="1">
                <a:solidFill>
                  <a:schemeClr val="bg1"/>
                </a:solidFill>
              </a:rPr>
              <a:t>t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 </a:t>
            </a:r>
            <a:r>
              <a:rPr lang="fr-FR" dirty="0" err="1">
                <a:solidFill>
                  <a:schemeClr val="bg1"/>
                </a:solidFill>
              </a:rPr>
              <a:t>underestimated</a:t>
            </a:r>
            <a:endParaRPr lang="fr-FR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K 	K</a:t>
            </a:r>
            <a:r>
              <a:rPr lang="fr-FR" baseline="30000" dirty="0">
                <a:solidFill>
                  <a:schemeClr val="bg1"/>
                </a:solidFill>
              </a:rPr>
              <a:t>0</a:t>
            </a:r>
            <a:r>
              <a:rPr lang="fr-FR" dirty="0">
                <a:solidFill>
                  <a:schemeClr val="bg1"/>
                </a:solidFill>
              </a:rPr>
              <a:t> ~OK</a:t>
            </a:r>
          </a:p>
          <a:p>
            <a:pPr lvl="4"/>
            <a:r>
              <a:rPr lang="fr-FR" dirty="0">
                <a:solidFill>
                  <a:schemeClr val="bg1"/>
                </a:solidFill>
              </a:rPr>
              <a:t>	K</a:t>
            </a:r>
            <a:r>
              <a:rPr lang="fr-FR" baseline="30000" dirty="0">
                <a:solidFill>
                  <a:schemeClr val="bg1"/>
                </a:solidFill>
              </a:rPr>
              <a:t>+/-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underestimated</a:t>
            </a:r>
            <a:endParaRPr lang="fr-FR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 	</a:t>
            </a:r>
            <a:r>
              <a:rPr lang="fr-FR" dirty="0" err="1">
                <a:solidFill>
                  <a:schemeClr val="bg1"/>
                </a:solidFill>
              </a:rPr>
              <a:t>undestimated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Some</a:t>
            </a:r>
            <a:r>
              <a:rPr lang="fr-FR" dirty="0">
                <a:solidFill>
                  <a:schemeClr val="bg1"/>
                </a:solidFill>
              </a:rPr>
              <a:t> not-</a:t>
            </a:r>
            <a:r>
              <a:rPr lang="fr-FR" dirty="0" err="1">
                <a:solidFill>
                  <a:schemeClr val="bg1"/>
                </a:solidFill>
              </a:rPr>
              <a:t>so</a:t>
            </a:r>
            <a:r>
              <a:rPr lang="fr-FR" dirty="0">
                <a:solidFill>
                  <a:schemeClr val="bg1"/>
                </a:solidFill>
              </a:rPr>
              <a:t>-</a:t>
            </a:r>
            <a:r>
              <a:rPr lang="fr-FR" dirty="0" err="1">
                <a:solidFill>
                  <a:schemeClr val="bg1"/>
                </a:solidFill>
              </a:rPr>
              <a:t>well-known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ingredients</a:t>
            </a:r>
            <a:r>
              <a:rPr lang="fr-FR" dirty="0">
                <a:solidFill>
                  <a:schemeClr val="bg1"/>
                </a:solidFill>
              </a:rPr>
              <a:t> … </a:t>
            </a:r>
          </a:p>
          <a:p>
            <a:r>
              <a:rPr lang="fr-FR" dirty="0">
                <a:solidFill>
                  <a:schemeClr val="bg1"/>
                </a:solidFill>
              </a:rPr>
              <a:t>	(</a:t>
            </a:r>
            <a:r>
              <a:rPr lang="fr-FR" dirty="0" err="1">
                <a:solidFill>
                  <a:schemeClr val="bg1"/>
                </a:solidFill>
              </a:rPr>
              <a:t>potential</a:t>
            </a:r>
            <a:r>
              <a:rPr lang="fr-FR" dirty="0">
                <a:solidFill>
                  <a:schemeClr val="bg1"/>
                </a:solidFill>
              </a:rPr>
              <a:t>, position of the annihilation, on </a:t>
            </a:r>
            <a:r>
              <a:rPr lang="fr-FR" dirty="0" err="1">
                <a:solidFill>
                  <a:schemeClr val="bg1"/>
                </a:solidFill>
              </a:rPr>
              <a:t>which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(n? p?) the annihilation…)</a:t>
            </a:r>
          </a:p>
        </p:txBody>
      </p:sp>
      <p:sp>
        <p:nvSpPr>
          <p:cNvPr id="2" name="Accolade fermante 1">
            <a:extLst>
              <a:ext uri="{FF2B5EF4-FFF2-40B4-BE49-F238E27FC236}">
                <a16:creationId xmlns:a16="http://schemas.microsoft.com/office/drawing/2014/main" id="{11688863-7BCB-A397-BC0E-EA53EE151F34}"/>
              </a:ext>
            </a:extLst>
          </p:cNvPr>
          <p:cNvSpPr/>
          <p:nvPr/>
        </p:nvSpPr>
        <p:spPr>
          <a:xfrm>
            <a:off x="6858000" y="2928257"/>
            <a:ext cx="283029" cy="849086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ED3A4C9-CDED-EB87-A6AA-7FD636151BBC}"/>
              </a:ext>
            </a:extLst>
          </p:cNvPr>
          <p:cNvSpPr txBox="1"/>
          <p:nvPr/>
        </p:nvSpPr>
        <p:spPr>
          <a:xfrm>
            <a:off x="7141029" y="2891135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new data</a:t>
            </a: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from</a:t>
            </a:r>
            <a:r>
              <a:rPr lang="fr-FR" dirty="0">
                <a:solidFill>
                  <a:schemeClr val="bg1"/>
                </a:solidFill>
              </a:rPr>
              <a:t> AD (ASACUSA)</a:t>
            </a: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expected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soon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63671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4D2C2-9528-2560-7C8E-6EC63559F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079CF203-89C8-21EE-054B-6E5453F99894}"/>
              </a:ext>
            </a:extLst>
          </p:cNvPr>
          <p:cNvSpPr txBox="1"/>
          <p:nvPr/>
        </p:nvSpPr>
        <p:spPr>
          <a:xfrm>
            <a:off x="573024" y="1140986"/>
            <a:ext cx="893673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00"/>
                </a:solidFill>
              </a:rPr>
              <a:t>Beyond</a:t>
            </a:r>
            <a:r>
              <a:rPr lang="fr-FR" dirty="0">
                <a:solidFill>
                  <a:schemeClr val="bg1"/>
                </a:solidFill>
              </a:rPr>
              <a:t> ~500 MeV/c        =        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>
                <a:solidFill>
                  <a:srgbClr val="FFFF00"/>
                </a:solidFill>
              </a:rPr>
              <a:t>Below</a:t>
            </a:r>
            <a:endParaRPr lang="fr-FR" dirty="0">
              <a:solidFill>
                <a:srgbClr val="FFFF00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dirty="0" err="1">
                <a:solidFill>
                  <a:schemeClr val="bg1"/>
                </a:solidFill>
              </a:rPr>
              <a:t>captured</a:t>
            </a:r>
            <a:r>
              <a:rPr lang="fr-FR" dirty="0">
                <a:solidFill>
                  <a:schemeClr val="bg1"/>
                </a:solidFill>
              </a:rPr>
              <a:t> by </a:t>
            </a:r>
            <a:r>
              <a:rPr lang="fr-FR" dirty="0" err="1">
                <a:solidFill>
                  <a:schemeClr val="bg1"/>
                </a:solidFill>
              </a:rPr>
              <a:t>electrons</a:t>
            </a:r>
            <a:endParaRPr lang="fr-FR" dirty="0">
              <a:solidFill>
                <a:schemeClr val="bg1"/>
              </a:solidFill>
            </a:endParaRPr>
          </a:p>
          <a:p>
            <a:endParaRPr lang="fr-FR" sz="400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                 </a:t>
            </a:r>
            <a:r>
              <a:rPr lang="fr-FR" dirty="0" err="1">
                <a:solidFill>
                  <a:schemeClr val="bg1"/>
                </a:solidFill>
              </a:rPr>
              <a:t>should</a:t>
            </a:r>
            <a:r>
              <a:rPr lang="fr-FR" dirty="0">
                <a:solidFill>
                  <a:schemeClr val="bg1"/>
                </a:solidFill>
              </a:rPr>
              <a:t> not </a:t>
            </a:r>
            <a:r>
              <a:rPr lang="fr-FR" dirty="0" err="1">
                <a:solidFill>
                  <a:schemeClr val="bg1"/>
                </a:solidFill>
              </a:rPr>
              <a:t>be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rgbClr val="FFFF00"/>
                </a:solidFill>
              </a:rPr>
              <a:t>But</a:t>
            </a:r>
          </a:p>
          <a:p>
            <a:r>
              <a:rPr lang="fr-FR" dirty="0">
                <a:solidFill>
                  <a:schemeClr val="bg1"/>
                </a:solidFill>
              </a:rPr>
              <a:t>         </a:t>
            </a:r>
            <a:r>
              <a:rPr lang="fr-FR" dirty="0" err="1">
                <a:solidFill>
                  <a:schemeClr val="bg1"/>
                </a:solidFill>
              </a:rPr>
              <a:t>Exp</a:t>
            </a:r>
            <a:r>
              <a:rPr lang="fr-FR" dirty="0">
                <a:solidFill>
                  <a:schemeClr val="bg1"/>
                </a:solidFill>
              </a:rPr>
              <a:t>. data </a:t>
            </a:r>
            <a:r>
              <a:rPr lang="fr-FR" dirty="0" err="1">
                <a:solidFill>
                  <a:schemeClr val="bg1"/>
                </a:solidFill>
              </a:rPr>
              <a:t>exist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only</a:t>
            </a:r>
            <a:r>
              <a:rPr lang="fr-FR" dirty="0">
                <a:solidFill>
                  <a:schemeClr val="bg1"/>
                </a:solidFill>
              </a:rPr>
              <a:t> down to 100 MeV/c    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    </a:t>
            </a:r>
            <a:r>
              <a:rPr lang="fr-FR" dirty="0" err="1">
                <a:solidFill>
                  <a:schemeClr val="bg1"/>
                </a:solidFill>
              </a:rPr>
              <a:t>Below</a:t>
            </a:r>
            <a:r>
              <a:rPr lang="fr-FR" dirty="0">
                <a:solidFill>
                  <a:schemeClr val="bg1"/>
                </a:solidFill>
              </a:rPr>
              <a:t>, extrapolation </a:t>
            </a:r>
            <a:r>
              <a:rPr lang="fr-FR" dirty="0" err="1">
                <a:solidFill>
                  <a:schemeClr val="bg1"/>
                </a:solidFill>
              </a:rPr>
              <a:t>is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bad</a:t>
            </a:r>
            <a:r>
              <a:rPr lang="fr-FR" dirty="0">
                <a:solidFill>
                  <a:schemeClr val="bg1"/>
                </a:solidFill>
              </a:rPr>
              <a:t>!</a:t>
            </a:r>
          </a:p>
          <a:p>
            <a:r>
              <a:rPr lang="fr-FR" dirty="0">
                <a:solidFill>
                  <a:schemeClr val="bg1"/>
                </a:solidFill>
              </a:rPr>
              <a:t>         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rgbClr val="FFFF00"/>
                </a:solidFill>
              </a:rPr>
              <a:t>					And…</a:t>
            </a:r>
          </a:p>
          <a:p>
            <a:r>
              <a:rPr lang="fr-FR" sz="1400" dirty="0">
                <a:solidFill>
                  <a:schemeClr val="bg1"/>
                </a:solidFill>
              </a:rPr>
              <a:t>		</a:t>
            </a:r>
            <a:r>
              <a:rPr lang="fr-FR" sz="1400" dirty="0" err="1">
                <a:solidFill>
                  <a:schemeClr val="bg1"/>
                </a:solidFill>
              </a:rPr>
              <a:t>From</a:t>
            </a:r>
            <a:r>
              <a:rPr lang="fr-FR" sz="1400" dirty="0">
                <a:solidFill>
                  <a:schemeClr val="bg1"/>
                </a:solidFill>
              </a:rPr>
              <a:t> E. Friedman / </a:t>
            </a:r>
            <a:r>
              <a:rPr lang="fr-FR" sz="1400" dirty="0" err="1">
                <a:solidFill>
                  <a:schemeClr val="bg1"/>
                </a:solidFill>
              </a:rPr>
              <a:t>Nuclear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Physics</a:t>
            </a:r>
            <a:r>
              <a:rPr lang="fr-FR" sz="1400" dirty="0">
                <a:solidFill>
                  <a:schemeClr val="bg1"/>
                </a:solidFill>
              </a:rPr>
              <a:t> A 925 (2014) 141–149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rgbClr val="FFFF00"/>
                </a:solidFill>
              </a:rPr>
              <a:t>So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0 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 165 MeV/c		force annihilation</a:t>
            </a:r>
          </a:p>
          <a:p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165 MeV/c  500 MeV/c	fit (  )  ≠ fit (  ) </a:t>
            </a:r>
          </a:p>
          <a:p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500 MeV/c  …                                =	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5EEE078-DB73-99BC-926A-417E9B2554A4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678121B-802A-F5A0-7A04-53F01AD11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F1FFC1B-49D9-BF4C-DEFE-2AC98F18A25D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3D09A0B4-66AF-35F2-9B1C-4AA16FA838D3}"/>
                  </a:ext>
                </a:extLst>
              </p:cNvPr>
              <p:cNvSpPr txBox="1"/>
              <p:nvPr/>
            </p:nvSpPr>
            <p:spPr>
              <a:xfrm>
                <a:off x="3328541" y="1140986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3D09A0B4-66AF-35F2-9B1C-4AA16FA83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541" y="1140986"/>
                <a:ext cx="251795" cy="369332"/>
              </a:xfrm>
              <a:prstGeom prst="rect">
                <a:avLst/>
              </a:prstGeom>
              <a:blipFill>
                <a:blip r:embed="rId5"/>
                <a:stretch>
                  <a:fillRect l="-20000" b="-3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F30DE07-06D1-B5EE-00D7-ED50606CCADC}"/>
                  </a:ext>
                </a:extLst>
              </p:cNvPr>
              <p:cNvSpPr txBox="1"/>
              <p:nvPr/>
            </p:nvSpPr>
            <p:spPr>
              <a:xfrm flipH="1">
                <a:off x="2645665" y="1140986"/>
                <a:ext cx="354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F30DE07-06D1-B5EE-00D7-ED50606CC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645665" y="1140986"/>
                <a:ext cx="35411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C2D6DC99-502A-F504-41CD-224DE50A684D}"/>
                  </a:ext>
                </a:extLst>
              </p:cNvPr>
              <p:cNvSpPr txBox="1"/>
              <p:nvPr/>
            </p:nvSpPr>
            <p:spPr>
              <a:xfrm>
                <a:off x="1128229" y="1950355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C2D6DC99-502A-F504-41CD-224DE50A6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8229" y="1950355"/>
                <a:ext cx="251795" cy="369332"/>
              </a:xfrm>
              <a:prstGeom prst="rect">
                <a:avLst/>
              </a:prstGeom>
              <a:blipFill>
                <a:blip r:embed="rId7"/>
                <a:stretch>
                  <a:fillRect l="-19048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27EF0E51-25AC-D2D7-19F3-482EB01DD075}"/>
                  </a:ext>
                </a:extLst>
              </p:cNvPr>
              <p:cNvSpPr txBox="1"/>
              <p:nvPr/>
            </p:nvSpPr>
            <p:spPr>
              <a:xfrm flipH="1">
                <a:off x="1077070" y="2319687"/>
                <a:ext cx="354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27EF0E51-25AC-D2D7-19F3-482EB01DD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77070" y="2319687"/>
                <a:ext cx="35411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6935326-4BAF-0F8D-CE48-83DB682F4783}"/>
                  </a:ext>
                </a:extLst>
              </p:cNvPr>
              <p:cNvSpPr txBox="1"/>
              <p:nvPr/>
            </p:nvSpPr>
            <p:spPr>
              <a:xfrm>
                <a:off x="4104040" y="5864240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6935326-4BAF-0F8D-CE48-83DB682F4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040" y="5864240"/>
                <a:ext cx="251795" cy="369332"/>
              </a:xfrm>
              <a:prstGeom prst="rect">
                <a:avLst/>
              </a:prstGeom>
              <a:blipFill>
                <a:blip r:embed="rId9"/>
                <a:stretch>
                  <a:fillRect l="-19048" b="-3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1EC6DC4-9493-F453-29E9-CD714CC60706}"/>
                  </a:ext>
                </a:extLst>
              </p:cNvPr>
              <p:cNvSpPr txBox="1"/>
              <p:nvPr/>
            </p:nvSpPr>
            <p:spPr>
              <a:xfrm flipH="1">
                <a:off x="3421164" y="5864240"/>
                <a:ext cx="354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1EC6DC4-9493-F453-29E9-CD714CC60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421164" y="5864240"/>
                <a:ext cx="354112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F9211722-223E-68B4-7D4E-1EFFB992F7EF}"/>
                  </a:ext>
                </a:extLst>
              </p:cNvPr>
              <p:cNvSpPr txBox="1"/>
              <p:nvPr/>
            </p:nvSpPr>
            <p:spPr>
              <a:xfrm flipH="1">
                <a:off x="3629012" y="5626128"/>
                <a:ext cx="354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F9211722-223E-68B4-7D4E-1EFFB992F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629012" y="5626128"/>
                <a:ext cx="35411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>
            <a:extLst>
              <a:ext uri="{FF2B5EF4-FFF2-40B4-BE49-F238E27FC236}">
                <a16:creationId xmlns:a16="http://schemas.microsoft.com/office/drawing/2014/main" id="{50B5A7A9-C0C9-EC58-27E0-931B244473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63982" y="3527467"/>
            <a:ext cx="2884840" cy="25904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FCA43E2-A930-1CF7-B30F-064D80451F64}"/>
                  </a:ext>
                </a:extLst>
              </p:cNvPr>
              <p:cNvSpPr txBox="1"/>
              <p:nvPr/>
            </p:nvSpPr>
            <p:spPr>
              <a:xfrm>
                <a:off x="4441267" y="5629995"/>
                <a:ext cx="251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prstClr val="white"/>
                  </a:solidFill>
                  <a:latin typeface="Corbel" panose="020B0503020204020204"/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FCA43E2-A930-1CF7-B30F-064D80451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267" y="5629995"/>
                <a:ext cx="251795" cy="369332"/>
              </a:xfrm>
              <a:prstGeom prst="rect">
                <a:avLst/>
              </a:prstGeom>
              <a:blipFill>
                <a:blip r:embed="rId13"/>
                <a:stretch>
                  <a:fillRect l="-14286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007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FE1F4-BFAF-58CA-7B72-437EE5975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44E1CBF-752D-92A6-B45D-EE301FACFF26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48BA3D3-BDCC-DFAC-99F7-990A7D160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grpSp>
        <p:nvGrpSpPr>
          <p:cNvPr id="68" name="Groupe 67">
            <a:extLst>
              <a:ext uri="{FF2B5EF4-FFF2-40B4-BE49-F238E27FC236}">
                <a16:creationId xmlns:a16="http://schemas.microsoft.com/office/drawing/2014/main" id="{AA992AB8-5EC5-BA2E-396C-66DC4C7DECBC}"/>
              </a:ext>
            </a:extLst>
          </p:cNvPr>
          <p:cNvGrpSpPr/>
          <p:nvPr/>
        </p:nvGrpSpPr>
        <p:grpSpPr>
          <a:xfrm>
            <a:off x="-457858" y="1813250"/>
            <a:ext cx="3056230" cy="1146815"/>
            <a:chOff x="-403429" y="1431230"/>
            <a:chExt cx="3056230" cy="1146815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4641E1CB-0295-07BF-F953-77D0D31F443C}"/>
                </a:ext>
              </a:extLst>
            </p:cNvPr>
            <p:cNvGrpSpPr/>
            <p:nvPr/>
          </p:nvGrpSpPr>
          <p:grpSpPr>
            <a:xfrm>
              <a:off x="-403429" y="1709867"/>
              <a:ext cx="3056230" cy="868178"/>
              <a:chOff x="-414446" y="1709867"/>
              <a:chExt cx="3056230" cy="868178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B6D663B7-D763-2CC7-7008-4DCCE8FEB341}"/>
                  </a:ext>
                </a:extLst>
              </p:cNvPr>
              <p:cNvGrpSpPr/>
              <p:nvPr/>
            </p:nvGrpSpPr>
            <p:grpSpPr>
              <a:xfrm>
                <a:off x="616944" y="1736289"/>
                <a:ext cx="2024840" cy="841756"/>
                <a:chOff x="683046" y="1670187"/>
                <a:chExt cx="2024840" cy="841756"/>
              </a:xfrm>
            </p:grpSpPr>
            <p:sp>
              <p:nvSpPr>
                <p:cNvPr id="2" name="Ellipse 1">
                  <a:extLst>
                    <a:ext uri="{FF2B5EF4-FFF2-40B4-BE49-F238E27FC236}">
                      <a16:creationId xmlns:a16="http://schemas.microsoft.com/office/drawing/2014/main" id="{1F01EAC0-401C-F151-6250-6428F42C94E7}"/>
                    </a:ext>
                  </a:extLst>
                </p:cNvPr>
                <p:cNvSpPr/>
                <p:nvPr/>
              </p:nvSpPr>
              <p:spPr>
                <a:xfrm>
                  <a:off x="1915886" y="1719943"/>
                  <a:ext cx="792000" cy="79200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6DA1E6">
                        <a:lumMod val="82087"/>
                        <a:lumOff val="17913"/>
                      </a:srgbClr>
                    </a:gs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" name="Connecteur droit 7">
                  <a:extLst>
                    <a:ext uri="{FF2B5EF4-FFF2-40B4-BE49-F238E27FC236}">
                      <a16:creationId xmlns:a16="http://schemas.microsoft.com/office/drawing/2014/main" id="{A043AF30-42C2-B862-9243-30941A9FC4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1743" y="2111829"/>
                  <a:ext cx="1404257" cy="0"/>
                </a:xfrm>
                <a:prstGeom prst="line">
                  <a:avLst/>
                </a:prstGeom>
                <a:ln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cteur droit avec flèche 13">
                  <a:extLst>
                    <a:ext uri="{FF2B5EF4-FFF2-40B4-BE49-F238E27FC236}">
                      <a16:creationId xmlns:a16="http://schemas.microsoft.com/office/drawing/2014/main" id="{FF33D7DC-3EF3-8948-8DD0-EEDD29226E19}"/>
                    </a:ext>
                  </a:extLst>
                </p:cNvPr>
                <p:cNvCxnSpPr>
                  <a:stCxn id="11" idx="2"/>
                </p:cNvCxnSpPr>
                <p:nvPr/>
              </p:nvCxnSpPr>
              <p:spPr>
                <a:xfrm flipV="1">
                  <a:off x="2285999" y="1824425"/>
                  <a:ext cx="146568" cy="129569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>
                  <a:extLst>
                    <a:ext uri="{FF2B5EF4-FFF2-40B4-BE49-F238E27FC236}">
                      <a16:creationId xmlns:a16="http://schemas.microsoft.com/office/drawing/2014/main" id="{12EEF6B9-D31E-050E-6AD0-E7FC9B96BE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5999" y="1958796"/>
                  <a:ext cx="146568" cy="153033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avec flèche 17">
                  <a:extLst>
                    <a:ext uri="{FF2B5EF4-FFF2-40B4-BE49-F238E27FC236}">
                      <a16:creationId xmlns:a16="http://schemas.microsoft.com/office/drawing/2014/main" id="{4EF868E6-BC49-655A-891A-D1610A2034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17559" y="1949409"/>
                  <a:ext cx="163702" cy="0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C0CFD6E4-AD88-6A9B-2969-785B208FE6E7}"/>
                    </a:ext>
                  </a:extLst>
                </p:cNvPr>
                <p:cNvSpPr txBox="1"/>
                <p:nvPr/>
              </p:nvSpPr>
              <p:spPr>
                <a:xfrm>
                  <a:off x="683046" y="1681204"/>
                  <a:ext cx="23127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  <p:cxnSp>
              <p:nvCxnSpPr>
                <p:cNvPr id="24" name="Connecteur droit avec flèche 23">
                  <a:extLst>
                    <a:ext uri="{FF2B5EF4-FFF2-40B4-BE49-F238E27FC236}">
                      <a16:creationId xmlns:a16="http://schemas.microsoft.com/office/drawing/2014/main" id="{0B813C83-45F7-3ABB-970B-03C8716A81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827" y="1670187"/>
                  <a:ext cx="0" cy="4306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BC8E6003-889F-31A8-1073-F0BA2BD22031}"/>
                  </a:ext>
                </a:extLst>
              </p:cNvPr>
              <p:cNvSpPr/>
              <p:nvPr/>
            </p:nvSpPr>
            <p:spPr>
              <a:xfrm>
                <a:off x="-414446" y="1709867"/>
                <a:ext cx="2634343" cy="620457"/>
              </a:xfrm>
              <a:prstGeom prst="arc">
                <a:avLst>
                  <a:gd name="adj1" fmla="val 16103185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A976AA2E-7C68-D1BA-F2BD-947232DEFD4B}"/>
                </a:ext>
              </a:extLst>
            </p:cNvPr>
            <p:cNvGrpSpPr/>
            <p:nvPr/>
          </p:nvGrpSpPr>
          <p:grpSpPr>
            <a:xfrm>
              <a:off x="1240318" y="1431230"/>
              <a:ext cx="283029" cy="276999"/>
              <a:chOff x="3951516" y="3472544"/>
              <a:chExt cx="283029" cy="276999"/>
            </a:xfrm>
          </p:grpSpPr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4ADEF84C-56FC-8B01-6307-C248495C3245}"/>
                  </a:ext>
                </a:extLst>
              </p:cNvPr>
              <p:cNvSpPr txBox="1"/>
              <p:nvPr/>
            </p:nvSpPr>
            <p:spPr>
              <a:xfrm>
                <a:off x="3951516" y="347254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DDB6780-4A47-B040-FCDA-6954DC3E5407}"/>
                  </a:ext>
                </a:extLst>
              </p:cNvPr>
              <p:cNvCxnSpPr/>
              <p:nvPr/>
            </p:nvCxnSpPr>
            <p:spPr>
              <a:xfrm>
                <a:off x="3962400" y="351608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1917B6A9-7158-85D7-2925-960574EF5E5E}"/>
              </a:ext>
            </a:extLst>
          </p:cNvPr>
          <p:cNvGrpSpPr/>
          <p:nvPr/>
        </p:nvGrpSpPr>
        <p:grpSpPr>
          <a:xfrm>
            <a:off x="5274222" y="1303375"/>
            <a:ext cx="4003817" cy="2788828"/>
            <a:chOff x="4481928" y="440537"/>
            <a:chExt cx="4003817" cy="2788828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2230C439-8284-0B7E-7EB3-0431CED5F996}"/>
                </a:ext>
              </a:extLst>
            </p:cNvPr>
            <p:cNvGrpSpPr/>
            <p:nvPr/>
          </p:nvGrpSpPr>
          <p:grpSpPr>
            <a:xfrm>
              <a:off x="4481928" y="440537"/>
              <a:ext cx="4003817" cy="2788828"/>
              <a:chOff x="4481928" y="440537"/>
              <a:chExt cx="4003817" cy="2788828"/>
            </a:xfrm>
          </p:grpSpPr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026173D4-0D52-698B-6F67-11F79BC2587C}"/>
                  </a:ext>
                </a:extLst>
              </p:cNvPr>
              <p:cNvGrpSpPr/>
              <p:nvPr/>
            </p:nvGrpSpPr>
            <p:grpSpPr>
              <a:xfrm>
                <a:off x="4481928" y="440537"/>
                <a:ext cx="4003817" cy="2788828"/>
                <a:chOff x="4231557" y="549395"/>
                <a:chExt cx="4003817" cy="2788828"/>
              </a:xfrm>
            </p:grpSpPr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42D4A56F-F0FF-91CC-F1E8-B5E947DC69DB}"/>
                    </a:ext>
                  </a:extLst>
                </p:cNvPr>
                <p:cNvSpPr/>
                <p:nvPr/>
              </p:nvSpPr>
              <p:spPr>
                <a:xfrm>
                  <a:off x="6759374" y="1862223"/>
                  <a:ext cx="792000" cy="79200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6DA1E6">
                        <a:lumMod val="82087"/>
                        <a:lumOff val="17913"/>
                      </a:srgbClr>
                    </a:gs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4" name="Connecteur droit avec flèche 33">
                  <a:extLst>
                    <a:ext uri="{FF2B5EF4-FFF2-40B4-BE49-F238E27FC236}">
                      <a16:creationId xmlns:a16="http://schemas.microsoft.com/office/drawing/2014/main" id="{5217F383-E53C-0718-1512-EB2E4B2F89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20164" y="1900603"/>
                  <a:ext cx="146568" cy="129569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avec flèche 34">
                  <a:extLst>
                    <a:ext uri="{FF2B5EF4-FFF2-40B4-BE49-F238E27FC236}">
                      <a16:creationId xmlns:a16="http://schemas.microsoft.com/office/drawing/2014/main" id="{1C3318D5-B2A4-7D2E-E497-00C4DE48B4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20164" y="2034974"/>
                  <a:ext cx="146568" cy="153033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avec flèche 35">
                  <a:extLst>
                    <a:ext uri="{FF2B5EF4-FFF2-40B4-BE49-F238E27FC236}">
                      <a16:creationId xmlns:a16="http://schemas.microsoft.com/office/drawing/2014/main" id="{4F9D37BC-AC7D-CB03-CB7C-13977F0289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51724" y="2025587"/>
                  <a:ext cx="163702" cy="0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0F983C67-B7F2-912B-7F81-4848BED44FA4}"/>
                    </a:ext>
                  </a:extLst>
                </p:cNvPr>
                <p:cNvSpPr/>
                <p:nvPr/>
              </p:nvSpPr>
              <p:spPr>
                <a:xfrm>
                  <a:off x="6075374" y="1178223"/>
                  <a:ext cx="2160000" cy="2160000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  <a:alpha val="21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B054701D-7B19-5A44-363E-7957B012590F}"/>
                    </a:ext>
                  </a:extLst>
                </p:cNvPr>
                <p:cNvCxnSpPr>
                  <a:cxnSpLocks/>
                  <a:stCxn id="39" idx="1"/>
                  <a:endCxn id="39" idx="1"/>
                </p:cNvCxnSpPr>
                <p:nvPr/>
              </p:nvCxnSpPr>
              <p:spPr>
                <a:xfrm>
                  <a:off x="6391699" y="1494548"/>
                  <a:ext cx="0" cy="0"/>
                </a:xfrm>
                <a:prstGeom prst="line">
                  <a:avLst/>
                </a:prstGeom>
                <a:ln w="635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en angle 42">
                  <a:extLst>
                    <a:ext uri="{FF2B5EF4-FFF2-40B4-BE49-F238E27FC236}">
                      <a16:creationId xmlns:a16="http://schemas.microsoft.com/office/drawing/2014/main" id="{26B35A0A-7504-4A5B-F6DC-3068DEE7EEB0}"/>
                    </a:ext>
                  </a:extLst>
                </p:cNvPr>
                <p:cNvCxnSpPr>
                  <a:cxnSpLocks/>
                  <a:stCxn id="39" idx="1"/>
                </p:cNvCxnSpPr>
                <p:nvPr/>
              </p:nvCxnSpPr>
              <p:spPr>
                <a:xfrm rot="16200000" flipH="1">
                  <a:off x="6413165" y="1473082"/>
                  <a:ext cx="143274" cy="186207"/>
                </a:xfrm>
                <a:prstGeom prst="bentConnector4">
                  <a:avLst>
                    <a:gd name="adj1" fmla="val 4131"/>
                    <a:gd name="adj2" fmla="val 56426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en angle 51">
                  <a:extLst>
                    <a:ext uri="{FF2B5EF4-FFF2-40B4-BE49-F238E27FC236}">
                      <a16:creationId xmlns:a16="http://schemas.microsoft.com/office/drawing/2014/main" id="{936856E5-B982-F979-D6C3-FEB77DAAF2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596086" y="1609451"/>
                  <a:ext cx="143274" cy="186207"/>
                </a:xfrm>
                <a:prstGeom prst="bentConnector4">
                  <a:avLst>
                    <a:gd name="adj1" fmla="val 4131"/>
                    <a:gd name="adj2" fmla="val 56426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en angle 52">
                  <a:extLst>
                    <a:ext uri="{FF2B5EF4-FFF2-40B4-BE49-F238E27FC236}">
                      <a16:creationId xmlns:a16="http://schemas.microsoft.com/office/drawing/2014/main" id="{D55A7CFF-110F-6389-7ED3-10D4F5E0BB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724193" y="1808201"/>
                  <a:ext cx="244000" cy="179695"/>
                </a:xfrm>
                <a:prstGeom prst="bentConnector3">
                  <a:avLst>
                    <a:gd name="adj1" fmla="val 50000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4B023377-14A8-994F-10B0-FCB3A378D306}"/>
                    </a:ext>
                  </a:extLst>
                </p:cNvPr>
                <p:cNvSpPr/>
                <p:nvPr/>
              </p:nvSpPr>
              <p:spPr>
                <a:xfrm rot="7738970">
                  <a:off x="5273637" y="-492685"/>
                  <a:ext cx="354825" cy="2438985"/>
                </a:xfrm>
                <a:prstGeom prst="arc">
                  <a:avLst>
                    <a:gd name="adj1" fmla="val 16200000"/>
                    <a:gd name="adj2" fmla="val 2105389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20276687-51CA-BE73-A696-398FA1AC81AE}"/>
                  </a:ext>
                </a:extLst>
              </p:cNvPr>
              <p:cNvSpPr txBox="1"/>
              <p:nvPr/>
            </p:nvSpPr>
            <p:spPr>
              <a:xfrm>
                <a:off x="7846108" y="1337393"/>
                <a:ext cx="4622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e</a:t>
                </a:r>
                <a:r>
                  <a:rPr lang="fr-FR" baseline="30000" dirty="0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2C986E0A-CA62-9263-7470-78140E788C24}"/>
                </a:ext>
              </a:extLst>
            </p:cNvPr>
            <p:cNvGrpSpPr/>
            <p:nvPr/>
          </p:nvGrpSpPr>
          <p:grpSpPr>
            <a:xfrm>
              <a:off x="5559905" y="855045"/>
              <a:ext cx="283029" cy="276999"/>
              <a:chOff x="3951516" y="3472544"/>
              <a:chExt cx="283029" cy="276999"/>
            </a:xfrm>
          </p:grpSpPr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B093F29D-24DC-05DA-9690-F8A329B86A07}"/>
                  </a:ext>
                </a:extLst>
              </p:cNvPr>
              <p:cNvSpPr txBox="1"/>
              <p:nvPr/>
            </p:nvSpPr>
            <p:spPr>
              <a:xfrm>
                <a:off x="3951516" y="347254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6FABE2E5-0A13-478C-CB19-200561DD9AF9}"/>
                  </a:ext>
                </a:extLst>
              </p:cNvPr>
              <p:cNvCxnSpPr/>
              <p:nvPr/>
            </p:nvCxnSpPr>
            <p:spPr>
              <a:xfrm>
                <a:off x="3962400" y="351608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35BF461B-4630-E1C2-7EC6-61BED0FCB0F5}"/>
              </a:ext>
            </a:extLst>
          </p:cNvPr>
          <p:cNvSpPr txBox="1"/>
          <p:nvPr/>
        </p:nvSpPr>
        <p:spPr>
          <a:xfrm>
            <a:off x="151746" y="943594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=200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60CC4383-1A4D-03F5-2601-B88B96C9EE3C}"/>
              </a:ext>
            </a:extLst>
          </p:cNvPr>
          <p:cNvSpPr txBox="1"/>
          <p:nvPr/>
        </p:nvSpPr>
        <p:spPr>
          <a:xfrm>
            <a:off x="7710388" y="916744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200 MeV</a:t>
            </a:r>
          </a:p>
        </p:txBody>
      </p: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AD89D6E1-496C-7032-BB30-7C6150AC7FB4}"/>
              </a:ext>
            </a:extLst>
          </p:cNvPr>
          <p:cNvGrpSpPr/>
          <p:nvPr/>
        </p:nvGrpSpPr>
        <p:grpSpPr>
          <a:xfrm>
            <a:off x="228601" y="4016832"/>
            <a:ext cx="4201886" cy="2308324"/>
            <a:chOff x="228601" y="3429000"/>
            <a:chExt cx="4201886" cy="2308324"/>
          </a:xfrm>
        </p:grpSpPr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5AAC1AC2-6BB6-FA41-2D3F-DADEFBAFB6EC}"/>
                </a:ext>
              </a:extLst>
            </p:cNvPr>
            <p:cNvGrpSpPr/>
            <p:nvPr/>
          </p:nvGrpSpPr>
          <p:grpSpPr>
            <a:xfrm>
              <a:off x="228601" y="3429000"/>
              <a:ext cx="4201886" cy="2308324"/>
              <a:chOff x="228601" y="3429000"/>
              <a:chExt cx="4201886" cy="2308324"/>
            </a:xfrm>
          </p:grpSpPr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AF396EEB-1FD8-DA44-76D0-EB5BEA5F04A1}"/>
                  </a:ext>
                </a:extLst>
              </p:cNvPr>
              <p:cNvSpPr txBox="1"/>
              <p:nvPr/>
            </p:nvSpPr>
            <p:spPr>
              <a:xfrm>
                <a:off x="228601" y="3429000"/>
                <a:ext cx="420188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>
                    <a:solidFill>
                      <a:schemeClr val="bg1"/>
                    </a:solidFill>
                  </a:rPr>
                  <a:t>Main </a:t>
                </a:r>
                <a:r>
                  <a:rPr lang="fr-FR" u="sng" dirty="0" err="1">
                    <a:solidFill>
                      <a:schemeClr val="bg1"/>
                    </a:solidFill>
                  </a:rPr>
                  <a:t>ingredients</a:t>
                </a:r>
                <a:endParaRPr lang="fr-FR" u="sng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Cross sections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Elastic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Annihilation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Production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Charge exchange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Final </a:t>
                </a:r>
                <a:r>
                  <a:rPr lang="fr-FR" dirty="0" err="1">
                    <a:solidFill>
                      <a:schemeClr val="bg1"/>
                    </a:solidFill>
                  </a:rPr>
                  <a:t>products</a:t>
                </a:r>
                <a:r>
                  <a:rPr lang="fr-FR" dirty="0">
                    <a:solidFill>
                      <a:schemeClr val="bg1"/>
                    </a:solidFill>
                  </a:rPr>
                  <a:t> (types; </a:t>
                </a:r>
                <a:r>
                  <a:rPr lang="fr-FR" dirty="0" err="1">
                    <a:solidFill>
                      <a:schemeClr val="bg1"/>
                    </a:solidFill>
                  </a:rPr>
                  <a:t>momenta</a:t>
                </a:r>
                <a:r>
                  <a:rPr lang="fr-FR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Potential</a:t>
                </a:r>
                <a:r>
                  <a:rPr lang="fr-FR" dirty="0">
                    <a:solidFill>
                      <a:schemeClr val="bg1"/>
                    </a:solidFill>
                  </a:rPr>
                  <a:t> (    )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5A7D314C-B139-76E2-ABD5-54E74A0C0A43}"/>
                  </a:ext>
                </a:extLst>
              </p:cNvPr>
              <p:cNvSpPr txBox="1"/>
              <p:nvPr/>
            </p:nvSpPr>
            <p:spPr>
              <a:xfrm>
                <a:off x="2040024" y="5386300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</p:grp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373216-EFD6-6F36-A1A4-E261F0DCABAB}"/>
                </a:ext>
              </a:extLst>
            </p:cNvPr>
            <p:cNvCxnSpPr/>
            <p:nvPr/>
          </p:nvCxnSpPr>
          <p:spPr>
            <a:xfrm>
              <a:off x="2050908" y="5429842"/>
              <a:ext cx="108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F25EA072-9744-B2B8-1A7A-53FA0B290507}"/>
              </a:ext>
            </a:extLst>
          </p:cNvPr>
          <p:cNvCxnSpPr/>
          <p:nvPr/>
        </p:nvCxnSpPr>
        <p:spPr>
          <a:xfrm>
            <a:off x="4789714" y="914400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ZoneTexte 1">
            <a:extLst>
              <a:ext uri="{FF2B5EF4-FFF2-40B4-BE49-F238E27FC236}">
                <a16:creationId xmlns:a16="http://schemas.microsoft.com/office/drawing/2014/main" id="{6CC8FA67-D2EC-4FE7-E237-5FA6DD7F6F01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A39DD7F-DA7D-1481-29A3-3928C801414B}"/>
              </a:ext>
            </a:extLst>
          </p:cNvPr>
          <p:cNvGrpSpPr/>
          <p:nvPr/>
        </p:nvGrpSpPr>
        <p:grpSpPr>
          <a:xfrm>
            <a:off x="5203679" y="4009857"/>
            <a:ext cx="4473720" cy="1477328"/>
            <a:chOff x="5355780" y="4342238"/>
            <a:chExt cx="4473720" cy="1477328"/>
          </a:xfrm>
        </p:grpSpPr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79718B53-C326-BC6F-3A56-A198FF568CFC}"/>
                </a:ext>
              </a:extLst>
            </p:cNvPr>
            <p:cNvSpPr txBox="1"/>
            <p:nvPr/>
          </p:nvSpPr>
          <p:spPr>
            <a:xfrm>
              <a:off x="5355780" y="4342238"/>
              <a:ext cx="44737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sng" dirty="0">
                  <a:solidFill>
                    <a:schemeClr val="bg1"/>
                  </a:solidFill>
                </a:rPr>
                <a:t>Main </a:t>
              </a:r>
              <a:r>
                <a:rPr lang="fr-FR" u="sng" dirty="0" err="1">
                  <a:solidFill>
                    <a:schemeClr val="bg1"/>
                  </a:solidFill>
                </a:rPr>
                <a:t>ingredients</a:t>
              </a:r>
              <a:endParaRPr lang="fr-FR" u="sng" dirty="0">
                <a:solidFill>
                  <a:schemeClr val="bg1"/>
                </a:solidFill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Annihilation </a:t>
              </a:r>
              <a:r>
                <a:rPr lang="fr-FR" dirty="0" err="1">
                  <a:solidFill>
                    <a:schemeClr val="bg1"/>
                  </a:solidFill>
                </a:rPr>
                <a:t>nucleon</a:t>
              </a:r>
              <a:r>
                <a:rPr lang="fr-FR" dirty="0">
                  <a:solidFill>
                    <a:schemeClr val="bg1"/>
                  </a:solidFill>
                </a:rPr>
                <a:t> (p or n)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Position of the Annihilation</a:t>
              </a:r>
            </a:p>
            <a:p>
              <a:r>
                <a:rPr lang="fr-FR" dirty="0">
                  <a:solidFill>
                    <a:srgbClr val="FFFF00"/>
                  </a:solidFill>
                </a:rPr>
                <a:t>(</a:t>
              </a:r>
              <a:r>
                <a:rPr lang="fr-FR" dirty="0" err="1">
                  <a:solidFill>
                    <a:srgbClr val="FFFF00"/>
                  </a:solidFill>
                </a:rPr>
                <a:t>overlap</a:t>
              </a:r>
              <a:r>
                <a:rPr lang="fr-FR" dirty="0">
                  <a:solidFill>
                    <a:srgbClr val="FFFF00"/>
                  </a:solidFill>
                </a:rPr>
                <a:t>: </a:t>
              </a:r>
              <a:r>
                <a:rPr lang="fr-FR" dirty="0" err="1">
                  <a:solidFill>
                    <a:srgbClr val="FFFF00"/>
                  </a:solidFill>
                </a:rPr>
                <a:t>wave</a:t>
              </a:r>
              <a:r>
                <a:rPr lang="fr-FR" dirty="0">
                  <a:solidFill>
                    <a:srgbClr val="FFFF00"/>
                  </a:solidFill>
                </a:rPr>
                <a:t> </a:t>
              </a:r>
              <a:r>
                <a:rPr lang="fr-FR" dirty="0" err="1">
                  <a:solidFill>
                    <a:srgbClr val="FFFF00"/>
                  </a:solidFill>
                </a:rPr>
                <a:t>function</a:t>
              </a:r>
              <a:r>
                <a:rPr lang="fr-FR" dirty="0">
                  <a:solidFill>
                    <a:srgbClr val="FFFF00"/>
                  </a:solidFill>
                </a:rPr>
                <a:t>(   ) x </a:t>
              </a:r>
              <a:r>
                <a:rPr lang="fr-FR" dirty="0" err="1">
                  <a:solidFill>
                    <a:srgbClr val="FFFF00"/>
                  </a:solidFill>
                </a:rPr>
                <a:t>nucleon</a:t>
              </a:r>
              <a:r>
                <a:rPr lang="fr-FR" dirty="0">
                  <a:solidFill>
                    <a:srgbClr val="FFFF00"/>
                  </a:solidFill>
                </a:rPr>
                <a:t> </a:t>
              </a:r>
              <a:r>
                <a:rPr lang="fr-FR" dirty="0" err="1">
                  <a:solidFill>
                    <a:srgbClr val="FFFF00"/>
                  </a:solidFill>
                </a:rPr>
                <a:t>density</a:t>
              </a:r>
              <a:r>
                <a:rPr lang="fr-FR" dirty="0">
                  <a:solidFill>
                    <a:srgbClr val="FFFF00"/>
                  </a:solidFill>
                </a:rPr>
                <a:t>)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Final </a:t>
              </a:r>
              <a:r>
                <a:rPr lang="fr-FR" dirty="0" err="1">
                  <a:solidFill>
                    <a:schemeClr val="bg1"/>
                  </a:solidFill>
                </a:rPr>
                <a:t>products</a:t>
              </a:r>
              <a:r>
                <a:rPr lang="fr-FR" dirty="0">
                  <a:solidFill>
                    <a:schemeClr val="bg1"/>
                  </a:solidFill>
                </a:rPr>
                <a:t> (types; </a:t>
              </a:r>
              <a:r>
                <a:rPr lang="fr-FR" dirty="0" err="1">
                  <a:solidFill>
                    <a:schemeClr val="bg1"/>
                  </a:solidFill>
                </a:rPr>
                <a:t>momenta</a:t>
              </a:r>
              <a:r>
                <a:rPr lang="fr-FR" dirty="0">
                  <a:solidFill>
                    <a:schemeClr val="bg1"/>
                  </a:solidFill>
                </a:rPr>
                <a:t>)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B2A9ACB9-918A-0BC4-8E05-6459A7C0A9A8}"/>
                </a:ext>
              </a:extLst>
            </p:cNvPr>
            <p:cNvGrpSpPr/>
            <p:nvPr/>
          </p:nvGrpSpPr>
          <p:grpSpPr>
            <a:xfrm>
              <a:off x="7739218" y="5219401"/>
              <a:ext cx="283029" cy="276999"/>
              <a:chOff x="5930620" y="6048157"/>
              <a:chExt cx="283029" cy="276999"/>
            </a:xfrm>
          </p:grpSpPr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1D5CE29E-64D8-B41B-9F8C-EEB8EC1B8BA3}"/>
                  </a:ext>
                </a:extLst>
              </p:cNvPr>
              <p:cNvSpPr txBox="1"/>
              <p:nvPr/>
            </p:nvSpPr>
            <p:spPr>
              <a:xfrm>
                <a:off x="5930620" y="6048157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rgbClr val="FFFF00"/>
                    </a:solidFill>
                  </a:rPr>
                  <a:t>p</a:t>
                </a:r>
              </a:p>
            </p:txBody>
          </p:sp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523143C9-8998-A0B6-9797-E32C5DE3FB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1504" y="6091699"/>
                <a:ext cx="108857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82761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49404-B625-F27F-BB40-13E74C0FE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F54EADF-CA81-EB69-B40F-CCB76FB37450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B48F63B-81B9-C065-252F-A0D8EE4DF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grpSp>
        <p:nvGrpSpPr>
          <p:cNvPr id="68" name="Groupe 67">
            <a:extLst>
              <a:ext uri="{FF2B5EF4-FFF2-40B4-BE49-F238E27FC236}">
                <a16:creationId xmlns:a16="http://schemas.microsoft.com/office/drawing/2014/main" id="{E475C475-E0EA-6FD6-BD43-BD10FFE6C147}"/>
              </a:ext>
            </a:extLst>
          </p:cNvPr>
          <p:cNvGrpSpPr/>
          <p:nvPr/>
        </p:nvGrpSpPr>
        <p:grpSpPr>
          <a:xfrm>
            <a:off x="579271" y="2085400"/>
            <a:ext cx="2019101" cy="874665"/>
            <a:chOff x="633700" y="1703380"/>
            <a:chExt cx="2019101" cy="874665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12C40DEB-F5F8-8701-59D7-77F00DA74A89}"/>
                </a:ext>
              </a:extLst>
            </p:cNvPr>
            <p:cNvGrpSpPr/>
            <p:nvPr/>
          </p:nvGrpSpPr>
          <p:grpSpPr>
            <a:xfrm>
              <a:off x="633700" y="1786045"/>
              <a:ext cx="2019101" cy="792000"/>
              <a:chOff x="688785" y="1719943"/>
              <a:chExt cx="2019101" cy="792000"/>
            </a:xfrm>
          </p:grpSpPr>
          <p:sp>
            <p:nvSpPr>
              <p:cNvPr id="2" name="Ellipse 1">
                <a:extLst>
                  <a:ext uri="{FF2B5EF4-FFF2-40B4-BE49-F238E27FC236}">
                    <a16:creationId xmlns:a16="http://schemas.microsoft.com/office/drawing/2014/main" id="{34714AF4-346F-E6D4-74EF-18B833D9D440}"/>
                  </a:ext>
                </a:extLst>
              </p:cNvPr>
              <p:cNvSpPr/>
              <p:nvPr/>
            </p:nvSpPr>
            <p:spPr>
              <a:xfrm>
                <a:off x="1915886" y="1719943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6DA1E6">
                      <a:lumMod val="82087"/>
                      <a:lumOff val="17913"/>
                    </a:srgbClr>
                  </a:gs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1A4F409-0C1E-9141-193E-BEBC77232D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1743" y="2111829"/>
                <a:ext cx="1404257" cy="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>
                <a:extLst>
                  <a:ext uri="{FF2B5EF4-FFF2-40B4-BE49-F238E27FC236}">
                    <a16:creationId xmlns:a16="http://schemas.microsoft.com/office/drawing/2014/main" id="{9668DE94-F4A5-A263-44F9-E97117AE06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85999" y="1824425"/>
                <a:ext cx="146568" cy="129569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>
                <a:extLst>
                  <a:ext uri="{FF2B5EF4-FFF2-40B4-BE49-F238E27FC236}">
                    <a16:creationId xmlns:a16="http://schemas.microsoft.com/office/drawing/2014/main" id="{BDF7CFC0-5671-ADDC-EE07-5F748EEE06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5999" y="1958796"/>
                <a:ext cx="146568" cy="153033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avec flèche 17">
                <a:extLst>
                  <a:ext uri="{FF2B5EF4-FFF2-40B4-BE49-F238E27FC236}">
                    <a16:creationId xmlns:a16="http://schemas.microsoft.com/office/drawing/2014/main" id="{15E69964-0A67-4838-8A80-6A03ABFF89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17559" y="1949409"/>
                <a:ext cx="163702" cy="0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D7A2D864-9F5A-C01F-2727-59F5D176CADB}"/>
                  </a:ext>
                </a:extLst>
              </p:cNvPr>
              <p:cNvSpPr txBox="1"/>
              <p:nvPr/>
            </p:nvSpPr>
            <p:spPr>
              <a:xfrm>
                <a:off x="688785" y="1824425"/>
                <a:ext cx="2312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b</a:t>
                </a:r>
              </a:p>
            </p:txBody>
          </p:sp>
          <p:cxnSp>
            <p:nvCxnSpPr>
              <p:cNvPr id="24" name="Connecteur droit avec flèche 23">
                <a:extLst>
                  <a:ext uri="{FF2B5EF4-FFF2-40B4-BE49-F238E27FC236}">
                    <a16:creationId xmlns:a16="http://schemas.microsoft.com/office/drawing/2014/main" id="{330AFE6D-D3C2-FC02-0CFE-5C7E3DBC54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827" y="1943681"/>
                <a:ext cx="0" cy="1571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8CFCC57C-BB7D-6FBA-6C50-D89834BE72BB}"/>
                </a:ext>
              </a:extLst>
            </p:cNvPr>
            <p:cNvGrpSpPr/>
            <p:nvPr/>
          </p:nvGrpSpPr>
          <p:grpSpPr>
            <a:xfrm>
              <a:off x="1240318" y="1703380"/>
              <a:ext cx="283029" cy="276999"/>
              <a:chOff x="3951516" y="3744694"/>
              <a:chExt cx="283029" cy="276999"/>
            </a:xfrm>
          </p:grpSpPr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A4A67E3B-3AF0-5CB3-2DB8-8E4A5E0D57E1}"/>
                  </a:ext>
                </a:extLst>
              </p:cNvPr>
              <p:cNvSpPr txBox="1"/>
              <p:nvPr/>
            </p:nvSpPr>
            <p:spPr>
              <a:xfrm>
                <a:off x="3951516" y="374469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n</a:t>
                </a:r>
              </a:p>
            </p:txBody>
          </p: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91CFCA20-29DA-EF17-E4D4-E0881448879D}"/>
                  </a:ext>
                </a:extLst>
              </p:cNvPr>
              <p:cNvCxnSpPr/>
              <p:nvPr/>
            </p:nvCxnSpPr>
            <p:spPr>
              <a:xfrm>
                <a:off x="3962400" y="378823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88389299-EB96-5D26-E598-5BE750967EFA}"/>
              </a:ext>
            </a:extLst>
          </p:cNvPr>
          <p:cNvGrpSpPr/>
          <p:nvPr/>
        </p:nvGrpSpPr>
        <p:grpSpPr>
          <a:xfrm>
            <a:off x="7434364" y="2248528"/>
            <a:ext cx="1159675" cy="1159675"/>
            <a:chOff x="6391699" y="1494548"/>
            <a:chExt cx="1159675" cy="1159675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54696EB1-B3C5-49B8-E110-B114BBB18152}"/>
                </a:ext>
              </a:extLst>
            </p:cNvPr>
            <p:cNvSpPr/>
            <p:nvPr/>
          </p:nvSpPr>
          <p:spPr>
            <a:xfrm>
              <a:off x="6759374" y="1862223"/>
              <a:ext cx="792000" cy="792000"/>
            </a:xfrm>
            <a:prstGeom prst="ellipse">
              <a:avLst/>
            </a:prstGeom>
            <a:gradFill flip="none" rotWithShape="1">
              <a:gsLst>
                <a:gs pos="50000">
                  <a:srgbClr val="6DA1E6">
                    <a:lumMod val="82087"/>
                    <a:lumOff val="17913"/>
                  </a:srgbClr>
                </a:gs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AF988440-4B5A-7711-C85A-7F990F8D84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0164" y="1900603"/>
              <a:ext cx="146568" cy="129569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90DBBE07-4773-051A-C7F6-771B8F572EE7}"/>
                </a:ext>
              </a:extLst>
            </p:cNvPr>
            <p:cNvCxnSpPr>
              <a:cxnSpLocks/>
            </p:cNvCxnSpPr>
            <p:nvPr/>
          </p:nvCxnSpPr>
          <p:spPr>
            <a:xfrm>
              <a:off x="6920164" y="2034974"/>
              <a:ext cx="146568" cy="153033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41BEC92E-D8E2-F5E4-EA4B-42933EA6F6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51724" y="2025587"/>
              <a:ext cx="163702" cy="0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C1845DE-6EA5-059A-0345-EC1FA0C65530}"/>
                </a:ext>
              </a:extLst>
            </p:cNvPr>
            <p:cNvCxnSpPr>
              <a:cxnSpLocks/>
            </p:cNvCxnSpPr>
            <p:nvPr/>
          </p:nvCxnSpPr>
          <p:spPr>
            <a:xfrm>
              <a:off x="6391699" y="1494548"/>
              <a:ext cx="0" cy="0"/>
            </a:xfrm>
            <a:prstGeom prst="line">
              <a:avLst/>
            </a:prstGeom>
            <a:ln w="63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CBD47770-D930-80BE-C25E-20DAFAD31A1B}"/>
              </a:ext>
            </a:extLst>
          </p:cNvPr>
          <p:cNvSpPr txBox="1"/>
          <p:nvPr/>
        </p:nvSpPr>
        <p:spPr>
          <a:xfrm>
            <a:off x="151746" y="943594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=14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B12291C2-6EFC-63AE-80FA-C7EED812BECF}"/>
              </a:ext>
            </a:extLst>
          </p:cNvPr>
          <p:cNvSpPr txBox="1"/>
          <p:nvPr/>
        </p:nvSpPr>
        <p:spPr>
          <a:xfrm>
            <a:off x="7710388" y="916744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« 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r>
              <a:rPr lang="fr-FR" sz="2000" dirty="0">
                <a:solidFill>
                  <a:schemeClr val="bg1"/>
                </a:solidFill>
              </a:rPr>
              <a:t> »</a:t>
            </a: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14 MeV</a:t>
            </a:r>
          </a:p>
        </p:txBody>
      </p: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A465D753-0555-3D1B-7BB4-160B9A51C732}"/>
              </a:ext>
            </a:extLst>
          </p:cNvPr>
          <p:cNvGrpSpPr/>
          <p:nvPr/>
        </p:nvGrpSpPr>
        <p:grpSpPr>
          <a:xfrm>
            <a:off x="228601" y="4016832"/>
            <a:ext cx="4201886" cy="2308324"/>
            <a:chOff x="228601" y="3429000"/>
            <a:chExt cx="4201886" cy="2308324"/>
          </a:xfrm>
        </p:grpSpPr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29584D8E-F9A4-FF7B-998F-7A182E5A0D38}"/>
                </a:ext>
              </a:extLst>
            </p:cNvPr>
            <p:cNvGrpSpPr/>
            <p:nvPr/>
          </p:nvGrpSpPr>
          <p:grpSpPr>
            <a:xfrm>
              <a:off x="228601" y="3429000"/>
              <a:ext cx="4201886" cy="2308324"/>
              <a:chOff x="228601" y="3429000"/>
              <a:chExt cx="4201886" cy="2308324"/>
            </a:xfrm>
          </p:grpSpPr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39733C39-035B-6F67-A382-AA09452B385F}"/>
                  </a:ext>
                </a:extLst>
              </p:cNvPr>
              <p:cNvSpPr txBox="1"/>
              <p:nvPr/>
            </p:nvSpPr>
            <p:spPr>
              <a:xfrm>
                <a:off x="228601" y="3429000"/>
                <a:ext cx="420188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>
                    <a:solidFill>
                      <a:schemeClr val="bg1"/>
                    </a:solidFill>
                  </a:rPr>
                  <a:t>Main </a:t>
                </a:r>
                <a:r>
                  <a:rPr lang="fr-FR" u="sng" dirty="0" err="1">
                    <a:solidFill>
                      <a:schemeClr val="bg1"/>
                    </a:solidFill>
                  </a:rPr>
                  <a:t>ingredients</a:t>
                </a:r>
                <a:endParaRPr lang="fr-FR" u="sng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Cross sections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Elastic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Annihilation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Production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Charge exchange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Final </a:t>
                </a:r>
                <a:r>
                  <a:rPr lang="fr-FR" dirty="0" err="1">
                    <a:solidFill>
                      <a:schemeClr val="bg1"/>
                    </a:solidFill>
                  </a:rPr>
                  <a:t>products</a:t>
                </a:r>
                <a:r>
                  <a:rPr lang="fr-FR" dirty="0">
                    <a:solidFill>
                      <a:schemeClr val="bg1"/>
                    </a:solidFill>
                  </a:rPr>
                  <a:t> (types; </a:t>
                </a:r>
                <a:r>
                  <a:rPr lang="fr-FR" dirty="0" err="1">
                    <a:solidFill>
                      <a:schemeClr val="bg1"/>
                    </a:solidFill>
                  </a:rPr>
                  <a:t>momenta</a:t>
                </a:r>
                <a:r>
                  <a:rPr lang="fr-FR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Potential</a:t>
                </a:r>
                <a:r>
                  <a:rPr lang="fr-FR" dirty="0">
                    <a:solidFill>
                      <a:schemeClr val="bg1"/>
                    </a:solidFill>
                  </a:rPr>
                  <a:t> (    )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86D68FDE-B35A-AA92-1896-B6E1C94808EF}"/>
                  </a:ext>
                </a:extLst>
              </p:cNvPr>
              <p:cNvSpPr txBox="1"/>
              <p:nvPr/>
            </p:nvSpPr>
            <p:spPr>
              <a:xfrm>
                <a:off x="2040024" y="5386300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n</a:t>
                </a:r>
              </a:p>
            </p:txBody>
          </p:sp>
        </p:grp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0EBE9D3B-4025-839B-B2A1-0AA06209966C}"/>
                </a:ext>
              </a:extLst>
            </p:cNvPr>
            <p:cNvCxnSpPr/>
            <p:nvPr/>
          </p:nvCxnSpPr>
          <p:spPr>
            <a:xfrm>
              <a:off x="2050908" y="5429842"/>
              <a:ext cx="108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DE51C5DF-5DF1-565F-8D7A-A415B1B6206B}"/>
              </a:ext>
            </a:extLst>
          </p:cNvPr>
          <p:cNvCxnSpPr/>
          <p:nvPr/>
        </p:nvCxnSpPr>
        <p:spPr>
          <a:xfrm>
            <a:off x="4789714" y="914400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ZoneTexte 1">
            <a:extLst>
              <a:ext uri="{FF2B5EF4-FFF2-40B4-BE49-F238E27FC236}">
                <a16:creationId xmlns:a16="http://schemas.microsoft.com/office/drawing/2014/main" id="{8CB003CE-A3CE-3DCD-39E3-EE0B7C5E9665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2DDA63F-771D-BDAE-5AC1-B5D9B3485FDB}"/>
              </a:ext>
            </a:extLst>
          </p:cNvPr>
          <p:cNvCxnSpPr>
            <a:cxnSpLocks/>
          </p:cNvCxnSpPr>
          <p:nvPr/>
        </p:nvCxnSpPr>
        <p:spPr>
          <a:xfrm flipH="1">
            <a:off x="859313" y="2402116"/>
            <a:ext cx="1317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53F39F23-3C26-8DF4-CE37-9513DF00759E}"/>
              </a:ext>
            </a:extLst>
          </p:cNvPr>
          <p:cNvSpPr txBox="1"/>
          <p:nvPr/>
        </p:nvSpPr>
        <p:spPr>
          <a:xfrm>
            <a:off x="6839542" y="1653312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399565B-FB81-7E5B-F10F-1AF0CA1B0180}"/>
              </a:ext>
            </a:extLst>
          </p:cNvPr>
          <p:cNvCxnSpPr/>
          <p:nvPr/>
        </p:nvCxnSpPr>
        <p:spPr>
          <a:xfrm>
            <a:off x="6850426" y="1696854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D13AA62-FFBA-08B2-F08F-4F224229DF47}"/>
              </a:ext>
            </a:extLst>
          </p:cNvPr>
          <p:cNvCxnSpPr/>
          <p:nvPr/>
        </p:nvCxnSpPr>
        <p:spPr>
          <a:xfrm flipH="1" flipV="1">
            <a:off x="6480313" y="1696854"/>
            <a:ext cx="1477778" cy="10827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94A983A-8A70-72E7-8963-B165405F4C5C}"/>
              </a:ext>
            </a:extLst>
          </p:cNvPr>
          <p:cNvSpPr txBox="1"/>
          <p:nvPr/>
        </p:nvSpPr>
        <p:spPr>
          <a:xfrm>
            <a:off x="5202000" y="4010400"/>
            <a:ext cx="4473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chemeClr val="bg1"/>
                </a:solidFill>
              </a:rPr>
              <a:t>Main </a:t>
            </a:r>
            <a:r>
              <a:rPr lang="fr-FR" u="sng" dirty="0" err="1">
                <a:solidFill>
                  <a:schemeClr val="bg1"/>
                </a:solidFill>
              </a:rPr>
              <a:t>ingredients</a:t>
            </a:r>
            <a:endParaRPr lang="fr-FR" u="sng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Annihilation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(p or 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Position of the Annihilation</a:t>
            </a:r>
          </a:p>
          <a:p>
            <a:r>
              <a:rPr lang="fr-FR" dirty="0">
                <a:solidFill>
                  <a:srgbClr val="FFFF00"/>
                </a:solidFill>
              </a:rPr>
              <a:t>(</a:t>
            </a:r>
            <a:r>
              <a:rPr lang="fr-FR" dirty="0" err="1">
                <a:solidFill>
                  <a:srgbClr val="FFFF00"/>
                </a:solidFill>
              </a:rPr>
              <a:t>approximated</a:t>
            </a:r>
            <a:r>
              <a:rPr lang="fr-FR" dirty="0">
                <a:solidFill>
                  <a:srgbClr val="FFFF00"/>
                </a:solidFill>
              </a:rPr>
              <a:t> by a </a:t>
            </a:r>
            <a:r>
              <a:rPr lang="fr-FR" dirty="0" err="1">
                <a:solidFill>
                  <a:srgbClr val="FFFF00"/>
                </a:solidFill>
              </a:rPr>
              <a:t>gaussian</a:t>
            </a:r>
            <a:r>
              <a:rPr lang="fr-FR" dirty="0">
                <a:solidFill>
                  <a:srgbClr val="FFFF0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Final </a:t>
            </a:r>
            <a:r>
              <a:rPr lang="fr-FR" dirty="0" err="1">
                <a:solidFill>
                  <a:schemeClr val="bg1"/>
                </a:solidFill>
              </a:rPr>
              <a:t>products</a:t>
            </a:r>
            <a:r>
              <a:rPr lang="fr-FR" dirty="0">
                <a:solidFill>
                  <a:schemeClr val="bg1"/>
                </a:solidFill>
              </a:rPr>
              <a:t> (types; </a:t>
            </a:r>
            <a:r>
              <a:rPr lang="fr-FR" dirty="0" err="1">
                <a:solidFill>
                  <a:schemeClr val="bg1"/>
                </a:solidFill>
              </a:rPr>
              <a:t>momenta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9889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7CBC6-D365-076D-0ECF-77B6FAAEC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498CB13-AF04-0709-7314-AEB156607809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9807391-5EC4-2107-6CA4-A7A475CCB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grpSp>
        <p:nvGrpSpPr>
          <p:cNvPr id="68" name="Groupe 67">
            <a:extLst>
              <a:ext uri="{FF2B5EF4-FFF2-40B4-BE49-F238E27FC236}">
                <a16:creationId xmlns:a16="http://schemas.microsoft.com/office/drawing/2014/main" id="{B008FEEB-177E-D607-9305-4650E117F1AA}"/>
              </a:ext>
            </a:extLst>
          </p:cNvPr>
          <p:cNvGrpSpPr/>
          <p:nvPr/>
        </p:nvGrpSpPr>
        <p:grpSpPr>
          <a:xfrm>
            <a:off x="579271" y="2085400"/>
            <a:ext cx="2019101" cy="874665"/>
            <a:chOff x="633700" y="1703380"/>
            <a:chExt cx="2019101" cy="874665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AA54CF43-0357-9892-9239-8311BE5EA958}"/>
                </a:ext>
              </a:extLst>
            </p:cNvPr>
            <p:cNvGrpSpPr/>
            <p:nvPr/>
          </p:nvGrpSpPr>
          <p:grpSpPr>
            <a:xfrm>
              <a:off x="633700" y="1786045"/>
              <a:ext cx="2019101" cy="792000"/>
              <a:chOff x="688785" y="1719943"/>
              <a:chExt cx="2019101" cy="792000"/>
            </a:xfrm>
          </p:grpSpPr>
          <p:sp>
            <p:nvSpPr>
              <p:cNvPr id="2" name="Ellipse 1">
                <a:extLst>
                  <a:ext uri="{FF2B5EF4-FFF2-40B4-BE49-F238E27FC236}">
                    <a16:creationId xmlns:a16="http://schemas.microsoft.com/office/drawing/2014/main" id="{E6059D62-E7CA-E7F5-542F-1EE280D79095}"/>
                  </a:ext>
                </a:extLst>
              </p:cNvPr>
              <p:cNvSpPr/>
              <p:nvPr/>
            </p:nvSpPr>
            <p:spPr>
              <a:xfrm>
                <a:off x="1915886" y="1719943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6DA1E6">
                      <a:lumMod val="82087"/>
                      <a:lumOff val="17913"/>
                    </a:srgbClr>
                  </a:gs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EF37EFAF-5DCE-63FF-2956-241148040C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1743" y="2111829"/>
                <a:ext cx="1404257" cy="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>
                <a:extLst>
                  <a:ext uri="{FF2B5EF4-FFF2-40B4-BE49-F238E27FC236}">
                    <a16:creationId xmlns:a16="http://schemas.microsoft.com/office/drawing/2014/main" id="{F3D1361A-F0FF-25BF-B222-7358D3217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85999" y="1824425"/>
                <a:ext cx="146568" cy="129569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>
                <a:extLst>
                  <a:ext uri="{FF2B5EF4-FFF2-40B4-BE49-F238E27FC236}">
                    <a16:creationId xmlns:a16="http://schemas.microsoft.com/office/drawing/2014/main" id="{171CF96A-7A01-BD48-6646-B78C3AF319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5999" y="1958796"/>
                <a:ext cx="146568" cy="153033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avec flèche 17">
                <a:extLst>
                  <a:ext uri="{FF2B5EF4-FFF2-40B4-BE49-F238E27FC236}">
                    <a16:creationId xmlns:a16="http://schemas.microsoft.com/office/drawing/2014/main" id="{A34B0802-77A8-A297-5237-3944184D03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17559" y="1949409"/>
                <a:ext cx="163702" cy="0"/>
              </a:xfrm>
              <a:prstGeom prst="straightConnector1">
                <a:avLst/>
              </a:prstGeom>
              <a:ln w="63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B9F8F83-BE58-3E3E-DBC2-6AC6338B15DD}"/>
                  </a:ext>
                </a:extLst>
              </p:cNvPr>
              <p:cNvSpPr txBox="1"/>
              <p:nvPr/>
            </p:nvSpPr>
            <p:spPr>
              <a:xfrm>
                <a:off x="688785" y="1824425"/>
                <a:ext cx="2312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b</a:t>
                </a:r>
              </a:p>
            </p:txBody>
          </p:sp>
          <p:cxnSp>
            <p:nvCxnSpPr>
              <p:cNvPr id="24" name="Connecteur droit avec flèche 23">
                <a:extLst>
                  <a:ext uri="{FF2B5EF4-FFF2-40B4-BE49-F238E27FC236}">
                    <a16:creationId xmlns:a16="http://schemas.microsoft.com/office/drawing/2014/main" id="{54536554-DA3F-7332-FF49-2402A7E0B5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827" y="1943681"/>
                <a:ext cx="0" cy="1571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76005CA0-B19C-FFEB-EA90-5B19DF8BD062}"/>
                </a:ext>
              </a:extLst>
            </p:cNvPr>
            <p:cNvGrpSpPr/>
            <p:nvPr/>
          </p:nvGrpSpPr>
          <p:grpSpPr>
            <a:xfrm>
              <a:off x="1240318" y="1703380"/>
              <a:ext cx="283029" cy="276999"/>
              <a:chOff x="3951516" y="3744694"/>
              <a:chExt cx="283029" cy="276999"/>
            </a:xfrm>
          </p:grpSpPr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FD1C5987-8752-DF04-85D1-CAC3639E692D}"/>
                  </a:ext>
                </a:extLst>
              </p:cNvPr>
              <p:cNvSpPr txBox="1"/>
              <p:nvPr/>
            </p:nvSpPr>
            <p:spPr>
              <a:xfrm>
                <a:off x="3951516" y="374469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n</a:t>
                </a:r>
              </a:p>
            </p:txBody>
          </p: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D3313AF3-72D8-249D-65BB-7E8DB1C75598}"/>
                  </a:ext>
                </a:extLst>
              </p:cNvPr>
              <p:cNvCxnSpPr/>
              <p:nvPr/>
            </p:nvCxnSpPr>
            <p:spPr>
              <a:xfrm>
                <a:off x="3962400" y="378823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23B3437-F0A4-2D50-3EFC-61258F3B1761}"/>
              </a:ext>
            </a:extLst>
          </p:cNvPr>
          <p:cNvGrpSpPr/>
          <p:nvPr/>
        </p:nvGrpSpPr>
        <p:grpSpPr>
          <a:xfrm>
            <a:off x="7434364" y="2248528"/>
            <a:ext cx="1159675" cy="1159675"/>
            <a:chOff x="6391699" y="1494548"/>
            <a:chExt cx="1159675" cy="1159675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0F33D432-67C6-99B4-3A65-7F48562E3C6D}"/>
                </a:ext>
              </a:extLst>
            </p:cNvPr>
            <p:cNvSpPr/>
            <p:nvPr/>
          </p:nvSpPr>
          <p:spPr>
            <a:xfrm>
              <a:off x="6759374" y="1862223"/>
              <a:ext cx="792000" cy="792000"/>
            </a:xfrm>
            <a:prstGeom prst="ellipse">
              <a:avLst/>
            </a:prstGeom>
            <a:gradFill flip="none" rotWithShape="1">
              <a:gsLst>
                <a:gs pos="50000">
                  <a:srgbClr val="6DA1E6">
                    <a:lumMod val="82087"/>
                    <a:lumOff val="17913"/>
                  </a:srgbClr>
                </a:gs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AC042210-9029-653D-1122-F96DA4BD16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0164" y="1900603"/>
              <a:ext cx="146568" cy="129569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989C19A8-9133-9A9D-D63C-84C820DFCCCE}"/>
                </a:ext>
              </a:extLst>
            </p:cNvPr>
            <p:cNvCxnSpPr>
              <a:cxnSpLocks/>
            </p:cNvCxnSpPr>
            <p:nvPr/>
          </p:nvCxnSpPr>
          <p:spPr>
            <a:xfrm>
              <a:off x="6920164" y="2034974"/>
              <a:ext cx="146568" cy="153033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5C83D6BE-B05E-461B-9863-05249BFE38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51724" y="2025587"/>
              <a:ext cx="163702" cy="0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C0B92E03-9DDD-5AE2-CFA7-26BCA01EB55B}"/>
                </a:ext>
              </a:extLst>
            </p:cNvPr>
            <p:cNvCxnSpPr>
              <a:cxnSpLocks/>
            </p:cNvCxnSpPr>
            <p:nvPr/>
          </p:nvCxnSpPr>
          <p:spPr>
            <a:xfrm>
              <a:off x="6391699" y="1494548"/>
              <a:ext cx="0" cy="0"/>
            </a:xfrm>
            <a:prstGeom prst="line">
              <a:avLst/>
            </a:prstGeom>
            <a:ln w="63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38278C37-CF7F-CFDC-E2D9-D078E245625B}"/>
              </a:ext>
            </a:extLst>
          </p:cNvPr>
          <p:cNvGrpSpPr/>
          <p:nvPr/>
        </p:nvGrpSpPr>
        <p:grpSpPr>
          <a:xfrm>
            <a:off x="228601" y="4016832"/>
            <a:ext cx="4201886" cy="2308324"/>
            <a:chOff x="228601" y="3429000"/>
            <a:chExt cx="4201886" cy="2308324"/>
          </a:xfrm>
        </p:grpSpPr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8A85C40B-9D13-A766-5671-999057A0578B}"/>
                </a:ext>
              </a:extLst>
            </p:cNvPr>
            <p:cNvGrpSpPr/>
            <p:nvPr/>
          </p:nvGrpSpPr>
          <p:grpSpPr>
            <a:xfrm>
              <a:off x="228601" y="3429000"/>
              <a:ext cx="4201886" cy="2308324"/>
              <a:chOff x="228601" y="3429000"/>
              <a:chExt cx="4201886" cy="2308324"/>
            </a:xfrm>
          </p:grpSpPr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6689DF3C-61E6-028F-22CD-71A3708BDDAE}"/>
                  </a:ext>
                </a:extLst>
              </p:cNvPr>
              <p:cNvSpPr txBox="1"/>
              <p:nvPr/>
            </p:nvSpPr>
            <p:spPr>
              <a:xfrm>
                <a:off x="228601" y="3429000"/>
                <a:ext cx="420188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>
                    <a:solidFill>
                      <a:schemeClr val="bg1"/>
                    </a:solidFill>
                  </a:rPr>
                  <a:t>Main </a:t>
                </a:r>
                <a:r>
                  <a:rPr lang="fr-FR" u="sng" dirty="0" err="1">
                    <a:solidFill>
                      <a:schemeClr val="bg1"/>
                    </a:solidFill>
                  </a:rPr>
                  <a:t>ingredients</a:t>
                </a:r>
                <a:endParaRPr lang="fr-FR" u="sng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Cross sections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Elastic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Annihilation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Production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Charge exchange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Final </a:t>
                </a:r>
                <a:r>
                  <a:rPr lang="fr-FR" dirty="0" err="1">
                    <a:solidFill>
                      <a:schemeClr val="bg1"/>
                    </a:solidFill>
                  </a:rPr>
                  <a:t>products</a:t>
                </a:r>
                <a:r>
                  <a:rPr lang="fr-FR" dirty="0">
                    <a:solidFill>
                      <a:schemeClr val="bg1"/>
                    </a:solidFill>
                  </a:rPr>
                  <a:t> (types; </a:t>
                </a:r>
                <a:r>
                  <a:rPr lang="fr-FR" dirty="0" err="1">
                    <a:solidFill>
                      <a:schemeClr val="bg1"/>
                    </a:solidFill>
                  </a:rPr>
                  <a:t>momenta</a:t>
                </a:r>
                <a:r>
                  <a:rPr lang="fr-FR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Potential</a:t>
                </a:r>
                <a:r>
                  <a:rPr lang="fr-FR" dirty="0">
                    <a:solidFill>
                      <a:schemeClr val="bg1"/>
                    </a:solidFill>
                  </a:rPr>
                  <a:t> (    )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72F1557F-985D-C927-9477-70808BF8912C}"/>
                  </a:ext>
                </a:extLst>
              </p:cNvPr>
              <p:cNvSpPr txBox="1"/>
              <p:nvPr/>
            </p:nvSpPr>
            <p:spPr>
              <a:xfrm>
                <a:off x="2040024" y="5386300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</p:grp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DE76EA99-020E-76B6-A787-ABB309002594}"/>
                </a:ext>
              </a:extLst>
            </p:cNvPr>
            <p:cNvCxnSpPr/>
            <p:nvPr/>
          </p:nvCxnSpPr>
          <p:spPr>
            <a:xfrm>
              <a:off x="2050908" y="5429842"/>
              <a:ext cx="108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48324598-24F9-1B00-5899-9A91B12BD60E}"/>
              </a:ext>
            </a:extLst>
          </p:cNvPr>
          <p:cNvCxnSpPr/>
          <p:nvPr/>
        </p:nvCxnSpPr>
        <p:spPr>
          <a:xfrm>
            <a:off x="4789714" y="914400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ZoneTexte 1">
            <a:extLst>
              <a:ext uri="{FF2B5EF4-FFF2-40B4-BE49-F238E27FC236}">
                <a16:creationId xmlns:a16="http://schemas.microsoft.com/office/drawing/2014/main" id="{8DF0FF64-8579-6F64-D17D-9791461A254E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496F686-CD4E-67F8-7A33-683D3B4B8D3E}"/>
              </a:ext>
            </a:extLst>
          </p:cNvPr>
          <p:cNvCxnSpPr>
            <a:cxnSpLocks/>
          </p:cNvCxnSpPr>
          <p:nvPr/>
        </p:nvCxnSpPr>
        <p:spPr>
          <a:xfrm flipH="1">
            <a:off x="859313" y="2402116"/>
            <a:ext cx="1317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145D2211-E90F-7139-FE44-01093E1305C4}"/>
              </a:ext>
            </a:extLst>
          </p:cNvPr>
          <p:cNvSpPr txBox="1"/>
          <p:nvPr/>
        </p:nvSpPr>
        <p:spPr>
          <a:xfrm>
            <a:off x="6839542" y="1653312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562F909-572F-97EF-892C-E8D212E9AF78}"/>
              </a:ext>
            </a:extLst>
          </p:cNvPr>
          <p:cNvCxnSpPr/>
          <p:nvPr/>
        </p:nvCxnSpPr>
        <p:spPr>
          <a:xfrm>
            <a:off x="6850426" y="1696854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08338619-4DDD-425C-13EF-2E84ACBC6D9E}"/>
              </a:ext>
            </a:extLst>
          </p:cNvPr>
          <p:cNvCxnSpPr/>
          <p:nvPr/>
        </p:nvCxnSpPr>
        <p:spPr>
          <a:xfrm flipH="1" flipV="1">
            <a:off x="6480313" y="1696854"/>
            <a:ext cx="1477778" cy="10827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947E09E0-BFC4-A348-5030-8F48F2836F57}"/>
              </a:ext>
            </a:extLst>
          </p:cNvPr>
          <p:cNvSpPr txBox="1"/>
          <p:nvPr/>
        </p:nvSpPr>
        <p:spPr>
          <a:xfrm>
            <a:off x="5202000" y="4010400"/>
            <a:ext cx="4473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chemeClr val="bg1"/>
                </a:solidFill>
              </a:rPr>
              <a:t>Main </a:t>
            </a:r>
            <a:r>
              <a:rPr lang="fr-FR" u="sng" dirty="0" err="1">
                <a:solidFill>
                  <a:schemeClr val="bg1"/>
                </a:solidFill>
              </a:rPr>
              <a:t>ingredients</a:t>
            </a:r>
            <a:endParaRPr lang="fr-FR" u="sng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Annihilation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(p or 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Position of the Annihilation</a:t>
            </a:r>
          </a:p>
          <a:p>
            <a:r>
              <a:rPr lang="fr-FR" dirty="0">
                <a:solidFill>
                  <a:srgbClr val="FFFF00"/>
                </a:solidFill>
              </a:rPr>
              <a:t>(</a:t>
            </a:r>
            <a:r>
              <a:rPr lang="fr-FR" dirty="0" err="1">
                <a:solidFill>
                  <a:srgbClr val="FFFF00"/>
                </a:solidFill>
              </a:rPr>
              <a:t>approximated</a:t>
            </a:r>
            <a:r>
              <a:rPr lang="fr-FR" dirty="0">
                <a:solidFill>
                  <a:srgbClr val="FFFF00"/>
                </a:solidFill>
              </a:rPr>
              <a:t> by a </a:t>
            </a:r>
            <a:r>
              <a:rPr lang="fr-FR" dirty="0" err="1">
                <a:solidFill>
                  <a:srgbClr val="FFFF00"/>
                </a:solidFill>
              </a:rPr>
              <a:t>gaussian</a:t>
            </a:r>
            <a:r>
              <a:rPr lang="fr-FR" dirty="0">
                <a:solidFill>
                  <a:srgbClr val="FFFF0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Final </a:t>
            </a:r>
            <a:r>
              <a:rPr lang="fr-FR" dirty="0" err="1">
                <a:solidFill>
                  <a:schemeClr val="bg1"/>
                </a:solidFill>
              </a:rPr>
              <a:t>products</a:t>
            </a:r>
            <a:r>
              <a:rPr lang="fr-FR" dirty="0">
                <a:solidFill>
                  <a:schemeClr val="bg1"/>
                </a:solidFill>
              </a:rPr>
              <a:t> (types; </a:t>
            </a:r>
            <a:r>
              <a:rPr lang="fr-FR" dirty="0" err="1">
                <a:solidFill>
                  <a:schemeClr val="bg1"/>
                </a:solidFill>
              </a:rPr>
              <a:t>momenta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F06289-B8D6-F201-97FE-3CE4FEB307B1}"/>
              </a:ext>
            </a:extLst>
          </p:cNvPr>
          <p:cNvSpPr txBox="1"/>
          <p:nvPr/>
        </p:nvSpPr>
        <p:spPr>
          <a:xfrm>
            <a:off x="2775858" y="4276769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49263F3-79B4-41A8-6768-03D8C7AC12B0}"/>
              </a:ext>
            </a:extLst>
          </p:cNvPr>
          <p:cNvCxnSpPr/>
          <p:nvPr/>
        </p:nvCxnSpPr>
        <p:spPr>
          <a:xfrm>
            <a:off x="2786742" y="4320311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3E20B5D3-4917-07FD-4E33-8A073C65F093}"/>
              </a:ext>
            </a:extLst>
          </p:cNvPr>
          <p:cNvSpPr txBox="1"/>
          <p:nvPr/>
        </p:nvSpPr>
        <p:spPr>
          <a:xfrm>
            <a:off x="3783171" y="5016254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C13E6094-12E1-7617-C2EA-B2E4778BE2BC}"/>
              </a:ext>
            </a:extLst>
          </p:cNvPr>
          <p:cNvCxnSpPr/>
          <p:nvPr/>
        </p:nvCxnSpPr>
        <p:spPr>
          <a:xfrm>
            <a:off x="3794055" y="5059796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A7A9636-9A26-4A04-3EAA-C4E95CBFCEC2}"/>
              </a:ext>
            </a:extLst>
          </p:cNvPr>
          <p:cNvGrpSpPr/>
          <p:nvPr/>
        </p:nvGrpSpPr>
        <p:grpSpPr>
          <a:xfrm>
            <a:off x="1081916" y="4107089"/>
            <a:ext cx="6832951" cy="2659993"/>
            <a:chOff x="1081916" y="4107089"/>
            <a:chExt cx="6832951" cy="265999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8EDFAFB-C0EB-937E-93AA-04476F4F9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1916" y="4107089"/>
              <a:ext cx="3913942" cy="2342651"/>
            </a:xfrm>
            <a:prstGeom prst="rect">
              <a:avLst/>
            </a:prstGeom>
          </p:spPr>
        </p:pic>
        <p:sp>
          <p:nvSpPr>
            <p:cNvPr id="20" name="Flèche vers la gauche 19">
              <a:extLst>
                <a:ext uri="{FF2B5EF4-FFF2-40B4-BE49-F238E27FC236}">
                  <a16:creationId xmlns:a16="http://schemas.microsoft.com/office/drawing/2014/main" id="{B709DAF1-322B-3126-EE30-F561FEBA4D1F}"/>
                </a:ext>
              </a:extLst>
            </p:cNvPr>
            <p:cNvSpPr/>
            <p:nvPr/>
          </p:nvSpPr>
          <p:spPr>
            <a:xfrm>
              <a:off x="4592401" y="4941082"/>
              <a:ext cx="575571" cy="150340"/>
            </a:xfrm>
            <a:prstGeom prst="leftArrow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5A22E2EE-570F-9F61-C3FB-D2288EDFA118}"/>
                </a:ext>
              </a:extLst>
            </p:cNvPr>
            <p:cNvSpPr txBox="1"/>
            <p:nvPr/>
          </p:nvSpPr>
          <p:spPr>
            <a:xfrm>
              <a:off x="1845504" y="6428528"/>
              <a:ext cx="60693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>
                  <a:solidFill>
                    <a:schemeClr val="bg1"/>
                  </a:solidFill>
                </a:rPr>
                <a:t>From</a:t>
              </a:r>
              <a:r>
                <a:rPr lang="fr-FR" sz="1600" dirty="0">
                  <a:solidFill>
                    <a:schemeClr val="bg1"/>
                  </a:solidFill>
                </a:rPr>
                <a:t>   E. S. </a:t>
              </a:r>
              <a:r>
                <a:rPr lang="fr-FR" sz="1600" dirty="0" err="1">
                  <a:solidFill>
                    <a:schemeClr val="bg1"/>
                  </a:solidFill>
                </a:rPr>
                <a:t>Golubeva</a:t>
              </a:r>
              <a:r>
                <a:rPr lang="fr-FR" sz="1600" dirty="0">
                  <a:solidFill>
                    <a:schemeClr val="bg1"/>
                  </a:solidFill>
                </a:rPr>
                <a:t> and L. A. </a:t>
              </a:r>
              <a:r>
                <a:rPr lang="fr-FR" sz="1600" dirty="0" err="1">
                  <a:solidFill>
                    <a:schemeClr val="bg1"/>
                  </a:solidFill>
                </a:rPr>
                <a:t>Kondratyuk</a:t>
              </a:r>
              <a:r>
                <a:rPr lang="fr-FR" sz="1600" dirty="0">
                  <a:solidFill>
                    <a:schemeClr val="bg1"/>
                  </a:solidFill>
                </a:rPr>
                <a:t>, </a:t>
              </a:r>
              <a:r>
                <a:rPr lang="fr-FR" sz="1600" dirty="0" err="1">
                  <a:solidFill>
                    <a:schemeClr val="bg1"/>
                  </a:solidFill>
                </a:rPr>
                <a:t>Nucl</a:t>
              </a:r>
              <a:r>
                <a:rPr lang="fr-FR" sz="1600" dirty="0">
                  <a:solidFill>
                    <a:schemeClr val="bg1"/>
                  </a:solidFill>
                </a:rPr>
                <a:t>. Phys. B56, 103 (1997).</a:t>
              </a: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0792DC6A-EDC3-CF5E-A6D6-D6F89D352E55}"/>
              </a:ext>
            </a:extLst>
          </p:cNvPr>
          <p:cNvSpPr txBox="1"/>
          <p:nvPr/>
        </p:nvSpPr>
        <p:spPr>
          <a:xfrm>
            <a:off x="2710546" y="4429169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940C2114-475E-5900-229C-2B36BFC94349}"/>
              </a:ext>
            </a:extLst>
          </p:cNvPr>
          <p:cNvCxnSpPr/>
          <p:nvPr/>
        </p:nvCxnSpPr>
        <p:spPr>
          <a:xfrm>
            <a:off x="2721430" y="4472711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DE07FC94-31C9-6BC8-1B7A-5EF797069EFD}"/>
              </a:ext>
            </a:extLst>
          </p:cNvPr>
          <p:cNvSpPr txBox="1"/>
          <p:nvPr/>
        </p:nvSpPr>
        <p:spPr>
          <a:xfrm>
            <a:off x="3935571" y="5168654"/>
            <a:ext cx="283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524242DB-8A67-9BC9-A8ED-4A43CF2C3DBD}"/>
              </a:ext>
            </a:extLst>
          </p:cNvPr>
          <p:cNvCxnSpPr/>
          <p:nvPr/>
        </p:nvCxnSpPr>
        <p:spPr>
          <a:xfrm>
            <a:off x="3946455" y="5212196"/>
            <a:ext cx="108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C40B7CC0-DE1A-9528-E686-3D5FD32602ED}"/>
              </a:ext>
            </a:extLst>
          </p:cNvPr>
          <p:cNvSpPr txBox="1"/>
          <p:nvPr/>
        </p:nvSpPr>
        <p:spPr>
          <a:xfrm>
            <a:off x="151746" y="943594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=14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6B6BAFD-E385-B1E4-643C-E5EB75F09B36}"/>
              </a:ext>
            </a:extLst>
          </p:cNvPr>
          <p:cNvSpPr txBox="1"/>
          <p:nvPr/>
        </p:nvSpPr>
        <p:spPr>
          <a:xfrm>
            <a:off x="7710388" y="916744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« 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r>
              <a:rPr lang="fr-FR" sz="2000" dirty="0">
                <a:solidFill>
                  <a:schemeClr val="bg1"/>
                </a:solidFill>
              </a:rPr>
              <a:t> »</a:t>
            </a: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14 MeV</a:t>
            </a:r>
          </a:p>
        </p:txBody>
      </p:sp>
    </p:spTree>
    <p:extLst>
      <p:ext uri="{BB962C8B-B14F-4D97-AF65-F5344CB8AC3E}">
        <p14:creationId xmlns:p14="http://schemas.microsoft.com/office/powerpoint/2010/main" val="2235389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BCA1C-FB53-88C5-F6BF-28E73A749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7D351EE-D6E1-898F-47B0-DCE92FA82407}"/>
              </a:ext>
            </a:extLst>
          </p:cNvPr>
          <p:cNvSpPr txBox="1"/>
          <p:nvPr/>
        </p:nvSpPr>
        <p:spPr>
          <a:xfrm>
            <a:off x="332961" y="1037687"/>
            <a:ext cx="9223512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sz="21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 in INCL</a:t>
            </a:r>
          </a:p>
          <a:p>
            <a:pPr>
              <a:buSzPct val="90000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>
              <a:buSzPct val="90000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(light) </a:t>
            </a: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Antinuclei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 in INCL</a:t>
            </a: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>
              <a:buSzPct val="90000"/>
            </a:pPr>
            <a:r>
              <a:rPr lang="fr-FR" dirty="0">
                <a:highlight>
                  <a:srgbClr val="FFFF00"/>
                </a:highlight>
                <a:latin typeface="Chalkboard" panose="03050602040202020205" pitchFamily="66" charset="77"/>
              </a:rPr>
              <a:t>Bonus </a:t>
            </a:r>
            <a:r>
              <a:rPr lang="fr-FR" dirty="0" err="1">
                <a:highlight>
                  <a:srgbClr val="FFFF00"/>
                </a:highlight>
                <a:latin typeface="Chalkboard" panose="03050602040202020205" pitchFamily="66" charset="77"/>
              </a:rPr>
              <a:t>track</a:t>
            </a:r>
            <a:endParaRPr lang="fr-FR" dirty="0">
              <a:highlight>
                <a:srgbClr val="FFFF00"/>
              </a:highlight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Neutrino</a:t>
            </a:r>
          </a:p>
          <a:p>
            <a:pPr>
              <a:buSzPct val="90000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marL="285750" indent="-285750">
              <a:buSzPct val="90000"/>
              <a:buFont typeface="Wingdings" pitchFamily="2" charset="2"/>
              <a:buChar char="Ø"/>
            </a:pP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Uncertainties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, </a:t>
            </a: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errors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 (</a:t>
            </a: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too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early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 to </a:t>
            </a: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discuss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Chalkboard" panose="03050602040202020205" pitchFamily="66" charset="77"/>
              </a:rPr>
              <a:t>them</a:t>
            </a:r>
            <a:r>
              <a:rPr lang="fr-FR" dirty="0">
                <a:solidFill>
                  <a:schemeClr val="bg1"/>
                </a:solidFill>
                <a:latin typeface="Chalkboard" panose="03050602040202020205" pitchFamily="66" charset="77"/>
              </a:rPr>
              <a:t>, but…)</a:t>
            </a:r>
          </a:p>
          <a:p>
            <a:pPr marL="285750" indent="-285750">
              <a:buSzPct val="90000"/>
              <a:buFont typeface="Wingdings" pitchFamily="2" charset="2"/>
              <a:buChar char="Ø"/>
            </a:pPr>
            <a:endParaRPr lang="fr-FR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3ABE43-2F21-9074-DFB6-DACF80E54ED2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Plan</a:t>
            </a: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CAB67452-4CE3-6666-C1D1-54FCACBE179D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36A01C3-A07C-9598-9780-8068A8817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0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A1546-BD64-B840-D99C-C439E0F17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5887939F-3E9D-32F5-36A2-74083DCCD6B7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9B0CF14-51D5-05C0-6FB2-8225B84CF131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Annihilation </a:t>
            </a:r>
            <a:r>
              <a:rPr lang="fr-FR" sz="2400" dirty="0">
                <a:latin typeface="Symbol" pitchFamily="2" charset="2"/>
              </a:rPr>
              <a:t>s</a:t>
            </a:r>
            <a:endParaRPr lang="fr-FR" sz="2400" baseline="30000" dirty="0">
              <a:latin typeface="Symbol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17C900E-FBB5-3505-E2E2-051703DAD9AE}"/>
              </a:ext>
            </a:extLst>
          </p:cNvPr>
          <p:cNvSpPr txBox="1"/>
          <p:nvPr/>
        </p:nvSpPr>
        <p:spPr>
          <a:xfrm>
            <a:off x="6291072" y="658800"/>
            <a:ext cx="270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Underestimation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Depending</a:t>
            </a:r>
            <a:r>
              <a:rPr lang="fr-FR" dirty="0">
                <a:solidFill>
                  <a:schemeClr val="bg1"/>
                </a:solidFill>
              </a:rPr>
              <a:t>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target</a:t>
            </a:r>
            <a:endParaRPr lang="fr-FR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But </a:t>
            </a:r>
            <a:r>
              <a:rPr lang="fr-FR" dirty="0" err="1">
                <a:solidFill>
                  <a:schemeClr val="bg1"/>
                </a:solidFill>
              </a:rPr>
              <a:t>encouraging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9E5716F-7EC1-8C2C-A3A2-3391F4D0A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9" name="ZoneTexte 1">
            <a:extLst>
              <a:ext uri="{FF2B5EF4-FFF2-40B4-BE49-F238E27FC236}">
                <a16:creationId xmlns:a16="http://schemas.microsoft.com/office/drawing/2014/main" id="{E5243483-CA2B-AEC3-031E-1C454D401009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B72B966-AAF3-B58D-F943-4004381BAE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605" r="14808" b="13475"/>
          <a:stretch/>
        </p:blipFill>
        <p:spPr>
          <a:xfrm>
            <a:off x="127659" y="1468422"/>
            <a:ext cx="6163413" cy="439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53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903DC-FF8E-5E78-3D3D-E96566277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19ECFBC2-201F-6D31-1C37-FFA3F76809F9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7DB67FF-E070-E0B9-E789-0E459C535CB6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Annihilation </a:t>
            </a:r>
            <a:r>
              <a:rPr lang="fr-FR" sz="2400" dirty="0">
                <a:latin typeface="Symbol" pitchFamily="2" charset="2"/>
              </a:rPr>
              <a:t>s</a:t>
            </a:r>
            <a:endParaRPr lang="fr-FR" sz="2400" baseline="30000" dirty="0">
              <a:latin typeface="Symbol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EE21F53-E3EB-43BB-8F9B-A42FC399F869}"/>
              </a:ext>
            </a:extLst>
          </p:cNvPr>
          <p:cNvSpPr txBox="1"/>
          <p:nvPr/>
        </p:nvSpPr>
        <p:spPr>
          <a:xfrm>
            <a:off x="6291071" y="658368"/>
            <a:ext cx="34654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Underestimation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Depending</a:t>
            </a:r>
            <a:r>
              <a:rPr lang="fr-FR" dirty="0">
                <a:solidFill>
                  <a:schemeClr val="bg1"/>
                </a:solidFill>
              </a:rPr>
              <a:t>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target</a:t>
            </a:r>
            <a:endParaRPr lang="fr-FR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But </a:t>
            </a:r>
            <a:r>
              <a:rPr lang="fr-FR" dirty="0" err="1">
                <a:solidFill>
                  <a:schemeClr val="bg1"/>
                </a:solidFill>
              </a:rPr>
              <a:t>encouraging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…and </a:t>
            </a:r>
            <a:r>
              <a:rPr lang="fr-FR" dirty="0" err="1">
                <a:solidFill>
                  <a:schemeClr val="bg1"/>
                </a:solidFill>
              </a:rPr>
              <a:t>similar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>
                <a:solidFill>
                  <a:schemeClr val="bg1"/>
                </a:solidFill>
              </a:rPr>
              <a:t>other</a:t>
            </a:r>
            <a:r>
              <a:rPr lang="fr-FR" dirty="0">
                <a:solidFill>
                  <a:schemeClr val="bg1"/>
                </a:solidFill>
              </a:rPr>
              <a:t> model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AD4D069-A675-250E-58A1-9ED4A7A79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158" y="2369411"/>
            <a:ext cx="2967228" cy="395630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43C799-66EC-3AAF-1659-DAACD5FD145E}"/>
              </a:ext>
            </a:extLst>
          </p:cNvPr>
          <p:cNvSpPr txBox="1"/>
          <p:nvPr/>
        </p:nvSpPr>
        <p:spPr>
          <a:xfrm>
            <a:off x="3134954" y="6377157"/>
            <a:ext cx="4242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Lee and Wong. Phys. </a:t>
            </a:r>
            <a:r>
              <a:rPr lang="fr-FR" sz="14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Rev</a:t>
            </a:r>
            <a:r>
              <a:rPr lang="fr-FR" sz="1400" i="1" dirty="0">
                <a:solidFill>
                  <a:schemeClr val="bg1"/>
                </a:solidFill>
                <a:effectLst/>
                <a:latin typeface="Helvetica" pitchFamily="2" charset="0"/>
              </a:rPr>
              <a:t>. C 93, p. 014616 (2016)</a:t>
            </a:r>
            <a:endParaRPr lang="fr-FR" sz="1400" dirty="0">
              <a:solidFill>
                <a:schemeClr val="bg1"/>
              </a:solidFill>
              <a:effectLst/>
              <a:latin typeface="Helvetica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9BBE109-4A4A-D789-5206-CB8739C62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1" name="ZoneTexte 1">
            <a:extLst>
              <a:ext uri="{FF2B5EF4-FFF2-40B4-BE49-F238E27FC236}">
                <a16:creationId xmlns:a16="http://schemas.microsoft.com/office/drawing/2014/main" id="{B00ED6B0-B2FB-F41F-9BEE-727677ED483C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6D383F3-EE7F-7100-82E3-ADCEC5B276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605" r="14808" b="13475"/>
          <a:stretch/>
        </p:blipFill>
        <p:spPr>
          <a:xfrm>
            <a:off x="127659" y="1468422"/>
            <a:ext cx="6163413" cy="439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70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01B5C-2983-C91C-641A-E7AB61F8E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1D26F603-B022-6398-C8DF-F8DE431A0389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287F0AC-7593-DD56-AB09-9E5F0AE923D4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Annihilation </a:t>
            </a:r>
            <a:r>
              <a:rPr lang="fr-FR" sz="2400" dirty="0">
                <a:latin typeface="Symbol" pitchFamily="2" charset="2"/>
              </a:rPr>
              <a:t>s</a:t>
            </a:r>
            <a:endParaRPr lang="fr-FR" sz="2400" baseline="30000" dirty="0">
              <a:latin typeface="Symbol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1FDB4FC-7F7D-7A6E-A08C-F6C8E3C638AB}"/>
              </a:ext>
            </a:extLst>
          </p:cNvPr>
          <p:cNvSpPr txBox="1"/>
          <p:nvPr/>
        </p:nvSpPr>
        <p:spPr>
          <a:xfrm>
            <a:off x="6291071" y="658368"/>
            <a:ext cx="37185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Underestimation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Depending</a:t>
            </a:r>
            <a:r>
              <a:rPr lang="fr-FR" dirty="0">
                <a:solidFill>
                  <a:schemeClr val="bg1"/>
                </a:solidFill>
              </a:rPr>
              <a:t>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target</a:t>
            </a:r>
            <a:endParaRPr lang="fr-FR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the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But </a:t>
            </a:r>
            <a:r>
              <a:rPr lang="fr-FR" dirty="0" err="1">
                <a:solidFill>
                  <a:schemeClr val="bg1"/>
                </a:solidFill>
              </a:rPr>
              <a:t>encouraging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…and </a:t>
            </a:r>
            <a:r>
              <a:rPr lang="fr-FR" dirty="0" err="1">
                <a:solidFill>
                  <a:schemeClr val="bg1"/>
                </a:solidFill>
              </a:rPr>
              <a:t>even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better</a:t>
            </a:r>
            <a:r>
              <a:rPr lang="fr-FR" dirty="0">
                <a:solidFill>
                  <a:schemeClr val="bg1"/>
                </a:solidFill>
              </a:rPr>
              <a:t> at </a:t>
            </a:r>
            <a:r>
              <a:rPr lang="fr-FR" dirty="0" err="1">
                <a:solidFill>
                  <a:schemeClr val="bg1"/>
                </a:solidFill>
              </a:rPr>
              <a:t>higher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energy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D032CBB-97E7-9ABA-425D-FA5FDBCA2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0" name="ZoneTexte 1">
            <a:extLst>
              <a:ext uri="{FF2B5EF4-FFF2-40B4-BE49-F238E27FC236}">
                <a16:creationId xmlns:a16="http://schemas.microsoft.com/office/drawing/2014/main" id="{C7D294FF-7F36-A1B5-E726-B0013D4ED391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9811CE5-DFE5-53B9-23E0-F057C6037D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605" r="14808" b="13475"/>
          <a:stretch/>
        </p:blipFill>
        <p:spPr>
          <a:xfrm>
            <a:off x="127659" y="1468422"/>
            <a:ext cx="6163413" cy="439336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F83DE3D-635C-127E-8273-2A96FD498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847" y="2321313"/>
            <a:ext cx="6762439" cy="416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4817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36C16-6072-E3D4-0679-254EAB226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8C7C4D7-F205-566B-69D2-211214A6AC16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65E1CE4-715F-B936-E4BF-98C62CF64759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Pion </a:t>
            </a:r>
            <a:r>
              <a:rPr lang="fr-FR" sz="2400" dirty="0" err="1"/>
              <a:t>multiplicity</a:t>
            </a:r>
            <a:endParaRPr lang="fr-FR" sz="2400" baseline="30000" dirty="0">
              <a:latin typeface="Symbol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8C902B4-2B60-769A-A9E8-5AD8D5ED7625}"/>
              </a:ext>
            </a:extLst>
          </p:cNvPr>
          <p:cNvSpPr txBox="1"/>
          <p:nvPr/>
        </p:nvSpPr>
        <p:spPr>
          <a:xfrm>
            <a:off x="6187439" y="3175138"/>
            <a:ext cx="3718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baseline="30000" dirty="0">
                <a:solidFill>
                  <a:schemeClr val="bg1"/>
                </a:solidFill>
              </a:rPr>
              <a:t>+</a:t>
            </a:r>
            <a:r>
              <a:rPr lang="fr-FR" dirty="0">
                <a:solidFill>
                  <a:schemeClr val="bg1"/>
                </a:solidFill>
              </a:rPr>
              <a:t> + </a:t>
            </a: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baseline="30000" dirty="0">
                <a:solidFill>
                  <a:schemeClr val="bg1"/>
                </a:solidFill>
              </a:rPr>
              <a:t>- 		</a:t>
            </a:r>
            <a:r>
              <a:rPr lang="fr-FR" dirty="0">
                <a:solidFill>
                  <a:schemeClr val="bg1"/>
                </a:solidFill>
              </a:rPr>
              <a:t>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baseline="30000" dirty="0">
                <a:solidFill>
                  <a:schemeClr val="bg1"/>
                </a:solidFill>
              </a:rPr>
              <a:t>- </a:t>
            </a:r>
            <a:r>
              <a:rPr lang="fr-FR" dirty="0">
                <a:solidFill>
                  <a:schemeClr val="bg1"/>
                </a:solidFill>
              </a:rPr>
              <a:t>		a </a:t>
            </a:r>
            <a:r>
              <a:rPr lang="fr-FR" dirty="0" err="1">
                <a:solidFill>
                  <a:schemeClr val="bg1"/>
                </a:solidFill>
              </a:rPr>
              <a:t>little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too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low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Well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well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well</a:t>
            </a:r>
            <a:r>
              <a:rPr lang="fr-FR" dirty="0">
                <a:solidFill>
                  <a:schemeClr val="bg1"/>
                </a:solidFill>
              </a:rPr>
              <a:t>…</a:t>
            </a:r>
            <a:r>
              <a:rPr lang="fr-FR" baseline="30000" dirty="0">
                <a:solidFill>
                  <a:schemeClr val="bg1"/>
                </a:solidFill>
              </a:rPr>
              <a:t>	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33D70C9-2632-EE3F-DE04-37B75E84E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0" name="ZoneTexte 1">
            <a:extLst>
              <a:ext uri="{FF2B5EF4-FFF2-40B4-BE49-F238E27FC236}">
                <a16:creationId xmlns:a16="http://schemas.microsoft.com/office/drawing/2014/main" id="{9FC7A063-7AE1-6B7E-FDF4-843BAF054E10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4AD7E23-A755-7651-B7B6-7812FDFF89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283" r="70807" b="1057"/>
          <a:stretch/>
        </p:blipFill>
        <p:spPr>
          <a:xfrm>
            <a:off x="2480441" y="1309041"/>
            <a:ext cx="2268978" cy="1483529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63BF88BA-5EE5-2BBF-FCE0-AFA3127A42A6}"/>
              </a:ext>
            </a:extLst>
          </p:cNvPr>
          <p:cNvGrpSpPr/>
          <p:nvPr/>
        </p:nvGrpSpPr>
        <p:grpSpPr>
          <a:xfrm>
            <a:off x="254508" y="3298514"/>
            <a:ext cx="5630725" cy="1380081"/>
            <a:chOff x="377951" y="3206601"/>
            <a:chExt cx="4456696" cy="75880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7FD91A0D-08F0-200C-BD30-E0B0866CF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3451" r="42660" b="69893"/>
            <a:stretch/>
          </p:blipFill>
          <p:spPr>
            <a:xfrm>
              <a:off x="377951" y="3206601"/>
              <a:ext cx="4456696" cy="295355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E884C531-CCEE-B7BA-533A-6ACC850E8D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69751" r="42660"/>
            <a:stretch/>
          </p:blipFill>
          <p:spPr>
            <a:xfrm>
              <a:off x="377951" y="3429001"/>
              <a:ext cx="4456696" cy="536402"/>
            </a:xfrm>
            <a:prstGeom prst="rect">
              <a:avLst/>
            </a:prstGeom>
          </p:spPr>
        </p:pic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CCCDA826-93C0-83CE-BACB-9C441BB87750}"/>
              </a:ext>
            </a:extLst>
          </p:cNvPr>
          <p:cNvSpPr txBox="1"/>
          <p:nvPr/>
        </p:nvSpPr>
        <p:spPr>
          <a:xfrm>
            <a:off x="113801" y="1674030"/>
            <a:ext cx="2833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antineutron (750 MeV)</a:t>
            </a:r>
          </a:p>
          <a:p>
            <a:r>
              <a:rPr lang="fr-FR" dirty="0">
                <a:solidFill>
                  <a:schemeClr val="bg1"/>
                </a:solidFill>
              </a:rPr>
              <a:t>on a </a:t>
            </a:r>
            <a:r>
              <a:rPr lang="fr-FR" dirty="0" err="1">
                <a:solidFill>
                  <a:schemeClr val="bg1"/>
                </a:solidFill>
              </a:rPr>
              <a:t>target</a:t>
            </a:r>
            <a:r>
              <a:rPr lang="fr-FR" dirty="0">
                <a:solidFill>
                  <a:schemeClr val="bg1"/>
                </a:solidFill>
              </a:rPr>
              <a:t> made of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FE38C8A-79AF-392F-46F7-8CEBABCE4359}"/>
              </a:ext>
            </a:extLst>
          </p:cNvPr>
          <p:cNvSpPr txBox="1"/>
          <p:nvPr/>
        </p:nvSpPr>
        <p:spPr>
          <a:xfrm>
            <a:off x="3255932" y="3348438"/>
            <a:ext cx="902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Symbol" pitchFamily="2" charset="2"/>
              </a:rPr>
              <a:t>p</a:t>
            </a:r>
            <a:r>
              <a:rPr lang="fr-FR" baseline="30000" dirty="0"/>
              <a:t>-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2AE681A-B317-AAC2-D672-AC8AEFA0D5C6}"/>
              </a:ext>
            </a:extLst>
          </p:cNvPr>
          <p:cNvSpPr txBox="1"/>
          <p:nvPr/>
        </p:nvSpPr>
        <p:spPr>
          <a:xfrm>
            <a:off x="4584526" y="3350989"/>
            <a:ext cx="11633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Symbol" pitchFamily="2" charset="2"/>
              </a:rPr>
              <a:t>p</a:t>
            </a:r>
            <a:r>
              <a:rPr lang="fr-FR" baseline="30000" dirty="0"/>
              <a:t>+ </a:t>
            </a:r>
            <a:r>
              <a:rPr lang="fr-FR" dirty="0">
                <a:latin typeface="Symbol" pitchFamily="2" charset="2"/>
              </a:rPr>
              <a:t>+ p</a:t>
            </a:r>
            <a:r>
              <a:rPr lang="fr-FR" baseline="300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27634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4B47A-A9B4-E531-E3C7-46DE5C2E6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CE463122-80D9-FAEB-DD6A-B92E837020F7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Antineutrons</a:t>
            </a:r>
          </a:p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Status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CC82802-7713-5566-2BBD-3A9CF2243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9F371ECC-2DA4-B3F5-4969-EACB1F041643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96C174-44B1-7F11-1A89-A0D53B7405DE}"/>
              </a:ext>
            </a:extLst>
          </p:cNvPr>
          <p:cNvSpPr txBox="1"/>
          <p:nvPr/>
        </p:nvSpPr>
        <p:spPr>
          <a:xfrm>
            <a:off x="151746" y="1797302"/>
            <a:ext cx="9122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Probably</a:t>
            </a:r>
            <a:r>
              <a:rPr lang="fr-FR" dirty="0">
                <a:solidFill>
                  <a:schemeClr val="bg1"/>
                </a:solidFill>
              </a:rPr>
              <a:t> not in Geant4 </a:t>
            </a:r>
            <a:r>
              <a:rPr lang="fr-FR" dirty="0" err="1">
                <a:solidFill>
                  <a:schemeClr val="bg1"/>
                </a:solidFill>
              </a:rPr>
              <a:t>this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year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some</a:t>
            </a:r>
            <a:r>
              <a:rPr lang="fr-FR" dirty="0">
                <a:solidFill>
                  <a:schemeClr val="bg1"/>
                </a:solidFill>
              </a:rPr>
              <a:t> checks)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Results</a:t>
            </a:r>
            <a:r>
              <a:rPr lang="fr-FR" dirty="0">
                <a:solidFill>
                  <a:schemeClr val="bg1"/>
                </a:solidFill>
              </a:rPr>
              <a:t> comparable to </a:t>
            </a:r>
            <a:r>
              <a:rPr lang="fr-FR" dirty="0" err="1">
                <a:solidFill>
                  <a:schemeClr val="bg1"/>
                </a:solidFill>
              </a:rPr>
              <a:t>others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As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antiprotons, </a:t>
            </a:r>
            <a:r>
              <a:rPr lang="fr-FR" dirty="0" err="1">
                <a:solidFill>
                  <a:schemeClr val="bg1"/>
                </a:solidFill>
              </a:rPr>
              <a:t>some</a:t>
            </a:r>
            <a:r>
              <a:rPr lang="fr-FR" dirty="0">
                <a:solidFill>
                  <a:schemeClr val="bg1"/>
                </a:solidFill>
              </a:rPr>
              <a:t> not-</a:t>
            </a:r>
            <a:r>
              <a:rPr lang="fr-FR" dirty="0" err="1">
                <a:solidFill>
                  <a:schemeClr val="bg1"/>
                </a:solidFill>
              </a:rPr>
              <a:t>so</a:t>
            </a:r>
            <a:r>
              <a:rPr lang="fr-FR" dirty="0">
                <a:solidFill>
                  <a:schemeClr val="bg1"/>
                </a:solidFill>
              </a:rPr>
              <a:t>-</a:t>
            </a:r>
            <a:r>
              <a:rPr lang="fr-FR" dirty="0" err="1">
                <a:solidFill>
                  <a:schemeClr val="bg1"/>
                </a:solidFill>
              </a:rPr>
              <a:t>well-known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ingredients</a:t>
            </a:r>
            <a:r>
              <a:rPr lang="fr-FR" dirty="0">
                <a:solidFill>
                  <a:schemeClr val="bg1"/>
                </a:solidFill>
              </a:rPr>
              <a:t> … </a:t>
            </a:r>
          </a:p>
          <a:p>
            <a:r>
              <a:rPr lang="fr-FR" dirty="0">
                <a:solidFill>
                  <a:schemeClr val="bg1"/>
                </a:solidFill>
              </a:rPr>
              <a:t>	(</a:t>
            </a:r>
            <a:r>
              <a:rPr lang="fr-FR" dirty="0" err="1">
                <a:solidFill>
                  <a:schemeClr val="bg1"/>
                </a:solidFill>
              </a:rPr>
              <a:t>potential</a:t>
            </a:r>
            <a:r>
              <a:rPr lang="fr-FR" dirty="0">
                <a:solidFill>
                  <a:schemeClr val="bg1"/>
                </a:solidFill>
              </a:rPr>
              <a:t>, position of the annihilation, on </a:t>
            </a:r>
            <a:r>
              <a:rPr lang="fr-FR" dirty="0" err="1">
                <a:solidFill>
                  <a:schemeClr val="bg1"/>
                </a:solidFill>
              </a:rPr>
              <a:t>which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(n? p?) the annihilation…)</a:t>
            </a:r>
          </a:p>
        </p:txBody>
      </p:sp>
    </p:spTree>
    <p:extLst>
      <p:ext uri="{BB962C8B-B14F-4D97-AF65-F5344CB8AC3E}">
        <p14:creationId xmlns:p14="http://schemas.microsoft.com/office/powerpoint/2010/main" val="18314187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8B707-6D57-395B-90D2-D38DD7035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6E6F2B9B-E149-D812-BAB3-A692AF2E7647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           </a:t>
            </a:r>
          </a:p>
          <a:p>
            <a:pPr algn="ctr"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51675B91-8990-4A58-C45C-5B165C297F90}"/>
              </a:ext>
            </a:extLst>
          </p:cNvPr>
          <p:cNvGrpSpPr/>
          <p:nvPr/>
        </p:nvGrpSpPr>
        <p:grpSpPr>
          <a:xfrm>
            <a:off x="4046011" y="75066"/>
            <a:ext cx="1813977" cy="483507"/>
            <a:chOff x="2383536" y="116802"/>
            <a:chExt cx="1813977" cy="4835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252D0250-A674-F729-C13B-E6899031DE7B}"/>
                    </a:ext>
                  </a:extLst>
                </p:cNvPr>
                <p:cNvSpPr txBox="1"/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53964BFE-BD89-5A74-AD5D-30DEA6C7F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blipFill>
                  <a:blip r:embed="rId4"/>
                  <a:stretch>
                    <a:fillRect t="-7895" r="-12195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9A8A8CA8-CD6A-AF41-A3DA-9B08FC8C5B5D}"/>
                    </a:ext>
                  </a:extLst>
                </p:cNvPr>
                <p:cNvSpPr txBox="1"/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618E11A1-B1B4-7B44-979A-2CBB07DCF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blipFill>
                  <a:blip r:embed="rId5"/>
                  <a:stretch>
                    <a:fillRect t="-5263" r="-7317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6481C6AB-605E-7CA8-332E-F5A29EB1D73C}"/>
                    </a:ext>
                  </a:extLst>
                </p:cNvPr>
                <p:cNvSpPr txBox="1"/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baseline="300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FFB2BFD3-9699-69AC-E7D8-F4FE48CC8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blipFill>
                  <a:blip r:embed="rId6"/>
                  <a:stretch>
                    <a:fillRect t="-5263" r="-11475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F7EF96C5-9CBC-31EF-64A5-020BA061D435}"/>
                    </a:ext>
                  </a:extLst>
                </p:cNvPr>
                <p:cNvSpPr txBox="1"/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4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2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m:oMathPara>
                  </a14:m>
                  <a:endParaRPr lang="fr-FR" sz="24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A47C580-8CB8-EC74-0BDF-A39762AA1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8276" r="-379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73C1CCA-3217-CCE7-CD38-014E0D40FBB2}"/>
              </a:ext>
            </a:extLst>
          </p:cNvPr>
          <p:cNvGrpSpPr/>
          <p:nvPr/>
        </p:nvGrpSpPr>
        <p:grpSpPr>
          <a:xfrm>
            <a:off x="207264" y="1132165"/>
            <a:ext cx="6112512" cy="3139321"/>
            <a:chOff x="207264" y="1414272"/>
            <a:chExt cx="6112512" cy="3139321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16AAE16-3424-3D05-8A8B-F273256D2A32}"/>
                </a:ext>
              </a:extLst>
            </p:cNvPr>
            <p:cNvSpPr txBox="1"/>
            <p:nvPr/>
          </p:nvSpPr>
          <p:spPr>
            <a:xfrm>
              <a:off x="207264" y="1414272"/>
              <a:ext cx="611251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INCL </a:t>
              </a:r>
              <a:r>
                <a:rPr lang="fr-FR" dirty="0" err="1">
                  <a:solidFill>
                    <a:schemeClr val="bg1"/>
                  </a:solidFill>
                </a:rPr>
                <a:t>treats</a:t>
              </a:r>
              <a:r>
                <a:rPr lang="fr-FR" dirty="0">
                  <a:solidFill>
                    <a:schemeClr val="bg1"/>
                  </a:solidFill>
                </a:rPr>
                <a:t> d, </a:t>
              </a:r>
              <a:r>
                <a:rPr lang="fr-FR" dirty="0" err="1">
                  <a:solidFill>
                    <a:schemeClr val="bg1"/>
                  </a:solidFill>
                </a:rPr>
                <a:t>t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baseline="30000" dirty="0">
                  <a:solidFill>
                    <a:schemeClr val="bg1"/>
                  </a:solidFill>
                </a:rPr>
                <a:t>3</a:t>
              </a:r>
              <a:r>
                <a:rPr lang="fr-FR" dirty="0">
                  <a:solidFill>
                    <a:schemeClr val="bg1"/>
                  </a:solidFill>
                </a:rPr>
                <a:t>He, </a:t>
              </a:r>
              <a:r>
                <a:rPr lang="fr-FR" baseline="30000" dirty="0">
                  <a:solidFill>
                    <a:schemeClr val="bg1"/>
                  </a:solidFill>
                </a:rPr>
                <a:t>4</a:t>
              </a:r>
              <a:r>
                <a:rPr lang="fr-FR" dirty="0">
                  <a:solidFill>
                    <a:schemeClr val="bg1"/>
                  </a:solidFill>
                </a:rPr>
                <a:t>He-induced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(and more)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>
                  <a:solidFill>
                    <a:schemeClr val="bg1"/>
                  </a:solidFill>
                </a:rPr>
                <a:t>Now</a:t>
              </a:r>
              <a:r>
                <a:rPr lang="fr-FR" dirty="0">
                  <a:solidFill>
                    <a:schemeClr val="bg1"/>
                  </a:solidFill>
                </a:rPr>
                <a:t>        and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available</a:t>
              </a: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So, </a:t>
              </a:r>
              <a:r>
                <a:rPr lang="fr-FR" dirty="0" err="1">
                  <a:solidFill>
                    <a:schemeClr val="bg1"/>
                  </a:solidFill>
                </a:rPr>
                <a:t>why</a:t>
              </a:r>
              <a:r>
                <a:rPr lang="fr-FR" dirty="0">
                  <a:solidFill>
                    <a:schemeClr val="bg1"/>
                  </a:solidFill>
                </a:rPr>
                <a:t> not                               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?</a:t>
              </a: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 err="1">
                  <a:solidFill>
                    <a:schemeClr val="bg1"/>
                  </a:solidFill>
                </a:rPr>
                <a:t>It’s</a:t>
              </a:r>
              <a:r>
                <a:rPr lang="fr-FR" dirty="0">
                  <a:solidFill>
                    <a:schemeClr val="bg1"/>
                  </a:solidFill>
                </a:rPr>
                <a:t> in </a:t>
              </a:r>
              <a:r>
                <a:rPr lang="fr-FR" dirty="0" err="1">
                  <a:solidFill>
                    <a:schemeClr val="bg1"/>
                  </a:solidFill>
                </a:rPr>
                <a:t>progress</a:t>
              </a:r>
              <a:r>
                <a:rPr lang="fr-FR" dirty="0">
                  <a:solidFill>
                    <a:schemeClr val="bg1"/>
                  </a:solidFill>
                </a:rPr>
                <a:t>… but at an (</a:t>
              </a:r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early</a:t>
              </a:r>
              <a:r>
                <a:rPr lang="fr-FR" dirty="0">
                  <a:solidFill>
                    <a:schemeClr val="bg1"/>
                  </a:solidFill>
                </a:rPr>
                <a:t> stage </a:t>
              </a:r>
              <a:r>
                <a:rPr lang="fr-FR" dirty="0" err="1">
                  <a:solidFill>
                    <a:schemeClr val="bg1"/>
                  </a:solidFill>
                </a:rPr>
                <a:t>with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antideuteron</a:t>
              </a:r>
              <a:r>
                <a:rPr lang="fr-FR" dirty="0">
                  <a:solidFill>
                    <a:schemeClr val="bg1"/>
                  </a:solidFill>
                </a:rPr>
                <a:t>!</a:t>
              </a:r>
            </a:p>
            <a:p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First </a:t>
              </a:r>
              <a:r>
                <a:rPr lang="fr-FR" dirty="0" err="1">
                  <a:solidFill>
                    <a:schemeClr val="bg1"/>
                  </a:solidFill>
                </a:rPr>
                <a:t>results</a:t>
              </a:r>
              <a:r>
                <a:rPr lang="fr-FR" dirty="0">
                  <a:solidFill>
                    <a:schemeClr val="bg1"/>
                  </a:solidFill>
                </a:rPr>
                <a:t> are </a:t>
              </a:r>
              <a:r>
                <a:rPr lang="fr-FR" dirty="0" err="1">
                  <a:solidFill>
                    <a:schemeClr val="bg1"/>
                  </a:solidFill>
                </a:rPr>
                <a:t>encouranging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/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/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BA98936B-B961-25DD-6247-CD68C5CD7E94}"/>
                </a:ext>
              </a:extLst>
            </p:cNvPr>
            <p:cNvGrpSpPr/>
            <p:nvPr/>
          </p:nvGrpSpPr>
          <p:grpSpPr>
            <a:xfrm>
              <a:off x="1698716" y="2500976"/>
              <a:ext cx="1813977" cy="421952"/>
              <a:chOff x="2383536" y="116802"/>
              <a:chExt cx="1813977" cy="421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F2C109AD-085D-8C8B-A9C9-8FE2850CDEE2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E518F03-917B-EA83-A447-0F86BC639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061" r="-2439" b="-2424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CEC35822-722F-4F24-0FC5-CC2DCC30E2B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74C95728-2A60-F238-D814-1546283C50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C7E48097-2C55-A991-D335-57F1B8BB7067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89F006F-F22A-300C-9B8E-E8ABAD6214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705F7A79-C5CF-5230-1511-2F181788A96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0" i="1" baseline="30000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2000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0CE8FE4-0A71-B63B-3579-6A74C7F73F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7586" r="-2413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1A786786-0B95-7814-305B-E48068D56005}"/>
              </a:ext>
            </a:extLst>
          </p:cNvPr>
          <p:cNvSpPr txBox="1"/>
          <p:nvPr/>
        </p:nvSpPr>
        <p:spPr>
          <a:xfrm>
            <a:off x="1881594" y="6416770"/>
            <a:ext cx="483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S.P. </a:t>
            </a:r>
            <a:r>
              <a:rPr lang="fr-FR" sz="12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Denisov</a:t>
            </a:r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 et al., </a:t>
            </a:r>
            <a:r>
              <a:rPr lang="fr-FR" sz="12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Nuclear</a:t>
            </a:r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 </a:t>
            </a:r>
            <a:r>
              <a:rPr lang="fr-FR" sz="12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Physics</a:t>
            </a:r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 B 31.2 (1971), pp. 253–260.</a:t>
            </a:r>
            <a:endParaRPr lang="fr-FR" sz="1200" dirty="0">
              <a:solidFill>
                <a:schemeClr val="bg1"/>
              </a:solidFill>
              <a:effectLst/>
              <a:latin typeface="Helvetica" pitchFamily="2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9AA9B4A-D5B2-A3F6-D2A7-5AC3E721B3D1}"/>
              </a:ext>
            </a:extLst>
          </p:cNvPr>
          <p:cNvGrpSpPr/>
          <p:nvPr/>
        </p:nvGrpSpPr>
        <p:grpSpPr>
          <a:xfrm>
            <a:off x="802641" y="3985889"/>
            <a:ext cx="3822562" cy="2380038"/>
            <a:chOff x="733191" y="4055339"/>
            <a:chExt cx="3822562" cy="2380038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849C8C86-A17F-D691-C04C-ACBE0EC97075}"/>
                </a:ext>
              </a:extLst>
            </p:cNvPr>
            <p:cNvGrpSpPr/>
            <p:nvPr/>
          </p:nvGrpSpPr>
          <p:grpSpPr>
            <a:xfrm>
              <a:off x="1035852" y="4055340"/>
              <a:ext cx="3519901" cy="2380037"/>
              <a:chOff x="1035852" y="4055340"/>
              <a:chExt cx="3519901" cy="2380037"/>
            </a:xfrm>
          </p:grpSpPr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8A6212D5-8E6C-5E15-A72C-E22296A8F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35852" y="4055340"/>
                <a:ext cx="3519901" cy="2380037"/>
              </a:xfrm>
              <a:prstGeom prst="rect">
                <a:avLst/>
              </a:prstGeom>
            </p:spPr>
          </p:pic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54AE9A0-F38F-0893-F657-A0E23CD265D7}"/>
                  </a:ext>
                </a:extLst>
              </p:cNvPr>
              <p:cNvSpPr txBox="1"/>
              <p:nvPr/>
            </p:nvSpPr>
            <p:spPr>
              <a:xfrm rot="20205666">
                <a:off x="2993388" y="4820387"/>
                <a:ext cx="1038612" cy="523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err="1"/>
                  <a:t>preliminary</a:t>
                </a:r>
                <a:r>
                  <a:rPr lang="fr-FR" sz="1400" dirty="0"/>
                  <a:t> </a:t>
                </a:r>
                <a:r>
                  <a:rPr lang="fr-FR" sz="1400" dirty="0" err="1"/>
                  <a:t>results</a:t>
                </a:r>
                <a:endParaRPr lang="fr-FR" sz="14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3E63F37B-5795-D7A2-255B-83042DD9FB5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1888828" y="4200626"/>
                    <a:ext cx="1333374" cy="312521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140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400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  <m:r>
                            <a:rPr lang="fr-FR" sz="1400" b="0" i="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(13.3 </m:t>
                          </m:r>
                          <m:r>
                            <m:rPr>
                              <m:sty m:val="p"/>
                            </m:rPr>
                            <a:rPr lang="fr-FR" sz="1400" b="0" i="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lang="fr-FR" sz="1400" b="0" i="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1400" b="0" i="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1400" b="0" i="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fr-FR" sz="14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12" name="ZoneTexte 11">
                    <a:extLst>
                      <a:ext uri="{FF2B5EF4-FFF2-40B4-BE49-F238E27FC236}">
                        <a16:creationId xmlns:a16="http://schemas.microsoft.com/office/drawing/2014/main" id="{67354AD8-47AF-1E85-863A-2B19FEC894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1888828" y="4200626"/>
                    <a:ext cx="1333374" cy="3125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6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14FD4FE-F49F-65D5-14AC-7E360F847392}"/>
                </a:ext>
              </a:extLst>
            </p:cNvPr>
            <p:cNvSpPr txBox="1"/>
            <p:nvPr/>
          </p:nvSpPr>
          <p:spPr>
            <a:xfrm rot="16200000">
              <a:off x="-302938" y="5091468"/>
              <a:ext cx="23800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cross section (mb)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B006B5CD-364C-10F2-EF32-80A97DB2F44C}"/>
              </a:ext>
            </a:extLst>
          </p:cNvPr>
          <p:cNvGrpSpPr/>
          <p:nvPr/>
        </p:nvGrpSpPr>
        <p:grpSpPr>
          <a:xfrm>
            <a:off x="6191396" y="3870129"/>
            <a:ext cx="3380311" cy="1604687"/>
            <a:chOff x="6191396" y="3888442"/>
            <a:chExt cx="3380311" cy="1287464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FDDDB99F-75FC-1488-634B-7F624B21F8D2}"/>
                </a:ext>
              </a:extLst>
            </p:cNvPr>
            <p:cNvGrpSpPr/>
            <p:nvPr/>
          </p:nvGrpSpPr>
          <p:grpSpPr>
            <a:xfrm>
              <a:off x="6191397" y="4007506"/>
              <a:ext cx="3380310" cy="1168400"/>
              <a:chOff x="6307069" y="3114894"/>
              <a:chExt cx="3380310" cy="1168400"/>
            </a:xfrm>
          </p:grpSpPr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9DC1EAE4-D85D-4470-3C15-CDB01A5AEA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r="77381"/>
              <a:stretch/>
            </p:blipFill>
            <p:spPr>
              <a:xfrm>
                <a:off x="6307069" y="3114894"/>
                <a:ext cx="1295560" cy="1168400"/>
              </a:xfrm>
              <a:prstGeom prst="rect">
                <a:avLst/>
              </a:prstGeom>
            </p:spPr>
          </p:pic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74F9B532-4811-9D6D-AA2D-92C50A8292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l="59594"/>
              <a:stretch/>
            </p:blipFill>
            <p:spPr>
              <a:xfrm>
                <a:off x="7373072" y="3114894"/>
                <a:ext cx="2314307" cy="11684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375500CF-D2AB-A095-7D74-5D9CC35D248C}"/>
                    </a:ext>
                  </a:extLst>
                </p:cNvPr>
                <p:cNvSpPr txBox="1"/>
                <p:nvPr/>
              </p:nvSpPr>
              <p:spPr>
                <a:xfrm flipH="1">
                  <a:off x="6191396" y="3888442"/>
                  <a:ext cx="3380310" cy="373693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12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2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  <m:d>
                          <m:dPr>
                            <m:ctrlPr>
                              <a:rPr lang="fr-FR" sz="12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6.1 </m:t>
                            </m:r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GeV</m:t>
                            </m:r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c</m:t>
                            </m:r>
                            <m:r>
                              <m:rPr>
                                <m:nor/>
                              </m:rPr>
                              <a:rPr lang="fr-FR" sz="1200" smtClean="0">
                                <a:solidFill>
                                  <a:schemeClr val="bg1"/>
                                </a:solidFill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per</m:t>
                            </m:r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fr-FR" sz="1200" i="1" smtClean="0">
                                <a:solidFill>
                                  <a:schemeClr val="bg1"/>
                                </a:solidFill>
                              </a:rPr>
                              <m:t>nucleon</m:t>
                            </m:r>
                            <m:r>
                              <m:rPr>
                                <m:nor/>
                              </m:rPr>
                              <a:rPr lang="fr-FR" sz="1200" smtClean="0">
                                <a:solidFill>
                                  <a:schemeClr val="bg1"/>
                                </a:solidFill>
                              </a:rPr>
                              <m:t> </m:t>
                            </m:r>
                          </m:e>
                        </m:d>
                        <m:r>
                          <a:rPr lang="fr-FR" sz="1200" b="0" i="0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fr-FR" sz="1200" b="0" i="0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Ta</m:t>
                        </m:r>
                      </m:oMath>
                    </m:oMathPara>
                  </a14:m>
                  <a:endParaRPr lang="fr-FR" sz="1200" b="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  <a:p>
                  <a:pPr algn="ctr"/>
                  <a:r>
                    <a:rPr lang="fr-FR" sz="1200" dirty="0" err="1">
                      <a:solidFill>
                        <a:prstClr val="white"/>
                      </a:solidFill>
                      <a:latin typeface="Corbel" panose="020B0503020204020204"/>
                    </a:rPr>
                    <a:t>multiplicity</a:t>
                  </a:r>
                  <a:endParaRPr lang="fr-FR" sz="12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FC2A0FCD-54D8-5ED1-4798-38595D48E5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6191396" y="3888442"/>
                  <a:ext cx="3380310" cy="373693"/>
                </a:xfrm>
                <a:prstGeom prst="rect">
                  <a:avLst/>
                </a:prstGeom>
                <a:blipFill>
                  <a:blip r:embed="rId17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80E8FB77-F1AE-5D07-CF0F-D523FEF54372}"/>
              </a:ext>
            </a:extLst>
          </p:cNvPr>
          <p:cNvSpPr txBox="1"/>
          <p:nvPr/>
        </p:nvSpPr>
        <p:spPr>
          <a:xfrm>
            <a:off x="7521182" y="4359591"/>
            <a:ext cx="536869" cy="184666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fr-FR" sz="1200" dirty="0">
                <a:latin typeface="Symbol" pitchFamily="2" charset="2"/>
              </a:rPr>
              <a:t>p</a:t>
            </a:r>
            <a:r>
              <a:rPr lang="fr-FR" sz="1200" baseline="30000" dirty="0"/>
              <a:t>+</a:t>
            </a:r>
            <a:r>
              <a:rPr lang="fr-FR" sz="1200" dirty="0"/>
              <a:t>/</a:t>
            </a:r>
            <a:r>
              <a:rPr lang="fr-FR" sz="1200" dirty="0">
                <a:latin typeface="Symbol" pitchFamily="2" charset="2"/>
              </a:rPr>
              <a:t>p</a:t>
            </a:r>
            <a:r>
              <a:rPr lang="fr-FR" sz="1200" baseline="30000" dirty="0"/>
              <a:t>-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1C892BC-1770-D0E3-C6A8-2501A5AAADDA}"/>
              </a:ext>
            </a:extLst>
          </p:cNvPr>
          <p:cNvSpPr txBox="1"/>
          <p:nvPr/>
        </p:nvSpPr>
        <p:spPr>
          <a:xfrm>
            <a:off x="8680579" y="4359591"/>
            <a:ext cx="536869" cy="184666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fr-FR" sz="1200" dirty="0"/>
              <a:t>p</a:t>
            </a:r>
            <a:endParaRPr lang="fr-FR" sz="1200" baseline="30000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FA7182E-1BA9-F13E-D031-DDA5E5638549}"/>
              </a:ext>
            </a:extLst>
          </p:cNvPr>
          <p:cNvSpPr txBox="1"/>
          <p:nvPr/>
        </p:nvSpPr>
        <p:spPr>
          <a:xfrm>
            <a:off x="6319776" y="5174935"/>
            <a:ext cx="934463" cy="246221"/>
          </a:xfrm>
          <a:prstGeom prst="rect">
            <a:avLst/>
          </a:prstGeom>
          <a:solidFill>
            <a:srgbClr val="E2EDB8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fr-FR" sz="1600" dirty="0" err="1"/>
              <a:t>bias</a:t>
            </a:r>
            <a:endParaRPr lang="fr-FR" sz="1600" dirty="0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5A1D220-7162-2EB1-5D7A-ADC3153914D6}"/>
              </a:ext>
            </a:extLst>
          </p:cNvPr>
          <p:cNvSpPr txBox="1"/>
          <p:nvPr/>
        </p:nvSpPr>
        <p:spPr>
          <a:xfrm>
            <a:off x="6191396" y="5643198"/>
            <a:ext cx="3519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V. F. </a:t>
            </a:r>
            <a:r>
              <a:rPr lang="fr-FR" sz="12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Andreyev</a:t>
            </a:r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 et al.,</a:t>
            </a:r>
          </a:p>
          <a:p>
            <a:pPr algn="ctr"/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Il Nuovo </a:t>
            </a:r>
            <a:r>
              <a:rPr lang="fr-FR" sz="1200" i="1" dirty="0" err="1">
                <a:solidFill>
                  <a:schemeClr val="bg1"/>
                </a:solidFill>
                <a:effectLst/>
                <a:latin typeface="Helvetica" pitchFamily="2" charset="0"/>
              </a:rPr>
              <a:t>Cimento</a:t>
            </a:r>
            <a:r>
              <a:rPr lang="fr-FR" sz="1200" i="1" dirty="0">
                <a:solidFill>
                  <a:schemeClr val="bg1"/>
                </a:solidFill>
                <a:effectLst/>
                <a:latin typeface="Helvetica" pitchFamily="2" charset="0"/>
              </a:rPr>
              <a:t> A 103.8 (1990), pp. 1163–1176</a:t>
            </a:r>
            <a:endParaRPr lang="fr-FR" sz="1200" dirty="0">
              <a:solidFill>
                <a:schemeClr val="bg1"/>
              </a:solidFill>
              <a:effectLst/>
              <a:latin typeface="Helvetica" pitchFamily="2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8568DFA-6B97-30B1-F9D5-55BA6B1F1F99}"/>
              </a:ext>
            </a:extLst>
          </p:cNvPr>
          <p:cNvSpPr txBox="1"/>
          <p:nvPr/>
        </p:nvSpPr>
        <p:spPr>
          <a:xfrm rot="20205666">
            <a:off x="5831407" y="3652694"/>
            <a:ext cx="103861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preliminary</a:t>
            </a:r>
            <a:r>
              <a:rPr lang="fr-FR" sz="1400" dirty="0"/>
              <a:t> </a:t>
            </a:r>
            <a:r>
              <a:rPr lang="fr-FR" sz="1400" dirty="0" err="1"/>
              <a:t>results</a:t>
            </a:r>
            <a:endParaRPr lang="fr-FR" sz="1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4D7B176-D1A9-D4AC-9167-CEA5DFC1D32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6" name="ZoneTexte 1">
            <a:extLst>
              <a:ext uri="{FF2B5EF4-FFF2-40B4-BE49-F238E27FC236}">
                <a16:creationId xmlns:a16="http://schemas.microsoft.com/office/drawing/2014/main" id="{F6156F8F-392A-A94D-45A4-DFB0AC380847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76018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18F67B-5353-1D00-FC68-235111A6F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E8AB1F7-8D44-E3EC-FD2B-50A3AB174F04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           </a:t>
            </a:r>
          </a:p>
          <a:p>
            <a:pPr algn="ctr"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90B6CA9-BA87-D3A5-F3BC-7C61929C7942}"/>
              </a:ext>
            </a:extLst>
          </p:cNvPr>
          <p:cNvGrpSpPr/>
          <p:nvPr/>
        </p:nvGrpSpPr>
        <p:grpSpPr>
          <a:xfrm>
            <a:off x="4046011" y="75066"/>
            <a:ext cx="1813977" cy="483507"/>
            <a:chOff x="2383536" y="116802"/>
            <a:chExt cx="1813977" cy="4835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302EEEB7-9077-D81C-D14D-0B022416D40A}"/>
                    </a:ext>
                  </a:extLst>
                </p:cNvPr>
                <p:cNvSpPr txBox="1"/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53964BFE-BD89-5A74-AD5D-30DEA6C7F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blipFill>
                  <a:blip r:embed="rId4"/>
                  <a:stretch>
                    <a:fillRect t="-7895" r="-12195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9EBAAECE-59F8-696E-4EBC-FA9F906C7D84}"/>
                    </a:ext>
                  </a:extLst>
                </p:cNvPr>
                <p:cNvSpPr txBox="1"/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618E11A1-B1B4-7B44-979A-2CBB07DCF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blipFill>
                  <a:blip r:embed="rId5"/>
                  <a:stretch>
                    <a:fillRect t="-5263" r="-7317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26036055-E548-9343-675C-A1929DE9A9CA}"/>
                    </a:ext>
                  </a:extLst>
                </p:cNvPr>
                <p:cNvSpPr txBox="1"/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baseline="300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FFB2BFD3-9699-69AC-E7D8-F4FE48CC8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blipFill>
                  <a:blip r:embed="rId6"/>
                  <a:stretch>
                    <a:fillRect t="-5263" r="-11475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C231BD34-263E-DD91-B44E-3BA1632C0DAC}"/>
                    </a:ext>
                  </a:extLst>
                </p:cNvPr>
                <p:cNvSpPr txBox="1"/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4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2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m:oMathPara>
                  </a14:m>
                  <a:endParaRPr lang="fr-FR" sz="24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A47C580-8CB8-EC74-0BDF-A39762AA1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8276" r="-379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8672EF52-3CA7-4ADA-E6F0-69AE05CA0418}"/>
              </a:ext>
            </a:extLst>
          </p:cNvPr>
          <p:cNvGrpSpPr/>
          <p:nvPr/>
        </p:nvGrpSpPr>
        <p:grpSpPr>
          <a:xfrm>
            <a:off x="207264" y="1132165"/>
            <a:ext cx="6112512" cy="3139321"/>
            <a:chOff x="207264" y="1414272"/>
            <a:chExt cx="6112512" cy="3139321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EFB9B2C6-7B49-8837-6187-E9352BBA6B58}"/>
                </a:ext>
              </a:extLst>
            </p:cNvPr>
            <p:cNvSpPr txBox="1"/>
            <p:nvPr/>
          </p:nvSpPr>
          <p:spPr>
            <a:xfrm>
              <a:off x="207264" y="1414272"/>
              <a:ext cx="611251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INCL </a:t>
              </a:r>
              <a:r>
                <a:rPr lang="fr-FR" dirty="0" err="1">
                  <a:solidFill>
                    <a:schemeClr val="bg1"/>
                  </a:solidFill>
                </a:rPr>
                <a:t>treats</a:t>
              </a:r>
              <a:r>
                <a:rPr lang="fr-FR" dirty="0">
                  <a:solidFill>
                    <a:schemeClr val="bg1"/>
                  </a:solidFill>
                </a:rPr>
                <a:t> d, </a:t>
              </a:r>
              <a:r>
                <a:rPr lang="fr-FR" dirty="0" err="1">
                  <a:solidFill>
                    <a:schemeClr val="bg1"/>
                  </a:solidFill>
                </a:rPr>
                <a:t>t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baseline="30000" dirty="0">
                  <a:solidFill>
                    <a:schemeClr val="bg1"/>
                  </a:solidFill>
                </a:rPr>
                <a:t>3</a:t>
              </a:r>
              <a:r>
                <a:rPr lang="fr-FR" dirty="0">
                  <a:solidFill>
                    <a:schemeClr val="bg1"/>
                  </a:solidFill>
                </a:rPr>
                <a:t>He, </a:t>
              </a:r>
              <a:r>
                <a:rPr lang="fr-FR" baseline="30000" dirty="0">
                  <a:solidFill>
                    <a:schemeClr val="bg1"/>
                  </a:solidFill>
                </a:rPr>
                <a:t>4</a:t>
              </a:r>
              <a:r>
                <a:rPr lang="fr-FR" dirty="0">
                  <a:solidFill>
                    <a:schemeClr val="bg1"/>
                  </a:solidFill>
                </a:rPr>
                <a:t>He-induced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(and more)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>
                  <a:solidFill>
                    <a:schemeClr val="bg1"/>
                  </a:solidFill>
                </a:rPr>
                <a:t>Now</a:t>
              </a:r>
              <a:r>
                <a:rPr lang="fr-FR" dirty="0">
                  <a:solidFill>
                    <a:schemeClr val="bg1"/>
                  </a:solidFill>
                </a:rPr>
                <a:t>        and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available</a:t>
              </a: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So, </a:t>
              </a:r>
              <a:r>
                <a:rPr lang="fr-FR" dirty="0" err="1">
                  <a:solidFill>
                    <a:schemeClr val="bg1"/>
                  </a:solidFill>
                </a:rPr>
                <a:t>why</a:t>
              </a:r>
              <a:r>
                <a:rPr lang="fr-FR" dirty="0">
                  <a:solidFill>
                    <a:schemeClr val="bg1"/>
                  </a:solidFill>
                </a:rPr>
                <a:t> not                               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?</a:t>
              </a: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 err="1">
                  <a:solidFill>
                    <a:schemeClr val="bg1"/>
                  </a:solidFill>
                </a:rPr>
                <a:t>It’s</a:t>
              </a:r>
              <a:r>
                <a:rPr lang="fr-FR" dirty="0">
                  <a:solidFill>
                    <a:schemeClr val="bg1"/>
                  </a:solidFill>
                </a:rPr>
                <a:t> in </a:t>
              </a:r>
              <a:r>
                <a:rPr lang="fr-FR" dirty="0" err="1">
                  <a:solidFill>
                    <a:schemeClr val="bg1"/>
                  </a:solidFill>
                </a:rPr>
                <a:t>progress</a:t>
              </a:r>
              <a:r>
                <a:rPr lang="fr-FR" dirty="0">
                  <a:solidFill>
                    <a:schemeClr val="bg1"/>
                  </a:solidFill>
                </a:rPr>
                <a:t>… but at an (</a:t>
              </a:r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early</a:t>
              </a:r>
              <a:r>
                <a:rPr lang="fr-FR" dirty="0">
                  <a:solidFill>
                    <a:schemeClr val="bg1"/>
                  </a:solidFill>
                </a:rPr>
                <a:t> stage </a:t>
              </a:r>
              <a:r>
                <a:rPr lang="fr-FR" dirty="0" err="1">
                  <a:solidFill>
                    <a:schemeClr val="bg1"/>
                  </a:solidFill>
                </a:rPr>
                <a:t>with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antideuteron</a:t>
              </a:r>
              <a:r>
                <a:rPr lang="fr-FR" dirty="0">
                  <a:solidFill>
                    <a:schemeClr val="bg1"/>
                  </a:solidFill>
                </a:rPr>
                <a:t>!</a:t>
              </a:r>
            </a:p>
            <a:p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First </a:t>
              </a:r>
              <a:r>
                <a:rPr lang="fr-FR" dirty="0" err="1">
                  <a:solidFill>
                    <a:schemeClr val="bg1"/>
                  </a:solidFill>
                </a:rPr>
                <a:t>results</a:t>
              </a:r>
              <a:r>
                <a:rPr lang="fr-FR" dirty="0">
                  <a:solidFill>
                    <a:schemeClr val="bg1"/>
                  </a:solidFill>
                </a:rPr>
                <a:t> are </a:t>
              </a:r>
              <a:r>
                <a:rPr lang="fr-FR" dirty="0" err="1">
                  <a:solidFill>
                    <a:schemeClr val="bg1"/>
                  </a:solidFill>
                </a:rPr>
                <a:t>encouranging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CCB8C982-B332-4052-4D05-BE26EA166D15}"/>
                    </a:ext>
                  </a:extLst>
                </p:cNvPr>
                <p:cNvSpPr txBox="1"/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CAEF0786-5D11-30EF-ED6F-6278BE522F9D}"/>
                    </a:ext>
                  </a:extLst>
                </p:cNvPr>
                <p:cNvSpPr txBox="1"/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7CEDE77E-6D63-52D5-075B-05FF9ABF4DD1}"/>
                </a:ext>
              </a:extLst>
            </p:cNvPr>
            <p:cNvGrpSpPr/>
            <p:nvPr/>
          </p:nvGrpSpPr>
          <p:grpSpPr>
            <a:xfrm>
              <a:off x="1698716" y="2500976"/>
              <a:ext cx="1813977" cy="421952"/>
              <a:chOff x="2383536" y="116802"/>
              <a:chExt cx="1813977" cy="421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2F276175-F648-67D8-1910-6B774E4BBB89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E518F03-917B-EA83-A447-0F86BC639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061" r="-2439" b="-2424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4044D877-7533-A2F3-3778-BA3839A0BF2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74C95728-2A60-F238-D814-1546283C50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66E56023-0680-91F7-DE54-A52DDCAB5A4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89F006F-F22A-300C-9B8E-E8ABAD6214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BEE6184C-47F6-28E2-A20D-014E924F4095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0" i="1" baseline="30000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2000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0CE8FE4-0A71-B63B-3579-6A74C7F73F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7586" r="-2413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4AAE46F4-FE5B-5A22-36F1-EB3C996780D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6" name="ZoneTexte 1">
            <a:extLst>
              <a:ext uri="{FF2B5EF4-FFF2-40B4-BE49-F238E27FC236}">
                <a16:creationId xmlns:a16="http://schemas.microsoft.com/office/drawing/2014/main" id="{56995493-83B9-D7E2-1B55-D6D5A6110AD1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6899040-EEB4-2071-39AE-FF56E315582F}"/>
              </a:ext>
            </a:extLst>
          </p:cNvPr>
          <p:cNvSpPr txBox="1"/>
          <p:nvPr/>
        </p:nvSpPr>
        <p:spPr>
          <a:xfrm rot="20205666">
            <a:off x="4442710" y="2806725"/>
            <a:ext cx="103861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preliminary</a:t>
            </a:r>
            <a:r>
              <a:rPr lang="fr-FR" sz="1400" dirty="0"/>
              <a:t> </a:t>
            </a:r>
            <a:r>
              <a:rPr lang="fr-FR" sz="1400" dirty="0" err="1"/>
              <a:t>results</a:t>
            </a:r>
            <a:endParaRPr lang="fr-FR" sz="1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C0CC4E2-7640-054F-1B54-1971C056C50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7264" y="939119"/>
            <a:ext cx="9480230" cy="5283301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F63615EC-54B3-348B-D466-004C3436CDD0}"/>
              </a:ext>
            </a:extLst>
          </p:cNvPr>
          <p:cNvSpPr/>
          <p:nvPr/>
        </p:nvSpPr>
        <p:spPr>
          <a:xfrm>
            <a:off x="385699" y="1743280"/>
            <a:ext cx="3126994" cy="4918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48C1872-96C1-759E-A0EB-1A5BAF1AFFC0}"/>
              </a:ext>
            </a:extLst>
          </p:cNvPr>
          <p:cNvSpPr/>
          <p:nvPr/>
        </p:nvSpPr>
        <p:spPr>
          <a:xfrm>
            <a:off x="4865120" y="2775449"/>
            <a:ext cx="4688214" cy="34098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2428798-9951-B01C-8C71-5FD33CA93D1E}"/>
              </a:ext>
            </a:extLst>
          </p:cNvPr>
          <p:cNvSpPr txBox="1"/>
          <p:nvPr/>
        </p:nvSpPr>
        <p:spPr>
          <a:xfrm>
            <a:off x="6578600" y="2946400"/>
            <a:ext cx="147409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5B3E335-0021-A490-5F7B-96CEE75F40BF}"/>
                  </a:ext>
                </a:extLst>
              </p:cNvPr>
              <p:cNvSpPr txBox="1"/>
              <p:nvPr/>
            </p:nvSpPr>
            <p:spPr>
              <a:xfrm flipH="1">
                <a:off x="6578599" y="2896161"/>
                <a:ext cx="1367971" cy="4698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solidFill>
                      <a:prstClr val="white"/>
                    </a:solidFill>
                  </a:rPr>
                  <a:t>~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240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fr-FR" sz="2400" dirty="0">
                    <a:solidFill>
                      <a:prstClr val="white"/>
                    </a:solidFill>
                    <a:latin typeface="Corbel" panose="020B0503020204020204"/>
                  </a:rPr>
                  <a:t> + </a:t>
                </a:r>
                <a:r>
                  <a:rPr lang="fr-FR" sz="2400" baseline="30000" dirty="0">
                    <a:solidFill>
                      <a:prstClr val="white"/>
                    </a:solidFill>
                    <a:latin typeface="Corbel" panose="020B0503020204020204"/>
                  </a:rPr>
                  <a:t>32</a:t>
                </a:r>
                <a:r>
                  <a:rPr lang="fr-FR" sz="2400" dirty="0">
                    <a:solidFill>
                      <a:prstClr val="white"/>
                    </a:solidFill>
                    <a:latin typeface="Corbel" panose="020B0503020204020204"/>
                  </a:rPr>
                  <a:t>P 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5B3E335-0021-A490-5F7B-96CEE75F4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578599" y="2896161"/>
                <a:ext cx="1367971" cy="469809"/>
              </a:xfrm>
              <a:prstGeom prst="rect">
                <a:avLst/>
              </a:prstGeom>
              <a:blipFill>
                <a:blip r:embed="rId16"/>
                <a:stretch>
                  <a:fillRect l="-1835" t="-8108" r="-6422" b="-297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>
            <a:extLst>
              <a:ext uri="{FF2B5EF4-FFF2-40B4-BE49-F238E27FC236}">
                <a16:creationId xmlns:a16="http://schemas.microsoft.com/office/drawing/2014/main" id="{28EF752F-F20D-F460-692D-7DE52806C62E}"/>
              </a:ext>
            </a:extLst>
          </p:cNvPr>
          <p:cNvSpPr txBox="1"/>
          <p:nvPr/>
        </p:nvSpPr>
        <p:spPr>
          <a:xfrm rot="20250481">
            <a:off x="-25538" y="929102"/>
            <a:ext cx="3225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From</a:t>
            </a:r>
            <a:r>
              <a:rPr lang="fr-FR" dirty="0">
                <a:solidFill>
                  <a:schemeClr val="bg1"/>
                </a:solidFill>
              </a:rPr>
              <a:t> talk of </a:t>
            </a:r>
            <a:r>
              <a:rPr lang="fr-FR" dirty="0" err="1">
                <a:solidFill>
                  <a:schemeClr val="bg1"/>
                </a:solidFill>
              </a:rPr>
              <a:t>Marilena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Monday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06311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EA4ED-93F8-644B-03D4-D873588EC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4CA626F-D38F-D5B6-E834-6A94DA3963DB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           </a:t>
            </a:r>
          </a:p>
          <a:p>
            <a:pPr algn="ctr"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5DFB1E2-DB99-727B-7DDF-7FDB2DBC6282}"/>
              </a:ext>
            </a:extLst>
          </p:cNvPr>
          <p:cNvGrpSpPr/>
          <p:nvPr/>
        </p:nvGrpSpPr>
        <p:grpSpPr>
          <a:xfrm>
            <a:off x="4046011" y="75066"/>
            <a:ext cx="1813977" cy="483507"/>
            <a:chOff x="2383536" y="116802"/>
            <a:chExt cx="1813977" cy="4835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2F9DB01D-EF87-B3F5-45D3-23A6398E2ED9}"/>
                    </a:ext>
                  </a:extLst>
                </p:cNvPr>
                <p:cNvSpPr txBox="1"/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53964BFE-BD89-5A74-AD5D-30DEA6C7F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blipFill>
                  <a:blip r:embed="rId4"/>
                  <a:stretch>
                    <a:fillRect t="-7895" r="-12195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FB66F255-8747-A1A2-E9CF-4E6F821A233B}"/>
                    </a:ext>
                  </a:extLst>
                </p:cNvPr>
                <p:cNvSpPr txBox="1"/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618E11A1-B1B4-7B44-979A-2CBB07DCF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blipFill>
                  <a:blip r:embed="rId5"/>
                  <a:stretch>
                    <a:fillRect t="-5263" r="-7317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51D51FBB-A108-FFE2-4822-55C558AE1B4B}"/>
                    </a:ext>
                  </a:extLst>
                </p:cNvPr>
                <p:cNvSpPr txBox="1"/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baseline="300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FFB2BFD3-9699-69AC-E7D8-F4FE48CC8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blipFill>
                  <a:blip r:embed="rId6"/>
                  <a:stretch>
                    <a:fillRect t="-5263" r="-11475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44F82F1-F0DA-DA2E-6CE5-67D13FB04690}"/>
                    </a:ext>
                  </a:extLst>
                </p:cNvPr>
                <p:cNvSpPr txBox="1"/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4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2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m:oMathPara>
                  </a14:m>
                  <a:endParaRPr lang="fr-FR" sz="24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A47C580-8CB8-EC74-0BDF-A39762AA1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8276" r="-379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53CAC2C7-064E-A35C-CB0D-770B164EB2B5}"/>
              </a:ext>
            </a:extLst>
          </p:cNvPr>
          <p:cNvGrpSpPr/>
          <p:nvPr/>
        </p:nvGrpSpPr>
        <p:grpSpPr>
          <a:xfrm>
            <a:off x="207264" y="1132165"/>
            <a:ext cx="6112512" cy="3139321"/>
            <a:chOff x="207264" y="1414272"/>
            <a:chExt cx="6112512" cy="3139321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27C23F16-9972-2241-3194-5F2786BB20DA}"/>
                </a:ext>
              </a:extLst>
            </p:cNvPr>
            <p:cNvSpPr txBox="1"/>
            <p:nvPr/>
          </p:nvSpPr>
          <p:spPr>
            <a:xfrm>
              <a:off x="207264" y="1414272"/>
              <a:ext cx="611251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INCL </a:t>
              </a:r>
              <a:r>
                <a:rPr lang="fr-FR" dirty="0" err="1">
                  <a:solidFill>
                    <a:schemeClr val="bg1"/>
                  </a:solidFill>
                </a:rPr>
                <a:t>treats</a:t>
              </a:r>
              <a:r>
                <a:rPr lang="fr-FR" dirty="0">
                  <a:solidFill>
                    <a:schemeClr val="bg1"/>
                  </a:solidFill>
                </a:rPr>
                <a:t> d, </a:t>
              </a:r>
              <a:r>
                <a:rPr lang="fr-FR" dirty="0" err="1">
                  <a:solidFill>
                    <a:schemeClr val="bg1"/>
                  </a:solidFill>
                </a:rPr>
                <a:t>t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baseline="30000" dirty="0">
                  <a:solidFill>
                    <a:schemeClr val="bg1"/>
                  </a:solidFill>
                </a:rPr>
                <a:t>3</a:t>
              </a:r>
              <a:r>
                <a:rPr lang="fr-FR" dirty="0">
                  <a:solidFill>
                    <a:schemeClr val="bg1"/>
                  </a:solidFill>
                </a:rPr>
                <a:t>He, </a:t>
              </a:r>
              <a:r>
                <a:rPr lang="fr-FR" baseline="30000" dirty="0">
                  <a:solidFill>
                    <a:schemeClr val="bg1"/>
                  </a:solidFill>
                </a:rPr>
                <a:t>4</a:t>
              </a:r>
              <a:r>
                <a:rPr lang="fr-FR" dirty="0">
                  <a:solidFill>
                    <a:schemeClr val="bg1"/>
                  </a:solidFill>
                </a:rPr>
                <a:t>He-induced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(and more)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>
                  <a:solidFill>
                    <a:schemeClr val="bg1"/>
                  </a:solidFill>
                </a:rPr>
                <a:t>Now</a:t>
              </a:r>
              <a:r>
                <a:rPr lang="fr-FR" dirty="0">
                  <a:solidFill>
                    <a:schemeClr val="bg1"/>
                  </a:solidFill>
                </a:rPr>
                <a:t>        and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available</a:t>
              </a: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So, </a:t>
              </a:r>
              <a:r>
                <a:rPr lang="fr-FR" dirty="0" err="1">
                  <a:solidFill>
                    <a:schemeClr val="bg1"/>
                  </a:solidFill>
                </a:rPr>
                <a:t>why</a:t>
              </a:r>
              <a:r>
                <a:rPr lang="fr-FR" dirty="0">
                  <a:solidFill>
                    <a:schemeClr val="bg1"/>
                  </a:solidFill>
                </a:rPr>
                <a:t> not                               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?</a:t>
              </a: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 err="1">
                  <a:solidFill>
                    <a:schemeClr val="bg1"/>
                  </a:solidFill>
                </a:rPr>
                <a:t>It’s</a:t>
              </a:r>
              <a:r>
                <a:rPr lang="fr-FR" dirty="0">
                  <a:solidFill>
                    <a:schemeClr val="bg1"/>
                  </a:solidFill>
                </a:rPr>
                <a:t> in </a:t>
              </a:r>
              <a:r>
                <a:rPr lang="fr-FR" dirty="0" err="1">
                  <a:solidFill>
                    <a:schemeClr val="bg1"/>
                  </a:solidFill>
                </a:rPr>
                <a:t>progress</a:t>
              </a:r>
              <a:r>
                <a:rPr lang="fr-FR" dirty="0">
                  <a:solidFill>
                    <a:schemeClr val="bg1"/>
                  </a:solidFill>
                </a:rPr>
                <a:t>… but at an (</a:t>
              </a:r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early</a:t>
              </a:r>
              <a:r>
                <a:rPr lang="fr-FR" dirty="0">
                  <a:solidFill>
                    <a:schemeClr val="bg1"/>
                  </a:solidFill>
                </a:rPr>
                <a:t> stage </a:t>
              </a:r>
              <a:r>
                <a:rPr lang="fr-FR" dirty="0" err="1">
                  <a:solidFill>
                    <a:schemeClr val="bg1"/>
                  </a:solidFill>
                </a:rPr>
                <a:t>with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antideuteron</a:t>
              </a:r>
              <a:r>
                <a:rPr lang="fr-FR" dirty="0">
                  <a:solidFill>
                    <a:schemeClr val="bg1"/>
                  </a:solidFill>
                </a:rPr>
                <a:t>!</a:t>
              </a:r>
            </a:p>
            <a:p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First </a:t>
              </a:r>
              <a:r>
                <a:rPr lang="fr-FR" dirty="0" err="1">
                  <a:solidFill>
                    <a:schemeClr val="bg1"/>
                  </a:solidFill>
                </a:rPr>
                <a:t>results</a:t>
              </a:r>
              <a:r>
                <a:rPr lang="fr-FR" dirty="0">
                  <a:solidFill>
                    <a:schemeClr val="bg1"/>
                  </a:solidFill>
                </a:rPr>
                <a:t> are </a:t>
              </a:r>
              <a:r>
                <a:rPr lang="fr-FR" dirty="0" err="1">
                  <a:solidFill>
                    <a:schemeClr val="bg1"/>
                  </a:solidFill>
                </a:rPr>
                <a:t>encouranging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4D0FC5AF-6124-5815-33E4-A546A1F666AA}"/>
                    </a:ext>
                  </a:extLst>
                </p:cNvPr>
                <p:cNvSpPr txBox="1"/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7EC7B6B-9CEE-5116-952F-73EF2F563103}"/>
                    </a:ext>
                  </a:extLst>
                </p:cNvPr>
                <p:cNvSpPr txBox="1"/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E95E59F8-16D6-3885-B211-2CAED35779D0}"/>
                </a:ext>
              </a:extLst>
            </p:cNvPr>
            <p:cNvGrpSpPr/>
            <p:nvPr/>
          </p:nvGrpSpPr>
          <p:grpSpPr>
            <a:xfrm>
              <a:off x="1698716" y="2500976"/>
              <a:ext cx="1813977" cy="421952"/>
              <a:chOff x="2383536" y="116802"/>
              <a:chExt cx="1813977" cy="421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073CBE9C-2C33-832B-4C75-4DA84F63E13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E518F03-917B-EA83-A447-0F86BC639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061" r="-2439" b="-2424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53614DC6-4646-0553-1A07-A8502656362B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74C95728-2A60-F238-D814-1546283C50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705AA5FA-B64B-704D-BF6E-ABD423327588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89F006F-F22A-300C-9B8E-E8ABAD6214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C60EF97B-738D-D716-DEC6-285E8732880A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0" i="1" baseline="30000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2000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0CE8FE4-0A71-B63B-3579-6A74C7F73F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7586" r="-2413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016226B6-57AA-8A74-8F00-4F87C5D5B1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6" name="ZoneTexte 1">
            <a:extLst>
              <a:ext uri="{FF2B5EF4-FFF2-40B4-BE49-F238E27FC236}">
                <a16:creationId xmlns:a16="http://schemas.microsoft.com/office/drawing/2014/main" id="{EC1A41B1-3164-5E56-6266-6551DB846602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7944966-E9D2-3ED1-75F2-B3809AD27AF7}"/>
              </a:ext>
            </a:extLst>
          </p:cNvPr>
          <p:cNvSpPr txBox="1"/>
          <p:nvPr/>
        </p:nvSpPr>
        <p:spPr>
          <a:xfrm rot="20205666">
            <a:off x="4442710" y="2806725"/>
            <a:ext cx="103861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preliminary</a:t>
            </a:r>
            <a:r>
              <a:rPr lang="fr-FR" sz="1400" dirty="0"/>
              <a:t> </a:t>
            </a:r>
            <a:r>
              <a:rPr lang="fr-FR" sz="1400" dirty="0" err="1"/>
              <a:t>results</a:t>
            </a:r>
            <a:endParaRPr lang="fr-FR" sz="1400" dirty="0"/>
          </a:p>
        </p:txBody>
      </p:sp>
      <p:pic>
        <p:nvPicPr>
          <p:cNvPr id="55" name="Image 54">
            <a:extLst>
              <a:ext uri="{FF2B5EF4-FFF2-40B4-BE49-F238E27FC236}">
                <a16:creationId xmlns:a16="http://schemas.microsoft.com/office/drawing/2014/main" id="{8BBF6DB3-CDB9-8E1E-A5E2-7C73CCAF088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97200" y="2466000"/>
            <a:ext cx="6040800" cy="440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28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F7E03-CAB7-32B6-A309-6070CE13E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73AF282-2697-1B3B-2E68-D5E447487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7200" y="2466000"/>
            <a:ext cx="6044400" cy="439502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5AB46DC-C44D-136E-18F4-CA5455D64594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           </a:t>
            </a:r>
          </a:p>
          <a:p>
            <a:pPr algn="ctr">
              <a:buSzPct val="90000"/>
            </a:pP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403D7C48-1FA9-1A2B-B1DC-5B573B1011DB}"/>
              </a:ext>
            </a:extLst>
          </p:cNvPr>
          <p:cNvGrpSpPr/>
          <p:nvPr/>
        </p:nvGrpSpPr>
        <p:grpSpPr>
          <a:xfrm>
            <a:off x="4046011" y="75066"/>
            <a:ext cx="1813977" cy="483507"/>
            <a:chOff x="2383536" y="116802"/>
            <a:chExt cx="1813977" cy="4835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F03A4392-25E7-6336-335F-08FF77B67845}"/>
                    </a:ext>
                  </a:extLst>
                </p:cNvPr>
                <p:cNvSpPr txBox="1"/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3" name="ZoneTexte 2">
                  <a:extLst>
                    <a:ext uri="{FF2B5EF4-FFF2-40B4-BE49-F238E27FC236}">
                      <a16:creationId xmlns:a16="http://schemas.microsoft.com/office/drawing/2014/main" id="{53964BFE-BD89-5A74-AD5D-30DEA6C7F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383536" y="116802"/>
                  <a:ext cx="505967" cy="469809"/>
                </a:xfrm>
                <a:prstGeom prst="rect">
                  <a:avLst/>
                </a:prstGeom>
                <a:blipFill>
                  <a:blip r:embed="rId4"/>
                  <a:stretch>
                    <a:fillRect t="-7895" r="-12195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4D5C12E4-2D6E-EA04-275C-BDCA51D594FC}"/>
                    </a:ext>
                  </a:extLst>
                </p:cNvPr>
                <p:cNvSpPr txBox="1"/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6" name="ZoneTexte 5">
                  <a:extLst>
                    <a:ext uri="{FF2B5EF4-FFF2-40B4-BE49-F238E27FC236}">
                      <a16:creationId xmlns:a16="http://schemas.microsoft.com/office/drawing/2014/main" id="{618E11A1-B1B4-7B44-979A-2CBB07DCF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719145" y="120873"/>
                  <a:ext cx="505966" cy="461665"/>
                </a:xfrm>
                <a:prstGeom prst="rect">
                  <a:avLst/>
                </a:prstGeom>
                <a:blipFill>
                  <a:blip r:embed="rId5"/>
                  <a:stretch>
                    <a:fillRect t="-5263" r="-7317" b="-263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9B16D123-B8A2-FA98-390D-AB7BA4DC416B}"/>
                    </a:ext>
                  </a:extLst>
                </p:cNvPr>
                <p:cNvSpPr txBox="1"/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40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baseline="30000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r>
                    <a:rPr lang="fr-FR" sz="2400" dirty="0">
                      <a:solidFill>
                        <a:prstClr val="white"/>
                      </a:solidFill>
                      <a:latin typeface="Corbel" panose="020B0503020204020204"/>
                    </a:rPr>
                    <a:t>,</a:t>
                  </a: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FFB2BFD3-9699-69AC-E7D8-F4FE48CC8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031110" y="135090"/>
                  <a:ext cx="768095" cy="461665"/>
                </a:xfrm>
                <a:prstGeom prst="rect">
                  <a:avLst/>
                </a:prstGeom>
                <a:blipFill>
                  <a:blip r:embed="rId6"/>
                  <a:stretch>
                    <a:fillRect t="-5263" r="-11475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84E68C93-CB5C-C88E-29A7-1149E21092D9}"/>
                    </a:ext>
                  </a:extLst>
                </p:cNvPr>
                <p:cNvSpPr txBox="1"/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4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sz="24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m:oMathPara>
                  </a14:m>
                  <a:endParaRPr lang="fr-FR" sz="2400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BA47C580-8CB8-EC74-0BDF-A39762AA1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843401" y="138644"/>
                  <a:ext cx="354112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8276" r="-3793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D6CAF090-C57E-9FD3-ED04-6DB9AFCCF7EF}"/>
              </a:ext>
            </a:extLst>
          </p:cNvPr>
          <p:cNvGrpSpPr/>
          <p:nvPr/>
        </p:nvGrpSpPr>
        <p:grpSpPr>
          <a:xfrm>
            <a:off x="207264" y="1132165"/>
            <a:ext cx="6112512" cy="3139321"/>
            <a:chOff x="207264" y="1414272"/>
            <a:chExt cx="6112512" cy="3139321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02457334-9C80-C280-AED7-32AC4A0872EC}"/>
                </a:ext>
              </a:extLst>
            </p:cNvPr>
            <p:cNvSpPr txBox="1"/>
            <p:nvPr/>
          </p:nvSpPr>
          <p:spPr>
            <a:xfrm>
              <a:off x="207264" y="1414272"/>
              <a:ext cx="611251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INCL </a:t>
              </a:r>
              <a:r>
                <a:rPr lang="fr-FR" dirty="0" err="1">
                  <a:solidFill>
                    <a:schemeClr val="bg1"/>
                  </a:solidFill>
                </a:rPr>
                <a:t>treats</a:t>
              </a:r>
              <a:r>
                <a:rPr lang="fr-FR" dirty="0">
                  <a:solidFill>
                    <a:schemeClr val="bg1"/>
                  </a:solidFill>
                </a:rPr>
                <a:t> d, </a:t>
              </a:r>
              <a:r>
                <a:rPr lang="fr-FR" dirty="0" err="1">
                  <a:solidFill>
                    <a:schemeClr val="bg1"/>
                  </a:solidFill>
                </a:rPr>
                <a:t>t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baseline="30000" dirty="0">
                  <a:solidFill>
                    <a:schemeClr val="bg1"/>
                  </a:solidFill>
                </a:rPr>
                <a:t>3</a:t>
              </a:r>
              <a:r>
                <a:rPr lang="fr-FR" dirty="0">
                  <a:solidFill>
                    <a:schemeClr val="bg1"/>
                  </a:solidFill>
                </a:rPr>
                <a:t>He, </a:t>
              </a:r>
              <a:r>
                <a:rPr lang="fr-FR" baseline="30000" dirty="0">
                  <a:solidFill>
                    <a:schemeClr val="bg1"/>
                  </a:solidFill>
                </a:rPr>
                <a:t>4</a:t>
              </a:r>
              <a:r>
                <a:rPr lang="fr-FR" dirty="0">
                  <a:solidFill>
                    <a:schemeClr val="bg1"/>
                  </a:solidFill>
                </a:rPr>
                <a:t>He-induced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(and more)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 err="1">
                  <a:solidFill>
                    <a:schemeClr val="bg1"/>
                  </a:solidFill>
                </a:rPr>
                <a:t>Now</a:t>
              </a:r>
              <a:r>
                <a:rPr lang="fr-FR" dirty="0">
                  <a:solidFill>
                    <a:schemeClr val="bg1"/>
                  </a:solidFill>
                </a:rPr>
                <a:t>        and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available</a:t>
              </a: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dirty="0">
                  <a:solidFill>
                    <a:schemeClr val="bg1"/>
                  </a:solidFill>
                </a:rPr>
                <a:t>So, </a:t>
              </a:r>
              <a:r>
                <a:rPr lang="fr-FR" dirty="0" err="1">
                  <a:solidFill>
                    <a:schemeClr val="bg1"/>
                  </a:solidFill>
                </a:rPr>
                <a:t>why</a:t>
              </a:r>
              <a:r>
                <a:rPr lang="fr-FR" dirty="0">
                  <a:solidFill>
                    <a:schemeClr val="bg1"/>
                  </a:solidFill>
                </a:rPr>
                <a:t> not                                    -</a:t>
              </a:r>
              <a:r>
                <a:rPr lang="fr-FR" dirty="0" err="1">
                  <a:solidFill>
                    <a:schemeClr val="bg1"/>
                  </a:solidFill>
                </a:rPr>
                <a:t>induced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reactions</a:t>
              </a:r>
              <a:r>
                <a:rPr lang="fr-FR" dirty="0">
                  <a:solidFill>
                    <a:schemeClr val="bg1"/>
                  </a:solidFill>
                </a:rPr>
                <a:t>?</a:t>
              </a: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 err="1">
                  <a:solidFill>
                    <a:schemeClr val="bg1"/>
                  </a:solidFill>
                </a:rPr>
                <a:t>It’s</a:t>
              </a:r>
              <a:r>
                <a:rPr lang="fr-FR" dirty="0">
                  <a:solidFill>
                    <a:schemeClr val="bg1"/>
                  </a:solidFill>
                </a:rPr>
                <a:t> in </a:t>
              </a:r>
              <a:r>
                <a:rPr lang="fr-FR" dirty="0" err="1">
                  <a:solidFill>
                    <a:schemeClr val="bg1"/>
                  </a:solidFill>
                </a:rPr>
                <a:t>progress</a:t>
              </a:r>
              <a:r>
                <a:rPr lang="fr-FR" dirty="0">
                  <a:solidFill>
                    <a:schemeClr val="bg1"/>
                  </a:solidFill>
                </a:rPr>
                <a:t>… but at an (</a:t>
              </a:r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early</a:t>
              </a:r>
              <a:r>
                <a:rPr lang="fr-FR" dirty="0">
                  <a:solidFill>
                    <a:schemeClr val="bg1"/>
                  </a:solidFill>
                </a:rPr>
                <a:t> stage </a:t>
              </a:r>
              <a:r>
                <a:rPr lang="fr-FR" dirty="0" err="1">
                  <a:solidFill>
                    <a:schemeClr val="bg1"/>
                  </a:solidFill>
                </a:rPr>
                <a:t>with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antideuteron</a:t>
              </a:r>
              <a:r>
                <a:rPr lang="fr-FR" dirty="0">
                  <a:solidFill>
                    <a:schemeClr val="bg1"/>
                  </a:solidFill>
                </a:rPr>
                <a:t>!</a:t>
              </a:r>
            </a:p>
            <a:p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First </a:t>
              </a:r>
              <a:r>
                <a:rPr lang="fr-FR" dirty="0" err="1">
                  <a:solidFill>
                    <a:schemeClr val="bg1"/>
                  </a:solidFill>
                </a:rPr>
                <a:t>results</a:t>
              </a:r>
              <a:r>
                <a:rPr lang="fr-FR" dirty="0">
                  <a:solidFill>
                    <a:schemeClr val="bg1"/>
                  </a:solidFill>
                </a:rPr>
                <a:t> are </a:t>
              </a:r>
              <a:r>
                <a:rPr lang="fr-FR" dirty="0" err="1">
                  <a:solidFill>
                    <a:schemeClr val="bg1"/>
                  </a:solidFill>
                </a:rPr>
                <a:t>encouranging</a:t>
              </a:r>
              <a:r>
                <a:rPr lang="fr-FR" dirty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4FDA32D3-4D18-2599-E9ED-EE12F1EC2071}"/>
                    </a:ext>
                  </a:extLst>
                </p:cNvPr>
                <p:cNvSpPr txBox="1"/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D36237F-FF3B-E155-7CE9-A045F65A9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309" y="1987296"/>
                  <a:ext cx="251795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4286" b="-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902C14D8-123A-B426-4A1C-B63349F1CAD1}"/>
                    </a:ext>
                  </a:extLst>
                </p:cNvPr>
                <p:cNvSpPr txBox="1"/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fr-FR" dirty="0">
                    <a:solidFill>
                      <a:prstClr val="white"/>
                    </a:solidFill>
                    <a:latin typeface="Corbel" panose="020B0503020204020204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2948B9ED-8138-E501-54D2-6751A2AAD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21665" y="1987296"/>
                  <a:ext cx="354112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82AED62C-BE32-AD51-AC89-7EF386FB1EDA}"/>
                </a:ext>
              </a:extLst>
            </p:cNvPr>
            <p:cNvGrpSpPr/>
            <p:nvPr/>
          </p:nvGrpSpPr>
          <p:grpSpPr>
            <a:xfrm>
              <a:off x="1698716" y="2500976"/>
              <a:ext cx="1813977" cy="421952"/>
              <a:chOff x="2383536" y="116802"/>
              <a:chExt cx="1813977" cy="421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D6DED28-F9C7-10C7-0AD5-EB54D62E638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3" name="ZoneTexte 22">
                    <a:extLst>
                      <a:ext uri="{FF2B5EF4-FFF2-40B4-BE49-F238E27FC236}">
                        <a16:creationId xmlns:a16="http://schemas.microsoft.com/office/drawing/2014/main" id="{EE518F03-917B-EA83-A447-0F86BC639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383536" y="116802"/>
                    <a:ext cx="505967" cy="4069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6061" r="-2439" b="-2424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AC0D0E92-49A9-8229-E297-8C7E14C303E7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74C95728-2A60-F238-D814-1546283C50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19145" y="120873"/>
                    <a:ext cx="505966" cy="40011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86EE385F-37A6-F58B-063D-47EBF54B299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fr-FR" sz="20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baseline="30000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e>
                        </m:acc>
                      </m:oMath>
                    </a14:m>
                    <a:r>
                      <a:rPr lang="fr-FR" sz="2000" dirty="0">
                        <a:solidFill>
                          <a:prstClr val="white"/>
                        </a:solidFill>
                        <a:latin typeface="Corbel" panose="020B0503020204020204"/>
                      </a:rPr>
                      <a:t>,</a:t>
                    </a: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89F006F-F22A-300C-9B8E-E8ABAD6214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031110" y="135090"/>
                    <a:ext cx="768095" cy="4001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9375" b="-281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4525D937-9EAA-6E54-75DC-9F06BD4C4F4C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fr-FR" sz="200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0" i="1" baseline="30000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2000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e>
                          </m:acc>
                        </m:oMath>
                      </m:oMathPara>
                    </a14:m>
                    <a:endParaRPr lang="fr-FR" sz="2000" dirty="0">
                      <a:solidFill>
                        <a:prstClr val="white"/>
                      </a:solidFill>
                      <a:latin typeface="Corbel" panose="020B0503020204020204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0CE8FE4-0A71-B63B-3579-6A74C7F73F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3843401" y="138644"/>
                    <a:ext cx="354112" cy="4001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7586" r="-24138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8A790724-4973-A122-75A2-55AED7E0C2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16" name="ZoneTexte 1">
            <a:extLst>
              <a:ext uri="{FF2B5EF4-FFF2-40B4-BE49-F238E27FC236}">
                <a16:creationId xmlns:a16="http://schemas.microsoft.com/office/drawing/2014/main" id="{2E8381E3-3570-1D1E-1641-977B9C573C8C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1ED91865-EEB5-4926-D235-C8EE3C817427}"/>
              </a:ext>
            </a:extLst>
          </p:cNvPr>
          <p:cNvSpPr txBox="1"/>
          <p:nvPr/>
        </p:nvSpPr>
        <p:spPr>
          <a:xfrm rot="20205666">
            <a:off x="3740782" y="2828872"/>
            <a:ext cx="1952597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preliminary</a:t>
            </a:r>
            <a:r>
              <a:rPr lang="fr-FR" sz="1400" dirty="0"/>
              <a:t> </a:t>
            </a:r>
            <a:r>
              <a:rPr lang="fr-FR" sz="1400" dirty="0" err="1"/>
              <a:t>results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endParaRPr lang="fr-FR" sz="1400" dirty="0"/>
          </a:p>
          <a:p>
            <a:pPr algn="ctr"/>
            <a:r>
              <a:rPr lang="fr-FR" sz="1400" dirty="0" err="1"/>
              <a:t>dbar</a:t>
            </a:r>
            <a:r>
              <a:rPr lang="fr-FR" sz="1400" dirty="0"/>
              <a:t> + </a:t>
            </a:r>
            <a:r>
              <a:rPr lang="fr-FR" sz="1400" baseline="30000" dirty="0"/>
              <a:t>32</a:t>
            </a:r>
            <a:r>
              <a:rPr lang="fr-FR" sz="14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052736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20B35-F6DA-63BA-C7F1-C2EDBBF96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D83043A2-AC7F-97FA-C091-A6EF730EA1D8}"/>
              </a:ext>
            </a:extLst>
          </p:cNvPr>
          <p:cNvSpPr txBox="1"/>
          <p:nvPr/>
        </p:nvSpPr>
        <p:spPr>
          <a:xfrm>
            <a:off x="9941" y="16380"/>
            <a:ext cx="98695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Just for informations…</a:t>
            </a:r>
          </a:p>
          <a:p>
            <a:pPr algn="ctr"/>
            <a:endParaRPr lang="fr-FR" sz="800" dirty="0">
              <a:solidFill>
                <a:schemeClr val="bg1"/>
              </a:solidFill>
              <a:latin typeface="Chalkboard" panose="03050602040202020205" pitchFamily="66" charset="77"/>
            </a:endParaRPr>
          </a:p>
          <a:p>
            <a:pPr algn="ctr"/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halkboard" panose="03050602040202020205" pitchFamily="66" charset="77"/>
              </a:rPr>
              <a:t>(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halkboard" panose="03050602040202020205" pitchFamily="66" charset="77"/>
              </a:rPr>
              <a:t>linked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halkboard" panose="03050602040202020205" pitchFamily="66" charset="77"/>
              </a:rPr>
              <a:t> to Geant4 on the medium and long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halkboard" panose="03050602040202020205" pitchFamily="66" charset="77"/>
              </a:rPr>
              <a:t>term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halkboard" panose="03050602040202020205" pitchFamily="66" charset="77"/>
              </a:rPr>
              <a:t>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FF33AE-6EBB-F57F-571B-3E2D24578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6BABF36A-CFA6-3172-6BE4-D693A1813952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21310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8FD666B0-34CD-5BE9-DC41-AEDB64B1A401}"/>
                  </a:ext>
                </a:extLst>
              </p:cNvPr>
              <p:cNvSpPr txBox="1"/>
              <p:nvPr/>
            </p:nvSpPr>
            <p:spPr>
              <a:xfrm>
                <a:off x="332960" y="1366871"/>
                <a:ext cx="9371871" cy="480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90000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  <a:sym typeface="Wingdings" pitchFamily="2" charset="2"/>
                  </a:rPr>
                  <a:t>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We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have been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asked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to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implement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antiproton as projectile</a:t>
                </a: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 marL="800100" lvl="1" indent="-342900">
                  <a:buSzPct val="90000"/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by people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from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>
                    <a:solidFill>
                      <a:srgbClr val="FFFF00"/>
                    </a:solidFill>
                    <a:latin typeface="Chalkboard" panose="03050602040202020205" pitchFamily="66" charset="77"/>
                  </a:rPr>
                  <a:t>AD (</a:t>
                </a:r>
                <a:r>
                  <a:rPr lang="fr-FR" dirty="0" err="1">
                    <a:solidFill>
                      <a:srgbClr val="FFFF00"/>
                    </a:solidFill>
                    <a:latin typeface="Chalkboard" panose="03050602040202020205" pitchFamily="66" charset="77"/>
                  </a:rPr>
                  <a:t>Cern</a:t>
                </a:r>
                <a:r>
                  <a:rPr lang="fr-FR" dirty="0">
                    <a:solidFill>
                      <a:srgbClr val="FFFF00"/>
                    </a:solidFill>
                    <a:latin typeface="Chalkboard" panose="03050602040202020205" pitchFamily="66" charset="77"/>
                  </a:rPr>
                  <a:t>)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			at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rest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(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low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energy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- MeV)</a:t>
                </a:r>
              </a:p>
              <a:p>
                <a:pPr>
                  <a:buSzPct val="90000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	    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physics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of anti-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matter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(%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matter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)</a:t>
                </a:r>
              </a:p>
              <a:p>
                <a:pPr>
                  <a:buSzPct val="90000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	     new cross section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measurements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at ASACUSA</a:t>
                </a: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 marL="800100" lvl="1" indent="-342900">
                  <a:buSzPct val="90000"/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by people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from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>
                    <a:solidFill>
                      <a:srgbClr val="FFFF00"/>
                    </a:solidFill>
                    <a:latin typeface="Chalkboard" panose="03050602040202020205" pitchFamily="66" charset="77"/>
                  </a:rPr>
                  <a:t>PANDA (FAIR)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		in-flight (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higher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energy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-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GeV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)</a:t>
                </a:r>
              </a:p>
              <a:p>
                <a:pPr>
                  <a:buSzPct val="90000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	    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study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of </a:t>
                </a:r>
                <a:r>
                  <a:rPr lang="fr-FR" dirty="0">
                    <a:solidFill>
                      <a:schemeClr val="bg1"/>
                    </a:solidFill>
                    <a:latin typeface="Symbol" pitchFamily="2" charset="2"/>
                  </a:rPr>
                  <a:t>L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</m:acc>
                  </m:oMath>
                </a14:m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interaction</a:t>
                </a: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>
                  <a:buSzPct val="90000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  <a:sym typeface="Wingdings" pitchFamily="2" charset="2"/>
                  </a:rPr>
                  <a:t> 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And the </a:t>
                </a:r>
                <a:r>
                  <a:rPr lang="fr-FR" dirty="0">
                    <a:solidFill>
                      <a:srgbClr val="FFFF00"/>
                    </a:solidFill>
                    <a:latin typeface="Chalkboard" panose="03050602040202020205" pitchFamily="66" charset="77"/>
                  </a:rPr>
                  <a:t>GAPS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(*)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experiment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might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be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interested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fr-FR" baseline="30000" dirty="0">
                            <a:solidFill>
                              <a:schemeClr val="bg1"/>
                            </a:solidFill>
                            <a:latin typeface="Chalkboard" panose="03050602040202020205" pitchFamily="66" charset="77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bg1"/>
                            </a:solidFill>
                            <a:latin typeface="Chalkboard" panose="03050602040202020205" pitchFamily="66" charset="77"/>
                          </a:rPr>
                          <m:t>He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bg1"/>
                            </a:solidFill>
                            <a:latin typeface="Chalkboard" panose="03050602040202020205" pitchFamily="66" charset="77"/>
                          </a:rPr>
                          <m:t> </m:t>
                        </m:r>
                      </m:e>
                    </m:acc>
                  </m:oMath>
                </a14:m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.</a:t>
                </a: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  <a:p>
                <a:pPr>
                  <a:buSzPct val="90000"/>
                </a:pP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(*) The General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AntiParticle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Spectrometer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(GAPS)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aims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to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study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dark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matter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through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 sensitive observations of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cosmic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-ray antiprotons,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antideuterons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, and </a:t>
                </a:r>
                <a:r>
                  <a:rPr lang="fr-FR" dirty="0" err="1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antihelium</a:t>
                </a:r>
                <a:r>
                  <a:rPr lang="fr-FR" dirty="0">
                    <a:solidFill>
                      <a:schemeClr val="bg1"/>
                    </a:solidFill>
                    <a:latin typeface="Chalkboard" panose="03050602040202020205" pitchFamily="66" charset="77"/>
                  </a:rPr>
                  <a:t>.</a:t>
                </a:r>
              </a:p>
              <a:p>
                <a:pPr>
                  <a:buSzPct val="90000"/>
                </a:pPr>
                <a:endParaRPr lang="fr-FR" dirty="0">
                  <a:solidFill>
                    <a:schemeClr val="bg1"/>
                  </a:solidFill>
                  <a:latin typeface="Chalkboard" panose="03050602040202020205" pitchFamily="66" charset="77"/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8FD666B0-34CD-5BE9-DC41-AEDB64B1A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60" y="1366871"/>
                <a:ext cx="9371871" cy="4807983"/>
              </a:xfrm>
              <a:prstGeom prst="rect">
                <a:avLst/>
              </a:prstGeom>
              <a:blipFill>
                <a:blip r:embed="rId3"/>
                <a:stretch>
                  <a:fillRect l="-541" t="-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Why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Antibaryons?</a:t>
            </a: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4C5D14CF-2250-D341-7A49-6C91CC43C84B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95C3408-D029-E649-9E0B-564AB5D38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070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1645F-462C-B2D1-4036-AE53326B2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87FD19BD-FE1E-4D71-D273-A26184B9DE85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Neutrinos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E76FC0-74F0-32B3-C901-0BBDC048C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34EC8FE-094F-4254-623D-FC3E5616B1AF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D4E66B0-D63A-0E39-4E48-5AA9BA32D2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349807"/>
              </p:ext>
            </p:extLst>
          </p:nvPr>
        </p:nvGraphicFramePr>
        <p:xfrm>
          <a:off x="87546" y="4217176"/>
          <a:ext cx="9744390" cy="2186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390">
                  <a:extLst>
                    <a:ext uri="{9D8B030D-6E8A-4147-A177-3AD203B41FA5}">
                      <a16:colId xmlns:a16="http://schemas.microsoft.com/office/drawing/2014/main" val="2437017116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37002511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3410402412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543228115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3972180182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833891425"/>
                    </a:ext>
                  </a:extLst>
                </a:gridCol>
              </a:tblGrid>
              <a:tr h="35144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2020-2023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494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Who</a:t>
                      </a:r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dirty="0"/>
                        <a:t>A. </a:t>
                      </a:r>
                      <a:r>
                        <a:rPr lang="fr-FR" dirty="0" err="1"/>
                        <a:t>Ershova</a:t>
                      </a:r>
                      <a:endParaRPr lang="fr-FR" dirty="0"/>
                    </a:p>
                    <a:p>
                      <a:pPr marL="0" indent="0">
                        <a:buNone/>
                      </a:pPr>
                      <a:r>
                        <a:rPr lang="fr-FR" dirty="0"/>
                        <a:t>(</a:t>
                      </a:r>
                      <a:r>
                        <a:rPr lang="fr-FR" dirty="0" err="1"/>
                        <a:t>Thesis</a:t>
                      </a:r>
                      <a:r>
                        <a:rPr lang="fr-FR" dirty="0"/>
                        <a:t> </a:t>
                      </a:r>
                      <a:r>
                        <a:rPr lang="fr-F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CEA</a:t>
                      </a:r>
                      <a:r>
                        <a:rPr lang="fr-FR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Antoine L.T.</a:t>
                      </a:r>
                    </a:p>
                    <a:p>
                      <a:r>
                        <a:rPr lang="fr-FR" dirty="0" err="1"/>
                        <a:t>Internship</a:t>
                      </a:r>
                      <a:r>
                        <a:rPr lang="fr-FR" dirty="0"/>
                        <a:t> (</a:t>
                      </a:r>
                      <a:r>
                        <a:rPr lang="fr-F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CEA</a:t>
                      </a:r>
                      <a:r>
                        <a:rPr lang="fr-FR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NEUT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13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Link/Goal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-oscillation </a:t>
                      </a:r>
                      <a:r>
                        <a:rPr lang="fr-FR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exp</a:t>
                      </a:r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. </a:t>
                      </a:r>
                    </a:p>
                    <a:p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INCL to </a:t>
                      </a:r>
                      <a:r>
                        <a:rPr lang="fr-FR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treat</a:t>
                      </a:r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FSI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714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CCQE in INCL</a:t>
                      </a:r>
                    </a:p>
                    <a:p>
                      <a:endParaRPr lang="fr-FR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New 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16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Implementing</a:t>
                      </a:r>
                      <a:r>
                        <a:rPr lang="fr-FR" dirty="0"/>
                        <a:t> INCL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NuWro</a:t>
                      </a:r>
                      <a:r>
                        <a:rPr lang="fr-FR" dirty="0"/>
                        <a:t>  </a:t>
                      </a:r>
                      <a:r>
                        <a:rPr lang="fr-FR" dirty="0">
                          <a:latin typeface="Symbol" pitchFamily="2" charset="2"/>
                        </a:rPr>
                        <a:t>n</a:t>
                      </a:r>
                      <a:r>
                        <a:rPr lang="fr-FR" dirty="0"/>
                        <a:t>-N</a:t>
                      </a:r>
                    </a:p>
                    <a:p>
                      <a:r>
                        <a:rPr lang="fr-FR" dirty="0"/>
                        <a:t>INCL       FSI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It </a:t>
                      </a:r>
                      <a:r>
                        <a:rPr lang="fr-FR" dirty="0" err="1"/>
                        <a:t>works</a:t>
                      </a:r>
                      <a:endParaRPr lang="fr-FR" dirty="0"/>
                    </a:p>
                    <a:p>
                      <a:r>
                        <a:rPr lang="fr-FR" dirty="0" err="1"/>
                        <a:t>Some</a:t>
                      </a:r>
                      <a:r>
                        <a:rPr lang="fr-FR" dirty="0"/>
                        <a:t> points to </a:t>
                      </a:r>
                      <a:r>
                        <a:rPr lang="fr-FR" dirty="0" err="1"/>
                        <a:t>be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understood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Implementation</a:t>
                      </a:r>
                      <a:r>
                        <a:rPr lang="fr-FR" dirty="0"/>
                        <a:t> OK?</a:t>
                      </a:r>
                    </a:p>
                    <a:p>
                      <a:r>
                        <a:rPr lang="fr-FR" dirty="0" err="1"/>
                        <a:t>Used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within</a:t>
                      </a:r>
                      <a:r>
                        <a:rPr lang="fr-FR" dirty="0"/>
                        <a:t> Geant4?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714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Implementing</a:t>
                      </a:r>
                      <a:r>
                        <a:rPr lang="fr-FR" dirty="0"/>
                        <a:t> INCL</a:t>
                      </a:r>
                    </a:p>
                    <a:p>
                      <a:endParaRPr lang="fr-FR" dirty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887573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5997B627-C47B-375A-9A76-AA1B860FCC57}"/>
              </a:ext>
            </a:extLst>
          </p:cNvPr>
          <p:cNvSpPr txBox="1"/>
          <p:nvPr/>
        </p:nvSpPr>
        <p:spPr>
          <a:xfrm>
            <a:off x="87546" y="546174"/>
            <a:ext cx="9377249" cy="16619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1700" dirty="0">
                <a:solidFill>
                  <a:schemeClr val="bg1"/>
                </a:solidFill>
              </a:rPr>
              <a:t>In </a:t>
            </a:r>
            <a:r>
              <a:rPr lang="fr-FR" sz="1700" dirty="0" err="1">
                <a:solidFill>
                  <a:schemeClr val="bg1"/>
                </a:solidFill>
              </a:rPr>
              <a:t>some</a:t>
            </a:r>
            <a:r>
              <a:rPr lang="fr-FR" sz="1700" dirty="0">
                <a:solidFill>
                  <a:schemeClr val="bg1"/>
                </a:solidFill>
              </a:rPr>
              <a:t> neutrino </a:t>
            </a:r>
            <a:r>
              <a:rPr lang="fr-FR" sz="1700" dirty="0" err="1">
                <a:solidFill>
                  <a:schemeClr val="bg1"/>
                </a:solidFill>
              </a:rPr>
              <a:t>experiments</a:t>
            </a:r>
            <a:r>
              <a:rPr lang="fr-FR" sz="1700" dirty="0">
                <a:solidFill>
                  <a:schemeClr val="bg1"/>
                </a:solidFill>
              </a:rPr>
              <a:t>,</a:t>
            </a:r>
          </a:p>
          <a:p>
            <a:r>
              <a:rPr lang="fr-FR" sz="1700" dirty="0">
                <a:solidFill>
                  <a:schemeClr val="bg1"/>
                </a:solidFill>
              </a:rPr>
              <a:t>	Energy of the neutrino </a:t>
            </a:r>
            <a:r>
              <a:rPr lang="fr-FR" sz="1700" dirty="0" err="1">
                <a:solidFill>
                  <a:schemeClr val="bg1"/>
                </a:solidFill>
              </a:rPr>
              <a:t>is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known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thanks</a:t>
            </a:r>
            <a:r>
              <a:rPr lang="fr-FR" sz="1700" dirty="0">
                <a:solidFill>
                  <a:schemeClr val="bg1"/>
                </a:solidFill>
              </a:rPr>
              <a:t> to </a:t>
            </a:r>
            <a:r>
              <a:rPr lang="fr-FR" sz="1700" dirty="0">
                <a:solidFill>
                  <a:schemeClr val="bg1"/>
                </a:solidFill>
                <a:latin typeface="Symbol" pitchFamily="2" charset="2"/>
              </a:rPr>
              <a:t>n</a:t>
            </a:r>
            <a:r>
              <a:rPr lang="fr-FR" sz="1700" dirty="0">
                <a:solidFill>
                  <a:schemeClr val="bg1"/>
                </a:solidFill>
              </a:rPr>
              <a:t>-Nucleus interaction </a:t>
            </a:r>
            <a:r>
              <a:rPr lang="fr-FR" sz="1700" dirty="0" err="1">
                <a:solidFill>
                  <a:schemeClr val="bg1"/>
                </a:solidFill>
              </a:rPr>
              <a:t>products</a:t>
            </a:r>
            <a:endParaRPr lang="fr-FR" sz="1700" dirty="0">
              <a:solidFill>
                <a:schemeClr val="bg1"/>
              </a:solidFill>
            </a:endParaRPr>
          </a:p>
          <a:p>
            <a:r>
              <a:rPr lang="fr-FR" sz="1700" dirty="0">
                <a:solidFill>
                  <a:schemeClr val="bg1"/>
                </a:solidFill>
              </a:rPr>
              <a:t>BUT</a:t>
            </a:r>
          </a:p>
          <a:p>
            <a:r>
              <a:rPr lang="fr-FR" sz="1700" dirty="0">
                <a:solidFill>
                  <a:schemeClr val="bg1"/>
                </a:solidFill>
              </a:rPr>
              <a:t>	</a:t>
            </a:r>
            <a:r>
              <a:rPr lang="fr-FR" sz="1700" dirty="0" err="1">
                <a:solidFill>
                  <a:schemeClr val="bg1"/>
                </a:solidFill>
              </a:rPr>
              <a:t>Increasing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precision</a:t>
            </a:r>
            <a:r>
              <a:rPr lang="fr-FR" sz="1700" dirty="0">
                <a:solidFill>
                  <a:schemeClr val="bg1"/>
                </a:solidFill>
              </a:rPr>
              <a:t> of the </a:t>
            </a:r>
            <a:r>
              <a:rPr lang="fr-FR" sz="1700" dirty="0" err="1">
                <a:solidFill>
                  <a:schemeClr val="bg1"/>
                </a:solidFill>
              </a:rPr>
              <a:t>experiments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means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better</a:t>
            </a:r>
            <a:r>
              <a:rPr lang="fr-FR" sz="1700" dirty="0">
                <a:solidFill>
                  <a:schemeClr val="bg1"/>
                </a:solidFill>
              </a:rPr>
              <a:t>/</a:t>
            </a:r>
            <a:r>
              <a:rPr lang="fr-FR" sz="1700" dirty="0" err="1">
                <a:solidFill>
                  <a:schemeClr val="bg1"/>
                </a:solidFill>
              </a:rPr>
              <a:t>refined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results</a:t>
            </a:r>
            <a:r>
              <a:rPr lang="fr-FR" sz="1700" dirty="0">
                <a:solidFill>
                  <a:schemeClr val="bg1"/>
                </a:solidFill>
              </a:rPr>
              <a:t> in </a:t>
            </a:r>
            <a:r>
              <a:rPr lang="fr-FR" sz="1700" dirty="0">
                <a:solidFill>
                  <a:schemeClr val="bg1"/>
                </a:solidFill>
                <a:latin typeface="Symbol" pitchFamily="2" charset="2"/>
              </a:rPr>
              <a:t>n</a:t>
            </a:r>
            <a:r>
              <a:rPr lang="fr-FR" sz="1700" dirty="0">
                <a:solidFill>
                  <a:schemeClr val="bg1"/>
                </a:solidFill>
              </a:rPr>
              <a:t>-Nucleus interactions</a:t>
            </a:r>
          </a:p>
          <a:p>
            <a:r>
              <a:rPr lang="fr-FR" sz="1700" dirty="0" err="1">
                <a:solidFill>
                  <a:schemeClr val="bg1"/>
                </a:solidFill>
              </a:rPr>
              <a:t>Then</a:t>
            </a:r>
            <a:endParaRPr lang="fr-FR" sz="1700" dirty="0">
              <a:solidFill>
                <a:schemeClr val="bg1"/>
              </a:solidFill>
            </a:endParaRPr>
          </a:p>
          <a:p>
            <a:r>
              <a:rPr lang="fr-FR" sz="1700" dirty="0">
                <a:solidFill>
                  <a:schemeClr val="bg1"/>
                </a:solidFill>
              </a:rPr>
              <a:t>	Need to use </a:t>
            </a:r>
            <a:r>
              <a:rPr lang="fr-FR" sz="1700" dirty="0" err="1">
                <a:solidFill>
                  <a:schemeClr val="bg1"/>
                </a:solidFill>
              </a:rPr>
              <a:t>models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known</a:t>
            </a:r>
            <a:r>
              <a:rPr lang="fr-FR" sz="1700" dirty="0">
                <a:solidFill>
                  <a:schemeClr val="bg1"/>
                </a:solidFill>
              </a:rPr>
              <a:t> to </a:t>
            </a:r>
            <a:r>
              <a:rPr lang="fr-FR" sz="1700" dirty="0" err="1">
                <a:solidFill>
                  <a:schemeClr val="bg1"/>
                </a:solidFill>
              </a:rPr>
              <a:t>treat</a:t>
            </a:r>
            <a:r>
              <a:rPr lang="fr-FR" sz="1700" dirty="0">
                <a:solidFill>
                  <a:schemeClr val="bg1"/>
                </a:solidFill>
              </a:rPr>
              <a:t> </a:t>
            </a:r>
            <a:r>
              <a:rPr lang="fr-FR" sz="1700" dirty="0" err="1">
                <a:solidFill>
                  <a:schemeClr val="bg1"/>
                </a:solidFill>
              </a:rPr>
              <a:t>well</a:t>
            </a:r>
            <a:r>
              <a:rPr lang="fr-FR" sz="1700" dirty="0">
                <a:solidFill>
                  <a:schemeClr val="bg1"/>
                </a:solidFill>
              </a:rPr>
              <a:t> Final State Interaction (FSI)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E338FB9-3C17-350A-1E78-65D8C9B04899}"/>
              </a:ext>
            </a:extLst>
          </p:cNvPr>
          <p:cNvSpPr txBox="1"/>
          <p:nvPr/>
        </p:nvSpPr>
        <p:spPr>
          <a:xfrm>
            <a:off x="87546" y="2380955"/>
            <a:ext cx="9377249" cy="10772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Reminder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several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type of interactions)</a:t>
            </a:r>
          </a:p>
          <a:p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	QE (CCQE – NCQE) 		Quasi-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elastic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(Charge/Neutral 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Current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)		</a:t>
            </a:r>
          </a:p>
          <a:p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	RES			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Resonant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  <a:latin typeface="Symbol" pitchFamily="2" charset="2"/>
              </a:rPr>
              <a:t>D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)				</a:t>
            </a:r>
          </a:p>
          <a:p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	DIS			Deep 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Inelastic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Scatering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higher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bg1">
                    <a:lumMod val="85000"/>
                  </a:schemeClr>
                </a:solidFill>
              </a:rPr>
              <a:t>resonances</a:t>
            </a:r>
            <a:r>
              <a:rPr lang="fr-FR" sz="1600" dirty="0">
                <a:solidFill>
                  <a:schemeClr val="bg1">
                    <a:lumMod val="85000"/>
                  </a:schemeClr>
                </a:solidFill>
              </a:rPr>
              <a:t>) 	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FC58C91-B0F9-DBC6-F0F5-0344DBDCAF15}"/>
              </a:ext>
            </a:extLst>
          </p:cNvPr>
          <p:cNvSpPr txBox="1"/>
          <p:nvPr/>
        </p:nvSpPr>
        <p:spPr>
          <a:xfrm>
            <a:off x="155643" y="3784060"/>
            <a:ext cx="28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err="1">
                <a:solidFill>
                  <a:schemeClr val="bg1"/>
                </a:solidFill>
              </a:rPr>
              <a:t>Consequences</a:t>
            </a:r>
            <a:r>
              <a:rPr lang="fr-FR" sz="1600" u="sng" dirty="0">
                <a:solidFill>
                  <a:schemeClr val="bg1"/>
                </a:solidFill>
              </a:rPr>
              <a:t> for INCL</a:t>
            </a:r>
          </a:p>
        </p:txBody>
      </p:sp>
    </p:spTree>
    <p:extLst>
      <p:ext uri="{BB962C8B-B14F-4D97-AF65-F5344CB8AC3E}">
        <p14:creationId xmlns:p14="http://schemas.microsoft.com/office/powerpoint/2010/main" val="1645059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916F3-72F9-A2C7-353D-D1F242A9E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E013159-B846-41DB-1FC9-1CE78E26E4D7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Uncertainties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,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errors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D8730E2-285D-77A7-B597-35F04698F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8" name="ZoneTexte 1">
            <a:extLst>
              <a:ext uri="{FF2B5EF4-FFF2-40B4-BE49-F238E27FC236}">
                <a16:creationId xmlns:a16="http://schemas.microsoft.com/office/drawing/2014/main" id="{50D6BF6E-C4C5-FDE6-6239-0B1D1106DD1D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CB6325F-3B8D-4A5F-16E1-A282966A39B5}"/>
              </a:ext>
            </a:extLst>
          </p:cNvPr>
          <p:cNvSpPr txBox="1"/>
          <p:nvPr/>
        </p:nvSpPr>
        <p:spPr>
          <a:xfrm>
            <a:off x="414528" y="1292352"/>
            <a:ext cx="93390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At the 23rd Geant4 Collaboration Meeting (2018 in Lund)</a:t>
            </a:r>
          </a:p>
          <a:p>
            <a:pPr algn="just"/>
            <a:r>
              <a:rPr lang="fr-FR" dirty="0">
                <a:solidFill>
                  <a:schemeClr val="bg1"/>
                </a:solidFill>
              </a:rPr>
              <a:t>	A </a:t>
            </a:r>
            <a:r>
              <a:rPr lang="fr-FR" dirty="0" err="1">
                <a:solidFill>
                  <a:schemeClr val="bg1"/>
                </a:solidFill>
              </a:rPr>
              <a:t>presentation</a:t>
            </a:r>
            <a:r>
              <a:rPr lang="fr-FR" dirty="0">
                <a:solidFill>
                  <a:schemeClr val="bg1"/>
                </a:solidFill>
              </a:rPr>
              <a:t> on the </a:t>
            </a:r>
            <a:r>
              <a:rPr lang="fr-FR" dirty="0" err="1">
                <a:solidFill>
                  <a:schemeClr val="bg1"/>
                </a:solidFill>
              </a:rPr>
              <a:t>optimization</a:t>
            </a:r>
            <a:r>
              <a:rPr lang="fr-FR" dirty="0">
                <a:solidFill>
                  <a:schemeClr val="bg1"/>
                </a:solidFill>
              </a:rPr>
              <a:t> of </a:t>
            </a:r>
            <a:r>
              <a:rPr lang="fr-FR" dirty="0" err="1">
                <a:solidFill>
                  <a:schemeClr val="bg1"/>
                </a:solidFill>
              </a:rPr>
              <a:t>parameter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thanks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>
                <a:solidFill>
                  <a:schemeClr val="bg1"/>
                </a:solidFill>
              </a:rPr>
              <a:t>Bayesian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statistics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pPr algn="just"/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dirty="0" err="1">
                <a:solidFill>
                  <a:schemeClr val="bg1"/>
                </a:solidFill>
              </a:rPr>
              <a:t>Also</a:t>
            </a:r>
            <a:r>
              <a:rPr lang="fr-FR" dirty="0">
                <a:solidFill>
                  <a:schemeClr val="bg1"/>
                </a:solidFill>
              </a:rPr>
              <a:t> the </a:t>
            </a:r>
            <a:r>
              <a:rPr lang="fr-FR" dirty="0" err="1">
                <a:solidFill>
                  <a:schemeClr val="bg1"/>
                </a:solidFill>
              </a:rPr>
              <a:t>idea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>
                <a:solidFill>
                  <a:schemeClr val="bg1"/>
                </a:solidFill>
              </a:rPr>
              <a:t>determine</a:t>
            </a:r>
            <a:r>
              <a:rPr lang="fr-FR" dirty="0">
                <a:solidFill>
                  <a:schemeClr val="bg1"/>
                </a:solidFill>
              </a:rPr>
              <a:t> the </a:t>
            </a:r>
            <a:r>
              <a:rPr lang="fr-FR" dirty="0" err="1">
                <a:solidFill>
                  <a:schemeClr val="bg1"/>
                </a:solidFill>
              </a:rPr>
              <a:t>bias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error</a:t>
            </a:r>
            <a:r>
              <a:rPr lang="fr-FR" dirty="0">
                <a:solidFill>
                  <a:schemeClr val="bg1"/>
                </a:solidFill>
              </a:rPr>
              <a:t>) of the model</a:t>
            </a:r>
          </a:p>
          <a:p>
            <a:pPr algn="just"/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Difficulties</a:t>
            </a:r>
            <a:endParaRPr lang="fr-FR" dirty="0">
              <a:solidFill>
                <a:schemeClr val="bg1"/>
              </a:solidFill>
            </a:endParaRPr>
          </a:p>
          <a:p>
            <a:pPr algn="just"/>
            <a:r>
              <a:rPr lang="fr-FR" dirty="0">
                <a:solidFill>
                  <a:schemeClr val="bg1"/>
                </a:solidFill>
              </a:rPr>
              <a:t>	Building the </a:t>
            </a:r>
            <a:r>
              <a:rPr lang="fr-FR" dirty="0" err="1">
                <a:solidFill>
                  <a:schemeClr val="bg1"/>
                </a:solidFill>
              </a:rPr>
              <a:t>tools</a:t>
            </a:r>
            <a:endParaRPr lang="fr-FR" dirty="0">
              <a:solidFill>
                <a:schemeClr val="bg1"/>
              </a:solidFill>
            </a:endParaRPr>
          </a:p>
          <a:p>
            <a:pPr algn="just"/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dirty="0" err="1">
                <a:solidFill>
                  <a:schemeClr val="bg1"/>
                </a:solidFill>
              </a:rPr>
              <a:t>From</a:t>
            </a:r>
            <a:r>
              <a:rPr lang="fr-FR" dirty="0">
                <a:solidFill>
                  <a:schemeClr val="bg1"/>
                </a:solidFill>
              </a:rPr>
              <a:t> the </a:t>
            </a:r>
            <a:r>
              <a:rPr lang="fr-FR" dirty="0" err="1">
                <a:solidFill>
                  <a:schemeClr val="bg1"/>
                </a:solidFill>
              </a:rPr>
              <a:t>stand-alone</a:t>
            </a:r>
            <a:r>
              <a:rPr lang="fr-FR" dirty="0">
                <a:solidFill>
                  <a:schemeClr val="bg1"/>
                </a:solidFill>
              </a:rPr>
              <a:t> model to the use in Geant4</a:t>
            </a:r>
          </a:p>
          <a:p>
            <a:pPr algn="just"/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Status</a:t>
            </a:r>
            <a:r>
              <a:rPr lang="fr-FR" dirty="0">
                <a:solidFill>
                  <a:schemeClr val="bg1"/>
                </a:solidFill>
              </a:rPr>
              <a:t> for INCL</a:t>
            </a:r>
          </a:p>
          <a:p>
            <a:pPr algn="just"/>
            <a:r>
              <a:rPr lang="fr-FR" dirty="0">
                <a:solidFill>
                  <a:schemeClr val="bg1"/>
                </a:solidFill>
              </a:rPr>
              <a:t>	A </a:t>
            </a:r>
            <a:r>
              <a:rPr lang="fr-FR" dirty="0" err="1">
                <a:solidFill>
                  <a:schemeClr val="bg1"/>
                </a:solidFill>
              </a:rPr>
              <a:t>project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rgbClr val="FFFF00"/>
                </a:solidFill>
              </a:rPr>
              <a:t>NuRBS</a:t>
            </a:r>
            <a:r>
              <a:rPr lang="fr-FR" dirty="0">
                <a:solidFill>
                  <a:schemeClr val="bg1"/>
                </a:solidFill>
              </a:rPr>
              <a:t>: </a:t>
            </a:r>
            <a:r>
              <a:rPr lang="fr-FR" dirty="0" err="1">
                <a:solidFill>
                  <a:srgbClr val="FFFF00"/>
                </a:solidFill>
              </a:rPr>
              <a:t>Nu</a:t>
            </a:r>
            <a:r>
              <a:rPr lang="fr-FR" dirty="0" err="1">
                <a:solidFill>
                  <a:schemeClr val="bg1"/>
                </a:solidFill>
              </a:rPr>
              <a:t>clear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R</a:t>
            </a:r>
            <a:r>
              <a:rPr lang="fr-FR" dirty="0" err="1">
                <a:solidFill>
                  <a:schemeClr val="bg1"/>
                </a:solidFill>
              </a:rPr>
              <a:t>eaction</a:t>
            </a:r>
            <a:r>
              <a:rPr lang="fr-FR" dirty="0">
                <a:solidFill>
                  <a:schemeClr val="bg1"/>
                </a:solidFill>
              </a:rPr>
              <a:t> model </a:t>
            </a:r>
            <a:r>
              <a:rPr lang="fr-FR" dirty="0" err="1">
                <a:solidFill>
                  <a:schemeClr val="bg1"/>
                </a:solidFill>
              </a:rPr>
              <a:t>improvement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B</a:t>
            </a:r>
            <a:r>
              <a:rPr lang="fr-FR" dirty="0" err="1">
                <a:solidFill>
                  <a:schemeClr val="bg1"/>
                </a:solidFill>
              </a:rPr>
              <a:t>ayesian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rgbClr val="FFFF00"/>
                </a:solidFill>
              </a:rPr>
              <a:t>S</a:t>
            </a:r>
            <a:r>
              <a:rPr lang="fr-FR" dirty="0" err="1">
                <a:solidFill>
                  <a:schemeClr val="bg1"/>
                </a:solidFill>
              </a:rPr>
              <a:t>tatistics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algn="just"/>
            <a:r>
              <a:rPr lang="fr-FR" dirty="0">
                <a:solidFill>
                  <a:schemeClr val="bg1"/>
                </a:solidFill>
              </a:rPr>
              <a:t>	has been </a:t>
            </a:r>
            <a:r>
              <a:rPr lang="fr-FR" dirty="0" err="1">
                <a:solidFill>
                  <a:schemeClr val="bg1"/>
                </a:solidFill>
              </a:rPr>
              <a:t>funded</a:t>
            </a:r>
            <a:r>
              <a:rPr lang="fr-FR" dirty="0">
                <a:solidFill>
                  <a:schemeClr val="bg1"/>
                </a:solidFill>
              </a:rPr>
              <a:t> (2024-&gt;2027) – CEA &amp; Bern U. (and </a:t>
            </a:r>
            <a:r>
              <a:rPr lang="fr-FR" dirty="0" err="1">
                <a:solidFill>
                  <a:schemeClr val="bg1"/>
                </a:solidFill>
              </a:rPr>
              <a:t>IAEA+Coruña</a:t>
            </a:r>
            <a:r>
              <a:rPr lang="fr-FR" dirty="0">
                <a:solidFill>
                  <a:schemeClr val="bg1"/>
                </a:solidFill>
              </a:rPr>
              <a:t> U.)</a:t>
            </a:r>
          </a:p>
          <a:p>
            <a:pPr algn="just"/>
            <a:r>
              <a:rPr lang="fr-FR" dirty="0">
                <a:solidFill>
                  <a:schemeClr val="bg1"/>
                </a:solidFill>
              </a:rPr>
              <a:t>	Goals:</a:t>
            </a:r>
          </a:p>
          <a:p>
            <a:pPr marL="1657350" lvl="3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B</a:t>
            </a:r>
            <a:r>
              <a:rPr lang="fr-FR">
                <a:solidFill>
                  <a:schemeClr val="bg1"/>
                </a:solidFill>
              </a:rPr>
              <a:t>uilding </a:t>
            </a:r>
            <a:r>
              <a:rPr lang="fr-FR" dirty="0" err="1">
                <a:solidFill>
                  <a:schemeClr val="bg1"/>
                </a:solidFill>
              </a:rPr>
              <a:t>tools</a:t>
            </a:r>
            <a:r>
              <a:rPr lang="fr-FR" dirty="0">
                <a:solidFill>
                  <a:schemeClr val="bg1"/>
                </a:solidFill>
              </a:rPr>
              <a:t> for </a:t>
            </a:r>
            <a:r>
              <a:rPr lang="fr-FR" dirty="0" err="1">
                <a:solidFill>
                  <a:schemeClr val="bg1"/>
                </a:solidFill>
              </a:rPr>
              <a:t>biasing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>
                <a:solidFill>
                  <a:schemeClr val="bg1"/>
                </a:solidFill>
              </a:rPr>
              <a:t>parameter</a:t>
            </a:r>
            <a:r>
              <a:rPr lang="fr-FR" dirty="0">
                <a:solidFill>
                  <a:schemeClr val="bg1"/>
                </a:solidFill>
              </a:rPr>
              <a:t> optimisation</a:t>
            </a:r>
          </a:p>
          <a:p>
            <a:pPr marL="1657350" lvl="3" indent="-285750" algn="just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Applying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them</a:t>
            </a:r>
            <a:r>
              <a:rPr lang="fr-FR" dirty="0">
                <a:solidFill>
                  <a:schemeClr val="bg1"/>
                </a:solidFill>
              </a:rPr>
              <a:t> to INCL and ABLA for </a:t>
            </a:r>
            <a:r>
              <a:rPr lang="fr-FR" dirty="0" err="1">
                <a:solidFill>
                  <a:schemeClr val="bg1"/>
                </a:solidFill>
              </a:rPr>
              <a:t>several</a:t>
            </a:r>
            <a:r>
              <a:rPr lang="fr-FR" dirty="0">
                <a:solidFill>
                  <a:schemeClr val="bg1"/>
                </a:solidFill>
              </a:rPr>
              <a:t> cases</a:t>
            </a:r>
          </a:p>
          <a:p>
            <a:pPr marL="1657350" lvl="3" indent="-285750" algn="just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Next </a:t>
            </a:r>
            <a:r>
              <a:rPr lang="fr-FR" dirty="0" err="1">
                <a:solidFill>
                  <a:schemeClr val="bg1"/>
                </a:solidFill>
              </a:rPr>
              <a:t>steps</a:t>
            </a:r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dirty="0" err="1">
                <a:solidFill>
                  <a:schemeClr val="bg1"/>
                </a:solidFill>
              </a:rPr>
              <a:t>propogate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errors</a:t>
            </a:r>
            <a:r>
              <a:rPr lang="fr-FR" dirty="0">
                <a:solidFill>
                  <a:schemeClr val="bg1"/>
                </a:solidFill>
              </a:rPr>
              <a:t> in Geant4…? 	</a:t>
            </a:r>
          </a:p>
          <a:p>
            <a:pPr algn="just"/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92C67FC-203E-79AB-0F75-DE592B0F0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150" y="4426018"/>
            <a:ext cx="2076450" cy="85718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89E5F07-6BFE-AF89-B779-B7A75CA8B2B6}"/>
              </a:ext>
            </a:extLst>
          </p:cNvPr>
          <p:cNvSpPr txBox="1"/>
          <p:nvPr/>
        </p:nvSpPr>
        <p:spPr>
          <a:xfrm>
            <a:off x="7569200" y="5283200"/>
            <a:ext cx="2324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Projet-ANR-23-CE31-0008</a:t>
            </a:r>
          </a:p>
        </p:txBody>
      </p:sp>
    </p:spTree>
    <p:extLst>
      <p:ext uri="{BB962C8B-B14F-4D97-AF65-F5344CB8AC3E}">
        <p14:creationId xmlns:p14="http://schemas.microsoft.com/office/powerpoint/2010/main" val="4412625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95F25-9122-6905-EF30-BEA836927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2671989-7AA3-D9A6-5C8E-CDE026AD612F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Conclusions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01AC0DA-046C-7AD8-F0CE-DC05E9AF7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8" name="ZoneTexte 1">
            <a:extLst>
              <a:ext uri="{FF2B5EF4-FFF2-40B4-BE49-F238E27FC236}">
                <a16:creationId xmlns:a16="http://schemas.microsoft.com/office/drawing/2014/main" id="{206CEC49-2700-5075-C42D-2264524838EB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3847186-071B-0A02-9B05-BA2FD9989E48}"/>
              </a:ext>
            </a:extLst>
          </p:cNvPr>
          <p:cNvSpPr txBox="1"/>
          <p:nvPr/>
        </p:nvSpPr>
        <p:spPr>
          <a:xfrm>
            <a:off x="383275" y="1516886"/>
            <a:ext cx="91228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Antiprotons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 Geant4 (</a:t>
            </a:r>
            <a:r>
              <a:rPr lang="fr-FR" dirty="0" err="1">
                <a:solidFill>
                  <a:schemeClr val="bg1"/>
                </a:solidFill>
              </a:rPr>
              <a:t>since</a:t>
            </a:r>
            <a:r>
              <a:rPr lang="fr-FR" dirty="0">
                <a:solidFill>
                  <a:schemeClr val="bg1"/>
                </a:solidFill>
              </a:rPr>
              <a:t> Geant4-11.2)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room for </a:t>
            </a:r>
            <a:r>
              <a:rPr lang="fr-FR" dirty="0" err="1">
                <a:solidFill>
                  <a:schemeClr val="bg1"/>
                </a:solidFill>
              </a:rPr>
              <a:t>improvements</a:t>
            </a:r>
            <a:endParaRPr lang="fr-FR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Some</a:t>
            </a:r>
            <a:r>
              <a:rPr lang="fr-FR" dirty="0">
                <a:solidFill>
                  <a:schemeClr val="bg1"/>
                </a:solidFill>
              </a:rPr>
              <a:t> not-</a:t>
            </a:r>
            <a:r>
              <a:rPr lang="fr-FR" dirty="0" err="1">
                <a:solidFill>
                  <a:schemeClr val="bg1"/>
                </a:solidFill>
              </a:rPr>
              <a:t>so</a:t>
            </a:r>
            <a:r>
              <a:rPr lang="fr-FR" dirty="0">
                <a:solidFill>
                  <a:schemeClr val="bg1"/>
                </a:solidFill>
              </a:rPr>
              <a:t>-</a:t>
            </a:r>
            <a:r>
              <a:rPr lang="fr-FR" dirty="0" err="1">
                <a:solidFill>
                  <a:schemeClr val="bg1"/>
                </a:solidFill>
              </a:rPr>
              <a:t>well-known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ingredients</a:t>
            </a:r>
            <a:r>
              <a:rPr lang="fr-FR" dirty="0">
                <a:solidFill>
                  <a:schemeClr val="bg1"/>
                </a:solidFill>
              </a:rPr>
              <a:t>    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    </a:t>
            </a:r>
            <a:r>
              <a:rPr lang="fr-FR" dirty="0" err="1">
                <a:solidFill>
                  <a:schemeClr val="bg1"/>
                </a:solidFill>
              </a:rPr>
              <a:t>Nurbs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project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could</a:t>
            </a:r>
            <a:r>
              <a:rPr lang="fr-FR" dirty="0">
                <a:solidFill>
                  <a:schemeClr val="bg1"/>
                </a:solidFill>
              </a:rPr>
              <a:t> help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Antineutrons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Not </a:t>
            </a:r>
            <a:r>
              <a:rPr lang="fr-FR" dirty="0" err="1">
                <a:solidFill>
                  <a:schemeClr val="bg1"/>
                </a:solidFill>
              </a:rPr>
              <a:t>yet</a:t>
            </a:r>
            <a:r>
              <a:rPr lang="fr-FR" dirty="0">
                <a:solidFill>
                  <a:schemeClr val="bg1"/>
                </a:solidFill>
              </a:rPr>
              <a:t> in Geant4 (</a:t>
            </a:r>
            <a:r>
              <a:rPr lang="fr-FR" dirty="0" err="1">
                <a:solidFill>
                  <a:schemeClr val="bg1"/>
                </a:solidFill>
              </a:rPr>
              <a:t>almost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ready</a:t>
            </a:r>
            <a:r>
              <a:rPr lang="fr-FR" dirty="0">
                <a:solidFill>
                  <a:schemeClr val="bg1"/>
                </a:solidFill>
              </a:rPr>
              <a:t>, but </a:t>
            </a:r>
            <a:r>
              <a:rPr lang="fr-FR" dirty="0" err="1">
                <a:solidFill>
                  <a:schemeClr val="bg1"/>
                </a:solidFill>
              </a:rPr>
              <a:t>some</a:t>
            </a:r>
            <a:r>
              <a:rPr lang="fr-FR" dirty="0">
                <a:solidFill>
                  <a:schemeClr val="bg1"/>
                </a:solidFill>
              </a:rPr>
              <a:t> checks are </a:t>
            </a:r>
            <a:r>
              <a:rPr lang="fr-FR" dirty="0" err="1">
                <a:solidFill>
                  <a:schemeClr val="bg1"/>
                </a:solidFill>
              </a:rPr>
              <a:t>necessary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Improvements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see</a:t>
            </a:r>
            <a:r>
              <a:rPr lang="fr-FR" dirty="0">
                <a:solidFill>
                  <a:schemeClr val="bg1"/>
                </a:solidFill>
              </a:rPr>
              <a:t> antiprotons)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Antideuterons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>
                <a:solidFill>
                  <a:schemeClr val="bg1"/>
                </a:solidFill>
              </a:rPr>
              <a:t>heavier</a:t>
            </a:r>
            <a:endParaRPr lang="fr-FR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Work has </a:t>
            </a:r>
            <a:r>
              <a:rPr lang="fr-FR" dirty="0" err="1">
                <a:solidFill>
                  <a:schemeClr val="bg1"/>
                </a:solidFill>
              </a:rPr>
              <a:t>started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only</a:t>
            </a:r>
            <a:r>
              <a:rPr lang="fr-FR" dirty="0">
                <a:solidFill>
                  <a:schemeClr val="bg1"/>
                </a:solidFill>
              </a:rPr>
              <a:t>… (but </a:t>
            </a:r>
            <a:r>
              <a:rPr lang="fr-FR" dirty="0" err="1">
                <a:solidFill>
                  <a:schemeClr val="bg1"/>
                </a:solidFill>
              </a:rPr>
              <a:t>encouraging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982691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7DEA1-DA35-380B-3E03-02F07EBE2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0F81F99-809D-9D59-9BDE-2F3EE7BCD05B}"/>
              </a:ext>
            </a:extLst>
          </p:cNvPr>
          <p:cNvSpPr txBox="1"/>
          <p:nvPr/>
        </p:nvSpPr>
        <p:spPr>
          <a:xfrm>
            <a:off x="9941" y="269199"/>
            <a:ext cx="9863620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Thanks</a:t>
            </a:r>
            <a:r>
              <a:rPr lang="fr-FR" sz="60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 for </a:t>
            </a:r>
            <a:r>
              <a:rPr lang="fr-FR" sz="6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your</a:t>
            </a:r>
            <a:r>
              <a:rPr lang="fr-FR" sz="60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 panose="03010101010101010101" pitchFamily="66" charset="77"/>
              </a:rPr>
              <a:t> attention!</a:t>
            </a:r>
          </a:p>
          <a:p>
            <a:pPr algn="ctr"/>
            <a:endParaRPr lang="fr-FR" sz="3600" dirty="0">
              <a:solidFill>
                <a:schemeClr val="accent6">
                  <a:lumMod val="60000"/>
                  <a:lumOff val="40000"/>
                </a:schemeClr>
              </a:solidFill>
              <a:latin typeface="Lucida Handwriting" panose="03010101010101010101" pitchFamily="66" charset="77"/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And </a:t>
            </a:r>
            <a:r>
              <a:rPr lang="fr-FR" sz="2400" dirty="0" err="1">
                <a:solidFill>
                  <a:schemeClr val="bg1"/>
                </a:solidFill>
              </a:rPr>
              <a:t>thanks</a:t>
            </a:r>
            <a:r>
              <a:rPr lang="fr-FR" sz="2400" dirty="0">
                <a:solidFill>
                  <a:schemeClr val="bg1"/>
                </a:solidFill>
              </a:rPr>
              <a:t> to the </a:t>
            </a:r>
            <a:r>
              <a:rPr lang="fr-FR" sz="2400" dirty="0" err="1">
                <a:solidFill>
                  <a:schemeClr val="bg1"/>
                </a:solidFill>
              </a:rPr>
              <a:t>students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</a:p>
          <a:p>
            <a:pPr lvl="5"/>
            <a:r>
              <a:rPr lang="fr-FR" sz="2400" dirty="0">
                <a:solidFill>
                  <a:schemeClr val="bg1"/>
                </a:solidFill>
              </a:rPr>
              <a:t>D. </a:t>
            </a:r>
            <a:r>
              <a:rPr lang="fr-FR" sz="2400" dirty="0" err="1">
                <a:solidFill>
                  <a:schemeClr val="bg1"/>
                </a:solidFill>
              </a:rPr>
              <a:t>Zharenov</a:t>
            </a:r>
            <a:r>
              <a:rPr lang="fr-FR" sz="2400" dirty="0">
                <a:solidFill>
                  <a:schemeClr val="bg1"/>
                </a:solidFill>
              </a:rPr>
              <a:t>		(</a:t>
            </a:r>
            <a:r>
              <a:rPr lang="fr-FR" sz="2400" dirty="0" err="1">
                <a:solidFill>
                  <a:schemeClr val="bg1"/>
                </a:solidFill>
              </a:rPr>
              <a:t>antiprorons</a:t>
            </a:r>
            <a:r>
              <a:rPr lang="fr-FR" sz="2400" dirty="0">
                <a:solidFill>
                  <a:schemeClr val="bg1"/>
                </a:solidFill>
              </a:rPr>
              <a:t> + antineutrons)</a:t>
            </a:r>
          </a:p>
          <a:p>
            <a:pPr lvl="5"/>
            <a:r>
              <a:rPr lang="fr-FR" sz="2400" dirty="0">
                <a:solidFill>
                  <a:schemeClr val="bg1"/>
                </a:solidFill>
              </a:rPr>
              <a:t>O. </a:t>
            </a:r>
            <a:r>
              <a:rPr lang="fr-FR" sz="2400" dirty="0" err="1">
                <a:solidFill>
                  <a:schemeClr val="bg1"/>
                </a:solidFill>
              </a:rPr>
              <a:t>Lourgo</a:t>
            </a:r>
            <a:r>
              <a:rPr lang="fr-FR" sz="2400" dirty="0">
                <a:solidFill>
                  <a:schemeClr val="bg1"/>
                </a:solidFill>
              </a:rPr>
              <a:t>			(antineutrons + </a:t>
            </a:r>
            <a:r>
              <a:rPr lang="fr-FR" sz="2400" dirty="0" err="1">
                <a:solidFill>
                  <a:schemeClr val="bg1"/>
                </a:solidFill>
              </a:rPr>
              <a:t>antideuterons</a:t>
            </a:r>
            <a:r>
              <a:rPr lang="fr-FR" sz="2400" dirty="0">
                <a:solidFill>
                  <a:schemeClr val="bg1"/>
                </a:solidFill>
              </a:rPr>
              <a:t>)</a:t>
            </a:r>
          </a:p>
          <a:p>
            <a:pPr lvl="5"/>
            <a:r>
              <a:rPr lang="fr-FR" sz="2400" dirty="0">
                <a:solidFill>
                  <a:schemeClr val="bg1"/>
                </a:solidFill>
              </a:rPr>
              <a:t>A. </a:t>
            </a:r>
            <a:r>
              <a:rPr lang="fr-FR" sz="2400" dirty="0" err="1">
                <a:solidFill>
                  <a:schemeClr val="bg1"/>
                </a:solidFill>
              </a:rPr>
              <a:t>Ershova</a:t>
            </a:r>
            <a:r>
              <a:rPr lang="fr-FR" sz="2400" dirty="0">
                <a:solidFill>
                  <a:schemeClr val="bg1"/>
                </a:solidFill>
              </a:rPr>
              <a:t>			(neutrino in INCL </a:t>
            </a:r>
            <a:r>
              <a:rPr lang="fr-FR" sz="2400" dirty="0" err="1">
                <a:solidFill>
                  <a:schemeClr val="bg1"/>
                </a:solidFill>
              </a:rPr>
              <a:t>using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NuWro</a:t>
            </a:r>
            <a:r>
              <a:rPr lang="fr-FR" sz="2400" dirty="0">
                <a:solidFill>
                  <a:schemeClr val="bg1"/>
                </a:solidFill>
              </a:rPr>
              <a:t>)</a:t>
            </a:r>
          </a:p>
          <a:p>
            <a:pPr lvl="5"/>
            <a:r>
              <a:rPr lang="fr-FR" sz="2400" dirty="0">
                <a:solidFill>
                  <a:schemeClr val="bg1"/>
                </a:solidFill>
              </a:rPr>
              <a:t>A. Legendre-</a:t>
            </a:r>
            <a:r>
              <a:rPr lang="fr-FR" sz="2400" dirty="0" err="1">
                <a:solidFill>
                  <a:schemeClr val="bg1"/>
                </a:solidFill>
              </a:rPr>
              <a:t>Terrolle</a:t>
            </a:r>
            <a:r>
              <a:rPr lang="fr-FR" sz="2400" dirty="0">
                <a:solidFill>
                  <a:schemeClr val="bg1"/>
                </a:solidFill>
              </a:rPr>
              <a:t> 	(neutrino CCQE in INCL)</a:t>
            </a:r>
          </a:p>
          <a:p>
            <a:pPr algn="ctr"/>
            <a:endParaRPr lang="fr-FR" sz="1600" dirty="0">
              <a:solidFill>
                <a:schemeClr val="bg1"/>
              </a:solidFill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and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J. Hirtz </a:t>
            </a:r>
            <a:r>
              <a:rPr lang="fr-FR" sz="2400" dirty="0" err="1">
                <a:solidFill>
                  <a:schemeClr val="bg1"/>
                </a:solidFill>
              </a:rPr>
              <a:t>who</a:t>
            </a:r>
            <a:r>
              <a:rPr lang="fr-FR" sz="2400" dirty="0">
                <a:solidFill>
                  <a:schemeClr val="bg1"/>
                </a:solidFill>
              </a:rPr>
              <a:t> gave </a:t>
            </a:r>
            <a:r>
              <a:rPr lang="fr-FR" sz="2400" dirty="0" err="1">
                <a:solidFill>
                  <a:schemeClr val="bg1"/>
                </a:solidFill>
              </a:rPr>
              <a:t>advices</a:t>
            </a:r>
            <a:endParaRPr lang="fr-FR" sz="2400" dirty="0">
              <a:solidFill>
                <a:schemeClr val="bg1"/>
              </a:solidFill>
            </a:endParaRPr>
          </a:p>
          <a:p>
            <a:pPr algn="ctr"/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42682DF7-443C-F8A9-9690-B0C6AC2DF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204" y="5754017"/>
            <a:ext cx="5891212" cy="66431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DFA70B3-7C4B-5A75-3FBB-4BBD6FAC8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7" name="ZoneTexte 1">
            <a:extLst>
              <a:ext uri="{FF2B5EF4-FFF2-40B4-BE49-F238E27FC236}">
                <a16:creationId xmlns:a16="http://schemas.microsoft.com/office/drawing/2014/main" id="{D058E925-23E0-8B59-3716-4A3753D170D0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886791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C3686-6DE1-E62C-A9A4-C8F0A4121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C71B633-BD1E-97DA-0ED3-476F9C64616A}"/>
              </a:ext>
            </a:extLst>
          </p:cNvPr>
          <p:cNvSpPr txBox="1"/>
          <p:nvPr/>
        </p:nvSpPr>
        <p:spPr>
          <a:xfrm>
            <a:off x="0" y="1242142"/>
            <a:ext cx="98636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Backup</a:t>
            </a:r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112DF31-70A1-E66B-DEC3-BC612AFA4E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6" name="ZoneTexte 1">
            <a:extLst>
              <a:ext uri="{FF2B5EF4-FFF2-40B4-BE49-F238E27FC236}">
                <a16:creationId xmlns:a16="http://schemas.microsoft.com/office/drawing/2014/main" id="{36E0CB82-C6A0-6CF3-AFCF-013031EA02C8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806290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B052D-25C8-31DB-71D3-7C6751652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D6A5705-DAC5-2DCE-27A0-64DE50179FBE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References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837538F-55AF-8BE8-4806-C3088C09FBA0}"/>
              </a:ext>
            </a:extLst>
          </p:cNvPr>
          <p:cNvSpPr txBox="1"/>
          <p:nvPr/>
        </p:nvSpPr>
        <p:spPr>
          <a:xfrm>
            <a:off x="788817" y="1770782"/>
            <a:ext cx="72047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Most of the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presented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here</a:t>
            </a:r>
            <a:r>
              <a:rPr lang="fr-FR" dirty="0">
                <a:solidFill>
                  <a:schemeClr val="bg1"/>
                </a:solidFill>
              </a:rPr>
              <a:t> come </a:t>
            </a:r>
            <a:r>
              <a:rPr lang="fr-FR" dirty="0" err="1">
                <a:solidFill>
                  <a:schemeClr val="bg1"/>
                </a:solidFill>
              </a:rPr>
              <a:t>from</a:t>
            </a:r>
            <a:r>
              <a:rPr lang="fr-FR" dirty="0">
                <a:solidFill>
                  <a:schemeClr val="bg1"/>
                </a:solidFill>
              </a:rPr>
              <a:t> the </a:t>
            </a:r>
            <a:r>
              <a:rPr lang="fr-FR" dirty="0" err="1">
                <a:solidFill>
                  <a:schemeClr val="bg1"/>
                </a:solidFill>
              </a:rPr>
              <a:t>thesis</a:t>
            </a:r>
            <a:r>
              <a:rPr lang="fr-FR" dirty="0">
                <a:solidFill>
                  <a:schemeClr val="bg1"/>
                </a:solidFill>
              </a:rPr>
              <a:t> of </a:t>
            </a:r>
            <a:r>
              <a:rPr lang="fr-FR" dirty="0" err="1">
                <a:solidFill>
                  <a:schemeClr val="bg1"/>
                </a:solidFill>
              </a:rPr>
              <a:t>Demid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Zharenov</a:t>
            </a:r>
            <a:r>
              <a:rPr lang="fr-FR" dirty="0">
                <a:solidFill>
                  <a:schemeClr val="bg1"/>
                </a:solidFill>
              </a:rPr>
              <a:t>,</a:t>
            </a:r>
          </a:p>
          <a:p>
            <a:r>
              <a:rPr lang="fr-FR" dirty="0" err="1">
                <a:solidFill>
                  <a:schemeClr val="bg1"/>
                </a:solidFill>
              </a:rPr>
              <a:t>where</a:t>
            </a:r>
            <a:r>
              <a:rPr lang="fr-FR" dirty="0">
                <a:solidFill>
                  <a:schemeClr val="bg1"/>
                </a:solidFill>
              </a:rPr>
              <a:t> all </a:t>
            </a:r>
            <a:r>
              <a:rPr lang="fr-FR" dirty="0" err="1">
                <a:solidFill>
                  <a:schemeClr val="bg1"/>
                </a:solidFill>
              </a:rPr>
              <a:t>references</a:t>
            </a:r>
            <a:r>
              <a:rPr lang="fr-FR" dirty="0">
                <a:solidFill>
                  <a:schemeClr val="bg1"/>
                </a:solidFill>
              </a:rPr>
              <a:t> are </a:t>
            </a:r>
            <a:r>
              <a:rPr lang="fr-FR" dirty="0" err="1">
                <a:solidFill>
                  <a:schemeClr val="bg1"/>
                </a:solidFill>
              </a:rPr>
              <a:t>available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exp</a:t>
            </a:r>
            <a:r>
              <a:rPr lang="fr-FR" dirty="0">
                <a:solidFill>
                  <a:schemeClr val="bg1"/>
                </a:solidFill>
              </a:rPr>
              <a:t>. data, input </a:t>
            </a:r>
            <a:r>
              <a:rPr lang="fr-FR" dirty="0" err="1">
                <a:solidFill>
                  <a:schemeClr val="bg1"/>
                </a:solidFill>
              </a:rPr>
              <a:t>ingredients</a:t>
            </a:r>
            <a:r>
              <a:rPr lang="fr-FR" dirty="0">
                <a:solidFill>
                  <a:schemeClr val="bg1"/>
                </a:solidFill>
              </a:rPr>
              <a:t>, etc.)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https://theses.hal.science/tel-04511526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953836B-983B-1CF5-10C5-52029C6FA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6" name="ZoneTexte 1">
            <a:extLst>
              <a:ext uri="{FF2B5EF4-FFF2-40B4-BE49-F238E27FC236}">
                <a16:creationId xmlns:a16="http://schemas.microsoft.com/office/drawing/2014/main" id="{1F58F4CF-B8F6-D998-7317-DCC99DD03AF6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380372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20574" y="33545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Hypotheses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–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ingredients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6D9836-D3B7-BFB2-D87B-11FCA98B2352}"/>
              </a:ext>
            </a:extLst>
          </p:cNvPr>
          <p:cNvSpPr txBox="1"/>
          <p:nvPr/>
        </p:nvSpPr>
        <p:spPr>
          <a:xfrm>
            <a:off x="609600" y="1499616"/>
            <a:ext cx="8449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solidFill>
                  <a:schemeClr val="bg1"/>
                </a:solidFill>
              </a:rPr>
              <a:t>At </a:t>
            </a:r>
            <a:r>
              <a:rPr lang="fr-FR" sz="2400" b="1" u="sng" dirty="0" err="1">
                <a:solidFill>
                  <a:schemeClr val="bg1"/>
                </a:solidFill>
              </a:rPr>
              <a:t>rest</a:t>
            </a:r>
            <a:r>
              <a:rPr lang="fr-FR" sz="2400" dirty="0">
                <a:solidFill>
                  <a:schemeClr val="bg1"/>
                </a:solidFill>
              </a:rPr>
              <a:t>	- </a:t>
            </a:r>
            <a:r>
              <a:rPr lang="en-US" sz="2200" dirty="0">
                <a:solidFill>
                  <a:schemeClr val="bg1"/>
                </a:solidFill>
              </a:rPr>
              <a:t>Choice of nucleon to annihilate</a:t>
            </a:r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21" name="Рисунок 15">
            <a:extLst>
              <a:ext uri="{FF2B5EF4-FFF2-40B4-BE49-F238E27FC236}">
                <a16:creationId xmlns:a16="http://schemas.microsoft.com/office/drawing/2014/main" id="{73D139C0-414E-CE3C-4EEA-DF5884C38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657" y="5662204"/>
            <a:ext cx="4366636" cy="966660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6204CB3F-1594-E046-1C2E-AC9F23ED2A6F}"/>
              </a:ext>
            </a:extLst>
          </p:cNvPr>
          <p:cNvGrpSpPr/>
          <p:nvPr/>
        </p:nvGrpSpPr>
        <p:grpSpPr>
          <a:xfrm>
            <a:off x="2265657" y="4762906"/>
            <a:ext cx="6838062" cy="502421"/>
            <a:chOff x="1326044" y="2210106"/>
            <a:chExt cx="6838062" cy="502421"/>
          </a:xfrm>
        </p:grpSpPr>
        <p:pic>
          <p:nvPicPr>
            <p:cNvPr id="22" name="Рисунок 17">
              <a:extLst>
                <a:ext uri="{FF2B5EF4-FFF2-40B4-BE49-F238E27FC236}">
                  <a16:creationId xmlns:a16="http://schemas.microsoft.com/office/drawing/2014/main" id="{FC258BD5-1726-5EA6-9E15-96B464959F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" r="29493"/>
            <a:stretch/>
          </p:blipFill>
          <p:spPr>
            <a:xfrm>
              <a:off x="1326044" y="2210106"/>
              <a:ext cx="2480841" cy="502421"/>
            </a:xfrm>
            <a:prstGeom prst="rect">
              <a:avLst/>
            </a:prstGeom>
          </p:spPr>
        </p:pic>
        <p:sp>
          <p:nvSpPr>
            <p:cNvPr id="23" name="TextBox 19">
              <a:extLst>
                <a:ext uri="{FF2B5EF4-FFF2-40B4-BE49-F238E27FC236}">
                  <a16:creationId xmlns:a16="http://schemas.microsoft.com/office/drawing/2014/main" id="{77347A57-26E0-7600-E982-85EB25B46F8D}"/>
                </a:ext>
              </a:extLst>
            </p:cNvPr>
            <p:cNvSpPr txBox="1"/>
            <p:nvPr/>
          </p:nvSpPr>
          <p:spPr>
            <a:xfrm>
              <a:off x="3973852" y="2233525"/>
              <a:ext cx="419025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R. Bizzarri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Il Nuovo </a:t>
              </a:r>
              <a:r>
                <a:rPr lang="en-US" sz="1200" dirty="0" err="1">
                  <a:solidFill>
                    <a:schemeClr val="bg1"/>
                  </a:solidFill>
                </a:rPr>
                <a:t>Cimento</a:t>
              </a:r>
              <a:r>
                <a:rPr lang="en-US" sz="1200" dirty="0">
                  <a:solidFill>
                    <a:schemeClr val="bg1"/>
                  </a:solidFill>
                </a:rPr>
                <a:t> A (1965-1970) 53.4 (Feb. 1968), pp. 956–968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90609D6-AB5E-4FA9-43F8-487E1B21F0CE}"/>
              </a:ext>
            </a:extLst>
          </p:cNvPr>
          <p:cNvGrpSpPr/>
          <p:nvPr/>
        </p:nvGrpSpPr>
        <p:grpSpPr>
          <a:xfrm>
            <a:off x="1203768" y="2207931"/>
            <a:ext cx="8877781" cy="2308324"/>
            <a:chOff x="451413" y="2311397"/>
            <a:chExt cx="8844987" cy="2308324"/>
          </a:xfrm>
        </p:grpSpPr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078B1572-8CE9-BB5C-2F4C-39AE20212E43}"/>
                </a:ext>
              </a:extLst>
            </p:cNvPr>
            <p:cNvSpPr txBox="1"/>
            <p:nvPr/>
          </p:nvSpPr>
          <p:spPr>
            <a:xfrm>
              <a:off x="451413" y="2311397"/>
              <a:ext cx="884498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</a:t>
              </a:r>
              <a:r>
                <a:rPr lang="en-US" sz="1800" dirty="0">
                  <a:solidFill>
                    <a:schemeClr val="bg1"/>
                  </a:solidFill>
                </a:rPr>
                <a:t>ore on proton than neutron</a:t>
              </a:r>
              <a:endParaRPr lang="fr-FR" dirty="0">
                <a:solidFill>
                  <a:schemeClr val="bg1"/>
                </a:solidFill>
              </a:endParaRPr>
            </a:p>
            <a:p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	</a:t>
              </a:r>
            </a:p>
            <a:p>
              <a:endParaRPr lang="fr-FR" sz="1200" dirty="0">
                <a:solidFill>
                  <a:schemeClr val="bg1"/>
                </a:solidFill>
              </a:endParaRPr>
            </a:p>
            <a:p>
              <a:endParaRPr lang="fr-FR" sz="1200" dirty="0">
                <a:solidFill>
                  <a:schemeClr val="bg1"/>
                </a:solidFill>
              </a:endParaRPr>
            </a:p>
            <a:p>
              <a:endParaRPr lang="fr-FR" sz="1200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And, for a </a:t>
              </a:r>
              <a:r>
                <a:rPr lang="fr-FR" dirty="0" err="1">
                  <a:solidFill>
                    <a:schemeClr val="bg1"/>
                  </a:solidFill>
                </a:rPr>
                <a:t>same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experiment</a:t>
              </a:r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        </a:t>
              </a:r>
              <a:r>
                <a:rPr lang="fr-FR" dirty="0" err="1">
                  <a:solidFill>
                    <a:schemeClr val="bg1"/>
                  </a:solidFill>
                </a:rPr>
                <a:t>S</a:t>
              </a:r>
              <a:r>
                <a:rPr lang="fr-FR" baseline="-25000" dirty="0" err="1">
                  <a:solidFill>
                    <a:schemeClr val="bg1"/>
                  </a:solidFill>
                </a:rPr>
                <a:t>p</a:t>
              </a:r>
              <a:r>
                <a:rPr lang="fr-FR" dirty="0">
                  <a:solidFill>
                    <a:schemeClr val="bg1"/>
                  </a:solidFill>
                </a:rPr>
                <a:t>/S</a:t>
              </a:r>
              <a:r>
                <a:rPr lang="fr-FR" baseline="-25000" dirty="0">
                  <a:solidFill>
                    <a:schemeClr val="bg1"/>
                  </a:solidFill>
                </a:rPr>
                <a:t>n</a:t>
              </a:r>
              <a:r>
                <a:rPr lang="fr-FR" dirty="0">
                  <a:solidFill>
                    <a:schemeClr val="bg1"/>
                  </a:solidFill>
                </a:rPr>
                <a:t>(D</a:t>
              </a:r>
              <a:r>
                <a:rPr lang="fr-FR" baseline="-25000" dirty="0">
                  <a:solidFill>
                    <a:schemeClr val="bg1"/>
                  </a:solidFill>
                </a:rPr>
                <a:t>2</a:t>
              </a:r>
              <a:r>
                <a:rPr lang="fr-FR" dirty="0">
                  <a:solidFill>
                    <a:schemeClr val="bg1"/>
                  </a:solidFill>
                </a:rPr>
                <a:t>) </a:t>
              </a:r>
              <a:r>
                <a:rPr lang="fr-FR" dirty="0" err="1">
                  <a:solidFill>
                    <a:schemeClr val="bg1"/>
                  </a:solidFill>
                </a:rPr>
                <a:t>between</a:t>
              </a:r>
              <a:r>
                <a:rPr lang="fr-FR" dirty="0">
                  <a:solidFill>
                    <a:schemeClr val="bg1"/>
                  </a:solidFill>
                </a:rPr>
                <a:t> 57 and 170 MeV can range </a:t>
              </a:r>
              <a:r>
                <a:rPr lang="fr-FR" dirty="0" err="1">
                  <a:solidFill>
                    <a:schemeClr val="bg1"/>
                  </a:solidFill>
                </a:rPr>
                <a:t>between</a:t>
              </a:r>
              <a:r>
                <a:rPr lang="fr-FR" dirty="0">
                  <a:solidFill>
                    <a:schemeClr val="bg1"/>
                  </a:solidFill>
                </a:rPr>
                <a:t> 1.113 and 1.369</a:t>
              </a:r>
            </a:p>
            <a:p>
              <a:r>
                <a:rPr lang="fr-FR" dirty="0">
                  <a:solidFill>
                    <a:schemeClr val="bg1"/>
                  </a:solidFill>
                </a:rPr>
                <a:t>	</a:t>
              </a:r>
            </a:p>
          </p:txBody>
        </p: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82E431A9-A079-8CEC-6D98-656164168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27552" y="2329864"/>
              <a:ext cx="3719576" cy="1292779"/>
            </a:xfrm>
            <a:prstGeom prst="rect">
              <a:avLst/>
            </a:prstGeom>
          </p:spPr>
        </p:pic>
      </p:grpSp>
      <p:pic>
        <p:nvPicPr>
          <p:cNvPr id="3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51890E02-1CC7-EA72-5EA9-6867A5437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51ABEBE-8231-9688-D0D3-466CF0CA012E}"/>
              </a:ext>
            </a:extLst>
          </p:cNvPr>
          <p:cNvSpPr txBox="1"/>
          <p:nvPr/>
        </p:nvSpPr>
        <p:spPr>
          <a:xfrm>
            <a:off x="92597" y="2228613"/>
            <a:ext cx="696220" cy="2031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dirty="0" err="1"/>
              <a:t>We</a:t>
            </a:r>
            <a:r>
              <a:rPr lang="fr-FR" dirty="0"/>
              <a:t>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know</a:t>
            </a:r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3DE865-4370-6D4D-0548-D6194A51D873}"/>
              </a:ext>
            </a:extLst>
          </p:cNvPr>
          <p:cNvSpPr txBox="1"/>
          <p:nvPr/>
        </p:nvSpPr>
        <p:spPr>
          <a:xfrm>
            <a:off x="1203768" y="4646541"/>
            <a:ext cx="541332" cy="2031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dirty="0" err="1"/>
              <a:t>We</a:t>
            </a:r>
            <a:r>
              <a:rPr lang="fr-FR" dirty="0"/>
              <a:t>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use</a:t>
            </a:r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sp>
        <p:nvSpPr>
          <p:cNvPr id="4" name="ZoneTexte 1">
            <a:extLst>
              <a:ext uri="{FF2B5EF4-FFF2-40B4-BE49-F238E27FC236}">
                <a16:creationId xmlns:a16="http://schemas.microsoft.com/office/drawing/2014/main" id="{1781EED7-B0AA-8DCD-2E2D-F73D96CA6019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838551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Hypotheses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–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ingredients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6D9836-D3B7-BFB2-D87B-11FCA98B2352}"/>
              </a:ext>
            </a:extLst>
          </p:cNvPr>
          <p:cNvSpPr txBox="1"/>
          <p:nvPr/>
        </p:nvSpPr>
        <p:spPr>
          <a:xfrm>
            <a:off x="609600" y="1499616"/>
            <a:ext cx="8449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solidFill>
                  <a:schemeClr val="bg1"/>
                </a:solidFill>
              </a:rPr>
              <a:t>At </a:t>
            </a:r>
            <a:r>
              <a:rPr lang="fr-FR" sz="2400" b="1" u="sng" dirty="0" err="1">
                <a:solidFill>
                  <a:schemeClr val="bg1"/>
                </a:solidFill>
              </a:rPr>
              <a:t>rest</a:t>
            </a:r>
            <a:r>
              <a:rPr lang="fr-FR" sz="2400" dirty="0">
                <a:solidFill>
                  <a:schemeClr val="bg1"/>
                </a:solidFill>
              </a:rPr>
              <a:t>	- </a:t>
            </a:r>
            <a:r>
              <a:rPr lang="en-US" sz="2200" dirty="0">
                <a:solidFill>
                  <a:schemeClr val="bg1"/>
                </a:solidFill>
              </a:rPr>
              <a:t>Position of annihilation</a:t>
            </a:r>
            <a:endParaRPr lang="fr-FR" sz="2200" b="1" u="sng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pbar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fr-FR" dirty="0" err="1">
                <a:solidFill>
                  <a:schemeClr val="bg1"/>
                </a:solidFill>
              </a:rPr>
              <a:t>Captured</a:t>
            </a:r>
            <a:r>
              <a:rPr lang="fr-FR" dirty="0">
                <a:solidFill>
                  <a:schemeClr val="bg1"/>
                </a:solidFill>
              </a:rPr>
              <a:t> in a high Bohr </a:t>
            </a:r>
            <a:r>
              <a:rPr lang="fr-FR" dirty="0" err="1">
                <a:solidFill>
                  <a:schemeClr val="bg1"/>
                </a:solidFill>
              </a:rPr>
              <a:t>orbit</a:t>
            </a:r>
            <a:endParaRPr lang="fr-FR" dirty="0">
              <a:solidFill>
                <a:schemeClr val="bg1"/>
              </a:solidFill>
            </a:endParaRPr>
          </a:p>
          <a:p>
            <a:pPr lvl="1"/>
            <a:r>
              <a:rPr lang="fr-FR" dirty="0">
                <a:solidFill>
                  <a:schemeClr val="bg1"/>
                </a:solidFill>
              </a:rPr>
              <a:t>Cascades </a:t>
            </a:r>
            <a:r>
              <a:rPr lang="fr-FR" dirty="0" err="1">
                <a:solidFill>
                  <a:schemeClr val="bg1"/>
                </a:solidFill>
              </a:rPr>
              <a:t>toward</a:t>
            </a:r>
            <a:r>
              <a:rPr lang="fr-FR" dirty="0">
                <a:solidFill>
                  <a:schemeClr val="bg1"/>
                </a:solidFill>
              </a:rPr>
              <a:t> the nucleus</a:t>
            </a:r>
          </a:p>
          <a:p>
            <a:pPr lvl="1"/>
            <a:r>
              <a:rPr lang="fr-FR" dirty="0">
                <a:solidFill>
                  <a:schemeClr val="bg1"/>
                </a:solidFill>
              </a:rPr>
              <a:t>Stops/</a:t>
            </a:r>
            <a:r>
              <a:rPr lang="fr-FR" dirty="0" err="1">
                <a:solidFill>
                  <a:schemeClr val="bg1"/>
                </a:solidFill>
              </a:rPr>
              <a:t>annihilates</a:t>
            </a:r>
            <a:r>
              <a:rPr lang="fr-FR" dirty="0">
                <a:solidFill>
                  <a:schemeClr val="bg1"/>
                </a:solidFill>
              </a:rPr>
              <a:t> at a </a:t>
            </a:r>
            <a:r>
              <a:rPr lang="fr-FR" dirty="0" err="1">
                <a:solidFill>
                  <a:schemeClr val="bg1"/>
                </a:solidFill>
              </a:rPr>
              <a:t>given</a:t>
            </a:r>
            <a:r>
              <a:rPr lang="fr-FR" dirty="0">
                <a:solidFill>
                  <a:schemeClr val="bg1"/>
                </a:solidFill>
              </a:rPr>
              <a:t> « n »</a:t>
            </a:r>
          </a:p>
          <a:p>
            <a:pPr lvl="1"/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9" name="Группа 3">
            <a:extLst>
              <a:ext uri="{FF2B5EF4-FFF2-40B4-BE49-F238E27FC236}">
                <a16:creationId xmlns:a16="http://schemas.microsoft.com/office/drawing/2014/main" id="{B169C41C-E2CA-A235-7DB1-F5772D852172}"/>
              </a:ext>
            </a:extLst>
          </p:cNvPr>
          <p:cNvGrpSpPr/>
          <p:nvPr/>
        </p:nvGrpSpPr>
        <p:grpSpPr>
          <a:xfrm>
            <a:off x="4413504" y="1597152"/>
            <a:ext cx="5431535" cy="4389120"/>
            <a:chOff x="5689706" y="905256"/>
            <a:chExt cx="5814095" cy="5460084"/>
          </a:xfrm>
        </p:grpSpPr>
        <p:pic>
          <p:nvPicPr>
            <p:cNvPr id="10" name="Рисунок 2">
              <a:extLst>
                <a:ext uri="{FF2B5EF4-FFF2-40B4-BE49-F238E27FC236}">
                  <a16:creationId xmlns:a16="http://schemas.microsoft.com/office/drawing/2014/main" id="{46176ECE-7A90-8C1E-2C01-A0618F11B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9706" y="905256"/>
              <a:ext cx="5814095" cy="5460084"/>
            </a:xfrm>
            <a:prstGeom prst="rect">
              <a:avLst/>
            </a:prstGeom>
          </p:spPr>
        </p:pic>
        <p:sp>
          <p:nvSpPr>
            <p:cNvPr id="11" name="Овал 4">
              <a:extLst>
                <a:ext uri="{FF2B5EF4-FFF2-40B4-BE49-F238E27FC236}">
                  <a16:creationId xmlns:a16="http://schemas.microsoft.com/office/drawing/2014/main" id="{758AA736-FEF6-4237-10E3-E2F157DD0A71}"/>
                </a:ext>
              </a:extLst>
            </p:cNvPr>
            <p:cNvSpPr/>
            <p:nvPr/>
          </p:nvSpPr>
          <p:spPr>
            <a:xfrm>
              <a:off x="6175364" y="5314087"/>
              <a:ext cx="1573620" cy="68048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cxnSp>
          <p:nvCxnSpPr>
            <p:cNvPr id="12" name="Прямая со стрелкой 5">
              <a:extLst>
                <a:ext uri="{FF2B5EF4-FFF2-40B4-BE49-F238E27FC236}">
                  <a16:creationId xmlns:a16="http://schemas.microsoft.com/office/drawing/2014/main" id="{0A141042-99C6-3F59-700F-1ADC2B97D11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11768" y="5776604"/>
              <a:ext cx="2592572" cy="1063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08EE40A4-138A-5EC2-33A2-D83300A6D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950968AC-D0BC-7319-AB51-0604EDAC9D45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839027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Hypotheses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–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ingredients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6D9836-D3B7-BFB2-D87B-11FCA98B2352}"/>
              </a:ext>
            </a:extLst>
          </p:cNvPr>
          <p:cNvSpPr txBox="1"/>
          <p:nvPr/>
        </p:nvSpPr>
        <p:spPr>
          <a:xfrm>
            <a:off x="609600" y="1499616"/>
            <a:ext cx="84490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solidFill>
                  <a:schemeClr val="bg1"/>
                </a:solidFill>
              </a:rPr>
              <a:t>At </a:t>
            </a:r>
            <a:r>
              <a:rPr lang="fr-FR" sz="2400" b="1" u="sng" dirty="0" err="1">
                <a:solidFill>
                  <a:schemeClr val="bg1"/>
                </a:solidFill>
              </a:rPr>
              <a:t>rest</a:t>
            </a:r>
            <a:r>
              <a:rPr lang="fr-FR" sz="2400" dirty="0">
                <a:solidFill>
                  <a:schemeClr val="bg1"/>
                </a:solidFill>
              </a:rPr>
              <a:t>	- </a:t>
            </a:r>
            <a:r>
              <a:rPr lang="en-US" sz="2200" dirty="0">
                <a:solidFill>
                  <a:schemeClr val="bg1"/>
                </a:solidFill>
              </a:rPr>
              <a:t>Position of annihilation</a:t>
            </a:r>
            <a:endParaRPr lang="fr-FR" sz="2200" b="1" u="sng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pbar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fr-FR" dirty="0" err="1">
                <a:solidFill>
                  <a:schemeClr val="bg1"/>
                </a:solidFill>
              </a:rPr>
              <a:t>Captured</a:t>
            </a:r>
            <a:r>
              <a:rPr lang="fr-FR" dirty="0">
                <a:solidFill>
                  <a:schemeClr val="bg1"/>
                </a:solidFill>
              </a:rPr>
              <a:t> in a high Bohr </a:t>
            </a:r>
            <a:r>
              <a:rPr lang="fr-FR" dirty="0" err="1">
                <a:solidFill>
                  <a:schemeClr val="bg1"/>
                </a:solidFill>
              </a:rPr>
              <a:t>orbit</a:t>
            </a:r>
            <a:endParaRPr lang="fr-FR" dirty="0">
              <a:solidFill>
                <a:schemeClr val="bg1"/>
              </a:solidFill>
            </a:endParaRPr>
          </a:p>
          <a:p>
            <a:pPr lvl="1"/>
            <a:r>
              <a:rPr lang="fr-FR" dirty="0">
                <a:solidFill>
                  <a:schemeClr val="bg1"/>
                </a:solidFill>
              </a:rPr>
              <a:t>Cascades </a:t>
            </a:r>
            <a:r>
              <a:rPr lang="fr-FR" dirty="0" err="1">
                <a:solidFill>
                  <a:schemeClr val="bg1"/>
                </a:solidFill>
              </a:rPr>
              <a:t>toward</a:t>
            </a:r>
            <a:r>
              <a:rPr lang="fr-FR" dirty="0">
                <a:solidFill>
                  <a:schemeClr val="bg1"/>
                </a:solidFill>
              </a:rPr>
              <a:t> the nucleus</a:t>
            </a:r>
          </a:p>
          <a:p>
            <a:pPr lvl="1"/>
            <a:r>
              <a:rPr lang="fr-FR" dirty="0">
                <a:solidFill>
                  <a:schemeClr val="bg1"/>
                </a:solidFill>
              </a:rPr>
              <a:t>Stops/</a:t>
            </a:r>
            <a:r>
              <a:rPr lang="fr-FR" dirty="0" err="1">
                <a:solidFill>
                  <a:schemeClr val="bg1"/>
                </a:solidFill>
              </a:rPr>
              <a:t>annihilates</a:t>
            </a:r>
            <a:r>
              <a:rPr lang="fr-FR" dirty="0">
                <a:solidFill>
                  <a:schemeClr val="bg1"/>
                </a:solidFill>
              </a:rPr>
              <a:t> at a </a:t>
            </a:r>
            <a:r>
              <a:rPr lang="fr-FR" dirty="0" err="1">
                <a:solidFill>
                  <a:schemeClr val="bg1"/>
                </a:solidFill>
              </a:rPr>
              <a:t>given</a:t>
            </a:r>
            <a:r>
              <a:rPr lang="fr-FR" dirty="0">
                <a:solidFill>
                  <a:schemeClr val="bg1"/>
                </a:solidFill>
              </a:rPr>
              <a:t> « n »</a:t>
            </a:r>
          </a:p>
          <a:p>
            <a:pPr lvl="1"/>
            <a:endParaRPr lang="fr-FR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Determination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of « n »</a:t>
            </a:r>
            <a:endParaRPr lang="fr-FR" sz="1800" dirty="0">
              <a:solidFill>
                <a:schemeClr val="bg1"/>
              </a:solidFill>
            </a:endParaRPr>
          </a:p>
          <a:p>
            <a:r>
              <a:rPr lang="fr-FR" sz="1800" dirty="0">
                <a:solidFill>
                  <a:schemeClr val="bg1"/>
                </a:solidFill>
              </a:rPr>
              <a:t>	(</a:t>
            </a:r>
            <a:r>
              <a:rPr lang="fr-FR" sz="1800" dirty="0" err="1">
                <a:solidFill>
                  <a:schemeClr val="bg1"/>
                </a:solidFill>
              </a:rPr>
              <a:t>fits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from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exp</a:t>
            </a:r>
            <a:r>
              <a:rPr lang="fr-FR" sz="1800" dirty="0">
                <a:solidFill>
                  <a:schemeClr val="bg1"/>
                </a:solidFill>
              </a:rPr>
              <a:t>. Data)</a:t>
            </a:r>
            <a:endParaRPr lang="fr-FR" dirty="0">
              <a:solidFill>
                <a:schemeClr val="bg1"/>
              </a:solidFill>
            </a:endParaRPr>
          </a:p>
          <a:p>
            <a:pPr lvl="1"/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D0485998-61F5-120D-211D-69B39B23D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72F527BA-E7A3-8F32-AD8B-EDCBE1F65931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5CA3F0F-D3F2-0352-7C44-F8FCBF2E4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004" y="2232292"/>
            <a:ext cx="5610490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625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Hypotheses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–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ingredients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6D9836-D3B7-BFB2-D87B-11FCA98B2352}"/>
              </a:ext>
            </a:extLst>
          </p:cNvPr>
          <p:cNvSpPr txBox="1"/>
          <p:nvPr/>
        </p:nvSpPr>
        <p:spPr>
          <a:xfrm>
            <a:off x="609600" y="1499616"/>
            <a:ext cx="844905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solidFill>
                  <a:schemeClr val="bg1"/>
                </a:solidFill>
              </a:rPr>
              <a:t>At </a:t>
            </a:r>
            <a:r>
              <a:rPr lang="fr-FR" sz="2400" b="1" u="sng" dirty="0" err="1">
                <a:solidFill>
                  <a:schemeClr val="bg1"/>
                </a:solidFill>
              </a:rPr>
              <a:t>rest</a:t>
            </a:r>
            <a:r>
              <a:rPr lang="fr-FR" sz="2400" dirty="0">
                <a:solidFill>
                  <a:schemeClr val="bg1"/>
                </a:solidFill>
              </a:rPr>
              <a:t>	- </a:t>
            </a:r>
            <a:r>
              <a:rPr lang="en-US" sz="2200" dirty="0">
                <a:solidFill>
                  <a:schemeClr val="bg1"/>
                </a:solidFill>
              </a:rPr>
              <a:t>Position of annihilation</a:t>
            </a:r>
            <a:endParaRPr lang="fr-FR" sz="2200" b="1" u="sng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pbar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fr-FR" dirty="0" err="1">
                <a:solidFill>
                  <a:schemeClr val="bg1"/>
                </a:solidFill>
              </a:rPr>
              <a:t>Captured</a:t>
            </a:r>
            <a:r>
              <a:rPr lang="fr-FR" dirty="0">
                <a:solidFill>
                  <a:schemeClr val="bg1"/>
                </a:solidFill>
              </a:rPr>
              <a:t> in a high Bohr </a:t>
            </a:r>
            <a:r>
              <a:rPr lang="fr-FR" dirty="0" err="1">
                <a:solidFill>
                  <a:schemeClr val="bg1"/>
                </a:solidFill>
              </a:rPr>
              <a:t>orbit</a:t>
            </a:r>
            <a:endParaRPr lang="fr-FR" dirty="0">
              <a:solidFill>
                <a:schemeClr val="bg1"/>
              </a:solidFill>
            </a:endParaRPr>
          </a:p>
          <a:p>
            <a:pPr lvl="1"/>
            <a:r>
              <a:rPr lang="fr-FR" dirty="0">
                <a:solidFill>
                  <a:schemeClr val="bg1"/>
                </a:solidFill>
              </a:rPr>
              <a:t>Cascades </a:t>
            </a:r>
            <a:r>
              <a:rPr lang="fr-FR" dirty="0" err="1">
                <a:solidFill>
                  <a:schemeClr val="bg1"/>
                </a:solidFill>
              </a:rPr>
              <a:t>toward</a:t>
            </a:r>
            <a:r>
              <a:rPr lang="fr-FR" dirty="0">
                <a:solidFill>
                  <a:schemeClr val="bg1"/>
                </a:solidFill>
              </a:rPr>
              <a:t> the nucleus</a:t>
            </a:r>
          </a:p>
          <a:p>
            <a:pPr lvl="1"/>
            <a:r>
              <a:rPr lang="fr-FR" dirty="0">
                <a:solidFill>
                  <a:schemeClr val="bg1"/>
                </a:solidFill>
              </a:rPr>
              <a:t>Stops/</a:t>
            </a:r>
            <a:r>
              <a:rPr lang="fr-FR" dirty="0" err="1">
                <a:solidFill>
                  <a:schemeClr val="bg1"/>
                </a:solidFill>
              </a:rPr>
              <a:t>annihilates</a:t>
            </a:r>
            <a:r>
              <a:rPr lang="fr-FR" dirty="0">
                <a:solidFill>
                  <a:schemeClr val="bg1"/>
                </a:solidFill>
              </a:rPr>
              <a:t> at a </a:t>
            </a:r>
            <a:r>
              <a:rPr lang="fr-FR" dirty="0" err="1">
                <a:solidFill>
                  <a:schemeClr val="bg1"/>
                </a:solidFill>
              </a:rPr>
              <a:t>given</a:t>
            </a:r>
            <a:r>
              <a:rPr lang="fr-FR" dirty="0">
                <a:solidFill>
                  <a:schemeClr val="bg1"/>
                </a:solidFill>
              </a:rPr>
              <a:t> « n »</a:t>
            </a:r>
          </a:p>
          <a:p>
            <a:pPr lvl="1"/>
            <a:endParaRPr lang="fr-FR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Determination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of « n »</a:t>
            </a:r>
            <a:endParaRPr lang="fr-FR" sz="1800" dirty="0">
              <a:solidFill>
                <a:schemeClr val="bg1"/>
              </a:solidFill>
            </a:endParaRPr>
          </a:p>
          <a:p>
            <a:r>
              <a:rPr lang="fr-FR" sz="1800" dirty="0">
                <a:solidFill>
                  <a:schemeClr val="bg1"/>
                </a:solidFill>
              </a:rPr>
              <a:t>	(</a:t>
            </a:r>
            <a:r>
              <a:rPr lang="fr-FR" sz="1800" dirty="0" err="1">
                <a:solidFill>
                  <a:schemeClr val="bg1"/>
                </a:solidFill>
              </a:rPr>
              <a:t>fits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from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exp</a:t>
            </a:r>
            <a:r>
              <a:rPr lang="fr-FR" sz="1800" dirty="0">
                <a:solidFill>
                  <a:schemeClr val="bg1"/>
                </a:solidFill>
              </a:rPr>
              <a:t>. Data)</a:t>
            </a:r>
            <a:endParaRPr lang="fr-FR" dirty="0">
              <a:solidFill>
                <a:schemeClr val="bg1"/>
              </a:solidFill>
            </a:endParaRPr>
          </a:p>
          <a:p>
            <a:pPr lvl="1"/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Position of </a:t>
            </a:r>
            <a:r>
              <a:rPr lang="fr-FR" dirty="0" err="1">
                <a:solidFill>
                  <a:schemeClr val="bg1"/>
                </a:solidFill>
              </a:rPr>
              <a:t>annihiliation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When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overlap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of </a:t>
            </a: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nuclear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density</a:t>
            </a:r>
            <a:endParaRPr lang="fr-FR" dirty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	and </a:t>
            </a: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antiprotonic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radial </a:t>
            </a:r>
            <a:r>
              <a:rPr lang="fr-FR" dirty="0" err="1">
                <a:solidFill>
                  <a:schemeClr val="bg1"/>
                </a:solidFill>
                <a:sym typeface="Wingdings" pitchFamily="2" charset="2"/>
              </a:rPr>
              <a:t>density</a:t>
            </a:r>
            <a:endParaRPr lang="fr-FR" dirty="0">
              <a:solidFill>
                <a:schemeClr val="bg1"/>
              </a:solidFill>
            </a:endParaRPr>
          </a:p>
          <a:p>
            <a:pPr lvl="1"/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4E32C9-22A5-7308-F14A-5D237513A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7974"/>
          <a:stretch/>
        </p:blipFill>
        <p:spPr>
          <a:xfrm>
            <a:off x="5270426" y="4052316"/>
            <a:ext cx="3880757" cy="382386"/>
          </a:xfrm>
          <a:prstGeom prst="rect">
            <a:avLst/>
          </a:prstGeom>
        </p:spPr>
      </p:pic>
      <p:pic>
        <p:nvPicPr>
          <p:cNvPr id="6" name="Рисунок 4">
            <a:extLst>
              <a:ext uri="{FF2B5EF4-FFF2-40B4-BE49-F238E27FC236}">
                <a16:creationId xmlns:a16="http://schemas.microsoft.com/office/drawing/2014/main" id="{09A41291-8CAC-2927-B3C3-01761AABA0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11"/>
          <a:stretch/>
        </p:blipFill>
        <p:spPr>
          <a:xfrm>
            <a:off x="4415218" y="1269358"/>
            <a:ext cx="5426528" cy="2593304"/>
          </a:xfrm>
          <a:prstGeom prst="rect">
            <a:avLst/>
          </a:prstGeom>
        </p:spPr>
      </p:pic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FE6B94B9-B1B0-C385-EE5B-E63516294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0234" y="4708738"/>
            <a:ext cx="4761139" cy="1451014"/>
          </a:xfrm>
          <a:prstGeom prst="rect">
            <a:avLst/>
          </a:prstGeo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EC275D23-46F4-5021-8C72-C9F07A60AF0C}"/>
              </a:ext>
            </a:extLst>
          </p:cNvPr>
          <p:cNvSpPr/>
          <p:nvPr/>
        </p:nvSpPr>
        <p:spPr>
          <a:xfrm>
            <a:off x="2523744" y="4710684"/>
            <a:ext cx="1621536" cy="348996"/>
          </a:xfrm>
          <a:prstGeom prst="ellipse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C5BE300-806C-448A-F544-2609E437E7F8}"/>
              </a:ext>
            </a:extLst>
          </p:cNvPr>
          <p:cNvSpPr/>
          <p:nvPr/>
        </p:nvSpPr>
        <p:spPr>
          <a:xfrm>
            <a:off x="1884461" y="4988885"/>
            <a:ext cx="2751114" cy="3489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E6FC30F-18DC-1630-7EB5-8D3541546E59}"/>
              </a:ext>
            </a:extLst>
          </p:cNvPr>
          <p:cNvSpPr/>
          <p:nvPr/>
        </p:nvSpPr>
        <p:spPr>
          <a:xfrm>
            <a:off x="8347088" y="3997176"/>
            <a:ext cx="711567" cy="526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80A29A3-5DEF-9DCC-B3DA-601E06A6C8BE}"/>
              </a:ext>
            </a:extLst>
          </p:cNvPr>
          <p:cNvSpPr/>
          <p:nvPr/>
        </p:nvSpPr>
        <p:spPr>
          <a:xfrm>
            <a:off x="7436618" y="4085706"/>
            <a:ext cx="406718" cy="348996"/>
          </a:xfrm>
          <a:prstGeom prst="ellipse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4C5F0F34-ACA2-A3D9-4001-7590CF4BC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B6B4FBA4-B5C1-B760-D7D7-E91A112C4548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934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276E7-30C7-6BF1-F7D9-9042BD77F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CA0A026-B009-45CE-126E-CDD876CA6112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3551D08-DC3D-893B-DD15-064D2970F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grpSp>
        <p:nvGrpSpPr>
          <p:cNvPr id="68" name="Groupe 67">
            <a:extLst>
              <a:ext uri="{FF2B5EF4-FFF2-40B4-BE49-F238E27FC236}">
                <a16:creationId xmlns:a16="http://schemas.microsoft.com/office/drawing/2014/main" id="{8629A086-27BF-0FC6-A31C-4A6B143D2137}"/>
              </a:ext>
            </a:extLst>
          </p:cNvPr>
          <p:cNvGrpSpPr/>
          <p:nvPr/>
        </p:nvGrpSpPr>
        <p:grpSpPr>
          <a:xfrm>
            <a:off x="-457858" y="1813250"/>
            <a:ext cx="3056230" cy="1146815"/>
            <a:chOff x="-403429" y="1431230"/>
            <a:chExt cx="3056230" cy="1146815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4CCDDB94-4D07-7146-41C3-88C2380D1989}"/>
                </a:ext>
              </a:extLst>
            </p:cNvPr>
            <p:cNvGrpSpPr/>
            <p:nvPr/>
          </p:nvGrpSpPr>
          <p:grpSpPr>
            <a:xfrm>
              <a:off x="-403429" y="1709867"/>
              <a:ext cx="3056230" cy="868178"/>
              <a:chOff x="-414446" y="1709867"/>
              <a:chExt cx="3056230" cy="868178"/>
            </a:xfrm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20654589-AFC5-E26B-B4DE-261A6A2AA3F5}"/>
                  </a:ext>
                </a:extLst>
              </p:cNvPr>
              <p:cNvGrpSpPr/>
              <p:nvPr/>
            </p:nvGrpSpPr>
            <p:grpSpPr>
              <a:xfrm>
                <a:off x="616944" y="1736289"/>
                <a:ext cx="2024840" cy="841756"/>
                <a:chOff x="683046" y="1670187"/>
                <a:chExt cx="2024840" cy="841756"/>
              </a:xfrm>
            </p:grpSpPr>
            <p:sp>
              <p:nvSpPr>
                <p:cNvPr id="2" name="Ellipse 1">
                  <a:extLst>
                    <a:ext uri="{FF2B5EF4-FFF2-40B4-BE49-F238E27FC236}">
                      <a16:creationId xmlns:a16="http://schemas.microsoft.com/office/drawing/2014/main" id="{B23E618D-E745-FFB8-D3B0-64B9B5ED1218}"/>
                    </a:ext>
                  </a:extLst>
                </p:cNvPr>
                <p:cNvSpPr/>
                <p:nvPr/>
              </p:nvSpPr>
              <p:spPr>
                <a:xfrm>
                  <a:off x="1915886" y="1719943"/>
                  <a:ext cx="792000" cy="79200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6DA1E6">
                        <a:lumMod val="82087"/>
                        <a:lumOff val="17913"/>
                      </a:srgbClr>
                    </a:gs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" name="Connecteur droit 7">
                  <a:extLst>
                    <a:ext uri="{FF2B5EF4-FFF2-40B4-BE49-F238E27FC236}">
                      <a16:creationId xmlns:a16="http://schemas.microsoft.com/office/drawing/2014/main" id="{9ACF0253-DF96-7F22-EE0B-378201F704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1743" y="2111829"/>
                  <a:ext cx="1404257" cy="0"/>
                </a:xfrm>
                <a:prstGeom prst="line">
                  <a:avLst/>
                </a:prstGeom>
                <a:ln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cteur droit avec flèche 13">
                  <a:extLst>
                    <a:ext uri="{FF2B5EF4-FFF2-40B4-BE49-F238E27FC236}">
                      <a16:creationId xmlns:a16="http://schemas.microsoft.com/office/drawing/2014/main" id="{625871FB-AA9E-41A2-71D5-B332337064F9}"/>
                    </a:ext>
                  </a:extLst>
                </p:cNvPr>
                <p:cNvCxnSpPr>
                  <a:stCxn id="11" idx="2"/>
                </p:cNvCxnSpPr>
                <p:nvPr/>
              </p:nvCxnSpPr>
              <p:spPr>
                <a:xfrm flipV="1">
                  <a:off x="2285999" y="1824425"/>
                  <a:ext cx="146568" cy="129569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>
                  <a:extLst>
                    <a:ext uri="{FF2B5EF4-FFF2-40B4-BE49-F238E27FC236}">
                      <a16:creationId xmlns:a16="http://schemas.microsoft.com/office/drawing/2014/main" id="{72C31453-D236-74BD-6537-C5138D1331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5999" y="1958796"/>
                  <a:ext cx="146568" cy="153033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avec flèche 17">
                  <a:extLst>
                    <a:ext uri="{FF2B5EF4-FFF2-40B4-BE49-F238E27FC236}">
                      <a16:creationId xmlns:a16="http://schemas.microsoft.com/office/drawing/2014/main" id="{14E18E4B-2269-D5B4-2785-E86BF28D7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17559" y="1949409"/>
                  <a:ext cx="163702" cy="0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BB10EA66-DE76-B981-C1A2-F75F968AE891}"/>
                    </a:ext>
                  </a:extLst>
                </p:cNvPr>
                <p:cNvSpPr txBox="1"/>
                <p:nvPr/>
              </p:nvSpPr>
              <p:spPr>
                <a:xfrm>
                  <a:off x="683046" y="1681204"/>
                  <a:ext cx="23127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  <p:cxnSp>
              <p:nvCxnSpPr>
                <p:cNvPr id="24" name="Connecteur droit avec flèche 23">
                  <a:extLst>
                    <a:ext uri="{FF2B5EF4-FFF2-40B4-BE49-F238E27FC236}">
                      <a16:creationId xmlns:a16="http://schemas.microsoft.com/office/drawing/2014/main" id="{D9A6A55B-E05E-6ACC-7458-CE065B0B1D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827" y="1670187"/>
                  <a:ext cx="0" cy="4306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54834092-7009-6D80-6A2D-ACAE6D86FBD6}"/>
                  </a:ext>
                </a:extLst>
              </p:cNvPr>
              <p:cNvSpPr/>
              <p:nvPr/>
            </p:nvSpPr>
            <p:spPr>
              <a:xfrm>
                <a:off x="-414446" y="1709867"/>
                <a:ext cx="2634343" cy="620457"/>
              </a:xfrm>
              <a:prstGeom prst="arc">
                <a:avLst>
                  <a:gd name="adj1" fmla="val 16103185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040F5B46-8816-A434-A781-3E5B95B3D9B0}"/>
                </a:ext>
              </a:extLst>
            </p:cNvPr>
            <p:cNvGrpSpPr/>
            <p:nvPr/>
          </p:nvGrpSpPr>
          <p:grpSpPr>
            <a:xfrm>
              <a:off x="1240318" y="1431230"/>
              <a:ext cx="283029" cy="276999"/>
              <a:chOff x="3951516" y="3472544"/>
              <a:chExt cx="283029" cy="276999"/>
            </a:xfrm>
          </p:grpSpPr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3EE3316B-706F-F270-FFB1-BE3A6330184A}"/>
                  </a:ext>
                </a:extLst>
              </p:cNvPr>
              <p:cNvSpPr txBox="1"/>
              <p:nvPr/>
            </p:nvSpPr>
            <p:spPr>
              <a:xfrm>
                <a:off x="3951516" y="347254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1E2A198B-4EA6-FFC2-AB4E-BC69D71A398F}"/>
                  </a:ext>
                </a:extLst>
              </p:cNvPr>
              <p:cNvCxnSpPr/>
              <p:nvPr/>
            </p:nvCxnSpPr>
            <p:spPr>
              <a:xfrm>
                <a:off x="3962400" y="351608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0EE737B6-ED5B-7E4F-92D2-7865F565C824}"/>
              </a:ext>
            </a:extLst>
          </p:cNvPr>
          <p:cNvGrpSpPr/>
          <p:nvPr/>
        </p:nvGrpSpPr>
        <p:grpSpPr>
          <a:xfrm>
            <a:off x="5274222" y="1303375"/>
            <a:ext cx="4003817" cy="2788828"/>
            <a:chOff x="4481928" y="440537"/>
            <a:chExt cx="4003817" cy="2788828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A28E45E2-82B5-3EE6-41F6-202B47F0336E}"/>
                </a:ext>
              </a:extLst>
            </p:cNvPr>
            <p:cNvGrpSpPr/>
            <p:nvPr/>
          </p:nvGrpSpPr>
          <p:grpSpPr>
            <a:xfrm>
              <a:off x="4481928" y="440537"/>
              <a:ext cx="4003817" cy="2788828"/>
              <a:chOff x="4481928" y="440537"/>
              <a:chExt cx="4003817" cy="2788828"/>
            </a:xfrm>
          </p:grpSpPr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06F04E3B-8C44-19C7-E0E5-5F92F5EE7AF6}"/>
                  </a:ext>
                </a:extLst>
              </p:cNvPr>
              <p:cNvGrpSpPr/>
              <p:nvPr/>
            </p:nvGrpSpPr>
            <p:grpSpPr>
              <a:xfrm>
                <a:off x="4481928" y="440537"/>
                <a:ext cx="4003817" cy="2788828"/>
                <a:chOff x="4231557" y="549395"/>
                <a:chExt cx="4003817" cy="2788828"/>
              </a:xfrm>
            </p:grpSpPr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8E896D21-C976-87B1-7A5D-062A75F65DC8}"/>
                    </a:ext>
                  </a:extLst>
                </p:cNvPr>
                <p:cNvSpPr/>
                <p:nvPr/>
              </p:nvSpPr>
              <p:spPr>
                <a:xfrm>
                  <a:off x="6759374" y="1862223"/>
                  <a:ext cx="792000" cy="792000"/>
                </a:xfrm>
                <a:prstGeom prst="ellipse">
                  <a:avLst/>
                </a:prstGeom>
                <a:gradFill flip="none" rotWithShape="1">
                  <a:gsLst>
                    <a:gs pos="50000">
                      <a:srgbClr val="6DA1E6">
                        <a:lumMod val="82087"/>
                        <a:lumOff val="17913"/>
                      </a:srgbClr>
                    </a:gs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4" name="Connecteur droit avec flèche 33">
                  <a:extLst>
                    <a:ext uri="{FF2B5EF4-FFF2-40B4-BE49-F238E27FC236}">
                      <a16:creationId xmlns:a16="http://schemas.microsoft.com/office/drawing/2014/main" id="{1FC3B5C6-EA0A-D79D-FC24-8600B0069B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20164" y="1900603"/>
                  <a:ext cx="146568" cy="129569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avec flèche 34">
                  <a:extLst>
                    <a:ext uri="{FF2B5EF4-FFF2-40B4-BE49-F238E27FC236}">
                      <a16:creationId xmlns:a16="http://schemas.microsoft.com/office/drawing/2014/main" id="{EA722411-4DD0-CE15-06F1-BB560A0B9C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20164" y="2034974"/>
                  <a:ext cx="146568" cy="153033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avec flèche 35">
                  <a:extLst>
                    <a:ext uri="{FF2B5EF4-FFF2-40B4-BE49-F238E27FC236}">
                      <a16:creationId xmlns:a16="http://schemas.microsoft.com/office/drawing/2014/main" id="{CAA97DB0-8839-295F-6576-05C328443D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51724" y="2025587"/>
                  <a:ext cx="163702" cy="0"/>
                </a:xfrm>
                <a:prstGeom prst="straightConnector1">
                  <a:avLst/>
                </a:prstGeom>
                <a:ln w="63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C969D991-E13D-2399-11E8-65EAAA9EDE9E}"/>
                    </a:ext>
                  </a:extLst>
                </p:cNvPr>
                <p:cNvSpPr/>
                <p:nvPr/>
              </p:nvSpPr>
              <p:spPr>
                <a:xfrm>
                  <a:off x="6075374" y="1178223"/>
                  <a:ext cx="2160000" cy="2160000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  <a:alpha val="21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65F80350-FD1A-DBDB-BF85-FC575D05FC5E}"/>
                    </a:ext>
                  </a:extLst>
                </p:cNvPr>
                <p:cNvCxnSpPr>
                  <a:cxnSpLocks/>
                  <a:stCxn id="39" idx="1"/>
                  <a:endCxn id="39" idx="1"/>
                </p:cNvCxnSpPr>
                <p:nvPr/>
              </p:nvCxnSpPr>
              <p:spPr>
                <a:xfrm>
                  <a:off x="6391699" y="1494548"/>
                  <a:ext cx="0" cy="0"/>
                </a:xfrm>
                <a:prstGeom prst="line">
                  <a:avLst/>
                </a:prstGeom>
                <a:ln w="635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en angle 42">
                  <a:extLst>
                    <a:ext uri="{FF2B5EF4-FFF2-40B4-BE49-F238E27FC236}">
                      <a16:creationId xmlns:a16="http://schemas.microsoft.com/office/drawing/2014/main" id="{C8B5DD5C-3B9B-ABDB-DDDF-B0F107B09CCE}"/>
                    </a:ext>
                  </a:extLst>
                </p:cNvPr>
                <p:cNvCxnSpPr>
                  <a:cxnSpLocks/>
                  <a:stCxn id="39" idx="1"/>
                </p:cNvCxnSpPr>
                <p:nvPr/>
              </p:nvCxnSpPr>
              <p:spPr>
                <a:xfrm rot="16200000" flipH="1">
                  <a:off x="6413165" y="1473082"/>
                  <a:ext cx="143274" cy="186207"/>
                </a:xfrm>
                <a:prstGeom prst="bentConnector4">
                  <a:avLst>
                    <a:gd name="adj1" fmla="val 4131"/>
                    <a:gd name="adj2" fmla="val 56426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en angle 51">
                  <a:extLst>
                    <a:ext uri="{FF2B5EF4-FFF2-40B4-BE49-F238E27FC236}">
                      <a16:creationId xmlns:a16="http://schemas.microsoft.com/office/drawing/2014/main" id="{1BE92BF0-2922-8AD6-02AC-3CFC4B52D4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596086" y="1609451"/>
                  <a:ext cx="143274" cy="186207"/>
                </a:xfrm>
                <a:prstGeom prst="bentConnector4">
                  <a:avLst>
                    <a:gd name="adj1" fmla="val 4131"/>
                    <a:gd name="adj2" fmla="val 56426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en angle 52">
                  <a:extLst>
                    <a:ext uri="{FF2B5EF4-FFF2-40B4-BE49-F238E27FC236}">
                      <a16:creationId xmlns:a16="http://schemas.microsoft.com/office/drawing/2014/main" id="{BC694544-BB5A-A1E7-E7F7-B96742FD37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6724193" y="1808201"/>
                  <a:ext cx="244000" cy="179695"/>
                </a:xfrm>
                <a:prstGeom prst="bentConnector3">
                  <a:avLst>
                    <a:gd name="adj1" fmla="val 50000"/>
                  </a:avLst>
                </a:prstGeom>
                <a:ln w="22225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1111EA00-6763-1D22-8FFC-AE91C624BA90}"/>
                    </a:ext>
                  </a:extLst>
                </p:cNvPr>
                <p:cNvSpPr/>
                <p:nvPr/>
              </p:nvSpPr>
              <p:spPr>
                <a:xfrm rot="7738970">
                  <a:off x="5273637" y="-492685"/>
                  <a:ext cx="354825" cy="2438985"/>
                </a:xfrm>
                <a:prstGeom prst="arc">
                  <a:avLst>
                    <a:gd name="adj1" fmla="val 16200000"/>
                    <a:gd name="adj2" fmla="val 2105389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05139C30-62E4-5295-76ED-FB673DA792A9}"/>
                  </a:ext>
                </a:extLst>
              </p:cNvPr>
              <p:cNvSpPr txBox="1"/>
              <p:nvPr/>
            </p:nvSpPr>
            <p:spPr>
              <a:xfrm>
                <a:off x="7846108" y="1337393"/>
                <a:ext cx="4622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e</a:t>
                </a:r>
                <a:r>
                  <a:rPr lang="fr-FR" baseline="30000" dirty="0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63696404-E5B1-8D3F-9FD0-37E84A695989}"/>
                </a:ext>
              </a:extLst>
            </p:cNvPr>
            <p:cNvGrpSpPr/>
            <p:nvPr/>
          </p:nvGrpSpPr>
          <p:grpSpPr>
            <a:xfrm>
              <a:off x="5559905" y="855045"/>
              <a:ext cx="283029" cy="276999"/>
              <a:chOff x="3951516" y="3472544"/>
              <a:chExt cx="283029" cy="276999"/>
            </a:xfrm>
          </p:grpSpPr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D2FDDF79-9E69-4855-0B4E-3C16F3227E09}"/>
                  </a:ext>
                </a:extLst>
              </p:cNvPr>
              <p:cNvSpPr txBox="1"/>
              <p:nvPr/>
            </p:nvSpPr>
            <p:spPr>
              <a:xfrm>
                <a:off x="3951516" y="3472544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</a:t>
                </a:r>
              </a:p>
            </p:txBody>
          </p: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2977DCD9-8800-654D-B5AC-CF4AD6E1E401}"/>
                  </a:ext>
                </a:extLst>
              </p:cNvPr>
              <p:cNvCxnSpPr/>
              <p:nvPr/>
            </p:nvCxnSpPr>
            <p:spPr>
              <a:xfrm>
                <a:off x="3962400" y="3516086"/>
                <a:ext cx="10885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F050E6E0-6FEF-0794-5DAF-D4EF9A084541}"/>
              </a:ext>
            </a:extLst>
          </p:cNvPr>
          <p:cNvSpPr txBox="1"/>
          <p:nvPr/>
        </p:nvSpPr>
        <p:spPr>
          <a:xfrm>
            <a:off x="151746" y="943594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=200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B9EBD475-3E11-3D35-38CA-929DAA75EB0A}"/>
              </a:ext>
            </a:extLst>
          </p:cNvPr>
          <p:cNvSpPr txBox="1"/>
          <p:nvPr/>
        </p:nvSpPr>
        <p:spPr>
          <a:xfrm>
            <a:off x="7710388" y="916744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200 MeV</a:t>
            </a:r>
          </a:p>
        </p:txBody>
      </p: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233491AF-D44B-8158-CE5A-7367616994FF}"/>
              </a:ext>
            </a:extLst>
          </p:cNvPr>
          <p:cNvGrpSpPr/>
          <p:nvPr/>
        </p:nvGrpSpPr>
        <p:grpSpPr>
          <a:xfrm>
            <a:off x="228601" y="4016832"/>
            <a:ext cx="4201886" cy="2308324"/>
            <a:chOff x="228601" y="3429000"/>
            <a:chExt cx="4201886" cy="2308324"/>
          </a:xfrm>
        </p:grpSpPr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0503DB56-2A21-FD95-3507-CC346A4B0523}"/>
                </a:ext>
              </a:extLst>
            </p:cNvPr>
            <p:cNvGrpSpPr/>
            <p:nvPr/>
          </p:nvGrpSpPr>
          <p:grpSpPr>
            <a:xfrm>
              <a:off x="228601" y="3429000"/>
              <a:ext cx="4201886" cy="2308324"/>
              <a:chOff x="228601" y="3429000"/>
              <a:chExt cx="4201886" cy="2308324"/>
            </a:xfrm>
          </p:grpSpPr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C88226B7-86BE-90C2-7516-1307B5E401EE}"/>
                  </a:ext>
                </a:extLst>
              </p:cNvPr>
              <p:cNvSpPr txBox="1"/>
              <p:nvPr/>
            </p:nvSpPr>
            <p:spPr>
              <a:xfrm>
                <a:off x="228601" y="3429000"/>
                <a:ext cx="420188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>
                    <a:solidFill>
                      <a:schemeClr val="bg1"/>
                    </a:solidFill>
                  </a:rPr>
                  <a:t>Main </a:t>
                </a:r>
                <a:r>
                  <a:rPr lang="fr-FR" u="sng" dirty="0" err="1">
                    <a:solidFill>
                      <a:schemeClr val="bg1"/>
                    </a:solidFill>
                  </a:rPr>
                  <a:t>ingredients</a:t>
                </a:r>
                <a:endParaRPr lang="fr-FR" u="sng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Cross sections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Elastic</a:t>
                </a:r>
                <a:endParaRPr lang="fr-FR" dirty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Annihilation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Production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Charge exchange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bg1"/>
                    </a:solidFill>
                  </a:rPr>
                  <a:t>Final </a:t>
                </a:r>
                <a:r>
                  <a:rPr lang="fr-FR" dirty="0" err="1">
                    <a:solidFill>
                      <a:schemeClr val="bg1"/>
                    </a:solidFill>
                  </a:rPr>
                  <a:t>products</a:t>
                </a:r>
                <a:r>
                  <a:rPr lang="fr-FR" dirty="0">
                    <a:solidFill>
                      <a:schemeClr val="bg1"/>
                    </a:solidFill>
                  </a:rPr>
                  <a:t> (types; </a:t>
                </a:r>
                <a:r>
                  <a:rPr lang="fr-FR" dirty="0" err="1">
                    <a:solidFill>
                      <a:schemeClr val="bg1"/>
                    </a:solidFill>
                  </a:rPr>
                  <a:t>momenta</a:t>
                </a:r>
                <a:r>
                  <a:rPr lang="fr-FR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bg1"/>
                    </a:solidFill>
                  </a:rPr>
                  <a:t>Potential</a:t>
                </a:r>
                <a:r>
                  <a:rPr lang="fr-FR" dirty="0">
                    <a:solidFill>
                      <a:schemeClr val="bg1"/>
                    </a:solidFill>
                  </a:rPr>
                  <a:t> (    )</a:t>
                </a:r>
              </a:p>
            </p:txBody>
          </p: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B1F1245A-5CA8-4E76-3D3E-B840D4F4AA5C}"/>
                  </a:ext>
                </a:extLst>
              </p:cNvPr>
              <p:cNvSpPr txBox="1"/>
              <p:nvPr/>
            </p:nvSpPr>
            <p:spPr>
              <a:xfrm>
                <a:off x="2040024" y="5386300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</p:grp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6AC473E-4611-2734-FB4D-F42F3DA3785A}"/>
                </a:ext>
              </a:extLst>
            </p:cNvPr>
            <p:cNvCxnSpPr/>
            <p:nvPr/>
          </p:nvCxnSpPr>
          <p:spPr>
            <a:xfrm>
              <a:off x="2050908" y="5429842"/>
              <a:ext cx="108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ZoneTexte 84">
            <a:extLst>
              <a:ext uri="{FF2B5EF4-FFF2-40B4-BE49-F238E27FC236}">
                <a16:creationId xmlns:a16="http://schemas.microsoft.com/office/drawing/2014/main" id="{6A984BCE-A7DC-E464-28BD-CECEDF0EC96A}"/>
              </a:ext>
            </a:extLst>
          </p:cNvPr>
          <p:cNvSpPr txBox="1"/>
          <p:nvPr/>
        </p:nvSpPr>
        <p:spPr>
          <a:xfrm>
            <a:off x="5475515" y="4342238"/>
            <a:ext cx="4201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chemeClr val="bg1"/>
                </a:solidFill>
              </a:rPr>
              <a:t>Main </a:t>
            </a:r>
            <a:r>
              <a:rPr lang="fr-FR" u="sng" dirty="0" err="1">
                <a:solidFill>
                  <a:schemeClr val="bg1"/>
                </a:solidFill>
              </a:rPr>
              <a:t>ingredients</a:t>
            </a:r>
            <a:endParaRPr lang="fr-FR" u="sng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Annihilation </a:t>
            </a:r>
            <a:r>
              <a:rPr lang="fr-FR" dirty="0" err="1">
                <a:solidFill>
                  <a:schemeClr val="bg1"/>
                </a:solidFill>
              </a:rPr>
              <a:t>nucleon</a:t>
            </a:r>
            <a:r>
              <a:rPr lang="fr-FR" dirty="0">
                <a:solidFill>
                  <a:schemeClr val="bg1"/>
                </a:solidFill>
              </a:rPr>
              <a:t> (p or 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Position of the Annihilation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Final </a:t>
            </a:r>
            <a:r>
              <a:rPr lang="fr-FR" dirty="0" err="1">
                <a:solidFill>
                  <a:schemeClr val="bg1"/>
                </a:solidFill>
              </a:rPr>
              <a:t>products</a:t>
            </a:r>
            <a:r>
              <a:rPr lang="fr-FR" dirty="0">
                <a:solidFill>
                  <a:schemeClr val="bg1"/>
                </a:solidFill>
              </a:rPr>
              <a:t> (types; </a:t>
            </a:r>
            <a:r>
              <a:rPr lang="fr-FR" dirty="0" err="1">
                <a:solidFill>
                  <a:schemeClr val="bg1"/>
                </a:solidFill>
              </a:rPr>
              <a:t>momenta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0B078592-4E38-2AB8-8771-5E22E36A172C}"/>
              </a:ext>
            </a:extLst>
          </p:cNvPr>
          <p:cNvCxnSpPr/>
          <p:nvPr/>
        </p:nvCxnSpPr>
        <p:spPr>
          <a:xfrm>
            <a:off x="4789714" y="914400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ZoneTexte 1">
            <a:extLst>
              <a:ext uri="{FF2B5EF4-FFF2-40B4-BE49-F238E27FC236}">
                <a16:creationId xmlns:a16="http://schemas.microsoft.com/office/drawing/2014/main" id="{4A3DBC80-7341-A48D-5A07-AF35A6129E3E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7703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Hypotheses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– </a:t>
            </a: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ingredients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6D9836-D3B7-BFB2-D87B-11FCA98B2352}"/>
              </a:ext>
            </a:extLst>
          </p:cNvPr>
          <p:cNvSpPr txBox="1"/>
          <p:nvPr/>
        </p:nvSpPr>
        <p:spPr>
          <a:xfrm>
            <a:off x="609600" y="1499616"/>
            <a:ext cx="84490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solidFill>
                  <a:schemeClr val="bg1"/>
                </a:solidFill>
              </a:rPr>
              <a:t>At </a:t>
            </a:r>
            <a:r>
              <a:rPr lang="fr-FR" sz="2400" b="1" u="sng" dirty="0" err="1">
                <a:solidFill>
                  <a:schemeClr val="bg1"/>
                </a:solidFill>
              </a:rPr>
              <a:t>rest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-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Final states</a:t>
            </a:r>
            <a:endParaRPr lang="fr-FR" sz="2400" b="1" u="sng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In INCL </a:t>
            </a:r>
            <a:r>
              <a:rPr lang="fr-FR" sz="2000" dirty="0" err="1">
                <a:solidFill>
                  <a:schemeClr val="bg1"/>
                </a:solidFill>
              </a:rPr>
              <a:t>we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consider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only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w</a:t>
            </a:r>
            <a:r>
              <a:rPr lang="fr-FR" sz="2000" dirty="0">
                <a:solidFill>
                  <a:schemeClr val="bg1"/>
                </a:solidFill>
              </a:rPr>
              <a:t> and K (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r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goes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directly</a:t>
            </a:r>
            <a:r>
              <a:rPr lang="fr-FR" sz="2000" dirty="0">
                <a:solidFill>
                  <a:schemeClr val="bg1"/>
                </a:solidFill>
              </a:rPr>
              <a:t> to </a:t>
            </a:r>
            <a:r>
              <a:rPr lang="fr-FR" sz="2000" dirty="0" err="1">
                <a:solidFill>
                  <a:schemeClr val="bg1"/>
                </a:solidFill>
              </a:rPr>
              <a:t>decay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products</a:t>
            </a:r>
            <a:r>
              <a:rPr lang="fr-FR" sz="2000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Kaon </a:t>
            </a:r>
            <a:r>
              <a:rPr lang="fr-FR" sz="2000" dirty="0" err="1">
                <a:solidFill>
                  <a:schemeClr val="bg1"/>
                </a:solidFill>
              </a:rPr>
              <a:t>frequency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is</a:t>
            </a:r>
            <a:r>
              <a:rPr lang="fr-FR" sz="2000" dirty="0">
                <a:solidFill>
                  <a:schemeClr val="bg1"/>
                </a:solidFill>
              </a:rPr>
              <a:t> put at 5%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2 </a:t>
            </a:r>
            <a:r>
              <a:rPr lang="fr-FR" sz="1600" dirty="0" err="1">
                <a:solidFill>
                  <a:schemeClr val="bg1"/>
                </a:solidFill>
              </a:rPr>
              <a:t>old</a:t>
            </a:r>
            <a:r>
              <a:rPr lang="fr-FR" sz="1600" dirty="0">
                <a:solidFill>
                  <a:schemeClr val="bg1"/>
                </a:solidFill>
              </a:rPr>
              <a:t> values		6.82 +/- 0.25 %	and 	4.74 +/- 0.22 %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« </a:t>
            </a:r>
            <a:r>
              <a:rPr lang="fr-FR" sz="1600" dirty="0" err="1">
                <a:solidFill>
                  <a:schemeClr val="bg1"/>
                </a:solidFill>
              </a:rPr>
              <a:t>Recent</a:t>
            </a:r>
            <a:r>
              <a:rPr lang="fr-FR" sz="1600" dirty="0">
                <a:solidFill>
                  <a:schemeClr val="bg1"/>
                </a:solidFill>
              </a:rPr>
              <a:t> » one		5.4 +/- 1.7 %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Final states </a:t>
            </a:r>
            <a:r>
              <a:rPr lang="fr-FR" sz="2000" dirty="0" err="1">
                <a:solidFill>
                  <a:schemeClr val="bg1"/>
                </a:solidFill>
              </a:rPr>
              <a:t>with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fr-FR" sz="2000" dirty="0">
                <a:solidFill>
                  <a:schemeClr val="bg1"/>
                </a:solidFill>
              </a:rPr>
              <a:t>, </a:t>
            </a:r>
            <a:r>
              <a:rPr lang="fr-FR" sz="2000" dirty="0">
                <a:solidFill>
                  <a:schemeClr val="bg1"/>
                </a:solidFill>
                <a:latin typeface="Symbol" pitchFamily="2" charset="2"/>
              </a:rPr>
              <a:t>w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taken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from</a:t>
            </a:r>
            <a:endParaRPr lang="fr-FR" sz="2000" dirty="0">
              <a:solidFill>
                <a:schemeClr val="bg1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E.S. </a:t>
            </a:r>
            <a:r>
              <a:rPr lang="fr-FR" sz="1600" dirty="0" err="1">
                <a:solidFill>
                  <a:schemeClr val="bg1"/>
                </a:solidFill>
              </a:rPr>
              <a:t>Golubeva</a:t>
            </a:r>
            <a:r>
              <a:rPr lang="fr-FR" sz="1600" dirty="0">
                <a:solidFill>
                  <a:schemeClr val="bg1"/>
                </a:solidFill>
              </a:rPr>
              <a:t> et al.</a:t>
            </a:r>
          </a:p>
          <a:p>
            <a:pPr lvl="2"/>
            <a:r>
              <a:rPr lang="fr-FR" sz="1600" dirty="0">
                <a:solidFill>
                  <a:schemeClr val="bg1"/>
                </a:solidFill>
              </a:rPr>
              <a:t>       </a:t>
            </a:r>
            <a:r>
              <a:rPr lang="fr-FR" sz="1600" dirty="0" err="1">
                <a:solidFill>
                  <a:schemeClr val="bg1"/>
                </a:solidFill>
              </a:rPr>
              <a:t>Nuclear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Physics</a:t>
            </a:r>
            <a:r>
              <a:rPr lang="fr-FR" sz="1600" dirty="0">
                <a:solidFill>
                  <a:schemeClr val="bg1"/>
                </a:solidFill>
              </a:rPr>
              <a:t> A 537 (1992), 393–417.</a:t>
            </a:r>
          </a:p>
          <a:p>
            <a:r>
              <a:rPr lang="fr-FR" sz="2000" dirty="0">
                <a:solidFill>
                  <a:schemeClr val="bg1"/>
                </a:solidFill>
              </a:rPr>
              <a:t>         and </a:t>
            </a:r>
            <a:r>
              <a:rPr lang="fr-FR" sz="2000" dirty="0" err="1">
                <a:solidFill>
                  <a:schemeClr val="bg1"/>
                </a:solidFill>
              </a:rPr>
              <a:t>with</a:t>
            </a:r>
            <a:r>
              <a:rPr lang="fr-FR" sz="2000" dirty="0">
                <a:solidFill>
                  <a:schemeClr val="bg1"/>
                </a:solidFill>
              </a:rPr>
              <a:t> K </a:t>
            </a:r>
            <a:r>
              <a:rPr lang="fr-FR" sz="2000" dirty="0" err="1">
                <a:solidFill>
                  <a:schemeClr val="bg1"/>
                </a:solidFill>
              </a:rPr>
              <a:t>from</a:t>
            </a:r>
            <a:endParaRPr lang="fr-FR" sz="2000" dirty="0">
              <a:solidFill>
                <a:schemeClr val="bg1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Eberhard </a:t>
            </a:r>
            <a:r>
              <a:rPr lang="fr-FR" sz="1600" dirty="0" err="1">
                <a:solidFill>
                  <a:schemeClr val="bg1"/>
                </a:solidFill>
              </a:rPr>
              <a:t>Klempt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</a:p>
          <a:p>
            <a:pPr lvl="2"/>
            <a:r>
              <a:rPr lang="fr-FR" sz="1600" dirty="0">
                <a:solidFill>
                  <a:schemeClr val="bg1"/>
                </a:solidFill>
              </a:rPr>
              <a:t>       </a:t>
            </a:r>
            <a:r>
              <a:rPr lang="fr-FR" sz="1600" dirty="0" err="1">
                <a:solidFill>
                  <a:schemeClr val="bg1"/>
                </a:solidFill>
              </a:rPr>
              <a:t>Physics</a:t>
            </a:r>
            <a:r>
              <a:rPr lang="fr-FR" sz="1600" dirty="0">
                <a:solidFill>
                  <a:schemeClr val="bg1"/>
                </a:solidFill>
              </a:rPr>
              <a:t> Reports 413 (2005), 197–317.</a:t>
            </a:r>
          </a:p>
          <a:p>
            <a:pPr lvl="2"/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991719C7-A46F-E6CC-7738-EC09BBCB8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391" y="3954120"/>
            <a:ext cx="3133833" cy="212479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82854C8-80DF-4D24-CCC7-9A3EF183A427}"/>
              </a:ext>
            </a:extLst>
          </p:cNvPr>
          <p:cNvSpPr txBox="1"/>
          <p:nvPr/>
        </p:nvSpPr>
        <p:spPr>
          <a:xfrm rot="20359162">
            <a:off x="7609592" y="4721753"/>
            <a:ext cx="124955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Example</a:t>
            </a:r>
          </a:p>
          <a:p>
            <a:pPr algn="ctr"/>
            <a:r>
              <a:rPr lang="fr-FR" dirty="0"/>
              <a:t>Of</a:t>
            </a:r>
          </a:p>
          <a:p>
            <a:pPr algn="ctr"/>
            <a:r>
              <a:rPr lang="fr-FR" dirty="0"/>
              <a:t>Final States</a:t>
            </a:r>
          </a:p>
        </p:txBody>
      </p:sp>
      <p:pic>
        <p:nvPicPr>
          <p:cNvPr id="8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6395A5E8-129C-D097-B647-ED25D077E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FAF749E1-CDD9-DD37-7C3F-7EF6DA446DAF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073533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Reaction</a:t>
            </a: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 Cross section</a:t>
            </a:r>
          </a:p>
        </p:txBody>
      </p:sp>
      <p:pic>
        <p:nvPicPr>
          <p:cNvPr id="3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81CB556A-1418-BFDF-37D0-ED33FA07C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8">
            <a:extLst>
              <a:ext uri="{FF2B5EF4-FFF2-40B4-BE49-F238E27FC236}">
                <a16:creationId xmlns:a16="http://schemas.microsoft.com/office/drawing/2014/main" id="{86F366D6-3858-213A-35F9-B3CA3FB96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86" y="3559200"/>
            <a:ext cx="4463143" cy="985725"/>
          </a:xfrm>
          <a:prstGeom prst="rect">
            <a:avLst/>
          </a:prstGeom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59069184-085E-4A54-1C23-F25B7114538B}"/>
              </a:ext>
            </a:extLst>
          </p:cNvPr>
          <p:cNvSpPr txBox="1"/>
          <p:nvPr/>
        </p:nvSpPr>
        <p:spPr>
          <a:xfrm>
            <a:off x="399379" y="3158163"/>
            <a:ext cx="366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Dashed curves: at rest normalization </a:t>
            </a:r>
          </a:p>
        </p:txBody>
      </p:sp>
      <p:pic>
        <p:nvPicPr>
          <p:cNvPr id="9" name="Рисунок 5">
            <a:extLst>
              <a:ext uri="{FF2B5EF4-FFF2-40B4-BE49-F238E27FC236}">
                <a16:creationId xmlns:a16="http://schemas.microsoft.com/office/drawing/2014/main" id="{5F449F3F-11AD-793F-934A-64C2AF050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7529" y="760543"/>
            <a:ext cx="4696985" cy="545918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3346B62-F105-9944-3ECB-9C9EF5975771}"/>
              </a:ext>
            </a:extLst>
          </p:cNvPr>
          <p:cNvSpPr txBox="1"/>
          <p:nvPr/>
        </p:nvSpPr>
        <p:spPr>
          <a:xfrm>
            <a:off x="399379" y="2083996"/>
            <a:ext cx="370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Solid </a:t>
            </a:r>
            <a:r>
              <a:rPr lang="fr-FR" dirty="0" err="1">
                <a:solidFill>
                  <a:schemeClr val="bg1"/>
                </a:solidFill>
              </a:rPr>
              <a:t>lines</a:t>
            </a:r>
            <a:r>
              <a:rPr lang="fr-FR" dirty="0">
                <a:solidFill>
                  <a:schemeClr val="bg1"/>
                </a:solidFill>
              </a:rPr>
              <a:t>: INCL </a:t>
            </a:r>
            <a:r>
              <a:rPr lang="fr-FR" dirty="0" err="1">
                <a:solidFill>
                  <a:schemeClr val="bg1"/>
                </a:solidFill>
              </a:rPr>
              <a:t>calculations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ZoneTexte 1">
            <a:extLst>
              <a:ext uri="{FF2B5EF4-FFF2-40B4-BE49-F238E27FC236}">
                <a16:creationId xmlns:a16="http://schemas.microsoft.com/office/drawing/2014/main" id="{39803578-A33E-FE6F-209F-FD3009F1A253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412479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5066462-01AF-DDDE-8DD8-AF7C67BFF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1313143"/>
            <a:ext cx="4415098" cy="501257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41F44CA-13F4-46E1-7514-2B38B0DB5FD7}"/>
              </a:ext>
            </a:extLst>
          </p:cNvPr>
          <p:cNvSpPr txBox="1"/>
          <p:nvPr/>
        </p:nvSpPr>
        <p:spPr>
          <a:xfrm>
            <a:off x="4810303" y="1082310"/>
            <a:ext cx="495121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p to </a:t>
            </a:r>
            <a:r>
              <a:rPr lang="fr-FR" sz="2400" baseline="30000" dirty="0"/>
              <a:t>4</a:t>
            </a:r>
            <a:r>
              <a:rPr lang="fr-FR" sz="2400" dirty="0"/>
              <a:t>He, </a:t>
            </a:r>
            <a:r>
              <a:rPr lang="fr-FR" sz="2400" dirty="0" err="1"/>
              <a:t>even</a:t>
            </a:r>
            <a:r>
              <a:rPr lang="fr-FR" sz="2400" dirty="0"/>
              <a:t> </a:t>
            </a:r>
            <a:r>
              <a:rPr lang="fr-FR" sz="2400" dirty="0" err="1"/>
              <a:t>beyond</a:t>
            </a:r>
            <a:endParaRPr lang="fr-FR" sz="2400" dirty="0"/>
          </a:p>
          <a:p>
            <a:pPr algn="ctr"/>
            <a:r>
              <a:rPr lang="fr-FR" sz="2400" dirty="0"/>
              <a:t>(</a:t>
            </a:r>
            <a:r>
              <a:rPr lang="fr-FR" sz="2400" dirty="0" err="1"/>
              <a:t>comparisons</a:t>
            </a:r>
            <a:r>
              <a:rPr lang="fr-FR" sz="2400" dirty="0"/>
              <a:t> to FLUKA, FTF)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D8697B9-8621-72DE-ACA5-482D14A5AA85}"/>
              </a:ext>
            </a:extLst>
          </p:cNvPr>
          <p:cNvSpPr txBox="1"/>
          <p:nvPr/>
        </p:nvSpPr>
        <p:spPr>
          <a:xfrm>
            <a:off x="4810303" y="2665267"/>
            <a:ext cx="400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INCL </a:t>
            </a:r>
            <a:r>
              <a:rPr lang="fr-FR" sz="2400" dirty="0" err="1">
                <a:solidFill>
                  <a:schemeClr val="bg1"/>
                </a:solidFill>
              </a:rPr>
              <a:t>is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clearly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competitive</a:t>
            </a:r>
            <a:r>
              <a:rPr lang="fr-FR" sz="2400" dirty="0">
                <a:solidFill>
                  <a:schemeClr val="bg1"/>
                </a:solidFill>
              </a:rPr>
              <a:t>    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11875AC-B37E-78AD-3216-A0FF58A5585B}"/>
              </a:ext>
            </a:extLst>
          </p:cNvPr>
          <p:cNvSpPr txBox="1"/>
          <p:nvPr/>
        </p:nvSpPr>
        <p:spPr>
          <a:xfrm>
            <a:off x="8420758" y="2675122"/>
            <a:ext cx="698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🙂</a:t>
            </a:r>
          </a:p>
        </p:txBody>
      </p:sp>
      <p:pic>
        <p:nvPicPr>
          <p:cNvPr id="2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1AADB2FD-1E2B-91E1-C016-B871424E6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72D1A96B-7E06-BD73-7DC1-EE7EE82748E7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399698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 in INCL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E8E11E-5EAF-4A21-E8C3-9976588F74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46" r="5735" b="68975"/>
          <a:stretch/>
        </p:blipFill>
        <p:spPr>
          <a:xfrm>
            <a:off x="9941" y="1118523"/>
            <a:ext cx="6243145" cy="2127730"/>
          </a:xfrm>
          <a:prstGeom prst="rect">
            <a:avLst/>
          </a:prstGeom>
          <a:ln w="63500">
            <a:solidFill>
              <a:srgbClr val="FF0000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B69944E-8C66-8F2B-F369-27630BD06A77}"/>
              </a:ext>
            </a:extLst>
          </p:cNvPr>
          <p:cNvSpPr txBox="1"/>
          <p:nvPr/>
        </p:nvSpPr>
        <p:spPr>
          <a:xfrm>
            <a:off x="26506" y="431878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Spectra</a:t>
            </a:r>
            <a:r>
              <a:rPr lang="fr-FR" sz="2400" dirty="0"/>
              <a:t>   </a:t>
            </a:r>
            <a:r>
              <a:rPr lang="fr-FR" sz="2400" dirty="0">
                <a:latin typeface="Symbol" pitchFamily="2" charset="2"/>
              </a:rPr>
              <a:t>p</a:t>
            </a:r>
            <a:r>
              <a:rPr lang="fr-FR" sz="2400" baseline="30000" dirty="0"/>
              <a:t>+</a:t>
            </a:r>
            <a:r>
              <a:rPr lang="fr-FR" sz="2400" dirty="0"/>
              <a:t> &amp; p</a:t>
            </a:r>
            <a:endParaRPr lang="fr-FR" sz="2400" baseline="300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00CE44D-34BB-FE35-D091-9BC9626C1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6987" y="1484460"/>
            <a:ext cx="5831094" cy="483366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8A4D328-608E-944D-485C-E6D196B4B1F6}"/>
              </a:ext>
            </a:extLst>
          </p:cNvPr>
          <p:cNvSpPr txBox="1"/>
          <p:nvPr/>
        </p:nvSpPr>
        <p:spPr>
          <a:xfrm>
            <a:off x="4078975" y="2465216"/>
            <a:ext cx="865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>
                <a:latin typeface="Symbol" pitchFamily="2" charset="2"/>
              </a:rPr>
              <a:t>s</a:t>
            </a:r>
            <a:r>
              <a:rPr lang="fr-FR" sz="2800" baseline="-25000" dirty="0" err="1"/>
              <a:t>reac</a:t>
            </a:r>
            <a:endParaRPr lang="fr-FR" sz="2800" baseline="-250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953EE8A-C1D6-9EB7-052E-3782A1A8B79F}"/>
              </a:ext>
            </a:extLst>
          </p:cNvPr>
          <p:cNvSpPr txBox="1"/>
          <p:nvPr/>
        </p:nvSpPr>
        <p:spPr>
          <a:xfrm>
            <a:off x="4021157" y="3429000"/>
            <a:ext cx="931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pbar+C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E7CFFD-31C6-F166-3DEB-7DB63803DB27}"/>
              </a:ext>
            </a:extLst>
          </p:cNvPr>
          <p:cNvSpPr txBox="1"/>
          <p:nvPr/>
        </p:nvSpPr>
        <p:spPr>
          <a:xfrm>
            <a:off x="9941" y="3471233"/>
            <a:ext cx="2865461" cy="258532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chemeClr val="bg1"/>
                </a:solidFill>
              </a:rPr>
              <a:t>Carbon</a:t>
            </a:r>
          </a:p>
          <a:p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baseline="30000" dirty="0">
                <a:solidFill>
                  <a:schemeClr val="bg1"/>
                </a:solidFill>
              </a:rPr>
              <a:t>+</a:t>
            </a:r>
            <a:r>
              <a:rPr lang="fr-FR" dirty="0">
                <a:solidFill>
                  <a:schemeClr val="bg1"/>
                </a:solidFill>
              </a:rPr>
              <a:t> over and p </a:t>
            </a:r>
            <a:r>
              <a:rPr lang="fr-FR" dirty="0" err="1">
                <a:solidFill>
                  <a:schemeClr val="bg1"/>
                </a:solidFill>
              </a:rPr>
              <a:t>under</a:t>
            </a:r>
            <a:r>
              <a:rPr lang="fr-FR" dirty="0">
                <a:solidFill>
                  <a:schemeClr val="bg1"/>
                </a:solidFill>
              </a:rPr>
              <a:t>…!?</a:t>
            </a:r>
          </a:p>
          <a:p>
            <a:r>
              <a:rPr lang="fr-FR" dirty="0">
                <a:solidFill>
                  <a:schemeClr val="bg1"/>
                </a:solidFill>
              </a:rPr>
              <a:t>Not </a:t>
            </a:r>
            <a:r>
              <a:rPr lang="fr-FR" dirty="0" err="1">
                <a:solidFill>
                  <a:schemeClr val="bg1"/>
                </a:solidFill>
              </a:rPr>
              <a:t>really</a:t>
            </a:r>
            <a:r>
              <a:rPr lang="fr-FR" dirty="0">
                <a:solidFill>
                  <a:schemeClr val="bg1"/>
                </a:solidFill>
              </a:rPr>
              <a:t>…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Picture 2" descr="International Conference on Exotic Atoms and Related Topics and conference on Low Energy Antiprotons (EXA/LEAP 2024)">
            <a:extLst>
              <a:ext uri="{FF2B5EF4-FFF2-40B4-BE49-F238E27FC236}">
                <a16:creationId xmlns:a16="http://schemas.microsoft.com/office/drawing/2014/main" id="{91E52468-DBD3-3DB7-347D-2749BCA3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" y="6379840"/>
            <a:ext cx="778876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E4A0B2B9-8A1A-0DCC-28C6-E1A0D8A94494}"/>
              </a:ext>
            </a:extLst>
          </p:cNvPr>
          <p:cNvSpPr txBox="1"/>
          <p:nvPr/>
        </p:nvSpPr>
        <p:spPr>
          <a:xfrm>
            <a:off x="7254240" y="6325715"/>
            <a:ext cx="263588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Antimatter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-Nucleus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reactions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</a:t>
            </a:r>
            <a:r>
              <a:rPr lang="fr-FR" sz="1400" dirty="0" err="1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with</a:t>
            </a:r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 the INCL code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6131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AB304-A358-EED5-C25A-02507A3B5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2F53EA79-0418-5225-C544-CCC5E9436DB7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/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19E304D-8C52-D637-2066-B8E736258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16EC68D6-806B-F30D-45AA-F51004E085BF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DDC21C-54CA-BAD6-600C-0B9DCFF44B84}"/>
              </a:ext>
            </a:extLst>
          </p:cNvPr>
          <p:cNvSpPr txBox="1"/>
          <p:nvPr/>
        </p:nvSpPr>
        <p:spPr>
          <a:xfrm>
            <a:off x="5873552" y="2126925"/>
            <a:ext cx="400594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chemeClr val="bg1"/>
                </a:solidFill>
              </a:rPr>
              <a:t>Multiplicities</a:t>
            </a:r>
            <a:endParaRPr lang="fr-FR" u="sng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  <a:latin typeface="Symbol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fr-FR" baseline="30000" dirty="0">
                <a:solidFill>
                  <a:schemeClr val="bg1"/>
                </a:solidFill>
              </a:rPr>
              <a:t>+/-</a:t>
            </a:r>
            <a:r>
              <a:rPr lang="fr-FR" dirty="0">
                <a:solidFill>
                  <a:schemeClr val="bg1"/>
                </a:solidFill>
              </a:rPr>
              <a:t>, n, </a:t>
            </a: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a</a:t>
            </a:r>
            <a:r>
              <a:rPr lang="fr-FR" dirty="0">
                <a:solidFill>
                  <a:schemeClr val="bg1"/>
                </a:solidFill>
              </a:rPr>
              <a:t>	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p		~</a:t>
            </a:r>
            <a:r>
              <a:rPr lang="fr-FR" dirty="0" err="1">
                <a:solidFill>
                  <a:schemeClr val="bg1"/>
                </a:solidFill>
              </a:rPr>
              <a:t>underestimate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d		~</a:t>
            </a:r>
            <a:r>
              <a:rPr lang="fr-FR" dirty="0" err="1">
                <a:solidFill>
                  <a:schemeClr val="bg1"/>
                </a:solidFill>
              </a:rPr>
              <a:t>overestimate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t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		</a:t>
            </a:r>
            <a:r>
              <a:rPr lang="fr-FR" dirty="0" err="1">
                <a:solidFill>
                  <a:schemeClr val="bg1"/>
                </a:solidFill>
              </a:rPr>
              <a:t>underestimate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Kaon		To </a:t>
            </a:r>
            <a:r>
              <a:rPr lang="fr-FR" dirty="0" err="1">
                <a:solidFill>
                  <a:schemeClr val="bg1"/>
                </a:solidFill>
              </a:rPr>
              <a:t>be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understood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u="sng" dirty="0" err="1">
                <a:solidFill>
                  <a:schemeClr val="bg1"/>
                </a:solidFill>
              </a:rPr>
              <a:t>Particle</a:t>
            </a:r>
            <a:r>
              <a:rPr lang="fr-FR" u="sng" dirty="0">
                <a:solidFill>
                  <a:schemeClr val="bg1"/>
                </a:solidFill>
              </a:rPr>
              <a:t> </a:t>
            </a:r>
            <a:r>
              <a:rPr lang="fr-FR" u="sng" dirty="0" err="1">
                <a:solidFill>
                  <a:schemeClr val="bg1"/>
                </a:solidFill>
              </a:rPr>
              <a:t>Spectra</a:t>
            </a:r>
            <a:endParaRPr lang="fr-FR" u="sng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r>
              <a:rPr lang="fr-FR" u="sng" dirty="0" err="1">
                <a:solidFill>
                  <a:schemeClr val="bg1"/>
                </a:solidFill>
              </a:rPr>
              <a:t>Residue</a:t>
            </a:r>
            <a:r>
              <a:rPr lang="fr-FR" dirty="0" err="1">
                <a:solidFill>
                  <a:schemeClr val="bg1"/>
                </a:solidFill>
              </a:rPr>
              <a:t>s</a:t>
            </a:r>
            <a:endParaRPr lang="fr-FR" dirty="0">
              <a:solidFill>
                <a:schemeClr val="bg1"/>
              </a:solidFill>
            </a:endParaRPr>
          </a:p>
          <a:p>
            <a:endParaRPr lang="fr-FR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OK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DCDCFE1-45F8-A9EA-BB1E-03219F5D833D}"/>
              </a:ext>
            </a:extLst>
          </p:cNvPr>
          <p:cNvSpPr txBox="1"/>
          <p:nvPr/>
        </p:nvSpPr>
        <p:spPr>
          <a:xfrm>
            <a:off x="151746" y="2126925"/>
            <a:ext cx="48118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chemeClr val="bg1"/>
                </a:solidFill>
              </a:rPr>
              <a:t>Multiplicities</a:t>
            </a:r>
            <a:endParaRPr lang="fr-FR" u="sng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  <a:latin typeface="Symbol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Charged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particles</a:t>
            </a:r>
            <a:r>
              <a:rPr lang="fr-FR" dirty="0">
                <a:solidFill>
                  <a:schemeClr val="bg1"/>
                </a:solidFill>
              </a:rPr>
              <a:t> (total)	~OK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Charged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particles</a:t>
            </a:r>
            <a:r>
              <a:rPr lang="fr-FR" dirty="0">
                <a:solidFill>
                  <a:schemeClr val="bg1"/>
                </a:solidFill>
              </a:rPr>
              <a:t> (w/ K</a:t>
            </a:r>
            <a:r>
              <a:rPr lang="fr-FR" baseline="30000" dirty="0">
                <a:solidFill>
                  <a:schemeClr val="bg1"/>
                </a:solidFill>
              </a:rPr>
              <a:t>0</a:t>
            </a:r>
            <a:r>
              <a:rPr lang="fr-FR" dirty="0">
                <a:solidFill>
                  <a:schemeClr val="bg1"/>
                </a:solidFill>
              </a:rPr>
              <a:t>)</a:t>
            </a:r>
            <a:r>
              <a:rPr lang="fr-FR" baseline="30000" dirty="0">
                <a:solidFill>
                  <a:schemeClr val="bg1"/>
                </a:solidFill>
              </a:rPr>
              <a:t>	</a:t>
            </a:r>
            <a:r>
              <a:rPr lang="fr-FR" dirty="0">
                <a:solidFill>
                  <a:schemeClr val="bg1"/>
                </a:solidFill>
              </a:rPr>
              <a:t>~OK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bg1"/>
                </a:solidFill>
              </a:rPr>
              <a:t>Charged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particles</a:t>
            </a:r>
            <a:r>
              <a:rPr lang="fr-FR" dirty="0">
                <a:solidFill>
                  <a:schemeClr val="bg1"/>
                </a:solidFill>
              </a:rPr>
              <a:t> (w/ </a:t>
            </a:r>
            <a:r>
              <a:rPr lang="fr-FR" dirty="0">
                <a:solidFill>
                  <a:schemeClr val="bg1"/>
                </a:solidFill>
                <a:latin typeface="Symbol" pitchFamily="2" charset="2"/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)	To </a:t>
            </a:r>
            <a:r>
              <a:rPr lang="fr-FR" dirty="0" err="1">
                <a:solidFill>
                  <a:schemeClr val="bg1"/>
                </a:solidFill>
              </a:rPr>
              <a:t>be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improved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aseline="30000" dirty="0">
              <a:solidFill>
                <a:schemeClr val="bg1"/>
              </a:solidFill>
            </a:endParaRPr>
          </a:p>
          <a:p>
            <a:r>
              <a:rPr lang="fr-FR" u="sng" dirty="0" err="1">
                <a:solidFill>
                  <a:schemeClr val="bg1"/>
                </a:solidFill>
              </a:rPr>
              <a:t>Spectra</a:t>
            </a:r>
            <a:endParaRPr lang="fr-FR" u="sng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neutron	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8D77DD9-5D43-3F50-F9EB-4DC49A2B9B2C}"/>
              </a:ext>
            </a:extLst>
          </p:cNvPr>
          <p:cNvSpPr txBox="1"/>
          <p:nvPr/>
        </p:nvSpPr>
        <p:spPr>
          <a:xfrm>
            <a:off x="151746" y="943594"/>
            <a:ext cx="263434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=200 MeV &lt; E &lt; 10 </a:t>
            </a:r>
            <a:r>
              <a:rPr lang="fr-FR" sz="1600" dirty="0" err="1">
                <a:solidFill>
                  <a:schemeClr val="bg1"/>
                </a:solidFill>
              </a:rPr>
              <a:t>GeV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681752D-86E7-4CEF-9757-AFE5799E24B8}"/>
              </a:ext>
            </a:extLst>
          </p:cNvPr>
          <p:cNvSpPr txBox="1"/>
          <p:nvPr/>
        </p:nvSpPr>
        <p:spPr>
          <a:xfrm>
            <a:off x="7710388" y="916744"/>
            <a:ext cx="211912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E &lt; </a:t>
            </a:r>
            <a:r>
              <a:rPr lang="fr-FR" sz="1600" dirty="0" err="1">
                <a:solidFill>
                  <a:schemeClr val="bg1"/>
                </a:solidFill>
              </a:rPr>
              <a:t>E</a:t>
            </a:r>
            <a:r>
              <a:rPr lang="fr-FR" sz="1600" baseline="-25000" dirty="0" err="1">
                <a:solidFill>
                  <a:schemeClr val="bg1"/>
                </a:solidFill>
              </a:rPr>
              <a:t>at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baseline="-25000" dirty="0" err="1">
                <a:solidFill>
                  <a:schemeClr val="bg1"/>
                </a:solidFill>
              </a:rPr>
              <a:t>rest</a:t>
            </a:r>
            <a:r>
              <a:rPr lang="fr-FR" sz="1600" dirty="0">
                <a:solidFill>
                  <a:schemeClr val="bg1"/>
                </a:solidFill>
              </a:rPr>
              <a:t>= 200 MeV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AA6D4537-6B1A-EB01-5942-CFC50F08E39F}"/>
              </a:ext>
            </a:extLst>
          </p:cNvPr>
          <p:cNvCxnSpPr/>
          <p:nvPr/>
        </p:nvCxnSpPr>
        <p:spPr>
          <a:xfrm>
            <a:off x="4789714" y="914400"/>
            <a:ext cx="0" cy="53367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97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C81F5-8ACA-5726-8FAF-8C5478357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2BD45C7-E253-E230-C44E-915C4C8E0310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973825-C81B-D77F-957A-546B9E8B446E}"/>
              </a:ext>
            </a:extLst>
          </p:cNvPr>
          <p:cNvSpPr txBox="1"/>
          <p:nvPr/>
        </p:nvSpPr>
        <p:spPr>
          <a:xfrm>
            <a:off x="97200" y="518400"/>
            <a:ext cx="248651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endParaRPr lang="fr-FR" sz="2400" dirty="0"/>
          </a:p>
          <a:p>
            <a:pPr algn="ctr"/>
            <a:r>
              <a:rPr lang="fr-FR" sz="2400" dirty="0"/>
              <a:t>(</a:t>
            </a:r>
            <a:r>
              <a:rPr lang="fr-FR" sz="2400" dirty="0" err="1"/>
              <a:t>charged</a:t>
            </a:r>
            <a:r>
              <a:rPr lang="fr-FR" sz="2400" dirty="0"/>
              <a:t> </a:t>
            </a:r>
            <a:r>
              <a:rPr lang="fr-FR" sz="2400" dirty="0" err="1"/>
              <a:t>particles</a:t>
            </a:r>
            <a:r>
              <a:rPr lang="fr-FR" sz="2400" dirty="0"/>
              <a:t>)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1BB930-0EBA-E5FF-8ADD-A29E70BFBB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572"/>
          <a:stretch/>
        </p:blipFill>
        <p:spPr>
          <a:xfrm>
            <a:off x="5138375" y="1402142"/>
            <a:ext cx="4547071" cy="455562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78A6003-1BDC-5991-8595-EF528C2F8B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302"/>
          <a:stretch/>
        </p:blipFill>
        <p:spPr>
          <a:xfrm>
            <a:off x="97200" y="2558724"/>
            <a:ext cx="4547071" cy="224245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4DC7D6E-D1BB-6223-CBA0-8DB561077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ADBC2631-7F56-126C-1F74-5E2865666AF4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5CC915A-592C-3D4C-74BE-6755005E2B2F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E395D97-145E-E7E1-6F83-7B9DAF853184}"/>
              </a:ext>
            </a:extLst>
          </p:cNvPr>
          <p:cNvGrpSpPr/>
          <p:nvPr/>
        </p:nvGrpSpPr>
        <p:grpSpPr>
          <a:xfrm>
            <a:off x="220554" y="1630894"/>
            <a:ext cx="1585768" cy="369332"/>
            <a:chOff x="220554" y="1630894"/>
            <a:chExt cx="1585768" cy="369332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5D301C74-6A6C-A560-4356-BFBEB11156B3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CA9B830F-E2F1-D450-EA79-276F128CCF98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1BC27651-44DA-B6F7-4B8A-A0BFB57C7B88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90A7C23-3A8E-501A-52EF-B0F515EEEF7B}"/>
                </a:ext>
              </a:extLst>
            </p:cNvPr>
            <p:cNvSpPr txBox="1"/>
            <p:nvPr/>
          </p:nvSpPr>
          <p:spPr>
            <a:xfrm>
              <a:off x="285866" y="1630894"/>
              <a:ext cx="1520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(4 </a:t>
              </a:r>
              <a:r>
                <a:rPr lang="fr-FR" dirty="0" err="1">
                  <a:solidFill>
                    <a:schemeClr val="bg1"/>
                  </a:solidFill>
                </a:rPr>
                <a:t>GeV</a:t>
              </a:r>
              <a:r>
                <a:rPr lang="fr-FR" dirty="0">
                  <a:solidFill>
                    <a:schemeClr val="bg1"/>
                  </a:solidFill>
                </a:rPr>
                <a:t>/c) + 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8372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FB5340-2B94-1E65-B935-06044E5EB1BC}"/>
              </a:ext>
            </a:extLst>
          </p:cNvPr>
          <p:cNvSpPr txBox="1"/>
          <p:nvPr/>
        </p:nvSpPr>
        <p:spPr>
          <a:xfrm>
            <a:off x="97200" y="518400"/>
            <a:ext cx="1720629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Spectra</a:t>
            </a:r>
            <a:endParaRPr lang="fr-FR" sz="2400" dirty="0"/>
          </a:p>
          <a:p>
            <a:pPr algn="ctr"/>
            <a:r>
              <a:rPr lang="fr-FR" sz="2400" dirty="0"/>
              <a:t>(neutron)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014DAE7-2D4B-2410-48BB-A4CA1E362E4A}"/>
              </a:ext>
            </a:extLst>
          </p:cNvPr>
          <p:cNvGrpSpPr/>
          <p:nvPr/>
        </p:nvGrpSpPr>
        <p:grpSpPr>
          <a:xfrm>
            <a:off x="2495382" y="1349397"/>
            <a:ext cx="7263459" cy="4837496"/>
            <a:chOff x="1499541" y="1225847"/>
            <a:chExt cx="6890350" cy="364568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A799BF5-69EE-B611-4813-0B9B82BC7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72222"/>
            <a:stretch/>
          </p:blipFill>
          <p:spPr>
            <a:xfrm>
              <a:off x="1499541" y="2966532"/>
              <a:ext cx="6890349" cy="1905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764C228-B628-E3AD-A7CA-6B4C36AE7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74618"/>
            <a:stretch/>
          </p:blipFill>
          <p:spPr>
            <a:xfrm>
              <a:off x="1499542" y="1225847"/>
              <a:ext cx="6890349" cy="1740685"/>
            </a:xfrm>
            <a:prstGeom prst="rect">
              <a:avLst/>
            </a:prstGeom>
          </p:spPr>
        </p:pic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62E7947E-1782-9B56-303C-A195FFBA7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6" name="ZoneTexte 1">
            <a:extLst>
              <a:ext uri="{FF2B5EF4-FFF2-40B4-BE49-F238E27FC236}">
                <a16:creationId xmlns:a16="http://schemas.microsoft.com/office/drawing/2014/main" id="{4940B0EB-624E-01D5-32B1-15A11081FFFC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D7DD857-8AE8-6A8E-B645-E383213A8531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In-flight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ECCF3D9-CD89-014D-48FA-B53BB4C9266A}"/>
              </a:ext>
            </a:extLst>
          </p:cNvPr>
          <p:cNvGrpSpPr/>
          <p:nvPr/>
        </p:nvGrpSpPr>
        <p:grpSpPr>
          <a:xfrm>
            <a:off x="241819" y="2236949"/>
            <a:ext cx="2111540" cy="369332"/>
            <a:chOff x="220554" y="1630894"/>
            <a:chExt cx="2111540" cy="369332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F2E2FAD4-56E0-91FE-3310-B11457CE56A4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99A17B1-9A32-FD89-2606-5F1C026B1DB3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767434-C887-A5F0-9821-DB17616516B8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397D932-E60A-48FC-987C-038489AA1353}"/>
                </a:ext>
              </a:extLst>
            </p:cNvPr>
            <p:cNvSpPr txBox="1"/>
            <p:nvPr/>
          </p:nvSpPr>
          <p:spPr>
            <a:xfrm>
              <a:off x="285865" y="1630894"/>
              <a:ext cx="2046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(1.22 </a:t>
              </a:r>
              <a:r>
                <a:rPr lang="fr-FR" dirty="0" err="1">
                  <a:solidFill>
                    <a:schemeClr val="bg1"/>
                  </a:solidFill>
                </a:rPr>
                <a:t>GeV</a:t>
              </a:r>
              <a:r>
                <a:rPr lang="fr-FR" dirty="0">
                  <a:solidFill>
                    <a:schemeClr val="bg1"/>
                  </a:solidFill>
                </a:rPr>
                <a:t>) + </a:t>
              </a:r>
              <a:r>
                <a:rPr lang="fr-FR" baseline="30000" dirty="0">
                  <a:solidFill>
                    <a:schemeClr val="bg1"/>
                  </a:solidFill>
                </a:rPr>
                <a:t>27</a:t>
              </a:r>
              <a:r>
                <a:rPr lang="fr-FR" dirty="0">
                  <a:solidFill>
                    <a:schemeClr val="bg1"/>
                  </a:solidFill>
                </a:rPr>
                <a:t>Al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F2F5751-6A10-D371-7B57-DD43C96A5A96}"/>
              </a:ext>
            </a:extLst>
          </p:cNvPr>
          <p:cNvGrpSpPr/>
          <p:nvPr/>
        </p:nvGrpSpPr>
        <p:grpSpPr>
          <a:xfrm>
            <a:off x="241819" y="4631591"/>
            <a:ext cx="2111540" cy="369332"/>
            <a:chOff x="220554" y="1630894"/>
            <a:chExt cx="2111540" cy="369332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421DC638-968A-E2A3-4F5E-D2AE61C788C1}"/>
                </a:ext>
              </a:extLst>
            </p:cNvPr>
            <p:cNvGrpSpPr/>
            <p:nvPr/>
          </p:nvGrpSpPr>
          <p:grpSpPr>
            <a:xfrm>
              <a:off x="220554" y="1677061"/>
              <a:ext cx="283029" cy="276999"/>
              <a:chOff x="2040024" y="5974132"/>
              <a:chExt cx="283029" cy="276999"/>
            </a:xfrm>
          </p:grpSpPr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74F3B89-DA0A-07A5-747E-820A75C166DD}"/>
                  </a:ext>
                </a:extLst>
              </p:cNvPr>
              <p:cNvSpPr txBox="1"/>
              <p:nvPr/>
            </p:nvSpPr>
            <p:spPr>
              <a:xfrm>
                <a:off x="2040024" y="5974132"/>
                <a:ext cx="2830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dirty="0">
                    <a:solidFill>
                      <a:schemeClr val="bg1"/>
                    </a:solidFill>
                  </a:rPr>
                  <a:t>p</a:t>
                </a:r>
              </a:p>
            </p:txBody>
          </p: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5B0CAFF-F8E1-9643-21C1-3F1CB4BF52B8}"/>
                  </a:ext>
                </a:extLst>
              </p:cNvPr>
              <p:cNvCxnSpPr/>
              <p:nvPr/>
            </p:nvCxnSpPr>
            <p:spPr>
              <a:xfrm>
                <a:off x="2050908" y="6017674"/>
                <a:ext cx="1088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2D04727-A394-F3A4-0E95-531076A395E8}"/>
                </a:ext>
              </a:extLst>
            </p:cNvPr>
            <p:cNvSpPr txBox="1"/>
            <p:nvPr/>
          </p:nvSpPr>
          <p:spPr>
            <a:xfrm>
              <a:off x="285865" y="1630894"/>
              <a:ext cx="2046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(1.22 </a:t>
              </a:r>
              <a:r>
                <a:rPr lang="fr-FR" dirty="0" err="1">
                  <a:solidFill>
                    <a:schemeClr val="bg1"/>
                  </a:solidFill>
                </a:rPr>
                <a:t>GeV</a:t>
              </a:r>
              <a:r>
                <a:rPr lang="fr-FR" dirty="0">
                  <a:solidFill>
                    <a:schemeClr val="bg1"/>
                  </a:solidFill>
                </a:rPr>
                <a:t>) + </a:t>
              </a:r>
              <a:r>
                <a:rPr lang="fr-FR" baseline="30000" dirty="0">
                  <a:solidFill>
                    <a:schemeClr val="bg1"/>
                  </a:solidFill>
                </a:rPr>
                <a:t>238</a:t>
              </a:r>
              <a:r>
                <a:rPr lang="fr-FR" dirty="0">
                  <a:solidFill>
                    <a:schemeClr val="bg1"/>
                  </a:solidFill>
                </a:rPr>
                <a:t>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4207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17C7A-5969-ACA4-163B-9D45F24F1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B4DD869A-D340-B5B8-4A2F-A8518FE54453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77C044E-39A8-2AC6-BEF6-8ACE24F3E3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966" t="264" r="9966" b="15738"/>
          <a:stretch/>
        </p:blipFill>
        <p:spPr>
          <a:xfrm>
            <a:off x="-146304" y="1084498"/>
            <a:ext cx="8268225" cy="420784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4F3BB46-AD84-5DBF-77CB-AFA3B76E06C0}"/>
              </a:ext>
            </a:extLst>
          </p:cNvPr>
          <p:cNvSpPr txBox="1"/>
          <p:nvPr/>
        </p:nvSpPr>
        <p:spPr>
          <a:xfrm>
            <a:off x="97200" y="518400"/>
            <a:ext cx="244043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</a:t>
            </a:r>
            <a:r>
              <a:rPr lang="fr-FR" sz="2400" dirty="0">
                <a:latin typeface="Symbol" pitchFamily="2" charset="2"/>
              </a:rPr>
              <a:t>p</a:t>
            </a:r>
            <a:r>
              <a:rPr lang="fr-FR" sz="2400" baseline="30000" dirty="0">
                <a:latin typeface="Symbol" pitchFamily="2" charset="2"/>
              </a:rPr>
              <a:t>+/-</a:t>
            </a:r>
            <a:r>
              <a:rPr lang="fr-FR" sz="2400" dirty="0"/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FAA0A6E-6CBB-44C7-74D0-AFEB6289CA38}"/>
              </a:ext>
            </a:extLst>
          </p:cNvPr>
          <p:cNvSpPr txBox="1"/>
          <p:nvPr/>
        </p:nvSpPr>
        <p:spPr>
          <a:xfrm>
            <a:off x="788817" y="5356949"/>
            <a:ext cx="887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Quite</a:t>
            </a:r>
            <a:r>
              <a:rPr lang="fr-FR" dirty="0">
                <a:solidFill>
                  <a:schemeClr val="bg1"/>
                </a:solidFill>
              </a:rPr>
              <a:t> good, </a:t>
            </a:r>
            <a:r>
              <a:rPr lang="fr-FR" dirty="0" err="1">
                <a:solidFill>
                  <a:schemeClr val="bg1"/>
                </a:solidFill>
              </a:rPr>
              <a:t>except</a:t>
            </a:r>
            <a:r>
              <a:rPr lang="fr-FR" dirty="0">
                <a:solidFill>
                  <a:schemeClr val="bg1"/>
                </a:solidFill>
              </a:rPr>
              <a:t> a </a:t>
            </a:r>
            <a:r>
              <a:rPr lang="fr-FR" dirty="0" err="1">
                <a:solidFill>
                  <a:schemeClr val="bg1"/>
                </a:solidFill>
              </a:rPr>
              <a:t>little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too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low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multiplicities</a:t>
            </a:r>
            <a:r>
              <a:rPr lang="fr-FR" dirty="0">
                <a:solidFill>
                  <a:schemeClr val="bg1"/>
                </a:solidFill>
              </a:rPr>
              <a:t> (4% </a:t>
            </a:r>
            <a:r>
              <a:rPr lang="fr-FR" dirty="0" err="1">
                <a:solidFill>
                  <a:schemeClr val="bg1"/>
                </a:solidFill>
              </a:rPr>
              <a:t>too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low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chemeClr val="bg1"/>
                </a:solidFill>
              </a:rPr>
              <a:t>	</a:t>
            </a:r>
            <a:r>
              <a:rPr lang="fr-FR" dirty="0" err="1">
                <a:solidFill>
                  <a:schemeClr val="bg1"/>
                </a:solidFill>
              </a:rPr>
              <a:t>Lack</a:t>
            </a:r>
            <a:r>
              <a:rPr lang="fr-FR" dirty="0">
                <a:solidFill>
                  <a:schemeClr val="bg1"/>
                </a:solidFill>
              </a:rPr>
              <a:t> of information on annihilation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very</a:t>
            </a:r>
            <a:r>
              <a:rPr lang="fr-FR" dirty="0">
                <a:solidFill>
                  <a:schemeClr val="bg1"/>
                </a:solidFill>
              </a:rPr>
              <a:t>) high </a:t>
            </a:r>
            <a:r>
              <a:rPr lang="fr-FR" dirty="0" err="1">
                <a:solidFill>
                  <a:schemeClr val="bg1"/>
                </a:solidFill>
              </a:rPr>
              <a:t>meson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multiplicity</a:t>
            </a:r>
            <a:r>
              <a:rPr lang="fr-FR" dirty="0">
                <a:solidFill>
                  <a:schemeClr val="bg1"/>
                </a:solidFill>
              </a:rPr>
              <a:t>…?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5A4E2B7-4AEE-4B09-9B08-B3EA5CA30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5" name="ZoneTexte 1">
            <a:extLst>
              <a:ext uri="{FF2B5EF4-FFF2-40B4-BE49-F238E27FC236}">
                <a16:creationId xmlns:a16="http://schemas.microsoft.com/office/drawing/2014/main" id="{1B8F5ABF-60BB-4D9A-316E-0417CC8891EB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8579040-2C41-328B-AB1F-8FA6CC48C126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BB4BAFE-09DA-9396-EDD6-3F52D0B23013}"/>
              </a:ext>
            </a:extLst>
          </p:cNvPr>
          <p:cNvSpPr txBox="1"/>
          <p:nvPr/>
        </p:nvSpPr>
        <p:spPr>
          <a:xfrm>
            <a:off x="8048768" y="1565656"/>
            <a:ext cx="2058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D. </a:t>
            </a:r>
            <a:r>
              <a:rPr lang="fr-FR" sz="1600" dirty="0" err="1">
                <a:solidFill>
                  <a:schemeClr val="bg1"/>
                </a:solidFill>
              </a:rPr>
              <a:t>Polster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</a:p>
          <a:p>
            <a:r>
              <a:rPr lang="fr-FR" sz="1600" dirty="0">
                <a:solidFill>
                  <a:schemeClr val="bg1"/>
                </a:solidFill>
              </a:rPr>
              <a:t>Phys. </a:t>
            </a:r>
            <a:r>
              <a:rPr lang="fr-FR" sz="1600" dirty="0" err="1">
                <a:solidFill>
                  <a:schemeClr val="bg1"/>
                </a:solidFill>
              </a:rPr>
              <a:t>Rev</a:t>
            </a:r>
            <a:r>
              <a:rPr lang="fr-FR" sz="1600" dirty="0">
                <a:solidFill>
                  <a:schemeClr val="bg1"/>
                </a:solidFill>
              </a:rPr>
              <a:t>. C51 (1995), 1167–1180. </a:t>
            </a:r>
          </a:p>
        </p:txBody>
      </p:sp>
    </p:spTree>
    <p:extLst>
      <p:ext uri="{BB962C8B-B14F-4D97-AF65-F5344CB8AC3E}">
        <p14:creationId xmlns:p14="http://schemas.microsoft.com/office/powerpoint/2010/main" val="3637265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C668A9-D785-20BF-0B76-30AA9D3F380C}"/>
              </a:ext>
            </a:extLst>
          </p:cNvPr>
          <p:cNvSpPr txBox="1"/>
          <p:nvPr/>
        </p:nvSpPr>
        <p:spPr>
          <a:xfrm>
            <a:off x="9941" y="16380"/>
            <a:ext cx="9869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0000"/>
            </a:pPr>
            <a:r>
              <a:rPr lang="fr-FR" sz="2400" dirty="0">
                <a:solidFill>
                  <a:schemeClr val="bg1"/>
                </a:solidFill>
                <a:latin typeface="Chalkboard" panose="03050602040202020205" pitchFamily="66" charset="77"/>
              </a:rPr>
              <a:t>Antiprotons</a:t>
            </a:r>
          </a:p>
          <a:p>
            <a:pPr algn="ctr">
              <a:buSzPct val="90000"/>
            </a:pPr>
            <a:r>
              <a:rPr lang="fr-FR" sz="2400" dirty="0" err="1">
                <a:solidFill>
                  <a:schemeClr val="bg1"/>
                </a:solidFill>
                <a:latin typeface="Chalkboard" panose="03050602040202020205" pitchFamily="66" charset="77"/>
              </a:rPr>
              <a:t>Results</a:t>
            </a:r>
            <a:endParaRPr lang="fr-FR" sz="2400" dirty="0">
              <a:solidFill>
                <a:schemeClr val="bg1"/>
              </a:solidFill>
              <a:latin typeface="Chalkboard" panose="03050602040202020205" pitchFamily="66" charset="77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E28497D-B488-804B-9DFE-2E746F5D90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784" r="18784" b="54789"/>
          <a:stretch/>
        </p:blipFill>
        <p:spPr>
          <a:xfrm>
            <a:off x="-1353793" y="1097280"/>
            <a:ext cx="7598443" cy="522843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39A559A-C060-57AA-C606-C3B21B94777E}"/>
              </a:ext>
            </a:extLst>
          </p:cNvPr>
          <p:cNvSpPr txBox="1"/>
          <p:nvPr/>
        </p:nvSpPr>
        <p:spPr>
          <a:xfrm>
            <a:off x="97200" y="518400"/>
            <a:ext cx="268981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Multiplicities</a:t>
            </a:r>
            <a:r>
              <a:rPr lang="fr-FR" sz="2400" dirty="0"/>
              <a:t>   n &amp; p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28C9C71-1E0D-BA3D-C406-C7C5978747AC}"/>
              </a:ext>
            </a:extLst>
          </p:cNvPr>
          <p:cNvSpPr txBox="1"/>
          <p:nvPr/>
        </p:nvSpPr>
        <p:spPr>
          <a:xfrm>
            <a:off x="317531" y="2182527"/>
            <a:ext cx="52444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8C18EB0-632E-65F2-6754-7121E63DA2EE}"/>
              </a:ext>
            </a:extLst>
          </p:cNvPr>
          <p:cNvSpPr txBox="1"/>
          <p:nvPr/>
        </p:nvSpPr>
        <p:spPr>
          <a:xfrm>
            <a:off x="317530" y="4818249"/>
            <a:ext cx="52444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p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5EAD063-A454-8C48-9FFC-1ECB2AC4767B}"/>
              </a:ext>
            </a:extLst>
          </p:cNvPr>
          <p:cNvSpPr txBox="1"/>
          <p:nvPr/>
        </p:nvSpPr>
        <p:spPr>
          <a:xfrm>
            <a:off x="6183690" y="2381768"/>
            <a:ext cx="3931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n: ~</a:t>
            </a:r>
            <a:r>
              <a:rPr lang="fr-FR" sz="2000" dirty="0" err="1">
                <a:solidFill>
                  <a:schemeClr val="bg1"/>
                </a:solidFill>
              </a:rPr>
              <a:t>perfect</a:t>
            </a: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</a:rPr>
              <a:t>p: </a:t>
            </a:r>
            <a:r>
              <a:rPr lang="fr-FR" sz="2000" dirty="0" err="1">
                <a:solidFill>
                  <a:schemeClr val="bg1"/>
                </a:solidFill>
              </a:rPr>
              <a:t>little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underestimation</a:t>
            </a:r>
            <a:r>
              <a:rPr lang="fr-FR" sz="2000" dirty="0">
                <a:solidFill>
                  <a:schemeClr val="bg1"/>
                </a:solidFill>
              </a:rPr>
              <a:t> (&lt; 20%)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C7D02A8-8A96-86F0-EB11-A093F9C95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1" y="6528995"/>
            <a:ext cx="1720629" cy="312625"/>
          </a:xfrm>
          <a:prstGeom prst="rect">
            <a:avLst/>
          </a:prstGeom>
        </p:spPr>
      </p:pic>
      <p:sp>
        <p:nvSpPr>
          <p:cNvPr id="6" name="ZoneTexte 1">
            <a:extLst>
              <a:ext uri="{FF2B5EF4-FFF2-40B4-BE49-F238E27FC236}">
                <a16:creationId xmlns:a16="http://schemas.microsoft.com/office/drawing/2014/main" id="{F38578B2-6D91-AB90-A178-CFCD5C840F4A}"/>
              </a:ext>
            </a:extLst>
          </p:cNvPr>
          <p:cNvSpPr txBox="1"/>
          <p:nvPr/>
        </p:nvSpPr>
        <p:spPr>
          <a:xfrm>
            <a:off x="7946571" y="6539881"/>
            <a:ext cx="195943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Chalkboard" panose="03050602040202020205" pitchFamily="66" charset="77"/>
              </a:rPr>
              <a:t>Antibaryons in INCL…</a:t>
            </a:r>
            <a:endParaRPr lang="fr-FR" sz="1400" b="1" dirty="0">
              <a:ln w="3175">
                <a:solidFill>
                  <a:srgbClr val="FF0000"/>
                </a:solidFill>
              </a:ln>
              <a:solidFill>
                <a:srgbClr val="FFFF00"/>
              </a:solidFill>
              <a:latin typeface="Chalkboard" panose="03050602040202020205" pitchFamily="66" charset="77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CD47F-9B84-C85B-C36E-FB1A662B678A}"/>
              </a:ext>
            </a:extLst>
          </p:cNvPr>
          <p:cNvSpPr txBox="1"/>
          <p:nvPr/>
        </p:nvSpPr>
        <p:spPr>
          <a:xfrm>
            <a:off x="8825023" y="10342"/>
            <a:ext cx="1054471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At </a:t>
            </a:r>
            <a:r>
              <a:rPr lang="fr-FR" sz="2000" dirty="0" err="1">
                <a:solidFill>
                  <a:schemeClr val="bg1"/>
                </a:solidFill>
              </a:rPr>
              <a:t>rest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04D8F7-3153-E98F-64F3-E6F0F830CFE4}"/>
              </a:ext>
            </a:extLst>
          </p:cNvPr>
          <p:cNvSpPr txBox="1"/>
          <p:nvPr/>
        </p:nvSpPr>
        <p:spPr>
          <a:xfrm>
            <a:off x="6183690" y="5990567"/>
            <a:ext cx="2058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D. </a:t>
            </a:r>
            <a:r>
              <a:rPr lang="fr-FR" sz="1600" dirty="0" err="1">
                <a:solidFill>
                  <a:schemeClr val="bg1"/>
                </a:solidFill>
              </a:rPr>
              <a:t>Polster</a:t>
            </a:r>
            <a:r>
              <a:rPr lang="fr-FR" sz="1600" dirty="0">
                <a:solidFill>
                  <a:schemeClr val="bg1"/>
                </a:solidFill>
              </a:rPr>
              <a:t> et al. </a:t>
            </a:r>
          </a:p>
          <a:p>
            <a:r>
              <a:rPr lang="fr-FR" sz="1600" dirty="0">
                <a:solidFill>
                  <a:schemeClr val="bg1"/>
                </a:solidFill>
              </a:rPr>
              <a:t>Phys. </a:t>
            </a:r>
            <a:r>
              <a:rPr lang="fr-FR" sz="1600" dirty="0" err="1">
                <a:solidFill>
                  <a:schemeClr val="bg1"/>
                </a:solidFill>
              </a:rPr>
              <a:t>Rev</a:t>
            </a:r>
            <a:r>
              <a:rPr lang="fr-FR" sz="1600" dirty="0">
                <a:solidFill>
                  <a:schemeClr val="bg1"/>
                </a:solidFill>
              </a:rPr>
              <a:t>. C51 (1995), 1167–1180. </a:t>
            </a:r>
          </a:p>
        </p:txBody>
      </p:sp>
    </p:spTree>
    <p:extLst>
      <p:ext uri="{BB962C8B-B14F-4D97-AF65-F5344CB8AC3E}">
        <p14:creationId xmlns:p14="http://schemas.microsoft.com/office/powerpoint/2010/main" val="1959796270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4143</TotalTime>
  <Words>2689</Words>
  <Application>Microsoft Macintosh PowerPoint</Application>
  <PresentationFormat>Format A4 (210 x 297 mm)</PresentationFormat>
  <Paragraphs>754</Paragraphs>
  <Slides>43</Slides>
  <Notes>43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53" baseType="lpstr">
      <vt:lpstr>Arial</vt:lpstr>
      <vt:lpstr>Calibri</vt:lpstr>
      <vt:lpstr>Cambria Math</vt:lpstr>
      <vt:lpstr>Chalkboard</vt:lpstr>
      <vt:lpstr>Corbel</vt:lpstr>
      <vt:lpstr>Helvetica</vt:lpstr>
      <vt:lpstr>Lucida Handwriting</vt:lpstr>
      <vt:lpstr>Symbol</vt:lpstr>
      <vt:lpstr>Wingdings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167</cp:revision>
  <cp:lastPrinted>2024-09-25T12:57:19Z</cp:lastPrinted>
  <dcterms:created xsi:type="dcterms:W3CDTF">2024-01-08T14:05:33Z</dcterms:created>
  <dcterms:modified xsi:type="dcterms:W3CDTF">2024-10-09T20:42:23Z</dcterms:modified>
</cp:coreProperties>
</file>