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 autoCompressPictures="0">
  <p:sldMasterIdLst>
    <p:sldMasterId id="2147483784" r:id="rId1"/>
  </p:sldMasterIdLst>
  <p:notesMasterIdLst>
    <p:notesMasterId r:id="rId28"/>
  </p:notesMasterIdLst>
  <p:handoutMasterIdLst>
    <p:handoutMasterId r:id="rId29"/>
  </p:handoutMasterIdLst>
  <p:sldIdLst>
    <p:sldId id="1208" r:id="rId2"/>
    <p:sldId id="1412" r:id="rId3"/>
    <p:sldId id="1405" r:id="rId4"/>
    <p:sldId id="1383" r:id="rId5"/>
    <p:sldId id="261" r:id="rId6"/>
    <p:sldId id="1417" r:id="rId7"/>
    <p:sldId id="1058" r:id="rId8"/>
    <p:sldId id="306" r:id="rId9"/>
    <p:sldId id="1069" r:id="rId10"/>
    <p:sldId id="1070" r:id="rId11"/>
    <p:sldId id="1413" r:id="rId12"/>
    <p:sldId id="1408" r:id="rId13"/>
    <p:sldId id="1418" r:id="rId14"/>
    <p:sldId id="1394" r:id="rId15"/>
    <p:sldId id="1395" r:id="rId16"/>
    <p:sldId id="1396" r:id="rId17"/>
    <p:sldId id="1410" r:id="rId18"/>
    <p:sldId id="1419" r:id="rId19"/>
    <p:sldId id="1217" r:id="rId20"/>
    <p:sldId id="1218" r:id="rId21"/>
    <p:sldId id="1381" r:id="rId22"/>
    <p:sldId id="1415" r:id="rId23"/>
    <p:sldId id="1416" r:id="rId24"/>
    <p:sldId id="1209" r:id="rId25"/>
    <p:sldId id="1411" r:id="rId26"/>
    <p:sldId id="1179" r:id="rId27"/>
  </p:sldIdLst>
  <p:sldSz cx="9144000" cy="6858000" type="screen4x3"/>
  <p:notesSz cx="6797675" cy="9926638"/>
  <p:embeddedFontLst>
    <p:embeddedFont>
      <p:font typeface="Comic Sans MS" panose="030F0702030302020204" pitchFamily="66" charset="0"/>
      <p:regular r:id="rId30"/>
      <p:bold r:id="rId31"/>
      <p:italic r:id="rId32"/>
      <p:boldItalic r:id="rId33"/>
    </p:embeddedFont>
    <p:embeddedFont>
      <p:font typeface="맑은 고딕" panose="020B0503020000020004" pitchFamily="50" charset="-127"/>
      <p:regular r:id="rId34"/>
      <p:bold r:id="rId35"/>
    </p:embeddedFont>
    <p:embeddedFont>
      <p:font typeface="Garamond" panose="02020404030301010803" pitchFamily="18" charset="0"/>
      <p:regular r:id="rId36"/>
      <p:bold r:id="rId37"/>
      <p:italic r:id="rId38"/>
    </p:embeddedFont>
    <p:embeddedFont>
      <p:font typeface="Calibri" panose="020F0502020204030204" pitchFamily="34" charset="0"/>
      <p:regular r:id="rId39"/>
      <p:bold r:id="rId40"/>
      <p:italic r:id="rId41"/>
      <p:boldItalic r:id="rId42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FE4900"/>
    <a:srgbClr val="0000FF"/>
    <a:srgbClr val="1726CC"/>
    <a:srgbClr val="FFFFFF"/>
    <a:srgbClr val="CC31CC"/>
    <a:srgbClr val="B3CDE6"/>
    <a:srgbClr val="F6F9F6"/>
    <a:srgbClr val="FFCC00"/>
    <a:srgbClr val="CC32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84E427A-3D55-4303-BF80-6455036E1DE7}" styleName="테마 스타일 1 - 강조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밝은 스타일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2833802-FEF1-4C79-8D5D-14CF1EAF98D9}" styleName="밝은 스타일 2 - 강조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밝은 스타일 2 - 강조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95" autoAdjust="0"/>
    <p:restoredTop sz="86410" autoAdjust="0"/>
  </p:normalViewPr>
  <p:slideViewPr>
    <p:cSldViewPr snapToGrid="0">
      <p:cViewPr varScale="1">
        <p:scale>
          <a:sx n="59" d="100"/>
          <a:sy n="59" d="100"/>
        </p:scale>
        <p:origin x="34" y="235"/>
      </p:cViewPr>
      <p:guideLst>
        <p:guide orient="horz" pos="2137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3284" y="60"/>
      </p:cViewPr>
      <p:guideLst>
        <p:guide orient="horz" pos="3127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0.fntdata"/><Relationship Id="rId21" Type="http://schemas.openxmlformats.org/officeDocument/2006/relationships/slide" Target="slides/slide20.xml"/><Relationship Id="rId34" Type="http://schemas.openxmlformats.org/officeDocument/2006/relationships/font" Target="fonts/font5.fntdata"/><Relationship Id="rId42" Type="http://schemas.openxmlformats.org/officeDocument/2006/relationships/font" Target="fonts/font13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40" Type="http://schemas.openxmlformats.org/officeDocument/2006/relationships/font" Target="fonts/font11.fntdata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font" Target="fonts/font6.fntdata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38" Type="http://schemas.openxmlformats.org/officeDocument/2006/relationships/font" Target="fonts/font9.fntdata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font" Target="fonts/font12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380" tIns="45689" rIns="91380" bIns="45689" rtlCol="0"/>
          <a:lstStyle>
            <a:lvl1pPr algn="l">
              <a:defRPr sz="1200"/>
            </a:lvl1pPr>
          </a:lstStyle>
          <a:p>
            <a:endParaRPr kumimoji="1"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49692" y="0"/>
            <a:ext cx="2946400" cy="496888"/>
          </a:xfrm>
          <a:prstGeom prst="rect">
            <a:avLst/>
          </a:prstGeom>
        </p:spPr>
        <p:txBody>
          <a:bodyPr vert="horz" lIns="91380" tIns="45689" rIns="91380" bIns="45689" rtlCol="0"/>
          <a:lstStyle>
            <a:lvl1pPr algn="r">
              <a:defRPr sz="1200"/>
            </a:lvl1pPr>
          </a:lstStyle>
          <a:p>
            <a:fld id="{E4D7B868-C551-F445-8B92-8C844F976C3E}" type="datetimeFigureOut">
              <a:rPr kumimoji="1" lang="ko-KR" altLang="en-US" smtClean="0"/>
              <a:t>2024-10-09</a:t>
            </a:fld>
            <a:endParaRPr kumimoji="1"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380" tIns="45689" rIns="91380" bIns="45689" rtlCol="0" anchor="b"/>
          <a:lstStyle>
            <a:lvl1pPr algn="l">
              <a:defRPr sz="1200"/>
            </a:lvl1pPr>
          </a:lstStyle>
          <a:p>
            <a:endParaRPr kumimoji="1"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49692" y="9429750"/>
            <a:ext cx="2946400" cy="496888"/>
          </a:xfrm>
          <a:prstGeom prst="rect">
            <a:avLst/>
          </a:prstGeom>
        </p:spPr>
        <p:txBody>
          <a:bodyPr vert="horz" lIns="91380" tIns="45689" rIns="91380" bIns="45689" rtlCol="0" anchor="b"/>
          <a:lstStyle>
            <a:lvl1pPr algn="r">
              <a:defRPr sz="1200"/>
            </a:lvl1pPr>
          </a:lstStyle>
          <a:p>
            <a:fld id="{809364D0-F271-6048-8944-38F8F62699B5}" type="slidenum">
              <a:rPr kumimoji="1" lang="ko-KR" altLang="en-US" smtClean="0"/>
              <a:t>‹#›</a:t>
            </a:fld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787512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5" y="6"/>
            <a:ext cx="2946246" cy="498328"/>
          </a:xfrm>
          <a:prstGeom prst="rect">
            <a:avLst/>
          </a:prstGeom>
        </p:spPr>
        <p:txBody>
          <a:bodyPr vert="horz" lIns="92014" tIns="46009" rIns="92014" bIns="46009" rtlCol="0"/>
          <a:lstStyle>
            <a:lvl1pPr algn="l">
              <a:defRPr sz="1300"/>
            </a:lvl1pPr>
          </a:lstStyle>
          <a:p>
            <a:endParaRPr lang="ko-KR" alt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834" y="6"/>
            <a:ext cx="2946245" cy="498328"/>
          </a:xfrm>
          <a:prstGeom prst="rect">
            <a:avLst/>
          </a:prstGeom>
        </p:spPr>
        <p:txBody>
          <a:bodyPr vert="horz" lIns="92014" tIns="46009" rIns="92014" bIns="46009" rtlCol="0"/>
          <a:lstStyle>
            <a:lvl1pPr algn="r">
              <a:defRPr sz="1300"/>
            </a:lvl1pPr>
          </a:lstStyle>
          <a:p>
            <a:fld id="{BF8128D5-E1C2-4B6B-BE27-C8A75419F996}" type="datetimeFigureOut">
              <a:rPr lang="ko-KR" altLang="en-US" smtClean="0"/>
              <a:pPr/>
              <a:t>2024-10-09</a:t>
            </a:fld>
            <a:endParaRPr lang="ko-KR" alt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014" tIns="46009" rIns="92014" bIns="46009" rtlCol="0" anchor="ctr"/>
          <a:lstStyle/>
          <a:p>
            <a:endParaRPr lang="ko-KR" alt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296" y="4777253"/>
            <a:ext cx="5439101" cy="3908363"/>
          </a:xfrm>
          <a:prstGeom prst="rect">
            <a:avLst/>
          </a:prstGeom>
        </p:spPr>
        <p:txBody>
          <a:bodyPr vert="horz" lIns="92014" tIns="46009" rIns="92014" bIns="46009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5" y="9428311"/>
            <a:ext cx="2946246" cy="498328"/>
          </a:xfrm>
          <a:prstGeom prst="rect">
            <a:avLst/>
          </a:prstGeom>
        </p:spPr>
        <p:txBody>
          <a:bodyPr vert="horz" lIns="92014" tIns="46009" rIns="92014" bIns="46009" rtlCol="0" anchor="b"/>
          <a:lstStyle>
            <a:lvl1pPr algn="l">
              <a:defRPr sz="1300"/>
            </a:lvl1pPr>
          </a:lstStyle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834" y="9428311"/>
            <a:ext cx="2946245" cy="498328"/>
          </a:xfrm>
          <a:prstGeom prst="rect">
            <a:avLst/>
          </a:prstGeom>
        </p:spPr>
        <p:txBody>
          <a:bodyPr vert="horz" lIns="92014" tIns="46009" rIns="92014" bIns="46009" rtlCol="0" anchor="b"/>
          <a:lstStyle>
            <a:lvl1pPr algn="r">
              <a:defRPr sz="1300"/>
            </a:lvl1pPr>
          </a:lstStyle>
          <a:p>
            <a:fld id="{5028D67E-530C-4056-B531-A35BFCD9EC6F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73230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949" latinLnBrk="1">
              <a:defRPr/>
            </a:pPr>
            <a:fld id="{A93F2B06-7740-48A8-B92F-C711514C92DF}" type="slidenum">
              <a:rPr lang="ko-KR" altLang="en-US" sz="1200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rPr>
              <a:pPr defTabSz="914949" latinLnBrk="1">
                <a:defRPr/>
              </a:pPr>
              <a:t>1</a:t>
            </a:fld>
            <a:endParaRPr lang="ko-KR" altLang="en-US" sz="1200">
              <a:solidFill>
                <a:prstClr val="black"/>
              </a:solidFill>
              <a:latin typeface="맑은 고딕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62355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>
            <a:extLst>
              <a:ext uri="{FF2B5EF4-FFF2-40B4-BE49-F238E27FC236}">
                <a16:creationId xmlns:a16="http://schemas.microsoft.com/office/drawing/2014/main" xmlns="" id="{E872CFF2-C5F0-49F7-A719-07AB5C7D284D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81592" algn="l"/>
                <a:tab pos="1763182" algn="l"/>
                <a:tab pos="2646362" algn="l"/>
                <a:tab pos="3527954" algn="l"/>
                <a:tab pos="4412721" algn="l"/>
                <a:tab pos="5294313" algn="l"/>
                <a:tab pos="6177492" algn="l"/>
                <a:tab pos="7059083" algn="l"/>
                <a:tab pos="7942263" algn="l"/>
                <a:tab pos="8825442" algn="l"/>
                <a:tab pos="9708622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81592" algn="l"/>
                <a:tab pos="1763182" algn="l"/>
                <a:tab pos="2646362" algn="l"/>
                <a:tab pos="3527954" algn="l"/>
                <a:tab pos="4412721" algn="l"/>
                <a:tab pos="5294313" algn="l"/>
                <a:tab pos="6177492" algn="l"/>
                <a:tab pos="7059083" algn="l"/>
                <a:tab pos="7942263" algn="l"/>
                <a:tab pos="8825442" algn="l"/>
                <a:tab pos="9708622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81592" algn="l"/>
                <a:tab pos="1763182" algn="l"/>
                <a:tab pos="2646362" algn="l"/>
                <a:tab pos="3527954" algn="l"/>
                <a:tab pos="4412721" algn="l"/>
                <a:tab pos="5294313" algn="l"/>
                <a:tab pos="6177492" algn="l"/>
                <a:tab pos="7059083" algn="l"/>
                <a:tab pos="7942263" algn="l"/>
                <a:tab pos="8825442" algn="l"/>
                <a:tab pos="9708622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81592" algn="l"/>
                <a:tab pos="1763182" algn="l"/>
                <a:tab pos="2646362" algn="l"/>
                <a:tab pos="3527954" algn="l"/>
                <a:tab pos="4412721" algn="l"/>
                <a:tab pos="5294313" algn="l"/>
                <a:tab pos="6177492" algn="l"/>
                <a:tab pos="7059083" algn="l"/>
                <a:tab pos="7942263" algn="l"/>
                <a:tab pos="8825442" algn="l"/>
                <a:tab pos="9708622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81592" algn="l"/>
                <a:tab pos="1763182" algn="l"/>
                <a:tab pos="2646362" algn="l"/>
                <a:tab pos="3527954" algn="l"/>
                <a:tab pos="4412721" algn="l"/>
                <a:tab pos="5294313" algn="l"/>
                <a:tab pos="6177492" algn="l"/>
                <a:tab pos="7059083" algn="l"/>
                <a:tab pos="7942263" algn="l"/>
                <a:tab pos="8825442" algn="l"/>
                <a:tab pos="9708622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6109" indent="-228737" defTabSz="457474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81592" algn="l"/>
                <a:tab pos="1763182" algn="l"/>
                <a:tab pos="2646362" algn="l"/>
                <a:tab pos="3527954" algn="l"/>
                <a:tab pos="4412721" algn="l"/>
                <a:tab pos="5294313" algn="l"/>
                <a:tab pos="6177492" algn="l"/>
                <a:tab pos="7059083" algn="l"/>
                <a:tab pos="7942263" algn="l"/>
                <a:tab pos="8825442" algn="l"/>
                <a:tab pos="9708622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3583" indent="-228737" defTabSz="457474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81592" algn="l"/>
                <a:tab pos="1763182" algn="l"/>
                <a:tab pos="2646362" algn="l"/>
                <a:tab pos="3527954" algn="l"/>
                <a:tab pos="4412721" algn="l"/>
                <a:tab pos="5294313" algn="l"/>
                <a:tab pos="6177492" algn="l"/>
                <a:tab pos="7059083" algn="l"/>
                <a:tab pos="7942263" algn="l"/>
                <a:tab pos="8825442" algn="l"/>
                <a:tab pos="9708622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31057" indent="-228737" defTabSz="457474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81592" algn="l"/>
                <a:tab pos="1763182" algn="l"/>
                <a:tab pos="2646362" algn="l"/>
                <a:tab pos="3527954" algn="l"/>
                <a:tab pos="4412721" algn="l"/>
                <a:tab pos="5294313" algn="l"/>
                <a:tab pos="6177492" algn="l"/>
                <a:tab pos="7059083" algn="l"/>
                <a:tab pos="7942263" algn="l"/>
                <a:tab pos="8825442" algn="l"/>
                <a:tab pos="9708622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8532" indent="-228737" defTabSz="457474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81592" algn="l"/>
                <a:tab pos="1763182" algn="l"/>
                <a:tab pos="2646362" algn="l"/>
                <a:tab pos="3527954" algn="l"/>
                <a:tab pos="4412721" algn="l"/>
                <a:tab pos="5294313" algn="l"/>
                <a:tab pos="6177492" algn="l"/>
                <a:tab pos="7059083" algn="l"/>
                <a:tab pos="7942263" algn="l"/>
                <a:tab pos="8825442" algn="l"/>
                <a:tab pos="9708622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6999DAFD-4E99-4FDE-B7A4-AADF31C050C1}" type="slidenum">
              <a:rPr lang="en-US" altLang="ko-KR" sz="1300">
                <a:latin typeface="Comic Sans MS" panose="030F0702030302020204" pitchFamily="66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ko-KR" altLang="ko-KR" sz="1300">
              <a:latin typeface="Comic Sans MS" panose="030F0702030302020204" pitchFamily="66" charset="0"/>
            </a:endParaRPr>
          </a:p>
        </p:txBody>
      </p:sp>
      <p:sp>
        <p:nvSpPr>
          <p:cNvPr id="43011" name="Rectangle 1">
            <a:extLst>
              <a:ext uri="{FF2B5EF4-FFF2-40B4-BE49-F238E27FC236}">
                <a16:creationId xmlns:a16="http://schemas.microsoft.com/office/drawing/2014/main" xmlns="" id="{F84501CD-9209-4028-8756-5EC7588F745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4538"/>
            <a:ext cx="4962525" cy="3722687"/>
          </a:xfrm>
          <a:solidFill>
            <a:srgbClr val="FFFFFF"/>
          </a:solidFill>
          <a:ln/>
        </p:spPr>
      </p:sp>
      <p:sp>
        <p:nvSpPr>
          <p:cNvPr id="43012" name="Text Box 2">
            <a:extLst>
              <a:ext uri="{FF2B5EF4-FFF2-40B4-BE49-F238E27FC236}">
                <a16:creationId xmlns:a16="http://schemas.microsoft.com/office/drawing/2014/main" xmlns="" id="{7A0B946C-6A6F-47A5-8CC4-60C14E4073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086" y="4717139"/>
            <a:ext cx="5443860" cy="4469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8269" tIns="44134" rIns="88269" bIns="44134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ko-KR" altLang="en-US"/>
          </a:p>
        </p:txBody>
      </p:sp>
      <p:sp>
        <p:nvSpPr>
          <p:cNvPr id="43013" name="Text Box 3">
            <a:extLst>
              <a:ext uri="{FF2B5EF4-FFF2-40B4-BE49-F238E27FC236}">
                <a16:creationId xmlns:a16="http://schemas.microsoft.com/office/drawing/2014/main" xmlns="" id="{26D642B2-4DA4-437B-A285-7BA7462A3C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4877" y="9432689"/>
            <a:ext cx="2947566" cy="497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5567" tIns="47958" rIns="95567" bIns="47958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38121A5E-7085-4C79-AE51-446E829C72A8}" type="slidenum">
              <a:rPr lang="en-US" altLang="ko-KR" sz="1300">
                <a:latin typeface="Comic Sans MS" panose="030F0702030302020204" pitchFamily="66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ko-KR" altLang="ko-KR" sz="130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7666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457474">
              <a:defRPr/>
            </a:pPr>
            <a:fld id="{5028D67E-530C-4056-B531-A35BFCD9EC6F}" type="slidenum">
              <a:rPr lang="ko-KR" altLang="en-US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rPr>
              <a:pPr defTabSz="457474">
                <a:defRPr/>
              </a:pPr>
              <a:t>21</a:t>
            </a:fld>
            <a:endParaRPr lang="ko-KR" altLang="en-US" dirty="0">
              <a:solidFill>
                <a:prstClr val="black"/>
              </a:solidFill>
              <a:latin typeface="맑은 고딕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68300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28D67E-530C-4056-B531-A35BFCD9EC6F}" type="slidenum">
              <a:rPr lang="ko-KR" altLang="en-US" smtClean="0"/>
              <a:pPr/>
              <a:t>25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61451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6075E-1A20-4185-A76F-496B99A9B18D}" type="datetime1">
              <a:rPr lang="ko-KR" altLang="en-US" smtClean="0"/>
              <a:pPr/>
              <a:t>2024-10-09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Kihyeon CHO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2FA14-3C7C-48F7-83ED-24E42A372AD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0559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9DE3B-FDB6-4E4B-8161-1A3393D86AAF}" type="datetime1">
              <a:rPr lang="ko-KR" altLang="en-US" smtClean="0"/>
              <a:pPr/>
              <a:t>2024-10-09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Kihyeon CHO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2FA14-3C7C-48F7-83ED-24E42A372AD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0426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26AB2-401D-4E22-B5E7-6782ADA0C96A}" type="datetime1">
              <a:rPr lang="ko-KR" altLang="en-US" smtClean="0"/>
              <a:pPr/>
              <a:t>2024-10-09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Kihyeon CHO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2FA14-3C7C-48F7-83ED-24E42A372AD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08822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150" b="1" i="0">
                <a:solidFill>
                  <a:srgbClr val="00919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10/9/2024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25" b="1" i="0">
                <a:solidFill>
                  <a:schemeClr val="tx1"/>
                </a:solidFill>
                <a:latin typeface="Garamond"/>
                <a:cs typeface="Garamond"/>
              </a:defRPr>
            </a:lvl1pPr>
          </a:lstStyle>
          <a:p>
            <a:pPr marL="21431">
              <a:lnSpc>
                <a:spcPts val="1252"/>
              </a:lnSpc>
            </a:pPr>
            <a:fld id="{81D60167-4931-47E6-BA6A-407CBD079E47}" type="slidenum">
              <a:rPr lang="en-US" altLang="ko-KR" smtClean="0"/>
              <a:pPr marL="21431">
                <a:lnSpc>
                  <a:spcPts val="1252"/>
                </a:lnSpc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065599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10/9/2024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25" b="1" i="0">
                <a:solidFill>
                  <a:schemeClr val="tx1"/>
                </a:solidFill>
                <a:latin typeface="Garamond"/>
                <a:cs typeface="Garamond"/>
              </a:defRPr>
            </a:lvl1pPr>
          </a:lstStyle>
          <a:p>
            <a:pPr marL="21431">
              <a:lnSpc>
                <a:spcPts val="1252"/>
              </a:lnSpc>
            </a:pPr>
            <a:fld id="{81D60167-4931-47E6-BA6A-407CBD079E47}" type="slidenum">
              <a:rPr lang="en-US" altLang="ko-KR" smtClean="0"/>
              <a:pPr marL="21431">
                <a:lnSpc>
                  <a:spcPts val="1252"/>
                </a:lnSpc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9683660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01485" y="269723"/>
            <a:ext cx="8341028" cy="6982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10/9/2024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25" b="1" i="0">
                <a:solidFill>
                  <a:schemeClr val="tx1"/>
                </a:solidFill>
                <a:latin typeface="Garamond"/>
                <a:cs typeface="Garamond"/>
              </a:defRPr>
            </a:lvl1pPr>
          </a:lstStyle>
          <a:p>
            <a:pPr marL="21431">
              <a:lnSpc>
                <a:spcPts val="1252"/>
              </a:lnSpc>
            </a:pPr>
            <a:fld id="{81D60167-4931-47E6-BA6A-407CBD079E47}" type="slidenum">
              <a:rPr lang="en-US" altLang="ko-KR" smtClean="0"/>
              <a:pPr marL="21431">
                <a:lnSpc>
                  <a:spcPts val="1252"/>
                </a:lnSpc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7430186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150" b="1" i="0">
                <a:solidFill>
                  <a:srgbClr val="00919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10/9/2024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25" b="1" i="0">
                <a:solidFill>
                  <a:schemeClr val="tx1"/>
                </a:solidFill>
                <a:latin typeface="Garamond"/>
                <a:cs typeface="Garamond"/>
              </a:defRPr>
            </a:lvl1pPr>
          </a:lstStyle>
          <a:p>
            <a:pPr marL="21431">
              <a:lnSpc>
                <a:spcPts val="1252"/>
              </a:lnSpc>
            </a:pPr>
            <a:fld id="{81D60167-4931-47E6-BA6A-407CBD079E47}" type="slidenum">
              <a:rPr lang="en-US" altLang="ko-KR" smtClean="0"/>
              <a:pPr marL="21431">
                <a:lnSpc>
                  <a:spcPts val="1252"/>
                </a:lnSpc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228665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D7BEB-3EB8-4F4B-87AA-8DBA9A252A86}" type="datetime1">
              <a:rPr lang="ko-KR" altLang="en-US" smtClean="0"/>
              <a:pPr/>
              <a:t>2024-10-09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Kihyeon CHO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2FA14-3C7C-48F7-83ED-24E42A372AD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2261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119F5-AAF5-4D55-B616-85FF175C63BF}" type="datetime1">
              <a:rPr lang="ko-KR" altLang="en-US" smtClean="0"/>
              <a:pPr/>
              <a:t>2024-10-09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Kihyeon CHO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2FA14-3C7C-48F7-83ED-24E42A372AD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941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BCD34-22E4-4F37-83F1-D248D15CAA64}" type="datetime1">
              <a:rPr lang="ko-KR" altLang="en-US" smtClean="0"/>
              <a:pPr/>
              <a:t>2024-10-09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Kihyeon CHO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2FA14-3C7C-48F7-83ED-24E42A372AD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2312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4FD96-F821-4374-B08B-1211441567E4}" type="datetime1">
              <a:rPr lang="ko-KR" altLang="en-US" smtClean="0"/>
              <a:pPr/>
              <a:t>2024-10-09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Kihyeon CHO</a:t>
            </a:r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2FA14-3C7C-48F7-83ED-24E42A372AD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2096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E8184-00A6-48EA-A98F-154C35FB570D}" type="datetime1">
              <a:rPr lang="ko-KR" altLang="en-US" smtClean="0"/>
              <a:pPr/>
              <a:t>2024-10-09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Kihyeon CHO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2FA14-3C7C-48F7-83ED-24E42A372AD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3692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241A-E328-4E0C-9190-B947FE7A671B}" type="datetime1">
              <a:rPr lang="ko-KR" altLang="en-US" smtClean="0"/>
              <a:pPr/>
              <a:t>2024-10-09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Kihyeon CHO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2FA14-3C7C-48F7-83ED-24E42A372AD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7891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BE2DE-BF70-4AD7-9192-2D714671D9EE}" type="datetime1">
              <a:rPr lang="ko-KR" altLang="en-US" smtClean="0"/>
              <a:pPr/>
              <a:t>2024-10-09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Kihyeon CHO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2FA14-3C7C-48F7-83ED-24E42A372AD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9654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DDD4D-909F-492A-BA30-EB86A8321812}" type="datetime1">
              <a:rPr lang="ko-KR" altLang="en-US" smtClean="0"/>
              <a:pPr/>
              <a:t>2024-10-09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Kihyeon CHO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2FA14-3C7C-48F7-83ED-24E42A372AD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2683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23A540-D624-4081-B69F-562A14AA6D5C}" type="datetime1">
              <a:rPr lang="ko-KR" altLang="en-US" smtClean="0"/>
              <a:pPr/>
              <a:t>2024-10-09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ko-KR"/>
              <a:t>Kihyeon CHO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2FA14-3C7C-48F7-83ED-24E42A372AD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09129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6" r:id="rId12"/>
    <p:sldLayoutId id="2147483797" r:id="rId13"/>
    <p:sldLayoutId id="2147483798" r:id="rId14"/>
    <p:sldLayoutId id="2147483799" r:id="rId15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33400" y="2130425"/>
            <a:ext cx="8229600" cy="1470025"/>
          </a:xfrm>
        </p:spPr>
        <p:txBody>
          <a:bodyPr>
            <a:noAutofit/>
          </a:bodyPr>
          <a:lstStyle/>
          <a:p>
            <a:r>
              <a:rPr lang="en-US" altLang="ko-KR" sz="3200" dirty="0"/>
              <a:t>RAON Beam Simulation</a:t>
            </a:r>
            <a:endParaRPr lang="ko-KR" altLang="en-US" sz="3200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ko-KR" sz="2800" dirty="0"/>
              <a:t>2024. 10. 9</a:t>
            </a:r>
          </a:p>
          <a:p>
            <a:r>
              <a:rPr lang="en-US" altLang="ko-KR" sz="2800" dirty="0"/>
              <a:t>Kihyeon CHO (KISTI/UST)*</a:t>
            </a:r>
          </a:p>
          <a:p>
            <a:r>
              <a:rPr lang="en-US" altLang="ko-KR" sz="2800" dirty="0" err="1"/>
              <a:t>Kyungho</a:t>
            </a:r>
            <a:r>
              <a:rPr lang="en-US" altLang="ko-KR" sz="2800" dirty="0"/>
              <a:t> KIM (KISTI)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7622" y="307622"/>
            <a:ext cx="53537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latinLnBrk="1">
              <a:defRPr/>
            </a:pPr>
            <a:r>
              <a:rPr lang="en-US" altLang="ko-KR" dirty="0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rPr>
              <a:t>29</a:t>
            </a:r>
            <a:r>
              <a:rPr lang="en-US" altLang="ko-KR" baseline="30000" dirty="0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rPr>
              <a:t>th</a:t>
            </a:r>
            <a:r>
              <a:rPr lang="en-US" altLang="ko-KR" dirty="0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rPr>
              <a:t> Geant4 Collaboration meeting</a:t>
            </a:r>
          </a:p>
          <a:p>
            <a:pPr lvl="0" defTabSz="914400" latinLnBrk="1">
              <a:defRPr/>
            </a:pPr>
            <a:r>
              <a:rPr lang="en-US" altLang="ko-KR" dirty="0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rPr>
              <a:t>Four Point Sheraton Hotel, Catania, Italy </a:t>
            </a:r>
            <a:endParaRPr kumimoji="0" lang="en-US" altLang="ko-K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93648" y="392668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dirty="0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rPr>
              <a:t>October 7-11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,  2024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xmlns="" id="{AC27D7DA-2918-4BE7-9BA0-46592F618FE6}"/>
              </a:ext>
            </a:extLst>
          </p:cNvPr>
          <p:cNvSpPr/>
          <p:nvPr/>
        </p:nvSpPr>
        <p:spPr>
          <a:xfrm>
            <a:off x="533400" y="6273284"/>
            <a:ext cx="13368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/>
              <a:t>* Presenter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98160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xmlns="" id="{BBAE08EA-1983-4A92-B5FE-21224DEFE3B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424991" y="1161752"/>
            <a:ext cx="6551689" cy="4913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80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xmlns="" id="{07B14009-180A-42AA-BF1B-CD65125C9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2FA14-3C7C-48F7-83ED-24E42A372AD2}" type="slidenum">
              <a:rPr lang="ko-KR" altLang="en-US" smtClean="0"/>
              <a:pPr/>
              <a:t>11</a:t>
            </a:fld>
            <a:endParaRPr lang="ko-KR" altLang="en-US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E555F4EA-78E1-4484-9541-2B7765B6AC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3168" y="1583436"/>
            <a:ext cx="7217664" cy="3691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2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>
            <a:extLst>
              <a:ext uri="{FF2B5EF4-FFF2-40B4-BE49-F238E27FC236}">
                <a16:creationId xmlns:a16="http://schemas.microsoft.com/office/drawing/2014/main" xmlns="" id="{306EA7DC-3179-4D6F-B89D-777C85BF29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/>
              <a:t>2. Production of secondary particles</a:t>
            </a:r>
            <a:endParaRPr lang="ko-KR" altLang="en-US" dirty="0"/>
          </a:p>
        </p:txBody>
      </p:sp>
      <p:sp>
        <p:nvSpPr>
          <p:cNvPr id="6" name="부제목 5">
            <a:extLst>
              <a:ext uri="{FF2B5EF4-FFF2-40B4-BE49-F238E27FC236}">
                <a16:creationId xmlns:a16="http://schemas.microsoft.com/office/drawing/2014/main" xmlns="" id="{58F92A14-34C6-453A-9ADD-545E16BBE60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xmlns="" id="{C91C932D-0B6A-4C1B-9BFF-0BF102D94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42FA14-3C7C-48F7-83ED-24E42A372AD2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134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F018706B-1635-4B18-B48E-CC21DBAA0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Physics List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690FB1B8-4172-4C7F-AC84-02B12A1C88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2000" dirty="0"/>
              <a:t>Considered physics list in Geant4</a:t>
            </a:r>
          </a:p>
          <a:p>
            <a:pPr lvl="1"/>
            <a:r>
              <a:rPr lang="en-US" altLang="ko-KR" sz="1800" dirty="0"/>
              <a:t>FTFP_BERT, FTFP_BERT_HP, FTFQGSP_BERT, QGSP_FTFP_BERT</a:t>
            </a:r>
          </a:p>
          <a:p>
            <a:pPr lvl="1"/>
            <a:r>
              <a:rPr lang="en-US" altLang="ko-KR" sz="1800" dirty="0"/>
              <a:t>FTF_BIC, QGSP_BERT, QGSP_BERT_HP, QGSP_BIC</a:t>
            </a:r>
          </a:p>
          <a:p>
            <a:pPr lvl="1"/>
            <a:r>
              <a:rPr lang="en-US" altLang="ko-KR" sz="1800" dirty="0"/>
              <a:t>FTFP_INCLXX, FTFP_INCLXX_HP, QGSP_INCLXX, QGSP_INCLXX_HP</a:t>
            </a:r>
          </a:p>
          <a:p>
            <a:pPr lvl="1"/>
            <a:r>
              <a:rPr lang="en-US" altLang="ko-KR" sz="1800" dirty="0"/>
              <a:t>Shielding</a:t>
            </a:r>
          </a:p>
          <a:p>
            <a:pPr marL="0" indent="0">
              <a:buNone/>
            </a:pPr>
            <a:r>
              <a:rPr lang="en-US" altLang="ko-KR" sz="2000" dirty="0"/>
              <a:t> </a:t>
            </a:r>
            <a:endParaRPr lang="ko-KR" altLang="en-US" sz="2000" dirty="0"/>
          </a:p>
        </p:txBody>
      </p:sp>
      <p:sp>
        <p:nvSpPr>
          <p:cNvPr id="6" name="날짜 개체 틀 5">
            <a:extLst>
              <a:ext uri="{FF2B5EF4-FFF2-40B4-BE49-F238E27FC236}">
                <a16:creationId xmlns:a16="http://schemas.microsoft.com/office/drawing/2014/main" xmlns="" id="{BE5F552A-B24D-41DA-A0D0-80381607B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22432B-A418-48A1-95B1-00D5A23D2CD2}" type="datetime1">
              <a:rPr kumimoji="0" lang="en-US" altLang="ko-KR" sz="9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10/9/2024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xmlns="" id="{1AF24C81-D5E4-45DC-9289-F2D7FE218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Kyungho Kim</a:t>
            </a:r>
            <a:endParaRPr kumimoji="0" lang="en-US" sz="900" b="1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xmlns="" id="{F38CE242-B211-47B5-8F63-09C3E052F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105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5004B1E5-9403-4EED-9A4C-D8A9A79B87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3471" y="3429000"/>
            <a:ext cx="6787531" cy="262135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E42801A3-67F6-4842-B4E8-1D33C014EB8F}"/>
              </a:ext>
            </a:extLst>
          </p:cNvPr>
          <p:cNvSpPr txBox="1"/>
          <p:nvPr/>
        </p:nvSpPr>
        <p:spPr>
          <a:xfrm>
            <a:off x="136998" y="6280545"/>
            <a:ext cx="64162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altLang="ko-KR" b="1" dirty="0" smtClean="0"/>
              <a:t>⇒ Found “FTFP_INCLXX” for RAON </a:t>
            </a:r>
            <a:endParaRPr lang="en-US" altLang="ko-KR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E19E26EB-461B-720B-1256-ED69808082B7}"/>
              </a:ext>
            </a:extLst>
          </p:cNvPr>
          <p:cNvSpPr txBox="1"/>
          <p:nvPr/>
        </p:nvSpPr>
        <p:spPr>
          <a:xfrm>
            <a:off x="5701478" y="6356350"/>
            <a:ext cx="2589174" cy="30777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dirty="0" smtClean="0">
                <a:solidFill>
                  <a:prstClr val="black"/>
                </a:solidFill>
                <a:latin typeface="Calibri" panose="020F0502020204030204"/>
                <a:ea typeface="맑은 고딕" panose="020B0503020000020004" pitchFamily="50" charset="-127"/>
              </a:rPr>
              <a:t>K. Cho, Geant4 meeting (2023)</a:t>
            </a:r>
            <a:endParaRPr kumimoji="0" lang="ko-KR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962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EA97B604-75B3-4E8A-A47B-F32B6DB40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Conditions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24C25AE8-D4FD-4C51-81EE-20AB53A9AE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4238625" cy="4525963"/>
          </a:xfrm>
        </p:spPr>
        <p:txBody>
          <a:bodyPr>
            <a:normAutofit/>
          </a:bodyPr>
          <a:lstStyle/>
          <a:p>
            <a:r>
              <a:rPr lang="en-US" altLang="ko-KR" sz="2000" dirty="0"/>
              <a:t>Conditions of experiments</a:t>
            </a:r>
          </a:p>
          <a:p>
            <a:pPr lvl="1"/>
            <a:r>
              <a:rPr lang="en-US" altLang="ko-KR" sz="2000" dirty="0"/>
              <a:t>Geant4 version: 11.0.2</a:t>
            </a:r>
          </a:p>
          <a:p>
            <a:pPr lvl="1"/>
            <a:r>
              <a:rPr lang="en-US" altLang="ko-KR" sz="2000" dirty="0"/>
              <a:t>1 million events per each condition</a:t>
            </a:r>
          </a:p>
          <a:p>
            <a:pPr lvl="1"/>
            <a:r>
              <a:rPr lang="en-US" altLang="ko-KR" sz="2000" dirty="0" smtClean="0"/>
              <a:t>FTFP_INCLXX</a:t>
            </a:r>
            <a:r>
              <a:rPr lang="en-US" altLang="ko-KR" sz="2400" dirty="0"/>
              <a:t/>
            </a:r>
            <a:br>
              <a:rPr lang="en-US" altLang="ko-KR" sz="2400" dirty="0"/>
            </a:br>
            <a:r>
              <a:rPr lang="en-US" altLang="ko-KR" sz="2400" dirty="0"/>
              <a:t/>
            </a:r>
            <a:br>
              <a:rPr lang="en-US" altLang="ko-KR" sz="2400" dirty="0"/>
            </a:br>
            <a:endParaRPr lang="en-US" altLang="ko-KR" sz="2400" dirty="0"/>
          </a:p>
          <a:p>
            <a:pPr lvl="1"/>
            <a:endParaRPr lang="en-US" altLang="ko-KR" sz="2400" dirty="0"/>
          </a:p>
          <a:p>
            <a:pPr lvl="1"/>
            <a:endParaRPr lang="en-US" altLang="ko-KR" sz="2400" dirty="0"/>
          </a:p>
          <a:p>
            <a:pPr lvl="1"/>
            <a:endParaRPr lang="en-US" altLang="ko-KR" sz="2400" dirty="0"/>
          </a:p>
          <a:p>
            <a:pPr lvl="1"/>
            <a:endParaRPr lang="en-US" altLang="ko-KR" sz="2400" dirty="0"/>
          </a:p>
          <a:p>
            <a:pPr lvl="1"/>
            <a:endParaRPr lang="en-US" altLang="ko-KR" sz="2400" dirty="0"/>
          </a:p>
          <a:p>
            <a:pPr lvl="1"/>
            <a:endParaRPr lang="en-US" altLang="ko-KR" sz="2400" dirty="0"/>
          </a:p>
        </p:txBody>
      </p:sp>
      <p:sp>
        <p:nvSpPr>
          <p:cNvPr id="6" name="날짜 개체 틀 5">
            <a:extLst>
              <a:ext uri="{FF2B5EF4-FFF2-40B4-BE49-F238E27FC236}">
                <a16:creationId xmlns:a16="http://schemas.microsoft.com/office/drawing/2014/main" xmlns="" id="{6408116E-A017-4C4A-8C55-135190E4C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22432B-A418-48A1-95B1-00D5A23D2CD2}" type="datetime1">
              <a:rPr kumimoji="0" lang="en-US" altLang="ko-KR" sz="9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10/9/2024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xmlns="" id="{382E2E5E-477C-43AC-8127-BB2DCCD4D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Kyungho Kim</a:t>
            </a:r>
            <a:endParaRPr kumimoji="0" lang="en-US" sz="900" b="1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xmlns="" id="{1EA4AC4D-A59B-4975-89D5-1E1E9E68B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105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7" name="표 6">
            <a:extLst>
              <a:ext uri="{FF2B5EF4-FFF2-40B4-BE49-F238E27FC236}">
                <a16:creationId xmlns:a16="http://schemas.microsoft.com/office/drawing/2014/main" xmlns="" id="{B458A06F-AAE7-4207-8D98-B0C83444FE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3059849"/>
              </p:ext>
            </p:extLst>
          </p:nvPr>
        </p:nvGraphicFramePr>
        <p:xfrm>
          <a:off x="297217" y="4310143"/>
          <a:ext cx="5852124" cy="15364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39379">
                  <a:extLst>
                    <a:ext uri="{9D8B030D-6E8A-4147-A177-3AD203B41FA5}">
                      <a16:colId xmlns:a16="http://schemas.microsoft.com/office/drawing/2014/main" xmlns="" val="1412610833"/>
                    </a:ext>
                  </a:extLst>
                </a:gridCol>
                <a:gridCol w="797922">
                  <a:extLst>
                    <a:ext uri="{9D8B030D-6E8A-4147-A177-3AD203B41FA5}">
                      <a16:colId xmlns:a16="http://schemas.microsoft.com/office/drawing/2014/main" xmlns="" val="1930565660"/>
                    </a:ext>
                  </a:extLst>
                </a:gridCol>
                <a:gridCol w="1077319">
                  <a:extLst>
                    <a:ext uri="{9D8B030D-6E8A-4147-A177-3AD203B41FA5}">
                      <a16:colId xmlns:a16="http://schemas.microsoft.com/office/drawing/2014/main" xmlns="" val="2281567164"/>
                    </a:ext>
                  </a:extLst>
                </a:gridCol>
                <a:gridCol w="1200439">
                  <a:extLst>
                    <a:ext uri="{9D8B030D-6E8A-4147-A177-3AD203B41FA5}">
                      <a16:colId xmlns:a16="http://schemas.microsoft.com/office/drawing/2014/main" xmlns="" val="3195207206"/>
                    </a:ext>
                  </a:extLst>
                </a:gridCol>
                <a:gridCol w="1037065">
                  <a:extLst>
                    <a:ext uri="{9D8B030D-6E8A-4147-A177-3AD203B41FA5}">
                      <a16:colId xmlns:a16="http://schemas.microsoft.com/office/drawing/2014/main" xmlns="" val="1657117649"/>
                    </a:ext>
                  </a:extLst>
                </a:gridCol>
              </a:tblGrid>
              <a:tr h="348476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Simulation</a:t>
                      </a:r>
                      <a:endParaRPr lang="ko-KR" sz="1200" dirty="0">
                        <a:effectLst/>
                        <a:latin typeface="Times New Roman" panose="02020603050405020304" pitchFamily="18" charset="0"/>
                        <a:ea typeface="바탕" panose="02030600000101010101" pitchFamily="18" charset="-127"/>
                      </a:endParaRPr>
                    </a:p>
                  </a:txBody>
                  <a:tcPr marL="51435" marR="51435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Geant4 Beam</a:t>
                      </a:r>
                      <a:endParaRPr lang="ko-KR" sz="12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바탕" panose="02030600000101010101" pitchFamily="18" charset="-127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Target</a:t>
                      </a:r>
                      <a:endParaRPr lang="ko-KR" sz="12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바탕" panose="02030600000101010101" pitchFamily="18" charset="-127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62173440"/>
                  </a:ext>
                </a:extLst>
              </a:tr>
              <a:tr h="395978">
                <a:tc v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ko-KR" sz="1300" dirty="0">
                        <a:effectLst/>
                        <a:latin typeface="Times New Roman" panose="02020603050405020304" pitchFamily="18" charset="0"/>
                        <a:ea typeface="바탕" panose="02030600000101010101" pitchFamily="18" charset="-127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Particle</a:t>
                      </a:r>
                      <a:endParaRPr lang="ko-KR" sz="12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바탕" panose="02030600000101010101" pitchFamily="18" charset="-127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Energy </a:t>
                      </a:r>
                      <a:br>
                        <a:rPr lang="en-US" sz="1200" dirty="0">
                          <a:effectLst/>
                        </a:rPr>
                      </a:br>
                      <a:r>
                        <a:rPr lang="en-US" sz="1200" dirty="0">
                          <a:effectLst/>
                        </a:rPr>
                        <a:t>(MeV/u) </a:t>
                      </a:r>
                      <a:endParaRPr lang="ko-KR" sz="12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바탕" panose="02030600000101010101" pitchFamily="18" charset="-127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Materials</a:t>
                      </a:r>
                      <a:endParaRPr lang="ko-KR" sz="12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바탕" panose="02030600000101010101" pitchFamily="18" charset="-127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Thickness </a:t>
                      </a:r>
                      <a:br>
                        <a:rPr lang="en-US" sz="1200" dirty="0">
                          <a:effectLst/>
                        </a:rPr>
                      </a:br>
                      <a:r>
                        <a:rPr lang="en-US" sz="1200" dirty="0">
                          <a:effectLst/>
                        </a:rPr>
                        <a:t>(mm)</a:t>
                      </a:r>
                      <a:endParaRPr lang="ko-KR" sz="12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바탕" panose="02030600000101010101" pitchFamily="18" charset="-127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xmlns="" val="4058115064"/>
                  </a:ext>
                </a:extLst>
              </a:tr>
              <a:tr h="395978">
                <a:tc>
                  <a:txBody>
                    <a:bodyPr/>
                    <a:lstStyle/>
                    <a:p>
                      <a:pPr indent="15938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Proton → U</a:t>
                      </a:r>
                      <a:endParaRPr lang="ko-KR" sz="1200" dirty="0">
                        <a:effectLst/>
                        <a:latin typeface="Times New Roman" panose="02020603050405020304" pitchFamily="18" charset="0"/>
                        <a:ea typeface="바탕" panose="02030600000101010101" pitchFamily="18" charset="-127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69850" indent="4445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Proton</a:t>
                      </a:r>
                      <a:endParaRPr lang="ko-KR" sz="1200" dirty="0">
                        <a:effectLst/>
                        <a:latin typeface="Times New Roman" panose="02020603050405020304" pitchFamily="18" charset="0"/>
                        <a:ea typeface="바탕" panose="02030600000101010101" pitchFamily="18" charset="-127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128270" indent="4445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100, 200, </a:t>
                      </a:r>
                    </a:p>
                    <a:p>
                      <a:pPr marR="128270" indent="4445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500, 1000</a:t>
                      </a:r>
                      <a:endParaRPr lang="ko-KR" sz="1200" dirty="0">
                        <a:effectLst/>
                        <a:latin typeface="Times New Roman" panose="02020603050405020304" pitchFamily="18" charset="0"/>
                        <a:ea typeface="바탕" panose="02030600000101010101" pitchFamily="18" charset="-127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69850" indent="4445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Uranium</a:t>
                      </a:r>
                      <a:endParaRPr lang="ko-KR" sz="1200" dirty="0">
                        <a:effectLst/>
                        <a:latin typeface="Times New Roman" panose="02020603050405020304" pitchFamily="18" charset="0"/>
                        <a:ea typeface="바탕" panose="02030600000101010101" pitchFamily="18" charset="-127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12827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</a:t>
                      </a:r>
                      <a:endParaRPr lang="ko-KR" sz="1200" dirty="0">
                        <a:effectLst/>
                        <a:latin typeface="Times New Roman" panose="02020603050405020304" pitchFamily="18" charset="0"/>
                        <a:ea typeface="바탕" panose="02030600000101010101" pitchFamily="18" charset="-127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799437202"/>
                  </a:ext>
                </a:extLst>
              </a:tr>
              <a:tr h="395978">
                <a:tc>
                  <a:txBody>
                    <a:bodyPr/>
                    <a:lstStyle/>
                    <a:p>
                      <a:pPr indent="15938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Proton → U</a:t>
                      </a:r>
                      <a:endParaRPr lang="ko-KR" sz="1200" dirty="0">
                        <a:effectLst/>
                        <a:latin typeface="Times New Roman" panose="02020603050405020304" pitchFamily="18" charset="0"/>
                        <a:ea typeface="바탕" panose="02030600000101010101" pitchFamily="18" charset="-127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69850" indent="4445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Proton</a:t>
                      </a:r>
                      <a:endParaRPr lang="ko-KR" sz="1200" dirty="0">
                        <a:effectLst/>
                        <a:latin typeface="Times New Roman" panose="02020603050405020304" pitchFamily="18" charset="0"/>
                        <a:ea typeface="바탕" panose="02030600000101010101" pitchFamily="18" charset="-127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128270" indent="4445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100</a:t>
                      </a:r>
                      <a:endParaRPr lang="ko-KR" sz="1200" dirty="0">
                        <a:effectLst/>
                        <a:latin typeface="Times New Roman" panose="02020603050405020304" pitchFamily="18" charset="0"/>
                        <a:ea typeface="바탕" panose="02030600000101010101" pitchFamily="18" charset="-127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69850" indent="4445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Uranium</a:t>
                      </a:r>
                      <a:endParaRPr lang="ko-KR" sz="1200" dirty="0">
                        <a:effectLst/>
                        <a:latin typeface="Times New Roman" panose="02020603050405020304" pitchFamily="18" charset="0"/>
                        <a:ea typeface="바탕" panose="02030600000101010101" pitchFamily="18" charset="-127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12827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1, 2, 5, 6, 10</a:t>
                      </a:r>
                      <a:endParaRPr lang="ko-KR" sz="1200" dirty="0">
                        <a:effectLst/>
                        <a:latin typeface="Times New Roman" panose="02020603050405020304" pitchFamily="18" charset="0"/>
                        <a:ea typeface="바탕" panose="02030600000101010101" pitchFamily="18" charset="-127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683424192"/>
                  </a:ext>
                </a:extLst>
              </a:tr>
            </a:tbl>
          </a:graphicData>
        </a:graphic>
      </p:graphicFrame>
      <p:sp>
        <p:nvSpPr>
          <p:cNvPr id="36" name="직사각형 35">
            <a:extLst>
              <a:ext uri="{FF2B5EF4-FFF2-40B4-BE49-F238E27FC236}">
                <a16:creationId xmlns:a16="http://schemas.microsoft.com/office/drawing/2014/main" xmlns="" id="{D98D9460-B407-4A01-8055-BB50407BC8AD}"/>
              </a:ext>
            </a:extLst>
          </p:cNvPr>
          <p:cNvSpPr/>
          <p:nvPr/>
        </p:nvSpPr>
        <p:spPr>
          <a:xfrm>
            <a:off x="388655" y="5894826"/>
            <a:ext cx="56540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Beam &amp; target conditions for validation</a:t>
            </a:r>
            <a:endParaRPr kumimoji="0" lang="ko-KR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xmlns="" id="{B0A70B05-11F3-4BD4-BCD8-D75206A1CF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8175" y="1376692"/>
            <a:ext cx="4907705" cy="2889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20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5">
            <a:extLst>
              <a:ext uri="{FF2B5EF4-FFF2-40B4-BE49-F238E27FC236}">
                <a16:creationId xmlns:a16="http://schemas.microsoft.com/office/drawing/2014/main" xmlns="" id="{B99E6BAE-C81A-4F1E-B3E0-88666192C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Amount of Secondary Particles</a:t>
            </a:r>
            <a:endParaRPr lang="ko-KR" altLang="en-US" dirty="0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xmlns="" id="{F5167D72-EDCC-4B8D-9669-3B9473470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22432B-A418-48A1-95B1-00D5A23D2CD2}" type="datetime1">
              <a:rPr kumimoji="0" lang="en-US" altLang="ko-KR" sz="9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10/9/2024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xmlns="" id="{19C76116-5DCD-403E-A73C-77270B364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Kyungho Kim</a:t>
            </a:r>
            <a:endParaRPr kumimoji="0" lang="en-US" sz="900" b="1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xmlns="" id="{B952AAC0-FDA4-4B50-BC4E-4FB87FCDB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105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xmlns="" id="{A0B53729-A761-41C8-8C3E-B07E1DB890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064" y="2317359"/>
            <a:ext cx="4466218" cy="3136821"/>
          </a:xfrm>
          <a:prstGeom prst="rect">
            <a:avLst/>
          </a:prstGeom>
        </p:spPr>
      </p:pic>
      <p:pic>
        <p:nvPicPr>
          <p:cNvPr id="14" name="그림 13">
            <a:extLst>
              <a:ext uri="{FF2B5EF4-FFF2-40B4-BE49-F238E27FC236}">
                <a16:creationId xmlns:a16="http://schemas.microsoft.com/office/drawing/2014/main" xmlns="" id="{0FB65F11-81FA-4491-926A-D40810D1FC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2331316"/>
            <a:ext cx="4291757" cy="312286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FA73C17E-DB5F-4D40-AEBC-144508FC97E9}"/>
              </a:ext>
            </a:extLst>
          </p:cNvPr>
          <p:cNvSpPr txBox="1"/>
          <p:nvPr/>
        </p:nvSpPr>
        <p:spPr>
          <a:xfrm>
            <a:off x="1028700" y="2116341"/>
            <a:ext cx="3094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Amount per thickness of target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E05B8BE7-233B-450B-ABB5-DA1AA3BA7114}"/>
              </a:ext>
            </a:extLst>
          </p:cNvPr>
          <p:cNvSpPr txBox="1"/>
          <p:nvPr/>
        </p:nvSpPr>
        <p:spPr>
          <a:xfrm>
            <a:off x="5630907" y="2116341"/>
            <a:ext cx="2593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Amount per beam energy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" name="내용 개체 틀 6">
            <a:extLst>
              <a:ext uri="{FF2B5EF4-FFF2-40B4-BE49-F238E27FC236}">
                <a16:creationId xmlns:a16="http://schemas.microsoft.com/office/drawing/2014/main" xmlns="" id="{19C945C0-9E25-4332-AA5A-5D722380C0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4416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>
            <a:extLst>
              <a:ext uri="{FF2B5EF4-FFF2-40B4-BE49-F238E27FC236}">
                <a16:creationId xmlns:a16="http://schemas.microsoft.com/office/drawing/2014/main" xmlns="" id="{40964F12-67EF-4686-AB4B-41925C185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22432B-A418-48A1-95B1-00D5A23D2CD2}" type="datetime1">
              <a:rPr kumimoji="0" lang="en-US" altLang="ko-KR" sz="9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10/9/2024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xmlns="" id="{762AA82A-3796-49C6-A689-DB9434EC7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Kyungho Kim</a:t>
            </a:r>
            <a:endParaRPr kumimoji="0" lang="en-US" sz="900" b="1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xmlns="" id="{9483CCE3-7592-4AD9-936D-681E793FD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105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제목 5">
            <a:extLst>
              <a:ext uri="{FF2B5EF4-FFF2-40B4-BE49-F238E27FC236}">
                <a16:creationId xmlns:a16="http://schemas.microsoft.com/office/drawing/2014/main" xmlns="" id="{F368D377-4E76-4862-9D42-8CFF1E0C9A6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87338"/>
            <a:ext cx="8201025" cy="1008062"/>
          </a:xfrm>
        </p:spPr>
        <p:txBody>
          <a:bodyPr/>
          <a:lstStyle/>
          <a:p>
            <a:r>
              <a:rPr lang="en-US" altLang="ko-KR" dirty="0"/>
              <a:t>Amount of Secondary Particles</a:t>
            </a:r>
            <a:endParaRPr lang="ko-KR" altLang="en-US" dirty="0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xmlns="" id="{B64A5FBC-040E-4D62-86D4-DC7A5CC8BA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1290"/>
            <a:ext cx="4572000" cy="2506303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xmlns="" id="{ABDE0159-9F13-4187-88D2-D2ED63E77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4981" y="1371289"/>
            <a:ext cx="4572000" cy="2506303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xmlns="" id="{4D8E8CCB-1A57-4684-A98E-7E2A2B07FD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877593"/>
            <a:ext cx="4572000" cy="2506302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xmlns="" id="{D1BC38AE-AA7B-45D4-888F-A80F7F06DB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4981" y="3877592"/>
            <a:ext cx="4572000" cy="2506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0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>
            <a:extLst>
              <a:ext uri="{FF2B5EF4-FFF2-40B4-BE49-F238E27FC236}">
                <a16:creationId xmlns:a16="http://schemas.microsoft.com/office/drawing/2014/main" xmlns="" id="{306EA7DC-3179-4D6F-B89D-777C85BF29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/>
              <a:t>3. Collaboration with IBS </a:t>
            </a:r>
            <a:br>
              <a:rPr lang="en-US" altLang="ko-KR" dirty="0"/>
            </a:br>
            <a:r>
              <a:rPr lang="en-US" altLang="ko-KR" dirty="0"/>
              <a:t>for RAON</a:t>
            </a:r>
            <a:endParaRPr lang="ko-KR" altLang="en-US" dirty="0"/>
          </a:p>
        </p:txBody>
      </p:sp>
      <p:sp>
        <p:nvSpPr>
          <p:cNvPr id="6" name="부제목 5">
            <a:extLst>
              <a:ext uri="{FF2B5EF4-FFF2-40B4-BE49-F238E27FC236}">
                <a16:creationId xmlns:a16="http://schemas.microsoft.com/office/drawing/2014/main" xmlns="" id="{58F92A14-34C6-453A-9ADD-545E16BBE60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xmlns="" id="{C91C932D-0B6A-4C1B-9BFF-0BF102D94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42FA14-3C7C-48F7-83ED-24E42A372AD2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7448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날짜 개체 틀 5">
            <a:extLst>
              <a:ext uri="{FF2B5EF4-FFF2-40B4-BE49-F238E27FC236}">
                <a16:creationId xmlns:a16="http://schemas.microsoft.com/office/drawing/2014/main" xmlns="" id="{6408116E-A017-4C4A-8C55-135190E4C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22432B-A418-48A1-95B1-00D5A23D2CD2}" type="datetime1">
              <a:rPr kumimoji="0" lang="en-US" altLang="ko-KR" sz="9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10/9/2024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xmlns="" id="{382E2E5E-477C-43AC-8127-BB2DCCD4D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Kyungho Kim</a:t>
            </a:r>
            <a:endParaRPr kumimoji="0" lang="en-US" sz="900" b="1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xmlns="" id="{1EA4AC4D-A59B-4975-89D5-1E1E9E68B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105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24C25AE8-D4FD-4C51-81EE-20AB53A9AEA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1420813"/>
            <a:ext cx="4813300" cy="2646362"/>
          </a:xfrm>
        </p:spPr>
        <p:txBody>
          <a:bodyPr>
            <a:normAutofit/>
          </a:bodyPr>
          <a:lstStyle/>
          <a:p>
            <a:r>
              <a:rPr lang="en-US" altLang="ko-KR" sz="2000" dirty="0" smtClean="0"/>
              <a:t>Sn132/U238 collides to Be target. </a:t>
            </a:r>
            <a:endParaRPr lang="en-US" altLang="ko-KR" sz="2000" dirty="0" smtClean="0"/>
          </a:p>
          <a:p>
            <a:r>
              <a:rPr lang="en-US" altLang="ko-KR" sz="2000" dirty="0" smtClean="0"/>
              <a:t>Ion </a:t>
            </a:r>
            <a:r>
              <a:rPr lang="en-US" altLang="ko-KR" sz="2000" dirty="0"/>
              <a:t>counting condition</a:t>
            </a:r>
          </a:p>
          <a:p>
            <a:pPr lvl="1"/>
            <a:r>
              <a:rPr lang="en-US" altLang="ko-KR" sz="2000" dirty="0"/>
              <a:t>Escaped from Be target</a:t>
            </a:r>
          </a:p>
          <a:p>
            <a:pPr lvl="1"/>
            <a:r>
              <a:rPr lang="en-US" altLang="ko-KR" sz="2000" dirty="0"/>
              <a:t>Travel</a:t>
            </a:r>
            <a:r>
              <a:rPr lang="ko-KR" altLang="en-US" sz="2000" dirty="0"/>
              <a:t> </a:t>
            </a:r>
            <a:r>
              <a:rPr lang="en-US" altLang="ko-KR" sz="2000" dirty="0"/>
              <a:t>100cm from target</a:t>
            </a:r>
          </a:p>
          <a:p>
            <a:pPr lvl="1"/>
            <a:r>
              <a:rPr lang="en-US" altLang="ko-KR" sz="2000" dirty="0"/>
              <a:t>Forward direction with θ &lt; 10°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xmlns="" id="{EA97B604-75B3-4E8A-A47B-F32B6DB40A7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71487" y="241887"/>
            <a:ext cx="8201025" cy="1008062"/>
          </a:xfrm>
          <a:solidFill>
            <a:srgbClr val="3333FF"/>
          </a:solidFill>
        </p:spPr>
        <p:txBody>
          <a:bodyPr/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Sn132/U238 beam</a:t>
            </a:r>
            <a:endParaRPr lang="ko-KR" altLang="en-US" dirty="0">
              <a:solidFill>
                <a:schemeClr val="bg1"/>
              </a:solidFill>
            </a:endParaRPr>
          </a:p>
        </p:txBody>
      </p:sp>
      <p:graphicFrame>
        <p:nvGraphicFramePr>
          <p:cNvPr id="7" name="표 6">
            <a:extLst>
              <a:ext uri="{FF2B5EF4-FFF2-40B4-BE49-F238E27FC236}">
                <a16:creationId xmlns:a16="http://schemas.microsoft.com/office/drawing/2014/main" xmlns="" id="{B458A06F-AAE7-4207-8D98-B0C83444FEE5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97217" y="4310143"/>
          <a:ext cx="5852124" cy="15364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39379">
                  <a:extLst>
                    <a:ext uri="{9D8B030D-6E8A-4147-A177-3AD203B41FA5}">
                      <a16:colId xmlns:a16="http://schemas.microsoft.com/office/drawing/2014/main" xmlns="" val="1412610833"/>
                    </a:ext>
                  </a:extLst>
                </a:gridCol>
                <a:gridCol w="797922">
                  <a:extLst>
                    <a:ext uri="{9D8B030D-6E8A-4147-A177-3AD203B41FA5}">
                      <a16:colId xmlns:a16="http://schemas.microsoft.com/office/drawing/2014/main" xmlns="" val="1930565660"/>
                    </a:ext>
                  </a:extLst>
                </a:gridCol>
                <a:gridCol w="1077319">
                  <a:extLst>
                    <a:ext uri="{9D8B030D-6E8A-4147-A177-3AD203B41FA5}">
                      <a16:colId xmlns:a16="http://schemas.microsoft.com/office/drawing/2014/main" xmlns="" val="2281567164"/>
                    </a:ext>
                  </a:extLst>
                </a:gridCol>
                <a:gridCol w="1022241">
                  <a:extLst>
                    <a:ext uri="{9D8B030D-6E8A-4147-A177-3AD203B41FA5}">
                      <a16:colId xmlns:a16="http://schemas.microsoft.com/office/drawing/2014/main" xmlns="" val="3195207206"/>
                    </a:ext>
                  </a:extLst>
                </a:gridCol>
                <a:gridCol w="1215263">
                  <a:extLst>
                    <a:ext uri="{9D8B030D-6E8A-4147-A177-3AD203B41FA5}">
                      <a16:colId xmlns:a16="http://schemas.microsoft.com/office/drawing/2014/main" xmlns="" val="1657117649"/>
                    </a:ext>
                  </a:extLst>
                </a:gridCol>
              </a:tblGrid>
              <a:tr h="348476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Simulation</a:t>
                      </a:r>
                      <a:endParaRPr lang="ko-KR" sz="1200" dirty="0">
                        <a:effectLst/>
                        <a:latin typeface="Times New Roman" panose="02020603050405020304" pitchFamily="18" charset="0"/>
                        <a:ea typeface="바탕" panose="02030600000101010101" pitchFamily="18" charset="-127"/>
                      </a:endParaRPr>
                    </a:p>
                  </a:txBody>
                  <a:tcPr marL="51435" marR="51435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Geant4 Beam</a:t>
                      </a:r>
                      <a:endParaRPr lang="ko-KR" sz="12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바탕" panose="02030600000101010101" pitchFamily="18" charset="-127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Target</a:t>
                      </a:r>
                      <a:endParaRPr lang="ko-KR" sz="12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바탕" panose="02030600000101010101" pitchFamily="18" charset="-127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62173440"/>
                  </a:ext>
                </a:extLst>
              </a:tr>
              <a:tr h="395978">
                <a:tc v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ko-KR" sz="1300" dirty="0">
                        <a:effectLst/>
                        <a:latin typeface="Times New Roman" panose="02020603050405020304" pitchFamily="18" charset="0"/>
                        <a:ea typeface="바탕" panose="02030600000101010101" pitchFamily="18" charset="-127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Particle</a:t>
                      </a:r>
                      <a:endParaRPr lang="ko-KR" sz="12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바탕" panose="02030600000101010101" pitchFamily="18" charset="-127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Energy </a:t>
                      </a:r>
                      <a:br>
                        <a:rPr lang="en-US" sz="1200" dirty="0">
                          <a:effectLst/>
                        </a:rPr>
                      </a:br>
                      <a:r>
                        <a:rPr lang="en-US" sz="1200" dirty="0">
                          <a:effectLst/>
                        </a:rPr>
                        <a:t>(MeV/u) </a:t>
                      </a:r>
                      <a:endParaRPr lang="ko-KR" sz="12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바탕" panose="02030600000101010101" pitchFamily="18" charset="-127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Materials</a:t>
                      </a:r>
                      <a:endParaRPr lang="ko-KR" sz="12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바탕" panose="02030600000101010101" pitchFamily="18" charset="-127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Thickness </a:t>
                      </a:r>
                      <a:br>
                        <a:rPr lang="en-US" sz="1200" dirty="0">
                          <a:effectLst/>
                        </a:rPr>
                      </a:br>
                      <a:r>
                        <a:rPr lang="en-US" sz="1200" dirty="0">
                          <a:effectLst/>
                        </a:rPr>
                        <a:t>(mm)</a:t>
                      </a:r>
                      <a:endParaRPr lang="ko-KR" sz="12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바탕" panose="02030600000101010101" pitchFamily="18" charset="-127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xmlns="" val="4058115064"/>
                  </a:ext>
                </a:extLst>
              </a:tr>
              <a:tr h="395978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Sn → Be</a:t>
                      </a:r>
                      <a:endParaRPr lang="ko-KR" sz="1200" dirty="0">
                        <a:effectLst/>
                        <a:latin typeface="Times New Roman" panose="02020603050405020304" pitchFamily="18" charset="0"/>
                        <a:ea typeface="바탕" panose="02030600000101010101" pitchFamily="18" charset="-127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69850" indent="4445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200" dirty="0" smtClean="0">
                          <a:effectLst/>
                        </a:rPr>
                        <a:t>Sn132</a:t>
                      </a:r>
                      <a:endParaRPr lang="ko-KR" sz="1200" dirty="0">
                        <a:effectLst/>
                        <a:latin typeface="+mn-lt"/>
                        <a:ea typeface="바탕" panose="02030600000101010101" pitchFamily="18" charset="-127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128270" indent="4445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200" dirty="0">
                          <a:effectLst/>
                        </a:rPr>
                        <a:t>200</a:t>
                      </a:r>
                      <a:endParaRPr lang="ko-KR" sz="1200" dirty="0">
                        <a:effectLst/>
                        <a:latin typeface="+mn-lt"/>
                        <a:ea typeface="바탕" panose="02030600000101010101" pitchFamily="18" charset="-127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R="69850" indent="4445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Beryllium</a:t>
                      </a:r>
                      <a:endParaRPr lang="ko-KR" sz="1200" dirty="0">
                        <a:effectLst/>
                        <a:latin typeface="Times New Roman" panose="02020603050405020304" pitchFamily="18" charset="0"/>
                        <a:ea typeface="바탕" panose="02030600000101010101" pitchFamily="18" charset="-127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R="12827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 ~ 10 mm </a:t>
                      </a:r>
                      <a:br>
                        <a:rPr lang="en-US" sz="1200" dirty="0">
                          <a:effectLst/>
                        </a:rPr>
                      </a:br>
                      <a:r>
                        <a:rPr lang="en-US" sz="1200" dirty="0">
                          <a:effectLst/>
                        </a:rPr>
                        <a:t>(1mm step)</a:t>
                      </a:r>
                      <a:endParaRPr lang="ko-KR" sz="1200" dirty="0">
                        <a:effectLst/>
                        <a:latin typeface="Times New Roman" panose="02020603050405020304" pitchFamily="18" charset="0"/>
                        <a:ea typeface="바탕" panose="02030600000101010101" pitchFamily="18" charset="-127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799437202"/>
                  </a:ext>
                </a:extLst>
              </a:tr>
              <a:tr h="3959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effectLst/>
                        </a:rPr>
                        <a:t>U → Be</a:t>
                      </a:r>
                      <a:endParaRPr lang="ko-KR" altLang="ko-KR" sz="1200" dirty="0">
                        <a:effectLst/>
                        <a:latin typeface="Times New Roman" panose="02020603050405020304" pitchFamily="18" charset="0"/>
                        <a:ea typeface="바탕" panose="02030600000101010101" pitchFamily="18" charset="-127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69850" indent="4445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200" dirty="0">
                          <a:effectLst/>
                        </a:rPr>
                        <a:t>U238</a:t>
                      </a:r>
                      <a:endParaRPr lang="ko-KR" sz="1200" dirty="0">
                        <a:effectLst/>
                        <a:latin typeface="+mn-lt"/>
                        <a:ea typeface="바탕" panose="02030600000101010101" pitchFamily="18" charset="-127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128270" indent="4445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200" dirty="0">
                          <a:effectLst/>
                        </a:rPr>
                        <a:t>200</a:t>
                      </a:r>
                      <a:endParaRPr lang="ko-KR" sz="1200" dirty="0">
                        <a:effectLst/>
                        <a:latin typeface="+mn-lt"/>
                        <a:ea typeface="바탕" panose="02030600000101010101" pitchFamily="18" charset="-127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R="69850" indent="4445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ko-KR" sz="1200" dirty="0">
                        <a:effectLst/>
                        <a:latin typeface="Times New Roman" panose="02020603050405020304" pitchFamily="18" charset="0"/>
                        <a:ea typeface="바탕" panose="02030600000101010101" pitchFamily="18" charset="-127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R="12827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ko-KR" sz="1200" dirty="0">
                        <a:effectLst/>
                        <a:latin typeface="Times New Roman" panose="02020603050405020304" pitchFamily="18" charset="0"/>
                        <a:ea typeface="바탕" panose="02030600000101010101" pitchFamily="18" charset="-127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83424192"/>
                  </a:ext>
                </a:extLst>
              </a:tr>
            </a:tbl>
          </a:graphicData>
        </a:graphic>
      </p:graphicFrame>
      <p:sp>
        <p:nvSpPr>
          <p:cNvPr id="36" name="직사각형 35">
            <a:extLst>
              <a:ext uri="{FF2B5EF4-FFF2-40B4-BE49-F238E27FC236}">
                <a16:creationId xmlns:a16="http://schemas.microsoft.com/office/drawing/2014/main" xmlns="" id="{D98D9460-B407-4A01-8055-BB50407BC8AD}"/>
              </a:ext>
            </a:extLst>
          </p:cNvPr>
          <p:cNvSpPr/>
          <p:nvPr/>
        </p:nvSpPr>
        <p:spPr>
          <a:xfrm>
            <a:off x="388655" y="5894826"/>
            <a:ext cx="56540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Beam &amp; target conditions for </a:t>
            </a:r>
            <a:r>
              <a:rPr kumimoji="0" lang="en-US" altLang="ko-K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KoBRA</a:t>
            </a:r>
            <a:r>
              <a:rPr kumimoji="0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 simulation</a:t>
            </a:r>
            <a:endParaRPr kumimoji="0" lang="ko-KR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xmlns="" id="{6FCD21FB-4D94-A5C7-693A-51AEE88F29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2375" y="1343674"/>
            <a:ext cx="3244472" cy="2624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14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날짜 개체 틀 5">
            <a:extLst>
              <a:ext uri="{FF2B5EF4-FFF2-40B4-BE49-F238E27FC236}">
                <a16:creationId xmlns:a16="http://schemas.microsoft.com/office/drawing/2014/main" xmlns="" id="{6408116E-A017-4C4A-8C55-135190E4C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22432B-A418-48A1-95B1-00D5A23D2CD2}" type="datetime1">
              <a:rPr kumimoji="0" lang="en-US" altLang="ko-KR" sz="9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10/9/2024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xmlns="" id="{382E2E5E-477C-43AC-8127-BB2DCCD4D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Kyungho Kim</a:t>
            </a:r>
            <a:endParaRPr kumimoji="0" lang="en-US" sz="900" b="1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xmlns="" id="{1EA4AC4D-A59B-4975-89D5-1E1E9E68B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105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24C25AE8-D4FD-4C51-81EE-20AB53A9AEA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1420813"/>
            <a:ext cx="4813300" cy="2646362"/>
          </a:xfrm>
        </p:spPr>
        <p:txBody>
          <a:bodyPr>
            <a:normAutofit/>
          </a:bodyPr>
          <a:lstStyle/>
          <a:p>
            <a:r>
              <a:rPr lang="en-US" altLang="ko-KR" sz="2000" dirty="0"/>
              <a:t>Sn132/U238 collides to Be target. </a:t>
            </a:r>
          </a:p>
          <a:p>
            <a:r>
              <a:rPr lang="en-US" altLang="ko-KR" sz="2000" dirty="0" smtClean="0">
                <a:latin typeface="+mn-ea"/>
              </a:rPr>
              <a:t>Conditions of experiments</a:t>
            </a:r>
            <a:endParaRPr lang="en-US" altLang="ko-KR" sz="2000" dirty="0">
              <a:latin typeface="+mn-ea"/>
            </a:endParaRPr>
          </a:p>
          <a:p>
            <a:pPr lvl="1"/>
            <a:r>
              <a:rPr lang="en-US" altLang="ko-KR" sz="2000" dirty="0">
                <a:latin typeface="+mn-ea"/>
              </a:rPr>
              <a:t>Geant4 version: 11.0.2 </a:t>
            </a:r>
          </a:p>
          <a:p>
            <a:pPr lvl="1"/>
            <a:r>
              <a:rPr lang="en-US" altLang="ko-KR" sz="2000" dirty="0">
                <a:latin typeface="+mn-ea"/>
              </a:rPr>
              <a:t>100,000 events per each condition</a:t>
            </a:r>
          </a:p>
          <a:p>
            <a:pPr lvl="1"/>
            <a:r>
              <a:rPr lang="en-US" altLang="ko-KR" sz="2000" dirty="0" err="1">
                <a:latin typeface="+mn-ea"/>
              </a:rPr>
              <a:t>PhysicsList</a:t>
            </a:r>
            <a:r>
              <a:rPr lang="en-US" altLang="ko-KR" sz="2000" dirty="0">
                <a:latin typeface="+mn-ea"/>
              </a:rPr>
              <a:t>:</a:t>
            </a:r>
            <a:r>
              <a:rPr lang="ko-KR" altLang="en-US" sz="2000" dirty="0">
                <a:latin typeface="+mn-ea"/>
              </a:rPr>
              <a:t> </a:t>
            </a:r>
            <a:r>
              <a:rPr lang="en-US" altLang="ko-KR" sz="2000" dirty="0" smtClean="0">
                <a:latin typeface="+mn-ea"/>
              </a:rPr>
              <a:t>FTFP_INCLXX</a:t>
            </a:r>
            <a:endParaRPr lang="en-US" altLang="ko-KR" sz="2000" dirty="0">
              <a:latin typeface="+mn-ea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xmlns="" id="{EA97B604-75B3-4E8A-A47B-F32B6DB40A7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87338"/>
            <a:ext cx="8201025" cy="1008062"/>
          </a:xfrm>
        </p:spPr>
        <p:txBody>
          <a:bodyPr/>
          <a:lstStyle/>
          <a:p>
            <a:r>
              <a:rPr lang="en-US" altLang="ko-KR" dirty="0" smtClean="0"/>
              <a:t>Simulation Conditions</a:t>
            </a:r>
            <a:endParaRPr lang="ko-KR" altLang="en-US" dirty="0"/>
          </a:p>
        </p:txBody>
      </p:sp>
      <p:graphicFrame>
        <p:nvGraphicFramePr>
          <p:cNvPr id="7" name="표 6">
            <a:extLst>
              <a:ext uri="{FF2B5EF4-FFF2-40B4-BE49-F238E27FC236}">
                <a16:creationId xmlns:a16="http://schemas.microsoft.com/office/drawing/2014/main" xmlns="" id="{B458A06F-AAE7-4207-8D98-B0C83444FE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0988703"/>
              </p:ext>
            </p:extLst>
          </p:nvPr>
        </p:nvGraphicFramePr>
        <p:xfrm>
          <a:off x="297217" y="4310143"/>
          <a:ext cx="5852124" cy="15364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39379">
                  <a:extLst>
                    <a:ext uri="{9D8B030D-6E8A-4147-A177-3AD203B41FA5}">
                      <a16:colId xmlns:a16="http://schemas.microsoft.com/office/drawing/2014/main" xmlns="" val="1412610833"/>
                    </a:ext>
                  </a:extLst>
                </a:gridCol>
                <a:gridCol w="797922">
                  <a:extLst>
                    <a:ext uri="{9D8B030D-6E8A-4147-A177-3AD203B41FA5}">
                      <a16:colId xmlns:a16="http://schemas.microsoft.com/office/drawing/2014/main" xmlns="" val="1930565660"/>
                    </a:ext>
                  </a:extLst>
                </a:gridCol>
                <a:gridCol w="1077319">
                  <a:extLst>
                    <a:ext uri="{9D8B030D-6E8A-4147-A177-3AD203B41FA5}">
                      <a16:colId xmlns:a16="http://schemas.microsoft.com/office/drawing/2014/main" xmlns="" val="2281567164"/>
                    </a:ext>
                  </a:extLst>
                </a:gridCol>
                <a:gridCol w="1022241">
                  <a:extLst>
                    <a:ext uri="{9D8B030D-6E8A-4147-A177-3AD203B41FA5}">
                      <a16:colId xmlns:a16="http://schemas.microsoft.com/office/drawing/2014/main" xmlns="" val="3195207206"/>
                    </a:ext>
                  </a:extLst>
                </a:gridCol>
                <a:gridCol w="1215263">
                  <a:extLst>
                    <a:ext uri="{9D8B030D-6E8A-4147-A177-3AD203B41FA5}">
                      <a16:colId xmlns:a16="http://schemas.microsoft.com/office/drawing/2014/main" xmlns="" val="1657117649"/>
                    </a:ext>
                  </a:extLst>
                </a:gridCol>
              </a:tblGrid>
              <a:tr h="348476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Simulation</a:t>
                      </a:r>
                      <a:endParaRPr lang="ko-KR" sz="1200" dirty="0">
                        <a:effectLst/>
                        <a:latin typeface="Times New Roman" panose="02020603050405020304" pitchFamily="18" charset="0"/>
                        <a:ea typeface="바탕" panose="02030600000101010101" pitchFamily="18" charset="-127"/>
                      </a:endParaRPr>
                    </a:p>
                  </a:txBody>
                  <a:tcPr marL="51435" marR="51435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Geant4 Beam</a:t>
                      </a:r>
                      <a:endParaRPr lang="ko-KR" sz="12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바탕" panose="02030600000101010101" pitchFamily="18" charset="-127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Target</a:t>
                      </a:r>
                      <a:endParaRPr lang="ko-KR" sz="12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바탕" panose="02030600000101010101" pitchFamily="18" charset="-127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62173440"/>
                  </a:ext>
                </a:extLst>
              </a:tr>
              <a:tr h="395978">
                <a:tc v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ko-KR" sz="1300" dirty="0">
                        <a:effectLst/>
                        <a:latin typeface="Times New Roman" panose="02020603050405020304" pitchFamily="18" charset="0"/>
                        <a:ea typeface="바탕" panose="02030600000101010101" pitchFamily="18" charset="-127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Particle</a:t>
                      </a:r>
                      <a:endParaRPr lang="ko-KR" sz="12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바탕" panose="02030600000101010101" pitchFamily="18" charset="-127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Energy </a:t>
                      </a:r>
                      <a:br>
                        <a:rPr lang="en-US" sz="1200" dirty="0">
                          <a:effectLst/>
                        </a:rPr>
                      </a:br>
                      <a:r>
                        <a:rPr lang="en-US" sz="1200" dirty="0">
                          <a:effectLst/>
                        </a:rPr>
                        <a:t>(MeV/u) </a:t>
                      </a:r>
                      <a:endParaRPr lang="ko-KR" sz="12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바탕" panose="02030600000101010101" pitchFamily="18" charset="-127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Materials</a:t>
                      </a:r>
                      <a:endParaRPr lang="ko-KR" sz="12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바탕" panose="02030600000101010101" pitchFamily="18" charset="-127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Thickness </a:t>
                      </a:r>
                      <a:br>
                        <a:rPr lang="en-US" sz="1200" dirty="0">
                          <a:effectLst/>
                        </a:rPr>
                      </a:br>
                      <a:r>
                        <a:rPr lang="en-US" sz="1200" dirty="0">
                          <a:effectLst/>
                        </a:rPr>
                        <a:t>(mm)</a:t>
                      </a:r>
                      <a:endParaRPr lang="ko-KR" sz="12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바탕" panose="02030600000101010101" pitchFamily="18" charset="-127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xmlns="" val="4058115064"/>
                  </a:ext>
                </a:extLst>
              </a:tr>
              <a:tr h="395978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Sn → Be</a:t>
                      </a:r>
                      <a:endParaRPr lang="ko-KR" sz="1200" dirty="0">
                        <a:effectLst/>
                        <a:latin typeface="Times New Roman" panose="02020603050405020304" pitchFamily="18" charset="0"/>
                        <a:ea typeface="바탕" panose="02030600000101010101" pitchFamily="18" charset="-127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69850" indent="4445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200" dirty="0">
                          <a:effectLst/>
                        </a:rPr>
                        <a:t>Sn132</a:t>
                      </a:r>
                      <a:endParaRPr lang="ko-KR" sz="1200" dirty="0">
                        <a:effectLst/>
                        <a:latin typeface="+mn-lt"/>
                        <a:ea typeface="바탕" panose="02030600000101010101" pitchFamily="18" charset="-127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128270" indent="4445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200" dirty="0">
                          <a:effectLst/>
                        </a:rPr>
                        <a:t>200</a:t>
                      </a:r>
                      <a:endParaRPr lang="ko-KR" sz="1200" dirty="0">
                        <a:effectLst/>
                        <a:latin typeface="+mn-lt"/>
                        <a:ea typeface="바탕" panose="02030600000101010101" pitchFamily="18" charset="-127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R="69850" indent="4445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Beryllium</a:t>
                      </a:r>
                      <a:endParaRPr lang="ko-KR" sz="1200" dirty="0">
                        <a:effectLst/>
                        <a:latin typeface="Times New Roman" panose="02020603050405020304" pitchFamily="18" charset="0"/>
                        <a:ea typeface="바탕" panose="02030600000101010101" pitchFamily="18" charset="-127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R="12827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 ~ 10 mm </a:t>
                      </a:r>
                      <a:br>
                        <a:rPr lang="en-US" sz="1200" dirty="0">
                          <a:effectLst/>
                        </a:rPr>
                      </a:br>
                      <a:r>
                        <a:rPr lang="en-US" sz="1200" dirty="0">
                          <a:effectLst/>
                        </a:rPr>
                        <a:t>(1mm step)</a:t>
                      </a:r>
                      <a:endParaRPr lang="ko-KR" sz="1200" dirty="0">
                        <a:effectLst/>
                        <a:latin typeface="Times New Roman" panose="02020603050405020304" pitchFamily="18" charset="0"/>
                        <a:ea typeface="바탕" panose="02030600000101010101" pitchFamily="18" charset="-127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799437202"/>
                  </a:ext>
                </a:extLst>
              </a:tr>
              <a:tr h="3959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effectLst/>
                        </a:rPr>
                        <a:t>U → Be</a:t>
                      </a:r>
                      <a:endParaRPr lang="ko-KR" altLang="ko-KR" sz="1200" dirty="0">
                        <a:effectLst/>
                        <a:latin typeface="Times New Roman" panose="02020603050405020304" pitchFamily="18" charset="0"/>
                        <a:ea typeface="바탕" panose="02030600000101010101" pitchFamily="18" charset="-127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69850" indent="4445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200" dirty="0">
                          <a:effectLst/>
                        </a:rPr>
                        <a:t>U238</a:t>
                      </a:r>
                      <a:endParaRPr lang="ko-KR" sz="1200" dirty="0">
                        <a:effectLst/>
                        <a:latin typeface="+mn-lt"/>
                        <a:ea typeface="바탕" panose="02030600000101010101" pitchFamily="18" charset="-127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128270" indent="4445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200" dirty="0">
                          <a:effectLst/>
                        </a:rPr>
                        <a:t>200</a:t>
                      </a:r>
                      <a:endParaRPr lang="ko-KR" sz="1200" dirty="0">
                        <a:effectLst/>
                        <a:latin typeface="+mn-lt"/>
                        <a:ea typeface="바탕" panose="02030600000101010101" pitchFamily="18" charset="-127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R="69850" indent="4445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ko-KR" sz="1200" dirty="0">
                        <a:effectLst/>
                        <a:latin typeface="Times New Roman" panose="02020603050405020304" pitchFamily="18" charset="0"/>
                        <a:ea typeface="바탕" panose="02030600000101010101" pitchFamily="18" charset="-127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R="12827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ko-KR" sz="1200" dirty="0">
                        <a:effectLst/>
                        <a:latin typeface="Times New Roman" panose="02020603050405020304" pitchFamily="18" charset="0"/>
                        <a:ea typeface="바탕" panose="02030600000101010101" pitchFamily="18" charset="-127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83424192"/>
                  </a:ext>
                </a:extLst>
              </a:tr>
            </a:tbl>
          </a:graphicData>
        </a:graphic>
      </p:graphicFrame>
      <p:sp>
        <p:nvSpPr>
          <p:cNvPr id="36" name="직사각형 35">
            <a:extLst>
              <a:ext uri="{FF2B5EF4-FFF2-40B4-BE49-F238E27FC236}">
                <a16:creationId xmlns:a16="http://schemas.microsoft.com/office/drawing/2014/main" xmlns="" id="{D98D9460-B407-4A01-8055-BB50407BC8AD}"/>
              </a:ext>
            </a:extLst>
          </p:cNvPr>
          <p:cNvSpPr/>
          <p:nvPr/>
        </p:nvSpPr>
        <p:spPr>
          <a:xfrm>
            <a:off x="388655" y="5894826"/>
            <a:ext cx="56540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Beam &amp; target conditions for </a:t>
            </a:r>
            <a:r>
              <a:rPr kumimoji="0" lang="en-US" altLang="ko-K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KoBRA</a:t>
            </a:r>
            <a:r>
              <a:rPr kumimoji="0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 simulation</a:t>
            </a:r>
            <a:endParaRPr kumimoji="0" lang="ko-KR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xmlns="" id="{6FCD21FB-4D94-A5C7-693A-51AEE88F29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2375" y="1343674"/>
            <a:ext cx="3244472" cy="2624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32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4E31E925-AC4F-4CA1-BF3F-C2A4FB5895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Contents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24328A79-AD12-4D7B-A8AF-BAB2367651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altLang="ko-KR" dirty="0"/>
              <a:t>Introduction</a:t>
            </a:r>
          </a:p>
          <a:p>
            <a:pPr marL="514350" indent="-514350">
              <a:buAutoNum type="arabicPeriod"/>
            </a:pPr>
            <a:r>
              <a:rPr lang="en-US" altLang="ko-KR" dirty="0"/>
              <a:t>Production of Secondary Particles</a:t>
            </a:r>
          </a:p>
          <a:p>
            <a:pPr marL="514350" indent="-514350">
              <a:buAutoNum type="arabicPeriod"/>
            </a:pPr>
            <a:r>
              <a:rPr lang="en-US" altLang="ko-KR" dirty="0"/>
              <a:t>Collaboration with IBS for RAON</a:t>
            </a:r>
          </a:p>
          <a:p>
            <a:pPr marL="514350" indent="-514350">
              <a:buAutoNum type="arabicPeriod"/>
            </a:pPr>
            <a:r>
              <a:rPr lang="en-US" altLang="ko-KR" dirty="0"/>
              <a:t>Summary</a:t>
            </a:r>
          </a:p>
          <a:p>
            <a:pPr marL="514350" indent="-514350">
              <a:buAutoNum type="arabicPeriod"/>
            </a:pPr>
            <a:endParaRPr lang="en-US" altLang="ko-KR" dirty="0"/>
          </a:p>
          <a:p>
            <a:pPr marL="514350" indent="-514350">
              <a:buAutoNum type="arabicPeriod"/>
            </a:pP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xmlns="" id="{585B565D-8DE8-457C-A901-742801BBB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2FA14-3C7C-48F7-83ED-24E42A372AD2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133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>
            <a:extLst>
              <a:ext uri="{FF2B5EF4-FFF2-40B4-BE49-F238E27FC236}">
                <a16:creationId xmlns:a16="http://schemas.microsoft.com/office/drawing/2014/main" xmlns="" id="{71F4CC1F-D875-413B-A7E6-378752CD1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22432B-A418-48A1-95B1-00D5A23D2CD2}" type="datetime1">
              <a:rPr kumimoji="0" lang="en-US" altLang="ko-KR" sz="9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10/9/2024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xmlns="" id="{1E53E8A3-3279-4372-A373-D6B744F83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Kyungho Kim</a:t>
            </a:r>
            <a:endParaRPr kumimoji="0" lang="en-US" sz="900" b="1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xmlns="" id="{2D6C101A-7D47-4952-9495-B4CD07D8A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105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내용 개체 틀 1">
            <a:extLst>
              <a:ext uri="{FF2B5EF4-FFF2-40B4-BE49-F238E27FC236}">
                <a16:creationId xmlns:a16="http://schemas.microsoft.com/office/drawing/2014/main" xmlns="" id="{FBF0E45C-D33D-4CA1-A2C3-57D3056D790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11512" y="1261296"/>
            <a:ext cx="8201025" cy="3124200"/>
          </a:xfrm>
        </p:spPr>
        <p:txBody>
          <a:bodyPr>
            <a:normAutofit/>
          </a:bodyPr>
          <a:lstStyle/>
          <a:p>
            <a:r>
              <a:rPr lang="en-US" altLang="ko-KR" sz="2000" dirty="0" smtClean="0"/>
              <a:t>Amount of events</a:t>
            </a:r>
            <a:endParaRPr lang="en-US" altLang="ko-KR" sz="2000" dirty="0" smtClean="0"/>
          </a:p>
          <a:p>
            <a:pPr lvl="1"/>
            <a:r>
              <a:rPr lang="en-US" altLang="ko-KR" sz="1800" dirty="0" smtClean="0"/>
              <a:t>Thin </a:t>
            </a:r>
            <a:r>
              <a:rPr lang="en-US" altLang="ko-KR" sz="1800" dirty="0"/>
              <a:t>target: penetrate the target</a:t>
            </a:r>
          </a:p>
          <a:p>
            <a:pPr lvl="1"/>
            <a:r>
              <a:rPr lang="en-US" altLang="ko-KR" sz="1800" dirty="0"/>
              <a:t>Thick target: ions cannot escape from target</a:t>
            </a:r>
          </a:p>
          <a:p>
            <a:pPr lvl="1"/>
            <a:r>
              <a:rPr lang="en-US" altLang="ko-KR" sz="1800" dirty="0"/>
              <a:t>What is the best target thickness for given condition?</a:t>
            </a:r>
          </a:p>
          <a:p>
            <a:r>
              <a:rPr lang="en-US" altLang="ko-KR" sz="2000" dirty="0"/>
              <a:t>Comparison with previous study </a:t>
            </a:r>
            <a:r>
              <a:rPr lang="en-US" altLang="ko-KR" sz="2000" dirty="0"/>
              <a:t>[</a:t>
            </a:r>
            <a:r>
              <a:rPr lang="en-US" altLang="ko-KR" sz="2000" dirty="0" smtClean="0"/>
              <a:t>NIMB349 (2015</a:t>
            </a:r>
            <a:r>
              <a:rPr lang="en-US" altLang="ko-KR" sz="2000" dirty="0"/>
              <a:t>]</a:t>
            </a:r>
            <a:endParaRPr lang="en-US" altLang="ko-KR" sz="2000" dirty="0" smtClean="0"/>
          </a:p>
          <a:p>
            <a:pPr lvl="1"/>
            <a:r>
              <a:rPr lang="en-US" altLang="ko-KR" sz="1800" dirty="0" smtClean="0"/>
              <a:t>Different version (10.0 vs. 11.02)</a:t>
            </a:r>
            <a:endParaRPr lang="en-US" altLang="ko-KR" sz="1800" dirty="0"/>
          </a:p>
          <a:p>
            <a:pPr lvl="1"/>
            <a:r>
              <a:rPr lang="en-US" altLang="ko-KR" sz="1800" dirty="0"/>
              <a:t>Different physics list (FTF_BIC vs. FTFP_INCLXX)</a:t>
            </a:r>
          </a:p>
          <a:p>
            <a:pPr lvl="1"/>
            <a:r>
              <a:rPr lang="en-US" altLang="ko-KR" sz="1800" dirty="0"/>
              <a:t>Similar </a:t>
            </a:r>
            <a:r>
              <a:rPr lang="en-US" altLang="ko-KR" sz="2000" dirty="0"/>
              <a:t>shape but different ‘maximum number of ions’</a:t>
            </a:r>
          </a:p>
          <a:p>
            <a:pPr lvl="1"/>
            <a:endParaRPr lang="en-US" altLang="ko-KR" sz="1800" dirty="0"/>
          </a:p>
          <a:p>
            <a:pPr lvl="1"/>
            <a:endParaRPr lang="en-US" altLang="ko-KR" sz="1800" dirty="0"/>
          </a:p>
        </p:txBody>
      </p:sp>
      <p:sp>
        <p:nvSpPr>
          <p:cNvPr id="6" name="제목 5">
            <a:extLst>
              <a:ext uri="{FF2B5EF4-FFF2-40B4-BE49-F238E27FC236}">
                <a16:creationId xmlns:a16="http://schemas.microsoft.com/office/drawing/2014/main" xmlns="" id="{A9BB557A-8D39-4D66-A6A4-A2681BE4A16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87338"/>
            <a:ext cx="8201025" cy="1008062"/>
          </a:xfrm>
        </p:spPr>
        <p:txBody>
          <a:bodyPr/>
          <a:lstStyle/>
          <a:p>
            <a:r>
              <a:rPr lang="en-US" altLang="ko-KR" dirty="0" smtClean="0"/>
              <a:t>Results</a:t>
            </a:r>
            <a:endParaRPr lang="ko-KR" alt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E19E26EB-461B-720B-1256-ED69808082B7}"/>
              </a:ext>
            </a:extLst>
          </p:cNvPr>
          <p:cNvSpPr txBox="1"/>
          <p:nvPr/>
        </p:nvSpPr>
        <p:spPr>
          <a:xfrm>
            <a:off x="1185862" y="6231135"/>
            <a:ext cx="2914650" cy="30777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J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. </a:t>
            </a:r>
            <a:r>
              <a:rPr kumimoji="0" lang="ko-KR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W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. </a:t>
            </a:r>
            <a:r>
              <a:rPr kumimoji="0" lang="ko-KR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Shin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4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et</a:t>
            </a:r>
            <a:r>
              <a:rPr kumimoji="0" lang="ko-KR" altLang="en-US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4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al</a:t>
            </a:r>
            <a:r>
              <a:rPr kumimoji="0" lang="ko-KR" altLang="en-US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.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, NIM </a:t>
            </a:r>
            <a:r>
              <a:rPr kumimoji="0" lang="ko-KR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B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 349, 221 (2015</a:t>
            </a:r>
            <a:r>
              <a:rPr kumimoji="0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)</a:t>
            </a:r>
            <a:endParaRPr kumimoji="0" lang="ko-KR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xmlns="" id="{D998E532-4937-4FCA-B149-558616D147A6}"/>
              </a:ext>
            </a:extLst>
          </p:cNvPr>
          <p:cNvGrpSpPr/>
          <p:nvPr/>
        </p:nvGrpSpPr>
        <p:grpSpPr>
          <a:xfrm>
            <a:off x="1309729" y="3988340"/>
            <a:ext cx="6238936" cy="2010165"/>
            <a:chOff x="2064108" y="3688708"/>
            <a:chExt cx="6879867" cy="2430164"/>
          </a:xfrm>
        </p:grpSpPr>
        <p:pic>
          <p:nvPicPr>
            <p:cNvPr id="8" name="그림 7">
              <a:extLst>
                <a:ext uri="{FF2B5EF4-FFF2-40B4-BE49-F238E27FC236}">
                  <a16:creationId xmlns:a16="http://schemas.microsoft.com/office/drawing/2014/main" xmlns="" id="{CA7C82B3-46BE-1A7A-E0B5-C814D330016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5823"/>
            <a:stretch/>
          </p:blipFill>
          <p:spPr>
            <a:xfrm>
              <a:off x="2064108" y="3688708"/>
              <a:ext cx="3378017" cy="2430164"/>
            </a:xfrm>
            <a:prstGeom prst="rect">
              <a:avLst/>
            </a:prstGeom>
          </p:spPr>
        </p:pic>
        <p:pic>
          <p:nvPicPr>
            <p:cNvPr id="10" name="그림 9">
              <a:extLst>
                <a:ext uri="{FF2B5EF4-FFF2-40B4-BE49-F238E27FC236}">
                  <a16:creationId xmlns:a16="http://schemas.microsoft.com/office/drawing/2014/main" xmlns="" id="{DC5341C5-1619-F187-8381-28C6C99244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6003"/>
            <a:stretch/>
          </p:blipFill>
          <p:spPr>
            <a:xfrm>
              <a:off x="5828709" y="3829268"/>
              <a:ext cx="3115266" cy="2141213"/>
            </a:xfrm>
            <a:prstGeom prst="rect">
              <a:avLst/>
            </a:prstGeom>
          </p:spPr>
        </p:pic>
        <p:pic>
          <p:nvPicPr>
            <p:cNvPr id="27" name="그림 26">
              <a:extLst>
                <a:ext uri="{FF2B5EF4-FFF2-40B4-BE49-F238E27FC236}">
                  <a16:creationId xmlns:a16="http://schemas.microsoft.com/office/drawing/2014/main" xmlns="" id="{93CB6D01-6665-D8D3-30C7-D91A1B17B43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94197" y="3829268"/>
              <a:ext cx="338764" cy="1920728"/>
            </a:xfrm>
            <a:prstGeom prst="rect">
              <a:avLst/>
            </a:prstGeom>
          </p:spPr>
        </p:pic>
        <p:pic>
          <p:nvPicPr>
            <p:cNvPr id="26" name="그림 25">
              <a:extLst>
                <a:ext uri="{FF2B5EF4-FFF2-40B4-BE49-F238E27FC236}">
                  <a16:creationId xmlns:a16="http://schemas.microsoft.com/office/drawing/2014/main" xmlns="" id="{051DF36C-B29C-43AF-83E0-026B9D2E09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0292" t="88073" r="22319" b="4466"/>
            <a:stretch/>
          </p:blipFill>
          <p:spPr>
            <a:xfrm>
              <a:off x="6630227" y="5926350"/>
              <a:ext cx="1263015" cy="192522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CC71D85E-F7ED-45FE-80A6-15DEC9E3F5F1}"/>
              </a:ext>
            </a:extLst>
          </p:cNvPr>
          <p:cNvSpPr txBox="1"/>
          <p:nvPr/>
        </p:nvSpPr>
        <p:spPr>
          <a:xfrm>
            <a:off x="4723618" y="6171318"/>
            <a:ext cx="2914650" cy="307777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1400" dirty="0">
                <a:solidFill>
                  <a:srgbClr val="000000"/>
                </a:solidFill>
                <a:latin typeface="Calibri" panose="020F0502020204030204"/>
              </a:rPr>
              <a:t>This</a:t>
            </a:r>
            <a:r>
              <a:rPr lang="ko-KR" altLang="en-US" sz="1400" dirty="0">
                <a:solidFill>
                  <a:srgbClr val="000000"/>
                </a:solidFill>
                <a:latin typeface="Calibri" panose="020F0502020204030204"/>
              </a:rPr>
              <a:t> </a:t>
            </a:r>
            <a:r>
              <a:rPr lang="en-US" altLang="ko-KR" sz="1400" dirty="0">
                <a:solidFill>
                  <a:srgbClr val="000000"/>
                </a:solidFill>
                <a:latin typeface="Calibri" panose="020F0502020204030204"/>
              </a:rPr>
              <a:t>work</a:t>
            </a:r>
            <a:endParaRPr lang="ko-KR" altLang="en-US" sz="1400" dirty="0">
              <a:solidFill>
                <a:srgbClr val="000000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17176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>
            <a:extLst>
              <a:ext uri="{FF2B5EF4-FFF2-40B4-BE49-F238E27FC236}">
                <a16:creationId xmlns:a16="http://schemas.microsoft.com/office/drawing/2014/main" xmlns="" id="{6F37782E-7D4F-467A-BD4D-EEE7F16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664724" y="6356350"/>
            <a:ext cx="2133600" cy="365125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22432B-A418-48A1-95B1-00D5A23D2CD2}" type="datetime1">
              <a:rPr kumimoji="0" lang="en-US" altLang="ko-KR" sz="9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10/9/2024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xmlns="" id="{01F23C20-15A5-44CF-9C3B-AD32F8099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02276" y="6356350"/>
            <a:ext cx="2895600" cy="365125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Kyungho Kim</a:t>
            </a:r>
            <a:endParaRPr kumimoji="0" lang="en-US" sz="900" b="1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xmlns="" id="{E948D45B-1E27-47D1-BA36-4A7180F48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431276" y="6356350"/>
            <a:ext cx="2133600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105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제목 5">
            <a:extLst>
              <a:ext uri="{FF2B5EF4-FFF2-40B4-BE49-F238E27FC236}">
                <a16:creationId xmlns:a16="http://schemas.microsoft.com/office/drawing/2014/main" xmlns="" id="{E998397A-5104-418D-85E3-B3B84A6A9A5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87338"/>
            <a:ext cx="8201025" cy="1008062"/>
          </a:xfrm>
        </p:spPr>
        <p:txBody>
          <a:bodyPr/>
          <a:lstStyle/>
          <a:p>
            <a:r>
              <a:rPr lang="en-US" altLang="ko-KR" dirty="0"/>
              <a:t>Isotopic Production Yields</a:t>
            </a:r>
            <a:endParaRPr lang="ko-KR" altLang="en-US" dirty="0"/>
          </a:p>
        </p:txBody>
      </p:sp>
      <p:grpSp>
        <p:nvGrpSpPr>
          <p:cNvPr id="20" name="그룹 19">
            <a:extLst>
              <a:ext uri="{FF2B5EF4-FFF2-40B4-BE49-F238E27FC236}">
                <a16:creationId xmlns:a16="http://schemas.microsoft.com/office/drawing/2014/main" xmlns="" id="{FD894AE8-54CC-427C-AB6A-250E2A2253FC}"/>
              </a:ext>
            </a:extLst>
          </p:cNvPr>
          <p:cNvGrpSpPr/>
          <p:nvPr/>
        </p:nvGrpSpPr>
        <p:grpSpPr>
          <a:xfrm>
            <a:off x="1642714" y="1352224"/>
            <a:ext cx="2569045" cy="4927139"/>
            <a:chOff x="1846121" y="1295401"/>
            <a:chExt cx="2035508" cy="4927139"/>
          </a:xfrm>
        </p:grpSpPr>
        <p:pic>
          <p:nvPicPr>
            <p:cNvPr id="7" name="그림 6">
              <a:extLst>
                <a:ext uri="{FF2B5EF4-FFF2-40B4-BE49-F238E27FC236}">
                  <a16:creationId xmlns:a16="http://schemas.microsoft.com/office/drawing/2014/main" xmlns="" id="{EDF2B9A6-70EB-4923-A5E8-13506928FF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074" r="49354"/>
            <a:stretch/>
          </p:blipFill>
          <p:spPr>
            <a:xfrm>
              <a:off x="1846121" y="1295401"/>
              <a:ext cx="2032590" cy="2599092"/>
            </a:xfrm>
            <a:prstGeom prst="rect">
              <a:avLst/>
            </a:prstGeom>
          </p:spPr>
        </p:pic>
        <p:pic>
          <p:nvPicPr>
            <p:cNvPr id="8" name="그림 7">
              <a:extLst>
                <a:ext uri="{FF2B5EF4-FFF2-40B4-BE49-F238E27FC236}">
                  <a16:creationId xmlns:a16="http://schemas.microsoft.com/office/drawing/2014/main" xmlns="" id="{0593CD2B-D62C-44BB-8B6C-8D7E67EFAE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0430" r="2205"/>
            <a:stretch/>
          </p:blipFill>
          <p:spPr>
            <a:xfrm>
              <a:off x="1899497" y="3623449"/>
              <a:ext cx="1982132" cy="2599091"/>
            </a:xfrm>
            <a:prstGeom prst="rect">
              <a:avLst/>
            </a:prstGeom>
          </p:spPr>
        </p:pic>
      </p:grpSp>
      <p:grpSp>
        <p:nvGrpSpPr>
          <p:cNvPr id="19" name="그룹 18">
            <a:extLst>
              <a:ext uri="{FF2B5EF4-FFF2-40B4-BE49-F238E27FC236}">
                <a16:creationId xmlns:a16="http://schemas.microsoft.com/office/drawing/2014/main" xmlns="" id="{BBEE9FED-4CB5-4E36-BFBA-7FA05745E2EF}"/>
              </a:ext>
            </a:extLst>
          </p:cNvPr>
          <p:cNvGrpSpPr/>
          <p:nvPr/>
        </p:nvGrpSpPr>
        <p:grpSpPr>
          <a:xfrm>
            <a:off x="4776241" y="1393706"/>
            <a:ext cx="2405195" cy="4885657"/>
            <a:chOff x="4775800" y="1369656"/>
            <a:chExt cx="2405195" cy="4885657"/>
          </a:xfrm>
        </p:grpSpPr>
        <p:pic>
          <p:nvPicPr>
            <p:cNvPr id="10" name="그림 9">
              <a:extLst>
                <a:ext uri="{FF2B5EF4-FFF2-40B4-BE49-F238E27FC236}">
                  <a16:creationId xmlns:a16="http://schemas.microsoft.com/office/drawing/2014/main" xmlns="" id="{FAD248E9-053A-42AA-A9F7-8764D238186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52059" y="1513847"/>
              <a:ext cx="2128936" cy="2208130"/>
            </a:xfrm>
            <a:prstGeom prst="rect">
              <a:avLst/>
            </a:prstGeom>
          </p:spPr>
        </p:pic>
        <p:pic>
          <p:nvPicPr>
            <p:cNvPr id="12" name="그림 11">
              <a:extLst>
                <a:ext uri="{FF2B5EF4-FFF2-40B4-BE49-F238E27FC236}">
                  <a16:creationId xmlns:a16="http://schemas.microsoft.com/office/drawing/2014/main" xmlns="" id="{D9189EE4-3A7D-4CA6-8831-4A97096DDCD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52059" y="3772115"/>
              <a:ext cx="2128935" cy="2379988"/>
            </a:xfrm>
            <a:prstGeom prst="rect">
              <a:avLst/>
            </a:prstGeom>
          </p:spPr>
        </p:pic>
        <p:pic>
          <p:nvPicPr>
            <p:cNvPr id="13" name="그림 12">
              <a:extLst>
                <a:ext uri="{FF2B5EF4-FFF2-40B4-BE49-F238E27FC236}">
                  <a16:creationId xmlns:a16="http://schemas.microsoft.com/office/drawing/2014/main" xmlns="" id="{7565BDE2-FFFB-42DC-AD00-08F836081D6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428300" y="6016604"/>
              <a:ext cx="1479990" cy="238709"/>
            </a:xfrm>
            <a:prstGeom prst="rect">
              <a:avLst/>
            </a:prstGeom>
          </p:spPr>
        </p:pic>
        <p:pic>
          <p:nvPicPr>
            <p:cNvPr id="14" name="그림 13">
              <a:extLst>
                <a:ext uri="{FF2B5EF4-FFF2-40B4-BE49-F238E27FC236}">
                  <a16:creationId xmlns:a16="http://schemas.microsoft.com/office/drawing/2014/main" xmlns="" id="{34C353D3-1409-4AE0-BA05-CAFBADD880F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825834" y="3674885"/>
              <a:ext cx="514421" cy="261974"/>
            </a:xfrm>
            <a:prstGeom prst="rect">
              <a:avLst/>
            </a:prstGeom>
          </p:spPr>
        </p:pic>
        <p:pic>
          <p:nvPicPr>
            <p:cNvPr id="16" name="그림 15">
              <a:extLst>
                <a:ext uri="{FF2B5EF4-FFF2-40B4-BE49-F238E27FC236}">
                  <a16:creationId xmlns:a16="http://schemas.microsoft.com/office/drawing/2014/main" xmlns="" id="{F6B6DDD5-A544-425C-9015-15E3417A2C7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775800" y="1696786"/>
              <a:ext cx="207174" cy="4153593"/>
            </a:xfrm>
            <a:prstGeom prst="rect">
              <a:avLst/>
            </a:prstGeom>
          </p:spPr>
        </p:pic>
        <p:pic>
          <p:nvPicPr>
            <p:cNvPr id="15" name="그림 14">
              <a:extLst>
                <a:ext uri="{FF2B5EF4-FFF2-40B4-BE49-F238E27FC236}">
                  <a16:creationId xmlns:a16="http://schemas.microsoft.com/office/drawing/2014/main" xmlns="" id="{7B74CE9C-5771-478C-9C54-6CA3254DCF7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867172" y="1369656"/>
              <a:ext cx="504895" cy="261974"/>
            </a:xfrm>
            <a:prstGeom prst="rect">
              <a:avLst/>
            </a:prstGeom>
          </p:spPr>
        </p:pic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B40ECDE8-7C99-44B4-BE8C-C9E345EC0CCA}"/>
              </a:ext>
            </a:extLst>
          </p:cNvPr>
          <p:cNvSpPr txBox="1"/>
          <p:nvPr/>
        </p:nvSpPr>
        <p:spPr>
          <a:xfrm>
            <a:off x="1293426" y="6279363"/>
            <a:ext cx="2914650" cy="30777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J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. </a:t>
            </a:r>
            <a:r>
              <a:rPr kumimoji="0" lang="ko-KR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W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. </a:t>
            </a:r>
            <a:r>
              <a:rPr kumimoji="0" lang="ko-KR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Shin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4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et</a:t>
            </a:r>
            <a:r>
              <a:rPr kumimoji="0" lang="ko-KR" altLang="en-US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4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al</a:t>
            </a:r>
            <a:r>
              <a:rPr kumimoji="0" lang="ko-KR" altLang="en-US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.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, NIM </a:t>
            </a:r>
            <a:r>
              <a:rPr kumimoji="0" lang="ko-KR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B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 349, 221 (2015</a:t>
            </a:r>
            <a:r>
              <a:rPr kumimoji="0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)</a:t>
            </a:r>
            <a:endParaRPr kumimoji="0" lang="ko-KR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C263398A-C203-45D7-92EA-11563AAC3955}"/>
              </a:ext>
            </a:extLst>
          </p:cNvPr>
          <p:cNvSpPr txBox="1"/>
          <p:nvPr/>
        </p:nvSpPr>
        <p:spPr>
          <a:xfrm>
            <a:off x="4659642" y="6305671"/>
            <a:ext cx="2914650" cy="307777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1400" dirty="0">
                <a:solidFill>
                  <a:srgbClr val="000000"/>
                </a:solidFill>
                <a:latin typeface="Calibri" panose="020F0502020204030204"/>
              </a:rPr>
              <a:t>This</a:t>
            </a:r>
            <a:r>
              <a:rPr lang="ko-KR" altLang="en-US" sz="1400" dirty="0">
                <a:solidFill>
                  <a:srgbClr val="000000"/>
                </a:solidFill>
                <a:latin typeface="Calibri" panose="020F0502020204030204"/>
              </a:rPr>
              <a:t> </a:t>
            </a:r>
            <a:r>
              <a:rPr lang="en-US" altLang="ko-KR" sz="1400" dirty="0">
                <a:solidFill>
                  <a:srgbClr val="000000"/>
                </a:solidFill>
                <a:latin typeface="Calibri" panose="020F0502020204030204"/>
              </a:rPr>
              <a:t>work</a:t>
            </a:r>
            <a:endParaRPr lang="ko-KR" altLang="en-US" sz="1400" dirty="0">
              <a:solidFill>
                <a:srgbClr val="000000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8040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xmlns="" id="{57C2BBAA-2719-4E14-9011-FFEA49510F85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3333FF"/>
          </a:solidFill>
        </p:spPr>
        <p:txBody>
          <a:bodyPr/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Neutron-excessive</a:t>
            </a:r>
            <a:r>
              <a:rPr lang="en-US" altLang="ko-KR" dirty="0" smtClean="0">
                <a:solidFill>
                  <a:schemeClr val="bg1"/>
                </a:solidFill>
              </a:rPr>
              <a:t> nuclide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xmlns="" id="{EF212387-A6A7-43E0-B134-4904EEA655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2180"/>
            <a:ext cx="8229600" cy="4525963"/>
          </a:xfrm>
        </p:spPr>
        <p:txBody>
          <a:bodyPr/>
          <a:lstStyle/>
          <a:p>
            <a:r>
              <a:rPr lang="en-US" altLang="ko-KR" sz="2000" dirty="0"/>
              <a:t>Rare-isotope </a:t>
            </a:r>
            <a:r>
              <a:rPr lang="en-US" altLang="ko-KR" sz="2000" dirty="0" smtClean="0"/>
              <a:t>production </a:t>
            </a:r>
            <a:r>
              <a:rPr lang="en-US" altLang="ko-KR" sz="2000" dirty="0">
                <a:solidFill>
                  <a:srgbClr val="000000"/>
                </a:solidFill>
              </a:rPr>
              <a:t>t</a:t>
            </a:r>
            <a:r>
              <a:rPr lang="en-US" altLang="ko-KR" sz="2000" b="0" i="0" dirty="0" smtClean="0">
                <a:solidFill>
                  <a:srgbClr val="000000"/>
                </a:solidFill>
                <a:effectLst/>
              </a:rPr>
              <a:t>o </a:t>
            </a:r>
            <a:r>
              <a:rPr lang="en-US" altLang="ko-KR" sz="2000" b="0" i="0" dirty="0">
                <a:solidFill>
                  <a:srgbClr val="000000"/>
                </a:solidFill>
                <a:effectLst/>
              </a:rPr>
              <a:t>study Neutron-excessive nuclide</a:t>
            </a:r>
          </a:p>
          <a:p>
            <a:pPr lvl="1"/>
            <a:endParaRPr lang="en-US" altLang="ko-KR" sz="2000" dirty="0">
              <a:solidFill>
                <a:srgbClr val="000000"/>
              </a:solidFill>
            </a:endParaRPr>
          </a:p>
          <a:p>
            <a:pPr lvl="1"/>
            <a:endParaRPr lang="en-US" altLang="ko-KR" sz="2000" b="0" i="0" dirty="0">
              <a:solidFill>
                <a:srgbClr val="000000"/>
              </a:solidFill>
              <a:effectLst/>
            </a:endParaRPr>
          </a:p>
          <a:p>
            <a:pPr lvl="1"/>
            <a:endParaRPr lang="en-US" altLang="ko-KR" sz="2000" dirty="0">
              <a:solidFill>
                <a:srgbClr val="000000"/>
              </a:solidFill>
            </a:endParaRPr>
          </a:p>
          <a:p>
            <a:pPr lvl="1"/>
            <a:endParaRPr lang="en-US" altLang="ko-KR" sz="2000" b="0" i="0" dirty="0">
              <a:solidFill>
                <a:srgbClr val="000000"/>
              </a:solidFill>
              <a:effectLst/>
            </a:endParaRPr>
          </a:p>
          <a:p>
            <a:pPr marL="457200" lvl="1" indent="0">
              <a:buNone/>
            </a:pPr>
            <a:endParaRPr lang="en-US" altLang="ko-KR" sz="2000" b="0" i="0" dirty="0">
              <a:solidFill>
                <a:srgbClr val="000000"/>
              </a:solidFill>
              <a:effectLst/>
            </a:endParaRPr>
          </a:p>
          <a:p>
            <a:endParaRPr lang="en-US" altLang="ko-KR" sz="2000" dirty="0" smtClean="0"/>
          </a:p>
          <a:p>
            <a:r>
              <a:rPr lang="en-US" altLang="ko-KR" sz="2000" dirty="0" smtClean="0"/>
              <a:t>Various </a:t>
            </a:r>
            <a:r>
              <a:rPr lang="en-US" altLang="ko-KR" sz="2000" dirty="0"/>
              <a:t>beam, target and energy</a:t>
            </a:r>
          </a:p>
          <a:p>
            <a:r>
              <a:rPr lang="en-US" altLang="ko-KR" sz="2000" dirty="0"/>
              <a:t>Sn(128, 130, 132, 134), Xe140 beam</a:t>
            </a:r>
          </a:p>
          <a:p>
            <a:pPr lvl="1"/>
            <a:endParaRPr lang="en-US" altLang="ko-KR" sz="2000" dirty="0"/>
          </a:p>
          <a:p>
            <a:endParaRPr lang="en-US" altLang="ko-KR" dirty="0"/>
          </a:p>
          <a:p>
            <a:pPr lvl="1"/>
            <a:endParaRPr lang="ko-KR" altLang="en-US" dirty="0"/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xmlns="" id="{707F0FE0-06D9-432A-A2B1-241D4A221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2FA14-3C7C-48F7-83ED-24E42A372AD2}" type="slidenum">
              <a:rPr lang="ko-KR" altLang="en-US" smtClean="0"/>
              <a:pPr/>
              <a:t>22</a:t>
            </a:fld>
            <a:endParaRPr lang="ko-KR" alt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C1F6857-917E-469F-9653-6D106578E526}"/>
              </a:ext>
            </a:extLst>
          </p:cNvPr>
          <p:cNvSpPr txBox="1"/>
          <p:nvPr/>
        </p:nvSpPr>
        <p:spPr>
          <a:xfrm>
            <a:off x="1183506" y="4762382"/>
            <a:ext cx="4572000" cy="451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just" fontAlgn="base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kern="0" dirty="0">
                <a:solidFill>
                  <a:srgbClr val="000000"/>
                </a:solidFill>
                <a:latin typeface="+mj-ea"/>
                <a:ea typeface="+mj-ea"/>
              </a:rPr>
              <a:t>Example)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+mj-ea"/>
              <a:ea typeface="+mj-ea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xmlns="" id="{3543D2B3-2B09-45E7-8562-36403A8856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8314" y="4762382"/>
            <a:ext cx="2667225" cy="2000419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xmlns="" id="{174E1EB1-76E5-47D0-AA69-F023F6E53F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0329" y="4822982"/>
            <a:ext cx="2667225" cy="20004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B1D6B11B-DE03-43F8-8D3D-5DC1C37A142B}"/>
              </a:ext>
            </a:extLst>
          </p:cNvPr>
          <p:cNvSpPr txBox="1"/>
          <p:nvPr/>
        </p:nvSpPr>
        <p:spPr>
          <a:xfrm>
            <a:off x="7797554" y="6094598"/>
            <a:ext cx="984291" cy="30777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dirty="0">
                <a:solidFill>
                  <a:prstClr val="black"/>
                </a:solidFill>
                <a:latin typeface="Calibri" panose="020F0502020204030204"/>
                <a:ea typeface="맑은 고딕" panose="020B0503020000020004" pitchFamily="50" charset="-127"/>
              </a:rPr>
              <a:t>Y. Song</a:t>
            </a:r>
            <a:endParaRPr kumimoji="0" lang="ko-KR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xmlns="" id="{CCEF02F6-3090-40DC-8816-96B9F2B396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1700" y="1985895"/>
            <a:ext cx="5639289" cy="1938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825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6512D71E-756D-410B-9BA6-508691834D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Plan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1258F5C6-C586-45FA-82B7-4D63B42AAF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marR="0" indent="0" algn="just" fontAlgn="base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3200" kern="0" spc="0" dirty="0">
                <a:solidFill>
                  <a:srgbClr val="000000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en-US" altLang="ko-KR" sz="2900" kern="0" spc="0" dirty="0">
                <a:solidFill>
                  <a:srgbClr val="000000"/>
                </a:solidFill>
                <a:effectLst/>
                <a:ea typeface="굴림" panose="020B0600000101010101" pitchFamily="50" charset="-127"/>
              </a:rPr>
              <a:t>RAON </a:t>
            </a:r>
            <a:r>
              <a:rPr lang="en-US" altLang="ko-KR" sz="2900" kern="0" spc="0" dirty="0" smtClean="0">
                <a:solidFill>
                  <a:srgbClr val="000000"/>
                </a:solidFill>
                <a:effectLst/>
                <a:ea typeface="굴림" panose="020B0600000101010101" pitchFamily="50" charset="-127"/>
              </a:rPr>
              <a:t>experiment plan</a:t>
            </a:r>
            <a:endParaRPr lang="en-US" altLang="ko-KR" sz="2900" kern="0" spc="0" dirty="0">
              <a:solidFill>
                <a:srgbClr val="000000"/>
              </a:solidFill>
              <a:effectLst/>
              <a:ea typeface="굴림" panose="020B0600000101010101" pitchFamily="50" charset="-127"/>
            </a:endParaRPr>
          </a:p>
          <a:p>
            <a:pPr marL="400050" lvl="1" indent="0" algn="just" fontAlgn="base">
              <a:lnSpc>
                <a:spcPct val="150000"/>
              </a:lnSpc>
              <a:spcBef>
                <a:spcPts val="0"/>
              </a:spcBef>
            </a:pPr>
            <a:r>
              <a:rPr lang="en-US" altLang="ko-KR" sz="2900" kern="0" dirty="0">
                <a:solidFill>
                  <a:srgbClr val="000000"/>
                </a:solidFill>
              </a:rPr>
              <a:t> T</a:t>
            </a:r>
            <a:r>
              <a:rPr lang="en-US" altLang="ko-KR" sz="2900" kern="0" spc="0" dirty="0">
                <a:solidFill>
                  <a:srgbClr val="000000"/>
                </a:solidFill>
                <a:effectLst/>
              </a:rPr>
              <a:t>o see the generation of nuclides near 34Si </a:t>
            </a:r>
          </a:p>
          <a:p>
            <a:pPr marL="400050" lvl="1" indent="0" algn="just" fontAlgn="base">
              <a:lnSpc>
                <a:spcPct val="150000"/>
              </a:lnSpc>
              <a:spcBef>
                <a:spcPts val="0"/>
              </a:spcBef>
              <a:buNone/>
            </a:pPr>
            <a:r>
              <a:rPr lang="en-US" altLang="ko-KR" sz="2900" kern="0" spc="0" dirty="0">
                <a:solidFill>
                  <a:srgbClr val="000000"/>
                </a:solidFill>
                <a:effectLst/>
              </a:rPr>
              <a:t>   by colliding a 40Ar (20 MeV/u) beam with the C target</a:t>
            </a:r>
          </a:p>
          <a:p>
            <a:pPr marL="400050" lvl="1" indent="0" algn="just" fontAlgn="base">
              <a:lnSpc>
                <a:spcPct val="150000"/>
              </a:lnSpc>
              <a:spcBef>
                <a:spcPts val="0"/>
              </a:spcBef>
            </a:pPr>
            <a:r>
              <a:rPr lang="en-US" altLang="ko-KR" sz="2900" kern="0" spc="0" dirty="0">
                <a:solidFill>
                  <a:srgbClr val="000000"/>
                </a:solidFill>
                <a:effectLst/>
              </a:rPr>
              <a:t> Not only for the total cross section, </a:t>
            </a:r>
          </a:p>
          <a:p>
            <a:pPr marL="400050" lvl="1" indent="0" algn="just" fontAlgn="base">
              <a:lnSpc>
                <a:spcPct val="150000"/>
              </a:lnSpc>
              <a:spcBef>
                <a:spcPts val="0"/>
              </a:spcBef>
              <a:buNone/>
            </a:pPr>
            <a:r>
              <a:rPr lang="en-US" altLang="ko-KR" sz="2900" kern="0" dirty="0">
                <a:solidFill>
                  <a:srgbClr val="000000"/>
                </a:solidFill>
              </a:rPr>
              <a:t>   </a:t>
            </a:r>
            <a:r>
              <a:rPr lang="en-US" altLang="ko-KR" sz="2900" kern="0" spc="0" dirty="0">
                <a:solidFill>
                  <a:srgbClr val="000000"/>
                </a:solidFill>
                <a:effectLst/>
              </a:rPr>
              <a:t>but also momentum distribution of the final nuclei</a:t>
            </a:r>
          </a:p>
          <a:p>
            <a:pPr marL="400050" lvl="1" indent="0" algn="just" fontAlgn="base">
              <a:lnSpc>
                <a:spcPct val="150000"/>
              </a:lnSpc>
              <a:spcBef>
                <a:spcPts val="0"/>
              </a:spcBef>
              <a:buNone/>
            </a:pPr>
            <a:endParaRPr lang="ko-KR" altLang="en-US" sz="2900" kern="0" spc="0" dirty="0">
              <a:solidFill>
                <a:srgbClr val="000000"/>
              </a:solidFill>
              <a:effectLst/>
            </a:endParaRPr>
          </a:p>
          <a:p>
            <a:pPr marL="0" marR="0" indent="0" algn="just" fontAlgn="base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ko-KR" sz="2900" kern="0" spc="0" dirty="0">
              <a:solidFill>
                <a:srgbClr val="000000"/>
              </a:solidFill>
              <a:effectLst/>
            </a:endParaRPr>
          </a:p>
          <a:p>
            <a:pPr marL="0" marR="0" indent="0" algn="just" fontAlgn="base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2900" kern="0" spc="0" dirty="0">
                <a:solidFill>
                  <a:srgbClr val="000000"/>
                </a:solidFill>
                <a:effectLst/>
              </a:rPr>
              <a:t> If Geant4 can explain these experimental results, </a:t>
            </a:r>
          </a:p>
          <a:p>
            <a:pPr marL="0" marR="0" indent="0" algn="just" fontAlgn="base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2900" kern="0" dirty="0">
                <a:solidFill>
                  <a:srgbClr val="000000"/>
                </a:solidFill>
              </a:rPr>
              <a:t> </a:t>
            </a:r>
            <a:r>
              <a:rPr lang="en-US" altLang="ko-KR" sz="2900" kern="0" spc="0" dirty="0">
                <a:solidFill>
                  <a:srgbClr val="000000"/>
                </a:solidFill>
                <a:effectLst/>
              </a:rPr>
              <a:t>or if it can be improved to explain the experimental results</a:t>
            </a:r>
          </a:p>
          <a:p>
            <a:pPr marL="0" indent="0">
              <a:buNone/>
            </a:pPr>
            <a:r>
              <a:rPr lang="en-US" altLang="ko-KR" sz="2900" dirty="0" smtClean="0"/>
              <a:t>⇒ </a:t>
            </a:r>
            <a:r>
              <a:rPr lang="en-US" altLang="ko-KR" sz="2900" dirty="0"/>
              <a:t>To update the experiments</a:t>
            </a:r>
            <a:endParaRPr lang="ko-KR" altLang="en-US" sz="2900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xmlns="" id="{D5637A65-159E-478B-BA39-90DA53B79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2FA14-3C7C-48F7-83ED-24E42A372AD2}" type="slidenum">
              <a:rPr lang="ko-KR" altLang="en-US" smtClean="0"/>
              <a:pPr/>
              <a:t>23</a:t>
            </a:fld>
            <a:endParaRPr lang="ko-KR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DEC5CE2-BC1A-4057-9A92-658A9A9D2C46}"/>
              </a:ext>
            </a:extLst>
          </p:cNvPr>
          <p:cNvSpPr txBox="1"/>
          <p:nvPr/>
        </p:nvSpPr>
        <p:spPr>
          <a:xfrm>
            <a:off x="3190320" y="4012659"/>
            <a:ext cx="3246148" cy="30777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X.H.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Zhang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4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et</a:t>
            </a:r>
            <a:r>
              <a:rPr kumimoji="0" lang="ko-KR" altLang="en-US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4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al</a:t>
            </a:r>
            <a:r>
              <a:rPr kumimoji="0" lang="ko-KR" altLang="en-US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.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PRC85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,  </a:t>
            </a:r>
            <a:r>
              <a:rPr kumimoji="0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024621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 (201</a:t>
            </a:r>
            <a:r>
              <a:rPr kumimoji="0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2)</a:t>
            </a:r>
            <a:endParaRPr kumimoji="0" lang="ko-KR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7710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>
            <a:extLst>
              <a:ext uri="{FF2B5EF4-FFF2-40B4-BE49-F238E27FC236}">
                <a16:creationId xmlns:a16="http://schemas.microsoft.com/office/drawing/2014/main" xmlns="" id="{D65B9880-B6B4-4D66-AC2B-C210A44FE3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ko-KR" sz="2800" dirty="0"/>
              <a:t>The major institutional R&amp;D program of KISTI (No. K-24-L02-C04-S01) and National Supercomputing Center with supercomputing resources including technical support.</a:t>
            </a:r>
            <a:endParaRPr lang="ko-KR" altLang="en-US" sz="2800" dirty="0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xmlns="" id="{50D1348B-AFB2-4EE8-910A-30C12922C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xmlns="" id="{0A810470-2570-4D39-84A4-18560FBE7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6" name="제목 5">
            <a:extLst>
              <a:ext uri="{FF2B5EF4-FFF2-40B4-BE49-F238E27FC236}">
                <a16:creationId xmlns:a16="http://schemas.microsoft.com/office/drawing/2014/main" xmlns="" id="{21B14914-07B8-42FE-9F54-72C1CDB3B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Acknowledgement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7822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xmlns="" id="{DDB70A89-6960-404B-B89B-1131CB9092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/>
              <a:t>Thank you.</a:t>
            </a:r>
            <a:endParaRPr lang="ko-KR" altLang="en-US" dirty="0"/>
          </a:p>
        </p:txBody>
      </p:sp>
      <p:sp>
        <p:nvSpPr>
          <p:cNvPr id="4" name="부제목 3">
            <a:extLst>
              <a:ext uri="{FF2B5EF4-FFF2-40B4-BE49-F238E27FC236}">
                <a16:creationId xmlns:a16="http://schemas.microsoft.com/office/drawing/2014/main" xmlns="" id="{BDBD4E7A-E220-4AB7-8A78-E71C9CEF3BD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xmlns="" id="{B9E820E7-CC17-426C-ACF3-28D7B8A98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2FA14-3C7C-48F7-83ED-24E42A372AD2}" type="slidenum">
              <a:rPr lang="ko-KR" altLang="en-US" smtClean="0"/>
              <a:pPr/>
              <a:t>25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29549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>
            <a:extLst>
              <a:ext uri="{FF2B5EF4-FFF2-40B4-BE49-F238E27FC236}">
                <a16:creationId xmlns:a16="http://schemas.microsoft.com/office/drawing/2014/main" xmlns="" id="{B90DA71F-BE57-4E81-85FC-6F016B088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Isotope Distribution</a:t>
            </a:r>
            <a:endParaRPr lang="ko-KR" altLang="en-US" dirty="0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870E4028-3F08-42CC-BE8B-63EA89A534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725274" y="6557542"/>
            <a:ext cx="3737789" cy="253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05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맑은 고딕"/>
                <a:ea typeface="+mn-ea"/>
                <a:cs typeface="+mn-cs"/>
              </a:rPr>
              <a:t>Kyungho Kim</a:t>
            </a:r>
            <a:endParaRPr kumimoji="0" lang="en-US" sz="105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맑은 고딕"/>
              <a:ea typeface="+mn-ea"/>
              <a:cs typeface="+mn-cs"/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1DDFA34D-17CD-4126-B78B-1764A0C7F4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8587" y="6557542"/>
            <a:ext cx="3240000" cy="253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맑은 고딕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맑은 고딕"/>
              <a:ea typeface="+mn-ea"/>
              <a:cs typeface="+mn-cs"/>
            </a:endParaRP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B400B6C8-9C80-491C-BACF-C0C9204CF4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0698" y="6557542"/>
            <a:ext cx="4213259" cy="253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05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22432B-A418-48A1-95B1-00D5A23D2CD2}" type="datetime1">
              <a:rPr kumimoji="0" lang="en-US" altLang="ko-KR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10/9/2024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맑은 고딕"/>
              <a:ea typeface="+mn-ea"/>
              <a:cs typeface="+mn-cs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xmlns="" id="{29576397-DF70-40B5-8712-59EA6A75AD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5449" y="1914520"/>
            <a:ext cx="3321886" cy="1604180"/>
          </a:xfrm>
          <a:prstGeom prst="rect">
            <a:avLst/>
          </a:prstGeom>
        </p:spPr>
      </p:pic>
      <p:sp>
        <p:nvSpPr>
          <p:cNvPr id="9" name="TextBox 9">
            <a:extLst>
              <a:ext uri="{FF2B5EF4-FFF2-40B4-BE49-F238E27FC236}">
                <a16:creationId xmlns:a16="http://schemas.microsoft.com/office/drawing/2014/main" xmlns="" id="{C51135B3-C9AA-4092-BCE0-F0EA03FD12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65609" y="1663081"/>
            <a:ext cx="2268141" cy="32316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GB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Comic Sans MS" panose="030F0702030302020204" pitchFamily="66" charset="0"/>
                <a:ea typeface="굴림" panose="020B0600000101010101" pitchFamily="50" charset="-127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Comic Sans MS" panose="030F0702030302020204" pitchFamily="66" charset="0"/>
                <a:ea typeface="굴림" panose="020B0600000101010101" pitchFamily="50" charset="-127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Comic Sans MS" panose="030F0702030302020204" pitchFamily="66" charset="0"/>
                <a:ea typeface="굴림" panose="020B0600000101010101" pitchFamily="50" charset="-127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Comic Sans MS" panose="030F0702030302020204" pitchFamily="66" charset="0"/>
                <a:ea typeface="굴림" panose="020B0600000101010101" pitchFamily="50" charset="-127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Comic Sans MS" panose="030F0702030302020204" pitchFamily="66" charset="0"/>
                <a:ea typeface="굴림" panose="020B0600000101010101" pitchFamily="50" charset="-127"/>
                <a:cs typeface="+mn-cs"/>
              </a:defRPr>
            </a:lvl5pPr>
            <a:lvl6pPr marL="2286000" algn="l" defTabSz="914400" rtl="0" eaLnBrk="1" latinLnBrk="1" hangingPunct="1">
              <a:defRPr kern="1200">
                <a:solidFill>
                  <a:schemeClr val="bg1"/>
                </a:solidFill>
                <a:latin typeface="Comic Sans MS" panose="030F0702030302020204" pitchFamily="66" charset="0"/>
                <a:ea typeface="굴림" panose="020B0600000101010101" pitchFamily="50" charset="-127"/>
                <a:cs typeface="+mn-cs"/>
              </a:defRPr>
            </a:lvl6pPr>
            <a:lvl7pPr marL="2743200" algn="l" defTabSz="914400" rtl="0" eaLnBrk="1" latinLnBrk="1" hangingPunct="1">
              <a:defRPr kern="1200">
                <a:solidFill>
                  <a:schemeClr val="bg1"/>
                </a:solidFill>
                <a:latin typeface="Comic Sans MS" panose="030F0702030302020204" pitchFamily="66" charset="0"/>
                <a:ea typeface="굴림" panose="020B0600000101010101" pitchFamily="50" charset="-127"/>
                <a:cs typeface="+mn-cs"/>
              </a:defRPr>
            </a:lvl7pPr>
            <a:lvl8pPr marL="3200400" algn="l" defTabSz="914400" rtl="0" eaLnBrk="1" latinLnBrk="1" hangingPunct="1">
              <a:defRPr kern="1200">
                <a:solidFill>
                  <a:schemeClr val="bg1"/>
                </a:solidFill>
                <a:latin typeface="Comic Sans MS" panose="030F0702030302020204" pitchFamily="66" charset="0"/>
                <a:ea typeface="굴림" panose="020B0600000101010101" pitchFamily="50" charset="-127"/>
                <a:cs typeface="+mn-cs"/>
              </a:defRPr>
            </a:lvl8pPr>
            <a:lvl9pPr marL="3657600" algn="l" defTabSz="914400" rtl="0" eaLnBrk="1" latinLnBrk="1" hangingPunct="1">
              <a:defRPr kern="1200">
                <a:solidFill>
                  <a:schemeClr val="bg1"/>
                </a:solidFill>
                <a:latin typeface="Comic Sans MS" panose="030F0702030302020204" pitchFamily="66" charset="0"/>
                <a:ea typeface="굴림" panose="020B0600000101010101" pitchFamily="50" charset="-127"/>
                <a:cs typeface="+mn-cs"/>
              </a:defRPr>
            </a:lvl9pPr>
          </a:lstStyle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7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굴림" panose="020B0600000101010101" pitchFamily="50" charset="-127"/>
                <a:cs typeface="+mn-cs"/>
              </a:rPr>
              <a:t>M. </a:t>
            </a:r>
            <a:r>
              <a:rPr kumimoji="0" lang="en-US" altLang="ko-KR" sz="75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굴림" panose="020B0600000101010101" pitchFamily="50" charset="-127"/>
                <a:cs typeface="+mn-cs"/>
              </a:rPr>
              <a:t>Bernas</a:t>
            </a:r>
            <a:r>
              <a:rPr kumimoji="0" lang="en-US" altLang="ko-KR" sz="7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굴림" panose="020B0600000101010101" pitchFamily="50" charset="-127"/>
                <a:cs typeface="+mn-cs"/>
              </a:rPr>
              <a:t>, et al., </a:t>
            </a:r>
            <a:r>
              <a:rPr kumimoji="0" lang="en-US" altLang="ko-KR" sz="75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굴림" panose="020B0600000101010101" pitchFamily="50" charset="-127"/>
                <a:cs typeface="+mn-cs"/>
              </a:rPr>
              <a:t>Nucl</a:t>
            </a:r>
            <a:r>
              <a:rPr kumimoji="0" lang="en-US" altLang="ko-KR" sz="7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굴림" panose="020B0600000101010101" pitchFamily="50" charset="-127"/>
                <a:cs typeface="+mn-cs"/>
              </a:rPr>
              <a:t>. Phys. A 725, 213 (2003).</a:t>
            </a:r>
            <a:endParaRPr kumimoji="0" lang="ko-KR" altLang="en-US" sz="7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anose="030F0702030302020204" pitchFamily="66" charset="0"/>
              <a:ea typeface="굴림" panose="020B0600000101010101" pitchFamily="50" charset="-127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E3BA523B-4601-435D-8A31-F2F2E86629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6534" y="5333730"/>
            <a:ext cx="1934149" cy="32316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GB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Comic Sans MS" panose="030F0702030302020204" pitchFamily="66" charset="0"/>
                <a:ea typeface="굴림" panose="020B0600000101010101" pitchFamily="50" charset="-127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Comic Sans MS" panose="030F0702030302020204" pitchFamily="66" charset="0"/>
                <a:ea typeface="굴림" panose="020B0600000101010101" pitchFamily="50" charset="-127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Comic Sans MS" panose="030F0702030302020204" pitchFamily="66" charset="0"/>
                <a:ea typeface="굴림" panose="020B0600000101010101" pitchFamily="50" charset="-127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Comic Sans MS" panose="030F0702030302020204" pitchFamily="66" charset="0"/>
                <a:ea typeface="굴림" panose="020B0600000101010101" pitchFamily="50" charset="-127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Comic Sans MS" panose="030F0702030302020204" pitchFamily="66" charset="0"/>
                <a:ea typeface="굴림" panose="020B0600000101010101" pitchFamily="50" charset="-127"/>
                <a:cs typeface="+mn-cs"/>
              </a:defRPr>
            </a:lvl5pPr>
            <a:lvl6pPr marL="2286000" algn="l" defTabSz="914400" rtl="0" eaLnBrk="1" latinLnBrk="1" hangingPunct="1">
              <a:defRPr kern="1200">
                <a:solidFill>
                  <a:schemeClr val="bg1"/>
                </a:solidFill>
                <a:latin typeface="Comic Sans MS" panose="030F0702030302020204" pitchFamily="66" charset="0"/>
                <a:ea typeface="굴림" panose="020B0600000101010101" pitchFamily="50" charset="-127"/>
                <a:cs typeface="+mn-cs"/>
              </a:defRPr>
            </a:lvl6pPr>
            <a:lvl7pPr marL="2743200" algn="l" defTabSz="914400" rtl="0" eaLnBrk="1" latinLnBrk="1" hangingPunct="1">
              <a:defRPr kern="1200">
                <a:solidFill>
                  <a:schemeClr val="bg1"/>
                </a:solidFill>
                <a:latin typeface="Comic Sans MS" panose="030F0702030302020204" pitchFamily="66" charset="0"/>
                <a:ea typeface="굴림" panose="020B0600000101010101" pitchFamily="50" charset="-127"/>
                <a:cs typeface="+mn-cs"/>
              </a:defRPr>
            </a:lvl7pPr>
            <a:lvl8pPr marL="3200400" algn="l" defTabSz="914400" rtl="0" eaLnBrk="1" latinLnBrk="1" hangingPunct="1">
              <a:defRPr kern="1200">
                <a:solidFill>
                  <a:schemeClr val="bg1"/>
                </a:solidFill>
                <a:latin typeface="Comic Sans MS" panose="030F0702030302020204" pitchFamily="66" charset="0"/>
                <a:ea typeface="굴림" panose="020B0600000101010101" pitchFamily="50" charset="-127"/>
                <a:cs typeface="+mn-cs"/>
              </a:defRPr>
            </a:lvl8pPr>
            <a:lvl9pPr marL="3657600" algn="l" defTabSz="914400" rtl="0" eaLnBrk="1" latinLnBrk="1" hangingPunct="1">
              <a:defRPr kern="1200">
                <a:solidFill>
                  <a:schemeClr val="bg1"/>
                </a:solidFill>
                <a:latin typeface="Comic Sans MS" panose="030F0702030302020204" pitchFamily="66" charset="0"/>
                <a:ea typeface="굴림" panose="020B0600000101010101" pitchFamily="50" charset="-127"/>
                <a:cs typeface="+mn-cs"/>
              </a:defRPr>
            </a:lvl9pPr>
          </a:lstStyle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7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굴림" panose="020B0600000101010101" pitchFamily="50" charset="-127"/>
                <a:cs typeface="+mn-cs"/>
              </a:rPr>
              <a:t>M. Bernas, et al., Nucl. Phys. A 725, 213 (2003).</a:t>
            </a:r>
            <a:endParaRPr kumimoji="0" lang="ko-KR" altLang="en-US" sz="7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anose="030F0702030302020204" pitchFamily="66" charset="0"/>
              <a:ea typeface="굴림" panose="020B0600000101010101" pitchFamily="50" charset="-127"/>
              <a:cs typeface="+mn-cs"/>
            </a:endParaRPr>
          </a:p>
        </p:txBody>
      </p:sp>
      <p:sp>
        <p:nvSpPr>
          <p:cNvPr id="11" name="TextBox 13">
            <a:extLst>
              <a:ext uri="{FF2B5EF4-FFF2-40B4-BE49-F238E27FC236}">
                <a16:creationId xmlns:a16="http://schemas.microsoft.com/office/drawing/2014/main" xmlns="" id="{97718091-35BD-40E6-A3FB-A5CD8679D2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3940" y="5391439"/>
            <a:ext cx="2214563" cy="207749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GB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Comic Sans MS" panose="030F0702030302020204" pitchFamily="66" charset="0"/>
                <a:ea typeface="굴림" panose="020B0600000101010101" pitchFamily="50" charset="-127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Comic Sans MS" panose="030F0702030302020204" pitchFamily="66" charset="0"/>
                <a:ea typeface="굴림" panose="020B0600000101010101" pitchFamily="50" charset="-127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Comic Sans MS" panose="030F0702030302020204" pitchFamily="66" charset="0"/>
                <a:ea typeface="굴림" panose="020B0600000101010101" pitchFamily="50" charset="-127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Comic Sans MS" panose="030F0702030302020204" pitchFamily="66" charset="0"/>
                <a:ea typeface="굴림" panose="020B0600000101010101" pitchFamily="50" charset="-127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Comic Sans MS" panose="030F0702030302020204" pitchFamily="66" charset="0"/>
                <a:ea typeface="굴림" panose="020B0600000101010101" pitchFamily="50" charset="-127"/>
                <a:cs typeface="+mn-cs"/>
              </a:defRPr>
            </a:lvl5pPr>
            <a:lvl6pPr marL="2286000" algn="l" defTabSz="914400" rtl="0" eaLnBrk="1" latinLnBrk="1" hangingPunct="1">
              <a:defRPr kern="1200">
                <a:solidFill>
                  <a:schemeClr val="bg1"/>
                </a:solidFill>
                <a:latin typeface="Comic Sans MS" panose="030F0702030302020204" pitchFamily="66" charset="0"/>
                <a:ea typeface="굴림" panose="020B0600000101010101" pitchFamily="50" charset="-127"/>
                <a:cs typeface="+mn-cs"/>
              </a:defRPr>
            </a:lvl6pPr>
            <a:lvl7pPr marL="2743200" algn="l" defTabSz="914400" rtl="0" eaLnBrk="1" latinLnBrk="1" hangingPunct="1">
              <a:defRPr kern="1200">
                <a:solidFill>
                  <a:schemeClr val="bg1"/>
                </a:solidFill>
                <a:latin typeface="Comic Sans MS" panose="030F0702030302020204" pitchFamily="66" charset="0"/>
                <a:ea typeface="굴림" panose="020B0600000101010101" pitchFamily="50" charset="-127"/>
                <a:cs typeface="+mn-cs"/>
              </a:defRPr>
            </a:lvl7pPr>
            <a:lvl8pPr marL="3200400" algn="l" defTabSz="914400" rtl="0" eaLnBrk="1" latinLnBrk="1" hangingPunct="1">
              <a:defRPr kern="1200">
                <a:solidFill>
                  <a:schemeClr val="bg1"/>
                </a:solidFill>
                <a:latin typeface="Comic Sans MS" panose="030F0702030302020204" pitchFamily="66" charset="0"/>
                <a:ea typeface="굴림" panose="020B0600000101010101" pitchFamily="50" charset="-127"/>
                <a:cs typeface="+mn-cs"/>
              </a:defRPr>
            </a:lvl8pPr>
            <a:lvl9pPr marL="3657600" algn="l" defTabSz="914400" rtl="0" eaLnBrk="1" latinLnBrk="1" hangingPunct="1">
              <a:defRPr kern="1200">
                <a:solidFill>
                  <a:schemeClr val="bg1"/>
                </a:solidFill>
                <a:latin typeface="Comic Sans MS" panose="030F0702030302020204" pitchFamily="66" charset="0"/>
                <a:ea typeface="굴림" panose="020B0600000101010101" pitchFamily="50" charset="-127"/>
                <a:cs typeface="+mn-cs"/>
              </a:defRPr>
            </a:lvl9pPr>
          </a:lstStyle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ko-KR" sz="7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굴림" panose="020B0600000101010101" pitchFamily="50" charset="-127"/>
                <a:cs typeface="+mn-cs"/>
              </a:rPr>
              <a:t>J. Taieb, et al. </a:t>
            </a:r>
            <a:r>
              <a:rPr kumimoji="0" lang="fr-FR" altLang="ko-KR" sz="75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굴림" panose="020B0600000101010101" pitchFamily="50" charset="-127"/>
                <a:cs typeface="+mn-cs"/>
              </a:rPr>
              <a:t>Nucl</a:t>
            </a:r>
            <a:r>
              <a:rPr kumimoji="0" lang="fr-FR" altLang="ko-KR" sz="7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굴림" panose="020B0600000101010101" pitchFamily="50" charset="-127"/>
                <a:cs typeface="+mn-cs"/>
              </a:rPr>
              <a:t>. Phys. A 724, 413 (2003)</a:t>
            </a:r>
            <a:r>
              <a:rPr kumimoji="0" lang="en-US" altLang="ko-KR" sz="7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굴림" panose="020B0600000101010101" pitchFamily="50" charset="-127"/>
                <a:cs typeface="+mn-cs"/>
              </a:rPr>
              <a:t>.</a:t>
            </a:r>
            <a:endParaRPr kumimoji="0" lang="ko-KR" altLang="en-US" sz="7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anose="030F0702030302020204" pitchFamily="66" charset="0"/>
              <a:ea typeface="굴림" panose="020B0600000101010101" pitchFamily="50" charset="-127"/>
              <a:cs typeface="+mn-cs"/>
            </a:endParaRP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xmlns="" id="{40664433-5C04-4D63-9957-629FD3ADF4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2046"/>
          <a:stretch/>
        </p:blipFill>
        <p:spPr>
          <a:xfrm>
            <a:off x="4774131" y="3608556"/>
            <a:ext cx="3259619" cy="1693027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xmlns="" id="{20B090B5-280C-47EC-B9B7-57EF5054CA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6219" y="3608556"/>
            <a:ext cx="3324354" cy="1693027"/>
          </a:xfrm>
          <a:prstGeom prst="rect">
            <a:avLst/>
          </a:prstGeom>
        </p:spPr>
      </p:pic>
      <p:sp>
        <p:nvSpPr>
          <p:cNvPr id="14" name="내용 개체 틀 6">
            <a:extLst>
              <a:ext uri="{FF2B5EF4-FFF2-40B4-BE49-F238E27FC236}">
                <a16:creationId xmlns:a16="http://schemas.microsoft.com/office/drawing/2014/main" xmlns="" id="{4734FA3E-F8A8-4687-9D81-4739501E581C}"/>
              </a:ext>
            </a:extLst>
          </p:cNvPr>
          <p:cNvSpPr txBox="1">
            <a:spLocks/>
          </p:cNvSpPr>
          <p:nvPr/>
        </p:nvSpPr>
        <p:spPr>
          <a:xfrm>
            <a:off x="337562" y="6018206"/>
            <a:ext cx="8201025" cy="43234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marR="0" lvl="1" indent="-28575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altLang="ko-KR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FTFP_INCLXX</a:t>
            </a:r>
            <a:endParaRPr kumimoji="0" lang="en-US" altLang="ko-K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5807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>
            <a:extLst>
              <a:ext uri="{FF2B5EF4-FFF2-40B4-BE49-F238E27FC236}">
                <a16:creationId xmlns:a16="http://schemas.microsoft.com/office/drawing/2014/main" xmlns="" id="{306EA7DC-3179-4D6F-B89D-777C85BF29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/>
              <a:t>1. Introduction</a:t>
            </a:r>
            <a:endParaRPr lang="ko-KR" altLang="en-US" dirty="0"/>
          </a:p>
        </p:txBody>
      </p:sp>
      <p:sp>
        <p:nvSpPr>
          <p:cNvPr id="6" name="부제목 5">
            <a:extLst>
              <a:ext uri="{FF2B5EF4-FFF2-40B4-BE49-F238E27FC236}">
                <a16:creationId xmlns:a16="http://schemas.microsoft.com/office/drawing/2014/main" xmlns="" id="{58F92A14-34C6-453A-9ADD-545E16BBE60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xmlns="" id="{C91C932D-0B6A-4C1B-9BFF-0BF102D94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2FA14-3C7C-48F7-83ED-24E42A372AD2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812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그림 41">
            <a:extLst>
              <a:ext uri="{FF2B5EF4-FFF2-40B4-BE49-F238E27FC236}">
                <a16:creationId xmlns:a16="http://schemas.microsoft.com/office/drawing/2014/main" xmlns="" id="{28D7CD33-F9D5-4416-A17E-F108EC9758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2576" y="2048479"/>
            <a:ext cx="3113410" cy="3693260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xmlns="" id="{BB2BBA68-235D-4B88-8219-4F420A335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Accelerators in Korea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7C00358F-4129-41C9-9C34-247EF90B38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5018703" cy="4525963"/>
          </a:xfrm>
        </p:spPr>
        <p:txBody>
          <a:bodyPr>
            <a:normAutofit fontScale="55000" lnSpcReduction="20000"/>
          </a:bodyPr>
          <a:lstStyle/>
          <a:p>
            <a:r>
              <a:rPr lang="en-US" altLang="ko-KR" dirty="0"/>
              <a:t>The last few </a:t>
            </a:r>
            <a:r>
              <a:rPr lang="en-US" altLang="ko-KR" dirty="0" smtClean="0"/>
              <a:t>years, there </a:t>
            </a:r>
            <a:r>
              <a:rPr lang="en-US" altLang="ko-KR" dirty="0"/>
              <a:t>have seen a rise in the number of particle accelerators </a:t>
            </a:r>
            <a:r>
              <a:rPr lang="en-US" altLang="ko-KR" dirty="0" smtClean="0"/>
              <a:t>in </a:t>
            </a:r>
            <a:r>
              <a:rPr lang="en-US" altLang="ko-KR" dirty="0"/>
              <a:t>Korea. </a:t>
            </a:r>
          </a:p>
          <a:p>
            <a:pPr lvl="1"/>
            <a:r>
              <a:rPr lang="en-US" altLang="ko-KR" dirty="0"/>
              <a:t>Confirmed</a:t>
            </a:r>
          </a:p>
          <a:p>
            <a:pPr lvl="2"/>
            <a:r>
              <a:rPr lang="en-US" altLang="ko-KR" dirty="0">
                <a:solidFill>
                  <a:srgbClr val="FF0000"/>
                </a:solidFill>
              </a:rPr>
              <a:t>RAON, </a:t>
            </a:r>
            <a:r>
              <a:rPr lang="en-US" altLang="ko-KR" dirty="0" smtClean="0">
                <a:solidFill>
                  <a:srgbClr val="FF0000"/>
                </a:solidFill>
              </a:rPr>
              <a:t>2024 </a:t>
            </a:r>
            <a:r>
              <a:rPr lang="en-US" altLang="ko-KR" dirty="0">
                <a:solidFill>
                  <a:srgbClr val="FF0000"/>
                </a:solidFill>
              </a:rPr>
              <a:t>(Scientific)</a:t>
            </a:r>
          </a:p>
          <a:p>
            <a:pPr lvl="2"/>
            <a:r>
              <a:rPr lang="en-US" altLang="ko-KR" dirty="0"/>
              <a:t>Yonsei Severance hospital, 2023 (Medical)</a:t>
            </a:r>
          </a:p>
          <a:p>
            <a:pPr lvl="2"/>
            <a:r>
              <a:rPr lang="en-US" altLang="ko-KR" dirty="0"/>
              <a:t>Seoul national university hospital, 2025 (Medical)</a:t>
            </a:r>
          </a:p>
          <a:p>
            <a:pPr lvl="1"/>
            <a:r>
              <a:rPr lang="en-US" altLang="ko-KR" dirty="0"/>
              <a:t>Consideration</a:t>
            </a:r>
          </a:p>
          <a:p>
            <a:pPr lvl="2"/>
            <a:r>
              <a:rPr lang="en-US" altLang="ko-KR" dirty="0" err="1"/>
              <a:t>Asan</a:t>
            </a:r>
            <a:r>
              <a:rPr lang="en-US" altLang="ko-KR" dirty="0"/>
              <a:t> medical center (Medical)</a:t>
            </a:r>
          </a:p>
          <a:p>
            <a:pPr lvl="2"/>
            <a:r>
              <a:rPr lang="en-US" altLang="ko-KR" dirty="0"/>
              <a:t>Sejong city (Medical)</a:t>
            </a:r>
          </a:p>
          <a:p>
            <a:pPr lvl="1"/>
            <a:r>
              <a:rPr lang="en-US" altLang="ko-KR" dirty="0"/>
              <a:t>.. And so on.</a:t>
            </a:r>
          </a:p>
          <a:p>
            <a:r>
              <a:rPr lang="en-US" altLang="ko-KR" dirty="0" smtClean="0"/>
              <a:t>However,</a:t>
            </a:r>
            <a:r>
              <a:rPr lang="en-US" altLang="ko-KR" dirty="0" smtClean="0"/>
              <a:t> </a:t>
            </a:r>
            <a:r>
              <a:rPr lang="en-US" altLang="ko-KR" dirty="0"/>
              <a:t>there has been relatively little focus on </a:t>
            </a:r>
            <a:r>
              <a:rPr lang="en-US" altLang="ko-KR" dirty="0" smtClean="0"/>
              <a:t>accelerator-based </a:t>
            </a:r>
            <a:r>
              <a:rPr lang="en-US" altLang="ko-KR" dirty="0"/>
              <a:t>study of secondary particles.</a:t>
            </a:r>
          </a:p>
          <a:p>
            <a:pPr marL="0" indent="0">
              <a:buNone/>
            </a:pPr>
            <a:endParaRPr lang="en-US" altLang="ko-KR" dirty="0"/>
          </a:p>
          <a:p>
            <a:pPr>
              <a:buFont typeface="Symbol" panose="05050102010706020507" pitchFamily="18" charset="2"/>
              <a:buChar char="Þ"/>
            </a:pPr>
            <a:r>
              <a:rPr lang="en-US" altLang="ko-KR" dirty="0" smtClean="0"/>
              <a:t>Need to study</a:t>
            </a:r>
            <a:r>
              <a:rPr lang="en-US" altLang="ko-KR" dirty="0" smtClean="0"/>
              <a:t> </a:t>
            </a:r>
            <a:r>
              <a:rPr lang="en-US" altLang="ko-KR" dirty="0"/>
              <a:t>heavy ion beam simulation</a:t>
            </a:r>
          </a:p>
          <a:p>
            <a:pPr marL="0" indent="0">
              <a:buNone/>
            </a:pPr>
            <a:r>
              <a:rPr lang="en-US" altLang="ko-KR" dirty="0"/>
              <a:t>      </a:t>
            </a:r>
            <a:endParaRPr lang="ko-KR" altLang="en-US" dirty="0"/>
          </a:p>
        </p:txBody>
      </p:sp>
      <p:sp>
        <p:nvSpPr>
          <p:cNvPr id="6" name="날짜 개체 틀 5">
            <a:extLst>
              <a:ext uri="{FF2B5EF4-FFF2-40B4-BE49-F238E27FC236}">
                <a16:creationId xmlns:a16="http://schemas.microsoft.com/office/drawing/2014/main" xmlns="" id="{7AD23CFB-68D2-44F3-B39A-F8026C423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22432B-A418-48A1-95B1-00D5A23D2CD2}" type="datetime1">
              <a:rPr kumimoji="0" lang="en-US" altLang="ko-KR" sz="9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10/9/2024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xmlns="" id="{4114BB15-7A75-4183-8651-E25EBFC53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Kyungho Kim</a:t>
            </a:r>
            <a:endParaRPr kumimoji="0" lang="en-US" sz="900" b="1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xmlns="" id="{14074D67-1535-4261-9CED-0E5081C02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105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xmlns="" id="{A7951C06-EA37-4B1C-A023-38E4F4FBD7E0}"/>
              </a:ext>
            </a:extLst>
          </p:cNvPr>
          <p:cNvCxnSpPr>
            <a:cxnSpLocks/>
            <a:stCxn id="16" idx="2"/>
          </p:cNvCxnSpPr>
          <p:nvPr/>
        </p:nvCxnSpPr>
        <p:spPr>
          <a:xfrm>
            <a:off x="6088444" y="2286933"/>
            <a:ext cx="832457" cy="50646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직사각형 15">
            <a:extLst>
              <a:ext uri="{FF2B5EF4-FFF2-40B4-BE49-F238E27FC236}">
                <a16:creationId xmlns:a16="http://schemas.microsoft.com/office/drawing/2014/main" xmlns="" id="{4111B9E8-EADE-46E2-952B-CCA808BBA5B3}"/>
              </a:ext>
            </a:extLst>
          </p:cNvPr>
          <p:cNvSpPr/>
          <p:nvPr/>
        </p:nvSpPr>
        <p:spPr>
          <a:xfrm>
            <a:off x="5413264" y="2068506"/>
            <a:ext cx="1350359" cy="218434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Yonsei severance hospital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xmlns="" id="{200F4F3B-D50A-4C9C-BB20-A3A88DE2666B}"/>
              </a:ext>
            </a:extLst>
          </p:cNvPr>
          <p:cNvSpPr/>
          <p:nvPr/>
        </p:nvSpPr>
        <p:spPr>
          <a:xfrm>
            <a:off x="5413264" y="2684187"/>
            <a:ext cx="1092425" cy="21843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Asan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 medical center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xmlns="" id="{4E0BDD7F-B28A-4C78-9790-D359F20FD556}"/>
              </a:ext>
            </a:extLst>
          </p:cNvPr>
          <p:cNvSpPr/>
          <p:nvPr/>
        </p:nvSpPr>
        <p:spPr>
          <a:xfrm>
            <a:off x="5413264" y="4024158"/>
            <a:ext cx="1092425" cy="21843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Sejong city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xmlns="" id="{5AE35784-0CAD-4491-9860-C6DEFCB646FF}"/>
              </a:ext>
            </a:extLst>
          </p:cNvPr>
          <p:cNvSpPr/>
          <p:nvPr/>
        </p:nvSpPr>
        <p:spPr>
          <a:xfrm>
            <a:off x="8201754" y="2817573"/>
            <a:ext cx="632189" cy="218434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RAON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xmlns="" id="{7D902ADA-2944-4B4C-9195-EBB042993746}"/>
              </a:ext>
            </a:extLst>
          </p:cNvPr>
          <p:cNvCxnSpPr>
            <a:cxnSpLocks/>
            <a:stCxn id="29" idx="2"/>
          </p:cNvCxnSpPr>
          <p:nvPr/>
        </p:nvCxnSpPr>
        <p:spPr>
          <a:xfrm flipH="1">
            <a:off x="7133972" y="3036011"/>
            <a:ext cx="1383881" cy="52638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화살표 연결선 33">
            <a:extLst>
              <a:ext uri="{FF2B5EF4-FFF2-40B4-BE49-F238E27FC236}">
                <a16:creationId xmlns:a16="http://schemas.microsoft.com/office/drawing/2014/main" xmlns="" id="{34BE681B-BE46-4BE2-9287-37A9C359A175}"/>
              </a:ext>
            </a:extLst>
          </p:cNvPr>
          <p:cNvCxnSpPr>
            <a:cxnSpLocks/>
            <a:stCxn id="27" idx="3"/>
          </p:cNvCxnSpPr>
          <p:nvPr/>
        </p:nvCxnSpPr>
        <p:spPr>
          <a:xfrm>
            <a:off x="6505688" y="2793406"/>
            <a:ext cx="446573" cy="4651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화살표 연결선 37">
            <a:extLst>
              <a:ext uri="{FF2B5EF4-FFF2-40B4-BE49-F238E27FC236}">
                <a16:creationId xmlns:a16="http://schemas.microsoft.com/office/drawing/2014/main" xmlns="" id="{F1BAB47C-2FF7-458E-885E-27A0305F368C}"/>
              </a:ext>
            </a:extLst>
          </p:cNvPr>
          <p:cNvCxnSpPr>
            <a:cxnSpLocks/>
            <a:stCxn id="28" idx="0"/>
          </p:cNvCxnSpPr>
          <p:nvPr/>
        </p:nvCxnSpPr>
        <p:spPr>
          <a:xfrm flipV="1">
            <a:off x="5959474" y="3429000"/>
            <a:ext cx="1117016" cy="5951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그림 49">
            <a:extLst>
              <a:ext uri="{FF2B5EF4-FFF2-40B4-BE49-F238E27FC236}">
                <a16:creationId xmlns:a16="http://schemas.microsoft.com/office/drawing/2014/main" xmlns="" id="{1029C5FF-21B0-4DC0-AC14-53E9267C9C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0534" y="4945356"/>
            <a:ext cx="618393" cy="756383"/>
          </a:xfrm>
          <a:prstGeom prst="rect">
            <a:avLst/>
          </a:prstGeom>
        </p:spPr>
      </p:pic>
      <p:cxnSp>
        <p:nvCxnSpPr>
          <p:cNvPr id="20" name="직선 화살표 연결선 19">
            <a:extLst>
              <a:ext uri="{FF2B5EF4-FFF2-40B4-BE49-F238E27FC236}">
                <a16:creationId xmlns:a16="http://schemas.microsoft.com/office/drawing/2014/main" xmlns="" id="{23D99252-3567-4052-B1E3-3865EDC5AF85}"/>
              </a:ext>
            </a:extLst>
          </p:cNvPr>
          <p:cNvCxnSpPr>
            <a:cxnSpLocks/>
            <a:stCxn id="21" idx="0"/>
          </p:cNvCxnSpPr>
          <p:nvPr/>
        </p:nvCxnSpPr>
        <p:spPr>
          <a:xfrm flipV="1">
            <a:off x="8120533" y="4310528"/>
            <a:ext cx="2912" cy="75638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직사각형 20">
            <a:extLst>
              <a:ext uri="{FF2B5EF4-FFF2-40B4-BE49-F238E27FC236}">
                <a16:creationId xmlns:a16="http://schemas.microsoft.com/office/drawing/2014/main" xmlns="" id="{70E35FCF-492C-4B93-A4C3-D89119E26EF9}"/>
              </a:ext>
            </a:extLst>
          </p:cNvPr>
          <p:cNvSpPr/>
          <p:nvPr/>
        </p:nvSpPr>
        <p:spPr>
          <a:xfrm>
            <a:off x="7505085" y="5066915"/>
            <a:ext cx="1230894" cy="321737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Seoul national university hospital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3248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Text Box 2">
            <a:extLst>
              <a:ext uri="{FF2B5EF4-FFF2-40B4-BE49-F238E27FC236}">
                <a16:creationId xmlns:a16="http://schemas.microsoft.com/office/drawing/2014/main" xmlns="" id="{A0619C57-4885-451B-9662-2D4353781E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1712" y="1746420"/>
            <a:ext cx="8173429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1313" indent="-341313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320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1363" indent="-284163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80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ts val="500"/>
              </a:spcBef>
              <a:buFont typeface="Comic Sans MS" panose="030F0702030302020204" pitchFamily="66" charset="0"/>
              <a:buChar char="•"/>
            </a:pPr>
            <a:r>
              <a:rPr lang="en-US" altLang="ko-KR" sz="1800" b="0" i="0" dirty="0">
                <a:solidFill>
                  <a:schemeClr val="tx1"/>
                </a:solidFill>
                <a:effectLst/>
                <a:latin typeface="+mn-lt"/>
              </a:rPr>
              <a:t>RAON - </a:t>
            </a:r>
            <a:r>
              <a:rPr lang="en-US" altLang="ko-KR" sz="1800" b="1" i="0" dirty="0">
                <a:solidFill>
                  <a:schemeClr val="tx1"/>
                </a:solidFill>
                <a:effectLst/>
                <a:latin typeface="+mn-lt"/>
              </a:rPr>
              <a:t>R</a:t>
            </a:r>
            <a:r>
              <a:rPr lang="en-US" altLang="ko-KR" sz="1800" b="0" i="0" dirty="0">
                <a:solidFill>
                  <a:schemeClr val="tx1"/>
                </a:solidFill>
                <a:effectLst/>
                <a:latin typeface="+mn-lt"/>
              </a:rPr>
              <a:t>are isotope </a:t>
            </a:r>
            <a:r>
              <a:rPr lang="en-US" altLang="ko-KR" sz="1800" b="1" i="0" dirty="0">
                <a:solidFill>
                  <a:schemeClr val="tx1"/>
                </a:solidFill>
                <a:effectLst/>
                <a:latin typeface="+mn-lt"/>
              </a:rPr>
              <a:t>A</a:t>
            </a:r>
            <a:r>
              <a:rPr lang="en-US" altLang="ko-KR" sz="1800" b="0" i="0" dirty="0">
                <a:solidFill>
                  <a:schemeClr val="tx1"/>
                </a:solidFill>
                <a:effectLst/>
                <a:latin typeface="+mn-lt"/>
              </a:rPr>
              <a:t>ccelerator complex for </a:t>
            </a:r>
            <a:r>
              <a:rPr lang="en-US" altLang="ko-KR" sz="1800" b="1" i="0" dirty="0" err="1">
                <a:solidFill>
                  <a:schemeClr val="tx1"/>
                </a:solidFill>
                <a:effectLst/>
                <a:latin typeface="+mn-lt"/>
              </a:rPr>
              <a:t>ON</a:t>
            </a:r>
            <a:r>
              <a:rPr lang="en-US" altLang="ko-KR" sz="1800" b="0" i="0" dirty="0" err="1">
                <a:solidFill>
                  <a:schemeClr val="tx1"/>
                </a:solidFill>
                <a:effectLst/>
                <a:latin typeface="+mn-lt"/>
              </a:rPr>
              <a:t>-line</a:t>
            </a:r>
            <a:r>
              <a:rPr lang="en-US" altLang="ko-KR" sz="1800" b="0" i="0" dirty="0">
                <a:solidFill>
                  <a:schemeClr val="tx1"/>
                </a:solidFill>
                <a:effectLst/>
                <a:latin typeface="+mn-lt"/>
              </a:rPr>
              <a:t> experiments</a:t>
            </a:r>
          </a:p>
          <a:p>
            <a:pPr eaLnBrk="1" hangingPunct="1">
              <a:spcBef>
                <a:spcPts val="500"/>
              </a:spcBef>
              <a:buFont typeface="Comic Sans MS" panose="030F0702030302020204" pitchFamily="66" charset="0"/>
              <a:buChar char="•"/>
            </a:pPr>
            <a:r>
              <a:rPr lang="en-US" altLang="ko-KR" sz="1800" dirty="0" smtClean="0">
                <a:solidFill>
                  <a:schemeClr val="tx1"/>
                </a:solidFill>
                <a:latin typeface="+mn-lt"/>
                <a:ea typeface="+mn-ea"/>
              </a:rPr>
              <a:t>RAON accelerator</a:t>
            </a:r>
            <a:endParaRPr lang="en-US" altLang="ko-KR" sz="1800" dirty="0">
              <a:solidFill>
                <a:schemeClr val="tx1"/>
              </a:solidFill>
              <a:latin typeface="+mn-lt"/>
              <a:ea typeface="+mn-ea"/>
            </a:endParaRPr>
          </a:p>
          <a:p>
            <a:pPr lvl="1" eaLnBrk="1" hangingPunct="1">
              <a:spcBef>
                <a:spcPts val="425"/>
              </a:spcBef>
              <a:buFont typeface="Comic Sans MS" panose="030F0702030302020204" pitchFamily="66" charset="0"/>
              <a:buChar char="–"/>
            </a:pPr>
            <a:r>
              <a:rPr lang="en-US" altLang="ko-KR" sz="1800" dirty="0">
                <a:solidFill>
                  <a:schemeClr val="tx1"/>
                </a:solidFill>
                <a:latin typeface="+mn-lt"/>
                <a:ea typeface="+mn-ea"/>
              </a:rPr>
              <a:t>Proton, oxygen, xenon &amp; uranium beams of a few 100MeV/u</a:t>
            </a:r>
          </a:p>
          <a:p>
            <a:pPr lvl="1" eaLnBrk="1" hangingPunct="1">
              <a:spcBef>
                <a:spcPts val="425"/>
              </a:spcBef>
              <a:buFont typeface="Comic Sans MS" panose="030F0702030302020204" pitchFamily="66" charset="0"/>
              <a:buChar char="–"/>
            </a:pPr>
            <a:r>
              <a:rPr lang="en-US" altLang="ko-KR" sz="1800" dirty="0">
                <a:solidFill>
                  <a:schemeClr val="tx1"/>
                </a:solidFill>
                <a:latin typeface="+mn-lt"/>
                <a:ea typeface="+mn-ea"/>
              </a:rPr>
              <a:t>Period:</a:t>
            </a:r>
          </a:p>
          <a:p>
            <a:pPr lvl="2" eaLnBrk="1" hangingPunct="1">
              <a:spcBef>
                <a:spcPts val="425"/>
              </a:spcBef>
              <a:buFont typeface="Wingdings" panose="05000000000000000000" pitchFamily="2" charset="2"/>
              <a:buChar char="Ø"/>
            </a:pPr>
            <a:r>
              <a:rPr lang="en-US" altLang="ko-KR" sz="1800" dirty="0">
                <a:solidFill>
                  <a:schemeClr val="tx1"/>
                </a:solidFill>
                <a:latin typeface="+mn-lt"/>
                <a:ea typeface="+mn-ea"/>
              </a:rPr>
              <a:t>2011.12~2022.12: 1</a:t>
            </a:r>
            <a:r>
              <a:rPr lang="en-US" altLang="ko-KR" sz="1800" baseline="30000" dirty="0">
                <a:solidFill>
                  <a:schemeClr val="tx1"/>
                </a:solidFill>
                <a:latin typeface="+mn-lt"/>
                <a:ea typeface="+mn-ea"/>
              </a:rPr>
              <a:t>st</a:t>
            </a:r>
            <a:r>
              <a:rPr lang="en-US" altLang="ko-KR" sz="1800" dirty="0">
                <a:solidFill>
                  <a:schemeClr val="tx1"/>
                </a:solidFill>
                <a:latin typeface="+mn-lt"/>
                <a:ea typeface="+mn-ea"/>
              </a:rPr>
              <a:t> Phase  </a:t>
            </a:r>
          </a:p>
          <a:p>
            <a:pPr lvl="2" eaLnBrk="1" hangingPunct="1">
              <a:spcBef>
                <a:spcPts val="425"/>
              </a:spcBef>
              <a:buFont typeface="Wingdings" panose="05000000000000000000" pitchFamily="2" charset="2"/>
              <a:buChar char="Ø"/>
            </a:pPr>
            <a:r>
              <a:rPr lang="en-US" altLang="ko-KR" sz="1800" dirty="0">
                <a:solidFill>
                  <a:schemeClr val="tx1"/>
                </a:solidFill>
                <a:latin typeface="+mn-lt"/>
                <a:ea typeface="+mn-ea"/>
              </a:rPr>
              <a:t>2022</a:t>
            </a:r>
            <a:r>
              <a:rPr lang="en-US" altLang="ko-KR" sz="1800" dirty="0" smtClean="0">
                <a:solidFill>
                  <a:schemeClr val="tx1"/>
                </a:solidFill>
                <a:latin typeface="+mn-lt"/>
                <a:ea typeface="+mn-ea"/>
              </a:rPr>
              <a:t>. 1~2025.12 </a:t>
            </a:r>
            <a:r>
              <a:rPr lang="en-US" altLang="ko-KR" sz="1800" dirty="0">
                <a:solidFill>
                  <a:schemeClr val="tx1"/>
                </a:solidFill>
                <a:latin typeface="+mn-lt"/>
                <a:ea typeface="+mn-ea"/>
              </a:rPr>
              <a:t>: 2</a:t>
            </a:r>
            <a:r>
              <a:rPr lang="en-US" altLang="ko-KR" sz="1800" baseline="30000" dirty="0">
                <a:solidFill>
                  <a:schemeClr val="tx1"/>
                </a:solidFill>
                <a:latin typeface="+mn-lt"/>
                <a:ea typeface="+mn-ea"/>
              </a:rPr>
              <a:t>nd</a:t>
            </a:r>
            <a:r>
              <a:rPr lang="en-US" altLang="ko-KR" sz="1800" dirty="0">
                <a:solidFill>
                  <a:schemeClr val="tx1"/>
                </a:solidFill>
                <a:latin typeface="+mn-lt"/>
                <a:ea typeface="+mn-ea"/>
              </a:rPr>
              <a:t> Phase R&amp;D SCL2</a:t>
            </a:r>
          </a:p>
          <a:p>
            <a:pPr lvl="2" eaLnBrk="1" hangingPunct="1">
              <a:spcBef>
                <a:spcPts val="425"/>
              </a:spcBef>
              <a:buFont typeface="Wingdings" panose="05000000000000000000" pitchFamily="2" charset="2"/>
              <a:buChar char="Ø"/>
            </a:pPr>
            <a:r>
              <a:rPr lang="en-US" altLang="ko-KR" sz="1800" dirty="0">
                <a:solidFill>
                  <a:schemeClr val="tx1"/>
                </a:solidFill>
                <a:latin typeface="+mn-lt"/>
                <a:ea typeface="+mn-ea"/>
              </a:rPr>
              <a:t>2024.5~   </a:t>
            </a:r>
            <a:r>
              <a:rPr lang="en-US" altLang="ko-KR" sz="1800" dirty="0" smtClean="0">
                <a:solidFill>
                  <a:schemeClr val="tx1"/>
                </a:solidFill>
                <a:latin typeface="+mn-lt"/>
                <a:ea typeface="+mn-ea"/>
              </a:rPr>
              <a:t>         </a:t>
            </a:r>
            <a:r>
              <a:rPr lang="en-US" altLang="ko-KR" sz="1800" dirty="0">
                <a:solidFill>
                  <a:schemeClr val="tx1"/>
                </a:solidFill>
                <a:latin typeface="+mn-lt"/>
                <a:ea typeface="+mn-ea"/>
              </a:rPr>
              <a:t>: First Experiment</a:t>
            </a:r>
          </a:p>
          <a:p>
            <a:pPr eaLnBrk="1" hangingPunct="1">
              <a:spcBef>
                <a:spcPts val="500"/>
              </a:spcBef>
              <a:buFont typeface="Comic Sans MS" panose="030F0702030302020204" pitchFamily="66" charset="0"/>
              <a:buChar char="•"/>
            </a:pPr>
            <a:r>
              <a:rPr lang="en-US" altLang="ko-KR" sz="1800" dirty="0" smtClean="0">
                <a:solidFill>
                  <a:schemeClr val="tx1"/>
                </a:solidFill>
                <a:latin typeface="+mn-lt"/>
                <a:ea typeface="+mn-ea"/>
              </a:rPr>
              <a:t>Goals of</a:t>
            </a:r>
            <a:r>
              <a:rPr lang="en-US" altLang="ko-KR" sz="1800" dirty="0" smtClean="0">
                <a:solidFill>
                  <a:schemeClr val="tx1"/>
                </a:solidFill>
                <a:latin typeface="+mn-lt"/>
                <a:ea typeface="+mn-ea"/>
              </a:rPr>
              <a:t> this study</a:t>
            </a:r>
            <a:endParaRPr lang="en-US" altLang="ko-KR" sz="1800" dirty="0">
              <a:solidFill>
                <a:schemeClr val="tx1"/>
              </a:solidFill>
              <a:latin typeface="+mn-lt"/>
              <a:ea typeface="+mn-ea"/>
            </a:endParaRPr>
          </a:p>
          <a:p>
            <a:pPr lvl="1" eaLnBrk="1" hangingPunct="1">
              <a:spcBef>
                <a:spcPts val="425"/>
              </a:spcBef>
              <a:buFont typeface="Comic Sans MS" panose="030F0702030302020204" pitchFamily="66" charset="0"/>
              <a:buChar char="–"/>
            </a:pPr>
            <a:r>
              <a:rPr lang="en-US" altLang="ko-KR" sz="1800" dirty="0">
                <a:solidFill>
                  <a:schemeClr val="tx1"/>
                </a:solidFill>
                <a:latin typeface="+mn-lt"/>
                <a:ea typeface="+mn-ea"/>
              </a:rPr>
              <a:t>To assess Geant4 performances in predicting isotope production</a:t>
            </a:r>
          </a:p>
          <a:p>
            <a:pPr lvl="1" eaLnBrk="1" hangingPunct="1">
              <a:spcBef>
                <a:spcPts val="425"/>
              </a:spcBef>
              <a:buFont typeface="Comic Sans MS" panose="030F0702030302020204" pitchFamily="66" charset="0"/>
              <a:buChar char="–"/>
            </a:pPr>
            <a:r>
              <a:rPr lang="en-US" altLang="ko-KR" sz="1800" dirty="0">
                <a:solidFill>
                  <a:schemeClr val="tx1"/>
                </a:solidFill>
                <a:latin typeface="+mn-lt"/>
                <a:ea typeface="+mn-ea"/>
              </a:rPr>
              <a:t>To use it to anticipate isotope natures and production yields</a:t>
            </a:r>
          </a:p>
          <a:p>
            <a:pPr lvl="1" eaLnBrk="1" hangingPunct="1">
              <a:spcBef>
                <a:spcPts val="425"/>
              </a:spcBef>
              <a:buFont typeface="Comic Sans MS" panose="030F0702030302020204" pitchFamily="66" charset="0"/>
              <a:buChar char="–"/>
            </a:pPr>
            <a:r>
              <a:rPr lang="en-US" altLang="ko-KR" sz="1800" dirty="0">
                <a:solidFill>
                  <a:schemeClr val="tx1"/>
                </a:solidFill>
                <a:latin typeface="+mn-lt"/>
                <a:ea typeface="+mn-ea"/>
              </a:rPr>
              <a:t>To foresee what measurements apparatus would be appropriate</a:t>
            </a:r>
          </a:p>
          <a:p>
            <a:pPr eaLnBrk="1" hangingPunct="1">
              <a:spcBef>
                <a:spcPts val="500"/>
              </a:spcBef>
              <a:buFont typeface="Comic Sans MS" panose="030F0702030302020204" pitchFamily="66" charset="0"/>
              <a:buChar char="•"/>
            </a:pPr>
            <a:r>
              <a:rPr lang="en-US" altLang="ko-KR" sz="1800" dirty="0" smtClean="0">
                <a:solidFill>
                  <a:schemeClr val="tx1"/>
                </a:solidFill>
                <a:latin typeface="+mn-lt"/>
                <a:ea typeface="+mn-ea"/>
              </a:rPr>
              <a:t>However, note </a:t>
            </a:r>
            <a:r>
              <a:rPr lang="en-US" altLang="ko-KR" sz="1800" dirty="0">
                <a:solidFill>
                  <a:schemeClr val="tx1"/>
                </a:solidFill>
                <a:latin typeface="+mn-lt"/>
                <a:ea typeface="+mn-ea"/>
              </a:rPr>
              <a:t>that the study interest is not limited to the </a:t>
            </a:r>
            <a:r>
              <a:rPr lang="en-US" altLang="ko-KR" sz="1800" dirty="0" smtClean="0">
                <a:solidFill>
                  <a:schemeClr val="tx1"/>
                </a:solidFill>
                <a:latin typeface="+mn-lt"/>
                <a:ea typeface="+mn-ea"/>
              </a:rPr>
              <a:t>RAON.</a:t>
            </a:r>
            <a:endParaRPr lang="en-US" altLang="ko-KR" sz="1800" dirty="0">
              <a:solidFill>
                <a:schemeClr val="tx1"/>
              </a:solidFill>
              <a:latin typeface="+mn-lt"/>
              <a:ea typeface="굴림" panose="020B0600000101010101" pitchFamily="50" charset="-127"/>
            </a:endParaRPr>
          </a:p>
        </p:txBody>
      </p:sp>
      <p:sp>
        <p:nvSpPr>
          <p:cNvPr id="41988" name="슬라이드 번호 개체 틀 1">
            <a:extLst>
              <a:ext uri="{FF2B5EF4-FFF2-40B4-BE49-F238E27FC236}">
                <a16:creationId xmlns:a16="http://schemas.microsoft.com/office/drawing/2014/main" xmlns="" id="{E36267AC-3E91-41A8-9D1F-655AF2B09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chemeClr val="bg1"/>
                </a:solidFill>
                <a:latin typeface="Comic Sans MS" panose="030F0702030302020204" pitchFamily="66" charset="0"/>
                <a:ea typeface="굴림" panose="020B0600000101010101" pitchFamily="50" charset="-127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chemeClr val="bg1"/>
                </a:solidFill>
                <a:latin typeface="Comic Sans MS" panose="030F0702030302020204" pitchFamily="66" charset="0"/>
                <a:ea typeface="굴림" panose="020B0600000101010101" pitchFamily="50" charset="-127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chemeClr val="bg1"/>
                </a:solidFill>
                <a:latin typeface="Comic Sans MS" panose="030F0702030302020204" pitchFamily="66" charset="0"/>
                <a:ea typeface="굴림" panose="020B0600000101010101" pitchFamily="50" charset="-127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chemeClr val="bg1"/>
                </a:solidFill>
                <a:latin typeface="Comic Sans MS" panose="030F0702030302020204" pitchFamily="66" charset="0"/>
                <a:ea typeface="굴림" panose="020B0600000101010101" pitchFamily="50" charset="-127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chemeClr val="bg1"/>
                </a:solidFill>
                <a:latin typeface="Comic Sans MS" panose="030F0702030302020204" pitchFamily="66" charset="0"/>
                <a:ea typeface="굴림" panose="020B0600000101010101" pitchFamily="50" charset="-127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chemeClr val="bg1"/>
                </a:solidFill>
                <a:latin typeface="Comic Sans MS" panose="030F0702030302020204" pitchFamily="66" charset="0"/>
                <a:ea typeface="굴림" panose="020B0600000101010101" pitchFamily="50" charset="-127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chemeClr val="bg1"/>
                </a:solidFill>
                <a:latin typeface="Comic Sans MS" panose="030F0702030302020204" pitchFamily="66" charset="0"/>
                <a:ea typeface="굴림" panose="020B0600000101010101" pitchFamily="50" charset="-127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chemeClr val="bg1"/>
                </a:solidFill>
                <a:latin typeface="Comic Sans MS" panose="030F0702030302020204" pitchFamily="66" charset="0"/>
                <a:ea typeface="굴림" panose="020B0600000101010101" pitchFamily="50" charset="-127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chemeClr val="bg1"/>
                </a:solidFill>
                <a:latin typeface="Comic Sans MS" panose="030F0702030302020204" pitchFamily="66" charset="0"/>
                <a:ea typeface="굴림" panose="020B0600000101010101" pitchFamily="50" charset="-127"/>
              </a:defRPr>
            </a:lvl9pPr>
          </a:lstStyle>
          <a:p>
            <a:fld id="{7B8A49B0-FB69-487B-BCC2-0654316965A2}" type="slidenum">
              <a:rPr lang="en-US" altLang="ko-KR" smtClean="0">
                <a:solidFill>
                  <a:srgbClr val="898989"/>
                </a:solidFill>
                <a:latin typeface="Times New Roman" panose="02020603050405020304" pitchFamily="18" charset="0"/>
              </a:rPr>
              <a:pPr/>
              <a:t>5</a:t>
            </a:fld>
            <a:endParaRPr lang="en-US" altLang="ko-KR">
              <a:solidFill>
                <a:srgbClr val="898989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" name="제목 1">
            <a:extLst>
              <a:ext uri="{FF2B5EF4-FFF2-40B4-BE49-F238E27FC236}">
                <a16:creationId xmlns:a16="http://schemas.microsoft.com/office/drawing/2014/main" xmlns="" id="{D7DDA7A0-08C2-4581-8BED-5197BBCDD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937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 smtClean="0"/>
              <a:t>RAON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269306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xmlns="" id="{CBC696F9-A5FF-4336-87D5-57C2D9DAC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2FA14-3C7C-48F7-83ED-24E42A372AD2}" type="slidenum">
              <a:rPr lang="ko-KR" altLang="en-US" smtClean="0"/>
              <a:pPr/>
              <a:t>6</a:t>
            </a:fld>
            <a:endParaRPr lang="ko-KR" altLang="en-US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xmlns="" id="{578ADD86-77C9-4BFB-9A3C-99ED77EBC0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457" y="1408001"/>
            <a:ext cx="8279086" cy="4041998"/>
          </a:xfrm>
          <a:prstGeom prst="rect">
            <a:avLst/>
          </a:prstGeom>
        </p:spPr>
      </p:pic>
      <p:sp>
        <p:nvSpPr>
          <p:cNvPr id="6" name="제목 1">
            <a:extLst>
              <a:ext uri="{FF2B5EF4-FFF2-40B4-BE49-F238E27FC236}">
                <a16:creationId xmlns:a16="http://schemas.microsoft.com/office/drawing/2014/main" xmlns="" id="{D7DDA7A0-08C2-4581-8BED-5197BBCDD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937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 smtClean="0"/>
              <a:t>RAON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3075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6EEE42E-284C-49FB-8D97-229D5FF39D75}"/>
              </a:ext>
            </a:extLst>
          </p:cNvPr>
          <p:cNvSpPr txBox="1"/>
          <p:nvPr/>
        </p:nvSpPr>
        <p:spPr>
          <a:xfrm>
            <a:off x="3425924" y="1324777"/>
            <a:ext cx="2193229" cy="380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875" dirty="0">
                <a:solidFill>
                  <a:srgbClr val="92D050"/>
                </a:solidFill>
              </a:rPr>
              <a:t>중이온가속기 라온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98802AC0-2BA6-4669-ACEA-C2208A7DE65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6" t="-4191" r="-266" b="4191"/>
          <a:stretch/>
        </p:blipFill>
        <p:spPr>
          <a:xfrm>
            <a:off x="263985" y="1194732"/>
            <a:ext cx="8372475" cy="39909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83C6C18A-E982-4B69-A3E1-92B07B00FD9F}"/>
              </a:ext>
            </a:extLst>
          </p:cNvPr>
          <p:cNvSpPr txBox="1"/>
          <p:nvPr/>
        </p:nvSpPr>
        <p:spPr>
          <a:xfrm>
            <a:off x="1003571" y="5131785"/>
            <a:ext cx="740112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Tx/>
              <a:buChar char="-"/>
            </a:pPr>
            <a:r>
              <a:rPr lang="en-US" altLang="ko-KR" dirty="0"/>
              <a:t>T</a:t>
            </a:r>
            <a:r>
              <a:rPr lang="en-US" altLang="ko-KR" b="0" i="0" dirty="0">
                <a:effectLst/>
              </a:rPr>
              <a:t>he first kind of facility having ISOL(Isotope Separation On-Line) and IF(In-flight) method combined </a:t>
            </a:r>
          </a:p>
          <a:p>
            <a:pPr marL="285750" indent="-285750" algn="l">
              <a:buFontTx/>
              <a:buChar char="-"/>
            </a:pPr>
            <a:endParaRPr lang="en-US" altLang="ko-KR" b="0" i="0" dirty="0">
              <a:effectLst/>
            </a:endParaRPr>
          </a:p>
          <a:p>
            <a:pPr marL="285750" indent="-285750" algn="l">
              <a:buFontTx/>
              <a:buChar char="-"/>
            </a:pPr>
            <a:r>
              <a:rPr lang="en-US" altLang="ko-KR" dirty="0"/>
              <a:t>T</a:t>
            </a:r>
            <a:r>
              <a:rPr lang="en-US" altLang="ko-KR" b="0" i="0" dirty="0">
                <a:effectLst/>
              </a:rPr>
              <a:t>o increase the rate of discovery of rare isotopes</a:t>
            </a:r>
            <a:r>
              <a:rPr lang="en-US" altLang="ko-KR" dirty="0"/>
              <a:t/>
            </a:r>
            <a:br>
              <a:rPr lang="en-US" altLang="ko-KR" dirty="0"/>
            </a:br>
            <a:endParaRPr lang="ko-KR" altLang="en-US" dirty="0"/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xmlns="" id="{D1F09F6A-12C8-42E4-A23E-3CC137854ED5}"/>
              </a:ext>
            </a:extLst>
          </p:cNvPr>
          <p:cNvCxnSpPr/>
          <p:nvPr/>
        </p:nvCxnSpPr>
        <p:spPr>
          <a:xfrm flipH="1">
            <a:off x="3073940" y="1193260"/>
            <a:ext cx="1115439" cy="73281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xmlns="" id="{6EE36EBE-22D3-4B4C-9B30-6C3C5EADFF57}"/>
              </a:ext>
            </a:extLst>
          </p:cNvPr>
          <p:cNvCxnSpPr>
            <a:cxnSpLocks/>
          </p:cNvCxnSpPr>
          <p:nvPr/>
        </p:nvCxnSpPr>
        <p:spPr>
          <a:xfrm>
            <a:off x="4954623" y="1324777"/>
            <a:ext cx="799406" cy="110618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제목 1">
            <a:extLst>
              <a:ext uri="{FF2B5EF4-FFF2-40B4-BE49-F238E27FC236}">
                <a16:creationId xmlns:a16="http://schemas.microsoft.com/office/drawing/2014/main" xmlns="" id="{D7DDA7A0-08C2-4581-8BED-5197BBCDD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9375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RAON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35920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0B448EFD-4037-42C4-9794-F0229E04A7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4395" y="379830"/>
            <a:ext cx="7375209" cy="5917603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xmlns="" id="{7F39D866-6EB3-4434-83EB-4D7C76FC3E7B}"/>
              </a:ext>
            </a:extLst>
          </p:cNvPr>
          <p:cNvSpPr/>
          <p:nvPr/>
        </p:nvSpPr>
        <p:spPr>
          <a:xfrm>
            <a:off x="1389022" y="6354953"/>
            <a:ext cx="6218008" cy="4001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altLang="ko-KR" sz="1000" dirty="0"/>
              <a:t>S.</a:t>
            </a:r>
            <a:r>
              <a:rPr lang="ko-KR" altLang="en-US" sz="1000" dirty="0"/>
              <a:t> </a:t>
            </a:r>
            <a:r>
              <a:rPr lang="ko-KR" altLang="en-US" sz="1000" dirty="0" err="1"/>
              <a:t>Jeong</a:t>
            </a:r>
            <a:r>
              <a:rPr lang="ko-KR" altLang="en-US" sz="1000" dirty="0"/>
              <a:t>,  </a:t>
            </a:r>
            <a:r>
              <a:rPr lang="ko-KR" altLang="en-US" sz="1000" dirty="0" err="1"/>
              <a:t>P</a:t>
            </a:r>
            <a:r>
              <a:rPr lang="en-US" altLang="ko-KR" sz="1000" dirty="0"/>
              <a:t>.</a:t>
            </a:r>
            <a:r>
              <a:rPr lang="ko-KR" altLang="en-US" sz="1000" dirty="0"/>
              <a:t> </a:t>
            </a:r>
            <a:r>
              <a:rPr lang="ko-KR" altLang="en-US" sz="1000" dirty="0" err="1"/>
              <a:t>Papakonstantinou</a:t>
            </a:r>
            <a:r>
              <a:rPr lang="ko-KR" altLang="en-US" sz="1000" dirty="0"/>
              <a:t>, </a:t>
            </a:r>
            <a:r>
              <a:rPr lang="ko-KR" altLang="en-US" sz="1000" dirty="0" err="1"/>
              <a:t>H</a:t>
            </a:r>
            <a:r>
              <a:rPr lang="en-US" altLang="ko-KR" sz="1000" dirty="0"/>
              <a:t>.</a:t>
            </a:r>
            <a:r>
              <a:rPr lang="ko-KR" altLang="en-US" sz="1000" dirty="0"/>
              <a:t> </a:t>
            </a:r>
            <a:r>
              <a:rPr lang="ko-KR" altLang="en-US" sz="1000" dirty="0" err="1"/>
              <a:t>Ishiyama</a:t>
            </a:r>
            <a:r>
              <a:rPr lang="ko-KR" altLang="en-US" sz="1000" dirty="0"/>
              <a:t>, </a:t>
            </a:r>
            <a:r>
              <a:rPr lang="ko-KR" altLang="en-US" sz="1000" dirty="0" err="1"/>
              <a:t>Y</a:t>
            </a:r>
            <a:r>
              <a:rPr lang="en-US" altLang="ko-KR" sz="1000" dirty="0"/>
              <a:t>.</a:t>
            </a:r>
            <a:r>
              <a:rPr lang="ko-KR" altLang="en-US" sz="1000" dirty="0"/>
              <a:t> </a:t>
            </a:r>
            <a:r>
              <a:rPr lang="ko-KR" altLang="en-US" sz="1000" dirty="0" err="1"/>
              <a:t>Kim</a:t>
            </a:r>
            <a:r>
              <a:rPr lang="en-US" altLang="ko-KR" sz="1000" dirty="0"/>
              <a:t>, ”A Brief Overview of RAON Physics,” </a:t>
            </a:r>
            <a:r>
              <a:rPr lang="ko-KR" altLang="en-US" sz="1000" dirty="0" err="1"/>
              <a:t>J</a:t>
            </a:r>
            <a:r>
              <a:rPr lang="ko-KR" altLang="en-US" sz="1000" dirty="0"/>
              <a:t>. </a:t>
            </a:r>
            <a:r>
              <a:rPr lang="ko-KR" altLang="en-US" sz="1000" dirty="0" err="1"/>
              <a:t>Korean</a:t>
            </a:r>
            <a:r>
              <a:rPr lang="ko-KR" altLang="en-US" sz="1000" dirty="0"/>
              <a:t> </a:t>
            </a:r>
            <a:r>
              <a:rPr lang="ko-KR" altLang="en-US" sz="1000" dirty="0" err="1"/>
              <a:t>Phys</a:t>
            </a:r>
            <a:r>
              <a:rPr lang="ko-KR" altLang="en-US" sz="1000" dirty="0"/>
              <a:t>. </a:t>
            </a:r>
            <a:r>
              <a:rPr lang="ko-KR" altLang="en-US" sz="1000" dirty="0" err="1"/>
              <a:t>Soc</a:t>
            </a:r>
            <a:r>
              <a:rPr lang="ko-KR" altLang="en-US" sz="1000" dirty="0"/>
              <a:t>. 73 (2018) 516</a:t>
            </a:r>
          </a:p>
        </p:txBody>
      </p:sp>
    </p:spTree>
    <p:extLst>
      <p:ext uri="{BB962C8B-B14F-4D97-AF65-F5344CB8AC3E}">
        <p14:creationId xmlns:p14="http://schemas.microsoft.com/office/powerpoint/2010/main" val="3606990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39F8FF98-F3BE-4869-B961-8F2432B4591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576" y="1381329"/>
            <a:ext cx="7504442" cy="422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215614</TotalTime>
  <Words>783</Words>
  <Application>Microsoft Office PowerPoint</Application>
  <PresentationFormat>화면 슬라이드 쇼(4:3)</PresentationFormat>
  <Paragraphs>233</Paragraphs>
  <Slides>26</Slides>
  <Notes>4</Notes>
  <HiddenSlides>0</HiddenSlides>
  <MMClips>0</MMClips>
  <ScaleCrop>false</ScaleCrop>
  <HeadingPairs>
    <vt:vector size="6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26</vt:i4>
      </vt:variant>
    </vt:vector>
  </HeadingPairs>
  <TitlesOfParts>
    <vt:vector size="37" baseType="lpstr">
      <vt:lpstr>굴림</vt:lpstr>
      <vt:lpstr>Comic Sans MS</vt:lpstr>
      <vt:lpstr>맑은 고딕</vt:lpstr>
      <vt:lpstr>바탕</vt:lpstr>
      <vt:lpstr>Symbol</vt:lpstr>
      <vt:lpstr>Arial</vt:lpstr>
      <vt:lpstr>Wingdings</vt:lpstr>
      <vt:lpstr>Garamond</vt:lpstr>
      <vt:lpstr>Calibri</vt:lpstr>
      <vt:lpstr>Times New Roman</vt:lpstr>
      <vt:lpstr>Office 테마</vt:lpstr>
      <vt:lpstr>RAON Beam Simulation</vt:lpstr>
      <vt:lpstr>Contents</vt:lpstr>
      <vt:lpstr>1. Introduction</vt:lpstr>
      <vt:lpstr>Accelerators in Korea</vt:lpstr>
      <vt:lpstr> RAON</vt:lpstr>
      <vt:lpstr> RAON</vt:lpstr>
      <vt:lpstr>RAON</vt:lpstr>
      <vt:lpstr>PowerPoint 프레젠테이션</vt:lpstr>
      <vt:lpstr>PowerPoint 프레젠테이션</vt:lpstr>
      <vt:lpstr>PowerPoint 프레젠테이션</vt:lpstr>
      <vt:lpstr>PowerPoint 프레젠테이션</vt:lpstr>
      <vt:lpstr>2. Production of secondary particles</vt:lpstr>
      <vt:lpstr>Physics List</vt:lpstr>
      <vt:lpstr>Conditions</vt:lpstr>
      <vt:lpstr>Amount of Secondary Particles</vt:lpstr>
      <vt:lpstr>Amount of Secondary Particles</vt:lpstr>
      <vt:lpstr>3. Collaboration with IBS  for RAON</vt:lpstr>
      <vt:lpstr>Sn132/U238 beam</vt:lpstr>
      <vt:lpstr>Simulation Conditions</vt:lpstr>
      <vt:lpstr>Results</vt:lpstr>
      <vt:lpstr>Isotopic Production Yields</vt:lpstr>
      <vt:lpstr>Neutron-excessive nuclide</vt:lpstr>
      <vt:lpstr>4. Plan</vt:lpstr>
      <vt:lpstr>Acknowledgement</vt:lpstr>
      <vt:lpstr>Thank you.</vt:lpstr>
      <vt:lpstr>Isotope Distribution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g4ollaboration_beam_cho_100924</dc:title>
  <dc:creator>Kihyeon Cho</dc:creator>
  <cp:lastModifiedBy>Microsoft 계정</cp:lastModifiedBy>
  <cp:revision>2614</cp:revision>
  <cp:lastPrinted>2024-10-04T06:03:22Z</cp:lastPrinted>
  <dcterms:created xsi:type="dcterms:W3CDTF">2012-08-31T03:27:29Z</dcterms:created>
  <dcterms:modified xsi:type="dcterms:W3CDTF">2024-10-09T12:34:48Z</dcterms:modified>
</cp:coreProperties>
</file>