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0"/>
  </p:notesMasterIdLst>
  <p:sldIdLst>
    <p:sldId id="266" r:id="rId2"/>
    <p:sldId id="277" r:id="rId3"/>
    <p:sldId id="667" r:id="rId4"/>
    <p:sldId id="651" r:id="rId5"/>
    <p:sldId id="512" r:id="rId6"/>
    <p:sldId id="654" r:id="rId7"/>
    <p:sldId id="656" r:id="rId8"/>
    <p:sldId id="302" r:id="rId9"/>
    <p:sldId id="304" r:id="rId10"/>
    <p:sldId id="657" r:id="rId11"/>
    <p:sldId id="663" r:id="rId12"/>
    <p:sldId id="665" r:id="rId13"/>
    <p:sldId id="666" r:id="rId14"/>
    <p:sldId id="655" r:id="rId15"/>
    <p:sldId id="668" r:id="rId16"/>
    <p:sldId id="669" r:id="rId17"/>
    <p:sldId id="670" r:id="rId18"/>
    <p:sldId id="671" r:id="rId19"/>
    <p:sldId id="672" r:id="rId20"/>
    <p:sldId id="673" r:id="rId21"/>
    <p:sldId id="677" r:id="rId22"/>
    <p:sldId id="674" r:id="rId23"/>
    <p:sldId id="678" r:id="rId24"/>
    <p:sldId id="675" r:id="rId25"/>
    <p:sldId id="679" r:id="rId26"/>
    <p:sldId id="659" r:id="rId27"/>
    <p:sldId id="676" r:id="rId28"/>
    <p:sldId id="66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4E7F0"/>
    <a:srgbClr val="FFD7C2"/>
    <a:srgbClr val="00B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99" autoAdjust="0"/>
    <p:restoredTop sz="96405" autoAdjust="0"/>
  </p:normalViewPr>
  <p:slideViewPr>
    <p:cSldViewPr snapToGrid="0" snapToObjects="1">
      <p:cViewPr varScale="1">
        <p:scale>
          <a:sx n="138" d="100"/>
          <a:sy n="138" d="100"/>
        </p:scale>
        <p:origin x="176" y="448"/>
      </p:cViewPr>
      <p:guideLst/>
    </p:cSldViewPr>
  </p:slideViewPr>
  <p:outlineViewPr>
    <p:cViewPr>
      <p:scale>
        <a:sx n="33" d="100"/>
        <a:sy n="33" d="100"/>
      </p:scale>
      <p:origin x="0" y="-1170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48" d="100"/>
          <a:sy n="48" d="100"/>
        </p:scale>
        <p:origin x="266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3527-BB28-884B-A511-C22C3DCF5453}" type="datetimeFigureOut">
              <a:rPr lang="en-US" smtClean="0"/>
              <a:t>10/7/24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F1341-3AFE-B447-A831-9671D6A70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40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282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2941863"/>
            <a:ext cx="4258581" cy="425858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86" y="6232329"/>
            <a:ext cx="1720202" cy="5570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386" y="505595"/>
            <a:ext cx="7937298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2387" y="1720792"/>
            <a:ext cx="4051834" cy="3246671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 baseline="0">
                <a:solidFill>
                  <a:schemeClr val="accent1"/>
                </a:solidFill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Here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405" y="6459469"/>
            <a:ext cx="407283" cy="273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909" y="6450042"/>
            <a:ext cx="1629561" cy="273531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06687" y="1725953"/>
            <a:ext cx="4630964" cy="3821639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32387" y="5126730"/>
            <a:ext cx="4051834" cy="4208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333244" y="5611326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3439833"/>
            <a:ext cx="4148781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983116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3439833"/>
            <a:ext cx="4148781" cy="2907916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4623744" y="983116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39512"/>
            <a:ext cx="4148781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3966757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939512"/>
            <a:ext cx="4148781" cy="2907916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4623744" y="3966757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282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2941863"/>
            <a:ext cx="4258581" cy="425858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86" y="6232329"/>
            <a:ext cx="1720202" cy="5570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386" y="505595"/>
            <a:ext cx="5774500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/>
              <a:t>Questions?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405" y="6459469"/>
            <a:ext cx="407283" cy="273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909" y="6450042"/>
            <a:ext cx="1629561" cy="273531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06687" y="1725953"/>
            <a:ext cx="4630964" cy="3821639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6106886" y="849093"/>
            <a:ext cx="2898321" cy="27758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 b="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/>
              <a:t>Contact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3623451" y="6328296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6106886" y="156701"/>
            <a:ext cx="2898321" cy="6320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  <a:p>
            <a:pPr lvl="0"/>
            <a:r>
              <a:rPr lang="en-US" dirty="0"/>
              <a:t>Title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18638" y="1726357"/>
            <a:ext cx="4098242" cy="3861333"/>
          </a:xfr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1pPr>
            <a:lvl2pPr marL="6858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2pPr>
            <a:lvl3pPr marL="11430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3pPr>
            <a:lvl4pPr marL="16002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4pPr>
            <a:lvl5pPr marL="20574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Agenda Topics Covered: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11234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2386" y="505595"/>
            <a:ext cx="5774500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/>
              <a:t>Questions?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405" y="6459469"/>
            <a:ext cx="407283" cy="273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909" y="6450042"/>
            <a:ext cx="1629561" cy="273531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06687" y="1725953"/>
            <a:ext cx="4630964" cy="3821639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6106886" y="849093"/>
            <a:ext cx="2898321" cy="27758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 b="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/>
              <a:t>Contact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3623451" y="6328296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6106886" y="156701"/>
            <a:ext cx="2898321" cy="6320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  <a:p>
            <a:pPr lvl="0"/>
            <a:r>
              <a:rPr lang="en-US" dirty="0"/>
              <a:t>Title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18638" y="1726357"/>
            <a:ext cx="4098242" cy="3861333"/>
          </a:xfr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1pPr>
            <a:lvl2pPr marL="6858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2pPr>
            <a:lvl3pPr marL="11430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3pPr>
            <a:lvl4pPr marL="16002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4pPr>
            <a:lvl5pPr marL="20574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Agenda Topics Covered: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47D1165C-86FB-E791-C648-D0517FEE46A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8712"/>
            <a:ext cx="9144000" cy="514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4597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06687" y="1725953"/>
            <a:ext cx="4630964" cy="3821639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18638" y="1726357"/>
            <a:ext cx="4098242" cy="3861333"/>
          </a:xfr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1pPr>
            <a:lvl2pPr marL="6858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2pPr>
            <a:lvl3pPr marL="11430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3pPr>
            <a:lvl4pPr marL="16002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4pPr>
            <a:lvl5pPr marL="20574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Agenda Topics Covered: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47D1165C-86FB-E791-C648-D0517FEE46A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56975" y="0"/>
            <a:ext cx="12200975" cy="686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405" y="6459469"/>
            <a:ext cx="407283" cy="273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909" y="6450042"/>
            <a:ext cx="1629561" cy="273531"/>
          </a:xfrm>
          <a:prstGeom prst="rect">
            <a:avLst/>
          </a:prstGeom>
        </p:spPr>
      </p:pic>
      <p:pic>
        <p:nvPicPr>
          <p:cNvPr id="12290" name="Picture 2">
            <a:extLst>
              <a:ext uri="{FF2B5EF4-FFF2-40B4-BE49-F238E27FC236}">
                <a16:creationId xmlns:a16="http://schemas.microsoft.com/office/drawing/2014/main" id="{22697353-486F-08D2-F557-DC1D08AB26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049" y="0"/>
            <a:ext cx="3557381" cy="77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10D6907-4058-C5E8-8F90-1D48D69B7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3181B07-756B-3DDD-45CA-B798F1FDF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852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Updates on Sub-Event Parallelism - M. Asai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5874C8-9A05-8145-B898-C0426FB3F8A7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433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86" y="6232329"/>
            <a:ext cx="1720202" cy="55706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405" y="6459469"/>
            <a:ext cx="407283" cy="273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909" y="6450042"/>
            <a:ext cx="1629561" cy="2735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BA3B6BA-B743-1F4E-91D4-AB4ADB2D764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-1" y="-1"/>
            <a:ext cx="10778137" cy="8083603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1C316CD0-C731-D966-02D6-43A65764D9D1}"/>
              </a:ext>
            </a:extLst>
          </p:cNvPr>
          <p:cNvGrpSpPr/>
          <p:nvPr userDrawn="1"/>
        </p:nvGrpSpPr>
        <p:grpSpPr>
          <a:xfrm>
            <a:off x="4516026" y="5937572"/>
            <a:ext cx="4572000" cy="734371"/>
            <a:chOff x="4633472" y="6055018"/>
            <a:chExt cx="4572000" cy="73437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E67EB9-DDD1-D249-877D-CAB23F72D6E6}"/>
                </a:ext>
              </a:extLst>
            </p:cNvPr>
            <p:cNvSpPr/>
            <p:nvPr userDrawn="1"/>
          </p:nvSpPr>
          <p:spPr>
            <a:xfrm>
              <a:off x="4633472" y="6055018"/>
              <a:ext cx="4572000" cy="734371"/>
            </a:xfrm>
            <a:prstGeom prst="rect">
              <a:avLst/>
            </a:prstGeom>
            <a:solidFill>
              <a:schemeClr val="bg1">
                <a:lumMod val="95000"/>
                <a:alpha val="70829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F182570-9DC3-C445-B04E-CDAA7A60C1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3274" y="6166513"/>
              <a:ext cx="1720202" cy="55706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8D85372-DF87-8D43-B917-408369CB98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6137" y="6324293"/>
              <a:ext cx="407283" cy="27353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861C764-D70D-7E43-A76D-84DCAFDBD3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9177" y="6314866"/>
              <a:ext cx="1629561" cy="2735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40471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86" y="6232329"/>
            <a:ext cx="1720202" cy="55706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405" y="6459469"/>
            <a:ext cx="407283" cy="2735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909" y="6450042"/>
            <a:ext cx="1629561" cy="273531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111A19D3-2133-E348-B3CB-F75A80276C0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9144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59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9" y="966055"/>
            <a:ext cx="8464378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66055"/>
            <a:ext cx="4148781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686300" y="966055"/>
            <a:ext cx="408699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66055"/>
            <a:ext cx="4148781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23744" y="983116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3439834"/>
            <a:ext cx="4148781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3439833"/>
            <a:ext cx="4148781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983116"/>
            <a:ext cx="4148781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623744" y="983116"/>
            <a:ext cx="4148781" cy="5364633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8" y="966055"/>
            <a:ext cx="4148781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686300" y="983116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86300" y="3595166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19" y="240539"/>
            <a:ext cx="8464378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4516" y="966055"/>
            <a:ext cx="4148781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920" y="6467336"/>
            <a:ext cx="3917888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807" y="6467336"/>
            <a:ext cx="536158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6407801"/>
            <a:ext cx="1329050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735987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08918" y="983116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08918" y="3595166"/>
            <a:ext cx="4086225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086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80" r:id="rId3"/>
    <p:sldLayoutId id="2147483662" r:id="rId4"/>
    <p:sldLayoutId id="2147483669" r:id="rId5"/>
    <p:sldLayoutId id="2147483672" r:id="rId6"/>
    <p:sldLayoutId id="2147483673" r:id="rId7"/>
    <p:sldLayoutId id="2147483671" r:id="rId8"/>
    <p:sldLayoutId id="2147483675" r:id="rId9"/>
    <p:sldLayoutId id="2147483674" r:id="rId10"/>
    <p:sldLayoutId id="2147483676" r:id="rId11"/>
    <p:sldLayoutId id="2147483678" r:id="rId12"/>
    <p:sldLayoutId id="2147483684" r:id="rId13"/>
    <p:sldLayoutId id="2147483685" r:id="rId14"/>
    <p:sldLayoutId id="2147483686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A710803-53C1-CA47-A92A-0862881659A5}"/>
              </a:ext>
            </a:extLst>
          </p:cNvPr>
          <p:cNvSpPr txBox="1">
            <a:spLocks/>
          </p:cNvSpPr>
          <p:nvPr/>
        </p:nvSpPr>
        <p:spPr>
          <a:xfrm>
            <a:off x="2908897" y="3273357"/>
            <a:ext cx="8973409" cy="115655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200" dirty="0">
                <a:solidFill>
                  <a:srgbClr val="00BBFF"/>
                </a:solidFill>
              </a:rPr>
              <a:t>Updates on </a:t>
            </a:r>
            <a:br>
              <a:rPr lang="en-US" sz="3200" dirty="0">
                <a:solidFill>
                  <a:srgbClr val="00BBFF"/>
                </a:solidFill>
              </a:rPr>
            </a:br>
            <a:r>
              <a:rPr lang="en-US" sz="3200" dirty="0">
                <a:solidFill>
                  <a:srgbClr val="00BBFF"/>
                </a:solidFill>
              </a:rPr>
              <a:t>Sub-Event Parallelism</a:t>
            </a:r>
            <a:endParaRPr lang="en-US" sz="2400" dirty="0">
              <a:solidFill>
                <a:srgbClr val="00B0F0"/>
              </a:solidFill>
            </a:endParaRPr>
          </a:p>
          <a:p>
            <a:endParaRPr lang="en-US" sz="3200" dirty="0">
              <a:solidFill>
                <a:srgbClr val="00BBFF"/>
              </a:solidFill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FD193AD9-52E0-4841-BE5C-EBE340D47994}"/>
              </a:ext>
            </a:extLst>
          </p:cNvPr>
          <p:cNvSpPr txBox="1">
            <a:spLocks/>
          </p:cNvSpPr>
          <p:nvPr/>
        </p:nvSpPr>
        <p:spPr>
          <a:xfrm>
            <a:off x="4572000" y="4664279"/>
            <a:ext cx="4650490" cy="115655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Makoto Asai (JLab/CST)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600" dirty="0" err="1">
                <a:solidFill>
                  <a:srgbClr val="00B0F0"/>
                </a:solidFill>
              </a:rPr>
              <a:t>asai@jlab.org</a:t>
            </a:r>
            <a:endParaRPr lang="en-US" sz="1600" dirty="0">
              <a:solidFill>
                <a:srgbClr val="00B0F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5D0B0DF-5A4E-5AD5-7A14-1D5575D1A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908897" cy="968663"/>
          </a:xfrm>
          <a:prstGeom prst="rect">
            <a:avLst/>
          </a:prstGeom>
          <a:solidFill>
            <a:schemeClr val="accent3">
              <a:lumMod val="60000"/>
              <a:lumOff val="40000"/>
              <a:alpha val="43137"/>
            </a:schemeClr>
          </a:solidFill>
        </p:spPr>
      </p:pic>
    </p:spTree>
    <p:extLst>
      <p:ext uri="{BB962C8B-B14F-4D97-AF65-F5344CB8AC3E}">
        <p14:creationId xmlns:p14="http://schemas.microsoft.com/office/powerpoint/2010/main" val="487628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/>
          <p:cNvSpPr>
            <a:spLocks noChangeArrowheads="1"/>
          </p:cNvSpPr>
          <p:nvPr/>
        </p:nvSpPr>
        <p:spPr bwMode="auto">
          <a:xfrm>
            <a:off x="315913" y="833438"/>
            <a:ext cx="6057778" cy="4289240"/>
          </a:xfrm>
          <a:prstGeom prst="rect">
            <a:avLst/>
          </a:prstGeom>
          <a:gradFill rotWithShape="1">
            <a:gsLst>
              <a:gs pos="0">
                <a:srgbClr val="FFEC34"/>
              </a:gs>
              <a:gs pos="20000">
                <a:srgbClr val="FFE838"/>
              </a:gs>
              <a:gs pos="100000">
                <a:srgbClr val="CDB228"/>
              </a:gs>
            </a:gsLst>
            <a:lin ang="54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endParaRPr lang="en-US" altLang="ja-JP" sz="1800">
              <a:solidFill>
                <a:srgbClr val="FFFFFF"/>
              </a:solidFill>
            </a:endParaRPr>
          </a:p>
        </p:txBody>
      </p:sp>
      <p:sp>
        <p:nvSpPr>
          <p:cNvPr id="1229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Sub-event parallel mode</a:t>
            </a:r>
            <a:r>
              <a:rPr lang="ja-JP" altLang="en-US"/>
              <a:t>　</a:t>
            </a:r>
            <a:endParaRPr lang="en-US" altLang="ja-JP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Updates on Sub-Event Parallelism - M. Asai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5874C8-9A05-8145-B898-C0426FB3F8A7}" type="slidenum">
              <a:rPr lang="ja-JP" altLang="en-US" smtClean="0"/>
              <a:pPr>
                <a:defRPr/>
              </a:pPr>
              <a:t>10</a:t>
            </a:fld>
            <a:endParaRPr lang="en-US" altLang="ja-JP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44513" y="950913"/>
            <a:ext cx="2206625" cy="42386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main()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579439" y="1847850"/>
            <a:ext cx="2584450" cy="423863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G4SubEvtRunManager</a:t>
            </a: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3683000" y="1847850"/>
            <a:ext cx="2206625" cy="423863"/>
          </a:xfrm>
          <a:prstGeom prst="rect">
            <a:avLst/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G4Run</a:t>
            </a:r>
          </a:p>
        </p:txBody>
      </p:sp>
      <p:cxnSp>
        <p:nvCxnSpPr>
          <p:cNvPr id="27" name="Straight Connector 26"/>
          <p:cNvCxnSpPr>
            <a:cxnSpLocks noChangeShapeType="1"/>
            <a:stCxn id="21" idx="3"/>
            <a:endCxn id="23" idx="1"/>
          </p:cNvCxnSpPr>
          <p:nvPr/>
        </p:nvCxnSpPr>
        <p:spPr bwMode="auto">
          <a:xfrm>
            <a:off x="3163889" y="2059782"/>
            <a:ext cx="519111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" name="Straight Connector 29"/>
          <p:cNvCxnSpPr>
            <a:cxnSpLocks noChangeShapeType="1"/>
            <a:endCxn id="21" idx="0"/>
          </p:cNvCxnSpPr>
          <p:nvPr/>
        </p:nvCxnSpPr>
        <p:spPr bwMode="auto">
          <a:xfrm>
            <a:off x="1666875" y="1374775"/>
            <a:ext cx="204789" cy="4730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305" name="TextBox 82"/>
          <p:cNvSpPr txBox="1">
            <a:spLocks noChangeArrowheads="1"/>
          </p:cNvSpPr>
          <p:nvPr/>
        </p:nvSpPr>
        <p:spPr bwMode="auto">
          <a:xfrm>
            <a:off x="4146550" y="950913"/>
            <a:ext cx="18938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Master thread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BA534983-5575-394E-9AB3-4F3F37E15C58}"/>
              </a:ext>
            </a:extLst>
          </p:cNvPr>
          <p:cNvSpPr/>
          <p:nvPr/>
        </p:nvSpPr>
        <p:spPr>
          <a:xfrm>
            <a:off x="6458623" y="2596494"/>
            <a:ext cx="1778042" cy="202154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dirty="0">
                <a:solidFill>
                  <a:schemeClr val="tx1"/>
                </a:solidFill>
              </a:rPr>
              <a:t>Worker thread 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8D0C2C9A-5BCF-1247-AA88-2B37B71F99B1}"/>
              </a:ext>
            </a:extLst>
          </p:cNvPr>
          <p:cNvSpPr/>
          <p:nvPr/>
        </p:nvSpPr>
        <p:spPr>
          <a:xfrm>
            <a:off x="6786520" y="2947004"/>
            <a:ext cx="1778042" cy="20215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dirty="0">
                <a:solidFill>
                  <a:schemeClr val="tx1"/>
                </a:solidFill>
              </a:rPr>
              <a:t>Worker thread 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EDAFDB19-E36C-4E4E-A469-69345D71B290}"/>
              </a:ext>
            </a:extLst>
          </p:cNvPr>
          <p:cNvSpPr/>
          <p:nvPr/>
        </p:nvSpPr>
        <p:spPr>
          <a:xfrm>
            <a:off x="7199349" y="3316481"/>
            <a:ext cx="1778042" cy="2021544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dirty="0">
                <a:solidFill>
                  <a:schemeClr val="tx1"/>
                </a:solidFill>
              </a:rPr>
              <a:t>Worker thread </a:t>
            </a: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82664E09-47BA-934B-8A66-98EC0FE6ACE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63668" y="2304421"/>
            <a:ext cx="4303727" cy="42892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73967" y="2941468"/>
            <a:ext cx="2206625" cy="338996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G4EventManager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79202" y="2792897"/>
            <a:ext cx="1173163" cy="338996"/>
          </a:xfrm>
          <a:prstGeom prst="rect">
            <a:avLst/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G4Event</a:t>
            </a:r>
          </a:p>
        </p:txBody>
      </p:sp>
      <p:cxnSp>
        <p:nvCxnSpPr>
          <p:cNvPr id="24" name="Straight Connector 23"/>
          <p:cNvCxnSpPr>
            <a:cxnSpLocks noChangeShapeType="1"/>
            <a:stCxn id="6" idx="3"/>
            <a:endCxn id="10" idx="1"/>
          </p:cNvCxnSpPr>
          <p:nvPr/>
        </p:nvCxnSpPr>
        <p:spPr bwMode="auto">
          <a:xfrm flipV="1">
            <a:off x="2780592" y="2962395"/>
            <a:ext cx="498610" cy="148571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C5B54A62-7945-3853-5DB5-BE93F362D5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427" y="3631305"/>
            <a:ext cx="2390775" cy="3925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A Tracking Manager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EFF83F0-6CEB-86E9-7B6A-77F298E58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427" y="4339997"/>
            <a:ext cx="2319338" cy="3925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A Stepping Manager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BF3B73C-9B38-4C82-23DF-33C7B5DA8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9202" y="3631305"/>
            <a:ext cx="1173163" cy="3925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A Track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CED0766-0492-F9F0-35E0-CAF1783012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9202" y="4354700"/>
            <a:ext cx="1173163" cy="3925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A Step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EBE6D6E-0808-C289-6663-502D40C6291D}"/>
              </a:ext>
            </a:extLst>
          </p:cNvPr>
          <p:cNvCxnSpPr>
            <a:cxnSpLocks noChangeShapeType="1"/>
            <a:endCxn id="50" idx="0"/>
          </p:cNvCxnSpPr>
          <p:nvPr/>
        </p:nvCxnSpPr>
        <p:spPr bwMode="auto">
          <a:xfrm flipH="1">
            <a:off x="1829815" y="3294602"/>
            <a:ext cx="20637" cy="336702"/>
          </a:xfrm>
          <a:prstGeom prst="line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E9981E3-C091-25CC-E146-D54D38AA3338}"/>
              </a:ext>
            </a:extLst>
          </p:cNvPr>
          <p:cNvCxnSpPr>
            <a:cxnSpLocks noChangeShapeType="1"/>
            <a:stCxn id="50" idx="2"/>
            <a:endCxn id="51" idx="0"/>
          </p:cNvCxnSpPr>
          <p:nvPr/>
        </p:nvCxnSpPr>
        <p:spPr bwMode="auto">
          <a:xfrm flipH="1">
            <a:off x="1794890" y="4023879"/>
            <a:ext cx="34925" cy="316118"/>
          </a:xfrm>
          <a:prstGeom prst="line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7C5F2B1-C981-A370-5EB6-CC63E2547E73}"/>
              </a:ext>
            </a:extLst>
          </p:cNvPr>
          <p:cNvCxnSpPr>
            <a:cxnSpLocks noChangeShapeType="1"/>
            <a:endCxn id="52" idx="1"/>
          </p:cNvCxnSpPr>
          <p:nvPr/>
        </p:nvCxnSpPr>
        <p:spPr bwMode="auto">
          <a:xfrm flipV="1">
            <a:off x="2953765" y="3828327"/>
            <a:ext cx="325437" cy="10293"/>
          </a:xfrm>
          <a:prstGeom prst="line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CFCC71C-394A-4E34-1621-830C4B1604B8}"/>
              </a:ext>
            </a:extLst>
          </p:cNvPr>
          <p:cNvCxnSpPr>
            <a:cxnSpLocks noChangeShapeType="1"/>
            <a:endCxn id="53" idx="1"/>
          </p:cNvCxnSpPr>
          <p:nvPr/>
        </p:nvCxnSpPr>
        <p:spPr bwMode="auto">
          <a:xfrm>
            <a:off x="2953765" y="4550253"/>
            <a:ext cx="325437" cy="0"/>
          </a:xfrm>
          <a:prstGeom prst="line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0" name="Straight Connector 69"/>
          <p:cNvCxnSpPr>
            <a:cxnSpLocks noChangeShapeType="1"/>
            <a:stCxn id="21" idx="2"/>
          </p:cNvCxnSpPr>
          <p:nvPr/>
        </p:nvCxnSpPr>
        <p:spPr bwMode="auto">
          <a:xfrm flipH="1">
            <a:off x="1691482" y="2271713"/>
            <a:ext cx="180182" cy="65651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32FE7D7-396B-9470-C2E7-F077A4411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2" y="2942019"/>
            <a:ext cx="1323976" cy="338996"/>
          </a:xfrm>
          <a:prstGeom prst="rect">
            <a:avLst/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G4SubEvent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078E09D-A859-ECF5-4F81-4C569DA7CED9}"/>
              </a:ext>
            </a:extLst>
          </p:cNvPr>
          <p:cNvCxnSpPr>
            <a:cxnSpLocks noChangeShapeType="1"/>
            <a:endCxn id="7" idx="1"/>
          </p:cNvCxnSpPr>
          <p:nvPr/>
        </p:nvCxnSpPr>
        <p:spPr bwMode="auto">
          <a:xfrm>
            <a:off x="4467157" y="2994342"/>
            <a:ext cx="249305" cy="1171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781149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/>
          <p:cNvSpPr>
            <a:spLocks noChangeArrowheads="1"/>
          </p:cNvSpPr>
          <p:nvPr/>
        </p:nvSpPr>
        <p:spPr bwMode="auto">
          <a:xfrm>
            <a:off x="315913" y="833438"/>
            <a:ext cx="6057778" cy="4289240"/>
          </a:xfrm>
          <a:prstGeom prst="rect">
            <a:avLst/>
          </a:prstGeom>
          <a:gradFill rotWithShape="1">
            <a:gsLst>
              <a:gs pos="0">
                <a:srgbClr val="FFEC34"/>
              </a:gs>
              <a:gs pos="20000">
                <a:srgbClr val="FFE838"/>
              </a:gs>
              <a:gs pos="100000">
                <a:srgbClr val="CDB228"/>
              </a:gs>
            </a:gsLst>
            <a:lin ang="54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endParaRPr lang="en-US" altLang="ja-JP" sz="1800">
              <a:solidFill>
                <a:srgbClr val="FFFFFF"/>
              </a:solidFill>
            </a:endParaRPr>
          </a:p>
        </p:txBody>
      </p:sp>
      <p:sp>
        <p:nvSpPr>
          <p:cNvPr id="1229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Sub-event parallel mode</a:t>
            </a:r>
            <a:r>
              <a:rPr lang="ja-JP" altLang="en-US"/>
              <a:t>　</a:t>
            </a:r>
            <a:endParaRPr lang="en-US" altLang="ja-JP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Updates on Sub-Event Parallelism - M. Asai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5874C8-9A05-8145-B898-C0426FB3F8A7}" type="slidenum">
              <a:rPr lang="ja-JP" altLang="en-US" smtClean="0"/>
              <a:pPr>
                <a:defRPr/>
              </a:pPr>
              <a:t>11</a:t>
            </a:fld>
            <a:endParaRPr lang="en-US" altLang="ja-JP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44513" y="950913"/>
            <a:ext cx="2206625" cy="42386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main()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579439" y="1847850"/>
            <a:ext cx="2584450" cy="423863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G4SubEvtRunManager</a:t>
            </a: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3683000" y="1847850"/>
            <a:ext cx="2206625" cy="423863"/>
          </a:xfrm>
          <a:prstGeom prst="rect">
            <a:avLst/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G4Run</a:t>
            </a:r>
          </a:p>
        </p:txBody>
      </p:sp>
      <p:cxnSp>
        <p:nvCxnSpPr>
          <p:cNvPr id="27" name="Straight Connector 26"/>
          <p:cNvCxnSpPr>
            <a:cxnSpLocks noChangeShapeType="1"/>
            <a:stCxn id="21" idx="3"/>
            <a:endCxn id="23" idx="1"/>
          </p:cNvCxnSpPr>
          <p:nvPr/>
        </p:nvCxnSpPr>
        <p:spPr bwMode="auto">
          <a:xfrm>
            <a:off x="3163889" y="2059782"/>
            <a:ext cx="519111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0" name="Straight Connector 29"/>
          <p:cNvCxnSpPr>
            <a:cxnSpLocks noChangeShapeType="1"/>
            <a:endCxn id="21" idx="0"/>
          </p:cNvCxnSpPr>
          <p:nvPr/>
        </p:nvCxnSpPr>
        <p:spPr bwMode="auto">
          <a:xfrm>
            <a:off x="1666875" y="1374775"/>
            <a:ext cx="204789" cy="4730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305" name="TextBox 82"/>
          <p:cNvSpPr txBox="1">
            <a:spLocks noChangeArrowheads="1"/>
          </p:cNvSpPr>
          <p:nvPr/>
        </p:nvSpPr>
        <p:spPr bwMode="auto">
          <a:xfrm>
            <a:off x="4146550" y="950913"/>
            <a:ext cx="18938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Master thread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BA534983-5575-394E-9AB3-4F3F37E15C58}"/>
              </a:ext>
            </a:extLst>
          </p:cNvPr>
          <p:cNvSpPr/>
          <p:nvPr/>
        </p:nvSpPr>
        <p:spPr>
          <a:xfrm>
            <a:off x="6458623" y="2596494"/>
            <a:ext cx="1778042" cy="202154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dirty="0">
                <a:solidFill>
                  <a:schemeClr val="tx1"/>
                </a:solidFill>
              </a:rPr>
              <a:t>Worker thread 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8D0C2C9A-5BCF-1247-AA88-2B37B71F99B1}"/>
              </a:ext>
            </a:extLst>
          </p:cNvPr>
          <p:cNvSpPr/>
          <p:nvPr/>
        </p:nvSpPr>
        <p:spPr>
          <a:xfrm>
            <a:off x="6786520" y="2947004"/>
            <a:ext cx="1778042" cy="20215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dirty="0">
                <a:solidFill>
                  <a:schemeClr val="tx1"/>
                </a:solidFill>
              </a:rPr>
              <a:t>Worker thread 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EDAFDB19-E36C-4E4E-A469-69345D71B290}"/>
              </a:ext>
            </a:extLst>
          </p:cNvPr>
          <p:cNvSpPr/>
          <p:nvPr/>
        </p:nvSpPr>
        <p:spPr>
          <a:xfrm>
            <a:off x="7199349" y="3316481"/>
            <a:ext cx="1778042" cy="2021544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dirty="0">
                <a:solidFill>
                  <a:schemeClr val="tx1"/>
                </a:solidFill>
              </a:rPr>
              <a:t>Worker thread </a:t>
            </a: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82664E09-47BA-934B-8A66-98EC0FE6ACE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63668" y="2304421"/>
            <a:ext cx="4303727" cy="42892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73967" y="2941468"/>
            <a:ext cx="2206625" cy="338996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G4EventManager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38800" y="2822032"/>
            <a:ext cx="1173163" cy="338996"/>
          </a:xfrm>
          <a:prstGeom prst="rect">
            <a:avLst/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G4Event</a:t>
            </a:r>
          </a:p>
        </p:txBody>
      </p:sp>
      <p:cxnSp>
        <p:nvCxnSpPr>
          <p:cNvPr id="24" name="Straight Connector 23"/>
          <p:cNvCxnSpPr>
            <a:cxnSpLocks noChangeShapeType="1"/>
            <a:stCxn id="6" idx="3"/>
            <a:endCxn id="10" idx="1"/>
          </p:cNvCxnSpPr>
          <p:nvPr/>
        </p:nvCxnSpPr>
        <p:spPr bwMode="auto">
          <a:xfrm flipV="1">
            <a:off x="2780592" y="2991530"/>
            <a:ext cx="458208" cy="119436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C5B54A62-7945-3853-5DB5-BE93F362D5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427" y="3631305"/>
            <a:ext cx="2390775" cy="3925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A Tracking Manager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EFF83F0-6CEB-86E9-7B6A-77F298E58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427" y="4339997"/>
            <a:ext cx="2319338" cy="3925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A Stepping Manager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BF3B73C-9B38-4C82-23DF-33C7B5DA8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9202" y="3631305"/>
            <a:ext cx="1173163" cy="3925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A Track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CED0766-0492-F9F0-35E0-CAF1783012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9202" y="4354700"/>
            <a:ext cx="1173163" cy="3925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A Step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EBE6D6E-0808-C289-6663-502D40C6291D}"/>
              </a:ext>
            </a:extLst>
          </p:cNvPr>
          <p:cNvCxnSpPr>
            <a:cxnSpLocks noChangeShapeType="1"/>
            <a:endCxn id="50" idx="0"/>
          </p:cNvCxnSpPr>
          <p:nvPr/>
        </p:nvCxnSpPr>
        <p:spPr bwMode="auto">
          <a:xfrm flipH="1">
            <a:off x="1829815" y="3294602"/>
            <a:ext cx="20637" cy="336702"/>
          </a:xfrm>
          <a:prstGeom prst="line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E9981E3-C091-25CC-E146-D54D38AA3338}"/>
              </a:ext>
            </a:extLst>
          </p:cNvPr>
          <p:cNvCxnSpPr>
            <a:cxnSpLocks noChangeShapeType="1"/>
            <a:stCxn id="50" idx="2"/>
            <a:endCxn id="51" idx="0"/>
          </p:cNvCxnSpPr>
          <p:nvPr/>
        </p:nvCxnSpPr>
        <p:spPr bwMode="auto">
          <a:xfrm flipH="1">
            <a:off x="1794890" y="4023879"/>
            <a:ext cx="34925" cy="316118"/>
          </a:xfrm>
          <a:prstGeom prst="line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7C5F2B1-C981-A370-5EB6-CC63E2547E73}"/>
              </a:ext>
            </a:extLst>
          </p:cNvPr>
          <p:cNvCxnSpPr>
            <a:cxnSpLocks noChangeShapeType="1"/>
            <a:endCxn id="52" idx="1"/>
          </p:cNvCxnSpPr>
          <p:nvPr/>
        </p:nvCxnSpPr>
        <p:spPr bwMode="auto">
          <a:xfrm flipV="1">
            <a:off x="2953765" y="3828327"/>
            <a:ext cx="325437" cy="10293"/>
          </a:xfrm>
          <a:prstGeom prst="line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CFCC71C-394A-4E34-1621-830C4B1604B8}"/>
              </a:ext>
            </a:extLst>
          </p:cNvPr>
          <p:cNvCxnSpPr>
            <a:cxnSpLocks noChangeShapeType="1"/>
            <a:endCxn id="53" idx="1"/>
          </p:cNvCxnSpPr>
          <p:nvPr/>
        </p:nvCxnSpPr>
        <p:spPr bwMode="auto">
          <a:xfrm>
            <a:off x="2953765" y="4550253"/>
            <a:ext cx="325437" cy="0"/>
          </a:xfrm>
          <a:prstGeom prst="line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0" name="Straight Connector 69"/>
          <p:cNvCxnSpPr>
            <a:cxnSpLocks noChangeShapeType="1"/>
            <a:stCxn id="21" idx="2"/>
          </p:cNvCxnSpPr>
          <p:nvPr/>
        </p:nvCxnSpPr>
        <p:spPr bwMode="auto">
          <a:xfrm flipH="1">
            <a:off x="1691482" y="2271713"/>
            <a:ext cx="180182" cy="65651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93" name="Group 92">
            <a:extLst>
              <a:ext uri="{FF2B5EF4-FFF2-40B4-BE49-F238E27FC236}">
                <a16:creationId xmlns:a16="http://schemas.microsoft.com/office/drawing/2014/main" id="{AA31DA7A-B2D7-AE94-6A8A-28ABE95EC144}"/>
              </a:ext>
            </a:extLst>
          </p:cNvPr>
          <p:cNvGrpSpPr/>
          <p:nvPr/>
        </p:nvGrpSpPr>
        <p:grpSpPr>
          <a:xfrm>
            <a:off x="443214" y="2261463"/>
            <a:ext cx="6030030" cy="4153243"/>
            <a:chOff x="323887" y="2255282"/>
            <a:chExt cx="6030030" cy="4153243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F5E7E2C6-62C5-7E4F-1D14-43F5E6997802}"/>
                </a:ext>
              </a:extLst>
            </p:cNvPr>
            <p:cNvGrpSpPr/>
            <p:nvPr/>
          </p:nvGrpSpPr>
          <p:grpSpPr>
            <a:xfrm>
              <a:off x="323887" y="3522910"/>
              <a:ext cx="6030030" cy="2885615"/>
              <a:chOff x="323887" y="3522910"/>
              <a:chExt cx="6030030" cy="288561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9E4D337C-80D0-0ABF-6BD0-89E771D27AC5}"/>
                  </a:ext>
                </a:extLst>
              </p:cNvPr>
              <p:cNvGrpSpPr/>
              <p:nvPr/>
            </p:nvGrpSpPr>
            <p:grpSpPr>
              <a:xfrm>
                <a:off x="323887" y="3522910"/>
                <a:ext cx="4639786" cy="2640707"/>
                <a:chOff x="1827609" y="3818670"/>
                <a:chExt cx="4639786" cy="2640707"/>
              </a:xfrm>
            </p:grpSpPr>
            <p:sp>
              <p:nvSpPr>
                <p:cNvPr id="212" name="Rectangle 211">
                  <a:extLst>
                    <a:ext uri="{FF2B5EF4-FFF2-40B4-BE49-F238E27FC236}">
                      <a16:creationId xmlns:a16="http://schemas.microsoft.com/office/drawing/2014/main" id="{1A58A6A5-1E84-DC44-AC39-D7CC3D5564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609" y="3818670"/>
                  <a:ext cx="4612674" cy="2640707"/>
                </a:xfrm>
                <a:prstGeom prst="rect">
                  <a:avLst/>
                </a:prstGeom>
                <a:solidFill>
                  <a:srgbClr val="92D05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ja-JP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13" name="Rectangle 212">
                  <a:extLst>
                    <a:ext uri="{FF2B5EF4-FFF2-40B4-BE49-F238E27FC236}">
                      <a16:creationId xmlns:a16="http://schemas.microsoft.com/office/drawing/2014/main" id="{410E9536-FCF5-3048-8763-4AC24B6A69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8421" y="5262692"/>
                  <a:ext cx="2390775" cy="392575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dirty="0">
                      <a:latin typeface="+mn-lt"/>
                      <a:ea typeface="+mn-ea"/>
                    </a:rPr>
                    <a:t>A Tracking Manager</a:t>
                  </a:r>
                </a:p>
              </p:txBody>
            </p:sp>
            <p:sp>
              <p:nvSpPr>
                <p:cNvPr id="214" name="Rectangle 213">
                  <a:extLst>
                    <a:ext uri="{FF2B5EF4-FFF2-40B4-BE49-F238E27FC236}">
                      <a16:creationId xmlns:a16="http://schemas.microsoft.com/office/drawing/2014/main" id="{09486A93-7A4A-3140-8935-F0AC9529D1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8421" y="5971384"/>
                  <a:ext cx="2319338" cy="392575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dirty="0">
                      <a:latin typeface="+mn-lt"/>
                      <a:ea typeface="+mn-ea"/>
                    </a:rPr>
                    <a:t>A Stepping Manager</a:t>
                  </a:r>
                </a:p>
              </p:txBody>
            </p:sp>
            <p:sp>
              <p:nvSpPr>
                <p:cNvPr id="215" name="Rectangle 214">
                  <a:extLst>
                    <a:ext uri="{FF2B5EF4-FFF2-40B4-BE49-F238E27FC236}">
                      <a16:creationId xmlns:a16="http://schemas.microsoft.com/office/drawing/2014/main" id="{21267F3A-EB3A-BF45-8C33-BA5F8C573A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196" y="4622866"/>
                  <a:ext cx="1173163" cy="392575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dirty="0">
                      <a:latin typeface="+mn-lt"/>
                      <a:ea typeface="+mn-ea"/>
                    </a:rPr>
                    <a:t>G4Event</a:t>
                  </a:r>
                </a:p>
              </p:txBody>
            </p:sp>
            <p:sp>
              <p:nvSpPr>
                <p:cNvPr id="216" name="Rectangle 215">
                  <a:extLst>
                    <a:ext uri="{FF2B5EF4-FFF2-40B4-BE49-F238E27FC236}">
                      <a16:creationId xmlns:a16="http://schemas.microsoft.com/office/drawing/2014/main" id="{C2D1990C-AB32-6D47-8208-D02300C0B6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196" y="5262692"/>
                  <a:ext cx="1173163" cy="392575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dirty="0">
                      <a:latin typeface="+mn-lt"/>
                      <a:ea typeface="+mn-ea"/>
                    </a:rPr>
                    <a:t>A Track</a:t>
                  </a:r>
                </a:p>
              </p:txBody>
            </p:sp>
            <p:sp>
              <p:nvSpPr>
                <p:cNvPr id="217" name="Rectangle 216">
                  <a:extLst>
                    <a:ext uri="{FF2B5EF4-FFF2-40B4-BE49-F238E27FC236}">
                      <a16:creationId xmlns:a16="http://schemas.microsoft.com/office/drawing/2014/main" id="{46C8466E-AB19-C448-B864-FF5E418923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196" y="5986087"/>
                  <a:ext cx="1173163" cy="392575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dirty="0">
                      <a:latin typeface="+mn-lt"/>
                      <a:ea typeface="+mn-ea"/>
                    </a:rPr>
                    <a:t>A Step</a:t>
                  </a:r>
                </a:p>
              </p:txBody>
            </p:sp>
            <p:cxnSp>
              <p:nvCxnSpPr>
                <p:cNvPr id="218" name="Straight Connector 217">
                  <a:extLst>
                    <a:ext uri="{FF2B5EF4-FFF2-40B4-BE49-F238E27FC236}">
                      <a16:creationId xmlns:a16="http://schemas.microsoft.com/office/drawing/2014/main" id="{4C6D2CA6-93E6-2541-959C-62F4F6FC69D3}"/>
                    </a:ext>
                  </a:extLst>
                </p:cNvPr>
                <p:cNvCxnSpPr>
                  <a:cxnSpLocks noChangeShapeType="1"/>
                  <a:endCxn id="213" idx="0"/>
                </p:cNvCxnSpPr>
                <p:nvPr/>
              </p:nvCxnSpPr>
              <p:spPr bwMode="auto">
                <a:xfrm flipH="1">
                  <a:off x="3173809" y="4925989"/>
                  <a:ext cx="20637" cy="336702"/>
                </a:xfrm>
                <a:prstGeom prst="line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19" name="Straight Connector 218">
                  <a:extLst>
                    <a:ext uri="{FF2B5EF4-FFF2-40B4-BE49-F238E27FC236}">
                      <a16:creationId xmlns:a16="http://schemas.microsoft.com/office/drawing/2014/main" id="{749F277E-CBAF-A443-BCA5-CCE62AD84FA4}"/>
                    </a:ext>
                  </a:extLst>
                </p:cNvPr>
                <p:cNvCxnSpPr>
                  <a:cxnSpLocks noChangeShapeType="1"/>
                  <a:stCxn id="213" idx="2"/>
                  <a:endCxn id="214" idx="0"/>
                </p:cNvCxnSpPr>
                <p:nvPr/>
              </p:nvCxnSpPr>
              <p:spPr bwMode="auto">
                <a:xfrm flipH="1">
                  <a:off x="3138884" y="5655266"/>
                  <a:ext cx="34925" cy="316118"/>
                </a:xfrm>
                <a:prstGeom prst="line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20" name="Straight Connector 219">
                  <a:extLst>
                    <a:ext uri="{FF2B5EF4-FFF2-40B4-BE49-F238E27FC236}">
                      <a16:creationId xmlns:a16="http://schemas.microsoft.com/office/drawing/2014/main" id="{B1621314-4644-E346-8D25-3B503D2DDEA1}"/>
                    </a:ext>
                  </a:extLst>
                </p:cNvPr>
                <p:cNvCxnSpPr>
                  <a:cxnSpLocks noChangeShapeType="1"/>
                  <a:endCxn id="216" idx="1"/>
                </p:cNvCxnSpPr>
                <p:nvPr/>
              </p:nvCxnSpPr>
              <p:spPr bwMode="auto">
                <a:xfrm flipV="1">
                  <a:off x="4297759" y="5459714"/>
                  <a:ext cx="325437" cy="10293"/>
                </a:xfrm>
                <a:prstGeom prst="line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21" name="Straight Connector 220">
                  <a:extLst>
                    <a:ext uri="{FF2B5EF4-FFF2-40B4-BE49-F238E27FC236}">
                      <a16:creationId xmlns:a16="http://schemas.microsoft.com/office/drawing/2014/main" id="{93582ACA-588F-414E-909D-58D32910F209}"/>
                    </a:ext>
                  </a:extLst>
                </p:cNvPr>
                <p:cNvCxnSpPr>
                  <a:cxnSpLocks noChangeShapeType="1"/>
                  <a:endCxn id="217" idx="1"/>
                </p:cNvCxnSpPr>
                <p:nvPr/>
              </p:nvCxnSpPr>
              <p:spPr bwMode="auto">
                <a:xfrm>
                  <a:off x="4297759" y="6181640"/>
                  <a:ext cx="325437" cy="0"/>
                </a:xfrm>
                <a:prstGeom prst="line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22" name="Rectangle 221">
                  <a:extLst>
                    <a:ext uri="{FF2B5EF4-FFF2-40B4-BE49-F238E27FC236}">
                      <a16:creationId xmlns:a16="http://schemas.microsoft.com/office/drawing/2014/main" id="{415C649E-7919-EB46-91DA-344152F130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63832" y="4637722"/>
                  <a:ext cx="2206625" cy="392575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dirty="0">
                      <a:latin typeface="+mn-lt"/>
                      <a:ea typeface="+mn-ea"/>
                    </a:rPr>
                    <a:t>G4EventManager</a:t>
                  </a:r>
                </a:p>
              </p:txBody>
            </p:sp>
            <p:cxnSp>
              <p:nvCxnSpPr>
                <p:cNvPr id="223" name="Straight Connector 222">
                  <a:extLst>
                    <a:ext uri="{FF2B5EF4-FFF2-40B4-BE49-F238E27FC236}">
                      <a16:creationId xmlns:a16="http://schemas.microsoft.com/office/drawing/2014/main" id="{993CAD27-49E9-6D40-9C6D-3426B6EA3A0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4297758" y="4834083"/>
                  <a:ext cx="325437" cy="0"/>
                </a:xfrm>
                <a:prstGeom prst="line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25" name="TextBox 224">
                  <a:extLst>
                    <a:ext uri="{FF2B5EF4-FFF2-40B4-BE49-F238E27FC236}">
                      <a16:creationId xmlns:a16="http://schemas.microsoft.com/office/drawing/2014/main" id="{7436703E-6040-EC41-9D23-B0180E44BA74}"/>
                    </a:ext>
                  </a:extLst>
                </p:cNvPr>
                <p:cNvSpPr txBox="1"/>
                <p:nvPr/>
              </p:nvSpPr>
              <p:spPr>
                <a:xfrm>
                  <a:off x="5827838" y="5597765"/>
                  <a:ext cx="6395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/>
                    <a:t>Task</a:t>
                  </a:r>
                </a:p>
              </p:txBody>
            </p:sp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EB34C80B-8BB7-A00A-2F01-38D9168CF4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7391" y="4014871"/>
                  <a:ext cx="2892479" cy="392575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dirty="0">
                      <a:latin typeface="+mn-lt"/>
                      <a:ea typeface="+mn-ea"/>
                    </a:rPr>
                    <a:t>G4SEPWorkerRunManager</a:t>
                  </a:r>
                </a:p>
              </p:txBody>
            </p:sp>
            <p:cxnSp>
              <p:nvCxnSpPr>
                <p:cNvPr id="7" name="Straight Connector 6">
                  <a:extLst>
                    <a:ext uri="{FF2B5EF4-FFF2-40B4-BE49-F238E27FC236}">
                      <a16:creationId xmlns:a16="http://schemas.microsoft.com/office/drawing/2014/main" id="{CE9BC7F4-199B-9452-5D6A-FF37A2BEAD2C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215084" y="4415405"/>
                  <a:ext cx="117872" cy="205162"/>
                </a:xfrm>
                <a:prstGeom prst="line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39F92790-5D69-A593-11A6-4BB8E0EEB37D}"/>
                  </a:ext>
                </a:extLst>
              </p:cNvPr>
              <p:cNvGrpSpPr/>
              <p:nvPr/>
            </p:nvGrpSpPr>
            <p:grpSpPr>
              <a:xfrm>
                <a:off x="826883" y="3658371"/>
                <a:ext cx="4639786" cy="2640707"/>
                <a:chOff x="1827609" y="3818670"/>
                <a:chExt cx="4639786" cy="2640707"/>
              </a:xfrm>
            </p:grpSpPr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EFB76ADA-8E09-F064-FE09-B73D845F79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7609" y="3818670"/>
                  <a:ext cx="4612674" cy="2640707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>
                  <a:lvl1pPr eaLnBrk="0" hangingPunct="0"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en-US" altLang="ja-JP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51D29E88-B016-4DD9-8969-98ED5503E2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8421" y="5262692"/>
                  <a:ext cx="2390775" cy="392575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dirty="0">
                      <a:latin typeface="+mn-lt"/>
                      <a:ea typeface="+mn-ea"/>
                    </a:rPr>
                    <a:t>A Tracking Manager</a:t>
                  </a: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DA8E4EB7-AD11-C4DA-8213-07D4F40532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78421" y="5971384"/>
                  <a:ext cx="2319338" cy="392575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dirty="0">
                      <a:latin typeface="+mn-lt"/>
                      <a:ea typeface="+mn-ea"/>
                    </a:rPr>
                    <a:t>A Stepping Manager</a:t>
                  </a: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00C9F34E-2B92-CFD0-4A56-7D4F054B40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196" y="4622866"/>
                  <a:ext cx="1173163" cy="392575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dirty="0">
                      <a:latin typeface="+mn-lt"/>
                      <a:ea typeface="+mn-ea"/>
                    </a:rPr>
                    <a:t>G4Event</a:t>
                  </a: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A10691CC-CC43-FADD-E848-E7E15C5DE4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196" y="5262692"/>
                  <a:ext cx="1173163" cy="392575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dirty="0">
                      <a:latin typeface="+mn-lt"/>
                      <a:ea typeface="+mn-ea"/>
                    </a:rPr>
                    <a:t>A Track</a:t>
                  </a: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A395A72B-6F2E-AB82-DDE7-0003F18487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23196" y="5986087"/>
                  <a:ext cx="1173163" cy="392575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dirty="0">
                      <a:latin typeface="+mn-lt"/>
                      <a:ea typeface="+mn-ea"/>
                    </a:rPr>
                    <a:t>A Step</a:t>
                  </a:r>
                </a:p>
              </p:txBody>
            </p: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0582E1E3-F73A-206A-0A83-96CC08F597D0}"/>
                    </a:ext>
                  </a:extLst>
                </p:cNvPr>
                <p:cNvCxnSpPr>
                  <a:cxnSpLocks noChangeShapeType="1"/>
                  <a:endCxn id="13" idx="0"/>
                </p:cNvCxnSpPr>
                <p:nvPr/>
              </p:nvCxnSpPr>
              <p:spPr bwMode="auto">
                <a:xfrm flipH="1">
                  <a:off x="3173809" y="4925989"/>
                  <a:ext cx="20637" cy="336702"/>
                </a:xfrm>
                <a:prstGeom prst="line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CF35C06B-89E1-0266-C165-A1A0E46A728B}"/>
                    </a:ext>
                  </a:extLst>
                </p:cNvPr>
                <p:cNvCxnSpPr>
                  <a:cxnSpLocks noChangeShapeType="1"/>
                  <a:stCxn id="13" idx="2"/>
                  <a:endCxn id="14" idx="0"/>
                </p:cNvCxnSpPr>
                <p:nvPr/>
              </p:nvCxnSpPr>
              <p:spPr bwMode="auto">
                <a:xfrm flipH="1">
                  <a:off x="3138884" y="5655266"/>
                  <a:ext cx="34925" cy="316118"/>
                </a:xfrm>
                <a:prstGeom prst="line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53ACCAFF-6C68-6C04-CB69-6B008D145855}"/>
                    </a:ext>
                  </a:extLst>
                </p:cNvPr>
                <p:cNvCxnSpPr>
                  <a:cxnSpLocks noChangeShapeType="1"/>
                  <a:endCxn id="17" idx="1"/>
                </p:cNvCxnSpPr>
                <p:nvPr/>
              </p:nvCxnSpPr>
              <p:spPr bwMode="auto">
                <a:xfrm flipV="1">
                  <a:off x="4297759" y="5459714"/>
                  <a:ext cx="325437" cy="10293"/>
                </a:xfrm>
                <a:prstGeom prst="line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5FE42347-D08D-9138-3F95-18E6B544CCDC}"/>
                    </a:ext>
                  </a:extLst>
                </p:cNvPr>
                <p:cNvCxnSpPr>
                  <a:cxnSpLocks noChangeShapeType="1"/>
                  <a:endCxn id="18" idx="1"/>
                </p:cNvCxnSpPr>
                <p:nvPr/>
              </p:nvCxnSpPr>
              <p:spPr bwMode="auto">
                <a:xfrm>
                  <a:off x="4297759" y="6181640"/>
                  <a:ext cx="325437" cy="0"/>
                </a:xfrm>
                <a:prstGeom prst="line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D77E4935-C631-1A7D-37A1-A0EFA35FE7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63832" y="4637722"/>
                  <a:ext cx="2206625" cy="392575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dirty="0">
                      <a:latin typeface="+mn-lt"/>
                      <a:ea typeface="+mn-ea"/>
                    </a:rPr>
                    <a:t>G4EventManager</a:t>
                  </a:r>
                </a:p>
              </p:txBody>
            </p: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9C4183BC-B5D4-AB36-BAD2-1677B728215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4297758" y="4834083"/>
                  <a:ext cx="325437" cy="0"/>
                </a:xfrm>
                <a:prstGeom prst="line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645A4987-F480-B5BD-9C59-EB491BE9EBAE}"/>
                    </a:ext>
                  </a:extLst>
                </p:cNvPr>
                <p:cNvSpPr txBox="1"/>
                <p:nvPr/>
              </p:nvSpPr>
              <p:spPr>
                <a:xfrm>
                  <a:off x="5827838" y="5597765"/>
                  <a:ext cx="6395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/>
                    <a:t>Task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550B5578-1D77-5B7F-2458-E3DA4E21E9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7391" y="4014871"/>
                  <a:ext cx="2892479" cy="392575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dirty="0">
                      <a:latin typeface="+mn-lt"/>
                      <a:ea typeface="+mn-ea"/>
                    </a:rPr>
                    <a:t>G4WEPWorkerRunManager</a:t>
                  </a:r>
                </a:p>
              </p:txBody>
            </p: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A1832E0F-622A-6A7A-6C93-63FE3D8C18B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3215084" y="4415405"/>
                  <a:ext cx="117872" cy="205162"/>
                </a:xfrm>
                <a:prstGeom prst="line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0000" dir="5400000" rotWithShape="0">
                    <a:srgbClr val="808080">
                      <a:alpha val="37999"/>
                    </a:srgbClr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D2DD881D-7686-6B20-300E-5979417C938C}"/>
                  </a:ext>
                </a:extLst>
              </p:cNvPr>
              <p:cNvGrpSpPr/>
              <p:nvPr/>
            </p:nvGrpSpPr>
            <p:grpSpPr>
              <a:xfrm>
                <a:off x="1578525" y="3767818"/>
                <a:ext cx="4775392" cy="2640707"/>
                <a:chOff x="703423" y="3698831"/>
                <a:chExt cx="4775392" cy="2640707"/>
              </a:xfrm>
            </p:grpSpPr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D0585F96-D97F-FE79-B659-569A749C570A}"/>
                    </a:ext>
                  </a:extLst>
                </p:cNvPr>
                <p:cNvGrpSpPr/>
                <p:nvPr/>
              </p:nvGrpSpPr>
              <p:grpSpPr>
                <a:xfrm>
                  <a:off x="703423" y="3698831"/>
                  <a:ext cx="4612674" cy="2640707"/>
                  <a:chOff x="703423" y="3698831"/>
                  <a:chExt cx="4612674" cy="2640707"/>
                </a:xfrm>
              </p:grpSpPr>
              <p:sp>
                <p:nvSpPr>
                  <p:cNvPr id="35" name="Rectangle 34">
                    <a:extLst>
                      <a:ext uri="{FF2B5EF4-FFF2-40B4-BE49-F238E27FC236}">
                        <a16:creationId xmlns:a16="http://schemas.microsoft.com/office/drawing/2014/main" id="{EBA9CB9C-B7AB-9AF1-639B-DBD76B63E5E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03423" y="3698831"/>
                    <a:ext cx="4612674" cy="2640707"/>
                  </a:xfrm>
                  <a:prstGeom prst="rect">
                    <a:avLst/>
                  </a:prstGeom>
                  <a:solidFill>
                    <a:srgbClr val="FFC0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blurRad="40000"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>
                    <a:lvl1pPr eaLnBrk="0" hangingPunct="0">
                      <a:defRPr kumimoji="1" sz="24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 sz="24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 sz="24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 sz="24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 sz="24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9pPr>
                  </a:lstStyle>
                  <a:p>
                    <a:pPr algn="ctr" eaLnBrk="1" hangingPunct="1">
                      <a:defRPr/>
                    </a:pPr>
                    <a:endParaRPr lang="en-US" altLang="ja-JP" sz="18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74" name="Rectangle 73">
                    <a:extLst>
                      <a:ext uri="{FF2B5EF4-FFF2-40B4-BE49-F238E27FC236}">
                        <a16:creationId xmlns:a16="http://schemas.microsoft.com/office/drawing/2014/main" id="{5EE65342-B780-F15A-F3CF-B83A9DA8FC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71300" y="4445972"/>
                    <a:ext cx="2206625" cy="392575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blurRad="40000"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dirty="0">
                        <a:latin typeface="+mn-lt"/>
                        <a:ea typeface="+mn-ea"/>
                      </a:rPr>
                      <a:t>G4EventManager</a:t>
                    </a:r>
                  </a:p>
                </p:txBody>
              </p:sp>
              <p:sp>
                <p:nvSpPr>
                  <p:cNvPr id="75" name="Rectangle 74">
                    <a:extLst>
                      <a:ext uri="{FF2B5EF4-FFF2-40B4-BE49-F238E27FC236}">
                        <a16:creationId xmlns:a16="http://schemas.microsoft.com/office/drawing/2014/main" id="{1364E895-D4F1-9E36-3C70-ADC8510768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85889" y="5070942"/>
                    <a:ext cx="2390775" cy="392575"/>
                  </a:xfrm>
                  <a:prstGeom prst="rect">
                    <a:avLst/>
                  </a:prstGeom>
                  <a:solidFill>
                    <a:schemeClr val="accent3">
                      <a:lumMod val="40000"/>
                      <a:lumOff val="60000"/>
                    </a:scheme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blurRad="40000"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dirty="0">
                        <a:latin typeface="+mn-lt"/>
                        <a:ea typeface="+mn-ea"/>
                      </a:rPr>
                      <a:t>A Tracking Manager</a:t>
                    </a:r>
                  </a:p>
                </p:txBody>
              </p:sp>
              <p:sp>
                <p:nvSpPr>
                  <p:cNvPr id="76" name="Rectangle 75">
                    <a:extLst>
                      <a:ext uri="{FF2B5EF4-FFF2-40B4-BE49-F238E27FC236}">
                        <a16:creationId xmlns:a16="http://schemas.microsoft.com/office/drawing/2014/main" id="{709AB6C7-727A-E79D-4A12-A610B32582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85889" y="5779634"/>
                    <a:ext cx="2319338" cy="392575"/>
                  </a:xfrm>
                  <a:prstGeom prst="rect">
                    <a:avLst/>
                  </a:prstGeom>
                  <a:solidFill>
                    <a:schemeClr val="accent3">
                      <a:lumMod val="40000"/>
                      <a:lumOff val="60000"/>
                    </a:scheme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blurRad="40000"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dirty="0">
                        <a:latin typeface="+mn-lt"/>
                        <a:ea typeface="+mn-ea"/>
                      </a:rPr>
                      <a:t>A Stepping Manager</a:t>
                    </a:r>
                  </a:p>
                </p:txBody>
              </p:sp>
              <p:sp>
                <p:nvSpPr>
                  <p:cNvPr id="77" name="Rectangle 76">
                    <a:extLst>
                      <a:ext uri="{FF2B5EF4-FFF2-40B4-BE49-F238E27FC236}">
                        <a16:creationId xmlns:a16="http://schemas.microsoft.com/office/drawing/2014/main" id="{E2CFA0AD-60ED-DE25-3C95-55FBFD6599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30664" y="4431116"/>
                    <a:ext cx="1173163" cy="392575"/>
                  </a:xfrm>
                  <a:prstGeom prst="rect">
                    <a:avLst/>
                  </a:prstGeom>
                  <a:solidFill>
                    <a:srgbClr val="FF99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blurRad="40000"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dirty="0">
                        <a:latin typeface="+mn-lt"/>
                        <a:ea typeface="+mn-ea"/>
                      </a:rPr>
                      <a:t>G4Event</a:t>
                    </a:r>
                  </a:p>
                </p:txBody>
              </p:sp>
              <p:sp>
                <p:nvSpPr>
                  <p:cNvPr id="78" name="Rectangle 77">
                    <a:extLst>
                      <a:ext uri="{FF2B5EF4-FFF2-40B4-BE49-F238E27FC236}">
                        <a16:creationId xmlns:a16="http://schemas.microsoft.com/office/drawing/2014/main" id="{C3D47419-2AC2-A840-CACB-CE77C7B2ACE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30664" y="5070942"/>
                    <a:ext cx="1173163" cy="392575"/>
                  </a:xfrm>
                  <a:prstGeom prst="rect">
                    <a:avLst/>
                  </a:prstGeom>
                  <a:solidFill>
                    <a:schemeClr val="accent3">
                      <a:lumMod val="40000"/>
                      <a:lumOff val="60000"/>
                    </a:scheme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blurRad="40000"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dirty="0">
                        <a:latin typeface="+mn-lt"/>
                        <a:ea typeface="+mn-ea"/>
                      </a:rPr>
                      <a:t>A Track</a:t>
                    </a:r>
                  </a:p>
                </p:txBody>
              </p:sp>
              <p:sp>
                <p:nvSpPr>
                  <p:cNvPr id="79" name="Rectangle 78">
                    <a:extLst>
                      <a:ext uri="{FF2B5EF4-FFF2-40B4-BE49-F238E27FC236}">
                        <a16:creationId xmlns:a16="http://schemas.microsoft.com/office/drawing/2014/main" id="{2A36CC31-207C-EC49-5809-8B19B4EEDC6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30664" y="5794337"/>
                    <a:ext cx="1173163" cy="392575"/>
                  </a:xfrm>
                  <a:prstGeom prst="rect">
                    <a:avLst/>
                  </a:prstGeom>
                  <a:solidFill>
                    <a:schemeClr val="accent3">
                      <a:lumMod val="40000"/>
                      <a:lumOff val="60000"/>
                    </a:schemeClr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blurRad="40000"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dirty="0">
                        <a:latin typeface="+mn-lt"/>
                        <a:ea typeface="+mn-ea"/>
                      </a:rPr>
                      <a:t>A Step</a:t>
                    </a:r>
                  </a:p>
                </p:txBody>
              </p:sp>
              <p:cxnSp>
                <p:nvCxnSpPr>
                  <p:cNvPr id="80" name="Straight Connector 79">
                    <a:extLst>
                      <a:ext uri="{FF2B5EF4-FFF2-40B4-BE49-F238E27FC236}">
                        <a16:creationId xmlns:a16="http://schemas.microsoft.com/office/drawing/2014/main" id="{B50747D8-3836-86EB-FBF3-9B115C918EBA}"/>
                      </a:ext>
                    </a:extLst>
                  </p:cNvPr>
                  <p:cNvCxnSpPr>
                    <a:cxnSpLocks noChangeShapeType="1"/>
                    <a:endCxn id="75" idx="0"/>
                  </p:cNvCxnSpPr>
                  <p:nvPr/>
                </p:nvCxnSpPr>
                <p:spPr bwMode="auto">
                  <a:xfrm flipH="1">
                    <a:off x="2181277" y="4734239"/>
                    <a:ext cx="20637" cy="336702"/>
                  </a:xfrm>
                  <a:prstGeom prst="line">
                    <a:avLst/>
                  </a:prstGeom>
                  <a:solidFill>
                    <a:schemeClr val="accent3">
                      <a:lumMod val="40000"/>
                      <a:lumOff val="60000"/>
                    </a:schemeClr>
                  </a:solidFill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blurRad="40000" dist="20000" dir="5400000" rotWithShape="0">
                      <a:srgbClr val="808080">
                        <a:alpha val="37999"/>
                      </a:srgbClr>
                    </a:outerShdw>
                  </a:effectLst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81" name="Straight Connector 80">
                    <a:extLst>
                      <a:ext uri="{FF2B5EF4-FFF2-40B4-BE49-F238E27FC236}">
                        <a16:creationId xmlns:a16="http://schemas.microsoft.com/office/drawing/2014/main" id="{AB0B3C61-D131-8804-D648-FBC611D60807}"/>
                      </a:ext>
                    </a:extLst>
                  </p:cNvPr>
                  <p:cNvCxnSpPr>
                    <a:cxnSpLocks noChangeShapeType="1"/>
                    <a:stCxn id="75" idx="2"/>
                    <a:endCxn id="76" idx="0"/>
                  </p:cNvCxnSpPr>
                  <p:nvPr/>
                </p:nvCxnSpPr>
                <p:spPr bwMode="auto">
                  <a:xfrm flipH="1">
                    <a:off x="2146352" y="5463516"/>
                    <a:ext cx="34925" cy="316118"/>
                  </a:xfrm>
                  <a:prstGeom prst="line">
                    <a:avLst/>
                  </a:prstGeom>
                  <a:solidFill>
                    <a:schemeClr val="accent3">
                      <a:lumMod val="40000"/>
                      <a:lumOff val="60000"/>
                    </a:schemeClr>
                  </a:solidFill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blurRad="40000" dist="20000" dir="5400000" rotWithShape="0">
                      <a:srgbClr val="808080">
                        <a:alpha val="37999"/>
                      </a:srgbClr>
                    </a:outerShdw>
                  </a:effectLst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83" name="Straight Connector 82">
                    <a:extLst>
                      <a:ext uri="{FF2B5EF4-FFF2-40B4-BE49-F238E27FC236}">
                        <a16:creationId xmlns:a16="http://schemas.microsoft.com/office/drawing/2014/main" id="{B3C2056F-1BBE-5851-53A6-CEB1F7C2AC36}"/>
                      </a:ext>
                    </a:extLst>
                  </p:cNvPr>
                  <p:cNvCxnSpPr>
                    <a:cxnSpLocks noChangeShapeType="1"/>
                    <a:endCxn id="78" idx="1"/>
                  </p:cNvCxnSpPr>
                  <p:nvPr/>
                </p:nvCxnSpPr>
                <p:spPr bwMode="auto">
                  <a:xfrm flipV="1">
                    <a:off x="3305227" y="5267964"/>
                    <a:ext cx="325437" cy="10293"/>
                  </a:xfrm>
                  <a:prstGeom prst="line">
                    <a:avLst/>
                  </a:prstGeom>
                  <a:solidFill>
                    <a:schemeClr val="accent3">
                      <a:lumMod val="40000"/>
                      <a:lumOff val="60000"/>
                    </a:schemeClr>
                  </a:solidFill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blurRad="40000" dist="20000" dir="5400000" rotWithShape="0">
                      <a:srgbClr val="808080">
                        <a:alpha val="37999"/>
                      </a:srgbClr>
                    </a:outerShdw>
                  </a:effectLst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84" name="Straight Connector 83">
                    <a:extLst>
                      <a:ext uri="{FF2B5EF4-FFF2-40B4-BE49-F238E27FC236}">
                        <a16:creationId xmlns:a16="http://schemas.microsoft.com/office/drawing/2014/main" id="{CF3E2801-7FBD-FC47-82BF-F6D7B06246CB}"/>
                      </a:ext>
                    </a:extLst>
                  </p:cNvPr>
                  <p:cNvCxnSpPr>
                    <a:cxnSpLocks noChangeShapeType="1"/>
                    <a:endCxn id="79" idx="1"/>
                  </p:cNvCxnSpPr>
                  <p:nvPr/>
                </p:nvCxnSpPr>
                <p:spPr bwMode="auto">
                  <a:xfrm>
                    <a:off x="3305227" y="5989890"/>
                    <a:ext cx="325437" cy="0"/>
                  </a:xfrm>
                  <a:prstGeom prst="line">
                    <a:avLst/>
                  </a:prstGeom>
                  <a:solidFill>
                    <a:schemeClr val="accent3">
                      <a:lumMod val="40000"/>
                      <a:lumOff val="60000"/>
                    </a:schemeClr>
                  </a:solidFill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blurRad="40000" dist="20000" dir="5400000" rotWithShape="0">
                      <a:srgbClr val="808080">
                        <a:alpha val="37999"/>
                      </a:srgbClr>
                    </a:outerShdw>
                  </a:effectLst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85" name="Straight Connector 84">
                    <a:extLst>
                      <a:ext uri="{FF2B5EF4-FFF2-40B4-BE49-F238E27FC236}">
                        <a16:creationId xmlns:a16="http://schemas.microsoft.com/office/drawing/2014/main" id="{0D343FCB-BDFD-4548-AB95-A1087602B7F3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305226" y="4642333"/>
                    <a:ext cx="325437" cy="0"/>
                  </a:xfrm>
                  <a:prstGeom prst="line">
                    <a:avLst/>
                  </a:prstGeom>
                  <a:solidFill>
                    <a:schemeClr val="accent3">
                      <a:lumMod val="40000"/>
                      <a:lumOff val="60000"/>
                    </a:schemeClr>
                  </a:solidFill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blurRad="40000" dist="20000" dir="5400000" rotWithShape="0">
                      <a:srgbClr val="808080">
                        <a:alpha val="37999"/>
                      </a:srgbClr>
                    </a:outerShdw>
                  </a:effectLst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44BC7D02-F598-FE31-F056-FAA00B0CC8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34859" y="3823121"/>
                    <a:ext cx="3053712" cy="392575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blurRad="40000"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r>
                      <a:rPr lang="en-US" dirty="0">
                        <a:latin typeface="+mn-lt"/>
                        <a:ea typeface="+mn-ea"/>
                      </a:rPr>
                      <a:t>G4WorkerSubEvtRunManager</a:t>
                    </a:r>
                  </a:p>
                </p:txBody>
              </p:sp>
              <p:cxnSp>
                <p:nvCxnSpPr>
                  <p:cNvPr id="87" name="Straight Connector 86">
                    <a:extLst>
                      <a:ext uri="{FF2B5EF4-FFF2-40B4-BE49-F238E27FC236}">
                        <a16:creationId xmlns:a16="http://schemas.microsoft.com/office/drawing/2014/main" id="{8461EDB2-0729-4DE9-5A7C-BD5819BACB91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2222552" y="4223655"/>
                    <a:ext cx="117872" cy="205162"/>
                  </a:xfrm>
                  <a:prstGeom prst="line">
                    <a:avLst/>
                  </a:prstGeom>
                  <a:solidFill>
                    <a:schemeClr val="accent3">
                      <a:lumMod val="40000"/>
                      <a:lumOff val="60000"/>
                    </a:schemeClr>
                  </a:solidFill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blurRad="40000" dist="20000" dir="5400000" rotWithShape="0">
                      <a:srgbClr val="808080">
                        <a:alpha val="37999"/>
                      </a:srgbClr>
                    </a:outerShdw>
                  </a:effectLst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845B4966-CC03-E880-083A-40ED0EECFD33}"/>
                    </a:ext>
                  </a:extLst>
                </p:cNvPr>
                <p:cNvSpPr txBox="1"/>
                <p:nvPr/>
              </p:nvSpPr>
              <p:spPr>
                <a:xfrm>
                  <a:off x="4839258" y="5960524"/>
                  <a:ext cx="63955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/>
                    <a:t>Task</a:t>
                  </a:r>
                </a:p>
              </p:txBody>
            </p:sp>
          </p:grpSp>
        </p:grpSp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05E94A0C-42D2-BB40-9DAB-2A9ED690210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024471" y="2255282"/>
              <a:ext cx="841003" cy="167402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B8E32C95-C796-F4C9-BF63-32302D558C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8042" y="3063304"/>
            <a:ext cx="1323976" cy="338996"/>
          </a:xfrm>
          <a:prstGeom prst="rect">
            <a:avLst/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G4SubEvent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27D72F7-63C7-5170-432A-DAC392D6EC3C}"/>
              </a:ext>
            </a:extLst>
          </p:cNvPr>
          <p:cNvCxnSpPr>
            <a:cxnSpLocks noChangeShapeType="1"/>
            <a:stCxn id="10" idx="3"/>
            <a:endCxn id="8" idx="1"/>
          </p:cNvCxnSpPr>
          <p:nvPr/>
        </p:nvCxnSpPr>
        <p:spPr bwMode="auto">
          <a:xfrm>
            <a:off x="4411963" y="2991530"/>
            <a:ext cx="326079" cy="24127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269064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DD07B-16D8-F1CC-3D7A-8EC6E0321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/ will be unchanged / seamless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24BB0-FBEE-5372-41DE-F72055704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Applications that work in the event-level parallel mode both with original MT mode or with the task-based MT mode work as-is. No modification needed.</a:t>
            </a:r>
          </a:p>
          <a:p>
            <a:r>
              <a:rPr lang="en-US" sz="1800" dirty="0"/>
              <a:t>In the sub-event parallel mode:</a:t>
            </a:r>
          </a:p>
          <a:p>
            <a:pPr lvl="1"/>
            <a:r>
              <a:rPr lang="en-US" sz="1800" dirty="0"/>
              <a:t>Methods in </a:t>
            </a:r>
            <a:r>
              <a:rPr lang="en-US" sz="1800" i="1" dirty="0"/>
              <a:t>G4EventManager</a:t>
            </a:r>
            <a:r>
              <a:rPr lang="en-US" sz="1800" dirty="0"/>
              <a:t> that are used in the worker thread are not changed.</a:t>
            </a:r>
          </a:p>
          <a:p>
            <a:pPr lvl="2"/>
            <a:r>
              <a:rPr lang="en-US" i="1" dirty="0" err="1"/>
              <a:t>ProcessOneEvent</a:t>
            </a:r>
            <a:r>
              <a:rPr lang="en-US" i="1" dirty="0"/>
              <a:t>(G4TrackVector*) </a:t>
            </a:r>
            <a:r>
              <a:rPr lang="en-US" dirty="0"/>
              <a:t>method is used instead of </a:t>
            </a:r>
            <a:r>
              <a:rPr lang="en-US" i="1" dirty="0" err="1"/>
              <a:t>ProcessOneEvent</a:t>
            </a:r>
            <a:r>
              <a:rPr lang="en-US" i="1" dirty="0"/>
              <a:t>(G4Event*).</a:t>
            </a:r>
          </a:p>
          <a:p>
            <a:pPr lvl="1"/>
            <a:r>
              <a:rPr lang="en-US" sz="1800" dirty="0"/>
              <a:t>G4TrackingManager is unchanged.</a:t>
            </a:r>
          </a:p>
          <a:p>
            <a:pPr lvl="1"/>
            <a:r>
              <a:rPr lang="en-US" sz="1800" dirty="0"/>
              <a:t>“Specialized” tracking manager can be used as-is in the worker thread. It can be assigned to all worker threads or to some selected number of worker threads.</a:t>
            </a:r>
          </a:p>
          <a:p>
            <a:pPr lvl="2"/>
            <a:r>
              <a:rPr lang="en-US" dirty="0"/>
              <a:t>May have more than one kinds of specialized tracking managers.</a:t>
            </a:r>
          </a:p>
          <a:p>
            <a:pPr lvl="1"/>
            <a:r>
              <a:rPr lang="en-US" sz="1800" dirty="0"/>
              <a:t>Scores defined by the command-based scorers are automatically merged.</a:t>
            </a:r>
          </a:p>
          <a:p>
            <a:pPr lvl="1"/>
            <a:r>
              <a:rPr lang="en-US" sz="1800" dirty="0"/>
              <a:t>Trajectories created in worker threads are merged to the corresponding G4Event.</a:t>
            </a:r>
          </a:p>
          <a:p>
            <a:pPr lvl="2"/>
            <a:r>
              <a:rPr lang="en-US" dirty="0"/>
              <a:t>Optional – as it requires rather heavy copy operations.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7395C8-803B-B485-FB70-B39C6EE1C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2202DB-864C-8181-87CB-BDAF1B1AD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792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0DFF6-3108-F04B-A4DF-4F0F68C75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Top-level scenario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BD8F6-7B5A-414E-9647-F01A5125F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918" y="865762"/>
            <a:ext cx="8656178" cy="5481987"/>
          </a:xfrm>
        </p:spPr>
        <p:txBody>
          <a:bodyPr>
            <a:noAutofit/>
          </a:bodyPr>
          <a:lstStyle/>
          <a:p>
            <a:r>
              <a:rPr lang="en-US" sz="1600" dirty="0"/>
              <a:t>In the master thread, in addition to the ordinary stacks (Urgent, Waiting, (Waiting_1, …)), user may add stacks for each kind of sub-event tasks (</a:t>
            </a:r>
            <a:r>
              <a:rPr lang="en-US" sz="1600" i="1" dirty="0">
                <a:solidFill>
                  <a:srgbClr val="FF0000"/>
                </a:solidFill>
              </a:rPr>
              <a:t>G4SubEventTrackStack</a:t>
            </a:r>
            <a:r>
              <a:rPr lang="en-US" sz="1600" dirty="0"/>
              <a:t>).</a:t>
            </a:r>
          </a:p>
          <a:p>
            <a:pPr lvl="1"/>
            <a:r>
              <a:rPr lang="en-US" sz="1600" dirty="0"/>
              <a:t>e.g. optical photons in scintillator, EM particles in calorimeter, …</a:t>
            </a:r>
          </a:p>
          <a:p>
            <a:r>
              <a:rPr lang="en-US" sz="1600" dirty="0"/>
              <a:t>A </a:t>
            </a:r>
            <a:r>
              <a:rPr lang="en-US" sz="1600" i="1" dirty="0"/>
              <a:t>G4SubEventTrackStack</a:t>
            </a:r>
            <a:r>
              <a:rPr lang="en-US" sz="1600" dirty="0"/>
              <a:t> stacks tracks of selected type, and once the number of tracks becomes the user-specified threshold, it packs them into </a:t>
            </a:r>
            <a:r>
              <a:rPr lang="en-US" sz="1600" i="1" dirty="0">
                <a:solidFill>
                  <a:srgbClr val="FF0000"/>
                </a:solidFill>
              </a:rPr>
              <a:t>G4SubEvent</a:t>
            </a:r>
            <a:r>
              <a:rPr lang="en-US" sz="1600" dirty="0"/>
              <a:t>.</a:t>
            </a:r>
          </a:p>
          <a:p>
            <a:r>
              <a:rPr lang="en-US" sz="1600" dirty="0"/>
              <a:t>Worker thread thread pulls a sub-event of its type from the master thread.</a:t>
            </a:r>
          </a:p>
          <a:p>
            <a:pPr lvl="1"/>
            <a:r>
              <a:rPr lang="en-US" sz="1600" i="1" dirty="0"/>
              <a:t>G4Event</a:t>
            </a:r>
            <a:r>
              <a:rPr lang="en-US" sz="1600" dirty="0"/>
              <a:t> in the master thread keeps record of spawned </a:t>
            </a:r>
            <a:r>
              <a:rPr lang="en-US" sz="1600" i="1" dirty="0"/>
              <a:t>G4SubEvent</a:t>
            </a:r>
            <a:r>
              <a:rPr lang="en-US" sz="1600" dirty="0"/>
              <a:t> objects.</a:t>
            </a:r>
          </a:p>
          <a:p>
            <a:pPr lvl="1"/>
            <a:r>
              <a:rPr lang="en-US" sz="1600" dirty="0"/>
              <a:t>Master thread may proceed to the next event(s) while workers still work for the       sub-event(s) of previous event(s).</a:t>
            </a:r>
          </a:p>
          <a:p>
            <a:r>
              <a:rPr lang="en-US" sz="1600" dirty="0"/>
              <a:t>Worker pushes the resulting thread-local </a:t>
            </a:r>
            <a:r>
              <a:rPr lang="en-US" sz="1600" i="1" dirty="0"/>
              <a:t>G4Event</a:t>
            </a:r>
            <a:r>
              <a:rPr lang="en-US" sz="1600" dirty="0"/>
              <a:t> object to the master.</a:t>
            </a:r>
          </a:p>
          <a:p>
            <a:pPr lvl="1"/>
            <a:r>
              <a:rPr lang="en-US" sz="1600" dirty="0"/>
              <a:t>It contains all the necessary outcomes (hits, scores, trajectories, etc.) made in the worker thread.</a:t>
            </a:r>
          </a:p>
          <a:p>
            <a:pPr lvl="1"/>
            <a:r>
              <a:rPr lang="en-US" sz="1600" dirty="0"/>
              <a:t>Thread-local event is merged into the corresponding </a:t>
            </a:r>
            <a:r>
              <a:rPr lang="en-US" sz="1600" i="1" dirty="0"/>
              <a:t>G4Event</a:t>
            </a:r>
            <a:r>
              <a:rPr lang="en-US" sz="1600" dirty="0"/>
              <a:t> in master. </a:t>
            </a:r>
          </a:p>
          <a:p>
            <a:pPr lvl="1"/>
            <a:r>
              <a:rPr lang="en-US" sz="1600" dirty="0"/>
              <a:t>After merging, thread-local event object and its contents are safely deleted by the worker thread.</a:t>
            </a:r>
          </a:p>
          <a:p>
            <a:r>
              <a:rPr lang="en-US" sz="1600" dirty="0"/>
              <a:t>Worker thread does not have </a:t>
            </a:r>
            <a:r>
              <a:rPr lang="en-US" sz="1600" i="1" dirty="0" err="1"/>
              <a:t>PrimaryGeneratorAction</a:t>
            </a:r>
            <a:r>
              <a:rPr lang="en-US" sz="1600" dirty="0"/>
              <a:t> but use </a:t>
            </a:r>
            <a:r>
              <a:rPr lang="en-US" sz="1600" i="1" dirty="0"/>
              <a:t>G4EventManager::</a:t>
            </a:r>
            <a:r>
              <a:rPr lang="en-US" sz="1600" i="1" dirty="0" err="1"/>
              <a:t>ProcessOneEvent</a:t>
            </a:r>
            <a:r>
              <a:rPr lang="en-US" sz="1600" i="1" dirty="0"/>
              <a:t>(G4TrackVector*) </a:t>
            </a:r>
            <a:r>
              <a:rPr lang="en-US" sz="1600" dirty="0"/>
              <a:t>to process tracks provided in </a:t>
            </a:r>
            <a:r>
              <a:rPr lang="en-US" sz="1600" i="1" dirty="0"/>
              <a:t>G4SubEvent</a:t>
            </a:r>
            <a:r>
              <a:rPr lang="en-US" sz="1600" dirty="0"/>
              <a:t>.</a:t>
            </a:r>
          </a:p>
          <a:p>
            <a:pPr lvl="1"/>
            <a:r>
              <a:rPr lang="en-US" sz="1600" i="1" dirty="0"/>
              <a:t>G4EventManager</a:t>
            </a:r>
            <a:r>
              <a:rPr lang="en-US" sz="1600" dirty="0"/>
              <a:t> of the worker thread does the job just the same as what it does in the event-level parallel mode.</a:t>
            </a:r>
          </a:p>
          <a:p>
            <a:endParaRPr lang="en-US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7F65B-D59D-194F-8301-5D838A0F2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C19834-DDFE-6183-8EFA-A73CBFC92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Sub-Event Parallelism - M. Asai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084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0DFF6-3108-F04B-A4DF-4F0F68C75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G4UserSubEvtThreadInitialization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BD8F6-7B5A-414E-9647-F01A5125F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918" y="865762"/>
            <a:ext cx="8656178" cy="5481987"/>
          </a:xfrm>
        </p:spPr>
        <p:txBody>
          <a:bodyPr>
            <a:noAutofit/>
          </a:bodyPr>
          <a:lstStyle/>
          <a:p>
            <a:r>
              <a:rPr lang="en-US" sz="1800" dirty="0"/>
              <a:t>By default, all worker threads have </a:t>
            </a:r>
            <a:r>
              <a:rPr lang="en-US" sz="1800" i="1" dirty="0">
                <a:solidFill>
                  <a:srgbClr val="FF0000"/>
                </a:solidFill>
              </a:rPr>
              <a:t>G4WorkerSubEvtRunManager</a:t>
            </a:r>
            <a:r>
              <a:rPr lang="en-US" sz="1800" dirty="0"/>
              <a:t> with the default sub-event type 0.</a:t>
            </a:r>
          </a:p>
          <a:p>
            <a:r>
              <a:rPr lang="en-US" sz="1800" dirty="0"/>
              <a:t>By overriding </a:t>
            </a:r>
            <a:r>
              <a:rPr lang="en-US" sz="1800" i="1" dirty="0" err="1">
                <a:solidFill>
                  <a:srgbClr val="FF0000"/>
                </a:solidFill>
              </a:rPr>
              <a:t>CreateWorkerRunManager</a:t>
            </a:r>
            <a:r>
              <a:rPr lang="en-US" sz="1800" i="1" dirty="0">
                <a:solidFill>
                  <a:srgbClr val="FF0000"/>
                </a:solidFill>
              </a:rPr>
              <a:t>() </a:t>
            </a:r>
            <a:r>
              <a:rPr lang="en-US" sz="1800" dirty="0"/>
              <a:t>method of </a:t>
            </a:r>
            <a:r>
              <a:rPr lang="en-US" sz="1800" i="1" dirty="0">
                <a:solidFill>
                  <a:srgbClr val="FF0000"/>
                </a:solidFill>
              </a:rPr>
              <a:t>G4UserSubEvtThreadInitialization</a:t>
            </a:r>
            <a:r>
              <a:rPr lang="en-US" sz="1800" dirty="0"/>
              <a:t> class, user may assign dedicated sub-event type to each worker.</a:t>
            </a:r>
          </a:p>
          <a:p>
            <a:pPr lvl="1"/>
            <a:r>
              <a:rPr lang="en-US" sz="1600" dirty="0"/>
              <a:t>Assignment can be changed on the fly if load-balancing is needed.</a:t>
            </a:r>
          </a:p>
          <a:p>
            <a:pPr marL="457200" lvl="1" indent="0">
              <a:buNone/>
            </a:pPr>
            <a:endParaRPr lang="en-US" sz="1600" dirty="0"/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G4WorkerRunManager*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MyUserSubEvtThreadInitialization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CreateWorkerRunManager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 const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G4int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threadID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G4Threading::G4GetThreadId();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G4int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subEvtType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0;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switch(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threadID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{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case 0: case 1: case 2: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subEvtType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1; break;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default: break;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new G4WorkerSubEvtRunManager(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subEvtType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7F65B-D59D-194F-8301-5D838A0F2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C19834-DDFE-6183-8EFA-A73CBFC92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Sub-Event Parallelism - M. Asai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9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DF9DC-E855-425B-4146-43169CE2C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G4UserActionInitialization::</a:t>
            </a:r>
            <a:r>
              <a:rPr lang="en-US" dirty="0" err="1"/>
              <a:t>BuildForMaster</a:t>
            </a:r>
            <a:r>
              <a:rPr lang="en-US" dirty="0"/>
              <a:t>()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FAE11-7613-61A4-EF7C-21F6A2F6E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In sub-event parallel mode, </a:t>
            </a:r>
            <a:r>
              <a:rPr lang="en-US" sz="1600" i="1" dirty="0" err="1"/>
              <a:t>PrimaryGeneratorAction</a:t>
            </a:r>
            <a:r>
              <a:rPr lang="en-US" sz="1600" dirty="0"/>
              <a:t> must be assigned to the master thread. </a:t>
            </a:r>
          </a:p>
          <a:p>
            <a:r>
              <a:rPr lang="en-US" sz="1600" dirty="0"/>
              <a:t>If </a:t>
            </a:r>
            <a:r>
              <a:rPr lang="en-US" sz="1600" i="1" dirty="0" err="1"/>
              <a:t>UserRunAction</a:t>
            </a:r>
            <a:r>
              <a:rPr lang="en-US" sz="1600" dirty="0"/>
              <a:t> or </a:t>
            </a:r>
            <a:r>
              <a:rPr lang="en-US" sz="1600" i="1" dirty="0" err="1"/>
              <a:t>UserEventAction</a:t>
            </a:r>
            <a:r>
              <a:rPr lang="en-US" sz="1600" dirty="0"/>
              <a:t> is needed, it must also be assigned to the master thread.</a:t>
            </a:r>
          </a:p>
          <a:p>
            <a:pPr lvl="1"/>
            <a:r>
              <a:rPr lang="en-US" sz="1600" dirty="0"/>
              <a:t>There is no “run” or “event” in the worker thread. </a:t>
            </a:r>
            <a:r>
              <a:rPr lang="en-US" sz="1600" i="1" dirty="0"/>
              <a:t>G4Event</a:t>
            </a:r>
            <a:r>
              <a:rPr lang="en-US" sz="1600" dirty="0"/>
              <a:t> object created in the worker thread is used as a container to bring the results made by the tasked sub-event.</a:t>
            </a:r>
          </a:p>
          <a:p>
            <a:r>
              <a:rPr lang="en-US" sz="1600" dirty="0"/>
              <a:t>As the master thread does the ordinary tracking, it may take </a:t>
            </a:r>
            <a:r>
              <a:rPr lang="en-US" sz="1600" i="1" dirty="0" err="1"/>
              <a:t>UserTrackinigAction</a:t>
            </a:r>
            <a:r>
              <a:rPr lang="en-US" sz="1600" dirty="0"/>
              <a:t> and </a:t>
            </a:r>
            <a:r>
              <a:rPr lang="en-US" sz="1600" i="1" dirty="0" err="1"/>
              <a:t>UserSteppingAction</a:t>
            </a:r>
            <a:r>
              <a:rPr lang="en-US" sz="1600" dirty="0"/>
              <a:t> as well.</a:t>
            </a:r>
          </a:p>
          <a:p>
            <a:endParaRPr lang="en-US" sz="1600" dirty="0"/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void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MyActionInitialization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BuildForMaster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 const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if(G4RunManager::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GetRunManager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()-&gt;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GetRunManagerType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==G4RunManager::</a:t>
            </a:r>
            <a:r>
              <a:rPr lang="en-US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subEventMasterRM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{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SetUserAction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(new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MyPrimaryGeneratorAction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SetUserAction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(new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MyStackingAction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SetUserAction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(new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MyRunAction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658552-7E35-07F1-BF14-9EC8A33BF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C5044C-D82C-BBB2-DA85-68E6EC3B6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C2DFFB-78E5-7A6D-52F2-7F1BCBD33E08}"/>
              </a:ext>
            </a:extLst>
          </p:cNvPr>
          <p:cNvSpPr txBox="1"/>
          <p:nvPr/>
        </p:nvSpPr>
        <p:spPr>
          <a:xfrm>
            <a:off x="4403036" y="5613360"/>
            <a:ext cx="4552121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MyRunAction</a:t>
            </a:r>
            <a:r>
              <a:rPr lang="en-US" dirty="0"/>
              <a:t> is used for both event-level and sub-event-level parallel modes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66784A5-8F6C-B78C-4C75-6AF58972E475}"/>
              </a:ext>
            </a:extLst>
          </p:cNvPr>
          <p:cNvCxnSpPr>
            <a:cxnSpLocks/>
          </p:cNvCxnSpPr>
          <p:nvPr/>
        </p:nvCxnSpPr>
        <p:spPr>
          <a:xfrm flipH="1" flipV="1">
            <a:off x="4045226" y="5724939"/>
            <a:ext cx="354854" cy="251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9365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DF9DC-E855-425B-4146-43169CE2C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G4UserActionInitialization::</a:t>
            </a:r>
            <a:r>
              <a:rPr lang="en-US" dirty="0" err="1"/>
              <a:t>BuildForMaster</a:t>
            </a:r>
            <a:r>
              <a:rPr lang="en-US" dirty="0"/>
              <a:t>()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FAE11-7613-61A4-EF7C-21F6A2F6E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For each sub-event type, capacity of </a:t>
            </a:r>
            <a:r>
              <a:rPr lang="en-US" sz="1600" i="1" dirty="0"/>
              <a:t>G4SubEvent</a:t>
            </a:r>
            <a:r>
              <a:rPr lang="en-US" sz="1600" dirty="0"/>
              <a:t> may be specified. Default is 1000.</a:t>
            </a:r>
          </a:p>
          <a:p>
            <a:r>
              <a:rPr lang="en-US" sz="1600" dirty="0"/>
              <a:t>Once tracks in the stack for a sub-event type reach to the specified maximum capacity, a </a:t>
            </a:r>
            <a:r>
              <a:rPr lang="en-US" sz="1600" i="1" dirty="0"/>
              <a:t>G4SubEvent</a:t>
            </a:r>
            <a:r>
              <a:rPr lang="en-US" sz="1600" dirty="0"/>
              <a:t> object is instantiated and tasked to the corresponding worker.</a:t>
            </a:r>
          </a:p>
          <a:p>
            <a:pPr lvl="1"/>
            <a:r>
              <a:rPr lang="en-US" sz="1600" dirty="0"/>
              <a:t>At the end of an event (of master thread), remaining tracks are stored in a new </a:t>
            </a:r>
            <a:r>
              <a:rPr lang="en-US" sz="1600" i="1" dirty="0"/>
              <a:t>G4SubEvent</a:t>
            </a:r>
            <a:r>
              <a:rPr lang="en-US" sz="1600" dirty="0"/>
              <a:t> object and tasked. I.e. a sub-event does not contain tracks of more than one events.</a:t>
            </a:r>
          </a:p>
          <a:p>
            <a:endParaRPr lang="en-US" sz="1600" dirty="0"/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void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MyActionInitialization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BuildForMaster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 const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if(G4RunManager::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GetRunManager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()-&gt;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GetRunManagerType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==G4RunManager::</a:t>
            </a:r>
            <a:r>
              <a:rPr lang="en-US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subEventMasterRM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{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G4RunManager::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GetRunManager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()-&gt;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RegisterSubEventType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(0,2000);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G4RunManager::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GetRunManager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()-&gt;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RegisterSubEventType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(1,500);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658552-7E35-07F1-BF14-9EC8A33BF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C5044C-D82C-BBB2-DA85-68E6EC3B6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514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DF9DC-E855-425B-4146-43169CE2C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G4UserActionInitialization::Build()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FAE11-7613-61A4-EF7C-21F6A2F6E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i="1" dirty="0" err="1"/>
              <a:t>UserTrackingAction</a:t>
            </a:r>
            <a:r>
              <a:rPr lang="en-US" sz="1600" dirty="0"/>
              <a:t>, </a:t>
            </a:r>
            <a:r>
              <a:rPr lang="en-US" sz="1600" i="1" dirty="0" err="1"/>
              <a:t>UserSteppingAction</a:t>
            </a:r>
            <a:r>
              <a:rPr lang="en-US" sz="1600" dirty="0"/>
              <a:t> or </a:t>
            </a:r>
            <a:r>
              <a:rPr lang="en-US" sz="1600" i="1" dirty="0" err="1"/>
              <a:t>UserStackingAction</a:t>
            </a:r>
            <a:r>
              <a:rPr lang="en-US" sz="1600" dirty="0"/>
              <a:t> may be set to the worker thread. User may alter these classes depending on the sub-event type.</a:t>
            </a:r>
          </a:p>
          <a:p>
            <a:endParaRPr lang="en-US" sz="1600" dirty="0"/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void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MyActionInitialization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::Build() const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auto*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runM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G4RunManager::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GetRunManager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if(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runM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GetRunManagerType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()==G4RunManager::</a:t>
            </a:r>
            <a:r>
              <a:rPr lang="en-US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subEventWorkerRM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{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if(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runM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GetSubEventTyp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 == 0) 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{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SetUserAction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(new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MyEventActionForPhoton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 }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else if(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runM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GetSubEventTyp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 == 1)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{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SetUserAction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(new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MyEventActionForEM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 }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else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{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SetUserAction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(new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MyPrimaryGeneratorAction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SetUserAction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(new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MyEventAction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} 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658552-7E35-07F1-BF14-9EC8A33BF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C5044C-D82C-BBB2-DA85-68E6EC3B6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144E5F-408A-1D52-E098-A5267BC57984}"/>
              </a:ext>
            </a:extLst>
          </p:cNvPr>
          <p:cNvSpPr txBox="1"/>
          <p:nvPr/>
        </p:nvSpPr>
        <p:spPr>
          <a:xfrm>
            <a:off x="4065105" y="5459448"/>
            <a:ext cx="495962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 event-level parallelism </a:t>
            </a:r>
            <a:r>
              <a:rPr lang="en-US" dirty="0" err="1"/>
              <a:t>PrimaryGeneratorAction</a:t>
            </a:r>
            <a:r>
              <a:rPr lang="en-US" dirty="0"/>
              <a:t> is set to worker threads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585651B-CF7F-E533-656D-C06BDDE86198}"/>
              </a:ext>
            </a:extLst>
          </p:cNvPr>
          <p:cNvCxnSpPr/>
          <p:nvPr/>
        </p:nvCxnSpPr>
        <p:spPr>
          <a:xfrm flipH="1" flipV="1">
            <a:off x="5168348" y="5272851"/>
            <a:ext cx="178904" cy="168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5103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7138B-4EB8-2312-761F-119EFF2FB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UserStackingAction</a:t>
            </a:r>
            <a:r>
              <a:rPr lang="en-US" dirty="0"/>
              <a:t> in the master thread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3FD4B-C923-0A09-77C5-10FD72973F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In the master thread, in addition to the ordinary stacks (Urgent, Waiting, (Waiting_1, …)), user may add stacks for each kind of sub-event tasks (</a:t>
            </a:r>
            <a:r>
              <a:rPr lang="en-US" sz="1600" i="1" dirty="0"/>
              <a:t>G4SubEventTrackStack</a:t>
            </a:r>
            <a:r>
              <a:rPr lang="en-US" sz="1600" dirty="0"/>
              <a:t>).</a:t>
            </a:r>
          </a:p>
          <a:p>
            <a:pPr lvl="1"/>
            <a:r>
              <a:rPr lang="en-US" sz="1600" dirty="0"/>
              <a:t>e.g. optical photons in scintillator, EM particles in calorimeter, …</a:t>
            </a:r>
          </a:p>
          <a:p>
            <a:r>
              <a:rPr lang="en-US" sz="1600" dirty="0"/>
              <a:t>In the </a:t>
            </a:r>
            <a:r>
              <a:rPr lang="en-US" sz="1600" i="1" dirty="0" err="1">
                <a:solidFill>
                  <a:srgbClr val="FF0000"/>
                </a:solidFill>
              </a:rPr>
              <a:t>UserStackingAction</a:t>
            </a:r>
            <a:r>
              <a:rPr lang="en-US" sz="1600" i="1" dirty="0">
                <a:solidFill>
                  <a:srgbClr val="FF0000"/>
                </a:solidFill>
              </a:rPr>
              <a:t>::</a:t>
            </a:r>
            <a:r>
              <a:rPr lang="en-US" sz="1600" i="1" dirty="0" err="1">
                <a:solidFill>
                  <a:srgbClr val="FF0000"/>
                </a:solidFill>
              </a:rPr>
              <a:t>ClassifyNewTrack</a:t>
            </a:r>
            <a:r>
              <a:rPr lang="en-US" sz="1600" i="1" dirty="0">
                <a:solidFill>
                  <a:srgbClr val="FF0000"/>
                </a:solidFill>
              </a:rPr>
              <a:t>() </a:t>
            </a:r>
            <a:r>
              <a:rPr lang="en-US" sz="1600" dirty="0"/>
              <a:t>method, depending on the particle type, position, energy, volume/region etc., a track can be directed to the dedicated stack for sub-event.</a:t>
            </a:r>
          </a:p>
          <a:p>
            <a:endParaRPr lang="en-US" sz="1600" dirty="0"/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G4ClassificationOfNewTrack </a:t>
            </a:r>
          </a:p>
          <a:p>
            <a:pPr marL="457200" lvl="1" indent="0"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MyStackingAction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ClassifyNewTrack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(const G4Track*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aTrack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if(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aTrack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GetParticleDefinition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()==G4OpticalPhoton::Definition())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{ return fSubEvent_0; }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if(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aTrack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GetParticleDefinition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()==G4Gamma::Definition()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&amp;&amp;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aTrack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GetKineticEnergy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()&gt;1.0*GeV)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{ return fSubEvent_1; }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else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…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F0504-6120-F091-E7D9-9630B228C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CE6267-8404-EDF2-6E5B-8DC2C8E6F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67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7138B-4EB8-2312-761F-119EFF2FB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Shortcut alternative to </a:t>
            </a:r>
            <a:r>
              <a:rPr lang="en-US" dirty="0" err="1"/>
              <a:t>UserStackingAction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3FD4B-C923-0A09-77C5-10FD72973F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If classification is based only on the particle type, it can be defined in </a:t>
            </a:r>
            <a:r>
              <a:rPr lang="en-US" sz="1600" i="1" dirty="0" err="1"/>
              <a:t>UserActionInitialization</a:t>
            </a:r>
            <a:r>
              <a:rPr lang="en-US" sz="1600" dirty="0"/>
              <a:t>.</a:t>
            </a:r>
          </a:p>
          <a:p>
            <a:endParaRPr lang="en-US" sz="1600" dirty="0"/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void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MyActionInitialization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BuildForMaster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 const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if(G4RunManager::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GetRunManager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()-&gt;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GetRunManagerType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==G4RunManager::</a:t>
            </a:r>
            <a:r>
              <a:rPr lang="en-US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subEventMasterRM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{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G4RunManager::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GetRunManager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()-&gt;</a:t>
            </a:r>
            <a:r>
              <a:rPr lang="en-US" sz="14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SetDefaultClassification</a:t>
            </a:r>
            <a:b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(G4OpticalPhoton::Definition(),fSubEvent_0);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F0504-6120-F091-E7D9-9630B228C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CE6267-8404-EDF2-6E5B-8DC2C8E6F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582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A8850-0111-F04E-A5AD-968918793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Geant4 evolutions in parallelization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4E6E3-35E4-144E-ACED-E23AD1130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918" y="966055"/>
            <a:ext cx="8669711" cy="558066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1800" dirty="0"/>
              <a:t> Sequential mode : </a:t>
            </a:r>
            <a:r>
              <a:rPr lang="en-US" sz="1800" dirty="0">
                <a:solidFill>
                  <a:srgbClr val="FF0000"/>
                </a:solidFill>
              </a:rPr>
              <a:t>original since Geant4 v1.0</a:t>
            </a:r>
          </a:p>
          <a:p>
            <a:pPr lvl="1"/>
            <a:r>
              <a:rPr lang="en-US" sz="1800" dirty="0"/>
              <a:t>Single core (thread) does everything</a:t>
            </a:r>
          </a:p>
          <a:p>
            <a:pPr>
              <a:buFont typeface="+mj-lt"/>
              <a:buAutoNum type="arabicPeriod"/>
            </a:pPr>
            <a:r>
              <a:rPr lang="en-US" sz="1800" dirty="0"/>
              <a:t> Multithreaded event-level parallel mode : </a:t>
            </a:r>
            <a:r>
              <a:rPr lang="en-US" sz="1800" dirty="0">
                <a:solidFill>
                  <a:srgbClr val="FF0000"/>
                </a:solidFill>
              </a:rPr>
              <a:t>since Geant4 v10.0 (Dec.2013)</a:t>
            </a:r>
          </a:p>
          <a:p>
            <a:pPr lvl="1"/>
            <a:r>
              <a:rPr lang="en-US" sz="1800" dirty="0"/>
              <a:t>Taking the advantage of independence of events, many cores (threads) process events in parallel (event-level parallelism)</a:t>
            </a:r>
          </a:p>
          <a:p>
            <a:pPr lvl="1"/>
            <a:r>
              <a:rPr lang="en-US" sz="1800" dirty="0"/>
              <a:t>Geometry / x-section tables are shared over threads</a:t>
            </a:r>
          </a:p>
          <a:p>
            <a:pPr>
              <a:buFont typeface="+mj-lt"/>
              <a:buAutoNum type="arabicPeriod"/>
            </a:pPr>
            <a:r>
              <a:rPr lang="en-US" sz="1800" dirty="0"/>
              <a:t> Task-based event-level parallel mode : </a:t>
            </a:r>
            <a:r>
              <a:rPr lang="en-US" sz="1800" dirty="0">
                <a:solidFill>
                  <a:srgbClr val="FF0000"/>
                </a:solidFill>
              </a:rPr>
              <a:t>since Geant4 v11.0 (Dec.2021)</a:t>
            </a:r>
          </a:p>
          <a:p>
            <a:pPr lvl="1"/>
            <a:r>
              <a:rPr lang="en-US" sz="1800" dirty="0"/>
              <a:t>Decoupling task (event loop) from thread</a:t>
            </a:r>
          </a:p>
          <a:p>
            <a:pPr lvl="1"/>
            <a:r>
              <a:rPr lang="en-US" sz="1800" dirty="0"/>
              <a:t>More flexible load-balancing</a:t>
            </a:r>
          </a:p>
          <a:p>
            <a:pPr>
              <a:buFont typeface="+mj-lt"/>
              <a:buAutoNum type="arabicPeriod"/>
            </a:pPr>
            <a:r>
              <a:rPr lang="en-US" sz="1800" dirty="0"/>
              <a:t> Task-based sub-event parallel mode : </a:t>
            </a:r>
            <a:r>
              <a:rPr lang="en-US" sz="1800" dirty="0">
                <a:solidFill>
                  <a:srgbClr val="FF0000"/>
                </a:solidFill>
              </a:rPr>
              <a:t>planned (Dec.2024~)</a:t>
            </a:r>
          </a:p>
          <a:p>
            <a:pPr lvl="1"/>
            <a:r>
              <a:rPr lang="en-US" sz="1800" dirty="0"/>
              <a:t>Split an event into sub-events and task them separately</a:t>
            </a:r>
          </a:p>
          <a:p>
            <a:pPr lvl="1"/>
            <a:r>
              <a:rPr lang="en-US" sz="1800" dirty="0"/>
              <a:t>Sub-event : </a:t>
            </a:r>
          </a:p>
          <a:p>
            <a:pPr lvl="2"/>
            <a:r>
              <a:rPr lang="en-US" dirty="0"/>
              <a:t>Sub-group of primary tracks, or</a:t>
            </a:r>
          </a:p>
          <a:p>
            <a:pPr lvl="2"/>
            <a:r>
              <a:rPr lang="en-US" dirty="0"/>
              <a:t>Group of tracks getting into a particular detector component </a:t>
            </a:r>
          </a:p>
          <a:p>
            <a:pPr lvl="3"/>
            <a:r>
              <a:rPr lang="en-US" sz="1800" dirty="0"/>
              <a:t>Suitable for heterogeneous hybrid hardware</a:t>
            </a:r>
          </a:p>
          <a:p>
            <a:r>
              <a:rPr lang="en-US" sz="1800" dirty="0"/>
              <a:t>N.B. We made these evolutions without forcing the user to migrate</a:t>
            </a:r>
          </a:p>
          <a:p>
            <a:pPr lvl="1"/>
            <a:r>
              <a:rPr lang="en-US" sz="1600" dirty="0"/>
              <a:t>Except for using the new functionalities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64B637-91AE-7C4F-A471-335626F73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4DE882-CF6C-8492-52D0-2614DF7B6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Sub-Event Parallelism - M. Asai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1841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CE473D-5749-6FAB-84C2-8A5B55B8A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RE03 in event-level parallel mode (1 GeV muons)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5478F-BC07-D83E-FCFC-92E033EE3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Updates on Sub-Event Parallelism - M. Asai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FC3FE-EBAA-B62D-416D-7F6260FF2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5874C8-9A05-8145-B898-C0426FB3F8A7}" type="slidenum">
              <a:rPr lang="ja-JP" altLang="en-US" smtClean="0"/>
              <a:pPr>
                <a:defRPr/>
              </a:pPr>
              <a:t>20</a:t>
            </a:fld>
            <a:endParaRPr lang="en-US" altLang="ja-JP"/>
          </a:p>
        </p:txBody>
      </p:sp>
      <p:pic>
        <p:nvPicPr>
          <p:cNvPr id="8" name="Picture 7" descr="A green and red lines in a square box&#10;&#10;Description automatically generated">
            <a:extLst>
              <a:ext uri="{FF2B5EF4-FFF2-40B4-BE49-F238E27FC236}">
                <a16:creationId xmlns:a16="http://schemas.microsoft.com/office/drawing/2014/main" id="{C0921605-D64E-0E49-045F-6067037C6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8927"/>
            <a:ext cx="7772400" cy="452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87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CE473D-5749-6FAB-84C2-8A5B55B8A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RE03 in event-level parallel mode (1 GeV muons)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5478F-BC07-D83E-FCFC-92E033EE3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Updates on Sub-Event Parallelism - M. Asai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FC3FE-EBAA-B62D-416D-7F6260FF2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5874C8-9A05-8145-B898-C0426FB3F8A7}" type="slidenum">
              <a:rPr lang="ja-JP" altLang="en-US" smtClean="0"/>
              <a:pPr>
                <a:defRPr/>
              </a:pPr>
              <a:t>21</a:t>
            </a:fld>
            <a:endParaRPr lang="en-US" altLang="ja-JP"/>
          </a:p>
        </p:txBody>
      </p:sp>
      <p:pic>
        <p:nvPicPr>
          <p:cNvPr id="8" name="Picture 7" descr="A green and red lines in a square box&#10;&#10;Description automatically generated">
            <a:extLst>
              <a:ext uri="{FF2B5EF4-FFF2-40B4-BE49-F238E27FC236}">
                <a16:creationId xmlns:a16="http://schemas.microsoft.com/office/drawing/2014/main" id="{C0921605-D64E-0E49-045F-6067037C69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8927"/>
            <a:ext cx="7772400" cy="4522123"/>
          </a:xfrm>
          <a:prstGeom prst="rect">
            <a:avLst/>
          </a:prstGeom>
        </p:spPr>
      </p:pic>
      <p:pic>
        <p:nvPicPr>
          <p:cNvPr id="10" name="Picture 9" descr="A close-up of a cube&#10;&#10;Description automatically generated">
            <a:extLst>
              <a:ext uri="{FF2B5EF4-FFF2-40B4-BE49-F238E27FC236}">
                <a16:creationId xmlns:a16="http://schemas.microsoft.com/office/drawing/2014/main" id="{3F128855-80CA-192C-43B8-A047709B0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335877"/>
            <a:ext cx="7772400" cy="452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9269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1B1767F2-666E-32C4-A53C-2D85BCD3939B}"/>
              </a:ext>
            </a:extLst>
          </p:cNvPr>
          <p:cNvSpPr txBox="1"/>
          <p:nvPr/>
        </p:nvSpPr>
        <p:spPr>
          <a:xfrm>
            <a:off x="308919" y="5615609"/>
            <a:ext cx="7731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 default, trajectories created in worker threads are not merged to the master.</a:t>
            </a:r>
          </a:p>
          <a:p>
            <a:r>
              <a:rPr lang="en-US" dirty="0"/>
              <a:t>Scores are automatically merged.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2CE473D-5749-6FAB-84C2-8A5B55B8A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 sub-event parallel mode (e-, e+, 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 sent to worker)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5478F-BC07-D83E-FCFC-92E033EE3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Updates on Sub-Event Parallelism - M. Asai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FC3FE-EBAA-B62D-416D-7F6260FF2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5874C8-9A05-8145-B898-C0426FB3F8A7}" type="slidenum">
              <a:rPr lang="ja-JP" altLang="en-US" smtClean="0"/>
              <a:pPr>
                <a:defRPr/>
              </a:pPr>
              <a:t>22</a:t>
            </a:fld>
            <a:endParaRPr lang="en-US" altLang="ja-JP"/>
          </a:p>
        </p:txBody>
      </p:sp>
      <p:pic>
        <p:nvPicPr>
          <p:cNvPr id="6" name="Picture 5" descr="A red and green laser beam&#10;&#10;Description automatically generated">
            <a:extLst>
              <a:ext uri="{FF2B5EF4-FFF2-40B4-BE49-F238E27FC236}">
                <a16:creationId xmlns:a16="http://schemas.microsoft.com/office/drawing/2014/main" id="{BE5E0272-4055-E4A7-A654-04543AE6C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8927"/>
            <a:ext cx="7772400" cy="452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118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1B1767F2-666E-32C4-A53C-2D85BCD3939B}"/>
              </a:ext>
            </a:extLst>
          </p:cNvPr>
          <p:cNvSpPr txBox="1"/>
          <p:nvPr/>
        </p:nvSpPr>
        <p:spPr>
          <a:xfrm>
            <a:off x="308919" y="5615609"/>
            <a:ext cx="7731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 default, trajectories created in worker threads are not merged to the master.</a:t>
            </a:r>
          </a:p>
          <a:p>
            <a:r>
              <a:rPr lang="en-US" dirty="0"/>
              <a:t>Scores are automatically merged.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2CE473D-5749-6FAB-84C2-8A5B55B8A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 sub-event parallel mode (e-, e+, 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 sent to worker)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5478F-BC07-D83E-FCFC-92E033EE3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Updates on Sub-Event Parallelism - M. Asai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FC3FE-EBAA-B62D-416D-7F6260FF2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5874C8-9A05-8145-B898-C0426FB3F8A7}" type="slidenum">
              <a:rPr lang="ja-JP" altLang="en-US" smtClean="0"/>
              <a:pPr>
                <a:defRPr/>
              </a:pPr>
              <a:t>23</a:t>
            </a:fld>
            <a:endParaRPr lang="en-US" altLang="ja-JP"/>
          </a:p>
        </p:txBody>
      </p:sp>
      <p:pic>
        <p:nvPicPr>
          <p:cNvPr id="6" name="Picture 5" descr="A red and green laser beam&#10;&#10;Description automatically generated">
            <a:extLst>
              <a:ext uri="{FF2B5EF4-FFF2-40B4-BE49-F238E27FC236}">
                <a16:creationId xmlns:a16="http://schemas.microsoft.com/office/drawing/2014/main" id="{BE5E0272-4055-E4A7-A654-04543AE6C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8927"/>
            <a:ext cx="7772400" cy="4522123"/>
          </a:xfrm>
          <a:prstGeom prst="rect">
            <a:avLst/>
          </a:prstGeom>
        </p:spPr>
      </p:pic>
      <p:pic>
        <p:nvPicPr>
          <p:cNvPr id="9" name="Picture 8" descr="A close-up of a cube&#10;&#10;Description automatically generated">
            <a:extLst>
              <a:ext uri="{FF2B5EF4-FFF2-40B4-BE49-F238E27FC236}">
                <a16:creationId xmlns:a16="http://schemas.microsoft.com/office/drawing/2014/main" id="{A5B4A372-E92C-9A12-B76E-8DC27CB7CA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335877"/>
            <a:ext cx="7772400" cy="452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6545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and red lines in a square box&#10;&#10;Description automatically generated">
            <a:extLst>
              <a:ext uri="{FF2B5EF4-FFF2-40B4-BE49-F238E27FC236}">
                <a16:creationId xmlns:a16="http://schemas.microsoft.com/office/drawing/2014/main" id="{FE6731D4-6433-2238-1578-977792743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8927"/>
            <a:ext cx="7772400" cy="452212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2CE473D-5749-6FAB-84C2-8A5B55B8A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 sub-event parallel mode (trajectories merged)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5478F-BC07-D83E-FCFC-92E033EE3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Updates on Sub-Event Parallelism - M. Asai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FC3FE-EBAA-B62D-416D-7F6260FF2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5874C8-9A05-8145-B898-C0426FB3F8A7}" type="slidenum">
              <a:rPr lang="ja-JP" altLang="en-US" smtClean="0"/>
              <a:pPr>
                <a:defRPr/>
              </a:pPr>
              <a:t>24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13834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and red lines in a square box&#10;&#10;Description automatically generated">
            <a:extLst>
              <a:ext uri="{FF2B5EF4-FFF2-40B4-BE49-F238E27FC236}">
                <a16:creationId xmlns:a16="http://schemas.microsoft.com/office/drawing/2014/main" id="{FE6731D4-6433-2238-1578-977792743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8927"/>
            <a:ext cx="7772400" cy="452212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2CE473D-5749-6FAB-84C2-8A5B55B8A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 sub-event parallel mode (trajectories merged)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5478F-BC07-D83E-FCFC-92E033EE3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Updates on Sub-Event Parallelism - M. Asai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FC3FE-EBAA-B62D-416D-7F6260FF2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5874C8-9A05-8145-B898-C0426FB3F8A7}" type="slidenum">
              <a:rPr lang="ja-JP" altLang="en-US" smtClean="0"/>
              <a:pPr>
                <a:defRPr/>
              </a:pPr>
              <a:t>25</a:t>
            </a:fld>
            <a:endParaRPr lang="en-US" altLang="ja-JP"/>
          </a:p>
        </p:txBody>
      </p:sp>
      <p:pic>
        <p:nvPicPr>
          <p:cNvPr id="9" name="Picture 8" descr="A close-up of a cube&#10;&#10;Description automatically generated">
            <a:extLst>
              <a:ext uri="{FF2B5EF4-FFF2-40B4-BE49-F238E27FC236}">
                <a16:creationId xmlns:a16="http://schemas.microsoft.com/office/drawing/2014/main" id="{A5B4A372-E92C-9A12-B76E-8DC27CB7CA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335877"/>
            <a:ext cx="7772400" cy="452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8886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74E7A-9934-4576-656C-28D8164FE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ownership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885AA3-D41D-D321-AB8E-36DD88F67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Given we use G4Allocator, we need clean management of </a:t>
            </a:r>
            <a:br>
              <a:rPr lang="en-US" sz="1800" dirty="0"/>
            </a:br>
            <a:r>
              <a:rPr lang="en-US" sz="1800" dirty="0"/>
              <a:t>Who-Owns-What, Who-Deletes-What and -When.</a:t>
            </a:r>
          </a:p>
          <a:p>
            <a:pPr lvl="1"/>
            <a:r>
              <a:rPr lang="en-US" sz="1800" dirty="0"/>
              <a:t>Objects instantiated by the master thread must be deleted by the master. Objects instantiated by the worker thread must be deleted by the responsible worker.</a:t>
            </a:r>
          </a:p>
          <a:p>
            <a:r>
              <a:rPr lang="en-US" sz="1800" dirty="0"/>
              <a:t>G4SubEvent object and tracks in it are deleted by the master after the worker refers/uses them.</a:t>
            </a:r>
          </a:p>
          <a:p>
            <a:pPr lvl="1"/>
            <a:r>
              <a:rPr lang="en-US" sz="1800" dirty="0"/>
              <a:t>Tracks must be copied when sent from master to worker.</a:t>
            </a:r>
          </a:p>
          <a:p>
            <a:r>
              <a:rPr lang="en-US" sz="1800" dirty="0"/>
              <a:t>Thread-local G4Event created by a worker thread and objects contained by it (hits, scores, trajectories) are deleted by the worker after letting the master thread copy/merge the contents.</a:t>
            </a:r>
          </a:p>
          <a:p>
            <a:pPr lvl="1"/>
            <a:r>
              <a:rPr lang="en-US" sz="1800" dirty="0"/>
              <a:t>Scores – automatically merged by Geant4 kernel classes</a:t>
            </a:r>
          </a:p>
          <a:p>
            <a:pPr lvl="1"/>
            <a:r>
              <a:rPr lang="en-US" sz="1800" dirty="0"/>
              <a:t>Trajectories</a:t>
            </a:r>
            <a:r>
              <a:rPr lang="en-US" sz="1800" i="1" dirty="0"/>
              <a:t> – </a:t>
            </a:r>
            <a:r>
              <a:rPr lang="en-US" sz="1800" dirty="0"/>
              <a:t>copied by </a:t>
            </a:r>
            <a:r>
              <a:rPr lang="en-US" sz="1800" dirty="0" err="1"/>
              <a:t>CloneForMaster</a:t>
            </a:r>
            <a:r>
              <a:rPr lang="en-US" sz="1800" dirty="0"/>
              <a:t>() method and stored into the master G4Event</a:t>
            </a:r>
          </a:p>
          <a:p>
            <a:pPr lvl="2"/>
            <a:r>
              <a:rPr lang="en-US" sz="1600" dirty="0"/>
              <a:t>Optional as it requires massive copying</a:t>
            </a:r>
          </a:p>
          <a:p>
            <a:pPr lvl="1"/>
            <a:r>
              <a:rPr lang="en-US" sz="1800" dirty="0"/>
              <a:t>Hits – user needs to </a:t>
            </a:r>
            <a:r>
              <a:rPr lang="en-US" sz="1800" dirty="0" err="1"/>
              <a:t>implemet</a:t>
            </a:r>
            <a:r>
              <a:rPr lang="en-US" sz="1800" dirty="0"/>
              <a:t> += operator of </a:t>
            </a:r>
            <a:r>
              <a:rPr lang="en-US" sz="1800" dirty="0" err="1"/>
              <a:t>HitsCollection</a:t>
            </a:r>
            <a:endParaRPr lang="en-US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399138-6229-BC75-B252-59BF84631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7DC451-BA46-09C0-B340-12A617330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3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F68CB-5E5B-D762-3687-987EF6137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 news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B9E0C-4E19-5EE0-BC13-225153DADF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As a side effect of this sub-event parallelism development, G4Event are now cleanly deleted as soon as possible if these events are not requested to be kept for redrawing during the following Idle state.</a:t>
            </a:r>
          </a:p>
          <a:p>
            <a:pPr lvl="1"/>
            <a:r>
              <a:rPr lang="en-US" sz="1600" dirty="0"/>
              <a:t>Both in the original MT and Tasking event-level parallel modes</a:t>
            </a:r>
          </a:p>
          <a:p>
            <a:pPr lvl="2"/>
            <a:r>
              <a:rPr lang="en-US" sz="1600" dirty="0"/>
              <a:t>And in sub-event parallel mode</a:t>
            </a:r>
          </a:p>
          <a:p>
            <a:pPr lvl="1"/>
            <a:r>
              <a:rPr lang="en-US" sz="1600" dirty="0"/>
              <a:t>Kept events are deleted at the beginning of next run or at the termination of the program.</a:t>
            </a:r>
          </a:p>
          <a:p>
            <a:pPr lvl="2"/>
            <a:r>
              <a:rPr lang="en-US" sz="1600" dirty="0"/>
              <a:t>Up to now, all events were kept until next run due to some race issues between worker threads and the visualization thread.</a:t>
            </a:r>
          </a:p>
          <a:p>
            <a:pPr lvl="1"/>
            <a:r>
              <a:rPr lang="en-US" sz="1600" dirty="0"/>
              <a:t>Deletion of unnecessary events is essential when user simulates thousands of events and selects just a few interesting events to be revisited after the run.</a:t>
            </a:r>
          </a:p>
          <a:p>
            <a:pPr lvl="2"/>
            <a:r>
              <a:rPr lang="en-US" sz="1600" dirty="0"/>
              <a:t>In the </a:t>
            </a:r>
            <a:r>
              <a:rPr lang="en-US" sz="1600" i="1" dirty="0" err="1"/>
              <a:t>EndOfEventAction</a:t>
            </a:r>
            <a:r>
              <a:rPr lang="en-US" sz="1600" dirty="0"/>
              <a:t>, invoke </a:t>
            </a:r>
            <a:r>
              <a:rPr lang="en-US" sz="1600" i="1" dirty="0">
                <a:solidFill>
                  <a:srgbClr val="FF0000"/>
                </a:solidFill>
              </a:rPr>
              <a:t>G4Event::</a:t>
            </a:r>
            <a:r>
              <a:rPr lang="en-US" sz="1600" i="1" dirty="0" err="1">
                <a:solidFill>
                  <a:srgbClr val="FF0000"/>
                </a:solidFill>
              </a:rPr>
              <a:t>KeepTheEvent</a:t>
            </a:r>
            <a:r>
              <a:rPr lang="en-US" sz="1600" i="1" dirty="0">
                <a:solidFill>
                  <a:srgbClr val="FF0000"/>
                </a:solidFill>
              </a:rPr>
              <a:t>() </a:t>
            </a:r>
            <a:r>
              <a:rPr lang="en-US" sz="1600" dirty="0"/>
              <a:t>for the events that are of your interest.</a:t>
            </a:r>
          </a:p>
          <a:p>
            <a:pPr marL="457200" lvl="1" indent="0">
              <a:buNone/>
            </a:pPr>
            <a:endParaRPr lang="en-US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401371-A7EF-9257-4E70-9DAB2E2E3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F7AC-C685-1CB2-E871-EACE359CB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9733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F1AAD-D778-8658-4A23-C32FAE0FA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and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2138F-D5F8-E427-7D38-6C86FE5176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latin typeface="+mn-lt"/>
              </a:rPr>
              <a:t>Most of the classes have been committed to the repository.</a:t>
            </a:r>
          </a:p>
          <a:p>
            <a:r>
              <a:rPr lang="en-US" sz="1800" dirty="0">
                <a:latin typeface="+mn-lt"/>
              </a:rPr>
              <a:t>Toward 11.3 release</a:t>
            </a:r>
          </a:p>
          <a:p>
            <a:pPr lvl="1"/>
            <a:r>
              <a:rPr lang="en-US" sz="1800" dirty="0">
                <a:latin typeface="+mn-lt"/>
              </a:rPr>
              <a:t>Currently only the basic </a:t>
            </a:r>
            <a:r>
              <a:rPr lang="en-US" sz="1800" i="1" dirty="0">
                <a:latin typeface="+mn-lt"/>
              </a:rPr>
              <a:t>G4Trajectory</a:t>
            </a:r>
            <a:r>
              <a:rPr lang="en-US" sz="1800" dirty="0">
                <a:latin typeface="+mn-lt"/>
              </a:rPr>
              <a:t> can be merged to the master. </a:t>
            </a:r>
            <a:r>
              <a:rPr lang="en-US" sz="1800" i="1" dirty="0">
                <a:latin typeface="+mn-lt"/>
              </a:rPr>
              <a:t>G4RichTrajectory</a:t>
            </a:r>
            <a:r>
              <a:rPr lang="en-US" sz="1800" dirty="0">
                <a:latin typeface="+mn-lt"/>
              </a:rPr>
              <a:t> and </a:t>
            </a:r>
            <a:r>
              <a:rPr lang="en-US" sz="1800" i="1" dirty="0">
                <a:latin typeface="+mn-lt"/>
              </a:rPr>
              <a:t>G4SmoothTreajectory</a:t>
            </a:r>
            <a:r>
              <a:rPr lang="en-US" sz="1800" dirty="0">
                <a:latin typeface="+mn-lt"/>
              </a:rPr>
              <a:t> will be updated.</a:t>
            </a:r>
          </a:p>
          <a:p>
            <a:pPr lvl="1"/>
            <a:r>
              <a:rPr lang="en-US" sz="1800" dirty="0">
                <a:latin typeface="+mn-lt"/>
                <a:cs typeface="Courier New" panose="02070309020205020404" pitchFamily="49" charset="0"/>
              </a:rPr>
              <a:t>G4RunManagerFactory needs update</a:t>
            </a:r>
          </a:p>
          <a:p>
            <a:pPr lvl="1"/>
            <a:r>
              <a:rPr lang="en-US" sz="1800" dirty="0">
                <a:latin typeface="+mn-lt"/>
                <a:cs typeface="Courier New" panose="02070309020205020404" pitchFamily="49" charset="0"/>
              </a:rPr>
              <a:t>Code cleanup</a:t>
            </a:r>
          </a:p>
          <a:p>
            <a:pPr lvl="1"/>
            <a:r>
              <a:rPr lang="en-US" sz="1800" dirty="0">
                <a:latin typeface="+mn-lt"/>
                <a:cs typeface="Courier New" panose="02070309020205020404" pitchFamily="49" charset="0"/>
              </a:rPr>
              <a:t>A new example derived from extended/</a:t>
            </a:r>
            <a:r>
              <a:rPr lang="en-US" sz="1800" dirty="0" err="1">
                <a:latin typeface="+mn-lt"/>
                <a:cs typeface="Courier New" panose="02070309020205020404" pitchFamily="49" charset="0"/>
              </a:rPr>
              <a:t>runAndEvent</a:t>
            </a:r>
            <a:r>
              <a:rPr lang="en-US" sz="1800" dirty="0">
                <a:latin typeface="+mn-lt"/>
                <a:cs typeface="Courier New" panose="02070309020205020404" pitchFamily="49" charset="0"/>
              </a:rPr>
              <a:t>/RE03 will be added.</a:t>
            </a:r>
          </a:p>
          <a:p>
            <a:pPr lvl="1"/>
            <a:r>
              <a:rPr lang="en-US" sz="1800" dirty="0">
                <a:latin typeface="+mn-lt"/>
                <a:cs typeface="Courier New" panose="02070309020205020404" pitchFamily="49" charset="0"/>
              </a:rPr>
              <a:t>Documentation</a:t>
            </a:r>
          </a:p>
          <a:p>
            <a:r>
              <a:rPr lang="en-US" sz="1800" dirty="0">
                <a:latin typeface="+mn-lt"/>
                <a:cs typeface="Courier New" panose="02070309020205020404" pitchFamily="49" charset="0"/>
              </a:rPr>
              <a:t>Phase-II development</a:t>
            </a:r>
          </a:p>
          <a:p>
            <a:pPr lvl="1"/>
            <a:r>
              <a:rPr lang="en-US" sz="1800" dirty="0">
                <a:latin typeface="+mn-lt"/>
                <a:cs typeface="Courier New" panose="02070309020205020404" pitchFamily="49" charset="0"/>
              </a:rPr>
              <a:t>Each worker may have only the necessary physics processes and sees the limited detector geometry that are necessary for that task.</a:t>
            </a:r>
          </a:p>
          <a:p>
            <a:pPr lvl="1"/>
            <a:r>
              <a:rPr lang="en-US" sz="1800" dirty="0">
                <a:latin typeface="+mn-lt"/>
                <a:cs typeface="Courier New" panose="02070309020205020404" pitchFamily="49" charset="0"/>
              </a:rPr>
              <a:t>Physics list / geometry per task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A47DD8-70D1-1820-3552-92F1A1696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1DC2EA-AF7E-8071-3BFD-F6A395F5F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427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5C4EA-B3DA-A729-F943-4E8F97C39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Sub-event parallel mode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2D659-E105-EDB4-2447-607719753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Split an event into sub-events and task them separately to worker threads.</a:t>
            </a:r>
          </a:p>
          <a:p>
            <a:r>
              <a:rPr lang="en-US" sz="1800" dirty="0"/>
              <a:t>Two major use-cases:</a:t>
            </a:r>
          </a:p>
          <a:p>
            <a:pPr lvl="1"/>
            <a:r>
              <a:rPr lang="en-US" sz="1800" dirty="0"/>
              <a:t>CPU only</a:t>
            </a:r>
          </a:p>
          <a:p>
            <a:pPr lvl="2"/>
            <a:r>
              <a:rPr lang="en-US" dirty="0"/>
              <a:t>Ultra-high energy event that takes long time, e.g. air shower</a:t>
            </a:r>
          </a:p>
          <a:p>
            <a:pPr lvl="2"/>
            <a:r>
              <a:rPr lang="en-US" dirty="0"/>
              <a:t>Event-level parallelism does not help here.</a:t>
            </a:r>
          </a:p>
          <a:p>
            <a:pPr lvl="1"/>
            <a:r>
              <a:rPr lang="en-US" sz="1800" dirty="0"/>
              <a:t>Heterogeneous hardware</a:t>
            </a:r>
          </a:p>
          <a:p>
            <a:pPr lvl="2"/>
            <a:r>
              <a:rPr lang="en-US" dirty="0"/>
              <a:t>If several different types of accelerations are available, e.g. optical photon, EM physics, etc.</a:t>
            </a:r>
          </a:p>
          <a:p>
            <a:pPr lvl="2"/>
            <a:r>
              <a:rPr lang="en-US" dirty="0"/>
              <a:t>Different kind of sub-events could be tasked to different worker threads dedicated to their </a:t>
            </a:r>
            <a:r>
              <a:rPr lang="en-US" dirty="0" err="1"/>
              <a:t>applicabilities</a:t>
            </a:r>
            <a:r>
              <a:rPr lang="en-US" dirty="0"/>
              <a:t>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E4C0AE-1CA3-2835-D7D8-9D304F66A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Sub-Event Parallelism - M. Asai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E8C47E-CA08-4D26-4CE8-803A8D186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091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418BC-467E-4646-A331-07BFB0AAF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Geant4 as a detector simulation engine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4CF53A-0C3F-704B-B29B-8A5137CDB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Updates on Sub-Event Parallelism - M. Asai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12729E-EA03-4E48-B1F7-5D781477F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47AB56-9111-4547-8F25-C13FFE459158}" type="slidenum">
              <a:rPr lang="ja-JP" altLang="en-US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5D1AEA-41D4-9348-99DF-3229241816D7}"/>
              </a:ext>
            </a:extLst>
          </p:cNvPr>
          <p:cNvSpPr txBox="1"/>
          <p:nvPr/>
        </p:nvSpPr>
        <p:spPr>
          <a:xfrm>
            <a:off x="6705599" y="3917267"/>
            <a:ext cx="2133601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- physics</a:t>
            </a:r>
            <a:br>
              <a:rPr lang="en-US" dirty="0"/>
            </a:br>
            <a:r>
              <a:rPr lang="en-US" dirty="0"/>
              <a:t>- field integration</a:t>
            </a:r>
          </a:p>
          <a:p>
            <a:r>
              <a:rPr lang="en-US" dirty="0"/>
              <a:t>- volume boundary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3963CA-D326-EB42-81C7-5D9D046521B1}"/>
              </a:ext>
            </a:extLst>
          </p:cNvPr>
          <p:cNvSpPr txBox="1"/>
          <p:nvPr/>
        </p:nvSpPr>
        <p:spPr>
          <a:xfrm>
            <a:off x="152400" y="1019172"/>
            <a:ext cx="148163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Initialization</a:t>
            </a:r>
            <a:br>
              <a:rPr lang="en-US" dirty="0"/>
            </a:br>
            <a:r>
              <a:rPr lang="en-US" dirty="0"/>
              <a:t>- geometry </a:t>
            </a:r>
            <a:br>
              <a:rPr lang="en-US" dirty="0"/>
            </a:br>
            <a:r>
              <a:rPr lang="en-US" dirty="0"/>
              <a:t>- x-section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871E98-B84F-054A-88C5-CE9F140B4BB6}"/>
              </a:ext>
            </a:extLst>
          </p:cNvPr>
          <p:cNvSpPr txBox="1"/>
          <p:nvPr/>
        </p:nvSpPr>
        <p:spPr>
          <a:xfrm>
            <a:off x="2013243" y="1137225"/>
            <a:ext cx="685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Run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B3C1FC-18F8-2642-8676-AF52FB8148C1}"/>
              </a:ext>
            </a:extLst>
          </p:cNvPr>
          <p:cNvSpPr txBox="1"/>
          <p:nvPr/>
        </p:nvSpPr>
        <p:spPr>
          <a:xfrm>
            <a:off x="2804351" y="1806150"/>
            <a:ext cx="7961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Event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0A0C32-CC9A-0C48-969F-590E2A30412B}"/>
              </a:ext>
            </a:extLst>
          </p:cNvPr>
          <p:cNvSpPr txBox="1"/>
          <p:nvPr/>
        </p:nvSpPr>
        <p:spPr>
          <a:xfrm>
            <a:off x="5029199" y="2504797"/>
            <a:ext cx="7961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Track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DBD3C5-FC20-0A40-92F1-94973096119B}"/>
              </a:ext>
            </a:extLst>
          </p:cNvPr>
          <p:cNvSpPr txBox="1"/>
          <p:nvPr/>
        </p:nvSpPr>
        <p:spPr>
          <a:xfrm>
            <a:off x="5964755" y="3242786"/>
            <a:ext cx="6874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Step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C38B00A-7FD0-1441-8B0E-60AFFB15B012}"/>
              </a:ext>
            </a:extLst>
          </p:cNvPr>
          <p:cNvSpPr txBox="1"/>
          <p:nvPr/>
        </p:nvSpPr>
        <p:spPr>
          <a:xfrm>
            <a:off x="6705599" y="5404919"/>
            <a:ext cx="1143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Detector</a:t>
            </a:r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E561C729-480E-9D48-BDD3-D5B2796D3757}"/>
              </a:ext>
            </a:extLst>
          </p:cNvPr>
          <p:cNvSpPr/>
          <p:nvPr/>
        </p:nvSpPr>
        <p:spPr>
          <a:xfrm>
            <a:off x="6019800" y="5910926"/>
            <a:ext cx="611295" cy="304800"/>
          </a:xfrm>
          <a:prstGeom prst="diamond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2" name="Bent Arrow 21">
            <a:extLst>
              <a:ext uri="{FF2B5EF4-FFF2-40B4-BE49-F238E27FC236}">
                <a16:creationId xmlns:a16="http://schemas.microsoft.com/office/drawing/2014/main" id="{D43B59DF-21DB-FF43-AB94-5387E28F204C}"/>
              </a:ext>
            </a:extLst>
          </p:cNvPr>
          <p:cNvSpPr/>
          <p:nvPr/>
        </p:nvSpPr>
        <p:spPr>
          <a:xfrm rot="5400000">
            <a:off x="6921220" y="3240619"/>
            <a:ext cx="386044" cy="817287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Bent Arrow 22">
            <a:extLst>
              <a:ext uri="{FF2B5EF4-FFF2-40B4-BE49-F238E27FC236}">
                <a16:creationId xmlns:a16="http://schemas.microsoft.com/office/drawing/2014/main" id="{06B3538E-D390-B346-B667-BE8214C92C78}"/>
              </a:ext>
            </a:extLst>
          </p:cNvPr>
          <p:cNvSpPr/>
          <p:nvPr/>
        </p:nvSpPr>
        <p:spPr>
          <a:xfrm rot="10800000">
            <a:off x="6705598" y="5809255"/>
            <a:ext cx="754690" cy="386043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2B765D18-220B-9443-9EFF-5FAEAE789B5E}"/>
              </a:ext>
            </a:extLst>
          </p:cNvPr>
          <p:cNvSpPr/>
          <p:nvPr/>
        </p:nvSpPr>
        <p:spPr>
          <a:xfrm>
            <a:off x="7315199" y="5117596"/>
            <a:ext cx="207687" cy="2873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>
            <a:extLst>
              <a:ext uri="{FF2B5EF4-FFF2-40B4-BE49-F238E27FC236}">
                <a16:creationId xmlns:a16="http://schemas.microsoft.com/office/drawing/2014/main" id="{CEC4AEC4-0D96-DF4C-8A73-CFBB5D7C97F7}"/>
              </a:ext>
            </a:extLst>
          </p:cNvPr>
          <p:cNvSpPr/>
          <p:nvPr/>
        </p:nvSpPr>
        <p:spPr>
          <a:xfrm rot="10800000">
            <a:off x="6204661" y="3703930"/>
            <a:ext cx="207686" cy="211166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Bent Arrow 25">
            <a:extLst>
              <a:ext uri="{FF2B5EF4-FFF2-40B4-BE49-F238E27FC236}">
                <a16:creationId xmlns:a16="http://schemas.microsoft.com/office/drawing/2014/main" id="{C7F8E2EB-AB00-E940-97D1-503D4036CE37}"/>
              </a:ext>
            </a:extLst>
          </p:cNvPr>
          <p:cNvSpPr/>
          <p:nvPr/>
        </p:nvSpPr>
        <p:spPr>
          <a:xfrm rot="5400000">
            <a:off x="5896516" y="2656893"/>
            <a:ext cx="424739" cy="535313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Bent Arrow 26">
            <a:extLst>
              <a:ext uri="{FF2B5EF4-FFF2-40B4-BE49-F238E27FC236}">
                <a16:creationId xmlns:a16="http://schemas.microsoft.com/office/drawing/2014/main" id="{D35D1D9D-D793-9145-9131-96619EE1BC46}"/>
              </a:ext>
            </a:extLst>
          </p:cNvPr>
          <p:cNvSpPr/>
          <p:nvPr/>
        </p:nvSpPr>
        <p:spPr>
          <a:xfrm rot="16200000">
            <a:off x="4065632" y="4188080"/>
            <a:ext cx="3214151" cy="687497"/>
          </a:xfrm>
          <a:prstGeom prst="bentArrow">
            <a:avLst>
              <a:gd name="adj1" fmla="val 1277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11E607-228A-1449-8A36-29A7ACAABB51}"/>
              </a:ext>
            </a:extLst>
          </p:cNvPr>
          <p:cNvSpPr txBox="1"/>
          <p:nvPr/>
        </p:nvSpPr>
        <p:spPr>
          <a:xfrm>
            <a:off x="3624099" y="2483668"/>
            <a:ext cx="7961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Stack</a:t>
            </a:r>
          </a:p>
        </p:txBody>
      </p:sp>
      <p:sp>
        <p:nvSpPr>
          <p:cNvPr id="29" name="Down Arrow 28">
            <a:extLst>
              <a:ext uri="{FF2B5EF4-FFF2-40B4-BE49-F238E27FC236}">
                <a16:creationId xmlns:a16="http://schemas.microsoft.com/office/drawing/2014/main" id="{DA0A757C-314E-B848-B859-0C35C96D8BA7}"/>
              </a:ext>
            </a:extLst>
          </p:cNvPr>
          <p:cNvSpPr/>
          <p:nvPr/>
        </p:nvSpPr>
        <p:spPr>
          <a:xfrm rot="5400000">
            <a:off x="4605421" y="2464541"/>
            <a:ext cx="244487" cy="57132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>
            <a:extLst>
              <a:ext uri="{FF2B5EF4-FFF2-40B4-BE49-F238E27FC236}">
                <a16:creationId xmlns:a16="http://schemas.microsoft.com/office/drawing/2014/main" id="{1D83CB17-C484-474C-9725-D0655687C649}"/>
              </a:ext>
            </a:extLst>
          </p:cNvPr>
          <p:cNvSpPr/>
          <p:nvPr/>
        </p:nvSpPr>
        <p:spPr>
          <a:xfrm rot="16200000">
            <a:off x="4605423" y="2272643"/>
            <a:ext cx="244488" cy="5713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Bent Arrow 30">
            <a:extLst>
              <a:ext uri="{FF2B5EF4-FFF2-40B4-BE49-F238E27FC236}">
                <a16:creationId xmlns:a16="http://schemas.microsoft.com/office/drawing/2014/main" id="{A8ACC8CE-56F1-6142-A94A-739E27AEA888}"/>
              </a:ext>
            </a:extLst>
          </p:cNvPr>
          <p:cNvSpPr/>
          <p:nvPr/>
        </p:nvSpPr>
        <p:spPr>
          <a:xfrm rot="5400000">
            <a:off x="3710974" y="1887215"/>
            <a:ext cx="424739" cy="535313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Bent Arrow 31">
            <a:extLst>
              <a:ext uri="{FF2B5EF4-FFF2-40B4-BE49-F238E27FC236}">
                <a16:creationId xmlns:a16="http://schemas.microsoft.com/office/drawing/2014/main" id="{BE5C1D1C-AED9-1D40-8EB6-4CA31CA29074}"/>
              </a:ext>
            </a:extLst>
          </p:cNvPr>
          <p:cNvSpPr/>
          <p:nvPr/>
        </p:nvSpPr>
        <p:spPr>
          <a:xfrm rot="5400000">
            <a:off x="2836842" y="1258802"/>
            <a:ext cx="424739" cy="535313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iamond 32">
            <a:extLst>
              <a:ext uri="{FF2B5EF4-FFF2-40B4-BE49-F238E27FC236}">
                <a16:creationId xmlns:a16="http://schemas.microsoft.com/office/drawing/2014/main" id="{A383A4DD-0EAD-6643-A365-AE8F66972C87}"/>
              </a:ext>
            </a:extLst>
          </p:cNvPr>
          <p:cNvSpPr/>
          <p:nvPr/>
        </p:nvSpPr>
        <p:spPr>
          <a:xfrm>
            <a:off x="2904498" y="3032816"/>
            <a:ext cx="611295" cy="304800"/>
          </a:xfrm>
          <a:prstGeom prst="diamond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4" name="Bent Arrow 33">
            <a:extLst>
              <a:ext uri="{FF2B5EF4-FFF2-40B4-BE49-F238E27FC236}">
                <a16:creationId xmlns:a16="http://schemas.microsoft.com/office/drawing/2014/main" id="{47E7991D-BBCC-5547-BB61-4F07CA9B368D}"/>
              </a:ext>
            </a:extLst>
          </p:cNvPr>
          <p:cNvSpPr/>
          <p:nvPr/>
        </p:nvSpPr>
        <p:spPr>
          <a:xfrm rot="10800000">
            <a:off x="3624098" y="2943897"/>
            <a:ext cx="520757" cy="365124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Down Arrow 34">
            <a:extLst>
              <a:ext uri="{FF2B5EF4-FFF2-40B4-BE49-F238E27FC236}">
                <a16:creationId xmlns:a16="http://schemas.microsoft.com/office/drawing/2014/main" id="{BA5F76C0-2DB8-BE4F-B08A-77FDCA4BE2BF}"/>
              </a:ext>
            </a:extLst>
          </p:cNvPr>
          <p:cNvSpPr/>
          <p:nvPr/>
        </p:nvSpPr>
        <p:spPr>
          <a:xfrm rot="10800000">
            <a:off x="3129348" y="2209641"/>
            <a:ext cx="166253" cy="78869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Bent Arrow 35">
            <a:extLst>
              <a:ext uri="{FF2B5EF4-FFF2-40B4-BE49-F238E27FC236}">
                <a16:creationId xmlns:a16="http://schemas.microsoft.com/office/drawing/2014/main" id="{AB28F529-2EE2-384F-A2FA-6E26F8583E6E}"/>
              </a:ext>
            </a:extLst>
          </p:cNvPr>
          <p:cNvSpPr/>
          <p:nvPr/>
        </p:nvSpPr>
        <p:spPr>
          <a:xfrm rot="16200000">
            <a:off x="1698655" y="2092677"/>
            <a:ext cx="1699122" cy="606490"/>
          </a:xfrm>
          <a:prstGeom prst="bentArrow">
            <a:avLst>
              <a:gd name="adj1" fmla="val 1277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F46A04B-8C1D-1846-9473-BC3565DD6AB3}"/>
              </a:ext>
            </a:extLst>
          </p:cNvPr>
          <p:cNvSpPr txBox="1"/>
          <p:nvPr/>
        </p:nvSpPr>
        <p:spPr>
          <a:xfrm>
            <a:off x="319961" y="2871343"/>
            <a:ext cx="175636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MC Event Gen</a:t>
            </a:r>
          </a:p>
          <a:p>
            <a:r>
              <a:rPr lang="en-US" dirty="0"/>
              <a:t>(Primary event)</a:t>
            </a:r>
          </a:p>
        </p:txBody>
      </p:sp>
      <p:sp>
        <p:nvSpPr>
          <p:cNvPr id="38" name="Down Arrow 37">
            <a:extLst>
              <a:ext uri="{FF2B5EF4-FFF2-40B4-BE49-F238E27FC236}">
                <a16:creationId xmlns:a16="http://schemas.microsoft.com/office/drawing/2014/main" id="{B2AB268C-E65D-644A-85D6-CDBFC7B6F4D5}"/>
              </a:ext>
            </a:extLst>
          </p:cNvPr>
          <p:cNvSpPr/>
          <p:nvPr/>
        </p:nvSpPr>
        <p:spPr>
          <a:xfrm rot="16200000">
            <a:off x="1707209" y="1175178"/>
            <a:ext cx="232860" cy="379213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Down Arrow 38">
            <a:extLst>
              <a:ext uri="{FF2B5EF4-FFF2-40B4-BE49-F238E27FC236}">
                <a16:creationId xmlns:a16="http://schemas.microsoft.com/office/drawing/2014/main" id="{5FD81E30-E717-C249-A3BB-6367315FF0F3}"/>
              </a:ext>
            </a:extLst>
          </p:cNvPr>
          <p:cNvSpPr/>
          <p:nvPr/>
        </p:nvSpPr>
        <p:spPr>
          <a:xfrm rot="14020646">
            <a:off x="2275985" y="1928285"/>
            <a:ext cx="214663" cy="1110766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0C40AE5-27DF-FC40-BE21-DA55A697240F}"/>
              </a:ext>
            </a:extLst>
          </p:cNvPr>
          <p:cNvSpPr txBox="1"/>
          <p:nvPr/>
        </p:nvSpPr>
        <p:spPr>
          <a:xfrm>
            <a:off x="4947175" y="977709"/>
            <a:ext cx="218358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Simulation output</a:t>
            </a:r>
            <a:br>
              <a:rPr lang="en-US" dirty="0"/>
            </a:br>
            <a:r>
              <a:rPr lang="en-US" dirty="0"/>
              <a:t>- detector hits</a:t>
            </a:r>
            <a:br>
              <a:rPr lang="en-US" dirty="0"/>
            </a:br>
            <a:r>
              <a:rPr lang="en-US" dirty="0"/>
              <a:t>- Monte Carlo truth</a:t>
            </a:r>
            <a:br>
              <a:rPr lang="en-US" dirty="0"/>
            </a:br>
            <a:r>
              <a:rPr lang="en-US" dirty="0"/>
              <a:t>- histograms</a:t>
            </a:r>
          </a:p>
        </p:txBody>
      </p:sp>
      <p:sp>
        <p:nvSpPr>
          <p:cNvPr id="41" name="Down Arrow 40">
            <a:extLst>
              <a:ext uri="{FF2B5EF4-FFF2-40B4-BE49-F238E27FC236}">
                <a16:creationId xmlns:a16="http://schemas.microsoft.com/office/drawing/2014/main" id="{6BA0719B-C10E-0E47-AA44-FEC03F8E6B9A}"/>
              </a:ext>
            </a:extLst>
          </p:cNvPr>
          <p:cNvSpPr/>
          <p:nvPr/>
        </p:nvSpPr>
        <p:spPr>
          <a:xfrm rot="15445144">
            <a:off x="4205616" y="1066439"/>
            <a:ext cx="214663" cy="1110766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n Arrow 41">
            <a:extLst>
              <a:ext uri="{FF2B5EF4-FFF2-40B4-BE49-F238E27FC236}">
                <a16:creationId xmlns:a16="http://schemas.microsoft.com/office/drawing/2014/main" id="{B146C556-7B6E-2F48-AB9D-6AC21420BCE9}"/>
              </a:ext>
            </a:extLst>
          </p:cNvPr>
          <p:cNvSpPr/>
          <p:nvPr/>
        </p:nvSpPr>
        <p:spPr>
          <a:xfrm rot="16200000">
            <a:off x="3641211" y="238187"/>
            <a:ext cx="244487" cy="1901565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028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Sequential mode 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AB2BD285-D7B8-0858-182F-0EBA845AD9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Updates on Sub-Event Parallelism - M. Asai</a:t>
            </a:r>
            <a:endParaRPr lang="en-US" altLang="ja-JP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5874C8-9A05-8145-B898-C0426FB3F8A7}" type="slidenum">
              <a:rPr lang="ja-JP" altLang="en-US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79438" y="1452563"/>
            <a:ext cx="2205037" cy="42386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main()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54075" y="2719388"/>
            <a:ext cx="2206625" cy="42386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G4RunManager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54075" y="3443288"/>
            <a:ext cx="2206625" cy="42386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G4EventManager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54075" y="4365625"/>
            <a:ext cx="2565400" cy="42227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G4TrackingManager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54075" y="5130800"/>
            <a:ext cx="2493963" cy="42227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G4SteppingManager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786438" y="2719388"/>
            <a:ext cx="2205037" cy="423862"/>
          </a:xfrm>
          <a:prstGeom prst="rect">
            <a:avLst/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G4Run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786438" y="3443288"/>
            <a:ext cx="2205037" cy="423862"/>
          </a:xfrm>
          <a:prstGeom prst="rect">
            <a:avLst/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G4Event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786438" y="4365625"/>
            <a:ext cx="2205037" cy="422275"/>
          </a:xfrm>
          <a:prstGeom prst="rect">
            <a:avLst/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G4Track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786438" y="5145088"/>
            <a:ext cx="2205037" cy="423862"/>
          </a:xfrm>
          <a:prstGeom prst="rect">
            <a:avLst/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G4Step</a:t>
            </a:r>
          </a:p>
        </p:txBody>
      </p:sp>
      <p:cxnSp>
        <p:nvCxnSpPr>
          <p:cNvPr id="14" name="Straight Connector 13"/>
          <p:cNvCxnSpPr>
            <a:cxnSpLocks noChangeShapeType="1"/>
            <a:stCxn id="4" idx="2"/>
            <a:endCxn id="5" idx="0"/>
          </p:cNvCxnSpPr>
          <p:nvPr/>
        </p:nvCxnSpPr>
        <p:spPr bwMode="auto">
          <a:xfrm>
            <a:off x="1682750" y="1876425"/>
            <a:ext cx="274638" cy="8429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Connector 15"/>
          <p:cNvCxnSpPr>
            <a:cxnSpLocks noChangeShapeType="1"/>
            <a:stCxn id="5" idx="2"/>
            <a:endCxn id="6" idx="0"/>
          </p:cNvCxnSpPr>
          <p:nvPr/>
        </p:nvCxnSpPr>
        <p:spPr bwMode="auto">
          <a:xfrm>
            <a:off x="1957388" y="3143250"/>
            <a:ext cx="0" cy="3000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Connector 17"/>
          <p:cNvCxnSpPr>
            <a:cxnSpLocks noChangeShapeType="1"/>
            <a:stCxn id="6" idx="2"/>
            <a:endCxn id="7" idx="0"/>
          </p:cNvCxnSpPr>
          <p:nvPr/>
        </p:nvCxnSpPr>
        <p:spPr bwMode="auto">
          <a:xfrm>
            <a:off x="1957388" y="3867150"/>
            <a:ext cx="179387" cy="4984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Connector 19"/>
          <p:cNvCxnSpPr>
            <a:cxnSpLocks noChangeShapeType="1"/>
            <a:stCxn id="7" idx="2"/>
            <a:endCxn id="8" idx="0"/>
          </p:cNvCxnSpPr>
          <p:nvPr/>
        </p:nvCxnSpPr>
        <p:spPr bwMode="auto">
          <a:xfrm flipH="1">
            <a:off x="2101850" y="4787900"/>
            <a:ext cx="34925" cy="3429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2" name="Straight Connector 21"/>
          <p:cNvCxnSpPr>
            <a:cxnSpLocks noChangeShapeType="1"/>
            <a:stCxn id="5" idx="3"/>
            <a:endCxn id="9" idx="1"/>
          </p:cNvCxnSpPr>
          <p:nvPr/>
        </p:nvCxnSpPr>
        <p:spPr bwMode="auto">
          <a:xfrm>
            <a:off x="3060700" y="2930525"/>
            <a:ext cx="272573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4" name="Straight Connector 23"/>
          <p:cNvCxnSpPr>
            <a:cxnSpLocks noChangeShapeType="1"/>
            <a:stCxn id="6" idx="3"/>
            <a:endCxn id="10" idx="1"/>
          </p:cNvCxnSpPr>
          <p:nvPr/>
        </p:nvCxnSpPr>
        <p:spPr bwMode="auto">
          <a:xfrm>
            <a:off x="3060700" y="3656013"/>
            <a:ext cx="272573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Connector 24"/>
          <p:cNvCxnSpPr>
            <a:cxnSpLocks noChangeShapeType="1"/>
            <a:stCxn id="7" idx="3"/>
          </p:cNvCxnSpPr>
          <p:nvPr/>
        </p:nvCxnSpPr>
        <p:spPr bwMode="auto">
          <a:xfrm>
            <a:off x="3419475" y="4576763"/>
            <a:ext cx="2366963" cy="1111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Connector 25"/>
          <p:cNvCxnSpPr>
            <a:cxnSpLocks noChangeShapeType="1"/>
            <a:stCxn id="8" idx="3"/>
          </p:cNvCxnSpPr>
          <p:nvPr/>
        </p:nvCxnSpPr>
        <p:spPr bwMode="auto">
          <a:xfrm>
            <a:off x="3348038" y="5341938"/>
            <a:ext cx="2438400" cy="142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828582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A259CD93-6674-FB9D-252F-8DE61FC976F3}"/>
              </a:ext>
            </a:extLst>
          </p:cNvPr>
          <p:cNvSpPr/>
          <p:nvPr/>
        </p:nvSpPr>
        <p:spPr>
          <a:xfrm>
            <a:off x="1872271" y="1566097"/>
            <a:ext cx="7190107" cy="4903370"/>
          </a:xfrm>
          <a:prstGeom prst="roundRect">
            <a:avLst>
              <a:gd name="adj" fmla="val 7291"/>
            </a:avLst>
          </a:prstGeom>
          <a:solidFill>
            <a:srgbClr val="94E7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1418BC-467E-4646-A331-07BFB0AAF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Event-level parallel mode (thread / task)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4CF53A-0C3F-704B-B29B-8A5137CDB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Updates on Sub-Event Parallelism - M. Asai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12729E-EA03-4E48-B1F7-5D781477F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47AB56-9111-4547-8F25-C13FFE459158}" type="slidenum">
              <a:rPr lang="ja-JP" altLang="en-US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5D1AEA-41D4-9348-99DF-3229241816D7}"/>
              </a:ext>
            </a:extLst>
          </p:cNvPr>
          <p:cNvSpPr txBox="1"/>
          <p:nvPr/>
        </p:nvSpPr>
        <p:spPr>
          <a:xfrm>
            <a:off x="6705599" y="3917267"/>
            <a:ext cx="2133601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- physics</a:t>
            </a:r>
            <a:br>
              <a:rPr lang="en-US" dirty="0"/>
            </a:br>
            <a:r>
              <a:rPr lang="en-US" dirty="0"/>
              <a:t>- field integration</a:t>
            </a:r>
          </a:p>
          <a:p>
            <a:r>
              <a:rPr lang="en-US" dirty="0"/>
              <a:t>- volume boundary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A3963CA-D326-EB42-81C7-5D9D046521B1}"/>
              </a:ext>
            </a:extLst>
          </p:cNvPr>
          <p:cNvSpPr txBox="1"/>
          <p:nvPr/>
        </p:nvSpPr>
        <p:spPr>
          <a:xfrm>
            <a:off x="152400" y="1019172"/>
            <a:ext cx="148163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Initialization</a:t>
            </a:r>
            <a:br>
              <a:rPr lang="en-US" dirty="0"/>
            </a:br>
            <a:r>
              <a:rPr lang="en-US" dirty="0"/>
              <a:t>- geometry </a:t>
            </a:r>
            <a:br>
              <a:rPr lang="en-US" dirty="0"/>
            </a:br>
            <a:r>
              <a:rPr lang="en-US" dirty="0"/>
              <a:t>- x-section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871E98-B84F-054A-88C5-CE9F140B4BB6}"/>
              </a:ext>
            </a:extLst>
          </p:cNvPr>
          <p:cNvSpPr txBox="1"/>
          <p:nvPr/>
        </p:nvSpPr>
        <p:spPr>
          <a:xfrm>
            <a:off x="2097022" y="1673583"/>
            <a:ext cx="685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Run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B3C1FC-18F8-2642-8676-AF52FB8148C1}"/>
              </a:ext>
            </a:extLst>
          </p:cNvPr>
          <p:cNvSpPr txBox="1"/>
          <p:nvPr/>
        </p:nvSpPr>
        <p:spPr>
          <a:xfrm>
            <a:off x="2838741" y="2127224"/>
            <a:ext cx="7961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Event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0A0C32-CC9A-0C48-969F-590E2A30412B}"/>
              </a:ext>
            </a:extLst>
          </p:cNvPr>
          <p:cNvSpPr txBox="1"/>
          <p:nvPr/>
        </p:nvSpPr>
        <p:spPr>
          <a:xfrm>
            <a:off x="5029199" y="2504797"/>
            <a:ext cx="7961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Track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DBD3C5-FC20-0A40-92F1-94973096119B}"/>
              </a:ext>
            </a:extLst>
          </p:cNvPr>
          <p:cNvSpPr txBox="1"/>
          <p:nvPr/>
        </p:nvSpPr>
        <p:spPr>
          <a:xfrm>
            <a:off x="5964755" y="3242786"/>
            <a:ext cx="6874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Step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C38B00A-7FD0-1441-8B0E-60AFFB15B012}"/>
              </a:ext>
            </a:extLst>
          </p:cNvPr>
          <p:cNvSpPr txBox="1"/>
          <p:nvPr/>
        </p:nvSpPr>
        <p:spPr>
          <a:xfrm>
            <a:off x="6705599" y="5404919"/>
            <a:ext cx="1143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Detector</a:t>
            </a:r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E561C729-480E-9D48-BDD3-D5B2796D3757}"/>
              </a:ext>
            </a:extLst>
          </p:cNvPr>
          <p:cNvSpPr/>
          <p:nvPr/>
        </p:nvSpPr>
        <p:spPr>
          <a:xfrm>
            <a:off x="6019800" y="5910926"/>
            <a:ext cx="611295" cy="304800"/>
          </a:xfrm>
          <a:prstGeom prst="diamond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2" name="Bent Arrow 21">
            <a:extLst>
              <a:ext uri="{FF2B5EF4-FFF2-40B4-BE49-F238E27FC236}">
                <a16:creationId xmlns:a16="http://schemas.microsoft.com/office/drawing/2014/main" id="{D43B59DF-21DB-FF43-AB94-5387E28F204C}"/>
              </a:ext>
            </a:extLst>
          </p:cNvPr>
          <p:cNvSpPr/>
          <p:nvPr/>
        </p:nvSpPr>
        <p:spPr>
          <a:xfrm rot="5400000">
            <a:off x="6921220" y="3240619"/>
            <a:ext cx="386044" cy="817287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Bent Arrow 22">
            <a:extLst>
              <a:ext uri="{FF2B5EF4-FFF2-40B4-BE49-F238E27FC236}">
                <a16:creationId xmlns:a16="http://schemas.microsoft.com/office/drawing/2014/main" id="{06B3538E-D390-B346-B667-BE8214C92C78}"/>
              </a:ext>
            </a:extLst>
          </p:cNvPr>
          <p:cNvSpPr/>
          <p:nvPr/>
        </p:nvSpPr>
        <p:spPr>
          <a:xfrm rot="10800000">
            <a:off x="6705598" y="5809255"/>
            <a:ext cx="754690" cy="386043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2B765D18-220B-9443-9EFF-5FAEAE789B5E}"/>
              </a:ext>
            </a:extLst>
          </p:cNvPr>
          <p:cNvSpPr/>
          <p:nvPr/>
        </p:nvSpPr>
        <p:spPr>
          <a:xfrm>
            <a:off x="7315199" y="5117596"/>
            <a:ext cx="207687" cy="2873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>
            <a:extLst>
              <a:ext uri="{FF2B5EF4-FFF2-40B4-BE49-F238E27FC236}">
                <a16:creationId xmlns:a16="http://schemas.microsoft.com/office/drawing/2014/main" id="{CEC4AEC4-0D96-DF4C-8A73-CFBB5D7C97F7}"/>
              </a:ext>
            </a:extLst>
          </p:cNvPr>
          <p:cNvSpPr/>
          <p:nvPr/>
        </p:nvSpPr>
        <p:spPr>
          <a:xfrm rot="10800000">
            <a:off x="6204661" y="3703930"/>
            <a:ext cx="207686" cy="211166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Bent Arrow 25">
            <a:extLst>
              <a:ext uri="{FF2B5EF4-FFF2-40B4-BE49-F238E27FC236}">
                <a16:creationId xmlns:a16="http://schemas.microsoft.com/office/drawing/2014/main" id="{C7F8E2EB-AB00-E940-97D1-503D4036CE37}"/>
              </a:ext>
            </a:extLst>
          </p:cNvPr>
          <p:cNvSpPr/>
          <p:nvPr/>
        </p:nvSpPr>
        <p:spPr>
          <a:xfrm rot="5400000">
            <a:off x="5896516" y="2656893"/>
            <a:ext cx="424739" cy="535313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Bent Arrow 26">
            <a:extLst>
              <a:ext uri="{FF2B5EF4-FFF2-40B4-BE49-F238E27FC236}">
                <a16:creationId xmlns:a16="http://schemas.microsoft.com/office/drawing/2014/main" id="{D35D1D9D-D793-9145-9131-96619EE1BC46}"/>
              </a:ext>
            </a:extLst>
          </p:cNvPr>
          <p:cNvSpPr/>
          <p:nvPr/>
        </p:nvSpPr>
        <p:spPr>
          <a:xfrm rot="16200000">
            <a:off x="4065632" y="4188080"/>
            <a:ext cx="3214151" cy="687497"/>
          </a:xfrm>
          <a:prstGeom prst="bentArrow">
            <a:avLst>
              <a:gd name="adj1" fmla="val 1277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11E607-228A-1449-8A36-29A7ACAABB51}"/>
              </a:ext>
            </a:extLst>
          </p:cNvPr>
          <p:cNvSpPr txBox="1"/>
          <p:nvPr/>
        </p:nvSpPr>
        <p:spPr>
          <a:xfrm>
            <a:off x="3624099" y="2483668"/>
            <a:ext cx="7961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Stack</a:t>
            </a:r>
          </a:p>
        </p:txBody>
      </p:sp>
      <p:sp>
        <p:nvSpPr>
          <p:cNvPr id="29" name="Down Arrow 28">
            <a:extLst>
              <a:ext uri="{FF2B5EF4-FFF2-40B4-BE49-F238E27FC236}">
                <a16:creationId xmlns:a16="http://schemas.microsoft.com/office/drawing/2014/main" id="{DA0A757C-314E-B848-B859-0C35C96D8BA7}"/>
              </a:ext>
            </a:extLst>
          </p:cNvPr>
          <p:cNvSpPr/>
          <p:nvPr/>
        </p:nvSpPr>
        <p:spPr>
          <a:xfrm rot="5400000">
            <a:off x="4605421" y="2464541"/>
            <a:ext cx="244487" cy="57132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>
            <a:extLst>
              <a:ext uri="{FF2B5EF4-FFF2-40B4-BE49-F238E27FC236}">
                <a16:creationId xmlns:a16="http://schemas.microsoft.com/office/drawing/2014/main" id="{1D83CB17-C484-474C-9725-D0655687C649}"/>
              </a:ext>
            </a:extLst>
          </p:cNvPr>
          <p:cNvSpPr/>
          <p:nvPr/>
        </p:nvSpPr>
        <p:spPr>
          <a:xfrm rot="16200000">
            <a:off x="4605423" y="2272643"/>
            <a:ext cx="244488" cy="5713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Bent Arrow 30">
            <a:extLst>
              <a:ext uri="{FF2B5EF4-FFF2-40B4-BE49-F238E27FC236}">
                <a16:creationId xmlns:a16="http://schemas.microsoft.com/office/drawing/2014/main" id="{A8ACC8CE-56F1-6142-A94A-739E27AEA888}"/>
              </a:ext>
            </a:extLst>
          </p:cNvPr>
          <p:cNvSpPr/>
          <p:nvPr/>
        </p:nvSpPr>
        <p:spPr>
          <a:xfrm rot="5400000">
            <a:off x="3773833" y="1950074"/>
            <a:ext cx="299020" cy="535313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Bent Arrow 31">
            <a:extLst>
              <a:ext uri="{FF2B5EF4-FFF2-40B4-BE49-F238E27FC236}">
                <a16:creationId xmlns:a16="http://schemas.microsoft.com/office/drawing/2014/main" id="{BE5C1D1C-AED9-1D40-8EB6-4CA31CA29074}"/>
              </a:ext>
            </a:extLst>
          </p:cNvPr>
          <p:cNvSpPr/>
          <p:nvPr/>
        </p:nvSpPr>
        <p:spPr>
          <a:xfrm rot="5400000">
            <a:off x="2867959" y="1648597"/>
            <a:ext cx="424739" cy="535313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iamond 32">
            <a:extLst>
              <a:ext uri="{FF2B5EF4-FFF2-40B4-BE49-F238E27FC236}">
                <a16:creationId xmlns:a16="http://schemas.microsoft.com/office/drawing/2014/main" id="{A383A4DD-0EAD-6643-A365-AE8F66972C87}"/>
              </a:ext>
            </a:extLst>
          </p:cNvPr>
          <p:cNvSpPr/>
          <p:nvPr/>
        </p:nvSpPr>
        <p:spPr>
          <a:xfrm>
            <a:off x="2904498" y="3032816"/>
            <a:ext cx="611295" cy="304800"/>
          </a:xfrm>
          <a:prstGeom prst="diamond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4" name="Bent Arrow 33">
            <a:extLst>
              <a:ext uri="{FF2B5EF4-FFF2-40B4-BE49-F238E27FC236}">
                <a16:creationId xmlns:a16="http://schemas.microsoft.com/office/drawing/2014/main" id="{47E7991D-BBCC-5547-BB61-4F07CA9B368D}"/>
              </a:ext>
            </a:extLst>
          </p:cNvPr>
          <p:cNvSpPr/>
          <p:nvPr/>
        </p:nvSpPr>
        <p:spPr>
          <a:xfrm rot="10800000">
            <a:off x="3624098" y="2943897"/>
            <a:ext cx="520757" cy="365124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Down Arrow 34">
            <a:extLst>
              <a:ext uri="{FF2B5EF4-FFF2-40B4-BE49-F238E27FC236}">
                <a16:creationId xmlns:a16="http://schemas.microsoft.com/office/drawing/2014/main" id="{BA5F76C0-2DB8-BE4F-B08A-77FDCA4BE2BF}"/>
              </a:ext>
            </a:extLst>
          </p:cNvPr>
          <p:cNvSpPr/>
          <p:nvPr/>
        </p:nvSpPr>
        <p:spPr>
          <a:xfrm rot="10800000">
            <a:off x="3129346" y="2512349"/>
            <a:ext cx="173425" cy="48598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Bent Arrow 35">
            <a:extLst>
              <a:ext uri="{FF2B5EF4-FFF2-40B4-BE49-F238E27FC236}">
                <a16:creationId xmlns:a16="http://schemas.microsoft.com/office/drawing/2014/main" id="{AB28F529-2EE2-384F-A2FA-6E26F8583E6E}"/>
              </a:ext>
            </a:extLst>
          </p:cNvPr>
          <p:cNvSpPr/>
          <p:nvPr/>
        </p:nvSpPr>
        <p:spPr>
          <a:xfrm rot="16200000">
            <a:off x="1925795" y="2353323"/>
            <a:ext cx="1211335" cy="572983"/>
          </a:xfrm>
          <a:prstGeom prst="bentArrow">
            <a:avLst>
              <a:gd name="adj1" fmla="val 12770"/>
              <a:gd name="adj2" fmla="val 29147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F46A04B-8C1D-1846-9473-BC3565DD6AB3}"/>
              </a:ext>
            </a:extLst>
          </p:cNvPr>
          <p:cNvSpPr txBox="1"/>
          <p:nvPr/>
        </p:nvSpPr>
        <p:spPr>
          <a:xfrm>
            <a:off x="319961" y="2871343"/>
            <a:ext cx="175636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MC Event Gen</a:t>
            </a:r>
          </a:p>
          <a:p>
            <a:r>
              <a:rPr lang="en-US" dirty="0"/>
              <a:t>(Primary event)</a:t>
            </a:r>
          </a:p>
        </p:txBody>
      </p:sp>
      <p:sp>
        <p:nvSpPr>
          <p:cNvPr id="38" name="Down Arrow 37">
            <a:extLst>
              <a:ext uri="{FF2B5EF4-FFF2-40B4-BE49-F238E27FC236}">
                <a16:creationId xmlns:a16="http://schemas.microsoft.com/office/drawing/2014/main" id="{B2AB268C-E65D-644A-85D6-CDBFC7B6F4D5}"/>
              </a:ext>
            </a:extLst>
          </p:cNvPr>
          <p:cNvSpPr/>
          <p:nvPr/>
        </p:nvSpPr>
        <p:spPr>
          <a:xfrm rot="16200000">
            <a:off x="1727531" y="1067299"/>
            <a:ext cx="232860" cy="379213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Down Arrow 38">
            <a:extLst>
              <a:ext uri="{FF2B5EF4-FFF2-40B4-BE49-F238E27FC236}">
                <a16:creationId xmlns:a16="http://schemas.microsoft.com/office/drawing/2014/main" id="{5FD81E30-E717-C249-A3BB-6367315FF0F3}"/>
              </a:ext>
            </a:extLst>
          </p:cNvPr>
          <p:cNvSpPr/>
          <p:nvPr/>
        </p:nvSpPr>
        <p:spPr>
          <a:xfrm rot="14020646">
            <a:off x="2256631" y="2027505"/>
            <a:ext cx="214663" cy="1110766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0C40AE5-27DF-FC40-BE21-DA55A697240F}"/>
              </a:ext>
            </a:extLst>
          </p:cNvPr>
          <p:cNvSpPr txBox="1"/>
          <p:nvPr/>
        </p:nvSpPr>
        <p:spPr>
          <a:xfrm>
            <a:off x="4947175" y="977709"/>
            <a:ext cx="218358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Simulation output</a:t>
            </a:r>
            <a:br>
              <a:rPr lang="en-US" dirty="0"/>
            </a:br>
            <a:r>
              <a:rPr lang="en-US" dirty="0"/>
              <a:t>- detector hits</a:t>
            </a:r>
            <a:br>
              <a:rPr lang="en-US" dirty="0"/>
            </a:br>
            <a:r>
              <a:rPr lang="en-US" dirty="0"/>
              <a:t>- Monte Carlo truth</a:t>
            </a:r>
            <a:br>
              <a:rPr lang="en-US" dirty="0"/>
            </a:br>
            <a:r>
              <a:rPr lang="en-US" dirty="0"/>
              <a:t>- histograms</a:t>
            </a:r>
          </a:p>
        </p:txBody>
      </p:sp>
      <p:sp>
        <p:nvSpPr>
          <p:cNvPr id="41" name="Down Arrow 40">
            <a:extLst>
              <a:ext uri="{FF2B5EF4-FFF2-40B4-BE49-F238E27FC236}">
                <a16:creationId xmlns:a16="http://schemas.microsoft.com/office/drawing/2014/main" id="{6BA0719B-C10E-0E47-AA44-FEC03F8E6B9A}"/>
              </a:ext>
            </a:extLst>
          </p:cNvPr>
          <p:cNvSpPr/>
          <p:nvPr/>
        </p:nvSpPr>
        <p:spPr>
          <a:xfrm rot="15445144">
            <a:off x="4205616" y="1066439"/>
            <a:ext cx="214663" cy="1110766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n Arrow 41">
            <a:extLst>
              <a:ext uri="{FF2B5EF4-FFF2-40B4-BE49-F238E27FC236}">
                <a16:creationId xmlns:a16="http://schemas.microsoft.com/office/drawing/2014/main" id="{B146C556-7B6E-2F48-AB9D-6AC21420BCE9}"/>
              </a:ext>
            </a:extLst>
          </p:cNvPr>
          <p:cNvSpPr/>
          <p:nvPr/>
        </p:nvSpPr>
        <p:spPr>
          <a:xfrm rot="16200000">
            <a:off x="3641211" y="238187"/>
            <a:ext cx="244487" cy="1901565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BBC888-80D6-2027-203D-33B5EFD38C39}"/>
              </a:ext>
            </a:extLst>
          </p:cNvPr>
          <p:cNvSpPr txBox="1"/>
          <p:nvPr/>
        </p:nvSpPr>
        <p:spPr>
          <a:xfrm>
            <a:off x="2076322" y="5920130"/>
            <a:ext cx="2068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Worker Thread / Task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F5D647-3511-9D50-2EE2-5F4E1E2A8D83}"/>
              </a:ext>
            </a:extLst>
          </p:cNvPr>
          <p:cNvSpPr txBox="1"/>
          <p:nvPr/>
        </p:nvSpPr>
        <p:spPr>
          <a:xfrm>
            <a:off x="2033567" y="1029480"/>
            <a:ext cx="685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Run</a:t>
            </a: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29780E62-33B2-E5BA-7F3F-720C96D769FF}"/>
              </a:ext>
            </a:extLst>
          </p:cNvPr>
          <p:cNvSpPr/>
          <p:nvPr/>
        </p:nvSpPr>
        <p:spPr>
          <a:xfrm>
            <a:off x="2331546" y="1353464"/>
            <a:ext cx="173425" cy="3467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26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/>
          <p:cNvSpPr>
            <a:spLocks noChangeArrowheads="1"/>
          </p:cNvSpPr>
          <p:nvPr/>
        </p:nvSpPr>
        <p:spPr bwMode="auto">
          <a:xfrm>
            <a:off x="315913" y="833438"/>
            <a:ext cx="6034087" cy="1670050"/>
          </a:xfrm>
          <a:prstGeom prst="rect">
            <a:avLst/>
          </a:prstGeom>
          <a:gradFill rotWithShape="1">
            <a:gsLst>
              <a:gs pos="0">
                <a:srgbClr val="FFEC34"/>
              </a:gs>
              <a:gs pos="20000">
                <a:srgbClr val="FFE838"/>
              </a:gs>
              <a:gs pos="100000">
                <a:srgbClr val="CDB228"/>
              </a:gs>
            </a:gsLst>
            <a:lin ang="54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endParaRPr lang="en-US" altLang="ja-JP" sz="1800">
              <a:solidFill>
                <a:srgbClr val="FFFFFF"/>
              </a:solidFill>
            </a:endParaRPr>
          </a:p>
        </p:txBody>
      </p:sp>
      <p:sp>
        <p:nvSpPr>
          <p:cNvPr id="1229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Task-based parallel mode</a:t>
            </a:r>
            <a:r>
              <a:rPr lang="ja-JP" altLang="en-US"/>
              <a:t>　</a:t>
            </a:r>
            <a:endParaRPr lang="en-US" altLang="ja-JP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Updates on Sub-Event Parallelism - M. Asai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5874C8-9A05-8145-B898-C0426FB3F8A7}" type="slidenum">
              <a:rPr lang="ja-JP" altLang="en-US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44513" y="950913"/>
            <a:ext cx="2206625" cy="42386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main()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579439" y="1847850"/>
            <a:ext cx="2584450" cy="423863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G4TaskingRunManager</a:t>
            </a: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3683000" y="1847850"/>
            <a:ext cx="2206625" cy="423863"/>
          </a:xfrm>
          <a:prstGeom prst="rect">
            <a:avLst/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latin typeface="+mn-lt"/>
                <a:ea typeface="+mn-ea"/>
              </a:rPr>
              <a:t>G4Run</a:t>
            </a:r>
          </a:p>
        </p:txBody>
      </p:sp>
      <p:cxnSp>
        <p:nvCxnSpPr>
          <p:cNvPr id="27" name="Straight Connector 26"/>
          <p:cNvCxnSpPr>
            <a:cxnSpLocks noChangeShapeType="1"/>
            <a:stCxn id="21" idx="3"/>
            <a:endCxn id="23" idx="1"/>
          </p:cNvCxnSpPr>
          <p:nvPr/>
        </p:nvCxnSpPr>
        <p:spPr bwMode="auto">
          <a:xfrm>
            <a:off x="3163889" y="2059782"/>
            <a:ext cx="519111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" name="Straight Connector 29"/>
          <p:cNvCxnSpPr>
            <a:cxnSpLocks noChangeShapeType="1"/>
            <a:endCxn id="21" idx="0"/>
          </p:cNvCxnSpPr>
          <p:nvPr/>
        </p:nvCxnSpPr>
        <p:spPr bwMode="auto">
          <a:xfrm>
            <a:off x="1666875" y="1374775"/>
            <a:ext cx="204789" cy="4730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pSp>
        <p:nvGrpSpPr>
          <p:cNvPr id="12301" name="Group 34"/>
          <p:cNvGrpSpPr>
            <a:grpSpLocks/>
          </p:cNvGrpSpPr>
          <p:nvPr/>
        </p:nvGrpSpPr>
        <p:grpSpPr bwMode="auto">
          <a:xfrm>
            <a:off x="315913" y="2652713"/>
            <a:ext cx="4203700" cy="3741737"/>
            <a:chOff x="316002" y="2482896"/>
            <a:chExt cx="4203085" cy="3741508"/>
          </a:xfrm>
        </p:grpSpPr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316002" y="2482896"/>
              <a:ext cx="4203085" cy="3741508"/>
            </a:xfrm>
            <a:prstGeom prst="rect">
              <a:avLst/>
            </a:prstGeom>
            <a:solidFill>
              <a:srgbClr val="FFD6C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ja-JP" sz="1800">
                <a:solidFill>
                  <a:srgbClr val="FFFFFF"/>
                </a:solidFill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395365" y="2827362"/>
              <a:ext cx="2592008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G4WorkerRunManager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79488" y="3551218"/>
              <a:ext cx="2206302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G4EventManager</a:t>
              </a: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466792" y="4338569"/>
              <a:ext cx="2390425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G4TrackingManager</a:t>
              </a: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66792" y="5103698"/>
              <a:ext cx="2318999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G4SteppingManager</a:t>
              </a: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111180" y="2827362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G4Run</a:t>
              </a: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3111180" y="3551218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G4Event</a:t>
              </a: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111180" y="4338569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G4Track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3111180" y="5119572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G4Step</a:t>
              </a:r>
            </a:p>
          </p:txBody>
        </p:sp>
        <p:cxnSp>
          <p:nvCxnSpPr>
            <p:cNvPr id="16" name="Straight Connector 15"/>
            <p:cNvCxnSpPr>
              <a:cxnSpLocks noChangeShapeType="1"/>
              <a:stCxn id="5" idx="2"/>
              <a:endCxn id="6" idx="0"/>
            </p:cNvCxnSpPr>
            <p:nvPr/>
          </p:nvCxnSpPr>
          <p:spPr bwMode="auto">
            <a:xfrm flipH="1">
              <a:off x="1682639" y="3251199"/>
              <a:ext cx="9524" cy="30001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" name="Straight Connector 17"/>
            <p:cNvCxnSpPr>
              <a:cxnSpLocks noChangeShapeType="1"/>
              <a:stCxn id="6" idx="2"/>
              <a:endCxn id="7" idx="0"/>
            </p:cNvCxnSpPr>
            <p:nvPr/>
          </p:nvCxnSpPr>
          <p:spPr bwMode="auto">
            <a:xfrm flipH="1">
              <a:off x="1662005" y="3975055"/>
              <a:ext cx="20634" cy="36351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" name="Straight Connector 19"/>
            <p:cNvCxnSpPr>
              <a:cxnSpLocks noChangeShapeType="1"/>
              <a:stCxn id="7" idx="2"/>
              <a:endCxn id="8" idx="0"/>
            </p:cNvCxnSpPr>
            <p:nvPr/>
          </p:nvCxnSpPr>
          <p:spPr bwMode="auto">
            <a:xfrm flipH="1">
              <a:off x="1627085" y="4762406"/>
              <a:ext cx="34920" cy="3412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2" name="Straight Connector 21"/>
            <p:cNvCxnSpPr>
              <a:cxnSpLocks noChangeShapeType="1"/>
              <a:stCxn id="5" idx="3"/>
              <a:endCxn id="9" idx="1"/>
            </p:cNvCxnSpPr>
            <p:nvPr/>
          </p:nvCxnSpPr>
          <p:spPr bwMode="auto">
            <a:xfrm>
              <a:off x="2987373" y="3038487"/>
              <a:ext cx="123807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" name="Straight Connector 23"/>
            <p:cNvCxnSpPr>
              <a:cxnSpLocks noChangeShapeType="1"/>
              <a:stCxn id="6" idx="3"/>
              <a:endCxn id="10" idx="1"/>
            </p:cNvCxnSpPr>
            <p:nvPr/>
          </p:nvCxnSpPr>
          <p:spPr bwMode="auto">
            <a:xfrm>
              <a:off x="2785791" y="3763930"/>
              <a:ext cx="32538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5" name="Straight Connector 24"/>
            <p:cNvCxnSpPr>
              <a:cxnSpLocks noChangeShapeType="1"/>
              <a:endCxn id="11" idx="1"/>
            </p:cNvCxnSpPr>
            <p:nvPr/>
          </p:nvCxnSpPr>
          <p:spPr bwMode="auto">
            <a:xfrm flipV="1">
              <a:off x="2785791" y="4551281"/>
              <a:ext cx="325389" cy="1111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6" name="Straight Connector 25"/>
            <p:cNvCxnSpPr>
              <a:cxnSpLocks noChangeShapeType="1"/>
              <a:endCxn id="12" idx="1"/>
            </p:cNvCxnSpPr>
            <p:nvPr/>
          </p:nvCxnSpPr>
          <p:spPr bwMode="auto">
            <a:xfrm>
              <a:off x="2785791" y="5330697"/>
              <a:ext cx="32538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12302" name="TextBox 78"/>
          <p:cNvSpPr txBox="1">
            <a:spLocks noChangeArrowheads="1"/>
          </p:cNvSpPr>
          <p:nvPr/>
        </p:nvSpPr>
        <p:spPr bwMode="auto">
          <a:xfrm>
            <a:off x="2339975" y="5992813"/>
            <a:ext cx="2127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Worker thread #0</a:t>
            </a:r>
          </a:p>
        </p:txBody>
      </p:sp>
      <p:sp>
        <p:nvSpPr>
          <p:cNvPr id="12305" name="TextBox 82"/>
          <p:cNvSpPr txBox="1">
            <a:spLocks noChangeArrowheads="1"/>
          </p:cNvSpPr>
          <p:nvPr/>
        </p:nvSpPr>
        <p:spPr bwMode="auto">
          <a:xfrm>
            <a:off x="4146550" y="950913"/>
            <a:ext cx="18938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Master thread</a:t>
            </a:r>
          </a:p>
        </p:txBody>
      </p:sp>
      <p:cxnSp>
        <p:nvCxnSpPr>
          <p:cNvPr id="70" name="Straight Connector 69"/>
          <p:cNvCxnSpPr>
            <a:cxnSpLocks noChangeShapeType="1"/>
            <a:stCxn id="21" idx="2"/>
            <a:endCxn id="5" idx="0"/>
          </p:cNvCxnSpPr>
          <p:nvPr/>
        </p:nvCxnSpPr>
        <p:spPr bwMode="auto">
          <a:xfrm flipH="1">
            <a:off x="1691482" y="2271713"/>
            <a:ext cx="180182" cy="7254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pSp>
        <p:nvGrpSpPr>
          <p:cNvPr id="71" name="Group 34">
            <a:extLst>
              <a:ext uri="{FF2B5EF4-FFF2-40B4-BE49-F238E27FC236}">
                <a16:creationId xmlns:a16="http://schemas.microsoft.com/office/drawing/2014/main" id="{19F99C03-5843-F345-947E-6E62DF7F2C58}"/>
              </a:ext>
            </a:extLst>
          </p:cNvPr>
          <p:cNvGrpSpPr>
            <a:grpSpLocks/>
          </p:cNvGrpSpPr>
          <p:nvPr/>
        </p:nvGrpSpPr>
        <p:grpSpPr bwMode="auto">
          <a:xfrm>
            <a:off x="783431" y="2688898"/>
            <a:ext cx="4203700" cy="3741737"/>
            <a:chOff x="316002" y="2482896"/>
            <a:chExt cx="4203085" cy="3741508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3FA851A9-C5DD-0941-8C07-0CDF3910C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002" y="2482896"/>
              <a:ext cx="4203085" cy="3741508"/>
            </a:xfrm>
            <a:prstGeom prst="rect">
              <a:avLst/>
            </a:prstGeom>
            <a:solidFill>
              <a:srgbClr val="FFD6C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ja-JP" sz="1800">
                <a:solidFill>
                  <a:srgbClr val="FFFFFF"/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B81AA3E-9ECD-0240-971D-BB5E2476C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65" y="2827362"/>
              <a:ext cx="2592008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G4WorkerRunManager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AB4F0E8-0100-FA4B-8B5F-12B485830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488" y="3551218"/>
              <a:ext cx="2206302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G4EventManager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F121B56-0670-1146-A96A-A7DA49F83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92" y="4338569"/>
              <a:ext cx="2390425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G4TrackingManager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C92D177A-DA82-384E-AB2E-96F10FA67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92" y="5103698"/>
              <a:ext cx="2318999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G4SteppingManager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C3CA777-ECCE-6A43-9C8E-47B60784EE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180" y="2827362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G4Run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8EC7F5C7-FF17-A64D-B9EC-D73C91003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180" y="3551218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G4Event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4325F520-5789-A94E-9D46-01F4B3C1F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180" y="4338569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G4Track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C685D280-8B06-E44B-A3F5-4BA27DC306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180" y="5119572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G4Step</a:t>
              </a: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4EC9F49-1201-E345-BCBA-5E1BCEED6436}"/>
                </a:ext>
              </a:extLst>
            </p:cNvPr>
            <p:cNvCxnSpPr>
              <a:cxnSpLocks noChangeShapeType="1"/>
              <a:stCxn id="74" idx="2"/>
              <a:endCxn id="75" idx="0"/>
            </p:cNvCxnSpPr>
            <p:nvPr/>
          </p:nvCxnSpPr>
          <p:spPr bwMode="auto">
            <a:xfrm flipH="1">
              <a:off x="1682639" y="3251199"/>
              <a:ext cx="9524" cy="30001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1AAEF759-AC93-434B-8310-74DA1D87E7D4}"/>
                </a:ext>
              </a:extLst>
            </p:cNvPr>
            <p:cNvCxnSpPr>
              <a:cxnSpLocks noChangeShapeType="1"/>
              <a:stCxn id="75" idx="2"/>
              <a:endCxn id="77" idx="0"/>
            </p:cNvCxnSpPr>
            <p:nvPr/>
          </p:nvCxnSpPr>
          <p:spPr bwMode="auto">
            <a:xfrm flipH="1">
              <a:off x="1662005" y="3975055"/>
              <a:ext cx="20634" cy="36351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E6549099-9B00-7F48-A84E-60B3B06EF36A}"/>
                </a:ext>
              </a:extLst>
            </p:cNvPr>
            <p:cNvCxnSpPr>
              <a:cxnSpLocks noChangeShapeType="1"/>
              <a:stCxn id="77" idx="2"/>
              <a:endCxn id="78" idx="0"/>
            </p:cNvCxnSpPr>
            <p:nvPr/>
          </p:nvCxnSpPr>
          <p:spPr bwMode="auto">
            <a:xfrm flipH="1">
              <a:off x="1627085" y="4762406"/>
              <a:ext cx="34920" cy="3412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BF2D0602-867A-E948-B53C-9487AF1A8FAA}"/>
                </a:ext>
              </a:extLst>
            </p:cNvPr>
            <p:cNvCxnSpPr>
              <a:cxnSpLocks noChangeShapeType="1"/>
              <a:stCxn id="74" idx="3"/>
              <a:endCxn id="79" idx="1"/>
            </p:cNvCxnSpPr>
            <p:nvPr/>
          </p:nvCxnSpPr>
          <p:spPr bwMode="auto">
            <a:xfrm>
              <a:off x="2987373" y="3038487"/>
              <a:ext cx="123807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3C87E38A-033A-504C-9A78-0BFBDF7D549C}"/>
                </a:ext>
              </a:extLst>
            </p:cNvPr>
            <p:cNvCxnSpPr>
              <a:cxnSpLocks noChangeShapeType="1"/>
              <a:stCxn id="75" idx="3"/>
              <a:endCxn id="80" idx="1"/>
            </p:cNvCxnSpPr>
            <p:nvPr/>
          </p:nvCxnSpPr>
          <p:spPr bwMode="auto">
            <a:xfrm>
              <a:off x="2785791" y="3763930"/>
              <a:ext cx="32538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3F10D1C8-48C8-3A4E-8E52-B2C57A5B1BE8}"/>
                </a:ext>
              </a:extLst>
            </p:cNvPr>
            <p:cNvCxnSpPr>
              <a:cxnSpLocks noChangeShapeType="1"/>
              <a:endCxn id="81" idx="1"/>
            </p:cNvCxnSpPr>
            <p:nvPr/>
          </p:nvCxnSpPr>
          <p:spPr bwMode="auto">
            <a:xfrm flipV="1">
              <a:off x="2785791" y="4551281"/>
              <a:ext cx="325389" cy="1111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993B046E-FE7C-CC4B-B2B1-882DE9C4E4DA}"/>
                </a:ext>
              </a:extLst>
            </p:cNvPr>
            <p:cNvCxnSpPr>
              <a:cxnSpLocks noChangeShapeType="1"/>
              <a:endCxn id="83" idx="1"/>
            </p:cNvCxnSpPr>
            <p:nvPr/>
          </p:nvCxnSpPr>
          <p:spPr bwMode="auto">
            <a:xfrm>
              <a:off x="2785791" y="5330697"/>
              <a:ext cx="32538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91" name="Group 34">
            <a:extLst>
              <a:ext uri="{FF2B5EF4-FFF2-40B4-BE49-F238E27FC236}">
                <a16:creationId xmlns:a16="http://schemas.microsoft.com/office/drawing/2014/main" id="{57F20A9C-C608-6344-BC8D-025D29610A76}"/>
              </a:ext>
            </a:extLst>
          </p:cNvPr>
          <p:cNvGrpSpPr>
            <a:grpSpLocks/>
          </p:cNvGrpSpPr>
          <p:nvPr/>
        </p:nvGrpSpPr>
        <p:grpSpPr bwMode="auto">
          <a:xfrm>
            <a:off x="1187371" y="2744788"/>
            <a:ext cx="4203700" cy="3741737"/>
            <a:chOff x="316002" y="2482896"/>
            <a:chExt cx="4203085" cy="3741508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E0D0D60C-0B64-3349-BB87-58A50C0A04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002" y="2482896"/>
              <a:ext cx="4203085" cy="3741508"/>
            </a:xfrm>
            <a:prstGeom prst="rect">
              <a:avLst/>
            </a:prstGeom>
            <a:solidFill>
              <a:srgbClr val="FFD6C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ja-JP" sz="1800">
                <a:solidFill>
                  <a:srgbClr val="FFFFFF"/>
                </a:solidFill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BD59E826-34A7-3C40-8DE3-A785D1EB0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65" y="2827362"/>
              <a:ext cx="2592008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G4WorkerRunManager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7A9602DA-1D79-974F-8EDB-91D200EB3A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488" y="3551218"/>
              <a:ext cx="2206302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G4EventManager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E6F0399F-608C-BA42-9BB6-542842216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92" y="4338569"/>
              <a:ext cx="2390425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G4TrackingManager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350B5959-219B-5445-B862-E018F198CC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92" y="5103698"/>
              <a:ext cx="2318999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G4SteppingManager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751799DE-5E73-CD4F-A3E1-917AC56A6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180" y="2827362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G4Run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5DF0271A-0B02-1E45-B078-59C591A9DC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180" y="3551218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G4Event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9F05114F-89BE-EA44-92ED-43A55DADC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180" y="4338569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G4Track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9EE91B37-7BBF-8048-922E-4198AD605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180" y="5119572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G4Step</a:t>
              </a:r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5E3BC9F1-A761-BF49-B3F1-A623DB9C931D}"/>
                </a:ext>
              </a:extLst>
            </p:cNvPr>
            <p:cNvCxnSpPr>
              <a:cxnSpLocks noChangeShapeType="1"/>
              <a:stCxn id="93" idx="2"/>
              <a:endCxn id="94" idx="0"/>
            </p:cNvCxnSpPr>
            <p:nvPr/>
          </p:nvCxnSpPr>
          <p:spPr bwMode="auto">
            <a:xfrm flipH="1">
              <a:off x="1682639" y="3251199"/>
              <a:ext cx="9524" cy="30001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2B5CD48E-ADE0-AC4C-9360-C2610B853679}"/>
                </a:ext>
              </a:extLst>
            </p:cNvPr>
            <p:cNvCxnSpPr>
              <a:cxnSpLocks noChangeShapeType="1"/>
              <a:stCxn id="94" idx="2"/>
              <a:endCxn id="95" idx="0"/>
            </p:cNvCxnSpPr>
            <p:nvPr/>
          </p:nvCxnSpPr>
          <p:spPr bwMode="auto">
            <a:xfrm flipH="1">
              <a:off x="1662005" y="3975055"/>
              <a:ext cx="20634" cy="36351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D8115D41-A933-D54E-B839-5DEE0D81AFF2}"/>
                </a:ext>
              </a:extLst>
            </p:cNvPr>
            <p:cNvCxnSpPr>
              <a:cxnSpLocks noChangeShapeType="1"/>
              <a:stCxn id="95" idx="2"/>
              <a:endCxn id="96" idx="0"/>
            </p:cNvCxnSpPr>
            <p:nvPr/>
          </p:nvCxnSpPr>
          <p:spPr bwMode="auto">
            <a:xfrm flipH="1">
              <a:off x="1627085" y="4762406"/>
              <a:ext cx="34920" cy="3412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BF13D2E3-4492-7142-A651-533E81350C08}"/>
                </a:ext>
              </a:extLst>
            </p:cNvPr>
            <p:cNvCxnSpPr>
              <a:cxnSpLocks noChangeShapeType="1"/>
              <a:stCxn id="93" idx="3"/>
              <a:endCxn id="97" idx="1"/>
            </p:cNvCxnSpPr>
            <p:nvPr/>
          </p:nvCxnSpPr>
          <p:spPr bwMode="auto">
            <a:xfrm>
              <a:off x="2987373" y="3038487"/>
              <a:ext cx="123807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12298890-A56D-1247-AD7B-C84640A6D2CF}"/>
                </a:ext>
              </a:extLst>
            </p:cNvPr>
            <p:cNvCxnSpPr>
              <a:cxnSpLocks noChangeShapeType="1"/>
              <a:stCxn id="94" idx="3"/>
              <a:endCxn id="98" idx="1"/>
            </p:cNvCxnSpPr>
            <p:nvPr/>
          </p:nvCxnSpPr>
          <p:spPr bwMode="auto">
            <a:xfrm>
              <a:off x="2785791" y="3763930"/>
              <a:ext cx="32538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8485969F-BD8D-4A47-A5AC-EC336F3DB464}"/>
                </a:ext>
              </a:extLst>
            </p:cNvPr>
            <p:cNvCxnSpPr>
              <a:cxnSpLocks noChangeShapeType="1"/>
              <a:endCxn id="99" idx="1"/>
            </p:cNvCxnSpPr>
            <p:nvPr/>
          </p:nvCxnSpPr>
          <p:spPr bwMode="auto">
            <a:xfrm flipV="1">
              <a:off x="2785791" y="4551281"/>
              <a:ext cx="325389" cy="1111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AE1CAFB5-07B1-4E4E-BD5C-79EA85BE8936}"/>
                </a:ext>
              </a:extLst>
            </p:cNvPr>
            <p:cNvCxnSpPr>
              <a:cxnSpLocks noChangeShapeType="1"/>
              <a:endCxn id="100" idx="1"/>
            </p:cNvCxnSpPr>
            <p:nvPr/>
          </p:nvCxnSpPr>
          <p:spPr bwMode="auto">
            <a:xfrm>
              <a:off x="2785791" y="5330697"/>
              <a:ext cx="32538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108" name="Group 34">
            <a:extLst>
              <a:ext uri="{FF2B5EF4-FFF2-40B4-BE49-F238E27FC236}">
                <a16:creationId xmlns:a16="http://schemas.microsoft.com/office/drawing/2014/main" id="{D4C3DB19-612F-E648-8F28-39A2FA2AAD23}"/>
              </a:ext>
            </a:extLst>
          </p:cNvPr>
          <p:cNvGrpSpPr>
            <a:grpSpLocks/>
          </p:cNvGrpSpPr>
          <p:nvPr/>
        </p:nvGrpSpPr>
        <p:grpSpPr bwMode="auto">
          <a:xfrm>
            <a:off x="1606471" y="2797175"/>
            <a:ext cx="4203700" cy="3741737"/>
            <a:chOff x="316002" y="2482896"/>
            <a:chExt cx="4203085" cy="3741508"/>
          </a:xfrm>
        </p:grpSpPr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9196D87E-877C-A149-A83C-94C690B6D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002" y="2482896"/>
              <a:ext cx="4203085" cy="3741508"/>
            </a:xfrm>
            <a:prstGeom prst="rect">
              <a:avLst/>
            </a:prstGeom>
            <a:solidFill>
              <a:srgbClr val="FFD6C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ja-JP" sz="1800">
                <a:solidFill>
                  <a:srgbClr val="FFFFFF"/>
                </a:solidFill>
              </a:endParaRP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411A640B-106E-4E41-B865-7EC18C4FC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65" y="2827362"/>
              <a:ext cx="2592008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G4WorkerRunManager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896345A4-1893-A446-8417-ADF62664A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488" y="3551218"/>
              <a:ext cx="2206302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G4EventManager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A906D682-250E-0E44-83A6-8AD38E518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92" y="4338569"/>
              <a:ext cx="2390425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G4TrackingManager</a:t>
              </a: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EAE37CF0-4EA2-4840-86EE-B7E6F799A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92" y="5103698"/>
              <a:ext cx="2318999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G4SteppingManager</a:t>
              </a: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28D304B-8EAC-A84F-A624-A6E272710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180" y="2827362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G4Run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93FBA54F-1E17-944E-85A7-5FE6C2FB7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180" y="3551218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G4Event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DBD15DCE-7C37-B242-84C1-F4BB8788BA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180" y="4338569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G4Track</a:t>
              </a: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FE265AA0-5BC5-5644-A91A-B35016869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180" y="5119572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G4Step</a:t>
              </a:r>
            </a:p>
          </p:txBody>
        </p: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D8ABC48-7BF6-984C-8D98-5DF81A2D1ADF}"/>
                </a:ext>
              </a:extLst>
            </p:cNvPr>
            <p:cNvCxnSpPr>
              <a:cxnSpLocks noChangeShapeType="1"/>
              <a:stCxn id="110" idx="2"/>
              <a:endCxn id="111" idx="0"/>
            </p:cNvCxnSpPr>
            <p:nvPr/>
          </p:nvCxnSpPr>
          <p:spPr bwMode="auto">
            <a:xfrm flipH="1">
              <a:off x="1682639" y="3251199"/>
              <a:ext cx="9524" cy="30001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5C05647E-DF20-E348-A3BD-A8A4F8DF0530}"/>
                </a:ext>
              </a:extLst>
            </p:cNvPr>
            <p:cNvCxnSpPr>
              <a:cxnSpLocks noChangeShapeType="1"/>
              <a:stCxn id="111" idx="2"/>
              <a:endCxn id="112" idx="0"/>
            </p:cNvCxnSpPr>
            <p:nvPr/>
          </p:nvCxnSpPr>
          <p:spPr bwMode="auto">
            <a:xfrm flipH="1">
              <a:off x="1662005" y="3975055"/>
              <a:ext cx="20634" cy="36351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5482DB6D-C1CD-604E-B1E7-A6F5EDA77AEB}"/>
                </a:ext>
              </a:extLst>
            </p:cNvPr>
            <p:cNvCxnSpPr>
              <a:cxnSpLocks noChangeShapeType="1"/>
              <a:stCxn id="112" idx="2"/>
              <a:endCxn id="113" idx="0"/>
            </p:cNvCxnSpPr>
            <p:nvPr/>
          </p:nvCxnSpPr>
          <p:spPr bwMode="auto">
            <a:xfrm flipH="1">
              <a:off x="1627085" y="4762406"/>
              <a:ext cx="34920" cy="3412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D877F62F-4D6F-6D4B-8366-FE885C213B8F}"/>
                </a:ext>
              </a:extLst>
            </p:cNvPr>
            <p:cNvCxnSpPr>
              <a:cxnSpLocks noChangeShapeType="1"/>
              <a:stCxn id="110" idx="3"/>
              <a:endCxn id="114" idx="1"/>
            </p:cNvCxnSpPr>
            <p:nvPr/>
          </p:nvCxnSpPr>
          <p:spPr bwMode="auto">
            <a:xfrm>
              <a:off x="2987373" y="3038487"/>
              <a:ext cx="123807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F31C0C4C-33D2-774B-8E6F-0B646E14B8BC}"/>
                </a:ext>
              </a:extLst>
            </p:cNvPr>
            <p:cNvCxnSpPr>
              <a:cxnSpLocks noChangeShapeType="1"/>
              <a:stCxn id="111" idx="3"/>
              <a:endCxn id="115" idx="1"/>
            </p:cNvCxnSpPr>
            <p:nvPr/>
          </p:nvCxnSpPr>
          <p:spPr bwMode="auto">
            <a:xfrm>
              <a:off x="2785791" y="3763930"/>
              <a:ext cx="32538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1B01F4A3-1616-0D4C-B640-10733A198492}"/>
                </a:ext>
              </a:extLst>
            </p:cNvPr>
            <p:cNvCxnSpPr>
              <a:cxnSpLocks noChangeShapeType="1"/>
              <a:endCxn id="116" idx="1"/>
            </p:cNvCxnSpPr>
            <p:nvPr/>
          </p:nvCxnSpPr>
          <p:spPr bwMode="auto">
            <a:xfrm flipV="1">
              <a:off x="2785791" y="4551281"/>
              <a:ext cx="325389" cy="1111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1AEC09AF-4225-4447-A14D-28DD69EB1988}"/>
                </a:ext>
              </a:extLst>
            </p:cNvPr>
            <p:cNvCxnSpPr>
              <a:cxnSpLocks noChangeShapeType="1"/>
              <a:endCxn id="117" idx="1"/>
            </p:cNvCxnSpPr>
            <p:nvPr/>
          </p:nvCxnSpPr>
          <p:spPr bwMode="auto">
            <a:xfrm>
              <a:off x="2785791" y="5330697"/>
              <a:ext cx="32538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125" name="Group 34">
            <a:extLst>
              <a:ext uri="{FF2B5EF4-FFF2-40B4-BE49-F238E27FC236}">
                <a16:creationId xmlns:a16="http://schemas.microsoft.com/office/drawing/2014/main" id="{3D5985AD-8A6F-CC45-A598-80056D99F7C3}"/>
              </a:ext>
            </a:extLst>
          </p:cNvPr>
          <p:cNvGrpSpPr>
            <a:grpSpLocks/>
          </p:cNvGrpSpPr>
          <p:nvPr/>
        </p:nvGrpSpPr>
        <p:grpSpPr bwMode="auto">
          <a:xfrm>
            <a:off x="2084293" y="2867025"/>
            <a:ext cx="4203700" cy="3741737"/>
            <a:chOff x="316002" y="2482896"/>
            <a:chExt cx="4203085" cy="3741508"/>
          </a:xfrm>
        </p:grpSpPr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2F39A50D-6E2B-E942-AEA8-939BFEBB1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002" y="2482896"/>
              <a:ext cx="4203085" cy="3741508"/>
            </a:xfrm>
            <a:prstGeom prst="rect">
              <a:avLst/>
            </a:prstGeom>
            <a:solidFill>
              <a:srgbClr val="FFD6C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ja-JP" sz="1800">
                <a:solidFill>
                  <a:srgbClr val="FFFFFF"/>
                </a:solidFill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C8E3F880-8770-4D40-9B09-03CBF6348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365" y="2827362"/>
              <a:ext cx="2592008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G4WorkerRunManager</a:t>
              </a: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D6FB286D-6588-CB48-9762-B8F191C34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488" y="3551218"/>
              <a:ext cx="2206302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G4EventManager</a:t>
              </a: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B6E08025-1C79-BA42-99F6-AF2FBCC62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92" y="4338569"/>
              <a:ext cx="2390425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G4TrackingManager</a:t>
              </a: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BB79AB8F-E722-0F4B-AC25-A7A00EECF5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92" y="5103698"/>
              <a:ext cx="2318999" cy="4238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G4SteppingManager</a:t>
              </a:r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03BDEE8F-2693-3844-BEFC-5019B1F0C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180" y="2827362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G4Run</a:t>
              </a: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BDC79443-7BAF-884E-A608-786BA88ECA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180" y="3551218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G4Event</a:t>
              </a:r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7E240DB2-C1F0-9B48-9D55-7C964CBEA0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180" y="4338569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G4Track</a:t>
              </a:r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6CF4B165-8276-5147-B92C-44812A51C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1180" y="5119572"/>
              <a:ext cx="1172991" cy="42383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r>
                <a:rPr lang="en-US" dirty="0">
                  <a:latin typeface="+mn-lt"/>
                  <a:ea typeface="+mn-ea"/>
                </a:rPr>
                <a:t>G4Step</a:t>
              </a:r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4B7FAAD3-158C-6B4E-9D01-853367580D11}"/>
                </a:ext>
              </a:extLst>
            </p:cNvPr>
            <p:cNvCxnSpPr>
              <a:cxnSpLocks noChangeShapeType="1"/>
              <a:stCxn id="127" idx="2"/>
              <a:endCxn id="128" idx="0"/>
            </p:cNvCxnSpPr>
            <p:nvPr/>
          </p:nvCxnSpPr>
          <p:spPr bwMode="auto">
            <a:xfrm flipH="1">
              <a:off x="1682639" y="3251199"/>
              <a:ext cx="9524" cy="30001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C1CA4D93-DBDF-6041-9FD4-E65ADDBAAB12}"/>
                </a:ext>
              </a:extLst>
            </p:cNvPr>
            <p:cNvCxnSpPr>
              <a:cxnSpLocks noChangeShapeType="1"/>
              <a:stCxn id="128" idx="2"/>
              <a:endCxn id="129" idx="0"/>
            </p:cNvCxnSpPr>
            <p:nvPr/>
          </p:nvCxnSpPr>
          <p:spPr bwMode="auto">
            <a:xfrm flipH="1">
              <a:off x="1662005" y="3975055"/>
              <a:ext cx="20634" cy="36351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00C62494-5805-CB40-9121-B1615BDDEBBF}"/>
                </a:ext>
              </a:extLst>
            </p:cNvPr>
            <p:cNvCxnSpPr>
              <a:cxnSpLocks noChangeShapeType="1"/>
              <a:stCxn id="129" idx="2"/>
              <a:endCxn id="130" idx="0"/>
            </p:cNvCxnSpPr>
            <p:nvPr/>
          </p:nvCxnSpPr>
          <p:spPr bwMode="auto">
            <a:xfrm flipH="1">
              <a:off x="1627085" y="4762406"/>
              <a:ext cx="34920" cy="3412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4601AB67-4661-EC4F-895B-8D95718F7B42}"/>
                </a:ext>
              </a:extLst>
            </p:cNvPr>
            <p:cNvCxnSpPr>
              <a:cxnSpLocks noChangeShapeType="1"/>
              <a:stCxn id="127" idx="3"/>
              <a:endCxn id="131" idx="1"/>
            </p:cNvCxnSpPr>
            <p:nvPr/>
          </p:nvCxnSpPr>
          <p:spPr bwMode="auto">
            <a:xfrm>
              <a:off x="2987373" y="3038487"/>
              <a:ext cx="123807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7965BD40-43FF-EE4D-BB62-AE8D00FC6AB7}"/>
                </a:ext>
              </a:extLst>
            </p:cNvPr>
            <p:cNvCxnSpPr>
              <a:cxnSpLocks noChangeShapeType="1"/>
              <a:stCxn id="128" idx="3"/>
              <a:endCxn id="132" idx="1"/>
            </p:cNvCxnSpPr>
            <p:nvPr/>
          </p:nvCxnSpPr>
          <p:spPr bwMode="auto">
            <a:xfrm>
              <a:off x="2785791" y="3763930"/>
              <a:ext cx="32538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EFA44510-EBD9-9348-BDC4-1CE114CD408C}"/>
                </a:ext>
              </a:extLst>
            </p:cNvPr>
            <p:cNvCxnSpPr>
              <a:cxnSpLocks noChangeShapeType="1"/>
              <a:endCxn id="133" idx="1"/>
            </p:cNvCxnSpPr>
            <p:nvPr/>
          </p:nvCxnSpPr>
          <p:spPr bwMode="auto">
            <a:xfrm flipV="1">
              <a:off x="2785791" y="4551281"/>
              <a:ext cx="325389" cy="1111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CC90FBB3-5234-8D49-B441-6CBCB503DD37}"/>
                </a:ext>
              </a:extLst>
            </p:cNvPr>
            <p:cNvCxnSpPr>
              <a:cxnSpLocks noChangeShapeType="1"/>
              <a:endCxn id="134" idx="1"/>
            </p:cNvCxnSpPr>
            <p:nvPr/>
          </p:nvCxnSpPr>
          <p:spPr bwMode="auto">
            <a:xfrm>
              <a:off x="2785791" y="5330697"/>
              <a:ext cx="32538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143" name="Rectangle 142">
            <a:extLst>
              <a:ext uri="{FF2B5EF4-FFF2-40B4-BE49-F238E27FC236}">
                <a16:creationId xmlns:a16="http://schemas.microsoft.com/office/drawing/2014/main" id="{BA534983-5575-394E-9AB3-4F3F37E15C58}"/>
              </a:ext>
            </a:extLst>
          </p:cNvPr>
          <p:cNvSpPr/>
          <p:nvPr/>
        </p:nvSpPr>
        <p:spPr>
          <a:xfrm>
            <a:off x="6458623" y="2596494"/>
            <a:ext cx="1778042" cy="202154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dirty="0">
                <a:solidFill>
                  <a:schemeClr val="tx1"/>
                </a:solidFill>
              </a:rPr>
              <a:t>Worker thread 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8D0C2C9A-5BCF-1247-AA88-2B37B71F99B1}"/>
              </a:ext>
            </a:extLst>
          </p:cNvPr>
          <p:cNvSpPr/>
          <p:nvPr/>
        </p:nvSpPr>
        <p:spPr>
          <a:xfrm>
            <a:off x="6786520" y="2947004"/>
            <a:ext cx="1778042" cy="202154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dirty="0">
                <a:solidFill>
                  <a:schemeClr val="tx1"/>
                </a:solidFill>
              </a:rPr>
              <a:t>Worker thread 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EDAFDB19-E36C-4E4E-A469-69345D71B290}"/>
              </a:ext>
            </a:extLst>
          </p:cNvPr>
          <p:cNvSpPr/>
          <p:nvPr/>
        </p:nvSpPr>
        <p:spPr>
          <a:xfrm>
            <a:off x="7199349" y="3316481"/>
            <a:ext cx="1778042" cy="202154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dirty="0">
                <a:solidFill>
                  <a:schemeClr val="tx1"/>
                </a:solidFill>
              </a:rPr>
              <a:t>Worker thread 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EF1BBF2F-AB5B-6740-B73F-C6A7CAEAFED0}"/>
              </a:ext>
            </a:extLst>
          </p:cNvPr>
          <p:cNvSpPr txBox="1"/>
          <p:nvPr/>
        </p:nvSpPr>
        <p:spPr>
          <a:xfrm>
            <a:off x="5497624" y="6154906"/>
            <a:ext cx="6395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Task</a:t>
            </a: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82664E09-47BA-934B-8A66-98EC0FE6ACE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63668" y="2304421"/>
            <a:ext cx="4303727" cy="42892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909622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4DF783B0-015A-094C-B9AB-413584CEB491}"/>
              </a:ext>
            </a:extLst>
          </p:cNvPr>
          <p:cNvSpPr/>
          <p:nvPr/>
        </p:nvSpPr>
        <p:spPr>
          <a:xfrm>
            <a:off x="4739686" y="2408119"/>
            <a:ext cx="4322691" cy="4051259"/>
          </a:xfrm>
          <a:prstGeom prst="roundRect">
            <a:avLst>
              <a:gd name="adj" fmla="val 729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0189CF-E623-A84F-A773-EC9DBF8AD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Task-based sub-event parallel mode (Phase I)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490317-D5D1-D54D-9E1A-CF57103FB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76B544C-CA1A-C842-B177-00A2B66630F4}"/>
              </a:ext>
            </a:extLst>
          </p:cNvPr>
          <p:cNvSpPr txBox="1"/>
          <p:nvPr/>
        </p:nvSpPr>
        <p:spPr>
          <a:xfrm>
            <a:off x="7818894" y="3984976"/>
            <a:ext cx="11430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Process</a:t>
            </a:r>
            <a:br>
              <a:rPr lang="en-US" dirty="0"/>
            </a:br>
            <a:r>
              <a:rPr lang="en-US" dirty="0"/>
              <a:t>- physics</a:t>
            </a:r>
            <a:br>
              <a:rPr lang="en-US" dirty="0"/>
            </a:br>
            <a:r>
              <a:rPr lang="en-US" dirty="0"/>
              <a:t>- field </a:t>
            </a:r>
          </a:p>
          <a:p>
            <a:r>
              <a:rPr lang="en-US" dirty="0"/>
              <a:t>- volume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E8D938-0E3A-954C-911F-6855EE69FC95}"/>
              </a:ext>
            </a:extLst>
          </p:cNvPr>
          <p:cNvSpPr txBox="1"/>
          <p:nvPr/>
        </p:nvSpPr>
        <p:spPr>
          <a:xfrm>
            <a:off x="198894" y="1086881"/>
            <a:ext cx="148163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Initialization</a:t>
            </a:r>
            <a:br>
              <a:rPr lang="en-US" dirty="0"/>
            </a:br>
            <a:r>
              <a:rPr lang="en-US" dirty="0"/>
              <a:t>- geometry </a:t>
            </a:r>
            <a:br>
              <a:rPr lang="en-US" dirty="0"/>
            </a:br>
            <a:r>
              <a:rPr lang="en-US" dirty="0"/>
              <a:t>- x-section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1E40967-D4EF-C34F-9B0F-C56A43BE2B44}"/>
              </a:ext>
            </a:extLst>
          </p:cNvPr>
          <p:cNvSpPr txBox="1"/>
          <p:nvPr/>
        </p:nvSpPr>
        <p:spPr>
          <a:xfrm>
            <a:off x="2059737" y="1204934"/>
            <a:ext cx="685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Run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CE1BAC-3750-854B-9083-771099CDAAA5}"/>
              </a:ext>
            </a:extLst>
          </p:cNvPr>
          <p:cNvSpPr txBox="1"/>
          <p:nvPr/>
        </p:nvSpPr>
        <p:spPr>
          <a:xfrm>
            <a:off x="2850845" y="1873859"/>
            <a:ext cx="7961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Event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6438812-E997-3A4D-9759-A745109D3297}"/>
              </a:ext>
            </a:extLst>
          </p:cNvPr>
          <p:cNvSpPr txBox="1"/>
          <p:nvPr/>
        </p:nvSpPr>
        <p:spPr>
          <a:xfrm>
            <a:off x="6142493" y="2572506"/>
            <a:ext cx="7961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Track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F473C8B-CB5B-C34D-931E-6E2A3C8AEAEC}"/>
              </a:ext>
            </a:extLst>
          </p:cNvPr>
          <p:cNvSpPr txBox="1"/>
          <p:nvPr/>
        </p:nvSpPr>
        <p:spPr>
          <a:xfrm>
            <a:off x="7078049" y="3310495"/>
            <a:ext cx="6874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Step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B57B523-7DF3-8740-9E53-6486B629BCE9}"/>
              </a:ext>
            </a:extLst>
          </p:cNvPr>
          <p:cNvSpPr txBox="1"/>
          <p:nvPr/>
        </p:nvSpPr>
        <p:spPr>
          <a:xfrm>
            <a:off x="7818893" y="5472628"/>
            <a:ext cx="1143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Detector</a:t>
            </a:r>
          </a:p>
        </p:txBody>
      </p:sp>
      <p:sp>
        <p:nvSpPr>
          <p:cNvPr id="72" name="Diamond 71">
            <a:extLst>
              <a:ext uri="{FF2B5EF4-FFF2-40B4-BE49-F238E27FC236}">
                <a16:creationId xmlns:a16="http://schemas.microsoft.com/office/drawing/2014/main" id="{4C6F7BA8-229E-AF41-A880-8C5AF804D731}"/>
              </a:ext>
            </a:extLst>
          </p:cNvPr>
          <p:cNvSpPr/>
          <p:nvPr/>
        </p:nvSpPr>
        <p:spPr>
          <a:xfrm>
            <a:off x="7133094" y="5978635"/>
            <a:ext cx="611295" cy="304800"/>
          </a:xfrm>
          <a:prstGeom prst="diamond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73" name="Bent Arrow 72">
            <a:extLst>
              <a:ext uri="{FF2B5EF4-FFF2-40B4-BE49-F238E27FC236}">
                <a16:creationId xmlns:a16="http://schemas.microsoft.com/office/drawing/2014/main" id="{A7B7C8A7-6359-5245-A992-EDE6CC2598DB}"/>
              </a:ext>
            </a:extLst>
          </p:cNvPr>
          <p:cNvSpPr/>
          <p:nvPr/>
        </p:nvSpPr>
        <p:spPr>
          <a:xfrm rot="5400000">
            <a:off x="8034514" y="3308328"/>
            <a:ext cx="386044" cy="817287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4" name="Bent Arrow 73">
            <a:extLst>
              <a:ext uri="{FF2B5EF4-FFF2-40B4-BE49-F238E27FC236}">
                <a16:creationId xmlns:a16="http://schemas.microsoft.com/office/drawing/2014/main" id="{620F6143-5AE8-F343-8C67-0418C088C547}"/>
              </a:ext>
            </a:extLst>
          </p:cNvPr>
          <p:cNvSpPr/>
          <p:nvPr/>
        </p:nvSpPr>
        <p:spPr>
          <a:xfrm rot="10800000">
            <a:off x="7818892" y="5876964"/>
            <a:ext cx="754690" cy="386043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Down Arrow 74">
            <a:extLst>
              <a:ext uri="{FF2B5EF4-FFF2-40B4-BE49-F238E27FC236}">
                <a16:creationId xmlns:a16="http://schemas.microsoft.com/office/drawing/2014/main" id="{99C3E765-C8B9-1940-9DD8-DFA12D753E38}"/>
              </a:ext>
            </a:extLst>
          </p:cNvPr>
          <p:cNvSpPr/>
          <p:nvPr/>
        </p:nvSpPr>
        <p:spPr>
          <a:xfrm>
            <a:off x="8428493" y="5185305"/>
            <a:ext cx="207687" cy="2873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Down Arrow 75">
            <a:extLst>
              <a:ext uri="{FF2B5EF4-FFF2-40B4-BE49-F238E27FC236}">
                <a16:creationId xmlns:a16="http://schemas.microsoft.com/office/drawing/2014/main" id="{F542B2BC-2260-F14C-B0FD-372725FD6C3F}"/>
              </a:ext>
            </a:extLst>
          </p:cNvPr>
          <p:cNvSpPr/>
          <p:nvPr/>
        </p:nvSpPr>
        <p:spPr>
          <a:xfrm rot="10800000">
            <a:off x="7317955" y="3771639"/>
            <a:ext cx="207686" cy="211166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Bent Arrow 76">
            <a:extLst>
              <a:ext uri="{FF2B5EF4-FFF2-40B4-BE49-F238E27FC236}">
                <a16:creationId xmlns:a16="http://schemas.microsoft.com/office/drawing/2014/main" id="{1ABC2552-FCE0-7544-A9CE-80D593B6FA52}"/>
              </a:ext>
            </a:extLst>
          </p:cNvPr>
          <p:cNvSpPr/>
          <p:nvPr/>
        </p:nvSpPr>
        <p:spPr>
          <a:xfrm rot="5400000">
            <a:off x="7009810" y="2724602"/>
            <a:ext cx="424739" cy="535313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Bent Arrow 77">
            <a:extLst>
              <a:ext uri="{FF2B5EF4-FFF2-40B4-BE49-F238E27FC236}">
                <a16:creationId xmlns:a16="http://schemas.microsoft.com/office/drawing/2014/main" id="{05BE05E2-637B-B840-91F9-1CD6CC9EA09A}"/>
              </a:ext>
            </a:extLst>
          </p:cNvPr>
          <p:cNvSpPr/>
          <p:nvPr/>
        </p:nvSpPr>
        <p:spPr>
          <a:xfrm rot="16200000">
            <a:off x="5178926" y="4255789"/>
            <a:ext cx="3214151" cy="687497"/>
          </a:xfrm>
          <a:prstGeom prst="bentArrow">
            <a:avLst>
              <a:gd name="adj1" fmla="val 1277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E43200D-E2F9-D349-86B8-DB3FA8D7FFE8}"/>
              </a:ext>
            </a:extLst>
          </p:cNvPr>
          <p:cNvSpPr txBox="1"/>
          <p:nvPr/>
        </p:nvSpPr>
        <p:spPr>
          <a:xfrm>
            <a:off x="4923154" y="2546931"/>
            <a:ext cx="7961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Stack</a:t>
            </a:r>
          </a:p>
        </p:txBody>
      </p:sp>
      <p:sp>
        <p:nvSpPr>
          <p:cNvPr id="80" name="Down Arrow 79">
            <a:extLst>
              <a:ext uri="{FF2B5EF4-FFF2-40B4-BE49-F238E27FC236}">
                <a16:creationId xmlns:a16="http://schemas.microsoft.com/office/drawing/2014/main" id="{05EFD6E0-3495-3F4D-A8E8-905F132E9C52}"/>
              </a:ext>
            </a:extLst>
          </p:cNvPr>
          <p:cNvSpPr/>
          <p:nvPr/>
        </p:nvSpPr>
        <p:spPr>
          <a:xfrm rot="5400000">
            <a:off x="5803287" y="2627623"/>
            <a:ext cx="271157" cy="40724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Down Arrow 80">
            <a:extLst>
              <a:ext uri="{FF2B5EF4-FFF2-40B4-BE49-F238E27FC236}">
                <a16:creationId xmlns:a16="http://schemas.microsoft.com/office/drawing/2014/main" id="{989C25BE-A7F5-8947-8AB2-AD5014F59352}"/>
              </a:ext>
            </a:extLst>
          </p:cNvPr>
          <p:cNvSpPr/>
          <p:nvPr/>
        </p:nvSpPr>
        <p:spPr>
          <a:xfrm rot="16200000">
            <a:off x="5803293" y="2435726"/>
            <a:ext cx="271158" cy="40724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Bent Arrow 81">
            <a:extLst>
              <a:ext uri="{FF2B5EF4-FFF2-40B4-BE49-F238E27FC236}">
                <a16:creationId xmlns:a16="http://schemas.microsoft.com/office/drawing/2014/main" id="{B35F6615-BF54-7B46-9DA6-215DD3AD7419}"/>
              </a:ext>
            </a:extLst>
          </p:cNvPr>
          <p:cNvSpPr/>
          <p:nvPr/>
        </p:nvSpPr>
        <p:spPr>
          <a:xfrm rot="5400000">
            <a:off x="3757468" y="1954924"/>
            <a:ext cx="424739" cy="535313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Bent Arrow 82">
            <a:extLst>
              <a:ext uri="{FF2B5EF4-FFF2-40B4-BE49-F238E27FC236}">
                <a16:creationId xmlns:a16="http://schemas.microsoft.com/office/drawing/2014/main" id="{B82442BC-6F24-F944-8AB8-0495062DBCF5}"/>
              </a:ext>
            </a:extLst>
          </p:cNvPr>
          <p:cNvSpPr/>
          <p:nvPr/>
        </p:nvSpPr>
        <p:spPr>
          <a:xfrm rot="5400000">
            <a:off x="2883336" y="1326511"/>
            <a:ext cx="424739" cy="535313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38A87EA7-901B-534D-A637-ECED3F76AC20}"/>
              </a:ext>
            </a:extLst>
          </p:cNvPr>
          <p:cNvSpPr/>
          <p:nvPr/>
        </p:nvSpPr>
        <p:spPr>
          <a:xfrm>
            <a:off x="2950992" y="3100525"/>
            <a:ext cx="611295" cy="304800"/>
          </a:xfrm>
          <a:prstGeom prst="diamond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5" name="Bent Arrow 84">
            <a:extLst>
              <a:ext uri="{FF2B5EF4-FFF2-40B4-BE49-F238E27FC236}">
                <a16:creationId xmlns:a16="http://schemas.microsoft.com/office/drawing/2014/main" id="{6FFDD5CF-E24D-BD49-A54D-F9F378D0FFDE}"/>
              </a:ext>
            </a:extLst>
          </p:cNvPr>
          <p:cNvSpPr/>
          <p:nvPr/>
        </p:nvSpPr>
        <p:spPr>
          <a:xfrm rot="10800000">
            <a:off x="3670592" y="3011606"/>
            <a:ext cx="520757" cy="365124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Down Arrow 85">
            <a:extLst>
              <a:ext uri="{FF2B5EF4-FFF2-40B4-BE49-F238E27FC236}">
                <a16:creationId xmlns:a16="http://schemas.microsoft.com/office/drawing/2014/main" id="{8D9BBA6D-9CB9-2547-BF64-72C6BD444D8D}"/>
              </a:ext>
            </a:extLst>
          </p:cNvPr>
          <p:cNvSpPr/>
          <p:nvPr/>
        </p:nvSpPr>
        <p:spPr>
          <a:xfrm rot="10800000">
            <a:off x="3175842" y="2277350"/>
            <a:ext cx="166253" cy="78869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Bent Arrow 86">
            <a:extLst>
              <a:ext uri="{FF2B5EF4-FFF2-40B4-BE49-F238E27FC236}">
                <a16:creationId xmlns:a16="http://schemas.microsoft.com/office/drawing/2014/main" id="{4B91B979-7DA3-4846-9717-85413303870C}"/>
              </a:ext>
            </a:extLst>
          </p:cNvPr>
          <p:cNvSpPr/>
          <p:nvPr/>
        </p:nvSpPr>
        <p:spPr>
          <a:xfrm rot="16200000">
            <a:off x="1745149" y="2160386"/>
            <a:ext cx="1699122" cy="606490"/>
          </a:xfrm>
          <a:prstGeom prst="bentArrow">
            <a:avLst>
              <a:gd name="adj1" fmla="val 1277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734D7E1-21D9-3D4F-B8D4-49DC952E478C}"/>
              </a:ext>
            </a:extLst>
          </p:cNvPr>
          <p:cNvSpPr txBox="1"/>
          <p:nvPr/>
        </p:nvSpPr>
        <p:spPr>
          <a:xfrm>
            <a:off x="366455" y="2939052"/>
            <a:ext cx="175636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MC Event Gen</a:t>
            </a:r>
          </a:p>
          <a:p>
            <a:r>
              <a:rPr lang="en-US" dirty="0"/>
              <a:t>(Primary event)</a:t>
            </a:r>
          </a:p>
        </p:txBody>
      </p:sp>
      <p:sp>
        <p:nvSpPr>
          <p:cNvPr id="89" name="Down Arrow 88">
            <a:extLst>
              <a:ext uri="{FF2B5EF4-FFF2-40B4-BE49-F238E27FC236}">
                <a16:creationId xmlns:a16="http://schemas.microsoft.com/office/drawing/2014/main" id="{57279476-1BB4-4947-80B2-0FF215C1905F}"/>
              </a:ext>
            </a:extLst>
          </p:cNvPr>
          <p:cNvSpPr/>
          <p:nvPr/>
        </p:nvSpPr>
        <p:spPr>
          <a:xfrm rot="16200000">
            <a:off x="1753703" y="1242887"/>
            <a:ext cx="232860" cy="379213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Down Arrow 89">
            <a:extLst>
              <a:ext uri="{FF2B5EF4-FFF2-40B4-BE49-F238E27FC236}">
                <a16:creationId xmlns:a16="http://schemas.microsoft.com/office/drawing/2014/main" id="{497355AD-3A42-5A47-97EC-B82949A0625C}"/>
              </a:ext>
            </a:extLst>
          </p:cNvPr>
          <p:cNvSpPr/>
          <p:nvPr/>
        </p:nvSpPr>
        <p:spPr>
          <a:xfrm rot="14020646">
            <a:off x="2322479" y="1995994"/>
            <a:ext cx="214663" cy="1110766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2DF1B24-A870-DF4C-815F-FB1314C75F8B}"/>
              </a:ext>
            </a:extLst>
          </p:cNvPr>
          <p:cNvSpPr txBox="1"/>
          <p:nvPr/>
        </p:nvSpPr>
        <p:spPr>
          <a:xfrm>
            <a:off x="4993669" y="1045418"/>
            <a:ext cx="218358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Simulation output</a:t>
            </a:r>
            <a:br>
              <a:rPr lang="en-US" dirty="0"/>
            </a:br>
            <a:r>
              <a:rPr lang="en-US" dirty="0"/>
              <a:t>- detector hits</a:t>
            </a:r>
            <a:br>
              <a:rPr lang="en-US" dirty="0"/>
            </a:br>
            <a:r>
              <a:rPr lang="en-US" dirty="0"/>
              <a:t>- Monte Carlo truth</a:t>
            </a:r>
            <a:br>
              <a:rPr lang="en-US" dirty="0"/>
            </a:br>
            <a:r>
              <a:rPr lang="en-US" dirty="0"/>
              <a:t>- histograms</a:t>
            </a:r>
          </a:p>
        </p:txBody>
      </p:sp>
      <p:sp>
        <p:nvSpPr>
          <p:cNvPr id="92" name="Down Arrow 91">
            <a:extLst>
              <a:ext uri="{FF2B5EF4-FFF2-40B4-BE49-F238E27FC236}">
                <a16:creationId xmlns:a16="http://schemas.microsoft.com/office/drawing/2014/main" id="{9B5DC431-5BA0-8C41-933D-DD81E19188EA}"/>
              </a:ext>
            </a:extLst>
          </p:cNvPr>
          <p:cNvSpPr/>
          <p:nvPr/>
        </p:nvSpPr>
        <p:spPr>
          <a:xfrm rot="15445144">
            <a:off x="4252110" y="1134148"/>
            <a:ext cx="214663" cy="1110766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Down Arrow 92">
            <a:extLst>
              <a:ext uri="{FF2B5EF4-FFF2-40B4-BE49-F238E27FC236}">
                <a16:creationId xmlns:a16="http://schemas.microsoft.com/office/drawing/2014/main" id="{8110A1E4-879A-6740-B941-E759D896BBFF}"/>
              </a:ext>
            </a:extLst>
          </p:cNvPr>
          <p:cNvSpPr/>
          <p:nvPr/>
        </p:nvSpPr>
        <p:spPr>
          <a:xfrm rot="16200000">
            <a:off x="3687705" y="305896"/>
            <a:ext cx="244487" cy="1901565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64BE8CA-C1A4-B446-8C4A-E2A2D0C0EBE2}"/>
              </a:ext>
            </a:extLst>
          </p:cNvPr>
          <p:cNvSpPr txBox="1"/>
          <p:nvPr/>
        </p:nvSpPr>
        <p:spPr>
          <a:xfrm>
            <a:off x="3525297" y="2452663"/>
            <a:ext cx="79615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Stack</a:t>
            </a:r>
          </a:p>
        </p:txBody>
      </p:sp>
      <p:sp>
        <p:nvSpPr>
          <p:cNvPr id="95" name="Down Arrow 94">
            <a:extLst>
              <a:ext uri="{FF2B5EF4-FFF2-40B4-BE49-F238E27FC236}">
                <a16:creationId xmlns:a16="http://schemas.microsoft.com/office/drawing/2014/main" id="{4A81FB18-AFEC-1C48-B463-702CD6A6A6BF}"/>
              </a:ext>
            </a:extLst>
          </p:cNvPr>
          <p:cNvSpPr/>
          <p:nvPr/>
        </p:nvSpPr>
        <p:spPr>
          <a:xfrm rot="16200000">
            <a:off x="4569848" y="2522127"/>
            <a:ext cx="266077" cy="4405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3D4FF0A-BF32-BA43-9E66-ACB226E1DB5E}"/>
              </a:ext>
            </a:extLst>
          </p:cNvPr>
          <p:cNvSpPr txBox="1"/>
          <p:nvPr/>
        </p:nvSpPr>
        <p:spPr>
          <a:xfrm>
            <a:off x="3065842" y="3881807"/>
            <a:ext cx="102209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Sorter / Merger</a:t>
            </a:r>
          </a:p>
        </p:txBody>
      </p:sp>
      <p:sp>
        <p:nvSpPr>
          <p:cNvPr id="97" name="Down Arrow 96">
            <a:extLst>
              <a:ext uri="{FF2B5EF4-FFF2-40B4-BE49-F238E27FC236}">
                <a16:creationId xmlns:a16="http://schemas.microsoft.com/office/drawing/2014/main" id="{CA8AF68C-E680-BC4C-BA44-635C9033D797}"/>
              </a:ext>
            </a:extLst>
          </p:cNvPr>
          <p:cNvSpPr/>
          <p:nvPr/>
        </p:nvSpPr>
        <p:spPr>
          <a:xfrm rot="6490730">
            <a:off x="5847785" y="2903198"/>
            <a:ext cx="227859" cy="3827475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Down Arrow 97">
            <a:extLst>
              <a:ext uri="{FF2B5EF4-FFF2-40B4-BE49-F238E27FC236}">
                <a16:creationId xmlns:a16="http://schemas.microsoft.com/office/drawing/2014/main" id="{A4A01AF1-8834-AA4F-BAD9-8388F6CD6E82}"/>
              </a:ext>
            </a:extLst>
          </p:cNvPr>
          <p:cNvSpPr/>
          <p:nvPr/>
        </p:nvSpPr>
        <p:spPr>
          <a:xfrm rot="10290886">
            <a:off x="3503288" y="2342552"/>
            <a:ext cx="173325" cy="1449809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CC600F9-074C-3746-BB07-3D59C2E75040}"/>
              </a:ext>
            </a:extLst>
          </p:cNvPr>
          <p:cNvSpPr txBox="1"/>
          <p:nvPr/>
        </p:nvSpPr>
        <p:spPr>
          <a:xfrm>
            <a:off x="4734713" y="5789717"/>
            <a:ext cx="1227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Sub-event Task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C7D2C46-1A16-C749-B638-00BD38551632}"/>
              </a:ext>
            </a:extLst>
          </p:cNvPr>
          <p:cNvSpPr txBox="1"/>
          <p:nvPr/>
        </p:nvSpPr>
        <p:spPr>
          <a:xfrm>
            <a:off x="267926" y="5030083"/>
            <a:ext cx="41922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902030302020204" pitchFamily="66" charset="0"/>
              </a:rPr>
              <a:t>In Phase I, all tasks have the same physics processes and see the same detector geometry.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364A15A-45A6-F945-9F2F-7E39E9B85D76}"/>
              </a:ext>
            </a:extLst>
          </p:cNvPr>
          <p:cNvSpPr txBox="1"/>
          <p:nvPr/>
        </p:nvSpPr>
        <p:spPr>
          <a:xfrm>
            <a:off x="3677697" y="2605063"/>
            <a:ext cx="79615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Stack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785C15D-8347-E84A-B123-DBF10E41F91E}"/>
              </a:ext>
            </a:extLst>
          </p:cNvPr>
          <p:cNvSpPr txBox="1"/>
          <p:nvPr/>
        </p:nvSpPr>
        <p:spPr>
          <a:xfrm>
            <a:off x="3830097" y="2757463"/>
            <a:ext cx="79615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Stack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56FA36-EF46-1C8F-4CC7-142CB85E4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Sub-Event Parallelism - M. Asai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875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BE16EB73-809D-4645-8C8B-16BB7E3CB436}"/>
              </a:ext>
            </a:extLst>
          </p:cNvPr>
          <p:cNvSpPr/>
          <p:nvPr/>
        </p:nvSpPr>
        <p:spPr>
          <a:xfrm>
            <a:off x="4301920" y="3020278"/>
            <a:ext cx="4322691" cy="4051259"/>
          </a:xfrm>
          <a:prstGeom prst="roundRect">
            <a:avLst>
              <a:gd name="adj" fmla="val 7291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90D05062-BEB4-D04E-A562-3E961E97BF5A}"/>
              </a:ext>
            </a:extLst>
          </p:cNvPr>
          <p:cNvSpPr/>
          <p:nvPr/>
        </p:nvSpPr>
        <p:spPr>
          <a:xfrm>
            <a:off x="4503803" y="2692663"/>
            <a:ext cx="4322691" cy="4051259"/>
          </a:xfrm>
          <a:prstGeom prst="roundRect">
            <a:avLst>
              <a:gd name="adj" fmla="val 729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0189CF-E623-A84F-A773-EC9DBF8AD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Task-based sub-event parallel mode (Phase II)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490317-D5D1-D54D-9E1A-CF57103FB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4E8D938-0E3A-954C-911F-6855EE69FC95}"/>
              </a:ext>
            </a:extLst>
          </p:cNvPr>
          <p:cNvSpPr txBox="1"/>
          <p:nvPr/>
        </p:nvSpPr>
        <p:spPr>
          <a:xfrm>
            <a:off x="198894" y="1086881"/>
            <a:ext cx="148163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Initialization</a:t>
            </a:r>
            <a:br>
              <a:rPr lang="en-US" dirty="0"/>
            </a:br>
            <a:r>
              <a:rPr lang="en-US" dirty="0"/>
              <a:t>- geometry </a:t>
            </a:r>
            <a:br>
              <a:rPr lang="en-US" dirty="0"/>
            </a:br>
            <a:r>
              <a:rPr lang="en-US" dirty="0"/>
              <a:t>- x-section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1E40967-D4EF-C34F-9B0F-C56A43BE2B44}"/>
              </a:ext>
            </a:extLst>
          </p:cNvPr>
          <p:cNvSpPr txBox="1"/>
          <p:nvPr/>
        </p:nvSpPr>
        <p:spPr>
          <a:xfrm>
            <a:off x="2059737" y="1204934"/>
            <a:ext cx="685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Run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CE1BAC-3750-854B-9083-771099CDAAA5}"/>
              </a:ext>
            </a:extLst>
          </p:cNvPr>
          <p:cNvSpPr txBox="1"/>
          <p:nvPr/>
        </p:nvSpPr>
        <p:spPr>
          <a:xfrm>
            <a:off x="2850845" y="1873859"/>
            <a:ext cx="79615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Event</a:t>
            </a:r>
          </a:p>
        </p:txBody>
      </p:sp>
      <p:sp>
        <p:nvSpPr>
          <p:cNvPr id="82" name="Bent Arrow 81">
            <a:extLst>
              <a:ext uri="{FF2B5EF4-FFF2-40B4-BE49-F238E27FC236}">
                <a16:creationId xmlns:a16="http://schemas.microsoft.com/office/drawing/2014/main" id="{B35F6615-BF54-7B46-9DA6-215DD3AD7419}"/>
              </a:ext>
            </a:extLst>
          </p:cNvPr>
          <p:cNvSpPr/>
          <p:nvPr/>
        </p:nvSpPr>
        <p:spPr>
          <a:xfrm rot="5400000">
            <a:off x="3757468" y="1954924"/>
            <a:ext cx="424739" cy="535313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Bent Arrow 82">
            <a:extLst>
              <a:ext uri="{FF2B5EF4-FFF2-40B4-BE49-F238E27FC236}">
                <a16:creationId xmlns:a16="http://schemas.microsoft.com/office/drawing/2014/main" id="{B82442BC-6F24-F944-8AB8-0495062DBCF5}"/>
              </a:ext>
            </a:extLst>
          </p:cNvPr>
          <p:cNvSpPr/>
          <p:nvPr/>
        </p:nvSpPr>
        <p:spPr>
          <a:xfrm rot="5400000">
            <a:off x="2883336" y="1326511"/>
            <a:ext cx="424739" cy="535313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38A87EA7-901B-534D-A637-ECED3F76AC20}"/>
              </a:ext>
            </a:extLst>
          </p:cNvPr>
          <p:cNvSpPr/>
          <p:nvPr/>
        </p:nvSpPr>
        <p:spPr>
          <a:xfrm>
            <a:off x="2950992" y="3100525"/>
            <a:ext cx="611295" cy="304800"/>
          </a:xfrm>
          <a:prstGeom prst="diamond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5" name="Bent Arrow 84">
            <a:extLst>
              <a:ext uri="{FF2B5EF4-FFF2-40B4-BE49-F238E27FC236}">
                <a16:creationId xmlns:a16="http://schemas.microsoft.com/office/drawing/2014/main" id="{6FFDD5CF-E24D-BD49-A54D-F9F378D0FFDE}"/>
              </a:ext>
            </a:extLst>
          </p:cNvPr>
          <p:cNvSpPr/>
          <p:nvPr/>
        </p:nvSpPr>
        <p:spPr>
          <a:xfrm rot="10800000">
            <a:off x="3670592" y="3011606"/>
            <a:ext cx="520757" cy="365124"/>
          </a:xfrm>
          <a:prstGeom prst="bentArrow">
            <a:avLst>
              <a:gd name="adj1" fmla="val 2500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Down Arrow 85">
            <a:extLst>
              <a:ext uri="{FF2B5EF4-FFF2-40B4-BE49-F238E27FC236}">
                <a16:creationId xmlns:a16="http://schemas.microsoft.com/office/drawing/2014/main" id="{8D9BBA6D-9CB9-2547-BF64-72C6BD444D8D}"/>
              </a:ext>
            </a:extLst>
          </p:cNvPr>
          <p:cNvSpPr/>
          <p:nvPr/>
        </p:nvSpPr>
        <p:spPr>
          <a:xfrm rot="10800000">
            <a:off x="3175842" y="2277350"/>
            <a:ext cx="166253" cy="78869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Bent Arrow 86">
            <a:extLst>
              <a:ext uri="{FF2B5EF4-FFF2-40B4-BE49-F238E27FC236}">
                <a16:creationId xmlns:a16="http://schemas.microsoft.com/office/drawing/2014/main" id="{4B91B979-7DA3-4846-9717-85413303870C}"/>
              </a:ext>
            </a:extLst>
          </p:cNvPr>
          <p:cNvSpPr/>
          <p:nvPr/>
        </p:nvSpPr>
        <p:spPr>
          <a:xfrm rot="16200000">
            <a:off x="1745149" y="2160386"/>
            <a:ext cx="1699122" cy="606490"/>
          </a:xfrm>
          <a:prstGeom prst="bentArrow">
            <a:avLst>
              <a:gd name="adj1" fmla="val 12770"/>
              <a:gd name="adj2" fmla="val 29949"/>
              <a:gd name="adj3" fmla="val 37373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734D7E1-21D9-3D4F-B8D4-49DC952E478C}"/>
              </a:ext>
            </a:extLst>
          </p:cNvPr>
          <p:cNvSpPr txBox="1"/>
          <p:nvPr/>
        </p:nvSpPr>
        <p:spPr>
          <a:xfrm>
            <a:off x="366455" y="2939052"/>
            <a:ext cx="175636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MC Event Gen</a:t>
            </a:r>
          </a:p>
          <a:p>
            <a:r>
              <a:rPr lang="en-US" dirty="0"/>
              <a:t>(Primary event)</a:t>
            </a:r>
          </a:p>
        </p:txBody>
      </p:sp>
      <p:sp>
        <p:nvSpPr>
          <p:cNvPr id="89" name="Down Arrow 88">
            <a:extLst>
              <a:ext uri="{FF2B5EF4-FFF2-40B4-BE49-F238E27FC236}">
                <a16:creationId xmlns:a16="http://schemas.microsoft.com/office/drawing/2014/main" id="{57279476-1BB4-4947-80B2-0FF215C1905F}"/>
              </a:ext>
            </a:extLst>
          </p:cNvPr>
          <p:cNvSpPr/>
          <p:nvPr/>
        </p:nvSpPr>
        <p:spPr>
          <a:xfrm rot="16200000">
            <a:off x="1753703" y="1242887"/>
            <a:ext cx="232860" cy="379213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Down Arrow 89">
            <a:extLst>
              <a:ext uri="{FF2B5EF4-FFF2-40B4-BE49-F238E27FC236}">
                <a16:creationId xmlns:a16="http://schemas.microsoft.com/office/drawing/2014/main" id="{497355AD-3A42-5A47-97EC-B82949A0625C}"/>
              </a:ext>
            </a:extLst>
          </p:cNvPr>
          <p:cNvSpPr/>
          <p:nvPr/>
        </p:nvSpPr>
        <p:spPr>
          <a:xfrm rot="14020646">
            <a:off x="2322479" y="1995994"/>
            <a:ext cx="214663" cy="1110766"/>
          </a:xfrm>
          <a:prstGeom prst="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2DF1B24-A870-DF4C-815F-FB1314C75F8B}"/>
              </a:ext>
            </a:extLst>
          </p:cNvPr>
          <p:cNvSpPr txBox="1"/>
          <p:nvPr/>
        </p:nvSpPr>
        <p:spPr>
          <a:xfrm>
            <a:off x="4993669" y="1045418"/>
            <a:ext cx="218358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Simulation output</a:t>
            </a:r>
            <a:br>
              <a:rPr lang="en-US" dirty="0"/>
            </a:br>
            <a:r>
              <a:rPr lang="en-US" dirty="0"/>
              <a:t>- detector hits</a:t>
            </a:r>
            <a:br>
              <a:rPr lang="en-US" dirty="0"/>
            </a:br>
            <a:r>
              <a:rPr lang="en-US" dirty="0"/>
              <a:t>- Monte Carlo truth</a:t>
            </a:r>
            <a:br>
              <a:rPr lang="en-US" dirty="0"/>
            </a:br>
            <a:r>
              <a:rPr lang="en-US" dirty="0"/>
              <a:t>- histograms</a:t>
            </a:r>
          </a:p>
        </p:txBody>
      </p:sp>
      <p:sp>
        <p:nvSpPr>
          <p:cNvPr id="92" name="Down Arrow 91">
            <a:extLst>
              <a:ext uri="{FF2B5EF4-FFF2-40B4-BE49-F238E27FC236}">
                <a16:creationId xmlns:a16="http://schemas.microsoft.com/office/drawing/2014/main" id="{9B5DC431-5BA0-8C41-933D-DD81E19188EA}"/>
              </a:ext>
            </a:extLst>
          </p:cNvPr>
          <p:cNvSpPr/>
          <p:nvPr/>
        </p:nvSpPr>
        <p:spPr>
          <a:xfrm rot="15445144">
            <a:off x="4252110" y="1134148"/>
            <a:ext cx="214663" cy="1110766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Down Arrow 92">
            <a:extLst>
              <a:ext uri="{FF2B5EF4-FFF2-40B4-BE49-F238E27FC236}">
                <a16:creationId xmlns:a16="http://schemas.microsoft.com/office/drawing/2014/main" id="{8110A1E4-879A-6740-B941-E759D896BBFF}"/>
              </a:ext>
            </a:extLst>
          </p:cNvPr>
          <p:cNvSpPr/>
          <p:nvPr/>
        </p:nvSpPr>
        <p:spPr>
          <a:xfrm rot="16200000">
            <a:off x="3687705" y="305896"/>
            <a:ext cx="244487" cy="1901565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64BE8CA-C1A4-B446-8C4A-E2A2D0C0EBE2}"/>
              </a:ext>
            </a:extLst>
          </p:cNvPr>
          <p:cNvSpPr txBox="1"/>
          <p:nvPr/>
        </p:nvSpPr>
        <p:spPr>
          <a:xfrm>
            <a:off x="3525297" y="2452663"/>
            <a:ext cx="79615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Stack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3D4FF0A-BF32-BA43-9E66-ACB226E1DB5E}"/>
              </a:ext>
            </a:extLst>
          </p:cNvPr>
          <p:cNvSpPr txBox="1"/>
          <p:nvPr/>
        </p:nvSpPr>
        <p:spPr>
          <a:xfrm>
            <a:off x="3065842" y="3881807"/>
            <a:ext cx="102209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Sorter / Merger</a:t>
            </a:r>
          </a:p>
        </p:txBody>
      </p:sp>
      <p:sp>
        <p:nvSpPr>
          <p:cNvPr id="98" name="Down Arrow 97">
            <a:extLst>
              <a:ext uri="{FF2B5EF4-FFF2-40B4-BE49-F238E27FC236}">
                <a16:creationId xmlns:a16="http://schemas.microsoft.com/office/drawing/2014/main" id="{A4A01AF1-8834-AA4F-BAD9-8388F6CD6E82}"/>
              </a:ext>
            </a:extLst>
          </p:cNvPr>
          <p:cNvSpPr/>
          <p:nvPr/>
        </p:nvSpPr>
        <p:spPr>
          <a:xfrm rot="10290886">
            <a:off x="3503288" y="2342552"/>
            <a:ext cx="173325" cy="1449809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2B1828A-8775-A74E-8B49-D212694E04C6}"/>
              </a:ext>
            </a:extLst>
          </p:cNvPr>
          <p:cNvGrpSpPr/>
          <p:nvPr/>
        </p:nvGrpSpPr>
        <p:grpSpPr>
          <a:xfrm>
            <a:off x="4734713" y="2408119"/>
            <a:ext cx="4327664" cy="4051259"/>
            <a:chOff x="4734713" y="2408119"/>
            <a:chExt cx="4327664" cy="4051259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4DF783B0-015A-094C-B9AB-413584CEB491}"/>
                </a:ext>
              </a:extLst>
            </p:cNvPr>
            <p:cNvSpPr/>
            <p:nvPr/>
          </p:nvSpPr>
          <p:spPr>
            <a:xfrm>
              <a:off x="4739686" y="2408119"/>
              <a:ext cx="4322691" cy="4051259"/>
            </a:xfrm>
            <a:prstGeom prst="roundRect">
              <a:avLst>
                <a:gd name="adj" fmla="val 7291"/>
              </a:avLst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76B544C-CA1A-C842-B177-00A2B66630F4}"/>
                </a:ext>
              </a:extLst>
            </p:cNvPr>
            <p:cNvSpPr txBox="1"/>
            <p:nvPr/>
          </p:nvSpPr>
          <p:spPr>
            <a:xfrm>
              <a:off x="7828011" y="3909994"/>
              <a:ext cx="1143000" cy="14773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Dedicated Processes</a:t>
              </a:r>
              <a:br>
                <a:rPr lang="en-US" dirty="0"/>
              </a:br>
              <a:r>
                <a:rPr lang="en-US" dirty="0"/>
                <a:t>- physics</a:t>
              </a:r>
              <a:br>
                <a:rPr lang="en-US" dirty="0"/>
              </a:br>
              <a:r>
                <a:rPr lang="en-US" dirty="0"/>
                <a:t>- field </a:t>
              </a:r>
            </a:p>
            <a:p>
              <a:r>
                <a:rPr lang="en-US" dirty="0"/>
                <a:t>- volume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B6438812-E997-3A4D-9759-A745109D3297}"/>
                </a:ext>
              </a:extLst>
            </p:cNvPr>
            <p:cNvSpPr txBox="1"/>
            <p:nvPr/>
          </p:nvSpPr>
          <p:spPr>
            <a:xfrm>
              <a:off x="6142493" y="2572506"/>
              <a:ext cx="79615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Track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F473C8B-CB5B-C34D-931E-6E2A3C8AEAEC}"/>
                </a:ext>
              </a:extLst>
            </p:cNvPr>
            <p:cNvSpPr txBox="1"/>
            <p:nvPr/>
          </p:nvSpPr>
          <p:spPr>
            <a:xfrm>
              <a:off x="7078049" y="3310495"/>
              <a:ext cx="68749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Step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B57B523-7DF3-8740-9E53-6486B629BCE9}"/>
                </a:ext>
              </a:extLst>
            </p:cNvPr>
            <p:cNvSpPr txBox="1"/>
            <p:nvPr/>
          </p:nvSpPr>
          <p:spPr>
            <a:xfrm>
              <a:off x="7818894" y="5505735"/>
              <a:ext cx="114300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Detector</a:t>
              </a:r>
            </a:p>
          </p:txBody>
        </p:sp>
        <p:sp>
          <p:nvSpPr>
            <p:cNvPr id="72" name="Diamond 71">
              <a:extLst>
                <a:ext uri="{FF2B5EF4-FFF2-40B4-BE49-F238E27FC236}">
                  <a16:creationId xmlns:a16="http://schemas.microsoft.com/office/drawing/2014/main" id="{4C6F7BA8-229E-AF41-A880-8C5AF804D731}"/>
                </a:ext>
              </a:extLst>
            </p:cNvPr>
            <p:cNvSpPr/>
            <p:nvPr/>
          </p:nvSpPr>
          <p:spPr>
            <a:xfrm>
              <a:off x="7133094" y="5978635"/>
              <a:ext cx="611295" cy="304800"/>
            </a:xfrm>
            <a:prstGeom prst="diamond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3" name="Bent Arrow 72">
              <a:extLst>
                <a:ext uri="{FF2B5EF4-FFF2-40B4-BE49-F238E27FC236}">
                  <a16:creationId xmlns:a16="http://schemas.microsoft.com/office/drawing/2014/main" id="{A7B7C8A7-6359-5245-A992-EDE6CC2598DB}"/>
                </a:ext>
              </a:extLst>
            </p:cNvPr>
            <p:cNvSpPr/>
            <p:nvPr/>
          </p:nvSpPr>
          <p:spPr>
            <a:xfrm rot="5400000">
              <a:off x="8034514" y="3308328"/>
              <a:ext cx="386044" cy="817287"/>
            </a:xfrm>
            <a:prstGeom prst="bentArrow">
              <a:avLst>
                <a:gd name="adj1" fmla="val 25000"/>
                <a:gd name="adj2" fmla="val 29949"/>
                <a:gd name="adj3" fmla="val 37373"/>
                <a:gd name="adj4" fmla="val 4375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Bent Arrow 73">
              <a:extLst>
                <a:ext uri="{FF2B5EF4-FFF2-40B4-BE49-F238E27FC236}">
                  <a16:creationId xmlns:a16="http://schemas.microsoft.com/office/drawing/2014/main" id="{620F6143-5AE8-F343-8C67-0418C088C547}"/>
                </a:ext>
              </a:extLst>
            </p:cNvPr>
            <p:cNvSpPr/>
            <p:nvPr/>
          </p:nvSpPr>
          <p:spPr>
            <a:xfrm rot="10800000">
              <a:off x="7818892" y="5876964"/>
              <a:ext cx="754690" cy="386043"/>
            </a:xfrm>
            <a:prstGeom prst="bentArrow">
              <a:avLst>
                <a:gd name="adj1" fmla="val 25000"/>
                <a:gd name="adj2" fmla="val 29949"/>
                <a:gd name="adj3" fmla="val 37373"/>
                <a:gd name="adj4" fmla="val 4375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Down Arrow 74">
              <a:extLst>
                <a:ext uri="{FF2B5EF4-FFF2-40B4-BE49-F238E27FC236}">
                  <a16:creationId xmlns:a16="http://schemas.microsoft.com/office/drawing/2014/main" id="{99C3E765-C8B9-1940-9DD8-DFA12D753E38}"/>
                </a:ext>
              </a:extLst>
            </p:cNvPr>
            <p:cNvSpPr/>
            <p:nvPr/>
          </p:nvSpPr>
          <p:spPr>
            <a:xfrm>
              <a:off x="8410358" y="5311573"/>
              <a:ext cx="207687" cy="287323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Down Arrow 75">
              <a:extLst>
                <a:ext uri="{FF2B5EF4-FFF2-40B4-BE49-F238E27FC236}">
                  <a16:creationId xmlns:a16="http://schemas.microsoft.com/office/drawing/2014/main" id="{F542B2BC-2260-F14C-B0FD-372725FD6C3F}"/>
                </a:ext>
              </a:extLst>
            </p:cNvPr>
            <p:cNvSpPr/>
            <p:nvPr/>
          </p:nvSpPr>
          <p:spPr>
            <a:xfrm rot="10800000">
              <a:off x="7317955" y="3771639"/>
              <a:ext cx="207686" cy="2111665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Bent Arrow 76">
              <a:extLst>
                <a:ext uri="{FF2B5EF4-FFF2-40B4-BE49-F238E27FC236}">
                  <a16:creationId xmlns:a16="http://schemas.microsoft.com/office/drawing/2014/main" id="{1ABC2552-FCE0-7544-A9CE-80D593B6FA52}"/>
                </a:ext>
              </a:extLst>
            </p:cNvPr>
            <p:cNvSpPr/>
            <p:nvPr/>
          </p:nvSpPr>
          <p:spPr>
            <a:xfrm rot="5400000">
              <a:off x="7009810" y="2724602"/>
              <a:ext cx="424739" cy="535313"/>
            </a:xfrm>
            <a:prstGeom prst="bentArrow">
              <a:avLst>
                <a:gd name="adj1" fmla="val 25000"/>
                <a:gd name="adj2" fmla="val 29949"/>
                <a:gd name="adj3" fmla="val 37373"/>
                <a:gd name="adj4" fmla="val 4375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8" name="Bent Arrow 77">
              <a:extLst>
                <a:ext uri="{FF2B5EF4-FFF2-40B4-BE49-F238E27FC236}">
                  <a16:creationId xmlns:a16="http://schemas.microsoft.com/office/drawing/2014/main" id="{05BE05E2-637B-B840-91F9-1CD6CC9EA09A}"/>
                </a:ext>
              </a:extLst>
            </p:cNvPr>
            <p:cNvSpPr/>
            <p:nvPr/>
          </p:nvSpPr>
          <p:spPr>
            <a:xfrm rot="16200000">
              <a:off x="5178926" y="4255789"/>
              <a:ext cx="3214151" cy="687497"/>
            </a:xfrm>
            <a:prstGeom prst="bentArrow">
              <a:avLst>
                <a:gd name="adj1" fmla="val 12770"/>
                <a:gd name="adj2" fmla="val 29949"/>
                <a:gd name="adj3" fmla="val 37373"/>
                <a:gd name="adj4" fmla="val 4375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E43200D-E2F9-D349-86B8-DB3FA8D7FFE8}"/>
                </a:ext>
              </a:extLst>
            </p:cNvPr>
            <p:cNvSpPr txBox="1"/>
            <p:nvPr/>
          </p:nvSpPr>
          <p:spPr>
            <a:xfrm>
              <a:off x="4923154" y="2546931"/>
              <a:ext cx="79615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Stack</a:t>
              </a:r>
            </a:p>
          </p:txBody>
        </p:sp>
        <p:sp>
          <p:nvSpPr>
            <p:cNvPr id="80" name="Down Arrow 79">
              <a:extLst>
                <a:ext uri="{FF2B5EF4-FFF2-40B4-BE49-F238E27FC236}">
                  <a16:creationId xmlns:a16="http://schemas.microsoft.com/office/drawing/2014/main" id="{05EFD6E0-3495-3F4D-A8E8-905F132E9C52}"/>
                </a:ext>
              </a:extLst>
            </p:cNvPr>
            <p:cNvSpPr/>
            <p:nvPr/>
          </p:nvSpPr>
          <p:spPr>
            <a:xfrm rot="5400000">
              <a:off x="5803287" y="2627623"/>
              <a:ext cx="271157" cy="407246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Down Arrow 80">
              <a:extLst>
                <a:ext uri="{FF2B5EF4-FFF2-40B4-BE49-F238E27FC236}">
                  <a16:creationId xmlns:a16="http://schemas.microsoft.com/office/drawing/2014/main" id="{989C25BE-A7F5-8947-8AB2-AD5014F59352}"/>
                </a:ext>
              </a:extLst>
            </p:cNvPr>
            <p:cNvSpPr/>
            <p:nvPr/>
          </p:nvSpPr>
          <p:spPr>
            <a:xfrm rot="16200000">
              <a:off x="5803293" y="2435726"/>
              <a:ext cx="271158" cy="407245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FCC600F9-074C-3746-BB07-3D59C2E75040}"/>
                </a:ext>
              </a:extLst>
            </p:cNvPr>
            <p:cNvSpPr txBox="1"/>
            <p:nvPr/>
          </p:nvSpPr>
          <p:spPr>
            <a:xfrm>
              <a:off x="4734713" y="5789717"/>
              <a:ext cx="12270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Sub-event Task</a:t>
              </a:r>
            </a:p>
          </p:txBody>
        </p: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6C7D2C46-1A16-C749-B638-00BD38551632}"/>
              </a:ext>
            </a:extLst>
          </p:cNvPr>
          <p:cNvSpPr txBox="1"/>
          <p:nvPr/>
        </p:nvSpPr>
        <p:spPr>
          <a:xfrm>
            <a:off x="135297" y="4570225"/>
            <a:ext cx="41979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902030302020204" pitchFamily="66" charset="0"/>
              </a:rPr>
              <a:t>In Phase II, each task has only the necessary physics processes and sees the limited detector geometry that are necessary for that particular task.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omic Sans MS" panose="030F0902030302020204" pitchFamily="66" charset="0"/>
              </a:rPr>
              <a:t>Essential for heterogeneous simulation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364A15A-45A6-F945-9F2F-7E39E9B85D76}"/>
              </a:ext>
            </a:extLst>
          </p:cNvPr>
          <p:cNvSpPr txBox="1"/>
          <p:nvPr/>
        </p:nvSpPr>
        <p:spPr>
          <a:xfrm>
            <a:off x="3677697" y="2605063"/>
            <a:ext cx="79615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Stack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785C15D-8347-E84A-B123-DBF10E41F91E}"/>
              </a:ext>
            </a:extLst>
          </p:cNvPr>
          <p:cNvSpPr txBox="1"/>
          <p:nvPr/>
        </p:nvSpPr>
        <p:spPr>
          <a:xfrm>
            <a:off x="3830097" y="2757463"/>
            <a:ext cx="79615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Stack</a:t>
            </a:r>
          </a:p>
        </p:txBody>
      </p:sp>
      <p:sp>
        <p:nvSpPr>
          <p:cNvPr id="95" name="Down Arrow 94">
            <a:extLst>
              <a:ext uri="{FF2B5EF4-FFF2-40B4-BE49-F238E27FC236}">
                <a16:creationId xmlns:a16="http://schemas.microsoft.com/office/drawing/2014/main" id="{4A81FB18-AFEC-1C48-B463-702CD6A6A6BF}"/>
              </a:ext>
            </a:extLst>
          </p:cNvPr>
          <p:cNvSpPr/>
          <p:nvPr/>
        </p:nvSpPr>
        <p:spPr>
          <a:xfrm rot="16200000">
            <a:off x="4500759" y="2388023"/>
            <a:ext cx="266077" cy="4405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Down Arrow 96">
            <a:extLst>
              <a:ext uri="{FF2B5EF4-FFF2-40B4-BE49-F238E27FC236}">
                <a16:creationId xmlns:a16="http://schemas.microsoft.com/office/drawing/2014/main" id="{CA8AF68C-E680-BC4C-BA44-635C9033D797}"/>
              </a:ext>
            </a:extLst>
          </p:cNvPr>
          <p:cNvSpPr/>
          <p:nvPr/>
        </p:nvSpPr>
        <p:spPr>
          <a:xfrm rot="6490730">
            <a:off x="5847785" y="2903198"/>
            <a:ext cx="227859" cy="3827475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D5301A-2EBF-CFC5-C344-53B8DBAB1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Sub-Event Parallelism - M. Asai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278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Lab Colors">
      <a:dk1>
        <a:srgbClr val="000000"/>
      </a:dk1>
      <a:lt1>
        <a:srgbClr val="FFFFFF"/>
      </a:lt1>
      <a:dk2>
        <a:srgbClr val="5E5E5E"/>
      </a:dk2>
      <a:lt2>
        <a:srgbClr val="EAEAEA"/>
      </a:lt2>
      <a:accent1>
        <a:srgbClr val="BE1D1D"/>
      </a:accent1>
      <a:accent2>
        <a:srgbClr val="D5D5D5"/>
      </a:accent2>
      <a:accent3>
        <a:srgbClr val="C0C0C0"/>
      </a:accent3>
      <a:accent4>
        <a:srgbClr val="A9A9A9"/>
      </a:accent4>
      <a:accent5>
        <a:srgbClr val="929292"/>
      </a:accent5>
      <a:accent6>
        <a:srgbClr val="919191"/>
      </a:accent6>
      <a:hlink>
        <a:srgbClr val="941100"/>
      </a:hlink>
      <a:folHlink>
        <a:srgbClr val="C81B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LabStandardPPTTemplate" id="{A76DDB89-9485-FD4D-98A9-DF1C06249F3D}" vid="{808B238C-84FF-B441-8654-84F07F73F6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34817</TotalTime>
  <Words>2527</Words>
  <Application>Microsoft Macintosh PowerPoint</Application>
  <PresentationFormat>On-screen Show (4:3)</PresentationFormat>
  <Paragraphs>418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.PingFangSC-Regular</vt:lpstr>
      <vt:lpstr>PingFangSC-Regular</vt:lpstr>
      <vt:lpstr>Arial</vt:lpstr>
      <vt:lpstr>Calibri</vt:lpstr>
      <vt:lpstr>Comic Sans MS</vt:lpstr>
      <vt:lpstr>Courier New</vt:lpstr>
      <vt:lpstr>Symbol</vt:lpstr>
      <vt:lpstr>Office Theme</vt:lpstr>
      <vt:lpstr>PowerPoint Presentation</vt:lpstr>
      <vt:lpstr>Geant4 evolutions in parallelization</vt:lpstr>
      <vt:lpstr>Sub-event parallel mode</vt:lpstr>
      <vt:lpstr>Geant4 as a detector simulation engine</vt:lpstr>
      <vt:lpstr>Sequential mode </vt:lpstr>
      <vt:lpstr>Event-level parallel mode (thread / task)</vt:lpstr>
      <vt:lpstr>Task-based parallel mode　</vt:lpstr>
      <vt:lpstr>Task-based sub-event parallel mode (Phase I)</vt:lpstr>
      <vt:lpstr>Task-based sub-event parallel mode (Phase II)</vt:lpstr>
      <vt:lpstr>Sub-event parallel mode　</vt:lpstr>
      <vt:lpstr>Sub-event parallel mode　</vt:lpstr>
      <vt:lpstr>What is / will be unchanged / seamless </vt:lpstr>
      <vt:lpstr>Top-level scenario</vt:lpstr>
      <vt:lpstr>G4UserSubEvtThreadInitialization</vt:lpstr>
      <vt:lpstr>G4UserActionInitialization::BuildForMaster()</vt:lpstr>
      <vt:lpstr>G4UserActionInitialization::BuildForMaster() (continued)</vt:lpstr>
      <vt:lpstr>G4UserActionInitialization::Build()</vt:lpstr>
      <vt:lpstr>UserStackingAction in the master thread</vt:lpstr>
      <vt:lpstr>Shortcut alternative to UserStackingAction</vt:lpstr>
      <vt:lpstr>RE03 in event-level parallel mode (1 GeV muons)</vt:lpstr>
      <vt:lpstr>RE03 in event-level parallel mode (1 GeV muons)</vt:lpstr>
      <vt:lpstr>in sub-event parallel mode (e-, e+, g sent to worker)</vt:lpstr>
      <vt:lpstr>in sub-event parallel mode (e-, e+, g sent to worker)</vt:lpstr>
      <vt:lpstr>in sub-event parallel mode (trajectories merged)</vt:lpstr>
      <vt:lpstr>in sub-event parallel mode (trajectories merged)</vt:lpstr>
      <vt:lpstr>Object ownership</vt:lpstr>
      <vt:lpstr>Good news</vt:lpstr>
      <vt:lpstr>Current status and plan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Makoto Asai</dc:creator>
  <cp:lastModifiedBy>Makoto Asai</cp:lastModifiedBy>
  <cp:revision>71</cp:revision>
  <dcterms:created xsi:type="dcterms:W3CDTF">2022-05-11T01:42:00Z</dcterms:created>
  <dcterms:modified xsi:type="dcterms:W3CDTF">2024-10-07T08:24:33Z</dcterms:modified>
</cp:coreProperties>
</file>