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7" r:id="rId1"/>
  </p:sldMasterIdLst>
  <p:notesMasterIdLst>
    <p:notesMasterId r:id="rId12"/>
  </p:notesMasterIdLst>
  <p:sldIdLst>
    <p:sldId id="256" r:id="rId2"/>
    <p:sldId id="269" r:id="rId3"/>
    <p:sldId id="273" r:id="rId4"/>
    <p:sldId id="272" r:id="rId5"/>
    <p:sldId id="313" r:id="rId6"/>
    <p:sldId id="314" r:id="rId7"/>
    <p:sldId id="315" r:id="rId8"/>
    <p:sldId id="301" r:id="rId9"/>
    <p:sldId id="299" r:id="rId10"/>
    <p:sldId id="31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58"/>
  </p:normalViewPr>
  <p:slideViewPr>
    <p:cSldViewPr snapToGrid="0" showGuides="1">
      <p:cViewPr varScale="1">
        <p:scale>
          <a:sx n="116" d="100"/>
          <a:sy n="116" d="100"/>
        </p:scale>
        <p:origin x="512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4T15:24:53.0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24575,'7'0'0,"0"0"0,1 0 0,0 0 0,0 0 0,-4 3 0,3-2 0,-3 2 0,1 1 0,2-3 0,-3 6 0,3-6 0,-2 6 0,2-6 0,-7 5 0,7-5 0,-2 2 0,2 1 0,1-3 0,-4 6 0,3-6 0,1 6 0,-3-3 0,5 0 0,-9 3 0,6-6 0,-3 6 0,4-3 0,-1 0 0,-3 3 0,3-3 0,-3 4 0,4-4 0,0-1 0,0 1 0,-1-3 0,1 2 0,0 0 0,0-2 0,-1 2 0,-3 1 0,3-3 0,-3 2 0,0 1 0,3-3 0,-3 2 0,4 1 0,0-4 0,0 4 0,0-4 0,0 0 0,-1 0 0,1 3 0,0-2 0,-1 6 0,0-3 0,1 3 0,-1 0 0,4-3 0,-7 3 0,6-6 0,-6 2 0,0-3 0,-1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4T15:25:27.6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4T15:25:29.7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4T15:25:32.0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4T15:25:32.2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4T15:25:33.2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4T15:25:33.4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4T15:25:34.8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4T15:25:36.3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4T15:24:56.8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1 305 24575,'3'-4'0,"1"-3"0,0 3 0,0-4 0,-1 0 0,1 0 0,4 4 0,-4-3 0,-1 3 0,1-4 0,-3 0 0,6 0 0,-7 0 0,4 0 0,-1 0 0,2-4 0,3 3 0,-3-3 0,2 7 0,-3-2 0,4 3 0,0-4 0,0 3 0,-4-1 0,-1 2 0,0 0 0,-2-3 0,6 2 0,-2 1 0,-1-3 0,3 2 0,-2 1 0,-1-3 0,3 6 0,-6-6 0,6 6 0,-3-2 0,3 3 0,1 0 0,0 0 0,0 0 0,-1-4 0,1 3 0,0-6 0,0 6 0,0-6 0,0 3 0,0-4 0,0 3 0,-4-2 0,3 6 0,-6-6 0,6 6 0,-6-5 0,2 1 0,-3-2 0,0 6 0,0-2 0,0 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4T15:24:46.5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4T15:24:49.2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2902 24415,'16'-8'0,"3"1"80,16-7-80,-5 4 26,4-4-26,1-2 14,-5-3-14,0-1 40,-3 1-40,-3 5 0,0-8 0,-1 10 0,-5-9 0,6 1 0,0 0 0,0 0 0,5-4 0,-10 9 0,10-5 0,-6 2 0,6 3 0,6 0 0,-5-3 0,4 2 0,-5-3 0,1-6 0,4 4 0,-7-3 0,6 4 0,-8-4 0,-1 4 0,0-8 0,-6 9 0,6-10 0,-8 5 0,7-6 0,-8 1 0,0 0 0,3 1 0,-8 4 0,8-4 0,-8 4 0,8 1 0,-8 0 0,6 6 0,-6-6 0,3 4 0,-4 1 0,0-4 0,-1 8 0,6-14 0,-4 9 0,4-8 0,-5 3 0,0 0 0,0-3 0,1 3 0,-1-5 0,1 0 0,-1 0 0,1-5 0,0-2 0,5 0 0,0 1 0,0 0 0,3 5 0,-11-4 0,10 5 0,-15 5 0,11 1 0,-9 6 0,5-1 0,-1 1 0,1 0 0,0-5 0,0-2 0,0 1 0,5-5 0,-4 9 0,8-14 0,-7 13 0,3-9 0,-6 12 0,6-6 0,-4 4 0,3-3 0,0 4 0,0 1 0,1-6 0,3 4 0,-3-8 0,4 8 0,1-9 0,-5 4 0,4-4 0,-2-7 0,-1 5 0,4-5 0,-5 6 0,5 6 0,-5 0 0,3 0 0,-7 9 0,7-4 0,-8 10 0,7 3 0,-7-2 0,4 3 0,-1-1 0,-3 2 0,7-1 0,-7-1 0,7-4 0,-2 1 0,3-5 0,5-1 0,-3-4 0,9-1 0,-5 1 0,6-2 0,0 5 0,-6-2 0,0 3 0,-6 0 0,-4 2 0,4 3 0,-8 4 0,3-2 0,-4 6 0,0-6 0,4 6 0,1-6 0,10 1 0,-5-3 0,22-1 0,-18 1 0,18-1 0,-22 1 0,10 3 0,-10-2 0,5 4 0,-6-5 0,1 4 0,-1-3 0,1 3 0,-1-4 0,1 0 0,-1 0 0,0 1 0,6-2 0,-4 5 0,8-3 0,-3 2 0,10 1 0,-4 1 0,5-1 0,-1 0 0,2-1 0,-5 2 0,2-1 0,-9 4 0,5-7 0,-6 6 0,0-2 0,-6 0 0,1 3 0,-5-3 0,3 0 0,3 3 0,-1-6 0,10 1 0,-5 1 0,6-3 0,0 7 0,-5-8 0,-6 8 0,3-3 0,-11 4 0,12 0 0,-9-4 0,0 3 0,3-2 0,-7 3 0,4 0 0,-6 0 0,1 0 0,0 0 0,0 0 0,0 0 0,-1 0 0,1 0 0,-1 0 0,1 0 0,-1 0 0,-3 3 0,-1 1 0,-3 0 0,0-1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4T15:25:06.7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24575,'12'0'0,"21"0"0,-5 0 0,24 4 0,-22 1 0,2 0 0,-10 3 0,1-2 0,0-2 0,6 5 0,0-8 0,-1 8 0,1-4 0,6 5 0,-5-5 0,4 4 0,-5-4 0,0 5 0,5 0 0,-4 0 0,5-1 0,-7 1 0,7 5 0,1-4 0,6 4 0,-1-5 0,8 6 0,-12-5 0,10 5 0,-11-6 0,0 4 0,-2-3 0,1 4 0,-5-6 0,4 1 0,-5 4 0,-5-4 0,3 0 0,-3 2 0,5-6 0,-1 8 0,1-4 0,-5-1 0,3 1 0,-3 3 0,4-2 0,1 2 0,0 1 0,0-3 0,-1 7 0,1-7 0,-5 2 0,3 1 0,3-4 0,0 8 0,4-11 0,-5 10 0,-5-11 0,3 8 0,-8-5 0,3 0 0,-4 0 0,-1-1 0,-4 1 0,4-1 0,-4 5 0,4-4 0,6 8 0,-5-3 0,5 4 0,-1 1 0,-3-2 0,8 2 0,-3 0 0,5 0 0,0 0 0,-5 4 0,4-3 0,-9 3 0,10 1 0,-10-5 0,4 5 0,-5-7 0,0 6 0,0-4 0,0 3 0,-5-4 0,5 4 0,-5-3 0,1-1 0,3-2 0,-4-3 0,4 5 0,6 0 0,-9-5 0,8 5 0,-9-9 0,4 7 0,1-2 0,-5 3 0,0-3 0,-1 2 0,-3-3 0,4 5 0,-4-1 0,-1 1 0,5-1 0,-3 1 0,2-1 0,1 0 0,1 1 0,-1-1 0,4 1 0,-4-1 0,1 1 0,2-1 0,-6 1 0,6-1 0,-6 0 0,3 1 0,0 4 0,-3-3 0,3 4 0,-4-6 0,0 0 0,3 1 0,-2-1 0,3 1 0,-5-1 0,1 1 0,0-1 0,3 1 0,-2-1 0,7 6 0,-7-9 0,3 12 0,-4-11 0,0 7 0,0-4 0,0 4 0,0-3 0,0 3 0,3-4 0,-2-1 0,7 1 0,-7 4 0,2-3 0,2 8 0,-4-8 0,4 8 0,-2-8 0,-1 9 0,2-5 0,-4 1 0,10 5 0,-4-10 0,9 4 0,-11-5 0,4-1 0,-3 0 0,-1 1 0,4-4 0,-8 2 0,4-2 0,-4 3 0,3 0 0,-2-3 0,2 2 0,-4-3 0,1 5 0,0-1 0,3 1 0,-2-1 0,2-4 0,1 4 0,-4-4 0,8 4 0,-8-3 0,4 2 0,-1-7 0,-3 8 0,8-8 0,-8 4 0,8-1 0,-8-3 0,3 3 0,-4-4 0,0 0 0,0 4 0,0-3 0,4 4 0,-3-5 0,4 4 0,-5-3 0,0 3 0,4-3 0,-3-2 0,3 2 0,-4-1 0,0 0 0,0-1 0,0 1 0,0 0 0,0-3 0,-1 2 0,1-3 0,0 0 0,-4 3 0,3-6 0,-6 6 0,5-6 0,-2 6 0,4-6 0,0 3 0,-1-4 0,1 0 0,0 0 0,-1 3 0,0-2 0,-3 5 0,3-2 0,0 4 0,2-4 0,2-1 0,-7 1 0,3-3 0,-2 2 0,-1 1 0,3-3 0,-3 2 0,1 1 0,1-4 0,-1 4 0,-1-1 0,3-2 0,-3 6 0,4-2 0,0-1 0,-1 2 0,1-5 0,0 3 0,-4-1 0,3 1 0,-3 0 0,3-1 0,1-3 0,0 0 0,0 0 0,0 0 0,-1 0 0,1 0 0,0 0 0,0 0 0,-1 0 0,1 0 0,3 0 0,2 0 0,0 0 0,-2 0 0,-4 0 0,1 0 0,-1 0 0,-3 4 0,3-3 0,-6 5 0,2-2 0,-3 8 0,-3-3 0,-6 7 0,4-10 0,-3 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4T15:25:10.1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24575,'0'7'0,"0"1"0,0-1 0,0 1 0,0-1 0,0 1 0,3-4 0,-2 3 0,6-6 0,-6 6 0,2-3 0,-3 4 0,4 0 0,-4-1 0,4 1 0,-4 0 0,0-1 0,0 1 0,0 0 0,0 0 0,3 0 0,1-4 0,0 3 0,-1-3 0,1 0 0,-3 2 0,2-2 0,1 4 0,-3-1 0,6 1 0,-6 0 0,6 0 0,-6 0 0,2 0 0,1 0 0,0-4 0,0 3 0,0-3 0,-1 4 0,-2 0 0,6 0 0,-3-4 0,0 2 0,-1-2 0,1 3 0,-3 1 0,2-1 0,0-3 0,1-1 0,0-3 0,-1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4T15:25:12.5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1 168 24575,'7'-4'0,"1"3"0,-4-6 0,3 6 0,-6-6 0,5 6 0,-5-5 0,6 5 0,-3-6 0,3 6 0,1-2 0,-1 3 0,1-4 0,0 4 0,0-4 0,4 0 0,-3 3 0,3-3 0,-4-4 0,0 6 0,0-5 0,0 7 0,-3-4 0,1 3 0,-2-2 0,4 3 0,-4-4 0,3 3 0,-3-6 0,4 6 0,0-6 0,0 3 0,0-1 0,0-2 0,0 6 0,-4-6 0,3 6 0,-6-6 0,2 3 0,-3-3 0,3 2 0,1-2 0,4 7 0,-1-4 0,1 4 0,-1 0 0,1-3 0,0 2 0,-4-3 0,-1 4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4T15:25:25.4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4T15:25:26.4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887D51-FCFF-7D46-AD4B-11B911136A4E}" type="datetimeFigureOut">
              <a:rPr lang="en-US" smtClean="0"/>
              <a:t>10/7/24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851F54-4CA2-3A41-A0A2-E5B653A2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666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r>
              <a:rPr lang="en-GB"/>
              <a:t>18/10/24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9594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104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009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r>
              <a:rPr lang="en-GB"/>
              <a:t>18/10/24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452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433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r>
              <a:rPr lang="en-GB"/>
              <a:t>18/10/24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84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r>
              <a:rPr lang="en-GB"/>
              <a:t>18/10/24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27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18/10/24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525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18/10/24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936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r>
              <a:rPr lang="en-GB"/>
              <a:t>18/10/24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760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r>
              <a:rPr lang="en-GB"/>
              <a:t>18/10/24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31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18/10/24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John Allison  G4 Workshop Catania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2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6" r:id="rId6"/>
    <p:sldLayoutId id="2147483741" r:id="rId7"/>
    <p:sldLayoutId id="2147483742" r:id="rId8"/>
    <p:sldLayoutId id="2147483743" r:id="rId9"/>
    <p:sldLayoutId id="2147483745" r:id="rId10"/>
    <p:sldLayoutId id="2147483744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customXml" Target="../ink/ink6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5.png"/><Relationship Id="rId14" Type="http://schemas.openxmlformats.org/officeDocument/2006/relationships/customXml" Target="../ink/ink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13.xml"/><Relationship Id="rId3" Type="http://schemas.openxmlformats.org/officeDocument/2006/relationships/image" Target="../media/image4.png"/><Relationship Id="rId7" Type="http://schemas.openxmlformats.org/officeDocument/2006/relationships/customXml" Target="../ink/ink12.xml"/><Relationship Id="rId12" Type="http://schemas.openxmlformats.org/officeDocument/2006/relationships/customXml" Target="../ink/ink17.xml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1.xml"/><Relationship Id="rId11" Type="http://schemas.openxmlformats.org/officeDocument/2006/relationships/customXml" Target="../ink/ink16.xml"/><Relationship Id="rId5" Type="http://schemas.openxmlformats.org/officeDocument/2006/relationships/customXml" Target="../ink/ink10.xml"/><Relationship Id="rId10" Type="http://schemas.openxmlformats.org/officeDocument/2006/relationships/customXml" Target="../ink/ink15.xml"/><Relationship Id="rId4" Type="http://schemas.openxmlformats.org/officeDocument/2006/relationships/customXml" Target="../ink/ink9.xml"/><Relationship Id="rId9" Type="http://schemas.openxmlformats.org/officeDocument/2006/relationships/customXml" Target="../ink/ink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indico.cern.ch/event/1455551/sessions/566200/attachments/2941214/5167475/User%20vis%20action.mov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9FE426-CB05-D3BB-7947-C5CB42A496A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17" r="13110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9BCF89-E7F6-286F-E7A4-48B4179830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r>
              <a:rPr lang="en-US" sz="4800" dirty="0"/>
              <a:t>User drawing from C++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550F1B-8A18-F656-8895-E8079CBC1A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r>
              <a:rPr lang="en-US" sz="2000" dirty="0"/>
              <a:t>G4 Workshop Catania 2024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1A3C2C-0CD6-C9FB-44DC-2615A340C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18/10/24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98B62E-4AE5-A49F-EEE2-2CFBF669F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EEB636-C2CE-7E39-CA8B-E4AAA84A1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295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09040-4B2B-DA74-8C42-A169EC679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Thankyou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C94606-CE31-8A23-69F7-54D5927B8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18/10/24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8B27CC-688A-3AE1-6BB2-BE6480061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G4 Workshop Catania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8C92C0-0DEE-DFF3-6708-45EC3F2E4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72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2CACF-1725-B39D-7BBA-3E6AD87BD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096" y="145338"/>
            <a:ext cx="10168128" cy="1179576"/>
          </a:xfrm>
        </p:spPr>
        <p:txBody>
          <a:bodyPr>
            <a:normAutofit/>
          </a:bodyPr>
          <a:lstStyle/>
          <a:p>
            <a:r>
              <a:rPr lang="en-US" sz="2800" dirty="0"/>
              <a:t>User drawing (from C++ code)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DC1A0-3250-F858-0AC4-5E3A5340F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1166191"/>
            <a:ext cx="11019514" cy="514316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The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Draw</a:t>
            </a:r>
            <a:r>
              <a:rPr lang="en-US" dirty="0"/>
              <a:t> methods of the vis manager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US" dirty="0"/>
              <a:t>Restrictions and limitations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User vis actions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US" dirty="0"/>
              <a:t>Treated like a model—refreshed as required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Draw method of trajectories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Draw methods of hits and </a:t>
            </a:r>
            <a:r>
              <a:rPr lang="en-US" dirty="0" err="1"/>
              <a:t>digis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EBCC9-2F30-1FEE-5D17-29423DB42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B459-B253-0C40-9A2A-4F094BD77B63}" type="datetime2">
              <a:rPr lang="en-GB" smtClean="0"/>
              <a:t>Monday 7 October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9979D-8480-4710-5461-1C29912CF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Geant4 Advanced Course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1AC30-D615-03D3-90CF-75E4D320E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648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2CACF-1725-B39D-7BBA-3E6AD87BD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-124757"/>
            <a:ext cx="10168128" cy="1179576"/>
          </a:xfrm>
        </p:spPr>
        <p:txBody>
          <a:bodyPr>
            <a:normAutofit/>
          </a:bodyPr>
          <a:lstStyle/>
          <a:p>
            <a:r>
              <a:rPr lang="en-US" sz="2800" dirty="0"/>
              <a:t>The </a:t>
            </a:r>
            <a:r>
              <a:rPr lang="en-US" sz="28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Draw</a:t>
            </a:r>
            <a:r>
              <a:rPr lang="en-US" sz="2800" dirty="0"/>
              <a:t>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DC1A0-3250-F858-0AC4-5E3A5340F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875" y="718700"/>
            <a:ext cx="11019514" cy="582842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The user interacts with the vis manager through the abstract interface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G4VVismanager</a:t>
            </a:r>
            <a:r>
              <a:rPr lang="en-US" dirty="0"/>
              <a:t> in the low level library 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graphics_reps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It has </a:t>
            </a:r>
            <a:r>
              <a:rPr lang="en-US" i="1" dirty="0"/>
              <a:t>many</a:t>
            </a:r>
            <a:r>
              <a:rPr lang="en-US" dirty="0"/>
              <a:t>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Draw</a:t>
            </a:r>
            <a:r>
              <a:rPr lang="en-US" dirty="0"/>
              <a:t> methods—18 at the last count</a:t>
            </a:r>
          </a:p>
          <a:p>
            <a:pPr lvl="1"/>
            <a:r>
              <a:rPr lang="en-US" dirty="0"/>
              <a:t>Also 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DrawGeometry</a:t>
            </a:r>
            <a:endParaRPr lang="en-US" b="1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 lvl="1"/>
            <a:r>
              <a:rPr lang="en-US" dirty="0"/>
              <a:t>The header files are copiously commented</a:t>
            </a:r>
          </a:p>
          <a:p>
            <a:r>
              <a:rPr lang="en-US" dirty="0"/>
              <a:t>They must be protected by validating</a:t>
            </a:r>
            <a:br>
              <a:rPr lang="en-US" dirty="0"/>
            </a:br>
            <a:r>
              <a:rPr lang="en-US" dirty="0"/>
              <a:t>the pointer to the vis manager</a:t>
            </a:r>
          </a:p>
          <a:p>
            <a:pPr lvl="1"/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G4VVisMananger::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GetConcreteInstance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()</a:t>
            </a:r>
          </a:p>
          <a:p>
            <a:pPr lvl="1"/>
            <a:r>
              <a:rPr lang="en-US" dirty="0"/>
              <a:t>There might be no vis manager</a:t>
            </a:r>
          </a:p>
          <a:p>
            <a:pPr lvl="2"/>
            <a:r>
              <a:rPr lang="en-US" dirty="0"/>
              <a:t>But your code will still compile</a:t>
            </a:r>
          </a:p>
          <a:p>
            <a:pPr lvl="1"/>
            <a:r>
              <a:rPr lang="en-US" dirty="0"/>
              <a:t>This is also used to switch vis off</a:t>
            </a:r>
          </a:p>
          <a:p>
            <a:r>
              <a:rPr lang="en-US" dirty="0"/>
              <a:t>They are inhibited if called from a worker thread</a:t>
            </a:r>
            <a:br>
              <a:rPr lang="en-US" dirty="0"/>
            </a:br>
            <a:r>
              <a:rPr lang="en-US" dirty="0"/>
              <a:t>in multithreaded mode (e.g., stepping action)</a:t>
            </a:r>
          </a:p>
          <a:p>
            <a:pPr lvl="1"/>
            <a:r>
              <a:rPr lang="en-US" dirty="0"/>
              <a:t>So use Serial mode if you want to draw during a run</a:t>
            </a:r>
          </a:p>
          <a:p>
            <a:r>
              <a:rPr lang="en-US" dirty="0"/>
              <a:t>But you can add trajectories and hits to the scene,</a:t>
            </a:r>
            <a:br>
              <a:rPr lang="en-US" dirty="0"/>
            </a:br>
            <a:r>
              <a:rPr lang="en-US" dirty="0"/>
              <a:t>and write </a:t>
            </a:r>
            <a:r>
              <a:rPr lang="en-US" dirty="0">
                <a:highlight>
                  <a:srgbClr val="00FFFF"/>
                </a:highlight>
              </a:rPr>
              <a:t>user vis actions</a:t>
            </a:r>
            <a:r>
              <a:rPr lang="en-US" dirty="0"/>
              <a:t> (next slide), even in</a:t>
            </a:r>
            <a:br>
              <a:rPr lang="en-US" dirty="0"/>
            </a:br>
            <a:r>
              <a:rPr lang="en-US" dirty="0"/>
              <a:t>Multithreading/Tasking mode, or write your</a:t>
            </a:r>
            <a:br>
              <a:rPr lang="en-US" dirty="0"/>
            </a:br>
            <a:r>
              <a:rPr lang="en-US" dirty="0"/>
              <a:t>own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Draw</a:t>
            </a:r>
            <a:r>
              <a:rPr lang="en-US" dirty="0"/>
              <a:t> methods of the trajectory or hits classes</a:t>
            </a:r>
          </a:p>
          <a:p>
            <a:pPr lvl="1"/>
            <a:r>
              <a:rPr lang="en-US" dirty="0"/>
              <a:t>This is because the vis manager then can control when to draw</a:t>
            </a:r>
          </a:p>
          <a:p>
            <a:r>
              <a:rPr lang="en-US" dirty="0"/>
              <a:t>Optional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Begin/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EndDraw</a:t>
            </a:r>
            <a:r>
              <a:rPr lang="en-US" dirty="0"/>
              <a:t> methods</a:t>
            </a:r>
            <a:br>
              <a:rPr lang="en-US" dirty="0"/>
            </a:br>
            <a:r>
              <a:rPr lang="en-US" dirty="0"/>
              <a:t>can improve speed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EBCC9-2F30-1FEE-5D17-29423DB42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B459-B253-0C40-9A2A-4F094BD77B63}" type="datetime2">
              <a:rPr lang="en-GB" smtClean="0"/>
              <a:t>Monday 7 October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9979D-8480-4710-5461-1C29912CF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Geant4 Advanced Course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1AC30-D615-03D3-90CF-75E4D320E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F76652-1482-9458-BBDB-8FD3F2996C26}"/>
              </a:ext>
            </a:extLst>
          </p:cNvPr>
          <p:cNvSpPr txBox="1"/>
          <p:nvPr/>
        </p:nvSpPr>
        <p:spPr>
          <a:xfrm>
            <a:off x="6062306" y="2158859"/>
            <a:ext cx="557075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5D6C79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// Draw methods for Geant4 Visualization Primitives, useful</a:t>
            </a:r>
          </a:p>
          <a:p>
            <a:r>
              <a:rPr lang="en-GB" sz="1000" dirty="0">
                <a:solidFill>
                  <a:srgbClr val="5D6C79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// for representing hits, </a:t>
            </a:r>
            <a:r>
              <a:rPr lang="en-GB" sz="1000" dirty="0" err="1">
                <a:solidFill>
                  <a:srgbClr val="5D6C79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digis</a:t>
            </a:r>
            <a:r>
              <a:rPr lang="en-GB" sz="1000" dirty="0">
                <a:solidFill>
                  <a:srgbClr val="5D6C79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, et</a:t>
            </a:r>
            <a:endParaRPr lang="en-GB" sz="1000" dirty="0">
              <a:solidFill>
                <a:srgbClr val="000000"/>
              </a:solidFill>
              <a:effectLst/>
              <a:highlight>
                <a:srgbClr val="FFFFFF"/>
              </a:highlight>
              <a:latin typeface="Menlo" panose="020B0609030804020204" pitchFamily="49" charset="0"/>
            </a:endParaRPr>
          </a:p>
          <a:p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</a:t>
            </a:r>
            <a:r>
              <a:rPr lang="en-GB" sz="1000" b="1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virtual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b="1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void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dirty="0">
                <a:solidFill>
                  <a:srgbClr val="0F68A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Draw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(</a:t>
            </a:r>
            <a:r>
              <a:rPr lang="en-GB" sz="1000" b="1" dirty="0" err="1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const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G4Circle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&amp;,</a:t>
            </a:r>
          </a:p>
          <a:p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  </a:t>
            </a:r>
            <a:r>
              <a:rPr lang="en-GB" sz="1000" b="1" dirty="0" err="1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const</a:t>
            </a:r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G4Transform3D</a:t>
            </a:r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&amp; </a:t>
            </a:r>
            <a:r>
              <a:rPr lang="en-GB" sz="10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objectTransformation</a:t>
            </a:r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= 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G4Transform3D</a:t>
            </a:r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()) = </a:t>
            </a:r>
            <a:r>
              <a:rPr lang="en-GB" sz="1000" dirty="0">
                <a:solidFill>
                  <a:srgbClr val="1C00CF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0</a:t>
            </a:r>
            <a:r>
              <a:rPr lang="en-GB" sz="1000" dirty="0">
                <a:solidFill>
                  <a:srgbClr val="000000"/>
                </a:solidFill>
                <a:highlight>
                  <a:srgbClr val="FFFFFF"/>
                </a:highlight>
                <a:latin typeface="Menlo" panose="020B0609030804020204" pitchFamily="49" charset="0"/>
              </a:rPr>
              <a:t>;</a:t>
            </a:r>
          </a:p>
          <a:p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 </a:t>
            </a:r>
            <a:r>
              <a:rPr lang="en-GB" sz="1000" dirty="0">
                <a:solidFill>
                  <a:srgbClr val="000000"/>
                </a:solidFill>
                <a:highlight>
                  <a:srgbClr val="FFFFFF"/>
                </a:highlight>
                <a:latin typeface="Menlo" panose="020B0609030804020204" pitchFamily="49" charset="0"/>
              </a:rPr>
              <a:t>...</a:t>
            </a:r>
          </a:p>
          <a:p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</a:t>
            </a:r>
            <a:r>
              <a:rPr lang="en-GB" sz="1000" b="1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virtual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b="1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void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dirty="0">
                <a:solidFill>
                  <a:srgbClr val="0F68A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Draw2D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(</a:t>
            </a:r>
            <a:r>
              <a:rPr lang="en-GB" sz="1000" b="1" dirty="0" err="1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const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G4Polyline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&amp;,</a:t>
            </a:r>
          </a:p>
          <a:p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  </a:t>
            </a:r>
            <a:r>
              <a:rPr lang="en-GB" sz="1000" b="1" dirty="0" err="1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const</a:t>
            </a:r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G4Transform3D</a:t>
            </a:r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&amp; </a:t>
            </a:r>
            <a:r>
              <a:rPr lang="en-GB" sz="10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objectTransformation</a:t>
            </a:r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= 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G4Transform3D</a:t>
            </a:r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()) = </a:t>
            </a:r>
            <a:r>
              <a:rPr lang="en-GB" sz="1000" dirty="0">
                <a:solidFill>
                  <a:srgbClr val="1C00CF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0</a:t>
            </a:r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;</a:t>
            </a:r>
          </a:p>
          <a:p>
            <a:r>
              <a:rPr lang="en-GB" sz="1000" dirty="0">
                <a:solidFill>
                  <a:srgbClr val="5D6C79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 ...</a:t>
            </a:r>
          </a:p>
          <a:p>
            <a:r>
              <a:rPr lang="en-GB" sz="1000" dirty="0">
                <a:solidFill>
                  <a:srgbClr val="5D6C79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// Draw methods for Geant4 Objects as if they were Visualization</a:t>
            </a:r>
          </a:p>
          <a:p>
            <a:r>
              <a:rPr lang="en-GB" sz="1000" dirty="0">
                <a:solidFill>
                  <a:srgbClr val="5D6C79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// Primitives.  Note that the visualization attributes needed in</a:t>
            </a:r>
          </a:p>
          <a:p>
            <a:r>
              <a:rPr lang="en-GB" sz="1000" dirty="0">
                <a:solidFill>
                  <a:srgbClr val="5D6C79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// some cases override any visualization attributes that are</a:t>
            </a:r>
          </a:p>
          <a:p>
            <a:r>
              <a:rPr lang="en-GB" sz="1000" dirty="0">
                <a:solidFill>
                  <a:srgbClr val="5D6C79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// associated with the object itself - thus you can, for example,</a:t>
            </a:r>
          </a:p>
          <a:p>
            <a:r>
              <a:rPr lang="en-GB" sz="1000" dirty="0">
                <a:solidFill>
                  <a:srgbClr val="5D6C79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// change the colour of a physical volume.</a:t>
            </a:r>
          </a:p>
          <a:p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</a:t>
            </a:r>
            <a:r>
              <a:rPr lang="en-GB" sz="1000" b="1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virtual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b="1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void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dirty="0">
                <a:solidFill>
                  <a:srgbClr val="0F68A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Draw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(</a:t>
            </a:r>
            <a:r>
              <a:rPr lang="en-GB" sz="1000" b="1" dirty="0" err="1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const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G4VTrajectory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&amp;) = </a:t>
            </a:r>
            <a:r>
              <a:rPr lang="en-GB" sz="1000" dirty="0">
                <a:solidFill>
                  <a:srgbClr val="1C00CF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0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;</a:t>
            </a:r>
          </a:p>
          <a:p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</a:t>
            </a:r>
            <a:r>
              <a:rPr lang="en-GB" sz="1000" b="1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virtual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b="1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void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dirty="0">
                <a:solidFill>
                  <a:srgbClr val="0F68A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Draw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(</a:t>
            </a:r>
            <a:r>
              <a:rPr lang="en-GB" sz="1000" b="1" dirty="0" err="1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const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G4VHit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&amp;) = </a:t>
            </a:r>
            <a:r>
              <a:rPr lang="en-GB" sz="1000" dirty="0">
                <a:solidFill>
                  <a:srgbClr val="1C00CF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0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;</a:t>
            </a:r>
          </a:p>
          <a:p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</a:t>
            </a:r>
            <a:r>
              <a:rPr lang="en-GB" sz="1000" b="1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virtual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b="1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void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dirty="0">
                <a:solidFill>
                  <a:srgbClr val="0F68A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Draw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(</a:t>
            </a:r>
            <a:r>
              <a:rPr lang="en-GB" sz="1000" b="1" dirty="0" err="1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const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G4VDigi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&amp;) = </a:t>
            </a:r>
            <a:r>
              <a:rPr lang="en-GB" sz="1000" dirty="0">
                <a:solidFill>
                  <a:srgbClr val="1C00CF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0</a:t>
            </a:r>
            <a:r>
              <a:rPr lang="en-GB" sz="1000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;</a:t>
            </a:r>
          </a:p>
          <a:p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</a:t>
            </a:r>
            <a:r>
              <a:rPr lang="en-GB" sz="1000" b="1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virtual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b="1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void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dirty="0">
                <a:solidFill>
                  <a:srgbClr val="0F68A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Draw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(</a:t>
            </a:r>
            <a:r>
              <a:rPr lang="en-GB" sz="1000" b="1" dirty="0" err="1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const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G4LogicalVolume&amp;, </a:t>
            </a:r>
            <a:r>
              <a:rPr lang="en-GB" sz="1000" b="1" dirty="0" err="1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const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G4VisAttributes&amp;,</a:t>
            </a:r>
          </a:p>
          <a:p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  </a:t>
            </a:r>
            <a:r>
              <a:rPr lang="en-GB" sz="1000" b="1" dirty="0" err="1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const</a:t>
            </a:r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G4Transform3D</a:t>
            </a:r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&amp; </a:t>
            </a:r>
            <a:r>
              <a:rPr lang="en-GB" sz="10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objectTransformation</a:t>
            </a:r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= 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G4Transform3D</a:t>
            </a:r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()) = </a:t>
            </a:r>
            <a:r>
              <a:rPr lang="en-GB" sz="1000" dirty="0">
                <a:solidFill>
                  <a:srgbClr val="1C00CF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0</a:t>
            </a:r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;</a:t>
            </a:r>
          </a:p>
          <a:p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</a:t>
            </a:r>
            <a:r>
              <a:rPr lang="en-GB" sz="1000" b="1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virtual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b="1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void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dirty="0">
                <a:solidFill>
                  <a:srgbClr val="0F68A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Draw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(</a:t>
            </a:r>
            <a:r>
              <a:rPr lang="en-GB" sz="1000" b="1" dirty="0" err="1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const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G4VPhysicalVolume&amp;, </a:t>
            </a:r>
            <a:r>
              <a:rPr lang="en-GB" sz="1000" b="1" dirty="0" err="1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const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G4VisAttributes&amp;,</a:t>
            </a:r>
          </a:p>
          <a:p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  </a:t>
            </a:r>
            <a:r>
              <a:rPr lang="en-GB" sz="1000" b="1" dirty="0" err="1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const</a:t>
            </a:r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G4Transform3D</a:t>
            </a:r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&amp; </a:t>
            </a:r>
            <a:r>
              <a:rPr lang="en-GB" sz="10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objectTransformation</a:t>
            </a:r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= 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G4Transform3D</a:t>
            </a:r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()) = </a:t>
            </a:r>
            <a:r>
              <a:rPr lang="en-GB" sz="1000" dirty="0">
                <a:solidFill>
                  <a:srgbClr val="1C00CF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0</a:t>
            </a:r>
            <a:r>
              <a:rPr lang="en-GB" sz="1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;</a:t>
            </a:r>
          </a:p>
          <a:p>
            <a:r>
              <a:rPr lang="en-GB" sz="1000" dirty="0">
                <a:solidFill>
                  <a:srgbClr val="000000"/>
                </a:solidFill>
                <a:highlight>
                  <a:srgbClr val="FFFFFF"/>
                </a:highlight>
                <a:latin typeface="Menlo" panose="020B0609030804020204" pitchFamily="49" charset="0"/>
              </a:rPr>
              <a:t>  ...</a:t>
            </a:r>
            <a:endParaRPr lang="en-GB" sz="1000" dirty="0">
              <a:solidFill>
                <a:srgbClr val="000000"/>
              </a:solidFill>
              <a:effectLst/>
              <a:highlight>
                <a:srgbClr val="FFFFFF"/>
              </a:highlight>
              <a:latin typeface="Menlo" panose="020B0609030804020204" pitchFamily="49" charset="0"/>
            </a:endParaRPr>
          </a:p>
          <a:p>
            <a:r>
              <a:rPr lang="en-US" sz="1000" dirty="0"/>
              <a:t>   </a:t>
            </a:r>
            <a:r>
              <a:rPr lang="en-GB" sz="1000" dirty="0">
                <a:solidFill>
                  <a:srgbClr val="0F68A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</a:t>
            </a:r>
            <a:r>
              <a:rPr lang="en-GB" sz="1000" b="1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virtual</a:t>
            </a:r>
            <a:r>
              <a:rPr lang="en-GB" sz="1000" dirty="0">
                <a:solidFill>
                  <a:srgbClr val="0F68A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b="1" dirty="0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void</a:t>
            </a:r>
            <a:r>
              <a:rPr lang="en-GB" sz="1000" dirty="0">
                <a:solidFill>
                  <a:srgbClr val="0F68A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</a:t>
            </a:r>
            <a:r>
              <a:rPr lang="en-GB" sz="1000" dirty="0" err="1">
                <a:solidFill>
                  <a:srgbClr val="0F68A0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DrawGeometry</a:t>
            </a:r>
            <a:endParaRPr lang="en-GB" sz="1000" dirty="0">
              <a:solidFill>
                <a:srgbClr val="0F68A0"/>
              </a:solidFill>
              <a:effectLst/>
              <a:highlight>
                <a:srgbClr val="FFFFFF"/>
              </a:highlight>
              <a:latin typeface="Menlo" panose="020B0609030804020204" pitchFamily="49" charset="0"/>
            </a:endParaRPr>
          </a:p>
          <a:p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(G4VPhysicalVolume*, </a:t>
            </a:r>
            <a:r>
              <a:rPr lang="en-GB" sz="1000" b="1" dirty="0" err="1">
                <a:solidFill>
                  <a:srgbClr val="9B2393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const</a:t>
            </a:r>
            <a:r>
              <a:rPr lang="en-GB" sz="1000" dirty="0">
                <a:solidFill>
                  <a:srgbClr val="1C464A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 G4Transform3D&amp; t = G4Transform3D());</a:t>
            </a:r>
          </a:p>
          <a:p>
            <a:r>
              <a:rPr lang="en-GB" sz="1000" dirty="0">
                <a:solidFill>
                  <a:srgbClr val="5D6C79"/>
                </a:solidFill>
                <a:effectLst/>
                <a:highlight>
                  <a:srgbClr val="FFFFFF"/>
                </a:highlight>
                <a:latin typeface="Menlo" panose="020B0609030804020204" pitchFamily="49" charset="0"/>
              </a:rPr>
              <a:t>  // Draws a geometry tree starting at the specified physical volume.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ACF2A8-EFD2-5D45-BCFB-D033070CFAFF}"/>
              </a:ext>
            </a:extLst>
          </p:cNvPr>
          <p:cNvSpPr txBox="1"/>
          <p:nvPr/>
        </p:nvSpPr>
        <p:spPr>
          <a:xfrm>
            <a:off x="6538932" y="1336382"/>
            <a:ext cx="5493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  G4VVisManager* </a:t>
            </a:r>
            <a:r>
              <a:rPr lang="en-GB" sz="10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pVVisManager</a:t>
            </a:r>
            <a:r>
              <a:rPr lang="en-GB" sz="10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 = G4VVisManager::</a:t>
            </a:r>
            <a:r>
              <a:rPr lang="en-GB" sz="10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GetConcreteInstance</a:t>
            </a:r>
            <a:r>
              <a:rPr lang="en-GB" sz="10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r>
              <a:rPr lang="en-GB" sz="10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000" b="1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if</a:t>
            </a:r>
            <a:r>
              <a:rPr lang="en-GB" sz="10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(</a:t>
            </a:r>
            <a:r>
              <a:rPr lang="en-GB" sz="10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pVVisManager</a:t>
            </a:r>
            <a:r>
              <a:rPr lang="en-GB" sz="10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 {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B5BD1EB1-D827-D90C-3019-C4A1B760B0B9}"/>
                  </a:ext>
                </a:extLst>
              </p14:cNvPr>
              <p14:cNvContentPartPr/>
              <p14:nvPr/>
            </p14:nvContentPartPr>
            <p14:xfrm>
              <a:off x="6423280" y="1455814"/>
              <a:ext cx="148680" cy="7164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B5BD1EB1-D827-D90C-3019-C4A1B760B0B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14640" y="1447174"/>
                <a:ext cx="166320" cy="8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25F2E9-8578-6E0A-4C07-FF00F8BC548B}"/>
                  </a:ext>
                </a:extLst>
              </p14:cNvPr>
              <p14:cNvContentPartPr/>
              <p14:nvPr/>
            </p14:nvContentPartPr>
            <p14:xfrm>
              <a:off x="6470800" y="1538614"/>
              <a:ext cx="104400" cy="10980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25F2E9-8578-6E0A-4C07-FF00F8BC548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462160" y="1529974"/>
                <a:ext cx="122040" cy="127440"/>
              </a:xfrm>
              <a:prstGeom prst="rect">
                <a:avLst/>
              </a:prstGeom>
            </p:spPr>
          </p:pic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B2167757-ED8C-A076-0D8D-9FB4207668CA}"/>
              </a:ext>
            </a:extLst>
          </p:cNvPr>
          <p:cNvGrpSpPr/>
          <p:nvPr/>
        </p:nvGrpSpPr>
        <p:grpSpPr>
          <a:xfrm>
            <a:off x="4570720" y="1533214"/>
            <a:ext cx="1996200" cy="1150200"/>
            <a:chOff x="4570720" y="1533214"/>
            <a:chExt cx="1996200" cy="1150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E1A906B4-AA53-2ABF-D438-E460426A235A}"/>
                    </a:ext>
                  </a:extLst>
                </p14:cNvPr>
                <p14:cNvContentPartPr/>
                <p14:nvPr/>
              </p14:nvContentPartPr>
              <p14:xfrm>
                <a:off x="5307280" y="2577934"/>
                <a:ext cx="360" cy="36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E1A906B4-AA53-2ABF-D438-E460426A235A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98640" y="256893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C1D84DC9-FB63-8A39-4685-D2ABC783125F}"/>
                    </a:ext>
                  </a:extLst>
                </p14:cNvPr>
                <p14:cNvContentPartPr/>
                <p14:nvPr/>
              </p14:nvContentPartPr>
              <p14:xfrm>
                <a:off x="5307280" y="1533214"/>
                <a:ext cx="1259640" cy="104508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C1D84DC9-FB63-8A39-4685-D2ABC783125F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298640" y="1524574"/>
                  <a:ext cx="1277280" cy="106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8732F89E-318E-AE58-CBD2-D259570C31EC}"/>
                    </a:ext>
                  </a:extLst>
                </p14:cNvPr>
                <p14:cNvContentPartPr/>
                <p14:nvPr/>
              </p14:nvContentPartPr>
              <p14:xfrm>
                <a:off x="4570720" y="1549414"/>
                <a:ext cx="1515240" cy="113400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8732F89E-318E-AE58-CBD2-D259570C31EC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561720" y="1540414"/>
                  <a:ext cx="1532880" cy="1151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E9141B3-288D-A391-7836-818B7ED5A0E1}"/>
              </a:ext>
            </a:extLst>
          </p:cNvPr>
          <p:cNvGrpSpPr/>
          <p:nvPr/>
        </p:nvGrpSpPr>
        <p:grpSpPr>
          <a:xfrm>
            <a:off x="5986960" y="2563174"/>
            <a:ext cx="114840" cy="172080"/>
            <a:chOff x="5986960" y="2563174"/>
            <a:chExt cx="114840" cy="172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18681A1E-4BD7-FFEB-3B80-1DBE3BEB83B2}"/>
                    </a:ext>
                  </a:extLst>
                </p14:cNvPr>
                <p14:cNvContentPartPr/>
                <p14:nvPr/>
              </p14:nvContentPartPr>
              <p14:xfrm>
                <a:off x="6051760" y="2563174"/>
                <a:ext cx="46800" cy="11556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18681A1E-4BD7-FFEB-3B80-1DBE3BEB83B2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043120" y="2554174"/>
                  <a:ext cx="64440" cy="13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9929564E-7330-3633-D2A8-7186A8DB6222}"/>
                    </a:ext>
                  </a:extLst>
                </p14:cNvPr>
                <p14:cNvContentPartPr/>
                <p14:nvPr/>
              </p14:nvContentPartPr>
              <p14:xfrm>
                <a:off x="5986960" y="2674414"/>
                <a:ext cx="114840" cy="6084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9929564E-7330-3633-D2A8-7186A8DB6222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5978320" y="2665414"/>
                  <a:ext cx="132480" cy="784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854309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2CACF-1725-B39D-7BBA-3E6AD87BD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936" y="136525"/>
            <a:ext cx="10168128" cy="1179576"/>
          </a:xfrm>
        </p:spPr>
        <p:txBody>
          <a:bodyPr>
            <a:normAutofit/>
          </a:bodyPr>
          <a:lstStyle/>
          <a:p>
            <a:r>
              <a:rPr lang="en-US" sz="2800" dirty="0"/>
              <a:t>User vis actions</a:t>
            </a:r>
            <a:endParaRPr lang="en-US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DC1A0-3250-F858-0AC4-5E3A5340F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480" y="1427266"/>
            <a:ext cx="3494314" cy="4736320"/>
          </a:xfrm>
        </p:spPr>
        <p:txBody>
          <a:bodyPr/>
          <a:lstStyle/>
          <a:p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/examples/extended/visualization/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userVisAction</a:t>
            </a:r>
            <a:endParaRPr lang="en-US" b="1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EBCC9-2F30-1FEE-5D17-29423DB42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B459-B253-0C40-9A2A-4F094BD77B63}" type="datetime2">
              <a:rPr lang="en-GB" smtClean="0"/>
              <a:t>Monday 7 October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9979D-8480-4710-5461-1C29912CF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Geant4 Advanced Course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1AC30-D615-03D3-90CF-75E4D320E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E4F31C-C3F2-1BDF-6F31-20834A79041D}"/>
              </a:ext>
            </a:extLst>
          </p:cNvPr>
          <p:cNvSpPr txBox="1"/>
          <p:nvPr/>
        </p:nvSpPr>
        <p:spPr>
          <a:xfrm>
            <a:off x="3935724" y="1020417"/>
            <a:ext cx="823975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  G4VisManager* </a:t>
            </a:r>
            <a:r>
              <a:rPr lang="en-GB" sz="14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visManager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 G4VisExecutive;</a:t>
            </a:r>
            <a:endParaRPr lang="en-GB" sz="1400" dirty="0">
              <a:solidFill>
                <a:srgbClr val="5D6C79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5D6C79"/>
                </a:solidFill>
                <a:effectLst/>
                <a:latin typeface="Menlo" panose="020B0609030804020204" pitchFamily="49" charset="0"/>
              </a:rPr>
              <a:t>  // Register User Vis Action with optional extent</a:t>
            </a:r>
          </a:p>
          <a:p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visManager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-&gt;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RegisterRunDurationUserVisAction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(</a:t>
            </a:r>
          </a:p>
          <a:p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    "My nice logo",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UVA_VisAction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G4VisExtent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(-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20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-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10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-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25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-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15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20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40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));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visManager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-&gt;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Initialize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();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5E0D23-EAB5-337F-B750-9C809AB4635D}"/>
              </a:ext>
            </a:extLst>
          </p:cNvPr>
          <p:cNvSpPr txBox="1"/>
          <p:nvPr/>
        </p:nvSpPr>
        <p:spPr>
          <a:xfrm>
            <a:off x="7466837" y="2315294"/>
            <a:ext cx="436850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643820"/>
                </a:solidFill>
                <a:effectLst/>
                <a:latin typeface="Menlo" panose="020B0609030804020204" pitchFamily="49" charset="0"/>
              </a:rPr>
              <a:t>#</a:t>
            </a:r>
            <a:r>
              <a:rPr lang="en-GB" sz="1200" dirty="0" err="1">
                <a:solidFill>
                  <a:srgbClr val="643820"/>
                </a:solidFill>
                <a:effectLst/>
                <a:latin typeface="Menlo" panose="020B0609030804020204" pitchFamily="49" charset="0"/>
              </a:rPr>
              <a:t>ifndef</a:t>
            </a:r>
            <a:r>
              <a:rPr lang="en-GB" sz="1200" dirty="0">
                <a:solidFill>
                  <a:srgbClr val="643820"/>
                </a:solidFill>
                <a:effectLst/>
                <a:latin typeface="Menlo" panose="020B0609030804020204" pitchFamily="49" charset="0"/>
              </a:rPr>
              <a:t> UVA_VISACTION_HH</a:t>
            </a:r>
          </a:p>
          <a:p>
            <a:r>
              <a:rPr lang="en-GB" sz="1200" dirty="0">
                <a:solidFill>
                  <a:srgbClr val="643820"/>
                </a:solidFill>
                <a:effectLst/>
                <a:latin typeface="Menlo" panose="020B0609030804020204" pitchFamily="49" charset="0"/>
              </a:rPr>
              <a:t>#define UVA_VISACTION_HH</a:t>
            </a:r>
          </a:p>
          <a:p>
            <a:r>
              <a:rPr lang="en-GB" sz="1200" dirty="0">
                <a:solidFill>
                  <a:srgbClr val="643820"/>
                </a:solidFill>
                <a:effectLst/>
                <a:latin typeface="Menlo" panose="020B0609030804020204" pitchFamily="49" charset="0"/>
              </a:rPr>
              <a:t>#include </a:t>
            </a:r>
            <a:r>
              <a:rPr lang="en-GB" sz="12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"G4VUserVisAction.hh"</a:t>
            </a:r>
          </a:p>
          <a:p>
            <a:r>
              <a:rPr lang="en-GB" sz="12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class</a:t>
            </a:r>
            <a:r>
              <a:rPr lang="en-GB" sz="12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200" dirty="0" err="1">
                <a:solidFill>
                  <a:srgbClr val="0B4F79"/>
                </a:solidFill>
                <a:effectLst/>
                <a:latin typeface="Menlo" panose="020B0609030804020204" pitchFamily="49" charset="0"/>
              </a:rPr>
              <a:t>UVA_VisAction</a:t>
            </a:r>
            <a:r>
              <a:rPr lang="en-GB" sz="12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 : </a:t>
            </a:r>
            <a:r>
              <a:rPr lang="en-GB" sz="12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public</a:t>
            </a:r>
            <a:r>
              <a:rPr lang="en-GB" sz="12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 G4VUserVisAction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{</a:t>
            </a:r>
          </a:p>
          <a:p>
            <a:r>
              <a:rPr lang="en-GB" sz="12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  virtual void </a:t>
            </a:r>
            <a:r>
              <a:rPr lang="en-GB" sz="1200" dirty="0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Draw</a:t>
            </a:r>
            <a:r>
              <a:rPr lang="en-GB" sz="12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};</a:t>
            </a:r>
          </a:p>
          <a:p>
            <a:r>
              <a:rPr lang="en-GB" sz="1200" dirty="0">
                <a:solidFill>
                  <a:srgbClr val="643820"/>
                </a:solidFill>
                <a:effectLst/>
                <a:latin typeface="Menlo" panose="020B0609030804020204" pitchFamily="49" charset="0"/>
              </a:rPr>
              <a:t>#endif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871B97-247C-2F46-C4E9-D1F423C58DB2}"/>
              </a:ext>
            </a:extLst>
          </p:cNvPr>
          <p:cNvSpPr txBox="1"/>
          <p:nvPr/>
        </p:nvSpPr>
        <p:spPr>
          <a:xfrm>
            <a:off x="242271" y="2847809"/>
            <a:ext cx="864531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void</a:t>
            </a:r>
            <a:r>
              <a:rPr lang="en-GB" sz="1200" dirty="0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200" dirty="0" err="1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UVA_VisAction</a:t>
            </a:r>
            <a:r>
              <a:rPr lang="en-GB" sz="1200" dirty="0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::Draw()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{</a:t>
            </a:r>
          </a:p>
          <a:p>
            <a:r>
              <a:rPr lang="en-GB" sz="12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  G4VVisManager* </a:t>
            </a:r>
            <a:r>
              <a:rPr lang="en-GB" sz="12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pVisManager</a:t>
            </a:r>
            <a:r>
              <a:rPr lang="en-GB" sz="12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 = G4VVisManager::</a:t>
            </a:r>
            <a:r>
              <a:rPr lang="en-GB" sz="12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GetConcreteInstance</a:t>
            </a:r>
            <a:r>
              <a:rPr lang="en-GB" sz="12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2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if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(</a:t>
            </a:r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pVisManager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 {</a:t>
            </a:r>
          </a:p>
          <a:p>
            <a:r>
              <a:rPr lang="en-GB" sz="1200" dirty="0">
                <a:solidFill>
                  <a:srgbClr val="5D6C79"/>
                </a:solidFill>
                <a:effectLst/>
                <a:latin typeface="Menlo" panose="020B0609030804020204" pitchFamily="49" charset="0"/>
              </a:rPr>
              <a:t>    // A simple logo...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2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G4Orb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orb(</a:t>
            </a:r>
            <a:r>
              <a:rPr lang="en-GB" sz="12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</a:t>
            </a:r>
            <a:r>
              <a:rPr lang="en-GB" sz="1200" dirty="0" err="1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my_logo_orb</a:t>
            </a:r>
            <a:r>
              <a:rPr lang="en-GB" sz="12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2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5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);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2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G4Box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box(</a:t>
            </a:r>
            <a:r>
              <a:rPr lang="en-GB" sz="12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</a:t>
            </a:r>
            <a:r>
              <a:rPr lang="en-GB" sz="1200" dirty="0" err="1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my_cut_box</a:t>
            </a:r>
            <a:r>
              <a:rPr lang="en-GB" sz="12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2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5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2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5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2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5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);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2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G4SubtractionSolid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logo(</a:t>
            </a:r>
            <a:r>
              <a:rPr lang="en-GB" sz="12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</a:t>
            </a:r>
            <a:r>
              <a:rPr lang="en-GB" sz="1200" dirty="0" err="1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my_logo</a:t>
            </a:r>
            <a:r>
              <a:rPr lang="en-GB" sz="12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&amp;orb, &amp;box, </a:t>
            </a:r>
            <a:r>
              <a:rPr lang="en-GB" sz="12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G4Translate3D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(-</a:t>
            </a:r>
            <a:r>
              <a:rPr lang="en-GB" sz="12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3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2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3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2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3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));</a:t>
            </a:r>
          </a:p>
          <a:p>
            <a:r>
              <a:rPr lang="en-GB" sz="12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    G4VisAttributes va1(G4Colour::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Red</a:t>
            </a:r>
            <a:r>
              <a:rPr lang="en-GB" sz="12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());</a:t>
            </a:r>
          </a:p>
          <a:p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    va1.SetForceSolid(</a:t>
            </a:r>
            <a:r>
              <a:rPr lang="en-GB" sz="12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true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);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pVisManager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-&gt;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Draw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(logo, va1, </a:t>
            </a:r>
            <a:r>
              <a:rPr lang="en-GB" sz="12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G4Translate3D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(-</a:t>
            </a:r>
            <a:r>
              <a:rPr lang="en-GB" sz="12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15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-</a:t>
            </a:r>
            <a:r>
              <a:rPr lang="en-GB" sz="12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20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2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25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));</a:t>
            </a:r>
          </a:p>
          <a:p>
            <a:b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</a:br>
            <a:endParaRPr lang="en-GB" sz="12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2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2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G4Text</a:t>
            </a:r>
            <a:r>
              <a:rPr lang="en-GB" sz="12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 text("My beautiful logo");</a:t>
            </a:r>
          </a:p>
          <a:p>
            <a:r>
              <a:rPr lang="en-GB" sz="12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    G4VisAttributes va2(G4Colour::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Magenta</a:t>
            </a:r>
            <a:r>
              <a:rPr lang="en-GB" sz="12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());</a:t>
            </a:r>
          </a:p>
          <a:p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2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text.SetVisAttributes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(va2);</a:t>
            </a:r>
          </a:p>
          <a:p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2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text.SetScreenSize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2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12.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);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pVisManager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-&gt;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Draw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(text, </a:t>
            </a:r>
            <a:r>
              <a:rPr lang="en-GB" sz="12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G4Translate3D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(-</a:t>
            </a:r>
            <a:r>
              <a:rPr lang="en-GB" sz="12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16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-</a:t>
            </a:r>
            <a:r>
              <a:rPr lang="en-GB" sz="12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18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2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25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2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));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}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}</a:t>
            </a:r>
          </a:p>
          <a:p>
            <a:endParaRPr lang="en-US" sz="12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CAAAC91F-142E-A03F-A206-F72E99B1C477}"/>
                  </a:ext>
                </a:extLst>
              </p14:cNvPr>
              <p14:cNvContentPartPr/>
              <p14:nvPr/>
            </p14:nvContentPartPr>
            <p14:xfrm>
              <a:off x="2720680" y="1001429"/>
              <a:ext cx="36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CAAAC91F-142E-A03F-A206-F72E99B1C47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12040" y="992789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99B79B3E-5DF8-9F9C-5AD9-AF850AA335FA}"/>
                  </a:ext>
                </a:extLst>
              </p14:cNvPr>
              <p14:cNvContentPartPr/>
              <p14:nvPr/>
            </p14:nvContentPartPr>
            <p14:xfrm>
              <a:off x="3218560" y="984509"/>
              <a:ext cx="36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99B79B3E-5DF8-9F9C-5AD9-AF850AA335F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209560" y="975509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A80FCB8B-70F7-2517-0EE4-A471306438DD}"/>
                  </a:ext>
                </a:extLst>
              </p14:cNvPr>
              <p14:cNvContentPartPr/>
              <p14:nvPr/>
            </p14:nvContentPartPr>
            <p14:xfrm>
              <a:off x="3848200" y="1116269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A80FCB8B-70F7-2517-0EE4-A471306438D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39560" y="1107269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459DB2A6-E875-173C-5EB6-973EC4246249}"/>
                  </a:ext>
                </a:extLst>
              </p14:cNvPr>
              <p14:cNvContentPartPr/>
              <p14:nvPr/>
            </p14:nvContentPartPr>
            <p14:xfrm>
              <a:off x="9840040" y="1140749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459DB2A6-E875-173C-5EB6-973EC424624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831040" y="1131749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AF6B51F2-94BE-04E6-F5A6-E4E286053F7D}"/>
              </a:ext>
            </a:extLst>
          </p:cNvPr>
          <p:cNvGrpSpPr/>
          <p:nvPr/>
        </p:nvGrpSpPr>
        <p:grpSpPr>
          <a:xfrm>
            <a:off x="1591720" y="1067669"/>
            <a:ext cx="360" cy="360"/>
            <a:chOff x="1591720" y="1067669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72745654-F7DC-C5C1-F55C-0E6F8D00BD52}"/>
                    </a:ext>
                  </a:extLst>
                </p14:cNvPr>
                <p14:cNvContentPartPr/>
                <p14:nvPr/>
              </p14:nvContentPartPr>
              <p14:xfrm>
                <a:off x="1591720" y="1067669"/>
                <a:ext cx="360" cy="36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72745654-F7DC-C5C1-F55C-0E6F8D00BD52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583080" y="1058669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E3F6D6C4-C7BD-D77F-370F-0D44316B2EDC}"/>
                    </a:ext>
                  </a:extLst>
                </p14:cNvPr>
                <p14:cNvContentPartPr/>
                <p14:nvPr/>
              </p14:nvContentPartPr>
              <p14:xfrm>
                <a:off x="1591720" y="1067669"/>
                <a:ext cx="360" cy="3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E3F6D6C4-C7BD-D77F-370F-0D44316B2EDC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583080" y="1058669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AB1740E-BEB3-22FE-B5AE-4CC93A8E0F1A}"/>
              </a:ext>
            </a:extLst>
          </p:cNvPr>
          <p:cNvGrpSpPr/>
          <p:nvPr/>
        </p:nvGrpSpPr>
        <p:grpSpPr>
          <a:xfrm>
            <a:off x="1319200" y="1053989"/>
            <a:ext cx="360" cy="360"/>
            <a:chOff x="1319200" y="1053989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AF2B6446-294A-B492-084C-E871CA32BE79}"/>
                    </a:ext>
                  </a:extLst>
                </p14:cNvPr>
                <p14:cNvContentPartPr/>
                <p14:nvPr/>
              </p14:nvContentPartPr>
              <p14:xfrm>
                <a:off x="1319200" y="1053989"/>
                <a:ext cx="360" cy="36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AF2B6446-294A-B492-084C-E871CA32BE79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310200" y="1044989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08E13883-EF58-A382-504E-A611CE32C94A}"/>
                    </a:ext>
                  </a:extLst>
                </p14:cNvPr>
                <p14:cNvContentPartPr/>
                <p14:nvPr/>
              </p14:nvContentPartPr>
              <p14:xfrm>
                <a:off x="1319200" y="1053989"/>
                <a:ext cx="360" cy="3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08E13883-EF58-A382-504E-A611CE32C94A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310200" y="1044989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8307FE79-5EF9-D150-B111-FF4CB49ACD9D}"/>
                  </a:ext>
                </a:extLst>
              </p14:cNvPr>
              <p14:cNvContentPartPr/>
              <p14:nvPr/>
            </p14:nvContentPartPr>
            <p14:xfrm>
              <a:off x="1475080" y="1799189"/>
              <a:ext cx="360" cy="36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8307FE79-5EF9-D150-B111-FF4CB49ACD9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66440" y="1790549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8369274E-FA6C-E8C6-DFA4-10C41EAB44F2}"/>
                  </a:ext>
                </a:extLst>
              </p14:cNvPr>
              <p14:cNvContentPartPr/>
              <p14:nvPr/>
            </p14:nvContentPartPr>
            <p14:xfrm>
              <a:off x="1825360" y="3396149"/>
              <a:ext cx="360" cy="36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8369274E-FA6C-E8C6-DFA4-10C41EAB44F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16720" y="3387509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646042AD-353B-9AF0-AB0D-55C364B2B35B}"/>
              </a:ext>
            </a:extLst>
          </p:cNvPr>
          <p:cNvSpPr txBox="1"/>
          <p:nvPr/>
        </p:nvSpPr>
        <p:spPr>
          <a:xfrm>
            <a:off x="8306718" y="4748270"/>
            <a:ext cx="3360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you were smart you would put some of this in the constructor</a:t>
            </a:r>
          </a:p>
        </p:txBody>
      </p:sp>
    </p:spTree>
    <p:extLst>
      <p:ext uri="{BB962C8B-B14F-4D97-AF65-F5344CB8AC3E}">
        <p14:creationId xmlns:p14="http://schemas.microsoft.com/office/powerpoint/2010/main" val="3370817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2CACF-1725-B39D-7BBA-3E6AD87BD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936" y="136525"/>
            <a:ext cx="10168128" cy="1179576"/>
          </a:xfrm>
        </p:spPr>
        <p:txBody>
          <a:bodyPr>
            <a:normAutofit/>
          </a:bodyPr>
          <a:lstStyle/>
          <a:p>
            <a:r>
              <a:rPr lang="en-US" sz="2800" dirty="0"/>
              <a:t>User vis actions (</a:t>
            </a:r>
            <a:r>
              <a:rPr lang="en-US" sz="2800" dirty="0" err="1"/>
              <a:t>contd</a:t>
            </a:r>
            <a:r>
              <a:rPr lang="en-US" sz="2800" dirty="0"/>
              <a:t>)</a:t>
            </a:r>
            <a:endParaRPr lang="en-US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DC1A0-3250-F858-0AC4-5E3A5340F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1166191"/>
            <a:ext cx="4043168" cy="5143169"/>
          </a:xfrm>
        </p:spPr>
        <p:txBody>
          <a:bodyPr/>
          <a:lstStyle/>
          <a:p>
            <a:r>
              <a:rPr lang="en-US" dirty="0"/>
              <a:t>Each user vis action gets turned into a model</a:t>
            </a:r>
          </a:p>
          <a:p>
            <a:pPr lvl="1"/>
            <a:r>
              <a:rPr lang="en-US" dirty="0">
                <a:hlinkClick r:id="rId2"/>
              </a:rPr>
              <a:t>Demo</a:t>
            </a:r>
            <a:endParaRPr lang="en-US" dirty="0"/>
          </a:p>
          <a:p>
            <a:r>
              <a:rPr lang="en-US" dirty="0"/>
              <a:t>User vis actions are better than using direct draw methods</a:t>
            </a:r>
          </a:p>
          <a:p>
            <a:pPr lvl="1"/>
            <a:r>
              <a:rPr lang="en-US" dirty="0"/>
              <a:t>They are automatically re-drawn as required</a:t>
            </a:r>
          </a:p>
          <a:p>
            <a:pPr lvl="2"/>
            <a:r>
              <a:rPr lang="en-US" dirty="0"/>
              <a:t>They can be refreshed</a:t>
            </a:r>
          </a:p>
          <a:p>
            <a:pPr lvl="2"/>
            <a:r>
              <a:rPr lang="en-US" dirty="0"/>
              <a:t>Opened with any driver</a:t>
            </a:r>
          </a:p>
          <a:p>
            <a:pPr lvl="3"/>
            <a:r>
              <a:rPr lang="en-US" dirty="0"/>
              <a:t>Including file writing drivers (to get a pdf, etc.)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EBCC9-2F30-1FEE-5D17-29423DB42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B459-B253-0C40-9A2A-4F094BD77B63}" type="datetime2">
              <a:rPr lang="en-GB" smtClean="0"/>
              <a:t>Monday 7 October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9979D-8480-4710-5461-1C29912CF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Geant4 Advanced Course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1AC30-D615-03D3-90CF-75E4D320E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FE5656D0-1C91-97C7-AC31-A75928E1B0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715239"/>
            <a:ext cx="7772400" cy="575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63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2CACF-1725-B39D-7BBA-3E6AD87BD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936" y="136525"/>
            <a:ext cx="10168128" cy="1179576"/>
          </a:xfrm>
        </p:spPr>
        <p:txBody>
          <a:bodyPr>
            <a:normAutofit/>
          </a:bodyPr>
          <a:lstStyle/>
          <a:p>
            <a:r>
              <a:rPr lang="en-US" sz="2800" dirty="0"/>
              <a:t>User vis actions (</a:t>
            </a:r>
            <a:r>
              <a:rPr lang="en-US" sz="2800" dirty="0" err="1"/>
              <a:t>contd</a:t>
            </a:r>
            <a:r>
              <a:rPr lang="en-US" sz="2800" dirty="0"/>
              <a:t>)</a:t>
            </a:r>
            <a:endParaRPr lang="en-US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DC1A0-3250-F858-0AC4-5E3A5340F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1166191"/>
            <a:ext cx="3960774" cy="5143169"/>
          </a:xfrm>
        </p:spPr>
        <p:txBody>
          <a:bodyPr/>
          <a:lstStyle/>
          <a:p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DrawGeometry</a:t>
            </a:r>
            <a:r>
              <a:rPr lang="en-US" dirty="0"/>
              <a:t> can be used in a vis action</a:t>
            </a:r>
          </a:p>
          <a:p>
            <a:pPr lvl="1"/>
            <a:r>
              <a:rPr lang="en-US" dirty="0"/>
              <a:t>Do as much as you can in the constructor (once and for all)</a:t>
            </a:r>
          </a:p>
          <a:p>
            <a:r>
              <a:rPr lang="en-US" dirty="0"/>
              <a:t>Note: this is part of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/examples/extended/visualization/</a:t>
            </a:r>
            <a:b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standalone</a:t>
            </a:r>
          </a:p>
          <a:p>
            <a:pPr lvl="1"/>
            <a:r>
              <a:rPr lang="en-US" dirty="0">
                <a:ea typeface="Menlo" panose="020B0609030804020204" pitchFamily="49" charset="0"/>
                <a:cs typeface="Menlo" panose="020B0609030804020204" pitchFamily="49" charset="0"/>
              </a:rPr>
              <a:t>See next slide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EBCC9-2F30-1FEE-5D17-29423DB42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B459-B253-0C40-9A2A-4F094BD77B63}" type="datetime2">
              <a:rPr lang="en-GB" smtClean="0"/>
              <a:t>Monday 7 October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9979D-8480-4710-5461-1C29912CF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Geant4 Advanced Course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1AC30-D615-03D3-90CF-75E4D320E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233F63-9C4A-CD3B-2F17-8FA6BC116D9C}"/>
              </a:ext>
            </a:extLst>
          </p:cNvPr>
          <p:cNvSpPr txBox="1"/>
          <p:nvPr/>
        </p:nvSpPr>
        <p:spPr>
          <a:xfrm>
            <a:off x="4573422" y="1203717"/>
            <a:ext cx="7487947" cy="50475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DrawGeometryVisAction</a:t>
            </a:r>
            <a:r>
              <a:rPr lang="en-GB" sz="1400" dirty="0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::</a:t>
            </a:r>
            <a:r>
              <a:rPr lang="en-GB" sz="1400" dirty="0" err="1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DrawGeometryVisAction</a:t>
            </a:r>
            <a:r>
              <a:rPr lang="en-GB" sz="1400" dirty="0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{</a:t>
            </a:r>
          </a:p>
          <a:p>
            <a:r>
              <a:rPr lang="en-GB" sz="1400" dirty="0">
                <a:solidFill>
                  <a:srgbClr val="5D6C79"/>
                </a:solidFill>
                <a:effectLst/>
                <a:latin typeface="Menlo" panose="020B0609030804020204" pitchFamily="49" charset="0"/>
              </a:rPr>
              <a:t>  // Get a physical volume from your detector construction</a:t>
            </a:r>
          </a:p>
          <a:p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fDetectorConstruction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 B1::</a:t>
            </a:r>
            <a:r>
              <a:rPr lang="en-GB" sz="14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DetectorConstruction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fPhysicalVolume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fDetectorConstruction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-&gt;Construct();</a:t>
            </a:r>
            <a:endParaRPr lang="en-GB" sz="1400" dirty="0">
              <a:solidFill>
                <a:srgbClr val="5D6C79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5D6C79"/>
                </a:solidFill>
                <a:effectLst/>
                <a:latin typeface="Menlo" panose="020B0609030804020204" pitchFamily="49" charset="0"/>
              </a:rPr>
              <a:t>  // Give this an overall transform to avoid clash with other vis</a:t>
            </a:r>
          </a:p>
          <a:p>
            <a:r>
              <a:rPr lang="en-GB" sz="1400" dirty="0">
                <a:solidFill>
                  <a:srgbClr val="5D6C79"/>
                </a:solidFill>
                <a:latin typeface="Menlo" panose="020B0609030804020204" pitchFamily="49" charset="0"/>
              </a:rPr>
              <a:t>  //</a:t>
            </a:r>
            <a:r>
              <a:rPr lang="en-GB" sz="1400" dirty="0">
                <a:solidFill>
                  <a:srgbClr val="5D6C79"/>
                </a:solidFill>
                <a:effectLst/>
                <a:latin typeface="Menlo" panose="020B0609030804020204" pitchFamily="49" charset="0"/>
              </a:rPr>
              <a:t> action(s) in this case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fTransform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G4Translate3D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(-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20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20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);</a:t>
            </a:r>
          </a:p>
          <a:p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  G4PhysicalVolumeModel </a:t>
            </a:r>
            <a:r>
              <a:rPr lang="en-GB" sz="14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pvModel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fPhysicalVolume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);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fExtent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pvModel.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GetExtent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fExtent.Transform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fTransform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);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}</a:t>
            </a:r>
          </a:p>
          <a:p>
            <a:endParaRPr lang="en-GB" sz="1400" dirty="0">
              <a:solidFill>
                <a:srgbClr val="1C464A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DrawGeometryVisAction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::~</a:t>
            </a:r>
            <a:r>
              <a:rPr lang="en-GB" sz="1400" dirty="0" err="1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DrawGeometryVisAction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{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delete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fDetectorConstruction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;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}</a:t>
            </a:r>
          </a:p>
          <a:p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void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DrawGeometryVisAction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::</a:t>
            </a:r>
            <a:r>
              <a:rPr lang="en-GB" sz="1400" dirty="0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Draw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{</a:t>
            </a:r>
          </a:p>
          <a:p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  G4VVisManager* </a:t>
            </a:r>
            <a:r>
              <a:rPr lang="en-GB" sz="14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pVisManager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 = G4VVisManager::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GetConcreteInstance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if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pVisManager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 {</a:t>
            </a:r>
          </a:p>
          <a:p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pVisManager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-&gt;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DrawGeometry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fPhysicalVolume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fTransform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);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}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924354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2CACF-1725-B39D-7BBA-3E6AD87BD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936" y="189406"/>
            <a:ext cx="10168128" cy="1179576"/>
          </a:xfrm>
        </p:spPr>
        <p:txBody>
          <a:bodyPr>
            <a:normAutofit/>
          </a:bodyPr>
          <a:lstStyle/>
          <a:p>
            <a:r>
              <a:rPr lang="en-US" sz="2800" b="1" dirty="0"/>
              <a:t>S</a:t>
            </a:r>
            <a:r>
              <a:rPr lang="en-US" sz="2800" dirty="0"/>
              <a:t>tandalone</a:t>
            </a:r>
            <a:endParaRPr lang="en-US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DC1A0-3250-F858-0AC4-5E3A5340F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1166191"/>
            <a:ext cx="3143053" cy="514316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For debugging geometry you can build an app </a:t>
            </a:r>
            <a:r>
              <a:rPr lang="en-US" i="1" dirty="0"/>
              <a:t>without</a:t>
            </a:r>
            <a:r>
              <a:rPr lang="en-US" dirty="0"/>
              <a:t> a run manager and all its required accompaniments (physics lists, etc.)</a:t>
            </a:r>
          </a:p>
          <a:p>
            <a:pPr lvl="1"/>
            <a:r>
              <a:rPr lang="en-US" dirty="0">
                <a:ea typeface="Menlo" panose="020B0609030804020204" pitchFamily="49" charset="0"/>
                <a:cs typeface="Menlo" panose="020B0609030804020204" pitchFamily="49" charset="0"/>
              </a:rPr>
              <a:t>Useful when run initialization (physics tables, etc.) takes a long time</a:t>
            </a:r>
          </a:p>
          <a:p>
            <a:pPr lvl="1"/>
            <a:r>
              <a:rPr lang="en-US" dirty="0">
                <a:ea typeface="Menlo" panose="020B0609030804020204" pitchFamily="49" charset="0"/>
                <a:cs typeface="Menlo" panose="020B0609030804020204" pitchFamily="49" charset="0"/>
              </a:rPr>
              <a:t>E.g., medical examples</a:t>
            </a:r>
          </a:p>
          <a:p>
            <a:pPr lvl="1"/>
            <a:r>
              <a:rPr lang="en-US" dirty="0">
                <a:ea typeface="Menlo" panose="020B0609030804020204" pitchFamily="49" charset="0"/>
                <a:cs typeface="Menlo" panose="020B0609030804020204" pitchFamily="49" charset="0"/>
              </a:rPr>
              <a:t>ICRP examples have a standalone version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EBCC9-2F30-1FEE-5D17-29423DB42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B459-B253-0C40-9A2A-4F094BD77B63}" type="datetime2">
              <a:rPr lang="en-GB" smtClean="0"/>
              <a:t>Monday 7 October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9979D-8480-4710-5461-1C29912CF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Geant4 Advanced Course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1AC30-D615-03D3-90CF-75E4D320E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8425B7-2833-60A3-8BBE-67D23F4AF8A2}"/>
              </a:ext>
            </a:extLst>
          </p:cNvPr>
          <p:cNvSpPr txBox="1"/>
          <p:nvPr/>
        </p:nvSpPr>
        <p:spPr>
          <a:xfrm>
            <a:off x="3843733" y="1151282"/>
            <a:ext cx="8669361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int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0F68A0"/>
                </a:solidFill>
                <a:effectLst/>
                <a:latin typeface="Menlo" panose="020B0609030804020204" pitchFamily="49" charset="0"/>
              </a:rPr>
              <a:t>main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int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argc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char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**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argv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{</a:t>
            </a:r>
          </a:p>
          <a:p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  G4UIExecutive* </a:t>
            </a:r>
            <a:r>
              <a:rPr lang="en-GB" sz="14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ui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 G4UIExecutive(</a:t>
            </a:r>
            <a:r>
              <a:rPr lang="en-GB" sz="14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argc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argv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);</a:t>
            </a:r>
          </a:p>
          <a:p>
            <a:r>
              <a:rPr lang="en-GB" sz="1400" dirty="0">
                <a:solidFill>
                  <a:srgbClr val="000000"/>
                </a:solidFill>
                <a:latin typeface="Menlo" panose="020B0609030804020204" pitchFamily="49" charset="0"/>
              </a:rPr>
              <a:t>  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G4VisManager* </a:t>
            </a:r>
            <a:r>
              <a:rPr lang="en-GB" sz="14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visManager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 G4VisExecutive;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visManager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-&gt;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Initialize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auto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standaloneVisAction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StandaloneVisAction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;</a:t>
            </a:r>
          </a:p>
          <a:p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visManager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-&gt;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RegisterRunDurationUserVisAction</a:t>
            </a:r>
            <a:endParaRPr lang="en-GB" sz="1400" dirty="0">
              <a:solidFill>
                <a:srgbClr val="326D74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  ("A standalone example - 3 boxes, 2 with </a:t>
            </a:r>
            <a:r>
              <a:rPr lang="en-GB" sz="1400" dirty="0" err="1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boolean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 subtracted cutout",</a:t>
            </a:r>
          </a:p>
          <a:p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   </a:t>
            </a:r>
            <a:r>
              <a:rPr lang="en-GB" sz="1400" dirty="0" err="1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standaloneVisAction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G4VisExtent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(-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10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10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-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10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10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-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10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10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* 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cm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));</a:t>
            </a:r>
          </a:p>
          <a:p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auto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geometryVisAction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DrawGeometryVisAction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visManager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-&gt;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RegisterRunDurationUserVisAction</a:t>
            </a:r>
            <a:endParaRPr lang="en-GB" sz="1400" dirty="0">
              <a:solidFill>
                <a:srgbClr val="326D74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326D74"/>
                </a:solidFill>
                <a:latin typeface="Menlo" panose="020B0609030804020204" pitchFamily="49" charset="0"/>
              </a:rPr>
              <a:t>    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"A detector geometry"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geometryVisAction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sz="1400" dirty="0">
                <a:solidFill>
                  <a:srgbClr val="000000"/>
                </a:solidFill>
                <a:latin typeface="Menlo" panose="020B0609030804020204" pitchFamily="49" charset="0"/>
              </a:rPr>
              <a:t>    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geometryVisAction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-&gt;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GetVisxtent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());</a:t>
            </a:r>
          </a:p>
          <a:p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>
                <a:solidFill>
                  <a:srgbClr val="1C464A"/>
                </a:solidFill>
                <a:effectLst/>
                <a:latin typeface="Menlo" panose="020B0609030804020204" pitchFamily="49" charset="0"/>
              </a:rPr>
              <a:t>G4UImanager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::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GetUIpointer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()-&gt;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ApplyCommand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("/control/execute </a:t>
            </a:r>
            <a:r>
              <a:rPr lang="en-GB" sz="1400" dirty="0" err="1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standalone.mac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");</a:t>
            </a:r>
          </a:p>
          <a:p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ui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-&gt;</a:t>
            </a:r>
            <a:r>
              <a:rPr lang="en-GB" sz="1400" dirty="0" err="1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SessionStart</a:t>
            </a:r>
            <a:r>
              <a:rPr lang="en-GB" sz="1400" dirty="0">
                <a:solidFill>
                  <a:srgbClr val="326D74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endParaRPr lang="en-GB" sz="1400" dirty="0">
              <a:solidFill>
                <a:srgbClr val="326D74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delete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geometryVisAction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delete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standaloneVisAction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delete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visManager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n-GB" sz="1400" dirty="0">
                <a:solidFill>
                  <a:srgbClr val="9B2393"/>
                </a:solidFill>
                <a:effectLst/>
                <a:latin typeface="Menlo" panose="020B0609030804020204" pitchFamily="49" charset="0"/>
              </a:rPr>
              <a:t>delete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ui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}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94191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39A03-7AEA-EBCD-22EB-E53AACC15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Trajectories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B6BB25-7BCE-B503-3101-31FF0F941E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7" y="1806766"/>
            <a:ext cx="10653579" cy="4502593"/>
          </a:xfrm>
        </p:spPr>
        <p:txBody>
          <a:bodyPr>
            <a:normAutofit/>
          </a:bodyPr>
          <a:lstStyle/>
          <a:p>
            <a:pPr marL="228600" lvl="1">
              <a:spcBef>
                <a:spcPts val="1000"/>
              </a:spcBef>
            </a:pPr>
            <a:r>
              <a:rPr lang="en-US" dirty="0"/>
              <a:t>Trajectories have a draw method, 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DrawTrajectory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()</a:t>
            </a:r>
          </a:p>
          <a:p>
            <a:pPr marL="228600" lvl="1">
              <a:spcBef>
                <a:spcPts val="1000"/>
              </a:spcBef>
            </a:pPr>
            <a:r>
              <a:rPr lang="en-US" dirty="0"/>
              <a:t>The default implementation dispatches the</a:t>
            </a:r>
            <a:br>
              <a:rPr lang="en-US" dirty="0"/>
            </a:br>
            <a:r>
              <a:rPr lang="en-US" dirty="0"/>
              <a:t>trajectory to the vis manager so that it can</a:t>
            </a:r>
            <a:br>
              <a:rPr lang="en-US" dirty="0"/>
            </a:br>
            <a:r>
              <a:rPr lang="en-US" dirty="0"/>
              <a:t>use the provided modeling and filtering</a:t>
            </a:r>
          </a:p>
          <a:p>
            <a:pPr marL="228600" lvl="1">
              <a:spcBef>
                <a:spcPts val="1000"/>
              </a:spcBef>
            </a:pPr>
            <a:r>
              <a:rPr lang="en-US" dirty="0"/>
              <a:t>But, if you write your own trajectory class, you can override with your own version—see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examples/extended/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runAndEvent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/RE01</a:t>
            </a:r>
          </a:p>
          <a:p>
            <a:pPr marL="228600" lvl="1">
              <a:spcBef>
                <a:spcPts val="1000"/>
              </a:spcBef>
            </a:pPr>
            <a:r>
              <a:rPr lang="en-US" dirty="0"/>
              <a:t>All the trajectories—simple, smooth, rich—provide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G4Atts</a:t>
            </a:r>
            <a:r>
              <a:rPr lang="en-US" dirty="0"/>
              <a:t> on request</a:t>
            </a:r>
          </a:p>
          <a:p>
            <a:pPr marL="457200" lvl="2">
              <a:spcBef>
                <a:spcPts val="1000"/>
              </a:spcBef>
            </a:pPr>
            <a:r>
              <a:rPr lang="en-US" dirty="0"/>
              <a:t>Some viewers use them to offer picking (doesn’t seem to be working in Qt6)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84233-B01D-0E0F-72D9-77C5E0BD7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B459-B253-0C40-9A2A-4F094BD77B63}" type="datetime2">
              <a:rPr lang="en-GB" smtClean="0"/>
              <a:t>Monday 7 October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CA7D25-ADAE-89B8-F374-4C36B8ECF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Geant4 Advanced Course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CBFD2B-97F5-7C51-064C-CB822C47B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0443BA-F142-CEB0-2185-7097C8CEC17D}"/>
              </a:ext>
            </a:extLst>
          </p:cNvPr>
          <p:cNvSpPr txBox="1"/>
          <p:nvPr/>
        </p:nvSpPr>
        <p:spPr>
          <a:xfrm>
            <a:off x="6355907" y="2319322"/>
            <a:ext cx="491031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void G4VTrajectory::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DrawTrajectory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const {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...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pVVisManager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DispatchToModel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(*this);</a:t>
            </a:r>
          </a:p>
        </p:txBody>
      </p:sp>
    </p:spTree>
    <p:extLst>
      <p:ext uri="{BB962C8B-B14F-4D97-AF65-F5344CB8AC3E}">
        <p14:creationId xmlns:p14="http://schemas.microsoft.com/office/powerpoint/2010/main" val="3557938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2CACF-1725-B39D-7BBA-3E6AD87BD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136525"/>
            <a:ext cx="10168128" cy="1179576"/>
          </a:xfrm>
        </p:spPr>
        <p:txBody>
          <a:bodyPr>
            <a:normAutofit/>
          </a:bodyPr>
          <a:lstStyle/>
          <a:p>
            <a:r>
              <a:rPr lang="en-US" sz="2800" dirty="0"/>
              <a:t>Hits and </a:t>
            </a:r>
            <a:r>
              <a:rPr lang="en-US" sz="2800" dirty="0" err="1"/>
              <a:t>digis</a:t>
            </a:r>
            <a:endParaRPr lang="en-US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DC1A0-3250-F858-0AC4-5E3A5340F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1806766"/>
            <a:ext cx="11019514" cy="4502594"/>
          </a:xfrm>
        </p:spPr>
        <p:txBody>
          <a:bodyPr/>
          <a:lstStyle/>
          <a:p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G4VHit::Draw()</a:t>
            </a:r>
            <a:r>
              <a:rPr lang="en-US" dirty="0"/>
              <a:t> and 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G4VDigi::Draw()</a:t>
            </a:r>
          </a:p>
          <a:p>
            <a:pPr lvl="1"/>
            <a:r>
              <a:rPr lang="en-US" dirty="0"/>
              <a:t>Empty default functions</a:t>
            </a:r>
          </a:p>
          <a:p>
            <a:pPr lvl="2"/>
            <a:r>
              <a:rPr lang="en-US" dirty="0"/>
              <a:t>The user may provide in the concrete derived class</a:t>
            </a:r>
          </a:p>
          <a:p>
            <a:pPr lvl="3"/>
            <a:r>
              <a:rPr lang="en-US" dirty="0"/>
              <a:t>The vis manager will draw on request</a:t>
            </a:r>
          </a:p>
          <a:p>
            <a:pPr lvl="4"/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/vis/scene/add hits</a:t>
            </a:r>
          </a:p>
          <a:p>
            <a:pPr lvl="4"/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/vis/scene/add/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digis</a:t>
            </a:r>
            <a:endParaRPr lang="en-US" b="1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 lvl="1"/>
            <a:r>
              <a:rPr lang="en-US" dirty="0"/>
              <a:t>The user may also provide 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GetAttDefs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()</a:t>
            </a:r>
            <a:r>
              <a:rPr lang="en-US" dirty="0"/>
              <a:t> and </a:t>
            </a:r>
            <a:r>
              <a:rPr lang="en-US" b="1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CreateAttValues</a:t>
            </a:r>
            <a:r>
              <a:rPr lang="en-US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EBCC9-2F30-1FEE-5D17-29423DB42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B459-B253-0C40-9A2A-4F094BD77B63}" type="datetime2">
              <a:rPr lang="en-GB" smtClean="0"/>
              <a:t>Monday 7 October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9979D-8480-4710-5461-1C29912CF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  Geant4 Advanced Course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1AC30-D615-03D3-90CF-75E4D320E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212638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DarkSeedLeftStep">
      <a:dk1>
        <a:srgbClr val="000000"/>
      </a:dk1>
      <a:lt1>
        <a:srgbClr val="FFFFFF"/>
      </a:lt1>
      <a:dk2>
        <a:srgbClr val="1B2831"/>
      </a:dk2>
      <a:lt2>
        <a:srgbClr val="F0F3F1"/>
      </a:lt2>
      <a:accent1>
        <a:srgbClr val="E729C8"/>
      </a:accent1>
      <a:accent2>
        <a:srgbClr val="A517D5"/>
      </a:accent2>
      <a:accent3>
        <a:srgbClr val="6829E7"/>
      </a:accent3>
      <a:accent4>
        <a:srgbClr val="303FD9"/>
      </a:accent4>
      <a:accent5>
        <a:srgbClr val="2988E7"/>
      </a:accent5>
      <a:accent6>
        <a:srgbClr val="16BECC"/>
      </a:accent6>
      <a:hlink>
        <a:srgbClr val="3F6ABF"/>
      </a:hlink>
      <a:folHlink>
        <a:srgbClr val="7F7F7F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Words>1454</Words>
  <Application>Microsoft Macintosh PowerPoint</Application>
  <PresentationFormat>Widescreen</PresentationFormat>
  <Paragraphs>200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Aptos</vt:lpstr>
      <vt:lpstr>Arial</vt:lpstr>
      <vt:lpstr>Calibri</vt:lpstr>
      <vt:lpstr>Courier New</vt:lpstr>
      <vt:lpstr>Menlo</vt:lpstr>
      <vt:lpstr>Neue Haas Grotesk Text Pro</vt:lpstr>
      <vt:lpstr>AccentBoxVTI</vt:lpstr>
      <vt:lpstr>User drawing from C++</vt:lpstr>
      <vt:lpstr>User drawing (from C++ code)</vt:lpstr>
      <vt:lpstr>The Draw methods</vt:lpstr>
      <vt:lpstr>User vis actions</vt:lpstr>
      <vt:lpstr>User vis actions (contd)</vt:lpstr>
      <vt:lpstr>User vis actions (contd)</vt:lpstr>
      <vt:lpstr>Standalone</vt:lpstr>
      <vt:lpstr>Trajectories</vt:lpstr>
      <vt:lpstr>Hits and digis</vt:lpstr>
      <vt:lpstr>Thankyou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Allison</dc:creator>
  <cp:lastModifiedBy>John Allison</cp:lastModifiedBy>
  <cp:revision>9</cp:revision>
  <dcterms:created xsi:type="dcterms:W3CDTF">2024-10-04T10:45:08Z</dcterms:created>
  <dcterms:modified xsi:type="dcterms:W3CDTF">2024-10-07T13:01:56Z</dcterms:modified>
</cp:coreProperties>
</file>