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notesSlides/notesSlide3.xml" ContentType="application/vnd.openxmlformats-officedocument.presentationml.notesSlide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notesSlides/notesSlide4.xml" ContentType="application/vnd.openxmlformats-officedocument.presentationml.notesSlide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notesSlides/notesSlide5.xml" ContentType="application/vnd.openxmlformats-officedocument.presentationml.notesSlide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7" r:id="rId1"/>
  </p:sldMasterIdLst>
  <p:notesMasterIdLst>
    <p:notesMasterId r:id="rId30"/>
  </p:notesMasterIdLst>
  <p:sldIdLst>
    <p:sldId id="256" r:id="rId2"/>
    <p:sldId id="257" r:id="rId3"/>
    <p:sldId id="302" r:id="rId4"/>
    <p:sldId id="275" r:id="rId5"/>
    <p:sldId id="318" r:id="rId6"/>
    <p:sldId id="277" r:id="rId7"/>
    <p:sldId id="309" r:id="rId8"/>
    <p:sldId id="310" r:id="rId9"/>
    <p:sldId id="278" r:id="rId10"/>
    <p:sldId id="283" r:id="rId11"/>
    <p:sldId id="316" r:id="rId12"/>
    <p:sldId id="258" r:id="rId13"/>
    <p:sldId id="261" r:id="rId14"/>
    <p:sldId id="293" r:id="rId15"/>
    <p:sldId id="308" r:id="rId16"/>
    <p:sldId id="306" r:id="rId17"/>
    <p:sldId id="266" r:id="rId18"/>
    <p:sldId id="286" r:id="rId19"/>
    <p:sldId id="267" r:id="rId20"/>
    <p:sldId id="268" r:id="rId21"/>
    <p:sldId id="264" r:id="rId22"/>
    <p:sldId id="287" r:id="rId23"/>
    <p:sldId id="288" r:id="rId24"/>
    <p:sldId id="319" r:id="rId25"/>
    <p:sldId id="269" r:id="rId26"/>
    <p:sldId id="320" r:id="rId27"/>
    <p:sldId id="321" r:id="rId28"/>
    <p:sldId id="322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6E45"/>
    <a:srgbClr val="FAA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58"/>
  </p:normalViewPr>
  <p:slideViewPr>
    <p:cSldViewPr snapToGrid="0" showGuides="1">
      <p:cViewPr varScale="1">
        <p:scale>
          <a:sx n="116" d="100"/>
          <a:sy n="116" d="100"/>
        </p:scale>
        <p:origin x="512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25T14:13:49.3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30T10:42:28.0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30T10:42:32.7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985 1 24575,'-13'0'0,"3"0"0,-8 4 0,3 6 0,0 0 0,-3 8 0,3-3 0,-5 10 0,0 1 0,3 6 0,-3-1 0,3 1 0,1 0 0,-5 6 0,-3 3 0,-6 1 0,-1 5 0,-3-12 0,11 4 0,-11-5 0,12-2 0,-6 1 0,8-6 0,3 3 0,-1-9 0,6 9 0,-6-14 0,6 14 0,-2-14 0,4 9 0,0-6 0,0 1 0,0 4 0,0-3 0,-5 10 0,-9 8 0,1-3 0,-12 17 0,4-11 0,-5 1 0,5 4 0,3-6 0,5-1 0,1-2 0,6-7 0,1-4 0,4 3 0,1-4 0,4 1 0,1-3 0,0 1 0,4 1 0,-8 1 0,8 3 0,-4-4 0,1 6 0,3-6 0,-4 5 0,5-5 0,0 6 0,0-6 0,0 4 0,0-4 0,0 6 0,0 0 0,0 0 0,0-1 0,0 1 0,0-6 0,0 5 0,0-11 0,0 11 0,0-11 0,0 11 0,0-10 0,0 9 0,0-9 0,0 9 0,0-9 0,4 4 0,-3-1 0,8-3 0,-8 4 0,8 0 0,-4-5 0,1 11 0,3-5 0,-4 0 0,1 5 0,-1-5 0,-1 0 0,-3 4 0,8-3 0,-4-1 0,6 4 0,-1-9 0,-5 4 0,4 0 0,-3-5 0,4 5 0,0-6 0,-1 1 0,-3-1 0,2 0 0,-7 1 0,8-1 0,-3 6 0,-1-4 0,4 3 0,-8-4 0,8-1 0,1 6 0,5-4 0,6 3 0,-2-4 0,-4 5 0,4-5 0,-4 5 0,0-6 0,-1 1 0,-4-1 0,-1 0 0,1 1 0,0 5 0,0-5 0,0 5 0,0-6 0,-1 1 0,1-1 0,0 0 0,-1 1 0,1-1 0,0 0 0,-1 1 0,1-1 0,0 0 0,-1-4 0,0 3 0,1-3 0,-1 4 0,1 0 0,-1-4 0,5-1 0,-8-1 0,6-2 0,-7 2 0,4-4 0,-4-1 0,3 1 0,-3 0 0,3-4 0,1 2 0,0-2 0,-1 4 0,1 0 0,0 0 0,0-1 0,-1 1 0,1-4 0,-5 3 0,8-7 0,-7 6 0,8-2 0,-4 4 0,-1-5 0,0 0 0,0 0 0,0-3 0,1 3 0,-1-4 0,-4 4 0,4-4 0,-3 4 0,3 0 0,1 1 0,4 0 0,-3 2 0,4-6 0,-5 3 0,-1-4 0,1 0 0,-1 0 0,-3 4 0,2 0 0,-3 1 0,1 3 0,2-7 0,-6-1 0,2-5 0,-3-3 0,-3 3 0,-2-3 0,-4 7 0,1-7 0,-1 7 0,0-6 0,1 2 0,-1-4 0,0 0 0,5 1 0,-4-1 0,7 0 0,-3 0 0,4 0 0,-4 0 0,3 0 0,-3 1 0,4-1 0,-4 0 0,3 0 0,-2 1 0,3-1 0,0 1 0,-4 3 0,3-2 0,-3 2 0,4-4 0,0 0 0,0 1 0,0-1 0,0 1 0,0-1 0,0 0 0,0 0 0,0 1 0,0-1 0,0 0 0,0 0 0,0 0 0,0 0 0,0 1 0,0-1 0,0 1 0,0 0 0,0 3 0,0 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30T10:42:37.0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450 0 24575,'-8'0'0,"0"0"0,0 0 0,-1 0 0,1 0 0,0 0 0,0 0 0,-1 0 0,0 0 0,1 0 0,-1 0 0,0 0 0,0 0 0,0 0 0,0 0 0,1 0 0,-1 0 0,0 0 0,1 0 0,0 0 0,-1 0 0,-3 0 0,2 0 0,-2 0 0,3 0 0,1 0 0,-1 0 0,0 0 0,0 0 0,0 0 0,1 0 0,-1 0 0,1 0 0,-1 0 0,1 0 0,-1 4 0,1-3 0,0 2 0,0-3 0,-1 0 0,1 0 0,0 0 0,-1 0 0,0 0 0,1 0 0,-1 0 0,1 0 0,0 0 0,0 0 0,-1 0 0,1 0 0,4 0 0,0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30T10:42:48.4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24575,'8'4'0,"0"1"0,0 3 0,1 0 0,-1 0 0,0 1 0,1 3 0,-1-3 0,1 0 0,4 6 0,-4-4 0,4 6 0,-4 1 0,0-8 0,0 7 0,0-3 0,3 3 0,-2-4 0,2-5 0,-8 0 0,3-7 0,-6 7 0,7-7 0,-4 6 0,5-6 0,-1 3 0,1-4 0,5 0 0,-5 4 0,5-3 0,-1 7 0,-3-7 0,8 3 0,-8 0 0,4-3 0,-6 3 0,1 0 0,0-3 0,-4 7 0,3-8 0,-4 4 0,1 0 0,3-3 0,-7 6 0,6-2 0,-2 3 0,3 0 0,1 0 0,-1-3 0,-3 3 0,3-7 0,-7 6 0,6-6 0,-6 7 0,7-7 0,-7 7 0,7-8 0,-15 4 0,6-4 0,-11 0 0,-1 4 0,-1 1 0,0 0 0,-5-1 0,9 0 0,-3-3 0,4 3 0,0 0 0,-5-3 0,0 7 0,-6-7 0,1 8 0,4-8 0,1 3 0,6 0 0,-1-3 0,0 3 0,0-4 0,1 0 0,3 4 0,1 0 0,0 0 0,-1 0 0,-3 0 0,-1 1 0,0 3 0,1-3 0,3 2 0,-3-6 0,3 3 0,-3-4 0,-1 0 0,1 0 0,-1 0 0,1 0 0,-1 0 0,4 4 0,2 0 0,-1 1 0,3 2 0,-7-6 0,4 2 0,-5 1 0,0-3 0,0 7 0,0-4 0,4 1 0,2-1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30T10:42:43.5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14884,'25'5'0,"11"2"4076,19 5-4076,8 1 0,-1-1 0,0 6 1675,-6-5-1675,-3 5 908,-7-7-908,0 6 3032,-6 0-3032,5 6 0,-5-1 0,13 8 0,-11-7 0,25 14 0,0-4-518,16 8 518,7-6 0,-41-17 0,1-1 0,35 10 0,-36-10 0,1 1 0,1-4 0,-2 2 0,36 17 0,-35-19 0,-1 0 0,32 13 0,-9-1 0,-1 6 0,-9-1 0,3 14 0,-8-6 0,1 12 0,0-5 0,1 6 0,1 0 0,5 1 0,-5-1-523,9 10 523,-1-6 0,3 13 0,-18-21 0,7 17 0,-5 6 0,-12-9 0,10 19 0,-19-9 0,4-5 0,-17-20 0,0 2 0,12 26 0,-11-26 0,-2 0 0,8 26 0,-8-27 0,1 0 0,7 27 0,12 15 0,-12-10 0,6 10 0,-13-7 0,-10-29 0,-1 0 0,3 23 0,-5-25 0,-2 2 0,-2-2 0,-1 0 0,1 1 0,-1 0 0,-3 3 0,0 0 0,0-1 0,0-2 0,0 41 0,0-34 0,0 1 0,0-10 0,0 1 0,0 7 0,0 2-211,0-5 1,0 1 210,0 4 0,0 0 0,0 1 0,0-1 0,-3-4 0,-1-1 0,0 4 0,0 0 0,0 2 0,0 0 0,-3 0 0,0 1 0,0 3 0,-1 1-659,0 0 1,-2-1 658,-4 2 0,-2 0 0,4 0 0,0 0 0,-4 4 0,-1 0 0,1-4 0,1 0 0,-2 5 0,1 0 0,3-5 0,1 0 0,0 4 0,0 0 0,4-4 0,0 0 0,0 0 0,0 0 0,0-1 0,1-1 0,2-5 0,1 0 0,1 1 0,-1-1 0,1-5 0,0 1 0,2 9 0,0-1-508,-5 23 508,5-24 0,2-1 0,-1 23 0,0-36 0,0 2 0,0 46 0,0-23 0,11 4 0,-2-8 463,14-7-463,-3 7 0,11-9 859,-6-7-859,11 0 1378,1-6-1378,2 1 587,15-6-587,-8-1 0,15-11 0,4 5 0,-1-10 0,15 6 0,-7-1-752,18-3 752,-45-9 0,1 0 0,46 9 0,-11-1 0,-2-3 0,-6-4 0,-13-2 0,1 0 0,21 4 0,-21-7 0,-2-2 0,13-1-289,18 1 289,-16-1 0,14 1 0,-16-1 0,1-1 0,-3-4 0,-7 3 0,-8-10 0,-1 5 742,-15-6-742,-1 4 299,-6-2-299,0 2 0,-6-4 0,-1 0 0,-10 0 0,-2 0 0,-4 0 0,0 4 0,-1-3 0,1 3 0,-1-4 0,0 0 0,-3 0 0,-2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30T10:42:45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30T10:44:28.6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7890 2337 24575,'-13'0'0,"-35"0"0,9 0 0,-29 5 0,6-3 0,12 8 0,-19-3 0,14 5 0,-7-5 0,-9-2 0,6 1 0,-13-5 0,5 4 0,0-5 0,3 0 0,7 0 0,-26 0 0,27 0 0,-34 0 0,22 0 0,-1 0-351,22 0 1,0 0 350,-34 0 0,37 0 0,-1 0 0,-48 0 0,16 0 0,-15 0 0,23 0 0,5 0 0,-1 0 0,-15 0 0,24 1 0,-1-2 0,7-2 0,4-1 0,-28-4 0,20 1 0,1-1 0,-16 1 0,22 0 0,0 0 0,-17 0 0,13 0 0,-2-1 0,-18 1 0,13-4 0,-1 0 0,-15 8 0,26-7 0,0-1 0,-18 4-271,-9-7 271,0-5 0,1 4 0,-1-11 0,0 5 0,9 1 0,1-5 0,9 6 0,6-6 0,-5-5 0,13 5 0,-5-4 691,5-1-691,-1-1 281,6-5-281,1 0 0,-5-1 0,11 8 0,-18-6 0,14 11 0,-10-12 0,2 5 0,-3-7 0,8 2 0,3 6 0,-2-5 0,7 6 0,0-6 0,3 7 0,3-4 0,-4 3 0,-2-6 0,6 2 0,-4-2 0,4 2 0,-6-2 0,6 1 0,1-5 0,1 4 0,2-10 0,-8 9 0,9-3 0,-16-2 0,11 12 0,-19-12 0,13 11 0,-6 0 0,7-3 0,2 10 0,-2-4 0,3 6 0,4 0 0,-3 0 0,9 1 0,-4 0 0,0 0 0,4 5 0,-4-5 0,0 4 0,4 1 0,-9-5 0,9 5 0,-10-2 0,11 3 0,-5 4 0,5-4 0,1 3 0,-1-3 0,-5 4 0,-7-1 0,4 5 0,-16-4 0,16 3 0,-4 1 0,7-3 0,5 4 0,1-1 0,4-2 0,-3 7 0,8-7 0,-9 7 0,9-3 0,-8 0 0,3 3 0,-10-4 0,5 1 0,-11 3 0,10-4 0,-9 1 0,9 3 0,-4-4 0,10 5 0,-3 0 0,8-4 0,-4 3 0,5-3 0,1 4 0,-1-4 0,0 3 0,0-7 0,1 7 0,-1-7 0,1 7 0,-1-6 0,1 6 0,3-7 0,-2 8 0,3-4 0,-4 4 0,3-4 0,-3-1 0,4 0 0,-5 1 0,0 4 0,0 0 0,1 0 0,-1 0 0,1-3 0,0 2 0,-1-3 0,-5 0 0,0-2 0,-6-3 0,6-1 0,-5 5 0,5-3 0,-6 6 0,5-6 0,-3 7 0,-9-3 0,0 4 0,-12 0 0,7 0 0,0-5 0,1 4 0,4-4 0,2 5 0,6 0 0,-1 0 0,1 0 0,4-3 0,2 2 0,4-3 0,0 4 0,0-4 0,0 3 0,-4-8 0,3 8 0,-4-3 0,0 0 0,4 3 0,-8-4 0,8 1 0,-4 3 0,1-3 0,3 4 0,-4-4 0,5 3 0,1-3 0,-1 4 0,4-3 0,-3 2 0,3-3 0,-3 0 0,-1 3 0,1-7 0,-1 7 0,1-3 0,3 0 0,-2 3 0,6-6 0,-7 6 0,4-7 0,-10 7 0,4-7 0,-4 3 0,1 0 0,-2-3 0,0 7 0,-3-8 0,8 4 0,-4 0 0,1 1 0,3 4 0,-3 0 0,8 0 0,1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30T10:44:31.4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594 0 24575,'-13'0'0,"-7"5"0,-6 1 0,-1 4 0,-3 5 0,9-4 0,-9 9 0,9-9 0,-4 4 0,5-6 0,1 1 0,-1 0 0,10-1 0,-3-4 0,8-1 0,-3-4 0,-1 4 0,-4-3 0,3 3 0,-2 0 0,3-3 0,0 6 0,0-6 0,0 7 0,0-7 0,0 3 0,1 0 0,-1-4 0,5 8 0,-4-7 0,-1 3 0,-1 0 0,-9-3 0,9 6 0,-3-6 0,4 7 0,0-7 0,-5 3 0,0 0 0,-6-3 0,6 4 0,4-2 0,3-2 0,9 3 0,-1-4 0,7 3 0,0 2 0,1 4 0,-1-1 0,1 1 0,-4 0 0,3-1 0,-4 1 0,1 0 0,3 0 0,-7-1 0,7-3 0,-7 3 0,6-3 0,-6 3 0,7-3 0,-3 3 0,0-3 0,3 4 0,-4-1 0,1 1 0,3-1 0,-7 1 0,2 0 0,1-5 0,-3 4 0,3-4 0,-4 5 0,4-1 0,-3 1 0,3-1 0,0 1 0,-3 0 0,6-1 0,-6 1 0,3 0 0,0-4 0,-3 2 0,7-6 0,-4 3 0,1-1 0,-1-2 0,-4 3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5:06.0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24575,'9'0'0,"0"0"0,0 0 0,0 0 0,0 0 0,0 0 0,-1 0 0,1 0 0,-1 0 0,1 0 0,-1 0 0,1 0 0,0 0 0,-1 0 0,1 0 0,0 0 0,0 0 0,0 0 0,-1 0 0,0 0 0,1 0 0,0 0 0,0 0 0,-1 0 0,1 0 0,0 0 0,0 0 0,0 0 0,-1 0 0,1 0 0,-1 0 0,0 0 0,1 0 0,-4 4 0,2-3 0,-2 3 0,4-4 0,-4 4 0,3-3 0,-3 3 0,4-4 0,-1 4 0,1-3 0,0 2 0,0-3 0,-1 0 0,1 4 0,0-3 0,0 4 0,0-5 0,0 0 0,0 4 0,0-3 0,0 3 0,0-4 0,0 4 0,0-3 0,0 3 0,0-4 0,0 0 0,0 0 0,1 0 0,-1 4 0,0-3 0,0 3 0,0-4 0,0 0 0,0 0 0,0 0 0,0 4 0,0-3 0,0 3 0,0-4 0,0 0 0,5 0 0,-4 0 0,9 4 0,-8-2 0,8 2 0,-9-4 0,4 4 0,-5-3 0,5 3 0,-4 0 0,4-3 0,-5 3 0,0 0 0,1-3 0,-1 3 0,0 0 0,0-3 0,0 7 0,0-7 0,0 7 0,0-6 0,0 6 0,0-7 0,5 3 0,-3 0 0,3 1 0,-5 0 0,0 3 0,0-3 0,0 0 0,0 3 0,0-3 0,0 0 0,0 3 0,1-3 0,-1 4 0,5-4 0,-4 4 0,4-4 0,-5 4 0,0 0 0,0 0 0,5 0 0,-3 1 0,3-5 0,-5 3 0,0-3 0,0 4 0,0 0 0,0-4 0,5 4 0,-4-4 0,4 5 0,0-1 0,-3 0 0,8 1 0,-9 0 0,9 0 0,-9-1 0,9 1 0,-9-1 0,9 1 0,-8-1 0,7 1 0,-7-1 0,3 1 0,0-1 0,-4 0 0,4 1 0,0-1 0,-4 1 0,4-1 0,-5 0 0,1 0 0,4 1 0,-4-1 0,4 1 0,-5-1 0,0 0 0,0 0 0,5 0 0,-4 1 0,4-1 0,-4 0 0,-1 0 0,5 1 0,-4-1 0,4 1 0,-5-1 0,5 5 0,-4-4 0,4 4 0,-5-5 0,1 0 0,-1 5 0,0-3 0,1 3 0,-1-5 0,0 0 0,0 0 0,0 0 0,0 0 0,0 0 0,0 0 0,1 0 0,-1 0 0,0 0 0,0-3 0,-4 2 0,3-7 0,-7 7 0,7-3 0,-3 4 0,4 0 0,0-1 0,0-2 0,0 2 0,-4-3 0,3 4 0,-3 0 0,4 0 0,0 0 0,0 0 0,0 0 0,1 0 0,-1 0 0,0 1 0,0-1 0,0 0 0,0 0 0,0 0 0,0 0 0,-4 0 0,3 0 0,-3 0 0,0 0 0,4 0 0,-4-3 0,0 2 0,3-3 0,-3 4 0,0 0 0,3 0 0,-3 0 0,4 0 0,-4 0 0,3 0 0,-3 0 0,4 1 0,0-1 0,1 5 0,-1-4 0,1 9 0,-5-9 0,4 9 0,-4-9 0,5 4 0,-1 0 0,-3-3 0,3 8 0,-8-9 0,7 4 0,-3-5 0,0 5 0,4 1 0,-8 0 0,8 4 0,-4-8 0,1 3 0,2 0 0,-3-4 0,1 9 0,2-4 0,-7 0 0,8-1 0,-8 0 0,7-3 0,-7 7 0,7-7 0,-7 8 0,8-4 0,-8 5 0,8 0 0,-8 6 0,8-4 0,-4 3 0,1-4 0,3-1 0,-8 0 0,8 6 0,-8-5 0,9 5 0,-9-6 0,8 0 0,-8 0 0,4 1 0,-1-1 0,-3 6 0,4-5 0,-5 5 0,4 0 0,-2-5 0,3 11 0,-5-10 0,0 9 0,0-3 0,0 5 0,0 0 0,0 7 0,0-6 0,0 6 0,0-7 0,5 0 0,-4 0 0,4 0 0,-5 0 0,0 0 0,0-5 0,5 3 0,-4-3 0,4 5 0,-5-6 0,0 5 0,0-11 0,5 11 0,-4-11 0,4 11 0,-1-10 0,2 4 0,-1-1 0,4-3 0,-8 4 0,9 0 0,-5-5 0,6 5 0,-5-6 0,3 6 0,-8-4 0,8 4 0,-7-6 0,7 6 0,-8-5 0,9 5 0,-9 0 0,8-5 0,-3 11 0,4-10 0,-4 9 0,3-9 0,-3 9 0,4-9 0,1 10 0,-5-11 0,3 5 0,-3-6 0,4 6 0,0-4 0,1 4 0,-1-6 0,-5-5 0,4 4 0,-4-9 0,1 9 0,2-9 0,-3 9 0,1-8 0,2 3 0,-2 0 0,3 1 0,1 0 0,0 4 0,-1-4 0,1 0 0,0 4 0,0-4 0,-1 1 0,1 3 0,0-4 0,0 0 0,-1 4 0,6-4 0,-5 0 0,9 0 0,-8-1 0,3-3 0,1 3 0,-5-5 0,9 1 0,-9 4 0,9-3 0,-8 4 0,8-6 0,-9 1 0,4-1 0,0 1 0,-3-1 0,8 1 0,-9-1 0,9 1 0,-9-1 0,4 1 0,0-1 0,-4 0 0,4 1 0,-4-1 0,-1 0 0,0 0 0,5 1 0,-4-5 0,4 3 0,-5-2 0,0 3 0,0-4 0,0 3 0,1-3 0,4 0 0,-4 3 0,4-3 0,-5 4 0,5-4 0,-4 3 0,4-3 0,-5 0 0,0 3 0,1-3 0,4 1 0,-4 2 0,4-3 0,-5 0 0,0 3 0,5-3 0,-4 0 0,4 4 0,0-8 0,-3 7 0,3-3 0,0 0 0,-4 3 0,9-7 0,-4 8 0,0-8 0,-1 3 0,0-4 0,-3 4 0,3-3 0,-5 3 0,-1-4 0,-3-3 0,-1-2 0,-4-13 0,0 2 0,0-8 0,-4 4 0,-2-1 0,-5-5 0,1 5 0,-1-5 0,6 5 0,-4 1 0,3 0 0,0 5 0,2-4 0,0 8 0,3-3 0,-4 5 0,5-1 0,0 1 0,0 0 0,-4 0 0,3 0 0,-3 0 0,4 0 0,0 0 0,0 0 0,0 0 0,0 0 0,-4 0 0,4 7 0,-4 3 0,4 4 0,0-1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5:09.5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386 0 24575,'-13'0'0,"3"0"0,-3 0 0,4 0 0,0 0 0,0 0 0,1 0 0,-5 0 0,-2 0 0,1 0 0,-5 0 0,3 0 0,1 0 0,1 4 0,5-3 0,-1 3 0,1-4 0,4 4 0,-3-3 0,3 3 0,0 0 0,-2-3 0,2 3 0,-4-4 0,-5 4 0,3-3 0,-8 8 0,4-8 0,0 8 0,-4-8 0,8 3 0,-3-4 0,9 4 0,-3-3 0,7 3 0,-3-4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2:43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1204 24575,'14'0'0,"-4"0"0,8 0 0,-7 0 0,8 0 0,-9 0 0,4 0 0,-5 0 0,0 0 0,5 0 0,1 0 0,5 0 0,1 0 0,-1 0 0,0-4 0,0 3 0,0-8 0,0 7 0,6-2 0,-4-1 0,3 4 0,-4-3 0,-1-1 0,6 4 0,-5-3 0,11 4 0,-11-5 0,11 4 0,-5-9 0,1 9 0,-2-4 0,-6 1 0,0 3 0,0-4 0,0 0 0,6 4 0,-5-8 0,11 3 0,-10 0 0,9-4 0,-3 4 0,5-5 0,0 5 0,0-4 0,0 4 0,0-5 0,0-1 0,-6 6 0,5-4 0,-10 5 0,9-6 0,-9 5 0,9-4 0,-9 4 0,10-5 0,-5 5 0,13-4 0,-6 4 0,13-6 0,-13 0 0,6 6 0,-7-4 0,0 8 0,-5-7 0,-2 8 0,-6-8 0,0 8 0,-5-8 0,4 8 0,-4-3 0,11-1 0,-4 4 0,3-9 0,1 4 0,2 0 0,-1-3 0,5 3 0,-11-5 0,11 5 0,-5-8 0,6 12 0,-5-13 0,3 9 0,-9-4 0,4-1 0,-11 5 0,4-3 0,-9 8 0,4-7 0,-5 7 0,0-4 0,0 1 0,5 3 0,7-8 0,1 8 0,16-9 0,-9 3 0,18-5 0,-13 1 0,6 4 0,0-3 0,-5 4 0,-1-5 0,-3 5 0,-9-4 0,4 5 0,-6-5 0,6-1 0,-5 1 0,5-1 0,0 0 0,1 1 0,6-1 0,0-1 0,-5 2 0,3-1 0,-3 0 0,5 0 0,0 0 0,7-1 0,-6 6 0,6-5 0,-7 5 0,7 0 0,-5-4 0,11 3 0,-11 1 0,11-5 0,-4 4 0,6-5 0,0 0 0,-7 1 0,-1-1 0,-7 6 0,-11-3 0,3 8 0,-15-3 0,4-1 0,0 4 0,2-7 0,4 2 0,6 0 0,-5-3 0,11 3 0,-11 1 0,5-5 0,-6 4 0,-4 1 0,-2 0 0,-5 1 0,5 3 0,-4-7 0,9 7 0,-9-3 0,4 0 0,-5 3 0,0-4 0,0 2 0,0 2 0,-8-3 0,-6 4 0,-4 0 0,-4 0 0,4 0 0,0-4 0,-5 3 0,3-3 0,-3-1 0,0 0 0,3-4 0,-8 3 0,9-2 0,-9 2 0,8-3 0,-3 3 0,0-2 0,4 2 0,-4 1 0,4-3 0,1 7 0,0-8 0,0 8 0,-1-7 0,1 7 0,4-7 0,-3 7 0,7-7 0,-7 7 0,3-7 0,-4 3 0,-1 0 0,1-3 0,0 7 0,4-8 0,-3 4 0,3 0 0,-5-3 0,1 7 0,0-7 0,0 7 0,0-3 0,3-1 0,-2 4 0,3-3 0,-4 4 0,4-3 0,1 2 0,4-3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5:35.7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586 1 24575,'24'0'0,"-5"0"0,20 0 0,-10 0 0,17 0 0,-11 0 0,-1 0 0,-2 0 0,-11 0 0,5 0 0,-11 0 0,4 0 0,-9 4 0,4 1 0,-5 0 0,1 3 0,-1-3 0,5 5 0,1 4 0,0-3 0,4 7 0,2-1 0,1 3 0,9 2 0,-9-6 0,9 4 0,-9-8 0,10 8 0,-11-8 0,5 3 0,-6-5 0,0 0 0,-5 0 0,-1-1 0,-4 1 0,-1-1 0,0-4 0,0 3 0,0-3 0,0 4 0,0 0 0,0 0 0,0 0 0,0 0 0,5 0 0,1 1 0,0 0 0,4-1 0,-4 1 0,5 0 0,1 0 0,-1 0 0,0 0 0,0 0 0,0 5 0,0-4 0,6 4 0,-4-5 0,4 1 0,-6-1 0,0 4 0,0-3 0,0 4 0,0-5 0,-5 0 0,4 0 0,-4 4 0,6-3 0,-6 3 0,4-4 0,-4 4 0,0-3 0,4 3 0,-4-4 0,1 4 0,-2-3 0,-4 3 0,-1 0 0,0-4 0,6 9 0,-5-8 0,4 8 0,-4-4 0,5 5 0,-4 0 0,8 0 0,-8 0 0,8 0 0,-7 6 0,7-4 0,-7 9 0,3-3 0,-5-1 0,1 5 0,-1-11 0,1 11 0,0-11 0,-1 5 0,0-6 0,1 6 0,-1-4 0,-4 4 0,3-6 0,-8 0 0,8 0 0,-8 0 0,3 6 0,1-4 0,-4 9 0,3-3 0,-4 5 0,0 0 0,0 7 0,0-6 0,0 6 0,0-7 0,0 7 0,0-5 0,0-1 0,0-3 0,0-3 0,0-1 0,0-1 0,0-6 0,0 0 0,0 0 0,0 0 0,0 0 0,0 0 0,0-4 0,0 3 0,0-4 0,0 5 0,0-5 0,0 4 0,0-4 0,0 5 0,0 0 0,0 1 0,-4-1 0,3 0 0,-4 0 0,0 6 0,4-5 0,-9 11 0,9-10 0,-4 3 0,0 1 0,4 2 0,-4-1 0,0 5 0,3-11 0,-2 11 0,-1-11 0,4 11 0,-8-10 0,8 3 0,-4-4 0,1-1 0,-2 6 0,0-5 0,-4 5 0,9-6 0,-8 0 0,8 6 0,-8-4 0,3 4 0,1-1 0,-5-3 0,9 4 0,-8 0 0,3-5 0,0 11 0,-4-5 0,5 1 0,-1-3 0,-4 1 0,4-4 0,-5 9 0,1-9 0,-1 4 0,1-6 0,4 0 0,-3 0 0,4 0 0,-10 1 0,4-1 0,-4 0 0,5 0 0,0 0 0,0 0 0,-5 0 0,4 0 0,-4 0 0,5 1 0,-5-1 0,4 0 0,-4 0 0,5 0 0,-5 0 0,3 6 0,-2-4 0,-1 4 0,3-6 0,-7 0 0,7 6 0,-2-5 0,-2 5 0,6-11 0,-9 4 0,8-4 0,-8 6 0,7-1 0,-7 0 0,8 0 0,-8-4 0,3 3 0,0-4 0,-3 5 0,3 0 0,0 1 0,-3-1 0,-4 7 0,1-5 0,-5 5 0,6-1 0,-5-4 0,2 10 0,-2-9 0,5 2 0,-5-4 0,8 5 0,-7-3 0,9 3 0,-4-6 0,-1 0 0,-6 7 0,5-5 0,-6 11 0,7-11 0,0 4 0,1-6 0,0 0 0,3 6 0,-2-9 0,7 8 0,-7-10 0,8 5 0,-8-4 0,8 3 0,-9-3 0,9 4 0,-9 6 0,4-5 0,-12 12 0,5-5 0,-5 0 0,0 5 0,5-5 0,-4 1 0,6-3 0,0-1 0,0-3 0,0 4 0,0 0 0,-7 2 0,5 0 0,-5 5 0,7-6 0,-8 8 0,6-2 0,-5-4 0,6 3 0,1-5 0,-1 0 0,1-1 0,0 0 0,5-5 0,-4 5 0,9-6 0,-9 6 0,8-4 0,-8 4 0,9 0 0,-9-5 0,8 11 0,-3-11 0,-1 11 0,5-10 0,-5 9 0,5-3 0,-4-1 0,3 5 0,-3-5 0,-1 6 0,4-6 0,-4 5 0,5-11 0,5 5 0,-3-6 0,4 1 0,-1-6 0,1-1 0,1 0 0,3-4 0,-4 4 0,5-5 0,-4 0 0,3 0 0,-3 0 0,0 1 0,3-1 0,-3 0 0,4 5 0,-4-4 0,3 4 0,-4-5 0,5 5 0,0-4 0,0 4 0,0-4 0,0-1 0,0 0 0,0 0 0,0 0 0,0 0 0,0 0 0,0-1 0,0 0 0,0 1 0,0 0 0,0-1 0,0 1 0,0 0 0,0 0 0,0 0 0,0 0 0,0 1 0,0-1 0,0 0 0,0 0 0,0 0 0,4 0 0,-2 0 0,5 0 0,-6-1 0,7-3 0,-7 3 0,7-4 0,-3 5 0,-1 0 0,0 0 0,0-4 0,-3 3 0,7-3 0,-3 4 0,0 0 0,3-4 0,-7 3 0,7-7 0,-7 7 0,7-7 0,-7 7 0,7-7 0,-3 7 0,4-3 0,0 4 0,-1-5 0,1 4 0,-1-7 0,1 6 0,-1-6 0,-3 7 0,3-7 0,-3 3 0,4 0 0,0-3 0,0 3 0,0 0 0,5-3 0,-4 8 0,9-8 0,-3 7 0,-1-7 0,4 8 0,-9-8 0,9 8 0,-4-8 0,0 4 0,4-5 0,-9 4 0,4-3 0,0 3 0,-3-4 0,3 0 0,-5 0 0,0 0 0,0 0 0,0 0 0,0 0 0,0 0 0,0 0 0,1 0 0,-1 0 0,5 0 0,-4 0 0,4 0 0,0 0 0,-4 0 0,9 0 0,-9 0 0,4 0 0,-4 0 0,-1 0 0,0 0 0,0 0 0,5 0 0,-4 0 0,9 0 0,-9 0 0,4 0 0,0 0 0,-3 0 0,3 0 0,-5 0 0,0 0 0,0-4 0,0 3 0,0-3 0,-1 4 0,-3-4 0,3 3 0,-7-3 0,3 4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5:39.1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234 271 24575,'-8'0'0,"3"-5"0,-3 4 0,3-3 0,-4 0 0,4 0 0,-3-1 0,3 1 0,0 0 0,-3 3 0,4-3 0,-1 0 0,-3 3 0,3-7 0,0 3 0,-3 0 0,7-4 0,-8 8 0,8-7 0,-7 3 0,3-4 0,0 0 0,-3 4 0,3-3 0,-4 3 0,4-4 0,-3 4 0,7-3 0,-7 7 0,7-7 0,-7 3 0,7-4 0,-8-1 0,8 1 0,-3 0 0,0 0 0,3 0 0,-7 0 0,7 0 0,-7 0 0,7 0 0,-7 1 0,7-1 0,-2 4 0,3 1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5:41.7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269 1 24575,'-8'0'0,"-1"4"0,0 1 0,-1 0 0,1 3 0,0-7 0,-5 8 0,3-4 0,-3 0 0,0 4 0,4-4 0,-4 0 0,-1 4 0,5-4 0,-4 0 0,5 4 0,0-8 0,4 7 0,-3-7 0,3 3 0,-4 0 0,0-3 0,1 7 0,-2-7 0,2 2 0,3 1 0,-3-3 0,7 0 0,-3-2 0,4-3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25T14:13:54.0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28T14:50:21.1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1944 20530,'19'0'0,"2"0"1911,10 0-1911,10 0 686,-1 0-686,2 0 352,3 0-352,-12 0 1096,12 0-1096,-6 0 0,7 0 0,8 0 0,1 0 0,8 0 0,-15-5 0,11 4 0,-10-9 0,14 8 0,-15-3 0,11-1 0,-17 0 0,19-1 0,-13-4 0,12 10 0,-5-10 0,8 10 0,-1-5 0,1 1 0,7-3 0,-12-4 0,10 5 0,-13-4 0,1 10 0,-3-10 0,17 10 0,-24-5 0,30 6 0,-27 0 0,14 0 0,7 0 0,-13 0 0,20 0 0,-12-6 0,16-1 0,-16 0 0,12-11 0,-20 9 0,22-10 0,-15 11 0,7-3 0,-1 9 0,-13-3 0,12 5 0,-6 0 0,2 0 0,13 0 0,-13 0 0,32 0 0,-20 0 0,14-6 0,-12 5-537,2-5 537,11 0 0,-37-1 0,1-1 0,38-8 0,-40 2 0,0 0 0,20-1 0,-10 1 0,0-1 0,19-7 0,-14 9 0,2 1 0,23-8 0,-39 9 0,1 1 0,-1 1 0,0 1 0,-3 1 0,-1 0 0,4 0 0,1 0 0,-1 3 0,0 0 0,-4-3 0,1-1-473,13 1 0,1-1 473,-8 1 0,-1-1 0,10-4 0,0 1 0,-6 6 0,0 0 0,0-9 0,1 1 0,5 7 0,-1 1 0,-3-9 0,-1-1 0,5 6 0,0 0 0,-11-1 0,1-2 0,8 0 0,0 2 0,-12 5 0,0 0 0,18-10 0,-1 0 0,-17 10 0,0 0 0,18-5 0,0-3 0,-13 2 0,-1 0 0,5 3 0,0-1 0,-2-5 0,0-1 0,-8 7 0,-1 0 0,4-3 0,0 0 0,6 0 0,-1 0 0,-7-1 0,0 1 0,17-1 0,1-1 0,-13-1 0,0 0 0,8 1 0,1 1 0,-5-3 0,-1 0-697,5-1 1,1 0 696,1 0 0,0 0 0,5 0 0,0-1 0,-10 2 0,0 0 0,15-2 0,-3 0-620,17-5 620,-17 6 0,-2 1 0,7 0 0,-21 4 0,1-1 0,-9 1 0,-1 1 0,45-6 203,-11-4-203,-8 1 0,-18-1 856,5 0-856,-3-3 1428,-12 4-1428,13-5 711,-13 0-711,21 10 298,-19-1-298,18-3 0,-23-19 0,2-2 0,-13-2 0,-1 13 0,-1 12 0,0 0 0,0 1 0,-6 3 0,-1 2 0,-6 1 0,-4 8 0,3-8 0,-8 8 0,3-3 0,-4 4 0,-1 0 0,0 0 0,0 0 0,0 0 0,1 0 0,-1 0 0,-3-4 0,2 3 0,8-3 0,1 0 0,28-3 0,-8 1 0,62-7 0,-7-2-420,-34 4 1,1-1 419,-7 1 0,-3 0 0,17-8 0,12 12 0,-27-9 0,5 14 0,-27-9 0,-4 7 0,-14 3 839,3-4-839,-5 5 0,1 0 0,-5-3 0,0 2 0,-4-3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28T14:50:23.9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24575,'8'0'0,"5"0"0,1 0 0,1 0 0,-1 4 0,-6 1 0,1-1 0,0 4 0,-1-7 0,1 7 0,0-7 0,0 7 0,-1-7 0,1 3 0,0-1 0,0-2 0,-1 3 0,1-4 0,0 4 0,-1-3 0,1 3 0,0 0 0,-1-3 0,-3 6 0,3-2 0,-3 0 0,3 3 0,1-4 0,0 1 0,0 3 0,-1-7 0,1 3 0,0-4 0,-1 4 0,1-3 0,0 3 0,-1-4 0,0 0 0,1 3 0,-1-2 0,1 7 0,4-7 0,2 7 0,4-7 0,-4 4 0,3-1 0,-8-3 0,8 8 0,-8-8 0,3 3 0,-4-4 0,-1 0 0,0 0 0,1 0 0,0 0 0,-1 0 0,1 0 0,-1 0 0,0 0 0,-3 0 0,-2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28T14:50:27.8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0 394 17876,'9'-13'0,"-3"-2"3019,13-4-3019,-9 4 1146,3 1-1146,-4 6 603,0 3-603,-4-3 1931,2 3-1931,-6-4 0,7 0 0,-7-4 0,6 3 0,-6-8 0,7 8 0,-7-4 0,12 5 0,-3 0 0,10-6 0,-1 5 0,-4 0 0,-2 2 0,0 2 0,-3 1 0,4-3 0,-6 3 0,1 0 0,0 1 0,0 0 0,-1 3 0,-3-7 0,-2 3 0,1-3 0,1-1 0,3 0 0,2-4 0,-2 3 0,2-4 0,-2 6 0,1 3 0,-1 1 0,-3 0 0,2 3 0,-6-6 0,7 6 0,-4-3 0,1 12 0,-2 3 0,-7 2 0,-11 2 0,8-10 0,-7-1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16:01:17.7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07T20:39:54.4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1 357 24575,'8'0'0,"6"0"0,7 0 0,6 0 0,0 0 0,5 0 0,-10 0 0,9 0 0,-3 0 0,-1 0 0,5 0 0,-11 0 0,11 0 0,-5 0 0,6 0 0,7 0 0,-5 0 0,11 0 0,-5 0 0,15 0 0,2-6 0,7 5 0,0-11 0,0 5 0,-8-11 0,6 4 0,-5 1 0,-1 2 0,-1 5 0,-8-1 0,0 1 0,0 6 0,0 0 0,0 0 0,0 0 0,8 0 0,2 0 0,24-6 0,-26 4 0,-3-4 0,1-2 0,-4-4 0,-1 4 0,1 0 0,10-10 0,22 4 0,-7-6 0,1 5 0,6-6 0,-15 14 0,15-5 0,-15 4 0,6 0 0,-8 3 0,-7 5 0,5 0 0,-13 0 0,5 0 0,-6-6 0,-8 5 0,5-4 0,-4 5 0,6 0 0,8 0 0,1 0 0,1 0 0,5 0 0,3 0 0,1 0 0,6 0 0,-8 0 0,9 0 0,-7 0 0,6 0 0,-15 0 0,5 0 0,-6 0 0,9 0 0,-1 0 0,0 0 0,0 0 0,0 0 0,0 0 0,0 0 0,0 0 0,-8 0 0,-1 0 0,-8 0 0,0 0 0,-6 0 0,-3 0 0,1 0 0,-5 0 0,5 0 0,-1 0 0,3 0 0,-1 0 0,13 0 0,-11 0 0,21 0 0,-7 0 0,8 0 0,0-6 0,0 4 0,0-9 0,0 9 0,-7-4 0,-3 6 0,-13 0 0,-8 0 0,-8 0 0,-6 0 0,0 0 0,0 0 0,0 0 0,13 0 0,-4 0 0,17 0 0,-4 0 0,13 0 0,-5 0 0,-1 0 0,-2-5 0,-18 4 0,3-9 0,-12 9 0,-5-4 0,-1 5 0,-5 0 0,-3-7 0,-2 5 0,-4-6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07T20:39:55.7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527 247 24575,'-13'0'0,"-2"0"0,1-4 0,-5 3 0,8-3 0,-8 0 0,9-2 0,-4 1 0,-1-4 0,5 4 0,-9 0 0,8-4 0,-3 8 0,0-7 0,4 2 0,-9 1 0,8-3 0,-3 7 0,0-8 0,4 4 0,-15-6 0,8 1 0,-9 0 0,6 0 0,-1-5 0,-5 3 0,5-7 0,-5 7 0,10-2 0,-3 4 0,13 0 0,-7 5 0,8-3 0,0 7 0,0-3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2:48.2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161 0 24575,'-9'14'0,"-1"1"0,1 0 0,-1 4 0,0-9 0,1 4 0,-1-5 0,5 0 0,-3 0 0,7 0 0,-3 1 0,0-5 0,3 2 0,-3-2 0,4 3 0,-4-3 0,3 3 0,-12-3 0,11 5 0,-11-1 0,8-4 0,0 3 0,-4-7 0,8 7 0,-3-3 0,4 4 0,0-1 0,0 0 0,0 1 0,0 0 0,-4 0 0,3 0 0,-3 0 0,4-1 0,0 0 0,0 1 0,0-1 0,0-7 0,0 2 0,0-7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07T20:39:59.3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385 0 24575,'-13'0'0,"1"4"0,3-3 0,4 7 0,-3-7 0,3 7 0,-5-3 0,-4 0 0,-1 4 0,0-4 0,-4 5 0,3 0 0,-4 0 0,5-1 0,-4 1 0,8 0 0,-3-5 0,9 3 0,-2-7 0,2 3 0,-4 0 0,-5-3 0,4 3 0,-4 0 0,4 1 0,1 0 0,0-1 0,0 0 0,0 1 0,0 4 0,0 0 0,0 0 0,-1 0 0,1 0 0,4-4 0,1-1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3T17:57:29.4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3T18:00:15.4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0 940 12385,'28'0'0,"0"0"4740,24-5-4740,-15 4 0,49-15 0,-32 14 0,29-15 2120,-28 11-2120,14-7 1186,-12 6-1186,7-4 4144,-4 10-4144,-5-10 0,1 4 0,-3 0 0,-7 2 0,0 0 0,0 4 0,1-10 0,6 10 0,-5-4 0,-1 0 0,5 4 0,-17-9 0,10 9 0,-6-3 0,-6-1 0,19 4 0,-23-4 0,15 5 0,-11 0 0,0-5 0,5 4 0,-6-4 0,0 5 0,6 0 0,-5 0 0,6 0 0,-13 0 0,4 0 0,-4 0 0,13 0 0,-6 0 0,5 0 0,-6 0 0,6 0 0,-5 5 0,12-4 0,-12 4 0,5-5 0,1 5 0,-6-4 0,12 4 0,-12 0 0,19-4 0,-11 4 0,13-5 0,-8 0 0,0 0 0,0 0 0,-6 0 0,5 0 0,-6 0 0,1 0 0,5 0 0,-6 0 0,1 0 0,5 0 0,-12 0 0,12 0 0,-12 0 0,12 5 0,-6-4 0,7 4 0,-6-5 0,5 0 0,2 0 0,-6 0 0,18 0 0,-17 0 0,5 0 0,-2 0 0,-12 0 0,11 0 0,-10 0 0,4 0 0,0 0 0,2 0 0,6-5 0,0 4 0,0-4 0,1 5 0,6 0 0,-5 0 0,5 0 0,-7 0 0,1 0 0,14 0 0,-17 0 0,16 0 0,-21 0 0,15 0 0,-6 0 0,-1 0 0,4 0 0,-15 0 0,15 0 0,-11 0 0,6-6 0,1 5 0,-1-4 0,7 5 0,-5 0 0,5 0 0,1 0 0,-6 0 0,30 0 0,-26 5 0,25-4 0,-21 5 0,6-6 0,0 0 0,-6 0 0,4 0 0,-5 0 0,8 0 0,-1 0 0,1 0 0,-1 5 0,1-4 0,-1 5 0,1-6 0,-1 0 0,17 0 0,-19 0 0,18 0 0,-23 0 0,7 0 0,-7 0 0,6 0 0,-6 0 0,0 0 0,6-6 0,-6 5 0,1-5 0,4 6 0,-5-5 0,1 3 0,4-3 0,-12 5 0,13-6 0,2 5 0,-6-10 0,12 10 0,-21-4 0,13 5 0,-13-6 0,5 5 0,-7-9 0,0 8 0,8-3 0,-6 5 0,5-5 0,-7 4 0,8-4 0,-6 5 0,12 0 0,-5-6 0,1 5 0,4-5 0,4 6 0,-7 0 0,12-5 0,-22 3 0,14-3 0,-13-1 0,6 0 0,-8-1 0,7-3 0,-5 3 0,13 0 0,-6-4 0,0 5 0,6-7 0,-6 1 0,7 0 0,1-1 0,16-7 0,-19 6 0,17-5 0,-21 1 0,-1-1 0,-2 0 0,-7 3 0,-6 0 0,5 3 0,-12-7 0,12 7 0,-12-7 0,5 7 0,-6-7 0,0 4 0,-1-1 0,-4-2 0,-3 8 0,1-4 0,-4 5 0,-1 0 0,-6 1 0,-6 0 0,1 0 0,4 4 0,-7-2 0,7 2 0,-8-4 0,4 4 0,-5-3 0,4 3 0,-3-4 0,4 0 0,-1 4 0,1-2 0,-4 2 0,3 0 0,-7-3 0,7 7 0,-4-6 0,5 2 0,-4-4 0,-2 0 0,1 4 0,-3-2 0,7 6 0,-7-7 0,3 4 0,-4-4 0,0-1 0,0 1 0,3-1 0,-2 0 0,7 1 0,-7-1 0,7 4 0,-7-3 0,-1 7 0,-5-3 0,-3 4 0,0 0 0,-5 4 0,3-3 0,-3 3 0,0 0 0,3-3 0,-4 3 0,1-4 0,-2 0 0,0 4 0,2-3 0,4 3 0,-5-4 0,-1 4 0,1-2 0,-4 2 0,8-4 0,-4 0 0,5 0 0,5 4 0,-4-3 0,3 3 0,-4-4 0,1 0 0,0 0 0,-11 0 0,-2 4 0,-18 3 0,-1 4 0,-6 0 0,-7 7 0,4-5 0,-4 4 0,13-1 0,2-4 0,11 3 0,7-9 0,7 2 0,4-7 0,4 3 0,1-4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3T18:00:30.8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 0 24575,'0'8'0,"0"1"0,0-1 0,0 1 0,0 0 0,0-1 0,0 1 0,0-1 0,-4 1 0,3-1 0,-3 1 0,4 0 0,0 0 0,0-1 0,0 1 0,0 0 0,0-1 0,0 1 0,0-1 0,0 1 0,-3-1 0,2 0 0,-3 0 0,4 1 0,0-1 0,0 1 0,0-1 0,0 1 0,-4 0 0,3-1 0,-3 0 0,4 1 0,0-1 0,0 1 0,0-1 0,0 1 0,0-1 0,-4-3 0,4 3 0,-4-4 0,4 4 0,0 0 0,0 0 0,0 0 0,0 1 0,0-5 0,0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3T18:00:31.2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2:59.6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3:00.9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3:01.6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4T15:13:02.0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16:00:34.1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16:00:45.4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87D51-FCFF-7D46-AD4B-11B911136A4E}" type="datetimeFigureOut">
              <a:rPr lang="en-US" smtClean="0"/>
              <a:t>10/8/24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51F54-4CA2-3A41-A0A2-E5B653A2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66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1CAEC-3809-5C4D-93B0-B6D5516AD4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56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1CAEC-3809-5C4D-93B0-B6D5516AD4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91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1CAEC-3809-5C4D-93B0-B6D5516AD4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8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1CAEC-3809-5C4D-93B0-B6D5516AD4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191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1CAEC-3809-5C4D-93B0-B6D5516AD40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94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r>
              <a:rPr lang="en-GB"/>
              <a:t>8/10/24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959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04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0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5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3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27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25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36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r>
              <a:rPr lang="en-GB"/>
              <a:t>8/10/24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6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3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6" r:id="rId6"/>
    <p:sldLayoutId id="2147483741" r:id="rId7"/>
    <p:sldLayoutId id="2147483742" r:id="rId8"/>
    <p:sldLayoutId id="2147483743" r:id="rId9"/>
    <p:sldLayoutId id="2147483745" r:id="rId10"/>
    <p:sldLayoutId id="214748374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55551/sessions/566200/attachments/2941214/5167593/Scene%20tree%20centreAndZoomInOn.mov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customXml" Target="../ink/ink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hyperlink" Target="https://geant4-userdoc.web.cern.ch/UsersGuides/ForApplicationDeveloper/html/Visualization/enhanceddrawing.html" TargetMode="External"/><Relationship Id="rId7" Type="http://schemas.openxmlformats.org/officeDocument/2006/relationships/customXml" Target="../ink/ink2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customXml" Target="../ink/ink28.xml"/><Relationship Id="rId10" Type="http://schemas.openxmlformats.org/officeDocument/2006/relationships/image" Target="../media/image43.png"/><Relationship Id="rId4" Type="http://schemas.openxmlformats.org/officeDocument/2006/relationships/hyperlink" Target="https://geant4-userdoc.web.cern.ch/UsersGuides/ForApplicationDeveloper/html/Visualization/filtering.html" TargetMode="External"/><Relationship Id="rId9" Type="http://schemas.openxmlformats.org/officeDocument/2006/relationships/customXml" Target="../ink/ink3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55551/sessions/566200/attachments/2941214/5167473/EM%20Shower%20Movie.mov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5551/sessions/566200/attachments/2941214/5169051/Vtk_ForJohn.pptx" TargetMode="External"/><Relationship Id="rId2" Type="http://schemas.openxmlformats.org/officeDocument/2006/relationships/hyperlink" Target="https://indico.cern.ch/event/1455551/sessions/566200/attachments/2941214/5167470/G_Barrand_catania_2024.pd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geant4-userdoc.web.cern.ch/UsersGuides/ForApplicationDeveloper/html/Visualization/makingamovie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indico.cern.ch/event/1455551/sessions/566200/attachments/2941214/5167474/DrawOverlaps%20Demo.mov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customXml" Target="../ink/ink31.xml"/><Relationship Id="rId7" Type="http://schemas.openxmlformats.org/officeDocument/2006/relationships/customXml" Target="../ink/ink33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customXml" Target="../ink/ink32.xml"/><Relationship Id="rId4" Type="http://schemas.openxmlformats.org/officeDocument/2006/relationships/image" Target="../media/image59.png"/><Relationship Id="rId9" Type="http://schemas.openxmlformats.org/officeDocument/2006/relationships/customXml" Target="../ink/ink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55551/sessions/566200/attachments/2941214/5169104/User%20Drawing.pptx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in3d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eant4-userdoc.web.cern.ch/UsersGuides/InstallationGuide/html/installguide.html#geant4-build-options" TargetMode="External"/><Relationship Id="rId2" Type="http://schemas.openxmlformats.org/officeDocument/2006/relationships/hyperlink" Target="https://geant4-userdoc.web.cern.ch/UsersGuides/InstallationGuide/html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customXml" Target="../ink/ink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" Type="http://schemas.openxmlformats.org/officeDocument/2006/relationships/image" Target="../media/image18.png"/><Relationship Id="rId21" Type="http://schemas.openxmlformats.org/officeDocument/2006/relationships/image" Target="../media/image9.png"/><Relationship Id="rId7" Type="http://schemas.openxmlformats.org/officeDocument/2006/relationships/image" Target="../media/image20.png"/><Relationship Id="rId17" Type="http://schemas.openxmlformats.org/officeDocument/2006/relationships/customXml" Target="../ink/ink9.xml"/><Relationship Id="rId25" Type="http://schemas.openxmlformats.org/officeDocument/2006/relationships/image" Target="../media/image12.png"/><Relationship Id="rId2" Type="http://schemas.openxmlformats.org/officeDocument/2006/relationships/customXml" Target="../ink/ink2.xml"/><Relationship Id="rId16" Type="http://schemas.openxmlformats.org/officeDocument/2006/relationships/image" Target="../media/image11.png"/><Relationship Id="rId20" Type="http://schemas.openxmlformats.org/officeDocument/2006/relationships/customXml" Target="../ink/ink11.xml"/><Relationship Id="rId29" Type="http://schemas.openxmlformats.org/officeDocument/2006/relationships/customXml" Target="../ink/ink1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11" Type="http://schemas.openxmlformats.org/officeDocument/2006/relationships/customXml" Target="../ink/ink8.xml"/><Relationship Id="rId24" Type="http://schemas.openxmlformats.org/officeDocument/2006/relationships/customXml" Target="../ink/ink13.xml"/><Relationship Id="rId32" Type="http://schemas.openxmlformats.org/officeDocument/2006/relationships/image" Target="../media/image15.png"/><Relationship Id="rId5" Type="http://schemas.openxmlformats.org/officeDocument/2006/relationships/image" Target="../media/image19.png"/><Relationship Id="rId23" Type="http://schemas.openxmlformats.org/officeDocument/2006/relationships/image" Target="../media/image10.png"/><Relationship Id="rId28" Type="http://schemas.openxmlformats.org/officeDocument/2006/relationships/customXml" Target="../ink/ink15.xml"/><Relationship Id="rId10" Type="http://schemas.openxmlformats.org/officeDocument/2006/relationships/customXml" Target="../ink/ink7.xml"/><Relationship Id="rId19" Type="http://schemas.openxmlformats.org/officeDocument/2006/relationships/image" Target="../media/image8.png"/><Relationship Id="rId31" Type="http://schemas.openxmlformats.org/officeDocument/2006/relationships/customXml" Target="../ink/ink17.xml"/><Relationship Id="rId4" Type="http://schemas.openxmlformats.org/officeDocument/2006/relationships/customXml" Target="../ink/ink3.xml"/><Relationship Id="rId9" Type="http://schemas.openxmlformats.org/officeDocument/2006/relationships/customXml" Target="../ink/ink6.xml"/><Relationship Id="rId22" Type="http://schemas.openxmlformats.org/officeDocument/2006/relationships/customXml" Target="../ink/ink12.xml"/><Relationship Id="rId27" Type="http://schemas.openxmlformats.org/officeDocument/2006/relationships/image" Target="../media/image13.png"/><Relationship Id="rId30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21.xml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customXml" Target="../ink/ink1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0.xml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0" Type="http://schemas.openxmlformats.org/officeDocument/2006/relationships/customXml" Target="../ink/ink22.xml"/><Relationship Id="rId4" Type="http://schemas.openxmlformats.org/officeDocument/2006/relationships/customXml" Target="../ink/ink19.xml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customXml" Target="../ink/ink23.xml"/><Relationship Id="rId7" Type="http://schemas.openxmlformats.org/officeDocument/2006/relationships/customXml" Target="../ink/ink2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customXml" Target="../ink/ink24.xml"/><Relationship Id="rId10" Type="http://schemas.openxmlformats.org/officeDocument/2006/relationships/image" Target="../media/image180.png"/><Relationship Id="rId4" Type="http://schemas.openxmlformats.org/officeDocument/2006/relationships/image" Target="../media/image7.png"/><Relationship Id="rId9" Type="http://schemas.openxmlformats.org/officeDocument/2006/relationships/customXml" Target="../ink/ink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9FE426-CB05-D3BB-7947-C5CB42A496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17" r="13110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9BCF89-E7F6-286F-E7A4-48B417983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US" sz="4800" dirty="0"/>
              <a:t>UI and </a:t>
            </a:r>
            <a:r>
              <a:rPr lang="en-US" sz="4800" dirty="0" err="1"/>
              <a:t>Visualisation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550F1B-8A18-F656-8895-E8079CBC1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r>
              <a:rPr lang="en-US" sz="2000" dirty="0"/>
              <a:t>Updates and reports</a:t>
            </a:r>
          </a:p>
          <a:p>
            <a:r>
              <a:rPr lang="en-US" sz="2000" dirty="0"/>
              <a:t>G4 Workshop Catania 2024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A3C2C-0CD6-C9FB-44DC-2615A340C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8B62E-4AE5-A49F-EEE2-2CFBF669F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EEB636-C2CE-7E39-CA8B-E4AAA84A1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295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8EFBF-39F0-17F3-29F0-9FE1660C0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158" y="136525"/>
            <a:ext cx="10168128" cy="1179576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/>
              <a:t>Qt GUI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8D928-7841-9BB1-0623-A9281DEFE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B3D26-2F6C-D1F5-E8E9-D241162AD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6001C-BAE7-C5F1-A20F-2ADB43542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136ACA56-932A-7A4B-EF51-E838B6D82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1474" y="953396"/>
            <a:ext cx="8333964" cy="55666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8589F6-CEB9-C920-F5AE-787DF7F418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6391" y="-171460"/>
            <a:ext cx="3333337" cy="376042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C7722-332A-C470-7F43-D7F0331F6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480" y="1118103"/>
            <a:ext cx="10653579" cy="5143169"/>
          </a:xfrm>
        </p:spPr>
        <p:txBody>
          <a:bodyPr>
            <a:norm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Scene tree</a:t>
            </a:r>
          </a:p>
          <a:p>
            <a:pPr lvl="1"/>
            <a:r>
              <a:rPr lang="en-US" dirty="0"/>
              <a:t>Click to make</a:t>
            </a:r>
            <a:br>
              <a:rPr lang="en-US" dirty="0"/>
            </a:br>
            <a:r>
              <a:rPr lang="en-US" dirty="0"/>
              <a:t>(in)visible, or</a:t>
            </a:r>
            <a:br>
              <a:rPr lang="en-US" dirty="0"/>
            </a:br>
            <a:r>
              <a:rPr lang="en-US" dirty="0"/>
              <a:t>change </a:t>
            </a:r>
            <a:r>
              <a:rPr lang="en-US" dirty="0" err="1"/>
              <a:t>colour</a:t>
            </a:r>
            <a:endParaRPr lang="en-US" dirty="0"/>
          </a:p>
          <a:p>
            <a:pPr lvl="1"/>
            <a:r>
              <a:rPr lang="en-US" dirty="0"/>
              <a:t>Right-click to get</a:t>
            </a:r>
            <a:br>
              <a:rPr lang="en-US" dirty="0"/>
            </a:br>
            <a:r>
              <a:rPr lang="en-US" dirty="0"/>
              <a:t>other actions (see</a:t>
            </a:r>
            <a:br>
              <a:rPr lang="en-US" dirty="0"/>
            </a:br>
            <a:r>
              <a:rPr lang="en-US" dirty="0"/>
              <a:t>video</a:t>
            </a:r>
            <a:br>
              <a:rPr lang="en-US" dirty="0"/>
            </a:br>
            <a:r>
              <a:rPr lang="en-US" dirty="0"/>
              <a:t>“</a:t>
            </a:r>
            <a:r>
              <a:rPr lang="en-US" dirty="0">
                <a:hlinkClick r:id="rId5"/>
              </a:rPr>
              <a:t>Scene tree</a:t>
            </a:r>
            <a:br>
              <a:rPr lang="en-US" dirty="0">
                <a:hlinkClick r:id="rId5"/>
              </a:rPr>
            </a:br>
            <a:r>
              <a:rPr lang="en-US" dirty="0">
                <a:hlinkClick r:id="rId5"/>
              </a:rPr>
              <a:t> centreAndZoomInOn.mov</a:t>
            </a:r>
            <a:r>
              <a:rPr lang="en-US" dirty="0"/>
              <a:t>”)</a:t>
            </a:r>
          </a:p>
        </p:txBody>
      </p:sp>
    </p:spTree>
    <p:extLst>
      <p:ext uri="{BB962C8B-B14F-4D97-AF65-F5344CB8AC3E}">
        <p14:creationId xmlns:p14="http://schemas.microsoft.com/office/powerpoint/2010/main" val="3074136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4272A-EB91-DB25-EB04-9F646A1DF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230" y="156575"/>
            <a:ext cx="10168128" cy="1179576"/>
          </a:xfrm>
        </p:spPr>
        <p:txBody>
          <a:bodyPr>
            <a:normAutofit/>
          </a:bodyPr>
          <a:lstStyle/>
          <a:p>
            <a:r>
              <a:rPr lang="en-US" dirty="0"/>
              <a:t>Adding your own action buttons or icons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199DB-08F1-589C-E2E6-39F84F35F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062" y="1336151"/>
            <a:ext cx="5913193" cy="369417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Qt GUI has several built-in buttons</a:t>
            </a:r>
          </a:p>
          <a:p>
            <a:endParaRPr lang="en-US" dirty="0"/>
          </a:p>
          <a:p>
            <a:pPr lvl="1"/>
            <a:r>
              <a:rPr lang="en-US" dirty="0"/>
              <a:t>You can remove, then add back what you want</a:t>
            </a:r>
          </a:p>
          <a:p>
            <a:pPr lvl="2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gui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defaultIcons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false</a:t>
            </a:r>
          </a:p>
          <a:p>
            <a:pPr lvl="2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gui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addIcon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"Move" move</a:t>
            </a:r>
          </a:p>
          <a:p>
            <a:pPr lvl="2"/>
            <a:r>
              <a:rPr lang="en-US" dirty="0"/>
              <a:t>See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examples/basic/B5/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icons.mac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r>
              <a:rPr lang="en-US" dirty="0"/>
              <a:t>You can add your own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gui.mac</a:t>
            </a:r>
            <a:br>
              <a:rPr lang="en-US" dirty="0"/>
            </a:br>
            <a:r>
              <a:rPr lang="en-US" dirty="0"/>
              <a:t>(applies also to the the </a:t>
            </a:r>
            <a:r>
              <a:rPr lang="en-US" dirty="0" err="1"/>
              <a:t>Xm</a:t>
            </a:r>
            <a:r>
              <a:rPr lang="en-US" dirty="0"/>
              <a:t> GUI)</a:t>
            </a:r>
          </a:p>
          <a:p>
            <a:pPr lvl="1"/>
            <a:r>
              <a:rPr lang="en-US" dirty="0"/>
              <a:t>See basic examples B2, B4 and B5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2923E-540D-7B6D-7193-0D42C355C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5D8A6-2396-2126-EDAB-7D2DC61D7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77285-4837-F8F5-0702-BCE1391D3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93D4BC-1DBF-E5C8-EAF5-8F86568F4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25" y="1790458"/>
            <a:ext cx="7772400" cy="368943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B7CE69A3-D1FF-BFA0-7F60-2D1812AA83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9914"/>
          <a:stretch/>
        </p:blipFill>
        <p:spPr>
          <a:xfrm>
            <a:off x="6096000" y="3623295"/>
            <a:ext cx="5447325" cy="24912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3B5502-86B7-A482-FEB1-921D1B902085}"/>
              </a:ext>
            </a:extLst>
          </p:cNvPr>
          <p:cNvSpPr txBox="1"/>
          <p:nvPr/>
        </p:nvSpPr>
        <p:spPr>
          <a:xfrm>
            <a:off x="284630" y="5214755"/>
            <a:ext cx="54473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gui</a:t>
            </a:r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addMenu</a:t>
            </a:r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 gun Gun</a:t>
            </a:r>
          </a:p>
          <a:p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gui</a:t>
            </a:r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addButton</a:t>
            </a:r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 gun "50 MeV"  "/gun/energy 50 MeV"</a:t>
            </a:r>
          </a:p>
          <a:p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gui</a:t>
            </a:r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addButton</a:t>
            </a:r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 gun "1 GeV"   "/gun/energy 1 GeV"</a:t>
            </a:r>
          </a:p>
          <a:p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gui</a:t>
            </a:r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addButton</a:t>
            </a:r>
            <a:r>
              <a:rPr lang="en-US" sz="1400" b="1" dirty="0">
                <a:latin typeface="Courier New" panose="02070309020205020404" pitchFamily="49" charset="0"/>
                <a:ea typeface="Menlo" panose="020B0609030804020204" pitchFamily="49" charset="0"/>
                <a:cs typeface="Courier New" panose="02070309020205020404" pitchFamily="49" charset="0"/>
              </a:rPr>
              <a:t> gun "10 GeV"  "/gun/energy 10 GeV"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662F9F12-0B31-C04D-8180-CD65089F7A2A}"/>
                  </a:ext>
                </a:extLst>
              </p14:cNvPr>
              <p14:cNvContentPartPr/>
              <p14:nvPr/>
            </p14:nvContentPartPr>
            <p14:xfrm>
              <a:off x="2100456" y="6459912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662F9F12-0B31-C04D-8180-CD65089F7A2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91456" y="6451272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AD929B2-9CB3-2725-82ED-676AF7430375}"/>
              </a:ext>
            </a:extLst>
          </p:cNvPr>
          <p:cNvSpPr txBox="1"/>
          <p:nvPr/>
        </p:nvSpPr>
        <p:spPr>
          <a:xfrm>
            <a:off x="5778065" y="2539042"/>
            <a:ext cx="64139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UImanager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ApplyCommand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("/control/execute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init_vis.mac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 (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ui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IsGUI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()) {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UImanager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ApplyCommand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("/control/execute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gui.mac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90858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6C225-2CB8-58D2-8FD7-7D39EF4D5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166191"/>
            <a:ext cx="10653579" cy="528681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To echo commands: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/control/verbose 2</a:t>
            </a:r>
          </a:p>
          <a:p>
            <a:r>
              <a:rPr lang="en-US" dirty="0"/>
              <a:t>Adjust verbosity:</a:t>
            </a:r>
            <a:br>
              <a:rPr lang="en-US" dirty="0"/>
            </a:br>
            <a:r>
              <a:rPr lang="en-US" dirty="0"/>
              <a:t>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/vis/verbose [verbosity]</a:t>
            </a:r>
          </a:p>
          <a:p>
            <a:pPr lvl="2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E.g.,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/vis/verbose confirmations</a:t>
            </a:r>
          </a:p>
          <a:p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/vis/disable</a:t>
            </a:r>
          </a:p>
          <a:p>
            <a:pPr lvl="1"/>
            <a:r>
              <a:rPr lang="en-US" dirty="0"/>
              <a:t>Good to turn off trajectory storing as well: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/tracking/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storeTrajectory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0</a:t>
            </a:r>
          </a:p>
          <a:p>
            <a:r>
              <a:rPr lang="en-US" dirty="0"/>
              <a:t>Useful commands: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/vis/list</a:t>
            </a:r>
            <a:r>
              <a:rPr lang="en-US" dirty="0"/>
              <a:t>,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/vis/viewer/list</a:t>
            </a:r>
            <a:r>
              <a:rPr lang="en-US" dirty="0"/>
              <a:t>,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/vis/scene/list</a:t>
            </a:r>
          </a:p>
          <a:p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/vis/open [&lt;driver&gt;]</a:t>
            </a:r>
          </a:p>
          <a:p>
            <a:pPr lvl="1"/>
            <a:r>
              <a:rPr lang="en-US" dirty="0"/>
              <a:t>There is a default driver (OGL at present)</a:t>
            </a:r>
          </a:p>
          <a:p>
            <a:pPr lvl="2"/>
            <a:r>
              <a:rPr lang="en-US" dirty="0"/>
              <a:t>The default can be changed by environment or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~/.g4session</a:t>
            </a:r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/vis/open</a:t>
            </a:r>
            <a:r>
              <a:rPr lang="en-US" dirty="0"/>
              <a:t> is actually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sceneHandler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/create</a:t>
            </a:r>
            <a:r>
              <a:rPr lang="en-US" dirty="0"/>
              <a:t> +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/vis/viewer/create</a:t>
            </a:r>
          </a:p>
          <a:p>
            <a:pPr lvl="1"/>
            <a:r>
              <a:rPr lang="en-US" dirty="0">
                <a:highlight>
                  <a:srgbClr val="00FFFF"/>
                </a:highlight>
              </a:rPr>
              <a:t>You can open multiple drivers of the same or different type, and multiple viewers of each driver</a:t>
            </a:r>
          </a:p>
          <a:p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drawVolume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[&lt;physical-volume-name&gt;]</a:t>
            </a:r>
          </a:p>
          <a:p>
            <a:pPr lvl="1"/>
            <a:r>
              <a:rPr lang="en-US" dirty="0"/>
              <a:t>Actually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/vis/scene/create</a:t>
            </a:r>
            <a:r>
              <a:rPr lang="en-US" dirty="0"/>
              <a:t> +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/vis/scene/add/volume</a:t>
            </a:r>
            <a:r>
              <a:rPr lang="en-US" dirty="0"/>
              <a:t> +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sceneHandler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/attach</a:t>
            </a:r>
          </a:p>
          <a:p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/vis/scene/add/trajectories [rich] [smooth]</a:t>
            </a:r>
          </a:p>
          <a:p>
            <a:pPr lvl="1"/>
            <a:r>
              <a:rPr lang="en-US" dirty="0"/>
              <a:t>Adjust presentation with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/vis/modeling/…</a:t>
            </a:r>
            <a:r>
              <a:rPr lang="en-US" dirty="0"/>
              <a:t>, selection with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/vis/filtering/</a:t>
            </a:r>
          </a:p>
          <a:p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/vis/scene/add/axes</a:t>
            </a:r>
            <a:r>
              <a:rPr lang="en-US" dirty="0"/>
              <a:t>, et (see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examples/basic/B1/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vis.mac</a:t>
            </a:r>
            <a:r>
              <a:rPr lang="en-US" dirty="0"/>
              <a:t>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3D8383-BD74-B45C-02F7-E6F756DB8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162156"/>
            <a:ext cx="10168128" cy="1179576"/>
          </a:xfrm>
        </p:spPr>
        <p:txBody>
          <a:bodyPr>
            <a:normAutofit/>
          </a:bodyPr>
          <a:lstStyle/>
          <a:p>
            <a:r>
              <a:rPr lang="en-US" dirty="0"/>
              <a:t>Command-based visualization—basics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18036-FF57-E8BF-71C0-D1998AF83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412E4-1948-0258-020F-00F55F10C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9DAA8-9F64-7B88-E346-6F2A6BEA3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73DA45-874E-2EC8-2ED2-4D3A87C3B66A}"/>
              </a:ext>
            </a:extLst>
          </p:cNvPr>
          <p:cNvSpPr txBox="1"/>
          <p:nvPr/>
        </p:nvSpPr>
        <p:spPr>
          <a:xfrm>
            <a:off x="5406168" y="1031434"/>
            <a:ext cx="67858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Simple graded message scheme - digit or string (1st character defines):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0) quiet,         // Nothing is printed.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1) startup,       // Startup and </a:t>
            </a:r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endup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messages are printed...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2) errors,        // ...and errors...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3) warnings,      // ...and warnings...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4) confirmations, // ...and confirming messages...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5) parameters,    // ...and parameters of scenes and views...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6) all            // ...and everything available.</a:t>
            </a:r>
          </a:p>
        </p:txBody>
      </p:sp>
    </p:spTree>
    <p:extLst>
      <p:ext uri="{BB962C8B-B14F-4D97-AF65-F5344CB8AC3E}">
        <p14:creationId xmlns:p14="http://schemas.microsoft.com/office/powerpoint/2010/main" val="2053905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0C397-E8E3-F521-4133-A33C413F4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Scene editing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B161C-D394-1409-5089-6E657F80B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1728216"/>
            <a:ext cx="10168128" cy="444398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Adding specific volumes (the extents are accumulated so always seen in standard view)</a:t>
            </a:r>
          </a:p>
          <a:p>
            <a:pPr lvl="2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/vis/scene/create</a:t>
            </a:r>
          </a:p>
          <a:p>
            <a:pPr lvl="2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/vis/scene/add/volume A</a:t>
            </a:r>
          </a:p>
          <a:p>
            <a:pPr lvl="2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/vis/scene/add/volume B</a:t>
            </a:r>
          </a:p>
          <a:p>
            <a:pPr lvl="2"/>
            <a:r>
              <a:rPr lang="en-US" dirty="0"/>
              <a:t>…</a:t>
            </a:r>
          </a:p>
          <a:p>
            <a:pPr lvl="2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sceneHandler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/attach</a:t>
            </a:r>
          </a:p>
          <a:p>
            <a:r>
              <a:rPr lang="en-US" dirty="0"/>
              <a:t>Adding trajectories (also hits or </a:t>
            </a:r>
            <a:r>
              <a:rPr lang="en-US" dirty="0" err="1"/>
              <a:t>digis</a:t>
            </a:r>
            <a:r>
              <a:rPr lang="en-US" dirty="0"/>
              <a:t>, if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</a:t>
            </a:r>
            <a:r>
              <a:rPr lang="en-US" dirty="0"/>
              <a:t> methods implemented)</a:t>
            </a:r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/vis/scene/add/trajectories [rich] [smooth]</a:t>
            </a:r>
          </a:p>
          <a:p>
            <a:r>
              <a:rPr lang="en-US" dirty="0"/>
              <a:t>Event display and keeping </a:t>
            </a:r>
            <a:r>
              <a:rPr lang="en-US" dirty="0" err="1"/>
              <a:t>behaviour</a:t>
            </a:r>
            <a:r>
              <a:rPr lang="en-US" dirty="0"/>
              <a:t> (similarly for run)</a:t>
            </a:r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endOfEventAction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&lt;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refresh|accumulate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&gt; [number-of-events-to-be-kept]</a:t>
            </a:r>
          </a:p>
          <a:p>
            <a:r>
              <a:rPr lang="en-US" dirty="0"/>
              <a:t>Activate and de-activate models with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activateModel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91085-E7F9-0BF2-B70A-A4F9A15A0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CE087-D62D-87EB-2BD8-19B6196B0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8BA48-1069-0D73-5CC7-8D91F0C74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41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0C397-E8E3-F521-4133-A33C413F4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Scene editing (</a:t>
            </a:r>
            <a:r>
              <a:rPr lang="en-US" dirty="0" err="1"/>
              <a:t>contd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B161C-D394-1409-5089-6E657F80B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936" y="1982265"/>
            <a:ext cx="10168128" cy="3694176"/>
          </a:xfrm>
        </p:spPr>
        <p:txBody>
          <a:bodyPr>
            <a:normAutofit/>
          </a:bodyPr>
          <a:lstStyle/>
          <a:p>
            <a:r>
              <a:rPr lang="en-US" dirty="0"/>
              <a:t>Changing a vis attribute with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/vis/geometry</a:t>
            </a:r>
          </a:p>
          <a:p>
            <a:pPr lvl="1"/>
            <a:r>
              <a:rPr lang="en-US" dirty="0"/>
              <a:t>E.g.,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/vis/geometry/set/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colour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&lt;logical-vol-name&gt; &lt;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colour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&gt;</a:t>
            </a:r>
          </a:p>
          <a:p>
            <a:pPr lvl="1"/>
            <a:r>
              <a:rPr lang="en-US" dirty="0"/>
              <a:t>Changes the vis attributes in the actual logical volume</a:t>
            </a:r>
          </a:p>
          <a:p>
            <a:pPr lvl="2"/>
            <a:r>
              <a:rPr lang="en-US" dirty="0"/>
              <a:t>So changes them for all </a:t>
            </a:r>
            <a:r>
              <a:rPr lang="en-US" dirty="0" err="1"/>
              <a:t>touchables</a:t>
            </a:r>
            <a:r>
              <a:rPr lang="en-US" dirty="0"/>
              <a:t> that have that logical volume</a:t>
            </a:r>
          </a:p>
          <a:p>
            <a:pPr lvl="1"/>
            <a:r>
              <a:rPr lang="en-US" dirty="0"/>
              <a:t>Restore original vis attributes with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/vis/geometry/restore</a:t>
            </a:r>
          </a:p>
          <a:p>
            <a:r>
              <a:rPr lang="en-US" dirty="0"/>
              <a:t>To change the vis attributes of a specific touchable, use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/vis/set/touchable</a:t>
            </a:r>
            <a:r>
              <a:rPr lang="en-US" dirty="0"/>
              <a:t> and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/vis/touchable/set</a:t>
            </a:r>
            <a:b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sz="2400" dirty="0"/>
              <a:t>— s</a:t>
            </a:r>
            <a:r>
              <a:rPr lang="en-US" dirty="0"/>
              <a:t>ee later: </a:t>
            </a:r>
            <a:r>
              <a:rPr lang="en-US" b="1" dirty="0"/>
              <a:t>View Control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91085-E7F9-0BF2-B70A-A4F9A15A0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CE087-D62D-87EB-2BD8-19B6196B0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8BA48-1069-0D73-5CC7-8D91F0C74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24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D8309B44-ACAD-ACFA-6F41-34A93EFA9A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11"/>
          <a:stretch/>
        </p:blipFill>
        <p:spPr>
          <a:xfrm>
            <a:off x="8275637" y="188586"/>
            <a:ext cx="3345101" cy="62644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641124-E4EF-C607-1B92-6BCEF8E91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331421"/>
            <a:ext cx="7601802" cy="688996"/>
          </a:xfrm>
        </p:spPr>
        <p:txBody>
          <a:bodyPr>
            <a:normAutofit/>
          </a:bodyPr>
          <a:lstStyle/>
          <a:p>
            <a:r>
              <a:rPr lang="en-US" sz="3600" dirty="0"/>
              <a:t>Trajectory modeling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19369-FCA9-A476-0EA5-4B03D5E05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178712"/>
            <a:ext cx="8723768" cy="450057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Models and filters come with a fertile and versatile set of commands</a:t>
            </a:r>
          </a:p>
          <a:p>
            <a:pPr lvl="1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Well documented for </a:t>
            </a:r>
            <a:r>
              <a:rPr lang="en-US" dirty="0">
                <a:ea typeface="Menlo" panose="020B0609030804020204" pitchFamily="49" charset="0"/>
                <a:cs typeface="Menlo" panose="020B0609030804020204" pitchFamily="49" charset="0"/>
                <a:hlinkClick r:id="rId3"/>
              </a:rPr>
              <a:t>models</a:t>
            </a:r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 and </a:t>
            </a:r>
            <a:r>
              <a:rPr lang="en-US" dirty="0">
                <a:ea typeface="Menlo" panose="020B0609030804020204" pitchFamily="49" charset="0"/>
                <a:cs typeface="Menlo" panose="020B0609030804020204" pitchFamily="49" charset="0"/>
                <a:hlinkClick r:id="rId4"/>
              </a:rPr>
              <a:t>filters</a:t>
            </a:r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, but in-app guidance somewhat cryptic</a:t>
            </a:r>
            <a:endParaRPr lang="en-US" dirty="0"/>
          </a:p>
          <a:p>
            <a:r>
              <a:rPr lang="en-US" dirty="0"/>
              <a:t>Creating a model creates its specific commands</a:t>
            </a:r>
          </a:p>
          <a:p>
            <a:pPr lvl="1"/>
            <a:r>
              <a:rPr lang="en-US" dirty="0"/>
              <a:t>E.g., </a:t>
            </a:r>
            <a:r>
              <a:rPr lang="en-US" sz="1800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/vis/modeling/trajectories/drawByCharge-0/set 0 pink</a:t>
            </a:r>
          </a:p>
          <a:p>
            <a:pPr lvl="1"/>
            <a:r>
              <a:rPr lang="en-US" dirty="0"/>
              <a:t>The commands are created “on the fly” for each model or filter</a:t>
            </a:r>
          </a:p>
          <a:p>
            <a:r>
              <a:rPr lang="en-US" dirty="0"/>
              <a:t>Also, every model has a set of “defaults”</a:t>
            </a:r>
          </a:p>
          <a:p>
            <a:pPr lvl="1"/>
            <a:r>
              <a:rPr lang="en-US" dirty="0"/>
              <a:t>This creates a corresponding set of commands for </a:t>
            </a:r>
            <a:r>
              <a:rPr lang="en-US" dirty="0" err="1"/>
              <a:t>customisation</a:t>
            </a:r>
            <a:endParaRPr lang="en-US" dirty="0"/>
          </a:p>
          <a:p>
            <a:pPr lvl="2"/>
            <a:r>
              <a:rPr lang="en-US" dirty="0"/>
              <a:t>Use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help</a:t>
            </a:r>
            <a:r>
              <a:rPr lang="en-US" dirty="0"/>
              <a:t> and guidance to see them</a:t>
            </a:r>
          </a:p>
          <a:p>
            <a:pPr lvl="2"/>
            <a:r>
              <a:rPr lang="en-US" dirty="0"/>
              <a:t>Of particular interest is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setTimeSliceInterval</a:t>
            </a:r>
            <a:endParaRPr lang="en-US" dirty="0"/>
          </a:p>
          <a:p>
            <a:pPr lvl="3"/>
            <a:r>
              <a:rPr lang="en-US" dirty="0"/>
              <a:t>Needs rich trajectories</a:t>
            </a:r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81553-4359-5E85-BDDD-70C768890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77EF5-8C13-12D6-633F-D36BF7A73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C7B9C-7F88-AFBA-C0B8-79B725574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15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DE7F2D-322C-0F6D-A76C-CCD557024EAF}"/>
              </a:ext>
            </a:extLst>
          </p:cNvPr>
          <p:cNvSpPr txBox="1"/>
          <p:nvPr/>
        </p:nvSpPr>
        <p:spPr>
          <a:xfrm>
            <a:off x="521693" y="5685812"/>
            <a:ext cx="856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/vis/scene/add/trajectories rich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/vis/modeling/trajectories/drawByCharge-0/default/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setTimeSliceInterval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0.01 ns</a:t>
            </a:r>
            <a:endParaRPr lang="en-US" sz="14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0FBE0BD-A99B-FA0A-048E-6A99926B35DF}"/>
              </a:ext>
            </a:extLst>
          </p:cNvPr>
          <p:cNvGrpSpPr/>
          <p:nvPr/>
        </p:nvGrpSpPr>
        <p:grpSpPr>
          <a:xfrm>
            <a:off x="6802332" y="3990319"/>
            <a:ext cx="2298600" cy="217800"/>
            <a:chOff x="6952060" y="3808760"/>
            <a:chExt cx="2298600" cy="217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B10E7A83-26D2-39EF-716B-1CC1BF66EF17}"/>
                    </a:ext>
                  </a:extLst>
                </p14:cNvPr>
                <p14:cNvContentPartPr/>
                <p14:nvPr/>
              </p14:nvContentPartPr>
              <p14:xfrm>
                <a:off x="6952060" y="3897680"/>
                <a:ext cx="2298600" cy="1288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B10E7A83-26D2-39EF-716B-1CC1BF66EF17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943420" y="3888680"/>
                  <a:ext cx="2316240" cy="14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BF164384-541E-8BC7-655B-81C86E6C97F4}"/>
                    </a:ext>
                  </a:extLst>
                </p14:cNvPr>
                <p14:cNvContentPartPr/>
                <p14:nvPr/>
              </p14:nvContentPartPr>
              <p14:xfrm>
                <a:off x="9060940" y="3808760"/>
                <a:ext cx="189720" cy="8928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BF164384-541E-8BC7-655B-81C86E6C97F4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9051940" y="3800120"/>
                  <a:ext cx="207360" cy="10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C458D08C-DAFF-B076-DFEF-3979AA262530}"/>
                    </a:ext>
                  </a:extLst>
                </p14:cNvPr>
                <p14:cNvContentPartPr/>
                <p14:nvPr/>
              </p14:nvContentPartPr>
              <p14:xfrm>
                <a:off x="9094420" y="3914600"/>
                <a:ext cx="138960" cy="7668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C458D08C-DAFF-B076-DFEF-3979AA262530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085420" y="3905600"/>
                  <a:ext cx="156600" cy="94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747293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41124-E4EF-C607-1B92-6BCEF8E91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31421"/>
            <a:ext cx="7463606" cy="688996"/>
          </a:xfrm>
        </p:spPr>
        <p:txBody>
          <a:bodyPr>
            <a:normAutofit/>
          </a:bodyPr>
          <a:lstStyle/>
          <a:p>
            <a:r>
              <a:rPr lang="en-US" sz="3600" dirty="0"/>
              <a:t>Trajectory filtering 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19369-FCA9-A476-0EA5-4B03D5E05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646" y="1767746"/>
            <a:ext cx="6199133" cy="4588604"/>
          </a:xfrm>
        </p:spPr>
        <p:txBody>
          <a:bodyPr>
            <a:normAutofit/>
          </a:bodyPr>
          <a:lstStyle/>
          <a:p>
            <a:r>
              <a:rPr lang="en-US" dirty="0"/>
              <a:t>Similarly, create a filter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Or its inverse</a:t>
            </a:r>
          </a:p>
          <a:p>
            <a:endParaRPr lang="en-US" dirty="0"/>
          </a:p>
          <a:p>
            <a:r>
              <a:rPr lang="en-US" dirty="0"/>
              <a:t>Filters can be chained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81553-4359-5E85-BDDD-70C768890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77EF5-8C13-12D6-633F-D36BF7A73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C7B9C-7F88-AFBA-C0B8-79B725574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07CFB6-AA96-51CA-C571-25EBAEC2BFE9}"/>
              </a:ext>
            </a:extLst>
          </p:cNvPr>
          <p:cNvSpPr txBox="1"/>
          <p:nvPr/>
        </p:nvSpPr>
        <p:spPr>
          <a:xfrm>
            <a:off x="531907" y="2172179"/>
            <a:ext cx="619913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To draw only gammas: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/vis/filtering/trajectories/create/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particleFilter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/vis/filtering/trajectories/particleFilter-0/add gamma</a:t>
            </a:r>
          </a:p>
          <a:p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To draw all except gammas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/vis/filtering/trajectories/particleFilter-0/invert true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1F913EF-C7D4-B0C6-ABB2-30A98BAF0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6993" y="331421"/>
            <a:ext cx="32131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30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Event keeping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1890687"/>
            <a:ext cx="10168128" cy="369417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By default, the vis manager keeps 100 events</a:t>
            </a:r>
          </a:p>
          <a:p>
            <a:pPr lvl="1"/>
            <a:r>
              <a:rPr lang="en-US" dirty="0"/>
              <a:t>The default can be changed with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endOfEventAction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 lvl="1"/>
            <a:r>
              <a:rPr lang="en-US" dirty="0"/>
              <a:t>They can be viewed at end of run</a:t>
            </a:r>
          </a:p>
          <a:p>
            <a:pPr lvl="2"/>
            <a:r>
              <a:rPr lang="en-US" dirty="0"/>
              <a:t>One by one: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reviewKeptEvents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r>
              <a:rPr lang="en-US" dirty="0"/>
              <a:t>If you want to keep your own events</a:t>
            </a:r>
          </a:p>
          <a:p>
            <a:pPr lvl="1"/>
            <a:r>
              <a:rPr lang="en-US" dirty="0"/>
              <a:t>For example, select a rare event in</a:t>
            </a:r>
            <a:br>
              <a:rPr lang="en-US" dirty="0"/>
            </a:br>
            <a:r>
              <a:rPr lang="en-US" dirty="0"/>
              <a:t>end-of-event action</a:t>
            </a:r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drawOnlyToBeKeptEvents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 lvl="2"/>
            <a:r>
              <a:rPr lang="en-US" dirty="0"/>
              <a:t>This turns off event keeping by the vis manager</a:t>
            </a:r>
          </a:p>
          <a:p>
            <a:pPr lvl="3"/>
            <a:r>
              <a:rPr lang="en-US" dirty="0"/>
              <a:t>You can do this manually with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endOfEventAction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accumulate 0</a:t>
            </a:r>
          </a:p>
          <a:p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Actually, the events are kept by the run manager</a:t>
            </a:r>
          </a:p>
          <a:p>
            <a:pPr lvl="1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They are deleted at the start of the next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C57FAB-EFCD-E1CA-CD1A-B03BBF3E28F6}"/>
              </a:ext>
            </a:extLst>
          </p:cNvPr>
          <p:cNvSpPr txBox="1"/>
          <p:nvPr/>
        </p:nvSpPr>
        <p:spPr>
          <a:xfrm>
            <a:off x="5822198" y="3199166"/>
            <a:ext cx="62327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6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auto</a:t>
            </a:r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evMan</a:t>
            </a:r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= </a:t>
            </a:r>
            <a:r>
              <a:rPr lang="en-GB" sz="16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G4EventManager</a:t>
            </a:r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::</a:t>
            </a:r>
            <a:r>
              <a:rPr lang="en-GB" sz="1600" dirty="0" err="1">
                <a:solidFill>
                  <a:srgbClr val="326D74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GetEventManager</a:t>
            </a:r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();</a:t>
            </a:r>
          </a:p>
          <a:p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6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if</a:t>
            </a:r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(&lt;selection-success&gt;) {</a:t>
            </a:r>
          </a:p>
          <a:p>
            <a:r>
              <a:rPr lang="en-GB" sz="1600" dirty="0">
                <a:solidFill>
                  <a:srgbClr val="326D74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  </a:t>
            </a:r>
            <a:r>
              <a:rPr lang="en-GB" sz="1600" dirty="0" err="1">
                <a:solidFill>
                  <a:srgbClr val="326D74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evMan</a:t>
            </a:r>
            <a:r>
              <a:rPr lang="en-GB" sz="1600" dirty="0">
                <a:solidFill>
                  <a:srgbClr val="326D74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-&gt;</a:t>
            </a:r>
            <a:r>
              <a:rPr lang="en-GB" sz="1600" dirty="0" err="1">
                <a:solidFill>
                  <a:srgbClr val="326D74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KeepTheCurrentEvent</a:t>
            </a:r>
            <a:r>
              <a:rPr lang="en-GB" sz="1600" dirty="0">
                <a:solidFill>
                  <a:srgbClr val="326D74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();</a:t>
            </a:r>
          </a:p>
          <a:p>
            <a:r>
              <a:rPr lang="en-GB" sz="16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}</a:t>
            </a:r>
          </a:p>
        </p:txBody>
      </p:sp>
    </p:spTree>
    <p:extLst>
      <p:ext uri="{BB962C8B-B14F-4D97-AF65-F5344CB8AC3E}">
        <p14:creationId xmlns:p14="http://schemas.microsoft.com/office/powerpoint/2010/main" val="1007736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Saving, replaying and interpolating 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081417"/>
            <a:ext cx="10168128" cy="3694176"/>
          </a:xfrm>
        </p:spPr>
        <p:txBody>
          <a:bodyPr/>
          <a:lstStyle/>
          <a:p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/vis/viewer/save [filename.g4view]</a:t>
            </a:r>
          </a:p>
          <a:p>
            <a:pPr lvl="1"/>
            <a:r>
              <a:rPr lang="en-US" dirty="0"/>
              <a:t>By default, saves to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g4_00.g4view</a:t>
            </a:r>
            <a:r>
              <a:rPr lang="en-US" dirty="0"/>
              <a:t>,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g4_01.g4view</a:t>
            </a:r>
            <a:r>
              <a:rPr lang="en-US" dirty="0"/>
              <a:t>,…</a:t>
            </a:r>
          </a:p>
          <a:p>
            <a:r>
              <a:rPr lang="en-US" dirty="0"/>
              <a:t>Then, to get the view again</a:t>
            </a:r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/control/execute g4_00.g4view</a:t>
            </a:r>
          </a:p>
          <a:p>
            <a:r>
              <a:rPr lang="en-US" dirty="0"/>
              <a:t>Or interpolate to get </a:t>
            </a:r>
            <a:r>
              <a:rPr lang="en-US" dirty="0">
                <a:hlinkClick r:id="rId2"/>
              </a:rPr>
              <a:t>an animation</a:t>
            </a:r>
            <a:endParaRPr lang="en-US" dirty="0"/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/vis/viewer/interpolate</a:t>
            </a:r>
          </a:p>
          <a:p>
            <a:pPr lvl="1"/>
            <a:r>
              <a:rPr lang="en-US" dirty="0"/>
              <a:t>Can be used to file and make a movie</a:t>
            </a:r>
          </a:p>
          <a:p>
            <a:r>
              <a:rPr lang="en-US" dirty="0"/>
              <a:t>This extends to time-slicing—next slide…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82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331421"/>
            <a:ext cx="10434019" cy="1149036"/>
          </a:xfrm>
        </p:spPr>
        <p:txBody>
          <a:bodyPr>
            <a:normAutofit/>
          </a:bodyPr>
          <a:lstStyle/>
          <a:p>
            <a:r>
              <a:rPr lang="en-US" sz="2800" dirty="0"/>
              <a:t>Time-slicing</a:t>
            </a:r>
            <a:br>
              <a:rPr lang="en-US" sz="2800" dirty="0"/>
            </a:br>
            <a:r>
              <a:rPr lang="en-US" sz="2800" dirty="0"/>
              <a:t>See examples/extended/visualization/movies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ABF89C-68E7-256F-28C1-95B7531FA1B9}"/>
              </a:ext>
            </a:extLst>
          </p:cNvPr>
          <p:cNvSpPr txBox="1"/>
          <p:nvPr/>
        </p:nvSpPr>
        <p:spPr>
          <a:xfrm>
            <a:off x="612647" y="1604789"/>
            <a:ext cx="8561959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/vis/scene/add/trajectories rich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/vis/modeling/trajectories/drawByCharge-0/default/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setTimeSliceInterval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0.01 ns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Optionally add features (see guidance on /vis/viewer/set/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timeWindow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/vis/viewer/set/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timeWindow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displayLightFront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true 0 0 -20 cm -0.01 ns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/vis/viewer/set/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timeWindow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displayHeadTime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true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/vis/viewer/set/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timeWindow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fadeFactor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1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/run/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beamOn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Then set a time window and save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/vis/viewer/set/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timeWindow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startTime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0 ns .1 ns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/vis/viewer/save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Then zoom, pan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to a view of interest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Then set the next time window and save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/vis/viewer/set/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timeWindow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startTime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.5 ns .1 ns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/vis/viewer/save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Then zoom, pan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to a view of interest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Then set the next time window and save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/vis/viewer/set/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timeWindow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startTime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1 ns .1 ns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/vis/viewer/save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Then another view, the next time window, and a save...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...repeat a few more times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Then try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/vis/viewer/interpolate</a:t>
            </a:r>
          </a:p>
        </p:txBody>
      </p:sp>
    </p:spTree>
    <p:extLst>
      <p:ext uri="{BB962C8B-B14F-4D97-AF65-F5344CB8AC3E}">
        <p14:creationId xmlns:p14="http://schemas.microsoft.com/office/powerpoint/2010/main" val="1246782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E08E3-A6CC-94D0-3C74-66C67C63D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0F29C-7A01-324A-72A7-2D2C9F063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1728216"/>
            <a:ext cx="10168128" cy="4443984"/>
          </a:xfrm>
        </p:spPr>
        <p:txBody>
          <a:bodyPr/>
          <a:lstStyle/>
          <a:p>
            <a:r>
              <a:rPr lang="en-US" dirty="0"/>
              <a:t>Geant4 11.3 adapted to Qt6</a:t>
            </a:r>
          </a:p>
          <a:p>
            <a:pPr lvl="1"/>
            <a:r>
              <a:rPr lang="en-US" dirty="0"/>
              <a:t>Qt6 will power our “flagship” GUI</a:t>
            </a:r>
          </a:p>
          <a:p>
            <a:pPr lvl="2"/>
            <a:r>
              <a:rPr lang="en-US" dirty="0"/>
              <a:t>Qt5 is still functional</a:t>
            </a:r>
          </a:p>
          <a:p>
            <a:pPr lvl="1"/>
            <a:r>
              <a:rPr lang="en-US" dirty="0"/>
              <a:t>Development by Guy </a:t>
            </a:r>
            <a:r>
              <a:rPr lang="en-US" dirty="0" err="1"/>
              <a:t>Barrand</a:t>
            </a:r>
            <a:r>
              <a:rPr lang="en-US" dirty="0"/>
              <a:t>—see </a:t>
            </a:r>
            <a:r>
              <a:rPr lang="en-US" dirty="0">
                <a:hlinkClick r:id="rId2"/>
              </a:rPr>
              <a:t>Guy’s report</a:t>
            </a:r>
            <a:endParaRPr lang="en-US" dirty="0"/>
          </a:p>
          <a:p>
            <a:r>
              <a:rPr lang="en-US" dirty="0" err="1"/>
              <a:t>Vtk</a:t>
            </a:r>
            <a:r>
              <a:rPr lang="en-US" dirty="0"/>
              <a:t> comes of age</a:t>
            </a:r>
          </a:p>
          <a:p>
            <a:pPr lvl="1"/>
            <a:r>
              <a:rPr lang="en-US" dirty="0"/>
              <a:t>Development by Stewart </a:t>
            </a:r>
            <a:r>
              <a:rPr lang="en-US" dirty="0" err="1"/>
              <a:t>Boogert</a:t>
            </a:r>
            <a:r>
              <a:rPr lang="en-US" dirty="0"/>
              <a:t> – see </a:t>
            </a:r>
            <a:r>
              <a:rPr lang="en-US" dirty="0">
                <a:hlinkClick r:id="rId3"/>
              </a:rPr>
              <a:t>Stewart’s repor</a:t>
            </a:r>
            <a:r>
              <a:rPr lang="en-US" dirty="0"/>
              <a:t>t</a:t>
            </a:r>
          </a:p>
          <a:p>
            <a:r>
              <a:rPr lang="en-US" dirty="0"/>
              <a:t>Some consolidated features</a:t>
            </a:r>
          </a:p>
          <a:p>
            <a:pPr lvl="1"/>
            <a:r>
              <a:rPr lang="en-US" dirty="0"/>
              <a:t>A review—this report</a:t>
            </a:r>
          </a:p>
          <a:p>
            <a:pPr lvl="1"/>
            <a:r>
              <a:rPr lang="en-US" dirty="0"/>
              <a:t>The future – a discussion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167F2-B480-C860-7A03-CC788169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3E7B4-2C39-4056-3B24-780BF8F4D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6DE97-A6D7-C460-A7B5-503D07F23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70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178389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dirty="0"/>
              <a:t>Making movies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868" y="1452630"/>
            <a:ext cx="11019514" cy="4507496"/>
          </a:xfrm>
        </p:spPr>
        <p:txBody>
          <a:bodyPr/>
          <a:lstStyle/>
          <a:p>
            <a:r>
              <a:rPr lang="en-US" dirty="0"/>
              <a:t>On MacOS, </a:t>
            </a:r>
            <a:r>
              <a:rPr lang="en-US" dirty="0" err="1"/>
              <a:t>Quicktime</a:t>
            </a:r>
            <a:r>
              <a:rPr lang="en-US" dirty="0"/>
              <a:t> has a “Screen recording” feature</a:t>
            </a:r>
          </a:p>
          <a:p>
            <a:pPr lvl="1"/>
            <a:r>
              <a:rPr lang="en-US" dirty="0"/>
              <a:t>Just run your app</a:t>
            </a:r>
          </a:p>
          <a:p>
            <a:pPr lvl="2"/>
            <a:r>
              <a:rPr lang="en-US" dirty="0"/>
              <a:t>To record sound: on the small control panel: Options/Microphone and select</a:t>
            </a:r>
          </a:p>
          <a:p>
            <a:pPr lvl="2"/>
            <a:r>
              <a:rPr lang="en-US" dirty="0"/>
              <a:t>To stop recording, there’s a button on the top bar</a:t>
            </a:r>
          </a:p>
          <a:p>
            <a:r>
              <a:rPr lang="en-US" dirty="0"/>
              <a:t>Alternatively, export images (OpenGL only, I think)</a:t>
            </a:r>
          </a:p>
          <a:p>
            <a:pPr lvl="1"/>
            <a:r>
              <a:rPr lang="en-US" dirty="0"/>
              <a:t>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/vis/viewer/interpolate ! ! ! ! export</a:t>
            </a:r>
          </a:p>
          <a:p>
            <a:pPr lvl="2"/>
            <a:r>
              <a:rPr lang="en-US" dirty="0"/>
              <a:t>This produces lots of files</a:t>
            </a:r>
          </a:p>
          <a:p>
            <a:pPr lvl="1"/>
            <a:r>
              <a:rPr lang="en-US" dirty="0"/>
              <a:t>You can change export format with (for example)</a:t>
            </a:r>
          </a:p>
          <a:p>
            <a:pPr lvl="2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ogl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/set/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exportFormat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jpg</a:t>
            </a:r>
          </a:p>
          <a:p>
            <a:pPr lvl="1"/>
            <a:r>
              <a:rPr lang="en-US" dirty="0"/>
              <a:t>Then import them into your </a:t>
            </a:r>
            <a:r>
              <a:rPr lang="en-US" dirty="0" err="1"/>
              <a:t>favourite</a:t>
            </a:r>
            <a:r>
              <a:rPr lang="en-US" dirty="0"/>
              <a:t> movie maker – see </a:t>
            </a:r>
            <a:r>
              <a:rPr lang="en-US" dirty="0">
                <a:hlinkClick r:id="rId2"/>
              </a:rPr>
              <a:t>Making a movie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283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E3113BD9-B14C-DA64-E8B3-D9D4EC43F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4726" y="913493"/>
            <a:ext cx="2997200" cy="5270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D08EAD-B9C1-4845-6611-B1188FAB6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Touchables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4199E-C983-0A6D-92BD-215ADD214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1520328"/>
            <a:ext cx="7984365" cy="4651872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err="1"/>
              <a:t>Touchables</a:t>
            </a:r>
            <a:r>
              <a:rPr lang="en-US" dirty="0"/>
              <a:t> are the leaves of the geometry hierarchy tree</a:t>
            </a:r>
          </a:p>
          <a:p>
            <a:r>
              <a:rPr lang="en-US" dirty="0"/>
              <a:t>To print the tree: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drawTree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 lvl="1"/>
            <a:r>
              <a:rPr lang="en-US" dirty="0"/>
              <a:t>Various verbosity options: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ASCIITree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/verbose</a:t>
            </a:r>
          </a:p>
          <a:p>
            <a:r>
              <a:rPr lang="en-US" dirty="0"/>
              <a:t>To find the path to a touchable</a:t>
            </a:r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/vis/touchable/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findPath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&lt;physical-vol-name&gt;</a:t>
            </a:r>
          </a:p>
          <a:p>
            <a:r>
              <a:rPr lang="en-US" dirty="0"/>
              <a:t>Then, with information supplied,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/vis/set/touchable</a:t>
            </a:r>
          </a:p>
          <a:p>
            <a:r>
              <a:rPr lang="en-US" dirty="0"/>
              <a:t>Then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/vis/touchable/set/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colou</a:t>
            </a:r>
            <a:r>
              <a:rPr lang="en-US" dirty="0" err="1"/>
              <a:t>r</a:t>
            </a:r>
            <a:r>
              <a:rPr lang="en-US" dirty="0"/>
              <a:t> (other options!!)</a:t>
            </a:r>
          </a:p>
          <a:p>
            <a:r>
              <a:rPr lang="en-US" dirty="0"/>
              <a:t>Also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/vis/touchable/twinkle</a:t>
            </a:r>
            <a:r>
              <a:rPr lang="en-US" dirty="0"/>
              <a:t> (and other options!!)</a:t>
            </a:r>
          </a:p>
          <a:p>
            <a:r>
              <a:rPr lang="en-US" dirty="0"/>
              <a:t>This is all achieved using </a:t>
            </a:r>
            <a:r>
              <a:rPr lang="en-US" b="1" dirty="0"/>
              <a:t>Vis Attribute Modifiers (VAMs)</a:t>
            </a:r>
            <a:endParaRPr lang="en-US" dirty="0"/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VAMs</a:t>
            </a:r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 belong to the viewer, and may be copied with</a:t>
            </a:r>
            <a:b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/vis/viewer/clone</a:t>
            </a:r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 or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/vis/open</a:t>
            </a:r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 +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/vis/viewer/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copyViewFrom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 lvl="2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So they can be different for different views of the same scene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4E37B-C795-CFC7-BE4B-C75CB30CD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1AD99-D1FF-EE42-F383-8BB344763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A2563-B487-2CB0-2574-BCF97D3D8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2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C5CC7-05D0-A75C-2473-521C4732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81" y="204142"/>
            <a:ext cx="10434019" cy="688996"/>
          </a:xfrm>
        </p:spPr>
        <p:txBody>
          <a:bodyPr>
            <a:normAutofit/>
          </a:bodyPr>
          <a:lstStyle/>
          <a:p>
            <a:r>
              <a:rPr lang="en-US" sz="3600" dirty="0"/>
              <a:t>Meshes (G4VNestedParameterisation)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52386-E9FF-AB62-0B1A-6BB8B023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EF90D-E013-57D6-8572-5584D6F0D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E65A0-E2A3-0B91-1B2F-5B84A33C0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22</a:t>
            </a:fld>
            <a:endParaRPr lang="en-US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8ABF5753-F452-BAD4-CE27-7CA47F472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500" y="1746644"/>
            <a:ext cx="7424398" cy="47990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4FDB63-0A79-8F7C-61C1-2769D3575276}"/>
              </a:ext>
            </a:extLst>
          </p:cNvPr>
          <p:cNvSpPr txBox="1"/>
          <p:nvPr/>
        </p:nvSpPr>
        <p:spPr>
          <a:xfrm>
            <a:off x="392981" y="4963766"/>
            <a:ext cx="47128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# Draw geometry:</a:t>
            </a:r>
          </a:p>
          <a:p>
            <a:r>
              <a:rPr lang="en-US" sz="1400" dirty="0"/>
              <a:t>/vis/viewer/set/</a:t>
            </a:r>
            <a:r>
              <a:rPr lang="en-US" sz="1400" dirty="0" err="1"/>
              <a:t>specialMeshRendering</a:t>
            </a:r>
            <a:endParaRPr lang="en-US" sz="1400" dirty="0"/>
          </a:p>
          <a:p>
            <a:r>
              <a:rPr lang="en-US" sz="1400" dirty="0"/>
              <a:t>/vis/viewer/set/</a:t>
            </a:r>
            <a:r>
              <a:rPr lang="en-US" sz="1400" dirty="0" err="1"/>
              <a:t>specialMeshRenderingOption</a:t>
            </a:r>
            <a:r>
              <a:rPr lang="en-US" sz="1400" dirty="0"/>
              <a:t> surfaces</a:t>
            </a:r>
          </a:p>
          <a:p>
            <a:r>
              <a:rPr lang="en-US" sz="1400" dirty="0"/>
              <a:t>/vis/</a:t>
            </a:r>
            <a:r>
              <a:rPr lang="en-US" sz="1400" dirty="0" err="1"/>
              <a:t>drawVolume</a:t>
            </a:r>
            <a:endParaRPr lang="en-US" sz="1400" dirty="0"/>
          </a:p>
        </p:txBody>
      </p:sp>
      <p:pic>
        <p:nvPicPr>
          <p:cNvPr id="13" name="Picture 12" descr="A screenshot of a computer generated image of a human body&#10;&#10;Description automatically generated">
            <a:extLst>
              <a:ext uri="{FF2B5EF4-FFF2-40B4-BE49-F238E27FC236}">
                <a16:creationId xmlns:a16="http://schemas.microsoft.com/office/drawing/2014/main" id="{711D9851-5680-CEAE-C512-767E4DF25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038" y="-27072"/>
            <a:ext cx="3007906" cy="255595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6BB21-582C-D604-076F-331ADD450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72" y="1092325"/>
            <a:ext cx="10168128" cy="369417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Typically used for representing regions of variable</a:t>
            </a:r>
            <a:br>
              <a:rPr lang="en-US" dirty="0"/>
            </a:br>
            <a:r>
              <a:rPr lang="en-US" dirty="0"/>
              <a:t>material</a:t>
            </a:r>
          </a:p>
          <a:p>
            <a:pPr lvl="1"/>
            <a:r>
              <a:rPr lang="en-US" dirty="0"/>
              <a:t>E.g., human phantom,</a:t>
            </a:r>
            <a:br>
              <a:rPr lang="en-US" dirty="0"/>
            </a:b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examples/advanced/</a:t>
            </a:r>
            <a:b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ICRP145_HumanPhantoms</a:t>
            </a:r>
          </a:p>
          <a:p>
            <a:r>
              <a:rPr lang="en-US" dirty="0"/>
              <a:t>Only rectangular and</a:t>
            </a:r>
            <a:br>
              <a:rPr lang="en-US" dirty="0"/>
            </a:br>
            <a:r>
              <a:rPr lang="en-US" dirty="0"/>
              <a:t>tetrahedral at present</a:t>
            </a:r>
          </a:p>
          <a:p>
            <a:pPr lvl="1"/>
            <a:r>
              <a:rPr lang="en-US" dirty="0"/>
              <a:t>Clever algorithm to eliminate</a:t>
            </a:r>
            <a:br>
              <a:rPr lang="en-US" dirty="0"/>
            </a:br>
            <a:r>
              <a:rPr lang="en-US" dirty="0"/>
              <a:t>shared surfaces (E. </a:t>
            </a:r>
            <a:r>
              <a:rPr lang="en-US" dirty="0" err="1"/>
              <a:t>Tcherniaev</a:t>
            </a:r>
            <a:r>
              <a:rPr lang="en-US" dirty="0"/>
              <a:t>)</a:t>
            </a:r>
          </a:p>
          <a:p>
            <a:r>
              <a:rPr lang="en-US" dirty="0"/>
              <a:t>Dots or surfaces</a:t>
            </a:r>
            <a:br>
              <a:rPr lang="en-US" dirty="0"/>
            </a:br>
            <a:r>
              <a:rPr lang="en-US" dirty="0"/>
              <a:t>representation</a:t>
            </a:r>
          </a:p>
        </p:txBody>
      </p:sp>
    </p:spTree>
    <p:extLst>
      <p:ext uri="{BB962C8B-B14F-4D97-AF65-F5344CB8AC3E}">
        <p14:creationId xmlns:p14="http://schemas.microsoft.com/office/powerpoint/2010/main" val="3679630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C5CC7-05D0-A75C-2473-521C4732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034" y="664647"/>
            <a:ext cx="6563491" cy="68899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Geometry overlaps and other useful things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6BB21-582C-D604-076F-331ADD450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2168839"/>
            <a:ext cx="7823652" cy="4140521"/>
          </a:xfrm>
        </p:spPr>
        <p:txBody>
          <a:bodyPr/>
          <a:lstStyle/>
          <a:p>
            <a:r>
              <a:rPr lang="en-US" dirty="0"/>
              <a:t>/vis/</a:t>
            </a:r>
            <a:r>
              <a:rPr lang="en-US" dirty="0" err="1"/>
              <a:t>drawLogicalVolume</a:t>
            </a:r>
            <a:r>
              <a:rPr lang="en-US" dirty="0"/>
              <a:t> &lt;log-vol-name&gt;</a:t>
            </a:r>
          </a:p>
          <a:p>
            <a:pPr lvl="1"/>
            <a:r>
              <a:rPr lang="en-US" dirty="0"/>
              <a:t>Boolean components</a:t>
            </a:r>
          </a:p>
          <a:p>
            <a:pPr lvl="1"/>
            <a:r>
              <a:rPr lang="en-US" dirty="0"/>
              <a:t>Geometry voxels</a:t>
            </a:r>
          </a:p>
          <a:p>
            <a:pPr lvl="1"/>
            <a:r>
              <a:rPr lang="en-US" dirty="0"/>
              <a:t>Local axes</a:t>
            </a:r>
          </a:p>
          <a:p>
            <a:pPr lvl="1"/>
            <a:r>
              <a:rPr lang="en-US" dirty="0"/>
              <a:t>Geometry overlaps</a:t>
            </a:r>
          </a:p>
          <a:p>
            <a:pPr lvl="1"/>
            <a:r>
              <a:rPr lang="en-US" dirty="0">
                <a:hlinkClick r:id="rId2"/>
              </a:rPr>
              <a:t>Demo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52386-E9FF-AB62-0B1A-6BB8B023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EF90D-E013-57D6-8572-5584D6F0D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E65A0-E2A3-0B91-1B2F-5B84A33C0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BBA8B1-BD42-EA78-5DBE-8E96A49A374F}"/>
              </a:ext>
            </a:extLst>
          </p:cNvPr>
          <p:cNvSpPr txBox="1"/>
          <p:nvPr/>
        </p:nvSpPr>
        <p:spPr>
          <a:xfrm>
            <a:off x="3681918" y="3631704"/>
            <a:ext cx="748794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Command /vis/</a:t>
            </a:r>
            <a:r>
              <a:rPr lang="en-GB" sz="14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drawLogicalVolume</a:t>
            </a:r>
            <a:endParaRPr lang="en-GB" sz="1400" b="1" dirty="0"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Guidance :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Draws logical volume with additional components.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Synonymous with "/vis/specify".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Creates a scene consisting of this logical volume and asks the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current viewer to draw it. The scene becomes current.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Adds a logical volume to the current scene,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Shows </a:t>
            </a:r>
            <a:r>
              <a:rPr lang="en-GB" sz="14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components (if any), voxels (if any), readout geometry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(if any), local axes and overlaps (if any), under control of the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appropriate flag.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Note: voxels are not constructed until start of run -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"/run/</a:t>
            </a:r>
            <a:r>
              <a:rPr lang="en-GB" sz="14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beamOn</a:t>
            </a:r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".  (For voxels without a run, "/run/</a:t>
            </a:r>
            <a:r>
              <a:rPr lang="en-GB" sz="14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beamOn</a:t>
            </a:r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0".)</a:t>
            </a:r>
          </a:p>
        </p:txBody>
      </p:sp>
      <p:pic>
        <p:nvPicPr>
          <p:cNvPr id="10" name="Picture 9" descr="A computer graphics of a geometric figure&#10;&#10;Description automatically generated with medium confidence">
            <a:extLst>
              <a:ext uri="{FF2B5EF4-FFF2-40B4-BE49-F238E27FC236}">
                <a16:creationId xmlns:a16="http://schemas.microsoft.com/office/drawing/2014/main" id="{7ADD5212-0246-243C-B659-05DC900F57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3525" y="204142"/>
            <a:ext cx="4318637" cy="328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60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C5CC7-05D0-A75C-2473-521C4732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936" y="203111"/>
            <a:ext cx="10168128" cy="1179576"/>
          </a:xfrm>
        </p:spPr>
        <p:txBody>
          <a:bodyPr>
            <a:normAutofit/>
          </a:bodyPr>
          <a:lstStyle/>
          <a:p>
            <a:r>
              <a:rPr lang="en-US" sz="3600" dirty="0"/>
              <a:t>Plotting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6BB21-582C-D604-076F-331ADD450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166191"/>
            <a:ext cx="4583237" cy="514316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If you have histograms registered with the Analysis Manager you can plot them at end of run</a:t>
            </a:r>
          </a:p>
          <a:p>
            <a:pPr lvl="1"/>
            <a:r>
              <a:rPr lang="en-US" dirty="0"/>
              <a:t>Only simple 1D and 2D with boxes for now</a:t>
            </a:r>
          </a:p>
          <a:p>
            <a:r>
              <a:rPr lang="en-US" dirty="0"/>
              <a:t>At the end of run, the run manager prints</a:t>
            </a:r>
          </a:p>
          <a:p>
            <a:r>
              <a:rPr lang="en-US" dirty="0"/>
              <a:t>Only with </a:t>
            </a:r>
            <a:r>
              <a:rPr lang="en-US" dirty="0" err="1"/>
              <a:t>ToolsSG</a:t>
            </a:r>
            <a:r>
              <a:rPr lang="en-US" dirty="0"/>
              <a:t> (TSG) viewer</a:t>
            </a:r>
          </a:p>
          <a:p>
            <a:pPr lvl="1"/>
            <a:r>
              <a:rPr lang="en-US" dirty="0"/>
              <a:t>For best results, build with GEANT4_USE_FREETYPE=ON</a:t>
            </a:r>
          </a:p>
          <a:p>
            <a:pPr lvl="2"/>
            <a:r>
              <a:rPr lang="en-US" dirty="0"/>
              <a:t>Choice of styles – see guidance</a:t>
            </a:r>
          </a:p>
          <a:p>
            <a:pPr lvl="2"/>
            <a:r>
              <a:rPr lang="en-US" dirty="0"/>
              <a:t>From Geant4 11.3 (December 2024)</a:t>
            </a:r>
          </a:p>
          <a:p>
            <a:r>
              <a:rPr lang="en-US" dirty="0"/>
              <a:t>Try basic example B5</a:t>
            </a:r>
          </a:p>
          <a:p>
            <a:pPr lvl="1"/>
            <a:r>
              <a:rPr lang="en-US" dirty="0"/>
              <a:t>/run/beam 100</a:t>
            </a:r>
          </a:p>
          <a:p>
            <a:pPr lvl="1"/>
            <a:r>
              <a:rPr lang="en-US" dirty="0"/>
              <a:t>/vis/plot h1 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52386-E9FF-AB62-0B1A-6BB8B023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EF90D-E013-57D6-8572-5584D6F0D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E65A0-E2A3-0B91-1B2F-5B84A33C0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639A26-7297-B710-CB4E-DA2A0E866716}"/>
              </a:ext>
            </a:extLst>
          </p:cNvPr>
          <p:cNvSpPr txBox="1"/>
          <p:nvPr/>
        </p:nvSpPr>
        <p:spPr>
          <a:xfrm>
            <a:off x="5401050" y="1017774"/>
            <a:ext cx="695094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100 events have been kept for refreshing and/or reviewing.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"/vis/</a:t>
            </a:r>
            <a:r>
              <a:rPr lang="en-GB" sz="14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reviewKeptEvents</a:t>
            </a:r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to review one by one.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To see accumulated, "/vis/enable", then</a:t>
            </a:r>
          </a:p>
          <a:p>
            <a:r>
              <a:rPr lang="en-GB" sz="1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"/vis/viewer/flush" or "/vis/viewer/rebuild".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There are histograms that can be viewed with visualization: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2 h1 histograms(s)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2 h2 histograms(s)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List them with "/analysis/list".</a:t>
            </a:r>
          </a:p>
          <a:p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View them immediately with "/vis/plot" or "/vis/</a:t>
            </a:r>
            <a:r>
              <a:rPr lang="en-GB" sz="14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reviewPlots</a:t>
            </a:r>
            <a:r>
              <a:rPr lang="en-GB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".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150CCE39-0C50-691C-D36B-5A780ABC0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9254" y="3046455"/>
            <a:ext cx="4886162" cy="36161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40248586-A786-B5B1-C584-737B004557CD}"/>
                  </a:ext>
                </a:extLst>
              </p14:cNvPr>
              <p14:cNvContentPartPr/>
              <p14:nvPr/>
            </p14:nvContentPartPr>
            <p14:xfrm>
              <a:off x="954936" y="3712392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40248586-A786-B5B1-C584-737B004557C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5936" y="370339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B9A4634C-0AFD-697A-AB35-093DDFE6FD4E}"/>
                  </a:ext>
                </a:extLst>
              </p14:cNvPr>
              <p14:cNvContentPartPr/>
              <p14:nvPr/>
            </p14:nvContentPartPr>
            <p14:xfrm>
              <a:off x="1745136" y="3011832"/>
              <a:ext cx="3721320" cy="3387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B9A4634C-0AFD-697A-AB35-093DDFE6FD4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36136" y="3002832"/>
                <a:ext cx="3738960" cy="35640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DF99C327-7C15-4273-D344-B02F44D75041}"/>
              </a:ext>
            </a:extLst>
          </p:cNvPr>
          <p:cNvGrpSpPr/>
          <p:nvPr/>
        </p:nvGrpSpPr>
        <p:grpSpPr>
          <a:xfrm>
            <a:off x="5441616" y="3036312"/>
            <a:ext cx="12600" cy="137160"/>
            <a:chOff x="5441616" y="3036312"/>
            <a:chExt cx="12600" cy="13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3F3EB20-8567-4F25-4A62-72FC30CB5F14}"/>
                    </a:ext>
                  </a:extLst>
                </p14:cNvPr>
                <p14:cNvContentPartPr/>
                <p14:nvPr/>
              </p14:nvContentPartPr>
              <p14:xfrm>
                <a:off x="5441616" y="3036312"/>
                <a:ext cx="12600" cy="1371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3F3EB20-8567-4F25-4A62-72FC30CB5F14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432976" y="3027312"/>
                  <a:ext cx="30240" cy="15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C92A1FB-D7F2-98AA-90B8-1EEFEB4FCA8E}"/>
                    </a:ext>
                  </a:extLst>
                </p14:cNvPr>
                <p14:cNvContentPartPr/>
                <p14:nvPr/>
              </p14:nvContentPartPr>
              <p14:xfrm>
                <a:off x="5441616" y="3173112"/>
                <a:ext cx="360" cy="3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C92A1FB-D7F2-98AA-90B8-1EEFEB4FCA8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432976" y="3164472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714590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136525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dirty="0"/>
              <a:t>User drawing (from C++ code)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586429"/>
            <a:ext cx="11019514" cy="4722931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</a:t>
            </a:r>
            <a:r>
              <a:rPr lang="en-US" dirty="0"/>
              <a:t> methods of the vis manager</a:t>
            </a:r>
          </a:p>
          <a:p>
            <a:pPr lvl="1" indent="-457200"/>
            <a:r>
              <a:rPr lang="en-US" dirty="0"/>
              <a:t>Restrictions and limitations</a:t>
            </a:r>
          </a:p>
          <a:p>
            <a:r>
              <a:rPr lang="en-US" dirty="0"/>
              <a:t>User vis actions</a:t>
            </a:r>
          </a:p>
          <a:p>
            <a:pPr lvl="1" indent="-457200"/>
            <a:r>
              <a:rPr lang="en-US" dirty="0"/>
              <a:t>Treated like a model—refreshed as required</a:t>
            </a:r>
          </a:p>
          <a:p>
            <a:r>
              <a:rPr lang="en-US" dirty="0"/>
              <a:t>Draw method of trajectories</a:t>
            </a:r>
          </a:p>
          <a:p>
            <a:r>
              <a:rPr lang="en-US" dirty="0"/>
              <a:t>Draw methods of hits and </a:t>
            </a:r>
            <a:r>
              <a:rPr lang="en-US" dirty="0" err="1"/>
              <a:t>digis</a:t>
            </a:r>
            <a:endParaRPr lang="en-US" dirty="0"/>
          </a:p>
          <a:p>
            <a:endParaRPr lang="en-US" dirty="0"/>
          </a:p>
          <a:p>
            <a:r>
              <a:rPr lang="en-US" dirty="0"/>
              <a:t>                                      See </a:t>
            </a:r>
            <a:r>
              <a:rPr lang="en-US" dirty="0">
                <a:hlinkClick r:id="rId2"/>
              </a:rPr>
              <a:t>separate presentation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481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1CC4E-2DE2-7436-04BC-8DB4C5BA7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262201"/>
            <a:ext cx="10168128" cy="1179576"/>
          </a:xfrm>
        </p:spPr>
        <p:txBody>
          <a:bodyPr/>
          <a:lstStyle/>
          <a:p>
            <a:r>
              <a:rPr lang="en-US" dirty="0"/>
              <a:t>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012B1-E764-4DEC-02BB-5967DB819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1134737"/>
            <a:ext cx="10168128" cy="534318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“Prediction is difficult, especially of the future”—unattributed quote!</a:t>
            </a:r>
          </a:p>
          <a:p>
            <a:r>
              <a:rPr lang="en-US" dirty="0"/>
              <a:t>The Qt GUI will continue to be our “flagship” UI</a:t>
            </a:r>
          </a:p>
          <a:p>
            <a:r>
              <a:rPr lang="en-US" dirty="0"/>
              <a:t>So far, OpenGL has been our “flagship” graphics driver</a:t>
            </a:r>
          </a:p>
          <a:p>
            <a:pPr lvl="1"/>
            <a:r>
              <a:rPr lang="en-US" dirty="0"/>
              <a:t>Some features, notably time-slicing (drawing by time), is available </a:t>
            </a:r>
            <a:r>
              <a:rPr lang="en-US" i="1" dirty="0"/>
              <a:t>only</a:t>
            </a:r>
            <a:r>
              <a:rPr lang="en-US" dirty="0"/>
              <a:t> with OpenGL</a:t>
            </a:r>
          </a:p>
          <a:p>
            <a:pPr lvl="2"/>
            <a:r>
              <a:rPr lang="en-US" dirty="0"/>
              <a:t>Time slicing uses display lists, an OpenGL-1 deprecated feature</a:t>
            </a:r>
          </a:p>
          <a:p>
            <a:pPr lvl="1"/>
            <a:r>
              <a:rPr lang="en-US" dirty="0"/>
              <a:t>Cutting is somewhat crude (uses clipping planes)</a:t>
            </a:r>
          </a:p>
          <a:p>
            <a:r>
              <a:rPr lang="en-US" dirty="0" err="1"/>
              <a:t>ToolsSG</a:t>
            </a:r>
            <a:r>
              <a:rPr lang="en-US" dirty="0"/>
              <a:t> parallels OpenGL in almost all respects</a:t>
            </a:r>
          </a:p>
          <a:p>
            <a:pPr lvl="1"/>
            <a:r>
              <a:rPr lang="en-US" dirty="0"/>
              <a:t>Quite light and zippy</a:t>
            </a:r>
          </a:p>
          <a:p>
            <a:pPr lvl="1"/>
            <a:r>
              <a:rPr lang="en-US" dirty="0"/>
              <a:t>As well as OpenGL-ES, it has a ZB driver (with its own </a:t>
            </a:r>
            <a:r>
              <a:rPr lang="en-US" dirty="0" err="1"/>
              <a:t>z-buffer</a:t>
            </a:r>
            <a:r>
              <a:rPr lang="en-US" dirty="0"/>
              <a:t>), including offscreen</a:t>
            </a:r>
          </a:p>
          <a:p>
            <a:pPr lvl="2"/>
            <a:r>
              <a:rPr lang="en-US" dirty="0"/>
              <a:t>Memory-based (non-GPU), thus cannot compete for performance, but OK</a:t>
            </a:r>
          </a:p>
          <a:p>
            <a:pPr lvl="2"/>
            <a:r>
              <a:rPr lang="en-US" dirty="0"/>
              <a:t>Requires only the ability to draw or dump a pixel map</a:t>
            </a:r>
          </a:p>
          <a:p>
            <a:pPr lvl="1"/>
            <a:r>
              <a:rPr lang="en-US" dirty="0"/>
              <a:t>Has plotting</a:t>
            </a:r>
          </a:p>
          <a:p>
            <a:r>
              <a:rPr lang="en-US" dirty="0" err="1"/>
              <a:t>Vtk</a:t>
            </a:r>
            <a:r>
              <a:rPr lang="en-US" dirty="0"/>
              <a:t>: now fully released, and being used</a:t>
            </a:r>
          </a:p>
          <a:p>
            <a:pPr lvl="1"/>
            <a:r>
              <a:rPr lang="en-US" dirty="0"/>
              <a:t>Very high performance</a:t>
            </a:r>
          </a:p>
          <a:p>
            <a:pPr lvl="1"/>
            <a:r>
              <a:rPr lang="en-US" dirty="0"/>
              <a:t>Interfaces to </a:t>
            </a:r>
            <a:r>
              <a:rPr lang="en-US" dirty="0" err="1"/>
              <a:t>ParaView</a:t>
            </a:r>
            <a:r>
              <a:rPr lang="en-US" dirty="0"/>
              <a:t> (and </a:t>
            </a:r>
            <a:r>
              <a:rPr lang="en-US" dirty="0" err="1"/>
              <a:t>FreeCAD</a:t>
            </a:r>
            <a:r>
              <a:rPr lang="en-US" dirty="0"/>
              <a:t>?)</a:t>
            </a:r>
          </a:p>
          <a:p>
            <a:pPr lvl="1"/>
            <a:r>
              <a:rPr lang="en-US" dirty="0"/>
              <a:t>Nice cutters and slicers</a:t>
            </a:r>
          </a:p>
          <a:p>
            <a:pPr lvl="1"/>
            <a:r>
              <a:rPr lang="en-US" dirty="0"/>
              <a:t>Needs manpower to develop into a truly useful driver</a:t>
            </a:r>
          </a:p>
          <a:p>
            <a:pPr lvl="1"/>
            <a:r>
              <a:rPr lang="en-US" dirty="0"/>
              <a:t>Can it do zoom-in-on and twinkling?</a:t>
            </a:r>
          </a:p>
          <a:p>
            <a:pPr lvl="1"/>
            <a:r>
              <a:rPr lang="en-US" dirty="0"/>
              <a:t>Can it do time-slicing?</a:t>
            </a:r>
          </a:p>
          <a:p>
            <a:r>
              <a:rPr lang="en-US" dirty="0"/>
              <a:t>These—and other—drivers will continue to be offered as a choice for users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62E90-0B82-7FBF-D299-6588ADE5F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BACFE-8B5D-56D8-E6CD-F0DF6455E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0F7C8-675E-0622-AF22-4A05DF52A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098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91E2E-4CA6-A925-470F-4DC721411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136525"/>
            <a:ext cx="10168128" cy="1179576"/>
          </a:xfrm>
        </p:spPr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AFB97-6822-239F-CBEF-FDA20C703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1018" y="1005040"/>
            <a:ext cx="4980432" cy="545117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Open Inventor</a:t>
            </a:r>
          </a:p>
          <a:p>
            <a:pPr lvl="1"/>
            <a:r>
              <a:rPr lang="en-US" dirty="0"/>
              <a:t>Again, somewhat specialist</a:t>
            </a:r>
          </a:p>
          <a:p>
            <a:pPr lvl="1"/>
            <a:r>
              <a:rPr lang="en-US" dirty="0"/>
              <a:t>Not so easy to install</a:t>
            </a:r>
          </a:p>
          <a:p>
            <a:pPr lvl="1"/>
            <a:r>
              <a:rPr lang="en-US" dirty="0"/>
              <a:t>But worth continuing</a:t>
            </a:r>
          </a:p>
          <a:p>
            <a:r>
              <a:rPr lang="en-US" dirty="0"/>
              <a:t>Fukui renderer/DAWN/DAVID</a:t>
            </a:r>
          </a:p>
          <a:p>
            <a:pPr lvl="1"/>
            <a:r>
              <a:rPr lang="en-US" dirty="0"/>
              <a:t>Still works</a:t>
            </a:r>
          </a:p>
          <a:p>
            <a:r>
              <a:rPr lang="en-US" dirty="0"/>
              <a:t>VRML</a:t>
            </a:r>
          </a:p>
          <a:p>
            <a:pPr lvl="1"/>
            <a:r>
              <a:rPr lang="en-US" dirty="0"/>
              <a:t>Still works</a:t>
            </a:r>
          </a:p>
          <a:p>
            <a:r>
              <a:rPr lang="en-US" dirty="0" err="1"/>
              <a:t>HepRep</a:t>
            </a:r>
            <a:endParaRPr lang="en-US" dirty="0"/>
          </a:p>
          <a:p>
            <a:pPr lvl="1"/>
            <a:r>
              <a:rPr lang="en-US" dirty="0"/>
              <a:t>Still works</a:t>
            </a:r>
          </a:p>
          <a:p>
            <a:pPr lvl="1"/>
            <a:r>
              <a:rPr lang="en-US" dirty="0"/>
              <a:t>But the browser, </a:t>
            </a:r>
            <a:r>
              <a:rPr lang="en-US" dirty="0" err="1"/>
              <a:t>HepRApp</a:t>
            </a:r>
            <a:r>
              <a:rPr lang="en-US" dirty="0"/>
              <a:t>, is no longer supported and works only on an old Java version</a:t>
            </a:r>
          </a:p>
          <a:p>
            <a:pPr lvl="1"/>
            <a:r>
              <a:rPr lang="en-US" dirty="0"/>
              <a:t>Deprecate?</a:t>
            </a:r>
          </a:p>
          <a:p>
            <a:r>
              <a:rPr lang="en-US" dirty="0"/>
              <a:t>Qt3D</a:t>
            </a:r>
          </a:p>
          <a:p>
            <a:pPr lvl="1"/>
            <a:r>
              <a:rPr lang="en-US" dirty="0"/>
              <a:t>Deprecated by Qt, so we should do the same</a:t>
            </a:r>
          </a:p>
          <a:p>
            <a:r>
              <a:rPr lang="en-US" dirty="0" err="1"/>
              <a:t>RayTracer</a:t>
            </a:r>
            <a:endParaRPr lang="en-US" dirty="0"/>
          </a:p>
          <a:p>
            <a:pPr lvl="1"/>
            <a:r>
              <a:rPr lang="en-US" dirty="0"/>
              <a:t>Essential, but needs support</a:t>
            </a:r>
          </a:p>
          <a:p>
            <a:r>
              <a:rPr lang="en-US" dirty="0" err="1"/>
              <a:t>gMocren</a:t>
            </a:r>
            <a:endParaRPr lang="en-US" dirty="0"/>
          </a:p>
          <a:p>
            <a:pPr lvl="1"/>
            <a:r>
              <a:rPr lang="en-US" dirty="0"/>
              <a:t>Not supported</a:t>
            </a:r>
          </a:p>
          <a:p>
            <a:pPr lvl="1"/>
            <a:r>
              <a:rPr lang="en-US" dirty="0"/>
              <a:t>Deprecate?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7701E3-87E6-5071-F94E-320D4E79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486BC-2212-1AC6-529C-A77A54ECD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2B31A-8381-4E9B-24A8-906CC45D5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27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7287CE0-6244-ED47-9D7B-D62384E2FD77}"/>
              </a:ext>
            </a:extLst>
          </p:cNvPr>
          <p:cNvSpPr txBox="1">
            <a:spLocks/>
          </p:cNvSpPr>
          <p:nvPr/>
        </p:nvSpPr>
        <p:spPr>
          <a:xfrm>
            <a:off x="1219200" y="1005040"/>
            <a:ext cx="4980432" cy="580015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OpenGL</a:t>
            </a:r>
          </a:p>
          <a:p>
            <a:pPr lvl="1"/>
            <a:r>
              <a:rPr lang="en-US" dirty="0"/>
              <a:t>OpenGL-1 will probably be continued to be supported because of a huge amount of legacy code, including ours</a:t>
            </a:r>
          </a:p>
          <a:p>
            <a:pPr lvl="1"/>
            <a:r>
              <a:rPr lang="en-US" dirty="0"/>
              <a:t>So I recommend continuing our OpenGL drivers</a:t>
            </a:r>
          </a:p>
          <a:p>
            <a:pPr lvl="2"/>
            <a:r>
              <a:rPr lang="en-US" dirty="0"/>
              <a:t>To keep the very nice features, such as time-slicing</a:t>
            </a:r>
          </a:p>
          <a:p>
            <a:r>
              <a:rPr lang="en-US" dirty="0" err="1"/>
              <a:t>ToolsSG</a:t>
            </a:r>
            <a:endParaRPr lang="en-US" dirty="0"/>
          </a:p>
          <a:p>
            <a:pPr lvl="1"/>
            <a:r>
              <a:rPr lang="en-US" dirty="0"/>
              <a:t>Parallels OpenGL in almost all respects</a:t>
            </a:r>
          </a:p>
          <a:p>
            <a:pPr lvl="1"/>
            <a:r>
              <a:rPr lang="en-US" dirty="0"/>
              <a:t>Needs no installation (all platforms have OpenGL support)</a:t>
            </a:r>
          </a:p>
          <a:p>
            <a:pPr lvl="1"/>
            <a:r>
              <a:rPr lang="en-US" dirty="0"/>
              <a:t>Offer off-screen rendering</a:t>
            </a:r>
          </a:p>
          <a:p>
            <a:pPr lvl="1"/>
            <a:r>
              <a:rPr lang="en-US" dirty="0"/>
              <a:t>Let’s continue to invest in it</a:t>
            </a:r>
          </a:p>
          <a:p>
            <a:r>
              <a:rPr lang="en-US" dirty="0" err="1"/>
              <a:t>Vtk</a:t>
            </a:r>
            <a:endParaRPr lang="en-US" dirty="0"/>
          </a:p>
          <a:p>
            <a:pPr lvl="1"/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Has some really nice features</a:t>
            </a:r>
          </a:p>
          <a:p>
            <a:pPr lvl="2"/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Excellent </a:t>
            </a:r>
            <a:r>
              <a:rPr lang="en-GB" dirty="0" err="1">
                <a:solidFill>
                  <a:srgbClr val="000000"/>
                </a:solidFill>
                <a:latin typeface="Helvetica" pitchFamily="2" charset="0"/>
              </a:rPr>
              <a:t>performace</a:t>
            </a:r>
            <a:endParaRPr lang="en-GB" dirty="0">
              <a:solidFill>
                <a:srgbClr val="000000"/>
              </a:solidFill>
              <a:latin typeface="Helvetica" pitchFamily="2" charset="0"/>
            </a:endParaRPr>
          </a:p>
          <a:p>
            <a:pPr lvl="2"/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Clipping and cutting</a:t>
            </a:r>
          </a:p>
          <a:p>
            <a:pPr lvl="2"/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Export to </a:t>
            </a:r>
            <a:r>
              <a:rPr lang="en-GB" dirty="0" err="1">
                <a:solidFill>
                  <a:srgbClr val="000000"/>
                </a:solidFill>
                <a:latin typeface="Helvetica" pitchFamily="2" charset="0"/>
              </a:rPr>
              <a:t>ParaView</a:t>
            </a:r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 and other nice applications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At present, </a:t>
            </a:r>
            <a:r>
              <a:rPr lang="en-GB" dirty="0" err="1">
                <a:solidFill>
                  <a:srgbClr val="000000"/>
                </a:solidFill>
                <a:latin typeface="Helvetica" pitchFamily="2" charset="0"/>
              </a:rPr>
              <a:t>Vtk</a:t>
            </a:r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 in Geant4 appears to be somewhat specialist. So my question is: how much do we push it as a vis tool? There is an overhead, of course, namely the installation of </a:t>
            </a:r>
            <a:r>
              <a:rPr lang="en-GB" dirty="0" err="1">
                <a:solidFill>
                  <a:srgbClr val="000000"/>
                </a:solidFill>
                <a:latin typeface="Helvetica" pitchFamily="2" charset="0"/>
              </a:rPr>
              <a:t>Vtk</a:t>
            </a:r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 libraries, followed by a rebuild of Geant4. On Mac, at least, that is simple and in my experience error free.</a:t>
            </a:r>
          </a:p>
          <a:p>
            <a:pPr lvl="1"/>
            <a:r>
              <a:rPr lang="en-US" dirty="0"/>
              <a:t>Let’s continue to invest in it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8903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09040-4B2B-DA74-8C42-A169EC679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C94606-CE31-8A23-69F7-54D5927B8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8B27CC-688A-3AE1-6BB2-BE6480061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8C92C0-0DEE-DFF3-6708-45EC3F2E4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2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99587-7A69-BD2D-231C-EBCEE1BD2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591" y="136525"/>
            <a:ext cx="10168128" cy="1179576"/>
          </a:xfrm>
        </p:spPr>
        <p:txBody>
          <a:bodyPr/>
          <a:lstStyle/>
          <a:p>
            <a:r>
              <a:rPr lang="en-US" dirty="0"/>
              <a:t>Contributors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F369C-3A97-4C5E-FBDF-27806F5F1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9412" y="1091087"/>
            <a:ext cx="5123307" cy="3591082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Graphics</a:t>
            </a:r>
          </a:p>
          <a:p>
            <a:pPr lvl="1"/>
            <a:r>
              <a:rPr lang="en-US" dirty="0"/>
              <a:t>Core vis manager: John Allison (1994)</a:t>
            </a:r>
          </a:p>
          <a:p>
            <a:pPr lvl="1"/>
            <a:r>
              <a:rPr lang="en-US" dirty="0"/>
              <a:t>OpenGL drivers</a:t>
            </a:r>
          </a:p>
          <a:p>
            <a:pPr lvl="2"/>
            <a:r>
              <a:rPr lang="en-US" dirty="0"/>
              <a:t>Core scene handling: Andy Walkden and John Allison (1996)</a:t>
            </a:r>
          </a:p>
          <a:p>
            <a:pPr lvl="2"/>
            <a:r>
              <a:rPr lang="en-US" dirty="0"/>
              <a:t>Qt extension: Laurent Garnier (2007)</a:t>
            </a:r>
          </a:p>
          <a:p>
            <a:pPr lvl="1"/>
            <a:r>
              <a:rPr lang="en-US" dirty="0"/>
              <a:t>Open Inventor drivers: Joe Boudreau (1996), Guy </a:t>
            </a:r>
            <a:r>
              <a:rPr lang="en-US" dirty="0" err="1"/>
              <a:t>Barrand</a:t>
            </a:r>
            <a:r>
              <a:rPr lang="en-US" dirty="0"/>
              <a:t> (2004), Fred Jones (2012)</a:t>
            </a:r>
          </a:p>
          <a:p>
            <a:pPr lvl="1"/>
            <a:r>
              <a:rPr lang="en-US" dirty="0"/>
              <a:t>Ray Tracer: Makoto </a:t>
            </a:r>
            <a:r>
              <a:rPr lang="en-US" dirty="0" err="1"/>
              <a:t>Asai</a:t>
            </a:r>
            <a:r>
              <a:rPr lang="en-US" dirty="0"/>
              <a:t> (2000)</a:t>
            </a:r>
          </a:p>
          <a:p>
            <a:pPr lvl="1"/>
            <a:r>
              <a:rPr lang="en-US" dirty="0"/>
              <a:t>DAWN and VRML: Satoshi Tanaka (1996)</a:t>
            </a:r>
          </a:p>
          <a:p>
            <a:pPr lvl="1"/>
            <a:r>
              <a:rPr lang="en-US" dirty="0" err="1"/>
              <a:t>HepRepFile</a:t>
            </a:r>
            <a:r>
              <a:rPr lang="en-US" dirty="0"/>
              <a:t>: Joseph Perl (2001)</a:t>
            </a:r>
          </a:p>
          <a:p>
            <a:pPr lvl="1"/>
            <a:r>
              <a:rPr lang="en-US" dirty="0" err="1"/>
              <a:t>Vtk</a:t>
            </a:r>
            <a:r>
              <a:rPr lang="en-US" dirty="0"/>
              <a:t> drivers: Stewart </a:t>
            </a:r>
            <a:r>
              <a:rPr lang="en-US" dirty="0" err="1"/>
              <a:t>Boogert</a:t>
            </a:r>
            <a:r>
              <a:rPr lang="en-US" dirty="0"/>
              <a:t> (2021)</a:t>
            </a:r>
          </a:p>
          <a:p>
            <a:pPr lvl="1"/>
            <a:r>
              <a:rPr lang="en-US" dirty="0" err="1"/>
              <a:t>ToolsSG</a:t>
            </a:r>
            <a:r>
              <a:rPr lang="en-US" dirty="0"/>
              <a:t> drivers: Guy </a:t>
            </a:r>
            <a:r>
              <a:rPr lang="en-US" dirty="0" err="1"/>
              <a:t>Barrand</a:t>
            </a:r>
            <a:r>
              <a:rPr lang="en-US" dirty="0"/>
              <a:t> (2021)</a:t>
            </a:r>
          </a:p>
          <a:p>
            <a:pPr lvl="1"/>
            <a:r>
              <a:rPr lang="en-US" dirty="0"/>
              <a:t>ASCII Tree: John Allison (2001)</a:t>
            </a:r>
          </a:p>
          <a:p>
            <a:pPr lvl="1"/>
            <a:r>
              <a:rPr lang="en-US" dirty="0"/>
              <a:t>Others…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A3CD7-1092-DF3F-1CA2-1A3CD3B17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009C6-9B17-5308-99BA-748324235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EDF62-E863-B418-02EF-174A05C8D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3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4813C4E-6CA0-3413-6D63-67D28775D596}"/>
              </a:ext>
            </a:extLst>
          </p:cNvPr>
          <p:cNvSpPr txBox="1">
            <a:spLocks/>
          </p:cNvSpPr>
          <p:nvPr/>
        </p:nvSpPr>
        <p:spPr>
          <a:xfrm>
            <a:off x="765047" y="1091086"/>
            <a:ext cx="5123307" cy="576691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Main contributors listed (with approximate start year)—but there is much cross-fertilization, including from the Geometry Category</a:t>
            </a:r>
          </a:p>
          <a:p>
            <a:r>
              <a:rPr lang="en-US" b="1" dirty="0"/>
              <a:t>UI systems</a:t>
            </a:r>
          </a:p>
          <a:p>
            <a:pPr lvl="1"/>
            <a:r>
              <a:rPr lang="en-US" dirty="0"/>
              <a:t>Core framework: Hajime Yoshida, Koichi Murakami, and Guy </a:t>
            </a:r>
            <a:r>
              <a:rPr lang="en-US" dirty="0" err="1"/>
              <a:t>Barrand</a:t>
            </a:r>
            <a:r>
              <a:rPr lang="en-US" dirty="0"/>
              <a:t> (1998)</a:t>
            </a:r>
          </a:p>
          <a:p>
            <a:pPr lvl="1"/>
            <a:r>
              <a:rPr lang="en-US" dirty="0" err="1"/>
              <a:t>Xm</a:t>
            </a:r>
            <a:r>
              <a:rPr lang="en-US" dirty="0"/>
              <a:t> GUI: Guy </a:t>
            </a:r>
            <a:r>
              <a:rPr lang="en-US" dirty="0" err="1"/>
              <a:t>Barrand</a:t>
            </a:r>
            <a:r>
              <a:rPr lang="en-US" dirty="0"/>
              <a:t> (1998)</a:t>
            </a:r>
          </a:p>
          <a:p>
            <a:pPr lvl="1"/>
            <a:r>
              <a:rPr lang="en-US" dirty="0"/>
              <a:t>Qt GUI: Laurent Garnier (2007), Guy </a:t>
            </a:r>
            <a:r>
              <a:rPr lang="en-US" dirty="0" err="1"/>
              <a:t>Barrand</a:t>
            </a:r>
            <a:r>
              <a:rPr lang="en-US" dirty="0"/>
              <a:t> (2007) and John Allison (2023)</a:t>
            </a:r>
          </a:p>
          <a:p>
            <a:pPr lvl="1"/>
            <a:r>
              <a:rPr lang="en-US" dirty="0"/>
              <a:t>Win32 GUI: O. Pena-Rodrigue and Gabriele Cosmo (2021)</a:t>
            </a:r>
          </a:p>
          <a:p>
            <a:r>
              <a:rPr lang="en-US" b="1" dirty="0"/>
              <a:t>Graphics Reps</a:t>
            </a:r>
            <a:r>
              <a:rPr lang="en-US" dirty="0"/>
              <a:t> (low-level library of graphics primitives,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Core primitives and vis manager virtual interface: John Allison (1994)</a:t>
            </a:r>
          </a:p>
          <a:p>
            <a:pPr lvl="1"/>
            <a:r>
              <a:rPr lang="en-US" dirty="0"/>
              <a:t>Polyhedron and Boolean processors: </a:t>
            </a:r>
            <a:r>
              <a:rPr lang="en-US" dirty="0" err="1"/>
              <a:t>Evgueni</a:t>
            </a:r>
            <a:r>
              <a:rPr lang="en-US" dirty="0"/>
              <a:t> </a:t>
            </a:r>
            <a:r>
              <a:rPr lang="en-US" dirty="0" err="1"/>
              <a:t>Tchernaev</a:t>
            </a:r>
            <a:r>
              <a:rPr lang="en-US" dirty="0"/>
              <a:t> (1998)</a:t>
            </a:r>
          </a:p>
          <a:p>
            <a:r>
              <a:rPr lang="en-US" b="1" dirty="0"/>
              <a:t>Modeling</a:t>
            </a:r>
          </a:p>
          <a:p>
            <a:pPr lvl="1"/>
            <a:r>
              <a:rPr lang="en-US" dirty="0"/>
              <a:t>Core models: John Allison (1994)</a:t>
            </a:r>
          </a:p>
          <a:p>
            <a:pPr lvl="1"/>
            <a:r>
              <a:rPr lang="en-US" dirty="0"/>
              <a:t>Trajectory models and filters: Jane </a:t>
            </a:r>
            <a:r>
              <a:rPr lang="en-US" dirty="0" err="1"/>
              <a:t>Tinslay</a:t>
            </a:r>
            <a:r>
              <a:rPr lang="en-US" dirty="0"/>
              <a:t> (2005)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730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35AEB-0C49-268E-0B36-F609AF504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11228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dirty="0"/>
              <a:t>Available User Interfaces and Graphics Drivers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12555-0783-C26D-BA61-AA9061FB6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00" y="1238012"/>
            <a:ext cx="5812483" cy="5143169"/>
          </a:xfrm>
        </p:spPr>
        <p:txBody>
          <a:bodyPr>
            <a:normAutofit fontScale="85000" lnSpcReduction="20000"/>
          </a:bodyPr>
          <a:lstStyle/>
          <a:p>
            <a:r>
              <a:rPr lang="en-US" sz="3100" dirty="0">
                <a:highlight>
                  <a:srgbClr val="FFFF00"/>
                </a:highlight>
              </a:rPr>
              <a:t>Graphics Drivers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Graphical</a:t>
            </a:r>
          </a:p>
          <a:p>
            <a:pPr lvl="2"/>
            <a:r>
              <a:rPr lang="en-US" dirty="0"/>
              <a:t>OpenGL (some advanced features, also export)</a:t>
            </a:r>
          </a:p>
          <a:p>
            <a:pPr lvl="2"/>
            <a:r>
              <a:rPr lang="en-US" dirty="0" err="1"/>
              <a:t>OpenInventor</a:t>
            </a:r>
            <a:r>
              <a:rPr lang="en-US" dirty="0"/>
              <a:t> (some advanced features, VRLM export)</a:t>
            </a:r>
          </a:p>
          <a:p>
            <a:pPr lvl="2"/>
            <a:r>
              <a:rPr lang="en-US" dirty="0" err="1"/>
              <a:t>ToolsSG</a:t>
            </a:r>
            <a:r>
              <a:rPr lang="en-US" dirty="0"/>
              <a:t> (GLES/Qt/ZB, export and plotting)</a:t>
            </a:r>
          </a:p>
          <a:p>
            <a:pPr lvl="2"/>
            <a:r>
              <a:rPr lang="en-US" dirty="0"/>
              <a:t>Qt3D (prototype)</a:t>
            </a:r>
          </a:p>
          <a:p>
            <a:pPr lvl="2"/>
            <a:r>
              <a:rPr lang="en-US" dirty="0" err="1"/>
              <a:t>Vtk</a:t>
            </a:r>
            <a:r>
              <a:rPr lang="en-US" dirty="0"/>
              <a:t> (many interactive options and export formats)</a:t>
            </a:r>
          </a:p>
          <a:p>
            <a:pPr lvl="2"/>
            <a:r>
              <a:rPr lang="en-US" dirty="0" err="1"/>
              <a:t>RayTracerX</a:t>
            </a:r>
            <a:r>
              <a:rPr lang="en-US" dirty="0"/>
              <a:t> (export jpeg)</a:t>
            </a:r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File-writing </a:t>
            </a:r>
            <a:r>
              <a:rPr lang="en-US" dirty="0"/>
              <a:t>(always registered):</a:t>
            </a:r>
          </a:p>
          <a:p>
            <a:pPr lvl="2"/>
            <a:r>
              <a:rPr lang="en-US" dirty="0"/>
              <a:t>DAWNFILE (browse with DAWN)</a:t>
            </a:r>
          </a:p>
          <a:p>
            <a:pPr lvl="2"/>
            <a:r>
              <a:rPr lang="en-US" dirty="0" err="1"/>
              <a:t>HepRepFile</a:t>
            </a:r>
            <a:r>
              <a:rPr lang="en-US" dirty="0"/>
              <a:t> (browse with </a:t>
            </a:r>
            <a:r>
              <a:rPr lang="en-US" dirty="0" err="1"/>
              <a:t>HepRApp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VRML2FILE (browse with any web browser)</a:t>
            </a:r>
          </a:p>
          <a:p>
            <a:pPr lvl="2"/>
            <a:r>
              <a:rPr lang="en-US" dirty="0" err="1"/>
              <a:t>RayTracer</a:t>
            </a:r>
            <a:r>
              <a:rPr lang="en-US" dirty="0"/>
              <a:t> (export jpeg)</a:t>
            </a:r>
          </a:p>
          <a:p>
            <a:pPr lvl="2"/>
            <a:r>
              <a:rPr lang="en-US" dirty="0" err="1"/>
              <a:t>ToolsSGOffscreen</a:t>
            </a:r>
            <a:r>
              <a:rPr lang="en-US" dirty="0"/>
              <a:t> (numerous picture formats)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Diagnostic </a:t>
            </a:r>
            <a:r>
              <a:rPr lang="en-US" dirty="0"/>
              <a:t>(always registered):</a:t>
            </a:r>
          </a:p>
          <a:p>
            <a:pPr lvl="2"/>
            <a:r>
              <a:rPr lang="en-US" dirty="0" err="1"/>
              <a:t>ASCIITree</a:t>
            </a:r>
            <a:r>
              <a:rPr lang="en-US" dirty="0"/>
              <a:t> (always registered, dumps to G4cout)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735CF-5312-5EF1-DCB6-4591586E1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1297E-9C0A-BFF1-1729-D94EB9E21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A0B32-9A25-E092-62BD-263C90682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EBE4C1F-9FEE-7098-20BD-0C72F6C2A13F}"/>
              </a:ext>
            </a:extLst>
          </p:cNvPr>
          <p:cNvSpPr txBox="1">
            <a:spLocks/>
          </p:cNvSpPr>
          <p:nvPr/>
        </p:nvSpPr>
        <p:spPr>
          <a:xfrm>
            <a:off x="696686" y="1166191"/>
            <a:ext cx="5246914" cy="5143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ighlight>
                  <a:srgbClr val="FFFF00"/>
                </a:highlight>
              </a:rPr>
              <a:t>User Interfaces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Plain terminal</a:t>
            </a:r>
          </a:p>
          <a:p>
            <a:pPr lvl="2"/>
            <a:r>
              <a:rPr lang="en-US" dirty="0" err="1"/>
              <a:t>csh</a:t>
            </a:r>
            <a:r>
              <a:rPr lang="en-US" dirty="0"/>
              <a:t> &amp; </a:t>
            </a:r>
            <a:r>
              <a:rPr lang="en-US" dirty="0" err="1"/>
              <a:t>tcsh</a:t>
            </a:r>
            <a:endParaRPr lang="en-US" dirty="0"/>
          </a:p>
          <a:p>
            <a:pPr lvl="1"/>
            <a:r>
              <a:rPr lang="en-US" dirty="0">
                <a:highlight>
                  <a:srgbClr val="FFFF00"/>
                </a:highlight>
              </a:rPr>
              <a:t>Graphical</a:t>
            </a:r>
          </a:p>
          <a:p>
            <a:pPr lvl="2"/>
            <a:r>
              <a:rPr lang="en-US" dirty="0" err="1"/>
              <a:t>Xm</a:t>
            </a:r>
            <a:r>
              <a:rPr lang="en-US" dirty="0"/>
              <a:t> (motif)</a:t>
            </a:r>
          </a:p>
          <a:p>
            <a:pPr lvl="3"/>
            <a:r>
              <a:rPr lang="en-US" dirty="0"/>
              <a:t>In-window graphics, interactive help, and output</a:t>
            </a:r>
          </a:p>
          <a:p>
            <a:pPr lvl="2"/>
            <a:r>
              <a:rPr lang="en-US" dirty="0"/>
              <a:t>Win32 (Windows)</a:t>
            </a:r>
          </a:p>
          <a:p>
            <a:pPr lvl="3"/>
            <a:r>
              <a:rPr lang="en-US" dirty="0"/>
              <a:t>As above</a:t>
            </a:r>
          </a:p>
          <a:p>
            <a:pPr lvl="2"/>
            <a:r>
              <a:rPr lang="en-US" dirty="0"/>
              <a:t>Qt (cross-platform UI system)</a:t>
            </a:r>
          </a:p>
          <a:p>
            <a:pPr lvl="3"/>
            <a:r>
              <a:rPr lang="en-US" dirty="0"/>
              <a:t>As above, </a:t>
            </a:r>
            <a:r>
              <a:rPr lang="en-US" dirty="0">
                <a:highlight>
                  <a:srgbClr val="FFFF00"/>
                </a:highlight>
              </a:rPr>
              <a:t>plus</a:t>
            </a:r>
            <a:r>
              <a:rPr lang="en-US" dirty="0"/>
              <a:t> an interactive scene tree</a:t>
            </a:r>
          </a:p>
          <a:p>
            <a:pPr lvl="4"/>
            <a:r>
              <a:rPr lang="en-US" dirty="0"/>
              <a:t>Select visibility and </a:t>
            </a:r>
            <a:r>
              <a:rPr lang="en-US" dirty="0" err="1"/>
              <a:t>colour</a:t>
            </a:r>
            <a:r>
              <a:rPr lang="en-US" dirty="0"/>
              <a:t> of geometry objects…and more (described later)</a:t>
            </a:r>
          </a:p>
        </p:txBody>
      </p:sp>
    </p:spTree>
    <p:extLst>
      <p:ext uri="{BB962C8B-B14F-4D97-AF65-F5344CB8AC3E}">
        <p14:creationId xmlns:p14="http://schemas.microsoft.com/office/powerpoint/2010/main" val="2421086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72CA2-9C03-9B94-2CE0-B618D7FA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Installing libraries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5B951-C11A-027C-F980-E2F1C1F99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1454227"/>
            <a:ext cx="10168128" cy="471797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Installing X11</a:t>
            </a:r>
          </a:p>
          <a:p>
            <a:pPr lvl="1"/>
            <a:r>
              <a:rPr lang="en-US" dirty="0"/>
              <a:t>MacOS: </a:t>
            </a:r>
            <a:r>
              <a:rPr lang="en-US" dirty="0" err="1"/>
              <a:t>Xquartz</a:t>
            </a:r>
            <a:endParaRPr lang="en-US" dirty="0"/>
          </a:p>
          <a:p>
            <a:pPr lvl="1"/>
            <a:r>
              <a:rPr lang="en-US" dirty="0"/>
              <a:t>Linux: native</a:t>
            </a:r>
          </a:p>
          <a:p>
            <a:pPr lvl="1"/>
            <a:r>
              <a:rPr lang="en-US" dirty="0"/>
              <a:t>Windows: X11 not available, but special drivers use the native windowing system.</a:t>
            </a:r>
          </a:p>
          <a:p>
            <a:r>
              <a:rPr lang="en-US" dirty="0"/>
              <a:t>Installing Qt</a:t>
            </a:r>
          </a:p>
          <a:p>
            <a:pPr lvl="1"/>
            <a:r>
              <a:rPr lang="en-US" dirty="0"/>
              <a:t>MacOS: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brew install qt</a:t>
            </a:r>
          </a:p>
          <a:p>
            <a:pPr lvl="2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For Qt5: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brew unlink qt</a:t>
            </a:r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 (to avoid linking to Qt6)</a:t>
            </a:r>
          </a:p>
          <a:p>
            <a:pPr lvl="1"/>
            <a:r>
              <a:rPr lang="en-US" dirty="0"/>
              <a:t>Linux: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apt install qtbase5-dev</a:t>
            </a:r>
          </a:p>
          <a:p>
            <a:pPr lvl="1"/>
            <a:r>
              <a:rPr lang="en-US" dirty="0"/>
              <a:t>Windows: Binaries from Qt web site (</a:t>
            </a:r>
            <a:r>
              <a:rPr lang="en-US" dirty="0" err="1"/>
              <a:t>qt.io</a:t>
            </a:r>
            <a:r>
              <a:rPr lang="en-US" dirty="0"/>
              <a:t>)</a:t>
            </a:r>
          </a:p>
          <a:p>
            <a:r>
              <a:rPr lang="en-US" dirty="0"/>
              <a:t>Installing </a:t>
            </a:r>
            <a:r>
              <a:rPr lang="en-US" dirty="0" err="1"/>
              <a:t>Vtk</a:t>
            </a:r>
            <a:endParaRPr lang="en-US" dirty="0"/>
          </a:p>
          <a:p>
            <a:pPr lvl="1"/>
            <a:r>
              <a:rPr lang="en-US" dirty="0"/>
              <a:t>MacOS: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brew install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vtk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 lvl="1"/>
            <a:r>
              <a:rPr lang="en-US" dirty="0"/>
              <a:t>Linux: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apt</a:t>
            </a:r>
          </a:p>
          <a:p>
            <a:pPr lvl="1"/>
            <a:r>
              <a:rPr lang="en-US" dirty="0"/>
              <a:t>Windows: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conda</a:t>
            </a:r>
            <a:r>
              <a:rPr lang="en-US" dirty="0"/>
              <a:t>?</a:t>
            </a:r>
          </a:p>
          <a:p>
            <a:r>
              <a:rPr lang="en-US" dirty="0"/>
              <a:t>Installing Coin3D (Open Inventor)</a:t>
            </a:r>
          </a:p>
          <a:p>
            <a:pPr lvl="1"/>
            <a:r>
              <a:rPr lang="en-US" dirty="0"/>
              <a:t>Coind3D (Open Inventor): See </a:t>
            </a:r>
            <a:r>
              <a:rPr lang="en-US" dirty="0">
                <a:hlinkClick r:id="rId3"/>
              </a:rPr>
              <a:t>https://www.coin3d.org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E302C-0186-F676-F34E-1086CB0FD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72766-7ADF-01AF-4DF4-7BA3015BC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AEFD7-8149-B4BF-CB4E-51FDE037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1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72CA2-9C03-9B94-2CE0-B618D7FA2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258271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UI and vis build options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5B951-C11A-027C-F980-E2F1C1F99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166191"/>
            <a:ext cx="10653579" cy="5360388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effectLst/>
              </a:rPr>
              <a:t>From the </a:t>
            </a:r>
            <a:r>
              <a:rPr lang="en-GB" dirty="0">
                <a:effectLst/>
                <a:hlinkClick r:id="rId2"/>
              </a:rPr>
              <a:t>Installation Guide</a:t>
            </a:r>
            <a:r>
              <a:rPr lang="en-GB" dirty="0">
                <a:effectLst/>
              </a:rPr>
              <a:t>, </a:t>
            </a:r>
            <a:r>
              <a:rPr lang="en-GB" dirty="0">
                <a:effectLst/>
                <a:hlinkClick r:id="rId3"/>
              </a:rPr>
              <a:t>Build Options</a:t>
            </a:r>
            <a:r>
              <a:rPr lang="en-GB" dirty="0">
                <a:effectLst/>
              </a:rPr>
              <a:t>:</a:t>
            </a:r>
          </a:p>
          <a:p>
            <a:pPr lvl="1"/>
            <a:r>
              <a:rPr lang="en-GB" dirty="0">
                <a:effectLst/>
              </a:rPr>
              <a:t>GEANT4_USE_INVENTOR (DEFAULT : OFF)</a:t>
            </a:r>
          </a:p>
          <a:p>
            <a:pPr lvl="1"/>
            <a:r>
              <a:rPr lang="en-GB" dirty="0">
                <a:effectLst/>
              </a:rPr>
              <a:t>GEANT4_USE_INVENTOR_QT (DEFAULT : OFF)</a:t>
            </a:r>
          </a:p>
          <a:p>
            <a:pPr lvl="1"/>
            <a:r>
              <a:rPr lang="en-GB" dirty="0">
                <a:effectLst/>
              </a:rPr>
              <a:t>GEANT4_USE_OPENGL_WIN32 (DEFAULT : OFF, Windows Only)</a:t>
            </a:r>
          </a:p>
          <a:p>
            <a:pPr lvl="1"/>
            <a:r>
              <a:rPr lang="en-GB" dirty="0">
                <a:effectLst/>
              </a:rPr>
              <a:t>GEANT4_USE_OPENGL_X11 (DEFAULT : OFF, Unix Only)</a:t>
            </a:r>
          </a:p>
          <a:p>
            <a:pPr lvl="1"/>
            <a:r>
              <a:rPr lang="en-GB" dirty="0">
                <a:effectLst/>
              </a:rPr>
              <a:t>GEANT4_USE_QT (DEFAULT : OFF)</a:t>
            </a:r>
          </a:p>
          <a:p>
            <a:pPr lvl="1"/>
            <a:r>
              <a:rPr lang="en-GB" dirty="0">
                <a:solidFill>
                  <a:srgbClr val="D06E45"/>
                </a:solidFill>
                <a:effectLst/>
              </a:rPr>
              <a:t>GEANT4_USE_QT_QT6 (DEFAULT : OFF)</a:t>
            </a:r>
          </a:p>
          <a:p>
            <a:pPr lvl="1"/>
            <a:r>
              <a:rPr lang="en-GB" dirty="0">
                <a:effectLst/>
              </a:rPr>
              <a:t>GEANT4_USE_RAYTRACER_X11 (DEFAULT : OFF, Unix only)</a:t>
            </a:r>
          </a:p>
          <a:p>
            <a:pPr lvl="1"/>
            <a:r>
              <a:rPr lang="en-GB" dirty="0">
                <a:effectLst/>
              </a:rPr>
              <a:t>GEANT4_USE_VTK (DEFAULT : OFF)</a:t>
            </a:r>
          </a:p>
          <a:p>
            <a:pPr lvl="1"/>
            <a:r>
              <a:rPr lang="en-GB" dirty="0">
                <a:effectLst/>
              </a:rPr>
              <a:t>GEANT4_USE_XM (DEFAULT : OFF, Unix Only)</a:t>
            </a:r>
          </a:p>
          <a:p>
            <a:r>
              <a:rPr lang="en-GB" dirty="0"/>
              <a:t>Set required options ON, </a:t>
            </a:r>
            <a:r>
              <a:rPr lang="en-GB" dirty="0" err="1"/>
              <a:t>e.g</a:t>
            </a:r>
            <a:r>
              <a:rPr lang="en-GB" dirty="0"/>
              <a:t>:</a:t>
            </a:r>
          </a:p>
          <a:p>
            <a:pPr lvl="1"/>
            <a:r>
              <a:rPr lang="en-GB" dirty="0">
                <a:effectLst/>
              </a:rPr>
              <a:t>GEANT4_USE_QT=ON</a:t>
            </a:r>
            <a:endParaRPr lang="en-GB" dirty="0"/>
          </a:p>
          <a:p>
            <a:r>
              <a:rPr lang="en-GB" dirty="0">
                <a:solidFill>
                  <a:srgbClr val="FF0000"/>
                </a:solidFill>
                <a:effectLst/>
              </a:rPr>
              <a:t>Don’t mix X11 and Qt</a:t>
            </a:r>
            <a:r>
              <a:rPr lang="en-GB" dirty="0">
                <a:effectLst/>
              </a:rPr>
              <a:t> (unless you know what you’re doing!!)</a:t>
            </a:r>
          </a:p>
          <a:p>
            <a:r>
              <a:rPr lang="en-GB" dirty="0">
                <a:effectLst/>
              </a:rPr>
              <a:t>GEANT4_USE_QT brings in:</a:t>
            </a:r>
          </a:p>
          <a:p>
            <a:pPr lvl="1"/>
            <a:r>
              <a:rPr lang="en-GB" dirty="0" err="1"/>
              <a:t>OpenGLQt</a:t>
            </a:r>
            <a:endParaRPr lang="en-GB" dirty="0"/>
          </a:p>
          <a:p>
            <a:pPr lvl="1"/>
            <a:r>
              <a:rPr lang="en-GB" dirty="0" err="1">
                <a:effectLst/>
              </a:rPr>
              <a:t>ToolsSG</a:t>
            </a:r>
            <a:r>
              <a:rPr lang="en-GB" dirty="0" err="1"/>
              <a:t>Qt</a:t>
            </a:r>
            <a:endParaRPr lang="en-GB" dirty="0"/>
          </a:p>
          <a:p>
            <a:pPr lvl="1"/>
            <a:r>
              <a:rPr lang="en-GB" dirty="0">
                <a:effectLst/>
              </a:rPr>
              <a:t>Qt3D (under deve</a:t>
            </a:r>
            <a:r>
              <a:rPr lang="en-GB" dirty="0"/>
              <a:t>lopment)</a:t>
            </a:r>
            <a:endParaRPr lang="en-GB" dirty="0">
              <a:effectLst/>
            </a:endParaRPr>
          </a:p>
          <a:p>
            <a:endParaRPr lang="en-GB" dirty="0">
              <a:effectLst/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E302C-0186-F676-F34E-1086CB0FD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72766-7ADF-01AF-4DF4-7BA3015BC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AEFD7-8149-B4BF-CB4E-51FDE037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D0D2F51-FA7C-4435-F9A4-7786EC5FC8C3}"/>
                  </a:ext>
                </a:extLst>
              </p14:cNvPr>
              <p14:cNvContentPartPr/>
              <p14:nvPr/>
            </p14:nvContentPartPr>
            <p14:xfrm>
              <a:off x="1443816" y="1881072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D0D2F51-FA7C-4435-F9A4-7786EC5FC8C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34816" y="1872072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A3093D4-1616-230D-BE48-709664021220}"/>
              </a:ext>
            </a:extLst>
          </p:cNvPr>
          <p:cNvSpPr txBox="1"/>
          <p:nvPr/>
        </p:nvSpPr>
        <p:spPr>
          <a:xfrm>
            <a:off x="7993942" y="1881072"/>
            <a:ext cx="3836307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My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cmake</a:t>
            </a:r>
            <a:r>
              <a:rPr lang="en-US" sz="1400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 suppress messages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</a:t>
            </a:r>
          </a:p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cmake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400" b="1" dirty="0" err="1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Wno</a:t>
            </a:r>
            <a:r>
              <a:rPr lang="en-US" sz="1400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-dev --log-level=ERROR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-DCMAKE_INSTALL_PREFIX=`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pwd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` \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-DGEANT4_USE_GDML=ON \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-DGEANT4_USE_QT=ON \</a:t>
            </a:r>
          </a:p>
          <a:p>
            <a:r>
              <a:rPr 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-DGEANT4_USE_QT_QT6=ON \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-DCMAKE_PREFIX_PATH=\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"$(brew --prefix qt@5)” \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-DGEANT4_ENABLE_TESTING=ON \</a:t>
            </a:r>
          </a:p>
          <a:p>
            <a:r>
              <a:rPr 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-DGEANT4_USE_FREETYPE=ON \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-G Xcode \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~/Geant4/geant4-dev</a:t>
            </a:r>
          </a:p>
        </p:txBody>
      </p:sp>
    </p:spTree>
    <p:extLst>
      <p:ext uri="{BB962C8B-B14F-4D97-AF65-F5344CB8AC3E}">
        <p14:creationId xmlns:p14="http://schemas.microsoft.com/office/powerpoint/2010/main" val="2116532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12C81-937A-FD15-C458-2A8454AEB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316" y="114629"/>
            <a:ext cx="10168128" cy="1179576"/>
          </a:xfrm>
        </p:spPr>
        <p:txBody>
          <a:bodyPr/>
          <a:lstStyle/>
          <a:p>
            <a:r>
              <a:rPr lang="en-US" dirty="0"/>
              <a:t>A minimal 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BCEA1-1661-5853-FEAB-78D1AC664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166191"/>
            <a:ext cx="4233294" cy="5143169"/>
          </a:xfrm>
        </p:spPr>
        <p:txBody>
          <a:bodyPr/>
          <a:lstStyle/>
          <a:p>
            <a:r>
              <a:rPr lang="en-US" dirty="0"/>
              <a:t>A minimal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main()</a:t>
            </a:r>
          </a:p>
          <a:p>
            <a:r>
              <a:rPr lang="en-US" dirty="0"/>
              <a:t>A simple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vis.mac</a:t>
            </a:r>
            <a:r>
              <a:rPr lang="en-US" dirty="0"/>
              <a:t> </a:t>
            </a:r>
          </a:p>
          <a:p>
            <a:r>
              <a:rPr lang="en-US" dirty="0"/>
              <a:t>And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gps.mac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 lvl="1"/>
            <a:r>
              <a:rPr lang="en-US" dirty="0"/>
              <a:t>Uses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G4GeneralParticleSource</a:t>
            </a:r>
            <a:r>
              <a:rPr lang="en-US" dirty="0"/>
              <a:t>—see next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CF97D-2B8A-ACB1-420D-E912068F2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FB700-CD64-495D-4974-8A93377F6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8A933-4131-89F7-7F9F-C968353AB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9E61FD-A3C2-1F8C-B99E-C7FB5649C164}"/>
              </a:ext>
            </a:extLst>
          </p:cNvPr>
          <p:cNvSpPr txBox="1"/>
          <p:nvPr/>
        </p:nvSpPr>
        <p:spPr>
          <a:xfrm>
            <a:off x="5185914" y="331421"/>
            <a:ext cx="66608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main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argc,</a:t>
            </a:r>
            <a:r>
              <a:rPr lang="en-GB" sz="1400" dirty="0" err="1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char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**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argv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{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auto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ui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G4UIExecutive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argc,argv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auto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runMan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 = G4RunManagerFactory::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CreateRunManager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runMan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SetUserInitialization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DetectorConstruction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auto</a:t>
            </a:r>
            <a:r>
              <a:rPr lang="en-GB" sz="14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physList</a:t>
            </a:r>
            <a:r>
              <a:rPr lang="en-GB" sz="14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G4PhysListFactory</a:t>
            </a:r>
            <a:r>
              <a:rPr lang="en-GB" sz="14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().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ReferencePhysList</a:t>
            </a:r>
            <a:r>
              <a:rPr lang="en-GB" sz="14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runMan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SetUserInitialization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physList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runMan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SetUserInitialization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ActionInitialization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auto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visMan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G4VisExecutive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visMan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Initialise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auto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UImanager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G4UImanager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::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GetUIpointer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UImanager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ApplyCommand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("/control/execute 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vis.mac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");</a:t>
            </a:r>
          </a:p>
          <a:p>
            <a:r>
              <a:rPr lang="en-GB" sz="1400" dirty="0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ui</a:t>
            </a:r>
            <a:r>
              <a:rPr lang="en-GB" sz="1400" dirty="0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SessionStart</a:t>
            </a:r>
            <a:r>
              <a:rPr lang="en-GB" sz="1400" dirty="0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delete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ui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delete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visMan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delete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runMan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  <a:endParaRPr lang="en-GB" sz="1400" dirty="0">
              <a:solidFill>
                <a:srgbClr val="1C464A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3097E7-CBAA-5FA4-F789-BBDCAF24EAAD}"/>
              </a:ext>
            </a:extLst>
          </p:cNvPr>
          <p:cNvSpPr txBox="1"/>
          <p:nvPr/>
        </p:nvSpPr>
        <p:spPr>
          <a:xfrm>
            <a:off x="6316354" y="3990789"/>
            <a:ext cx="5017720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vis.mac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/control/verbose 2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/run/initialize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/vis/open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drawVolume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/vis/viewer/set/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viewpointThetaPhi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110 170 deg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/vis/scene/add/axes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/vis/scene/add/trajectories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/vis/scene/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endOfEventAction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accumulate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/control/execute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gps.mac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4EBCBB1D-4EE1-7A92-BBE4-39150B76A483}"/>
                  </a:ext>
                </a:extLst>
              </p14:cNvPr>
              <p14:cNvContentPartPr/>
              <p14:nvPr/>
            </p14:nvContentPartPr>
            <p14:xfrm>
              <a:off x="3643300" y="1029560"/>
              <a:ext cx="1440000" cy="43344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EBCBB1D-4EE1-7A92-BBE4-39150B76A48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34300" y="1020920"/>
                <a:ext cx="1457640" cy="45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0E2261A6-5AD1-820F-5938-0DCD506EBE20}"/>
                  </a:ext>
                </a:extLst>
              </p14:cNvPr>
              <p14:cNvContentPartPr/>
              <p14:nvPr/>
            </p14:nvContentPartPr>
            <p14:xfrm>
              <a:off x="5030380" y="1113800"/>
              <a:ext cx="57960" cy="11844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0E2261A6-5AD1-820F-5938-0DCD506EBE2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21740" y="1104800"/>
                <a:ext cx="7560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ECA23BE-A8B2-67B5-316E-78DE8D4B0AA6}"/>
                  </a:ext>
                </a:extLst>
              </p14:cNvPr>
              <p14:cNvContentPartPr/>
              <p14:nvPr/>
            </p14:nvContentPartPr>
            <p14:xfrm>
              <a:off x="6258700" y="4813880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ECA23BE-A8B2-67B5-316E-78DE8D4B0AA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50060" y="48048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3A917B95-590D-1FD4-1262-A116E56AD729}"/>
              </a:ext>
            </a:extLst>
          </p:cNvPr>
          <p:cNvGrpSpPr/>
          <p:nvPr/>
        </p:nvGrpSpPr>
        <p:grpSpPr>
          <a:xfrm>
            <a:off x="5912380" y="5146160"/>
            <a:ext cx="360" cy="360"/>
            <a:chOff x="5912380" y="514616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D766E495-3842-E2CE-A710-3CC36FED295F}"/>
                    </a:ext>
                  </a:extLst>
                </p14:cNvPr>
                <p14:cNvContentPartPr/>
                <p14:nvPr/>
              </p14:nvContentPartPr>
              <p14:xfrm>
                <a:off x="5912380" y="5146160"/>
                <a:ext cx="360" cy="3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D766E495-3842-E2CE-A710-3CC36FED295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903740" y="513716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DFB7BE44-0C2A-FA99-31CB-023E94DDE3AA}"/>
                    </a:ext>
                  </a:extLst>
                </p14:cNvPr>
                <p14:cNvContentPartPr/>
                <p14:nvPr/>
              </p14:nvContentPartPr>
              <p14:xfrm>
                <a:off x="5912380" y="5146160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DFB7BE44-0C2A-FA99-31CB-023E94DDE3A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903740" y="513716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59D1A56-6219-809C-AC72-01B52BB7D787}"/>
                    </a:ext>
                  </a:extLst>
                </p14:cNvPr>
                <p14:cNvContentPartPr/>
                <p14:nvPr/>
              </p14:nvContentPartPr>
              <p14:xfrm>
                <a:off x="5912380" y="5146160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59D1A56-6219-809C-AC72-01B52BB7D78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903740" y="513716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19C9B74-300A-F1A3-8A6E-C31267FE70BD}"/>
              </a:ext>
            </a:extLst>
          </p:cNvPr>
          <p:cNvSpPr txBox="1"/>
          <p:nvPr/>
        </p:nvSpPr>
        <p:spPr>
          <a:xfrm>
            <a:off x="612647" y="4359097"/>
            <a:ext cx="276229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gps.mac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/particle proton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/position 0 0 -20 cm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/direction 0 0 1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/energy 70 MeV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4B7D1FF4-AB9C-7737-008A-7B9701D1B6EB}"/>
                  </a:ext>
                </a:extLst>
              </p14:cNvPr>
              <p14:cNvContentPartPr/>
              <p14:nvPr/>
            </p14:nvContentPartPr>
            <p14:xfrm>
              <a:off x="3060216" y="2647512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4B7D1FF4-AB9C-7737-008A-7B9701D1B6EB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51576" y="263887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3A3BE1CB-0C51-BCD7-CF35-462DDE6BCC09}"/>
                  </a:ext>
                </a:extLst>
              </p14:cNvPr>
              <p14:cNvContentPartPr/>
              <p14:nvPr/>
            </p14:nvContentPartPr>
            <p14:xfrm>
              <a:off x="6095016" y="5277312"/>
              <a:ext cx="360" cy="3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3A3BE1CB-0C51-BCD7-CF35-462DDE6BCC09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86016" y="526867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A7F3591E-DA38-194A-C340-66979E58C6E4}"/>
                  </a:ext>
                </a:extLst>
              </p14:cNvPr>
              <p14:cNvContentPartPr/>
              <p14:nvPr/>
            </p14:nvContentPartPr>
            <p14:xfrm>
              <a:off x="770976" y="2921472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A7F3591E-DA38-194A-C340-66979E58C6E4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2336" y="291283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813CF366-B67C-2DE2-EB0A-BAA213085B23}"/>
                  </a:ext>
                </a:extLst>
              </p14:cNvPr>
              <p14:cNvContentPartPr/>
              <p14:nvPr/>
            </p14:nvContentPartPr>
            <p14:xfrm>
              <a:off x="416736" y="2921472"/>
              <a:ext cx="354600" cy="13935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813CF366-B67C-2DE2-EB0A-BAA213085B23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08096" y="2912832"/>
                <a:ext cx="372240" cy="141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47D31F25-395E-9906-9C77-9100233C329B}"/>
                  </a:ext>
                </a:extLst>
              </p14:cNvPr>
              <p14:cNvContentPartPr/>
              <p14:nvPr/>
            </p14:nvContentPartPr>
            <p14:xfrm>
              <a:off x="610416" y="4322592"/>
              <a:ext cx="162360" cy="324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47D31F25-395E-9906-9C77-9100233C329B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01416" y="4313592"/>
                <a:ext cx="180000" cy="2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1DFAC54E-A0C9-DFD1-274B-19079DEB5E66}"/>
                  </a:ext>
                </a:extLst>
              </p14:cNvPr>
              <p14:cNvContentPartPr/>
              <p14:nvPr/>
            </p14:nvContentPartPr>
            <p14:xfrm>
              <a:off x="5676336" y="5073552"/>
              <a:ext cx="167760" cy="19224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1DFAC54E-A0C9-DFD1-274B-19079DEB5E66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667696" y="5064552"/>
                <a:ext cx="185400" cy="209880"/>
              </a:xfrm>
              <a:prstGeom prst="rect">
                <a:avLst/>
              </a:prstGeom>
            </p:spPr>
          </p:pic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DF9A10FF-5988-EFD9-1DCC-EE4FF911D6D0}"/>
              </a:ext>
            </a:extLst>
          </p:cNvPr>
          <p:cNvGrpSpPr/>
          <p:nvPr/>
        </p:nvGrpSpPr>
        <p:grpSpPr>
          <a:xfrm>
            <a:off x="3398616" y="2130912"/>
            <a:ext cx="2860560" cy="4205160"/>
            <a:chOff x="3398616" y="2130912"/>
            <a:chExt cx="2860560" cy="4205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0CA6B6BB-652B-3A7E-5736-9C8D32C63928}"/>
                    </a:ext>
                  </a:extLst>
                </p14:cNvPr>
                <p14:cNvContentPartPr/>
                <p14:nvPr/>
              </p14:nvContentPartPr>
              <p14:xfrm>
                <a:off x="3851496" y="2130912"/>
                <a:ext cx="1963440" cy="30589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0CA6B6BB-652B-3A7E-5736-9C8D32C63928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842856" y="2121912"/>
                  <a:ext cx="1981080" cy="307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E11838C-081A-5C0B-CB4F-8ED142442989}"/>
                    </a:ext>
                  </a:extLst>
                </p14:cNvPr>
                <p14:cNvContentPartPr/>
                <p14:nvPr/>
              </p14:nvContentPartPr>
              <p14:xfrm>
                <a:off x="5676336" y="5073552"/>
                <a:ext cx="360" cy="3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E11838C-081A-5C0B-CB4F-8ED14244298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667696" y="5064552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8D27E0B-6472-E71C-340C-ED931ACBA324}"/>
                    </a:ext>
                  </a:extLst>
                </p14:cNvPr>
                <p14:cNvContentPartPr/>
                <p14:nvPr/>
              </p14:nvContentPartPr>
              <p14:xfrm>
                <a:off x="3418416" y="5472792"/>
                <a:ext cx="2840760" cy="86328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8D27E0B-6472-E71C-340C-ED931ACBA324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409416" y="5464152"/>
                  <a:ext cx="2858400" cy="88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20010C5F-82B8-F21D-BCF8-FC161ED709A1}"/>
                    </a:ext>
                  </a:extLst>
                </p14:cNvPr>
                <p14:cNvContentPartPr/>
                <p14:nvPr/>
              </p14:nvContentPartPr>
              <p14:xfrm>
                <a:off x="3398616" y="5402952"/>
                <a:ext cx="213840" cy="19368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20010C5F-82B8-F21D-BCF8-FC161ED709A1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389976" y="5393952"/>
                  <a:ext cx="231480" cy="211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220928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2B0FE-34F6-7E72-70C6-595FB44D8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250" y="49029"/>
            <a:ext cx="10168128" cy="1179576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PrimaryGeneratorAction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3BD73-73A8-98CB-C73D-20C00C5FA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166191"/>
            <a:ext cx="4802918" cy="208278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Uses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G4GeneralParticleSource</a:t>
            </a:r>
          </a:p>
          <a:p>
            <a:pPr lvl="1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Instantiated in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PrimaryGeneratorAction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 lvl="2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Itself instantiated in </a:t>
            </a:r>
            <a:r>
              <a:rPr lang="en-GB" b="1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ActionInitialization</a:t>
            </a:r>
            <a:endParaRPr lang="en-US" dirty="0"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E7F55-031E-C6FC-D935-CA857DD1B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907B0-778A-1CF9-16AC-44EAE886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41B87-2797-A8D4-B12D-4643294B0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26BC03-B143-9F6B-E733-6F0C3024BEEA}"/>
              </a:ext>
            </a:extLst>
          </p:cNvPr>
          <p:cNvSpPr txBox="1"/>
          <p:nvPr/>
        </p:nvSpPr>
        <p:spPr>
          <a:xfrm>
            <a:off x="6475062" y="908678"/>
            <a:ext cx="4802918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</a:t>
            </a:r>
            <a:r>
              <a:rPr lang="en-GB" sz="1400" dirty="0" err="1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ifndef</a:t>
            </a:r>
            <a:r>
              <a:rPr lang="en-GB" sz="14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PrimaryGeneratorAction_hh</a:t>
            </a:r>
            <a:endParaRPr lang="en-GB" sz="1400" dirty="0">
              <a:solidFill>
                <a:srgbClr val="64382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#define </a:t>
            </a:r>
            <a:r>
              <a:rPr lang="en-GB" sz="1400" dirty="0" err="1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PrimaryGeneratorAction_hh</a:t>
            </a:r>
            <a:r>
              <a:rPr lang="en-GB" sz="14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</a:t>
            </a:r>
            <a:endParaRPr lang="en-GB" sz="1400" dirty="0">
              <a:solidFill>
                <a:srgbClr val="64382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#include 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"G4VUserPrimaryGeneratorAction.hh"</a:t>
            </a:r>
          </a:p>
          <a:p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class</a:t>
            </a:r>
            <a:r>
              <a:rPr lang="en-GB" sz="1400" dirty="0">
                <a:solidFill>
                  <a:srgbClr val="0B4F79"/>
                </a:solidFill>
                <a:effectLst/>
                <a:latin typeface="Menlo" panose="020B0609030804020204" pitchFamily="49" charset="0"/>
              </a:rPr>
              <a:t> G4GeneralParticleSource;</a:t>
            </a:r>
          </a:p>
          <a:p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class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B4F79"/>
                </a:solidFill>
                <a:effectLst/>
                <a:latin typeface="Menlo" panose="020B0609030804020204" pitchFamily="49" charset="0"/>
              </a:rPr>
              <a:t>PrimaryGeneratorAction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 :</a:t>
            </a:r>
          </a:p>
          <a:p>
            <a:r>
              <a:rPr lang="en-GB" sz="1400" dirty="0">
                <a:solidFill>
                  <a:srgbClr val="3900A0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public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 G4VUserPrimaryGeneratorAction 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public:</a:t>
            </a:r>
          </a:p>
          <a:p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PrimaryGeneratorAction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  ~</a:t>
            </a:r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PrimaryGeneratorAction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void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GeneratePrimaries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G4Event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*);</a:t>
            </a:r>
          </a:p>
          <a:p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private:</a:t>
            </a:r>
          </a:p>
          <a:p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  G4GeneralParticleSource* </a:t>
            </a:r>
            <a:r>
              <a:rPr lang="en-GB" sz="1400" dirty="0" err="1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fpParticleGun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};</a:t>
            </a:r>
          </a:p>
          <a:p>
            <a:r>
              <a:rPr lang="en-GB" sz="14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#endif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12E1EE-F319-8A25-2FC0-FDD647A797A2}"/>
              </a:ext>
            </a:extLst>
          </p:cNvPr>
          <p:cNvSpPr txBox="1"/>
          <p:nvPr/>
        </p:nvSpPr>
        <p:spPr>
          <a:xfrm>
            <a:off x="4788224" y="4162995"/>
            <a:ext cx="727314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#include 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PrimaryGeneratorAction.hh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</a:p>
          <a:p>
            <a:r>
              <a:rPr lang="en-GB" sz="14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#include 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"G4GeneralParticleSource.hh"</a:t>
            </a:r>
          </a:p>
          <a:p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PrimaryGeneratorAction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::</a:t>
            </a:r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PrimaryGeneratorAction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fpParticleGun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  =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 G4GeneralParticleSource;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</a:p>
          <a:p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PrimaryGeneratorAction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::~</a:t>
            </a:r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PrimaryGeneratorAction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delete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fpParticleGun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;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</a:p>
          <a:p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void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PrimaryGeneratorAction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::</a:t>
            </a:r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GeneratePrimaries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3900A0"/>
                </a:solidFill>
                <a:effectLst/>
                <a:latin typeface="Menlo" panose="020B0609030804020204" pitchFamily="49" charset="0"/>
              </a:rPr>
              <a:t>G4Event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*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anEvent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fpParticleGun</a:t>
            </a:r>
            <a:r>
              <a:rPr lang="en-GB" sz="1400" dirty="0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GeneratePrimaryVertex</a:t>
            </a:r>
            <a:r>
              <a:rPr lang="en-GB" sz="1400" dirty="0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anEvent</a:t>
            </a:r>
            <a:r>
              <a:rPr lang="en-GB" sz="1400" dirty="0">
                <a:solidFill>
                  <a:srgbClr val="6C36A9"/>
                </a:solidFill>
                <a:effectLst/>
                <a:latin typeface="Menlo" panose="020B0609030804020204" pitchFamily="49" charset="0"/>
              </a:rPr>
              <a:t>);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  <a:endParaRPr lang="en-US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A8AA1BB0-5E97-6B40-B50F-DBC6BDA1F572}"/>
                  </a:ext>
                </a:extLst>
              </p14:cNvPr>
              <p14:cNvContentPartPr/>
              <p14:nvPr/>
            </p14:nvContentPartPr>
            <p14:xfrm>
              <a:off x="4991500" y="1728680"/>
              <a:ext cx="1338840" cy="16311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A8AA1BB0-5E97-6B40-B50F-DBC6BDA1F57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82500" y="1720040"/>
                <a:ext cx="1356480" cy="164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8399686-8BE4-1F70-D0A9-3640F5FF2831}"/>
                  </a:ext>
                </a:extLst>
              </p14:cNvPr>
              <p14:cNvContentPartPr/>
              <p14:nvPr/>
            </p14:nvContentPartPr>
            <p14:xfrm>
              <a:off x="6205780" y="3372080"/>
              <a:ext cx="138960" cy="237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8399686-8BE4-1F70-D0A9-3640F5FF283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97140" y="3363080"/>
                <a:ext cx="156600" cy="4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D656FCC0-8C82-1F18-35A8-0B0F0893F734}"/>
                  </a:ext>
                </a:extLst>
              </p14:cNvPr>
              <p14:cNvContentPartPr/>
              <p14:nvPr/>
            </p14:nvContentPartPr>
            <p14:xfrm>
              <a:off x="4366900" y="2415560"/>
              <a:ext cx="851040" cy="243360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D656FCC0-8C82-1F18-35A8-0B0F0893F73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57900" y="2406920"/>
                <a:ext cx="868680" cy="245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CB870F0-11FB-4ADE-6AEB-B6AD5F6E5CE9}"/>
              </a:ext>
            </a:extLst>
          </p:cNvPr>
          <p:cNvGrpSpPr/>
          <p:nvPr/>
        </p:nvGrpSpPr>
        <p:grpSpPr>
          <a:xfrm>
            <a:off x="4578940" y="4769240"/>
            <a:ext cx="106200" cy="144720"/>
            <a:chOff x="4578940" y="4769240"/>
            <a:chExt cx="106200" cy="144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892FD0C-E0B9-256E-F3B0-EB998E847519}"/>
                    </a:ext>
                  </a:extLst>
                </p14:cNvPr>
                <p14:cNvContentPartPr/>
                <p14:nvPr/>
              </p14:nvContentPartPr>
              <p14:xfrm>
                <a:off x="4600540" y="4769240"/>
                <a:ext cx="84600" cy="975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892FD0C-E0B9-256E-F3B0-EB998E84751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591900" y="4760240"/>
                  <a:ext cx="102240" cy="11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0978CB1-5557-3CE2-4D96-6621E3584030}"/>
                    </a:ext>
                  </a:extLst>
                </p14:cNvPr>
                <p14:cNvContentPartPr/>
                <p14:nvPr/>
              </p14:nvContentPartPr>
              <p14:xfrm>
                <a:off x="4578940" y="4868240"/>
                <a:ext cx="96840" cy="4572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0978CB1-5557-3CE2-4D96-6621E358403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570300" y="4859600"/>
                  <a:ext cx="114480" cy="633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87128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72CA2-9C03-9B94-2CE0-B618D7FA2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221" y="26690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dirty="0"/>
              <a:t>H</a:t>
            </a:r>
            <a:r>
              <a:rPr lang="en-US" b="1" dirty="0"/>
              <a:t>ow to choose your UI and Vis driver at run time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5B951-C11A-027C-F980-E2F1C1F99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166191"/>
            <a:ext cx="7498288" cy="5143169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If you do nothing before start-up, the “best” UI and vis are chosen according to your original build flags</a:t>
            </a:r>
          </a:p>
          <a:p>
            <a:r>
              <a:rPr lang="en-US" dirty="0"/>
              <a:t>Choosing with environment variables</a:t>
            </a:r>
            <a:endParaRPr lang="en-GB" dirty="0">
              <a:solidFill>
                <a:srgbClr val="1C464A"/>
              </a:solidFill>
              <a:effectLst/>
              <a:highlight>
                <a:srgbClr val="FFFFFF"/>
              </a:highlight>
              <a:latin typeface="Menlo" panose="020B0609030804020204" pitchFamily="49" charset="0"/>
            </a:endParaRPr>
          </a:p>
          <a:p>
            <a:pPr lvl="1"/>
            <a:r>
              <a:rPr lang="en-GB" b="1" dirty="0">
                <a:effectLst/>
                <a:highlight>
                  <a:srgbClr val="FFFFFF"/>
                </a:highlight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UI</a:t>
            </a:r>
            <a:r>
              <a:rPr lang="en-GB" dirty="0"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G4UI_USE_TCSH=1, G4UI_USE_WIN32=1,</a:t>
            </a:r>
            <a:br>
              <a:rPr lang="en-GB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</a:br>
            <a:r>
              <a:rPr lang="en-GB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G4UI_USE_XM=1, or G4UI_USE_QT=1</a:t>
            </a:r>
            <a:endParaRPr lang="en-GB" dirty="0">
              <a:solidFill>
                <a:srgbClr val="FF0000"/>
              </a:solidFill>
              <a:highlight>
                <a:srgbClr val="FFFFFF"/>
              </a:highlight>
              <a:latin typeface="Menlo" panose="020B0609030804020204" pitchFamily="49" charset="0"/>
            </a:endParaRPr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Vis</a:t>
            </a:r>
            <a:r>
              <a:rPr lang="en-GB" dirty="0"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G4VIS_DEFAULT_DRIVER=TSG</a:t>
            </a:r>
            <a:r>
              <a:rPr lang="en-GB" dirty="0">
                <a:solidFill>
                  <a:srgbClr val="C41A16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dirty="0"/>
              <a:t>(or any from the list of</a:t>
            </a:r>
            <a:br>
              <a:rPr lang="en-GB" dirty="0"/>
            </a:br>
            <a:r>
              <a:rPr lang="en-GB" dirty="0"/>
              <a:t> registered drivers)</a:t>
            </a:r>
            <a:endParaRPr lang="en-US" dirty="0"/>
          </a:p>
          <a:p>
            <a:r>
              <a:rPr lang="en-US" dirty="0"/>
              <a:t>Using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~/.g4session</a:t>
            </a:r>
          </a:p>
          <a:p>
            <a:pPr lvl="1"/>
            <a:r>
              <a:rPr lang="en-US" dirty="0"/>
              <a:t>This is a dot (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.</a:t>
            </a:r>
            <a:r>
              <a:rPr lang="en-US" dirty="0"/>
              <a:t>) file you keep in your home directory (~/)</a:t>
            </a:r>
          </a:p>
          <a:p>
            <a:pPr lvl="1"/>
            <a:r>
              <a:rPr lang="en-US" dirty="0"/>
              <a:t>The format is:</a:t>
            </a:r>
          </a:p>
          <a:p>
            <a:pPr lvl="2"/>
            <a:r>
              <a:rPr lang="en-US" dirty="0"/>
              <a:t>First line: chosen default UI session: </a:t>
            </a:r>
            <a:r>
              <a:rPr lang="en-US" dirty="0">
                <a:solidFill>
                  <a:srgbClr val="FF0000"/>
                </a:solidFill>
              </a:rPr>
              <a:t>Qt, </a:t>
            </a:r>
            <a:r>
              <a:rPr lang="en-US" dirty="0" err="1">
                <a:solidFill>
                  <a:srgbClr val="FF0000"/>
                </a:solidFill>
              </a:rPr>
              <a:t>Xm</a:t>
            </a:r>
            <a:r>
              <a:rPr lang="en-US" dirty="0">
                <a:solidFill>
                  <a:srgbClr val="FF0000"/>
                </a:solidFill>
              </a:rPr>
              <a:t>, Win32, </a:t>
            </a:r>
            <a:r>
              <a:rPr lang="en-US" dirty="0" err="1">
                <a:solidFill>
                  <a:srgbClr val="FF0000"/>
                </a:solidFill>
              </a:rPr>
              <a:t>tcsh</a:t>
            </a:r>
            <a:r>
              <a:rPr lang="en-US" dirty="0">
                <a:solidFill>
                  <a:srgbClr val="FF0000"/>
                </a:solidFill>
              </a:rPr>
              <a:t> or </a:t>
            </a:r>
            <a:r>
              <a:rPr lang="en-US" dirty="0" err="1">
                <a:solidFill>
                  <a:srgbClr val="FF0000"/>
                </a:solidFill>
              </a:rPr>
              <a:t>csh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Subsequent lines: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&lt;app&gt; &lt;session&gt; [&lt;vis&gt;] [&lt;window-size&gt;</a:t>
            </a:r>
            <a:r>
              <a:rPr lang="en-US" dirty="0"/>
              <a:t>]</a:t>
            </a:r>
          </a:p>
          <a:p>
            <a:r>
              <a:rPr lang="en-US" dirty="0"/>
              <a:t>Note: Environment takes precedence.</a:t>
            </a:r>
          </a:p>
          <a:p>
            <a:r>
              <a:rPr lang="en-US" dirty="0"/>
              <a:t>After all the above you can still change driver with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/vis/open [driver]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E302C-0186-F676-F34E-1086CB0FD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8/10/24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72766-7ADF-01AF-4DF4-7BA3015BC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AEFD7-8149-B4BF-CB4E-51FDE037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0525B2-344E-7B1F-89E4-02B30F03ACF5}"/>
              </a:ext>
            </a:extLst>
          </p:cNvPr>
          <p:cNvSpPr txBox="1"/>
          <p:nvPr/>
        </p:nvSpPr>
        <p:spPr>
          <a:xfrm>
            <a:off x="8110934" y="1902941"/>
            <a:ext cx="373583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Qt  # Default session</a:t>
            </a:r>
          </a:p>
          <a:p>
            <a:r>
              <a:rPr lang="en-US" sz="1600" dirty="0"/>
              <a:t>#exampleB1 </a:t>
            </a:r>
            <a:r>
              <a:rPr lang="en-US" sz="1600" dirty="0" err="1"/>
              <a:t>tcsh</a:t>
            </a:r>
            <a:endParaRPr lang="en-US" sz="1600" dirty="0"/>
          </a:p>
          <a:p>
            <a:r>
              <a:rPr lang="en-US" sz="1600" dirty="0"/>
              <a:t>#exampleB1 Qt TSG 1000x1000+0-0</a:t>
            </a:r>
          </a:p>
          <a:p>
            <a:r>
              <a:rPr lang="en-US" sz="1600" dirty="0"/>
              <a:t>#exampleB1 Qt Qt3D</a:t>
            </a:r>
          </a:p>
          <a:p>
            <a:r>
              <a:rPr lang="en-US" sz="1600" dirty="0"/>
              <a:t>#exampleB2a </a:t>
            </a:r>
            <a:r>
              <a:rPr lang="en-US" sz="1600" dirty="0" err="1"/>
              <a:t>tcsh</a:t>
            </a:r>
            <a:endParaRPr lang="en-US" sz="1600" dirty="0"/>
          </a:p>
          <a:p>
            <a:r>
              <a:rPr lang="en-US" sz="1600" dirty="0"/>
              <a:t>exampleB2b Qt Qt3D</a:t>
            </a:r>
          </a:p>
          <a:p>
            <a:r>
              <a:rPr lang="en-US" sz="1600" dirty="0"/>
              <a:t>#exampleB2b </a:t>
            </a:r>
            <a:r>
              <a:rPr lang="en-US" sz="1600" dirty="0" err="1"/>
              <a:t>tcsh</a:t>
            </a:r>
            <a:endParaRPr lang="en-US" sz="1600" dirty="0"/>
          </a:p>
          <a:p>
            <a:r>
              <a:rPr lang="en-US" sz="1600" dirty="0"/>
              <a:t>#exampleB3 </a:t>
            </a:r>
            <a:r>
              <a:rPr lang="en-US" sz="1600" dirty="0" err="1"/>
              <a:t>tcsh</a:t>
            </a:r>
            <a:endParaRPr lang="en-US" sz="1600" dirty="0"/>
          </a:p>
          <a:p>
            <a:r>
              <a:rPr lang="en-US" sz="1600" dirty="0"/>
              <a:t>#mvexampleB4a </a:t>
            </a:r>
            <a:r>
              <a:rPr lang="en-US" sz="1600" dirty="0" err="1"/>
              <a:t>Xm</a:t>
            </a:r>
            <a:endParaRPr lang="en-US" sz="1600" dirty="0"/>
          </a:p>
          <a:p>
            <a:r>
              <a:rPr lang="en-US" sz="1600" dirty="0"/>
              <a:t>exampleB5 Qt TSG</a:t>
            </a:r>
          </a:p>
          <a:p>
            <a:r>
              <a:rPr lang="en-US" sz="1600" dirty="0"/>
              <a:t>#test202 </a:t>
            </a:r>
            <a:r>
              <a:rPr lang="en-US" sz="1600" dirty="0" err="1"/>
              <a:t>tcsh</a:t>
            </a:r>
            <a:endParaRPr lang="en-US" sz="1600" dirty="0"/>
          </a:p>
          <a:p>
            <a:r>
              <a:rPr lang="en-US" sz="1600" dirty="0"/>
              <a:t>#test202 Qt </a:t>
            </a:r>
            <a:r>
              <a:rPr lang="en-US" sz="1600" dirty="0" err="1"/>
              <a:t>Vtk</a:t>
            </a:r>
            <a:endParaRPr lang="en-US" sz="1600" dirty="0"/>
          </a:p>
          <a:p>
            <a:r>
              <a:rPr lang="en-US" sz="1600" dirty="0"/>
              <a:t>#</a:t>
            </a:r>
            <a:r>
              <a:rPr lang="en-US" sz="1600" dirty="0" err="1"/>
              <a:t>userVisAction</a:t>
            </a:r>
            <a:r>
              <a:rPr lang="en-US" sz="1600" dirty="0"/>
              <a:t> </a:t>
            </a:r>
            <a:r>
              <a:rPr lang="en-US" sz="1600" dirty="0" err="1"/>
              <a:t>tcsh</a:t>
            </a:r>
            <a:endParaRPr lang="en-US" sz="1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EBDA064D-14E8-715A-E87E-12FDB88BF008}"/>
                  </a:ext>
                </a:extLst>
              </p14:cNvPr>
              <p14:cNvContentPartPr/>
              <p14:nvPr/>
            </p14:nvContentPartPr>
            <p14:xfrm>
              <a:off x="1291536" y="1849032"/>
              <a:ext cx="36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EBDA064D-14E8-715A-E87E-12FDB88BF00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2536" y="1840032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205F12EB-0490-4EBA-DBD7-E16F4AC2787B}"/>
              </a:ext>
            </a:extLst>
          </p:cNvPr>
          <p:cNvGrpSpPr/>
          <p:nvPr/>
        </p:nvGrpSpPr>
        <p:grpSpPr>
          <a:xfrm>
            <a:off x="3798216" y="2980152"/>
            <a:ext cx="4227480" cy="761040"/>
            <a:chOff x="3798216" y="2980152"/>
            <a:chExt cx="4227480" cy="761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064007EF-3C9E-7B77-E5F5-911AE0A46F60}"/>
                    </a:ext>
                  </a:extLst>
                </p14:cNvPr>
                <p14:cNvContentPartPr/>
                <p14:nvPr/>
              </p14:nvContentPartPr>
              <p14:xfrm>
                <a:off x="3798216" y="3041352"/>
                <a:ext cx="4190040" cy="6998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064007EF-3C9E-7B77-E5F5-911AE0A46F6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789216" y="3032712"/>
                  <a:ext cx="4207680" cy="71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5B406336-8ABA-551D-D876-E1ABEACE38C3}"/>
                    </a:ext>
                  </a:extLst>
                </p14:cNvPr>
                <p14:cNvContentPartPr/>
                <p14:nvPr/>
              </p14:nvContentPartPr>
              <p14:xfrm>
                <a:off x="7795656" y="2980152"/>
                <a:ext cx="210240" cy="6084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5B406336-8ABA-551D-D876-E1ABEACE38C3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787016" y="2971512"/>
                  <a:ext cx="22788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7ED6470F-F709-733B-306C-4AA942FECC51}"/>
                    </a:ext>
                  </a:extLst>
                </p14:cNvPr>
                <p14:cNvContentPartPr/>
                <p14:nvPr/>
              </p14:nvContentPartPr>
              <p14:xfrm>
                <a:off x="7883136" y="3053952"/>
                <a:ext cx="142560" cy="1418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7ED6470F-F709-733B-306C-4AA942FECC51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874136" y="3044952"/>
                  <a:ext cx="160200" cy="1594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98868775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DarkSeedLeftStep">
      <a:dk1>
        <a:srgbClr val="000000"/>
      </a:dk1>
      <a:lt1>
        <a:srgbClr val="FFFFFF"/>
      </a:lt1>
      <a:dk2>
        <a:srgbClr val="1B2831"/>
      </a:dk2>
      <a:lt2>
        <a:srgbClr val="F0F3F1"/>
      </a:lt2>
      <a:accent1>
        <a:srgbClr val="E729C8"/>
      </a:accent1>
      <a:accent2>
        <a:srgbClr val="A517D5"/>
      </a:accent2>
      <a:accent3>
        <a:srgbClr val="6829E7"/>
      </a:accent3>
      <a:accent4>
        <a:srgbClr val="303FD9"/>
      </a:accent4>
      <a:accent5>
        <a:srgbClr val="2988E7"/>
      </a:accent5>
      <a:accent6>
        <a:srgbClr val="16BECC"/>
      </a:accent6>
      <a:hlink>
        <a:srgbClr val="3F6ABF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4019</Words>
  <Application>Microsoft Macintosh PowerPoint</Application>
  <PresentationFormat>Widescreen</PresentationFormat>
  <Paragraphs>571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Aptos</vt:lpstr>
      <vt:lpstr>Arial</vt:lpstr>
      <vt:lpstr>Calibri</vt:lpstr>
      <vt:lpstr>Courier New</vt:lpstr>
      <vt:lpstr>Helvetica</vt:lpstr>
      <vt:lpstr>Menlo</vt:lpstr>
      <vt:lpstr>Neue Haas Grotesk Text Pro</vt:lpstr>
      <vt:lpstr>AccentBoxVTI</vt:lpstr>
      <vt:lpstr>UI and Visualisation</vt:lpstr>
      <vt:lpstr>Overview</vt:lpstr>
      <vt:lpstr>Contributors</vt:lpstr>
      <vt:lpstr>Available User Interfaces and Graphics Drivers</vt:lpstr>
      <vt:lpstr>Installing libraries </vt:lpstr>
      <vt:lpstr>UI and vis build options </vt:lpstr>
      <vt:lpstr>A minimal starter</vt:lpstr>
      <vt:lpstr>A PrimaryGeneratorAction </vt:lpstr>
      <vt:lpstr>How to choose your UI and Vis driver at run time </vt:lpstr>
      <vt:lpstr>The Qt GUI</vt:lpstr>
      <vt:lpstr>Adding your own action buttons or icons</vt:lpstr>
      <vt:lpstr>Command-based visualization—basics</vt:lpstr>
      <vt:lpstr>Scene editing</vt:lpstr>
      <vt:lpstr>Scene editing (contd)</vt:lpstr>
      <vt:lpstr>Trajectory modeling</vt:lpstr>
      <vt:lpstr>Trajectory filtering  </vt:lpstr>
      <vt:lpstr>Event keeping</vt:lpstr>
      <vt:lpstr>Saving, replaying and interpolating views</vt:lpstr>
      <vt:lpstr>Time-slicing See examples/extended/visualization/movies</vt:lpstr>
      <vt:lpstr>Making movies</vt:lpstr>
      <vt:lpstr>Touchables </vt:lpstr>
      <vt:lpstr>Meshes (G4VNestedParameterisation)</vt:lpstr>
      <vt:lpstr>Geometry overlaps and other useful things</vt:lpstr>
      <vt:lpstr>Plotting</vt:lpstr>
      <vt:lpstr>User drawing (from C++ code)</vt:lpstr>
      <vt:lpstr>The future</vt:lpstr>
      <vt:lpstr>Discussion</vt:lpstr>
      <vt:lpstr>Thankyou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Allison</dc:creator>
  <cp:lastModifiedBy>John Allison</cp:lastModifiedBy>
  <cp:revision>16</cp:revision>
  <dcterms:created xsi:type="dcterms:W3CDTF">2024-10-04T10:45:08Z</dcterms:created>
  <dcterms:modified xsi:type="dcterms:W3CDTF">2024-10-08T07:55:24Z</dcterms:modified>
</cp:coreProperties>
</file>