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7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hCX1GX4r20P5eYT2tKwWtA23Cc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7C267C7-7B57-4FB0-BF4D-FCF03C6D0881}">
  <a:tblStyle styleId="{A7C267C7-7B57-4FB0-BF4D-FCF03C6D088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7" name="Google Shape;31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6" name="Google Shape;40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4" name="Google Shape;324;p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4" name="Google Shape;334;p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fc668f6d0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2fc668f6d0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g2fc668f6d0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fc668f6d0a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2fc668f6d0a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g2fc668f6d0a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2" name="Google Shape;37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8" name="Google Shape;378;p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9" name="Google Shape;379;p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p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8" name="Google Shape;388;p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p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7" name="Google Shape;397;p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0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1" name="Google Shape;2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1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1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41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9" name="Google Shape;79;p41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2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2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42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4" name="Google Shape;84;p42"/>
          <p:cNvSpPr/>
          <p:nvPr>
            <p:ph idx="3" type="pic"/>
          </p:nvPr>
        </p:nvSpPr>
        <p:spPr>
          <a:xfrm>
            <a:off x="407988" y="2429405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5" name="Google Shape;85;p4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4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4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" name="Google Shape;88;p42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3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43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4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4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4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43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6" name="Google Shape;96;p43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" name="Google Shape;97;p43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43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44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44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3" name="Google Shape;103;p44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4" name="Google Shape;104;p44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44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6" name="Google Shape;106;p44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7" name="Google Shape;107;p4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4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45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3" name="Google Shape;113;p45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4" name="Google Shape;114;p4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4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4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p45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45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45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45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46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4" name="Google Shape;124;p4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4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6" name="Google Shape;126;p4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4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4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9" name="Google Shape;129;p4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47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3" name="Google Shape;133;p47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47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4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4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p47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8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48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42" name="Google Shape;142;p4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4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4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2542" y="2075542"/>
            <a:ext cx="2706915" cy="2706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0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5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0" name="Google Shape;150;p5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5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5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5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5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5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5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5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3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58632" y="4869770"/>
            <a:ext cx="1074737" cy="107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74" name="Google Shape;174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4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4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77" name="Google Shape;17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15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1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1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6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6" name="Google Shape;186;p1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1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1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1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7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93" name="Google Shape;193;p17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4" name="Google Shape;194;p17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95" name="Google Shape;195;p17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6" name="Google Shape;196;p1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1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1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18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2" name="Google Shape;202;p18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3" name="Google Shape;203;p1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1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1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9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1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1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1" name="Google Shape;211;p19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0"/>
          <p:cNvSpPr/>
          <p:nvPr>
            <p:ph idx="2" type="pic"/>
          </p:nvPr>
        </p:nvSpPr>
        <p:spPr>
          <a:xfrm>
            <a:off x="0" y="3200"/>
            <a:ext cx="12192000" cy="637332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14" name="Google Shape;214;p20"/>
          <p:cNvSpPr txBox="1"/>
          <p:nvPr>
            <p:ph idx="1" type="body"/>
          </p:nvPr>
        </p:nvSpPr>
        <p:spPr>
          <a:xfrm>
            <a:off x="8075612" y="-18162"/>
            <a:ext cx="4116387" cy="639468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5" name="Google Shape;215;p2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2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2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4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58632" y="4869770"/>
            <a:ext cx="1074737" cy="107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1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21"/>
          <p:cNvSpPr txBox="1"/>
          <p:nvPr>
            <p:ph idx="1" type="body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1" name="Google Shape;221;p21"/>
          <p:cNvSpPr/>
          <p:nvPr>
            <p:ph idx="2" type="pic"/>
          </p:nvPr>
        </p:nvSpPr>
        <p:spPr>
          <a:xfrm>
            <a:off x="6167438" y="-1"/>
            <a:ext cx="6024562" cy="636693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22" name="Google Shape;222;p2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2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2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22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8" name="Google Shape;228;p2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2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2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1" name="Google Shape;231;p22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32" name="Google Shape;232;p22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23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36" name="Google Shape;236;p23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37" name="Google Shape;237;p23"/>
          <p:cNvSpPr/>
          <p:nvPr>
            <p:ph idx="3" type="pic"/>
          </p:nvPr>
        </p:nvSpPr>
        <p:spPr>
          <a:xfrm>
            <a:off x="407988" y="2429405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38" name="Google Shape;238;p2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2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2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1" name="Google Shape;241;p23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4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24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5" name="Google Shape;245;p2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2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2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8" name="Google Shape;248;p24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49" name="Google Shape;249;p24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0" name="Google Shape;250;p24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1" name="Google Shape;251;p24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4" name="Google Shape;254;p25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55" name="Google Shape;255;p25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56" name="Google Shape;256;p25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7" name="Google Shape;257;p25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58" name="Google Shape;258;p25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59" name="Google Shape;259;p25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60" name="Google Shape;260;p2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1" name="Google Shape;261;p2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2" name="Google Shape;262;p2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5" name="Google Shape;265;p26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66" name="Google Shape;266;p26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67" name="Google Shape;267;p2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8" name="Google Shape;268;p2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9" name="Google Shape;269;p2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0" name="Google Shape;270;p26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1" name="Google Shape;271;p26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72" name="Google Shape;272;p26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3" name="Google Shape;273;p26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27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77" name="Google Shape;277;p27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8" name="Google Shape;278;p27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9" name="Google Shape;279;p2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0" name="Google Shape;280;p2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1" name="Google Shape;281;p2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2" name="Google Shape;282;p27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8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28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86" name="Google Shape;286;p28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7" name="Google Shape;287;p28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8" name="Google Shape;288;p2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9" name="Google Shape;289;p2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2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1" name="Google Shape;291;p28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9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29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295" name="Google Shape;295;p2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2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2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2542" y="2075542"/>
            <a:ext cx="2706915" cy="2706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5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35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1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3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3" name="Google Shape;303;p3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3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3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8" name="Google Shape;308;p3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9" name="Google Shape;309;p3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0" name="Google Shape;310;p3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3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3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6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36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36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36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3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7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37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3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38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9"/>
          <p:cNvSpPr/>
          <p:nvPr>
            <p:ph idx="2" type="pic"/>
          </p:nvPr>
        </p:nvSpPr>
        <p:spPr>
          <a:xfrm>
            <a:off x="0" y="3200"/>
            <a:ext cx="12192000" cy="637332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1" name="Google Shape;61;p39"/>
          <p:cNvSpPr txBox="1"/>
          <p:nvPr>
            <p:ph idx="1" type="body"/>
          </p:nvPr>
        </p:nvSpPr>
        <p:spPr>
          <a:xfrm>
            <a:off x="8075612" y="-18162"/>
            <a:ext cx="4116387" cy="639468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3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0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0"/>
          <p:cNvSpPr txBox="1"/>
          <p:nvPr>
            <p:ph idx="1" type="body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40"/>
          <p:cNvSpPr/>
          <p:nvPr>
            <p:ph idx="2" type="pic"/>
          </p:nvPr>
        </p:nvSpPr>
        <p:spPr>
          <a:xfrm>
            <a:off x="6167438" y="-1"/>
            <a:ext cx="6024562" cy="636693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9" name="Google Shape;69;p4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3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2.xml"/><Relationship Id="rId23" Type="http://schemas.openxmlformats.org/officeDocument/2006/relationships/theme" Target="../theme/theme2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9.xml"/><Relationship Id="rId6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9"/>
          <p:cNvCxnSpPr/>
          <p:nvPr/>
        </p:nvCxnSpPr>
        <p:spPr>
          <a:xfrm>
            <a:off x="404070" y="6370802"/>
            <a:ext cx="11379943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070" y="6439074"/>
            <a:ext cx="352448" cy="3474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4" name="Google Shape;164;p12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" name="Google Shape;165;p1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6" name="Google Shape;166;p1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p1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68" name="Google Shape;168;p12"/>
          <p:cNvCxnSpPr/>
          <p:nvPr/>
        </p:nvCxnSpPr>
        <p:spPr>
          <a:xfrm>
            <a:off x="404070" y="6370802"/>
            <a:ext cx="11379943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9" name="Google Shape;169;p1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070" y="6439074"/>
            <a:ext cx="352448" cy="3474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  <p:sldLayoutId id="2147483689" r:id="rId20"/>
    <p:sldLayoutId id="2147483690" r:id="rId21"/>
    <p:sldLayoutId id="2147483691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learn.microsoft.com/en-us/defender-office-365/anti-phishing-policies-about#advanced-phishing-thresholds-in-anti-phishing-policies-in-microsoft-defender-for-office-36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Relationship Id="rId6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learn.microsoft.com/en-us/defender-office-365/anti-phishing-policies-about#user-impersonation-protection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/>
              <a:t>Changing anti-phishing threshold protection for the IT dept for testing</a:t>
            </a:r>
            <a:endParaRPr/>
          </a:p>
        </p:txBody>
      </p:sp>
      <p:sp>
        <p:nvSpPr>
          <p:cNvPr id="320" name="Google Shape;320;p1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/>
              <a:t>Roman Sumailov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b="0" lang="en-US"/>
              <a:t>ASDF 17.10.2024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"/>
          <p:cNvSpPr txBox="1"/>
          <p:nvPr>
            <p:ph idx="4294967295" type="ctrTitle"/>
          </p:nvPr>
        </p:nvSpPr>
        <p:spPr>
          <a:xfrm>
            <a:off x="408000" y="1322975"/>
            <a:ext cx="11376000" cy="7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Questions?</a:t>
            </a:r>
            <a:endParaRPr b="1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" name="Google Shape;40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60300" y="2518175"/>
            <a:ext cx="209550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8"/>
          <p:cNvSpPr txBox="1"/>
          <p:nvPr/>
        </p:nvSpPr>
        <p:spPr>
          <a:xfrm>
            <a:off x="5821425" y="3068575"/>
            <a:ext cx="2254200" cy="5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US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pls no hard questions</a:t>
            </a:r>
            <a:endParaRPr b="0" i="0" sz="21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"/>
          <p:cNvSpPr txBox="1"/>
          <p:nvPr>
            <p:ph idx="1" type="body"/>
          </p:nvPr>
        </p:nvSpPr>
        <p:spPr>
          <a:xfrm>
            <a:off x="408000" y="1225776"/>
            <a:ext cx="11376000" cy="49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From 1 (default) to 2 (aggressive)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Recommendation of the 2023 Cyber-Security Audit (R-21.6)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In total 4 levels:</a:t>
            </a:r>
            <a:endParaRPr/>
          </a:p>
          <a:p>
            <a:pPr indent="-36195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US"/>
              <a:t>Standard</a:t>
            </a:r>
            <a:endParaRPr/>
          </a:p>
          <a:p>
            <a:pPr indent="-36195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US"/>
              <a:t>Aggressive</a:t>
            </a:r>
            <a:endParaRPr/>
          </a:p>
          <a:p>
            <a:pPr indent="-36195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US"/>
              <a:t>More aggressive</a:t>
            </a:r>
            <a:endParaRPr/>
          </a:p>
          <a:p>
            <a:pPr indent="-36195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-US"/>
              <a:t>Most aggressive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</p:txBody>
      </p:sp>
      <p:sp>
        <p:nvSpPr>
          <p:cNvPr id="327" name="Google Shape;327;p2"/>
          <p:cNvSpPr txBox="1"/>
          <p:nvPr>
            <p:ph type="title"/>
          </p:nvPr>
        </p:nvSpPr>
        <p:spPr>
          <a:xfrm>
            <a:off x="407987" y="373593"/>
            <a:ext cx="11545887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Changing phishing threshold for Exchange Online</a:t>
            </a:r>
            <a:endParaRPr/>
          </a:p>
        </p:txBody>
      </p:sp>
      <p:sp>
        <p:nvSpPr>
          <p:cNvPr id="328" name="Google Shape;328;p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29" name="Google Shape;32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362" y="2827899"/>
            <a:ext cx="10682575" cy="6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4350" y="1943776"/>
            <a:ext cx="10682575" cy="730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Currently - high-level confidence (right column) phishing emails are quarantined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Change will make the system treat high-level confidence phishing emails as if they were very high confidence level (left column)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Unclear if there are additional differences for “very high confidence phishing” - Support ticket with Microsoft open for clarification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Probably high level phish emails will continue being quarantined as they do now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Probably it will not increase emails quarantine rate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</p:txBody>
      </p:sp>
      <p:sp>
        <p:nvSpPr>
          <p:cNvPr id="337" name="Google Shape;337;p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Impact: Probably none</a:t>
            </a:r>
            <a:endParaRPr/>
          </a:p>
        </p:txBody>
      </p:sp>
      <p:sp>
        <p:nvSpPr>
          <p:cNvPr id="338" name="Google Shape;338;p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9" name="Google Shape;339;p3"/>
          <p:cNvSpPr txBox="1"/>
          <p:nvPr/>
        </p:nvSpPr>
        <p:spPr>
          <a:xfrm>
            <a:off x="1135275" y="6457975"/>
            <a:ext cx="6663600" cy="2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-US" sz="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Docs link - </a:t>
            </a:r>
            <a:r>
              <a:rPr b="0" i="0" lang="en-US" sz="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https://learn.microsoft.com/en-us/defender-office-365/anti-phishing-policies-about#advanced-phishing-thresholds-in-anti-phishing-policies-in-microsoft-defender-for-office-365</a:t>
            </a:r>
            <a:r>
              <a:rPr b="0" i="0" lang="en-US" sz="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6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3"/>
          <p:cNvSpPr txBox="1"/>
          <p:nvPr>
            <p:ph type="title"/>
          </p:nvPr>
        </p:nvSpPr>
        <p:spPr>
          <a:xfrm>
            <a:off x="1221800" y="5075375"/>
            <a:ext cx="101823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Please report to the Computer Security Team increased false positives rate</a:t>
            </a:r>
            <a:endParaRPr/>
          </a:p>
        </p:txBody>
      </p:sp>
      <p:graphicFrame>
        <p:nvGraphicFramePr>
          <p:cNvPr id="341" name="Google Shape;341;p3"/>
          <p:cNvGraphicFramePr/>
          <p:nvPr/>
        </p:nvGraphicFramePr>
        <p:xfrm>
          <a:off x="952500" y="1279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{A7C267C7-7B57-4FB0-BF4D-FCF03C6D0881}</a:tableStyleId>
              </a:tblPr>
              <a:tblGrid>
                <a:gridCol w="5143500"/>
                <a:gridCol w="51435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MS internal phishing levels according to threshold docs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Distinguishable phishing levels in MS Defender and email headers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US" sz="1400" u="none" cap="none" strike="noStrike"/>
                        <a:t>Low</a:t>
                      </a:r>
                      <a:endParaRPr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US" sz="1400" u="none" cap="none" strike="noStrike"/>
                        <a:t>Medium</a:t>
                      </a:r>
                      <a:endParaRPr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US" sz="1400" u="none" cap="none" strike="noStrike"/>
                        <a:t>High</a:t>
                      </a:r>
                      <a:endParaRPr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US" sz="1400" u="none" cap="none" strike="noStrike"/>
                        <a:t>Very high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US" sz="1400" u="none" cap="none" strike="noStrike"/>
                        <a:t>Normal</a:t>
                      </a:r>
                      <a:endParaRPr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US" sz="1400" u="none" cap="none" strike="noStrike"/>
                        <a:t>High - We quarantine these emails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fc668f6d0a_0_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MS support on Anti-phishing threshold levels</a:t>
            </a:r>
            <a:endParaRPr/>
          </a:p>
        </p:txBody>
      </p:sp>
      <p:sp>
        <p:nvSpPr>
          <p:cNvPr id="348" name="Google Shape;348;g2fc668f6d0a_0_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49" name="Google Shape;349;g2fc668f6d0a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4900" y="1592263"/>
            <a:ext cx="4248150" cy="8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g2fc668f6d0a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3025" y="3453750"/>
            <a:ext cx="7734300" cy="657225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g2fc668f6d0a_0_0"/>
          <p:cNvSpPr txBox="1"/>
          <p:nvPr/>
        </p:nvSpPr>
        <p:spPr>
          <a:xfrm>
            <a:off x="545125" y="1907950"/>
            <a:ext cx="1247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Roman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352" name="Google Shape;352;g2fc668f6d0a_0_0"/>
          <p:cNvSpPr txBox="1"/>
          <p:nvPr/>
        </p:nvSpPr>
        <p:spPr>
          <a:xfrm>
            <a:off x="183850" y="2765238"/>
            <a:ext cx="1247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MS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353" name="Google Shape;353;g2fc668f6d0a_0_0"/>
          <p:cNvSpPr txBox="1"/>
          <p:nvPr/>
        </p:nvSpPr>
        <p:spPr>
          <a:xfrm>
            <a:off x="183850" y="3453738"/>
            <a:ext cx="1247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…</a:t>
            </a:r>
            <a:r>
              <a:rPr lang="en-US" sz="2100">
                <a:solidFill>
                  <a:srgbClr val="171717"/>
                </a:solidFill>
              </a:rPr>
              <a:t>MS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54" name="Google Shape;354;g2fc668f6d0a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76363" y="2709638"/>
            <a:ext cx="7667625" cy="61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fc668f6d0a_0_1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MS support on Anti-phishing threshold levels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(contd.)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g2fc668f6d0a_0_1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2" name="Google Shape;362;g2fc668f6d0a_0_13"/>
          <p:cNvSpPr txBox="1"/>
          <p:nvPr/>
        </p:nvSpPr>
        <p:spPr>
          <a:xfrm>
            <a:off x="838650" y="1928925"/>
            <a:ext cx="3277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Roman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63" name="Google Shape;363;g2fc668f6d0a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2425" y="1939988"/>
            <a:ext cx="4305300" cy="4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g2fc668f6d0a_0_13"/>
          <p:cNvSpPr txBox="1"/>
          <p:nvPr/>
        </p:nvSpPr>
        <p:spPr>
          <a:xfrm>
            <a:off x="589325" y="2846600"/>
            <a:ext cx="6038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MS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65" name="Google Shape;365;g2fc668f6d0a_0_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9900" y="2626325"/>
            <a:ext cx="7543800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g2fc668f6d0a_0_13"/>
          <p:cNvSpPr txBox="1"/>
          <p:nvPr/>
        </p:nvSpPr>
        <p:spPr>
          <a:xfrm>
            <a:off x="589325" y="4078775"/>
            <a:ext cx="6038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Roman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67" name="Google Shape;367;g2fc668f6d0a_0_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99075" y="4066025"/>
            <a:ext cx="76962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2fc668f6d0a_0_13"/>
          <p:cNvSpPr txBox="1"/>
          <p:nvPr/>
        </p:nvSpPr>
        <p:spPr>
          <a:xfrm>
            <a:off x="589325" y="4849675"/>
            <a:ext cx="6038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MS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69" name="Google Shape;369;g2fc668f6d0a_0_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99075" y="4761900"/>
            <a:ext cx="6750300" cy="119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"/>
          <p:cNvSpPr txBox="1"/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/>
              <a:t>Enabling impersonation protection for the IT dept for testing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75" name="Google Shape;375;p4"/>
          <p:cNvSpPr txBox="1"/>
          <p:nvPr>
            <p:ph idx="1" type="subTitle"/>
          </p:nvPr>
        </p:nvSpPr>
        <p:spPr>
          <a:xfrm>
            <a:off x="407988" y="5650824"/>
            <a:ext cx="113760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/>
              <a:t>Roman Sumailov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b="0" lang="en-US"/>
              <a:t>ASDF 17.10.2024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-372762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Font typeface="Arial"/>
              <a:buChar char="●"/>
            </a:pPr>
            <a:r>
              <a:rPr lang="en-US"/>
              <a:t>Recommendation of the 2023 Cyber-Security Audit (R-21.6)</a:t>
            </a:r>
            <a:endParaRPr/>
          </a:p>
          <a:p>
            <a:pPr indent="-372762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Char char="●"/>
            </a:pPr>
            <a:r>
              <a:rPr lang="en-US"/>
              <a:t>Microsoft feature for protecting VIP accounts from being impersonated</a:t>
            </a:r>
            <a:endParaRPr/>
          </a:p>
          <a:p>
            <a:pPr indent="-37276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70"/>
              <a:buChar char="●"/>
            </a:pPr>
            <a:r>
              <a:rPr lang="en-US"/>
              <a:t>Based on display name + email address</a:t>
            </a:r>
            <a:endParaRPr/>
          </a:p>
          <a:p>
            <a:pPr indent="-37276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70"/>
              <a:buChar char="●"/>
            </a:pPr>
            <a:r>
              <a:rPr lang="en-US"/>
              <a:t>Max 350 email addresses can be protected per organisation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None/>
            </a:pPr>
            <a:r>
              <a:rPr lang="en-US"/>
              <a:t>Functionality description: </a:t>
            </a:r>
            <a:endParaRPr/>
          </a:p>
          <a:p>
            <a:pPr indent="-372762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AutoNum type="arabicParenR"/>
            </a:pPr>
            <a:r>
              <a:rPr lang="en-US"/>
              <a:t>Malicious actor sends email with display name “Roman Sumailov” from “roman.sumailov@hotmail.com” to any of you &amp; asks for money/nudes</a:t>
            </a:r>
            <a:endParaRPr/>
          </a:p>
          <a:p>
            <a:pPr indent="-37276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70"/>
              <a:buAutoNum type="arabicParenR"/>
            </a:pPr>
            <a:r>
              <a:rPr lang="en-US"/>
              <a:t>This gets detected &amp; blocked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None/>
            </a:pPr>
            <a:r>
              <a:rPr lang="en-US"/>
              <a:t>Nuances:</a:t>
            </a:r>
            <a:endParaRPr/>
          </a:p>
          <a:p>
            <a:pPr indent="-372762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70"/>
              <a:buChar char="●"/>
            </a:pPr>
            <a:r>
              <a:rPr lang="en-US"/>
              <a:t>MS has safeguards to avoid blocking emails for simply similar/overlapping names</a:t>
            </a:r>
            <a:endParaRPr/>
          </a:p>
          <a:p>
            <a:pPr indent="-37276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70"/>
              <a:buChar char="●"/>
            </a:pPr>
            <a:r>
              <a:rPr lang="en-US"/>
              <a:t>Impersonated emails moved to Junk folder</a:t>
            </a:r>
            <a:endParaRPr/>
          </a:p>
        </p:txBody>
      </p:sp>
      <p:sp>
        <p:nvSpPr>
          <p:cNvPr id="382" name="Google Shape;382;p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Enabling impersonation protection</a:t>
            </a:r>
            <a:endParaRPr/>
          </a:p>
        </p:txBody>
      </p:sp>
      <p:sp>
        <p:nvSpPr>
          <p:cNvPr id="383" name="Google Shape;383;p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4" name="Google Shape;384;p5"/>
          <p:cNvSpPr txBox="1"/>
          <p:nvPr/>
        </p:nvSpPr>
        <p:spPr>
          <a:xfrm>
            <a:off x="1135275" y="6457975"/>
            <a:ext cx="6663600" cy="2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-US" sz="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Docs link - </a:t>
            </a:r>
            <a:r>
              <a:rPr b="0" i="0" lang="en-US" sz="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https://learn.microsoft.com/en-us/defender-office-365/anti-phishing-policies-about#user-impersonation-protection</a:t>
            </a:r>
            <a:r>
              <a:rPr b="0" i="0" lang="en-US" sz="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6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6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First contact, impersonation &amp; unusual character tips are enabled</a:t>
            </a:r>
            <a:endParaRPr/>
          </a:p>
        </p:txBody>
      </p:sp>
      <p:sp>
        <p:nvSpPr>
          <p:cNvPr id="391" name="Google Shape;391;p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Impersonation protection (2) Tips</a:t>
            </a:r>
            <a:endParaRPr/>
          </a:p>
        </p:txBody>
      </p:sp>
      <p:sp>
        <p:nvSpPr>
          <p:cNvPr id="392" name="Google Shape;392;p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93" name="Google Shape;39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877" y="2311725"/>
            <a:ext cx="9431549" cy="186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7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Analogous workflow for domain as for users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Enabled for CERN domains: cern.ch, alumni.cern, mail.cern.ch etc</a:t>
            </a:r>
            <a:endParaRPr/>
          </a:p>
        </p:txBody>
      </p:sp>
      <p:sp>
        <p:nvSpPr>
          <p:cNvPr id="400" name="Google Shape;400;p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Impersonation protection for domain</a:t>
            </a:r>
            <a:endParaRPr/>
          </a:p>
        </p:txBody>
      </p:sp>
      <p:sp>
        <p:nvSpPr>
          <p:cNvPr id="401" name="Google Shape;401;p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2" name="Google Shape;40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0100" y="2075363"/>
            <a:ext cx="5173791" cy="352337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7"/>
          <p:cNvSpPr txBox="1"/>
          <p:nvPr/>
        </p:nvSpPr>
        <p:spPr>
          <a:xfrm>
            <a:off x="1238250" y="4154000"/>
            <a:ext cx="10153650" cy="18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Please report to the Computer Security Team any false positives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