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5" r:id="rId2"/>
  </p:sldMasterIdLst>
  <p:notesMasterIdLst>
    <p:notesMasterId r:id="rId21"/>
  </p:notesMasterIdLst>
  <p:handoutMasterIdLst>
    <p:handoutMasterId r:id="rId22"/>
  </p:handoutMasterIdLst>
  <p:sldIdLst>
    <p:sldId id="320" r:id="rId3"/>
    <p:sldId id="337" r:id="rId4"/>
    <p:sldId id="322" r:id="rId5"/>
    <p:sldId id="339" r:id="rId6"/>
    <p:sldId id="340" r:id="rId7"/>
    <p:sldId id="341" r:id="rId8"/>
    <p:sldId id="324" r:id="rId9"/>
    <p:sldId id="346" r:id="rId10"/>
    <p:sldId id="347" r:id="rId11"/>
    <p:sldId id="327" r:id="rId12"/>
    <p:sldId id="349" r:id="rId13"/>
    <p:sldId id="331" r:id="rId14"/>
    <p:sldId id="342" r:id="rId15"/>
    <p:sldId id="334" r:id="rId16"/>
    <p:sldId id="332" r:id="rId17"/>
    <p:sldId id="335" r:id="rId18"/>
    <p:sldId id="336" r:id="rId19"/>
    <p:sldId id="31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kempeneer Erik" initials="DE" lastIdx="1" clrIdx="0">
    <p:extLst>
      <p:ext uri="{19B8F6BF-5375-455C-9EA6-DF929625EA0E}">
        <p15:presenceInfo xmlns:p15="http://schemas.microsoft.com/office/powerpoint/2012/main" userId="S-1-5-21-2143564435-1125984783-857296014-42025" providerId="AD"/>
      </p:ext>
    </p:extLst>
  </p:cmAuthor>
  <p:cmAuthor id="2" name="Ulrich Dorda" initials="UD" lastIdx="6" clrIdx="1">
    <p:extLst>
      <p:ext uri="{19B8F6BF-5375-455C-9EA6-DF929625EA0E}">
        <p15:presenceInfo xmlns:p15="http://schemas.microsoft.com/office/powerpoint/2012/main" userId="S-1-5-21-2143564435-1125984783-857296014-413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74" autoAdjust="0"/>
    <p:restoredTop sz="94717" autoAdjust="0"/>
  </p:normalViewPr>
  <p:slideViewPr>
    <p:cSldViewPr snapToGrid="0">
      <p:cViewPr varScale="1">
        <p:scale>
          <a:sx n="90" d="100"/>
          <a:sy n="90" d="100"/>
        </p:scale>
        <p:origin x="720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90"/>
    </p:cViewPr>
  </p:sorterViewPr>
  <p:notesViewPr>
    <p:cSldViewPr snapToGrid="0" showGuides="1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71675" y="8741157"/>
            <a:ext cx="798584" cy="402843"/>
            <a:chOff x="222512" y="4397202"/>
            <a:chExt cx="798584" cy="402843"/>
          </a:xfrm>
        </p:grpSpPr>
        <p:cxnSp>
          <p:nvCxnSpPr>
            <p:cNvPr id="32" name="Rechte verbindingslijn 15">
              <a:extLst>
                <a:ext uri="{FF2B5EF4-FFF2-40B4-BE49-F238E27FC236}">
                  <a16:creationId xmlns:a16="http://schemas.microsoft.com/office/drawing/2014/main" id="{37B50A3E-DDAF-4A5F-ADED-8187508C78E1}"/>
                </a:ext>
              </a:extLst>
            </p:cNvPr>
            <p:cNvCxnSpPr>
              <a:cxnSpLocks/>
            </p:cNvCxnSpPr>
            <p:nvPr/>
          </p:nvCxnSpPr>
          <p:spPr>
            <a:xfrm>
              <a:off x="1021096" y="4397202"/>
              <a:ext cx="0" cy="4028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Afbeelding 13">
              <a:extLst>
                <a:ext uri="{FF2B5EF4-FFF2-40B4-BE49-F238E27FC236}">
                  <a16:creationId xmlns:a16="http://schemas.microsoft.com/office/drawing/2014/main" id="{522606A1-5983-4956-9002-1FC101450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512" y="4481976"/>
              <a:ext cx="720000" cy="164148"/>
            </a:xfrm>
            <a:prstGeom prst="rect">
              <a:avLst/>
            </a:prstGeom>
          </p:spPr>
        </p:pic>
      </p:grpSp>
      <p:sp>
        <p:nvSpPr>
          <p:cNvPr id="37" name="Footer Placeholder 36"/>
          <p:cNvSpPr>
            <a:spLocks noGrp="1"/>
          </p:cNvSpPr>
          <p:nvPr>
            <p:ph type="ftr" sz="quarter" idx="2"/>
          </p:nvPr>
        </p:nvSpPr>
        <p:spPr>
          <a:xfrm>
            <a:off x="1178414" y="8026453"/>
            <a:ext cx="5428864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GB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Copyright © SCK CEN -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of SCK CEN.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2824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 title="AlexandriaReference"/>
          <p:cNvSpPr txBox="1"/>
          <p:nvPr/>
        </p:nvSpPr>
        <p:spPr>
          <a:xfrm>
            <a:off x="1002044" y="8723215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TextBox 15" title="AlexandriaDistributionLimitations"/>
          <p:cNvSpPr txBox="1"/>
          <p:nvPr/>
        </p:nvSpPr>
        <p:spPr>
          <a:xfrm>
            <a:off x="4924931" y="8892424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7" name="TextBox 16" title="AlexandriaAlternativeReference"/>
          <p:cNvSpPr txBox="1"/>
          <p:nvPr/>
        </p:nvSpPr>
        <p:spPr>
          <a:xfrm>
            <a:off x="1002044" y="886692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 reference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 txBox="1">
            <a:spLocks/>
          </p:cNvSpPr>
          <p:nvPr/>
        </p:nvSpPr>
        <p:spPr>
          <a:xfrm>
            <a:off x="3749673" y="8784848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1000" b="1" kern="1200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814E660-BF25-4843-B2A0-93C6E2B6253B}" type="slidenum">
              <a:rPr lang="en-B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endParaRPr lang="en-BE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6585638" y="8784848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021096" y="8759345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12" y="8765797"/>
            <a:ext cx="720000" cy="164148"/>
          </a:xfrm>
          <a:prstGeom prst="rect">
            <a:avLst/>
          </a:prstGeom>
        </p:spPr>
      </p:pic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703643" y="310337"/>
            <a:ext cx="5450714" cy="46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sz="8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Copyright © SCK CEN - 2020 -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of SCK CEN.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Times New Roman" pitchFamily="18" charset="0"/>
              <a:cs typeface="Arial" charset="0"/>
            </a:endParaRPr>
          </a:p>
        </p:txBody>
      </p:sp>
      <p:sp>
        <p:nvSpPr>
          <p:cNvPr id="41" name="Notes Placeholder 40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38987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6463" y="506413"/>
            <a:ext cx="4400550" cy="2476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166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6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996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405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230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59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29944" r="50129" b="9678"/>
          <a:stretch/>
        </p:blipFill>
        <p:spPr>
          <a:xfrm>
            <a:off x="754744" y="756557"/>
            <a:ext cx="5331731" cy="5355772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341619" y="2819399"/>
            <a:ext cx="3278005" cy="1476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230" y="3129533"/>
            <a:ext cx="2331259" cy="844082"/>
          </a:xfrm>
          <a:prstGeom prst="rect">
            <a:avLst/>
          </a:prstGeom>
        </p:spPr>
      </p:pic>
      <p:sp>
        <p:nvSpPr>
          <p:cNvPr id="1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624749" y="3051504"/>
            <a:ext cx="4896685" cy="498598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l">
              <a:defRPr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624749" y="5013990"/>
            <a:ext cx="4896685" cy="369332"/>
          </a:xfrm>
        </p:spPr>
        <p:txBody>
          <a:bodyPr anchor="ctr" anchorCtr="0">
            <a:normAutofit/>
          </a:bodyPr>
          <a:lstStyle>
            <a:lvl1pPr marL="889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0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8569229" y="1222424"/>
            <a:ext cx="288253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r">
              <a:lnSpc>
                <a:spcPct val="115000"/>
              </a:lnSpc>
              <a:spcAft>
                <a:spcPts val="0"/>
              </a:spcAft>
            </a:pPr>
            <a:r>
              <a:rPr lang="en-GB" sz="12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MYRRHA phase 1</a:t>
            </a:r>
            <a:endParaRPr lang="en-US" sz="1200" dirty="0"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r">
              <a:lnSpc>
                <a:spcPct val="115000"/>
              </a:lnSpc>
              <a:spcAft>
                <a:spcPts val="0"/>
              </a:spcAft>
            </a:pPr>
            <a:r>
              <a:rPr lang="en-GB" sz="1200" b="1" spc="5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implementation</a:t>
            </a:r>
            <a:endParaRPr lang="en-US" sz="1200" dirty="0"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r"/>
            <a:r>
              <a:rPr lang="en-GB" sz="1200" spc="260" dirty="0">
                <a:solidFill>
                  <a:srgbClr val="808080"/>
                </a:solidFill>
                <a:effectLst/>
                <a:latin typeface="Segoe UI Light" panose="020B0502040204020203" pitchFamily="34" charset="0"/>
                <a:ea typeface="Calibri" panose="020F0502020204030204" pitchFamily="34" charset="0"/>
              </a:rPr>
              <a:t>MINERVA</a:t>
            </a:r>
            <a:endParaRPr lang="en-US" sz="1200" dirty="0"/>
          </a:p>
        </p:txBody>
      </p:sp>
      <p:pic>
        <p:nvPicPr>
          <p:cNvPr id="16" name="Picture 15"/>
          <p:cNvPicPr/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1" t="13245" r="36222" b="57588"/>
          <a:stretch/>
        </p:blipFill>
        <p:spPr bwMode="auto">
          <a:xfrm>
            <a:off x="8559340" y="1968958"/>
            <a:ext cx="2892425" cy="421005"/>
          </a:xfrm>
          <a:prstGeom prst="rect">
            <a:avLst/>
          </a:prstGeom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6624749" y="5620203"/>
            <a:ext cx="4896685" cy="369332"/>
          </a:xfrm>
        </p:spPr>
        <p:txBody>
          <a:bodyPr anchor="ctr" anchorCtr="0">
            <a:normAutofit/>
          </a:bodyPr>
          <a:lstStyle>
            <a:lvl1pPr marL="889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0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DBBF6F5-DB42-8CA9-F795-36BD86073E5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976796" y="141178"/>
            <a:ext cx="1544637" cy="108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10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2" y="766119"/>
            <a:ext cx="10658475" cy="5563443"/>
          </a:xfrm>
        </p:spPr>
        <p:txBody>
          <a:bodyPr/>
          <a:lstStyle/>
          <a:p>
            <a:pPr lvl="0"/>
            <a:endParaRPr lang="en-US" dirty="0"/>
          </a:p>
        </p:txBody>
      </p:sp>
      <p:sp>
        <p:nvSpPr>
          <p:cNvPr id="8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8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766762" y="80953"/>
            <a:ext cx="10658475" cy="571500"/>
          </a:xfrm>
        </p:spPr>
        <p:txBody>
          <a:bodyPr>
            <a:normAutofit/>
          </a:bodyPr>
          <a:lstStyle>
            <a:lvl1pPr marL="88900" indent="0">
              <a:buNone/>
              <a:defRPr lang="en-US" sz="3600" b="1" kern="1200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and add content title</a:t>
            </a:r>
          </a:p>
        </p:txBody>
      </p:sp>
    </p:spTree>
    <p:extLst>
      <p:ext uri="{BB962C8B-B14F-4D97-AF65-F5344CB8AC3E}">
        <p14:creationId xmlns:p14="http://schemas.microsoft.com/office/powerpoint/2010/main" val="209349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 title="AlexandriaReference"/>
          <p:cNvSpPr txBox="1"/>
          <p:nvPr userDrawn="1"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extBox 7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620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98" y="224862"/>
            <a:ext cx="11635200" cy="438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181198" y="834919"/>
            <a:ext cx="11635200" cy="5018382"/>
          </a:xfrm>
        </p:spPr>
        <p:txBody>
          <a:bodyPr/>
          <a:lstStyle>
            <a:lvl3pPr marL="990600" indent="-266700"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98" y="174032"/>
            <a:ext cx="11635200" cy="5250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" name="Tijdelijke aanduiding voor tekst 8">
            <a:extLst>
              <a:ext uri="{FF2B5EF4-FFF2-40B4-BE49-F238E27FC236}">
                <a16:creationId xmlns:a16="http://schemas.microsoft.com/office/drawing/2014/main" id="{013F778B-D9C1-4802-970E-A23E39CC2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1198" y="838842"/>
            <a:ext cx="11635200" cy="72510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85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181198" y="1703679"/>
            <a:ext cx="11635200" cy="4478169"/>
          </a:xfrm>
        </p:spPr>
        <p:txBody>
          <a:bodyPr/>
          <a:lstStyle>
            <a:lvl1pPr>
              <a:defRPr/>
            </a:lvl1pPr>
            <a:lvl3pPr marL="990600" indent="-266700"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8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3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182868" y="803645"/>
            <a:ext cx="11633530" cy="5563443"/>
          </a:xfrm>
        </p:spPr>
        <p:txBody>
          <a:bodyPr/>
          <a:lstStyle>
            <a:lvl1pPr>
              <a:defRPr baseline="0"/>
            </a:lvl1pPr>
            <a:lvl2pPr>
              <a:defRPr/>
            </a:lvl2pPr>
            <a:lvl3pPr marL="1066800" indent="-342900"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2"/>
            <a:endParaRPr lang="en-US" dirty="0"/>
          </a:p>
        </p:txBody>
      </p:sp>
      <p:sp>
        <p:nvSpPr>
          <p:cNvPr id="8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8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182868" y="119568"/>
            <a:ext cx="11633530" cy="571500"/>
          </a:xfrm>
        </p:spPr>
        <p:txBody>
          <a:bodyPr>
            <a:normAutofit/>
          </a:bodyPr>
          <a:lstStyle>
            <a:lvl1pPr marL="88900" indent="0">
              <a:buNone/>
              <a:defRPr lang="en-US" sz="3600" b="1" kern="1200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and add content title</a:t>
            </a:r>
          </a:p>
        </p:txBody>
      </p:sp>
    </p:spTree>
    <p:extLst>
      <p:ext uri="{BB962C8B-B14F-4D97-AF65-F5344CB8AC3E}">
        <p14:creationId xmlns:p14="http://schemas.microsoft.com/office/powerpoint/2010/main" val="180338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98" y="190500"/>
            <a:ext cx="11635200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44360" y="1029254"/>
            <a:ext cx="4872038" cy="69850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81198" y="1086761"/>
            <a:ext cx="4872037" cy="49869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944360" y="1855308"/>
            <a:ext cx="4872037" cy="4218434"/>
          </a:xfrm>
        </p:spPr>
        <p:txBody>
          <a:bodyPr/>
          <a:lstStyle>
            <a:lvl3pPr marL="990600" indent="-266700"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3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90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10137" y="1154126"/>
            <a:ext cx="1470223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afbeelding 3">
            <a:extLst>
              <a:ext uri="{FF2B5EF4-FFF2-40B4-BE49-F238E27FC236}">
                <a16:creationId xmlns:a16="http://schemas.microsoft.com/office/drawing/2014/main" id="{09AA0D7A-FE33-4F8C-9C9B-2DF71EA202B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78940" y="1143061"/>
            <a:ext cx="1517650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  <a:endParaRPr lang="en-BE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54192" y="1153090"/>
            <a:ext cx="3333623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21D06019-3674-4CC0-8571-2CD83FD684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581003" y="1140100"/>
            <a:ext cx="3269974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5777" y="122470"/>
            <a:ext cx="11635200" cy="88447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215778" y="2771882"/>
            <a:ext cx="4872037" cy="3286018"/>
          </a:xfrm>
        </p:spPr>
        <p:txBody>
          <a:bodyPr/>
          <a:lstStyle>
            <a:lvl3pPr marL="990600" indent="-266700"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978940" y="2771882"/>
            <a:ext cx="4872037" cy="3286018"/>
          </a:xfrm>
        </p:spPr>
        <p:txBody>
          <a:bodyPr/>
          <a:lstStyle>
            <a:lvl3pPr marL="990600" indent="-266700"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032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32" y="241300"/>
            <a:ext cx="5329237" cy="5588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2332" y="916805"/>
            <a:ext cx="5329237" cy="922958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084277" y="916805"/>
            <a:ext cx="4872038" cy="525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192332" y="1956467"/>
            <a:ext cx="5329237" cy="4218137"/>
          </a:xfrm>
        </p:spPr>
        <p:txBody>
          <a:bodyPr/>
          <a:lstStyle>
            <a:lvl3pPr marL="990600" indent="-266700"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62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055" y="196204"/>
            <a:ext cx="5983288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75" y="0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44366-3659-4A5F-8C4F-FE4BEEF773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7068" y="1141138"/>
            <a:ext cx="6010275" cy="8473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77068" y="2103656"/>
            <a:ext cx="6010275" cy="4428711"/>
          </a:xfrm>
        </p:spPr>
        <p:txBody>
          <a:bodyPr/>
          <a:lstStyle>
            <a:lvl1pPr marL="355600" indent="-355600">
              <a:defRPr/>
            </a:lvl1pPr>
            <a:lvl2pPr marL="622300" indent="-266700">
              <a:defRPr/>
            </a:lvl2pPr>
            <a:lvl3pPr marL="990600" indent="-266700">
              <a:buFont typeface="Courier New" panose="02070309020205020404" pitchFamily="49" charset="0"/>
              <a:buChar char="o"/>
              <a:defRPr/>
            </a:lvl3pPr>
            <a:lvl4pPr marL="1524000" indent="-266700">
              <a:defRPr/>
            </a:lvl4pPr>
            <a:lvl5pPr marL="1968500" indent="-355600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4633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809" y="239149"/>
            <a:ext cx="10515600" cy="884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809" y="137277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21" y="6469091"/>
            <a:ext cx="733149" cy="167146"/>
          </a:xfrm>
          <a:prstGeom prst="rect">
            <a:avLst/>
          </a:prstGeom>
        </p:spPr>
      </p:pic>
      <p:sp>
        <p:nvSpPr>
          <p:cNvPr id="12" name="TextBox 11" title="AlexandriaReference"/>
          <p:cNvSpPr txBox="1"/>
          <p:nvPr userDrawn="1"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SCK CEN/82455530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TextBox 12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TextBox 13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150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26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4" r:id="rId2"/>
    <p:sldLayoutId id="2147483701" r:id="rId3"/>
    <p:sldLayoutId id="2147483669" r:id="rId4"/>
    <p:sldLayoutId id="2147483670" r:id="rId5"/>
    <p:sldLayoutId id="2147483668" r:id="rId6"/>
    <p:sldLayoutId id="2147483671" r:id="rId7"/>
    <p:sldLayoutId id="2147483667" r:id="rId8"/>
    <p:sldLayoutId id="2147483685" r:id="rId9"/>
    <p:sldLayoutId id="2147483697" r:id="rId10"/>
    <p:sldLayoutId id="2147483702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55600" indent="-2667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76350" indent="-28575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6129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lang="en-US" sz="1800" kern="120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483">
          <p15:clr>
            <a:srgbClr val="F26B43"/>
          </p15:clr>
        </p15:guide>
        <p15:guide id="4" pos="7197">
          <p15:clr>
            <a:srgbClr val="F26B43"/>
          </p15:clr>
        </p15:guide>
        <p15:guide id="5" orient="horz" pos="504">
          <p15:clr>
            <a:srgbClr val="F26B43"/>
          </p15:clr>
        </p15:guide>
        <p15:guide id="6" orient="horz" pos="381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ALEXANDRIA INTEGRATION</a:t>
            </a:r>
            <a:br>
              <a:rPr lang="en-US" dirty="0"/>
            </a:br>
            <a:r>
              <a:rPr lang="en-US" dirty="0"/>
              <a:t>Do not delete this master!</a:t>
            </a:r>
            <a:endParaRPr lang="nl-BE" dirty="0"/>
          </a:p>
        </p:txBody>
      </p:sp>
      <p:sp>
        <p:nvSpPr>
          <p:cNvPr id="8" name="TextBox 7" title="AlexandriaReference"/>
          <p:cNvSpPr txBox="1"/>
          <p:nvPr userDrawn="1"/>
        </p:nvSpPr>
        <p:spPr>
          <a:xfrm>
            <a:off x="765544" y="1658678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Attributes_Short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sp>
        <p:nvSpPr>
          <p:cNvPr id="4" name="TextBox 3" title="AlexandriaSecurltyClearance"/>
          <p:cNvSpPr txBox="1"/>
          <p:nvPr userDrawn="1"/>
        </p:nvSpPr>
        <p:spPr>
          <a:xfrm>
            <a:off x="2719144" y="2575110"/>
            <a:ext cx="195360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[Security Clearance]</a:t>
            </a:r>
          </a:p>
        </p:txBody>
      </p:sp>
      <p:sp>
        <p:nvSpPr>
          <p:cNvPr id="5" name="TextBox 4" title="AlexandriaDistributionLimitations"/>
          <p:cNvSpPr txBox="1"/>
          <p:nvPr userDrawn="1"/>
        </p:nvSpPr>
        <p:spPr>
          <a:xfrm>
            <a:off x="4672744" y="1658678"/>
            <a:ext cx="195360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Attributes_Information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Security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Classification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]</a:t>
            </a:r>
          </a:p>
        </p:txBody>
      </p:sp>
      <p:sp>
        <p:nvSpPr>
          <p:cNvPr id="6" name="TextBox 5" title="AlexandriaEventAttributes"/>
          <p:cNvSpPr txBox="1"/>
          <p:nvPr userDrawn="1"/>
        </p:nvSpPr>
        <p:spPr>
          <a:xfrm>
            <a:off x="2464199" y="3013157"/>
            <a:ext cx="619021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[Event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Attributes_Event_Event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Name]</a:t>
            </a: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2464199" y="1661549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Attributes_Alternative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pic>
        <p:nvPicPr>
          <p:cNvPr id="10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21" y="6469091"/>
            <a:ext cx="733149" cy="16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3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emf"/><Relationship Id="rId21" Type="http://schemas.openxmlformats.org/officeDocument/2006/relationships/image" Target="../media/image43.jpe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4.png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jp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image" Target="../media/image26.jp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emf"/><Relationship Id="rId9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emf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 of the MYRRHA/MINERVA project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Daneels Ruben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25.09.2024</a:t>
            </a:r>
          </a:p>
        </p:txBody>
      </p:sp>
    </p:spTree>
    <p:extLst>
      <p:ext uri="{BB962C8B-B14F-4D97-AF65-F5344CB8AC3E}">
        <p14:creationId xmlns:p14="http://schemas.microsoft.com/office/powerpoint/2010/main" val="287540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10</a:t>
            </a:fld>
            <a:endParaRPr lang="en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100 MeV “HEBT”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1" b="4871"/>
          <a:stretch/>
        </p:blipFill>
        <p:spPr>
          <a:xfrm>
            <a:off x="6483377" y="979489"/>
            <a:ext cx="5376079" cy="245527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7578707" y="875034"/>
            <a:ext cx="227813" cy="258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981805" y="620957"/>
            <a:ext cx="872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kicker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133354" y="924484"/>
            <a:ext cx="7721" cy="352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726763" y="400458"/>
            <a:ext cx="1508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Feed-down quadrupole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8694660" y="923678"/>
            <a:ext cx="557498" cy="351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231761" y="413216"/>
            <a:ext cx="1324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Magnetic septum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08" y="1503328"/>
            <a:ext cx="4344586" cy="391668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1859279" y="3686539"/>
            <a:ext cx="15240" cy="693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38237" y="3198367"/>
            <a:ext cx="872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kicker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225040" y="4530165"/>
            <a:ext cx="703431" cy="889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1000" y="5420008"/>
            <a:ext cx="4650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Space for SC-</a:t>
            </a:r>
            <a:r>
              <a:rPr lang="en-US" sz="1400" dirty="0" err="1"/>
              <a:t>rebunching</a:t>
            </a:r>
            <a:r>
              <a:rPr lang="en-US" sz="1400" dirty="0"/>
              <a:t> </a:t>
            </a:r>
            <a:r>
              <a:rPr lang="en-US" sz="1400" dirty="0" err="1"/>
              <a:t>cryo</a:t>
            </a:r>
            <a:r>
              <a:rPr lang="en-US" sz="1400" dirty="0"/>
              <a:t>-module for matching to future medium beta linac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742" y="3438862"/>
            <a:ext cx="4727452" cy="304080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923596" y="4698088"/>
            <a:ext cx="15897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Pulse pattern</a:t>
            </a:r>
          </a:p>
          <a:p>
            <a:r>
              <a:rPr lang="en-US" sz="1100" dirty="0"/>
              <a:t>(RF = CW)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5244227" y="1849307"/>
            <a:ext cx="2108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PTF beam size (6σ)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55576" y="2217271"/>
            <a:ext cx="537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PTF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57812" y="1658471"/>
            <a:ext cx="537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FPF</a:t>
            </a:r>
          </a:p>
        </p:txBody>
      </p:sp>
    </p:spTree>
    <p:extLst>
      <p:ext uri="{BB962C8B-B14F-4D97-AF65-F5344CB8AC3E}">
        <p14:creationId xmlns:p14="http://schemas.microsoft.com/office/powerpoint/2010/main" val="109572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279235" y="1047852"/>
            <a:ext cx="11633530" cy="150044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Design by IAP/</a:t>
            </a:r>
            <a:r>
              <a:rPr lang="en-US" dirty="0" err="1"/>
              <a:t>Bevatech</a:t>
            </a:r>
            <a:r>
              <a:rPr lang="en-US" dirty="0"/>
              <a:t>, currently iterating internally &amp; with RI</a:t>
            </a:r>
          </a:p>
          <a:p>
            <a:r>
              <a:rPr lang="en-US" dirty="0"/>
              <a:t>First two already produced by NTG / Pink</a:t>
            </a:r>
          </a:p>
          <a:p>
            <a:r>
              <a:rPr lang="en-US" dirty="0"/>
              <a:t>Series contract awarded to RI, production start imminent</a:t>
            </a:r>
          </a:p>
          <a:p>
            <a:r>
              <a:rPr lang="en-US" dirty="0"/>
              <a:t>1.5 - 16.6 MeV</a:t>
            </a:r>
          </a:p>
          <a:p>
            <a:endParaRPr lang="en-US" dirty="0"/>
          </a:p>
          <a:p>
            <a:pPr marL="8890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11</a:t>
            </a:fld>
            <a:endParaRPr lang="en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CH-cavities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960" y="6158210"/>
            <a:ext cx="1538352" cy="5503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59" y="6128659"/>
            <a:ext cx="1909124" cy="6094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061" y="6095920"/>
            <a:ext cx="1214858" cy="6749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07" b="15718"/>
          <a:stretch/>
        </p:blipFill>
        <p:spPr>
          <a:xfrm>
            <a:off x="8796809" y="309724"/>
            <a:ext cx="2674134" cy="299052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2F6CA17-086A-8F3D-B4B7-27B3D7C5FFDA}"/>
              </a:ext>
            </a:extLst>
          </p:cNvPr>
          <p:cNvGrpSpPr/>
          <p:nvPr/>
        </p:nvGrpSpPr>
        <p:grpSpPr>
          <a:xfrm>
            <a:off x="408320" y="3357687"/>
            <a:ext cx="10753623" cy="2601325"/>
            <a:chOff x="231232" y="1058137"/>
            <a:chExt cx="10753623" cy="260132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FC77D41-C9FA-68B4-EA66-A268D1D5C99F}"/>
                </a:ext>
              </a:extLst>
            </p:cNvPr>
            <p:cNvGrpSpPr/>
            <p:nvPr/>
          </p:nvGrpSpPr>
          <p:grpSpPr>
            <a:xfrm>
              <a:off x="231232" y="1058137"/>
              <a:ext cx="10753623" cy="2601325"/>
              <a:chOff x="-12344" y="1753663"/>
              <a:chExt cx="11427906" cy="2797610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148C71B7-BFD1-8A9B-2ECE-169A72B82770}"/>
                  </a:ext>
                </a:extLst>
              </p:cNvPr>
              <p:cNvGrpSpPr/>
              <p:nvPr/>
            </p:nvGrpSpPr>
            <p:grpSpPr>
              <a:xfrm>
                <a:off x="-12344" y="1753663"/>
                <a:ext cx="11427906" cy="1411628"/>
                <a:chOff x="-20656" y="1753663"/>
                <a:chExt cx="12691246" cy="1567682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7D925497-0467-A094-E445-0412EBB476F8}"/>
                    </a:ext>
                  </a:extLst>
                </p:cNvPr>
                <p:cNvSpPr/>
                <p:nvPr/>
              </p:nvSpPr>
              <p:spPr>
                <a:xfrm>
                  <a:off x="8979350" y="1770238"/>
                  <a:ext cx="699576" cy="41090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/>
                    <a:t>CH9</a:t>
                  </a: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98D3A8CF-0649-A693-9462-163365220368}"/>
                    </a:ext>
                  </a:extLst>
                </p:cNvPr>
                <p:cNvSpPr/>
                <p:nvPr/>
              </p:nvSpPr>
              <p:spPr>
                <a:xfrm>
                  <a:off x="11123888" y="1753663"/>
                  <a:ext cx="823226" cy="41090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/>
                    <a:t>CH10</a:t>
                  </a:r>
                </a:p>
              </p:txBody>
            </p: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28D25C3F-2C58-7721-94B1-3E41042221C3}"/>
                    </a:ext>
                  </a:extLst>
                </p:cNvPr>
                <p:cNvGrpSpPr/>
                <p:nvPr/>
              </p:nvGrpSpPr>
              <p:grpSpPr>
                <a:xfrm>
                  <a:off x="-20656" y="1789702"/>
                  <a:ext cx="8241790" cy="1514008"/>
                  <a:chOff x="68011" y="1687888"/>
                  <a:chExt cx="12281298" cy="2256062"/>
                </a:xfrm>
              </p:grpSpPr>
              <p:pic>
                <p:nvPicPr>
                  <p:cNvPr id="37" name="Picture 36">
                    <a:extLst>
                      <a:ext uri="{FF2B5EF4-FFF2-40B4-BE49-F238E27FC236}">
                        <a16:creationId xmlns:a16="http://schemas.microsoft.com/office/drawing/2014/main" id="{58217CB2-D381-FB09-C3A2-9F5A2D73619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8011" y="2141907"/>
                    <a:ext cx="684686" cy="1723520"/>
                  </a:xfrm>
                  <a:prstGeom prst="rect">
                    <a:avLst/>
                  </a:prstGeom>
                </p:spPr>
              </p:pic>
              <p:pic>
                <p:nvPicPr>
                  <p:cNvPr id="38" name="Picture 37">
                    <a:extLst>
                      <a:ext uri="{FF2B5EF4-FFF2-40B4-BE49-F238E27FC236}">
                        <a16:creationId xmlns:a16="http://schemas.microsoft.com/office/drawing/2014/main" id="{AE484C19-044F-813C-28C5-AD7C7EC2054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1524304" y="2126108"/>
                    <a:ext cx="1127456" cy="1778481"/>
                  </a:xfrm>
                  <a:prstGeom prst="rect">
                    <a:avLst/>
                  </a:prstGeom>
                </p:spPr>
              </p:pic>
              <p:pic>
                <p:nvPicPr>
                  <p:cNvPr id="39" name="Picture 38">
                    <a:extLst>
                      <a:ext uri="{FF2B5EF4-FFF2-40B4-BE49-F238E27FC236}">
                        <a16:creationId xmlns:a16="http://schemas.microsoft.com/office/drawing/2014/main" id="{DD2BD4A0-036F-FFF5-3DFF-136D5E4B409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2678794" y="2126235"/>
                    <a:ext cx="1330495" cy="1778227"/>
                  </a:xfrm>
                  <a:prstGeom prst="rect">
                    <a:avLst/>
                  </a:prstGeom>
                </p:spPr>
              </p:pic>
              <p:pic>
                <p:nvPicPr>
                  <p:cNvPr id="40" name="Picture 39">
                    <a:extLst>
                      <a:ext uri="{FF2B5EF4-FFF2-40B4-BE49-F238E27FC236}">
                        <a16:creationId xmlns:a16="http://schemas.microsoft.com/office/drawing/2014/main" id="{AD7550E3-6591-49C5-A992-903C9731CF9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3878643" y="2111626"/>
                    <a:ext cx="1622455" cy="1807445"/>
                  </a:xfrm>
                  <a:prstGeom prst="rect">
                    <a:avLst/>
                  </a:prstGeom>
                </p:spPr>
              </p:pic>
              <p:pic>
                <p:nvPicPr>
                  <p:cNvPr id="41" name="Picture 40">
                    <a:extLst>
                      <a:ext uri="{FF2B5EF4-FFF2-40B4-BE49-F238E27FC236}">
                        <a16:creationId xmlns:a16="http://schemas.microsoft.com/office/drawing/2014/main" id="{DACC8EC8-A43A-08B0-AC14-F0023961B46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5409635" y="2108838"/>
                    <a:ext cx="2080132" cy="1813020"/>
                  </a:xfrm>
                  <a:prstGeom prst="rect">
                    <a:avLst/>
                  </a:prstGeom>
                </p:spPr>
              </p:pic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7D10CBF1-C094-1D48-2894-682A48998A73}"/>
                      </a:ext>
                    </a:extLst>
                  </p:cNvPr>
                  <p:cNvSpPr/>
                  <p:nvPr/>
                </p:nvSpPr>
                <p:spPr>
                  <a:xfrm>
                    <a:off x="788606" y="1690048"/>
                    <a:ext cx="1042456" cy="61229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dirty="0"/>
                      <a:t>CH2</a:t>
                    </a:r>
                  </a:p>
                </p:txBody>
              </p:sp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56F9E41A-3DB7-A4E5-51DF-57B496DBE48D}"/>
                      </a:ext>
                    </a:extLst>
                  </p:cNvPr>
                  <p:cNvSpPr/>
                  <p:nvPr/>
                </p:nvSpPr>
                <p:spPr>
                  <a:xfrm>
                    <a:off x="102626" y="1690048"/>
                    <a:ext cx="1042456" cy="61229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dirty="0"/>
                      <a:t>CH1</a:t>
                    </a:r>
                  </a:p>
                </p:txBody>
              </p:sp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A0481DC4-B8B7-4D93-459F-91CEFE765969}"/>
                      </a:ext>
                    </a:extLst>
                  </p:cNvPr>
                  <p:cNvSpPr/>
                  <p:nvPr/>
                </p:nvSpPr>
                <p:spPr>
                  <a:xfrm>
                    <a:off x="1625793" y="1690048"/>
                    <a:ext cx="1042456" cy="61229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dirty="0"/>
                      <a:t>CH3</a:t>
                    </a:r>
                  </a:p>
                </p:txBody>
              </p:sp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6AC1483F-41DC-22FB-A218-659AE4430A5A}"/>
                      </a:ext>
                    </a:extLst>
                  </p:cNvPr>
                  <p:cNvSpPr/>
                  <p:nvPr/>
                </p:nvSpPr>
                <p:spPr>
                  <a:xfrm>
                    <a:off x="2867440" y="1690048"/>
                    <a:ext cx="1042456" cy="61229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dirty="0"/>
                      <a:t>CH4</a:t>
                    </a:r>
                  </a:p>
                </p:txBody>
              </p:sp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85C4C206-27BA-D276-3669-12A8F08B91AD}"/>
                      </a:ext>
                    </a:extLst>
                  </p:cNvPr>
                  <p:cNvSpPr/>
                  <p:nvPr/>
                </p:nvSpPr>
                <p:spPr>
                  <a:xfrm>
                    <a:off x="4202009" y="1690048"/>
                    <a:ext cx="1042456" cy="61229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dirty="0"/>
                      <a:t>CH5</a:t>
                    </a:r>
                  </a:p>
                </p:txBody>
              </p:sp>
              <p:sp>
                <p:nvSpPr>
                  <p:cNvPr id="47" name="Rectangle 46">
                    <a:extLst>
                      <a:ext uri="{FF2B5EF4-FFF2-40B4-BE49-F238E27FC236}">
                        <a16:creationId xmlns:a16="http://schemas.microsoft.com/office/drawing/2014/main" id="{F79BDF03-AA86-5EA3-76B2-945A723A9294}"/>
                      </a:ext>
                    </a:extLst>
                  </p:cNvPr>
                  <p:cNvSpPr/>
                  <p:nvPr/>
                </p:nvSpPr>
                <p:spPr>
                  <a:xfrm>
                    <a:off x="5941694" y="1690048"/>
                    <a:ext cx="1042456" cy="61229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dirty="0"/>
                      <a:t>CH6</a:t>
                    </a:r>
                  </a:p>
                </p:txBody>
              </p:sp>
              <p:sp>
                <p:nvSpPr>
                  <p:cNvPr id="48" name="Rectangle 47">
                    <a:extLst>
                      <a:ext uri="{FF2B5EF4-FFF2-40B4-BE49-F238E27FC236}">
                        <a16:creationId xmlns:a16="http://schemas.microsoft.com/office/drawing/2014/main" id="{AE7D46A4-14FD-A2EE-B5D6-C0C52522F5BF}"/>
                      </a:ext>
                    </a:extLst>
                  </p:cNvPr>
                  <p:cNvSpPr/>
                  <p:nvPr/>
                </p:nvSpPr>
                <p:spPr>
                  <a:xfrm>
                    <a:off x="8117454" y="1690048"/>
                    <a:ext cx="1042456" cy="61229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dirty="0"/>
                      <a:t>CH7</a:t>
                    </a:r>
                  </a:p>
                </p:txBody>
              </p:sp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id="{E6BDA067-9269-D77A-441F-74D69D99A844}"/>
                      </a:ext>
                    </a:extLst>
                  </p:cNvPr>
                  <p:cNvSpPr/>
                  <p:nvPr/>
                </p:nvSpPr>
                <p:spPr>
                  <a:xfrm>
                    <a:off x="10516345" y="1687888"/>
                    <a:ext cx="1042456" cy="61229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dirty="0"/>
                      <a:t>CH8</a:t>
                    </a:r>
                  </a:p>
                </p:txBody>
              </p:sp>
              <p:pic>
                <p:nvPicPr>
                  <p:cNvPr id="50" name="Picture 49">
                    <a:extLst>
                      <a:ext uri="{FF2B5EF4-FFF2-40B4-BE49-F238E27FC236}">
                        <a16:creationId xmlns:a16="http://schemas.microsoft.com/office/drawing/2014/main" id="{8DB92BB8-2A32-C08A-374F-5A8D19CE699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7468855" y="2109204"/>
                    <a:ext cx="2250847" cy="1834746"/>
                  </a:xfrm>
                  <a:prstGeom prst="rect">
                    <a:avLst/>
                  </a:prstGeom>
                </p:spPr>
              </p:pic>
              <p:pic>
                <p:nvPicPr>
                  <p:cNvPr id="51" name="Picture 50">
                    <a:extLst>
                      <a:ext uri="{FF2B5EF4-FFF2-40B4-BE49-F238E27FC236}">
                        <a16:creationId xmlns:a16="http://schemas.microsoft.com/office/drawing/2014/main" id="{D4A2F2A5-9F96-61DF-82CC-6597AB6AD8B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9714884" y="2213747"/>
                    <a:ext cx="2634425" cy="170918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E7C80752-732B-EEE6-DCDA-787295DFF1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221134" y="2110625"/>
                  <a:ext cx="2149565" cy="1186695"/>
                </a:xfrm>
                <a:prstGeom prst="rect">
                  <a:avLst/>
                </a:prstGeom>
              </p:spPr>
            </p:pic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B91F9D3D-F609-20B9-BE14-4E5214BD98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0359532" y="2089372"/>
                  <a:ext cx="2311058" cy="1231973"/>
                </a:xfrm>
                <a:prstGeom prst="rect">
                  <a:avLst/>
                </a:prstGeom>
              </p:spPr>
            </p:pic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3F8768A-6D17-6B99-1307-FF8E4EF3857B}"/>
                  </a:ext>
                </a:extLst>
              </p:cNvPr>
              <p:cNvGrpSpPr/>
              <p:nvPr/>
            </p:nvGrpSpPr>
            <p:grpSpPr>
              <a:xfrm>
                <a:off x="73646" y="3172448"/>
                <a:ext cx="9502691" cy="1378825"/>
                <a:chOff x="87902" y="3410300"/>
                <a:chExt cx="9502691" cy="1378825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7F5C01AE-F71E-D184-EDE8-159C8AC6A72D}"/>
                    </a:ext>
                  </a:extLst>
                </p:cNvPr>
                <p:cNvSpPr/>
                <p:nvPr/>
              </p:nvSpPr>
              <p:spPr>
                <a:xfrm>
                  <a:off x="755284" y="3410300"/>
                  <a:ext cx="741279" cy="369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/>
                    <a:t>CH11</a:t>
                  </a: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3D087201-EBD5-58FF-72EC-01DB8EA98416}"/>
                    </a:ext>
                  </a:extLst>
                </p:cNvPr>
                <p:cNvSpPr/>
                <p:nvPr/>
              </p:nvSpPr>
              <p:spPr>
                <a:xfrm>
                  <a:off x="8263371" y="3410300"/>
                  <a:ext cx="741279" cy="369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/>
                    <a:t>CH15</a:t>
                  </a: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3F112F2-7F2D-5AE1-F8B0-50344CF4C336}"/>
                    </a:ext>
                  </a:extLst>
                </p:cNvPr>
                <p:cNvSpPr/>
                <p:nvPr/>
              </p:nvSpPr>
              <p:spPr>
                <a:xfrm>
                  <a:off x="2682498" y="3410300"/>
                  <a:ext cx="741279" cy="369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/>
                    <a:t>CH12</a:t>
                  </a:r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1C3E5E64-961C-5624-B5B3-46FE57252D2F}"/>
                    </a:ext>
                  </a:extLst>
                </p:cNvPr>
                <p:cNvSpPr/>
                <p:nvPr/>
              </p:nvSpPr>
              <p:spPr>
                <a:xfrm>
                  <a:off x="4605898" y="3410300"/>
                  <a:ext cx="741279" cy="369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/>
                    <a:t>CH13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9B5E2F8-171A-E16F-56CD-55A631907022}"/>
                    </a:ext>
                  </a:extLst>
                </p:cNvPr>
                <p:cNvSpPr/>
                <p:nvPr/>
              </p:nvSpPr>
              <p:spPr>
                <a:xfrm>
                  <a:off x="6441568" y="3410300"/>
                  <a:ext cx="741279" cy="369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/>
                    <a:t>CH14</a:t>
                  </a:r>
                </a:p>
              </p:txBody>
            </p:sp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59D0DA98-BE05-2B0E-628D-D656CC83A6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082352" y="3726181"/>
                  <a:ext cx="1868032" cy="1042124"/>
                </a:xfrm>
                <a:prstGeom prst="rect">
                  <a:avLst/>
                </a:prstGeom>
              </p:spPr>
            </p:pic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2D0AB261-4CC8-B45C-225A-D58CB77416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87902" y="3726181"/>
                  <a:ext cx="1994450" cy="1062944"/>
                </a:xfrm>
                <a:prstGeom prst="rect">
                  <a:avLst/>
                </a:prstGeom>
              </p:spPr>
            </p:pic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0DB7E9F4-3426-62B8-29B3-636B3A2458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977203" y="3726181"/>
                  <a:ext cx="1918813" cy="1015294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A2F88C71-D9B5-5B0E-3183-6BE6280AAD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5896016" y="3726181"/>
                  <a:ext cx="1832013" cy="1057281"/>
                </a:xfrm>
                <a:prstGeom prst="rect">
                  <a:avLst/>
                </a:prstGeom>
              </p:spPr>
            </p:pic>
            <p:pic>
              <p:nvPicPr>
                <p:cNvPr id="31" name="Picture 30">
                  <a:extLst>
                    <a:ext uri="{FF2B5EF4-FFF2-40B4-BE49-F238E27FC236}">
                      <a16:creationId xmlns:a16="http://schemas.microsoft.com/office/drawing/2014/main" id="{0F4A293C-059C-F589-15A2-2702DC9542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7677058" y="3726181"/>
                  <a:ext cx="1913535" cy="1059108"/>
                </a:xfrm>
                <a:prstGeom prst="rect">
                  <a:avLst/>
                </a:prstGeom>
              </p:spPr>
            </p:pic>
          </p:grp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1DBD73B-C34C-DB96-8410-03215031B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563085" y="1326263"/>
              <a:ext cx="514514" cy="988049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8F65AA4-33F7-34D8-F590-7A6FB91A217B}"/>
              </a:ext>
            </a:extLst>
          </p:cNvPr>
          <p:cNvGrpSpPr/>
          <p:nvPr/>
        </p:nvGrpSpPr>
        <p:grpSpPr>
          <a:xfrm>
            <a:off x="9274373" y="4676928"/>
            <a:ext cx="2449260" cy="1512030"/>
            <a:chOff x="8900034" y="3904847"/>
            <a:chExt cx="3432391" cy="2118957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A41CF174-7084-4630-64C7-1A391DD6C88D}"/>
                </a:ext>
              </a:extLst>
            </p:cNvPr>
            <p:cNvPicPr/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4155" y="3904847"/>
              <a:ext cx="2724150" cy="1805940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3A4FF85-0288-F4EF-5A3E-7555C3D31E6F}"/>
                </a:ext>
              </a:extLst>
            </p:cNvPr>
            <p:cNvSpPr txBox="1"/>
            <p:nvPr/>
          </p:nvSpPr>
          <p:spPr>
            <a:xfrm>
              <a:off x="8900034" y="5635618"/>
              <a:ext cx="3432391" cy="388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CH15 - integrated water channels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267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LLRF system</a:t>
            </a:r>
          </a:p>
          <a:p>
            <a:pPr lvl="1"/>
            <a:r>
              <a:rPr lang="en-US" dirty="0"/>
              <a:t>Demonstrator systems used at the injector test stand</a:t>
            </a:r>
          </a:p>
          <a:p>
            <a:pPr lvl="1"/>
            <a:r>
              <a:rPr lang="en-US" dirty="0"/>
              <a:t>Final system: </a:t>
            </a:r>
            <a:r>
              <a:rPr lang="en-US" dirty="0" err="1"/>
              <a:t>uTCA</a:t>
            </a:r>
            <a:r>
              <a:rPr lang="en-US" dirty="0"/>
              <a:t>-based, collaboration with DESY</a:t>
            </a:r>
          </a:p>
          <a:p>
            <a:r>
              <a:rPr lang="en-US" dirty="0"/>
              <a:t>Magnet design engineer appointed</a:t>
            </a:r>
          </a:p>
          <a:p>
            <a:r>
              <a:rPr lang="en-US" dirty="0"/>
              <a:t>Beam dumps: designs by ESS Bilbao</a:t>
            </a:r>
          </a:p>
          <a:p>
            <a:r>
              <a:rPr lang="en-US" dirty="0"/>
              <a:t>Beam diagnostic: designs e.g. by </a:t>
            </a:r>
          </a:p>
          <a:p>
            <a:r>
              <a:rPr lang="en-US" dirty="0"/>
              <a:t>Solid state amplifiers</a:t>
            </a:r>
          </a:p>
          <a:p>
            <a:pPr lvl="1"/>
            <a:r>
              <a:rPr lang="en-US" dirty="0"/>
              <a:t>Testing systems available for the injector testing (176 MHz) and cavity testing (352 MHz) </a:t>
            </a:r>
          </a:p>
          <a:p>
            <a:pPr lvl="1"/>
            <a:r>
              <a:rPr lang="en-US" dirty="0"/>
              <a:t>Critically reviewed the requirements </a:t>
            </a:r>
            <a:r>
              <a:rPr lang="en-US" sz="1200" dirty="0"/>
              <a:t>(reliability, drain voltage adaptation, </a:t>
            </a:r>
            <a:r>
              <a:rPr lang="en-150" sz="1200" dirty="0"/>
              <a:t>…</a:t>
            </a:r>
            <a:r>
              <a:rPr lang="en-US" sz="1200" dirty="0"/>
              <a:t>)</a:t>
            </a:r>
            <a:endParaRPr lang="en-US" dirty="0"/>
          </a:p>
          <a:p>
            <a:pPr lvl="1"/>
            <a:r>
              <a:rPr lang="en-US" dirty="0"/>
              <a:t>Contract recently awarded to </a:t>
            </a:r>
            <a:r>
              <a:rPr lang="en-US" dirty="0" err="1"/>
              <a:t>Cryoelectra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Using Coaxial-lines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Component OCD with </a:t>
            </a:r>
          </a:p>
          <a:p>
            <a:r>
              <a:rPr lang="en-US" dirty="0"/>
              <a:t>MPS: requirement collection</a:t>
            </a:r>
          </a:p>
          <a:p>
            <a:r>
              <a:rPr lang="en-US" dirty="0"/>
              <a:t>Reliability modeling </a:t>
            </a:r>
            <a:r>
              <a:rPr lang="en-150" dirty="0"/>
              <a:t>–</a:t>
            </a:r>
            <a:r>
              <a:rPr lang="en-US" dirty="0"/>
              <a:t> study completed together with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12</a:t>
            </a:fld>
            <a:endParaRPr lang="en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Other components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782" y="117684"/>
            <a:ext cx="1952734" cy="18422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154" y="1715044"/>
            <a:ext cx="476206" cy="3011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849" y="1378452"/>
            <a:ext cx="310649" cy="3106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330" y="2048032"/>
            <a:ext cx="885030" cy="3499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350" y="2427834"/>
            <a:ext cx="636470" cy="3582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2049" y="3066659"/>
            <a:ext cx="356384" cy="3563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957" y="5074257"/>
            <a:ext cx="1071912" cy="2502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545" y="2436098"/>
            <a:ext cx="885030" cy="34998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3" t="471" r="17109" b="12229"/>
          <a:stretch/>
        </p:blipFill>
        <p:spPr>
          <a:xfrm rot="5400000">
            <a:off x="9939748" y="4341436"/>
            <a:ext cx="1377953" cy="267335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221" y="5400842"/>
            <a:ext cx="314206" cy="31922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629" y="5768834"/>
            <a:ext cx="314206" cy="31922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95997" y="2153014"/>
            <a:ext cx="1612904" cy="2162841"/>
          </a:xfrm>
          <a:prstGeom prst="rect">
            <a:avLst/>
          </a:prstGeom>
        </p:spPr>
      </p:pic>
      <p:pic>
        <p:nvPicPr>
          <p:cNvPr id="15" name="Picture 1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55B691AF-F948-EE3C-BC52-243AB75C724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434" y="3423043"/>
            <a:ext cx="1474585" cy="73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6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863438" y="2382250"/>
            <a:ext cx="3663737" cy="4118132"/>
            <a:chOff x="4052862" y="2592318"/>
            <a:chExt cx="3663737" cy="411813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02" t="50548" r="32142" b="21732"/>
            <a:stretch/>
          </p:blipFill>
          <p:spPr>
            <a:xfrm rot="5400000">
              <a:off x="3825665" y="2819515"/>
              <a:ext cx="4118132" cy="3663737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>
              <a:off x="5118100" y="4036139"/>
              <a:ext cx="176301" cy="8792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99160" y="639790"/>
            <a:ext cx="9277922" cy="1284336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TRIUMF ARIEL concept at the basis of the facility design</a:t>
            </a:r>
          </a:p>
          <a:p>
            <a:r>
              <a:rPr lang="en-US" sz="2200" dirty="0"/>
              <a:t>4mA, ≤ 250Hz, ≤ 0.5ms on non-actinide or ≤ 0.2ms on actinide targets</a:t>
            </a:r>
          </a:p>
          <a:p>
            <a:r>
              <a:rPr lang="en-US" sz="2200" dirty="0"/>
              <a:t>RIB mass resolving power: initial ≈1500, upgradable to 10 000  </a:t>
            </a:r>
            <a:endParaRPr lang="en-US" dirty="0"/>
          </a:p>
          <a:p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980433" y="654951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BE" smtClean="0"/>
              <a:pPr/>
              <a:t>13</a:t>
            </a:fld>
            <a:endParaRPr lang="en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PTF: ISOL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65004" y="4577087"/>
            <a:ext cx="1362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Experimental</a:t>
            </a:r>
          </a:p>
          <a:p>
            <a:r>
              <a:rPr lang="en-US" sz="1600" dirty="0"/>
              <a:t>Hall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44658" y="4345802"/>
            <a:ext cx="1977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RIB-handling and purification system </a:t>
            </a:r>
            <a:endParaRPr lang="en-US" sz="1600" i="1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1595719" y="3620372"/>
            <a:ext cx="968187" cy="2199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2747826" y="4326282"/>
            <a:ext cx="2009152" cy="223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581050" y="2485310"/>
            <a:ext cx="1841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Isotopes collector</a:t>
            </a:r>
          </a:p>
          <a:p>
            <a:pPr algn="r"/>
            <a:r>
              <a:rPr lang="en-US" sz="1600" dirty="0"/>
              <a:t>station</a:t>
            </a:r>
          </a:p>
        </p:txBody>
      </p:sp>
      <p:cxnSp>
        <p:nvCxnSpPr>
          <p:cNvPr id="43" name="Straight Arrow Connector 42"/>
          <p:cNvCxnSpPr>
            <a:stCxn id="41" idx="1"/>
          </p:cNvCxnSpPr>
          <p:nvPr/>
        </p:nvCxnSpPr>
        <p:spPr>
          <a:xfrm flipH="1">
            <a:off x="2563906" y="2777698"/>
            <a:ext cx="2017144" cy="534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684" y="631160"/>
            <a:ext cx="2011666" cy="363575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1245098" y="2152735"/>
            <a:ext cx="19050" cy="1194941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245098" y="2014123"/>
            <a:ext cx="2160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100MeV protons</a:t>
            </a:r>
          </a:p>
        </p:txBody>
      </p:sp>
      <p:pic>
        <p:nvPicPr>
          <p:cNvPr id="29" name="Picture 4" descr="image009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55" b="22239"/>
          <a:stretch/>
        </p:blipFill>
        <p:spPr bwMode="auto">
          <a:xfrm>
            <a:off x="8682722" y="1968953"/>
            <a:ext cx="2878914" cy="2263820"/>
          </a:xfrm>
          <a:prstGeom prst="rect">
            <a:avLst/>
          </a:prstGeom>
          <a:ln w="9525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4232" y="4441315"/>
            <a:ext cx="2897403" cy="2174638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sp>
        <p:nvSpPr>
          <p:cNvPr id="24" name="Rectangle 23"/>
          <p:cNvSpPr/>
          <p:nvPr/>
        </p:nvSpPr>
        <p:spPr>
          <a:xfrm>
            <a:off x="2016826" y="5528634"/>
            <a:ext cx="3045384" cy="1177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133601" y="5572762"/>
            <a:ext cx="2876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90° pre-separator</a:t>
            </a:r>
          </a:p>
          <a:p>
            <a:r>
              <a:rPr lang="en-US" sz="1600" dirty="0"/>
              <a:t>cleaning most RIB impurities </a:t>
            </a:r>
            <a:endParaRPr lang="en-US" sz="1600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7377952" y="2777698"/>
            <a:ext cx="1748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stand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094878" y="5205469"/>
            <a:ext cx="1748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Target heated</a:t>
            </a:r>
          </a:p>
          <a:p>
            <a:r>
              <a:rPr lang="en-US" dirty="0"/>
              <a:t>up to 2000K </a:t>
            </a:r>
          </a:p>
        </p:txBody>
      </p:sp>
    </p:spTree>
    <p:extLst>
      <p:ext uri="{BB962C8B-B14F-4D97-AF65-F5344CB8AC3E}">
        <p14:creationId xmlns:p14="http://schemas.microsoft.com/office/powerpoint/2010/main" val="208304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F43244-1CD7-477E-A889-034D6211AB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14</a:t>
            </a:fld>
            <a:endParaRPr lang="en-BE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3" name="Title 5"/>
          <p:cNvSpPr txBox="1">
            <a:spLocks/>
          </p:cNvSpPr>
          <p:nvPr/>
        </p:nvSpPr>
        <p:spPr>
          <a:xfrm>
            <a:off x="309018" y="280016"/>
            <a:ext cx="10956870" cy="55732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Full Power Facility (FPF)</a:t>
            </a:r>
            <a:endParaRPr lang="en-BE" dirty="0"/>
          </a:p>
        </p:txBody>
      </p:sp>
      <p:grpSp>
        <p:nvGrpSpPr>
          <p:cNvPr id="12" name="Group 11"/>
          <p:cNvGrpSpPr/>
          <p:nvPr/>
        </p:nvGrpSpPr>
        <p:grpSpPr>
          <a:xfrm>
            <a:off x="4692759" y="871590"/>
            <a:ext cx="6882147" cy="5036412"/>
            <a:chOff x="1075310" y="2420076"/>
            <a:chExt cx="4659253" cy="3486748"/>
          </a:xfrm>
        </p:grpSpPr>
        <p:sp>
          <p:nvSpPr>
            <p:cNvPr id="45" name="Rectangle 44"/>
            <p:cNvSpPr/>
            <p:nvPr/>
          </p:nvSpPr>
          <p:spPr bwMode="auto">
            <a:xfrm>
              <a:off x="2416022" y="4755485"/>
              <a:ext cx="28895" cy="293445"/>
            </a:xfrm>
            <a:prstGeom prst="rect">
              <a:avLst/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176783" y="2420076"/>
              <a:ext cx="3557780" cy="3486748"/>
              <a:chOff x="-13153" y="0"/>
              <a:chExt cx="3693186" cy="3282300"/>
            </a:xfrm>
          </p:grpSpPr>
          <p:grpSp>
            <p:nvGrpSpPr>
              <p:cNvPr id="103" name="Group 102"/>
              <p:cNvGrpSpPr/>
              <p:nvPr/>
            </p:nvGrpSpPr>
            <p:grpSpPr>
              <a:xfrm>
                <a:off x="-13153" y="0"/>
                <a:ext cx="3693186" cy="3282300"/>
                <a:chOff x="-13153" y="0"/>
                <a:chExt cx="3693186" cy="3282300"/>
              </a:xfrm>
            </p:grpSpPr>
            <p:grpSp>
              <p:nvGrpSpPr>
                <p:cNvPr id="107" name="Group 106"/>
                <p:cNvGrpSpPr/>
                <p:nvPr/>
              </p:nvGrpSpPr>
              <p:grpSpPr>
                <a:xfrm>
                  <a:off x="-13153" y="0"/>
                  <a:ext cx="3693186" cy="3282300"/>
                  <a:chOff x="-13153" y="0"/>
                  <a:chExt cx="3693186" cy="3282300"/>
                </a:xfrm>
              </p:grpSpPr>
              <p:sp>
                <p:nvSpPr>
                  <p:cNvPr id="109" name="Rectangle 108"/>
                  <p:cNvSpPr/>
                  <p:nvPr/>
                </p:nvSpPr>
                <p:spPr bwMode="auto">
                  <a:xfrm>
                    <a:off x="1678996" y="13288"/>
                    <a:ext cx="1727141" cy="919916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0000">
                          <a:tint val="50000"/>
                          <a:satMod val="300000"/>
                        </a:srgbClr>
                      </a:gs>
                      <a:gs pos="35000">
                        <a:srgbClr val="000000">
                          <a:tint val="37000"/>
                          <a:satMod val="300000"/>
                        </a:srgbClr>
                      </a:gs>
                      <a:gs pos="100000">
                        <a:srgbClr val="000000">
                          <a:tint val="15000"/>
                          <a:satMod val="350000"/>
                        </a:srgbClr>
                      </a:gs>
                    </a:gsLst>
                    <a:lin ang="16200000" scaled="1"/>
                  </a:gradFill>
                  <a:ln w="9525" cap="flat" cmpd="sng" algn="ctr">
                    <a:solidFill>
                      <a:srgbClr val="000000">
                        <a:shade val="95000"/>
                        <a:satMod val="105000"/>
                      </a:srgb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400"/>
                  </a:p>
                </p:txBody>
              </p:sp>
              <p:sp>
                <p:nvSpPr>
                  <p:cNvPr id="110" name="Snip Same Side Corner Rectangle 109"/>
                  <p:cNvSpPr/>
                  <p:nvPr/>
                </p:nvSpPr>
                <p:spPr bwMode="auto">
                  <a:xfrm rot="16200000">
                    <a:off x="3070214" y="349879"/>
                    <a:ext cx="254310" cy="417540"/>
                  </a:xfrm>
                  <a:prstGeom prst="snip2SameRect">
                    <a:avLst>
                      <a:gd name="adj1" fmla="val 26412"/>
                      <a:gd name="adj2" fmla="val 0"/>
                    </a:avLst>
                  </a:prstGeom>
                  <a:solidFill>
                    <a:srgbClr val="FFC000"/>
                  </a:solidFill>
                  <a:ln w="127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400"/>
                  </a:p>
                </p:txBody>
              </p:sp>
              <p:sp>
                <p:nvSpPr>
                  <p:cNvPr id="111" name="TextBox 157"/>
                  <p:cNvSpPr txBox="1"/>
                  <p:nvPr/>
                </p:nvSpPr>
                <p:spPr>
                  <a:xfrm>
                    <a:off x="1452419" y="0"/>
                    <a:ext cx="1008119" cy="30956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algn="ctr" fontAlgn="base">
                      <a:spcAft>
                        <a:spcPts val="0"/>
                      </a:spcAft>
                    </a:pPr>
                    <a:r>
                      <a:rPr lang="en-US" sz="1400" kern="120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</a:rPr>
                      <a:t>Hot cell</a:t>
                    </a:r>
                    <a:endParaRPr lang="en-US" sz="28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112" name="Group 111"/>
                  <p:cNvGrpSpPr/>
                  <p:nvPr/>
                </p:nvGrpSpPr>
                <p:grpSpPr>
                  <a:xfrm>
                    <a:off x="2417643" y="976735"/>
                    <a:ext cx="255014" cy="180906"/>
                    <a:chOff x="4539877" y="1581813"/>
                    <a:chExt cx="382075" cy="302700"/>
                  </a:xfrm>
                </p:grpSpPr>
                <p:sp>
                  <p:nvSpPr>
                    <p:cNvPr id="137" name="Rectangle 136"/>
                    <p:cNvSpPr/>
                    <p:nvPr/>
                  </p:nvSpPr>
                  <p:spPr bwMode="auto">
                    <a:xfrm>
                      <a:off x="4885952" y="1581813"/>
                      <a:ext cx="36000" cy="3600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38" name="Rectangle 137"/>
                    <p:cNvSpPr/>
                    <p:nvPr/>
                  </p:nvSpPr>
                  <p:spPr bwMode="auto">
                    <a:xfrm>
                      <a:off x="4885952" y="1669655"/>
                      <a:ext cx="36000" cy="3600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39" name="Rectangle 138"/>
                    <p:cNvSpPr/>
                    <p:nvPr/>
                  </p:nvSpPr>
                  <p:spPr bwMode="auto">
                    <a:xfrm>
                      <a:off x="4885952" y="1757497"/>
                      <a:ext cx="36000" cy="3600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40" name="Rectangle 139"/>
                    <p:cNvSpPr/>
                    <p:nvPr/>
                  </p:nvSpPr>
                  <p:spPr bwMode="auto">
                    <a:xfrm>
                      <a:off x="4885952" y="1845338"/>
                      <a:ext cx="36000" cy="3600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41" name="Rectangle 140"/>
                    <p:cNvSpPr/>
                    <p:nvPr/>
                  </p:nvSpPr>
                  <p:spPr bwMode="auto">
                    <a:xfrm>
                      <a:off x="4539877" y="1584988"/>
                      <a:ext cx="36000" cy="3600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42" name="Rectangle 141"/>
                    <p:cNvSpPr/>
                    <p:nvPr/>
                  </p:nvSpPr>
                  <p:spPr bwMode="auto">
                    <a:xfrm>
                      <a:off x="4539877" y="1672830"/>
                      <a:ext cx="36000" cy="3600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43" name="Rectangle 142"/>
                    <p:cNvSpPr/>
                    <p:nvPr/>
                  </p:nvSpPr>
                  <p:spPr bwMode="auto">
                    <a:xfrm>
                      <a:off x="4539877" y="1760672"/>
                      <a:ext cx="36000" cy="3600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44" name="Rectangle 143"/>
                    <p:cNvSpPr/>
                    <p:nvPr/>
                  </p:nvSpPr>
                  <p:spPr bwMode="auto">
                    <a:xfrm>
                      <a:off x="4539877" y="1848513"/>
                      <a:ext cx="36000" cy="3600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</p:grpSp>
              <p:grpSp>
                <p:nvGrpSpPr>
                  <p:cNvPr id="113" name="Group 112"/>
                  <p:cNvGrpSpPr/>
                  <p:nvPr/>
                </p:nvGrpSpPr>
                <p:grpSpPr>
                  <a:xfrm>
                    <a:off x="-13153" y="1182254"/>
                    <a:ext cx="3693186" cy="2100046"/>
                    <a:chOff x="-13153" y="0"/>
                    <a:chExt cx="3693186" cy="2100046"/>
                  </a:xfrm>
                </p:grpSpPr>
                <p:sp>
                  <p:nvSpPr>
                    <p:cNvPr id="114" name="Rectangle 113"/>
                    <p:cNvSpPr/>
                    <p:nvPr/>
                  </p:nvSpPr>
                  <p:spPr bwMode="auto">
                    <a:xfrm>
                      <a:off x="798946" y="318655"/>
                      <a:ext cx="2881087" cy="17813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eaLnBrk="0" fontAlgn="base" hangingPunct="0"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5" name="Rectangle 114"/>
                    <p:cNvSpPr/>
                    <p:nvPr/>
                  </p:nvSpPr>
                  <p:spPr bwMode="auto">
                    <a:xfrm>
                      <a:off x="798946" y="824346"/>
                      <a:ext cx="2016487" cy="78330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16" name="Rectangle 115"/>
                    <p:cNvSpPr/>
                    <p:nvPr/>
                  </p:nvSpPr>
                  <p:spPr bwMode="auto">
                    <a:xfrm rot="10800000">
                      <a:off x="2424546" y="0"/>
                      <a:ext cx="233317" cy="99086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7DC3">
                            <a:tint val="50000"/>
                            <a:satMod val="300000"/>
                          </a:srgbClr>
                        </a:gs>
                        <a:gs pos="35000">
                          <a:srgbClr val="007DC3">
                            <a:tint val="37000"/>
                            <a:satMod val="300000"/>
                          </a:srgbClr>
                        </a:gs>
                        <a:gs pos="100000">
                          <a:srgbClr val="007DC3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noFill/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17" name="Rectangle 116"/>
                    <p:cNvSpPr/>
                    <p:nvPr/>
                  </p:nvSpPr>
                  <p:spPr bwMode="auto">
                    <a:xfrm>
                      <a:off x="297839" y="989780"/>
                      <a:ext cx="2348239" cy="372645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7DC3">
                            <a:tint val="50000"/>
                            <a:satMod val="300000"/>
                          </a:srgbClr>
                        </a:gs>
                        <a:gs pos="35000">
                          <a:srgbClr val="007DC3">
                            <a:tint val="37000"/>
                            <a:satMod val="300000"/>
                          </a:srgbClr>
                        </a:gs>
                        <a:gs pos="100000">
                          <a:srgbClr val="007DC3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noFill/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18" name="Rectangle 117"/>
                    <p:cNvSpPr/>
                    <p:nvPr/>
                  </p:nvSpPr>
                  <p:spPr bwMode="auto">
                    <a:xfrm>
                      <a:off x="267855" y="969819"/>
                      <a:ext cx="2162503" cy="21515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19" name="Rectangle 118"/>
                    <p:cNvSpPr/>
                    <p:nvPr/>
                  </p:nvSpPr>
                  <p:spPr bwMode="auto">
                    <a:xfrm>
                      <a:off x="267855" y="969819"/>
                      <a:ext cx="30515" cy="79806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20" name="Rectangle 119"/>
                    <p:cNvSpPr/>
                    <p:nvPr/>
                  </p:nvSpPr>
                  <p:spPr bwMode="auto">
                    <a:xfrm>
                      <a:off x="2417619" y="0"/>
                      <a:ext cx="24028" cy="98970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grpSp>
                  <p:nvGrpSpPr>
                    <p:cNvPr id="121" name="Group 120"/>
                    <p:cNvGrpSpPr/>
                    <p:nvPr/>
                  </p:nvGrpSpPr>
                  <p:grpSpPr>
                    <a:xfrm>
                      <a:off x="-13153" y="1046607"/>
                      <a:ext cx="2451976" cy="223795"/>
                      <a:chOff x="899022" y="3673319"/>
                      <a:chExt cx="3673707" cy="374461"/>
                    </a:xfrm>
                  </p:grpSpPr>
                  <p:sp>
                    <p:nvSpPr>
                      <p:cNvPr id="134" name="Rectangle 4"/>
                      <p:cNvSpPr/>
                      <p:nvPr/>
                    </p:nvSpPr>
                    <p:spPr bwMode="auto">
                      <a:xfrm>
                        <a:off x="899022" y="3673319"/>
                        <a:ext cx="3615475" cy="360173"/>
                      </a:xfrm>
                      <a:custGeom>
                        <a:avLst/>
                        <a:gdLst>
                          <a:gd name="connsiteX0" fmla="*/ 0 w 2137253"/>
                          <a:gd name="connsiteY0" fmla="*/ 0 h 360001"/>
                          <a:gd name="connsiteX1" fmla="*/ 2137253 w 2137253"/>
                          <a:gd name="connsiteY1" fmla="*/ 0 h 360001"/>
                          <a:gd name="connsiteX2" fmla="*/ 2137253 w 2137253"/>
                          <a:gd name="connsiteY2" fmla="*/ 360001 h 360001"/>
                          <a:gd name="connsiteX3" fmla="*/ 0 w 2137253"/>
                          <a:gd name="connsiteY3" fmla="*/ 360001 h 360001"/>
                          <a:gd name="connsiteX4" fmla="*/ 0 w 2137253"/>
                          <a:gd name="connsiteY4" fmla="*/ 0 h 360001"/>
                          <a:gd name="connsiteX0" fmla="*/ 0 w 2137253"/>
                          <a:gd name="connsiteY0" fmla="*/ 0 h 360001"/>
                          <a:gd name="connsiteX1" fmla="*/ 2115822 w 2137253"/>
                          <a:gd name="connsiteY1" fmla="*/ 26194 h 360001"/>
                          <a:gd name="connsiteX2" fmla="*/ 2137253 w 2137253"/>
                          <a:gd name="connsiteY2" fmla="*/ 360001 h 360001"/>
                          <a:gd name="connsiteX3" fmla="*/ 0 w 2137253"/>
                          <a:gd name="connsiteY3" fmla="*/ 360001 h 360001"/>
                          <a:gd name="connsiteX4" fmla="*/ 0 w 2137253"/>
                          <a:gd name="connsiteY4" fmla="*/ 0 h 360001"/>
                          <a:gd name="connsiteX0" fmla="*/ 0 w 2115822"/>
                          <a:gd name="connsiteY0" fmla="*/ 0 h 360001"/>
                          <a:gd name="connsiteX1" fmla="*/ 2115822 w 2115822"/>
                          <a:gd name="connsiteY1" fmla="*/ 26194 h 360001"/>
                          <a:gd name="connsiteX2" fmla="*/ 2101535 w 2115822"/>
                          <a:gd name="connsiteY2" fmla="*/ 345714 h 360001"/>
                          <a:gd name="connsiteX3" fmla="*/ 0 w 2115822"/>
                          <a:gd name="connsiteY3" fmla="*/ 360001 h 360001"/>
                          <a:gd name="connsiteX4" fmla="*/ 0 w 2115822"/>
                          <a:gd name="connsiteY4" fmla="*/ 0 h 360001"/>
                          <a:gd name="connsiteX0" fmla="*/ 0 w 2127841"/>
                          <a:gd name="connsiteY0" fmla="*/ 0 h 360001"/>
                          <a:gd name="connsiteX1" fmla="*/ 2115822 w 2127841"/>
                          <a:gd name="connsiteY1" fmla="*/ 26194 h 360001"/>
                          <a:gd name="connsiteX2" fmla="*/ 2101535 w 2127841"/>
                          <a:gd name="connsiteY2" fmla="*/ 345714 h 360001"/>
                          <a:gd name="connsiteX3" fmla="*/ 0 w 2127841"/>
                          <a:gd name="connsiteY3" fmla="*/ 360001 h 360001"/>
                          <a:gd name="connsiteX4" fmla="*/ 0 w 2127841"/>
                          <a:gd name="connsiteY4" fmla="*/ 0 h 360001"/>
                          <a:gd name="connsiteX0" fmla="*/ 0 w 2133805"/>
                          <a:gd name="connsiteY0" fmla="*/ 0 h 360001"/>
                          <a:gd name="connsiteX1" fmla="*/ 2115822 w 2133805"/>
                          <a:gd name="connsiteY1" fmla="*/ 26194 h 360001"/>
                          <a:gd name="connsiteX2" fmla="*/ 2101535 w 2133805"/>
                          <a:gd name="connsiteY2" fmla="*/ 345714 h 360001"/>
                          <a:gd name="connsiteX3" fmla="*/ 0 w 2133805"/>
                          <a:gd name="connsiteY3" fmla="*/ 360001 h 360001"/>
                          <a:gd name="connsiteX4" fmla="*/ 0 w 2133805"/>
                          <a:gd name="connsiteY4" fmla="*/ 0 h 360001"/>
                          <a:gd name="connsiteX0" fmla="*/ 0 w 2121336"/>
                          <a:gd name="connsiteY0" fmla="*/ 0 h 360001"/>
                          <a:gd name="connsiteX1" fmla="*/ 2115822 w 2121336"/>
                          <a:gd name="connsiteY1" fmla="*/ 26194 h 360001"/>
                          <a:gd name="connsiteX2" fmla="*/ 2101535 w 2121336"/>
                          <a:gd name="connsiteY2" fmla="*/ 345714 h 360001"/>
                          <a:gd name="connsiteX3" fmla="*/ 0 w 2121336"/>
                          <a:gd name="connsiteY3" fmla="*/ 360001 h 360001"/>
                          <a:gd name="connsiteX4" fmla="*/ 0 w 2121336"/>
                          <a:gd name="connsiteY4" fmla="*/ 0 h 360001"/>
                          <a:gd name="connsiteX0" fmla="*/ 0 w 2115822"/>
                          <a:gd name="connsiteY0" fmla="*/ 0 h 360001"/>
                          <a:gd name="connsiteX1" fmla="*/ 2115822 w 2115822"/>
                          <a:gd name="connsiteY1" fmla="*/ 26194 h 360001"/>
                          <a:gd name="connsiteX2" fmla="*/ 2101535 w 2115822"/>
                          <a:gd name="connsiteY2" fmla="*/ 345714 h 360001"/>
                          <a:gd name="connsiteX3" fmla="*/ 0 w 2115822"/>
                          <a:gd name="connsiteY3" fmla="*/ 360001 h 360001"/>
                          <a:gd name="connsiteX4" fmla="*/ 0 w 2115822"/>
                          <a:gd name="connsiteY4" fmla="*/ 0 h 360001"/>
                          <a:gd name="connsiteX0" fmla="*/ 0 w 2115822"/>
                          <a:gd name="connsiteY0" fmla="*/ 0 h 360001"/>
                          <a:gd name="connsiteX1" fmla="*/ 2115822 w 2115822"/>
                          <a:gd name="connsiteY1" fmla="*/ 26194 h 360001"/>
                          <a:gd name="connsiteX2" fmla="*/ 2101535 w 2115822"/>
                          <a:gd name="connsiteY2" fmla="*/ 345714 h 360001"/>
                          <a:gd name="connsiteX3" fmla="*/ 0 w 2115822"/>
                          <a:gd name="connsiteY3" fmla="*/ 360001 h 360001"/>
                          <a:gd name="connsiteX4" fmla="*/ 0 w 2115822"/>
                          <a:gd name="connsiteY4" fmla="*/ 0 h 360001"/>
                          <a:gd name="connsiteX0" fmla="*/ 8639 w 2115822"/>
                          <a:gd name="connsiteY0" fmla="*/ 82759 h 334350"/>
                          <a:gd name="connsiteX1" fmla="*/ 2115822 w 2115822"/>
                          <a:gd name="connsiteY1" fmla="*/ 543 h 334350"/>
                          <a:gd name="connsiteX2" fmla="*/ 2101535 w 2115822"/>
                          <a:gd name="connsiteY2" fmla="*/ 320063 h 334350"/>
                          <a:gd name="connsiteX3" fmla="*/ 0 w 2115822"/>
                          <a:gd name="connsiteY3" fmla="*/ 334350 h 334350"/>
                          <a:gd name="connsiteX4" fmla="*/ 8639 w 2115822"/>
                          <a:gd name="connsiteY4" fmla="*/ 82759 h 334350"/>
                          <a:gd name="connsiteX0" fmla="*/ 20158 w 2127341"/>
                          <a:gd name="connsiteY0" fmla="*/ 82759 h 320063"/>
                          <a:gd name="connsiteX1" fmla="*/ 2127341 w 2127341"/>
                          <a:gd name="connsiteY1" fmla="*/ 543 h 320063"/>
                          <a:gd name="connsiteX2" fmla="*/ 2113054 w 2127341"/>
                          <a:gd name="connsiteY2" fmla="*/ 320063 h 320063"/>
                          <a:gd name="connsiteX3" fmla="*/ 0 w 2127341"/>
                          <a:gd name="connsiteY3" fmla="*/ 163990 h 320063"/>
                          <a:gd name="connsiteX4" fmla="*/ 20158 w 2127341"/>
                          <a:gd name="connsiteY4" fmla="*/ 82759 h 320063"/>
                          <a:gd name="connsiteX0" fmla="*/ 20158 w 2113302"/>
                          <a:gd name="connsiteY0" fmla="*/ 123261 h 360565"/>
                          <a:gd name="connsiteX1" fmla="*/ 2113302 w 2113302"/>
                          <a:gd name="connsiteY1" fmla="*/ 391 h 360565"/>
                          <a:gd name="connsiteX2" fmla="*/ 2113054 w 2113302"/>
                          <a:gd name="connsiteY2" fmla="*/ 360565 h 360565"/>
                          <a:gd name="connsiteX3" fmla="*/ 0 w 2113302"/>
                          <a:gd name="connsiteY3" fmla="*/ 204492 h 360565"/>
                          <a:gd name="connsiteX4" fmla="*/ 20158 w 2113302"/>
                          <a:gd name="connsiteY4" fmla="*/ 123261 h 360565"/>
                          <a:gd name="connsiteX0" fmla="*/ 20158 w 2113302"/>
                          <a:gd name="connsiteY0" fmla="*/ 122870 h 360174"/>
                          <a:gd name="connsiteX1" fmla="*/ 2113302 w 2113302"/>
                          <a:gd name="connsiteY1" fmla="*/ 0 h 360174"/>
                          <a:gd name="connsiteX2" fmla="*/ 2113054 w 2113302"/>
                          <a:gd name="connsiteY2" fmla="*/ 360174 h 360174"/>
                          <a:gd name="connsiteX3" fmla="*/ 0 w 2113302"/>
                          <a:gd name="connsiteY3" fmla="*/ 204101 h 360174"/>
                          <a:gd name="connsiteX4" fmla="*/ 20158 w 2113302"/>
                          <a:gd name="connsiteY4" fmla="*/ 122870 h 3601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13302" h="360174">
                            <a:moveTo>
                              <a:pt x="20158" y="122870"/>
                            </a:moveTo>
                            <a:cubicBezTo>
                              <a:pt x="725432" y="131601"/>
                              <a:pt x="1406948" y="18372"/>
                              <a:pt x="2113302" y="0"/>
                            </a:cubicBezTo>
                            <a:cubicBezTo>
                              <a:pt x="2079339" y="39038"/>
                              <a:pt x="2091208" y="225092"/>
                              <a:pt x="2113054" y="360174"/>
                            </a:cubicBezTo>
                            <a:lnTo>
                              <a:pt x="0" y="204101"/>
                            </a:lnTo>
                            <a:lnTo>
                              <a:pt x="20158" y="122870"/>
                            </a:lnTo>
                            <a:close/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D9F1FF">
                              <a:tint val="50000"/>
                              <a:satMod val="300000"/>
                            </a:srgbClr>
                          </a:gs>
                          <a:gs pos="35000">
                            <a:srgbClr val="D9F1FF">
                              <a:tint val="37000"/>
                              <a:satMod val="300000"/>
                            </a:srgbClr>
                          </a:gs>
                          <a:gs pos="100000">
                            <a:srgbClr val="D9F1FF">
                              <a:tint val="15000"/>
                              <a:satMod val="350000"/>
                            </a:srgbClr>
                          </a:gs>
                        </a:gsLst>
                        <a:lin ang="16200000" scaled="1"/>
                      </a:gradFill>
                      <a:ln w="9525" cap="flat" cmpd="sng" algn="ctr">
                        <a:solidFill>
                          <a:srgbClr val="D9F1FF">
                            <a:shade val="95000"/>
                            <a:satMod val="105000"/>
                          </a:srgbClr>
                        </a:solidFill>
                        <a:prstDash val="solid"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eaLnBrk="0" fontAlgn="base" hangingPunct="0">
                          <a:spcAft>
                            <a:spcPts val="0"/>
                          </a:spcAft>
                        </a:pPr>
                        <a:r>
                          <a:rPr lang="en-US" sz="1000">
                            <a:effectLst/>
                            <a:latin typeface="Segoe UI" panose="020B0502040204020203" pitchFamily="34" charset="0"/>
                            <a:ea typeface="Times New Roman" panose="02020603050405020304" pitchFamily="18" charset="0"/>
                          </a:rPr>
                          <a:t> </a:t>
                        </a:r>
                        <a:endPara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35" name="Rectangle 134"/>
                      <p:cNvSpPr/>
                      <p:nvPr/>
                    </p:nvSpPr>
                    <p:spPr bwMode="auto">
                      <a:xfrm rot="21480000">
                        <a:off x="918729" y="3718753"/>
                        <a:ext cx="3600000" cy="360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00000">
                              <a:tint val="50000"/>
                              <a:satMod val="300000"/>
                            </a:srgbClr>
                          </a:gs>
                          <a:gs pos="35000">
                            <a:srgbClr val="000000">
                              <a:tint val="37000"/>
                              <a:satMod val="300000"/>
                            </a:srgbClr>
                          </a:gs>
                          <a:gs pos="100000">
                            <a:srgbClr val="000000">
                              <a:tint val="15000"/>
                              <a:satMod val="350000"/>
                            </a:srgbClr>
                          </a:gs>
                        </a:gsLst>
                        <a:lin ang="16200000" scaled="1"/>
                      </a:gradFill>
                      <a:ln w="9525" cap="flat" cmpd="sng" algn="ctr">
                        <a:solidFill>
                          <a:srgbClr val="000000">
                            <a:shade val="95000"/>
                            <a:satMod val="105000"/>
                          </a:srgbClr>
                        </a:solidFill>
                        <a:prstDash val="solid"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136" name="Block Arc 135"/>
                      <p:cNvSpPr/>
                      <p:nvPr/>
                    </p:nvSpPr>
                    <p:spPr bwMode="auto">
                      <a:xfrm rot="16200000">
                        <a:off x="4338729" y="3813780"/>
                        <a:ext cx="360000" cy="108000"/>
                      </a:xfrm>
                      <a:prstGeom prst="blockArc">
                        <a:avLst>
                          <a:gd name="adj1" fmla="val 10800000"/>
                          <a:gd name="adj2" fmla="val 53758"/>
                          <a:gd name="adj3" fmla="val 25678"/>
                        </a:avLst>
                      </a:prstGeom>
                      <a:gradFill rotWithShape="1">
                        <a:gsLst>
                          <a:gs pos="0">
                            <a:srgbClr val="000000">
                              <a:tint val="50000"/>
                              <a:satMod val="300000"/>
                            </a:srgbClr>
                          </a:gs>
                          <a:gs pos="35000">
                            <a:srgbClr val="000000">
                              <a:tint val="37000"/>
                              <a:satMod val="300000"/>
                            </a:srgbClr>
                          </a:gs>
                          <a:gs pos="100000">
                            <a:srgbClr val="000000">
                              <a:tint val="15000"/>
                              <a:satMod val="350000"/>
                            </a:srgbClr>
                          </a:gs>
                        </a:gsLst>
                        <a:lin ang="16200000" scaled="1"/>
                      </a:gradFill>
                      <a:ln w="9525" cap="flat" cmpd="sng" algn="ctr">
                        <a:solidFill>
                          <a:srgbClr val="000000">
                            <a:shade val="95000"/>
                            <a:satMod val="105000"/>
                          </a:srgbClr>
                        </a:solidFill>
                        <a:prstDash val="solid"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sz="2400"/>
                      </a:p>
                    </p:txBody>
                  </p:sp>
                </p:grpSp>
                <p:sp>
                  <p:nvSpPr>
                    <p:cNvPr id="122" name="Rectangle 121"/>
                    <p:cNvSpPr/>
                    <p:nvPr/>
                  </p:nvSpPr>
                  <p:spPr bwMode="auto">
                    <a:xfrm>
                      <a:off x="341746" y="1336964"/>
                      <a:ext cx="58377" cy="399175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7DC3">
                            <a:tint val="50000"/>
                            <a:satMod val="300000"/>
                          </a:srgbClr>
                        </a:gs>
                        <a:gs pos="35000">
                          <a:srgbClr val="007DC3">
                            <a:tint val="37000"/>
                            <a:satMod val="300000"/>
                          </a:srgbClr>
                        </a:gs>
                        <a:gs pos="100000">
                          <a:srgbClr val="007DC3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7DC3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23" name="Up Arrow 122"/>
                    <p:cNvSpPr/>
                    <p:nvPr/>
                  </p:nvSpPr>
                  <p:spPr bwMode="auto">
                    <a:xfrm>
                      <a:off x="311728" y="1757219"/>
                      <a:ext cx="120411" cy="159392"/>
                    </a:xfrm>
                    <a:prstGeom prst="upArrow">
                      <a:avLst/>
                    </a:prstGeom>
                    <a:gradFill rotWithShape="1">
                      <a:gsLst>
                        <a:gs pos="0">
                          <a:srgbClr val="007DC3">
                            <a:tint val="50000"/>
                            <a:satMod val="300000"/>
                          </a:srgbClr>
                        </a:gs>
                        <a:gs pos="35000">
                          <a:srgbClr val="007DC3">
                            <a:tint val="37000"/>
                            <a:satMod val="300000"/>
                          </a:srgbClr>
                        </a:gs>
                        <a:gs pos="100000">
                          <a:srgbClr val="007DC3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7DC3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124" name="Rectangle 123"/>
                    <p:cNvSpPr/>
                    <p:nvPr/>
                  </p:nvSpPr>
                  <p:spPr bwMode="auto">
                    <a:xfrm>
                      <a:off x="267855" y="1253837"/>
                      <a:ext cx="30515" cy="79806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  <p:grpSp>
                  <p:nvGrpSpPr>
                    <p:cNvPr id="125" name="Group 124"/>
                    <p:cNvGrpSpPr/>
                    <p:nvPr/>
                  </p:nvGrpSpPr>
                  <p:grpSpPr>
                    <a:xfrm>
                      <a:off x="577273" y="1334655"/>
                      <a:ext cx="2097278" cy="581956"/>
                      <a:chOff x="0" y="0"/>
                      <a:chExt cx="2097278" cy="581956"/>
                    </a:xfrm>
                  </p:grpSpPr>
                  <p:sp>
                    <p:nvSpPr>
                      <p:cNvPr id="127" name="Rectangle 126"/>
                      <p:cNvSpPr/>
                      <p:nvPr/>
                    </p:nvSpPr>
                    <p:spPr bwMode="auto">
                      <a:xfrm>
                        <a:off x="25400" y="205509"/>
                        <a:ext cx="68317" cy="190631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07DC3">
                              <a:tint val="50000"/>
                              <a:satMod val="300000"/>
                            </a:srgbClr>
                          </a:gs>
                          <a:gs pos="35000">
                            <a:srgbClr val="007DC3">
                              <a:tint val="37000"/>
                              <a:satMod val="300000"/>
                            </a:srgbClr>
                          </a:gs>
                          <a:gs pos="100000">
                            <a:srgbClr val="007DC3">
                              <a:tint val="15000"/>
                              <a:satMod val="350000"/>
                            </a:srgbClr>
                          </a:gs>
                        </a:gsLst>
                        <a:lin ang="16200000" scaled="1"/>
                      </a:gradFill>
                      <a:ln w="9525" cap="flat" cmpd="sng" algn="ctr">
                        <a:solidFill>
                          <a:srgbClr val="007DC3">
                            <a:shade val="95000"/>
                            <a:satMod val="105000"/>
                          </a:srgbClr>
                        </a:solidFill>
                        <a:prstDash val="solid"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128" name="Up Arrow 127"/>
                      <p:cNvSpPr/>
                      <p:nvPr/>
                    </p:nvSpPr>
                    <p:spPr bwMode="auto">
                      <a:xfrm flipV="1">
                        <a:off x="0" y="422564"/>
                        <a:ext cx="120411" cy="159392"/>
                      </a:xfrm>
                      <a:prstGeom prst="upArrow">
                        <a:avLst/>
                      </a:prstGeom>
                      <a:gradFill rotWithShape="1">
                        <a:gsLst>
                          <a:gs pos="0">
                            <a:srgbClr val="007DC3">
                              <a:tint val="50000"/>
                              <a:satMod val="300000"/>
                            </a:srgbClr>
                          </a:gs>
                          <a:gs pos="35000">
                            <a:srgbClr val="007DC3">
                              <a:tint val="37000"/>
                              <a:satMod val="300000"/>
                            </a:srgbClr>
                          </a:gs>
                          <a:gs pos="100000">
                            <a:srgbClr val="007DC3">
                              <a:tint val="15000"/>
                              <a:satMod val="350000"/>
                            </a:srgbClr>
                          </a:gs>
                        </a:gsLst>
                        <a:lin ang="16200000" scaled="1"/>
                      </a:gradFill>
                      <a:ln w="9525" cap="flat" cmpd="sng" algn="ctr">
                        <a:solidFill>
                          <a:srgbClr val="007DC3">
                            <a:shade val="95000"/>
                            <a:satMod val="105000"/>
                          </a:srgbClr>
                        </a:solidFill>
                        <a:prstDash val="solid"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129" name="Rectangle 128"/>
                      <p:cNvSpPr/>
                      <p:nvPr/>
                    </p:nvSpPr>
                    <p:spPr bwMode="auto">
                      <a:xfrm rot="10800000">
                        <a:off x="1863436" y="11545"/>
                        <a:ext cx="220695" cy="112987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07DC3">
                              <a:tint val="50000"/>
                              <a:satMod val="300000"/>
                            </a:srgbClr>
                          </a:gs>
                          <a:gs pos="35000">
                            <a:srgbClr val="007DC3">
                              <a:tint val="37000"/>
                              <a:satMod val="300000"/>
                            </a:srgbClr>
                          </a:gs>
                          <a:gs pos="100000">
                            <a:srgbClr val="007DC3">
                              <a:tint val="15000"/>
                              <a:satMod val="350000"/>
                            </a:srgbClr>
                          </a:gs>
                        </a:gsLst>
                        <a:lin ang="16200000" scaled="1"/>
                      </a:gradFill>
                      <a:ln w="9525" cap="flat" cmpd="sng" algn="ctr">
                        <a:noFill/>
                        <a:prstDash val="solid"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130" name="Rectangle 129"/>
                      <p:cNvSpPr/>
                      <p:nvPr/>
                    </p:nvSpPr>
                    <p:spPr bwMode="auto">
                      <a:xfrm>
                        <a:off x="1840346" y="0"/>
                        <a:ext cx="24028" cy="1440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00000">
                              <a:tint val="50000"/>
                              <a:satMod val="300000"/>
                            </a:srgbClr>
                          </a:gs>
                          <a:gs pos="35000">
                            <a:srgbClr val="000000">
                              <a:tint val="37000"/>
                              <a:satMod val="300000"/>
                            </a:srgbClr>
                          </a:gs>
                          <a:gs pos="100000">
                            <a:srgbClr val="000000">
                              <a:tint val="15000"/>
                              <a:satMod val="350000"/>
                            </a:srgbClr>
                          </a:gs>
                        </a:gsLst>
                        <a:lin ang="16200000" scaled="1"/>
                      </a:gradFill>
                      <a:ln w="9525" cap="flat" cmpd="sng" algn="ctr">
                        <a:solidFill>
                          <a:srgbClr val="000000">
                            <a:shade val="95000"/>
                            <a:satMod val="105000"/>
                          </a:srgbClr>
                        </a:solidFill>
                        <a:prstDash val="solid"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131" name="Rectangle 130"/>
                      <p:cNvSpPr/>
                      <p:nvPr/>
                    </p:nvSpPr>
                    <p:spPr bwMode="auto">
                      <a:xfrm rot="16200000">
                        <a:off x="1959264" y="5773"/>
                        <a:ext cx="24028" cy="2520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00000">
                              <a:tint val="50000"/>
                              <a:satMod val="300000"/>
                            </a:srgbClr>
                          </a:gs>
                          <a:gs pos="35000">
                            <a:srgbClr val="000000">
                              <a:tint val="37000"/>
                              <a:satMod val="300000"/>
                            </a:srgbClr>
                          </a:gs>
                          <a:gs pos="100000">
                            <a:srgbClr val="000000">
                              <a:tint val="15000"/>
                              <a:satMod val="350000"/>
                            </a:srgbClr>
                          </a:gs>
                        </a:gsLst>
                        <a:lin ang="16200000" scaled="1"/>
                      </a:gradFill>
                      <a:ln w="9525" cap="flat" cmpd="sng" algn="ctr">
                        <a:solidFill>
                          <a:srgbClr val="000000">
                            <a:shade val="95000"/>
                            <a:satMod val="105000"/>
                          </a:srgbClr>
                        </a:solidFill>
                        <a:prstDash val="solid"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132" name="Rectangle 131"/>
                      <p:cNvSpPr/>
                      <p:nvPr/>
                    </p:nvSpPr>
                    <p:spPr bwMode="auto">
                      <a:xfrm rot="16200000">
                        <a:off x="960582" y="-743527"/>
                        <a:ext cx="52273" cy="192222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07DC3">
                              <a:tint val="50000"/>
                              <a:satMod val="300000"/>
                            </a:srgbClr>
                          </a:gs>
                          <a:gs pos="35000">
                            <a:srgbClr val="007DC3">
                              <a:tint val="37000"/>
                              <a:satMod val="300000"/>
                            </a:srgbClr>
                          </a:gs>
                          <a:gs pos="100000">
                            <a:srgbClr val="007DC3">
                              <a:tint val="15000"/>
                              <a:satMod val="350000"/>
                            </a:srgbClr>
                          </a:gs>
                        </a:gsLst>
                        <a:lin ang="16200000" scaled="1"/>
                      </a:gradFill>
                      <a:ln w="9525" cap="flat" cmpd="sng" algn="ctr">
                        <a:solidFill>
                          <a:srgbClr val="007DC3">
                            <a:shade val="95000"/>
                            <a:satMod val="105000"/>
                          </a:srgbClr>
                        </a:solidFill>
                        <a:prstDash val="solid"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133" name="Rectangle 132"/>
                      <p:cNvSpPr/>
                      <p:nvPr/>
                    </p:nvSpPr>
                    <p:spPr bwMode="auto">
                      <a:xfrm>
                        <a:off x="1930400" y="110836"/>
                        <a:ext cx="65432" cy="137357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07DC3">
                              <a:tint val="50000"/>
                              <a:satMod val="300000"/>
                            </a:srgbClr>
                          </a:gs>
                          <a:gs pos="35000">
                            <a:srgbClr val="007DC3">
                              <a:tint val="37000"/>
                              <a:satMod val="300000"/>
                            </a:srgbClr>
                          </a:gs>
                          <a:gs pos="100000">
                            <a:srgbClr val="007DC3">
                              <a:tint val="15000"/>
                              <a:satMod val="350000"/>
                            </a:srgbClr>
                          </a:gs>
                        </a:gsLst>
                        <a:lin ang="16200000" scaled="1"/>
                      </a:gradFill>
                      <a:ln w="9525" cap="flat" cmpd="sng" algn="ctr">
                        <a:solidFill>
                          <a:srgbClr val="007DC3">
                            <a:shade val="95000"/>
                            <a:satMod val="105000"/>
                          </a:srgbClr>
                        </a:solidFill>
                        <a:prstDash val="solid"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sz="2400"/>
                      </a:p>
                    </p:txBody>
                  </p:sp>
                </p:grpSp>
                <p:sp>
                  <p:nvSpPr>
                    <p:cNvPr id="126" name="Rectangle 125"/>
                    <p:cNvSpPr/>
                    <p:nvPr/>
                  </p:nvSpPr>
                  <p:spPr bwMode="auto">
                    <a:xfrm>
                      <a:off x="2646219" y="2310"/>
                      <a:ext cx="24028" cy="147600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0000">
                            <a:tint val="50000"/>
                            <a:satMod val="300000"/>
                          </a:srgbClr>
                        </a:gs>
                        <a:gs pos="35000">
                          <a:srgbClr val="000000">
                            <a:tint val="37000"/>
                            <a:satMod val="300000"/>
                          </a:srgbClr>
                        </a:gs>
                        <a:gs pos="100000">
                          <a:srgbClr val="000000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  <a:ln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400"/>
                    </a:p>
                  </p:txBody>
                </p:sp>
              </p:grpSp>
            </p:grpSp>
            <p:sp>
              <p:nvSpPr>
                <p:cNvPr id="108" name="Rectangle 107"/>
                <p:cNvSpPr/>
                <p:nvPr/>
              </p:nvSpPr>
              <p:spPr bwMode="auto">
                <a:xfrm>
                  <a:off x="269875" y="2517775"/>
                  <a:ext cx="2162249" cy="21600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000000">
                      <a:shade val="95000"/>
                      <a:satMod val="105000"/>
                    </a:srgb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 bwMode="auto">
              <a:xfrm>
                <a:off x="2073644" y="299595"/>
                <a:ext cx="913433" cy="53543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5" name="Rectangle 104"/>
              <p:cNvSpPr/>
              <p:nvPr/>
            </p:nvSpPr>
            <p:spPr bwMode="auto">
              <a:xfrm>
                <a:off x="2371725" y="835025"/>
                <a:ext cx="334966" cy="106896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Rectangle 105"/>
              <p:cNvSpPr/>
              <p:nvPr/>
            </p:nvSpPr>
            <p:spPr bwMode="auto">
              <a:xfrm rot="5400000">
                <a:off x="2394228" y="2314531"/>
                <a:ext cx="255526" cy="64831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sp>
          <p:nvSpPr>
            <p:cNvPr id="86" name="Up Arrow 85"/>
            <p:cNvSpPr/>
            <p:nvPr/>
          </p:nvSpPr>
          <p:spPr bwMode="auto">
            <a:xfrm rot="5400000" flipH="1">
              <a:off x="1229616" y="4709825"/>
              <a:ext cx="114536" cy="423148"/>
            </a:xfrm>
            <a:prstGeom prst="upArrow">
              <a:avLst/>
            </a:prstGeom>
            <a:gradFill rotWithShape="1">
              <a:gsLst>
                <a:gs pos="0">
                  <a:srgbClr val="FF9393"/>
                </a:gs>
                <a:gs pos="35000">
                  <a:srgbClr val="FFB5B5"/>
                </a:gs>
                <a:gs pos="100000">
                  <a:srgbClr val="FFE1E1"/>
                </a:gs>
              </a:gsLst>
              <a:lin ang="16200000" scaled="1"/>
            </a:gradFill>
            <a:ln w="9525" cap="flat" cmpd="sng" algn="ctr">
              <a:solidFill>
                <a:srgbClr val="C4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TextBox 156"/>
            <p:cNvSpPr txBox="1"/>
            <p:nvPr/>
          </p:nvSpPr>
          <p:spPr>
            <a:xfrm>
              <a:off x="1962617" y="5416709"/>
              <a:ext cx="636538" cy="362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US" sz="1400" kern="1200" dirty="0">
                  <a:solidFill>
                    <a:srgbClr val="000000"/>
                  </a:solidFill>
                  <a:effectLst/>
                  <a:latin typeface="Segoe UI" panose="020B0502040204020203" pitchFamily="34" charset="0"/>
                  <a:ea typeface="Times New Roman" panose="02020603050405020304" pitchFamily="18" charset="0"/>
                </a:rPr>
                <a:t>Cooling water</a:t>
              </a:r>
              <a:endPara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4" name="Isosceles Triangle 106"/>
            <p:cNvSpPr/>
            <p:nvPr/>
          </p:nvSpPr>
          <p:spPr>
            <a:xfrm rot="16200000">
              <a:off x="3215101" y="3724799"/>
              <a:ext cx="146407" cy="2368100"/>
            </a:xfrm>
            <a:custGeom>
              <a:avLst/>
              <a:gdLst>
                <a:gd name="connsiteX0" fmla="*/ 0 w 226927"/>
                <a:gd name="connsiteY0" fmla="*/ 3797677 h 3797677"/>
                <a:gd name="connsiteX1" fmla="*/ 113464 w 226927"/>
                <a:gd name="connsiteY1" fmla="*/ 0 h 3797677"/>
                <a:gd name="connsiteX2" fmla="*/ 226927 w 226927"/>
                <a:gd name="connsiteY2" fmla="*/ 3797677 h 3797677"/>
                <a:gd name="connsiteX3" fmla="*/ 0 w 226927"/>
                <a:gd name="connsiteY3" fmla="*/ 3797677 h 3797677"/>
                <a:gd name="connsiteX0" fmla="*/ 0 w 226927"/>
                <a:gd name="connsiteY0" fmla="*/ 3797677 h 3797677"/>
                <a:gd name="connsiteX1" fmla="*/ 113464 w 226927"/>
                <a:gd name="connsiteY1" fmla="*/ 0 h 3797677"/>
                <a:gd name="connsiteX2" fmla="*/ 226927 w 226927"/>
                <a:gd name="connsiteY2" fmla="*/ 3797677 h 3797677"/>
                <a:gd name="connsiteX3" fmla="*/ 0 w 226927"/>
                <a:gd name="connsiteY3" fmla="*/ 3797677 h 3797677"/>
                <a:gd name="connsiteX0" fmla="*/ 0 w 226927"/>
                <a:gd name="connsiteY0" fmla="*/ 3797677 h 3797677"/>
                <a:gd name="connsiteX1" fmla="*/ 113464 w 226927"/>
                <a:gd name="connsiteY1" fmla="*/ 0 h 3797677"/>
                <a:gd name="connsiteX2" fmla="*/ 226927 w 226927"/>
                <a:gd name="connsiteY2" fmla="*/ 3797677 h 3797677"/>
                <a:gd name="connsiteX3" fmla="*/ 0 w 226927"/>
                <a:gd name="connsiteY3" fmla="*/ 3797677 h 379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927" h="3797677">
                  <a:moveTo>
                    <a:pt x="0" y="3797677"/>
                  </a:moveTo>
                  <a:lnTo>
                    <a:pt x="113464" y="0"/>
                  </a:lnTo>
                  <a:lnTo>
                    <a:pt x="226927" y="3797677"/>
                  </a:lnTo>
                  <a:cubicBezTo>
                    <a:pt x="116995" y="3788152"/>
                    <a:pt x="87072" y="3790057"/>
                    <a:pt x="0" y="37976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D5D5"/>
                </a:gs>
                <a:gs pos="78000">
                  <a:srgbClr val="FF0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400"/>
            </a:p>
          </p:txBody>
        </p:sp>
        <p:cxnSp>
          <p:nvCxnSpPr>
            <p:cNvPr id="97" name="Straight Arrow Connector 96"/>
            <p:cNvCxnSpPr>
              <a:endCxn id="116" idx="0"/>
            </p:cNvCxnSpPr>
            <p:nvPr/>
          </p:nvCxnSpPr>
          <p:spPr>
            <a:xfrm>
              <a:off x="4631839" y="3101416"/>
              <a:ext cx="5553" cy="1627143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98" name="Rectangle 97"/>
            <p:cNvSpPr/>
            <p:nvPr/>
          </p:nvSpPr>
          <p:spPr bwMode="auto">
            <a:xfrm>
              <a:off x="4991066" y="2751039"/>
              <a:ext cx="605194" cy="66747"/>
            </a:xfrm>
            <a:prstGeom prst="rect">
              <a:avLst/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9" name="Rectangle 98"/>
            <p:cNvSpPr/>
            <p:nvPr/>
          </p:nvSpPr>
          <p:spPr bwMode="auto">
            <a:xfrm rot="6448499">
              <a:off x="5406915" y="2862398"/>
              <a:ext cx="311059" cy="74294"/>
            </a:xfrm>
            <a:prstGeom prst="rect">
              <a:avLst/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0" name="Rectangle 99"/>
            <p:cNvSpPr/>
            <p:nvPr/>
          </p:nvSpPr>
          <p:spPr bwMode="auto">
            <a:xfrm rot="6448499">
              <a:off x="4805082" y="2880940"/>
              <a:ext cx="311059" cy="74294"/>
            </a:xfrm>
            <a:prstGeom prst="rect">
              <a:avLst/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1" name="Rectangle 100"/>
            <p:cNvSpPr/>
            <p:nvPr/>
          </p:nvSpPr>
          <p:spPr bwMode="auto">
            <a:xfrm rot="120000">
              <a:off x="2186872" y="4970910"/>
              <a:ext cx="2314687" cy="22855"/>
            </a:xfrm>
            <a:prstGeom prst="rect">
              <a:avLst/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1531643" y="4697516"/>
              <a:ext cx="721718" cy="430188"/>
            </a:xfrm>
            <a:prstGeom prst="rect">
              <a:avLst/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15000"/>
                </a:lnSpc>
                <a:spcAft>
                  <a:spcPts val="300"/>
                </a:spcAft>
              </a:pPr>
              <a:r>
                <a:rPr lang="en-US" sz="1400" dirty="0" err="1">
                  <a:effectLst/>
                  <a:latin typeface="Segoe UI" panose="020B0502040204020203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Rastering</a:t>
              </a:r>
              <a:r>
                <a:rPr lang="en-US" sz="1400" dirty="0">
                  <a:effectLst/>
                  <a:latin typeface="Segoe UI" panose="020B0502040204020203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magnets</a:t>
              </a:r>
              <a:endParaRPr lang="en-US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5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182868" y="914400"/>
            <a:ext cx="5727777" cy="5452688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Inspired by </a:t>
            </a:r>
            <a:r>
              <a:rPr lang="en-US" b="1" dirty="0"/>
              <a:t>IPF@LANSCE</a:t>
            </a:r>
          </a:p>
          <a:p>
            <a:pPr lvl="1"/>
            <a:r>
              <a:rPr lang="en-US" dirty="0"/>
              <a:t>Beam dump for reliability studies</a:t>
            </a:r>
          </a:p>
          <a:p>
            <a:pPr lvl="1"/>
            <a:r>
              <a:rPr lang="en-US" dirty="0"/>
              <a:t>Fusion material research:</a:t>
            </a:r>
          </a:p>
          <a:p>
            <a:pPr lvl="2"/>
            <a:r>
              <a:rPr lang="en-US" dirty="0"/>
              <a:t>Direct proton irradiation</a:t>
            </a:r>
          </a:p>
          <a:p>
            <a:pPr lvl="2"/>
            <a:r>
              <a:rPr lang="en-US" dirty="0"/>
              <a:t>Via spallation neutrons</a:t>
            </a:r>
          </a:p>
        </p:txBody>
      </p:sp>
      <p:pic>
        <p:nvPicPr>
          <p:cNvPr id="146" name="Picture 2" descr="d3d7b2b5-c010-4991-85b1-d1e93b6b983f@SCKCE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8" t="8985" r="16250" b="17659"/>
          <a:stretch/>
        </p:blipFill>
        <p:spPr bwMode="auto">
          <a:xfrm>
            <a:off x="914688" y="3272765"/>
            <a:ext cx="3466141" cy="283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>
            <a:off x="7490079" y="6093484"/>
            <a:ext cx="2451784" cy="1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697763" y="5785897"/>
            <a:ext cx="95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83740" y="6102350"/>
            <a:ext cx="2728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Beam window test stand</a:t>
            </a:r>
          </a:p>
        </p:txBody>
      </p:sp>
    </p:spTree>
    <p:extLst>
      <p:ext uri="{BB962C8B-B14F-4D97-AF65-F5344CB8AC3E}">
        <p14:creationId xmlns:p14="http://schemas.microsoft.com/office/powerpoint/2010/main" val="140611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182868" y="803646"/>
            <a:ext cx="8421701" cy="3695992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Agile</a:t>
            </a:r>
            <a:r>
              <a:rPr lang="en-US" dirty="0"/>
              <a:t> based lifecycle including </a:t>
            </a:r>
            <a:r>
              <a:rPr lang="en-US" b="1" dirty="0">
                <a:solidFill>
                  <a:schemeClr val="accent2"/>
                </a:solidFill>
              </a:rPr>
              <a:t>DevOps</a:t>
            </a:r>
            <a:r>
              <a:rPr lang="en-US" dirty="0"/>
              <a:t> and </a:t>
            </a:r>
            <a:r>
              <a:rPr lang="en-US" b="1" dirty="0">
                <a:solidFill>
                  <a:schemeClr val="accent2"/>
                </a:solidFill>
              </a:rPr>
              <a:t>Test Driven Development (TDD)</a:t>
            </a:r>
          </a:p>
          <a:p>
            <a:r>
              <a:rPr lang="en-US" dirty="0"/>
              <a:t>based on </a:t>
            </a:r>
            <a:r>
              <a:rPr lang="en-US" b="1" dirty="0">
                <a:solidFill>
                  <a:schemeClr val="accent2"/>
                </a:solidFill>
              </a:rPr>
              <a:t>EPICS</a:t>
            </a:r>
            <a:r>
              <a:rPr lang="en-US" dirty="0"/>
              <a:t>, </a:t>
            </a:r>
            <a:r>
              <a:rPr lang="en-US" b="1" dirty="0">
                <a:solidFill>
                  <a:schemeClr val="accent2"/>
                </a:solidFill>
              </a:rPr>
              <a:t>µTCA4</a:t>
            </a:r>
            <a:r>
              <a:rPr lang="en-US" dirty="0"/>
              <a:t>, </a:t>
            </a:r>
            <a:r>
              <a:rPr lang="en-US" b="1" dirty="0">
                <a:solidFill>
                  <a:schemeClr val="accent2"/>
                </a:solidFill>
              </a:rPr>
              <a:t>White Rabbit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standard industrial solutions</a:t>
            </a:r>
          </a:p>
          <a:p>
            <a:r>
              <a:rPr lang="en-US" b="1" dirty="0">
                <a:solidFill>
                  <a:schemeClr val="accent2"/>
                </a:solidFill>
              </a:rPr>
              <a:t>In-house team of 6 persons </a:t>
            </a:r>
            <a:r>
              <a:rPr lang="en-US" dirty="0"/>
              <a:t>to coordinate and gather input</a:t>
            </a:r>
          </a:p>
          <a:p>
            <a:r>
              <a:rPr lang="en-US" dirty="0"/>
              <a:t>Solution delivery mainly by </a:t>
            </a:r>
            <a:r>
              <a:rPr lang="en-US" b="1" i="1" dirty="0">
                <a:solidFill>
                  <a:schemeClr val="accent2"/>
                </a:solidFill>
              </a:rPr>
              <a:t>Framatome Hungary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dirty="0"/>
              <a:t>and </a:t>
            </a:r>
            <a:r>
              <a:rPr lang="en-US" b="1" i="1" dirty="0" err="1">
                <a:solidFill>
                  <a:schemeClr val="accent2"/>
                </a:solidFill>
              </a:rPr>
              <a:t>EvoPro</a:t>
            </a:r>
            <a:r>
              <a:rPr lang="en-US" b="1" i="1" dirty="0">
                <a:solidFill>
                  <a:schemeClr val="accent2"/>
                </a:solidFill>
              </a:rPr>
              <a:t> Innovation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15</a:t>
            </a:fld>
            <a:endParaRPr lang="en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Control system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956" y="4677949"/>
            <a:ext cx="3665354" cy="18017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45" b="30326"/>
          <a:stretch/>
        </p:blipFill>
        <p:spPr>
          <a:xfrm rot="5400000">
            <a:off x="9728238" y="985308"/>
            <a:ext cx="3219688" cy="14882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433" y="3441552"/>
            <a:ext cx="3101755" cy="304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98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16</a:t>
            </a:fld>
            <a:endParaRPr lang="en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36435" y="232358"/>
            <a:ext cx="10658475" cy="5715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Building &amp; infrastructure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7504" y="1200345"/>
            <a:ext cx="5712872" cy="2846280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1758458" y="2351145"/>
            <a:ext cx="3021020" cy="160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261385" y="2014268"/>
            <a:ext cx="2428792" cy="2184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9" name="TextBox 14"/>
          <p:cNvSpPr txBox="1"/>
          <p:nvPr/>
        </p:nvSpPr>
        <p:spPr>
          <a:xfrm>
            <a:off x="2778135" y="1966528"/>
            <a:ext cx="2584894" cy="31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1100" dirty="0"/>
              <a:t>RF GALLERY</a:t>
            </a:r>
            <a:endParaRPr lang="en-US" sz="1100" dirty="0"/>
          </a:p>
        </p:txBody>
      </p:sp>
      <p:sp>
        <p:nvSpPr>
          <p:cNvPr id="50" name="Rectangle 49"/>
          <p:cNvSpPr/>
          <p:nvPr/>
        </p:nvSpPr>
        <p:spPr>
          <a:xfrm>
            <a:off x="1563075" y="1604670"/>
            <a:ext cx="2830818" cy="4042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1" name="TextBox 16"/>
          <p:cNvSpPr txBox="1"/>
          <p:nvPr/>
        </p:nvSpPr>
        <p:spPr>
          <a:xfrm>
            <a:off x="1809040" y="1709503"/>
            <a:ext cx="17389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Accelerator utilities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48015" y="1602910"/>
            <a:ext cx="713738" cy="350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3" name="TextBox 18"/>
          <p:cNvSpPr txBox="1"/>
          <p:nvPr/>
        </p:nvSpPr>
        <p:spPr>
          <a:xfrm>
            <a:off x="693588" y="1651068"/>
            <a:ext cx="709368" cy="31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1100" dirty="0"/>
              <a:t>CRYO</a:t>
            </a:r>
            <a:endParaRPr lang="en-US" sz="1100" dirty="0"/>
          </a:p>
        </p:txBody>
      </p:sp>
      <p:sp>
        <p:nvSpPr>
          <p:cNvPr id="54" name="Rectangle 53"/>
          <p:cNvSpPr/>
          <p:nvPr/>
        </p:nvSpPr>
        <p:spPr>
          <a:xfrm>
            <a:off x="3675036" y="2509775"/>
            <a:ext cx="2041594" cy="3130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1793757" y="2522775"/>
            <a:ext cx="1878862" cy="1151277"/>
          </a:xfrm>
          <a:custGeom>
            <a:avLst/>
            <a:gdLst>
              <a:gd name="connsiteX0" fmla="*/ 301625 w 2857500"/>
              <a:gd name="connsiteY0" fmla="*/ 0 h 1752600"/>
              <a:gd name="connsiteX1" fmla="*/ 2857500 w 2857500"/>
              <a:gd name="connsiteY1" fmla="*/ 0 h 1752600"/>
              <a:gd name="connsiteX2" fmla="*/ 2857500 w 2857500"/>
              <a:gd name="connsiteY2" fmla="*/ 463550 h 1752600"/>
              <a:gd name="connsiteX3" fmla="*/ 2400300 w 2857500"/>
              <a:gd name="connsiteY3" fmla="*/ 463550 h 1752600"/>
              <a:gd name="connsiteX4" fmla="*/ 2400300 w 2857500"/>
              <a:gd name="connsiteY4" fmla="*/ 1273175 h 1752600"/>
              <a:gd name="connsiteX5" fmla="*/ 1800225 w 2857500"/>
              <a:gd name="connsiteY5" fmla="*/ 1273175 h 1752600"/>
              <a:gd name="connsiteX6" fmla="*/ 1800225 w 2857500"/>
              <a:gd name="connsiteY6" fmla="*/ 1152525 h 1752600"/>
              <a:gd name="connsiteX7" fmla="*/ 1428750 w 2857500"/>
              <a:gd name="connsiteY7" fmla="*/ 1152525 h 1752600"/>
              <a:gd name="connsiteX8" fmla="*/ 1428750 w 2857500"/>
              <a:gd name="connsiteY8" fmla="*/ 1657350 h 1752600"/>
              <a:gd name="connsiteX9" fmla="*/ 1022350 w 2857500"/>
              <a:gd name="connsiteY9" fmla="*/ 1657350 h 1752600"/>
              <a:gd name="connsiteX10" fmla="*/ 1022350 w 2857500"/>
              <a:gd name="connsiteY10" fmla="*/ 1752600 h 1752600"/>
              <a:gd name="connsiteX11" fmla="*/ 587375 w 2857500"/>
              <a:gd name="connsiteY11" fmla="*/ 1752600 h 1752600"/>
              <a:gd name="connsiteX12" fmla="*/ 587375 w 2857500"/>
              <a:gd name="connsiteY12" fmla="*/ 1622425 h 1752600"/>
              <a:gd name="connsiteX13" fmla="*/ 285750 w 2857500"/>
              <a:gd name="connsiteY13" fmla="*/ 1622425 h 1752600"/>
              <a:gd name="connsiteX14" fmla="*/ 285750 w 2857500"/>
              <a:gd name="connsiteY14" fmla="*/ 1114425 h 1752600"/>
              <a:gd name="connsiteX15" fmla="*/ 0 w 2857500"/>
              <a:gd name="connsiteY15" fmla="*/ 1114425 h 1752600"/>
              <a:gd name="connsiteX16" fmla="*/ 0 w 2857500"/>
              <a:gd name="connsiteY16" fmla="*/ 777875 h 1752600"/>
              <a:gd name="connsiteX17" fmla="*/ 304800 w 2857500"/>
              <a:gd name="connsiteY17" fmla="*/ 777875 h 1752600"/>
              <a:gd name="connsiteX18" fmla="*/ 301625 w 2857500"/>
              <a:gd name="connsiteY18" fmla="*/ 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57500" h="1752600">
                <a:moveTo>
                  <a:pt x="301625" y="0"/>
                </a:moveTo>
                <a:lnTo>
                  <a:pt x="2857500" y="0"/>
                </a:lnTo>
                <a:lnTo>
                  <a:pt x="2857500" y="463550"/>
                </a:lnTo>
                <a:lnTo>
                  <a:pt x="2400300" y="463550"/>
                </a:lnTo>
                <a:lnTo>
                  <a:pt x="2400300" y="1273175"/>
                </a:lnTo>
                <a:lnTo>
                  <a:pt x="1800225" y="1273175"/>
                </a:lnTo>
                <a:lnTo>
                  <a:pt x="1800225" y="1152525"/>
                </a:lnTo>
                <a:lnTo>
                  <a:pt x="1428750" y="1152525"/>
                </a:lnTo>
                <a:lnTo>
                  <a:pt x="1428750" y="1657350"/>
                </a:lnTo>
                <a:lnTo>
                  <a:pt x="1022350" y="1657350"/>
                </a:lnTo>
                <a:lnTo>
                  <a:pt x="1022350" y="1752600"/>
                </a:lnTo>
                <a:lnTo>
                  <a:pt x="587375" y="1752600"/>
                </a:lnTo>
                <a:lnTo>
                  <a:pt x="587375" y="1622425"/>
                </a:lnTo>
                <a:lnTo>
                  <a:pt x="285750" y="1622425"/>
                </a:lnTo>
                <a:lnTo>
                  <a:pt x="285750" y="1114425"/>
                </a:lnTo>
                <a:lnTo>
                  <a:pt x="0" y="1114425"/>
                </a:lnTo>
                <a:lnTo>
                  <a:pt x="0" y="777875"/>
                </a:lnTo>
                <a:lnTo>
                  <a:pt x="304800" y="777875"/>
                </a:lnTo>
                <a:cubicBezTo>
                  <a:pt x="303742" y="518583"/>
                  <a:pt x="302683" y="259292"/>
                  <a:pt x="301625" y="0"/>
                </a:cubicBezTo>
                <a:close/>
              </a:path>
            </a:pathLst>
          </a:custGeom>
          <a:solidFill>
            <a:schemeClr val="accent1">
              <a:alpha val="50196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758457" y="2596159"/>
            <a:ext cx="233625" cy="173766"/>
          </a:xfrm>
          <a:prstGeom prst="rect">
            <a:avLst/>
          </a:prstGeom>
          <a:solidFill>
            <a:schemeClr val="accent5">
              <a:alpha val="50196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1" name="TextBox 26"/>
          <p:cNvSpPr txBox="1"/>
          <p:nvPr/>
        </p:nvSpPr>
        <p:spPr>
          <a:xfrm>
            <a:off x="1610521" y="2588068"/>
            <a:ext cx="381561" cy="1846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5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/>
              <a:t>stack</a:t>
            </a:r>
          </a:p>
        </p:txBody>
      </p:sp>
      <p:sp>
        <p:nvSpPr>
          <p:cNvPr id="62" name="Freeform 61"/>
          <p:cNvSpPr/>
          <p:nvPr/>
        </p:nvSpPr>
        <p:spPr>
          <a:xfrm>
            <a:off x="2259620" y="2438890"/>
            <a:ext cx="202500" cy="400444"/>
          </a:xfrm>
          <a:custGeom>
            <a:avLst/>
            <a:gdLst>
              <a:gd name="connsiteX0" fmla="*/ 0 w 307975"/>
              <a:gd name="connsiteY0" fmla="*/ 609600 h 609600"/>
              <a:gd name="connsiteX1" fmla="*/ 0 w 307975"/>
              <a:gd name="connsiteY1" fmla="*/ 311150 h 609600"/>
              <a:gd name="connsiteX2" fmla="*/ 307975 w 307975"/>
              <a:gd name="connsiteY2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975" h="609600">
                <a:moveTo>
                  <a:pt x="0" y="609600"/>
                </a:moveTo>
                <a:lnTo>
                  <a:pt x="0" y="311150"/>
                </a:lnTo>
                <a:lnTo>
                  <a:pt x="307975" y="0"/>
                </a:ln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4690177" y="2588068"/>
            <a:ext cx="104260" cy="87579"/>
          </a:xfrm>
          <a:custGeom>
            <a:avLst/>
            <a:gdLst>
              <a:gd name="connsiteX0" fmla="*/ 88900 w 88900"/>
              <a:gd name="connsiteY0" fmla="*/ 0 h 92075"/>
              <a:gd name="connsiteX1" fmla="*/ 0 w 88900"/>
              <a:gd name="connsiteY1" fmla="*/ 92075 h 9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900" h="92075">
                <a:moveTo>
                  <a:pt x="88900" y="0"/>
                </a:moveTo>
                <a:lnTo>
                  <a:pt x="0" y="92075"/>
                </a:ln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2506472" y="2433093"/>
            <a:ext cx="101876" cy="428809"/>
          </a:xfrm>
          <a:custGeom>
            <a:avLst/>
            <a:gdLst>
              <a:gd name="connsiteX0" fmla="*/ 154940 w 154940"/>
              <a:gd name="connsiteY0" fmla="*/ 0 h 652780"/>
              <a:gd name="connsiteX1" fmla="*/ 76200 w 154940"/>
              <a:gd name="connsiteY1" fmla="*/ 35560 h 652780"/>
              <a:gd name="connsiteX2" fmla="*/ 0 w 154940"/>
              <a:gd name="connsiteY2" fmla="*/ 111760 h 652780"/>
              <a:gd name="connsiteX3" fmla="*/ 0 w 154940"/>
              <a:gd name="connsiteY3" fmla="*/ 652780 h 652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940" h="652780">
                <a:moveTo>
                  <a:pt x="154940" y="0"/>
                </a:moveTo>
                <a:lnTo>
                  <a:pt x="76200" y="35560"/>
                </a:lnTo>
                <a:lnTo>
                  <a:pt x="0" y="111760"/>
                </a:lnTo>
                <a:lnTo>
                  <a:pt x="0" y="652780"/>
                </a:ln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8" name="Tijdelijke aanduiding voor tekst 2">
            <a:extLst>
              <a:ext uri="{FF2B5EF4-FFF2-40B4-BE49-F238E27FC236}">
                <a16:creationId xmlns:a16="http://schemas.microsoft.com/office/drawing/2014/main" id="{133E58F7-27F6-4CDF-B2BE-AA5D69EC068B}"/>
              </a:ext>
            </a:extLst>
          </p:cNvPr>
          <p:cNvSpPr>
            <a:spLocks noGrp="1"/>
          </p:cNvSpPr>
          <p:nvPr/>
        </p:nvSpPr>
        <p:spPr>
          <a:xfrm>
            <a:off x="6245716" y="1498000"/>
            <a:ext cx="5656179" cy="40081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6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7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29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Approach:</a:t>
            </a:r>
          </a:p>
          <a:p>
            <a:pPr lvl="1"/>
            <a:r>
              <a:rPr lang="en-US" sz="1600" dirty="0"/>
              <a:t>One Design Engineer from conceptual design till commissioning</a:t>
            </a:r>
          </a:p>
          <a:p>
            <a:pPr lvl="1"/>
            <a:r>
              <a:rPr lang="en-US" sz="1600" dirty="0"/>
              <a:t>Buildings, systems and specialized systems contractor</a:t>
            </a:r>
            <a:endParaRPr lang="en-US" sz="500" dirty="0"/>
          </a:p>
          <a:p>
            <a:r>
              <a:rPr lang="en-US" sz="20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Status</a:t>
            </a:r>
          </a:p>
          <a:p>
            <a:pPr lvl="1"/>
            <a:r>
              <a:rPr lang="en-US" sz="1600" dirty="0"/>
              <a:t>Area fenced off, cutting of trees just finished</a:t>
            </a:r>
          </a:p>
          <a:p>
            <a:pPr lvl="1"/>
            <a:r>
              <a:rPr lang="en-US" sz="1600" dirty="0"/>
              <a:t>Construction start: Q1’25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92082" y="2991010"/>
            <a:ext cx="1409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User building</a:t>
            </a:r>
          </a:p>
        </p:txBody>
      </p:sp>
      <p:sp>
        <p:nvSpPr>
          <p:cNvPr id="69" name="Tijdelijke aanduiding voor tekst 2">
            <a:extLst>
              <a:ext uri="{FF2B5EF4-FFF2-40B4-BE49-F238E27FC236}">
                <a16:creationId xmlns:a16="http://schemas.microsoft.com/office/drawing/2014/main" id="{133E58F7-27F6-4CDF-B2BE-AA5D69EC068B}"/>
              </a:ext>
            </a:extLst>
          </p:cNvPr>
          <p:cNvSpPr>
            <a:spLocks noGrp="1"/>
          </p:cNvSpPr>
          <p:nvPr/>
        </p:nvSpPr>
        <p:spPr>
          <a:xfrm>
            <a:off x="224877" y="4236410"/>
            <a:ext cx="5236123" cy="1899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6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7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29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+mj-lt"/>
                <a:cs typeface="Segoe UI Semibold" panose="020B0702040204020203" pitchFamily="34" charset="0"/>
              </a:rPr>
              <a:t>Footprint: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+mj-lt"/>
                <a:cs typeface="Segoe UI Semibold" panose="020B0702040204020203" pitchFamily="34" charset="0"/>
              </a:rPr>
              <a:t>Accelerator related: 8 000 m²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+mj-lt"/>
                <a:cs typeface="Segoe UI Semibold" panose="020B0702040204020203" pitchFamily="34" charset="0"/>
              </a:rPr>
              <a:t>User building: 3 600 m²</a:t>
            </a:r>
          </a:p>
          <a:p>
            <a:r>
              <a:rPr lang="en-US" sz="1800" dirty="0">
                <a:latin typeface="+mj-lt"/>
                <a:cs typeface="Segoe UI Semibold" panose="020B0702040204020203" pitchFamily="34" charset="0"/>
              </a:rPr>
              <a:t>Electrical: 9.8 MVA</a:t>
            </a:r>
          </a:p>
          <a:p>
            <a:r>
              <a:rPr lang="en-US" sz="1800" dirty="0">
                <a:latin typeface="+mj-lt"/>
                <a:cs typeface="Segoe UI Semibold" panose="020B0702040204020203" pitchFamily="34" charset="0"/>
              </a:rPr>
              <a:t>Cryo: Equivalent heat load at 4.5K: 2.33 kW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712141" y="2538904"/>
            <a:ext cx="1716171" cy="2877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21"/>
          <p:cNvSpPr txBox="1"/>
          <p:nvPr/>
        </p:nvSpPr>
        <p:spPr>
          <a:xfrm>
            <a:off x="3957481" y="2560847"/>
            <a:ext cx="2062098" cy="31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1100" dirty="0"/>
              <a:t>Central building</a:t>
            </a:r>
            <a:endParaRPr lang="en-US" sz="1100" dirty="0"/>
          </a:p>
        </p:txBody>
      </p:sp>
      <p:sp>
        <p:nvSpPr>
          <p:cNvPr id="65" name="Freeform 64"/>
          <p:cNvSpPr/>
          <p:nvPr/>
        </p:nvSpPr>
        <p:spPr>
          <a:xfrm>
            <a:off x="2317751" y="2431424"/>
            <a:ext cx="3239993" cy="150167"/>
          </a:xfrm>
          <a:custGeom>
            <a:avLst/>
            <a:gdLst>
              <a:gd name="connsiteX0" fmla="*/ 0 w 4927600"/>
              <a:gd name="connsiteY0" fmla="*/ 0 h 228600"/>
              <a:gd name="connsiteX1" fmla="*/ 3525520 w 4927600"/>
              <a:gd name="connsiteY1" fmla="*/ 0 h 228600"/>
              <a:gd name="connsiteX2" fmla="*/ 3764280 w 4927600"/>
              <a:gd name="connsiteY2" fmla="*/ 228600 h 228600"/>
              <a:gd name="connsiteX3" fmla="*/ 4927600 w 4927600"/>
              <a:gd name="connsiteY3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600" h="228600">
                <a:moveTo>
                  <a:pt x="0" y="0"/>
                </a:moveTo>
                <a:lnTo>
                  <a:pt x="3525520" y="0"/>
                </a:lnTo>
                <a:lnTo>
                  <a:pt x="3764280" y="228600"/>
                </a:lnTo>
                <a:lnTo>
                  <a:pt x="4927600" y="228600"/>
                </a:ln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 descr="A building with a pond and grass&#10;&#10;Description automatically generated with medium confidence">
            <a:extLst>
              <a:ext uri="{FF2B5EF4-FFF2-40B4-BE49-F238E27FC236}">
                <a16:creationId xmlns:a16="http://schemas.microsoft.com/office/drawing/2014/main" id="{EBA7F7B1-764C-82FD-B5EE-FD65CC2253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092" y="3887139"/>
            <a:ext cx="4493737" cy="252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28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45409" y="761810"/>
            <a:ext cx="11972420" cy="5563443"/>
          </a:xfrm>
        </p:spPr>
        <p:txBody>
          <a:bodyPr>
            <a:normAutofit/>
          </a:bodyPr>
          <a:lstStyle/>
          <a:p>
            <a:r>
              <a:rPr lang="en-US" dirty="0"/>
              <a:t>MYRRHA Phase 1 is funded &amp; international not-for-profit organization established since 2022 as legal entity enabling interested parties (countries, organizations, companies) to join MYRRHA</a:t>
            </a:r>
          </a:p>
          <a:p>
            <a:r>
              <a:rPr lang="en-US" dirty="0"/>
              <a:t>Design consolidation of accelerator optics &amp; components being finalized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17</a:t>
            </a:fld>
            <a:endParaRPr lang="en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Summary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5053" y="3267363"/>
            <a:ext cx="5710759" cy="3212302"/>
          </a:xfrm>
          <a:prstGeom prst="rect">
            <a:avLst/>
          </a:prstGeom>
        </p:spPr>
      </p:pic>
      <p:sp>
        <p:nvSpPr>
          <p:cNvPr id="7" name="Text Placeholder 1"/>
          <p:cNvSpPr txBox="1">
            <a:spLocks/>
          </p:cNvSpPr>
          <p:nvPr/>
        </p:nvSpPr>
        <p:spPr>
          <a:xfrm>
            <a:off x="45409" y="2790438"/>
            <a:ext cx="5803848" cy="3073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56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39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76350" indent="-285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129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First series components in production</a:t>
            </a:r>
          </a:p>
          <a:p>
            <a:r>
              <a:rPr lang="en-US" dirty="0"/>
              <a:t>Heavily relying on collaborations &amp; industry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561943" y="3468914"/>
            <a:ext cx="2438400" cy="2278743"/>
          </a:xfrm>
          <a:prstGeom prst="line">
            <a:avLst/>
          </a:prstGeom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75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7E3396F7-E7CA-46F8-9F2B-7BCB0D71C86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/>
          <a:lstStyle/>
          <a:p>
            <a:fld id="{A814E660-BF25-4843-B2A0-93C6E2B6253B}" type="slidenum">
              <a:rPr lang="en-B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18</a:t>
            </a:fld>
            <a:endParaRPr lang="en-BE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92" name="Rectangle 691"/>
          <p:cNvSpPr/>
          <p:nvPr/>
        </p:nvSpPr>
        <p:spPr>
          <a:xfrm>
            <a:off x="952500" y="661750"/>
            <a:ext cx="10287000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000" b="1" dirty="0">
                <a:solidFill>
                  <a:schemeClr val="accent2"/>
                </a:solidFill>
              </a:rPr>
              <a:t>Copyright © </a:t>
            </a:r>
            <a:r>
              <a:rPr lang="en-GB" sz="2000" b="1">
                <a:solidFill>
                  <a:schemeClr val="accent2"/>
                </a:solidFill>
              </a:rPr>
              <a:t>SCK</a:t>
            </a:r>
            <a:r>
              <a:rPr lang="en-GB" sz="2000" b="1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en-GB" sz="2000" b="1">
                <a:solidFill>
                  <a:schemeClr val="accent2"/>
                </a:solidFill>
              </a:rPr>
              <a:t>CEN</a:t>
            </a:r>
          </a:p>
          <a:p>
            <a:pPr algn="ctr">
              <a:spcBef>
                <a:spcPct val="0"/>
              </a:spcBef>
            </a:pPr>
            <a:endParaRPr lang="en-GB" sz="2000" b="1" dirty="0">
              <a:solidFill>
                <a:schemeClr val="accent2"/>
              </a:solidFill>
            </a:endParaRPr>
          </a:p>
          <a:p>
            <a:pPr algn="ctr">
              <a:spcBef>
                <a:spcPct val="0"/>
              </a:spcBef>
            </a:pPr>
            <a:r>
              <a:rPr lang="en-US" sz="1600" dirty="0">
                <a:solidFill>
                  <a:schemeClr val="accent1"/>
                </a:solidFill>
                <a:latin typeface="Georgia" panose="02040502050405020303" pitchFamily="18" charset="0"/>
              </a:rPr>
              <a:t>All property rights and copyright are reserved.</a:t>
            </a:r>
            <a:endParaRPr lang="en-GB" sz="1600" dirty="0">
              <a:solidFill>
                <a:schemeClr val="accent1"/>
              </a:solidFill>
              <a:latin typeface="Georgia" panose="02040502050405020303" pitchFamily="18" charset="0"/>
            </a:endParaRPr>
          </a:p>
          <a:p>
            <a:pPr algn="ctr">
              <a:spcBef>
                <a:spcPct val="0"/>
              </a:spcBef>
            </a:pPr>
            <a:endParaRPr lang="en-GB" sz="1400" b="1" dirty="0"/>
          </a:p>
          <a:p>
            <a:pPr algn="ctr">
              <a:spcBef>
                <a:spcPct val="0"/>
              </a:spcBef>
            </a:pPr>
            <a:r>
              <a:rPr lang="en-US" sz="1200" dirty="0"/>
              <a:t>This presentation contains data, information and formats for dedicated use only and may not be communicated, copied, reproduced, distributed or cited without the explicit written permission of SCK CEN.</a:t>
            </a:r>
          </a:p>
          <a:p>
            <a:pPr algn="ctr">
              <a:spcBef>
                <a:spcPct val="0"/>
              </a:spcBef>
            </a:pPr>
            <a:r>
              <a:rPr lang="en-US" sz="1200" dirty="0"/>
              <a:t>If this explicit written permission has been obtained, please reference the author, followed by ‘by courtesy of SCK CEN’.</a:t>
            </a:r>
          </a:p>
          <a:p>
            <a:pPr algn="ctr">
              <a:spcBef>
                <a:spcPct val="0"/>
              </a:spcBef>
            </a:pPr>
            <a:endParaRPr lang="en-US" sz="1200" dirty="0"/>
          </a:p>
          <a:p>
            <a:pPr algn="ctr">
              <a:spcBef>
                <a:spcPct val="0"/>
              </a:spcBef>
            </a:pPr>
            <a:r>
              <a:rPr lang="en-US" sz="1200" dirty="0"/>
              <a:t>Any infringement to this rule is illegal and entitles to claim damages from the infringer, without prejudice to any other right in case of granting a patent or registration in the field of intellectual property.</a:t>
            </a:r>
          </a:p>
          <a:p>
            <a:pPr algn="ctr">
              <a:spcBef>
                <a:spcPct val="0"/>
              </a:spcBef>
            </a:pPr>
            <a:endParaRPr lang="en-GB" sz="1200" dirty="0"/>
          </a:p>
          <a:p>
            <a:pPr algn="ctr">
              <a:spcBef>
                <a:spcPct val="0"/>
              </a:spcBef>
            </a:pPr>
            <a:endParaRPr lang="en-GB" sz="1200" dirty="0"/>
          </a:p>
          <a:p>
            <a:pPr algn="ctr">
              <a:spcBef>
                <a:spcPct val="0"/>
              </a:spcBef>
            </a:pPr>
            <a:r>
              <a:rPr lang="en-GB" sz="1200" b="1" dirty="0"/>
              <a:t>SCK CEN</a:t>
            </a:r>
          </a:p>
          <a:p>
            <a:pPr algn="ctr">
              <a:spcBef>
                <a:spcPct val="0"/>
              </a:spcBef>
            </a:pPr>
            <a:r>
              <a:rPr lang="en-GB" sz="1200" dirty="0"/>
              <a:t>Belgian Nuclear </a:t>
            </a:r>
            <a:r>
              <a:rPr lang="en-US" sz="1200" dirty="0"/>
              <a:t>Research</a:t>
            </a:r>
            <a:r>
              <a:rPr lang="en-GB" sz="1200" dirty="0"/>
              <a:t> Centre</a:t>
            </a:r>
          </a:p>
          <a:p>
            <a:pPr algn="ctr">
              <a:spcBef>
                <a:spcPct val="0"/>
              </a:spcBef>
            </a:pPr>
            <a:r>
              <a:rPr lang="en-GB" sz="1050" dirty="0" err="1"/>
              <a:t>Studiecentrum</a:t>
            </a:r>
            <a:r>
              <a:rPr lang="en-GB" sz="1050" dirty="0"/>
              <a:t> </a:t>
            </a:r>
            <a:r>
              <a:rPr lang="en-GB" sz="1050" dirty="0" err="1"/>
              <a:t>voor</a:t>
            </a:r>
            <a:r>
              <a:rPr lang="en-GB" sz="1050" dirty="0"/>
              <a:t> </a:t>
            </a:r>
            <a:r>
              <a:rPr lang="en-GB" sz="1050" dirty="0" err="1"/>
              <a:t>Kernenergie</a:t>
            </a:r>
            <a:endParaRPr lang="en-GB" sz="1050" dirty="0"/>
          </a:p>
          <a:p>
            <a:pPr algn="ctr">
              <a:spcBef>
                <a:spcPct val="0"/>
              </a:spcBef>
            </a:pPr>
            <a:r>
              <a:rPr lang="en-GB" sz="1050" dirty="0"/>
              <a:t>Centre </a:t>
            </a:r>
            <a:r>
              <a:rPr lang="en-GB" sz="1050" dirty="0" err="1"/>
              <a:t>d'Etude</a:t>
            </a:r>
            <a:r>
              <a:rPr lang="en-GB" sz="1050" dirty="0"/>
              <a:t> de </a:t>
            </a:r>
            <a:r>
              <a:rPr lang="en-GB" sz="1050" dirty="0" err="1"/>
              <a:t>l'Energie</a:t>
            </a:r>
            <a:r>
              <a:rPr lang="en-GB" sz="1050" dirty="0"/>
              <a:t> </a:t>
            </a:r>
            <a:r>
              <a:rPr lang="en-GB" sz="1050" dirty="0" err="1"/>
              <a:t>Nucléaire</a:t>
            </a:r>
            <a:endParaRPr lang="en-GB" sz="1050" dirty="0"/>
          </a:p>
          <a:p>
            <a:pPr algn="ctr">
              <a:spcBef>
                <a:spcPct val="0"/>
              </a:spcBef>
            </a:pPr>
            <a:endParaRPr lang="en-GB" sz="1200" dirty="0"/>
          </a:p>
          <a:p>
            <a:pPr algn="ctr">
              <a:spcBef>
                <a:spcPct val="0"/>
              </a:spcBef>
            </a:pPr>
            <a:r>
              <a:rPr lang="en-GB" sz="1000" dirty="0"/>
              <a:t>Foundation of Public Utility</a:t>
            </a:r>
            <a:endParaRPr lang="en-GB" sz="1200" dirty="0"/>
          </a:p>
          <a:p>
            <a:pPr algn="ctr">
              <a:spcBef>
                <a:spcPct val="0"/>
              </a:spcBef>
            </a:pPr>
            <a:r>
              <a:rPr lang="en-GB" sz="1000" dirty="0" err="1"/>
              <a:t>Stichting</a:t>
            </a:r>
            <a:r>
              <a:rPr lang="en-GB" sz="1000" dirty="0"/>
              <a:t> van </a:t>
            </a:r>
            <a:r>
              <a:rPr lang="en-GB" sz="1000" dirty="0" err="1"/>
              <a:t>Openbaar</a:t>
            </a:r>
            <a:r>
              <a:rPr lang="en-GB" sz="1000" dirty="0"/>
              <a:t> Nut </a:t>
            </a:r>
          </a:p>
          <a:p>
            <a:pPr algn="ctr">
              <a:spcBef>
                <a:spcPct val="0"/>
              </a:spcBef>
            </a:pPr>
            <a:r>
              <a:rPr lang="en-GB" sz="1000" dirty="0" err="1"/>
              <a:t>Fondation</a:t>
            </a:r>
            <a:r>
              <a:rPr lang="en-GB" sz="1000" dirty="0"/>
              <a:t> </a:t>
            </a:r>
            <a:r>
              <a:rPr lang="en-GB" sz="1000" dirty="0" err="1"/>
              <a:t>d'Utilité</a:t>
            </a:r>
            <a:r>
              <a:rPr lang="en-GB" sz="1000" dirty="0"/>
              <a:t> </a:t>
            </a:r>
            <a:r>
              <a:rPr lang="en-GB" sz="1000" dirty="0" err="1"/>
              <a:t>Publique</a:t>
            </a:r>
            <a:r>
              <a:rPr lang="en-GB" sz="1000" dirty="0"/>
              <a:t> </a:t>
            </a:r>
          </a:p>
          <a:p>
            <a:pPr algn="ctr">
              <a:spcBef>
                <a:spcPct val="0"/>
              </a:spcBef>
            </a:pPr>
            <a:endParaRPr lang="en-GB" sz="1200" dirty="0"/>
          </a:p>
          <a:p>
            <a:pPr algn="ctr">
              <a:spcBef>
                <a:spcPct val="0"/>
              </a:spcBef>
            </a:pPr>
            <a:r>
              <a:rPr lang="en-GB" sz="1100" b="1" dirty="0"/>
              <a:t>Registered Office:</a:t>
            </a:r>
          </a:p>
          <a:p>
            <a:pPr algn="ctr">
              <a:spcBef>
                <a:spcPct val="0"/>
              </a:spcBef>
            </a:pPr>
            <a:r>
              <a:rPr lang="en-GB" sz="1100" dirty="0"/>
              <a:t>Avenue Herrmann-</a:t>
            </a:r>
            <a:r>
              <a:rPr lang="en-GB" sz="1100" dirty="0" err="1"/>
              <a:t>Debrouxlaan</a:t>
            </a:r>
            <a:r>
              <a:rPr lang="en-GB" sz="1100" dirty="0"/>
              <a:t> 40 - 1160 BRUSSELS - Belgium</a:t>
            </a:r>
          </a:p>
          <a:p>
            <a:pPr algn="ctr">
              <a:spcBef>
                <a:spcPct val="0"/>
              </a:spcBef>
            </a:pPr>
            <a:endParaRPr lang="en-GB" sz="1100" dirty="0"/>
          </a:p>
          <a:p>
            <a:pPr algn="ctr">
              <a:spcBef>
                <a:spcPct val="0"/>
              </a:spcBef>
            </a:pPr>
            <a:r>
              <a:rPr lang="en-GB" sz="1100" b="1" dirty="0"/>
              <a:t>Research Centres:</a:t>
            </a:r>
          </a:p>
          <a:p>
            <a:pPr algn="ctr">
              <a:spcBef>
                <a:spcPct val="0"/>
              </a:spcBef>
            </a:pPr>
            <a:r>
              <a:rPr lang="en-GB" sz="1100" dirty="0" err="1"/>
              <a:t>Boeretang</a:t>
            </a:r>
            <a:r>
              <a:rPr lang="en-GB" sz="1100" dirty="0"/>
              <a:t> 200 - 2400 MOL - Belgium</a:t>
            </a:r>
          </a:p>
          <a:p>
            <a:pPr algn="ctr">
              <a:spcBef>
                <a:spcPct val="0"/>
              </a:spcBef>
            </a:pPr>
            <a:r>
              <a:rPr lang="fr-FR" sz="1100" dirty="0"/>
              <a:t>Chemin du Cyclotron 6 - 1348 Ottignies-Louvain-la-Neuve - </a:t>
            </a:r>
            <a:r>
              <a:rPr lang="fr-FR" sz="1100" dirty="0" err="1"/>
              <a:t>Belgium</a:t>
            </a:r>
            <a:endParaRPr lang="fr-FR" sz="1100" dirty="0"/>
          </a:p>
          <a:p>
            <a:pPr algn="ctr">
              <a:spcBef>
                <a:spcPct val="0"/>
              </a:spcBef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1917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80097" y="2344614"/>
            <a:ext cx="5867002" cy="2253558"/>
          </a:xfrm>
        </p:spPr>
        <p:txBody>
          <a:bodyPr>
            <a:normAutofit fontScale="92500" lnSpcReduction="10000"/>
          </a:bodyPr>
          <a:lstStyle/>
          <a:p>
            <a:pPr marL="88900" indent="0" algn="ctr">
              <a:buNone/>
            </a:pPr>
            <a:r>
              <a:rPr lang="en-US" dirty="0"/>
              <a:t>Towards sustainable nuclear energy:</a:t>
            </a:r>
          </a:p>
          <a:p>
            <a:r>
              <a:rPr lang="en-US" u="sng" dirty="0"/>
              <a:t>Sub</a:t>
            </a:r>
            <a:r>
              <a:rPr lang="en-US" dirty="0"/>
              <a:t>critical nuclear reactor</a:t>
            </a:r>
          </a:p>
          <a:p>
            <a:pPr lvl="1"/>
            <a:r>
              <a:rPr lang="en-150" dirty="0"/>
              <a:t>…</a:t>
            </a:r>
            <a:r>
              <a:rPr lang="en-US" dirty="0"/>
              <a:t> the LINAC stops, the reactor “stops”</a:t>
            </a:r>
          </a:p>
          <a:p>
            <a:r>
              <a:rPr lang="en-US" dirty="0"/>
              <a:t>“Burning” existing nuclear waste</a:t>
            </a:r>
          </a:p>
          <a:p>
            <a:pPr lvl="1"/>
            <a:r>
              <a:rPr lang="en-150" dirty="0"/>
              <a:t>…</a:t>
            </a:r>
            <a:r>
              <a:rPr lang="en-US" dirty="0"/>
              <a:t> while delivering electrical energy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</a:t>
            </a:fld>
            <a:endParaRPr lang="en-BE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Why do we want an Accelerator driven System (ADS)?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756802" y="1678799"/>
            <a:ext cx="6128820" cy="3477574"/>
            <a:chOff x="5756802" y="1678799"/>
            <a:chExt cx="6128820" cy="3477574"/>
          </a:xfrm>
        </p:grpSpPr>
        <p:sp>
          <p:nvSpPr>
            <p:cNvPr id="5" name="Rectangle 4"/>
            <p:cNvSpPr/>
            <p:nvPr/>
          </p:nvSpPr>
          <p:spPr>
            <a:xfrm>
              <a:off x="5756802" y="2344614"/>
              <a:ext cx="5373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0728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 w="3175"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1000</a:t>
              </a: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6291733" y="4079702"/>
              <a:ext cx="434986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Freeform 6"/>
            <p:cNvSpPr/>
            <p:nvPr/>
          </p:nvSpPr>
          <p:spPr bwMode="auto">
            <a:xfrm>
              <a:off x="6279927" y="2685640"/>
              <a:ext cx="3824688" cy="1946950"/>
            </a:xfrm>
            <a:custGeom>
              <a:avLst/>
              <a:gdLst>
                <a:gd name="connsiteX0" fmla="*/ 0 w 5667375"/>
                <a:gd name="connsiteY0" fmla="*/ 0 h 2838450"/>
                <a:gd name="connsiteX1" fmla="*/ 66675 w 5667375"/>
                <a:gd name="connsiteY1" fmla="*/ 9525 h 2838450"/>
                <a:gd name="connsiteX2" fmla="*/ 104775 w 5667375"/>
                <a:gd name="connsiteY2" fmla="*/ 28575 h 2838450"/>
                <a:gd name="connsiteX3" fmla="*/ 133350 w 5667375"/>
                <a:gd name="connsiteY3" fmla="*/ 38100 h 2838450"/>
                <a:gd name="connsiteX4" fmla="*/ 161925 w 5667375"/>
                <a:gd name="connsiteY4" fmla="*/ 57150 h 2838450"/>
                <a:gd name="connsiteX5" fmla="*/ 219075 w 5667375"/>
                <a:gd name="connsiteY5" fmla="*/ 76200 h 2838450"/>
                <a:gd name="connsiteX6" fmla="*/ 285750 w 5667375"/>
                <a:gd name="connsiteY6" fmla="*/ 114300 h 2838450"/>
                <a:gd name="connsiteX7" fmla="*/ 409575 w 5667375"/>
                <a:gd name="connsiteY7" fmla="*/ 133350 h 2838450"/>
                <a:gd name="connsiteX8" fmla="*/ 447675 w 5667375"/>
                <a:gd name="connsiteY8" fmla="*/ 142875 h 2838450"/>
                <a:gd name="connsiteX9" fmla="*/ 523875 w 5667375"/>
                <a:gd name="connsiteY9" fmla="*/ 152400 h 2838450"/>
                <a:gd name="connsiteX10" fmla="*/ 571500 w 5667375"/>
                <a:gd name="connsiteY10" fmla="*/ 161925 h 2838450"/>
                <a:gd name="connsiteX11" fmla="*/ 657225 w 5667375"/>
                <a:gd name="connsiteY11" fmla="*/ 171450 h 2838450"/>
                <a:gd name="connsiteX12" fmla="*/ 752475 w 5667375"/>
                <a:gd name="connsiteY12" fmla="*/ 219075 h 2838450"/>
                <a:gd name="connsiteX13" fmla="*/ 790575 w 5667375"/>
                <a:gd name="connsiteY13" fmla="*/ 247650 h 2838450"/>
                <a:gd name="connsiteX14" fmla="*/ 923925 w 5667375"/>
                <a:gd name="connsiteY14" fmla="*/ 295275 h 2838450"/>
                <a:gd name="connsiteX15" fmla="*/ 1000125 w 5667375"/>
                <a:gd name="connsiteY15" fmla="*/ 323850 h 2838450"/>
                <a:gd name="connsiteX16" fmla="*/ 1085850 w 5667375"/>
                <a:gd name="connsiteY16" fmla="*/ 352425 h 2838450"/>
                <a:gd name="connsiteX17" fmla="*/ 1171575 w 5667375"/>
                <a:gd name="connsiteY17" fmla="*/ 409575 h 2838450"/>
                <a:gd name="connsiteX18" fmla="*/ 1200150 w 5667375"/>
                <a:gd name="connsiteY18" fmla="*/ 428625 h 2838450"/>
                <a:gd name="connsiteX19" fmla="*/ 1228725 w 5667375"/>
                <a:gd name="connsiteY19" fmla="*/ 438150 h 2838450"/>
                <a:gd name="connsiteX20" fmla="*/ 1285875 w 5667375"/>
                <a:gd name="connsiteY20" fmla="*/ 476250 h 2838450"/>
                <a:gd name="connsiteX21" fmla="*/ 1314450 w 5667375"/>
                <a:gd name="connsiteY21" fmla="*/ 495300 h 2838450"/>
                <a:gd name="connsiteX22" fmla="*/ 1390650 w 5667375"/>
                <a:gd name="connsiteY22" fmla="*/ 533400 h 2838450"/>
                <a:gd name="connsiteX23" fmla="*/ 1419225 w 5667375"/>
                <a:gd name="connsiteY23" fmla="*/ 561975 h 2838450"/>
                <a:gd name="connsiteX24" fmla="*/ 1495425 w 5667375"/>
                <a:gd name="connsiteY24" fmla="*/ 609600 h 2838450"/>
                <a:gd name="connsiteX25" fmla="*/ 1552575 w 5667375"/>
                <a:gd name="connsiteY25" fmla="*/ 647700 h 2838450"/>
                <a:gd name="connsiteX26" fmla="*/ 1590675 w 5667375"/>
                <a:gd name="connsiteY26" fmla="*/ 676275 h 2838450"/>
                <a:gd name="connsiteX27" fmla="*/ 1666875 w 5667375"/>
                <a:gd name="connsiteY27" fmla="*/ 733425 h 2838450"/>
                <a:gd name="connsiteX28" fmla="*/ 1704975 w 5667375"/>
                <a:gd name="connsiteY28" fmla="*/ 742950 h 2838450"/>
                <a:gd name="connsiteX29" fmla="*/ 1743075 w 5667375"/>
                <a:gd name="connsiteY29" fmla="*/ 771525 h 2838450"/>
                <a:gd name="connsiteX30" fmla="*/ 1800225 w 5667375"/>
                <a:gd name="connsiteY30" fmla="*/ 809625 h 2838450"/>
                <a:gd name="connsiteX31" fmla="*/ 1838325 w 5667375"/>
                <a:gd name="connsiteY31" fmla="*/ 838200 h 2838450"/>
                <a:gd name="connsiteX32" fmla="*/ 1885950 w 5667375"/>
                <a:gd name="connsiteY32" fmla="*/ 876300 h 2838450"/>
                <a:gd name="connsiteX33" fmla="*/ 1971675 w 5667375"/>
                <a:gd name="connsiteY33" fmla="*/ 933450 h 2838450"/>
                <a:gd name="connsiteX34" fmla="*/ 2000250 w 5667375"/>
                <a:gd name="connsiteY34" fmla="*/ 952500 h 2838450"/>
                <a:gd name="connsiteX35" fmla="*/ 2038350 w 5667375"/>
                <a:gd name="connsiteY35" fmla="*/ 971550 h 2838450"/>
                <a:gd name="connsiteX36" fmla="*/ 2133600 w 5667375"/>
                <a:gd name="connsiteY36" fmla="*/ 1028700 h 2838450"/>
                <a:gd name="connsiteX37" fmla="*/ 2190750 w 5667375"/>
                <a:gd name="connsiteY37" fmla="*/ 1047750 h 2838450"/>
                <a:gd name="connsiteX38" fmla="*/ 2266950 w 5667375"/>
                <a:gd name="connsiteY38" fmla="*/ 1095375 h 2838450"/>
                <a:gd name="connsiteX39" fmla="*/ 2295525 w 5667375"/>
                <a:gd name="connsiteY39" fmla="*/ 1114425 h 2838450"/>
                <a:gd name="connsiteX40" fmla="*/ 2324100 w 5667375"/>
                <a:gd name="connsiteY40" fmla="*/ 1123950 h 2838450"/>
                <a:gd name="connsiteX41" fmla="*/ 2362200 w 5667375"/>
                <a:gd name="connsiteY41" fmla="*/ 1152525 h 2838450"/>
                <a:gd name="connsiteX42" fmla="*/ 2390775 w 5667375"/>
                <a:gd name="connsiteY42" fmla="*/ 1181100 h 2838450"/>
                <a:gd name="connsiteX43" fmla="*/ 2428875 w 5667375"/>
                <a:gd name="connsiteY43" fmla="*/ 1190625 h 2838450"/>
                <a:gd name="connsiteX44" fmla="*/ 2476500 w 5667375"/>
                <a:gd name="connsiteY44" fmla="*/ 1209675 h 2838450"/>
                <a:gd name="connsiteX45" fmla="*/ 2533650 w 5667375"/>
                <a:gd name="connsiteY45" fmla="*/ 1228725 h 2838450"/>
                <a:gd name="connsiteX46" fmla="*/ 2562225 w 5667375"/>
                <a:gd name="connsiteY46" fmla="*/ 1247775 h 2838450"/>
                <a:gd name="connsiteX47" fmla="*/ 2590800 w 5667375"/>
                <a:gd name="connsiteY47" fmla="*/ 1257300 h 2838450"/>
                <a:gd name="connsiteX48" fmla="*/ 2647950 w 5667375"/>
                <a:gd name="connsiteY48" fmla="*/ 1295400 h 2838450"/>
                <a:gd name="connsiteX49" fmla="*/ 2686050 w 5667375"/>
                <a:gd name="connsiteY49" fmla="*/ 1323975 h 2838450"/>
                <a:gd name="connsiteX50" fmla="*/ 2714625 w 5667375"/>
                <a:gd name="connsiteY50" fmla="*/ 1333500 h 2838450"/>
                <a:gd name="connsiteX51" fmla="*/ 2752725 w 5667375"/>
                <a:gd name="connsiteY51" fmla="*/ 1352550 h 2838450"/>
                <a:gd name="connsiteX52" fmla="*/ 2819400 w 5667375"/>
                <a:gd name="connsiteY52" fmla="*/ 1381125 h 2838450"/>
                <a:gd name="connsiteX53" fmla="*/ 2847975 w 5667375"/>
                <a:gd name="connsiteY53" fmla="*/ 1400175 h 2838450"/>
                <a:gd name="connsiteX54" fmla="*/ 2905125 w 5667375"/>
                <a:gd name="connsiteY54" fmla="*/ 1419225 h 2838450"/>
                <a:gd name="connsiteX55" fmla="*/ 2933700 w 5667375"/>
                <a:gd name="connsiteY55" fmla="*/ 1428750 h 2838450"/>
                <a:gd name="connsiteX56" fmla="*/ 2971800 w 5667375"/>
                <a:gd name="connsiteY56" fmla="*/ 1447800 h 2838450"/>
                <a:gd name="connsiteX57" fmla="*/ 3028950 w 5667375"/>
                <a:gd name="connsiteY57" fmla="*/ 1466850 h 2838450"/>
                <a:gd name="connsiteX58" fmla="*/ 3105150 w 5667375"/>
                <a:gd name="connsiteY58" fmla="*/ 1514475 h 2838450"/>
                <a:gd name="connsiteX59" fmla="*/ 3143250 w 5667375"/>
                <a:gd name="connsiteY59" fmla="*/ 1543050 h 2838450"/>
                <a:gd name="connsiteX60" fmla="*/ 3190875 w 5667375"/>
                <a:gd name="connsiteY60" fmla="*/ 1562100 h 2838450"/>
                <a:gd name="connsiteX61" fmla="*/ 3248025 w 5667375"/>
                <a:gd name="connsiteY61" fmla="*/ 1619250 h 2838450"/>
                <a:gd name="connsiteX62" fmla="*/ 3314700 w 5667375"/>
                <a:gd name="connsiteY62" fmla="*/ 1666875 h 2838450"/>
                <a:gd name="connsiteX63" fmla="*/ 3352800 w 5667375"/>
                <a:gd name="connsiteY63" fmla="*/ 1695450 h 2838450"/>
                <a:gd name="connsiteX64" fmla="*/ 3419475 w 5667375"/>
                <a:gd name="connsiteY64" fmla="*/ 1762125 h 2838450"/>
                <a:gd name="connsiteX65" fmla="*/ 3486150 w 5667375"/>
                <a:gd name="connsiteY65" fmla="*/ 1809750 h 2838450"/>
                <a:gd name="connsiteX66" fmla="*/ 3514725 w 5667375"/>
                <a:gd name="connsiteY66" fmla="*/ 1838325 h 2838450"/>
                <a:gd name="connsiteX67" fmla="*/ 3533775 w 5667375"/>
                <a:gd name="connsiteY67" fmla="*/ 1866900 h 2838450"/>
                <a:gd name="connsiteX68" fmla="*/ 3562350 w 5667375"/>
                <a:gd name="connsiteY68" fmla="*/ 1876425 h 2838450"/>
                <a:gd name="connsiteX69" fmla="*/ 3629025 w 5667375"/>
                <a:gd name="connsiteY69" fmla="*/ 1924050 h 2838450"/>
                <a:gd name="connsiteX70" fmla="*/ 3667125 w 5667375"/>
                <a:gd name="connsiteY70" fmla="*/ 1943100 h 2838450"/>
                <a:gd name="connsiteX71" fmla="*/ 3714750 w 5667375"/>
                <a:gd name="connsiteY71" fmla="*/ 1971675 h 2838450"/>
                <a:gd name="connsiteX72" fmla="*/ 3771900 w 5667375"/>
                <a:gd name="connsiteY72" fmla="*/ 1990725 h 2838450"/>
                <a:gd name="connsiteX73" fmla="*/ 3876675 w 5667375"/>
                <a:gd name="connsiteY73" fmla="*/ 2047875 h 2838450"/>
                <a:gd name="connsiteX74" fmla="*/ 3981450 w 5667375"/>
                <a:gd name="connsiteY74" fmla="*/ 2076450 h 2838450"/>
                <a:gd name="connsiteX75" fmla="*/ 4010025 w 5667375"/>
                <a:gd name="connsiteY75" fmla="*/ 2085975 h 2838450"/>
                <a:gd name="connsiteX76" fmla="*/ 4057650 w 5667375"/>
                <a:gd name="connsiteY76" fmla="*/ 2095500 h 2838450"/>
                <a:gd name="connsiteX77" fmla="*/ 4114800 w 5667375"/>
                <a:gd name="connsiteY77" fmla="*/ 2114550 h 2838450"/>
                <a:gd name="connsiteX78" fmla="*/ 4152900 w 5667375"/>
                <a:gd name="connsiteY78" fmla="*/ 2124075 h 2838450"/>
                <a:gd name="connsiteX79" fmla="*/ 4181475 w 5667375"/>
                <a:gd name="connsiteY79" fmla="*/ 2133600 h 2838450"/>
                <a:gd name="connsiteX80" fmla="*/ 4219575 w 5667375"/>
                <a:gd name="connsiteY80" fmla="*/ 2143125 h 2838450"/>
                <a:gd name="connsiteX81" fmla="*/ 4257675 w 5667375"/>
                <a:gd name="connsiteY81" fmla="*/ 2162175 h 2838450"/>
                <a:gd name="connsiteX82" fmla="*/ 4295775 w 5667375"/>
                <a:gd name="connsiteY82" fmla="*/ 2171700 h 2838450"/>
                <a:gd name="connsiteX83" fmla="*/ 4381500 w 5667375"/>
                <a:gd name="connsiteY83" fmla="*/ 2200275 h 2838450"/>
                <a:gd name="connsiteX84" fmla="*/ 4552950 w 5667375"/>
                <a:gd name="connsiteY84" fmla="*/ 2247900 h 2838450"/>
                <a:gd name="connsiteX85" fmla="*/ 4581525 w 5667375"/>
                <a:gd name="connsiteY85" fmla="*/ 2257425 h 2838450"/>
                <a:gd name="connsiteX86" fmla="*/ 4638675 w 5667375"/>
                <a:gd name="connsiteY86" fmla="*/ 2266950 h 2838450"/>
                <a:gd name="connsiteX87" fmla="*/ 4686300 w 5667375"/>
                <a:gd name="connsiteY87" fmla="*/ 2286000 h 2838450"/>
                <a:gd name="connsiteX88" fmla="*/ 4772025 w 5667375"/>
                <a:gd name="connsiteY88" fmla="*/ 2305050 h 2838450"/>
                <a:gd name="connsiteX89" fmla="*/ 4848225 w 5667375"/>
                <a:gd name="connsiteY89" fmla="*/ 2343150 h 2838450"/>
                <a:gd name="connsiteX90" fmla="*/ 4905375 w 5667375"/>
                <a:gd name="connsiteY90" fmla="*/ 2362200 h 2838450"/>
                <a:gd name="connsiteX91" fmla="*/ 4991100 w 5667375"/>
                <a:gd name="connsiteY91" fmla="*/ 2409825 h 2838450"/>
                <a:gd name="connsiteX92" fmla="*/ 5029200 w 5667375"/>
                <a:gd name="connsiteY92" fmla="*/ 2438400 h 2838450"/>
                <a:gd name="connsiteX93" fmla="*/ 5086350 w 5667375"/>
                <a:gd name="connsiteY93" fmla="*/ 2476500 h 2838450"/>
                <a:gd name="connsiteX94" fmla="*/ 5143500 w 5667375"/>
                <a:gd name="connsiteY94" fmla="*/ 2524125 h 2838450"/>
                <a:gd name="connsiteX95" fmla="*/ 5172075 w 5667375"/>
                <a:gd name="connsiteY95" fmla="*/ 2533650 h 2838450"/>
                <a:gd name="connsiteX96" fmla="*/ 5238750 w 5667375"/>
                <a:gd name="connsiteY96" fmla="*/ 2581275 h 2838450"/>
                <a:gd name="connsiteX97" fmla="*/ 5267325 w 5667375"/>
                <a:gd name="connsiteY97" fmla="*/ 2590800 h 2838450"/>
                <a:gd name="connsiteX98" fmla="*/ 5314950 w 5667375"/>
                <a:gd name="connsiteY98" fmla="*/ 2628900 h 2838450"/>
                <a:gd name="connsiteX99" fmla="*/ 5353050 w 5667375"/>
                <a:gd name="connsiteY99" fmla="*/ 2647950 h 2838450"/>
                <a:gd name="connsiteX100" fmla="*/ 5400675 w 5667375"/>
                <a:gd name="connsiteY100" fmla="*/ 2686050 h 2838450"/>
                <a:gd name="connsiteX101" fmla="*/ 5429250 w 5667375"/>
                <a:gd name="connsiteY101" fmla="*/ 2695575 h 2838450"/>
                <a:gd name="connsiteX102" fmla="*/ 5476875 w 5667375"/>
                <a:gd name="connsiteY102" fmla="*/ 2714625 h 2838450"/>
                <a:gd name="connsiteX103" fmla="*/ 5505450 w 5667375"/>
                <a:gd name="connsiteY103" fmla="*/ 2733675 h 2838450"/>
                <a:gd name="connsiteX104" fmla="*/ 5543550 w 5667375"/>
                <a:gd name="connsiteY104" fmla="*/ 2752725 h 2838450"/>
                <a:gd name="connsiteX105" fmla="*/ 5572125 w 5667375"/>
                <a:gd name="connsiteY105" fmla="*/ 2771775 h 2838450"/>
                <a:gd name="connsiteX106" fmla="*/ 5600700 w 5667375"/>
                <a:gd name="connsiteY106" fmla="*/ 2781300 h 2838450"/>
                <a:gd name="connsiteX107" fmla="*/ 5667375 w 5667375"/>
                <a:gd name="connsiteY107" fmla="*/ 2838450 h 283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5667375" h="2838450">
                  <a:moveTo>
                    <a:pt x="0" y="0"/>
                  </a:moveTo>
                  <a:cubicBezTo>
                    <a:pt x="22225" y="3175"/>
                    <a:pt x="45015" y="3618"/>
                    <a:pt x="66675" y="9525"/>
                  </a:cubicBezTo>
                  <a:cubicBezTo>
                    <a:pt x="80374" y="13261"/>
                    <a:pt x="91724" y="22982"/>
                    <a:pt x="104775" y="28575"/>
                  </a:cubicBezTo>
                  <a:cubicBezTo>
                    <a:pt x="114003" y="32530"/>
                    <a:pt x="124370" y="33610"/>
                    <a:pt x="133350" y="38100"/>
                  </a:cubicBezTo>
                  <a:cubicBezTo>
                    <a:pt x="143589" y="43220"/>
                    <a:pt x="151464" y="52501"/>
                    <a:pt x="161925" y="57150"/>
                  </a:cubicBezTo>
                  <a:cubicBezTo>
                    <a:pt x="180275" y="65305"/>
                    <a:pt x="202367" y="65061"/>
                    <a:pt x="219075" y="76200"/>
                  </a:cubicBezTo>
                  <a:cubicBezTo>
                    <a:pt x="238207" y="88954"/>
                    <a:pt x="263778" y="107708"/>
                    <a:pt x="285750" y="114300"/>
                  </a:cubicBezTo>
                  <a:cubicBezTo>
                    <a:pt x="299914" y="118549"/>
                    <a:pt x="399494" y="131517"/>
                    <a:pt x="409575" y="133350"/>
                  </a:cubicBezTo>
                  <a:cubicBezTo>
                    <a:pt x="422455" y="135692"/>
                    <a:pt x="434762" y="140723"/>
                    <a:pt x="447675" y="142875"/>
                  </a:cubicBezTo>
                  <a:cubicBezTo>
                    <a:pt x="472924" y="147083"/>
                    <a:pt x="498575" y="148508"/>
                    <a:pt x="523875" y="152400"/>
                  </a:cubicBezTo>
                  <a:cubicBezTo>
                    <a:pt x="539876" y="154862"/>
                    <a:pt x="555473" y="159635"/>
                    <a:pt x="571500" y="161925"/>
                  </a:cubicBezTo>
                  <a:cubicBezTo>
                    <a:pt x="599962" y="165991"/>
                    <a:pt x="628650" y="168275"/>
                    <a:pt x="657225" y="171450"/>
                  </a:cubicBezTo>
                  <a:cubicBezTo>
                    <a:pt x="725267" y="216812"/>
                    <a:pt x="692163" y="203997"/>
                    <a:pt x="752475" y="219075"/>
                  </a:cubicBezTo>
                  <a:cubicBezTo>
                    <a:pt x="765175" y="228600"/>
                    <a:pt x="776638" y="240048"/>
                    <a:pt x="790575" y="247650"/>
                  </a:cubicBezTo>
                  <a:cubicBezTo>
                    <a:pt x="842104" y="275757"/>
                    <a:pt x="868788" y="278734"/>
                    <a:pt x="923925" y="295275"/>
                  </a:cubicBezTo>
                  <a:cubicBezTo>
                    <a:pt x="967670" y="308399"/>
                    <a:pt x="944967" y="304151"/>
                    <a:pt x="1000125" y="323850"/>
                  </a:cubicBezTo>
                  <a:cubicBezTo>
                    <a:pt x="1028491" y="333981"/>
                    <a:pt x="1060788" y="335717"/>
                    <a:pt x="1085850" y="352425"/>
                  </a:cubicBezTo>
                  <a:lnTo>
                    <a:pt x="1171575" y="409575"/>
                  </a:lnTo>
                  <a:cubicBezTo>
                    <a:pt x="1181100" y="415925"/>
                    <a:pt x="1189290" y="425005"/>
                    <a:pt x="1200150" y="428625"/>
                  </a:cubicBezTo>
                  <a:cubicBezTo>
                    <a:pt x="1209675" y="431800"/>
                    <a:pt x="1219948" y="433274"/>
                    <a:pt x="1228725" y="438150"/>
                  </a:cubicBezTo>
                  <a:cubicBezTo>
                    <a:pt x="1248739" y="449269"/>
                    <a:pt x="1266825" y="463550"/>
                    <a:pt x="1285875" y="476250"/>
                  </a:cubicBezTo>
                  <a:cubicBezTo>
                    <a:pt x="1295400" y="482600"/>
                    <a:pt x="1304211" y="490180"/>
                    <a:pt x="1314450" y="495300"/>
                  </a:cubicBezTo>
                  <a:cubicBezTo>
                    <a:pt x="1339850" y="508000"/>
                    <a:pt x="1370570" y="513320"/>
                    <a:pt x="1390650" y="533400"/>
                  </a:cubicBezTo>
                  <a:cubicBezTo>
                    <a:pt x="1400175" y="542925"/>
                    <a:pt x="1408331" y="554052"/>
                    <a:pt x="1419225" y="561975"/>
                  </a:cubicBezTo>
                  <a:cubicBezTo>
                    <a:pt x="1443449" y="579592"/>
                    <a:pt x="1474245" y="588420"/>
                    <a:pt x="1495425" y="609600"/>
                  </a:cubicBezTo>
                  <a:cubicBezTo>
                    <a:pt x="1531100" y="645275"/>
                    <a:pt x="1511221" y="633915"/>
                    <a:pt x="1552575" y="647700"/>
                  </a:cubicBezTo>
                  <a:cubicBezTo>
                    <a:pt x="1565275" y="657225"/>
                    <a:pt x="1578622" y="665944"/>
                    <a:pt x="1590675" y="676275"/>
                  </a:cubicBezTo>
                  <a:cubicBezTo>
                    <a:pt x="1630535" y="710440"/>
                    <a:pt x="1610182" y="708228"/>
                    <a:pt x="1666875" y="733425"/>
                  </a:cubicBezTo>
                  <a:cubicBezTo>
                    <a:pt x="1678838" y="738742"/>
                    <a:pt x="1692275" y="739775"/>
                    <a:pt x="1704975" y="742950"/>
                  </a:cubicBezTo>
                  <a:cubicBezTo>
                    <a:pt x="1717675" y="752475"/>
                    <a:pt x="1730070" y="762421"/>
                    <a:pt x="1743075" y="771525"/>
                  </a:cubicBezTo>
                  <a:cubicBezTo>
                    <a:pt x="1761832" y="784655"/>
                    <a:pt x="1781909" y="795888"/>
                    <a:pt x="1800225" y="809625"/>
                  </a:cubicBezTo>
                  <a:cubicBezTo>
                    <a:pt x="1812925" y="819150"/>
                    <a:pt x="1827100" y="826975"/>
                    <a:pt x="1838325" y="838200"/>
                  </a:cubicBezTo>
                  <a:cubicBezTo>
                    <a:pt x="1881409" y="881284"/>
                    <a:pt x="1830320" y="857757"/>
                    <a:pt x="1885950" y="876300"/>
                  </a:cubicBezTo>
                  <a:cubicBezTo>
                    <a:pt x="1949363" y="923860"/>
                    <a:pt x="1898190" y="887522"/>
                    <a:pt x="1971675" y="933450"/>
                  </a:cubicBezTo>
                  <a:cubicBezTo>
                    <a:pt x="1981383" y="939517"/>
                    <a:pt x="1990311" y="946820"/>
                    <a:pt x="2000250" y="952500"/>
                  </a:cubicBezTo>
                  <a:cubicBezTo>
                    <a:pt x="2012578" y="959545"/>
                    <a:pt x="2026174" y="964245"/>
                    <a:pt x="2038350" y="971550"/>
                  </a:cubicBezTo>
                  <a:cubicBezTo>
                    <a:pt x="2083075" y="998385"/>
                    <a:pt x="2090054" y="1011282"/>
                    <a:pt x="2133600" y="1028700"/>
                  </a:cubicBezTo>
                  <a:cubicBezTo>
                    <a:pt x="2152244" y="1036158"/>
                    <a:pt x="2172789" y="1038770"/>
                    <a:pt x="2190750" y="1047750"/>
                  </a:cubicBezTo>
                  <a:cubicBezTo>
                    <a:pt x="2217541" y="1061145"/>
                    <a:pt x="2242028" y="1078760"/>
                    <a:pt x="2266950" y="1095375"/>
                  </a:cubicBezTo>
                  <a:cubicBezTo>
                    <a:pt x="2276475" y="1101725"/>
                    <a:pt x="2285286" y="1109305"/>
                    <a:pt x="2295525" y="1114425"/>
                  </a:cubicBezTo>
                  <a:cubicBezTo>
                    <a:pt x="2304505" y="1118915"/>
                    <a:pt x="2314575" y="1120775"/>
                    <a:pt x="2324100" y="1123950"/>
                  </a:cubicBezTo>
                  <a:cubicBezTo>
                    <a:pt x="2336800" y="1133475"/>
                    <a:pt x="2350147" y="1142194"/>
                    <a:pt x="2362200" y="1152525"/>
                  </a:cubicBezTo>
                  <a:cubicBezTo>
                    <a:pt x="2372427" y="1161291"/>
                    <a:pt x="2379079" y="1174417"/>
                    <a:pt x="2390775" y="1181100"/>
                  </a:cubicBezTo>
                  <a:cubicBezTo>
                    <a:pt x="2402141" y="1187595"/>
                    <a:pt x="2416456" y="1186485"/>
                    <a:pt x="2428875" y="1190625"/>
                  </a:cubicBezTo>
                  <a:cubicBezTo>
                    <a:pt x="2445095" y="1196032"/>
                    <a:pt x="2460432" y="1203832"/>
                    <a:pt x="2476500" y="1209675"/>
                  </a:cubicBezTo>
                  <a:cubicBezTo>
                    <a:pt x="2495371" y="1216537"/>
                    <a:pt x="2516942" y="1217586"/>
                    <a:pt x="2533650" y="1228725"/>
                  </a:cubicBezTo>
                  <a:cubicBezTo>
                    <a:pt x="2543175" y="1235075"/>
                    <a:pt x="2551986" y="1242655"/>
                    <a:pt x="2562225" y="1247775"/>
                  </a:cubicBezTo>
                  <a:cubicBezTo>
                    <a:pt x="2571205" y="1252265"/>
                    <a:pt x="2582023" y="1252424"/>
                    <a:pt x="2590800" y="1257300"/>
                  </a:cubicBezTo>
                  <a:cubicBezTo>
                    <a:pt x="2610814" y="1268419"/>
                    <a:pt x="2629634" y="1281663"/>
                    <a:pt x="2647950" y="1295400"/>
                  </a:cubicBezTo>
                  <a:cubicBezTo>
                    <a:pt x="2660650" y="1304925"/>
                    <a:pt x="2672267" y="1316099"/>
                    <a:pt x="2686050" y="1323975"/>
                  </a:cubicBezTo>
                  <a:cubicBezTo>
                    <a:pt x="2694767" y="1328956"/>
                    <a:pt x="2705397" y="1329545"/>
                    <a:pt x="2714625" y="1333500"/>
                  </a:cubicBezTo>
                  <a:cubicBezTo>
                    <a:pt x="2727676" y="1339093"/>
                    <a:pt x="2739799" y="1346674"/>
                    <a:pt x="2752725" y="1352550"/>
                  </a:cubicBezTo>
                  <a:cubicBezTo>
                    <a:pt x="2774738" y="1362556"/>
                    <a:pt x="2797773" y="1370311"/>
                    <a:pt x="2819400" y="1381125"/>
                  </a:cubicBezTo>
                  <a:cubicBezTo>
                    <a:pt x="2829639" y="1386245"/>
                    <a:pt x="2837514" y="1395526"/>
                    <a:pt x="2847975" y="1400175"/>
                  </a:cubicBezTo>
                  <a:cubicBezTo>
                    <a:pt x="2866325" y="1408330"/>
                    <a:pt x="2886075" y="1412875"/>
                    <a:pt x="2905125" y="1419225"/>
                  </a:cubicBezTo>
                  <a:cubicBezTo>
                    <a:pt x="2914650" y="1422400"/>
                    <a:pt x="2924720" y="1424260"/>
                    <a:pt x="2933700" y="1428750"/>
                  </a:cubicBezTo>
                  <a:cubicBezTo>
                    <a:pt x="2946400" y="1435100"/>
                    <a:pt x="2958617" y="1442527"/>
                    <a:pt x="2971800" y="1447800"/>
                  </a:cubicBezTo>
                  <a:cubicBezTo>
                    <a:pt x="2990444" y="1455258"/>
                    <a:pt x="3010989" y="1457870"/>
                    <a:pt x="3028950" y="1466850"/>
                  </a:cubicBezTo>
                  <a:cubicBezTo>
                    <a:pt x="3055741" y="1480245"/>
                    <a:pt x="3081188" y="1496503"/>
                    <a:pt x="3105150" y="1514475"/>
                  </a:cubicBezTo>
                  <a:cubicBezTo>
                    <a:pt x="3117850" y="1524000"/>
                    <a:pt x="3129373" y="1535340"/>
                    <a:pt x="3143250" y="1543050"/>
                  </a:cubicBezTo>
                  <a:cubicBezTo>
                    <a:pt x="3158196" y="1551353"/>
                    <a:pt x="3175000" y="1555750"/>
                    <a:pt x="3190875" y="1562100"/>
                  </a:cubicBezTo>
                  <a:cubicBezTo>
                    <a:pt x="3209925" y="1581150"/>
                    <a:pt x="3223928" y="1607202"/>
                    <a:pt x="3248025" y="1619250"/>
                  </a:cubicBezTo>
                  <a:cubicBezTo>
                    <a:pt x="3314455" y="1652465"/>
                    <a:pt x="3260639" y="1620537"/>
                    <a:pt x="3314700" y="1666875"/>
                  </a:cubicBezTo>
                  <a:cubicBezTo>
                    <a:pt x="3326753" y="1677206"/>
                    <a:pt x="3341053" y="1684771"/>
                    <a:pt x="3352800" y="1695450"/>
                  </a:cubicBezTo>
                  <a:cubicBezTo>
                    <a:pt x="3376057" y="1716593"/>
                    <a:pt x="3393323" y="1744690"/>
                    <a:pt x="3419475" y="1762125"/>
                  </a:cubicBezTo>
                  <a:cubicBezTo>
                    <a:pt x="3442090" y="1777202"/>
                    <a:pt x="3465475" y="1792028"/>
                    <a:pt x="3486150" y="1809750"/>
                  </a:cubicBezTo>
                  <a:cubicBezTo>
                    <a:pt x="3496377" y="1818516"/>
                    <a:pt x="3506101" y="1827977"/>
                    <a:pt x="3514725" y="1838325"/>
                  </a:cubicBezTo>
                  <a:cubicBezTo>
                    <a:pt x="3522054" y="1847119"/>
                    <a:pt x="3524836" y="1859749"/>
                    <a:pt x="3533775" y="1866900"/>
                  </a:cubicBezTo>
                  <a:cubicBezTo>
                    <a:pt x="3541615" y="1873172"/>
                    <a:pt x="3553370" y="1871935"/>
                    <a:pt x="3562350" y="1876425"/>
                  </a:cubicBezTo>
                  <a:cubicBezTo>
                    <a:pt x="3582500" y="1886500"/>
                    <a:pt x="3611767" y="1913264"/>
                    <a:pt x="3629025" y="1924050"/>
                  </a:cubicBezTo>
                  <a:cubicBezTo>
                    <a:pt x="3641066" y="1931575"/>
                    <a:pt x="3654713" y="1936204"/>
                    <a:pt x="3667125" y="1943100"/>
                  </a:cubicBezTo>
                  <a:cubicBezTo>
                    <a:pt x="3683309" y="1952091"/>
                    <a:pt x="3697896" y="1964014"/>
                    <a:pt x="3714750" y="1971675"/>
                  </a:cubicBezTo>
                  <a:cubicBezTo>
                    <a:pt x="3733031" y="1979984"/>
                    <a:pt x="3754465" y="1980762"/>
                    <a:pt x="3771900" y="1990725"/>
                  </a:cubicBezTo>
                  <a:cubicBezTo>
                    <a:pt x="3786759" y="1999216"/>
                    <a:pt x="3851260" y="2037709"/>
                    <a:pt x="3876675" y="2047875"/>
                  </a:cubicBezTo>
                  <a:cubicBezTo>
                    <a:pt x="3944789" y="2075121"/>
                    <a:pt x="3917677" y="2060507"/>
                    <a:pt x="3981450" y="2076450"/>
                  </a:cubicBezTo>
                  <a:cubicBezTo>
                    <a:pt x="3991190" y="2078885"/>
                    <a:pt x="4000285" y="2083540"/>
                    <a:pt x="4010025" y="2085975"/>
                  </a:cubicBezTo>
                  <a:cubicBezTo>
                    <a:pt x="4025731" y="2089902"/>
                    <a:pt x="4042031" y="2091240"/>
                    <a:pt x="4057650" y="2095500"/>
                  </a:cubicBezTo>
                  <a:cubicBezTo>
                    <a:pt x="4077023" y="2100784"/>
                    <a:pt x="4095566" y="2108780"/>
                    <a:pt x="4114800" y="2114550"/>
                  </a:cubicBezTo>
                  <a:cubicBezTo>
                    <a:pt x="4127339" y="2118312"/>
                    <a:pt x="4140313" y="2120479"/>
                    <a:pt x="4152900" y="2124075"/>
                  </a:cubicBezTo>
                  <a:cubicBezTo>
                    <a:pt x="4162554" y="2126833"/>
                    <a:pt x="4171821" y="2130842"/>
                    <a:pt x="4181475" y="2133600"/>
                  </a:cubicBezTo>
                  <a:cubicBezTo>
                    <a:pt x="4194062" y="2137196"/>
                    <a:pt x="4207318" y="2138528"/>
                    <a:pt x="4219575" y="2143125"/>
                  </a:cubicBezTo>
                  <a:cubicBezTo>
                    <a:pt x="4232870" y="2148111"/>
                    <a:pt x="4244380" y="2157189"/>
                    <a:pt x="4257675" y="2162175"/>
                  </a:cubicBezTo>
                  <a:cubicBezTo>
                    <a:pt x="4269932" y="2166772"/>
                    <a:pt x="4283263" y="2167850"/>
                    <a:pt x="4295775" y="2171700"/>
                  </a:cubicBezTo>
                  <a:cubicBezTo>
                    <a:pt x="4324564" y="2180558"/>
                    <a:pt x="4352620" y="2191718"/>
                    <a:pt x="4381500" y="2200275"/>
                  </a:cubicBezTo>
                  <a:cubicBezTo>
                    <a:pt x="4438370" y="2217125"/>
                    <a:pt x="4496680" y="2229143"/>
                    <a:pt x="4552950" y="2247900"/>
                  </a:cubicBezTo>
                  <a:cubicBezTo>
                    <a:pt x="4562475" y="2251075"/>
                    <a:pt x="4571724" y="2255247"/>
                    <a:pt x="4581525" y="2257425"/>
                  </a:cubicBezTo>
                  <a:cubicBezTo>
                    <a:pt x="4600378" y="2261615"/>
                    <a:pt x="4619625" y="2263775"/>
                    <a:pt x="4638675" y="2266950"/>
                  </a:cubicBezTo>
                  <a:cubicBezTo>
                    <a:pt x="4654550" y="2273300"/>
                    <a:pt x="4670080" y="2280593"/>
                    <a:pt x="4686300" y="2286000"/>
                  </a:cubicBezTo>
                  <a:cubicBezTo>
                    <a:pt x="4706477" y="2292726"/>
                    <a:pt x="4753152" y="2301275"/>
                    <a:pt x="4772025" y="2305050"/>
                  </a:cubicBezTo>
                  <a:cubicBezTo>
                    <a:pt x="4797425" y="2317750"/>
                    <a:pt x="4821284" y="2334170"/>
                    <a:pt x="4848225" y="2343150"/>
                  </a:cubicBezTo>
                  <a:cubicBezTo>
                    <a:pt x="4867275" y="2349500"/>
                    <a:pt x="4887414" y="2353220"/>
                    <a:pt x="4905375" y="2362200"/>
                  </a:cubicBezTo>
                  <a:cubicBezTo>
                    <a:pt x="4941688" y="2380356"/>
                    <a:pt x="4955220" y="2385905"/>
                    <a:pt x="4991100" y="2409825"/>
                  </a:cubicBezTo>
                  <a:cubicBezTo>
                    <a:pt x="5004309" y="2418631"/>
                    <a:pt x="5016195" y="2429296"/>
                    <a:pt x="5029200" y="2438400"/>
                  </a:cubicBezTo>
                  <a:cubicBezTo>
                    <a:pt x="5047957" y="2451530"/>
                    <a:pt x="5070161" y="2460311"/>
                    <a:pt x="5086350" y="2476500"/>
                  </a:cubicBezTo>
                  <a:cubicBezTo>
                    <a:pt x="5107416" y="2497566"/>
                    <a:pt x="5116978" y="2510864"/>
                    <a:pt x="5143500" y="2524125"/>
                  </a:cubicBezTo>
                  <a:cubicBezTo>
                    <a:pt x="5152480" y="2528615"/>
                    <a:pt x="5163095" y="2529160"/>
                    <a:pt x="5172075" y="2533650"/>
                  </a:cubicBezTo>
                  <a:cubicBezTo>
                    <a:pt x="5201559" y="2548392"/>
                    <a:pt x="5208549" y="2564017"/>
                    <a:pt x="5238750" y="2581275"/>
                  </a:cubicBezTo>
                  <a:cubicBezTo>
                    <a:pt x="5247467" y="2586256"/>
                    <a:pt x="5257800" y="2587625"/>
                    <a:pt x="5267325" y="2590800"/>
                  </a:cubicBezTo>
                  <a:cubicBezTo>
                    <a:pt x="5283200" y="2603500"/>
                    <a:pt x="5298034" y="2617623"/>
                    <a:pt x="5314950" y="2628900"/>
                  </a:cubicBezTo>
                  <a:cubicBezTo>
                    <a:pt x="5326764" y="2636776"/>
                    <a:pt x="5341236" y="2640074"/>
                    <a:pt x="5353050" y="2647950"/>
                  </a:cubicBezTo>
                  <a:cubicBezTo>
                    <a:pt x="5369966" y="2659227"/>
                    <a:pt x="5383435" y="2675275"/>
                    <a:pt x="5400675" y="2686050"/>
                  </a:cubicBezTo>
                  <a:cubicBezTo>
                    <a:pt x="5409189" y="2691371"/>
                    <a:pt x="5419849" y="2692050"/>
                    <a:pt x="5429250" y="2695575"/>
                  </a:cubicBezTo>
                  <a:cubicBezTo>
                    <a:pt x="5445259" y="2701578"/>
                    <a:pt x="5461582" y="2706979"/>
                    <a:pt x="5476875" y="2714625"/>
                  </a:cubicBezTo>
                  <a:cubicBezTo>
                    <a:pt x="5487114" y="2719745"/>
                    <a:pt x="5495511" y="2727995"/>
                    <a:pt x="5505450" y="2733675"/>
                  </a:cubicBezTo>
                  <a:cubicBezTo>
                    <a:pt x="5517778" y="2740720"/>
                    <a:pt x="5531222" y="2745680"/>
                    <a:pt x="5543550" y="2752725"/>
                  </a:cubicBezTo>
                  <a:cubicBezTo>
                    <a:pt x="5553489" y="2758405"/>
                    <a:pt x="5561886" y="2766655"/>
                    <a:pt x="5572125" y="2771775"/>
                  </a:cubicBezTo>
                  <a:cubicBezTo>
                    <a:pt x="5581105" y="2776265"/>
                    <a:pt x="5591923" y="2776424"/>
                    <a:pt x="5600700" y="2781300"/>
                  </a:cubicBezTo>
                  <a:cubicBezTo>
                    <a:pt x="5658907" y="2813637"/>
                    <a:pt x="5649115" y="2801930"/>
                    <a:pt x="5667375" y="2838450"/>
                  </a:cubicBezTo>
                </a:path>
              </a:pathLst>
            </a:custGeom>
            <a:ln w="3810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728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8823443" y="4009394"/>
              <a:ext cx="114801" cy="123204"/>
            </a:xfrm>
            <a:prstGeom prst="ellipse">
              <a:avLst/>
            </a:prstGeom>
            <a:solidFill>
              <a:schemeClr val="bg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728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6279940" y="2504329"/>
              <a:ext cx="4720101" cy="1680014"/>
            </a:xfrm>
            <a:custGeom>
              <a:avLst/>
              <a:gdLst>
                <a:gd name="connsiteX0" fmla="*/ 0 w 7515225"/>
                <a:gd name="connsiteY0" fmla="*/ 0 h 2686075"/>
                <a:gd name="connsiteX1" fmla="*/ 47625 w 7515225"/>
                <a:gd name="connsiteY1" fmla="*/ 9525 h 2686075"/>
                <a:gd name="connsiteX2" fmla="*/ 85725 w 7515225"/>
                <a:gd name="connsiteY2" fmla="*/ 38100 h 2686075"/>
                <a:gd name="connsiteX3" fmla="*/ 114300 w 7515225"/>
                <a:gd name="connsiteY3" fmla="*/ 47625 h 2686075"/>
                <a:gd name="connsiteX4" fmla="*/ 142875 w 7515225"/>
                <a:gd name="connsiteY4" fmla="*/ 66675 h 2686075"/>
                <a:gd name="connsiteX5" fmla="*/ 209550 w 7515225"/>
                <a:gd name="connsiteY5" fmla="*/ 76200 h 2686075"/>
                <a:gd name="connsiteX6" fmla="*/ 266700 w 7515225"/>
                <a:gd name="connsiteY6" fmla="*/ 95250 h 2686075"/>
                <a:gd name="connsiteX7" fmla="*/ 342900 w 7515225"/>
                <a:gd name="connsiteY7" fmla="*/ 104775 h 2686075"/>
                <a:gd name="connsiteX8" fmla="*/ 495300 w 7515225"/>
                <a:gd name="connsiteY8" fmla="*/ 142875 h 2686075"/>
                <a:gd name="connsiteX9" fmla="*/ 676275 w 7515225"/>
                <a:gd name="connsiteY9" fmla="*/ 180975 h 2686075"/>
                <a:gd name="connsiteX10" fmla="*/ 809625 w 7515225"/>
                <a:gd name="connsiteY10" fmla="*/ 190500 h 2686075"/>
                <a:gd name="connsiteX11" fmla="*/ 904875 w 7515225"/>
                <a:gd name="connsiteY11" fmla="*/ 209550 h 2686075"/>
                <a:gd name="connsiteX12" fmla="*/ 933450 w 7515225"/>
                <a:gd name="connsiteY12" fmla="*/ 219075 h 2686075"/>
                <a:gd name="connsiteX13" fmla="*/ 1009650 w 7515225"/>
                <a:gd name="connsiteY13" fmla="*/ 238125 h 2686075"/>
                <a:gd name="connsiteX14" fmla="*/ 1066800 w 7515225"/>
                <a:gd name="connsiteY14" fmla="*/ 257175 h 2686075"/>
                <a:gd name="connsiteX15" fmla="*/ 1209675 w 7515225"/>
                <a:gd name="connsiteY15" fmla="*/ 295275 h 2686075"/>
                <a:gd name="connsiteX16" fmla="*/ 1238250 w 7515225"/>
                <a:gd name="connsiteY16" fmla="*/ 304800 h 2686075"/>
                <a:gd name="connsiteX17" fmla="*/ 1323975 w 7515225"/>
                <a:gd name="connsiteY17" fmla="*/ 333375 h 2686075"/>
                <a:gd name="connsiteX18" fmla="*/ 1381125 w 7515225"/>
                <a:gd name="connsiteY18" fmla="*/ 352425 h 2686075"/>
                <a:gd name="connsiteX19" fmla="*/ 1457325 w 7515225"/>
                <a:gd name="connsiteY19" fmla="*/ 371475 h 2686075"/>
                <a:gd name="connsiteX20" fmla="*/ 1524000 w 7515225"/>
                <a:gd name="connsiteY20" fmla="*/ 409575 h 2686075"/>
                <a:gd name="connsiteX21" fmla="*/ 1600200 w 7515225"/>
                <a:gd name="connsiteY21" fmla="*/ 428625 h 2686075"/>
                <a:gd name="connsiteX22" fmla="*/ 1685925 w 7515225"/>
                <a:gd name="connsiteY22" fmla="*/ 457200 h 2686075"/>
                <a:gd name="connsiteX23" fmla="*/ 1724025 w 7515225"/>
                <a:gd name="connsiteY23" fmla="*/ 466725 h 2686075"/>
                <a:gd name="connsiteX24" fmla="*/ 1809750 w 7515225"/>
                <a:gd name="connsiteY24" fmla="*/ 495300 h 2686075"/>
                <a:gd name="connsiteX25" fmla="*/ 1857375 w 7515225"/>
                <a:gd name="connsiteY25" fmla="*/ 504825 h 2686075"/>
                <a:gd name="connsiteX26" fmla="*/ 1943100 w 7515225"/>
                <a:gd name="connsiteY26" fmla="*/ 533400 h 2686075"/>
                <a:gd name="connsiteX27" fmla="*/ 1971675 w 7515225"/>
                <a:gd name="connsiteY27" fmla="*/ 542925 h 2686075"/>
                <a:gd name="connsiteX28" fmla="*/ 2114550 w 7515225"/>
                <a:gd name="connsiteY28" fmla="*/ 581025 h 2686075"/>
                <a:gd name="connsiteX29" fmla="*/ 2143125 w 7515225"/>
                <a:gd name="connsiteY29" fmla="*/ 609600 h 2686075"/>
                <a:gd name="connsiteX30" fmla="*/ 2219325 w 7515225"/>
                <a:gd name="connsiteY30" fmla="*/ 628650 h 2686075"/>
                <a:gd name="connsiteX31" fmla="*/ 2247900 w 7515225"/>
                <a:gd name="connsiteY31" fmla="*/ 638175 h 2686075"/>
                <a:gd name="connsiteX32" fmla="*/ 2314575 w 7515225"/>
                <a:gd name="connsiteY32" fmla="*/ 676275 h 2686075"/>
                <a:gd name="connsiteX33" fmla="*/ 2343150 w 7515225"/>
                <a:gd name="connsiteY33" fmla="*/ 685800 h 2686075"/>
                <a:gd name="connsiteX34" fmla="*/ 2381250 w 7515225"/>
                <a:gd name="connsiteY34" fmla="*/ 704850 h 2686075"/>
                <a:gd name="connsiteX35" fmla="*/ 2447925 w 7515225"/>
                <a:gd name="connsiteY35" fmla="*/ 723900 h 2686075"/>
                <a:gd name="connsiteX36" fmla="*/ 2476500 w 7515225"/>
                <a:gd name="connsiteY36" fmla="*/ 742950 h 2686075"/>
                <a:gd name="connsiteX37" fmla="*/ 2505075 w 7515225"/>
                <a:gd name="connsiteY37" fmla="*/ 752475 h 2686075"/>
                <a:gd name="connsiteX38" fmla="*/ 2581275 w 7515225"/>
                <a:gd name="connsiteY38" fmla="*/ 790575 h 2686075"/>
                <a:gd name="connsiteX39" fmla="*/ 2638425 w 7515225"/>
                <a:gd name="connsiteY39" fmla="*/ 819150 h 2686075"/>
                <a:gd name="connsiteX40" fmla="*/ 2686050 w 7515225"/>
                <a:gd name="connsiteY40" fmla="*/ 838200 h 2686075"/>
                <a:gd name="connsiteX41" fmla="*/ 2762250 w 7515225"/>
                <a:gd name="connsiteY41" fmla="*/ 876300 h 2686075"/>
                <a:gd name="connsiteX42" fmla="*/ 2800350 w 7515225"/>
                <a:gd name="connsiteY42" fmla="*/ 895350 h 2686075"/>
                <a:gd name="connsiteX43" fmla="*/ 2847975 w 7515225"/>
                <a:gd name="connsiteY43" fmla="*/ 904875 h 2686075"/>
                <a:gd name="connsiteX44" fmla="*/ 2914650 w 7515225"/>
                <a:gd name="connsiteY44" fmla="*/ 933450 h 2686075"/>
                <a:gd name="connsiteX45" fmla="*/ 2971800 w 7515225"/>
                <a:gd name="connsiteY45" fmla="*/ 942975 h 2686075"/>
                <a:gd name="connsiteX46" fmla="*/ 3019425 w 7515225"/>
                <a:gd name="connsiteY46" fmla="*/ 962025 h 2686075"/>
                <a:gd name="connsiteX47" fmla="*/ 3095625 w 7515225"/>
                <a:gd name="connsiteY47" fmla="*/ 1009650 h 2686075"/>
                <a:gd name="connsiteX48" fmla="*/ 3124200 w 7515225"/>
                <a:gd name="connsiteY48" fmla="*/ 1019175 h 2686075"/>
                <a:gd name="connsiteX49" fmla="*/ 3190875 w 7515225"/>
                <a:gd name="connsiteY49" fmla="*/ 1038225 h 2686075"/>
                <a:gd name="connsiteX50" fmla="*/ 3219450 w 7515225"/>
                <a:gd name="connsiteY50" fmla="*/ 1047750 h 2686075"/>
                <a:gd name="connsiteX51" fmla="*/ 3295650 w 7515225"/>
                <a:gd name="connsiteY51" fmla="*/ 1057275 h 2686075"/>
                <a:gd name="connsiteX52" fmla="*/ 3324225 w 7515225"/>
                <a:gd name="connsiteY52" fmla="*/ 1076325 h 2686075"/>
                <a:gd name="connsiteX53" fmla="*/ 3390900 w 7515225"/>
                <a:gd name="connsiteY53" fmla="*/ 1104900 h 2686075"/>
                <a:gd name="connsiteX54" fmla="*/ 3429000 w 7515225"/>
                <a:gd name="connsiteY54" fmla="*/ 1133475 h 2686075"/>
                <a:gd name="connsiteX55" fmla="*/ 3514725 w 7515225"/>
                <a:gd name="connsiteY55" fmla="*/ 1152525 h 2686075"/>
                <a:gd name="connsiteX56" fmla="*/ 3600450 w 7515225"/>
                <a:gd name="connsiteY56" fmla="*/ 1181100 h 2686075"/>
                <a:gd name="connsiteX57" fmla="*/ 3686175 w 7515225"/>
                <a:gd name="connsiteY57" fmla="*/ 1200150 h 2686075"/>
                <a:gd name="connsiteX58" fmla="*/ 3752850 w 7515225"/>
                <a:gd name="connsiteY58" fmla="*/ 1219200 h 2686075"/>
                <a:gd name="connsiteX59" fmla="*/ 3867150 w 7515225"/>
                <a:gd name="connsiteY59" fmla="*/ 1238250 h 2686075"/>
                <a:gd name="connsiteX60" fmla="*/ 3962400 w 7515225"/>
                <a:gd name="connsiteY60" fmla="*/ 1266825 h 2686075"/>
                <a:gd name="connsiteX61" fmla="*/ 4000500 w 7515225"/>
                <a:gd name="connsiteY61" fmla="*/ 1276350 h 2686075"/>
                <a:gd name="connsiteX62" fmla="*/ 4057650 w 7515225"/>
                <a:gd name="connsiteY62" fmla="*/ 1285875 h 2686075"/>
                <a:gd name="connsiteX63" fmla="*/ 4086225 w 7515225"/>
                <a:gd name="connsiteY63" fmla="*/ 1295400 h 2686075"/>
                <a:gd name="connsiteX64" fmla="*/ 4143375 w 7515225"/>
                <a:gd name="connsiteY64" fmla="*/ 1304925 h 2686075"/>
                <a:gd name="connsiteX65" fmla="*/ 4219575 w 7515225"/>
                <a:gd name="connsiteY65" fmla="*/ 1333500 h 2686075"/>
                <a:gd name="connsiteX66" fmla="*/ 4248150 w 7515225"/>
                <a:gd name="connsiteY66" fmla="*/ 1343025 h 2686075"/>
                <a:gd name="connsiteX67" fmla="*/ 4314825 w 7515225"/>
                <a:gd name="connsiteY67" fmla="*/ 1352550 h 2686075"/>
                <a:gd name="connsiteX68" fmla="*/ 4429125 w 7515225"/>
                <a:gd name="connsiteY68" fmla="*/ 1390650 h 2686075"/>
                <a:gd name="connsiteX69" fmla="*/ 4457700 w 7515225"/>
                <a:gd name="connsiteY69" fmla="*/ 1400175 h 2686075"/>
                <a:gd name="connsiteX70" fmla="*/ 4524375 w 7515225"/>
                <a:gd name="connsiteY70" fmla="*/ 1438275 h 2686075"/>
                <a:gd name="connsiteX71" fmla="*/ 4591050 w 7515225"/>
                <a:gd name="connsiteY71" fmla="*/ 1457325 h 2686075"/>
                <a:gd name="connsiteX72" fmla="*/ 4657725 w 7515225"/>
                <a:gd name="connsiteY72" fmla="*/ 1485900 h 2686075"/>
                <a:gd name="connsiteX73" fmla="*/ 4686300 w 7515225"/>
                <a:gd name="connsiteY73" fmla="*/ 1514475 h 2686075"/>
                <a:gd name="connsiteX74" fmla="*/ 4724400 w 7515225"/>
                <a:gd name="connsiteY74" fmla="*/ 1524000 h 2686075"/>
                <a:gd name="connsiteX75" fmla="*/ 4752975 w 7515225"/>
                <a:gd name="connsiteY75" fmla="*/ 1543050 h 2686075"/>
                <a:gd name="connsiteX76" fmla="*/ 4781550 w 7515225"/>
                <a:gd name="connsiteY76" fmla="*/ 1552575 h 2686075"/>
                <a:gd name="connsiteX77" fmla="*/ 4838700 w 7515225"/>
                <a:gd name="connsiteY77" fmla="*/ 1590675 h 2686075"/>
                <a:gd name="connsiteX78" fmla="*/ 4876800 w 7515225"/>
                <a:gd name="connsiteY78" fmla="*/ 1609725 h 2686075"/>
                <a:gd name="connsiteX79" fmla="*/ 4905375 w 7515225"/>
                <a:gd name="connsiteY79" fmla="*/ 1628775 h 2686075"/>
                <a:gd name="connsiteX80" fmla="*/ 4981575 w 7515225"/>
                <a:gd name="connsiteY80" fmla="*/ 1657350 h 2686075"/>
                <a:gd name="connsiteX81" fmla="*/ 5048250 w 7515225"/>
                <a:gd name="connsiteY81" fmla="*/ 1695450 h 2686075"/>
                <a:gd name="connsiteX82" fmla="*/ 5076825 w 7515225"/>
                <a:gd name="connsiteY82" fmla="*/ 1724025 h 2686075"/>
                <a:gd name="connsiteX83" fmla="*/ 5114925 w 7515225"/>
                <a:gd name="connsiteY83" fmla="*/ 1752600 h 2686075"/>
                <a:gd name="connsiteX84" fmla="*/ 5162550 w 7515225"/>
                <a:gd name="connsiteY84" fmla="*/ 1771650 h 2686075"/>
                <a:gd name="connsiteX85" fmla="*/ 5267325 w 7515225"/>
                <a:gd name="connsiteY85" fmla="*/ 1838325 h 2686075"/>
                <a:gd name="connsiteX86" fmla="*/ 5305425 w 7515225"/>
                <a:gd name="connsiteY86" fmla="*/ 1866900 h 2686075"/>
                <a:gd name="connsiteX87" fmla="*/ 5353050 w 7515225"/>
                <a:gd name="connsiteY87" fmla="*/ 1885950 h 2686075"/>
                <a:gd name="connsiteX88" fmla="*/ 5391150 w 7515225"/>
                <a:gd name="connsiteY88" fmla="*/ 1905000 h 2686075"/>
                <a:gd name="connsiteX89" fmla="*/ 5419725 w 7515225"/>
                <a:gd name="connsiteY89" fmla="*/ 1914525 h 2686075"/>
                <a:gd name="connsiteX90" fmla="*/ 5476875 w 7515225"/>
                <a:gd name="connsiteY90" fmla="*/ 1943100 h 2686075"/>
                <a:gd name="connsiteX91" fmla="*/ 5514975 w 7515225"/>
                <a:gd name="connsiteY91" fmla="*/ 1952625 h 2686075"/>
                <a:gd name="connsiteX92" fmla="*/ 5572125 w 7515225"/>
                <a:gd name="connsiteY92" fmla="*/ 1981200 h 2686075"/>
                <a:gd name="connsiteX93" fmla="*/ 5619750 w 7515225"/>
                <a:gd name="connsiteY93" fmla="*/ 1990725 h 2686075"/>
                <a:gd name="connsiteX94" fmla="*/ 5657850 w 7515225"/>
                <a:gd name="connsiteY94" fmla="*/ 2000250 h 2686075"/>
                <a:gd name="connsiteX95" fmla="*/ 5695950 w 7515225"/>
                <a:gd name="connsiteY95" fmla="*/ 2019300 h 2686075"/>
                <a:gd name="connsiteX96" fmla="*/ 5753100 w 7515225"/>
                <a:gd name="connsiteY96" fmla="*/ 2038350 h 2686075"/>
                <a:gd name="connsiteX97" fmla="*/ 5781675 w 7515225"/>
                <a:gd name="connsiteY97" fmla="*/ 2057400 h 2686075"/>
                <a:gd name="connsiteX98" fmla="*/ 5848350 w 7515225"/>
                <a:gd name="connsiteY98" fmla="*/ 2095500 h 2686075"/>
                <a:gd name="connsiteX99" fmla="*/ 5876925 w 7515225"/>
                <a:gd name="connsiteY99" fmla="*/ 2133600 h 2686075"/>
                <a:gd name="connsiteX100" fmla="*/ 5991225 w 7515225"/>
                <a:gd name="connsiteY100" fmla="*/ 2181225 h 2686075"/>
                <a:gd name="connsiteX101" fmla="*/ 6048375 w 7515225"/>
                <a:gd name="connsiteY101" fmla="*/ 2209800 h 2686075"/>
                <a:gd name="connsiteX102" fmla="*/ 6115050 w 7515225"/>
                <a:gd name="connsiteY102" fmla="*/ 2257425 h 2686075"/>
                <a:gd name="connsiteX103" fmla="*/ 6143625 w 7515225"/>
                <a:gd name="connsiteY103" fmla="*/ 2276475 h 2686075"/>
                <a:gd name="connsiteX104" fmla="*/ 6181725 w 7515225"/>
                <a:gd name="connsiteY104" fmla="*/ 2286000 h 2686075"/>
                <a:gd name="connsiteX105" fmla="*/ 6219825 w 7515225"/>
                <a:gd name="connsiteY105" fmla="*/ 2314575 h 2686075"/>
                <a:gd name="connsiteX106" fmla="*/ 6257925 w 7515225"/>
                <a:gd name="connsiteY106" fmla="*/ 2324100 h 2686075"/>
                <a:gd name="connsiteX107" fmla="*/ 6296025 w 7515225"/>
                <a:gd name="connsiteY107" fmla="*/ 2343150 h 2686075"/>
                <a:gd name="connsiteX108" fmla="*/ 6343650 w 7515225"/>
                <a:gd name="connsiteY108" fmla="*/ 2362200 h 2686075"/>
                <a:gd name="connsiteX109" fmla="*/ 6372225 w 7515225"/>
                <a:gd name="connsiteY109" fmla="*/ 2371725 h 2686075"/>
                <a:gd name="connsiteX110" fmla="*/ 6419850 w 7515225"/>
                <a:gd name="connsiteY110" fmla="*/ 2400300 h 2686075"/>
                <a:gd name="connsiteX111" fmla="*/ 6505575 w 7515225"/>
                <a:gd name="connsiteY111" fmla="*/ 2419350 h 2686075"/>
                <a:gd name="connsiteX112" fmla="*/ 6610350 w 7515225"/>
                <a:gd name="connsiteY112" fmla="*/ 2447925 h 2686075"/>
                <a:gd name="connsiteX113" fmla="*/ 6667500 w 7515225"/>
                <a:gd name="connsiteY113" fmla="*/ 2476500 h 2686075"/>
                <a:gd name="connsiteX114" fmla="*/ 6734175 w 7515225"/>
                <a:gd name="connsiteY114" fmla="*/ 2486025 h 2686075"/>
                <a:gd name="connsiteX115" fmla="*/ 6791325 w 7515225"/>
                <a:gd name="connsiteY115" fmla="*/ 2495550 h 2686075"/>
                <a:gd name="connsiteX116" fmla="*/ 6877050 w 7515225"/>
                <a:gd name="connsiteY116" fmla="*/ 2514600 h 2686075"/>
                <a:gd name="connsiteX117" fmla="*/ 7029450 w 7515225"/>
                <a:gd name="connsiteY117" fmla="*/ 2533650 h 2686075"/>
                <a:gd name="connsiteX118" fmla="*/ 7105650 w 7515225"/>
                <a:gd name="connsiteY118" fmla="*/ 2552700 h 2686075"/>
                <a:gd name="connsiteX119" fmla="*/ 7134225 w 7515225"/>
                <a:gd name="connsiteY119" fmla="*/ 2562225 h 2686075"/>
                <a:gd name="connsiteX120" fmla="*/ 7219950 w 7515225"/>
                <a:gd name="connsiteY120" fmla="*/ 2581275 h 2686075"/>
                <a:gd name="connsiteX121" fmla="*/ 7248525 w 7515225"/>
                <a:gd name="connsiteY121" fmla="*/ 2600325 h 2686075"/>
                <a:gd name="connsiteX122" fmla="*/ 7315200 w 7515225"/>
                <a:gd name="connsiteY122" fmla="*/ 2619375 h 2686075"/>
                <a:gd name="connsiteX123" fmla="*/ 7400925 w 7515225"/>
                <a:gd name="connsiteY123" fmla="*/ 2647950 h 2686075"/>
                <a:gd name="connsiteX124" fmla="*/ 7477125 w 7515225"/>
                <a:gd name="connsiteY124" fmla="*/ 2676525 h 2686075"/>
                <a:gd name="connsiteX125" fmla="*/ 7515225 w 7515225"/>
                <a:gd name="connsiteY125" fmla="*/ 2686050 h 268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7515225" h="2686075">
                  <a:moveTo>
                    <a:pt x="0" y="0"/>
                  </a:moveTo>
                  <a:cubicBezTo>
                    <a:pt x="15875" y="3175"/>
                    <a:pt x="32831" y="2950"/>
                    <a:pt x="47625" y="9525"/>
                  </a:cubicBezTo>
                  <a:cubicBezTo>
                    <a:pt x="62132" y="15972"/>
                    <a:pt x="71942" y="30224"/>
                    <a:pt x="85725" y="38100"/>
                  </a:cubicBezTo>
                  <a:cubicBezTo>
                    <a:pt x="94442" y="43081"/>
                    <a:pt x="105320" y="43135"/>
                    <a:pt x="114300" y="47625"/>
                  </a:cubicBezTo>
                  <a:cubicBezTo>
                    <a:pt x="124539" y="52745"/>
                    <a:pt x="131910" y="63386"/>
                    <a:pt x="142875" y="66675"/>
                  </a:cubicBezTo>
                  <a:cubicBezTo>
                    <a:pt x="164379" y="73126"/>
                    <a:pt x="187325" y="73025"/>
                    <a:pt x="209550" y="76200"/>
                  </a:cubicBezTo>
                  <a:cubicBezTo>
                    <a:pt x="228600" y="82550"/>
                    <a:pt x="247065" y="91043"/>
                    <a:pt x="266700" y="95250"/>
                  </a:cubicBezTo>
                  <a:cubicBezTo>
                    <a:pt x="291729" y="100613"/>
                    <a:pt x="318287" y="97743"/>
                    <a:pt x="342900" y="104775"/>
                  </a:cubicBezTo>
                  <a:cubicBezTo>
                    <a:pt x="527462" y="157507"/>
                    <a:pt x="230731" y="116418"/>
                    <a:pt x="495300" y="142875"/>
                  </a:cubicBezTo>
                  <a:cubicBezTo>
                    <a:pt x="557273" y="158368"/>
                    <a:pt x="606804" y="171393"/>
                    <a:pt x="676275" y="180975"/>
                  </a:cubicBezTo>
                  <a:cubicBezTo>
                    <a:pt x="720420" y="187064"/>
                    <a:pt x="765175" y="187325"/>
                    <a:pt x="809625" y="190500"/>
                  </a:cubicBezTo>
                  <a:cubicBezTo>
                    <a:pt x="874183" y="212019"/>
                    <a:pt x="795426" y="187660"/>
                    <a:pt x="904875" y="209550"/>
                  </a:cubicBezTo>
                  <a:cubicBezTo>
                    <a:pt x="914720" y="211519"/>
                    <a:pt x="923764" y="216433"/>
                    <a:pt x="933450" y="219075"/>
                  </a:cubicBezTo>
                  <a:cubicBezTo>
                    <a:pt x="958709" y="225964"/>
                    <a:pt x="984812" y="229846"/>
                    <a:pt x="1009650" y="238125"/>
                  </a:cubicBezTo>
                  <a:cubicBezTo>
                    <a:pt x="1028700" y="244475"/>
                    <a:pt x="1046993" y="253874"/>
                    <a:pt x="1066800" y="257175"/>
                  </a:cubicBezTo>
                  <a:cubicBezTo>
                    <a:pt x="1153661" y="271652"/>
                    <a:pt x="1105628" y="260593"/>
                    <a:pt x="1209675" y="295275"/>
                  </a:cubicBezTo>
                  <a:cubicBezTo>
                    <a:pt x="1219200" y="298450"/>
                    <a:pt x="1229270" y="300310"/>
                    <a:pt x="1238250" y="304800"/>
                  </a:cubicBezTo>
                  <a:cubicBezTo>
                    <a:pt x="1308104" y="339727"/>
                    <a:pt x="1242731" y="311218"/>
                    <a:pt x="1323975" y="333375"/>
                  </a:cubicBezTo>
                  <a:cubicBezTo>
                    <a:pt x="1343348" y="338659"/>
                    <a:pt x="1361644" y="347555"/>
                    <a:pt x="1381125" y="352425"/>
                  </a:cubicBezTo>
                  <a:lnTo>
                    <a:pt x="1457325" y="371475"/>
                  </a:lnTo>
                  <a:cubicBezTo>
                    <a:pt x="1478228" y="385410"/>
                    <a:pt x="1499830" y="401518"/>
                    <a:pt x="1524000" y="409575"/>
                  </a:cubicBezTo>
                  <a:cubicBezTo>
                    <a:pt x="1548838" y="417854"/>
                    <a:pt x="1575362" y="420346"/>
                    <a:pt x="1600200" y="428625"/>
                  </a:cubicBezTo>
                  <a:cubicBezTo>
                    <a:pt x="1628775" y="438150"/>
                    <a:pt x="1656704" y="449895"/>
                    <a:pt x="1685925" y="457200"/>
                  </a:cubicBezTo>
                  <a:cubicBezTo>
                    <a:pt x="1698625" y="460375"/>
                    <a:pt x="1711513" y="462875"/>
                    <a:pt x="1724025" y="466725"/>
                  </a:cubicBezTo>
                  <a:cubicBezTo>
                    <a:pt x="1752814" y="475583"/>
                    <a:pt x="1780214" y="489393"/>
                    <a:pt x="1809750" y="495300"/>
                  </a:cubicBezTo>
                  <a:cubicBezTo>
                    <a:pt x="1825625" y="498475"/>
                    <a:pt x="1841809" y="500377"/>
                    <a:pt x="1857375" y="504825"/>
                  </a:cubicBezTo>
                  <a:cubicBezTo>
                    <a:pt x="1886337" y="513100"/>
                    <a:pt x="1914525" y="523875"/>
                    <a:pt x="1943100" y="533400"/>
                  </a:cubicBezTo>
                  <a:cubicBezTo>
                    <a:pt x="1952625" y="536575"/>
                    <a:pt x="1961830" y="540956"/>
                    <a:pt x="1971675" y="542925"/>
                  </a:cubicBezTo>
                  <a:cubicBezTo>
                    <a:pt x="2083691" y="565328"/>
                    <a:pt x="2036862" y="549950"/>
                    <a:pt x="2114550" y="581025"/>
                  </a:cubicBezTo>
                  <a:cubicBezTo>
                    <a:pt x="2124075" y="590550"/>
                    <a:pt x="2130862" y="604026"/>
                    <a:pt x="2143125" y="609600"/>
                  </a:cubicBezTo>
                  <a:cubicBezTo>
                    <a:pt x="2166960" y="620434"/>
                    <a:pt x="2194487" y="620371"/>
                    <a:pt x="2219325" y="628650"/>
                  </a:cubicBezTo>
                  <a:cubicBezTo>
                    <a:pt x="2228850" y="631825"/>
                    <a:pt x="2238672" y="634220"/>
                    <a:pt x="2247900" y="638175"/>
                  </a:cubicBezTo>
                  <a:cubicBezTo>
                    <a:pt x="2364792" y="688272"/>
                    <a:pt x="2218916" y="628446"/>
                    <a:pt x="2314575" y="676275"/>
                  </a:cubicBezTo>
                  <a:cubicBezTo>
                    <a:pt x="2323555" y="680765"/>
                    <a:pt x="2333922" y="681845"/>
                    <a:pt x="2343150" y="685800"/>
                  </a:cubicBezTo>
                  <a:cubicBezTo>
                    <a:pt x="2356201" y="691393"/>
                    <a:pt x="2367955" y="699864"/>
                    <a:pt x="2381250" y="704850"/>
                  </a:cubicBezTo>
                  <a:cubicBezTo>
                    <a:pt x="2405665" y="714005"/>
                    <a:pt x="2424898" y="712386"/>
                    <a:pt x="2447925" y="723900"/>
                  </a:cubicBezTo>
                  <a:cubicBezTo>
                    <a:pt x="2458164" y="729020"/>
                    <a:pt x="2466261" y="737830"/>
                    <a:pt x="2476500" y="742950"/>
                  </a:cubicBezTo>
                  <a:cubicBezTo>
                    <a:pt x="2485480" y="747440"/>
                    <a:pt x="2495935" y="748320"/>
                    <a:pt x="2505075" y="752475"/>
                  </a:cubicBezTo>
                  <a:cubicBezTo>
                    <a:pt x="2530928" y="764226"/>
                    <a:pt x="2555875" y="777875"/>
                    <a:pt x="2581275" y="790575"/>
                  </a:cubicBezTo>
                  <a:cubicBezTo>
                    <a:pt x="2600325" y="800100"/>
                    <a:pt x="2618650" y="811240"/>
                    <a:pt x="2638425" y="819150"/>
                  </a:cubicBezTo>
                  <a:lnTo>
                    <a:pt x="2686050" y="838200"/>
                  </a:lnTo>
                  <a:cubicBezTo>
                    <a:pt x="2736196" y="888346"/>
                    <a:pt x="2689249" y="851966"/>
                    <a:pt x="2762250" y="876300"/>
                  </a:cubicBezTo>
                  <a:cubicBezTo>
                    <a:pt x="2775720" y="880790"/>
                    <a:pt x="2786880" y="890860"/>
                    <a:pt x="2800350" y="895350"/>
                  </a:cubicBezTo>
                  <a:cubicBezTo>
                    <a:pt x="2815709" y="900470"/>
                    <a:pt x="2832269" y="900948"/>
                    <a:pt x="2847975" y="904875"/>
                  </a:cubicBezTo>
                  <a:cubicBezTo>
                    <a:pt x="2953108" y="931158"/>
                    <a:pt x="2778351" y="892560"/>
                    <a:pt x="2914650" y="933450"/>
                  </a:cubicBezTo>
                  <a:cubicBezTo>
                    <a:pt x="2933148" y="938999"/>
                    <a:pt x="2952750" y="939800"/>
                    <a:pt x="2971800" y="942975"/>
                  </a:cubicBezTo>
                  <a:cubicBezTo>
                    <a:pt x="2987675" y="949325"/>
                    <a:pt x="3004479" y="953722"/>
                    <a:pt x="3019425" y="962025"/>
                  </a:cubicBezTo>
                  <a:cubicBezTo>
                    <a:pt x="3111728" y="1013305"/>
                    <a:pt x="3005005" y="970813"/>
                    <a:pt x="3095625" y="1009650"/>
                  </a:cubicBezTo>
                  <a:cubicBezTo>
                    <a:pt x="3104853" y="1013605"/>
                    <a:pt x="3114583" y="1016290"/>
                    <a:pt x="3124200" y="1019175"/>
                  </a:cubicBezTo>
                  <a:cubicBezTo>
                    <a:pt x="3146340" y="1025817"/>
                    <a:pt x="3168735" y="1031583"/>
                    <a:pt x="3190875" y="1038225"/>
                  </a:cubicBezTo>
                  <a:cubicBezTo>
                    <a:pt x="3200492" y="1041110"/>
                    <a:pt x="3209572" y="1045954"/>
                    <a:pt x="3219450" y="1047750"/>
                  </a:cubicBezTo>
                  <a:cubicBezTo>
                    <a:pt x="3244635" y="1052329"/>
                    <a:pt x="3270250" y="1054100"/>
                    <a:pt x="3295650" y="1057275"/>
                  </a:cubicBezTo>
                  <a:cubicBezTo>
                    <a:pt x="3305175" y="1063625"/>
                    <a:pt x="3313986" y="1071205"/>
                    <a:pt x="3324225" y="1076325"/>
                  </a:cubicBezTo>
                  <a:cubicBezTo>
                    <a:pt x="3389040" y="1108733"/>
                    <a:pt x="3311618" y="1055349"/>
                    <a:pt x="3390900" y="1104900"/>
                  </a:cubicBezTo>
                  <a:cubicBezTo>
                    <a:pt x="3404362" y="1113314"/>
                    <a:pt x="3414801" y="1126375"/>
                    <a:pt x="3429000" y="1133475"/>
                  </a:cubicBezTo>
                  <a:cubicBezTo>
                    <a:pt x="3439588" y="1138769"/>
                    <a:pt x="3507711" y="1150521"/>
                    <a:pt x="3514725" y="1152525"/>
                  </a:cubicBezTo>
                  <a:cubicBezTo>
                    <a:pt x="3543687" y="1160800"/>
                    <a:pt x="3570914" y="1175193"/>
                    <a:pt x="3600450" y="1181100"/>
                  </a:cubicBezTo>
                  <a:cubicBezTo>
                    <a:pt x="3640117" y="1189033"/>
                    <a:pt x="3649183" y="1190061"/>
                    <a:pt x="3686175" y="1200150"/>
                  </a:cubicBezTo>
                  <a:cubicBezTo>
                    <a:pt x="3708475" y="1206232"/>
                    <a:pt x="3730231" y="1214438"/>
                    <a:pt x="3752850" y="1219200"/>
                  </a:cubicBezTo>
                  <a:cubicBezTo>
                    <a:pt x="3790647" y="1227157"/>
                    <a:pt x="3867150" y="1238250"/>
                    <a:pt x="3867150" y="1238250"/>
                  </a:cubicBezTo>
                  <a:cubicBezTo>
                    <a:pt x="3928337" y="1268843"/>
                    <a:pt x="3883338" y="1251013"/>
                    <a:pt x="3962400" y="1266825"/>
                  </a:cubicBezTo>
                  <a:cubicBezTo>
                    <a:pt x="3975237" y="1269392"/>
                    <a:pt x="3987663" y="1273783"/>
                    <a:pt x="4000500" y="1276350"/>
                  </a:cubicBezTo>
                  <a:cubicBezTo>
                    <a:pt x="4019438" y="1280138"/>
                    <a:pt x="4038797" y="1281685"/>
                    <a:pt x="4057650" y="1285875"/>
                  </a:cubicBezTo>
                  <a:cubicBezTo>
                    <a:pt x="4067451" y="1288053"/>
                    <a:pt x="4076424" y="1293222"/>
                    <a:pt x="4086225" y="1295400"/>
                  </a:cubicBezTo>
                  <a:cubicBezTo>
                    <a:pt x="4105078" y="1299590"/>
                    <a:pt x="4124522" y="1300735"/>
                    <a:pt x="4143375" y="1304925"/>
                  </a:cubicBezTo>
                  <a:cubicBezTo>
                    <a:pt x="4161064" y="1308856"/>
                    <a:pt x="4208789" y="1329455"/>
                    <a:pt x="4219575" y="1333500"/>
                  </a:cubicBezTo>
                  <a:cubicBezTo>
                    <a:pt x="4228976" y="1337025"/>
                    <a:pt x="4238305" y="1341056"/>
                    <a:pt x="4248150" y="1343025"/>
                  </a:cubicBezTo>
                  <a:cubicBezTo>
                    <a:pt x="4270165" y="1347428"/>
                    <a:pt x="4292600" y="1349375"/>
                    <a:pt x="4314825" y="1352550"/>
                  </a:cubicBezTo>
                  <a:lnTo>
                    <a:pt x="4429125" y="1390650"/>
                  </a:lnTo>
                  <a:cubicBezTo>
                    <a:pt x="4438650" y="1393825"/>
                    <a:pt x="4449346" y="1394606"/>
                    <a:pt x="4457700" y="1400175"/>
                  </a:cubicBezTo>
                  <a:cubicBezTo>
                    <a:pt x="4481387" y="1415966"/>
                    <a:pt x="4496753" y="1427917"/>
                    <a:pt x="4524375" y="1438275"/>
                  </a:cubicBezTo>
                  <a:cubicBezTo>
                    <a:pt x="4548790" y="1447430"/>
                    <a:pt x="4568023" y="1445811"/>
                    <a:pt x="4591050" y="1457325"/>
                  </a:cubicBezTo>
                  <a:cubicBezTo>
                    <a:pt x="4656829" y="1490214"/>
                    <a:pt x="4578431" y="1466076"/>
                    <a:pt x="4657725" y="1485900"/>
                  </a:cubicBezTo>
                  <a:cubicBezTo>
                    <a:pt x="4667250" y="1495425"/>
                    <a:pt x="4674604" y="1507792"/>
                    <a:pt x="4686300" y="1514475"/>
                  </a:cubicBezTo>
                  <a:cubicBezTo>
                    <a:pt x="4697666" y="1520970"/>
                    <a:pt x="4712368" y="1518843"/>
                    <a:pt x="4724400" y="1524000"/>
                  </a:cubicBezTo>
                  <a:cubicBezTo>
                    <a:pt x="4734922" y="1528509"/>
                    <a:pt x="4742736" y="1537930"/>
                    <a:pt x="4752975" y="1543050"/>
                  </a:cubicBezTo>
                  <a:cubicBezTo>
                    <a:pt x="4761955" y="1547540"/>
                    <a:pt x="4772773" y="1547699"/>
                    <a:pt x="4781550" y="1552575"/>
                  </a:cubicBezTo>
                  <a:cubicBezTo>
                    <a:pt x="4801564" y="1563694"/>
                    <a:pt x="4818222" y="1580436"/>
                    <a:pt x="4838700" y="1590675"/>
                  </a:cubicBezTo>
                  <a:cubicBezTo>
                    <a:pt x="4851400" y="1597025"/>
                    <a:pt x="4864472" y="1602680"/>
                    <a:pt x="4876800" y="1609725"/>
                  </a:cubicBezTo>
                  <a:cubicBezTo>
                    <a:pt x="4886739" y="1615405"/>
                    <a:pt x="4895136" y="1623655"/>
                    <a:pt x="4905375" y="1628775"/>
                  </a:cubicBezTo>
                  <a:cubicBezTo>
                    <a:pt x="4928154" y="1640164"/>
                    <a:pt x="4956844" y="1649106"/>
                    <a:pt x="4981575" y="1657350"/>
                  </a:cubicBezTo>
                  <a:cubicBezTo>
                    <a:pt x="5058895" y="1734670"/>
                    <a:pt x="4958706" y="1644282"/>
                    <a:pt x="5048250" y="1695450"/>
                  </a:cubicBezTo>
                  <a:cubicBezTo>
                    <a:pt x="5059946" y="1702133"/>
                    <a:pt x="5066598" y="1715259"/>
                    <a:pt x="5076825" y="1724025"/>
                  </a:cubicBezTo>
                  <a:cubicBezTo>
                    <a:pt x="5088878" y="1734356"/>
                    <a:pt x="5101048" y="1744890"/>
                    <a:pt x="5114925" y="1752600"/>
                  </a:cubicBezTo>
                  <a:cubicBezTo>
                    <a:pt x="5129871" y="1760903"/>
                    <a:pt x="5147988" y="1762689"/>
                    <a:pt x="5162550" y="1771650"/>
                  </a:cubicBezTo>
                  <a:cubicBezTo>
                    <a:pt x="5286984" y="1848225"/>
                    <a:pt x="5195916" y="1814522"/>
                    <a:pt x="5267325" y="1838325"/>
                  </a:cubicBezTo>
                  <a:cubicBezTo>
                    <a:pt x="5280025" y="1847850"/>
                    <a:pt x="5291548" y="1859190"/>
                    <a:pt x="5305425" y="1866900"/>
                  </a:cubicBezTo>
                  <a:cubicBezTo>
                    <a:pt x="5320371" y="1875203"/>
                    <a:pt x="5337426" y="1879006"/>
                    <a:pt x="5353050" y="1885950"/>
                  </a:cubicBezTo>
                  <a:cubicBezTo>
                    <a:pt x="5366025" y="1891717"/>
                    <a:pt x="5378099" y="1899407"/>
                    <a:pt x="5391150" y="1905000"/>
                  </a:cubicBezTo>
                  <a:cubicBezTo>
                    <a:pt x="5400378" y="1908955"/>
                    <a:pt x="5410550" y="1910447"/>
                    <a:pt x="5419725" y="1914525"/>
                  </a:cubicBezTo>
                  <a:cubicBezTo>
                    <a:pt x="5439188" y="1923175"/>
                    <a:pt x="5457100" y="1935190"/>
                    <a:pt x="5476875" y="1943100"/>
                  </a:cubicBezTo>
                  <a:cubicBezTo>
                    <a:pt x="5489030" y="1947962"/>
                    <a:pt x="5502820" y="1947763"/>
                    <a:pt x="5514975" y="1952625"/>
                  </a:cubicBezTo>
                  <a:cubicBezTo>
                    <a:pt x="5534750" y="1960535"/>
                    <a:pt x="5552109" y="1973921"/>
                    <a:pt x="5572125" y="1981200"/>
                  </a:cubicBezTo>
                  <a:cubicBezTo>
                    <a:pt x="5587340" y="1986733"/>
                    <a:pt x="5603946" y="1987213"/>
                    <a:pt x="5619750" y="1990725"/>
                  </a:cubicBezTo>
                  <a:cubicBezTo>
                    <a:pt x="5632529" y="1993565"/>
                    <a:pt x="5645593" y="1995653"/>
                    <a:pt x="5657850" y="2000250"/>
                  </a:cubicBezTo>
                  <a:cubicBezTo>
                    <a:pt x="5671145" y="2005236"/>
                    <a:pt x="5682767" y="2014027"/>
                    <a:pt x="5695950" y="2019300"/>
                  </a:cubicBezTo>
                  <a:cubicBezTo>
                    <a:pt x="5714594" y="2026758"/>
                    <a:pt x="5736392" y="2027211"/>
                    <a:pt x="5753100" y="2038350"/>
                  </a:cubicBezTo>
                  <a:cubicBezTo>
                    <a:pt x="5762625" y="2044700"/>
                    <a:pt x="5771736" y="2051720"/>
                    <a:pt x="5781675" y="2057400"/>
                  </a:cubicBezTo>
                  <a:cubicBezTo>
                    <a:pt x="5799106" y="2067361"/>
                    <a:pt x="5832879" y="2080029"/>
                    <a:pt x="5848350" y="2095500"/>
                  </a:cubicBezTo>
                  <a:cubicBezTo>
                    <a:pt x="5859575" y="2106725"/>
                    <a:pt x="5865060" y="2123053"/>
                    <a:pt x="5876925" y="2133600"/>
                  </a:cubicBezTo>
                  <a:cubicBezTo>
                    <a:pt x="5927615" y="2178658"/>
                    <a:pt x="5930495" y="2171103"/>
                    <a:pt x="5991225" y="2181225"/>
                  </a:cubicBezTo>
                  <a:cubicBezTo>
                    <a:pt x="6010275" y="2190750"/>
                    <a:pt x="6029757" y="2199457"/>
                    <a:pt x="6048375" y="2209800"/>
                  </a:cubicBezTo>
                  <a:cubicBezTo>
                    <a:pt x="6068578" y="2221024"/>
                    <a:pt x="6097719" y="2245046"/>
                    <a:pt x="6115050" y="2257425"/>
                  </a:cubicBezTo>
                  <a:cubicBezTo>
                    <a:pt x="6124365" y="2264079"/>
                    <a:pt x="6133103" y="2271966"/>
                    <a:pt x="6143625" y="2276475"/>
                  </a:cubicBezTo>
                  <a:cubicBezTo>
                    <a:pt x="6155657" y="2281632"/>
                    <a:pt x="6169025" y="2282825"/>
                    <a:pt x="6181725" y="2286000"/>
                  </a:cubicBezTo>
                  <a:cubicBezTo>
                    <a:pt x="6194425" y="2295525"/>
                    <a:pt x="6205626" y="2307475"/>
                    <a:pt x="6219825" y="2314575"/>
                  </a:cubicBezTo>
                  <a:cubicBezTo>
                    <a:pt x="6231534" y="2320429"/>
                    <a:pt x="6245668" y="2319503"/>
                    <a:pt x="6257925" y="2324100"/>
                  </a:cubicBezTo>
                  <a:cubicBezTo>
                    <a:pt x="6271220" y="2329086"/>
                    <a:pt x="6283050" y="2337383"/>
                    <a:pt x="6296025" y="2343150"/>
                  </a:cubicBezTo>
                  <a:cubicBezTo>
                    <a:pt x="6311649" y="2350094"/>
                    <a:pt x="6327641" y="2356197"/>
                    <a:pt x="6343650" y="2362200"/>
                  </a:cubicBezTo>
                  <a:cubicBezTo>
                    <a:pt x="6353051" y="2365725"/>
                    <a:pt x="6363245" y="2367235"/>
                    <a:pt x="6372225" y="2371725"/>
                  </a:cubicBezTo>
                  <a:cubicBezTo>
                    <a:pt x="6388784" y="2380004"/>
                    <a:pt x="6402932" y="2392781"/>
                    <a:pt x="6419850" y="2400300"/>
                  </a:cubicBezTo>
                  <a:cubicBezTo>
                    <a:pt x="6430856" y="2405191"/>
                    <a:pt x="6498044" y="2417844"/>
                    <a:pt x="6505575" y="2419350"/>
                  </a:cubicBezTo>
                  <a:cubicBezTo>
                    <a:pt x="6573481" y="2453303"/>
                    <a:pt x="6514241" y="2428703"/>
                    <a:pt x="6610350" y="2447925"/>
                  </a:cubicBezTo>
                  <a:cubicBezTo>
                    <a:pt x="6715964" y="2469048"/>
                    <a:pt x="6555115" y="2442785"/>
                    <a:pt x="6667500" y="2476500"/>
                  </a:cubicBezTo>
                  <a:cubicBezTo>
                    <a:pt x="6689004" y="2482951"/>
                    <a:pt x="6711985" y="2482611"/>
                    <a:pt x="6734175" y="2486025"/>
                  </a:cubicBezTo>
                  <a:cubicBezTo>
                    <a:pt x="6753263" y="2488962"/>
                    <a:pt x="6772387" y="2491762"/>
                    <a:pt x="6791325" y="2495550"/>
                  </a:cubicBezTo>
                  <a:cubicBezTo>
                    <a:pt x="6820029" y="2501291"/>
                    <a:pt x="6848346" y="2508859"/>
                    <a:pt x="6877050" y="2514600"/>
                  </a:cubicBezTo>
                  <a:cubicBezTo>
                    <a:pt x="6936133" y="2526417"/>
                    <a:pt x="6963791" y="2527084"/>
                    <a:pt x="7029450" y="2533650"/>
                  </a:cubicBezTo>
                  <a:cubicBezTo>
                    <a:pt x="7054850" y="2540000"/>
                    <a:pt x="7080812" y="2544421"/>
                    <a:pt x="7105650" y="2552700"/>
                  </a:cubicBezTo>
                  <a:cubicBezTo>
                    <a:pt x="7115175" y="2555875"/>
                    <a:pt x="7124571" y="2559467"/>
                    <a:pt x="7134225" y="2562225"/>
                  </a:cubicBezTo>
                  <a:cubicBezTo>
                    <a:pt x="7165612" y="2571193"/>
                    <a:pt x="7187214" y="2574728"/>
                    <a:pt x="7219950" y="2581275"/>
                  </a:cubicBezTo>
                  <a:cubicBezTo>
                    <a:pt x="7229475" y="2587625"/>
                    <a:pt x="7238286" y="2595205"/>
                    <a:pt x="7248525" y="2600325"/>
                  </a:cubicBezTo>
                  <a:cubicBezTo>
                    <a:pt x="7271552" y="2611839"/>
                    <a:pt x="7290785" y="2610220"/>
                    <a:pt x="7315200" y="2619375"/>
                  </a:cubicBezTo>
                  <a:cubicBezTo>
                    <a:pt x="7405338" y="2653177"/>
                    <a:pt x="7296555" y="2627076"/>
                    <a:pt x="7400925" y="2647950"/>
                  </a:cubicBezTo>
                  <a:cubicBezTo>
                    <a:pt x="7460112" y="2677543"/>
                    <a:pt x="7416604" y="2659233"/>
                    <a:pt x="7477125" y="2676525"/>
                  </a:cubicBezTo>
                  <a:cubicBezTo>
                    <a:pt x="7513977" y="2687054"/>
                    <a:pt x="7493995" y="2686050"/>
                    <a:pt x="7515225" y="268605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728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10600602" y="4009402"/>
              <a:ext cx="114801" cy="123204"/>
            </a:xfrm>
            <a:prstGeom prst="ellipse">
              <a:avLst/>
            </a:prstGeom>
            <a:solidFill>
              <a:schemeClr val="bg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728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6291733" y="2237532"/>
              <a:ext cx="0" cy="23853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3"/>
            <p:cNvCxnSpPr/>
            <p:nvPr/>
          </p:nvCxnSpPr>
          <p:spPr bwMode="auto">
            <a:xfrm flipV="1">
              <a:off x="6279927" y="4622883"/>
              <a:ext cx="5011938" cy="1030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5" name="Group 14"/>
            <p:cNvGrpSpPr/>
            <p:nvPr/>
          </p:nvGrpSpPr>
          <p:grpSpPr>
            <a:xfrm>
              <a:off x="6651301" y="4553098"/>
              <a:ext cx="4047113" cy="126625"/>
              <a:chOff x="2122618" y="3878486"/>
              <a:chExt cx="5742519" cy="13602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2122618" y="3878486"/>
                <a:ext cx="1104263" cy="136026"/>
                <a:chOff x="1751136" y="3891868"/>
                <a:chExt cx="357961" cy="136026"/>
              </a:xfrm>
            </p:grpSpPr>
            <p:grpSp>
              <p:nvGrpSpPr>
                <p:cNvPr id="121" name="Group 120"/>
                <p:cNvGrpSpPr/>
                <p:nvPr/>
              </p:nvGrpSpPr>
              <p:grpSpPr>
                <a:xfrm>
                  <a:off x="1751136" y="3891868"/>
                  <a:ext cx="176673" cy="136026"/>
                  <a:chOff x="1751136" y="3891868"/>
                  <a:chExt cx="176673" cy="136026"/>
                </a:xfrm>
              </p:grpSpPr>
              <p:cxnSp>
                <p:nvCxnSpPr>
                  <p:cNvPr id="123" name="Straight Connector 122"/>
                  <p:cNvCxnSpPr/>
                  <p:nvPr/>
                </p:nvCxnSpPr>
                <p:spPr bwMode="auto">
                  <a:xfrm>
                    <a:off x="1751136" y="3891868"/>
                    <a:ext cx="0" cy="136026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24" name="Straight Connector 123"/>
                  <p:cNvCxnSpPr/>
                  <p:nvPr/>
                </p:nvCxnSpPr>
                <p:spPr bwMode="auto">
                  <a:xfrm>
                    <a:off x="1927809" y="3891868"/>
                    <a:ext cx="0" cy="136026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122" name="Straight Connector 121"/>
                <p:cNvCxnSpPr/>
                <p:nvPr/>
              </p:nvCxnSpPr>
              <p:spPr bwMode="auto">
                <a:xfrm>
                  <a:off x="2109097" y="3891868"/>
                  <a:ext cx="0" cy="136026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7" name="Group 16"/>
              <p:cNvGrpSpPr/>
              <p:nvPr/>
            </p:nvGrpSpPr>
            <p:grpSpPr>
              <a:xfrm>
                <a:off x="3518558" y="3878486"/>
                <a:ext cx="4346579" cy="136026"/>
                <a:chOff x="3518558" y="3878486"/>
                <a:chExt cx="4346579" cy="136026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3518558" y="3878486"/>
                  <a:ext cx="2737005" cy="136026"/>
                  <a:chOff x="3567794" y="3878486"/>
                  <a:chExt cx="3736754" cy="136026"/>
                </a:xfrm>
              </p:grpSpPr>
              <p:grpSp>
                <p:nvGrpSpPr>
                  <p:cNvPr id="74" name="Group 73"/>
                  <p:cNvGrpSpPr/>
                  <p:nvPr/>
                </p:nvGrpSpPr>
                <p:grpSpPr>
                  <a:xfrm>
                    <a:off x="3567794" y="3878486"/>
                    <a:ext cx="1672100" cy="136026"/>
                    <a:chOff x="3567794" y="3878486"/>
                    <a:chExt cx="1672100" cy="136026"/>
                  </a:xfrm>
                </p:grpSpPr>
                <p:grpSp>
                  <p:nvGrpSpPr>
                    <p:cNvPr id="105" name="Group 104"/>
                    <p:cNvGrpSpPr/>
                    <p:nvPr/>
                  </p:nvGrpSpPr>
                  <p:grpSpPr>
                    <a:xfrm>
                      <a:off x="3567794" y="3878486"/>
                      <a:ext cx="301072" cy="136026"/>
                      <a:chOff x="3567794" y="3878486"/>
                      <a:chExt cx="301072" cy="136026"/>
                    </a:xfrm>
                  </p:grpSpPr>
                  <p:cxnSp>
                    <p:nvCxnSpPr>
                      <p:cNvPr id="119" name="Straight Connector 118"/>
                      <p:cNvCxnSpPr/>
                      <p:nvPr/>
                    </p:nvCxnSpPr>
                    <p:spPr bwMode="auto">
                      <a:xfrm>
                        <a:off x="386886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20" name="Straight Connector 119"/>
                      <p:cNvCxnSpPr/>
                      <p:nvPr/>
                    </p:nvCxnSpPr>
                    <p:spPr bwMode="auto">
                      <a:xfrm>
                        <a:off x="356779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106" name="Group 105"/>
                    <p:cNvGrpSpPr/>
                    <p:nvPr/>
                  </p:nvGrpSpPr>
                  <p:grpSpPr>
                    <a:xfrm>
                      <a:off x="4043548" y="3878486"/>
                      <a:ext cx="511112" cy="136026"/>
                      <a:chOff x="3357754" y="3878486"/>
                      <a:chExt cx="511112" cy="136026"/>
                    </a:xfrm>
                  </p:grpSpPr>
                  <p:cxnSp>
                    <p:nvCxnSpPr>
                      <p:cNvPr id="115" name="Straight Connector 114"/>
                      <p:cNvCxnSpPr/>
                      <p:nvPr/>
                    </p:nvCxnSpPr>
                    <p:spPr bwMode="auto">
                      <a:xfrm>
                        <a:off x="386886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16" name="Straight Connector 115"/>
                      <p:cNvCxnSpPr/>
                      <p:nvPr/>
                    </p:nvCxnSpPr>
                    <p:spPr bwMode="auto">
                      <a:xfrm>
                        <a:off x="370932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17" name="Straight Connector 116"/>
                      <p:cNvCxnSpPr/>
                      <p:nvPr/>
                    </p:nvCxnSpPr>
                    <p:spPr bwMode="auto">
                      <a:xfrm>
                        <a:off x="3528782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18" name="Straight Connector 117"/>
                      <p:cNvCxnSpPr/>
                      <p:nvPr/>
                    </p:nvCxnSpPr>
                    <p:spPr bwMode="auto">
                      <a:xfrm>
                        <a:off x="335775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107" name="Group 106"/>
                    <p:cNvGrpSpPr/>
                    <p:nvPr/>
                  </p:nvGrpSpPr>
                  <p:grpSpPr>
                    <a:xfrm>
                      <a:off x="4694102" y="3878486"/>
                      <a:ext cx="545792" cy="136026"/>
                      <a:chOff x="3340414" y="3878486"/>
                      <a:chExt cx="545792" cy="136026"/>
                    </a:xfrm>
                  </p:grpSpPr>
                  <p:cxnSp>
                    <p:nvCxnSpPr>
                      <p:cNvPr id="108" name="Straight Connector 107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09" name="Straight Connector 108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10" name="Straight Connector 109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11" name="Straight Connector 110"/>
                      <p:cNvCxnSpPr/>
                      <p:nvPr/>
                    </p:nvCxnSpPr>
                    <p:spPr bwMode="auto">
                      <a:xfrm>
                        <a:off x="334041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12" name="Straight Connector 111"/>
                      <p:cNvCxnSpPr/>
                      <p:nvPr/>
                    </p:nvCxnSpPr>
                    <p:spPr bwMode="auto">
                      <a:xfrm>
                        <a:off x="345075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13" name="Straight Connector 112"/>
                      <p:cNvCxnSpPr/>
                      <p:nvPr/>
                    </p:nvCxnSpPr>
                    <p:spPr bwMode="auto">
                      <a:xfrm>
                        <a:off x="3648637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14" name="Straight Connector 113"/>
                      <p:cNvCxnSpPr/>
                      <p:nvPr/>
                    </p:nvCxnSpPr>
                    <p:spPr bwMode="auto">
                      <a:xfrm>
                        <a:off x="3801330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</p:grpSp>
              <p:grpSp>
                <p:nvGrpSpPr>
                  <p:cNvPr id="75" name="Group 74"/>
                  <p:cNvGrpSpPr/>
                  <p:nvPr/>
                </p:nvGrpSpPr>
                <p:grpSpPr>
                  <a:xfrm>
                    <a:off x="5322648" y="3878486"/>
                    <a:ext cx="1981900" cy="136026"/>
                    <a:chOff x="3296998" y="3878486"/>
                    <a:chExt cx="1981900" cy="136026"/>
                  </a:xfrm>
                </p:grpSpPr>
                <p:grpSp>
                  <p:nvGrpSpPr>
                    <p:cNvPr id="76" name="Group 75"/>
                    <p:cNvGrpSpPr/>
                    <p:nvPr/>
                  </p:nvGrpSpPr>
                  <p:grpSpPr>
                    <a:xfrm>
                      <a:off x="3296998" y="3878486"/>
                      <a:ext cx="671568" cy="136026"/>
                      <a:chOff x="3296998" y="3878486"/>
                      <a:chExt cx="671568" cy="136026"/>
                    </a:xfrm>
                  </p:grpSpPr>
                  <p:cxnSp>
                    <p:nvCxnSpPr>
                      <p:cNvPr id="96" name="Straight Connector 95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97" name="Straight Connector 96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98" name="Straight Connector 97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99" name="Straight Connector 98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00" name="Straight Connector 99"/>
                      <p:cNvCxnSpPr/>
                      <p:nvPr/>
                    </p:nvCxnSpPr>
                    <p:spPr bwMode="auto">
                      <a:xfrm>
                        <a:off x="3296998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01" name="Straight Connector 100"/>
                      <p:cNvCxnSpPr/>
                      <p:nvPr/>
                    </p:nvCxnSpPr>
                    <p:spPr bwMode="auto">
                      <a:xfrm>
                        <a:off x="396856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02" name="Straight Connector 101"/>
                      <p:cNvCxnSpPr/>
                      <p:nvPr/>
                    </p:nvCxnSpPr>
                    <p:spPr bwMode="auto">
                      <a:xfrm>
                        <a:off x="380902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03" name="Straight Connector 102"/>
                      <p:cNvCxnSpPr/>
                      <p:nvPr/>
                    </p:nvCxnSpPr>
                    <p:spPr bwMode="auto">
                      <a:xfrm>
                        <a:off x="363281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04" name="Straight Connector 103"/>
                      <p:cNvCxnSpPr/>
                      <p:nvPr/>
                    </p:nvCxnSpPr>
                    <p:spPr bwMode="auto">
                      <a:xfrm>
                        <a:off x="346809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77" name="Group 76"/>
                    <p:cNvGrpSpPr/>
                    <p:nvPr/>
                  </p:nvGrpSpPr>
                  <p:grpSpPr>
                    <a:xfrm>
                      <a:off x="4069558" y="3878486"/>
                      <a:ext cx="1011534" cy="136026"/>
                      <a:chOff x="3383764" y="3878486"/>
                      <a:chExt cx="1011534" cy="136026"/>
                    </a:xfrm>
                  </p:grpSpPr>
                  <p:cxnSp>
                    <p:nvCxnSpPr>
                      <p:cNvPr id="85" name="Straight Connector 84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86" name="Straight Connector 85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87" name="Straight Connector 86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88" name="Straight Connector 87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89" name="Straight Connector 88"/>
                      <p:cNvCxnSpPr/>
                      <p:nvPr/>
                    </p:nvCxnSpPr>
                    <p:spPr bwMode="auto">
                      <a:xfrm>
                        <a:off x="412979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90" name="Straight Connector 89"/>
                      <p:cNvCxnSpPr/>
                      <p:nvPr/>
                    </p:nvCxnSpPr>
                    <p:spPr bwMode="auto">
                      <a:xfrm>
                        <a:off x="426092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91" name="Straight Connector 90"/>
                      <p:cNvCxnSpPr/>
                      <p:nvPr/>
                    </p:nvCxnSpPr>
                    <p:spPr bwMode="auto">
                      <a:xfrm>
                        <a:off x="4395298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92" name="Straight Connector 91"/>
                      <p:cNvCxnSpPr/>
                      <p:nvPr/>
                    </p:nvCxnSpPr>
                    <p:spPr bwMode="auto">
                      <a:xfrm>
                        <a:off x="397454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93" name="Straight Connector 92"/>
                      <p:cNvCxnSpPr/>
                      <p:nvPr/>
                    </p:nvCxnSpPr>
                    <p:spPr bwMode="auto">
                      <a:xfrm>
                        <a:off x="381251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94" name="Straight Connector 93"/>
                      <p:cNvCxnSpPr/>
                      <p:nvPr/>
                    </p:nvCxnSpPr>
                    <p:spPr bwMode="auto">
                      <a:xfrm>
                        <a:off x="363281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95" name="Straight Connector 94"/>
                      <p:cNvCxnSpPr/>
                      <p:nvPr/>
                    </p:nvCxnSpPr>
                    <p:spPr bwMode="auto">
                      <a:xfrm>
                        <a:off x="346612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78" name="Group 77"/>
                    <p:cNvGrpSpPr/>
                    <p:nvPr/>
                  </p:nvGrpSpPr>
                  <p:grpSpPr>
                    <a:xfrm>
                      <a:off x="4737452" y="3878486"/>
                      <a:ext cx="541446" cy="136026"/>
                      <a:chOff x="3383764" y="3878486"/>
                      <a:chExt cx="541446" cy="136026"/>
                    </a:xfrm>
                  </p:grpSpPr>
                  <p:cxnSp>
                    <p:nvCxnSpPr>
                      <p:cNvPr id="79" name="Straight Connector 78"/>
                      <p:cNvCxnSpPr/>
                      <p:nvPr/>
                    </p:nvCxnSpPr>
                    <p:spPr bwMode="auto">
                      <a:xfrm>
                        <a:off x="3798429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80" name="Straight Connector 79"/>
                      <p:cNvCxnSpPr/>
                      <p:nvPr/>
                    </p:nvCxnSpPr>
                    <p:spPr bwMode="auto">
                      <a:xfrm>
                        <a:off x="3661648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81" name="Straight Connector 80"/>
                      <p:cNvCxnSpPr/>
                      <p:nvPr/>
                    </p:nvCxnSpPr>
                    <p:spPr bwMode="auto">
                      <a:xfrm>
                        <a:off x="3527700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82" name="Straight Connector 81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83" name="Straight Connector 82"/>
                      <p:cNvCxnSpPr/>
                      <p:nvPr/>
                    </p:nvCxnSpPr>
                    <p:spPr bwMode="auto">
                      <a:xfrm>
                        <a:off x="386994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84" name="Straight Connector 83"/>
                      <p:cNvCxnSpPr/>
                      <p:nvPr/>
                    </p:nvCxnSpPr>
                    <p:spPr bwMode="auto">
                      <a:xfrm>
                        <a:off x="3925210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</p:grpSp>
            </p:grpSp>
            <p:grpSp>
              <p:nvGrpSpPr>
                <p:cNvPr id="19" name="Group 18"/>
                <p:cNvGrpSpPr/>
                <p:nvPr/>
              </p:nvGrpSpPr>
              <p:grpSpPr>
                <a:xfrm>
                  <a:off x="6300551" y="3878486"/>
                  <a:ext cx="917635" cy="136026"/>
                  <a:chOff x="3383764" y="3878486"/>
                  <a:chExt cx="3881780" cy="136026"/>
                </a:xfrm>
              </p:grpSpPr>
              <p:grpSp>
                <p:nvGrpSpPr>
                  <p:cNvPr id="42" name="Group 41"/>
                  <p:cNvGrpSpPr/>
                  <p:nvPr/>
                </p:nvGrpSpPr>
                <p:grpSpPr>
                  <a:xfrm>
                    <a:off x="3383764" y="3878486"/>
                    <a:ext cx="1856130" cy="136026"/>
                    <a:chOff x="3383764" y="3878486"/>
                    <a:chExt cx="1856130" cy="136026"/>
                  </a:xfrm>
                </p:grpSpPr>
                <p:grpSp>
                  <p:nvGrpSpPr>
                    <p:cNvPr id="59" name="Group 58"/>
                    <p:cNvGrpSpPr/>
                    <p:nvPr/>
                  </p:nvGrpSpPr>
                  <p:grpSpPr>
                    <a:xfrm>
                      <a:off x="3383764" y="3878486"/>
                      <a:ext cx="502442" cy="136026"/>
                      <a:chOff x="3383764" y="3878486"/>
                      <a:chExt cx="502442" cy="136026"/>
                    </a:xfrm>
                  </p:grpSpPr>
                  <p:cxnSp>
                    <p:nvCxnSpPr>
                      <p:cNvPr id="70" name="Straight Connector 69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71" name="Straight Connector 70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72" name="Straight Connector 71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73" name="Straight Connector 72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60" name="Group 59"/>
                    <p:cNvGrpSpPr/>
                    <p:nvPr/>
                  </p:nvGrpSpPr>
                  <p:grpSpPr>
                    <a:xfrm>
                      <a:off x="4069558" y="3878486"/>
                      <a:ext cx="502442" cy="136026"/>
                      <a:chOff x="3383764" y="3878486"/>
                      <a:chExt cx="502442" cy="136026"/>
                    </a:xfrm>
                  </p:grpSpPr>
                  <p:cxnSp>
                    <p:nvCxnSpPr>
                      <p:cNvPr id="66" name="Straight Connector 65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7" name="Straight Connector 66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8" name="Straight Connector 67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9" name="Straight Connector 68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61" name="Group 60"/>
                    <p:cNvGrpSpPr/>
                    <p:nvPr/>
                  </p:nvGrpSpPr>
                  <p:grpSpPr>
                    <a:xfrm>
                      <a:off x="4737452" y="3878486"/>
                      <a:ext cx="502442" cy="136026"/>
                      <a:chOff x="3383764" y="3878486"/>
                      <a:chExt cx="502442" cy="136026"/>
                    </a:xfrm>
                  </p:grpSpPr>
                  <p:cxnSp>
                    <p:nvCxnSpPr>
                      <p:cNvPr id="62" name="Straight Connector 61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3" name="Straight Connector 62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4" name="Straight Connector 63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5" name="Straight Connector 64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</p:grpSp>
              <p:grpSp>
                <p:nvGrpSpPr>
                  <p:cNvPr id="43" name="Group 42"/>
                  <p:cNvGrpSpPr/>
                  <p:nvPr/>
                </p:nvGrpSpPr>
                <p:grpSpPr>
                  <a:xfrm>
                    <a:off x="5409414" y="3878486"/>
                    <a:ext cx="1856130" cy="136026"/>
                    <a:chOff x="3383764" y="3878486"/>
                    <a:chExt cx="1856130" cy="136026"/>
                  </a:xfrm>
                </p:grpSpPr>
                <p:grpSp>
                  <p:nvGrpSpPr>
                    <p:cNvPr id="44" name="Group 43"/>
                    <p:cNvGrpSpPr/>
                    <p:nvPr/>
                  </p:nvGrpSpPr>
                  <p:grpSpPr>
                    <a:xfrm>
                      <a:off x="3383764" y="3878486"/>
                      <a:ext cx="502442" cy="136026"/>
                      <a:chOff x="3383764" y="3878486"/>
                      <a:chExt cx="502442" cy="136026"/>
                    </a:xfrm>
                  </p:grpSpPr>
                  <p:cxnSp>
                    <p:nvCxnSpPr>
                      <p:cNvPr id="55" name="Straight Connector 54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6" name="Straight Connector 55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7" name="Straight Connector 56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8" name="Straight Connector 57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45" name="Group 44"/>
                    <p:cNvGrpSpPr/>
                    <p:nvPr/>
                  </p:nvGrpSpPr>
                  <p:grpSpPr>
                    <a:xfrm>
                      <a:off x="4069558" y="3878486"/>
                      <a:ext cx="502442" cy="136026"/>
                      <a:chOff x="3383764" y="3878486"/>
                      <a:chExt cx="502442" cy="136026"/>
                    </a:xfrm>
                  </p:grpSpPr>
                  <p:cxnSp>
                    <p:nvCxnSpPr>
                      <p:cNvPr id="51" name="Straight Connector 50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2" name="Straight Connector 51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3" name="Straight Connector 52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4" name="Straight Connector 53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4737452" y="3878486"/>
                      <a:ext cx="502442" cy="136026"/>
                      <a:chOff x="3383764" y="3878486"/>
                      <a:chExt cx="502442" cy="136026"/>
                    </a:xfrm>
                  </p:grpSpPr>
                  <p:cxnSp>
                    <p:nvCxnSpPr>
                      <p:cNvPr id="47" name="Straight Connector 46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8" name="Straight Connector 47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9" name="Straight Connector 48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0" name="Straight Connector 49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</p:grpSp>
            </p:grpSp>
            <p:grpSp>
              <p:nvGrpSpPr>
                <p:cNvPr id="20" name="Group 19"/>
                <p:cNvGrpSpPr/>
                <p:nvPr/>
              </p:nvGrpSpPr>
              <p:grpSpPr>
                <a:xfrm>
                  <a:off x="7267508" y="3878486"/>
                  <a:ext cx="597629" cy="136026"/>
                  <a:chOff x="3383764" y="3878486"/>
                  <a:chExt cx="2528092" cy="136026"/>
                </a:xfrm>
              </p:grpSpPr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3383764" y="3878486"/>
                    <a:ext cx="1856130" cy="136026"/>
                    <a:chOff x="3383764" y="3878486"/>
                    <a:chExt cx="1856130" cy="136026"/>
                  </a:xfrm>
                </p:grpSpPr>
                <p:grpSp>
                  <p:nvGrpSpPr>
                    <p:cNvPr id="27" name="Group 26"/>
                    <p:cNvGrpSpPr/>
                    <p:nvPr/>
                  </p:nvGrpSpPr>
                  <p:grpSpPr>
                    <a:xfrm>
                      <a:off x="3383764" y="3878486"/>
                      <a:ext cx="502442" cy="136026"/>
                      <a:chOff x="3383764" y="3878486"/>
                      <a:chExt cx="502442" cy="136026"/>
                    </a:xfrm>
                  </p:grpSpPr>
                  <p:cxnSp>
                    <p:nvCxnSpPr>
                      <p:cNvPr id="38" name="Straight Connector 37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9" name="Straight Connector 38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0" name="Straight Connector 39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1" name="Straight Connector 40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28" name="Group 27"/>
                    <p:cNvGrpSpPr/>
                    <p:nvPr/>
                  </p:nvGrpSpPr>
                  <p:grpSpPr>
                    <a:xfrm>
                      <a:off x="4069558" y="3878486"/>
                      <a:ext cx="502442" cy="136026"/>
                      <a:chOff x="3383764" y="3878486"/>
                      <a:chExt cx="502442" cy="136026"/>
                    </a:xfrm>
                  </p:grpSpPr>
                  <p:cxnSp>
                    <p:nvCxnSpPr>
                      <p:cNvPr id="34" name="Straight Connector 33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5" name="Straight Connector 34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6" name="Straight Connector 35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7" name="Straight Connector 36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29" name="Group 28"/>
                    <p:cNvGrpSpPr/>
                    <p:nvPr/>
                  </p:nvGrpSpPr>
                  <p:grpSpPr>
                    <a:xfrm>
                      <a:off x="4737452" y="3878486"/>
                      <a:ext cx="502442" cy="136026"/>
                      <a:chOff x="3383764" y="3878486"/>
                      <a:chExt cx="502442" cy="136026"/>
                    </a:xfrm>
                  </p:grpSpPr>
                  <p:cxnSp>
                    <p:nvCxnSpPr>
                      <p:cNvPr id="30" name="Straight Connector 29"/>
                      <p:cNvCxnSpPr/>
                      <p:nvPr/>
                    </p:nvCxnSpPr>
                    <p:spPr bwMode="auto">
                      <a:xfrm>
                        <a:off x="3886206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1" name="Straight Connector 30"/>
                      <p:cNvCxnSpPr/>
                      <p:nvPr/>
                    </p:nvCxnSpPr>
                    <p:spPr bwMode="auto">
                      <a:xfrm>
                        <a:off x="3726663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2" name="Straight Connector 31"/>
                      <p:cNvCxnSpPr/>
                      <p:nvPr/>
                    </p:nvCxnSpPr>
                    <p:spPr bwMode="auto">
                      <a:xfrm>
                        <a:off x="3550455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3" name="Straight Connector 32"/>
                      <p:cNvCxnSpPr/>
                      <p:nvPr/>
                    </p:nvCxnSpPr>
                    <p:spPr bwMode="auto">
                      <a:xfrm>
                        <a:off x="3383764" y="3878486"/>
                        <a:ext cx="0" cy="136026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</p:grpSp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5409414" y="3878486"/>
                    <a:ext cx="502442" cy="136026"/>
                    <a:chOff x="3383764" y="3878486"/>
                    <a:chExt cx="502442" cy="136026"/>
                  </a:xfrm>
                </p:grpSpPr>
                <p:cxnSp>
                  <p:nvCxnSpPr>
                    <p:cNvPr id="23" name="Straight Connector 22"/>
                    <p:cNvCxnSpPr/>
                    <p:nvPr/>
                  </p:nvCxnSpPr>
                  <p:spPr bwMode="auto">
                    <a:xfrm>
                      <a:off x="3886206" y="3878486"/>
                      <a:ext cx="0" cy="136026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24" name="Straight Connector 23"/>
                    <p:cNvCxnSpPr/>
                    <p:nvPr/>
                  </p:nvCxnSpPr>
                  <p:spPr bwMode="auto">
                    <a:xfrm>
                      <a:off x="3726663" y="3878486"/>
                      <a:ext cx="0" cy="136026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25" name="Straight Connector 24"/>
                    <p:cNvCxnSpPr/>
                    <p:nvPr/>
                  </p:nvCxnSpPr>
                  <p:spPr bwMode="auto">
                    <a:xfrm>
                      <a:off x="3550455" y="3878486"/>
                      <a:ext cx="0" cy="136026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26" name="Straight Connector 25"/>
                    <p:cNvCxnSpPr/>
                    <p:nvPr/>
                  </p:nvCxnSpPr>
                  <p:spPr bwMode="auto">
                    <a:xfrm>
                      <a:off x="3383764" y="3878486"/>
                      <a:ext cx="0" cy="136026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</p:grpSp>
            </p:grpSp>
          </p:grpSp>
        </p:grpSp>
        <p:grpSp>
          <p:nvGrpSpPr>
            <p:cNvPr id="125" name="Group 124"/>
            <p:cNvGrpSpPr/>
            <p:nvPr/>
          </p:nvGrpSpPr>
          <p:grpSpPr>
            <a:xfrm>
              <a:off x="10724498" y="4553098"/>
              <a:ext cx="138531" cy="126627"/>
              <a:chOff x="7236322" y="4015525"/>
              <a:chExt cx="180448" cy="124874"/>
            </a:xfrm>
          </p:grpSpPr>
          <p:cxnSp>
            <p:nvCxnSpPr>
              <p:cNvPr id="126" name="Straight Connector 125"/>
              <p:cNvCxnSpPr/>
              <p:nvPr/>
            </p:nvCxnSpPr>
            <p:spPr bwMode="auto">
              <a:xfrm>
                <a:off x="7270945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7" name="Straight Connector 126"/>
              <p:cNvCxnSpPr/>
              <p:nvPr/>
            </p:nvCxnSpPr>
            <p:spPr bwMode="auto">
              <a:xfrm>
                <a:off x="7236322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8" name="Straight Connector 127"/>
              <p:cNvCxnSpPr/>
              <p:nvPr/>
            </p:nvCxnSpPr>
            <p:spPr bwMode="auto">
              <a:xfrm>
                <a:off x="7416770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9" name="Straight Connector 128"/>
              <p:cNvCxnSpPr/>
              <p:nvPr/>
            </p:nvCxnSpPr>
            <p:spPr bwMode="auto">
              <a:xfrm>
                <a:off x="7382147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0" name="Straight Connector 129"/>
              <p:cNvCxnSpPr/>
              <p:nvPr/>
            </p:nvCxnSpPr>
            <p:spPr bwMode="auto">
              <a:xfrm>
                <a:off x="7343907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1" name="Straight Connector 130"/>
              <p:cNvCxnSpPr/>
              <p:nvPr/>
            </p:nvCxnSpPr>
            <p:spPr bwMode="auto">
              <a:xfrm>
                <a:off x="7307733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32" name="Straight Connector 131"/>
            <p:cNvCxnSpPr/>
            <p:nvPr/>
          </p:nvCxnSpPr>
          <p:spPr bwMode="auto">
            <a:xfrm>
              <a:off x="10914890" y="4553098"/>
              <a:ext cx="0" cy="12662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3" name="Straight Connector 132"/>
            <p:cNvCxnSpPr/>
            <p:nvPr/>
          </p:nvCxnSpPr>
          <p:spPr bwMode="auto">
            <a:xfrm>
              <a:off x="10888310" y="4553098"/>
              <a:ext cx="0" cy="12662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4" name="Straight Connector 133"/>
            <p:cNvCxnSpPr/>
            <p:nvPr/>
          </p:nvCxnSpPr>
          <p:spPr bwMode="auto">
            <a:xfrm>
              <a:off x="10970904" y="4553098"/>
              <a:ext cx="0" cy="12662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5" name="Straight Connector 134"/>
            <p:cNvCxnSpPr/>
            <p:nvPr/>
          </p:nvCxnSpPr>
          <p:spPr bwMode="auto">
            <a:xfrm>
              <a:off x="10943132" y="4553098"/>
              <a:ext cx="0" cy="12662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36" name="Group 135"/>
            <p:cNvGrpSpPr/>
            <p:nvPr/>
          </p:nvGrpSpPr>
          <p:grpSpPr>
            <a:xfrm>
              <a:off x="11000028" y="4553098"/>
              <a:ext cx="138531" cy="126627"/>
              <a:chOff x="7236322" y="4015525"/>
              <a:chExt cx="180448" cy="124874"/>
            </a:xfrm>
          </p:grpSpPr>
          <p:cxnSp>
            <p:nvCxnSpPr>
              <p:cNvPr id="137" name="Straight Connector 136"/>
              <p:cNvCxnSpPr/>
              <p:nvPr/>
            </p:nvCxnSpPr>
            <p:spPr bwMode="auto">
              <a:xfrm>
                <a:off x="7270945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Straight Connector 137"/>
              <p:cNvCxnSpPr/>
              <p:nvPr/>
            </p:nvCxnSpPr>
            <p:spPr bwMode="auto">
              <a:xfrm>
                <a:off x="7236322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Straight Connector 138"/>
              <p:cNvCxnSpPr/>
              <p:nvPr/>
            </p:nvCxnSpPr>
            <p:spPr bwMode="auto">
              <a:xfrm>
                <a:off x="7416770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Straight Connector 139"/>
              <p:cNvCxnSpPr/>
              <p:nvPr/>
            </p:nvCxnSpPr>
            <p:spPr bwMode="auto">
              <a:xfrm>
                <a:off x="7382147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Straight Connector 140"/>
              <p:cNvCxnSpPr/>
              <p:nvPr/>
            </p:nvCxnSpPr>
            <p:spPr bwMode="auto">
              <a:xfrm>
                <a:off x="7343907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Straight Connector 141"/>
              <p:cNvCxnSpPr/>
              <p:nvPr/>
            </p:nvCxnSpPr>
            <p:spPr bwMode="auto">
              <a:xfrm>
                <a:off x="7307733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43" name="Group 142"/>
            <p:cNvGrpSpPr/>
            <p:nvPr/>
          </p:nvGrpSpPr>
          <p:grpSpPr>
            <a:xfrm>
              <a:off x="11168193" y="4553095"/>
              <a:ext cx="138531" cy="126627"/>
              <a:chOff x="7236322" y="4015525"/>
              <a:chExt cx="180448" cy="124874"/>
            </a:xfrm>
          </p:grpSpPr>
          <p:cxnSp>
            <p:nvCxnSpPr>
              <p:cNvPr id="144" name="Straight Connector 143"/>
              <p:cNvCxnSpPr/>
              <p:nvPr/>
            </p:nvCxnSpPr>
            <p:spPr bwMode="auto">
              <a:xfrm>
                <a:off x="7270945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Straight Connector 144"/>
              <p:cNvCxnSpPr/>
              <p:nvPr/>
            </p:nvCxnSpPr>
            <p:spPr bwMode="auto">
              <a:xfrm>
                <a:off x="7236322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Straight Connector 145"/>
              <p:cNvCxnSpPr/>
              <p:nvPr/>
            </p:nvCxnSpPr>
            <p:spPr bwMode="auto">
              <a:xfrm>
                <a:off x="7416770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7" name="Straight Connector 146"/>
              <p:cNvCxnSpPr/>
              <p:nvPr/>
            </p:nvCxnSpPr>
            <p:spPr bwMode="auto">
              <a:xfrm>
                <a:off x="7382147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8" name="Straight Connector 147"/>
              <p:cNvCxnSpPr/>
              <p:nvPr/>
            </p:nvCxnSpPr>
            <p:spPr bwMode="auto">
              <a:xfrm>
                <a:off x="7343907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9" name="Straight Connector 148"/>
              <p:cNvCxnSpPr/>
              <p:nvPr/>
            </p:nvCxnSpPr>
            <p:spPr bwMode="auto">
              <a:xfrm>
                <a:off x="7307733" y="4015525"/>
                <a:ext cx="0" cy="12487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50" name="Down Arrow 149"/>
            <p:cNvSpPr/>
            <p:nvPr/>
          </p:nvSpPr>
          <p:spPr bwMode="auto">
            <a:xfrm>
              <a:off x="10564597" y="2641345"/>
              <a:ext cx="142531" cy="1041357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7287" tIns="53643" rIns="107287" bIns="53643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728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1" name="Down Arrow 150"/>
            <p:cNvSpPr/>
            <p:nvPr/>
          </p:nvSpPr>
          <p:spPr bwMode="auto">
            <a:xfrm>
              <a:off x="8795218" y="2641345"/>
              <a:ext cx="142531" cy="1041357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7287" tIns="53643" rIns="107287" bIns="53643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728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050" b="0" i="0" u="none" strike="noStrike" kern="1200" cap="none" spc="0" normalizeH="0" baseline="0" noProof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52" name="Picture 3" descr="O:\DOKUMENT\Diensten\COM\MPR\mpr\Presentations\MYRRHA\images\radioactive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6560" y="1861910"/>
              <a:ext cx="502216" cy="441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" name="Picture 2" descr="O:\DOKUMENT\Diensten\COM\MPR\mpr\Presentations\MYRRHA\images\time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21148" y="4389758"/>
              <a:ext cx="427104" cy="4583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4" name="Content Placeholder 2"/>
            <p:cNvSpPr txBox="1">
              <a:spLocks/>
            </p:cNvSpPr>
            <p:nvPr/>
          </p:nvSpPr>
          <p:spPr>
            <a:xfrm>
              <a:off x="8152795" y="1678799"/>
              <a:ext cx="1456096" cy="721096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>
              <a:lvl1pPr marL="309563" indent="-309563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7DC3"/>
                </a:buClr>
                <a:buSzPct val="100000"/>
                <a:buFont typeface="Wingdings" pitchFamily="2" charset="2"/>
                <a:buChar char="l"/>
                <a:defRPr sz="2200">
                  <a:solidFill>
                    <a:schemeClr val="tx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  <a:lvl2pPr marL="666750" indent="-2444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11AAFF"/>
                </a:buClr>
                <a:buSzPct val="10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2pPr>
              <a:lvl3pPr marL="1028700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8FD7FF"/>
                </a:buClr>
                <a:buSzPct val="10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3pPr>
              <a:lvl4pPr marL="1439863" indent="-204788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8526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3098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7670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2242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6814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indent="0" algn="ctr" eaLnBrk="0" hangingPunct="0">
                <a:spcBef>
                  <a:spcPct val="0"/>
                </a:spcBef>
                <a:buNone/>
              </a:pPr>
              <a:r>
                <a:rPr lang="nl-BE" sz="1600" b="1" dirty="0" err="1">
                  <a:solidFill>
                    <a:srgbClr val="0000FF"/>
                  </a:solidFill>
                  <a:latin typeface="+mj-lt"/>
                </a:rPr>
                <a:t>Nowadays</a:t>
              </a:r>
              <a:endParaRPr lang="nl-BE" sz="1600" b="1" dirty="0">
                <a:solidFill>
                  <a:srgbClr val="0000FF"/>
                </a:solidFill>
                <a:latin typeface="+mj-lt"/>
              </a:endParaRPr>
            </a:p>
            <a:p>
              <a:pPr marL="0" indent="0" algn="ctr" eaLnBrk="0" hangingPunct="0">
                <a:spcBef>
                  <a:spcPct val="0"/>
                </a:spcBef>
                <a:buNone/>
              </a:pPr>
              <a:r>
                <a:rPr lang="nl-BE" sz="1600" b="1" dirty="0" err="1">
                  <a:solidFill>
                    <a:srgbClr val="0000FF"/>
                  </a:solidFill>
                  <a:latin typeface="+mj-lt"/>
                </a:rPr>
                <a:t>Reprocessing</a:t>
              </a:r>
              <a:endParaRPr lang="nl-BE" sz="1600" b="1" dirty="0">
                <a:solidFill>
                  <a:srgbClr val="0000FF"/>
                </a:solidFill>
                <a:latin typeface="+mj-lt"/>
              </a:endParaRPr>
            </a:p>
            <a:p>
              <a:pPr marL="0" indent="0" algn="ctr" eaLnBrk="0" hangingPunct="0">
                <a:spcBef>
                  <a:spcPct val="0"/>
                </a:spcBef>
                <a:buNone/>
              </a:pPr>
              <a:r>
                <a:rPr lang="nl-BE" sz="1600" b="1" dirty="0">
                  <a:solidFill>
                    <a:srgbClr val="0000FF"/>
                  </a:solidFill>
                  <a:latin typeface="+mj-lt"/>
                </a:rPr>
                <a:t>(PUREX*)</a:t>
              </a:r>
            </a:p>
          </p:txBody>
        </p:sp>
        <p:sp>
          <p:nvSpPr>
            <p:cNvPr id="155" name="Content Placeholder 2"/>
            <p:cNvSpPr txBox="1">
              <a:spLocks/>
            </p:cNvSpPr>
            <p:nvPr/>
          </p:nvSpPr>
          <p:spPr>
            <a:xfrm>
              <a:off x="9858182" y="1678799"/>
              <a:ext cx="1599639" cy="721096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>
              <a:lvl1pPr marL="309563" indent="-309563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7DC3"/>
                </a:buClr>
                <a:buSzPct val="100000"/>
                <a:buFont typeface="Wingdings" pitchFamily="2" charset="2"/>
                <a:buChar char="l"/>
                <a:defRPr sz="2200">
                  <a:solidFill>
                    <a:schemeClr val="tx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  <a:lvl2pPr marL="666750" indent="-2444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11AAFF"/>
                </a:buClr>
                <a:buSzPct val="10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2pPr>
              <a:lvl3pPr marL="1028700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8FD7FF"/>
                </a:buClr>
                <a:buSzPct val="10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3pPr>
              <a:lvl4pPr marL="1439863" indent="-204788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8526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3098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7670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2242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6814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3E8FCD"/>
                </a:buClr>
                <a:buSzPct val="100000"/>
                <a:buFont typeface="Wingdings" pitchFamily="2" charset="2"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 w="3175"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</a:rPr>
                <a:t>No </a:t>
              </a:r>
              <a:r>
                <a:rPr lang="en-US" sz="1600" b="1" kern="0" dirty="0">
                  <a:ln w="3175">
                    <a:noFill/>
                  </a:ln>
                  <a:solidFill>
                    <a:srgbClr val="FF0000"/>
                  </a:solidFill>
                  <a:latin typeface="+mj-lt"/>
                </a:rPr>
                <a:t>R</a:t>
              </a:r>
              <a:r>
                <a:rPr kumimoji="0" lang="en-US" sz="1600" b="1" i="0" u="none" strike="noStrike" kern="0" cap="none" spc="0" normalizeH="0" baseline="0" noProof="0" dirty="0" err="1">
                  <a:ln w="3175"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</a:rPr>
                <a:t>eprocessing</a:t>
              </a:r>
              <a:endParaRPr kumimoji="0" lang="nl-BE" sz="1600" b="1" i="0" u="none" strike="noStrike" kern="0" cap="none" spc="0" normalizeH="0" baseline="0" noProof="0" dirty="0">
                <a:ln w="3175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8673583" y="3752858"/>
              <a:ext cx="1442824" cy="277611"/>
            </a:xfrm>
            <a:prstGeom prst="rect">
              <a:avLst/>
            </a:prstGeom>
            <a:noFill/>
          </p:spPr>
          <p:txBody>
            <a:bodyPr wrap="square" lIns="107287" tIns="53643" rIns="107287" bIns="53643" rtlCol="0">
              <a:spAutoFit/>
            </a:bodyPr>
            <a:lstStyle/>
            <a:p>
              <a:pPr lvl="0" defTabSz="1072866">
                <a:defRPr/>
              </a:pPr>
              <a:r>
                <a:rPr lang="en-US" sz="1100" b="1" dirty="0">
                  <a:ln w="3175">
                    <a:noFill/>
                  </a:ln>
                  <a:solidFill>
                    <a:srgbClr val="0000FF"/>
                  </a:solidFill>
                  <a:latin typeface="+mj-lt"/>
                  <a:cs typeface="Segoe UI" panose="020B0502040204020203" pitchFamily="34" charset="0"/>
                </a:rPr>
                <a:t>&gt;10 </a:t>
              </a:r>
              <a:r>
                <a:rPr kumimoji="0" lang="en-US" sz="1100" b="1" i="0" u="none" strike="noStrike" kern="1200" cap="none" spc="0" normalizeH="0" baseline="0" noProof="0" dirty="0">
                  <a:ln w="3175"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j-lt"/>
                  <a:cs typeface="Segoe UI" panose="020B0502040204020203" pitchFamily="34" charset="0"/>
                </a:rPr>
                <a:t>000 years</a:t>
              </a:r>
            </a:p>
          </p:txBody>
        </p:sp>
        <p:grpSp>
          <p:nvGrpSpPr>
            <p:cNvPr id="157" name="Group 156"/>
            <p:cNvGrpSpPr/>
            <p:nvPr/>
          </p:nvGrpSpPr>
          <p:grpSpPr>
            <a:xfrm>
              <a:off x="6291743" y="1678799"/>
              <a:ext cx="2057225" cy="2953795"/>
              <a:chOff x="6587473" y="1229718"/>
              <a:chExt cx="2057225" cy="2953795"/>
            </a:xfrm>
          </p:grpSpPr>
          <p:sp>
            <p:nvSpPr>
              <p:cNvPr id="158" name="Freeform 157"/>
              <p:cNvSpPr/>
              <p:nvPr/>
            </p:nvSpPr>
            <p:spPr bwMode="auto">
              <a:xfrm>
                <a:off x="6587473" y="2497504"/>
                <a:ext cx="1137812" cy="1686009"/>
              </a:xfrm>
              <a:custGeom>
                <a:avLst/>
                <a:gdLst>
                  <a:gd name="connsiteX0" fmla="*/ 0 w 2847975"/>
                  <a:gd name="connsiteY0" fmla="*/ 0 h 2781300"/>
                  <a:gd name="connsiteX1" fmla="*/ 419100 w 2847975"/>
                  <a:gd name="connsiteY1" fmla="*/ 9525 h 2781300"/>
                  <a:gd name="connsiteX2" fmla="*/ 561975 w 2847975"/>
                  <a:gd name="connsiteY2" fmla="*/ 28575 h 2781300"/>
                  <a:gd name="connsiteX3" fmla="*/ 590550 w 2847975"/>
                  <a:gd name="connsiteY3" fmla="*/ 38100 h 2781300"/>
                  <a:gd name="connsiteX4" fmla="*/ 619125 w 2847975"/>
                  <a:gd name="connsiteY4" fmla="*/ 57150 h 2781300"/>
                  <a:gd name="connsiteX5" fmla="*/ 657225 w 2847975"/>
                  <a:gd name="connsiteY5" fmla="*/ 114300 h 2781300"/>
                  <a:gd name="connsiteX6" fmla="*/ 676275 w 2847975"/>
                  <a:gd name="connsiteY6" fmla="*/ 152400 h 2781300"/>
                  <a:gd name="connsiteX7" fmla="*/ 704850 w 2847975"/>
                  <a:gd name="connsiteY7" fmla="*/ 171450 h 2781300"/>
                  <a:gd name="connsiteX8" fmla="*/ 733425 w 2847975"/>
                  <a:gd name="connsiteY8" fmla="*/ 209550 h 2781300"/>
                  <a:gd name="connsiteX9" fmla="*/ 771525 w 2847975"/>
                  <a:gd name="connsiteY9" fmla="*/ 228600 h 2781300"/>
                  <a:gd name="connsiteX10" fmla="*/ 809625 w 2847975"/>
                  <a:gd name="connsiteY10" fmla="*/ 257175 h 2781300"/>
                  <a:gd name="connsiteX11" fmla="*/ 866775 w 2847975"/>
                  <a:gd name="connsiteY11" fmla="*/ 295275 h 2781300"/>
                  <a:gd name="connsiteX12" fmla="*/ 895350 w 2847975"/>
                  <a:gd name="connsiteY12" fmla="*/ 314325 h 2781300"/>
                  <a:gd name="connsiteX13" fmla="*/ 923925 w 2847975"/>
                  <a:gd name="connsiteY13" fmla="*/ 323850 h 2781300"/>
                  <a:gd name="connsiteX14" fmla="*/ 971550 w 2847975"/>
                  <a:gd name="connsiteY14" fmla="*/ 342900 h 2781300"/>
                  <a:gd name="connsiteX15" fmla="*/ 1038225 w 2847975"/>
                  <a:gd name="connsiteY15" fmla="*/ 361950 h 2781300"/>
                  <a:gd name="connsiteX16" fmla="*/ 1085850 w 2847975"/>
                  <a:gd name="connsiteY16" fmla="*/ 390525 h 2781300"/>
                  <a:gd name="connsiteX17" fmla="*/ 1123950 w 2847975"/>
                  <a:gd name="connsiteY17" fmla="*/ 409575 h 2781300"/>
                  <a:gd name="connsiteX18" fmla="*/ 1181100 w 2847975"/>
                  <a:gd name="connsiteY18" fmla="*/ 447675 h 2781300"/>
                  <a:gd name="connsiteX19" fmla="*/ 1209675 w 2847975"/>
                  <a:gd name="connsiteY19" fmla="*/ 476250 h 2781300"/>
                  <a:gd name="connsiteX20" fmla="*/ 1314450 w 2847975"/>
                  <a:gd name="connsiteY20" fmla="*/ 542925 h 2781300"/>
                  <a:gd name="connsiteX21" fmla="*/ 1352550 w 2847975"/>
                  <a:gd name="connsiteY21" fmla="*/ 561975 h 2781300"/>
                  <a:gd name="connsiteX22" fmla="*/ 1381125 w 2847975"/>
                  <a:gd name="connsiteY22" fmla="*/ 590550 h 2781300"/>
                  <a:gd name="connsiteX23" fmla="*/ 1457325 w 2847975"/>
                  <a:gd name="connsiteY23" fmla="*/ 647700 h 2781300"/>
                  <a:gd name="connsiteX24" fmla="*/ 1495425 w 2847975"/>
                  <a:gd name="connsiteY24" fmla="*/ 685800 h 2781300"/>
                  <a:gd name="connsiteX25" fmla="*/ 1562100 w 2847975"/>
                  <a:gd name="connsiteY25" fmla="*/ 723900 h 2781300"/>
                  <a:gd name="connsiteX26" fmla="*/ 1600200 w 2847975"/>
                  <a:gd name="connsiteY26" fmla="*/ 771525 h 2781300"/>
                  <a:gd name="connsiteX27" fmla="*/ 1638300 w 2847975"/>
                  <a:gd name="connsiteY27" fmla="*/ 847725 h 2781300"/>
                  <a:gd name="connsiteX28" fmla="*/ 1695450 w 2847975"/>
                  <a:gd name="connsiteY28" fmla="*/ 914400 h 2781300"/>
                  <a:gd name="connsiteX29" fmla="*/ 1724025 w 2847975"/>
                  <a:gd name="connsiteY29" fmla="*/ 971550 h 2781300"/>
                  <a:gd name="connsiteX30" fmla="*/ 1733550 w 2847975"/>
                  <a:gd name="connsiteY30" fmla="*/ 1000125 h 2781300"/>
                  <a:gd name="connsiteX31" fmla="*/ 1752600 w 2847975"/>
                  <a:gd name="connsiteY31" fmla="*/ 1028700 h 2781300"/>
                  <a:gd name="connsiteX32" fmla="*/ 1762125 w 2847975"/>
                  <a:gd name="connsiteY32" fmla="*/ 1057275 h 2781300"/>
                  <a:gd name="connsiteX33" fmla="*/ 1800225 w 2847975"/>
                  <a:gd name="connsiteY33" fmla="*/ 1114425 h 2781300"/>
                  <a:gd name="connsiteX34" fmla="*/ 1819275 w 2847975"/>
                  <a:gd name="connsiteY34" fmla="*/ 1143000 h 2781300"/>
                  <a:gd name="connsiteX35" fmla="*/ 1838325 w 2847975"/>
                  <a:gd name="connsiteY35" fmla="*/ 1171575 h 2781300"/>
                  <a:gd name="connsiteX36" fmla="*/ 1847850 w 2847975"/>
                  <a:gd name="connsiteY36" fmla="*/ 1200150 h 2781300"/>
                  <a:gd name="connsiteX37" fmla="*/ 1876425 w 2847975"/>
                  <a:gd name="connsiteY37" fmla="*/ 1219200 h 2781300"/>
                  <a:gd name="connsiteX38" fmla="*/ 1933575 w 2847975"/>
                  <a:gd name="connsiteY38" fmla="*/ 1295400 h 2781300"/>
                  <a:gd name="connsiteX39" fmla="*/ 1971675 w 2847975"/>
                  <a:gd name="connsiteY39" fmla="*/ 1333500 h 2781300"/>
                  <a:gd name="connsiteX40" fmla="*/ 2009775 w 2847975"/>
                  <a:gd name="connsiteY40" fmla="*/ 1390650 h 2781300"/>
                  <a:gd name="connsiteX41" fmla="*/ 2019300 w 2847975"/>
                  <a:gd name="connsiteY41" fmla="*/ 1419225 h 2781300"/>
                  <a:gd name="connsiteX42" fmla="*/ 2047875 w 2847975"/>
                  <a:gd name="connsiteY42" fmla="*/ 1438275 h 2781300"/>
                  <a:gd name="connsiteX43" fmla="*/ 2085975 w 2847975"/>
                  <a:gd name="connsiteY43" fmla="*/ 1495425 h 2781300"/>
                  <a:gd name="connsiteX44" fmla="*/ 2105025 w 2847975"/>
                  <a:gd name="connsiteY44" fmla="*/ 1524000 h 2781300"/>
                  <a:gd name="connsiteX45" fmla="*/ 2114550 w 2847975"/>
                  <a:gd name="connsiteY45" fmla="*/ 1552575 h 2781300"/>
                  <a:gd name="connsiteX46" fmla="*/ 2152650 w 2847975"/>
                  <a:gd name="connsiteY46" fmla="*/ 1590675 h 2781300"/>
                  <a:gd name="connsiteX47" fmla="*/ 2171700 w 2847975"/>
                  <a:gd name="connsiteY47" fmla="*/ 1638300 h 2781300"/>
                  <a:gd name="connsiteX48" fmla="*/ 2190750 w 2847975"/>
                  <a:gd name="connsiteY48" fmla="*/ 1733550 h 2781300"/>
                  <a:gd name="connsiteX49" fmla="*/ 2219325 w 2847975"/>
                  <a:gd name="connsiteY49" fmla="*/ 1800225 h 2781300"/>
                  <a:gd name="connsiteX50" fmla="*/ 2238375 w 2847975"/>
                  <a:gd name="connsiteY50" fmla="*/ 1885950 h 2781300"/>
                  <a:gd name="connsiteX51" fmla="*/ 2247900 w 2847975"/>
                  <a:gd name="connsiteY51" fmla="*/ 1981200 h 2781300"/>
                  <a:gd name="connsiteX52" fmla="*/ 2266950 w 2847975"/>
                  <a:gd name="connsiteY52" fmla="*/ 2066925 h 2781300"/>
                  <a:gd name="connsiteX53" fmla="*/ 2286000 w 2847975"/>
                  <a:gd name="connsiteY53" fmla="*/ 2114550 h 2781300"/>
                  <a:gd name="connsiteX54" fmla="*/ 2305050 w 2847975"/>
                  <a:gd name="connsiteY54" fmla="*/ 2257425 h 2781300"/>
                  <a:gd name="connsiteX55" fmla="*/ 2324100 w 2847975"/>
                  <a:gd name="connsiteY55" fmla="*/ 2286000 h 2781300"/>
                  <a:gd name="connsiteX56" fmla="*/ 2333625 w 2847975"/>
                  <a:gd name="connsiteY56" fmla="*/ 2314575 h 2781300"/>
                  <a:gd name="connsiteX57" fmla="*/ 2381250 w 2847975"/>
                  <a:gd name="connsiteY57" fmla="*/ 2381250 h 2781300"/>
                  <a:gd name="connsiteX58" fmla="*/ 2409825 w 2847975"/>
                  <a:gd name="connsiteY58" fmla="*/ 2390775 h 2781300"/>
                  <a:gd name="connsiteX59" fmla="*/ 2457450 w 2847975"/>
                  <a:gd name="connsiteY59" fmla="*/ 2409825 h 2781300"/>
                  <a:gd name="connsiteX60" fmla="*/ 2533650 w 2847975"/>
                  <a:gd name="connsiteY60" fmla="*/ 2466975 h 2781300"/>
                  <a:gd name="connsiteX61" fmla="*/ 2609850 w 2847975"/>
                  <a:gd name="connsiteY61" fmla="*/ 2505075 h 2781300"/>
                  <a:gd name="connsiteX62" fmla="*/ 2638425 w 2847975"/>
                  <a:gd name="connsiteY62" fmla="*/ 2524125 h 2781300"/>
                  <a:gd name="connsiteX63" fmla="*/ 2676525 w 2847975"/>
                  <a:gd name="connsiteY63" fmla="*/ 2552700 h 2781300"/>
                  <a:gd name="connsiteX64" fmla="*/ 2714625 w 2847975"/>
                  <a:gd name="connsiteY64" fmla="*/ 2571750 h 2781300"/>
                  <a:gd name="connsiteX65" fmla="*/ 2762250 w 2847975"/>
                  <a:gd name="connsiteY65" fmla="*/ 2638425 h 2781300"/>
                  <a:gd name="connsiteX66" fmla="*/ 2800350 w 2847975"/>
                  <a:gd name="connsiteY66" fmla="*/ 2695575 h 2781300"/>
                  <a:gd name="connsiteX67" fmla="*/ 2819400 w 2847975"/>
                  <a:gd name="connsiteY67" fmla="*/ 2724150 h 2781300"/>
                  <a:gd name="connsiteX68" fmla="*/ 2838450 w 2847975"/>
                  <a:gd name="connsiteY68" fmla="*/ 2752725 h 2781300"/>
                  <a:gd name="connsiteX69" fmla="*/ 2847975 w 2847975"/>
                  <a:gd name="connsiteY69" fmla="*/ 2781300 h 278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2847975" h="2781300">
                    <a:moveTo>
                      <a:pt x="0" y="0"/>
                    </a:moveTo>
                    <a:lnTo>
                      <a:pt x="419100" y="9525"/>
                    </a:lnTo>
                    <a:cubicBezTo>
                      <a:pt x="483468" y="11866"/>
                      <a:pt x="509803" y="13669"/>
                      <a:pt x="561975" y="28575"/>
                    </a:cubicBezTo>
                    <a:cubicBezTo>
                      <a:pt x="571629" y="31333"/>
                      <a:pt x="581570" y="33610"/>
                      <a:pt x="590550" y="38100"/>
                    </a:cubicBezTo>
                    <a:cubicBezTo>
                      <a:pt x="600789" y="43220"/>
                      <a:pt x="609600" y="50800"/>
                      <a:pt x="619125" y="57150"/>
                    </a:cubicBezTo>
                    <a:cubicBezTo>
                      <a:pt x="631825" y="76200"/>
                      <a:pt x="646986" y="93822"/>
                      <a:pt x="657225" y="114300"/>
                    </a:cubicBezTo>
                    <a:cubicBezTo>
                      <a:pt x="663575" y="127000"/>
                      <a:pt x="667185" y="141492"/>
                      <a:pt x="676275" y="152400"/>
                    </a:cubicBezTo>
                    <a:cubicBezTo>
                      <a:pt x="683604" y="161194"/>
                      <a:pt x="696755" y="163355"/>
                      <a:pt x="704850" y="171450"/>
                    </a:cubicBezTo>
                    <a:cubicBezTo>
                      <a:pt x="716075" y="182675"/>
                      <a:pt x="721372" y="199219"/>
                      <a:pt x="733425" y="209550"/>
                    </a:cubicBezTo>
                    <a:cubicBezTo>
                      <a:pt x="744206" y="218791"/>
                      <a:pt x="759484" y="221075"/>
                      <a:pt x="771525" y="228600"/>
                    </a:cubicBezTo>
                    <a:cubicBezTo>
                      <a:pt x="784987" y="237014"/>
                      <a:pt x="796620" y="248071"/>
                      <a:pt x="809625" y="257175"/>
                    </a:cubicBezTo>
                    <a:cubicBezTo>
                      <a:pt x="828382" y="270305"/>
                      <a:pt x="847725" y="282575"/>
                      <a:pt x="866775" y="295275"/>
                    </a:cubicBezTo>
                    <a:cubicBezTo>
                      <a:pt x="876300" y="301625"/>
                      <a:pt x="884490" y="310705"/>
                      <a:pt x="895350" y="314325"/>
                    </a:cubicBezTo>
                    <a:cubicBezTo>
                      <a:pt x="904875" y="317500"/>
                      <a:pt x="914524" y="320325"/>
                      <a:pt x="923925" y="323850"/>
                    </a:cubicBezTo>
                    <a:cubicBezTo>
                      <a:pt x="939934" y="329853"/>
                      <a:pt x="955330" y="337493"/>
                      <a:pt x="971550" y="342900"/>
                    </a:cubicBezTo>
                    <a:cubicBezTo>
                      <a:pt x="989861" y="349004"/>
                      <a:pt x="1019879" y="352777"/>
                      <a:pt x="1038225" y="361950"/>
                    </a:cubicBezTo>
                    <a:cubicBezTo>
                      <a:pt x="1054784" y="370229"/>
                      <a:pt x="1069666" y="381534"/>
                      <a:pt x="1085850" y="390525"/>
                    </a:cubicBezTo>
                    <a:cubicBezTo>
                      <a:pt x="1098262" y="397421"/>
                      <a:pt x="1111774" y="402270"/>
                      <a:pt x="1123950" y="409575"/>
                    </a:cubicBezTo>
                    <a:cubicBezTo>
                      <a:pt x="1143583" y="421355"/>
                      <a:pt x="1164911" y="431486"/>
                      <a:pt x="1181100" y="447675"/>
                    </a:cubicBezTo>
                    <a:cubicBezTo>
                      <a:pt x="1190625" y="457200"/>
                      <a:pt x="1198714" y="468420"/>
                      <a:pt x="1209675" y="476250"/>
                    </a:cubicBezTo>
                    <a:cubicBezTo>
                      <a:pt x="1243361" y="500311"/>
                      <a:pt x="1277423" y="524412"/>
                      <a:pt x="1314450" y="542925"/>
                    </a:cubicBezTo>
                    <a:cubicBezTo>
                      <a:pt x="1327150" y="549275"/>
                      <a:pt x="1340996" y="553722"/>
                      <a:pt x="1352550" y="561975"/>
                    </a:cubicBezTo>
                    <a:cubicBezTo>
                      <a:pt x="1363511" y="569805"/>
                      <a:pt x="1370699" y="582020"/>
                      <a:pt x="1381125" y="590550"/>
                    </a:cubicBezTo>
                    <a:cubicBezTo>
                      <a:pt x="1405698" y="610655"/>
                      <a:pt x="1434874" y="625249"/>
                      <a:pt x="1457325" y="647700"/>
                    </a:cubicBezTo>
                    <a:cubicBezTo>
                      <a:pt x="1470025" y="660400"/>
                      <a:pt x="1481788" y="674111"/>
                      <a:pt x="1495425" y="685800"/>
                    </a:cubicBezTo>
                    <a:cubicBezTo>
                      <a:pt x="1514273" y="701956"/>
                      <a:pt x="1540479" y="713090"/>
                      <a:pt x="1562100" y="723900"/>
                    </a:cubicBezTo>
                    <a:cubicBezTo>
                      <a:pt x="1590949" y="810446"/>
                      <a:pt x="1545366" y="693191"/>
                      <a:pt x="1600200" y="771525"/>
                    </a:cubicBezTo>
                    <a:cubicBezTo>
                      <a:pt x="1616485" y="794790"/>
                      <a:pt x="1618220" y="827645"/>
                      <a:pt x="1638300" y="847725"/>
                    </a:cubicBezTo>
                    <a:cubicBezTo>
                      <a:pt x="1678100" y="887525"/>
                      <a:pt x="1658793" y="865524"/>
                      <a:pt x="1695450" y="914400"/>
                    </a:cubicBezTo>
                    <a:cubicBezTo>
                      <a:pt x="1719391" y="986224"/>
                      <a:pt x="1687096" y="897692"/>
                      <a:pt x="1724025" y="971550"/>
                    </a:cubicBezTo>
                    <a:cubicBezTo>
                      <a:pt x="1728515" y="980530"/>
                      <a:pt x="1729060" y="991145"/>
                      <a:pt x="1733550" y="1000125"/>
                    </a:cubicBezTo>
                    <a:cubicBezTo>
                      <a:pt x="1738670" y="1010364"/>
                      <a:pt x="1747480" y="1018461"/>
                      <a:pt x="1752600" y="1028700"/>
                    </a:cubicBezTo>
                    <a:cubicBezTo>
                      <a:pt x="1757090" y="1037680"/>
                      <a:pt x="1757249" y="1048498"/>
                      <a:pt x="1762125" y="1057275"/>
                    </a:cubicBezTo>
                    <a:cubicBezTo>
                      <a:pt x="1773244" y="1077289"/>
                      <a:pt x="1787525" y="1095375"/>
                      <a:pt x="1800225" y="1114425"/>
                    </a:cubicBezTo>
                    <a:lnTo>
                      <a:pt x="1819275" y="1143000"/>
                    </a:lnTo>
                    <a:cubicBezTo>
                      <a:pt x="1825625" y="1152525"/>
                      <a:pt x="1834705" y="1160715"/>
                      <a:pt x="1838325" y="1171575"/>
                    </a:cubicBezTo>
                    <a:cubicBezTo>
                      <a:pt x="1841500" y="1181100"/>
                      <a:pt x="1841578" y="1192310"/>
                      <a:pt x="1847850" y="1200150"/>
                    </a:cubicBezTo>
                    <a:cubicBezTo>
                      <a:pt x="1855001" y="1209089"/>
                      <a:pt x="1868767" y="1210691"/>
                      <a:pt x="1876425" y="1219200"/>
                    </a:cubicBezTo>
                    <a:cubicBezTo>
                      <a:pt x="1897665" y="1242800"/>
                      <a:pt x="1911124" y="1272949"/>
                      <a:pt x="1933575" y="1295400"/>
                    </a:cubicBezTo>
                    <a:cubicBezTo>
                      <a:pt x="1946275" y="1308100"/>
                      <a:pt x="1960455" y="1319475"/>
                      <a:pt x="1971675" y="1333500"/>
                    </a:cubicBezTo>
                    <a:cubicBezTo>
                      <a:pt x="1985978" y="1351378"/>
                      <a:pt x="2002535" y="1368930"/>
                      <a:pt x="2009775" y="1390650"/>
                    </a:cubicBezTo>
                    <a:cubicBezTo>
                      <a:pt x="2012950" y="1400175"/>
                      <a:pt x="2013028" y="1411385"/>
                      <a:pt x="2019300" y="1419225"/>
                    </a:cubicBezTo>
                    <a:cubicBezTo>
                      <a:pt x="2026451" y="1428164"/>
                      <a:pt x="2038350" y="1431925"/>
                      <a:pt x="2047875" y="1438275"/>
                    </a:cubicBezTo>
                    <a:lnTo>
                      <a:pt x="2085975" y="1495425"/>
                    </a:lnTo>
                    <a:cubicBezTo>
                      <a:pt x="2092325" y="1504950"/>
                      <a:pt x="2101405" y="1513140"/>
                      <a:pt x="2105025" y="1524000"/>
                    </a:cubicBezTo>
                    <a:cubicBezTo>
                      <a:pt x="2108200" y="1533525"/>
                      <a:pt x="2108714" y="1544405"/>
                      <a:pt x="2114550" y="1552575"/>
                    </a:cubicBezTo>
                    <a:cubicBezTo>
                      <a:pt x="2124989" y="1567190"/>
                      <a:pt x="2139950" y="1577975"/>
                      <a:pt x="2152650" y="1590675"/>
                    </a:cubicBezTo>
                    <a:cubicBezTo>
                      <a:pt x="2159000" y="1606550"/>
                      <a:pt x="2167201" y="1621805"/>
                      <a:pt x="2171700" y="1638300"/>
                    </a:cubicBezTo>
                    <a:cubicBezTo>
                      <a:pt x="2182674" y="1678538"/>
                      <a:pt x="2177018" y="1696930"/>
                      <a:pt x="2190750" y="1733550"/>
                    </a:cubicBezTo>
                    <a:cubicBezTo>
                      <a:pt x="2221230" y="1814830"/>
                      <a:pt x="2200403" y="1733997"/>
                      <a:pt x="2219325" y="1800225"/>
                    </a:cubicBezTo>
                    <a:cubicBezTo>
                      <a:pt x="2224984" y="1820031"/>
                      <a:pt x="2235920" y="1867536"/>
                      <a:pt x="2238375" y="1885950"/>
                    </a:cubicBezTo>
                    <a:cubicBezTo>
                      <a:pt x="2242592" y="1917578"/>
                      <a:pt x="2243683" y="1949572"/>
                      <a:pt x="2247900" y="1981200"/>
                    </a:cubicBezTo>
                    <a:cubicBezTo>
                      <a:pt x="2249578" y="1993782"/>
                      <a:pt x="2261920" y="2051835"/>
                      <a:pt x="2266950" y="2066925"/>
                    </a:cubicBezTo>
                    <a:cubicBezTo>
                      <a:pt x="2272357" y="2083145"/>
                      <a:pt x="2281087" y="2098173"/>
                      <a:pt x="2286000" y="2114550"/>
                    </a:cubicBezTo>
                    <a:cubicBezTo>
                      <a:pt x="2307495" y="2186200"/>
                      <a:pt x="2282655" y="2160382"/>
                      <a:pt x="2305050" y="2257425"/>
                    </a:cubicBezTo>
                    <a:cubicBezTo>
                      <a:pt x="2307624" y="2268579"/>
                      <a:pt x="2318980" y="2275761"/>
                      <a:pt x="2324100" y="2286000"/>
                    </a:cubicBezTo>
                    <a:cubicBezTo>
                      <a:pt x="2328590" y="2294980"/>
                      <a:pt x="2329135" y="2305595"/>
                      <a:pt x="2333625" y="2314575"/>
                    </a:cubicBezTo>
                    <a:cubicBezTo>
                      <a:pt x="2338589" y="2324503"/>
                      <a:pt x="2377552" y="2378168"/>
                      <a:pt x="2381250" y="2381250"/>
                    </a:cubicBezTo>
                    <a:cubicBezTo>
                      <a:pt x="2388963" y="2387678"/>
                      <a:pt x="2400424" y="2387250"/>
                      <a:pt x="2409825" y="2390775"/>
                    </a:cubicBezTo>
                    <a:cubicBezTo>
                      <a:pt x="2425834" y="2396778"/>
                      <a:pt x="2442888" y="2400864"/>
                      <a:pt x="2457450" y="2409825"/>
                    </a:cubicBezTo>
                    <a:cubicBezTo>
                      <a:pt x="2484490" y="2426465"/>
                      <a:pt x="2505252" y="2452776"/>
                      <a:pt x="2533650" y="2466975"/>
                    </a:cubicBezTo>
                    <a:cubicBezTo>
                      <a:pt x="2559050" y="2479675"/>
                      <a:pt x="2586221" y="2489323"/>
                      <a:pt x="2609850" y="2505075"/>
                    </a:cubicBezTo>
                    <a:cubicBezTo>
                      <a:pt x="2619375" y="2511425"/>
                      <a:pt x="2629110" y="2517471"/>
                      <a:pt x="2638425" y="2524125"/>
                    </a:cubicBezTo>
                    <a:cubicBezTo>
                      <a:pt x="2651343" y="2533352"/>
                      <a:pt x="2663063" y="2544286"/>
                      <a:pt x="2676525" y="2552700"/>
                    </a:cubicBezTo>
                    <a:cubicBezTo>
                      <a:pt x="2688566" y="2560225"/>
                      <a:pt x="2701925" y="2565400"/>
                      <a:pt x="2714625" y="2571750"/>
                    </a:cubicBezTo>
                    <a:cubicBezTo>
                      <a:pt x="2776559" y="2664651"/>
                      <a:pt x="2679548" y="2520280"/>
                      <a:pt x="2762250" y="2638425"/>
                    </a:cubicBezTo>
                    <a:cubicBezTo>
                      <a:pt x="2775380" y="2657182"/>
                      <a:pt x="2787650" y="2676525"/>
                      <a:pt x="2800350" y="2695575"/>
                    </a:cubicBezTo>
                    <a:lnTo>
                      <a:pt x="2819400" y="2724150"/>
                    </a:lnTo>
                    <a:cubicBezTo>
                      <a:pt x="2825750" y="2733675"/>
                      <a:pt x="2834830" y="2741865"/>
                      <a:pt x="2838450" y="2752725"/>
                    </a:cubicBezTo>
                    <a:lnTo>
                      <a:pt x="2847975" y="2781300"/>
                    </a:lnTo>
                  </a:path>
                </a:pathLst>
              </a:custGeom>
              <a:ln w="38100">
                <a:solidFill>
                  <a:srgbClr val="00B050"/>
                </a:solidFill>
                <a:headEnd type="none" w="med" len="med"/>
                <a:tailEnd type="none" w="med" len="med"/>
              </a:ln>
              <a:effectLst>
                <a:outerShdw blurRad="12700" dist="12700" algn="l" rotWithShape="0">
                  <a:schemeClr val="bg1">
                    <a:alpha val="70000"/>
                  </a:schemeClr>
                </a:outerShdw>
              </a:effec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72866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 bwMode="auto">
              <a:xfrm>
                <a:off x="7418218" y="3560318"/>
                <a:ext cx="114801" cy="123204"/>
              </a:xfrm>
              <a:prstGeom prst="ellipse">
                <a:avLst/>
              </a:prstGeom>
              <a:solidFill>
                <a:schemeClr val="bg1"/>
              </a:solidFill>
              <a:ln w="317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72866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1050" b="0" i="0" u="none" strike="noStrike" kern="1200" cap="none" spc="0" normalizeH="0" baseline="0" noProof="0">
                  <a:ln>
                    <a:noFill/>
                  </a:ln>
                  <a:solidFill>
                    <a:srgbClr val="69C9FF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0" name="Down Arrow 159"/>
              <p:cNvSpPr/>
              <p:nvPr/>
            </p:nvSpPr>
            <p:spPr bwMode="auto">
              <a:xfrm>
                <a:off x="7417606" y="2192264"/>
                <a:ext cx="142531" cy="1041357"/>
              </a:xfrm>
              <a:prstGeom prst="down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07287" tIns="53643" rIns="107287" bIns="53643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72866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10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1" name="TextBox 160"/>
              <p:cNvSpPr txBox="1">
                <a:spLocks noChangeArrowheads="1"/>
              </p:cNvSpPr>
              <p:nvPr/>
            </p:nvSpPr>
            <p:spPr bwMode="auto">
              <a:xfrm>
                <a:off x="6867718" y="1229718"/>
                <a:ext cx="1274125" cy="83099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algn="ctr" rotWithShape="0">
                  <a:schemeClr val="bg1">
                    <a:alpha val="90000"/>
                  </a:schemeClr>
                </a:outerShdw>
              </a:effec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nl-BE" sz="1600" b="1" dirty="0">
                    <a:solidFill>
                      <a:srgbClr val="00B050"/>
                    </a:solidFill>
                    <a:latin typeface="+mj-lt"/>
                  </a:rPr>
                  <a:t>Advanced Recycling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nl-BE" sz="1600" b="1" dirty="0">
                    <a:solidFill>
                      <a:srgbClr val="00B050"/>
                    </a:solidFill>
                    <a:latin typeface="+mj-lt"/>
                  </a:rPr>
                  <a:t>(P&amp;T)</a:t>
                </a:r>
              </a:p>
            </p:txBody>
          </p:sp>
          <p:sp>
            <p:nvSpPr>
              <p:cNvPr id="162" name="TextBox 161"/>
              <p:cNvSpPr txBox="1">
                <a:spLocks noChangeArrowheads="1"/>
              </p:cNvSpPr>
              <p:nvPr/>
            </p:nvSpPr>
            <p:spPr bwMode="auto">
              <a:xfrm>
                <a:off x="7475618" y="3294149"/>
                <a:ext cx="1169080" cy="26161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1072866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 w="3175"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+mj-lt"/>
                    <a:cs typeface="Segoe UI" panose="020B0502040204020203" pitchFamily="34" charset="0"/>
                  </a:rPr>
                  <a:t>300 years</a:t>
                </a:r>
                <a:endParaRPr kumimoji="0" lang="en-US" sz="1100" b="1" i="0" u="none" strike="noStrike" kern="1200" cap="none" spc="0" normalizeH="0" baseline="0" noProof="0" dirty="0">
                  <a:ln w="6350">
                    <a:noFill/>
                  </a:ln>
                  <a:solidFill>
                    <a:srgbClr val="D9F1FF">
                      <a:lumMod val="75000"/>
                    </a:srgbClr>
                  </a:solidFill>
                  <a:effectLst/>
                  <a:uLnTx/>
                  <a:uFillTx/>
                  <a:latin typeface="+mj-lt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63" name="TextBox 162"/>
            <p:cNvSpPr txBox="1"/>
            <p:nvPr/>
          </p:nvSpPr>
          <p:spPr>
            <a:xfrm>
              <a:off x="10409673" y="3739235"/>
              <a:ext cx="1475949" cy="27761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07287" tIns="53643" rIns="107287" bIns="53643" rtlCol="0">
              <a:spAutoFit/>
            </a:bodyPr>
            <a:lstStyle/>
            <a:p>
              <a:pPr lvl="0" defTabSz="685800" fontAlgn="base">
                <a:spcBef>
                  <a:spcPct val="20000"/>
                </a:spcBef>
                <a:spcAft>
                  <a:spcPct val="0"/>
                </a:spcAft>
                <a:buClr>
                  <a:srgbClr val="3E8FCD"/>
                </a:buClr>
                <a:buSzPct val="100000"/>
                <a:defRPr/>
              </a:pPr>
              <a:r>
                <a:rPr lang="en-US" sz="1100" b="1" kern="0" dirty="0">
                  <a:ln w="3175">
                    <a:noFill/>
                  </a:ln>
                  <a:solidFill>
                    <a:srgbClr val="FF0000"/>
                  </a:solidFill>
                  <a:latin typeface="+mj-lt"/>
                  <a:ea typeface="Segoe UI" panose="020B0502040204020203" pitchFamily="34" charset="0"/>
                  <a:cs typeface="Segoe UI" panose="020B0502040204020203" pitchFamily="34" charset="0"/>
                </a:rPr>
                <a:t>&gt;</a:t>
              </a:r>
              <a:r>
                <a:rPr kumimoji="0" lang="en-US" sz="1100" b="1" i="0" u="none" strike="noStrike" kern="0" cap="none" spc="0" normalizeH="0" baseline="0" noProof="0" dirty="0">
                  <a:ln w="3175"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Segoe UI" panose="020B0502040204020203" pitchFamily="34" charset="0"/>
                  <a:cs typeface="Segoe UI" panose="020B0502040204020203" pitchFamily="34" charset="0"/>
                </a:rPr>
                <a:t>300 000 years</a:t>
              </a: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6024806" y="3907769"/>
              <a:ext cx="2728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10728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 w="3175"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1</a:t>
              </a:r>
              <a:endParaRPr kumimoji="0" lang="en-US" sz="1200" b="1" i="0" u="none" strike="noStrike" kern="1200" cap="none" spc="0" normalizeH="0" baseline="0" noProof="0" dirty="0">
                <a:ln w="3175"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5" name="Content Placeholder 2"/>
            <p:cNvSpPr txBox="1">
              <a:spLocks/>
            </p:cNvSpPr>
            <p:nvPr/>
          </p:nvSpPr>
          <p:spPr>
            <a:xfrm>
              <a:off x="11273144" y="4832020"/>
              <a:ext cx="612478" cy="324353"/>
            </a:xfrm>
            <a:prstGeom prst="rect">
              <a:avLst/>
            </a:prstGeom>
            <a:noFill/>
          </p:spPr>
          <p:txBody>
            <a:bodyPr/>
            <a:lstStyle>
              <a:lvl1pPr marL="309563" indent="-309563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7DC3"/>
                </a:buClr>
                <a:buSzPct val="100000"/>
                <a:buFont typeface="Wingdings" pitchFamily="2" charset="2"/>
                <a:buChar char="l"/>
                <a:defRPr sz="2200">
                  <a:solidFill>
                    <a:schemeClr val="tx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  <a:lvl2pPr marL="666750" indent="-2444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11AAFF"/>
                </a:buClr>
                <a:buSzPct val="10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2pPr>
              <a:lvl3pPr marL="1028700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8FD7FF"/>
                </a:buClr>
                <a:buSzPct val="10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3pPr>
              <a:lvl4pPr marL="1439863" indent="-204788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8526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3098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7670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2242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681413" indent="-206375" algn="l" defTabSz="685800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9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 w="3175"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Time</a:t>
              </a:r>
            </a:p>
          </p:txBody>
        </p:sp>
      </p:grpSp>
      <p:pic>
        <p:nvPicPr>
          <p:cNvPr id="166" name="Picture 2">
            <a:extLst>
              <a:ext uri="{FF2B5EF4-FFF2-40B4-BE49-F238E27FC236}">
                <a16:creationId xmlns:a16="http://schemas.microsoft.com/office/drawing/2014/main" id="{89558CAF-01CA-27C7-4E21-CB34214DB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3474" y="5022042"/>
            <a:ext cx="2209062" cy="147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09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</a:t>
            </a:fld>
            <a:endParaRPr lang="en-BE" dirty="0"/>
          </a:p>
        </p:txBody>
      </p:sp>
      <p:sp>
        <p:nvSpPr>
          <p:cNvPr id="2" name="TextBox 1"/>
          <p:cNvSpPr txBox="1"/>
          <p:nvPr/>
        </p:nvSpPr>
        <p:spPr>
          <a:xfrm>
            <a:off x="3267075" y="291102"/>
            <a:ext cx="90174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Purpose: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ADS technology demonstrator at pre-industrial scale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Flexible irradiation facility </a:t>
            </a:r>
            <a:r>
              <a:rPr lang="en-US" sz="1400" dirty="0"/>
              <a:t>(Radio isotope production, reactor fuel research, </a:t>
            </a:r>
            <a:r>
              <a:rPr lang="en-150" sz="1400" dirty="0"/>
              <a:t>…</a:t>
            </a:r>
            <a:r>
              <a:rPr lang="en-US" sz="1400" dirty="0"/>
              <a:t>)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At SCK CEN </a:t>
            </a:r>
            <a:r>
              <a:rPr lang="en-150" sz="2400" dirty="0"/>
              <a:t>–</a:t>
            </a:r>
            <a:r>
              <a:rPr lang="en-US" sz="2400" dirty="0"/>
              <a:t> the Belgian nuclear research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Pre-studies since decades</a:t>
            </a:r>
            <a:endParaRPr lang="en-US" sz="1400" dirty="0"/>
          </a:p>
        </p:txBody>
      </p:sp>
      <p:pic>
        <p:nvPicPr>
          <p:cNvPr id="171" name="Picture 1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8225" y="3970699"/>
            <a:ext cx="1634458" cy="2315338"/>
          </a:xfrm>
          <a:prstGeom prst="rect">
            <a:avLst/>
          </a:prstGeom>
        </p:spPr>
      </p:pic>
      <p:sp>
        <p:nvSpPr>
          <p:cNvPr id="173" name="Rectangle 172"/>
          <p:cNvSpPr/>
          <p:nvPr/>
        </p:nvSpPr>
        <p:spPr>
          <a:xfrm>
            <a:off x="8077727" y="4779307"/>
            <a:ext cx="21304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kumimoji="0" lang="en-US" sz="1800" b="1" u="none" strike="noStrike" kern="1200" cap="small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SUBCRITICAL REACTOR (</a:t>
            </a:r>
            <a:r>
              <a:rPr lang="en-US" b="1" dirty="0"/>
              <a:t>~</a:t>
            </a:r>
            <a:r>
              <a:rPr kumimoji="0" lang="en-US" sz="1800" b="1" u="none" strike="noStrike" kern="1200" cap="small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70MWth)</a:t>
            </a:r>
            <a:r>
              <a:rPr kumimoji="0" lang="en-US" sz="1800" b="1" u="none" strike="noStrike" kern="1200" cap="small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US" sz="1800" b="1" u="none" strike="noStrike" kern="1200" cap="small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986385" y="4994602"/>
            <a:ext cx="54815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4472C4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 </a:t>
            </a:r>
            <a:r>
              <a:rPr kumimoji="0" lang="en-US" sz="2000" b="1" u="none" strike="noStrike" kern="1200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MeV </a:t>
            </a:r>
            <a:r>
              <a:rPr lang="en-US" sz="2000" b="1" dirty="0">
                <a:solidFill>
                  <a:srgbClr val="4472C4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endParaRPr kumimoji="0" lang="en-US" sz="2000" b="1" u="none" strike="noStrike" kern="1200" spc="0" normalizeH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defRPr/>
            </a:pPr>
            <a:r>
              <a:rPr kumimoji="0" lang="en-US" sz="2000" b="1" u="none" strike="noStrike" kern="1200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4mA - CW</a:t>
            </a:r>
          </a:p>
          <a:p>
            <a:pPr lvl="0" algn="ctr">
              <a:defRPr/>
            </a:pPr>
            <a:r>
              <a:rPr lang="en-US" sz="2000" b="1" dirty="0">
                <a:solidFill>
                  <a:srgbClr val="4472C4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MTBF &gt; 250h for beam trips over </a:t>
            </a:r>
            <a:r>
              <a:rPr lang="en-US" sz="2000" b="1" u="sng" dirty="0">
                <a:solidFill>
                  <a:srgbClr val="4472C4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3s</a:t>
            </a:r>
          </a:p>
          <a:p>
            <a:pPr lvl="0" algn="ctr">
              <a:defRPr/>
            </a:pPr>
            <a:r>
              <a:rPr lang="en-US" sz="2000" b="1" dirty="0">
                <a:solidFill>
                  <a:srgbClr val="4472C4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types of SC-cavities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02" y="3110938"/>
            <a:ext cx="10723552" cy="245122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486209A-2DFE-D0EB-A6A6-B707011FF7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2801" y="446268"/>
            <a:ext cx="2726839" cy="190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27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44722" y="2118"/>
          <a:ext cx="1719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13" name="Object 1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722" y="2118"/>
                        <a:ext cx="1719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>
            <p:custDataLst>
              <p:tags r:id="rId2"/>
            </p:custDataLst>
          </p:nvPr>
        </p:nvSpPr>
        <p:spPr bwMode="auto">
          <a:xfrm>
            <a:off x="1143001" y="1"/>
            <a:ext cx="171979" cy="21166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endParaRPr lang="en-US" sz="1400" dirty="0">
              <a:latin typeface="Segoe UI" panose="020B0502040204020203" pitchFamily="34" charset="0"/>
              <a:sym typeface="Segoe UI" panose="020B0502040204020203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16516" y="781088"/>
            <a:ext cx="11377264" cy="5279343"/>
          </a:xfrm>
          <a:prstGeom prst="rect">
            <a:avLst/>
          </a:prstGeom>
        </p:spPr>
        <p:txBody>
          <a:bodyPr lIns="107287" tIns="53643" rIns="107287" bIns="53643"/>
          <a:lstStyle>
            <a:lvl1pPr marL="309563" indent="-309563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DC3"/>
              </a:buClr>
              <a:buSzPct val="100000"/>
              <a:buFont typeface="Wingdings" pitchFamily="2" charset="2"/>
              <a:buChar char="l"/>
              <a:defRPr sz="2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66750" indent="-2444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1AAFF"/>
              </a:buClr>
              <a:buSzPct val="10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1028700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FD7FF"/>
              </a:buClr>
              <a:buSzPct val="100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439863" indent="-204788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1852613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309813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767013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224213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681413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 sz="2400" b="1" dirty="0">
                <a:latin typeface="+mj-lt"/>
              </a:rPr>
              <a:t>build</a:t>
            </a:r>
            <a:r>
              <a:rPr lang="en-US" sz="2400" dirty="0">
                <a:latin typeface="+mj-lt"/>
              </a:rPr>
              <a:t> </a:t>
            </a:r>
            <a:r>
              <a:rPr lang="en-US" sz="2400" b="1" dirty="0">
                <a:latin typeface="+mj-lt"/>
              </a:rPr>
              <a:t>MYRRHA</a:t>
            </a:r>
            <a:r>
              <a:rPr lang="en-US" sz="2400" dirty="0">
                <a:latin typeface="+mj-lt"/>
              </a:rPr>
              <a:t>, a new large research infrastructure in Mol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2400" b="1" dirty="0">
                <a:latin typeface="+mj-lt"/>
              </a:rPr>
              <a:t>allocate a budget</a:t>
            </a:r>
            <a:r>
              <a:rPr lang="en-US" sz="2400" dirty="0">
                <a:latin typeface="+mj-lt"/>
              </a:rPr>
              <a:t> of € 558 m for the first phase 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1600" dirty="0"/>
              <a:t>€ 287 m for 2019 – 2027: construction of MINERVA</a:t>
            </a:r>
          </a:p>
          <a:p>
            <a:pPr lvl="1"/>
            <a:r>
              <a:rPr lang="en-US" sz="1800" dirty="0"/>
              <a:t>€ 115 m for 2019 – 2026: design, R&amp;D and licensing for phases 2 (extended accelerator) &amp; 3 (reactor)</a:t>
            </a:r>
          </a:p>
          <a:p>
            <a:pPr lvl="1"/>
            <a:r>
              <a:rPr lang="en-US" sz="1800" dirty="0"/>
              <a:t>€ 156 m for the period 2027 – 2038: to operate MINERVA</a:t>
            </a:r>
            <a:endParaRPr lang="en-US" sz="1800" dirty="0">
              <a:latin typeface="+mj-lt"/>
            </a:endParaRPr>
          </a:p>
          <a:p>
            <a:pPr>
              <a:spcBef>
                <a:spcPts val="1200"/>
              </a:spcBef>
            </a:pPr>
            <a:endParaRPr lang="en-US" sz="1200" dirty="0">
              <a:latin typeface="+mn-lt"/>
            </a:endParaRPr>
          </a:p>
          <a:p>
            <a:pPr>
              <a:spcBef>
                <a:spcPts val="1200"/>
              </a:spcBef>
            </a:pPr>
            <a:r>
              <a:rPr lang="en-US" sz="2400" dirty="0">
                <a:latin typeface="+mn-lt"/>
              </a:rPr>
              <a:t>establish </a:t>
            </a:r>
            <a:r>
              <a:rPr lang="en-US" sz="2400" b="1" dirty="0">
                <a:latin typeface="+mn-lt"/>
              </a:rPr>
              <a:t>a non-profit organization MYRRHA IVZW/AISBL</a:t>
            </a:r>
            <a:endParaRPr lang="en-US" sz="2400" i="1" dirty="0">
              <a:solidFill>
                <a:srgbClr val="FF0000"/>
              </a:solidFill>
              <a:latin typeface="+mn-lt"/>
            </a:endParaRPr>
          </a:p>
          <a:p>
            <a:pPr lvl="1">
              <a:spcBef>
                <a:spcPts val="1200"/>
              </a:spcBef>
            </a:pPr>
            <a:r>
              <a:rPr lang="en-US" dirty="0">
                <a:latin typeface="+mn-lt"/>
              </a:rPr>
              <a:t>in charge of the MYRRHA facility international outreach and serving as the legal structure for welcoming international partners</a:t>
            </a:r>
          </a:p>
          <a:p>
            <a:pPr>
              <a:spcBef>
                <a:spcPts val="1200"/>
              </a:spcBef>
            </a:pPr>
            <a:endParaRPr lang="en-US" sz="1200" dirty="0">
              <a:latin typeface="+mn-lt"/>
            </a:endParaRPr>
          </a:p>
          <a:p>
            <a:pPr>
              <a:spcBef>
                <a:spcPts val="1200"/>
              </a:spcBef>
            </a:pPr>
            <a:r>
              <a:rPr lang="en-US" sz="2400" dirty="0">
                <a:latin typeface="+mn-lt"/>
              </a:rPr>
              <a:t>establish</a:t>
            </a:r>
            <a:r>
              <a:rPr lang="en-US" sz="2400" b="1" dirty="0">
                <a:latin typeface="+mn-lt"/>
              </a:rPr>
              <a:t> governmental support </a:t>
            </a:r>
            <a:r>
              <a:rPr lang="en-US" sz="2400" dirty="0">
                <a:latin typeface="+mn-lt"/>
              </a:rPr>
              <a:t>for promoting MYRRHA international partnerships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548" y="247237"/>
            <a:ext cx="11635200" cy="438601"/>
          </a:xfrm>
        </p:spPr>
        <p:txBody>
          <a:bodyPr/>
          <a:lstStyle/>
          <a:p>
            <a:r>
              <a:rPr lang="en-US" dirty="0"/>
              <a:t>Belgian Governmental decision of Sept 2018:</a:t>
            </a:r>
          </a:p>
        </p:txBody>
      </p:sp>
    </p:spTree>
    <p:extLst>
      <p:ext uri="{BB962C8B-B14F-4D97-AF65-F5344CB8AC3E}">
        <p14:creationId xmlns:p14="http://schemas.microsoft.com/office/powerpoint/2010/main" val="57563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125"/>
          <p:cNvGrpSpPr/>
          <p:nvPr/>
        </p:nvGrpSpPr>
        <p:grpSpPr>
          <a:xfrm>
            <a:off x="584170" y="-274090"/>
            <a:ext cx="11689506" cy="6472862"/>
            <a:chOff x="526714" y="-280407"/>
            <a:chExt cx="11689506" cy="6472862"/>
          </a:xfrm>
        </p:grpSpPr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11768" y="-280407"/>
              <a:ext cx="11504452" cy="6472862"/>
            </a:xfrm>
            <a:prstGeom prst="rect">
              <a:avLst/>
            </a:prstGeom>
          </p:spPr>
        </p:pic>
        <p:grpSp>
          <p:nvGrpSpPr>
            <p:cNvPr id="128" name="Group 127"/>
            <p:cNvGrpSpPr/>
            <p:nvPr/>
          </p:nvGrpSpPr>
          <p:grpSpPr>
            <a:xfrm>
              <a:off x="526714" y="1255505"/>
              <a:ext cx="11587666" cy="4247320"/>
              <a:chOff x="526714" y="1255505"/>
              <a:chExt cx="11587666" cy="4247320"/>
            </a:xfrm>
          </p:grpSpPr>
          <p:pic>
            <p:nvPicPr>
              <p:cNvPr id="129" name="Picture 12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6714" y="2932452"/>
                <a:ext cx="2070100" cy="2570373"/>
              </a:xfrm>
              <a:prstGeom prst="rect">
                <a:avLst/>
              </a:prstGeom>
            </p:spPr>
          </p:pic>
          <p:grpSp>
            <p:nvGrpSpPr>
              <p:cNvPr id="130" name="Group 129"/>
              <p:cNvGrpSpPr/>
              <p:nvPr/>
            </p:nvGrpSpPr>
            <p:grpSpPr>
              <a:xfrm>
                <a:off x="2565390" y="1255505"/>
                <a:ext cx="9548990" cy="3117712"/>
                <a:chOff x="2565390" y="1255505"/>
                <a:chExt cx="9548990" cy="3117712"/>
              </a:xfrm>
            </p:grpSpPr>
            <p:sp>
              <p:nvSpPr>
                <p:cNvPr id="131" name="Rectangle 130"/>
                <p:cNvSpPr/>
                <p:nvPr/>
              </p:nvSpPr>
              <p:spPr>
                <a:xfrm>
                  <a:off x="2565390" y="3685998"/>
                  <a:ext cx="9548990" cy="6872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ectangle 131"/>
                <p:cNvSpPr/>
                <p:nvPr/>
              </p:nvSpPr>
              <p:spPr>
                <a:xfrm>
                  <a:off x="3277553" y="1255505"/>
                  <a:ext cx="3163377" cy="168303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>
                  <a:off x="5955511" y="2671821"/>
                  <a:ext cx="112195" cy="6713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Rectangle 133"/>
                <p:cNvSpPr/>
                <p:nvPr/>
              </p:nvSpPr>
              <p:spPr>
                <a:xfrm>
                  <a:off x="6369330" y="2671821"/>
                  <a:ext cx="140799" cy="6713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Rectangle 134"/>
                <p:cNvSpPr/>
                <p:nvPr/>
              </p:nvSpPr>
              <p:spPr>
                <a:xfrm>
                  <a:off x="6863987" y="2474418"/>
                  <a:ext cx="793240" cy="4728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6313740" y="2762545"/>
                  <a:ext cx="0" cy="1933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7" name="Straight Connector 136"/>
                <p:cNvCxnSpPr/>
                <p:nvPr/>
              </p:nvCxnSpPr>
              <p:spPr>
                <a:xfrm flipH="1">
                  <a:off x="6359459" y="2969812"/>
                  <a:ext cx="15067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 flipH="1">
                  <a:off x="5955511" y="2969812"/>
                  <a:ext cx="15067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3" name="Group 12"/>
          <p:cNvGrpSpPr/>
          <p:nvPr/>
        </p:nvGrpSpPr>
        <p:grpSpPr>
          <a:xfrm>
            <a:off x="182337" y="5309722"/>
            <a:ext cx="11827325" cy="1418433"/>
            <a:chOff x="182336" y="7877294"/>
            <a:chExt cx="11827325" cy="1418433"/>
          </a:xfrm>
        </p:grpSpPr>
        <p:sp>
          <p:nvSpPr>
            <p:cNvPr id="14" name="Oval 13"/>
            <p:cNvSpPr/>
            <p:nvPr/>
          </p:nvSpPr>
          <p:spPr>
            <a:xfrm rot="5400000">
              <a:off x="182336" y="787729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 rot="5400000">
              <a:off x="182336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rot="5400000">
              <a:off x="18233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5400000">
              <a:off x="483961" y="817495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 rot="5400000">
              <a:off x="483961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5400000">
              <a:off x="48396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5400000">
              <a:off x="77860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5400000">
              <a:off x="13709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5400000">
              <a:off x="16693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5400000">
              <a:off x="226694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5400000">
              <a:off x="256538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5400000">
              <a:off x="256538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5400000">
              <a:off x="285983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285983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5400000">
              <a:off x="316365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316365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5400000">
              <a:off x="346092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374899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5400000">
              <a:off x="374899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5400000">
              <a:off x="404811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5400000">
              <a:off x="404811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5400000">
              <a:off x="434656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434656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464100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5400000">
              <a:off x="494482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494482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524209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553538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553538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583701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583701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613165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613165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6428922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67239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672397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70224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702242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732086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761999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761999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791843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791843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821288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821288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851670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851670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881397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910204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910204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940116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940116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5400000">
              <a:off x="969961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 rot="5400000">
              <a:off x="969961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 rot="5400000">
              <a:off x="999405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>
              <a:off x="1029787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 rot="5400000">
              <a:off x="1029787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 rot="5400000">
              <a:off x="1059514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 rot="5400000">
              <a:off x="10888318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 rot="5400000">
              <a:off x="10888318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 rot="5400000">
              <a:off x="1118994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 rot="5400000">
              <a:off x="11484583" y="787729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 userDrawn="1"/>
          </p:nvSpPr>
          <p:spPr>
            <a:xfrm rot="5400000">
              <a:off x="11484583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 rot="5400000">
              <a:off x="1148458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 rot="5400000">
              <a:off x="11781854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8264" y="230650"/>
            <a:ext cx="10658475" cy="711201"/>
          </a:xfrm>
        </p:spPr>
        <p:txBody>
          <a:bodyPr>
            <a:noAutofit/>
          </a:bodyPr>
          <a:lstStyle/>
          <a:p>
            <a:r>
              <a:rPr lang="en-US" sz="3200" dirty="0"/>
              <a:t>MYRRHA, </a:t>
            </a:r>
            <a:r>
              <a:rPr lang="en-US" sz="3200" i="1" dirty="0"/>
              <a:t>a phased approach</a:t>
            </a:r>
            <a:br>
              <a:rPr lang="en-US" sz="3200" b="0" i="1" dirty="0"/>
            </a:br>
            <a:endParaRPr lang="en-US" sz="3200" b="0" i="1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BE" smtClean="0"/>
              <a:pPr/>
              <a:t>5</a:t>
            </a:fld>
            <a:endParaRPr lang="en-BE" dirty="0"/>
          </a:p>
        </p:txBody>
      </p:sp>
      <p:sp>
        <p:nvSpPr>
          <p:cNvPr id="88" name="Rectangle 87"/>
          <p:cNvSpPr/>
          <p:nvPr/>
        </p:nvSpPr>
        <p:spPr>
          <a:xfrm>
            <a:off x="3024555" y="5607378"/>
            <a:ext cx="204229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sz="1800" b="1" i="1" u="none" strike="noStrike" kern="1200" cap="small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Phase 3 -</a:t>
            </a:r>
            <a:r>
              <a:rPr kumimoji="0" lang="en-US" sz="1800" b="1" i="1" u="none" strike="noStrike" kern="1200" cap="small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lang="en-US" b="1" dirty="0">
                <a:solidFill>
                  <a:srgbClr val="4472C4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Reactor</a:t>
            </a:r>
            <a:endParaRPr lang="en-US" b="1" i="1" cap="small" dirty="0">
              <a:solidFill>
                <a:srgbClr val="4472C4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 flipH="1">
            <a:off x="6563421" y="1239675"/>
            <a:ext cx="3234265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small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Phase 1 - </a:t>
            </a:r>
            <a:r>
              <a:rPr lang="en-US" b="1" cap="small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 M</a:t>
            </a:r>
            <a:r>
              <a:rPr lang="en-US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US" b="1" cap="small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cap="small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“MINERVA”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057673" y="3608678"/>
            <a:ext cx="2183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Application Centers</a:t>
            </a:r>
            <a:endParaRPr lang="en-US" dirty="0">
              <a:solidFill>
                <a:srgbClr val="C00000"/>
              </a:solidFill>
            </a:endParaRPr>
          </a:p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44245" y="2508805"/>
            <a:ext cx="498974" cy="4236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1561764" y="1239675"/>
            <a:ext cx="273916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sz="1800" b="1" i="1" u="none" strike="noStrike" kern="1200" cap="small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Phase 2 - </a:t>
            </a:r>
            <a:r>
              <a:rPr lang="en-US" b="1" i="1" cap="small" dirty="0">
                <a:solidFill>
                  <a:srgbClr val="4472C4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600 </a:t>
            </a:r>
            <a:r>
              <a:rPr lang="en-US" b="1" cap="small" dirty="0">
                <a:solidFill>
                  <a:srgbClr val="4472C4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en-US" b="1" dirty="0">
                <a:solidFill>
                  <a:srgbClr val="4472C4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US" b="1" cap="small" dirty="0">
                <a:solidFill>
                  <a:srgbClr val="4472C4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</a:t>
            </a:r>
            <a:endParaRPr kumimoji="0" lang="en-US" sz="1800" b="1" i="1" u="none" strike="noStrike" kern="1200" cap="small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cxnSp>
        <p:nvCxnSpPr>
          <p:cNvPr id="24" name="Straight Arrow Connector 23"/>
          <p:cNvCxnSpPr>
            <a:stCxn id="97" idx="2"/>
          </p:cNvCxnSpPr>
          <p:nvPr/>
        </p:nvCxnSpPr>
        <p:spPr>
          <a:xfrm>
            <a:off x="2931347" y="1609007"/>
            <a:ext cx="1230676" cy="1250208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88" idx="0"/>
          </p:cNvCxnSpPr>
          <p:nvPr/>
        </p:nvCxnSpPr>
        <p:spPr>
          <a:xfrm flipH="1" flipV="1">
            <a:off x="2793197" y="4837311"/>
            <a:ext cx="1252503" cy="770067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4961138" y="2824888"/>
            <a:ext cx="5458978" cy="486768"/>
            <a:chOff x="3066055" y="2947004"/>
            <a:chExt cx="7386833" cy="486768"/>
          </a:xfrm>
        </p:grpSpPr>
        <p:sp>
          <p:nvSpPr>
            <p:cNvPr id="139" name="Rectangle 138"/>
            <p:cNvSpPr/>
            <p:nvPr/>
          </p:nvSpPr>
          <p:spPr>
            <a:xfrm>
              <a:off x="3066055" y="2947004"/>
              <a:ext cx="3986855" cy="273522"/>
            </a:xfrm>
            <a:prstGeom prst="rect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6925514" y="3160172"/>
              <a:ext cx="3527374" cy="273600"/>
            </a:xfrm>
            <a:prstGeom prst="rect">
              <a:avLst/>
            </a:prstGeom>
            <a:solidFill>
              <a:schemeClr val="accent4">
                <a:alpha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5" name="Rectangle 144"/>
          <p:cNvSpPr/>
          <p:nvPr/>
        </p:nvSpPr>
        <p:spPr>
          <a:xfrm>
            <a:off x="4955274" y="3098669"/>
            <a:ext cx="574249" cy="510022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955274" y="2833644"/>
            <a:ext cx="0" cy="76827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5515977" y="3098410"/>
            <a:ext cx="581" cy="50734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flipH="1" flipV="1">
            <a:off x="4957917" y="3601919"/>
            <a:ext cx="558060" cy="454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4965862" y="2820341"/>
            <a:ext cx="294162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flipH="1">
            <a:off x="7806562" y="3311656"/>
            <a:ext cx="260678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H="1">
            <a:off x="7918903" y="3038056"/>
            <a:ext cx="2492876" cy="288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10411198" y="3045576"/>
            <a:ext cx="581" cy="2660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H="1">
            <a:off x="5529524" y="3098410"/>
            <a:ext cx="230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7813209" y="3094576"/>
            <a:ext cx="581" cy="216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7907482" y="2820341"/>
            <a:ext cx="581" cy="216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/>
          <p:nvPr/>
        </p:nvCxnSpPr>
        <p:spPr>
          <a:xfrm>
            <a:off x="5197533" y="2962341"/>
            <a:ext cx="0" cy="53549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>
            <a:stCxn id="91" idx="2"/>
          </p:cNvCxnSpPr>
          <p:nvPr/>
        </p:nvCxnSpPr>
        <p:spPr>
          <a:xfrm flipH="1">
            <a:off x="6498121" y="1886006"/>
            <a:ext cx="1682432" cy="921174"/>
          </a:xfrm>
          <a:prstGeom prst="straightConnector1">
            <a:avLst/>
          </a:prstGeom>
          <a:ln w="9525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7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MINERVA = MYRRHA phase 1 implementation</a:t>
            </a: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969080" y="6631191"/>
            <a:ext cx="2743200" cy="230784"/>
          </a:xfrm>
        </p:spPr>
        <p:txBody>
          <a:bodyPr/>
          <a:lstStyle/>
          <a:p>
            <a:fld id="{A814E660-BF25-4843-B2A0-93C6E2B6253B}" type="slidenum">
              <a:rPr lang="en-BE" smtClean="0"/>
              <a:pPr/>
              <a:t>6</a:t>
            </a:fld>
            <a:endParaRPr lang="en-BE" dirty="0"/>
          </a:p>
        </p:txBody>
      </p:sp>
      <p:sp>
        <p:nvSpPr>
          <p:cNvPr id="31" name="TextBox 30"/>
          <p:cNvSpPr txBox="1"/>
          <p:nvPr/>
        </p:nvSpPr>
        <p:spPr>
          <a:xfrm>
            <a:off x="330404" y="933451"/>
            <a:ext cx="69458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/>
              <a:t>100 MeV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b="1" dirty="0"/>
              <a:t>1 injector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b="1" dirty="0"/>
              <a:t>1 SC cavity type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/>
              <a:t>Test the reliability concepts (RF-fault tolerance)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Two target stations: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dirty="0"/>
              <a:t>ISOL system (PTF</a:t>
            </a:r>
            <a:r>
              <a:rPr lang="en-US" dirty="0"/>
              <a:t>): </a:t>
            </a:r>
            <a:r>
              <a:rPr lang="en-US" i="1" dirty="0"/>
              <a:t>reduced duty factor (50kW)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dirty="0"/>
              <a:t>Full power Facility (FPF)</a:t>
            </a:r>
            <a:r>
              <a:rPr lang="en-US" dirty="0"/>
              <a:t>: </a:t>
            </a:r>
            <a:r>
              <a:rPr lang="en-US" i="1" dirty="0"/>
              <a:t>Fusion material research, 400 kW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43" y="1845067"/>
            <a:ext cx="11289755" cy="45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08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Has been studied academically for some time</a:t>
            </a:r>
          </a:p>
          <a:p>
            <a:pPr lvl="1"/>
            <a:r>
              <a:rPr lang="en-US" dirty="0"/>
              <a:t>Simulations, “test cryo-module”, injector test stand</a:t>
            </a:r>
          </a:p>
          <a:p>
            <a:r>
              <a:rPr lang="en-US" dirty="0"/>
              <a:t>End 2019: accelerator team was created at the final site</a:t>
            </a:r>
          </a:p>
          <a:p>
            <a:pPr lvl="1"/>
            <a:r>
              <a:rPr lang="en-US" dirty="0"/>
              <a:t>Current size ≈30 persons</a:t>
            </a:r>
          </a:p>
          <a:p>
            <a:pPr lvl="1"/>
            <a:r>
              <a:rPr lang="en-US" dirty="0"/>
              <a:t>-&gt; heavily relying on collaborations and industry</a:t>
            </a:r>
          </a:p>
          <a:p>
            <a:r>
              <a:rPr lang="en-US" dirty="0"/>
              <a:t>Critical review of the acc layout and components lead to significant design changes since 2020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7</a:t>
            </a:fld>
            <a:endParaRPr lang="en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MINERVA accelerator</a:t>
            </a:r>
          </a:p>
        </p:txBody>
      </p:sp>
    </p:spTree>
    <p:extLst>
      <p:ext uri="{BB962C8B-B14F-4D97-AF65-F5344CB8AC3E}">
        <p14:creationId xmlns:p14="http://schemas.microsoft.com/office/powerpoint/2010/main" val="205459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36" y="3635711"/>
            <a:ext cx="6968564" cy="3092644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182867" y="803646"/>
            <a:ext cx="11732908" cy="238722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Normal conducting CH-cavities up to 17MeV, 176MHz</a:t>
            </a:r>
          </a:p>
          <a:p>
            <a:r>
              <a:rPr lang="en-US" dirty="0"/>
              <a:t>Experimentally validated up to exit RFQ in R&amp;D manner</a:t>
            </a:r>
          </a:p>
          <a:p>
            <a:pPr lvl="1"/>
            <a:r>
              <a:rPr lang="en-US" dirty="0"/>
              <a:t>ECR ion source</a:t>
            </a:r>
            <a:r>
              <a:rPr lang="en-US" sz="1800" dirty="0"/>
              <a:t>, </a:t>
            </a:r>
            <a:r>
              <a:rPr lang="en-US" dirty="0"/>
              <a:t>4-rod RFQ with up to 160 kW</a:t>
            </a:r>
          </a:p>
          <a:p>
            <a:pPr lvl="1"/>
            <a:r>
              <a:rPr lang="en-US" dirty="0"/>
              <a:t>Emittance measurement done</a:t>
            </a:r>
          </a:p>
          <a:p>
            <a:r>
              <a:rPr lang="en-US" dirty="0"/>
              <a:t>Full Beam characterization including collimation (also in stand-by inj.)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8</a:t>
            </a:fld>
            <a:endParaRPr lang="en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Injector</a:t>
            </a:r>
          </a:p>
        </p:txBody>
      </p:sp>
      <p:pic>
        <p:nvPicPr>
          <p:cNvPr id="5" name="Image 2" descr="IMG_2094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9" t="16155" b="27809"/>
          <a:stretch/>
        </p:blipFill>
        <p:spPr>
          <a:xfrm>
            <a:off x="7809831" y="3394807"/>
            <a:ext cx="3712804" cy="28809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5254" y="3407392"/>
            <a:ext cx="1394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CH-linac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49714" y="3130393"/>
            <a:ext cx="1688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Diagnostic &amp; Collimation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34447" y="3407392"/>
            <a:ext cx="1394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Dogleg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01280" y="3407392"/>
            <a:ext cx="1394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SC-linac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6E8EDE-5AC2-DD6B-7DE8-68315885A520}"/>
              </a:ext>
            </a:extLst>
          </p:cNvPr>
          <p:cNvSpPr txBox="1"/>
          <p:nvPr/>
        </p:nvSpPr>
        <p:spPr>
          <a:xfrm>
            <a:off x="7760203" y="6275733"/>
            <a:ext cx="3812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Injector test stand currently being dismantled</a:t>
            </a:r>
            <a:endParaRPr lang="en-150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B66499-0681-1BDB-DCE4-279108B802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02" y="432678"/>
            <a:ext cx="1570079" cy="15216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20525143-E38E-BF36-2478-5D30646D4BD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701810"/>
                  </p:ext>
                </p:extLst>
              </p:nvPr>
            </p:nvGraphicFramePr>
            <p:xfrm>
              <a:off x="8399063" y="2033234"/>
              <a:ext cx="3610070" cy="5846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80820">
                      <a:extLst>
                        <a:ext uri="{9D8B030D-6E8A-4147-A177-3AD203B41FA5}">
                          <a16:colId xmlns:a16="http://schemas.microsoft.com/office/drawing/2014/main" val="3143407840"/>
                        </a:ext>
                      </a:extLst>
                    </a:gridCol>
                    <a:gridCol w="1531346">
                      <a:extLst>
                        <a:ext uri="{9D8B030D-6E8A-4147-A177-3AD203B41FA5}">
                          <a16:colId xmlns:a16="http://schemas.microsoft.com/office/drawing/2014/main" val="3762380285"/>
                        </a:ext>
                      </a:extLst>
                    </a:gridCol>
                    <a:gridCol w="1397904">
                      <a:extLst>
                        <a:ext uri="{9D8B030D-6E8A-4147-A177-3AD203B41FA5}">
                          <a16:colId xmlns:a16="http://schemas.microsoft.com/office/drawing/2014/main" val="1663956061"/>
                        </a:ext>
                      </a:extLst>
                    </a:gridCol>
                  </a:tblGrid>
                  <a:tr h="206221"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Emittance</a:t>
                          </a:r>
                        </a:p>
                      </a:txBody>
                      <a:tcPr marL="46650" marR="46650" marT="23325" marB="2332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Horizontal (</a:t>
                          </a:r>
                          <a14:m>
                            <m:oMath xmlns:m="http://schemas.openxmlformats.org/officeDocument/2006/math"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𝒎𝒎</m:t>
                              </m:r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𝒎𝒓𝒂𝒅</m:t>
                              </m:r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900" dirty="0"/>
                        </a:p>
                      </a:txBody>
                      <a:tcPr marL="46650" marR="46650" marT="23325" marB="23325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900" dirty="0"/>
                            <a:t>Vertical  (</a:t>
                          </a:r>
                          <a14:m>
                            <m:oMath xmlns:m="http://schemas.openxmlformats.org/officeDocument/2006/math"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𝒎𝒎</m:t>
                              </m:r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𝒎𝒓𝒂𝒅</m:t>
                              </m:r>
                              <m:r>
                                <a:rPr lang="en-US" sz="9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900" dirty="0"/>
                        </a:p>
                      </a:txBody>
                      <a:tcPr marL="46650" marR="46650" marT="23325" marB="23325"/>
                    </a:tc>
                    <a:extLst>
                      <a:ext uri="{0D108BD9-81ED-4DB2-BD59-A6C34878D82A}">
                        <a16:rowId xmlns:a16="http://schemas.microsoft.com/office/drawing/2014/main" val="3837062001"/>
                      </a:ext>
                    </a:extLst>
                  </a:tr>
                  <a:tr h="189195"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Simulation</a:t>
                          </a:r>
                        </a:p>
                      </a:txBody>
                      <a:tcPr marL="46650" marR="46650" marT="23325" marB="2332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0.114</a:t>
                          </a:r>
                        </a:p>
                      </a:txBody>
                      <a:tcPr marL="46650" marR="46650" marT="23325" marB="2332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0.113</a:t>
                          </a:r>
                        </a:p>
                      </a:txBody>
                      <a:tcPr marL="46650" marR="46650" marT="23325" marB="23325"/>
                    </a:tc>
                    <a:extLst>
                      <a:ext uri="{0D108BD9-81ED-4DB2-BD59-A6C34878D82A}">
                        <a16:rowId xmlns:a16="http://schemas.microsoft.com/office/drawing/2014/main" val="1611379084"/>
                      </a:ext>
                    </a:extLst>
                  </a:tr>
                  <a:tr h="189195"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Scan</a:t>
                          </a:r>
                        </a:p>
                      </a:txBody>
                      <a:tcPr marL="46650" marR="46650" marT="23325" marB="23325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900" dirty="0"/>
                            <a:t>0.080(7)</a:t>
                          </a:r>
                        </a:p>
                      </a:txBody>
                      <a:tcPr marL="46650" marR="46650" marT="23325" marB="2332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0.093(5)</a:t>
                          </a:r>
                        </a:p>
                      </a:txBody>
                      <a:tcPr marL="46650" marR="46650" marT="23325" marB="23325"/>
                    </a:tc>
                    <a:extLst>
                      <a:ext uri="{0D108BD9-81ED-4DB2-BD59-A6C34878D82A}">
                        <a16:rowId xmlns:a16="http://schemas.microsoft.com/office/drawing/2014/main" val="20269249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20525143-E38E-BF36-2478-5D30646D4BD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701810"/>
                  </p:ext>
                </p:extLst>
              </p:nvPr>
            </p:nvGraphicFramePr>
            <p:xfrm>
              <a:off x="8399063" y="2033234"/>
              <a:ext cx="3610070" cy="5846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80820">
                      <a:extLst>
                        <a:ext uri="{9D8B030D-6E8A-4147-A177-3AD203B41FA5}">
                          <a16:colId xmlns:a16="http://schemas.microsoft.com/office/drawing/2014/main" val="3143407840"/>
                        </a:ext>
                      </a:extLst>
                    </a:gridCol>
                    <a:gridCol w="1531346">
                      <a:extLst>
                        <a:ext uri="{9D8B030D-6E8A-4147-A177-3AD203B41FA5}">
                          <a16:colId xmlns:a16="http://schemas.microsoft.com/office/drawing/2014/main" val="3762380285"/>
                        </a:ext>
                      </a:extLst>
                    </a:gridCol>
                    <a:gridCol w="1397904">
                      <a:extLst>
                        <a:ext uri="{9D8B030D-6E8A-4147-A177-3AD203B41FA5}">
                          <a16:colId xmlns:a16="http://schemas.microsoft.com/office/drawing/2014/main" val="1663956061"/>
                        </a:ext>
                      </a:extLst>
                    </a:gridCol>
                  </a:tblGrid>
                  <a:tr h="206221"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Emittance</a:t>
                          </a:r>
                        </a:p>
                      </a:txBody>
                      <a:tcPr marL="46650" marR="46650" marT="23325" marB="23325"/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 marL="46650" marR="46650" marT="23325" marB="23325">
                        <a:blipFill>
                          <a:blip r:embed="rId6"/>
                          <a:stretch>
                            <a:fillRect l="-44841" t="-8824" r="-92857" b="-20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 marL="46650" marR="46650" marT="23325" marB="23325">
                        <a:blipFill>
                          <a:blip r:embed="rId6"/>
                          <a:stretch>
                            <a:fillRect l="-158696" t="-8824" r="-1739" b="-2029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37062001"/>
                      </a:ext>
                    </a:extLst>
                  </a:tr>
                  <a:tr h="189195"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Simulation</a:t>
                          </a:r>
                        </a:p>
                      </a:txBody>
                      <a:tcPr marL="46650" marR="46650" marT="23325" marB="2332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0.114</a:t>
                          </a:r>
                        </a:p>
                      </a:txBody>
                      <a:tcPr marL="46650" marR="46650" marT="23325" marB="2332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0.113</a:t>
                          </a:r>
                        </a:p>
                      </a:txBody>
                      <a:tcPr marL="46650" marR="46650" marT="23325" marB="23325"/>
                    </a:tc>
                    <a:extLst>
                      <a:ext uri="{0D108BD9-81ED-4DB2-BD59-A6C34878D82A}">
                        <a16:rowId xmlns:a16="http://schemas.microsoft.com/office/drawing/2014/main" val="1611379084"/>
                      </a:ext>
                    </a:extLst>
                  </a:tr>
                  <a:tr h="189195"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Scan</a:t>
                          </a:r>
                        </a:p>
                      </a:txBody>
                      <a:tcPr marL="46650" marR="46650" marT="23325" marB="23325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900" dirty="0"/>
                            <a:t>0.080(7)</a:t>
                          </a:r>
                        </a:p>
                      </a:txBody>
                      <a:tcPr marL="46650" marR="46650" marT="23325" marB="2332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0.093(5)</a:t>
                          </a:r>
                        </a:p>
                      </a:txBody>
                      <a:tcPr marL="46650" marR="46650" marT="23325" marB="23325"/>
                    </a:tc>
                    <a:extLst>
                      <a:ext uri="{0D108BD9-81ED-4DB2-BD59-A6C34878D82A}">
                        <a16:rowId xmlns:a16="http://schemas.microsoft.com/office/drawing/2014/main" val="202692493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7008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29" y="3764792"/>
            <a:ext cx="4328329" cy="2784078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182868" y="803646"/>
            <a:ext cx="11633530" cy="284797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Optics &amp; layout “classic high-power SC-linac-style”: </a:t>
            </a:r>
          </a:p>
          <a:p>
            <a:pPr lvl="1"/>
            <a:r>
              <a:rPr lang="en-US" dirty="0"/>
              <a:t>30 </a:t>
            </a:r>
            <a:r>
              <a:rPr lang="en-US" dirty="0" err="1"/>
              <a:t>cryo</a:t>
            </a:r>
            <a:r>
              <a:rPr lang="en-US" dirty="0"/>
              <a:t> modules with each 2 single spoke cavities (352.2 MHz, β = 0.352)</a:t>
            </a:r>
          </a:p>
          <a:p>
            <a:pPr lvl="1"/>
            <a:r>
              <a:rPr lang="en-US" dirty="0"/>
              <a:t>Warm section with doublet &amp; diagnostic</a:t>
            </a:r>
          </a:p>
          <a:p>
            <a:pPr lvl="1"/>
            <a:r>
              <a:rPr lang="en-US" dirty="0"/>
              <a:t>BPM &amp; correctors integrated into quadrupoles</a:t>
            </a:r>
          </a:p>
          <a:p>
            <a:r>
              <a:rPr lang="en-US" dirty="0"/>
              <a:t>Last doublet used to match into “HEBT”</a:t>
            </a:r>
          </a:p>
          <a:p>
            <a:r>
              <a:rPr lang="en-US" dirty="0"/>
              <a:t>Significant RF-overhead for serial fault tolerance</a:t>
            </a:r>
          </a:p>
          <a:p>
            <a:r>
              <a:rPr lang="en-US" dirty="0"/>
              <a:t>Matching optimization still ongoing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9</a:t>
            </a:fld>
            <a:endParaRPr lang="en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SC-linac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856921"/>
            <a:ext cx="5165018" cy="280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6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odbVV4XRkyHPY1TG6LMDQ"/>
</p:tagLst>
</file>

<file path=ppt/theme/theme1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lexandria Master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20844</TotalTime>
  <Words>1152</Words>
  <Application>Microsoft Office PowerPoint</Application>
  <PresentationFormat>Widescreen</PresentationFormat>
  <Paragraphs>240</Paragraphs>
  <Slides>18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Cambria Math</vt:lpstr>
      <vt:lpstr>Courier New</vt:lpstr>
      <vt:lpstr>Georgia</vt:lpstr>
      <vt:lpstr>Segoe UI</vt:lpstr>
      <vt:lpstr>Segoe UI Light</vt:lpstr>
      <vt:lpstr>Segoe UI Semibold</vt:lpstr>
      <vt:lpstr>Times New Roman</vt:lpstr>
      <vt:lpstr>Wingdings</vt:lpstr>
      <vt:lpstr>Office Theme</vt:lpstr>
      <vt:lpstr>Alexandria Master</vt:lpstr>
      <vt:lpstr>think-cell Slide</vt:lpstr>
      <vt:lpstr>Overview of the MYRRHA/MINERVA project</vt:lpstr>
      <vt:lpstr>PowerPoint Presentation</vt:lpstr>
      <vt:lpstr>PowerPoint Presentation</vt:lpstr>
      <vt:lpstr>Belgian Governmental decision of Sept 2018:</vt:lpstr>
      <vt:lpstr>MYRRHA, a phased approach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SCK CEN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Dekempeneer Erik</dc:creator>
  <cp:lastModifiedBy>Daneels Ruben</cp:lastModifiedBy>
  <cp:revision>472</cp:revision>
  <cp:lastPrinted>2020-01-20T09:16:47Z</cp:lastPrinted>
  <dcterms:created xsi:type="dcterms:W3CDTF">2019-10-21T09:10:33Z</dcterms:created>
  <dcterms:modified xsi:type="dcterms:W3CDTF">2024-09-26T05:57:26Z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exandriaPath">
    <vt:lpwstr>Enterprise:Business Workspaces:IMS Process descriptions:IMS Process Descriptions:APR-MINERVA Management of MINERVA programma:Documents (How?):MINERVA templates</vt:lpwstr>
  </property>
  <property fmtid="{D5CDD505-2E9C-101B-9397-08002B2CF9AE}" pid="3" name="ID">
    <vt:lpwstr>82455530</vt:lpwstr>
  </property>
  <property fmtid="{D5CDD505-2E9C-101B-9397-08002B2CF9AE}" pid="4" name="Name">
    <vt:lpwstr>2024-03-05 - SLHIPP workshop - Overview of the MYRRHA/MINERVA project</vt:lpwstr>
  </property>
  <property fmtid="{D5CDD505-2E9C-101B-9397-08002B2CF9AE}" pid="5" name="SuppMarkings">
    <vt:lpwstr> </vt:lpwstr>
  </property>
  <property fmtid="{D5CDD505-2E9C-101B-9397-08002B2CF9AE}" pid="6" name="Security Clearance">
    <vt:lpwstr> </vt:lpwstr>
  </property>
  <property fmtid="{D5CDD505-2E9C-101B-9397-08002B2CF9AE}" pid="7" name="HyperLink">
    <vt:lpwstr>https://ecm.sckcen.be/OTCS/llisapi.dll/open/82455530</vt:lpwstr>
  </property>
  <property fmtid="{D5CDD505-2E9C-101B-9397-08002B2CF9AE}" pid="8" name="Common Attributes_Reference Number">
    <vt:lpwstr>SCK CEN/82455530</vt:lpwstr>
  </property>
  <property fmtid="{D5CDD505-2E9C-101B-9397-08002B2CF9AE}" pid="9" name="Common Attributes_Short Reference">
    <vt:lpwstr>SCK CEN/82455530</vt:lpwstr>
  </property>
  <property fmtid="{D5CDD505-2E9C-101B-9397-08002B2CF9AE}" pid="10" name="Common Attributes_Alternative Reference">
    <vt:lpwstr> </vt:lpwstr>
  </property>
  <property fmtid="{D5CDD505-2E9C-101B-9397-08002B2CF9AE}" pid="11" name="Common Attributes_Document Type">
    <vt:lpwstr> </vt:lpwstr>
  </property>
  <property fmtid="{D5CDD505-2E9C-101B-9397-08002B2CF9AE}" pid="12" name="Common Attributes_Author_Author Name">
    <vt:lpwstr>Ulrich Dorda</vt:lpwstr>
  </property>
  <property fmtid="{D5CDD505-2E9C-101B-9397-08002B2CF9AE}" pid="13" name="Common Attributes_Author_Author Affiliation">
    <vt:lpwstr>SCK CEN</vt:lpwstr>
  </property>
  <property fmtid="{D5CDD505-2E9C-101B-9397-08002B2CF9AE}" pid="14" name="Common Attributes_Information Security Classification">
    <vt:lpwstr>Restricted</vt:lpwstr>
  </property>
  <property fmtid="{D5CDD505-2E9C-101B-9397-08002B2CF9AE}" pid="15" name="Common Attributes_ISC Motivation">
    <vt:lpwstr> </vt:lpwstr>
  </property>
  <property fmtid="{D5CDD505-2E9C-101B-9397-08002B2CF9AE}" pid="16" name="Event Attributes_Event_Event Type">
    <vt:lpwstr/>
  </property>
  <property fmtid="{D5CDD505-2E9C-101B-9397-08002B2CF9AE}" pid="17" name="Event Attributes_Event_Event Name">
    <vt:lpwstr/>
  </property>
  <property fmtid="{D5CDD505-2E9C-101B-9397-08002B2CF9AE}" pid="18" name="Event Attributes_Event_Event Start Date">
    <vt:lpwstr/>
  </property>
  <property fmtid="{D5CDD505-2E9C-101B-9397-08002B2CF9AE}" pid="19" name="Event Attributes_Event_Event End Date">
    <vt:lpwstr/>
  </property>
  <property fmtid="{D5CDD505-2E9C-101B-9397-08002B2CF9AE}" pid="20" name="Event Attributes_Event_Event Location">
    <vt:lpwstr/>
  </property>
  <property fmtid="{D5CDD505-2E9C-101B-9397-08002B2CF9AE}" pid="21" name="IMS Attributes_IMS Document Type">
    <vt:lpwstr/>
  </property>
  <property fmtid="{D5CDD505-2E9C-101B-9397-08002B2CF9AE}" pid="22" name="Common Revision Attributes_Revision Index">
    <vt:lpwstr/>
  </property>
  <property fmtid="{D5CDD505-2E9C-101B-9397-08002B2CF9AE}" pid="23" name="Common Revision Attributes_Revision Status">
    <vt:lpwstr/>
  </property>
  <property fmtid="{D5CDD505-2E9C-101B-9397-08002B2CF9AE}" pid="24" name="Common Revision Attributes_Revision Changes">
    <vt:lpwstr/>
  </property>
  <property fmtid="{D5CDD505-2E9C-101B-9397-08002B2CF9AE}" pid="25" name="CreateDate">
    <vt:filetime>2024-02-13T09:48:04Z</vt:filetime>
  </property>
</Properties>
</file>