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5" r:id="rId2"/>
  </p:sldMasterIdLst>
  <p:notesMasterIdLst>
    <p:notesMasterId r:id="rId14"/>
  </p:notesMasterIdLst>
  <p:handoutMasterIdLst>
    <p:handoutMasterId r:id="rId15"/>
  </p:handoutMasterIdLst>
  <p:sldIdLst>
    <p:sldId id="309" r:id="rId3"/>
    <p:sldId id="258" r:id="rId4"/>
    <p:sldId id="346" r:id="rId5"/>
    <p:sldId id="343" r:id="rId6"/>
    <p:sldId id="349" r:id="rId7"/>
    <p:sldId id="342" r:id="rId8"/>
    <p:sldId id="345" r:id="rId9"/>
    <p:sldId id="344" r:id="rId10"/>
    <p:sldId id="347" r:id="rId11"/>
    <p:sldId id="348" r:id="rId12"/>
    <p:sldId id="31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eus Kris" initials="MK" lastIdx="2" clrIdx="0">
    <p:extLst>
      <p:ext uri="{19B8F6BF-5375-455C-9EA6-DF929625EA0E}">
        <p15:presenceInfo xmlns:p15="http://schemas.microsoft.com/office/powerpoint/2012/main" userId="S::Kris.Meeus@sckcen.be::4cad8c7e-8028-4f8f-b4f3-3197975aba47" providerId="AD"/>
      </p:ext>
    </p:extLst>
  </p:cmAuthor>
  <p:cmAuthor id="2" name="Jardin Maarten" initials="JM" lastIdx="4" clrIdx="1">
    <p:extLst>
      <p:ext uri="{19B8F6BF-5375-455C-9EA6-DF929625EA0E}">
        <p15:presenceInfo xmlns:p15="http://schemas.microsoft.com/office/powerpoint/2012/main" userId="S-1-5-21-2143564435-1125984783-857296014-44080" providerId="AD"/>
      </p:ext>
    </p:extLst>
  </p:cmAuthor>
  <p:cmAuthor id="3" name="Moser Roland" initials="MR" lastIdx="1" clrIdx="2">
    <p:extLst>
      <p:ext uri="{19B8F6BF-5375-455C-9EA6-DF929625EA0E}">
        <p15:presenceInfo xmlns:p15="http://schemas.microsoft.com/office/powerpoint/2012/main" userId="S::roland.moser@sckcen.be::8ec7d37c-7c11-4180-8c88-a01ce56e12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7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45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760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070259" y="8282370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703643" y="310337"/>
            <a:ext cx="5450714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</a:t>
            </a: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© SCK CEN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-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of SCK CEN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2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06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t="46262" r="6836" b="16827"/>
          <a:stretch/>
        </p:blipFill>
        <p:spPr>
          <a:xfrm>
            <a:off x="742950" y="762000"/>
            <a:ext cx="10725150" cy="4476750"/>
          </a:xfrm>
          <a:prstGeom prst="rect">
            <a:avLst/>
          </a:prstGeom>
        </p:spPr>
      </p:pic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00663"/>
            <a:ext cx="2193925" cy="793750"/>
            <a:chOff x="480" y="3339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39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956" y="3530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893" y="3339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1464" y="3464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1665" y="3418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88" y="3752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538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94" y="3750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 userDrawn="1"/>
          </p:nvSpPr>
          <p:spPr bwMode="auto">
            <a:xfrm>
              <a:off x="612" y="3769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 userDrawn="1"/>
          </p:nvSpPr>
          <p:spPr bwMode="auto">
            <a:xfrm>
              <a:off x="664" y="3751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684" y="3769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42" y="3769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822" y="3752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877" y="3770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927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982" y="3750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100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1"/>
            <p:cNvSpPr>
              <a:spLocks noEditPoints="1"/>
            </p:cNvSpPr>
            <p:nvPr userDrawn="1"/>
          </p:nvSpPr>
          <p:spPr bwMode="auto">
            <a:xfrm>
              <a:off x="1055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2"/>
            <p:cNvSpPr>
              <a:spLocks/>
            </p:cNvSpPr>
            <p:nvPr userDrawn="1"/>
          </p:nvSpPr>
          <p:spPr bwMode="auto">
            <a:xfrm>
              <a:off x="1112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3"/>
            <p:cNvSpPr>
              <a:spLocks noEditPoints="1"/>
            </p:cNvSpPr>
            <p:nvPr userDrawn="1"/>
          </p:nvSpPr>
          <p:spPr bwMode="auto">
            <a:xfrm>
              <a:off x="1170" y="3752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4"/>
            <p:cNvSpPr>
              <a:spLocks noEditPoints="1"/>
            </p:cNvSpPr>
            <p:nvPr userDrawn="1"/>
          </p:nvSpPr>
          <p:spPr bwMode="auto">
            <a:xfrm>
              <a:off x="12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5"/>
            <p:cNvSpPr>
              <a:spLocks/>
            </p:cNvSpPr>
            <p:nvPr userDrawn="1"/>
          </p:nvSpPr>
          <p:spPr bwMode="auto">
            <a:xfrm>
              <a:off x="1264" y="3769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6"/>
            <p:cNvSpPr>
              <a:spLocks noEditPoints="1"/>
            </p:cNvSpPr>
            <p:nvPr userDrawn="1"/>
          </p:nvSpPr>
          <p:spPr bwMode="auto">
            <a:xfrm>
              <a:off x="1303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7"/>
            <p:cNvSpPr>
              <a:spLocks noEditPoints="1"/>
            </p:cNvSpPr>
            <p:nvPr userDrawn="1"/>
          </p:nvSpPr>
          <p:spPr bwMode="auto">
            <a:xfrm>
              <a:off x="1356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8"/>
            <p:cNvSpPr>
              <a:spLocks/>
            </p:cNvSpPr>
            <p:nvPr userDrawn="1"/>
          </p:nvSpPr>
          <p:spPr bwMode="auto">
            <a:xfrm>
              <a:off x="1413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9"/>
            <p:cNvSpPr>
              <a:spLocks/>
            </p:cNvSpPr>
            <p:nvPr userDrawn="1"/>
          </p:nvSpPr>
          <p:spPr bwMode="auto">
            <a:xfrm>
              <a:off x="1440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40"/>
            <p:cNvSpPr>
              <a:spLocks/>
            </p:cNvSpPr>
            <p:nvPr userDrawn="1"/>
          </p:nvSpPr>
          <p:spPr bwMode="auto">
            <a:xfrm>
              <a:off x="1495" y="3750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1"/>
            <p:cNvSpPr>
              <a:spLocks/>
            </p:cNvSpPr>
            <p:nvPr userDrawn="1"/>
          </p:nvSpPr>
          <p:spPr bwMode="auto">
            <a:xfrm>
              <a:off x="1571" y="3751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2"/>
            <p:cNvSpPr>
              <a:spLocks noEditPoints="1"/>
            </p:cNvSpPr>
            <p:nvPr userDrawn="1"/>
          </p:nvSpPr>
          <p:spPr bwMode="auto">
            <a:xfrm>
              <a:off x="1642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3"/>
            <p:cNvSpPr>
              <a:spLocks/>
            </p:cNvSpPr>
            <p:nvPr userDrawn="1"/>
          </p:nvSpPr>
          <p:spPr bwMode="auto">
            <a:xfrm>
              <a:off x="1698" y="3769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4"/>
            <p:cNvSpPr>
              <a:spLocks/>
            </p:cNvSpPr>
            <p:nvPr userDrawn="1"/>
          </p:nvSpPr>
          <p:spPr bwMode="auto">
            <a:xfrm>
              <a:off x="1744" y="3750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5"/>
            <p:cNvSpPr>
              <a:spLocks/>
            </p:cNvSpPr>
            <p:nvPr userDrawn="1"/>
          </p:nvSpPr>
          <p:spPr bwMode="auto">
            <a:xfrm>
              <a:off x="1785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6"/>
            <p:cNvSpPr>
              <a:spLocks noEditPoints="1"/>
            </p:cNvSpPr>
            <p:nvPr userDrawn="1"/>
          </p:nvSpPr>
          <p:spPr bwMode="auto">
            <a:xfrm>
              <a:off x="18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t="28982" r="2160" b="26878"/>
          <a:stretch/>
        </p:blipFill>
        <p:spPr>
          <a:xfrm>
            <a:off x="742950" y="733425"/>
            <a:ext cx="9210675" cy="53530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341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55454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554549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16462"/>
          <a:stretch/>
        </p:blipFill>
        <p:spPr>
          <a:xfrm>
            <a:off x="752929" y="769258"/>
            <a:ext cx="10697028" cy="532674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68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62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496"/>
            <a:ext cx="8939204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86463"/>
            <a:ext cx="8939204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9408312" y="800496"/>
            <a:ext cx="2013743" cy="5287567"/>
            <a:chOff x="9408312" y="800496"/>
            <a:chExt cx="2013743" cy="5287567"/>
          </a:xfrm>
          <a:solidFill>
            <a:schemeClr val="bg1">
              <a:lumMod val="95000"/>
            </a:schemeClr>
          </a:solidFill>
        </p:grpSpPr>
        <p:sp>
          <p:nvSpPr>
            <p:cNvPr id="673" name="Oval 672"/>
            <p:cNvSpPr/>
            <p:nvPr/>
          </p:nvSpPr>
          <p:spPr>
            <a:xfrm>
              <a:off x="10003624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Oval 674"/>
            <p:cNvSpPr/>
            <p:nvPr/>
          </p:nvSpPr>
          <p:spPr>
            <a:xfrm>
              <a:off x="10598936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Oval 675"/>
            <p:cNvSpPr/>
            <p:nvPr/>
          </p:nvSpPr>
          <p:spPr>
            <a:xfrm>
              <a:off x="10896592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Oval 676"/>
            <p:cNvSpPr/>
            <p:nvPr/>
          </p:nvSpPr>
          <p:spPr>
            <a:xfrm>
              <a:off x="11194248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>
              <a:off x="10301280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>
              <a:off x="10598936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>
              <a:off x="10896592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>
              <a:off x="11194248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>
              <a:off x="10003624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 userDrawn="1"/>
          </p:nvSpPr>
          <p:spPr>
            <a:xfrm>
              <a:off x="10301280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>
              <a:off x="10896592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>
              <a:off x="11194248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/>
            <p:cNvSpPr/>
            <p:nvPr/>
          </p:nvSpPr>
          <p:spPr>
            <a:xfrm>
              <a:off x="10301280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/>
            <p:cNvSpPr/>
            <p:nvPr/>
          </p:nvSpPr>
          <p:spPr>
            <a:xfrm>
              <a:off x="11194248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/>
            <p:cNvSpPr/>
            <p:nvPr/>
          </p:nvSpPr>
          <p:spPr>
            <a:xfrm>
              <a:off x="10003624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/>
            <p:cNvSpPr/>
            <p:nvPr/>
          </p:nvSpPr>
          <p:spPr>
            <a:xfrm>
              <a:off x="10301280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/>
            <p:cNvSpPr/>
            <p:nvPr/>
          </p:nvSpPr>
          <p:spPr>
            <a:xfrm>
              <a:off x="10598936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/>
            <p:cNvSpPr/>
            <p:nvPr/>
          </p:nvSpPr>
          <p:spPr>
            <a:xfrm>
              <a:off x="10896592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/>
            <p:cNvSpPr/>
            <p:nvPr/>
          </p:nvSpPr>
          <p:spPr>
            <a:xfrm>
              <a:off x="11194248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Oval 491"/>
            <p:cNvSpPr/>
            <p:nvPr/>
          </p:nvSpPr>
          <p:spPr>
            <a:xfrm>
              <a:off x="970596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/>
            <p:cNvSpPr/>
            <p:nvPr/>
          </p:nvSpPr>
          <p:spPr>
            <a:xfrm>
              <a:off x="10301280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/>
            <p:cNvSpPr/>
            <p:nvPr/>
          </p:nvSpPr>
          <p:spPr>
            <a:xfrm>
              <a:off x="10598936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/>
            <p:cNvSpPr/>
            <p:nvPr/>
          </p:nvSpPr>
          <p:spPr>
            <a:xfrm>
              <a:off x="10896592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19424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/>
            <p:cNvSpPr/>
            <p:nvPr/>
          </p:nvSpPr>
          <p:spPr>
            <a:xfrm>
              <a:off x="10003624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/>
            <p:cNvSpPr/>
            <p:nvPr/>
          </p:nvSpPr>
          <p:spPr>
            <a:xfrm>
              <a:off x="10301280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/>
            <p:cNvSpPr/>
            <p:nvPr/>
          </p:nvSpPr>
          <p:spPr>
            <a:xfrm>
              <a:off x="10598936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/>
            <p:cNvSpPr/>
            <p:nvPr/>
          </p:nvSpPr>
          <p:spPr>
            <a:xfrm>
              <a:off x="11194248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/>
            <p:nvPr/>
          </p:nvSpPr>
          <p:spPr>
            <a:xfrm>
              <a:off x="10598936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/>
            <p:nvPr/>
          </p:nvSpPr>
          <p:spPr>
            <a:xfrm>
              <a:off x="10896592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/>
            <p:cNvSpPr/>
            <p:nvPr/>
          </p:nvSpPr>
          <p:spPr>
            <a:xfrm>
              <a:off x="11194248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940831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970596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>
              <a:off x="10003624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>
              <a:off x="10301280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/>
            <p:nvPr/>
          </p:nvSpPr>
          <p:spPr>
            <a:xfrm>
              <a:off x="10598936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1089659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>
              <a:off x="1119424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970596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0003624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>
              <a:off x="10896592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/>
            <p:nvPr/>
          </p:nvSpPr>
          <p:spPr>
            <a:xfrm>
              <a:off x="1119424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10003624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10301280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10598936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10896592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11194248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10598936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896592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970596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10301280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896592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1119424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10003624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598936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896592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11194248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940831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10598936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1089659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11194248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003624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10598936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194248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0301280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10896592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11194248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970596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0301280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0598936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119424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3" y="2293938"/>
            <a:ext cx="8939212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65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10658475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43019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60501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66762" y="2485059"/>
            <a:ext cx="5329237" cy="3572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1768890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6763" y="2895600"/>
            <a:ext cx="6010275" cy="3581400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-36000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942" y="800100"/>
            <a:ext cx="5305309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indent="-360000">
              <a:defRPr sz="3600">
                <a:solidFill>
                  <a:schemeClr val="bg1"/>
                </a:solidFill>
              </a:defRPr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1057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-36000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1768890"/>
            <a:ext cx="5329238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-360000">
              <a:buFontTx/>
              <a:buNone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2857500"/>
            <a:ext cx="5329238" cy="3200400"/>
          </a:xfrm>
        </p:spPr>
        <p:txBody>
          <a:bodyPr wrap="square">
            <a:normAutofit/>
          </a:bodyPr>
          <a:lstStyle>
            <a:lvl1pPr marL="269875" indent="-273050"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 marL="533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marL="9017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marL="1168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15240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sz="quarter" idx="15" hasCustomPrompt="1"/>
          </p:nvPr>
        </p:nvSpPr>
        <p:spPr>
          <a:xfrm>
            <a:off x="107078" y="5338327"/>
            <a:ext cx="809863" cy="1418431"/>
          </a:xfr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/>
          <a:lstStyle>
            <a:lvl1pPr marL="88900" indent="0">
              <a:buNone/>
              <a:defRPr baseline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5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t="19781" r="9238" b="29912"/>
          <a:stretch/>
        </p:blipFill>
        <p:spPr>
          <a:xfrm>
            <a:off x="771525" y="771525"/>
            <a:ext cx="10658475" cy="4435475"/>
          </a:xfrm>
          <a:prstGeom prst="rect">
            <a:avLst/>
          </a:prstGeom>
        </p:spPr>
      </p:pic>
      <p:sp>
        <p:nvSpPr>
          <p:cNvPr id="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613400" y="1055688"/>
            <a:ext cx="965200" cy="1143000"/>
            <a:chOff x="3536" y="665"/>
            <a:chExt cx="608" cy="720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988" y="1116"/>
              <a:ext cx="43" cy="44"/>
            </a:xfrm>
            <a:custGeom>
              <a:avLst/>
              <a:gdLst>
                <a:gd name="T0" fmla="*/ 44 w 87"/>
                <a:gd name="T1" fmla="*/ 86 h 86"/>
                <a:gd name="T2" fmla="*/ 44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4 w 87"/>
                <a:gd name="T37" fmla="*/ 0 h 86"/>
                <a:gd name="T38" fmla="*/ 44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5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5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4 w 87"/>
                <a:gd name="T73" fmla="*/ 86 h 86"/>
                <a:gd name="T74" fmla="*/ 44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86"/>
                  </a:moveTo>
                  <a:lnTo>
                    <a:pt x="44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931" y="1116"/>
              <a:ext cx="44" cy="44"/>
            </a:xfrm>
            <a:custGeom>
              <a:avLst/>
              <a:gdLst>
                <a:gd name="T0" fmla="*/ 43 w 87"/>
                <a:gd name="T1" fmla="*/ 86 h 86"/>
                <a:gd name="T2" fmla="*/ 43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3 w 87"/>
                <a:gd name="T37" fmla="*/ 0 h 86"/>
                <a:gd name="T38" fmla="*/ 43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3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3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3 w 87"/>
                <a:gd name="T73" fmla="*/ 86 h 86"/>
                <a:gd name="T74" fmla="*/ 43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86"/>
                  </a:moveTo>
                  <a:lnTo>
                    <a:pt x="43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3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3705" y="891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3649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3649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/>
            <p:cNvSpPr>
              <a:spLocks/>
            </p:cNvSpPr>
            <p:nvPr userDrawn="1"/>
          </p:nvSpPr>
          <p:spPr bwMode="auto">
            <a:xfrm>
              <a:off x="3988" y="1230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79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7 w 87"/>
                <a:gd name="T43" fmla="*/ 82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6 h 86"/>
                <a:gd name="T50" fmla="*/ 5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5 w 87"/>
                <a:gd name="T61" fmla="*/ 27 h 86"/>
                <a:gd name="T62" fmla="*/ 9 w 87"/>
                <a:gd name="T63" fmla="*/ 18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5" y="27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6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/>
            <p:cNvSpPr>
              <a:spLocks/>
            </p:cNvSpPr>
            <p:nvPr userDrawn="1"/>
          </p:nvSpPr>
          <p:spPr bwMode="auto">
            <a:xfrm>
              <a:off x="4101" y="1173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2 h 87"/>
                <a:gd name="T6" fmla="*/ 59 w 85"/>
                <a:gd name="T7" fmla="*/ 5 h 87"/>
                <a:gd name="T8" fmla="*/ 66 w 85"/>
                <a:gd name="T9" fmla="*/ 9 h 87"/>
                <a:gd name="T10" fmla="*/ 73 w 85"/>
                <a:gd name="T11" fmla="*/ 14 h 87"/>
                <a:gd name="T12" fmla="*/ 78 w 85"/>
                <a:gd name="T13" fmla="*/ 20 h 87"/>
                <a:gd name="T14" fmla="*/ 81 w 85"/>
                <a:gd name="T15" fmla="*/ 27 h 87"/>
                <a:gd name="T16" fmla="*/ 84 w 85"/>
                <a:gd name="T17" fmla="*/ 35 h 87"/>
                <a:gd name="T18" fmla="*/ 85 w 85"/>
                <a:gd name="T19" fmla="*/ 44 h 87"/>
                <a:gd name="T20" fmla="*/ 85 w 85"/>
                <a:gd name="T21" fmla="*/ 44 h 87"/>
                <a:gd name="T22" fmla="*/ 84 w 85"/>
                <a:gd name="T23" fmla="*/ 53 h 87"/>
                <a:gd name="T24" fmla="*/ 81 w 85"/>
                <a:gd name="T25" fmla="*/ 61 h 87"/>
                <a:gd name="T26" fmla="*/ 78 w 85"/>
                <a:gd name="T27" fmla="*/ 68 h 87"/>
                <a:gd name="T28" fmla="*/ 73 w 85"/>
                <a:gd name="T29" fmla="*/ 75 h 87"/>
                <a:gd name="T30" fmla="*/ 66 w 85"/>
                <a:gd name="T31" fmla="*/ 79 h 87"/>
                <a:gd name="T32" fmla="*/ 59 w 85"/>
                <a:gd name="T33" fmla="*/ 83 h 87"/>
                <a:gd name="T34" fmla="*/ 51 w 85"/>
                <a:gd name="T35" fmla="*/ 86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6 h 87"/>
                <a:gd name="T42" fmla="*/ 26 w 85"/>
                <a:gd name="T43" fmla="*/ 83 h 87"/>
                <a:gd name="T44" fmla="*/ 18 w 85"/>
                <a:gd name="T45" fmla="*/ 79 h 87"/>
                <a:gd name="T46" fmla="*/ 12 w 85"/>
                <a:gd name="T47" fmla="*/ 75 h 87"/>
                <a:gd name="T48" fmla="*/ 7 w 85"/>
                <a:gd name="T49" fmla="*/ 68 h 87"/>
                <a:gd name="T50" fmla="*/ 2 w 85"/>
                <a:gd name="T51" fmla="*/ 61 h 87"/>
                <a:gd name="T52" fmla="*/ 0 w 85"/>
                <a:gd name="T53" fmla="*/ 53 h 87"/>
                <a:gd name="T54" fmla="*/ 0 w 85"/>
                <a:gd name="T55" fmla="*/ 44 h 87"/>
                <a:gd name="T56" fmla="*/ 0 w 85"/>
                <a:gd name="T57" fmla="*/ 44 h 87"/>
                <a:gd name="T58" fmla="*/ 0 w 85"/>
                <a:gd name="T59" fmla="*/ 35 h 87"/>
                <a:gd name="T60" fmla="*/ 2 w 85"/>
                <a:gd name="T61" fmla="*/ 27 h 87"/>
                <a:gd name="T62" fmla="*/ 7 w 85"/>
                <a:gd name="T63" fmla="*/ 20 h 87"/>
                <a:gd name="T64" fmla="*/ 12 w 85"/>
                <a:gd name="T65" fmla="*/ 14 h 87"/>
                <a:gd name="T66" fmla="*/ 18 w 85"/>
                <a:gd name="T67" fmla="*/ 9 h 87"/>
                <a:gd name="T68" fmla="*/ 26 w 85"/>
                <a:gd name="T69" fmla="*/ 5 h 87"/>
                <a:gd name="T70" fmla="*/ 33 w 85"/>
                <a:gd name="T71" fmla="*/ 2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9"/>
                  </a:lnTo>
                  <a:lnTo>
                    <a:pt x="73" y="14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3"/>
                  </a:lnTo>
                  <a:lnTo>
                    <a:pt x="81" y="61"/>
                  </a:lnTo>
                  <a:lnTo>
                    <a:pt x="78" y="68"/>
                  </a:lnTo>
                  <a:lnTo>
                    <a:pt x="73" y="75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2" y="61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4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8"/>
            <p:cNvSpPr>
              <a:spLocks/>
            </p:cNvSpPr>
            <p:nvPr userDrawn="1"/>
          </p:nvSpPr>
          <p:spPr bwMode="auto">
            <a:xfrm>
              <a:off x="4101" y="1116"/>
              <a:ext cx="43" cy="44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1 h 86"/>
                <a:gd name="T6" fmla="*/ 59 w 85"/>
                <a:gd name="T7" fmla="*/ 4 h 86"/>
                <a:gd name="T8" fmla="*/ 66 w 85"/>
                <a:gd name="T9" fmla="*/ 8 h 86"/>
                <a:gd name="T10" fmla="*/ 73 w 85"/>
                <a:gd name="T11" fmla="*/ 12 h 86"/>
                <a:gd name="T12" fmla="*/ 78 w 85"/>
                <a:gd name="T13" fmla="*/ 19 h 86"/>
                <a:gd name="T14" fmla="*/ 81 w 85"/>
                <a:gd name="T15" fmla="*/ 26 h 86"/>
                <a:gd name="T16" fmla="*/ 84 w 85"/>
                <a:gd name="T17" fmla="*/ 34 h 86"/>
                <a:gd name="T18" fmla="*/ 85 w 85"/>
                <a:gd name="T19" fmla="*/ 44 h 86"/>
                <a:gd name="T20" fmla="*/ 85 w 85"/>
                <a:gd name="T21" fmla="*/ 44 h 86"/>
                <a:gd name="T22" fmla="*/ 84 w 85"/>
                <a:gd name="T23" fmla="*/ 52 h 86"/>
                <a:gd name="T24" fmla="*/ 81 w 85"/>
                <a:gd name="T25" fmla="*/ 60 h 86"/>
                <a:gd name="T26" fmla="*/ 78 w 85"/>
                <a:gd name="T27" fmla="*/ 67 h 86"/>
                <a:gd name="T28" fmla="*/ 73 w 85"/>
                <a:gd name="T29" fmla="*/ 74 h 86"/>
                <a:gd name="T30" fmla="*/ 66 w 85"/>
                <a:gd name="T31" fmla="*/ 78 h 86"/>
                <a:gd name="T32" fmla="*/ 59 w 85"/>
                <a:gd name="T33" fmla="*/ 82 h 86"/>
                <a:gd name="T34" fmla="*/ 51 w 85"/>
                <a:gd name="T35" fmla="*/ 85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5 h 86"/>
                <a:gd name="T42" fmla="*/ 26 w 85"/>
                <a:gd name="T43" fmla="*/ 82 h 86"/>
                <a:gd name="T44" fmla="*/ 18 w 85"/>
                <a:gd name="T45" fmla="*/ 78 h 86"/>
                <a:gd name="T46" fmla="*/ 12 w 85"/>
                <a:gd name="T47" fmla="*/ 74 h 86"/>
                <a:gd name="T48" fmla="*/ 7 w 85"/>
                <a:gd name="T49" fmla="*/ 67 h 86"/>
                <a:gd name="T50" fmla="*/ 2 w 85"/>
                <a:gd name="T51" fmla="*/ 60 h 86"/>
                <a:gd name="T52" fmla="*/ 0 w 85"/>
                <a:gd name="T53" fmla="*/ 52 h 86"/>
                <a:gd name="T54" fmla="*/ 0 w 85"/>
                <a:gd name="T55" fmla="*/ 44 h 86"/>
                <a:gd name="T56" fmla="*/ 0 w 85"/>
                <a:gd name="T57" fmla="*/ 44 h 86"/>
                <a:gd name="T58" fmla="*/ 0 w 85"/>
                <a:gd name="T59" fmla="*/ 34 h 86"/>
                <a:gd name="T60" fmla="*/ 2 w 85"/>
                <a:gd name="T61" fmla="*/ 26 h 86"/>
                <a:gd name="T62" fmla="*/ 7 w 85"/>
                <a:gd name="T63" fmla="*/ 19 h 86"/>
                <a:gd name="T64" fmla="*/ 12 w 85"/>
                <a:gd name="T65" fmla="*/ 12 h 86"/>
                <a:gd name="T66" fmla="*/ 18 w 85"/>
                <a:gd name="T67" fmla="*/ 8 h 86"/>
                <a:gd name="T68" fmla="*/ 26 w 85"/>
                <a:gd name="T69" fmla="*/ 4 h 86"/>
                <a:gd name="T70" fmla="*/ 33 w 85"/>
                <a:gd name="T71" fmla="*/ 1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/>
            <p:cNvSpPr>
              <a:spLocks/>
            </p:cNvSpPr>
            <p:nvPr userDrawn="1"/>
          </p:nvSpPr>
          <p:spPr bwMode="auto">
            <a:xfrm>
              <a:off x="4101" y="1060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1 h 87"/>
                <a:gd name="T6" fmla="*/ 59 w 85"/>
                <a:gd name="T7" fmla="*/ 4 h 87"/>
                <a:gd name="T8" fmla="*/ 66 w 85"/>
                <a:gd name="T9" fmla="*/ 8 h 87"/>
                <a:gd name="T10" fmla="*/ 73 w 85"/>
                <a:gd name="T11" fmla="*/ 12 h 87"/>
                <a:gd name="T12" fmla="*/ 78 w 85"/>
                <a:gd name="T13" fmla="*/ 19 h 87"/>
                <a:gd name="T14" fmla="*/ 81 w 85"/>
                <a:gd name="T15" fmla="*/ 26 h 87"/>
                <a:gd name="T16" fmla="*/ 84 w 85"/>
                <a:gd name="T17" fmla="*/ 34 h 87"/>
                <a:gd name="T18" fmla="*/ 85 w 85"/>
                <a:gd name="T19" fmla="*/ 43 h 87"/>
                <a:gd name="T20" fmla="*/ 85 w 85"/>
                <a:gd name="T21" fmla="*/ 43 h 87"/>
                <a:gd name="T22" fmla="*/ 84 w 85"/>
                <a:gd name="T23" fmla="*/ 52 h 87"/>
                <a:gd name="T24" fmla="*/ 81 w 85"/>
                <a:gd name="T25" fmla="*/ 61 h 87"/>
                <a:gd name="T26" fmla="*/ 78 w 85"/>
                <a:gd name="T27" fmla="*/ 67 h 87"/>
                <a:gd name="T28" fmla="*/ 73 w 85"/>
                <a:gd name="T29" fmla="*/ 73 h 87"/>
                <a:gd name="T30" fmla="*/ 66 w 85"/>
                <a:gd name="T31" fmla="*/ 78 h 87"/>
                <a:gd name="T32" fmla="*/ 59 w 85"/>
                <a:gd name="T33" fmla="*/ 83 h 87"/>
                <a:gd name="T34" fmla="*/ 51 w 85"/>
                <a:gd name="T35" fmla="*/ 85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5 h 87"/>
                <a:gd name="T42" fmla="*/ 26 w 85"/>
                <a:gd name="T43" fmla="*/ 83 h 87"/>
                <a:gd name="T44" fmla="*/ 18 w 85"/>
                <a:gd name="T45" fmla="*/ 78 h 87"/>
                <a:gd name="T46" fmla="*/ 12 w 85"/>
                <a:gd name="T47" fmla="*/ 73 h 87"/>
                <a:gd name="T48" fmla="*/ 7 w 85"/>
                <a:gd name="T49" fmla="*/ 67 h 87"/>
                <a:gd name="T50" fmla="*/ 2 w 85"/>
                <a:gd name="T51" fmla="*/ 61 h 87"/>
                <a:gd name="T52" fmla="*/ 0 w 85"/>
                <a:gd name="T53" fmla="*/ 52 h 87"/>
                <a:gd name="T54" fmla="*/ 0 w 85"/>
                <a:gd name="T55" fmla="*/ 43 h 87"/>
                <a:gd name="T56" fmla="*/ 0 w 85"/>
                <a:gd name="T57" fmla="*/ 43 h 87"/>
                <a:gd name="T58" fmla="*/ 0 w 85"/>
                <a:gd name="T59" fmla="*/ 34 h 87"/>
                <a:gd name="T60" fmla="*/ 2 w 85"/>
                <a:gd name="T61" fmla="*/ 26 h 87"/>
                <a:gd name="T62" fmla="*/ 7 w 85"/>
                <a:gd name="T63" fmla="*/ 19 h 87"/>
                <a:gd name="T64" fmla="*/ 12 w 85"/>
                <a:gd name="T65" fmla="*/ 12 h 87"/>
                <a:gd name="T66" fmla="*/ 18 w 85"/>
                <a:gd name="T67" fmla="*/ 8 h 87"/>
                <a:gd name="T68" fmla="*/ 26 w 85"/>
                <a:gd name="T69" fmla="*/ 4 h 87"/>
                <a:gd name="T70" fmla="*/ 33 w 85"/>
                <a:gd name="T71" fmla="*/ 1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/>
            <p:cNvSpPr>
              <a:spLocks/>
            </p:cNvSpPr>
            <p:nvPr userDrawn="1"/>
          </p:nvSpPr>
          <p:spPr bwMode="auto">
            <a:xfrm>
              <a:off x="4101" y="1004"/>
              <a:ext cx="43" cy="42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2 h 86"/>
                <a:gd name="T6" fmla="*/ 59 w 85"/>
                <a:gd name="T7" fmla="*/ 5 h 86"/>
                <a:gd name="T8" fmla="*/ 66 w 85"/>
                <a:gd name="T9" fmla="*/ 7 h 86"/>
                <a:gd name="T10" fmla="*/ 73 w 85"/>
                <a:gd name="T11" fmla="*/ 13 h 86"/>
                <a:gd name="T12" fmla="*/ 78 w 85"/>
                <a:gd name="T13" fmla="*/ 20 h 86"/>
                <a:gd name="T14" fmla="*/ 81 w 85"/>
                <a:gd name="T15" fmla="*/ 27 h 86"/>
                <a:gd name="T16" fmla="*/ 84 w 85"/>
                <a:gd name="T17" fmla="*/ 35 h 86"/>
                <a:gd name="T18" fmla="*/ 85 w 85"/>
                <a:gd name="T19" fmla="*/ 43 h 86"/>
                <a:gd name="T20" fmla="*/ 85 w 85"/>
                <a:gd name="T21" fmla="*/ 43 h 86"/>
                <a:gd name="T22" fmla="*/ 84 w 85"/>
                <a:gd name="T23" fmla="*/ 53 h 86"/>
                <a:gd name="T24" fmla="*/ 81 w 85"/>
                <a:gd name="T25" fmla="*/ 59 h 86"/>
                <a:gd name="T26" fmla="*/ 78 w 85"/>
                <a:gd name="T27" fmla="*/ 68 h 86"/>
                <a:gd name="T28" fmla="*/ 73 w 85"/>
                <a:gd name="T29" fmla="*/ 73 h 86"/>
                <a:gd name="T30" fmla="*/ 66 w 85"/>
                <a:gd name="T31" fmla="*/ 79 h 86"/>
                <a:gd name="T32" fmla="*/ 59 w 85"/>
                <a:gd name="T33" fmla="*/ 83 h 86"/>
                <a:gd name="T34" fmla="*/ 51 w 85"/>
                <a:gd name="T35" fmla="*/ 86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6 h 86"/>
                <a:gd name="T42" fmla="*/ 26 w 85"/>
                <a:gd name="T43" fmla="*/ 83 h 86"/>
                <a:gd name="T44" fmla="*/ 18 w 85"/>
                <a:gd name="T45" fmla="*/ 79 h 86"/>
                <a:gd name="T46" fmla="*/ 12 w 85"/>
                <a:gd name="T47" fmla="*/ 73 h 86"/>
                <a:gd name="T48" fmla="*/ 7 w 85"/>
                <a:gd name="T49" fmla="*/ 68 h 86"/>
                <a:gd name="T50" fmla="*/ 2 w 85"/>
                <a:gd name="T51" fmla="*/ 59 h 86"/>
                <a:gd name="T52" fmla="*/ 0 w 85"/>
                <a:gd name="T53" fmla="*/ 53 h 86"/>
                <a:gd name="T54" fmla="*/ 0 w 85"/>
                <a:gd name="T55" fmla="*/ 43 h 86"/>
                <a:gd name="T56" fmla="*/ 0 w 85"/>
                <a:gd name="T57" fmla="*/ 43 h 86"/>
                <a:gd name="T58" fmla="*/ 0 w 85"/>
                <a:gd name="T59" fmla="*/ 35 h 86"/>
                <a:gd name="T60" fmla="*/ 2 w 85"/>
                <a:gd name="T61" fmla="*/ 27 h 86"/>
                <a:gd name="T62" fmla="*/ 7 w 85"/>
                <a:gd name="T63" fmla="*/ 20 h 86"/>
                <a:gd name="T64" fmla="*/ 12 w 85"/>
                <a:gd name="T65" fmla="*/ 13 h 86"/>
                <a:gd name="T66" fmla="*/ 18 w 85"/>
                <a:gd name="T67" fmla="*/ 7 h 86"/>
                <a:gd name="T68" fmla="*/ 26 w 85"/>
                <a:gd name="T69" fmla="*/ 5 h 86"/>
                <a:gd name="T70" fmla="*/ 33 w 85"/>
                <a:gd name="T71" fmla="*/ 2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/>
            <p:cNvSpPr>
              <a:spLocks/>
            </p:cNvSpPr>
            <p:nvPr userDrawn="1"/>
          </p:nvSpPr>
          <p:spPr bwMode="auto">
            <a:xfrm>
              <a:off x="4101" y="947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2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2 h 85"/>
                <a:gd name="T20" fmla="*/ 85 w 85"/>
                <a:gd name="T21" fmla="*/ 42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2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2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2 h 85"/>
                <a:gd name="T56" fmla="*/ 0 w 85"/>
                <a:gd name="T57" fmla="*/ 42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2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/>
            <p:cNvSpPr>
              <a:spLocks/>
            </p:cNvSpPr>
            <p:nvPr userDrawn="1"/>
          </p:nvSpPr>
          <p:spPr bwMode="auto">
            <a:xfrm>
              <a:off x="4101" y="891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3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3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3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3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/>
            <p:cNvSpPr>
              <a:spLocks/>
            </p:cNvSpPr>
            <p:nvPr userDrawn="1"/>
          </p:nvSpPr>
          <p:spPr bwMode="auto">
            <a:xfrm>
              <a:off x="3762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2 w 85"/>
                <a:gd name="T15" fmla="*/ 60 h 87"/>
                <a:gd name="T16" fmla="*/ 1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1 w 85"/>
                <a:gd name="T23" fmla="*/ 34 h 87"/>
                <a:gd name="T24" fmla="*/ 2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7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1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7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/>
            <p:cNvSpPr>
              <a:spLocks/>
            </p:cNvSpPr>
            <p:nvPr userDrawn="1"/>
          </p:nvSpPr>
          <p:spPr bwMode="auto">
            <a:xfrm>
              <a:off x="3705" y="722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5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122" name="Oval 121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 userDrawn="1"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0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8" name="Picture 2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344587" y="5301326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7" name="Picture 2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780824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9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0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26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78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284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709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2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39931" r="6884" b="9611"/>
          <a:stretch/>
        </p:blipFill>
        <p:spPr>
          <a:xfrm>
            <a:off x="754743" y="769256"/>
            <a:ext cx="10711543" cy="4475843"/>
          </a:xfrm>
          <a:prstGeom prst="rect">
            <a:avLst/>
          </a:prstGeom>
        </p:spPr>
      </p:pic>
      <p:sp>
        <p:nvSpPr>
          <p:cNvPr id="8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52475" y="5310188"/>
            <a:ext cx="2193925" cy="793750"/>
            <a:chOff x="474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74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0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87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58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59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2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88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06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58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78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36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16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1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1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76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99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49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06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64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58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297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0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07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34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89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65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36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2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38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79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1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6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19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7" y="5309722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>
              <a:off x="11189943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4621527" y="800100"/>
            <a:ext cx="294894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6" y="800100"/>
            <a:ext cx="294894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8486060" y="800100"/>
            <a:ext cx="294894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71538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71538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71538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4718844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4718844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4718844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8588326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8588326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8588326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8" y="5291600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 userDrawn="1"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0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26475"/>
          <a:stretch/>
        </p:blipFill>
        <p:spPr>
          <a:xfrm>
            <a:off x="740229" y="788308"/>
            <a:ext cx="10697028" cy="4437742"/>
          </a:xfrm>
          <a:prstGeom prst="rect">
            <a:avLst/>
          </a:prstGeom>
        </p:spPr>
      </p:pic>
      <p:sp>
        <p:nvSpPr>
          <p:cNvPr id="9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7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0" t="19781" r="-17013" b="19721"/>
          <a:stretch/>
        </p:blipFill>
        <p:spPr>
          <a:xfrm>
            <a:off x="742950" y="771525"/>
            <a:ext cx="10658475" cy="5334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391276" y="2057401"/>
            <a:ext cx="5060496" cy="421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322569" y="2845254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82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0" t="12938" r="-48113" b="26562"/>
          <a:stretch/>
        </p:blipFill>
        <p:spPr>
          <a:xfrm>
            <a:off x="771525" y="758825"/>
            <a:ext cx="10658475" cy="5334000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Char char="─"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703" y="1794669"/>
            <a:ext cx="4433060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9657" r="6963" b="29950"/>
          <a:stretch/>
        </p:blipFill>
        <p:spPr>
          <a:xfrm>
            <a:off x="787400" y="761999"/>
            <a:ext cx="10668000" cy="533400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538" y="2254251"/>
            <a:ext cx="5173662" cy="2352674"/>
          </a:xfrm>
          <a:prstGeom prst="rect">
            <a:avLst/>
          </a:prstGeom>
          <a:solidFill>
            <a:schemeClr val="bg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6884" b="9678"/>
          <a:stretch/>
        </p:blipFill>
        <p:spPr>
          <a:xfrm>
            <a:off x="754743" y="756557"/>
            <a:ext cx="10711543" cy="53557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1620" y="2235825"/>
            <a:ext cx="5029200" cy="23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829" y="2237014"/>
            <a:ext cx="5021942" cy="2351315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6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11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SCK CEN/86162415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04800" y="6469063"/>
            <a:ext cx="733425" cy="166687"/>
            <a:chOff x="192" y="4075"/>
            <a:chExt cx="462" cy="10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75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51" y="4139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 userDrawn="1"/>
          </p:nvSpPr>
          <p:spPr bwMode="auto">
            <a:xfrm>
              <a:off x="330" y="4075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 userDrawn="1"/>
          </p:nvSpPr>
          <p:spPr bwMode="auto">
            <a:xfrm>
              <a:off x="521" y="4117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 userDrawn="1"/>
          </p:nvSpPr>
          <p:spPr bwMode="auto">
            <a:xfrm>
              <a:off x="588" y="4101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0" r:id="rId2"/>
    <p:sldLayoutId id="2147483681" r:id="rId3"/>
    <p:sldLayoutId id="2147483683" r:id="rId4"/>
    <p:sldLayoutId id="2147483699" r:id="rId5"/>
    <p:sldLayoutId id="2147483700" r:id="rId6"/>
    <p:sldLayoutId id="2147483661" r:id="rId7"/>
    <p:sldLayoutId id="2147483662" r:id="rId8"/>
    <p:sldLayoutId id="2147483663" r:id="rId9"/>
    <p:sldLayoutId id="2147483664" r:id="rId10"/>
    <p:sldLayoutId id="2147483682" r:id="rId11"/>
    <p:sldLayoutId id="2147483668" r:id="rId12"/>
    <p:sldLayoutId id="2147483669" r:id="rId13"/>
    <p:sldLayoutId id="2147483701" r:id="rId14"/>
    <p:sldLayoutId id="2147483694" r:id="rId15"/>
    <p:sldLayoutId id="2147483670" r:id="rId16"/>
    <p:sldLayoutId id="2147483671" r:id="rId17"/>
    <p:sldLayoutId id="2147483667" r:id="rId18"/>
    <p:sldLayoutId id="2147483677" r:id="rId19"/>
    <p:sldLayoutId id="2147483665" r:id="rId20"/>
    <p:sldLayoutId id="2147483675" r:id="rId21"/>
    <p:sldLayoutId id="2147483676" r:id="rId22"/>
    <p:sldLayoutId id="2147483673" r:id="rId23"/>
    <p:sldLayoutId id="2147483674" r:id="rId24"/>
    <p:sldLayoutId id="2147483678" r:id="rId25"/>
    <p:sldLayoutId id="2147483679" r:id="rId26"/>
    <p:sldLayoutId id="2147483685" r:id="rId27"/>
    <p:sldLayoutId id="2147483690" r:id="rId28"/>
    <p:sldLayoutId id="2147483688" r:id="rId29"/>
    <p:sldLayoutId id="2147483655" r:id="rId30"/>
    <p:sldLayoutId id="2147483684" r:id="rId31"/>
    <p:sldLayoutId id="2147483687" r:id="rId32"/>
    <p:sldLayoutId id="2147483692" r:id="rId33"/>
    <p:sldLayoutId id="2147483693" r:id="rId34"/>
    <p:sldLayoutId id="2147483697" r:id="rId3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conan.io/" TargetMode="External"/><Relationship Id="rId5" Type="http://schemas.openxmlformats.org/officeDocument/2006/relationships/hyperlink" Target="https://chimeratk.github.io/" TargetMode="External"/><Relationship Id="rId4" Type="http://schemas.openxmlformats.org/officeDocument/2006/relationships/hyperlink" Target="https://fpgafw.pages.desy.de/docs-pub/fwk/index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Kris Meeus - 26/09/2024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ZHAW &amp; SCK CEN Workshop</a:t>
            </a:r>
          </a:p>
        </p:txBody>
      </p:sp>
    </p:spTree>
    <p:extLst>
      <p:ext uri="{BB962C8B-B14F-4D97-AF65-F5344CB8AC3E}">
        <p14:creationId xmlns:p14="http://schemas.microsoft.com/office/powerpoint/2010/main" val="2836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B0B77-5C5A-5730-4194-EBEE6659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connected to F-DIS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8BF76-EDA5-3FC7-09F4-8E2BEB471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BAB3F-DDF3-DC53-4ABF-C4B97B98D9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Fast DF-Cells (chopper, kicker, …)</a:t>
            </a:r>
          </a:p>
          <a:p>
            <a:r>
              <a:rPr lang="en-US" dirty="0"/>
              <a:t>Fast valves</a:t>
            </a:r>
          </a:p>
          <a:p>
            <a:r>
              <a:rPr lang="nl-BE" dirty="0" err="1"/>
              <a:t>BCMs</a:t>
            </a:r>
            <a:endParaRPr lang="nl-BE" dirty="0"/>
          </a:p>
          <a:p>
            <a:r>
              <a:rPr lang="nl-BE" dirty="0" err="1"/>
              <a:t>BLMs</a:t>
            </a:r>
            <a:endParaRPr lang="nl-BE" dirty="0"/>
          </a:p>
          <a:p>
            <a:r>
              <a:rPr lang="nl-BE" dirty="0"/>
              <a:t>RF-</a:t>
            </a:r>
            <a:r>
              <a:rPr lang="nl-BE" dirty="0" err="1"/>
              <a:t>Cells</a:t>
            </a:r>
            <a:r>
              <a:rPr lang="nl-BE" dirty="0"/>
              <a:t> (LLRF)</a:t>
            </a:r>
          </a:p>
          <a:p>
            <a:r>
              <a:rPr lang="nl-BE" dirty="0"/>
              <a:t>Target stations</a:t>
            </a:r>
          </a:p>
          <a:p>
            <a:endParaRPr lang="nl-BE" dirty="0"/>
          </a:p>
          <a:p>
            <a:pPr marL="88900" indent="0">
              <a:buNone/>
            </a:pPr>
            <a:r>
              <a:rPr lang="nl-BE" dirty="0"/>
              <a:t>Machine </a:t>
            </a:r>
            <a:r>
              <a:rPr lang="nl-BE" dirty="0" err="1"/>
              <a:t>Protection</a:t>
            </a:r>
            <a:r>
              <a:rPr lang="nl-BE" dirty="0"/>
              <a:t> </a:t>
            </a:r>
            <a:r>
              <a:rPr lang="nl-BE" dirty="0" err="1"/>
              <a:t>Strategy</a:t>
            </a:r>
            <a:r>
              <a:rPr lang="nl-BE" dirty="0"/>
              <a:t> analysis </a:t>
            </a:r>
            <a:r>
              <a:rPr lang="nl-BE" dirty="0" err="1"/>
              <a:t>ongoing</a:t>
            </a:r>
            <a:r>
              <a:rPr lang="nl-BE" dirty="0"/>
              <a:t>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E9175-7688-4FB6-1A51-AA2F713FB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2229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3396F7-E7CA-46F8-9F2B-7BCB0D71C8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11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2500" y="985600"/>
            <a:ext cx="10287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000" b="1" dirty="0">
                <a:solidFill>
                  <a:schemeClr val="accent2"/>
                </a:solidFill>
              </a:rPr>
              <a:t>Copyright © SCK</a:t>
            </a:r>
            <a:r>
              <a:rPr lang="en-GB" sz="2000" b="1" dirty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CEN</a:t>
            </a:r>
          </a:p>
          <a:p>
            <a:pPr algn="ctr">
              <a:spcBef>
                <a:spcPct val="0"/>
              </a:spcBef>
            </a:pPr>
            <a:endParaRPr lang="en-GB" sz="1400" b="1" dirty="0"/>
          </a:p>
          <a:p>
            <a:pPr algn="ctr">
              <a:spcBef>
                <a:spcPct val="0"/>
              </a:spcBef>
            </a:pPr>
            <a:r>
              <a:rPr lang="en-GB" sz="1400" dirty="0"/>
              <a:t>PLEASE NOTE!</a:t>
            </a:r>
          </a:p>
          <a:p>
            <a:pPr algn="ctr">
              <a:spcBef>
                <a:spcPct val="0"/>
              </a:spcBef>
            </a:pPr>
            <a:r>
              <a:rPr lang="en-US" sz="1400" dirty="0"/>
              <a:t>This presentation contains data, information and formats for dedicated use only and may not be communicated, copied, reproduced, distributed or cited without the explicit written permission of SCK CEN.</a:t>
            </a:r>
            <a:br>
              <a:rPr lang="en-US" sz="1400" dirty="0"/>
            </a:br>
            <a:r>
              <a:rPr lang="en-US" sz="1400" dirty="0"/>
              <a:t>If this explicit written permission has been obtained, please reference the author, followed by ‘by courtesy of SCK CEN’.</a:t>
            </a:r>
          </a:p>
          <a:p>
            <a:pPr algn="ctr">
              <a:spcBef>
                <a:spcPct val="0"/>
              </a:spcBef>
            </a:pPr>
            <a:endParaRPr lang="en-US" sz="1400" dirty="0"/>
          </a:p>
          <a:p>
            <a:pPr algn="ctr">
              <a:spcBef>
                <a:spcPct val="0"/>
              </a:spcBef>
            </a:pPr>
            <a:r>
              <a:rPr lang="en-US" sz="140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b="1" dirty="0"/>
              <a:t>SCK CEN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Belgian Nuclear </a:t>
            </a:r>
            <a:r>
              <a:rPr lang="en-US" sz="1400" dirty="0"/>
              <a:t>Research</a:t>
            </a:r>
            <a:r>
              <a:rPr lang="en-GB" sz="1400" dirty="0"/>
              <a:t> Centre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Foundation of Public Utility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Registered Office: Avenue Herrmann-</a:t>
            </a:r>
            <a:r>
              <a:rPr lang="en-GB" sz="1400" dirty="0" err="1"/>
              <a:t>Debrouxlaan</a:t>
            </a:r>
            <a:r>
              <a:rPr lang="en-GB" sz="1400" dirty="0"/>
              <a:t> 40 – BE-1160 BRUSSELS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Operational Office: Boeretang 200 – BE-2400 MOL </a:t>
            </a:r>
          </a:p>
        </p:txBody>
      </p:sp>
    </p:spTree>
    <p:extLst>
      <p:ext uri="{BB962C8B-B14F-4D97-AF65-F5344CB8AC3E}">
        <p14:creationId xmlns:p14="http://schemas.microsoft.com/office/powerpoint/2010/main" val="136911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84BEA1-8DBD-467A-B5C0-3B61FA3BF4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/>
              <a:t>The team</a:t>
            </a:r>
          </a:p>
          <a:p>
            <a:r>
              <a:rPr lang="nl-BE" dirty="0" err="1"/>
              <a:t>Principles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Architecture</a:t>
            </a:r>
          </a:p>
          <a:p>
            <a:r>
              <a:rPr lang="nl-BE" dirty="0"/>
              <a:t>Development tools</a:t>
            </a:r>
          </a:p>
          <a:p>
            <a:r>
              <a:rPr lang="nl-BE" dirty="0" err="1"/>
              <a:t>Physical</a:t>
            </a:r>
            <a:r>
              <a:rPr lang="nl-BE" dirty="0"/>
              <a:t> view</a:t>
            </a:r>
            <a:br>
              <a:rPr lang="nl-BE" dirty="0"/>
            </a:br>
            <a:r>
              <a:rPr lang="nl-BE" dirty="0"/>
              <a:t>Hardware</a:t>
            </a:r>
            <a:br>
              <a:rPr lang="nl-BE" dirty="0"/>
            </a:br>
            <a:r>
              <a:rPr lang="nl-BE" dirty="0"/>
              <a:t>Systems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86865A-82AC-4861-A1DE-962ACB3BF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15943" y="6470788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2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3249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Control System team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64D5E-EF48-BA57-3700-63F83EF308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0A5F9-531D-242D-0FC1-24AD519707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In-house team of</a:t>
            </a:r>
          </a:p>
          <a:p>
            <a:pPr lvl="1"/>
            <a:r>
              <a:rPr lang="en-US" dirty="0"/>
              <a:t>DevOps team, supported with SCK CEN’s ICT team</a:t>
            </a:r>
          </a:p>
          <a:p>
            <a:pPr lvl="1"/>
            <a:r>
              <a:rPr lang="en-US" dirty="0"/>
              <a:t>Product Owners for Control and Interlock System (CIS) development and integration</a:t>
            </a:r>
          </a:p>
          <a:p>
            <a:pPr lvl="2"/>
            <a:r>
              <a:rPr lang="en-US" dirty="0"/>
              <a:t>Design and Integration Partner (contractor, tender granted)</a:t>
            </a:r>
          </a:p>
          <a:p>
            <a:pPr lvl="2"/>
            <a:r>
              <a:rPr lang="en-US" dirty="0"/>
              <a:t>3 development teams</a:t>
            </a:r>
          </a:p>
          <a:p>
            <a:pPr lvl="1"/>
            <a:r>
              <a:rPr lang="en-US" dirty="0"/>
              <a:t>Independent Test Partner team</a:t>
            </a:r>
          </a:p>
          <a:p>
            <a:pPr lvl="2"/>
            <a:r>
              <a:rPr lang="en-US" dirty="0"/>
              <a:t>Tender process is ongoing</a:t>
            </a:r>
          </a:p>
          <a:p>
            <a:pPr lvl="1"/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866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E17345-61B7-2B05-492D-F22628297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513" y="2773497"/>
            <a:ext cx="5915487" cy="4084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76AC6-6C67-70E6-BF1E-124DF5A97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 principles and architecture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8B48-6B23-F713-D170-44A80FEB63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5DB9A-051E-6ABF-0B19-C8636177E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E2FC5-F42C-67B8-2EA0-8E46E74E13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 and Interlock System (CIS) is the top project,</a:t>
            </a:r>
            <a:br>
              <a:rPr lang="en-US" dirty="0"/>
            </a:br>
            <a:r>
              <a:rPr lang="en-US" dirty="0"/>
              <a:t>existing out of</a:t>
            </a:r>
          </a:p>
          <a:p>
            <a:pPr lvl="1"/>
            <a:r>
              <a:rPr lang="en-US" dirty="0"/>
              <a:t>MINERVA Control System (MCS)</a:t>
            </a:r>
          </a:p>
          <a:p>
            <a:pPr lvl="1"/>
            <a:r>
              <a:rPr lang="en-US" dirty="0"/>
              <a:t>MINERVA Interlock System (MIS)</a:t>
            </a:r>
          </a:p>
          <a:p>
            <a:pPr lvl="1"/>
            <a:r>
              <a:rPr lang="en-US" dirty="0"/>
              <a:t>MINERVA Information Technology (MIT)</a:t>
            </a:r>
          </a:p>
          <a:p>
            <a:pPr lvl="2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3821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C1260EA-9B1E-543F-5815-CE220C2EC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289" y="3665635"/>
            <a:ext cx="5826711" cy="32747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76AC6-6C67-70E6-BF1E-124DF5A97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 principles and architecture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8B48-6B23-F713-D170-44A80FEB63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5DB9A-051E-6ABF-0B19-C8636177E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E2FC5-F42C-67B8-2EA0-8E46E74E13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MIS exists out of Personnel Interlock System (PIS) and Device Interlock System (DIS)</a:t>
            </a:r>
          </a:p>
          <a:p>
            <a:pPr lvl="1"/>
            <a:r>
              <a:rPr lang="en-US" dirty="0"/>
              <a:t>Exists out of the COTS components according to safety standards</a:t>
            </a:r>
          </a:p>
          <a:p>
            <a:pPr lvl="1"/>
            <a:r>
              <a:rPr lang="en-US" dirty="0"/>
              <a:t>Typically, on PLC technology, </a:t>
            </a:r>
            <a:br>
              <a:rPr lang="en-US" dirty="0"/>
            </a:br>
            <a:r>
              <a:rPr lang="en-US" dirty="0"/>
              <a:t>except for fast acting interlocks</a:t>
            </a:r>
            <a:br>
              <a:rPr lang="en-US" dirty="0"/>
            </a:br>
            <a:r>
              <a:rPr lang="en-US" dirty="0"/>
              <a:t>(e.g. stopping the beam)</a:t>
            </a:r>
          </a:p>
          <a:p>
            <a:pPr lvl="2"/>
            <a:r>
              <a:rPr lang="en-US" dirty="0"/>
              <a:t>Therefore, DIS is split in Slow-DIS (S-DIS) </a:t>
            </a:r>
            <a:br>
              <a:rPr lang="en-US" dirty="0"/>
            </a:br>
            <a:r>
              <a:rPr lang="en-US" dirty="0"/>
              <a:t>and Fast-DIS (F-DIS)</a:t>
            </a:r>
          </a:p>
          <a:p>
            <a:pPr lvl="2"/>
            <a:r>
              <a:rPr lang="en-US" dirty="0"/>
              <a:t>F-DIS is on </a:t>
            </a:r>
            <a:r>
              <a:rPr lang="en-US" dirty="0" err="1"/>
              <a:t>mTCA</a:t>
            </a:r>
            <a:r>
              <a:rPr lang="en-US" dirty="0"/>
              <a:t> technology</a:t>
            </a:r>
          </a:p>
          <a:p>
            <a:pPr lvl="2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6298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76AC6-6C67-70E6-BF1E-124DF5A97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 principles and architecture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8B48-6B23-F713-D170-44A80FEB63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5DB9A-051E-6ABF-0B19-C8636177E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4DA4F-CAF6-3A32-BC70-1434F73F0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986" y="3485426"/>
            <a:ext cx="5587014" cy="301479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E2FC5-F42C-67B8-2EA0-8E46E74E13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LPS: Local Protection System (LPS) are localized protection function within the Primary System (PS) to protect itself</a:t>
            </a:r>
          </a:p>
          <a:p>
            <a:r>
              <a:rPr lang="en-US" dirty="0"/>
              <a:t>MIS: if an effect of a LPS also has a global effect on other PS, the LPS will propagate to MIS.</a:t>
            </a:r>
          </a:p>
          <a:p>
            <a:pPr lvl="1"/>
            <a:r>
              <a:rPr lang="en-US" dirty="0"/>
              <a:t>MIS is responsible on a global scale, </a:t>
            </a:r>
            <a:br>
              <a:rPr lang="en-US" dirty="0"/>
            </a:br>
            <a:r>
              <a:rPr lang="en-US" dirty="0"/>
              <a:t>between different PS.</a:t>
            </a:r>
          </a:p>
          <a:p>
            <a:r>
              <a:rPr lang="en-US" dirty="0"/>
              <a:t>MIS ≠fault recovery</a:t>
            </a:r>
          </a:p>
          <a:p>
            <a:pPr lvl="1"/>
            <a:r>
              <a:rPr lang="en-US" dirty="0"/>
              <a:t>MIS will solely deal with protection of </a:t>
            </a:r>
            <a:br>
              <a:rPr lang="en-US" dirty="0"/>
            </a:br>
            <a:r>
              <a:rPr lang="en-US" dirty="0"/>
              <a:t>machine and personnel</a:t>
            </a:r>
          </a:p>
          <a:p>
            <a:pPr lvl="1"/>
            <a:r>
              <a:rPr lang="en-US" dirty="0"/>
              <a:t>Fault recovery is implemented in MCS, </a:t>
            </a:r>
            <a:br>
              <a:rPr lang="en-US" dirty="0"/>
            </a:br>
            <a:r>
              <a:rPr lang="en-US" dirty="0"/>
              <a:t>mainly in the Timing and Triggering </a:t>
            </a:r>
            <a:br>
              <a:rPr lang="en-US" dirty="0"/>
            </a:br>
            <a:r>
              <a:rPr lang="en-US" dirty="0"/>
              <a:t>System (TTS) of MCS</a:t>
            </a:r>
          </a:p>
        </p:txBody>
      </p:sp>
    </p:spTree>
    <p:extLst>
      <p:ext uri="{BB962C8B-B14F-4D97-AF65-F5344CB8AC3E}">
        <p14:creationId xmlns:p14="http://schemas.microsoft.com/office/powerpoint/2010/main" val="260959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B03FCF4-DA07-2C5F-8962-E53601582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616" y="33696"/>
            <a:ext cx="4326384" cy="22981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DB9242-A135-BD90-0FFC-74E314964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1779" y="2467992"/>
            <a:ext cx="3340221" cy="22602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2B4D8C-7873-1F5D-7EA4-F7B0DAC2D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F-DIS development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A5DE9-9C12-C4AB-0582-36232B101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529A9-3D26-610B-3F14-B1AD19ED3B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Development in git repositories</a:t>
            </a:r>
          </a:p>
          <a:p>
            <a:pPr lvl="1"/>
            <a:r>
              <a:rPr lang="en-US" dirty="0"/>
              <a:t>Modular, where projects depending on modules and libraries</a:t>
            </a:r>
          </a:p>
          <a:p>
            <a:pPr lvl="1"/>
            <a:r>
              <a:rPr lang="en-US" dirty="0"/>
              <a:t>Based on FPGA Firmware Framework (FWK) (DESY)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https://fpgafw.pages.desy.de/docs-pub/fwk/index.html</a:t>
            </a:r>
            <a:endParaRPr lang="en-US" sz="1200" dirty="0"/>
          </a:p>
          <a:p>
            <a:pPr lvl="1"/>
            <a:r>
              <a:rPr lang="en-US" dirty="0" err="1"/>
              <a:t>ChimeraTK</a:t>
            </a:r>
            <a:r>
              <a:rPr lang="en-US" dirty="0"/>
              <a:t> </a:t>
            </a:r>
            <a:r>
              <a:rPr lang="en-US" dirty="0" err="1"/>
              <a:t>DeviceAccess</a:t>
            </a:r>
            <a:r>
              <a:rPr lang="en-US" dirty="0"/>
              <a:t> (DESY)</a:t>
            </a:r>
            <a:r>
              <a:rPr lang="en-US" sz="1200" dirty="0"/>
              <a:t> </a:t>
            </a:r>
            <a:r>
              <a:rPr lang="en-US" sz="1200" dirty="0">
                <a:hlinkClick r:id="rId5"/>
              </a:rPr>
              <a:t>https://chimeratk.github.io/</a:t>
            </a:r>
            <a:endParaRPr lang="en-US" sz="1200" dirty="0"/>
          </a:p>
          <a:p>
            <a:pPr lvl="1"/>
            <a:r>
              <a:rPr lang="en-US" dirty="0"/>
              <a:t>Packages managed by Conan</a:t>
            </a:r>
            <a:r>
              <a:rPr lang="en-US" sz="1200" dirty="0"/>
              <a:t> </a:t>
            </a:r>
            <a:r>
              <a:rPr lang="en-US" sz="1200" dirty="0">
                <a:hlinkClick r:id="rId6"/>
              </a:rPr>
              <a:t>https://conan.io/</a:t>
            </a:r>
            <a:endParaRPr lang="en-US" sz="1200" dirty="0"/>
          </a:p>
          <a:p>
            <a:r>
              <a:rPr lang="en-US" dirty="0" err="1"/>
              <a:t>Vivado</a:t>
            </a:r>
            <a:r>
              <a:rPr lang="en-US" dirty="0"/>
              <a:t> projects</a:t>
            </a:r>
          </a:p>
          <a:p>
            <a:pPr lvl="1"/>
            <a:r>
              <a:rPr lang="en-US" dirty="0"/>
              <a:t>CI/CD environment with unit tests and simulation at each commit</a:t>
            </a:r>
          </a:p>
          <a:p>
            <a:pPr lvl="1"/>
            <a:r>
              <a:rPr lang="en-US" dirty="0"/>
              <a:t>SIL/HIL tests at each PR</a:t>
            </a:r>
          </a:p>
          <a:p>
            <a:pPr lvl="1"/>
            <a:r>
              <a:rPr lang="en-US" dirty="0"/>
              <a:t>OSVVM and </a:t>
            </a:r>
            <a:r>
              <a:rPr lang="en-US" dirty="0" err="1"/>
              <a:t>Cocotb</a:t>
            </a:r>
            <a:r>
              <a:rPr lang="en-US" dirty="0"/>
              <a:t> testbenches for simulation (GHDL)</a:t>
            </a:r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0342A-9649-AF81-D6DB-321D0F6A6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7092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F26BEF-EB84-C62C-F9DA-007C64116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752" y="0"/>
            <a:ext cx="6515281" cy="36884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1FFCD9-0E72-1329-0B56-FF460AF4C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F-DIS physical view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4D869-8E53-2187-07B7-1B891FB83B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89A45-0493-7E51-2286-F1A6D4CE031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4" y="2293938"/>
            <a:ext cx="10956870" cy="3794125"/>
          </a:xfrm>
        </p:spPr>
        <p:txBody>
          <a:bodyPr>
            <a:normAutofit/>
          </a:bodyPr>
          <a:lstStyle/>
          <a:p>
            <a:r>
              <a:rPr lang="en-US" dirty="0"/>
              <a:t>Dedicated F-DIS crates with (fast) </a:t>
            </a:r>
            <a:br>
              <a:rPr lang="en-US" dirty="0"/>
            </a:br>
            <a:r>
              <a:rPr lang="en-US" dirty="0"/>
              <a:t>LPS cards of PS and F-DIS cards</a:t>
            </a:r>
          </a:p>
          <a:p>
            <a:r>
              <a:rPr lang="en-US" dirty="0"/>
              <a:t>Topology to interconnect the </a:t>
            </a:r>
            <a:br>
              <a:rPr lang="en-US" dirty="0"/>
            </a:br>
            <a:r>
              <a:rPr lang="en-US" dirty="0"/>
              <a:t>F-DIS crates </a:t>
            </a:r>
            <a:r>
              <a:rPr lang="en-US" b="1" dirty="0"/>
              <a:t>still to be decided</a:t>
            </a:r>
          </a:p>
          <a:p>
            <a:pPr lvl="1"/>
            <a:r>
              <a:rPr lang="en-US" b="1" i="1" dirty="0"/>
              <a:t>Working assumption </a:t>
            </a:r>
            <a:r>
              <a:rPr lang="en-US" dirty="0"/>
              <a:t>is a ring topology</a:t>
            </a:r>
          </a:p>
          <a:p>
            <a:pPr lvl="2"/>
            <a:r>
              <a:rPr lang="en-US" dirty="0"/>
              <a:t>Local F-DIS (F-DIS) crate with (fast) LPS systems and a F-DIS card</a:t>
            </a:r>
          </a:p>
          <a:p>
            <a:pPr lvl="2"/>
            <a:r>
              <a:rPr lang="en-US" dirty="0"/>
              <a:t>F-DIS crates interconnected in ring with optical links</a:t>
            </a:r>
          </a:p>
          <a:p>
            <a:pPr lvl="2"/>
            <a:r>
              <a:rPr lang="en-US" dirty="0"/>
              <a:t>F-DIS real-time optical link between crates not defined yet</a:t>
            </a:r>
          </a:p>
          <a:p>
            <a:pPr lvl="3"/>
            <a:r>
              <a:rPr lang="en-US" dirty="0"/>
              <a:t>Custom protocol ?</a:t>
            </a:r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76E90-022E-C01D-5851-73B70084F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7772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8FD1F-5791-91F2-37D5-79ADFA0DF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F-DIS hardware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3FE33-59F7-F916-F67F-7A7BCB4598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4A0AE-0D8D-213B-8CDD-AE7FEFDC0B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COTS </a:t>
            </a:r>
            <a:r>
              <a:rPr lang="en-US" dirty="0" err="1"/>
              <a:t>mTCA</a:t>
            </a:r>
            <a:r>
              <a:rPr lang="en-US" dirty="0"/>
              <a:t> products</a:t>
            </a:r>
          </a:p>
          <a:p>
            <a:pPr lvl="1"/>
            <a:r>
              <a:rPr lang="en-US" dirty="0"/>
              <a:t>Tender process ongoing</a:t>
            </a:r>
          </a:p>
          <a:p>
            <a:pPr lvl="1"/>
            <a:endParaRPr lang="en-US" dirty="0"/>
          </a:p>
          <a:p>
            <a:r>
              <a:rPr lang="en-US" dirty="0"/>
              <a:t>Custom development where no COTS solutions are available</a:t>
            </a:r>
          </a:p>
          <a:p>
            <a:pPr lvl="1"/>
            <a:r>
              <a:rPr lang="en-US" dirty="0"/>
              <a:t>Covered by DIP tender</a:t>
            </a:r>
          </a:p>
          <a:p>
            <a:pPr lvl="1"/>
            <a:endParaRPr lang="en-US" dirty="0"/>
          </a:p>
          <a:p>
            <a:r>
              <a:rPr lang="en-US" dirty="0"/>
              <a:t>Where MIS specific hardware exists, this can be evaluated.</a:t>
            </a:r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7D337-FAAB-6333-1BBC-839AA50D0B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1073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16531</TotalTime>
  <Words>652</Words>
  <Application>Microsoft Office PowerPoint</Application>
  <PresentationFormat>Widescreen</PresentationFormat>
  <Paragraphs>95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Georgia</vt:lpstr>
      <vt:lpstr>Segoe UI</vt:lpstr>
      <vt:lpstr>Segoe UI Semibold</vt:lpstr>
      <vt:lpstr>Wingdings</vt:lpstr>
      <vt:lpstr>Office Theme</vt:lpstr>
      <vt:lpstr>Alexandria Master</vt:lpstr>
      <vt:lpstr>CERN ZHAW &amp; SCK CEN Workshop</vt:lpstr>
      <vt:lpstr>PowerPoint Presentation</vt:lpstr>
      <vt:lpstr>Integrated Control System team</vt:lpstr>
      <vt:lpstr>MIS principles and architecture</vt:lpstr>
      <vt:lpstr>MIS principles and architecture</vt:lpstr>
      <vt:lpstr>MIS principles and architecture</vt:lpstr>
      <vt:lpstr>F-DIS development</vt:lpstr>
      <vt:lpstr>F-DIS physical view</vt:lpstr>
      <vt:lpstr>F-DIS hardware</vt:lpstr>
      <vt:lpstr>Systems connected to F-DIS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Moser Roland</cp:lastModifiedBy>
  <cp:revision>320</cp:revision>
  <cp:lastPrinted>2020-01-20T09:16:47Z</cp:lastPrinted>
  <dcterms:created xsi:type="dcterms:W3CDTF">2019-10-21T09:10:33Z</dcterms:created>
  <dcterms:modified xsi:type="dcterms:W3CDTF">2024-09-26T09:13:35Z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rdillen Home</vt:lpwstr>
  </property>
  <property fmtid="{D5CDD505-2E9C-101B-9397-08002B2CF9AE}" pid="3" name="ID">
    <vt:lpwstr>86162415</vt:lpwstr>
  </property>
  <property fmtid="{D5CDD505-2E9C-101B-9397-08002B2CF9AE}" pid="4" name="Name">
    <vt:lpwstr>ZHAW-CERN worshop 2024-09-26.pptx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https://ecm.sckcen.be/OTCS/llisapi.dll/open/86162415</vt:lpwstr>
  </property>
  <property fmtid="{D5CDD505-2E9C-101B-9397-08002B2CF9AE}" pid="8" name="Common Attributes_Reference Number">
    <vt:lpwstr>SCK CEN/86162415</vt:lpwstr>
  </property>
  <property fmtid="{D5CDD505-2E9C-101B-9397-08002B2CF9AE}" pid="9" name="Common Attributes_Short Reference">
    <vt:lpwstr>SCK CEN/86162415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 </vt:lpwstr>
  </property>
  <property fmtid="{D5CDD505-2E9C-101B-9397-08002B2CF9AE}" pid="12" name="Common Attributes_Author_Author Name">
    <vt:lpwstr>Kris Meeus</vt:lpwstr>
  </property>
  <property fmtid="{D5CDD505-2E9C-101B-9397-08002B2CF9AE}" pid="13" name="Common Attributes_Author_Author Affiliation">
    <vt:lpwstr>SCK 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 as default ISC for MINERVA documents.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  <property fmtid="{D5CDD505-2E9C-101B-9397-08002B2CF9AE}" pid="21" name="CreateDate">
    <vt:filetime>2024-09-13T13:01:43Z</vt:filetime>
  </property>
</Properties>
</file>