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719" r:id="rId1"/>
  </p:sldMasterIdLst>
  <p:notesMasterIdLst>
    <p:notesMasterId r:id="rId37"/>
  </p:notesMasterIdLst>
  <p:handoutMasterIdLst>
    <p:handoutMasterId r:id="rId38"/>
  </p:handoutMasterIdLst>
  <p:sldIdLst>
    <p:sldId id="475" r:id="rId2"/>
    <p:sldId id="476" r:id="rId3"/>
    <p:sldId id="453" r:id="rId4"/>
    <p:sldId id="451" r:id="rId5"/>
    <p:sldId id="454" r:id="rId6"/>
    <p:sldId id="471" r:id="rId7"/>
    <p:sldId id="472" r:id="rId8"/>
    <p:sldId id="477" r:id="rId9"/>
    <p:sldId id="276" r:id="rId10"/>
    <p:sldId id="455" r:id="rId11"/>
    <p:sldId id="479" r:id="rId12"/>
    <p:sldId id="503" r:id="rId13"/>
    <p:sldId id="492" r:id="rId14"/>
    <p:sldId id="481" r:id="rId15"/>
    <p:sldId id="493" r:id="rId16"/>
    <p:sldId id="494" r:id="rId17"/>
    <p:sldId id="497" r:id="rId18"/>
    <p:sldId id="499" r:id="rId19"/>
    <p:sldId id="501" r:id="rId20"/>
    <p:sldId id="456" r:id="rId21"/>
    <p:sldId id="504" r:id="rId22"/>
    <p:sldId id="506" r:id="rId23"/>
    <p:sldId id="458" r:id="rId24"/>
    <p:sldId id="459" r:id="rId25"/>
    <p:sldId id="483" r:id="rId26"/>
    <p:sldId id="488" r:id="rId27"/>
    <p:sldId id="489" r:id="rId28"/>
    <p:sldId id="486" r:id="rId29"/>
    <p:sldId id="474" r:id="rId30"/>
    <p:sldId id="473" r:id="rId31"/>
    <p:sldId id="478" r:id="rId32"/>
    <p:sldId id="421" r:id="rId33"/>
    <p:sldId id="415" r:id="rId34"/>
    <p:sldId id="448" r:id="rId35"/>
    <p:sldId id="507" r:id="rId3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4AA"/>
    <a:srgbClr val="A8E3C0"/>
    <a:srgbClr val="C8ECD8"/>
    <a:srgbClr val="C7DDF0"/>
    <a:srgbClr val="DFDFDF"/>
    <a:srgbClr val="002488"/>
    <a:srgbClr val="FFFFFF"/>
    <a:srgbClr val="002248"/>
    <a:srgbClr val="FFA500"/>
    <a:srgbClr val="0830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37" autoAdjust="0"/>
    <p:restoredTop sz="94113"/>
  </p:normalViewPr>
  <p:slideViewPr>
    <p:cSldViewPr snapToGrid="0" snapToObjects="1">
      <p:cViewPr varScale="1">
        <p:scale>
          <a:sx n="99" d="100"/>
          <a:sy n="99" d="100"/>
        </p:scale>
        <p:origin x="208" y="3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9B173D-BDE1-334A-A54B-AB7416F088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A8520C-8460-0D42-86C9-D0794A4B3E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85B03-F712-974C-A1D8-1F9A468F5B60}" type="datetimeFigureOut">
              <a:rPr lang="en-US" smtClean="0"/>
              <a:t>11/6/24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5F3C87-CBF7-CC4C-8F0D-1EB8B063577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9DA787-5DE4-CD4A-B75E-AC89ED789C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74958-CA5E-0C46-B182-67DF590DF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69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33EF3F-35E2-3B43-BF81-CFC248C52316}" type="datetimeFigureOut">
              <a:rPr lang="en-US" smtClean="0"/>
              <a:t>11/6/24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03F89-1949-E64B-AC42-D3BE5974B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265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819DB9-52F6-52E6-146B-ABD7046E73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04F121-CDCF-EFE4-3F3C-76CD1C3EC1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08FFD0-1E94-74FC-A990-993B3767FD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600BE0-899C-126C-A6F9-43EE830A20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80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DC6CF3-EC45-1698-C8C6-3798CC96F0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0E7BD7-D17F-197D-A911-6C7EDF41E5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C1C9E2-01A4-0C67-A825-8734358732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B380E7-A2FE-A6A4-C656-CB3AB79D84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170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A2A004-026A-3F84-3933-E58F0702D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F9DE54-1B0D-CCC7-9727-452424452A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0B68EC-1C60-5166-6A68-BC703796E2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11BA41-4326-2208-1CE1-A7F927C20C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8762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4800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C69AE-8C1C-A072-5AD7-89372F49D6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5C38A7-1D74-829A-E9CC-66D2573961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30DC6C-CF3E-1DCC-BF79-78F4E26AF2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C248F7-E0EC-6905-37E1-8524CB2822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423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3AEA0-000F-1D99-DD9A-B4E6ADCD59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D6820A-B353-6B3E-1C35-B2CBE3AF98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55ACF3-5EDB-8F90-3357-C138E732E7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6DC84A-6DEC-1AA5-F9D9-4ECCAF2EE1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8426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34BDF4-20B2-BDF3-C69F-EF961A41E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3DB0BC-4EAA-F59F-161A-B516A814BB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85BFA8-3EAE-77BD-E328-11601E8998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D34F2C-2D37-EA34-C692-EA578BDCDF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2014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A3AE9A-0F1C-ACAF-EA1F-07DB93550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094DE7-C5FC-EE62-4218-A9F774C83B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8F1C4C-19A5-89E9-A456-F05D208A79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17D0B-4CF0-1DBB-983E-7383ACC8C6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3367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70A41-5253-ED12-02C9-523AA94D7E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5051CC-D8CA-E6EF-36A9-DB5621278A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1C8ED6-6A9E-CC12-9C4D-9999B12021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129E4C-E0D4-9E34-401C-E445593C0C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3728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CAA987-E7D6-3020-D10C-8036D5CE8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527B85-2866-5D3F-6D91-E0F3EE3CE5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42F48D-2973-0719-BE5F-0E9038E375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EDBE56-0627-D818-C7D6-0D91BEEB2B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6205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52CCDC-7A86-D081-09EC-4366E9C915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EA51D0-D851-3703-5F9C-0549D590D2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82CA680-79B0-5FCF-B3DF-F649CA091A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1B1F90-2DEC-A59F-39EA-476F0BB0C8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AC518A-D2DE-296B-26F7-6C02CDA58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692DEC-3746-72C9-E4D2-A3936CE9DD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57BADA-E0C0-2407-64C2-5A8E6C9BAA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633082-B642-A078-D32A-2572ECDE75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856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362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752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2214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0068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5364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144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1E6FC6-3DD5-DCF8-A7C6-FCDA38B4F5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09C4C2-D933-D147-1506-AF8B7071CF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A07B02-1C6E-EB31-4599-DAA2055ECD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C2EAF2-262A-830C-4E30-B6222E1480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200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211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551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74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502C5-4ED5-B58C-0907-2A89ADF80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E32E8A-F053-75BA-FA28-78E73F85BD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1C77D6-8F5A-E472-425B-CFEDBE7CD9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DD63CC-2EDD-758C-8DE8-486C24A785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46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977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0185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370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CL Branding background">
            <a:extLst>
              <a:ext uri="{FF2B5EF4-FFF2-40B4-BE49-F238E27FC236}">
                <a16:creationId xmlns:a16="http://schemas.microsoft.com/office/drawing/2014/main" id="{EA4C8DDC-D29E-5E43-9BC2-FD84B2117884}"/>
              </a:ext>
            </a:extLst>
          </p:cNvPr>
          <p:cNvSpPr/>
          <p:nvPr userDrawn="1"/>
        </p:nvSpPr>
        <p:spPr>
          <a:xfrm>
            <a:off x="0" y="0"/>
            <a:ext cx="12192000" cy="14250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UCL Branding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342239"/>
          </a:xfrm>
          <a:prstGeom prst="rect">
            <a:avLst/>
          </a:prstGeom>
        </p:spPr>
      </p:pic>
      <p:sp>
        <p:nvSpPr>
          <p:cNvPr id="13" name="Faculty, Department title">
            <a:extLst>
              <a:ext uri="{FF2B5EF4-FFF2-40B4-BE49-F238E27FC236}">
                <a16:creationId xmlns:a16="http://schemas.microsoft.com/office/drawing/2014/main" id="{7B844C1D-C9E2-A040-B3FD-0E3861E051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sp>
        <p:nvSpPr>
          <p:cNvPr id="9" name="Main image" descr="Image">
            <a:extLst>
              <a:ext uri="{FF2B5EF4-FFF2-40B4-BE49-F238E27FC236}">
                <a16:creationId xmlns:a16="http://schemas.microsoft.com/office/drawing/2014/main" id="{FD55159A-63D1-334F-B344-448B05BC84B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440000"/>
            <a:ext cx="12192000" cy="5421086"/>
          </a:xfrm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Main Headline" descr="Headline">
            <a:extLst>
              <a:ext uri="{FF2B5EF4-FFF2-40B4-BE49-F238E27FC236}">
                <a16:creationId xmlns:a16="http://schemas.microsoft.com/office/drawing/2014/main" id="{6D1BEB54-27B8-4348-8671-D93B41DC5E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549105"/>
            <a:ext cx="7560000" cy="2340000"/>
          </a:xfrm>
          <a:solidFill>
            <a:srgbClr val="FFFFFF"/>
          </a:solidFill>
        </p:spPr>
        <p:txBody>
          <a:bodyPr lIns="360000" tIns="180000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Main headline,</a:t>
            </a:r>
            <a:br>
              <a:rPr lang="en-US" dirty="0"/>
            </a:br>
            <a:r>
              <a:rPr lang="en-US" dirty="0"/>
              <a:t>Arial 44pt bold</a:t>
            </a:r>
          </a:p>
        </p:txBody>
      </p:sp>
    </p:spTree>
    <p:extLst>
      <p:ext uri="{BB962C8B-B14F-4D97-AF65-F5344CB8AC3E}">
        <p14:creationId xmlns:p14="http://schemas.microsoft.com/office/powerpoint/2010/main" val="2079837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7" name="Text" descr="Text">
            <a:extLst>
              <a:ext uri="{FF2B5EF4-FFF2-40B4-BE49-F238E27FC236}">
                <a16:creationId xmlns:a16="http://schemas.microsoft.com/office/drawing/2014/main" id="{2D2A157B-B06B-5E44-8987-B8F38A7435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5399088" cy="3600000"/>
          </a:xfrm>
        </p:spPr>
        <p:txBody>
          <a:bodyPr/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1pPr>
            <a:lvl2pPr marL="222250" indent="-222250">
              <a:buFont typeface="Arial" panose="020B0604020202020204" pitchFamily="34" charset="0"/>
              <a:buChar char="•"/>
              <a:tabLst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" descr="Text">
            <a:extLst>
              <a:ext uri="{FF2B5EF4-FFF2-40B4-BE49-F238E27FC236}">
                <a16:creationId xmlns:a16="http://schemas.microsoft.com/office/drawing/2014/main" id="{35F69D9D-B78C-6D4D-8B1E-AB31E336A54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40000" y="2412000"/>
            <a:ext cx="5399088" cy="3600000"/>
          </a:xfrm>
        </p:spPr>
        <p:txBody>
          <a:bodyPr/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1pPr>
            <a:lvl2pPr marL="222250" indent="-222250">
              <a:buFont typeface="Arial" panose="020B0604020202020204" pitchFamily="34" charset="0"/>
              <a:buChar char="•"/>
              <a:tabLst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627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CL 3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8" name="Text" descr="Text">
            <a:extLst>
              <a:ext uri="{FF2B5EF4-FFF2-40B4-BE49-F238E27FC236}">
                <a16:creationId xmlns:a16="http://schemas.microsoft.com/office/drawing/2014/main" id="{83D66963-CB2B-4B4F-BCF3-CFD7FD192F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3420000" cy="3600000"/>
          </a:xfrm>
        </p:spPr>
        <p:txBody>
          <a:bodyPr/>
          <a:lstStyle>
            <a:lvl1pPr marL="11112" indent="0">
              <a:buNone/>
              <a:defRPr sz="1800"/>
            </a:lvl1pPr>
            <a:lvl3pPr marL="180975" indent="-171450">
              <a:buFont typeface="Arial" panose="020B0604020202020204" pitchFamily="34" charset="0"/>
              <a:buChar char="•"/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" descr="Text">
            <a:extLst>
              <a:ext uri="{FF2B5EF4-FFF2-40B4-BE49-F238E27FC236}">
                <a16:creationId xmlns:a16="http://schemas.microsoft.com/office/drawing/2014/main" id="{F7085F07-56B0-4443-841E-8375628232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20000" y="2412000"/>
            <a:ext cx="3420000" cy="3600000"/>
          </a:xfrm>
        </p:spPr>
        <p:txBody>
          <a:bodyPr/>
          <a:lstStyle>
            <a:lvl1pPr marL="11112" indent="0">
              <a:buNone/>
              <a:defRPr sz="1800"/>
            </a:lvl1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" descr="Text">
            <a:extLst>
              <a:ext uri="{FF2B5EF4-FFF2-40B4-BE49-F238E27FC236}">
                <a16:creationId xmlns:a16="http://schemas.microsoft.com/office/drawing/2014/main" id="{BB07EA65-C349-F04B-BF09-CC2483489C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80000" y="2412000"/>
            <a:ext cx="3420000" cy="3600000"/>
          </a:xfrm>
        </p:spPr>
        <p:txBody>
          <a:bodyPr/>
          <a:lstStyle>
            <a:lvl1pPr marL="11112" indent="0">
              <a:buNone/>
              <a:defRPr sz="1800"/>
            </a:lvl1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774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4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15" name="Text" descr="Text">
            <a:extLst>
              <a:ext uri="{FF2B5EF4-FFF2-40B4-BE49-F238E27FC236}">
                <a16:creationId xmlns:a16="http://schemas.microsoft.com/office/drawing/2014/main" id="{23293D9A-92DE-2745-A551-12503D5B38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2610000" cy="3764200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" descr="Text">
            <a:extLst>
              <a:ext uri="{FF2B5EF4-FFF2-40B4-BE49-F238E27FC236}">
                <a16:creationId xmlns:a16="http://schemas.microsoft.com/office/drawing/2014/main" id="{F11753E1-8533-844D-B406-655C6C93304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87688" y="2412000"/>
            <a:ext cx="2610000" cy="3764200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" descr="Text">
            <a:extLst>
              <a:ext uri="{FF2B5EF4-FFF2-40B4-BE49-F238E27FC236}">
                <a16:creationId xmlns:a16="http://schemas.microsoft.com/office/drawing/2014/main" id="{562D057E-84DA-844C-8F30-A88C629E1DF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168008" y="2412000"/>
            <a:ext cx="2610000" cy="3764200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" descr="Text">
            <a:extLst>
              <a:ext uri="{FF2B5EF4-FFF2-40B4-BE49-F238E27FC236}">
                <a16:creationId xmlns:a16="http://schemas.microsoft.com/office/drawing/2014/main" id="{3FA6CE8B-790A-C44A-B1D0-DA5AC754A4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048328" y="2412000"/>
            <a:ext cx="2610000" cy="3764200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334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4 column colour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in Headline" descr="Headline">
            <a:extLst>
              <a:ext uri="{FF2B5EF4-FFF2-40B4-BE49-F238E27FC236}">
                <a16:creationId xmlns:a16="http://schemas.microsoft.com/office/drawing/2014/main" id="{5CB62203-BCF9-3241-9684-0F4402446F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922302"/>
            <a:ext cx="2610000" cy="5220000"/>
          </a:xfrm>
          <a:solidFill>
            <a:srgbClr val="002248"/>
          </a:solidFill>
        </p:spPr>
        <p:txBody>
          <a:bodyPr lIns="180000" tIns="180000" rIns="180000" bIns="180000"/>
          <a:lstStyle>
            <a:lvl1pPr marL="11112" indent="0">
              <a:buNone/>
              <a:defRPr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</a:lstStyle>
          <a:p>
            <a:pPr lvl="0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sp>
        <p:nvSpPr>
          <p:cNvPr id="8" name="background">
            <a:extLst>
              <a:ext uri="{FF2B5EF4-FFF2-40B4-BE49-F238E27FC236}">
                <a16:creationId xmlns:a16="http://schemas.microsoft.com/office/drawing/2014/main" id="{E0051C4D-5840-9846-A6CC-052B1F915DE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86800" y="900000"/>
            <a:ext cx="2610000" cy="5220000"/>
          </a:xfrm>
          <a:solidFill>
            <a:srgbClr val="002248"/>
          </a:solidFill>
        </p:spPr>
        <p:txBody>
          <a:bodyPr lIns="180000" tIns="180000" rIns="180000" bIns="180000"/>
          <a:lstStyle>
            <a:lvl1pPr marL="11112" indent="0">
              <a:buNone/>
              <a:defRPr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</a:lstStyle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pic>
        <p:nvPicPr>
          <p:cNvPr id="19" name="Picture" descr="Image">
            <a:extLst>
              <a:ext uri="{FF2B5EF4-FFF2-40B4-BE49-F238E27FC236}">
                <a16:creationId xmlns:a16="http://schemas.microsoft.com/office/drawing/2014/main" id="{7D295661-D9DD-8D43-9041-6814DE8FF6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05624" y="1290917"/>
            <a:ext cx="1328200" cy="1557617"/>
          </a:xfrm>
          <a:prstGeom prst="rect">
            <a:avLst/>
          </a:prstGeom>
        </p:spPr>
      </p:pic>
      <p:sp>
        <p:nvSpPr>
          <p:cNvPr id="13" name="Text" descr="Text">
            <a:extLst>
              <a:ext uri="{FF2B5EF4-FFF2-40B4-BE49-F238E27FC236}">
                <a16:creationId xmlns:a16="http://schemas.microsoft.com/office/drawing/2014/main" id="{73CED3B5-33C7-894B-9D58-FC396998F4D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03712" y="3073400"/>
            <a:ext cx="2222500" cy="3022600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 algn="l">
              <a:defRPr sz="1800"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background">
            <a:extLst>
              <a:ext uri="{FF2B5EF4-FFF2-40B4-BE49-F238E27FC236}">
                <a16:creationId xmlns:a16="http://schemas.microsoft.com/office/drawing/2014/main" id="{E69AB749-3152-6149-94E2-04859418173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38800" y="900000"/>
            <a:ext cx="2610000" cy="5220000"/>
          </a:xfrm>
          <a:solidFill>
            <a:srgbClr val="002248"/>
          </a:solidFill>
        </p:spPr>
        <p:txBody>
          <a:bodyPr lIns="180000" tIns="180000" rIns="180000" bIns="180000"/>
          <a:lstStyle>
            <a:lvl1pPr marL="11112" indent="0">
              <a:buNone/>
              <a:defRPr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</a:lstStyle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21" name="Picture" descr="Image">
            <a:extLst>
              <a:ext uri="{FF2B5EF4-FFF2-40B4-BE49-F238E27FC236}">
                <a16:creationId xmlns:a16="http://schemas.microsoft.com/office/drawing/2014/main" id="{34669171-BF23-B54C-8D3F-B1C89E122C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60096" y="1292400"/>
            <a:ext cx="1328200" cy="1557617"/>
          </a:xfrm>
          <a:prstGeom prst="rect">
            <a:avLst/>
          </a:prstGeom>
        </p:spPr>
      </p:pic>
      <p:sp>
        <p:nvSpPr>
          <p:cNvPr id="14" name="Text" descr="Text">
            <a:extLst>
              <a:ext uri="{FF2B5EF4-FFF2-40B4-BE49-F238E27FC236}">
                <a16:creationId xmlns:a16="http://schemas.microsoft.com/office/drawing/2014/main" id="{87F3A240-3369-0145-B540-5A60FA0848E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456040" y="3073400"/>
            <a:ext cx="2222500" cy="3022600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 algn="l">
              <a:defRPr sz="1800"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background">
            <a:extLst>
              <a:ext uri="{FF2B5EF4-FFF2-40B4-BE49-F238E27FC236}">
                <a16:creationId xmlns:a16="http://schemas.microsoft.com/office/drawing/2014/main" id="{F708712F-D0E9-B94A-A9B7-F258F0F10A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90800" y="900000"/>
            <a:ext cx="2610000" cy="5220000"/>
          </a:xfrm>
          <a:solidFill>
            <a:srgbClr val="002248"/>
          </a:solidFill>
        </p:spPr>
        <p:txBody>
          <a:bodyPr lIns="180000" tIns="180000" rIns="180000" bIns="180000"/>
          <a:lstStyle>
            <a:lvl1pPr marL="11112" indent="0">
              <a:buNone/>
              <a:defRPr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</a:lstStyle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22" name="Picture" descr="Image">
            <a:extLst>
              <a:ext uri="{FF2B5EF4-FFF2-40B4-BE49-F238E27FC236}">
                <a16:creationId xmlns:a16="http://schemas.microsoft.com/office/drawing/2014/main" id="{8073F21E-F4EF-B246-B7E8-4FA799EC37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40416" y="1290917"/>
            <a:ext cx="1328200" cy="1557617"/>
          </a:xfrm>
          <a:prstGeom prst="rect">
            <a:avLst/>
          </a:prstGeom>
        </p:spPr>
      </p:pic>
      <p:sp>
        <p:nvSpPr>
          <p:cNvPr id="16" name="Text" descr="Text">
            <a:extLst>
              <a:ext uri="{FF2B5EF4-FFF2-40B4-BE49-F238E27FC236}">
                <a16:creationId xmlns:a16="http://schemas.microsoft.com/office/drawing/2014/main" id="{5387EEB0-9F43-E241-9EDB-010FB36582B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408368" y="3068960"/>
            <a:ext cx="2222500" cy="3022600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 algn="l">
              <a:defRPr sz="1800"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373E51-46F8-B446-A241-A5395388A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BCFD4B-BF38-E841-868E-C9F3BBC72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88DCC-68B7-D349-B50E-BEE3CC1D8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836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5400000" cy="2325802"/>
          </a:xfrm>
        </p:spPr>
        <p:txBody>
          <a:bodyPr/>
          <a:lstStyle>
            <a:lvl1pPr>
              <a:defRPr sz="3600" b="0"/>
            </a:lvl1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11" name="Text" descr="Text">
            <a:extLst>
              <a:ext uri="{FF2B5EF4-FFF2-40B4-BE49-F238E27FC236}">
                <a16:creationId xmlns:a16="http://schemas.microsoft.com/office/drawing/2014/main" id="{96CC15FA-5D3D-604E-8882-80A2838906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3618500"/>
            <a:ext cx="5399088" cy="261720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Picture" descr="Image">
            <a:extLst>
              <a:ext uri="{FF2B5EF4-FFF2-40B4-BE49-F238E27FC236}">
                <a16:creationId xmlns:a16="http://schemas.microsoft.com/office/drawing/2014/main" id="{C443FA27-F0DB-1840-998D-206100BED38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40000" y="900000"/>
            <a:ext cx="5400000" cy="5344683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215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hree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" descr="Image">
            <a:extLst>
              <a:ext uri="{FF2B5EF4-FFF2-40B4-BE49-F238E27FC236}">
                <a16:creationId xmlns:a16="http://schemas.microsoft.com/office/drawing/2014/main" id="{935F83AB-29A1-EF49-B6EC-5214A87545D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60000" y="900000"/>
            <a:ext cx="3420000" cy="2880000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8" name="Text" descr="Text">
            <a:extLst>
              <a:ext uri="{FF2B5EF4-FFF2-40B4-BE49-F238E27FC236}">
                <a16:creationId xmlns:a16="http://schemas.microsoft.com/office/drawing/2014/main" id="{83D66963-CB2B-4B4F-BCF3-CFD7FD192F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4017600"/>
            <a:ext cx="3420000" cy="2304000"/>
          </a:xfrm>
        </p:spPr>
        <p:txBody>
          <a:bodyPr/>
          <a:lstStyle>
            <a:lvl1pPr marL="180975" indent="-169863"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Picture" descr="Image">
            <a:extLst>
              <a:ext uri="{FF2B5EF4-FFF2-40B4-BE49-F238E27FC236}">
                <a16:creationId xmlns:a16="http://schemas.microsoft.com/office/drawing/2014/main" id="{E95E3DE4-2C02-DF4D-871A-130A912A3E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295800" y="900000"/>
            <a:ext cx="3420000" cy="2880000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10" name="Text" descr="Text">
            <a:extLst>
              <a:ext uri="{FF2B5EF4-FFF2-40B4-BE49-F238E27FC236}">
                <a16:creationId xmlns:a16="http://schemas.microsoft.com/office/drawing/2014/main" id="{F7085F07-56B0-4443-841E-8375628232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20000" y="4017600"/>
            <a:ext cx="3420000" cy="2304000"/>
          </a:xfrm>
        </p:spPr>
        <p:txBody>
          <a:bodyPr/>
          <a:lstStyle>
            <a:lvl1pPr marL="180975" indent="-169863"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Picture" descr="Image">
            <a:extLst>
              <a:ext uri="{FF2B5EF4-FFF2-40B4-BE49-F238E27FC236}">
                <a16:creationId xmlns:a16="http://schemas.microsoft.com/office/drawing/2014/main" id="{08A0AD7D-724B-E44B-89BE-D93B46E6BC8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256240" y="900000"/>
            <a:ext cx="3420000" cy="2880000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11" name="Text" descr="Text">
            <a:extLst>
              <a:ext uri="{FF2B5EF4-FFF2-40B4-BE49-F238E27FC236}">
                <a16:creationId xmlns:a16="http://schemas.microsoft.com/office/drawing/2014/main" id="{BB07EA65-C349-F04B-BF09-CC2483489C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80218" y="4017600"/>
            <a:ext cx="3420000" cy="2304000"/>
          </a:xfrm>
        </p:spPr>
        <p:txBody>
          <a:bodyPr/>
          <a:lstStyle>
            <a:lvl1pPr marL="180975" indent="-169863"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858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11" name="Table" descr="Text / Table">
            <a:extLst>
              <a:ext uri="{FF2B5EF4-FFF2-40B4-BE49-F238E27FC236}">
                <a16:creationId xmlns:a16="http://schemas.microsoft.com/office/drawing/2014/main" id="{4DEFD8C9-6C2B-9C49-9F6F-5A35A2B747AF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360363" y="2286001"/>
            <a:ext cx="11553825" cy="4073524"/>
          </a:xfrm>
        </p:spPr>
        <p:txBody>
          <a:bodyPr/>
          <a:lstStyle/>
          <a:p>
            <a:r>
              <a:rPr lang="en-GB" dirty="0"/>
              <a:t>Click to add table</a:t>
            </a:r>
            <a:endParaRPr lang="en-US" dirty="0"/>
          </a:p>
        </p:txBody>
      </p:sp>
      <p:sp>
        <p:nvSpPr>
          <p:cNvPr id="8" name="Text">
            <a:extLst>
              <a:ext uri="{FF2B5EF4-FFF2-40B4-BE49-F238E27FC236}">
                <a16:creationId xmlns:a16="http://schemas.microsoft.com/office/drawing/2014/main" id="{D31E44D0-02C4-914B-B5F4-F5B0F5862C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366454" y="2414430"/>
            <a:ext cx="2557322" cy="2623913"/>
          </a:xfrm>
        </p:spPr>
        <p:txBody>
          <a:bodyPr/>
          <a:lstStyle>
            <a:lvl1pPr marL="180975" indent="-169863"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0635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CL Tab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7" name="Table" descr="Text / Table">
            <a:extLst>
              <a:ext uri="{FF2B5EF4-FFF2-40B4-BE49-F238E27FC236}">
                <a16:creationId xmlns:a16="http://schemas.microsoft.com/office/drawing/2014/main" id="{01422A73-1E05-8B44-93EA-70AD3FCEEC9E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360363" y="2286001"/>
            <a:ext cx="11553825" cy="4073524"/>
          </a:xfrm>
        </p:spPr>
        <p:txBody>
          <a:bodyPr/>
          <a:lstStyle/>
          <a:p>
            <a:r>
              <a:rPr lang="en-GB" dirty="0"/>
              <a:t>Click to add table</a:t>
            </a:r>
            <a:endParaRPr lang="en-US" dirty="0"/>
          </a:p>
        </p:txBody>
      </p:sp>
      <p:sp>
        <p:nvSpPr>
          <p:cNvPr id="9" name="Text">
            <a:extLst>
              <a:ext uri="{FF2B5EF4-FFF2-40B4-BE49-F238E27FC236}">
                <a16:creationId xmlns:a16="http://schemas.microsoft.com/office/drawing/2014/main" id="{AD015BAE-CDFB-0848-8398-8E01CAEBAA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3451091"/>
            <a:ext cx="2610000" cy="2894291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706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CL Contact 2 colum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GB" dirty="0"/>
              <a:t>Useful links &amp; contact details</a:t>
            </a:r>
            <a:endParaRPr lang="en-US" dirty="0"/>
          </a:p>
        </p:txBody>
      </p:sp>
      <p:sp>
        <p:nvSpPr>
          <p:cNvPr id="21" name="Text" descr="Text">
            <a:extLst>
              <a:ext uri="{FF2B5EF4-FFF2-40B4-BE49-F238E27FC236}">
                <a16:creationId xmlns:a16="http://schemas.microsoft.com/office/drawing/2014/main" id="{82579D70-1A08-DC42-8CE8-ACA8360A7F4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5399088" cy="3600000"/>
          </a:xfrm>
        </p:spPr>
        <p:txBody>
          <a:bodyPr/>
          <a:lstStyle>
            <a:lvl1pPr marL="180975" indent="-169863">
              <a:tabLst/>
              <a:defRPr sz="2400"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" descr="Text">
            <a:extLst>
              <a:ext uri="{FF2B5EF4-FFF2-40B4-BE49-F238E27FC236}">
                <a16:creationId xmlns:a16="http://schemas.microsoft.com/office/drawing/2014/main" id="{82B359B7-CB0C-544C-88EE-891FC732EE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40000" y="2412000"/>
            <a:ext cx="5399088" cy="3600000"/>
          </a:xfrm>
        </p:spPr>
        <p:txBody>
          <a:bodyPr/>
          <a:lstStyle>
            <a:lvl1pPr marL="180975" indent="-169863">
              <a:tabLst/>
              <a:defRPr sz="2400">
                <a:latin typeface="+mn-lt"/>
              </a:defRPr>
            </a:lvl1pPr>
          </a:lstStyle>
          <a:p>
            <a:pPr lvl="0"/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331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ckground">
            <a:extLst>
              <a:ext uri="{FF2B5EF4-FFF2-40B4-BE49-F238E27FC236}">
                <a16:creationId xmlns:a16="http://schemas.microsoft.com/office/drawing/2014/main" id="{7E0FC6D2-4499-5C4C-8C93-C7590708B796}"/>
              </a:ext>
            </a:extLst>
          </p:cNvPr>
          <p:cNvSpPr/>
          <p:nvPr userDrawn="1"/>
        </p:nvSpPr>
        <p:spPr>
          <a:xfrm>
            <a:off x="0" y="0"/>
            <a:ext cx="12192000" cy="14250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" descr="Image">
            <a:extLst>
              <a:ext uri="{FF2B5EF4-FFF2-40B4-BE49-F238E27FC236}">
                <a16:creationId xmlns:a16="http://schemas.microsoft.com/office/drawing/2014/main" id="{D7C34FC0-F8B1-D041-9578-733D7F3C687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40000"/>
            <a:ext cx="12192000" cy="5421086"/>
          </a:xfrm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Main Headline" descr="Headline">
            <a:extLst>
              <a:ext uri="{FF2B5EF4-FFF2-40B4-BE49-F238E27FC236}">
                <a16:creationId xmlns:a16="http://schemas.microsoft.com/office/drawing/2014/main" id="{5F848594-69CD-DA4E-BB25-23F671A7C1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549105"/>
            <a:ext cx="7560000" cy="2340000"/>
          </a:xfrm>
          <a:solidFill>
            <a:srgbClr val="FFFFFF"/>
          </a:solidFill>
        </p:spPr>
        <p:txBody>
          <a:bodyPr lIns="360000" tIns="180000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Main headline,</a:t>
            </a:r>
            <a:br>
              <a:rPr lang="en-US" dirty="0"/>
            </a:br>
            <a:r>
              <a:rPr lang="en-US" dirty="0"/>
              <a:t>Arial 44pt bold</a:t>
            </a:r>
          </a:p>
        </p:txBody>
      </p:sp>
      <p:sp>
        <p:nvSpPr>
          <p:cNvPr id="5" name="Sub Heading" descr="Sub heading">
            <a:extLst>
              <a:ext uri="{FF2B5EF4-FFF2-40B4-BE49-F238E27FC236}">
                <a16:creationId xmlns:a16="http://schemas.microsoft.com/office/drawing/2014/main" id="{D5AB2EC5-97D3-8D44-BB0B-9125E87D1F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999" y="3239999"/>
            <a:ext cx="6840000" cy="651777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pic>
        <p:nvPicPr>
          <p:cNvPr id="3" name="UCL Branding">
            <a:extLst>
              <a:ext uri="{FF2B5EF4-FFF2-40B4-BE49-F238E27FC236}">
                <a16:creationId xmlns:a16="http://schemas.microsoft.com/office/drawing/2014/main" id="{D331EFEF-5306-9919-6E35-67D73A9422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342239"/>
          </a:xfrm>
          <a:prstGeom prst="rect">
            <a:avLst/>
          </a:prstGeom>
        </p:spPr>
      </p:pic>
      <p:sp>
        <p:nvSpPr>
          <p:cNvPr id="4" name="Faculty, Department title">
            <a:extLst>
              <a:ext uri="{FF2B5EF4-FFF2-40B4-BE49-F238E27FC236}">
                <a16:creationId xmlns:a16="http://schemas.microsoft.com/office/drawing/2014/main" id="{0B0FDC54-FBC7-0010-53EC-C3D224945D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695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slide 2 - single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ckground">
            <a:extLst>
              <a:ext uri="{FF2B5EF4-FFF2-40B4-BE49-F238E27FC236}">
                <a16:creationId xmlns:a16="http://schemas.microsoft.com/office/drawing/2014/main" id="{8FD8CE85-9178-344E-BC9E-19B545ECA60C}"/>
              </a:ext>
            </a:extLst>
          </p:cNvPr>
          <p:cNvSpPr/>
          <p:nvPr userDrawn="1"/>
        </p:nvSpPr>
        <p:spPr>
          <a:xfrm>
            <a:off x="0" y="-1"/>
            <a:ext cx="12192000" cy="25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Main Headline" descr="Headline">
            <a:extLst>
              <a:ext uri="{FF2B5EF4-FFF2-40B4-BE49-F238E27FC236}">
                <a16:creationId xmlns:a16="http://schemas.microsoft.com/office/drawing/2014/main" id="{14916FEE-2CA1-274A-AB9A-27AE550ED61F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360000" y="1620000"/>
            <a:ext cx="10800690" cy="81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Main headline, Arial 44pt bold</a:t>
            </a:r>
            <a:br>
              <a:rPr lang="en-US" dirty="0"/>
            </a:br>
            <a:endParaRPr lang="en-US" altLang="en-US" dirty="0"/>
          </a:p>
        </p:txBody>
      </p:sp>
      <p:sp>
        <p:nvSpPr>
          <p:cNvPr id="11" name="Picture " descr="Image">
            <a:extLst>
              <a:ext uri="{FF2B5EF4-FFF2-40B4-BE49-F238E27FC236}">
                <a16:creationId xmlns:a16="http://schemas.microsoft.com/office/drawing/2014/main" id="{7AAB61C2-2ECC-1549-9211-9297F9B81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2505456"/>
            <a:ext cx="12192000" cy="4352544"/>
          </a:xfrm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UCL Branding">
            <a:extLst>
              <a:ext uri="{FF2B5EF4-FFF2-40B4-BE49-F238E27FC236}">
                <a16:creationId xmlns:a16="http://schemas.microsoft.com/office/drawing/2014/main" id="{90C77D3C-C771-DA14-AC1E-8A9AFE2E31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342239"/>
          </a:xfrm>
          <a:prstGeom prst="rect">
            <a:avLst/>
          </a:prstGeom>
        </p:spPr>
      </p:pic>
      <p:sp>
        <p:nvSpPr>
          <p:cNvPr id="5" name="Faculty, Department title">
            <a:extLst>
              <a:ext uri="{FF2B5EF4-FFF2-40B4-BE49-F238E27FC236}">
                <a16:creationId xmlns:a16="http://schemas.microsoft.com/office/drawing/2014/main" id="{090BB0CB-BBA9-F32A-0E98-88B4D006FC8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269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- Double lin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ackground">
            <a:extLst>
              <a:ext uri="{FF2B5EF4-FFF2-40B4-BE49-F238E27FC236}">
                <a16:creationId xmlns:a16="http://schemas.microsoft.com/office/drawing/2014/main" id="{271759B8-0ABB-3643-884B-0A918443C549}"/>
              </a:ext>
            </a:extLst>
          </p:cNvPr>
          <p:cNvSpPr/>
          <p:nvPr userDrawn="1"/>
        </p:nvSpPr>
        <p:spPr>
          <a:xfrm>
            <a:off x="0" y="0"/>
            <a:ext cx="12192000" cy="14250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ckground">
            <a:extLst>
              <a:ext uri="{FF2B5EF4-FFF2-40B4-BE49-F238E27FC236}">
                <a16:creationId xmlns:a16="http://schemas.microsoft.com/office/drawing/2014/main" id="{8FD8CE85-9178-344E-BC9E-19B545ECA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1440000"/>
            <a:ext cx="12192000" cy="1679261"/>
          </a:xfrm>
          <a:prstGeom prst="rect">
            <a:avLst/>
          </a:prstGeom>
          <a:solidFill>
            <a:srgbClr val="0022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ain Headline" descr="Headline">
            <a:extLst>
              <a:ext uri="{FF2B5EF4-FFF2-40B4-BE49-F238E27FC236}">
                <a16:creationId xmlns:a16="http://schemas.microsoft.com/office/drawing/2014/main" id="{0AFC6B55-24BD-7545-82A9-DD37164DF15B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360000" y="1620000"/>
            <a:ext cx="10800690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Main headline, Arial 44pt bold</a:t>
            </a:r>
            <a:br>
              <a:rPr lang="en-US" dirty="0"/>
            </a:br>
            <a:endParaRPr lang="en-US" altLang="en-US" dirty="0"/>
          </a:p>
        </p:txBody>
      </p:sp>
      <p:sp>
        <p:nvSpPr>
          <p:cNvPr id="10" name="Sub Heading" descr="Sub heading">
            <a:extLst>
              <a:ext uri="{FF2B5EF4-FFF2-40B4-BE49-F238E27FC236}">
                <a16:creationId xmlns:a16="http://schemas.microsoft.com/office/drawing/2014/main" id="{790EF792-5BFA-7942-944E-20B5F5BA61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999" y="3420000"/>
            <a:ext cx="9000000" cy="190800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4" name="UCL Branding">
            <a:extLst>
              <a:ext uri="{FF2B5EF4-FFF2-40B4-BE49-F238E27FC236}">
                <a16:creationId xmlns:a16="http://schemas.microsoft.com/office/drawing/2014/main" id="{4D09D4FB-2564-C1A7-DFC1-BE5A941691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342239"/>
          </a:xfrm>
          <a:prstGeom prst="rect">
            <a:avLst/>
          </a:prstGeom>
        </p:spPr>
      </p:pic>
      <p:sp>
        <p:nvSpPr>
          <p:cNvPr id="5" name="Faculty, Department title">
            <a:extLst>
              <a:ext uri="{FF2B5EF4-FFF2-40B4-BE49-F238E27FC236}">
                <a16:creationId xmlns:a16="http://schemas.microsoft.com/office/drawing/2014/main" id="{823D982D-C777-33D6-9598-1B04FBC07F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255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 - Double line -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ckground">
            <a:extLst>
              <a:ext uri="{FF2B5EF4-FFF2-40B4-BE49-F238E27FC236}">
                <a16:creationId xmlns:a16="http://schemas.microsoft.com/office/drawing/2014/main" id="{59606069-DCB2-E341-97E0-98600856E2E5}"/>
              </a:ext>
            </a:extLst>
          </p:cNvPr>
          <p:cNvSpPr/>
          <p:nvPr userDrawn="1"/>
        </p:nvSpPr>
        <p:spPr>
          <a:xfrm>
            <a:off x="0" y="0"/>
            <a:ext cx="12192000" cy="14250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" descr="Image">
            <a:extLst>
              <a:ext uri="{FF2B5EF4-FFF2-40B4-BE49-F238E27FC236}">
                <a16:creationId xmlns:a16="http://schemas.microsoft.com/office/drawing/2014/main" id="{A724F846-9E16-0743-9A5C-ED2946248F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36914"/>
            <a:ext cx="12192000" cy="1682804"/>
          </a:xfrm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2" name="Background">
            <a:extLst>
              <a:ext uri="{FF2B5EF4-FFF2-40B4-BE49-F238E27FC236}">
                <a16:creationId xmlns:a16="http://schemas.microsoft.com/office/drawing/2014/main" id="{8FD8CE85-9178-344E-BC9E-19B545ECA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V="1">
            <a:off x="0" y="3122579"/>
            <a:ext cx="12192000" cy="3735421"/>
          </a:xfrm>
          <a:prstGeom prst="rect">
            <a:avLst/>
          </a:prstGeom>
          <a:solidFill>
            <a:srgbClr val="0022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ain Headline" descr="Headline">
            <a:extLst>
              <a:ext uri="{FF2B5EF4-FFF2-40B4-BE49-F238E27FC236}">
                <a16:creationId xmlns:a16="http://schemas.microsoft.com/office/drawing/2014/main" id="{F393605F-7BBC-284E-8DAE-0B5B84113824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360000" y="3470479"/>
            <a:ext cx="10800690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Main headline, Arial 44pt bold</a:t>
            </a:r>
            <a:br>
              <a:rPr lang="en-US" dirty="0"/>
            </a:br>
            <a:endParaRPr lang="en-US" altLang="en-US" dirty="0"/>
          </a:p>
        </p:txBody>
      </p:sp>
      <p:sp>
        <p:nvSpPr>
          <p:cNvPr id="10" name="Sub Heading" descr="Sub heading">
            <a:extLst>
              <a:ext uri="{FF2B5EF4-FFF2-40B4-BE49-F238E27FC236}">
                <a16:creationId xmlns:a16="http://schemas.microsoft.com/office/drawing/2014/main" id="{790EF792-5BFA-7942-944E-20B5F5BA61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999" y="4950000"/>
            <a:ext cx="9000000" cy="190800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4" name="UCL Branding">
            <a:extLst>
              <a:ext uri="{FF2B5EF4-FFF2-40B4-BE49-F238E27FC236}">
                <a16:creationId xmlns:a16="http://schemas.microsoft.com/office/drawing/2014/main" id="{343D598F-2F72-090E-DE6D-6CD71762F1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342239"/>
          </a:xfrm>
          <a:prstGeom prst="rect">
            <a:avLst/>
          </a:prstGeom>
        </p:spPr>
      </p:pic>
      <p:sp>
        <p:nvSpPr>
          <p:cNvPr id="5" name="Faculty, Department title">
            <a:extLst>
              <a:ext uri="{FF2B5EF4-FFF2-40B4-BE49-F238E27FC236}">
                <a16:creationId xmlns:a16="http://schemas.microsoft.com/office/drawing/2014/main" id="{7B59F99D-EEFF-A119-2CD4-28FA300275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271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section st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in Headline" descr="Headline">
            <a:extLst>
              <a:ext uri="{FF2B5EF4-FFF2-40B4-BE49-F238E27FC236}">
                <a16:creationId xmlns:a16="http://schemas.microsoft.com/office/drawing/2014/main" id="{F833FB40-EB53-5843-98C6-9C72F5A141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2" y="1008000"/>
            <a:ext cx="10080000" cy="2880000"/>
          </a:xfrm>
          <a:solidFill>
            <a:srgbClr val="FFFFFF"/>
          </a:solidFill>
        </p:spPr>
        <p:txBody>
          <a:bodyPr lIns="360000" tIns="180000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Main headline, Arial 44pt bold</a:t>
            </a:r>
          </a:p>
        </p:txBody>
      </p:sp>
      <p:sp>
        <p:nvSpPr>
          <p:cNvPr id="11" name="Sub Heading" descr="Sub heading">
            <a:extLst>
              <a:ext uri="{FF2B5EF4-FFF2-40B4-BE49-F238E27FC236}">
                <a16:creationId xmlns:a16="http://schemas.microsoft.com/office/drawing/2014/main" id="{169F44E5-11A5-074E-ADAE-05ACB4110AE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9228" y="2308225"/>
            <a:ext cx="8719457" cy="1447800"/>
          </a:xfrm>
        </p:spPr>
        <p:txBody>
          <a:bodyPr/>
          <a:lstStyle>
            <a:lvl1pPr marL="11112" indent="0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GB" dirty="0"/>
              <a:t>Large text size, Arial 36 point</a:t>
            </a:r>
          </a:p>
        </p:txBody>
      </p:sp>
      <p:sp>
        <p:nvSpPr>
          <p:cNvPr id="3" name="Text" descr="Main text">
            <a:extLst>
              <a:ext uri="{FF2B5EF4-FFF2-40B4-BE49-F238E27FC236}">
                <a16:creationId xmlns:a16="http://schemas.microsoft.com/office/drawing/2014/main" id="{2EF862B8-1DA8-F84D-B71C-ED32E4C1E6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4176077"/>
            <a:ext cx="5400000" cy="1483200"/>
          </a:xfrm>
        </p:spPr>
        <p:txBody>
          <a:bodyPr/>
          <a:lstStyle>
            <a:lvl1pPr marL="225425" indent="-215900">
              <a:buFont typeface="Arial" panose="020B0604020202020204" pitchFamily="34" charset="0"/>
              <a:buChar char="•"/>
              <a:tabLst/>
              <a:defRPr sz="2400"/>
            </a:lvl1pPr>
          </a:lstStyle>
          <a:p>
            <a:pPr lvl="0"/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sp>
        <p:nvSpPr>
          <p:cNvPr id="10" name="Text" descr="Main text">
            <a:extLst>
              <a:ext uri="{FF2B5EF4-FFF2-40B4-BE49-F238E27FC236}">
                <a16:creationId xmlns:a16="http://schemas.microsoft.com/office/drawing/2014/main" id="{C2A66C45-730D-F54A-A6B0-8A42E75C38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40000" y="4176077"/>
            <a:ext cx="5400000" cy="148320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baseline="0"/>
            </a:lvl1pPr>
          </a:lstStyle>
          <a:p>
            <a:pPr marL="285750" marR="0" lvl="0" indent="-2857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991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section st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in Headline" descr="Headline">
            <a:extLst>
              <a:ext uri="{FF2B5EF4-FFF2-40B4-BE49-F238E27FC236}">
                <a16:creationId xmlns:a16="http://schemas.microsoft.com/office/drawing/2014/main" id="{F833FB40-EB53-5843-98C6-9C72F5A141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2" y="1008000"/>
            <a:ext cx="10080000" cy="2880000"/>
          </a:xfrm>
          <a:solidFill>
            <a:srgbClr val="002248"/>
          </a:solidFill>
        </p:spPr>
        <p:txBody>
          <a:bodyPr lIns="360000" tIns="180000"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Main headline, Arial 44pt bold</a:t>
            </a:r>
          </a:p>
        </p:txBody>
      </p:sp>
      <p:sp>
        <p:nvSpPr>
          <p:cNvPr id="4" name="Sub Heading">
            <a:extLst>
              <a:ext uri="{FF2B5EF4-FFF2-40B4-BE49-F238E27FC236}">
                <a16:creationId xmlns:a16="http://schemas.microsoft.com/office/drawing/2014/main" id="{7EFF5C86-B7E9-E24F-A032-A4DF63C9C46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9228" y="2308225"/>
            <a:ext cx="8719457" cy="1447800"/>
          </a:xfrm>
        </p:spPr>
        <p:txBody>
          <a:bodyPr/>
          <a:lstStyle>
            <a:lvl1pPr marL="11112" indent="0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" descr="Main text">
            <a:extLst>
              <a:ext uri="{FF2B5EF4-FFF2-40B4-BE49-F238E27FC236}">
                <a16:creationId xmlns:a16="http://schemas.microsoft.com/office/drawing/2014/main" id="{2EF862B8-1DA8-F84D-B71C-ED32E4C1E6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4176077"/>
            <a:ext cx="5400000" cy="1483200"/>
          </a:xfrm>
        </p:spPr>
        <p:txBody>
          <a:bodyPr/>
          <a:lstStyle>
            <a:lvl1pPr marL="11112" indent="0">
              <a:buNone/>
              <a:defRPr sz="2400"/>
            </a:lvl1pPr>
          </a:lstStyle>
          <a:p>
            <a:pPr lvl="0"/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sp>
        <p:nvSpPr>
          <p:cNvPr id="10" name="Text" descr="Main text">
            <a:extLst>
              <a:ext uri="{FF2B5EF4-FFF2-40B4-BE49-F238E27FC236}">
                <a16:creationId xmlns:a16="http://schemas.microsoft.com/office/drawing/2014/main" id="{C2A66C45-730D-F54A-A6B0-8A42E75C38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40000" y="4176077"/>
            <a:ext cx="5400000" cy="14832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 baseline="0"/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1977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section st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">
            <a:extLst>
              <a:ext uri="{FF2B5EF4-FFF2-40B4-BE49-F238E27FC236}">
                <a16:creationId xmlns:a16="http://schemas.microsoft.com/office/drawing/2014/main" id="{F9ECF375-EFC6-8846-9FEE-E3BEC7506D8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6616" y="900000"/>
            <a:ext cx="7534656" cy="5448518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6" name="Main Headline" descr="Headline">
            <a:extLst>
              <a:ext uri="{FF2B5EF4-FFF2-40B4-BE49-F238E27FC236}">
                <a16:creationId xmlns:a16="http://schemas.microsoft.com/office/drawing/2014/main" id="{F833FB40-EB53-5843-98C6-9C72F5A141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2" y="1440000"/>
            <a:ext cx="6480000" cy="2880000"/>
          </a:xfrm>
          <a:solidFill>
            <a:schemeClr val="bg1"/>
          </a:solidFill>
        </p:spPr>
        <p:txBody>
          <a:bodyPr lIns="360000" tIns="180000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Main headline, </a:t>
            </a:r>
            <a:br>
              <a:rPr lang="en-US" dirty="0"/>
            </a:br>
            <a:r>
              <a:rPr lang="en-US" dirty="0"/>
              <a:t>Arial 44pt bold</a:t>
            </a:r>
          </a:p>
        </p:txBody>
      </p:sp>
      <p:sp>
        <p:nvSpPr>
          <p:cNvPr id="8" name="Picture " descr="Image">
            <a:extLst>
              <a:ext uri="{FF2B5EF4-FFF2-40B4-BE49-F238E27FC236}">
                <a16:creationId xmlns:a16="http://schemas.microsoft.com/office/drawing/2014/main" id="{9390C092-D95C-EF41-9B4C-B77F203C0B0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266715" y="900000"/>
            <a:ext cx="3536848" cy="2906486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9" name="Text" descr="Text">
            <a:extLst>
              <a:ext uri="{FF2B5EF4-FFF2-40B4-BE49-F238E27FC236}">
                <a16:creationId xmlns:a16="http://schemas.microsoft.com/office/drawing/2014/main" id="{B97104E0-DC3E-EB49-A0B8-75D9C6ED8E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62900" y="4164600"/>
            <a:ext cx="3542400" cy="2287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7144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single tex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12" name="Text" descr="Text">
            <a:extLst>
              <a:ext uri="{FF2B5EF4-FFF2-40B4-BE49-F238E27FC236}">
                <a16:creationId xmlns:a16="http://schemas.microsoft.com/office/drawing/2014/main" id="{52E39625-6121-A140-A00B-27BF9DA232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10439064" cy="3600000"/>
          </a:xfrm>
        </p:spPr>
        <p:txBody>
          <a:bodyPr/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1pPr>
            <a:lvl2pPr marL="222250" indent="-222250">
              <a:buFont typeface="Arial" panose="020B0604020202020204" pitchFamily="34" charset="0"/>
              <a:buChar char="•"/>
              <a:tabLst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862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CL branding brackground">
            <a:extLst>
              <a:ext uri="{FF2B5EF4-FFF2-40B4-BE49-F238E27FC236}">
                <a16:creationId xmlns:a16="http://schemas.microsoft.com/office/drawing/2014/main" id="{66A102D5-ABE3-9744-AE9F-9AF93B04B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66414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UCL Branding"/>
          <p:cNvPicPr>
            <a:picLocks noChangeAspect="1"/>
          </p:cNvPicPr>
          <p:nvPr userDrawn="1"/>
        </p:nvPicPr>
        <p:blipFill>
          <a:blip r:embed="rId20"/>
          <a:srcRect/>
          <a:stretch/>
        </p:blipFill>
        <p:spPr>
          <a:xfrm>
            <a:off x="0" y="0"/>
            <a:ext cx="12192000" cy="550662"/>
          </a:xfrm>
          <a:prstGeom prst="rect">
            <a:avLst/>
          </a:prstGeom>
        </p:spPr>
      </p:pic>
      <p:sp>
        <p:nvSpPr>
          <p:cNvPr id="1026" name="Title Headline" descr="Headline">
            <a:extLst>
              <a:ext uri="{FF2B5EF4-FFF2-40B4-BE49-F238E27FC236}">
                <a16:creationId xmlns:a16="http://schemas.microsoft.com/office/drawing/2014/main" id="{1389B5D6-B2B6-B044-8F75-8C9E18FFF8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0000" y="899999"/>
            <a:ext cx="10800690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Main headline</a:t>
            </a:r>
            <a:r>
              <a:rPr lang="en-GB" altLang="en-US" dirty="0"/>
              <a:t>, Arial 44pt bold</a:t>
            </a:r>
            <a:endParaRPr lang="en-US" altLang="en-US" dirty="0"/>
          </a:p>
        </p:txBody>
      </p:sp>
      <p:sp>
        <p:nvSpPr>
          <p:cNvPr id="1027" name="Text" descr="Main text">
            <a:extLst>
              <a:ext uri="{FF2B5EF4-FFF2-40B4-BE49-F238E27FC236}">
                <a16:creationId xmlns:a16="http://schemas.microsoft.com/office/drawing/2014/main" id="{840A67E7-10FC-DE4B-8222-DBD366537B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2376000"/>
            <a:ext cx="10800690" cy="37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4"/>
            <a:endParaRPr lang="en-US" dirty="0"/>
          </a:p>
        </p:txBody>
      </p:sp>
      <p:sp>
        <p:nvSpPr>
          <p:cNvPr id="4" name="Date " descr="Date">
            <a:extLst>
              <a:ext uri="{FF2B5EF4-FFF2-40B4-BE49-F238E27FC236}">
                <a16:creationId xmlns:a16="http://schemas.microsoft.com/office/drawing/2014/main" id="{BC7573E6-5C96-F54E-8C6A-D81E27BE49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2211" y="6480000"/>
            <a:ext cx="27432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" descr="Footer title">
            <a:extLst>
              <a:ext uri="{FF2B5EF4-FFF2-40B4-BE49-F238E27FC236}">
                <a16:creationId xmlns:a16="http://schemas.microsoft.com/office/drawing/2014/main" id="{1B01C4CC-C66F-714D-B313-340C31FA70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0" y="6480000"/>
            <a:ext cx="6480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" descr="Page number">
            <a:extLst>
              <a:ext uri="{FF2B5EF4-FFF2-40B4-BE49-F238E27FC236}">
                <a16:creationId xmlns:a16="http://schemas.microsoft.com/office/drawing/2014/main" id="{D2C68658-D4C2-394E-8334-67AC9BE3F1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23111" y="6480000"/>
            <a:ext cx="769307" cy="26991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2" r:id="rId2"/>
    <p:sldLayoutId id="2147483723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40" r:id="rId18"/>
  </p:sldLayoutIdLst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 i="0" kern="1200" baseline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2250" marR="0" indent="-211138" algn="l" defTabSz="914400" rtl="0" eaLnBrk="1" fontAlgn="base" latinLnBrk="0" hangingPunct="1">
        <a:lnSpc>
          <a:spcPct val="100000"/>
        </a:lnSpc>
        <a:spcBef>
          <a:spcPts val="1000"/>
        </a:spcBef>
        <a:spcAft>
          <a:spcPct val="0"/>
        </a:spcAft>
        <a:buClrTx/>
        <a:buSzPct val="80000"/>
        <a:buFont typeface="Arial" panose="020B0604020202020204" pitchFamily="34" charset="0"/>
        <a:buChar char="•"/>
        <a:tabLst/>
        <a:defRPr sz="3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222250" indent="-211138" algn="l" rtl="0" eaLnBrk="1" fontAlgn="base" hangingPunct="1">
        <a:lnSpc>
          <a:spcPct val="100000"/>
        </a:lnSpc>
        <a:spcBef>
          <a:spcPts val="0"/>
        </a:spcBef>
        <a:spcAft>
          <a:spcPct val="0"/>
        </a:spcAft>
        <a:buSzPct val="80000"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22250" indent="-211138" algn="l" rtl="0" eaLnBrk="1" fontAlgn="base" hangingPunct="1">
        <a:lnSpc>
          <a:spcPct val="100000"/>
        </a:lnSpc>
        <a:spcBef>
          <a:spcPts val="500"/>
        </a:spcBef>
        <a:spcAft>
          <a:spcPct val="0"/>
        </a:spcAft>
        <a:buSzPct val="80000"/>
        <a:buFont typeface="Arial" panose="020B0604020202020204" pitchFamily="34" charset="0"/>
        <a:buChar char="•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1112" marR="0" indent="0" algn="l" defTabSz="914400" rtl="0" eaLnBrk="1" fontAlgn="base" latinLnBrk="0" hangingPunct="1">
        <a:lnSpc>
          <a:spcPct val="100000"/>
        </a:lnSpc>
        <a:spcBef>
          <a:spcPts val="500"/>
        </a:spcBef>
        <a:spcAft>
          <a:spcPct val="0"/>
        </a:spcAft>
        <a:buClrTx/>
        <a:buSzPct val="80000"/>
        <a:buFont typeface="Arial" panose="020B0604020202020204" pitchFamily="34" charset="0"/>
        <a:buNone/>
        <a:tabLst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0975" marR="0" indent="-180975" algn="l" defTabSz="914400" rtl="0" eaLnBrk="1" fontAlgn="base" latinLnBrk="0" hangingPunct="1">
        <a:lnSpc>
          <a:spcPct val="100000"/>
        </a:lnSpc>
        <a:spcBef>
          <a:spcPts val="500"/>
        </a:spcBef>
        <a:spcAft>
          <a:spcPct val="0"/>
        </a:spcAft>
        <a:buClrTx/>
        <a:buSzPct val="80000"/>
        <a:buFont typeface="Arial" panose="020B0604020202020204" pitchFamily="34" charset="0"/>
        <a:buChar char="•"/>
        <a:tabLst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1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2.png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8.png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2.png"/><Relationship Id="rId5" Type="http://schemas.openxmlformats.org/officeDocument/2006/relationships/image" Target="../media/image60.png"/><Relationship Id="rId4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8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990555-CBE1-AE78-966A-92442956E6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 descr="Heading">
            <a:extLst>
              <a:ext uri="{FF2B5EF4-FFF2-40B4-BE49-F238E27FC236}">
                <a16:creationId xmlns:a16="http://schemas.microsoft.com/office/drawing/2014/main" id="{DFBA8C2A-928E-B71C-81F3-C931D7C3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507" y="1924493"/>
            <a:ext cx="11461897" cy="4752754"/>
          </a:xfrm>
          <a:noFill/>
        </p:spPr>
        <p:txBody>
          <a:bodyPr/>
          <a:lstStyle/>
          <a:p>
            <a:pPr algn="ctr"/>
            <a:r>
              <a:rPr lang="en-GB" sz="3600" b="0" dirty="0">
                <a:latin typeface="Helvetica" pitchFamily="2" charset="0"/>
                <a:cs typeface="Arial" panose="020B0604020202020204" pitchFamily="34" charset="0"/>
              </a:rPr>
              <a:t>Measurements of the effect of the plasma density step on electron energy gain</a:t>
            </a:r>
            <a:br>
              <a:rPr lang="en-GB" sz="4200" b="0" dirty="0">
                <a:latin typeface="Helvetica" pitchFamily="2" charset="0"/>
                <a:cs typeface="Arial" panose="020B0604020202020204" pitchFamily="34" charset="0"/>
              </a:rPr>
            </a:br>
            <a:br>
              <a:rPr lang="en-GB" sz="4200" b="0" dirty="0">
                <a:latin typeface="Helvetica" pitchFamily="2" charset="0"/>
                <a:cs typeface="Arial" panose="020B0604020202020204" pitchFamily="34" charset="0"/>
              </a:rPr>
            </a:br>
            <a:br>
              <a:rPr lang="en-GB" sz="3000" b="0" dirty="0">
                <a:latin typeface="Helvetica" pitchFamily="2" charset="0"/>
                <a:cs typeface="Arial" panose="020B0604020202020204" pitchFamily="34" charset="0"/>
              </a:rPr>
            </a:br>
            <a:r>
              <a:rPr lang="en-GB" sz="2800" b="0" i="1" dirty="0">
                <a:latin typeface="Helvetica" pitchFamily="2" charset="0"/>
                <a:cs typeface="Arial" panose="020B0604020202020204" pitchFamily="34" charset="0"/>
              </a:rPr>
              <a:t>AWAKE Collaboration Meeting</a:t>
            </a:r>
            <a:br>
              <a:rPr lang="en-GB" sz="4200" b="0" dirty="0">
                <a:latin typeface="Helvetica" pitchFamily="2" charset="0"/>
                <a:cs typeface="Arial" panose="020B0604020202020204" pitchFamily="34" charset="0"/>
              </a:rPr>
            </a:br>
            <a:r>
              <a:rPr lang="en-GB" sz="1800" b="0" i="1" dirty="0">
                <a:latin typeface="Helvetica" pitchFamily="2" charset="0"/>
                <a:cs typeface="Arial" panose="020B0604020202020204" pitchFamily="34" charset="0"/>
              </a:rPr>
              <a:t>06.11.24</a:t>
            </a:r>
            <a:br>
              <a:rPr lang="en-GB" sz="4200" b="0" dirty="0">
                <a:latin typeface="Helvetica" pitchFamily="2" charset="0"/>
                <a:cs typeface="Arial" panose="020B0604020202020204" pitchFamily="34" charset="0"/>
              </a:rPr>
            </a:br>
            <a:br>
              <a:rPr lang="en-GB" sz="4200" b="0" dirty="0">
                <a:latin typeface="Helvetica" pitchFamily="2" charset="0"/>
                <a:cs typeface="Arial" panose="020B0604020202020204" pitchFamily="34" charset="0"/>
              </a:rPr>
            </a:br>
            <a:r>
              <a:rPr lang="en-GB" sz="2200" dirty="0">
                <a:latin typeface="Helvetica" pitchFamily="2" charset="0"/>
                <a:cs typeface="Arial" panose="020B0604020202020204" pitchFamily="34" charset="0"/>
              </a:rPr>
              <a:t>F. Pannell</a:t>
            </a:r>
            <a:r>
              <a:rPr lang="en-GB" sz="2200" b="0" dirty="0">
                <a:latin typeface="Helvetica" pitchFamily="2" charset="0"/>
                <a:cs typeface="Arial" panose="020B0604020202020204" pitchFamily="34" charset="0"/>
              </a:rPr>
              <a:t> and the AWAKE Collaboration</a:t>
            </a:r>
          </a:p>
        </p:txBody>
      </p:sp>
    </p:spTree>
    <p:extLst>
      <p:ext uri="{BB962C8B-B14F-4D97-AF65-F5344CB8AC3E}">
        <p14:creationId xmlns:p14="http://schemas.microsoft.com/office/powerpoint/2010/main" val="2882080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84ADD2-0107-548F-90E7-E51152FF86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itle 3" descr="Heading">
            <a:extLst>
              <a:ext uri="{FF2B5EF4-FFF2-40B4-BE49-F238E27FC236}">
                <a16:creationId xmlns:a16="http://schemas.microsoft.com/office/drawing/2014/main" id="{64056724-E0E2-A24D-614E-2DA2989073B2}"/>
              </a:ext>
            </a:extLst>
          </p:cNvPr>
          <p:cNvSpPr txBox="1">
            <a:spLocks/>
          </p:cNvSpPr>
          <p:nvPr/>
        </p:nvSpPr>
        <p:spPr bwMode="auto">
          <a:xfrm>
            <a:off x="616559" y="4914207"/>
            <a:ext cx="5105582" cy="421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Laser-ionised plasma </a:t>
            </a:r>
            <a:r>
              <a:rPr lang="en-GB" sz="120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899CA822-809F-7559-A2A0-BC707316B3E4}"/>
              </a:ext>
            </a:extLst>
          </p:cNvPr>
          <p:cNvSpPr/>
          <p:nvPr/>
        </p:nvSpPr>
        <p:spPr>
          <a:xfrm>
            <a:off x="616558" y="4676988"/>
            <a:ext cx="5105583" cy="192559"/>
          </a:xfrm>
          <a:prstGeom prst="rect">
            <a:avLst/>
          </a:prstGeom>
          <a:solidFill>
            <a:schemeClr val="accent5">
              <a:lumMod val="60000"/>
              <a:lumOff val="40000"/>
              <a:alpha val="5392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itle 3" descr="Heading">
            <a:extLst>
              <a:ext uri="{FF2B5EF4-FFF2-40B4-BE49-F238E27FC236}">
                <a16:creationId xmlns:a16="http://schemas.microsoft.com/office/drawing/2014/main" id="{EAA71D38-C438-AA50-43B4-A1E368FBB55C}"/>
              </a:ext>
            </a:extLst>
          </p:cNvPr>
          <p:cNvSpPr txBox="1">
            <a:spLocks/>
          </p:cNvSpPr>
          <p:nvPr/>
        </p:nvSpPr>
        <p:spPr bwMode="auto">
          <a:xfrm>
            <a:off x="6022718" y="3426179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Laser dump 2 (LBDP2)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4" name="Picture 103" descr="A black rectangular object with a black line&#10;&#10;Description automatically generated">
            <a:extLst>
              <a:ext uri="{FF2B5EF4-FFF2-40B4-BE49-F238E27FC236}">
                <a16:creationId xmlns:a16="http://schemas.microsoft.com/office/drawing/2014/main" id="{B8E9979D-8817-8FF5-85F1-A54BF299A9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593" y="3926421"/>
            <a:ext cx="187144" cy="655004"/>
          </a:xfrm>
          <a:prstGeom prst="rect">
            <a:avLst/>
          </a:prstGeom>
        </p:spPr>
      </p:pic>
      <p:sp>
        <p:nvSpPr>
          <p:cNvPr id="3" name="Title 3" descr="Heading">
            <a:extLst>
              <a:ext uri="{FF2B5EF4-FFF2-40B4-BE49-F238E27FC236}">
                <a16:creationId xmlns:a16="http://schemas.microsoft.com/office/drawing/2014/main" id="{4351118E-84AC-6434-7FA2-B12650342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724638"/>
          </a:xfrm>
        </p:spPr>
        <p:txBody>
          <a:bodyPr/>
          <a:lstStyle/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The plunger experiment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293B30-0DCD-1E62-9CF1-02F803F0FFC4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10</a:t>
            </a:r>
          </a:p>
        </p:txBody>
      </p:sp>
      <p:pic>
        <p:nvPicPr>
          <p:cNvPr id="69" name="Picture 68" descr="A black and white grid with x marks&#10;&#10;Description automatically generated">
            <a:extLst>
              <a:ext uri="{FF2B5EF4-FFF2-40B4-BE49-F238E27FC236}">
                <a16:creationId xmlns:a16="http://schemas.microsoft.com/office/drawing/2014/main" id="{B6FDF982-25B7-E5E6-C6AD-63641ABC4B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721" y="4011465"/>
            <a:ext cx="1596996" cy="860604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E83CAB62-BC18-DB67-8EAE-0FC44E2FE01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44" r="9654"/>
          <a:stretch/>
        </p:blipFill>
        <p:spPr>
          <a:xfrm>
            <a:off x="7383274" y="4294922"/>
            <a:ext cx="715448" cy="932767"/>
          </a:xfrm>
          <a:prstGeom prst="rect">
            <a:avLst/>
          </a:prstGeom>
        </p:spPr>
      </p:pic>
      <p:grpSp>
        <p:nvGrpSpPr>
          <p:cNvPr id="155" name="Group 154">
            <a:extLst>
              <a:ext uri="{FF2B5EF4-FFF2-40B4-BE49-F238E27FC236}">
                <a16:creationId xmlns:a16="http://schemas.microsoft.com/office/drawing/2014/main" id="{7A3B9BCB-11D3-5407-780C-B642E654568F}"/>
              </a:ext>
            </a:extLst>
          </p:cNvPr>
          <p:cNvGrpSpPr/>
          <p:nvPr/>
        </p:nvGrpSpPr>
        <p:grpSpPr>
          <a:xfrm>
            <a:off x="609453" y="3920015"/>
            <a:ext cx="5112689" cy="1267919"/>
            <a:chOff x="920349" y="3920015"/>
            <a:chExt cx="5112689" cy="1267919"/>
          </a:xfrm>
        </p:grpSpPr>
        <p:pic>
          <p:nvPicPr>
            <p:cNvPr id="113" name="Picture 112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D46AE72F-C0BF-886B-4BAC-A0A8E8061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1276" y="3928248"/>
              <a:ext cx="187144" cy="655004"/>
            </a:xfrm>
            <a:prstGeom prst="rect">
              <a:avLst/>
            </a:prstGeom>
          </p:spPr>
        </p:pic>
        <p:pic>
          <p:nvPicPr>
            <p:cNvPr id="110" name="Picture 109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698E0C49-FB28-D6AA-2D5C-2138212C04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9388" y="3928248"/>
              <a:ext cx="187144" cy="655004"/>
            </a:xfrm>
            <a:prstGeom prst="rect">
              <a:avLst/>
            </a:prstGeom>
          </p:spPr>
        </p:pic>
        <p:pic>
          <p:nvPicPr>
            <p:cNvPr id="109" name="Picture 10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EE6FF564-1507-3DC8-D0A4-6AA2E2DE6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4452" y="3924272"/>
              <a:ext cx="187144" cy="655004"/>
            </a:xfrm>
            <a:prstGeom prst="rect">
              <a:avLst/>
            </a:prstGeom>
          </p:spPr>
        </p:pic>
        <p:pic>
          <p:nvPicPr>
            <p:cNvPr id="115" name="Picture 114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6BE37DFC-1611-0C8E-B826-FCA68F089E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23164" y="3924272"/>
              <a:ext cx="187144" cy="655004"/>
            </a:xfrm>
            <a:prstGeom prst="rect">
              <a:avLst/>
            </a:prstGeom>
          </p:spPr>
        </p:pic>
        <p:pic>
          <p:nvPicPr>
            <p:cNvPr id="114" name="Picture 113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E007671-50D7-E43B-5BC8-D70F4A38AE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9587" y="3928248"/>
              <a:ext cx="187144" cy="655004"/>
            </a:xfrm>
            <a:prstGeom prst="rect">
              <a:avLst/>
            </a:prstGeom>
          </p:spPr>
        </p:pic>
        <p:pic>
          <p:nvPicPr>
            <p:cNvPr id="117" name="Picture 116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4ED33385-0085-8447-6CD9-A1E21BD28E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884" y="3924038"/>
              <a:ext cx="187144" cy="655004"/>
            </a:xfrm>
            <a:prstGeom prst="rect">
              <a:avLst/>
            </a:prstGeom>
          </p:spPr>
        </p:pic>
        <p:pic>
          <p:nvPicPr>
            <p:cNvPr id="119" name="Picture 11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7D100D6C-CE60-3D87-3E57-439386EDFC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7612" y="3920015"/>
              <a:ext cx="187144" cy="655004"/>
            </a:xfrm>
            <a:prstGeom prst="rect">
              <a:avLst/>
            </a:prstGeom>
          </p:spPr>
        </p:pic>
        <p:pic>
          <p:nvPicPr>
            <p:cNvPr id="118" name="Picture 117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D34B4D7-793A-2EC2-A71D-1B3DE9202D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3396" y="3926421"/>
              <a:ext cx="187144" cy="655004"/>
            </a:xfrm>
            <a:prstGeom prst="rect">
              <a:avLst/>
            </a:prstGeom>
          </p:spPr>
        </p:pic>
        <p:pic>
          <p:nvPicPr>
            <p:cNvPr id="116" name="Picture 115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37AF11C8-CF4F-E1CE-6983-3E0E31D6EC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81304" y="3928149"/>
              <a:ext cx="187144" cy="655004"/>
            </a:xfrm>
            <a:prstGeom prst="rect">
              <a:avLst/>
            </a:prstGeom>
          </p:spPr>
        </p:pic>
        <p:pic>
          <p:nvPicPr>
            <p:cNvPr id="112" name="Picture 111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2EE04646-F3B0-D99E-76DC-D8DEB2A146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2423" y="3926421"/>
              <a:ext cx="187144" cy="655004"/>
            </a:xfrm>
            <a:prstGeom prst="rect">
              <a:avLst/>
            </a:prstGeom>
          </p:spPr>
        </p:pic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F0C8B89B-4691-75F9-F98F-393A0C6AB82D}"/>
                </a:ext>
              </a:extLst>
            </p:cNvPr>
            <p:cNvSpPr/>
            <p:nvPr/>
          </p:nvSpPr>
          <p:spPr>
            <a:xfrm>
              <a:off x="920349" y="4349361"/>
              <a:ext cx="5112689" cy="838573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0DA9BA09-8106-DA6E-885C-4AB18116BF58}"/>
              </a:ext>
            </a:extLst>
          </p:cNvPr>
          <p:cNvGrpSpPr/>
          <p:nvPr/>
        </p:nvGrpSpPr>
        <p:grpSpPr>
          <a:xfrm rot="13497977">
            <a:off x="10439866" y="3453425"/>
            <a:ext cx="1312965" cy="267131"/>
            <a:chOff x="9212066" y="3080377"/>
            <a:chExt cx="1312965" cy="26713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63D0309F-DFDC-7B43-DAF6-BBA22FC65EF6}"/>
                </a:ext>
              </a:extLst>
            </p:cNvPr>
            <p:cNvGrpSpPr/>
            <p:nvPr/>
          </p:nvGrpSpPr>
          <p:grpSpPr>
            <a:xfrm>
              <a:off x="9212066" y="3080379"/>
              <a:ext cx="167386" cy="264987"/>
              <a:chOff x="8938336" y="2456669"/>
              <a:chExt cx="238540" cy="464798"/>
            </a:xfrm>
          </p:grpSpPr>
          <p:sp>
            <p:nvSpPr>
              <p:cNvPr id="123" name="Trapezium 122">
                <a:extLst>
                  <a:ext uri="{FF2B5EF4-FFF2-40B4-BE49-F238E27FC236}">
                    <a16:creationId xmlns:a16="http://schemas.microsoft.com/office/drawing/2014/main" id="{C3978CFA-CC84-A675-36FE-EF53F685F715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DAF7C404-D3CB-CFE8-324C-56E63C9297D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57B9A6A8-0F8E-12DA-2AC0-9A57E3D361C4}"/>
                </a:ext>
              </a:extLst>
            </p:cNvPr>
            <p:cNvGrpSpPr/>
            <p:nvPr/>
          </p:nvGrpSpPr>
          <p:grpSpPr>
            <a:xfrm>
              <a:off x="9402113" y="3080379"/>
              <a:ext cx="167386" cy="264987"/>
              <a:chOff x="8938336" y="2456669"/>
              <a:chExt cx="238540" cy="464798"/>
            </a:xfrm>
          </p:grpSpPr>
          <p:sp>
            <p:nvSpPr>
              <p:cNvPr id="126" name="Trapezium 125">
                <a:extLst>
                  <a:ext uri="{FF2B5EF4-FFF2-40B4-BE49-F238E27FC236}">
                    <a16:creationId xmlns:a16="http://schemas.microsoft.com/office/drawing/2014/main" id="{08905CC1-2D92-A1C7-4A56-C74AAF0ADF0C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965959CF-C19C-3E53-D5F3-C9E22BB40AF3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6A179C4E-EF38-8DAE-480E-33B0F4D1DD86}"/>
                </a:ext>
              </a:extLst>
            </p:cNvPr>
            <p:cNvGrpSpPr/>
            <p:nvPr/>
          </p:nvGrpSpPr>
          <p:grpSpPr>
            <a:xfrm>
              <a:off x="9595572" y="3080379"/>
              <a:ext cx="167386" cy="264987"/>
              <a:chOff x="8938336" y="2456669"/>
              <a:chExt cx="238540" cy="464798"/>
            </a:xfrm>
          </p:grpSpPr>
          <p:sp>
            <p:nvSpPr>
              <p:cNvPr id="129" name="Trapezium 128">
                <a:extLst>
                  <a:ext uri="{FF2B5EF4-FFF2-40B4-BE49-F238E27FC236}">
                    <a16:creationId xmlns:a16="http://schemas.microsoft.com/office/drawing/2014/main" id="{98656FEE-08DB-CE39-F834-A7C7078BB01B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26DF6028-8E67-EEE3-4D73-F97346DE141D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CB423500-ABED-4564-603F-98A1E57535C8}"/>
                </a:ext>
              </a:extLst>
            </p:cNvPr>
            <p:cNvGrpSpPr/>
            <p:nvPr/>
          </p:nvGrpSpPr>
          <p:grpSpPr>
            <a:xfrm>
              <a:off x="9786281" y="3080378"/>
              <a:ext cx="167386" cy="264987"/>
              <a:chOff x="8938336" y="2456669"/>
              <a:chExt cx="238540" cy="464798"/>
            </a:xfrm>
          </p:grpSpPr>
          <p:sp>
            <p:nvSpPr>
              <p:cNvPr id="132" name="Trapezium 131">
                <a:extLst>
                  <a:ext uri="{FF2B5EF4-FFF2-40B4-BE49-F238E27FC236}">
                    <a16:creationId xmlns:a16="http://schemas.microsoft.com/office/drawing/2014/main" id="{2ADC5463-F6EB-B88A-5A5A-18BBC2E22C62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6DC6680C-0CB3-0702-28D7-B83D0B9B8CDA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EA3F42A1-8432-D62A-1821-F017C5DEA6D7}"/>
                </a:ext>
              </a:extLst>
            </p:cNvPr>
            <p:cNvGrpSpPr/>
            <p:nvPr/>
          </p:nvGrpSpPr>
          <p:grpSpPr>
            <a:xfrm>
              <a:off x="9976990" y="3082521"/>
              <a:ext cx="167386" cy="264987"/>
              <a:chOff x="8938336" y="2456669"/>
              <a:chExt cx="238540" cy="464798"/>
            </a:xfrm>
          </p:grpSpPr>
          <p:sp>
            <p:nvSpPr>
              <p:cNvPr id="135" name="Trapezium 134">
                <a:extLst>
                  <a:ext uri="{FF2B5EF4-FFF2-40B4-BE49-F238E27FC236}">
                    <a16:creationId xmlns:a16="http://schemas.microsoft.com/office/drawing/2014/main" id="{E83DB1AD-0057-1111-6675-4699AADA36DE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4BE36071-0CDA-05DA-E56E-1FBCF719FF58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92A10229-C71B-292A-524E-C8D56459B49D}"/>
                </a:ext>
              </a:extLst>
            </p:cNvPr>
            <p:cNvGrpSpPr/>
            <p:nvPr/>
          </p:nvGrpSpPr>
          <p:grpSpPr>
            <a:xfrm>
              <a:off x="10167699" y="3080377"/>
              <a:ext cx="167386" cy="264987"/>
              <a:chOff x="8938336" y="2456669"/>
              <a:chExt cx="238540" cy="464798"/>
            </a:xfrm>
          </p:grpSpPr>
          <p:sp>
            <p:nvSpPr>
              <p:cNvPr id="138" name="Trapezium 137">
                <a:extLst>
                  <a:ext uri="{FF2B5EF4-FFF2-40B4-BE49-F238E27FC236}">
                    <a16:creationId xmlns:a16="http://schemas.microsoft.com/office/drawing/2014/main" id="{96B0CB75-3951-7B9C-0B86-A9001812E41B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558B1A87-2138-BEC4-AF92-5A923F4AFD5B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E744FF55-0845-63E5-EBBF-789E3B5535CB}"/>
                </a:ext>
              </a:extLst>
            </p:cNvPr>
            <p:cNvGrpSpPr/>
            <p:nvPr/>
          </p:nvGrpSpPr>
          <p:grpSpPr>
            <a:xfrm>
              <a:off x="10357645" y="3080377"/>
              <a:ext cx="167386" cy="264987"/>
              <a:chOff x="8938336" y="2456669"/>
              <a:chExt cx="238540" cy="464798"/>
            </a:xfrm>
          </p:grpSpPr>
          <p:sp>
            <p:nvSpPr>
              <p:cNvPr id="141" name="Trapezium 140">
                <a:extLst>
                  <a:ext uri="{FF2B5EF4-FFF2-40B4-BE49-F238E27FC236}">
                    <a16:creationId xmlns:a16="http://schemas.microsoft.com/office/drawing/2014/main" id="{8EE15A3A-1054-BA48-5535-DEBAB48C7FFF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1FF5B20E-CA73-CEA9-C8C2-B84F7BAC1E38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0" name="Title 3" descr="Heading">
            <a:extLst>
              <a:ext uri="{FF2B5EF4-FFF2-40B4-BE49-F238E27FC236}">
                <a16:creationId xmlns:a16="http://schemas.microsoft.com/office/drawing/2014/main" id="{15146B1F-E373-5401-D95B-8C95E17800F1}"/>
              </a:ext>
            </a:extLst>
          </p:cNvPr>
          <p:cNvSpPr txBox="1">
            <a:spLocks/>
          </p:cNvSpPr>
          <p:nvPr/>
        </p:nvSpPr>
        <p:spPr bwMode="auto">
          <a:xfrm>
            <a:off x="7243477" y="5248400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Quadrupole doublet 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Title 3" descr="Heading">
            <a:extLst>
              <a:ext uri="{FF2B5EF4-FFF2-40B4-BE49-F238E27FC236}">
                <a16:creationId xmlns:a16="http://schemas.microsoft.com/office/drawing/2014/main" id="{8816FB7A-8D37-3D41-9038-A83B797A591A}"/>
              </a:ext>
            </a:extLst>
          </p:cNvPr>
          <p:cNvSpPr txBox="1">
            <a:spLocks/>
          </p:cNvSpPr>
          <p:nvPr/>
        </p:nvSpPr>
        <p:spPr bwMode="auto">
          <a:xfrm>
            <a:off x="9219718" y="496977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Dipole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itle 3" descr="Heading">
            <a:extLst>
              <a:ext uri="{FF2B5EF4-FFF2-40B4-BE49-F238E27FC236}">
                <a16:creationId xmlns:a16="http://schemas.microsoft.com/office/drawing/2014/main" id="{51133FC2-5C59-06E0-5C62-0584E39A84E0}"/>
              </a:ext>
            </a:extLst>
          </p:cNvPr>
          <p:cNvSpPr txBox="1">
            <a:spLocks/>
          </p:cNvSpPr>
          <p:nvPr/>
        </p:nvSpPr>
        <p:spPr bwMode="auto">
          <a:xfrm>
            <a:off x="8981627" y="295849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Scintillator screen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Title 3" descr="Heading">
            <a:extLst>
              <a:ext uri="{FF2B5EF4-FFF2-40B4-BE49-F238E27FC236}">
                <a16:creationId xmlns:a16="http://schemas.microsoft.com/office/drawing/2014/main" id="{0F716187-97ED-16E1-2DCB-8B1C6713A1A0}"/>
              </a:ext>
            </a:extLst>
          </p:cNvPr>
          <p:cNvSpPr txBox="1">
            <a:spLocks/>
          </p:cNvSpPr>
          <p:nvPr/>
        </p:nvSpPr>
        <p:spPr bwMode="auto">
          <a:xfrm>
            <a:off x="11340146" y="3268792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Camera array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90D897D0-A143-E301-A3A4-6CB49C5DDE69}"/>
              </a:ext>
            </a:extLst>
          </p:cNvPr>
          <p:cNvSpPr/>
          <p:nvPr/>
        </p:nvSpPr>
        <p:spPr>
          <a:xfrm>
            <a:off x="425815" y="2660339"/>
            <a:ext cx="5442761" cy="3378044"/>
          </a:xfrm>
          <a:prstGeom prst="roundRect">
            <a:avLst/>
          </a:prstGeom>
          <a:noFill/>
          <a:ln w="22225">
            <a:solidFill>
              <a:srgbClr val="0070C0">
                <a:alpha val="25167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E5F7A975-C911-3F36-1838-6D406F6894B6}"/>
              </a:ext>
            </a:extLst>
          </p:cNvPr>
          <p:cNvSpPr/>
          <p:nvPr/>
        </p:nvSpPr>
        <p:spPr>
          <a:xfrm>
            <a:off x="7115269" y="2660339"/>
            <a:ext cx="4934839" cy="3378044"/>
          </a:xfrm>
          <a:prstGeom prst="roundRect">
            <a:avLst/>
          </a:prstGeom>
          <a:noFill/>
          <a:ln w="22225">
            <a:solidFill>
              <a:srgbClr val="00B050">
                <a:alpha val="24680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6E8799B-0A3D-8012-BBD2-4ADA02037809}"/>
              </a:ext>
            </a:extLst>
          </p:cNvPr>
          <p:cNvSpPr/>
          <p:nvPr/>
        </p:nvSpPr>
        <p:spPr>
          <a:xfrm>
            <a:off x="2246716" y="2423928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68BAF185-F771-566C-EAEC-AD09ED763FD0}"/>
              </a:ext>
            </a:extLst>
          </p:cNvPr>
          <p:cNvSpPr/>
          <p:nvPr/>
        </p:nvSpPr>
        <p:spPr>
          <a:xfrm>
            <a:off x="8694626" y="2396254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itle 3" descr="Heading">
            <a:extLst>
              <a:ext uri="{FF2B5EF4-FFF2-40B4-BE49-F238E27FC236}">
                <a16:creationId xmlns:a16="http://schemas.microsoft.com/office/drawing/2014/main" id="{A5515F77-6B49-CBB4-8236-AB290797A867}"/>
              </a:ext>
            </a:extLst>
          </p:cNvPr>
          <p:cNvSpPr txBox="1">
            <a:spLocks/>
          </p:cNvSpPr>
          <p:nvPr/>
        </p:nvSpPr>
        <p:spPr bwMode="auto">
          <a:xfrm>
            <a:off x="2108841" y="2494831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7DDF0"/>
                </a:solidFill>
                <a:latin typeface="Helvetica" pitchFamily="2" charset="0"/>
                <a:cs typeface="Calibri" panose="020F0502020204030204" pitchFamily="34" charset="0"/>
              </a:rPr>
              <a:t>Vapour source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C7DD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Title 3" descr="Heading">
            <a:extLst>
              <a:ext uri="{FF2B5EF4-FFF2-40B4-BE49-F238E27FC236}">
                <a16:creationId xmlns:a16="http://schemas.microsoft.com/office/drawing/2014/main" id="{CDC823F8-E652-36DC-BDD0-A55C524AE149}"/>
              </a:ext>
            </a:extLst>
          </p:cNvPr>
          <p:cNvSpPr txBox="1">
            <a:spLocks/>
          </p:cNvSpPr>
          <p:nvPr/>
        </p:nvSpPr>
        <p:spPr bwMode="auto">
          <a:xfrm>
            <a:off x="8552883" y="2490057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8ECD8"/>
                </a:solidFill>
                <a:latin typeface="Helvetica" pitchFamily="2" charset="0"/>
                <a:cs typeface="Calibri" panose="020F0502020204030204" pitchFamily="34" charset="0"/>
              </a:rPr>
              <a:t>Spectrometer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Title 3" descr="Heading">
            <a:extLst>
              <a:ext uri="{FF2B5EF4-FFF2-40B4-BE49-F238E27FC236}">
                <a16:creationId xmlns:a16="http://schemas.microsoft.com/office/drawing/2014/main" id="{A5414F03-A19E-2E45-99DA-4A37532CD45B}"/>
              </a:ext>
            </a:extLst>
          </p:cNvPr>
          <p:cNvSpPr txBox="1">
            <a:spLocks/>
          </p:cNvSpPr>
          <p:nvPr/>
        </p:nvSpPr>
        <p:spPr bwMode="auto">
          <a:xfrm>
            <a:off x="2689296" y="3505962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Plungers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itle 3" descr="Heading">
            <a:extLst>
              <a:ext uri="{FF2B5EF4-FFF2-40B4-BE49-F238E27FC236}">
                <a16:creationId xmlns:a16="http://schemas.microsoft.com/office/drawing/2014/main" id="{F0167B44-3213-F0C2-618C-938569BD1604}"/>
              </a:ext>
            </a:extLst>
          </p:cNvPr>
          <p:cNvSpPr txBox="1">
            <a:spLocks/>
          </p:cNvSpPr>
          <p:nvPr/>
        </p:nvSpPr>
        <p:spPr bwMode="auto">
          <a:xfrm>
            <a:off x="748569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Title 3" descr="Heading">
            <a:extLst>
              <a:ext uri="{FF2B5EF4-FFF2-40B4-BE49-F238E27FC236}">
                <a16:creationId xmlns:a16="http://schemas.microsoft.com/office/drawing/2014/main" id="{7EC3A3CE-F788-7DE8-A4BD-3E109A7DC964}"/>
              </a:ext>
            </a:extLst>
          </p:cNvPr>
          <p:cNvSpPr txBox="1">
            <a:spLocks/>
          </p:cNvSpPr>
          <p:nvPr/>
        </p:nvSpPr>
        <p:spPr bwMode="auto">
          <a:xfrm>
            <a:off x="1237908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2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Title 3" descr="Heading">
            <a:extLst>
              <a:ext uri="{FF2B5EF4-FFF2-40B4-BE49-F238E27FC236}">
                <a16:creationId xmlns:a16="http://schemas.microsoft.com/office/drawing/2014/main" id="{02F00910-5883-8460-8F95-FA68099804E4}"/>
              </a:ext>
            </a:extLst>
          </p:cNvPr>
          <p:cNvSpPr txBox="1">
            <a:spLocks/>
          </p:cNvSpPr>
          <p:nvPr/>
        </p:nvSpPr>
        <p:spPr bwMode="auto">
          <a:xfrm>
            <a:off x="1727247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3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Title 3" descr="Heading">
            <a:extLst>
              <a:ext uri="{FF2B5EF4-FFF2-40B4-BE49-F238E27FC236}">
                <a16:creationId xmlns:a16="http://schemas.microsoft.com/office/drawing/2014/main" id="{59C84939-AC30-FCB4-D72A-5B3141B90480}"/>
              </a:ext>
            </a:extLst>
          </p:cNvPr>
          <p:cNvSpPr txBox="1">
            <a:spLocks/>
          </p:cNvSpPr>
          <p:nvPr/>
        </p:nvSpPr>
        <p:spPr bwMode="auto">
          <a:xfrm>
            <a:off x="2213076" y="376698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4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itle 3" descr="Heading">
            <a:extLst>
              <a:ext uri="{FF2B5EF4-FFF2-40B4-BE49-F238E27FC236}">
                <a16:creationId xmlns:a16="http://schemas.microsoft.com/office/drawing/2014/main" id="{5BD136CE-90BD-D781-201E-ED85F4807A82}"/>
              </a:ext>
            </a:extLst>
          </p:cNvPr>
          <p:cNvSpPr txBox="1">
            <a:spLocks/>
          </p:cNvSpPr>
          <p:nvPr/>
        </p:nvSpPr>
        <p:spPr bwMode="auto">
          <a:xfrm>
            <a:off x="2713308" y="3770198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5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Title 3" descr="Heading">
            <a:extLst>
              <a:ext uri="{FF2B5EF4-FFF2-40B4-BE49-F238E27FC236}">
                <a16:creationId xmlns:a16="http://schemas.microsoft.com/office/drawing/2014/main" id="{5DF34A19-CC4C-41BB-37E2-0BF2657C380F}"/>
              </a:ext>
            </a:extLst>
          </p:cNvPr>
          <p:cNvSpPr txBox="1">
            <a:spLocks/>
          </p:cNvSpPr>
          <p:nvPr/>
        </p:nvSpPr>
        <p:spPr bwMode="auto">
          <a:xfrm>
            <a:off x="3191680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6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itle 3" descr="Heading">
            <a:extLst>
              <a:ext uri="{FF2B5EF4-FFF2-40B4-BE49-F238E27FC236}">
                <a16:creationId xmlns:a16="http://schemas.microsoft.com/office/drawing/2014/main" id="{DDCE083B-F9C5-B713-9085-CE87658F9C9E}"/>
              </a:ext>
            </a:extLst>
          </p:cNvPr>
          <p:cNvSpPr txBox="1">
            <a:spLocks/>
          </p:cNvSpPr>
          <p:nvPr/>
        </p:nvSpPr>
        <p:spPr bwMode="auto">
          <a:xfrm>
            <a:off x="3697024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7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itle 3" descr="Heading">
            <a:extLst>
              <a:ext uri="{FF2B5EF4-FFF2-40B4-BE49-F238E27FC236}">
                <a16:creationId xmlns:a16="http://schemas.microsoft.com/office/drawing/2014/main" id="{C61F0638-7762-6E45-EE93-5CED98AD8CD4}"/>
              </a:ext>
            </a:extLst>
          </p:cNvPr>
          <p:cNvSpPr txBox="1">
            <a:spLocks/>
          </p:cNvSpPr>
          <p:nvPr/>
        </p:nvSpPr>
        <p:spPr bwMode="auto">
          <a:xfrm>
            <a:off x="4168198" y="3775351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8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Title 3" descr="Heading">
            <a:extLst>
              <a:ext uri="{FF2B5EF4-FFF2-40B4-BE49-F238E27FC236}">
                <a16:creationId xmlns:a16="http://schemas.microsoft.com/office/drawing/2014/main" id="{68C40CA7-584D-4327-39FF-7F43E15F3CF2}"/>
              </a:ext>
            </a:extLst>
          </p:cNvPr>
          <p:cNvSpPr txBox="1">
            <a:spLocks/>
          </p:cNvSpPr>
          <p:nvPr/>
        </p:nvSpPr>
        <p:spPr bwMode="auto">
          <a:xfrm>
            <a:off x="4654515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9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itle 3" descr="Heading">
            <a:extLst>
              <a:ext uri="{FF2B5EF4-FFF2-40B4-BE49-F238E27FC236}">
                <a16:creationId xmlns:a16="http://schemas.microsoft.com/office/drawing/2014/main" id="{8E7937AD-1536-3364-2126-BA44EDEDEFFB}"/>
              </a:ext>
            </a:extLst>
          </p:cNvPr>
          <p:cNvSpPr txBox="1">
            <a:spLocks/>
          </p:cNvSpPr>
          <p:nvPr/>
        </p:nvSpPr>
        <p:spPr bwMode="auto">
          <a:xfrm>
            <a:off x="5143214" y="3773254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10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5" name="Title 3" descr="Heading">
            <a:extLst>
              <a:ext uri="{FF2B5EF4-FFF2-40B4-BE49-F238E27FC236}">
                <a16:creationId xmlns:a16="http://schemas.microsoft.com/office/drawing/2014/main" id="{DD794720-28BC-2304-0548-AD7FA210AEA5}"/>
              </a:ext>
            </a:extLst>
          </p:cNvPr>
          <p:cNvSpPr txBox="1">
            <a:spLocks/>
          </p:cNvSpPr>
          <p:nvPr/>
        </p:nvSpPr>
        <p:spPr bwMode="auto">
          <a:xfrm>
            <a:off x="10075356" y="6632370"/>
            <a:ext cx="2046008" cy="19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GB" sz="1000" b="0" i="1" dirty="0">
                <a:solidFill>
                  <a:schemeClr val="bg1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Diagram not drawn to scale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chemeClr val="bg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itle 3" descr="Heading">
            <a:extLst>
              <a:ext uri="{FF2B5EF4-FFF2-40B4-BE49-F238E27FC236}">
                <a16:creationId xmlns:a16="http://schemas.microsoft.com/office/drawing/2014/main" id="{5EB7117A-CCFB-1C0F-C065-B7818C200F0D}"/>
              </a:ext>
            </a:extLst>
          </p:cNvPr>
          <p:cNvSpPr txBox="1">
            <a:spLocks/>
          </p:cNvSpPr>
          <p:nvPr/>
        </p:nvSpPr>
        <p:spPr bwMode="auto">
          <a:xfrm>
            <a:off x="2703368" y="532093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itle 3" descr="Heading">
            <a:extLst>
              <a:ext uri="{FF2B5EF4-FFF2-40B4-BE49-F238E27FC236}">
                <a16:creationId xmlns:a16="http://schemas.microsoft.com/office/drawing/2014/main" id="{CE5904F2-A65C-7E26-74ED-4E727AA519DF}"/>
              </a:ext>
            </a:extLst>
          </p:cNvPr>
          <p:cNvSpPr txBox="1">
            <a:spLocks/>
          </p:cNvSpPr>
          <p:nvPr/>
        </p:nvSpPr>
        <p:spPr bwMode="auto">
          <a:xfrm>
            <a:off x="11202609" y="4905757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Protons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Title 3" descr="Heading">
            <a:extLst>
              <a:ext uri="{FF2B5EF4-FFF2-40B4-BE49-F238E27FC236}">
                <a16:creationId xmlns:a16="http://schemas.microsoft.com/office/drawing/2014/main" id="{3CF1F9FC-FD71-58FB-89B4-DE8E5E947B45}"/>
              </a:ext>
            </a:extLst>
          </p:cNvPr>
          <p:cNvSpPr txBox="1">
            <a:spLocks/>
          </p:cNvSpPr>
          <p:nvPr/>
        </p:nvSpPr>
        <p:spPr bwMode="auto">
          <a:xfrm>
            <a:off x="19417" y="4046285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Injected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Title 3" descr="Heading">
            <a:extLst>
              <a:ext uri="{FF2B5EF4-FFF2-40B4-BE49-F238E27FC236}">
                <a16:creationId xmlns:a16="http://schemas.microsoft.com/office/drawing/2014/main" id="{C7B47AE8-9F49-141F-36A3-529754405460}"/>
              </a:ext>
            </a:extLst>
          </p:cNvPr>
          <p:cNvSpPr txBox="1">
            <a:spLocks/>
          </p:cNvSpPr>
          <p:nvPr/>
        </p:nvSpPr>
        <p:spPr bwMode="auto">
          <a:xfrm>
            <a:off x="4576649" y="358004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0.5m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A67EDC02-BD4E-536B-5F2B-10B1D6F25390}"/>
              </a:ext>
            </a:extLst>
          </p:cNvPr>
          <p:cNvCxnSpPr>
            <a:cxnSpLocks/>
          </p:cNvCxnSpPr>
          <p:nvPr/>
        </p:nvCxnSpPr>
        <p:spPr>
          <a:xfrm>
            <a:off x="4792032" y="3746172"/>
            <a:ext cx="478372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2F6801AB-F566-629F-72BA-403302231125}"/>
              </a:ext>
            </a:extLst>
          </p:cNvPr>
          <p:cNvCxnSpPr>
            <a:cxnSpLocks/>
          </p:cNvCxnSpPr>
          <p:nvPr/>
        </p:nvCxnSpPr>
        <p:spPr>
          <a:xfrm>
            <a:off x="3433928" y="5391407"/>
            <a:ext cx="2288214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B7D7416D-96E2-707C-88E7-E40E41F58CBA}"/>
              </a:ext>
            </a:extLst>
          </p:cNvPr>
          <p:cNvCxnSpPr>
            <a:cxnSpLocks/>
          </p:cNvCxnSpPr>
          <p:nvPr/>
        </p:nvCxnSpPr>
        <p:spPr>
          <a:xfrm flipH="1">
            <a:off x="616559" y="5391407"/>
            <a:ext cx="2333025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Arc 206">
            <a:extLst>
              <a:ext uri="{FF2B5EF4-FFF2-40B4-BE49-F238E27FC236}">
                <a16:creationId xmlns:a16="http://schemas.microsoft.com/office/drawing/2014/main" id="{BBC1D4D5-0212-1899-78C1-03F03FB42C7B}"/>
              </a:ext>
            </a:extLst>
          </p:cNvPr>
          <p:cNvSpPr/>
          <p:nvPr/>
        </p:nvSpPr>
        <p:spPr>
          <a:xfrm rot="10800000" flipH="1">
            <a:off x="7176301" y="2884482"/>
            <a:ext cx="4406245" cy="1882648"/>
          </a:xfrm>
          <a:prstGeom prst="arc">
            <a:avLst>
              <a:gd name="adj1" fmla="val 16783844"/>
              <a:gd name="adj2" fmla="val 20499153"/>
            </a:avLst>
          </a:prstGeom>
          <a:ln w="1905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623D04FE-53B2-A26F-8BC1-F78306534B00}"/>
              </a:ext>
            </a:extLst>
          </p:cNvPr>
          <p:cNvCxnSpPr>
            <a:cxnSpLocks/>
          </p:cNvCxnSpPr>
          <p:nvPr/>
        </p:nvCxnSpPr>
        <p:spPr>
          <a:xfrm>
            <a:off x="9865070" y="3191784"/>
            <a:ext cx="1563576" cy="1500739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BFB43FE7-18DD-876E-EE36-1722E264E622}"/>
              </a:ext>
            </a:extLst>
          </p:cNvPr>
          <p:cNvCxnSpPr>
            <a:cxnSpLocks/>
          </p:cNvCxnSpPr>
          <p:nvPr/>
        </p:nvCxnSpPr>
        <p:spPr>
          <a:xfrm>
            <a:off x="715063" y="4761305"/>
            <a:ext cx="10948792" cy="7342"/>
          </a:xfrm>
          <a:prstGeom prst="straightConnector1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374C4455-C617-D12A-1B5A-15A35F49B596}"/>
              </a:ext>
            </a:extLst>
          </p:cNvPr>
          <p:cNvCxnSpPr>
            <a:cxnSpLocks/>
          </p:cNvCxnSpPr>
          <p:nvPr/>
        </p:nvCxnSpPr>
        <p:spPr>
          <a:xfrm>
            <a:off x="57825" y="4547610"/>
            <a:ext cx="1324336" cy="213340"/>
          </a:xfrm>
          <a:prstGeom prst="straightConnector1">
            <a:avLst/>
          </a:prstGeom>
          <a:ln w="25400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itle 3" descr="Heading">
            <a:extLst>
              <a:ext uri="{FF2B5EF4-FFF2-40B4-BE49-F238E27FC236}">
                <a16:creationId xmlns:a16="http://schemas.microsoft.com/office/drawing/2014/main" id="{5F0A357D-76A0-1823-3FB4-A9A930C25D85}"/>
              </a:ext>
            </a:extLst>
          </p:cNvPr>
          <p:cNvSpPr txBox="1">
            <a:spLocks/>
          </p:cNvSpPr>
          <p:nvPr/>
        </p:nvSpPr>
        <p:spPr bwMode="auto">
          <a:xfrm>
            <a:off x="11202609" y="4191312"/>
            <a:ext cx="94784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Accelerated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3" descr="Heading">
            <a:extLst>
              <a:ext uri="{FF2B5EF4-FFF2-40B4-BE49-F238E27FC236}">
                <a16:creationId xmlns:a16="http://schemas.microsoft.com/office/drawing/2014/main" id="{C455FF39-71B1-427A-0774-B59E9C86B5CA}"/>
              </a:ext>
            </a:extLst>
          </p:cNvPr>
          <p:cNvSpPr txBox="1">
            <a:spLocks/>
          </p:cNvSpPr>
          <p:nvPr/>
        </p:nvSpPr>
        <p:spPr bwMode="auto">
          <a:xfrm>
            <a:off x="219638" y="1577294"/>
            <a:ext cx="11780069" cy="7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The ‘plungers’ (laser dumps) allow us to study the acceleration as a function of the plasma length</a:t>
            </a:r>
          </a:p>
          <a:p>
            <a:pPr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We can attempt to perform a direct measurement on the accelerating gradient (</a:t>
            </a:r>
            <a:r>
              <a:rPr lang="en-GB" sz="2000" b="0" dirty="0" err="1">
                <a:latin typeface="Helvetica" pitchFamily="2" charset="0"/>
                <a:cs typeface="Calibri" panose="020F0502020204030204" pitchFamily="34" charset="0"/>
              </a:rPr>
              <a:t>dE</a:t>
            </a: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/</a:t>
            </a:r>
            <a:r>
              <a:rPr lang="en-GB" sz="2000" b="0" dirty="0" err="1">
                <a:latin typeface="Helvetica" pitchFamily="2" charset="0"/>
                <a:cs typeface="Calibri" panose="020F0502020204030204" pitchFamily="34" charset="0"/>
              </a:rPr>
              <a:t>dz</a:t>
            </a: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155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F95C46-39C6-4388-B41B-63848F2003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 descr="Heading">
            <a:extLst>
              <a:ext uri="{FF2B5EF4-FFF2-40B4-BE49-F238E27FC236}">
                <a16:creationId xmlns:a16="http://schemas.microsoft.com/office/drawing/2014/main" id="{34479E3C-B91A-6F15-E147-5FB92866B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1368000"/>
          </a:xfrm>
        </p:spPr>
        <p:txBody>
          <a:bodyPr/>
          <a:lstStyle/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Requirements: Consistent acceleration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BFD2C5-F5B5-DD7D-7648-F6B53E2A45DE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11</a:t>
            </a:r>
          </a:p>
        </p:txBody>
      </p:sp>
      <p:pic>
        <p:nvPicPr>
          <p:cNvPr id="9" name="Picture 8" descr="A graph of a waveform&#10;&#10;Description automatically generated with medium confidence">
            <a:extLst>
              <a:ext uri="{FF2B5EF4-FFF2-40B4-BE49-F238E27FC236}">
                <a16:creationId xmlns:a16="http://schemas.microsoft.com/office/drawing/2014/main" id="{B65FE22A-D7B9-4F06-7078-3755F791CE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0289" y="1550129"/>
            <a:ext cx="5169849" cy="51016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E457D2-091A-C161-BBFC-1C722845CC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3857" y="2178997"/>
            <a:ext cx="5750443" cy="4336104"/>
          </a:xfrm>
        </p:spPr>
        <p:txBody>
          <a:bodyPr/>
          <a:lstStyle/>
          <a:p>
            <a:pPr marL="0" indent="0">
              <a:spcBef>
                <a:spcPts val="400"/>
              </a:spcBef>
              <a:buNone/>
            </a:pPr>
            <a:r>
              <a:rPr lang="en-GB" sz="1900" dirty="0">
                <a:latin typeface="Helvetica" pitchFamily="2" charset="0"/>
                <a:sym typeface="Wingdings" pitchFamily="2" charset="2"/>
              </a:rPr>
              <a:t>Due to the number of shots of the laser pulse onto the foil (~500), we must limit the shots on each plunger (10 per experiment).</a:t>
            </a:r>
          </a:p>
          <a:p>
            <a:pPr marL="0" indent="0">
              <a:spcBef>
                <a:spcPts val="400"/>
              </a:spcBef>
              <a:buNone/>
            </a:pPr>
            <a:endParaRPr lang="en-GB" sz="1900" dirty="0">
              <a:latin typeface="Helvetica" pitchFamily="2" charset="0"/>
              <a:sym typeface="Wingdings" pitchFamily="2" charset="2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GB" sz="1900" dirty="0">
                <a:latin typeface="Helvetica" pitchFamily="2" charset="0"/>
                <a:sym typeface="Wingdings" pitchFamily="2" charset="2"/>
              </a:rPr>
              <a:t>We must be in as </a:t>
            </a:r>
            <a:r>
              <a:rPr lang="en-GB" sz="1900" b="1" dirty="0">
                <a:latin typeface="Helvetica" pitchFamily="2" charset="0"/>
                <a:sym typeface="Wingdings" pitchFamily="2" charset="2"/>
              </a:rPr>
              <a:t>stable </a:t>
            </a:r>
            <a:r>
              <a:rPr lang="en-GB" sz="1900" dirty="0">
                <a:latin typeface="Helvetica" pitchFamily="2" charset="0"/>
                <a:sym typeface="Wingdings" pitchFamily="2" charset="2"/>
              </a:rPr>
              <a:t>a configuration as possible</a:t>
            </a:r>
          </a:p>
          <a:p>
            <a:pPr marL="0" indent="0">
              <a:spcBef>
                <a:spcPts val="400"/>
              </a:spcBef>
              <a:buNone/>
            </a:pPr>
            <a:endParaRPr lang="en-GB" sz="1900" dirty="0">
              <a:latin typeface="Helvetica" pitchFamily="2" charset="0"/>
              <a:sym typeface="Wingdings" pitchFamily="2" charset="2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GB" sz="1900" dirty="0">
                <a:latin typeface="Helvetica" pitchFamily="2" charset="0"/>
                <a:sym typeface="Wingdings" pitchFamily="2" charset="2"/>
              </a:rPr>
              <a:t>This includes:</a:t>
            </a:r>
          </a:p>
          <a:p>
            <a:pPr>
              <a:spcBef>
                <a:spcPts val="400"/>
              </a:spcBef>
            </a:pPr>
            <a:r>
              <a:rPr lang="en-GB" sz="1900" dirty="0">
                <a:latin typeface="Helvetica" pitchFamily="2" charset="0"/>
                <a:sym typeface="Wingdings" pitchFamily="2" charset="2"/>
              </a:rPr>
              <a:t>Capture </a:t>
            </a:r>
            <a:r>
              <a:rPr lang="en-GB" sz="1900" b="1" dirty="0">
                <a:latin typeface="Helvetica" pitchFamily="2" charset="0"/>
                <a:sym typeface="Wingdings" pitchFamily="2" charset="2"/>
              </a:rPr>
              <a:t>frequency</a:t>
            </a:r>
            <a:r>
              <a:rPr lang="en-GB" sz="1900" dirty="0">
                <a:latin typeface="Helvetica" pitchFamily="2" charset="0"/>
                <a:sym typeface="Wingdings" pitchFamily="2" charset="2"/>
              </a:rPr>
              <a:t> as close as possible to 100%</a:t>
            </a:r>
          </a:p>
          <a:p>
            <a:pPr>
              <a:spcBef>
                <a:spcPts val="400"/>
              </a:spcBef>
            </a:pPr>
            <a:r>
              <a:rPr lang="en-GB" sz="1900" dirty="0">
                <a:latin typeface="Helvetica" pitchFamily="2" charset="0"/>
                <a:sym typeface="Wingdings" pitchFamily="2" charset="2"/>
              </a:rPr>
              <a:t>Minimal shot-to-shot energy variation</a:t>
            </a:r>
          </a:p>
          <a:p>
            <a:pPr>
              <a:spcBef>
                <a:spcPts val="400"/>
              </a:spcBef>
            </a:pPr>
            <a:endParaRPr lang="en-GB" sz="1700" dirty="0">
              <a:latin typeface="Helvetica" pitchFamily="2" charset="0"/>
              <a:sym typeface="Wingdings" pitchFamily="2" charset="2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700" dirty="0">
              <a:latin typeface="Helvetica" pitchFamily="2" charset="0"/>
              <a:sym typeface="Wingdings" pitchFamily="2" charset="2"/>
            </a:endParaRPr>
          </a:p>
          <a:p>
            <a:pPr marL="0" indent="0">
              <a:spcBef>
                <a:spcPts val="400"/>
              </a:spcBef>
              <a:buNone/>
            </a:pPr>
            <a:endParaRPr lang="en-GB" sz="1700" dirty="0">
              <a:sym typeface="Wingdings" pitchFamily="2" charset="2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700" dirty="0">
              <a:sym typeface="Wingdings" pitchFamily="2" charset="2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700" dirty="0">
              <a:sym typeface="Wingdings" pitchFamily="2" charset="2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700" dirty="0"/>
          </a:p>
          <a:p>
            <a:pPr>
              <a:spcBef>
                <a:spcPts val="400"/>
              </a:spcBef>
            </a:pPr>
            <a:endParaRPr lang="en-US" sz="1700" dirty="0"/>
          </a:p>
          <a:p>
            <a:pPr>
              <a:spcBef>
                <a:spcPts val="400"/>
              </a:spcBef>
            </a:pPr>
            <a:endParaRPr lang="en-US" sz="1700" dirty="0"/>
          </a:p>
          <a:p>
            <a:pPr>
              <a:spcBef>
                <a:spcPts val="400"/>
              </a:spcBef>
            </a:pPr>
            <a:endParaRPr lang="en-GB" sz="1800" dirty="0"/>
          </a:p>
          <a:p>
            <a:pPr marL="0" indent="0">
              <a:spcBef>
                <a:spcPts val="1600"/>
              </a:spcBef>
              <a:buNone/>
            </a:pPr>
            <a:endParaRPr lang="en-GB" sz="1800" dirty="0"/>
          </a:p>
          <a:p>
            <a:pPr marL="0" indent="0">
              <a:spcBef>
                <a:spcPts val="1600"/>
              </a:spcBef>
              <a:buNone/>
            </a:pPr>
            <a:endParaRPr lang="en-US" sz="1700" dirty="0"/>
          </a:p>
          <a:p>
            <a:pPr marL="0" indent="0">
              <a:buNone/>
            </a:pPr>
            <a:r>
              <a:rPr lang="en-US" sz="17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24950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66F68D-93C0-1429-EDF1-E05D7D6F41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itle 3" descr="Heading">
            <a:extLst>
              <a:ext uri="{FF2B5EF4-FFF2-40B4-BE49-F238E27FC236}">
                <a16:creationId xmlns:a16="http://schemas.microsoft.com/office/drawing/2014/main" id="{8C209AFE-5963-D087-FD2D-CF69C23E20E4}"/>
              </a:ext>
            </a:extLst>
          </p:cNvPr>
          <p:cNvSpPr txBox="1">
            <a:spLocks/>
          </p:cNvSpPr>
          <p:nvPr/>
        </p:nvSpPr>
        <p:spPr bwMode="auto">
          <a:xfrm>
            <a:off x="616559" y="4914207"/>
            <a:ext cx="5105582" cy="421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Laser-ionised plasma </a:t>
            </a:r>
            <a:r>
              <a:rPr lang="en-GB" sz="120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370E645E-5533-0A77-D77A-CA9E58FA31D5}"/>
              </a:ext>
            </a:extLst>
          </p:cNvPr>
          <p:cNvSpPr/>
          <p:nvPr/>
        </p:nvSpPr>
        <p:spPr>
          <a:xfrm>
            <a:off x="616558" y="4676988"/>
            <a:ext cx="5105583" cy="192559"/>
          </a:xfrm>
          <a:prstGeom prst="rect">
            <a:avLst/>
          </a:prstGeom>
          <a:solidFill>
            <a:schemeClr val="accent5">
              <a:lumMod val="60000"/>
              <a:lumOff val="40000"/>
              <a:alpha val="5392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itle 3" descr="Heading">
            <a:extLst>
              <a:ext uri="{FF2B5EF4-FFF2-40B4-BE49-F238E27FC236}">
                <a16:creationId xmlns:a16="http://schemas.microsoft.com/office/drawing/2014/main" id="{328F216A-5A1B-A05D-FEC7-F13D429BAC3A}"/>
              </a:ext>
            </a:extLst>
          </p:cNvPr>
          <p:cNvSpPr txBox="1">
            <a:spLocks/>
          </p:cNvSpPr>
          <p:nvPr/>
        </p:nvSpPr>
        <p:spPr bwMode="auto">
          <a:xfrm>
            <a:off x="6022718" y="3426179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Laser dump 2 (LBDP2)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4" name="Picture 103" descr="A black rectangular object with a black line&#10;&#10;Description automatically generated">
            <a:extLst>
              <a:ext uri="{FF2B5EF4-FFF2-40B4-BE49-F238E27FC236}">
                <a16:creationId xmlns:a16="http://schemas.microsoft.com/office/drawing/2014/main" id="{1D700C77-9622-A747-A52E-DE7CF9C2B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593" y="3926421"/>
            <a:ext cx="187144" cy="655004"/>
          </a:xfrm>
          <a:prstGeom prst="rect">
            <a:avLst/>
          </a:prstGeom>
        </p:spPr>
      </p:pic>
      <p:sp>
        <p:nvSpPr>
          <p:cNvPr id="3" name="Title 3" descr="Heading">
            <a:extLst>
              <a:ext uri="{FF2B5EF4-FFF2-40B4-BE49-F238E27FC236}">
                <a16:creationId xmlns:a16="http://schemas.microsoft.com/office/drawing/2014/main" id="{A688ECAD-8FA9-C705-0B19-F68076C44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724638"/>
          </a:xfrm>
        </p:spPr>
        <p:txBody>
          <a:bodyPr/>
          <a:lstStyle/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The plunger experiment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017653-3E7A-9A86-B700-24B73197F7D2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12</a:t>
            </a:r>
          </a:p>
        </p:txBody>
      </p:sp>
      <p:pic>
        <p:nvPicPr>
          <p:cNvPr id="69" name="Picture 68" descr="A black and white grid with x marks&#10;&#10;Description automatically generated">
            <a:extLst>
              <a:ext uri="{FF2B5EF4-FFF2-40B4-BE49-F238E27FC236}">
                <a16:creationId xmlns:a16="http://schemas.microsoft.com/office/drawing/2014/main" id="{6C3C1C7A-7E4B-1B1D-75A4-7F76F15CBB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721" y="4011465"/>
            <a:ext cx="1596996" cy="860604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22F091F1-BDA5-3F20-8BAE-F9357F0FC57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44" r="9654"/>
          <a:stretch/>
        </p:blipFill>
        <p:spPr>
          <a:xfrm>
            <a:off x="7383274" y="4294922"/>
            <a:ext cx="715448" cy="932767"/>
          </a:xfrm>
          <a:prstGeom prst="rect">
            <a:avLst/>
          </a:prstGeom>
        </p:spPr>
      </p:pic>
      <p:grpSp>
        <p:nvGrpSpPr>
          <p:cNvPr id="155" name="Group 154">
            <a:extLst>
              <a:ext uri="{FF2B5EF4-FFF2-40B4-BE49-F238E27FC236}">
                <a16:creationId xmlns:a16="http://schemas.microsoft.com/office/drawing/2014/main" id="{78442527-E106-1DCC-8FAA-B528032941B2}"/>
              </a:ext>
            </a:extLst>
          </p:cNvPr>
          <p:cNvGrpSpPr/>
          <p:nvPr/>
        </p:nvGrpSpPr>
        <p:grpSpPr>
          <a:xfrm>
            <a:off x="609453" y="3920015"/>
            <a:ext cx="5112689" cy="1267919"/>
            <a:chOff x="920349" y="3920015"/>
            <a:chExt cx="5112689" cy="1267919"/>
          </a:xfrm>
        </p:grpSpPr>
        <p:pic>
          <p:nvPicPr>
            <p:cNvPr id="113" name="Picture 112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84DE2C73-EC42-8220-D318-994B3BCE9D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1276" y="3928248"/>
              <a:ext cx="187144" cy="655004"/>
            </a:xfrm>
            <a:prstGeom prst="rect">
              <a:avLst/>
            </a:prstGeom>
          </p:spPr>
        </p:pic>
        <p:pic>
          <p:nvPicPr>
            <p:cNvPr id="110" name="Picture 109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55F20B72-712D-178B-A552-AC68F7EA7D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9388" y="3928248"/>
              <a:ext cx="187144" cy="655004"/>
            </a:xfrm>
            <a:prstGeom prst="rect">
              <a:avLst/>
            </a:prstGeom>
          </p:spPr>
        </p:pic>
        <p:pic>
          <p:nvPicPr>
            <p:cNvPr id="109" name="Picture 10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D3240019-0C65-C01D-992E-4D0558F275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4452" y="3924272"/>
              <a:ext cx="187144" cy="655004"/>
            </a:xfrm>
            <a:prstGeom prst="rect">
              <a:avLst/>
            </a:prstGeom>
          </p:spPr>
        </p:pic>
        <p:pic>
          <p:nvPicPr>
            <p:cNvPr id="115" name="Picture 114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6BACF7BB-1FAB-70BF-3CBF-03FE8473C1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23164" y="3924272"/>
              <a:ext cx="187144" cy="655004"/>
            </a:xfrm>
            <a:prstGeom prst="rect">
              <a:avLst/>
            </a:prstGeom>
          </p:spPr>
        </p:pic>
        <p:pic>
          <p:nvPicPr>
            <p:cNvPr id="114" name="Picture 113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EFB26478-D097-BA5D-B6F5-06F18E7BEE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9587" y="3928248"/>
              <a:ext cx="187144" cy="655004"/>
            </a:xfrm>
            <a:prstGeom prst="rect">
              <a:avLst/>
            </a:prstGeom>
          </p:spPr>
        </p:pic>
        <p:pic>
          <p:nvPicPr>
            <p:cNvPr id="117" name="Picture 116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469E9541-EDBB-6224-1B7A-7DCD086D53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884" y="3924038"/>
              <a:ext cx="187144" cy="655004"/>
            </a:xfrm>
            <a:prstGeom prst="rect">
              <a:avLst/>
            </a:prstGeom>
          </p:spPr>
        </p:pic>
        <p:pic>
          <p:nvPicPr>
            <p:cNvPr id="119" name="Picture 11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1A8225DC-C05C-D6FC-B36B-B61CAFBFF8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7612" y="3920015"/>
              <a:ext cx="187144" cy="655004"/>
            </a:xfrm>
            <a:prstGeom prst="rect">
              <a:avLst/>
            </a:prstGeom>
          </p:spPr>
        </p:pic>
        <p:pic>
          <p:nvPicPr>
            <p:cNvPr id="118" name="Picture 117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D7058A72-1E78-ED1C-EAC9-62D5E2B1AC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3396" y="3926421"/>
              <a:ext cx="187144" cy="655004"/>
            </a:xfrm>
            <a:prstGeom prst="rect">
              <a:avLst/>
            </a:prstGeom>
          </p:spPr>
        </p:pic>
        <p:pic>
          <p:nvPicPr>
            <p:cNvPr id="116" name="Picture 115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F54A8144-7AE4-9290-E3A9-E140AF6899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81304" y="3928149"/>
              <a:ext cx="187144" cy="655004"/>
            </a:xfrm>
            <a:prstGeom prst="rect">
              <a:avLst/>
            </a:prstGeom>
          </p:spPr>
        </p:pic>
        <p:pic>
          <p:nvPicPr>
            <p:cNvPr id="112" name="Picture 111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ACEE0BA6-C4B0-06DD-8203-D826BAF194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2423" y="3926421"/>
              <a:ext cx="187144" cy="655004"/>
            </a:xfrm>
            <a:prstGeom prst="rect">
              <a:avLst/>
            </a:prstGeom>
          </p:spPr>
        </p:pic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D3BD6E5F-7D4D-C482-6F54-B18F25470D0D}"/>
                </a:ext>
              </a:extLst>
            </p:cNvPr>
            <p:cNvSpPr/>
            <p:nvPr/>
          </p:nvSpPr>
          <p:spPr>
            <a:xfrm>
              <a:off x="920349" y="4349361"/>
              <a:ext cx="5112689" cy="838573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BE8C4968-396F-ABF4-48C3-248B5793F886}"/>
              </a:ext>
            </a:extLst>
          </p:cNvPr>
          <p:cNvGrpSpPr/>
          <p:nvPr/>
        </p:nvGrpSpPr>
        <p:grpSpPr>
          <a:xfrm rot="13497977">
            <a:off x="10439866" y="3453425"/>
            <a:ext cx="1312965" cy="267131"/>
            <a:chOff x="9212066" y="3080377"/>
            <a:chExt cx="1312965" cy="26713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70D73022-3841-73D1-651C-B56D102AE800}"/>
                </a:ext>
              </a:extLst>
            </p:cNvPr>
            <p:cNvGrpSpPr/>
            <p:nvPr/>
          </p:nvGrpSpPr>
          <p:grpSpPr>
            <a:xfrm>
              <a:off x="9212066" y="3080379"/>
              <a:ext cx="167386" cy="264987"/>
              <a:chOff x="8938336" y="2456669"/>
              <a:chExt cx="238540" cy="464798"/>
            </a:xfrm>
          </p:grpSpPr>
          <p:sp>
            <p:nvSpPr>
              <p:cNvPr id="123" name="Trapezium 122">
                <a:extLst>
                  <a:ext uri="{FF2B5EF4-FFF2-40B4-BE49-F238E27FC236}">
                    <a16:creationId xmlns:a16="http://schemas.microsoft.com/office/drawing/2014/main" id="{4A0233BC-D25D-42AB-4FAB-9A4E1383BC7A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C08AE349-DDA9-AD19-E206-5CDE17C8A188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FC86C2FD-3945-DE64-63D0-2F957A1B0C43}"/>
                </a:ext>
              </a:extLst>
            </p:cNvPr>
            <p:cNvGrpSpPr/>
            <p:nvPr/>
          </p:nvGrpSpPr>
          <p:grpSpPr>
            <a:xfrm>
              <a:off x="9402113" y="3080379"/>
              <a:ext cx="167386" cy="264987"/>
              <a:chOff x="8938336" y="2456669"/>
              <a:chExt cx="238540" cy="464798"/>
            </a:xfrm>
          </p:grpSpPr>
          <p:sp>
            <p:nvSpPr>
              <p:cNvPr id="126" name="Trapezium 125">
                <a:extLst>
                  <a:ext uri="{FF2B5EF4-FFF2-40B4-BE49-F238E27FC236}">
                    <a16:creationId xmlns:a16="http://schemas.microsoft.com/office/drawing/2014/main" id="{E9D0DCF2-AA76-D08E-08F3-BDE1CE4CDC66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118F3530-7192-DB7B-07BA-0321F400EBD4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522DDBB3-616D-7E98-22CB-A771FDF78CCB}"/>
                </a:ext>
              </a:extLst>
            </p:cNvPr>
            <p:cNvGrpSpPr/>
            <p:nvPr/>
          </p:nvGrpSpPr>
          <p:grpSpPr>
            <a:xfrm>
              <a:off x="9595572" y="3080379"/>
              <a:ext cx="167386" cy="264987"/>
              <a:chOff x="8938336" y="2456669"/>
              <a:chExt cx="238540" cy="464798"/>
            </a:xfrm>
          </p:grpSpPr>
          <p:sp>
            <p:nvSpPr>
              <p:cNvPr id="129" name="Trapezium 128">
                <a:extLst>
                  <a:ext uri="{FF2B5EF4-FFF2-40B4-BE49-F238E27FC236}">
                    <a16:creationId xmlns:a16="http://schemas.microsoft.com/office/drawing/2014/main" id="{A34598BF-8BA8-71DD-76B6-8175CE43B4EC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256DC920-03DF-B51D-297E-DA97675EAC4C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64FDAA0-FEF4-8B16-EA5B-147A11006DF3}"/>
                </a:ext>
              </a:extLst>
            </p:cNvPr>
            <p:cNvGrpSpPr/>
            <p:nvPr/>
          </p:nvGrpSpPr>
          <p:grpSpPr>
            <a:xfrm>
              <a:off x="9786281" y="3080378"/>
              <a:ext cx="167386" cy="264987"/>
              <a:chOff x="8938336" y="2456669"/>
              <a:chExt cx="238540" cy="464798"/>
            </a:xfrm>
          </p:grpSpPr>
          <p:sp>
            <p:nvSpPr>
              <p:cNvPr id="132" name="Trapezium 131">
                <a:extLst>
                  <a:ext uri="{FF2B5EF4-FFF2-40B4-BE49-F238E27FC236}">
                    <a16:creationId xmlns:a16="http://schemas.microsoft.com/office/drawing/2014/main" id="{1B869E44-9A70-4FC7-F48D-436E1A3EDD40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11476932-BBAE-DB1B-823B-A4F63F7B7D17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CAFB6724-FF8B-9EF2-EB25-7011E4682A73}"/>
                </a:ext>
              </a:extLst>
            </p:cNvPr>
            <p:cNvGrpSpPr/>
            <p:nvPr/>
          </p:nvGrpSpPr>
          <p:grpSpPr>
            <a:xfrm>
              <a:off x="9976990" y="3082521"/>
              <a:ext cx="167386" cy="264987"/>
              <a:chOff x="8938336" y="2456669"/>
              <a:chExt cx="238540" cy="464798"/>
            </a:xfrm>
          </p:grpSpPr>
          <p:sp>
            <p:nvSpPr>
              <p:cNvPr id="135" name="Trapezium 134">
                <a:extLst>
                  <a:ext uri="{FF2B5EF4-FFF2-40B4-BE49-F238E27FC236}">
                    <a16:creationId xmlns:a16="http://schemas.microsoft.com/office/drawing/2014/main" id="{D1F6C7E0-07AC-266A-13CF-115FBD96E639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7BE435A9-7F06-6223-83FF-BEBE786BEE6D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C01B633A-7203-5EA9-6DC9-B21A46597BE3}"/>
                </a:ext>
              </a:extLst>
            </p:cNvPr>
            <p:cNvGrpSpPr/>
            <p:nvPr/>
          </p:nvGrpSpPr>
          <p:grpSpPr>
            <a:xfrm>
              <a:off x="10167699" y="3080377"/>
              <a:ext cx="167386" cy="264987"/>
              <a:chOff x="8938336" y="2456669"/>
              <a:chExt cx="238540" cy="464798"/>
            </a:xfrm>
          </p:grpSpPr>
          <p:sp>
            <p:nvSpPr>
              <p:cNvPr id="138" name="Trapezium 137">
                <a:extLst>
                  <a:ext uri="{FF2B5EF4-FFF2-40B4-BE49-F238E27FC236}">
                    <a16:creationId xmlns:a16="http://schemas.microsoft.com/office/drawing/2014/main" id="{BED0D113-F259-7358-EA80-51F3C173AFE5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83CFE849-A3B3-A3A8-2280-4E8DCCBDBEFA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D4795922-9FFD-393C-7108-ECE315FFC9D3}"/>
                </a:ext>
              </a:extLst>
            </p:cNvPr>
            <p:cNvGrpSpPr/>
            <p:nvPr/>
          </p:nvGrpSpPr>
          <p:grpSpPr>
            <a:xfrm>
              <a:off x="10357645" y="3080377"/>
              <a:ext cx="167386" cy="264987"/>
              <a:chOff x="8938336" y="2456669"/>
              <a:chExt cx="238540" cy="464798"/>
            </a:xfrm>
          </p:grpSpPr>
          <p:sp>
            <p:nvSpPr>
              <p:cNvPr id="141" name="Trapezium 140">
                <a:extLst>
                  <a:ext uri="{FF2B5EF4-FFF2-40B4-BE49-F238E27FC236}">
                    <a16:creationId xmlns:a16="http://schemas.microsoft.com/office/drawing/2014/main" id="{110388D0-3D54-2927-E7CE-3985E264A007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6A47B646-1649-A321-DDA3-1BDBC19D4E9B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0" name="Title 3" descr="Heading">
            <a:extLst>
              <a:ext uri="{FF2B5EF4-FFF2-40B4-BE49-F238E27FC236}">
                <a16:creationId xmlns:a16="http://schemas.microsoft.com/office/drawing/2014/main" id="{330D79CE-5FFC-1704-D7DB-FF6ECA288C86}"/>
              </a:ext>
            </a:extLst>
          </p:cNvPr>
          <p:cNvSpPr txBox="1">
            <a:spLocks/>
          </p:cNvSpPr>
          <p:nvPr/>
        </p:nvSpPr>
        <p:spPr bwMode="auto">
          <a:xfrm>
            <a:off x="7243477" y="5248400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Quadrupole doublet 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Title 3" descr="Heading">
            <a:extLst>
              <a:ext uri="{FF2B5EF4-FFF2-40B4-BE49-F238E27FC236}">
                <a16:creationId xmlns:a16="http://schemas.microsoft.com/office/drawing/2014/main" id="{9F97A2A5-057B-91F9-39C8-C3C642048C63}"/>
              </a:ext>
            </a:extLst>
          </p:cNvPr>
          <p:cNvSpPr txBox="1">
            <a:spLocks/>
          </p:cNvSpPr>
          <p:nvPr/>
        </p:nvSpPr>
        <p:spPr bwMode="auto">
          <a:xfrm>
            <a:off x="9219718" y="496977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Dipole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itle 3" descr="Heading">
            <a:extLst>
              <a:ext uri="{FF2B5EF4-FFF2-40B4-BE49-F238E27FC236}">
                <a16:creationId xmlns:a16="http://schemas.microsoft.com/office/drawing/2014/main" id="{F365E6AE-C466-0E43-2379-9FB3C67F69FB}"/>
              </a:ext>
            </a:extLst>
          </p:cNvPr>
          <p:cNvSpPr txBox="1">
            <a:spLocks/>
          </p:cNvSpPr>
          <p:nvPr/>
        </p:nvSpPr>
        <p:spPr bwMode="auto">
          <a:xfrm>
            <a:off x="8981627" y="295849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Scintillator screen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Title 3" descr="Heading">
            <a:extLst>
              <a:ext uri="{FF2B5EF4-FFF2-40B4-BE49-F238E27FC236}">
                <a16:creationId xmlns:a16="http://schemas.microsoft.com/office/drawing/2014/main" id="{007A58C9-0BDA-89CB-A430-F8CB5BAFB12E}"/>
              </a:ext>
            </a:extLst>
          </p:cNvPr>
          <p:cNvSpPr txBox="1">
            <a:spLocks/>
          </p:cNvSpPr>
          <p:nvPr/>
        </p:nvSpPr>
        <p:spPr bwMode="auto">
          <a:xfrm>
            <a:off x="11340146" y="3268792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Camera array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DB582512-99C4-BBAF-5AA5-0A6D55DC5137}"/>
              </a:ext>
            </a:extLst>
          </p:cNvPr>
          <p:cNvSpPr/>
          <p:nvPr/>
        </p:nvSpPr>
        <p:spPr>
          <a:xfrm>
            <a:off x="425815" y="2660339"/>
            <a:ext cx="5442761" cy="3378044"/>
          </a:xfrm>
          <a:prstGeom prst="roundRect">
            <a:avLst/>
          </a:prstGeom>
          <a:noFill/>
          <a:ln w="22225">
            <a:solidFill>
              <a:srgbClr val="0070C0">
                <a:alpha val="25167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6661DA6C-4127-2F8E-B68D-0B95E4042AC7}"/>
              </a:ext>
            </a:extLst>
          </p:cNvPr>
          <p:cNvSpPr/>
          <p:nvPr/>
        </p:nvSpPr>
        <p:spPr>
          <a:xfrm>
            <a:off x="7115269" y="2660339"/>
            <a:ext cx="4934839" cy="3378044"/>
          </a:xfrm>
          <a:prstGeom prst="roundRect">
            <a:avLst/>
          </a:prstGeom>
          <a:noFill/>
          <a:ln w="22225">
            <a:solidFill>
              <a:srgbClr val="00B050">
                <a:alpha val="24680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F560A980-1D55-9AAC-F8ED-06F445EF1C0C}"/>
              </a:ext>
            </a:extLst>
          </p:cNvPr>
          <p:cNvSpPr/>
          <p:nvPr/>
        </p:nvSpPr>
        <p:spPr>
          <a:xfrm>
            <a:off x="2246716" y="2423928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CB1768C8-8EF5-4B8A-DE6C-E83E6368B0E1}"/>
              </a:ext>
            </a:extLst>
          </p:cNvPr>
          <p:cNvSpPr/>
          <p:nvPr/>
        </p:nvSpPr>
        <p:spPr>
          <a:xfrm>
            <a:off x="8694626" y="2396254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itle 3" descr="Heading">
            <a:extLst>
              <a:ext uri="{FF2B5EF4-FFF2-40B4-BE49-F238E27FC236}">
                <a16:creationId xmlns:a16="http://schemas.microsoft.com/office/drawing/2014/main" id="{631C7D43-E9B4-DC9B-06B3-DC5483906FE1}"/>
              </a:ext>
            </a:extLst>
          </p:cNvPr>
          <p:cNvSpPr txBox="1">
            <a:spLocks/>
          </p:cNvSpPr>
          <p:nvPr/>
        </p:nvSpPr>
        <p:spPr bwMode="auto">
          <a:xfrm>
            <a:off x="2108841" y="2494831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7DDF0"/>
                </a:solidFill>
                <a:latin typeface="Helvetica" pitchFamily="2" charset="0"/>
                <a:cs typeface="Calibri" panose="020F0502020204030204" pitchFamily="34" charset="0"/>
              </a:rPr>
              <a:t>Vapour source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C7DD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Title 3" descr="Heading">
            <a:extLst>
              <a:ext uri="{FF2B5EF4-FFF2-40B4-BE49-F238E27FC236}">
                <a16:creationId xmlns:a16="http://schemas.microsoft.com/office/drawing/2014/main" id="{40A9294A-1230-F5E5-A6C6-A7863C516330}"/>
              </a:ext>
            </a:extLst>
          </p:cNvPr>
          <p:cNvSpPr txBox="1">
            <a:spLocks/>
          </p:cNvSpPr>
          <p:nvPr/>
        </p:nvSpPr>
        <p:spPr bwMode="auto">
          <a:xfrm>
            <a:off x="8552883" y="2490057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8ECD8"/>
                </a:solidFill>
                <a:latin typeface="Helvetica" pitchFamily="2" charset="0"/>
                <a:cs typeface="Calibri" panose="020F0502020204030204" pitchFamily="34" charset="0"/>
              </a:rPr>
              <a:t>Spectrometer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Title 3" descr="Heading">
            <a:extLst>
              <a:ext uri="{FF2B5EF4-FFF2-40B4-BE49-F238E27FC236}">
                <a16:creationId xmlns:a16="http://schemas.microsoft.com/office/drawing/2014/main" id="{506175B0-D53C-D21C-5BAE-0A407EEFC067}"/>
              </a:ext>
            </a:extLst>
          </p:cNvPr>
          <p:cNvSpPr txBox="1">
            <a:spLocks/>
          </p:cNvSpPr>
          <p:nvPr/>
        </p:nvSpPr>
        <p:spPr bwMode="auto">
          <a:xfrm>
            <a:off x="2689296" y="3505962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Plungers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itle 3" descr="Heading">
            <a:extLst>
              <a:ext uri="{FF2B5EF4-FFF2-40B4-BE49-F238E27FC236}">
                <a16:creationId xmlns:a16="http://schemas.microsoft.com/office/drawing/2014/main" id="{C6B3B14D-A6A3-C31C-A20E-6DBFDB0EE3B8}"/>
              </a:ext>
            </a:extLst>
          </p:cNvPr>
          <p:cNvSpPr txBox="1">
            <a:spLocks/>
          </p:cNvSpPr>
          <p:nvPr/>
        </p:nvSpPr>
        <p:spPr bwMode="auto">
          <a:xfrm>
            <a:off x="748569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Title 3" descr="Heading">
            <a:extLst>
              <a:ext uri="{FF2B5EF4-FFF2-40B4-BE49-F238E27FC236}">
                <a16:creationId xmlns:a16="http://schemas.microsoft.com/office/drawing/2014/main" id="{F7AFF721-E531-9DCA-2C6D-6FA0EAE57822}"/>
              </a:ext>
            </a:extLst>
          </p:cNvPr>
          <p:cNvSpPr txBox="1">
            <a:spLocks/>
          </p:cNvSpPr>
          <p:nvPr/>
        </p:nvSpPr>
        <p:spPr bwMode="auto">
          <a:xfrm>
            <a:off x="1237908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2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Title 3" descr="Heading">
            <a:extLst>
              <a:ext uri="{FF2B5EF4-FFF2-40B4-BE49-F238E27FC236}">
                <a16:creationId xmlns:a16="http://schemas.microsoft.com/office/drawing/2014/main" id="{F03901DC-429F-5A9D-8F20-E3F6E24A697C}"/>
              </a:ext>
            </a:extLst>
          </p:cNvPr>
          <p:cNvSpPr txBox="1">
            <a:spLocks/>
          </p:cNvSpPr>
          <p:nvPr/>
        </p:nvSpPr>
        <p:spPr bwMode="auto">
          <a:xfrm>
            <a:off x="1727247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3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Title 3" descr="Heading">
            <a:extLst>
              <a:ext uri="{FF2B5EF4-FFF2-40B4-BE49-F238E27FC236}">
                <a16:creationId xmlns:a16="http://schemas.microsoft.com/office/drawing/2014/main" id="{AA3978C2-371F-3405-C5D3-5C205C70BEF3}"/>
              </a:ext>
            </a:extLst>
          </p:cNvPr>
          <p:cNvSpPr txBox="1">
            <a:spLocks/>
          </p:cNvSpPr>
          <p:nvPr/>
        </p:nvSpPr>
        <p:spPr bwMode="auto">
          <a:xfrm>
            <a:off x="2213076" y="376698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4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itle 3" descr="Heading">
            <a:extLst>
              <a:ext uri="{FF2B5EF4-FFF2-40B4-BE49-F238E27FC236}">
                <a16:creationId xmlns:a16="http://schemas.microsoft.com/office/drawing/2014/main" id="{3B32F0B9-08E9-F33B-F6E6-D2F79E8FDCF3}"/>
              </a:ext>
            </a:extLst>
          </p:cNvPr>
          <p:cNvSpPr txBox="1">
            <a:spLocks/>
          </p:cNvSpPr>
          <p:nvPr/>
        </p:nvSpPr>
        <p:spPr bwMode="auto">
          <a:xfrm>
            <a:off x="2713308" y="3770198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5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Title 3" descr="Heading">
            <a:extLst>
              <a:ext uri="{FF2B5EF4-FFF2-40B4-BE49-F238E27FC236}">
                <a16:creationId xmlns:a16="http://schemas.microsoft.com/office/drawing/2014/main" id="{E3CB007B-14AD-E722-7C81-BF0B9D92DEDD}"/>
              </a:ext>
            </a:extLst>
          </p:cNvPr>
          <p:cNvSpPr txBox="1">
            <a:spLocks/>
          </p:cNvSpPr>
          <p:nvPr/>
        </p:nvSpPr>
        <p:spPr bwMode="auto">
          <a:xfrm>
            <a:off x="3191680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6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itle 3" descr="Heading">
            <a:extLst>
              <a:ext uri="{FF2B5EF4-FFF2-40B4-BE49-F238E27FC236}">
                <a16:creationId xmlns:a16="http://schemas.microsoft.com/office/drawing/2014/main" id="{3D9C5092-84F4-B5B1-BC1D-86763B9729FA}"/>
              </a:ext>
            </a:extLst>
          </p:cNvPr>
          <p:cNvSpPr txBox="1">
            <a:spLocks/>
          </p:cNvSpPr>
          <p:nvPr/>
        </p:nvSpPr>
        <p:spPr bwMode="auto">
          <a:xfrm>
            <a:off x="3697024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7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itle 3" descr="Heading">
            <a:extLst>
              <a:ext uri="{FF2B5EF4-FFF2-40B4-BE49-F238E27FC236}">
                <a16:creationId xmlns:a16="http://schemas.microsoft.com/office/drawing/2014/main" id="{CDD151AC-9EFE-4FD9-09A6-6B1DA3D2CFFA}"/>
              </a:ext>
            </a:extLst>
          </p:cNvPr>
          <p:cNvSpPr txBox="1">
            <a:spLocks/>
          </p:cNvSpPr>
          <p:nvPr/>
        </p:nvSpPr>
        <p:spPr bwMode="auto">
          <a:xfrm>
            <a:off x="4168198" y="3775351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8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Title 3" descr="Heading">
            <a:extLst>
              <a:ext uri="{FF2B5EF4-FFF2-40B4-BE49-F238E27FC236}">
                <a16:creationId xmlns:a16="http://schemas.microsoft.com/office/drawing/2014/main" id="{68980388-E150-4072-8FA2-686480EA9292}"/>
              </a:ext>
            </a:extLst>
          </p:cNvPr>
          <p:cNvSpPr txBox="1">
            <a:spLocks/>
          </p:cNvSpPr>
          <p:nvPr/>
        </p:nvSpPr>
        <p:spPr bwMode="auto">
          <a:xfrm>
            <a:off x="4654515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9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itle 3" descr="Heading">
            <a:extLst>
              <a:ext uri="{FF2B5EF4-FFF2-40B4-BE49-F238E27FC236}">
                <a16:creationId xmlns:a16="http://schemas.microsoft.com/office/drawing/2014/main" id="{20B2D909-CA90-D356-74F0-B1B712AE7DAC}"/>
              </a:ext>
            </a:extLst>
          </p:cNvPr>
          <p:cNvSpPr txBox="1">
            <a:spLocks/>
          </p:cNvSpPr>
          <p:nvPr/>
        </p:nvSpPr>
        <p:spPr bwMode="auto">
          <a:xfrm>
            <a:off x="5143214" y="3773254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10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5" name="Title 3" descr="Heading">
            <a:extLst>
              <a:ext uri="{FF2B5EF4-FFF2-40B4-BE49-F238E27FC236}">
                <a16:creationId xmlns:a16="http://schemas.microsoft.com/office/drawing/2014/main" id="{B60AFE97-CC61-21F4-61E0-46DCF416EEC8}"/>
              </a:ext>
            </a:extLst>
          </p:cNvPr>
          <p:cNvSpPr txBox="1">
            <a:spLocks/>
          </p:cNvSpPr>
          <p:nvPr/>
        </p:nvSpPr>
        <p:spPr bwMode="auto">
          <a:xfrm>
            <a:off x="10075356" y="6632370"/>
            <a:ext cx="2046008" cy="19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GB" sz="1000" b="0" i="1" dirty="0">
                <a:solidFill>
                  <a:schemeClr val="bg1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Diagram not drawn to scale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chemeClr val="bg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itle 3" descr="Heading">
            <a:extLst>
              <a:ext uri="{FF2B5EF4-FFF2-40B4-BE49-F238E27FC236}">
                <a16:creationId xmlns:a16="http://schemas.microsoft.com/office/drawing/2014/main" id="{70561889-C1FB-42E1-3847-14174EAB1DA5}"/>
              </a:ext>
            </a:extLst>
          </p:cNvPr>
          <p:cNvSpPr txBox="1">
            <a:spLocks/>
          </p:cNvSpPr>
          <p:nvPr/>
        </p:nvSpPr>
        <p:spPr bwMode="auto">
          <a:xfrm>
            <a:off x="2703368" y="532093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itle 3" descr="Heading">
            <a:extLst>
              <a:ext uri="{FF2B5EF4-FFF2-40B4-BE49-F238E27FC236}">
                <a16:creationId xmlns:a16="http://schemas.microsoft.com/office/drawing/2014/main" id="{CC8A5B1C-A10A-438C-DC29-CD0BD4D7F7E6}"/>
              </a:ext>
            </a:extLst>
          </p:cNvPr>
          <p:cNvSpPr txBox="1">
            <a:spLocks/>
          </p:cNvSpPr>
          <p:nvPr/>
        </p:nvSpPr>
        <p:spPr bwMode="auto">
          <a:xfrm>
            <a:off x="11202609" y="4905757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Protons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Title 3" descr="Heading">
            <a:extLst>
              <a:ext uri="{FF2B5EF4-FFF2-40B4-BE49-F238E27FC236}">
                <a16:creationId xmlns:a16="http://schemas.microsoft.com/office/drawing/2014/main" id="{43FFF9AF-FD0A-4A0F-4D9A-4A91977B5359}"/>
              </a:ext>
            </a:extLst>
          </p:cNvPr>
          <p:cNvSpPr txBox="1">
            <a:spLocks/>
          </p:cNvSpPr>
          <p:nvPr/>
        </p:nvSpPr>
        <p:spPr bwMode="auto">
          <a:xfrm>
            <a:off x="19417" y="4046285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Injected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Title 3" descr="Heading">
            <a:extLst>
              <a:ext uri="{FF2B5EF4-FFF2-40B4-BE49-F238E27FC236}">
                <a16:creationId xmlns:a16="http://schemas.microsoft.com/office/drawing/2014/main" id="{748A492E-F8D2-FBCF-C004-E91892F1B555}"/>
              </a:ext>
            </a:extLst>
          </p:cNvPr>
          <p:cNvSpPr txBox="1">
            <a:spLocks/>
          </p:cNvSpPr>
          <p:nvPr/>
        </p:nvSpPr>
        <p:spPr bwMode="auto">
          <a:xfrm>
            <a:off x="4576649" y="358004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0.5m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B5601051-F10B-6210-DAA9-7FE41DBDB86A}"/>
              </a:ext>
            </a:extLst>
          </p:cNvPr>
          <p:cNvCxnSpPr>
            <a:cxnSpLocks/>
          </p:cNvCxnSpPr>
          <p:nvPr/>
        </p:nvCxnSpPr>
        <p:spPr>
          <a:xfrm>
            <a:off x="4792032" y="3746172"/>
            <a:ext cx="478372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07AE5639-5D80-1992-24BD-B6A2E4E57BDC}"/>
              </a:ext>
            </a:extLst>
          </p:cNvPr>
          <p:cNvCxnSpPr>
            <a:cxnSpLocks/>
          </p:cNvCxnSpPr>
          <p:nvPr/>
        </p:nvCxnSpPr>
        <p:spPr>
          <a:xfrm>
            <a:off x="3433928" y="5391407"/>
            <a:ext cx="2288214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169CE2A4-60C6-05BC-20EA-A17248AF5115}"/>
              </a:ext>
            </a:extLst>
          </p:cNvPr>
          <p:cNvCxnSpPr>
            <a:cxnSpLocks/>
          </p:cNvCxnSpPr>
          <p:nvPr/>
        </p:nvCxnSpPr>
        <p:spPr>
          <a:xfrm flipH="1">
            <a:off x="616559" y="5391407"/>
            <a:ext cx="2333025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Arc 206">
            <a:extLst>
              <a:ext uri="{FF2B5EF4-FFF2-40B4-BE49-F238E27FC236}">
                <a16:creationId xmlns:a16="http://schemas.microsoft.com/office/drawing/2014/main" id="{56EDF26D-9286-B380-876F-BD2C688ED73B}"/>
              </a:ext>
            </a:extLst>
          </p:cNvPr>
          <p:cNvSpPr/>
          <p:nvPr/>
        </p:nvSpPr>
        <p:spPr>
          <a:xfrm rot="10800000" flipH="1">
            <a:off x="7176301" y="2884482"/>
            <a:ext cx="4406245" cy="1882648"/>
          </a:xfrm>
          <a:prstGeom prst="arc">
            <a:avLst>
              <a:gd name="adj1" fmla="val 16783844"/>
              <a:gd name="adj2" fmla="val 20499153"/>
            </a:avLst>
          </a:prstGeom>
          <a:ln w="1905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4E59DE15-7F7A-6042-F951-F3E55FB5DC31}"/>
              </a:ext>
            </a:extLst>
          </p:cNvPr>
          <p:cNvCxnSpPr>
            <a:cxnSpLocks/>
          </p:cNvCxnSpPr>
          <p:nvPr/>
        </p:nvCxnSpPr>
        <p:spPr>
          <a:xfrm>
            <a:off x="9865070" y="3191784"/>
            <a:ext cx="1563576" cy="1500739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EB315863-E8C6-983F-5082-F5417AB1A47A}"/>
              </a:ext>
            </a:extLst>
          </p:cNvPr>
          <p:cNvCxnSpPr>
            <a:cxnSpLocks/>
          </p:cNvCxnSpPr>
          <p:nvPr/>
        </p:nvCxnSpPr>
        <p:spPr>
          <a:xfrm>
            <a:off x="715063" y="4761305"/>
            <a:ext cx="10948792" cy="7342"/>
          </a:xfrm>
          <a:prstGeom prst="straightConnector1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59CEF259-44AC-4F1C-2FD9-788D4FDEC231}"/>
              </a:ext>
            </a:extLst>
          </p:cNvPr>
          <p:cNvCxnSpPr>
            <a:cxnSpLocks/>
          </p:cNvCxnSpPr>
          <p:nvPr/>
        </p:nvCxnSpPr>
        <p:spPr>
          <a:xfrm>
            <a:off x="57825" y="4547610"/>
            <a:ext cx="1324336" cy="213340"/>
          </a:xfrm>
          <a:prstGeom prst="straightConnector1">
            <a:avLst/>
          </a:prstGeom>
          <a:ln w="25400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itle 3" descr="Heading">
            <a:extLst>
              <a:ext uri="{FF2B5EF4-FFF2-40B4-BE49-F238E27FC236}">
                <a16:creationId xmlns:a16="http://schemas.microsoft.com/office/drawing/2014/main" id="{2CBEFB10-46A8-BB81-D9A0-935CCB06BFBF}"/>
              </a:ext>
            </a:extLst>
          </p:cNvPr>
          <p:cNvSpPr txBox="1">
            <a:spLocks/>
          </p:cNvSpPr>
          <p:nvPr/>
        </p:nvSpPr>
        <p:spPr bwMode="auto">
          <a:xfrm>
            <a:off x="11202609" y="4191312"/>
            <a:ext cx="94784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Accelerated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3" descr="Heading">
            <a:extLst>
              <a:ext uri="{FF2B5EF4-FFF2-40B4-BE49-F238E27FC236}">
                <a16:creationId xmlns:a16="http://schemas.microsoft.com/office/drawing/2014/main" id="{E278C6CD-BFC8-9CFF-5222-515928283A9D}"/>
              </a:ext>
            </a:extLst>
          </p:cNvPr>
          <p:cNvSpPr txBox="1">
            <a:spLocks/>
          </p:cNvSpPr>
          <p:nvPr/>
        </p:nvSpPr>
        <p:spPr bwMode="auto">
          <a:xfrm>
            <a:off x="219638" y="1577294"/>
            <a:ext cx="11780069" cy="7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The ‘plungers’ (laser dumps) allow us to study the acceleration as a function of the plasma length</a:t>
            </a:r>
          </a:p>
          <a:p>
            <a:pPr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We can attempt to perform a direct measurement on the accelerating gradient (</a:t>
            </a:r>
            <a:r>
              <a:rPr lang="en-GB" sz="2000" b="0" dirty="0" err="1">
                <a:latin typeface="Helvetica" pitchFamily="2" charset="0"/>
                <a:cs typeface="Calibri" panose="020F0502020204030204" pitchFamily="34" charset="0"/>
              </a:rPr>
              <a:t>dE</a:t>
            </a: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/</a:t>
            </a:r>
            <a:r>
              <a:rPr lang="en-GB" sz="2000" b="0" dirty="0" err="1">
                <a:latin typeface="Helvetica" pitchFamily="2" charset="0"/>
                <a:cs typeface="Calibri" panose="020F0502020204030204" pitchFamily="34" charset="0"/>
              </a:rPr>
              <a:t>dz</a:t>
            </a: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909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A25A6-723F-15A3-C942-0314C20DBD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 descr="Heading">
            <a:extLst>
              <a:ext uri="{FF2B5EF4-FFF2-40B4-BE49-F238E27FC236}">
                <a16:creationId xmlns:a16="http://schemas.microsoft.com/office/drawing/2014/main" id="{5E24AF89-27E7-5A9B-0CED-3A8A15E1AE3A}"/>
              </a:ext>
            </a:extLst>
          </p:cNvPr>
          <p:cNvSpPr txBox="1">
            <a:spLocks/>
          </p:cNvSpPr>
          <p:nvPr/>
        </p:nvSpPr>
        <p:spPr bwMode="auto">
          <a:xfrm>
            <a:off x="616559" y="4914207"/>
            <a:ext cx="5105582" cy="421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Laser-ionised plasma </a:t>
            </a:r>
            <a:r>
              <a:rPr lang="en-GB" sz="120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1200" b="0" i="1" dirty="0">
              <a:solidFill>
                <a:srgbClr val="FFD4AA"/>
              </a:solidFill>
              <a:latin typeface="Helvetica" pitchFamily="2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67669E2F-D3A0-FD0D-C8F5-B73D29BE9F30}"/>
              </a:ext>
            </a:extLst>
          </p:cNvPr>
          <p:cNvSpPr/>
          <p:nvPr/>
        </p:nvSpPr>
        <p:spPr>
          <a:xfrm>
            <a:off x="616558" y="4676988"/>
            <a:ext cx="5105583" cy="192559"/>
          </a:xfrm>
          <a:prstGeom prst="rect">
            <a:avLst/>
          </a:prstGeom>
          <a:solidFill>
            <a:schemeClr val="accent5">
              <a:lumMod val="60000"/>
              <a:lumOff val="40000"/>
              <a:alpha val="5392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itle 3" descr="Heading">
            <a:extLst>
              <a:ext uri="{FF2B5EF4-FFF2-40B4-BE49-F238E27FC236}">
                <a16:creationId xmlns:a16="http://schemas.microsoft.com/office/drawing/2014/main" id="{2FBE6D69-EFA3-783E-36BF-4576938E0FE0}"/>
              </a:ext>
            </a:extLst>
          </p:cNvPr>
          <p:cNvSpPr txBox="1">
            <a:spLocks/>
          </p:cNvSpPr>
          <p:nvPr/>
        </p:nvSpPr>
        <p:spPr bwMode="auto">
          <a:xfrm>
            <a:off x="6022718" y="3426179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Laser dump 2 (LBDP2)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4" name="Picture 103" descr="A black rectangular object with a black line&#10;&#10;Description automatically generated">
            <a:extLst>
              <a:ext uri="{FF2B5EF4-FFF2-40B4-BE49-F238E27FC236}">
                <a16:creationId xmlns:a16="http://schemas.microsoft.com/office/drawing/2014/main" id="{0839E1DD-2FEB-9F3E-D2E6-DB0127406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593" y="4187673"/>
            <a:ext cx="187144" cy="655004"/>
          </a:xfrm>
          <a:prstGeom prst="rect">
            <a:avLst/>
          </a:prstGeom>
        </p:spPr>
      </p:pic>
      <p:sp>
        <p:nvSpPr>
          <p:cNvPr id="3" name="Title 3" descr="Heading">
            <a:extLst>
              <a:ext uri="{FF2B5EF4-FFF2-40B4-BE49-F238E27FC236}">
                <a16:creationId xmlns:a16="http://schemas.microsoft.com/office/drawing/2014/main" id="{C0977F7A-6888-440E-1D86-2B7D30D1B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1368000"/>
          </a:xfrm>
        </p:spPr>
        <p:txBody>
          <a:bodyPr/>
          <a:lstStyle/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The plunger experiment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777CED-9BC5-CBDC-4302-434C7A2E6398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13</a:t>
            </a:r>
          </a:p>
        </p:txBody>
      </p:sp>
      <p:pic>
        <p:nvPicPr>
          <p:cNvPr id="69" name="Picture 68" descr="A black and white grid with x marks&#10;&#10;Description automatically generated">
            <a:extLst>
              <a:ext uri="{FF2B5EF4-FFF2-40B4-BE49-F238E27FC236}">
                <a16:creationId xmlns:a16="http://schemas.microsoft.com/office/drawing/2014/main" id="{941AF948-F6CB-CD36-FF11-55CCD4F05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721" y="4011465"/>
            <a:ext cx="1596996" cy="860604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54FA0203-C5DA-28C8-33FC-9AE2767ACED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44" r="9654"/>
          <a:stretch/>
        </p:blipFill>
        <p:spPr>
          <a:xfrm>
            <a:off x="7383274" y="4294922"/>
            <a:ext cx="715448" cy="932767"/>
          </a:xfrm>
          <a:prstGeom prst="rect">
            <a:avLst/>
          </a:prstGeom>
        </p:spPr>
      </p:pic>
      <p:grpSp>
        <p:nvGrpSpPr>
          <p:cNvPr id="155" name="Group 154">
            <a:extLst>
              <a:ext uri="{FF2B5EF4-FFF2-40B4-BE49-F238E27FC236}">
                <a16:creationId xmlns:a16="http://schemas.microsoft.com/office/drawing/2014/main" id="{24550D24-56BD-8FC0-3B31-ED8A2C420C46}"/>
              </a:ext>
            </a:extLst>
          </p:cNvPr>
          <p:cNvGrpSpPr/>
          <p:nvPr/>
        </p:nvGrpSpPr>
        <p:grpSpPr>
          <a:xfrm>
            <a:off x="609453" y="3920015"/>
            <a:ext cx="5112689" cy="1267919"/>
            <a:chOff x="920349" y="3920015"/>
            <a:chExt cx="5112689" cy="1267919"/>
          </a:xfrm>
        </p:grpSpPr>
        <p:pic>
          <p:nvPicPr>
            <p:cNvPr id="113" name="Picture 112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C354D5B5-DD27-58DE-CEFB-9A66C0837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1276" y="3928248"/>
              <a:ext cx="187144" cy="655004"/>
            </a:xfrm>
            <a:prstGeom prst="rect">
              <a:avLst/>
            </a:prstGeom>
          </p:spPr>
        </p:pic>
        <p:pic>
          <p:nvPicPr>
            <p:cNvPr id="110" name="Picture 109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8F857F41-BF71-201A-41B6-3C908A790B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9388" y="3928248"/>
              <a:ext cx="187144" cy="655004"/>
            </a:xfrm>
            <a:prstGeom prst="rect">
              <a:avLst/>
            </a:prstGeom>
          </p:spPr>
        </p:pic>
        <p:pic>
          <p:nvPicPr>
            <p:cNvPr id="109" name="Picture 10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C8A43B49-B442-775F-59CD-D4058D8E4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4452" y="3924272"/>
              <a:ext cx="187144" cy="655004"/>
            </a:xfrm>
            <a:prstGeom prst="rect">
              <a:avLst/>
            </a:prstGeom>
          </p:spPr>
        </p:pic>
        <p:pic>
          <p:nvPicPr>
            <p:cNvPr id="115" name="Picture 114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D398BFDE-D288-093B-8AC9-DF36F57E05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23164" y="3924272"/>
              <a:ext cx="187144" cy="655004"/>
            </a:xfrm>
            <a:prstGeom prst="rect">
              <a:avLst/>
            </a:prstGeom>
          </p:spPr>
        </p:pic>
        <p:pic>
          <p:nvPicPr>
            <p:cNvPr id="114" name="Picture 113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7C16E6EB-22E3-49C4-9814-DA1EF75D8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9587" y="3928248"/>
              <a:ext cx="187144" cy="655004"/>
            </a:xfrm>
            <a:prstGeom prst="rect">
              <a:avLst/>
            </a:prstGeom>
          </p:spPr>
        </p:pic>
        <p:pic>
          <p:nvPicPr>
            <p:cNvPr id="117" name="Picture 116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704E6C9E-50F9-B90A-A4D2-D25B3D99B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884" y="3924038"/>
              <a:ext cx="187144" cy="655004"/>
            </a:xfrm>
            <a:prstGeom prst="rect">
              <a:avLst/>
            </a:prstGeom>
          </p:spPr>
        </p:pic>
        <p:pic>
          <p:nvPicPr>
            <p:cNvPr id="119" name="Picture 11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E7FA5148-8551-9DE2-C95C-D4AF6522A2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7612" y="3920015"/>
              <a:ext cx="187144" cy="655004"/>
            </a:xfrm>
            <a:prstGeom prst="rect">
              <a:avLst/>
            </a:prstGeom>
          </p:spPr>
        </p:pic>
        <p:pic>
          <p:nvPicPr>
            <p:cNvPr id="118" name="Picture 117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DF11E234-14C7-5E2F-F2D2-01A99BB9D1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3396" y="3926421"/>
              <a:ext cx="187144" cy="655004"/>
            </a:xfrm>
            <a:prstGeom prst="rect">
              <a:avLst/>
            </a:prstGeom>
          </p:spPr>
        </p:pic>
        <p:pic>
          <p:nvPicPr>
            <p:cNvPr id="116" name="Picture 115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583ECF3-6093-C7E9-82FC-BDC7A459A1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81304" y="3928149"/>
              <a:ext cx="187144" cy="655004"/>
            </a:xfrm>
            <a:prstGeom prst="rect">
              <a:avLst/>
            </a:prstGeom>
          </p:spPr>
        </p:pic>
        <p:pic>
          <p:nvPicPr>
            <p:cNvPr id="112" name="Picture 111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710BA9E9-AEBF-9DF3-EC88-0113D12705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2423" y="3926421"/>
              <a:ext cx="187144" cy="655004"/>
            </a:xfrm>
            <a:prstGeom prst="rect">
              <a:avLst/>
            </a:prstGeom>
          </p:spPr>
        </p:pic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EEFE0286-DE3F-F9CB-7F7F-9430AE0669B8}"/>
                </a:ext>
              </a:extLst>
            </p:cNvPr>
            <p:cNvSpPr/>
            <p:nvPr/>
          </p:nvSpPr>
          <p:spPr>
            <a:xfrm>
              <a:off x="920349" y="4349361"/>
              <a:ext cx="5112689" cy="838573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501039C1-32E9-0133-3D09-A51C8506EDEC}"/>
              </a:ext>
            </a:extLst>
          </p:cNvPr>
          <p:cNvGrpSpPr/>
          <p:nvPr/>
        </p:nvGrpSpPr>
        <p:grpSpPr>
          <a:xfrm rot="13497977">
            <a:off x="10439866" y="3453425"/>
            <a:ext cx="1312965" cy="267131"/>
            <a:chOff x="9212066" y="3080377"/>
            <a:chExt cx="1312965" cy="26713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5FF348A0-57B8-BB1A-EADB-102951A7465F}"/>
                </a:ext>
              </a:extLst>
            </p:cNvPr>
            <p:cNvGrpSpPr/>
            <p:nvPr/>
          </p:nvGrpSpPr>
          <p:grpSpPr>
            <a:xfrm>
              <a:off x="9212066" y="3080379"/>
              <a:ext cx="167386" cy="264987"/>
              <a:chOff x="8938336" y="2456669"/>
              <a:chExt cx="238540" cy="464798"/>
            </a:xfrm>
          </p:grpSpPr>
          <p:sp>
            <p:nvSpPr>
              <p:cNvPr id="123" name="Trapezium 122">
                <a:extLst>
                  <a:ext uri="{FF2B5EF4-FFF2-40B4-BE49-F238E27FC236}">
                    <a16:creationId xmlns:a16="http://schemas.microsoft.com/office/drawing/2014/main" id="{47EE8C4F-96DB-9202-1ED2-973596D2CF12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93BB3111-991C-9B93-BDF0-7F21BB6C11BA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DDB20C26-1E00-78B6-AB1C-15EC7023B761}"/>
                </a:ext>
              </a:extLst>
            </p:cNvPr>
            <p:cNvGrpSpPr/>
            <p:nvPr/>
          </p:nvGrpSpPr>
          <p:grpSpPr>
            <a:xfrm>
              <a:off x="9402113" y="3080379"/>
              <a:ext cx="167386" cy="264987"/>
              <a:chOff x="8938336" y="2456669"/>
              <a:chExt cx="238540" cy="464798"/>
            </a:xfrm>
          </p:grpSpPr>
          <p:sp>
            <p:nvSpPr>
              <p:cNvPr id="126" name="Trapezium 125">
                <a:extLst>
                  <a:ext uri="{FF2B5EF4-FFF2-40B4-BE49-F238E27FC236}">
                    <a16:creationId xmlns:a16="http://schemas.microsoft.com/office/drawing/2014/main" id="{3FBFBF73-D310-88D2-D051-32873E380F07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B2E59089-2431-EC37-C658-6A0AE336F7FF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C8004E33-8261-46AC-940B-6506F3D59360}"/>
                </a:ext>
              </a:extLst>
            </p:cNvPr>
            <p:cNvGrpSpPr/>
            <p:nvPr/>
          </p:nvGrpSpPr>
          <p:grpSpPr>
            <a:xfrm>
              <a:off x="9595572" y="3080379"/>
              <a:ext cx="167386" cy="264987"/>
              <a:chOff x="8938336" y="2456669"/>
              <a:chExt cx="238540" cy="464798"/>
            </a:xfrm>
          </p:grpSpPr>
          <p:sp>
            <p:nvSpPr>
              <p:cNvPr id="129" name="Trapezium 128">
                <a:extLst>
                  <a:ext uri="{FF2B5EF4-FFF2-40B4-BE49-F238E27FC236}">
                    <a16:creationId xmlns:a16="http://schemas.microsoft.com/office/drawing/2014/main" id="{7A429893-3BEE-D06F-78DF-B4750855BFAA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C1A0663C-BECE-B6F1-C30C-754CAE0066A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84FC9B20-3CC4-C233-E4E2-B2EAA60B67E2}"/>
                </a:ext>
              </a:extLst>
            </p:cNvPr>
            <p:cNvGrpSpPr/>
            <p:nvPr/>
          </p:nvGrpSpPr>
          <p:grpSpPr>
            <a:xfrm>
              <a:off x="9786281" y="3080378"/>
              <a:ext cx="167386" cy="264987"/>
              <a:chOff x="8938336" y="2456669"/>
              <a:chExt cx="238540" cy="464798"/>
            </a:xfrm>
          </p:grpSpPr>
          <p:sp>
            <p:nvSpPr>
              <p:cNvPr id="132" name="Trapezium 131">
                <a:extLst>
                  <a:ext uri="{FF2B5EF4-FFF2-40B4-BE49-F238E27FC236}">
                    <a16:creationId xmlns:a16="http://schemas.microsoft.com/office/drawing/2014/main" id="{45A72172-71D2-0170-0FDE-323114326328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E0334421-9CE9-F3C4-5290-D528F6E6BBA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38BB91AF-F9C5-143E-BFB8-5C2D46B3747C}"/>
                </a:ext>
              </a:extLst>
            </p:cNvPr>
            <p:cNvGrpSpPr/>
            <p:nvPr/>
          </p:nvGrpSpPr>
          <p:grpSpPr>
            <a:xfrm>
              <a:off x="9976990" y="3082521"/>
              <a:ext cx="167386" cy="264987"/>
              <a:chOff x="8938336" y="2456669"/>
              <a:chExt cx="238540" cy="464798"/>
            </a:xfrm>
          </p:grpSpPr>
          <p:sp>
            <p:nvSpPr>
              <p:cNvPr id="135" name="Trapezium 134">
                <a:extLst>
                  <a:ext uri="{FF2B5EF4-FFF2-40B4-BE49-F238E27FC236}">
                    <a16:creationId xmlns:a16="http://schemas.microsoft.com/office/drawing/2014/main" id="{E11133A4-8821-269E-A994-20162FC5D242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6FCDEE7E-D0F5-FF36-A05D-ECF6F6670F4F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F4777AFB-7CC8-2232-C0B7-50DDA64A3669}"/>
                </a:ext>
              </a:extLst>
            </p:cNvPr>
            <p:cNvGrpSpPr/>
            <p:nvPr/>
          </p:nvGrpSpPr>
          <p:grpSpPr>
            <a:xfrm>
              <a:off x="10167699" y="3080377"/>
              <a:ext cx="167386" cy="264987"/>
              <a:chOff x="8938336" y="2456669"/>
              <a:chExt cx="238540" cy="464798"/>
            </a:xfrm>
          </p:grpSpPr>
          <p:sp>
            <p:nvSpPr>
              <p:cNvPr id="138" name="Trapezium 137">
                <a:extLst>
                  <a:ext uri="{FF2B5EF4-FFF2-40B4-BE49-F238E27FC236}">
                    <a16:creationId xmlns:a16="http://schemas.microsoft.com/office/drawing/2014/main" id="{07197731-DFB7-F0FA-7F3B-256C097B54EE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6B18B82E-501A-5812-BFAA-84B5FD4C36E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7A957AEB-B3B4-296B-F0D8-DA45F381474E}"/>
                </a:ext>
              </a:extLst>
            </p:cNvPr>
            <p:cNvGrpSpPr/>
            <p:nvPr/>
          </p:nvGrpSpPr>
          <p:grpSpPr>
            <a:xfrm>
              <a:off x="10357645" y="3080377"/>
              <a:ext cx="167386" cy="264987"/>
              <a:chOff x="8938336" y="2456669"/>
              <a:chExt cx="238540" cy="464798"/>
            </a:xfrm>
          </p:grpSpPr>
          <p:sp>
            <p:nvSpPr>
              <p:cNvPr id="141" name="Trapezium 140">
                <a:extLst>
                  <a:ext uri="{FF2B5EF4-FFF2-40B4-BE49-F238E27FC236}">
                    <a16:creationId xmlns:a16="http://schemas.microsoft.com/office/drawing/2014/main" id="{430BA3D7-2309-4256-5996-9B7BFFDF5179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0D429CC4-8F22-07E0-D5C3-B3393E0EE20E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0" name="Title 3" descr="Heading">
            <a:extLst>
              <a:ext uri="{FF2B5EF4-FFF2-40B4-BE49-F238E27FC236}">
                <a16:creationId xmlns:a16="http://schemas.microsoft.com/office/drawing/2014/main" id="{EDA01BD5-2298-7B44-93FD-64C03A4D5EF2}"/>
              </a:ext>
            </a:extLst>
          </p:cNvPr>
          <p:cNvSpPr txBox="1">
            <a:spLocks/>
          </p:cNvSpPr>
          <p:nvPr/>
        </p:nvSpPr>
        <p:spPr bwMode="auto">
          <a:xfrm>
            <a:off x="7243477" y="5248400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Quadrupole doublet 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Title 3" descr="Heading">
            <a:extLst>
              <a:ext uri="{FF2B5EF4-FFF2-40B4-BE49-F238E27FC236}">
                <a16:creationId xmlns:a16="http://schemas.microsoft.com/office/drawing/2014/main" id="{AB0C6A8A-A436-3806-98FE-C348C88CB97F}"/>
              </a:ext>
            </a:extLst>
          </p:cNvPr>
          <p:cNvSpPr txBox="1">
            <a:spLocks/>
          </p:cNvSpPr>
          <p:nvPr/>
        </p:nvSpPr>
        <p:spPr bwMode="auto">
          <a:xfrm>
            <a:off x="9219718" y="496977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Dipole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itle 3" descr="Heading">
            <a:extLst>
              <a:ext uri="{FF2B5EF4-FFF2-40B4-BE49-F238E27FC236}">
                <a16:creationId xmlns:a16="http://schemas.microsoft.com/office/drawing/2014/main" id="{BD072E22-B692-F2B8-FD38-9B1D4DBEB73A}"/>
              </a:ext>
            </a:extLst>
          </p:cNvPr>
          <p:cNvSpPr txBox="1">
            <a:spLocks/>
          </p:cNvSpPr>
          <p:nvPr/>
        </p:nvSpPr>
        <p:spPr bwMode="auto">
          <a:xfrm>
            <a:off x="8981627" y="295849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Scintillator screen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Title 3" descr="Heading">
            <a:extLst>
              <a:ext uri="{FF2B5EF4-FFF2-40B4-BE49-F238E27FC236}">
                <a16:creationId xmlns:a16="http://schemas.microsoft.com/office/drawing/2014/main" id="{51E43091-0F4C-D1D3-2D02-1224FE471938}"/>
              </a:ext>
            </a:extLst>
          </p:cNvPr>
          <p:cNvSpPr txBox="1">
            <a:spLocks/>
          </p:cNvSpPr>
          <p:nvPr/>
        </p:nvSpPr>
        <p:spPr bwMode="auto">
          <a:xfrm>
            <a:off x="11340146" y="3268792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Camera array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81E6CC1E-9C57-3062-0039-E853CCB29CBC}"/>
              </a:ext>
            </a:extLst>
          </p:cNvPr>
          <p:cNvSpPr/>
          <p:nvPr/>
        </p:nvSpPr>
        <p:spPr>
          <a:xfrm>
            <a:off x="425815" y="2660339"/>
            <a:ext cx="5442761" cy="3378044"/>
          </a:xfrm>
          <a:prstGeom prst="roundRect">
            <a:avLst/>
          </a:prstGeom>
          <a:noFill/>
          <a:ln w="22225">
            <a:solidFill>
              <a:srgbClr val="0070C0">
                <a:alpha val="25167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BFD81D20-8A22-FA63-DE22-71A725AC242F}"/>
              </a:ext>
            </a:extLst>
          </p:cNvPr>
          <p:cNvSpPr/>
          <p:nvPr/>
        </p:nvSpPr>
        <p:spPr>
          <a:xfrm>
            <a:off x="7115269" y="2660339"/>
            <a:ext cx="4934839" cy="3378044"/>
          </a:xfrm>
          <a:prstGeom prst="roundRect">
            <a:avLst/>
          </a:prstGeom>
          <a:noFill/>
          <a:ln w="22225">
            <a:solidFill>
              <a:srgbClr val="00B050">
                <a:alpha val="24680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1B8FF399-0D0F-07FD-7ACB-75B3A9652C2F}"/>
              </a:ext>
            </a:extLst>
          </p:cNvPr>
          <p:cNvSpPr/>
          <p:nvPr/>
        </p:nvSpPr>
        <p:spPr>
          <a:xfrm>
            <a:off x="2246716" y="2423928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20C92645-E968-8D82-536A-B81037F2ECF2}"/>
              </a:ext>
            </a:extLst>
          </p:cNvPr>
          <p:cNvSpPr/>
          <p:nvPr/>
        </p:nvSpPr>
        <p:spPr>
          <a:xfrm>
            <a:off x="8694626" y="2396254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itle 3" descr="Heading">
            <a:extLst>
              <a:ext uri="{FF2B5EF4-FFF2-40B4-BE49-F238E27FC236}">
                <a16:creationId xmlns:a16="http://schemas.microsoft.com/office/drawing/2014/main" id="{E44033E4-22DA-1DDE-40C2-93B3D15ED506}"/>
              </a:ext>
            </a:extLst>
          </p:cNvPr>
          <p:cNvSpPr txBox="1">
            <a:spLocks/>
          </p:cNvSpPr>
          <p:nvPr/>
        </p:nvSpPr>
        <p:spPr bwMode="auto">
          <a:xfrm>
            <a:off x="2108841" y="2494831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7DDF0"/>
                </a:solidFill>
                <a:latin typeface="Helvetica" pitchFamily="2" charset="0"/>
                <a:cs typeface="Calibri" panose="020F0502020204030204" pitchFamily="34" charset="0"/>
              </a:rPr>
              <a:t>Vapour source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C7DD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Title 3" descr="Heading">
            <a:extLst>
              <a:ext uri="{FF2B5EF4-FFF2-40B4-BE49-F238E27FC236}">
                <a16:creationId xmlns:a16="http://schemas.microsoft.com/office/drawing/2014/main" id="{597D18DD-D5BF-0191-E1D7-BE7AC6FC8A50}"/>
              </a:ext>
            </a:extLst>
          </p:cNvPr>
          <p:cNvSpPr txBox="1">
            <a:spLocks/>
          </p:cNvSpPr>
          <p:nvPr/>
        </p:nvSpPr>
        <p:spPr bwMode="auto">
          <a:xfrm>
            <a:off x="8552883" y="2490057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8ECD8"/>
                </a:solidFill>
                <a:latin typeface="Helvetica" pitchFamily="2" charset="0"/>
                <a:cs typeface="Calibri" panose="020F0502020204030204" pitchFamily="34" charset="0"/>
              </a:rPr>
              <a:t>Spectrometer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Title 3" descr="Heading">
            <a:extLst>
              <a:ext uri="{FF2B5EF4-FFF2-40B4-BE49-F238E27FC236}">
                <a16:creationId xmlns:a16="http://schemas.microsoft.com/office/drawing/2014/main" id="{8D4DE824-FAC6-DA4D-94D2-CB68949981A6}"/>
              </a:ext>
            </a:extLst>
          </p:cNvPr>
          <p:cNvSpPr txBox="1">
            <a:spLocks/>
          </p:cNvSpPr>
          <p:nvPr/>
        </p:nvSpPr>
        <p:spPr bwMode="auto">
          <a:xfrm>
            <a:off x="2689296" y="3505962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Plungers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itle 3" descr="Heading">
            <a:extLst>
              <a:ext uri="{FF2B5EF4-FFF2-40B4-BE49-F238E27FC236}">
                <a16:creationId xmlns:a16="http://schemas.microsoft.com/office/drawing/2014/main" id="{7C1B97ED-FA29-F7CF-1488-BF3E374BBE65}"/>
              </a:ext>
            </a:extLst>
          </p:cNvPr>
          <p:cNvSpPr txBox="1">
            <a:spLocks/>
          </p:cNvSpPr>
          <p:nvPr/>
        </p:nvSpPr>
        <p:spPr bwMode="auto">
          <a:xfrm>
            <a:off x="748569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Title 3" descr="Heading">
            <a:extLst>
              <a:ext uri="{FF2B5EF4-FFF2-40B4-BE49-F238E27FC236}">
                <a16:creationId xmlns:a16="http://schemas.microsoft.com/office/drawing/2014/main" id="{51612CDB-3314-1A1C-9252-F49919977B50}"/>
              </a:ext>
            </a:extLst>
          </p:cNvPr>
          <p:cNvSpPr txBox="1">
            <a:spLocks/>
          </p:cNvSpPr>
          <p:nvPr/>
        </p:nvSpPr>
        <p:spPr bwMode="auto">
          <a:xfrm>
            <a:off x="1237908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2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Title 3" descr="Heading">
            <a:extLst>
              <a:ext uri="{FF2B5EF4-FFF2-40B4-BE49-F238E27FC236}">
                <a16:creationId xmlns:a16="http://schemas.microsoft.com/office/drawing/2014/main" id="{051B1189-A79F-A7DD-54CD-CCD94A9DD14A}"/>
              </a:ext>
            </a:extLst>
          </p:cNvPr>
          <p:cNvSpPr txBox="1">
            <a:spLocks/>
          </p:cNvSpPr>
          <p:nvPr/>
        </p:nvSpPr>
        <p:spPr bwMode="auto">
          <a:xfrm>
            <a:off x="1727247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3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Title 3" descr="Heading">
            <a:extLst>
              <a:ext uri="{FF2B5EF4-FFF2-40B4-BE49-F238E27FC236}">
                <a16:creationId xmlns:a16="http://schemas.microsoft.com/office/drawing/2014/main" id="{9F68FF29-D0F7-73B4-1D78-41B006E71C9C}"/>
              </a:ext>
            </a:extLst>
          </p:cNvPr>
          <p:cNvSpPr txBox="1">
            <a:spLocks/>
          </p:cNvSpPr>
          <p:nvPr/>
        </p:nvSpPr>
        <p:spPr bwMode="auto">
          <a:xfrm>
            <a:off x="2213076" y="376698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4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itle 3" descr="Heading">
            <a:extLst>
              <a:ext uri="{FF2B5EF4-FFF2-40B4-BE49-F238E27FC236}">
                <a16:creationId xmlns:a16="http://schemas.microsoft.com/office/drawing/2014/main" id="{D0F8F5DA-42A4-E66F-6026-3CE7A620B115}"/>
              </a:ext>
            </a:extLst>
          </p:cNvPr>
          <p:cNvSpPr txBox="1">
            <a:spLocks/>
          </p:cNvSpPr>
          <p:nvPr/>
        </p:nvSpPr>
        <p:spPr bwMode="auto">
          <a:xfrm>
            <a:off x="2713308" y="3770198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5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Title 3" descr="Heading">
            <a:extLst>
              <a:ext uri="{FF2B5EF4-FFF2-40B4-BE49-F238E27FC236}">
                <a16:creationId xmlns:a16="http://schemas.microsoft.com/office/drawing/2014/main" id="{144D6FB5-B9C0-FC9A-7DED-FF64C4880072}"/>
              </a:ext>
            </a:extLst>
          </p:cNvPr>
          <p:cNvSpPr txBox="1">
            <a:spLocks/>
          </p:cNvSpPr>
          <p:nvPr/>
        </p:nvSpPr>
        <p:spPr bwMode="auto">
          <a:xfrm>
            <a:off x="3191680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6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itle 3" descr="Heading">
            <a:extLst>
              <a:ext uri="{FF2B5EF4-FFF2-40B4-BE49-F238E27FC236}">
                <a16:creationId xmlns:a16="http://schemas.microsoft.com/office/drawing/2014/main" id="{890521B0-602A-011C-0054-8520CC477DEA}"/>
              </a:ext>
            </a:extLst>
          </p:cNvPr>
          <p:cNvSpPr txBox="1">
            <a:spLocks/>
          </p:cNvSpPr>
          <p:nvPr/>
        </p:nvSpPr>
        <p:spPr bwMode="auto">
          <a:xfrm>
            <a:off x="3697024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7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itle 3" descr="Heading">
            <a:extLst>
              <a:ext uri="{FF2B5EF4-FFF2-40B4-BE49-F238E27FC236}">
                <a16:creationId xmlns:a16="http://schemas.microsoft.com/office/drawing/2014/main" id="{930EE417-6AF0-3D90-1923-4D7C13BA8FA8}"/>
              </a:ext>
            </a:extLst>
          </p:cNvPr>
          <p:cNvSpPr txBox="1">
            <a:spLocks/>
          </p:cNvSpPr>
          <p:nvPr/>
        </p:nvSpPr>
        <p:spPr bwMode="auto">
          <a:xfrm>
            <a:off x="4168198" y="3775351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8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Title 3" descr="Heading">
            <a:extLst>
              <a:ext uri="{FF2B5EF4-FFF2-40B4-BE49-F238E27FC236}">
                <a16:creationId xmlns:a16="http://schemas.microsoft.com/office/drawing/2014/main" id="{91A99808-1A8F-63B4-2AB3-F061F842B2A2}"/>
              </a:ext>
            </a:extLst>
          </p:cNvPr>
          <p:cNvSpPr txBox="1">
            <a:spLocks/>
          </p:cNvSpPr>
          <p:nvPr/>
        </p:nvSpPr>
        <p:spPr bwMode="auto">
          <a:xfrm>
            <a:off x="4654515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9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itle 3" descr="Heading">
            <a:extLst>
              <a:ext uri="{FF2B5EF4-FFF2-40B4-BE49-F238E27FC236}">
                <a16:creationId xmlns:a16="http://schemas.microsoft.com/office/drawing/2014/main" id="{A0B1868E-A1B3-4F30-C285-FF08B9A0C417}"/>
              </a:ext>
            </a:extLst>
          </p:cNvPr>
          <p:cNvSpPr txBox="1">
            <a:spLocks/>
          </p:cNvSpPr>
          <p:nvPr/>
        </p:nvSpPr>
        <p:spPr bwMode="auto">
          <a:xfrm>
            <a:off x="5143214" y="3773254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10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5" name="Title 3" descr="Heading">
            <a:extLst>
              <a:ext uri="{FF2B5EF4-FFF2-40B4-BE49-F238E27FC236}">
                <a16:creationId xmlns:a16="http://schemas.microsoft.com/office/drawing/2014/main" id="{A6D59105-1F5D-939D-36BB-950CA0C9BE69}"/>
              </a:ext>
            </a:extLst>
          </p:cNvPr>
          <p:cNvSpPr txBox="1">
            <a:spLocks/>
          </p:cNvSpPr>
          <p:nvPr/>
        </p:nvSpPr>
        <p:spPr bwMode="auto">
          <a:xfrm>
            <a:off x="10075356" y="6632370"/>
            <a:ext cx="2046008" cy="19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GB" sz="1000" b="0" i="1" dirty="0">
                <a:solidFill>
                  <a:schemeClr val="bg1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Diagram not drawn to scale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chemeClr val="bg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itle 3" descr="Heading">
            <a:extLst>
              <a:ext uri="{FF2B5EF4-FFF2-40B4-BE49-F238E27FC236}">
                <a16:creationId xmlns:a16="http://schemas.microsoft.com/office/drawing/2014/main" id="{96C34151-B3C3-8604-0B0F-D19F9DA56AE6}"/>
              </a:ext>
            </a:extLst>
          </p:cNvPr>
          <p:cNvSpPr txBox="1">
            <a:spLocks/>
          </p:cNvSpPr>
          <p:nvPr/>
        </p:nvSpPr>
        <p:spPr bwMode="auto">
          <a:xfrm>
            <a:off x="2703368" y="532093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itle 3" descr="Heading">
            <a:extLst>
              <a:ext uri="{FF2B5EF4-FFF2-40B4-BE49-F238E27FC236}">
                <a16:creationId xmlns:a16="http://schemas.microsoft.com/office/drawing/2014/main" id="{083A6A63-098D-E4B8-6683-78263D1FCAF7}"/>
              </a:ext>
            </a:extLst>
          </p:cNvPr>
          <p:cNvSpPr txBox="1">
            <a:spLocks/>
          </p:cNvSpPr>
          <p:nvPr/>
        </p:nvSpPr>
        <p:spPr bwMode="auto">
          <a:xfrm>
            <a:off x="11202609" y="4905757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Protons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Title 3" descr="Heading">
            <a:extLst>
              <a:ext uri="{FF2B5EF4-FFF2-40B4-BE49-F238E27FC236}">
                <a16:creationId xmlns:a16="http://schemas.microsoft.com/office/drawing/2014/main" id="{8642382C-B69D-D8CE-2427-14A85A528FD2}"/>
              </a:ext>
            </a:extLst>
          </p:cNvPr>
          <p:cNvSpPr txBox="1">
            <a:spLocks/>
          </p:cNvSpPr>
          <p:nvPr/>
        </p:nvSpPr>
        <p:spPr bwMode="auto">
          <a:xfrm>
            <a:off x="19417" y="4046285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Injected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Title 3" descr="Heading">
            <a:extLst>
              <a:ext uri="{FF2B5EF4-FFF2-40B4-BE49-F238E27FC236}">
                <a16:creationId xmlns:a16="http://schemas.microsoft.com/office/drawing/2014/main" id="{FC9D3C5D-0B0A-5DBC-81D7-0C425AD6D808}"/>
              </a:ext>
            </a:extLst>
          </p:cNvPr>
          <p:cNvSpPr txBox="1">
            <a:spLocks/>
          </p:cNvSpPr>
          <p:nvPr/>
        </p:nvSpPr>
        <p:spPr bwMode="auto">
          <a:xfrm>
            <a:off x="4576649" y="358004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0.5m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D8C1EC92-439E-6DBB-50A9-C74DF09E16D6}"/>
              </a:ext>
            </a:extLst>
          </p:cNvPr>
          <p:cNvCxnSpPr>
            <a:cxnSpLocks/>
          </p:cNvCxnSpPr>
          <p:nvPr/>
        </p:nvCxnSpPr>
        <p:spPr>
          <a:xfrm>
            <a:off x="4792032" y="3746172"/>
            <a:ext cx="478372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06698768-3148-4A80-4FA7-DBA85B887A3C}"/>
              </a:ext>
            </a:extLst>
          </p:cNvPr>
          <p:cNvCxnSpPr>
            <a:cxnSpLocks/>
          </p:cNvCxnSpPr>
          <p:nvPr/>
        </p:nvCxnSpPr>
        <p:spPr>
          <a:xfrm>
            <a:off x="3433928" y="5391407"/>
            <a:ext cx="2288214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72C2CFAD-6B87-8543-18E7-4E2FDC790E3C}"/>
              </a:ext>
            </a:extLst>
          </p:cNvPr>
          <p:cNvCxnSpPr>
            <a:cxnSpLocks/>
          </p:cNvCxnSpPr>
          <p:nvPr/>
        </p:nvCxnSpPr>
        <p:spPr>
          <a:xfrm flipH="1">
            <a:off x="616559" y="5391407"/>
            <a:ext cx="2333025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Arc 206">
            <a:extLst>
              <a:ext uri="{FF2B5EF4-FFF2-40B4-BE49-F238E27FC236}">
                <a16:creationId xmlns:a16="http://schemas.microsoft.com/office/drawing/2014/main" id="{E15D187E-0B2E-7706-A531-F07427902279}"/>
              </a:ext>
            </a:extLst>
          </p:cNvPr>
          <p:cNvSpPr/>
          <p:nvPr/>
        </p:nvSpPr>
        <p:spPr>
          <a:xfrm rot="10800000" flipH="1">
            <a:off x="7176301" y="2884482"/>
            <a:ext cx="4406245" cy="1882648"/>
          </a:xfrm>
          <a:prstGeom prst="arc">
            <a:avLst>
              <a:gd name="adj1" fmla="val 16783844"/>
              <a:gd name="adj2" fmla="val 20499153"/>
            </a:avLst>
          </a:prstGeom>
          <a:ln w="1905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35E25B96-C510-1F05-C049-C2F54B49C7C4}"/>
              </a:ext>
            </a:extLst>
          </p:cNvPr>
          <p:cNvCxnSpPr>
            <a:cxnSpLocks/>
          </p:cNvCxnSpPr>
          <p:nvPr/>
        </p:nvCxnSpPr>
        <p:spPr>
          <a:xfrm>
            <a:off x="9865070" y="3191784"/>
            <a:ext cx="1563576" cy="1500739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83325F6D-F994-D5DC-E639-62FBB284FA02}"/>
              </a:ext>
            </a:extLst>
          </p:cNvPr>
          <p:cNvCxnSpPr>
            <a:cxnSpLocks/>
          </p:cNvCxnSpPr>
          <p:nvPr/>
        </p:nvCxnSpPr>
        <p:spPr>
          <a:xfrm>
            <a:off x="715063" y="4761305"/>
            <a:ext cx="10948792" cy="7342"/>
          </a:xfrm>
          <a:prstGeom prst="straightConnector1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D4E8E623-52A2-9CD6-C826-3A89EF8466EB}"/>
              </a:ext>
            </a:extLst>
          </p:cNvPr>
          <p:cNvCxnSpPr>
            <a:cxnSpLocks/>
          </p:cNvCxnSpPr>
          <p:nvPr/>
        </p:nvCxnSpPr>
        <p:spPr>
          <a:xfrm>
            <a:off x="57825" y="4547610"/>
            <a:ext cx="1324336" cy="213340"/>
          </a:xfrm>
          <a:prstGeom prst="straightConnector1">
            <a:avLst/>
          </a:prstGeom>
          <a:ln w="25400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itle 3" descr="Heading">
            <a:extLst>
              <a:ext uri="{FF2B5EF4-FFF2-40B4-BE49-F238E27FC236}">
                <a16:creationId xmlns:a16="http://schemas.microsoft.com/office/drawing/2014/main" id="{9683DEFB-9FCF-37AB-96F1-7BF533289ADE}"/>
              </a:ext>
            </a:extLst>
          </p:cNvPr>
          <p:cNvSpPr txBox="1">
            <a:spLocks/>
          </p:cNvSpPr>
          <p:nvPr/>
        </p:nvSpPr>
        <p:spPr bwMode="auto">
          <a:xfrm>
            <a:off x="11202609" y="4191312"/>
            <a:ext cx="94784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Accelerated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3" descr="Heading">
            <a:extLst>
              <a:ext uri="{FF2B5EF4-FFF2-40B4-BE49-F238E27FC236}">
                <a16:creationId xmlns:a16="http://schemas.microsoft.com/office/drawing/2014/main" id="{FCCC0F10-D719-8BDA-C8BD-31804E4187B7}"/>
              </a:ext>
            </a:extLst>
          </p:cNvPr>
          <p:cNvSpPr txBox="1">
            <a:spLocks/>
          </p:cNvSpPr>
          <p:nvPr/>
        </p:nvSpPr>
        <p:spPr bwMode="auto">
          <a:xfrm>
            <a:off x="219638" y="1577294"/>
            <a:ext cx="11780069" cy="7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The ‘plungers’ (laser dumps) allow us to study the acceleration as a function of the plasma length</a:t>
            </a:r>
          </a:p>
          <a:p>
            <a:pPr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We can attempt to perform a direct measurement on the accelerating gradient (</a:t>
            </a:r>
            <a:r>
              <a:rPr lang="en-GB" sz="2000" b="0" dirty="0" err="1">
                <a:latin typeface="Helvetica" pitchFamily="2" charset="0"/>
                <a:cs typeface="Calibri" panose="020F0502020204030204" pitchFamily="34" charset="0"/>
              </a:rPr>
              <a:t>dE</a:t>
            </a: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/</a:t>
            </a:r>
            <a:r>
              <a:rPr lang="en-GB" sz="2000" b="0" dirty="0" err="1">
                <a:latin typeface="Helvetica" pitchFamily="2" charset="0"/>
                <a:cs typeface="Calibri" panose="020F0502020204030204" pitchFamily="34" charset="0"/>
              </a:rPr>
              <a:t>dz</a:t>
            </a: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341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5361E9-5EC4-2692-3C9D-7F23C6997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A screen shot of a graph&#10;&#10;Description automatically generated">
            <a:extLst>
              <a:ext uri="{FF2B5EF4-FFF2-40B4-BE49-F238E27FC236}">
                <a16:creationId xmlns:a16="http://schemas.microsoft.com/office/drawing/2014/main" id="{2EFB8347-23C7-2842-0509-5141CF91B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6796" y="2381531"/>
            <a:ext cx="3387457" cy="2081450"/>
          </a:xfrm>
          <a:prstGeom prst="rect">
            <a:avLst/>
          </a:prstGeom>
        </p:spPr>
      </p:pic>
      <p:pic>
        <p:nvPicPr>
          <p:cNvPr id="36" name="Picture 35" descr="A close-up of a graph&#10;&#10;Description automatically generated">
            <a:extLst>
              <a:ext uri="{FF2B5EF4-FFF2-40B4-BE49-F238E27FC236}">
                <a16:creationId xmlns:a16="http://schemas.microsoft.com/office/drawing/2014/main" id="{C146716C-13C4-710C-1403-94F64B90D7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0140" y="4534125"/>
            <a:ext cx="3339275" cy="2060404"/>
          </a:xfrm>
          <a:prstGeom prst="rect">
            <a:avLst/>
          </a:prstGeom>
        </p:spPr>
      </p:pic>
      <p:pic>
        <p:nvPicPr>
          <p:cNvPr id="34" name="Picture 33" descr="A screen shot of a graph&#10;&#10;Description automatically generated">
            <a:extLst>
              <a:ext uri="{FF2B5EF4-FFF2-40B4-BE49-F238E27FC236}">
                <a16:creationId xmlns:a16="http://schemas.microsoft.com/office/drawing/2014/main" id="{D745514A-F66F-499A-C1AB-4374416F98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9269" y="2438203"/>
            <a:ext cx="3334234" cy="2020748"/>
          </a:xfrm>
          <a:prstGeom prst="rect">
            <a:avLst/>
          </a:prstGeom>
        </p:spPr>
      </p:pic>
      <p:pic>
        <p:nvPicPr>
          <p:cNvPr id="32" name="Picture 31" descr="A blue and white rectangular object&#10;&#10;Description automatically generated with medium confidence">
            <a:extLst>
              <a:ext uri="{FF2B5EF4-FFF2-40B4-BE49-F238E27FC236}">
                <a16:creationId xmlns:a16="http://schemas.microsoft.com/office/drawing/2014/main" id="{D254EA05-6AB6-5B24-F49D-AD38680469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9581" y="4540262"/>
            <a:ext cx="3360128" cy="2046623"/>
          </a:xfrm>
          <a:prstGeom prst="rect">
            <a:avLst/>
          </a:prstGeom>
        </p:spPr>
      </p:pic>
      <p:pic>
        <p:nvPicPr>
          <p:cNvPr id="24" name="Picture 23" descr="A blue and white graph&#10;&#10;Description automatically generated with medium confidence">
            <a:extLst>
              <a:ext uri="{FF2B5EF4-FFF2-40B4-BE49-F238E27FC236}">
                <a16:creationId xmlns:a16="http://schemas.microsoft.com/office/drawing/2014/main" id="{B14B2865-6A12-4A40-1941-20D7BC1D68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85626" y="4501468"/>
            <a:ext cx="3383443" cy="2093061"/>
          </a:xfrm>
          <a:prstGeom prst="rect">
            <a:avLst/>
          </a:prstGeom>
        </p:spPr>
      </p:pic>
      <p:pic>
        <p:nvPicPr>
          <p:cNvPr id="22" name="Picture 21" descr="A graph showing a blue line&#10;&#10;Description automatically generated">
            <a:extLst>
              <a:ext uri="{FF2B5EF4-FFF2-40B4-BE49-F238E27FC236}">
                <a16:creationId xmlns:a16="http://schemas.microsoft.com/office/drawing/2014/main" id="{4655C60D-6DCB-67B3-F37E-E67279328F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11334" y="2429292"/>
            <a:ext cx="3334234" cy="2010644"/>
          </a:xfrm>
          <a:prstGeom prst="rect">
            <a:avLst/>
          </a:prstGeom>
        </p:spPr>
      </p:pic>
      <p:sp>
        <p:nvSpPr>
          <p:cNvPr id="3" name="Title 3" descr="Heading">
            <a:extLst>
              <a:ext uri="{FF2B5EF4-FFF2-40B4-BE49-F238E27FC236}">
                <a16:creationId xmlns:a16="http://schemas.microsoft.com/office/drawing/2014/main" id="{7ABF2CC7-7A56-1B5E-E183-18569FB83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1368000"/>
          </a:xfrm>
        </p:spPr>
        <p:txBody>
          <a:bodyPr/>
          <a:lstStyle/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Requirements: Sufficient charge capture </a:t>
            </a:r>
            <a:br>
              <a:rPr lang="en-GB" sz="4000" b="0" dirty="0"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16D1EC-FEC3-AD2D-4C53-4B45E305B1E5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14</a:t>
            </a:r>
          </a:p>
        </p:txBody>
      </p:sp>
      <p:sp>
        <p:nvSpPr>
          <p:cNvPr id="10" name="Title 3" descr="Heading">
            <a:extLst>
              <a:ext uri="{FF2B5EF4-FFF2-40B4-BE49-F238E27FC236}">
                <a16:creationId xmlns:a16="http://schemas.microsoft.com/office/drawing/2014/main" id="{699036DD-B5CA-5B0C-21F2-67705380CBE6}"/>
              </a:ext>
            </a:extLst>
          </p:cNvPr>
          <p:cNvSpPr txBox="1">
            <a:spLocks/>
          </p:cNvSpPr>
          <p:nvPr/>
        </p:nvSpPr>
        <p:spPr bwMode="auto">
          <a:xfrm>
            <a:off x="151504" y="3070694"/>
            <a:ext cx="1678585" cy="64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200" dirty="0">
                <a:latin typeface="Helvetica" pitchFamily="2" charset="0"/>
                <a:cs typeface="Calibri" panose="020F0502020204030204" pitchFamily="34" charset="0"/>
              </a:rPr>
              <a:t>Standard </a:t>
            </a:r>
          </a:p>
          <a:p>
            <a:pPr>
              <a:lnSpc>
                <a:spcPct val="100000"/>
              </a:lnSpc>
            </a:pPr>
            <a:r>
              <a:rPr lang="en-GB" sz="2200" dirty="0">
                <a:latin typeface="Helvetica" pitchFamily="2" charset="0"/>
                <a:cs typeface="Calibri" panose="020F0502020204030204" pitchFamily="34" charset="0"/>
              </a:rPr>
              <a:t>acceleration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itle 3" descr="Heading">
            <a:extLst>
              <a:ext uri="{FF2B5EF4-FFF2-40B4-BE49-F238E27FC236}">
                <a16:creationId xmlns:a16="http://schemas.microsoft.com/office/drawing/2014/main" id="{8B935B7A-5572-8591-09CD-D25AC7FDF808}"/>
              </a:ext>
            </a:extLst>
          </p:cNvPr>
          <p:cNvSpPr txBox="1">
            <a:spLocks/>
          </p:cNvSpPr>
          <p:nvPr/>
        </p:nvSpPr>
        <p:spPr bwMode="auto">
          <a:xfrm>
            <a:off x="151505" y="5270902"/>
            <a:ext cx="1678584" cy="64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Through</a:t>
            </a:r>
          </a:p>
          <a:p>
            <a:pPr>
              <a:lnSpc>
                <a:spcPct val="10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Laser dump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itle 3" descr="Heading">
                <a:extLst>
                  <a:ext uri="{FF2B5EF4-FFF2-40B4-BE49-F238E27FC236}">
                    <a16:creationId xmlns:a16="http://schemas.microsoft.com/office/drawing/2014/main" id="{FCD2E99B-4A60-11B3-1841-6F5EECFCBD4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92263" y="1802866"/>
                <a:ext cx="2953304" cy="390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 b="1" i="0" kern="1200" baseline="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4572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9144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13716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18288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</a:pPr>
                <a:r>
                  <a:rPr lang="en-US" sz="2400" b="0" dirty="0"/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400" b="0" dirty="0"/>
                          <m:t>x</m:t>
                        </m:r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400" b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2400" b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GB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20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20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20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20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/>
                <a:br>
                  <a:rPr lang="en-GB" sz="3200" b="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GB" sz="2800" b="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Title 3" descr="Heading">
                <a:extLst>
                  <a:ext uri="{FF2B5EF4-FFF2-40B4-BE49-F238E27FC236}">
                    <a16:creationId xmlns:a16="http://schemas.microsoft.com/office/drawing/2014/main" id="{FCD2E99B-4A60-11B3-1841-6F5EECFCBD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92263" y="1802866"/>
                <a:ext cx="2953304" cy="390001"/>
              </a:xfrm>
              <a:prstGeom prst="rect">
                <a:avLst/>
              </a:prstGeom>
              <a:blipFill>
                <a:blip r:embed="rId9"/>
                <a:stretch>
                  <a:fillRect t="-25806" b="-3871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itle 3" descr="Heading">
                <a:extLst>
                  <a:ext uri="{FF2B5EF4-FFF2-40B4-BE49-F238E27FC236}">
                    <a16:creationId xmlns:a16="http://schemas.microsoft.com/office/drawing/2014/main" id="{2684E46B-2C14-47AF-A121-30D81B08D65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774499" y="1808389"/>
                <a:ext cx="2832231" cy="390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 b="1" i="0" kern="1200" baseline="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4572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9144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13716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18288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</a:pPr>
                <a:r>
                  <a:rPr lang="en-US" sz="2400" b="0" dirty="0"/>
                  <a:t>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400" b="0" dirty="0"/>
                          <m:t>x</m:t>
                        </m:r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400" b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2400" b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GB" sz="20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20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20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20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/>
                <a:br>
                  <a:rPr lang="en-GB" sz="3200" b="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GB" sz="2800" b="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9" name="Title 3" descr="Heading">
                <a:extLst>
                  <a:ext uri="{FF2B5EF4-FFF2-40B4-BE49-F238E27FC236}">
                    <a16:creationId xmlns:a16="http://schemas.microsoft.com/office/drawing/2014/main" id="{2684E46B-2C14-47AF-A121-30D81B08D6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74499" y="1808389"/>
                <a:ext cx="2832231" cy="390001"/>
              </a:xfrm>
              <a:prstGeom prst="rect">
                <a:avLst/>
              </a:prstGeom>
              <a:blipFill>
                <a:blip r:embed="rId10"/>
                <a:stretch>
                  <a:fillRect t="-25000" b="-375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itle 3" descr="Heading">
                <a:extLst>
                  <a:ext uri="{FF2B5EF4-FFF2-40B4-BE49-F238E27FC236}">
                    <a16:creationId xmlns:a16="http://schemas.microsoft.com/office/drawing/2014/main" id="{B59C06F8-459A-9AE0-EF0E-05E1E866F7A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269260" y="1806490"/>
                <a:ext cx="2644736" cy="390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 b="1" i="0" kern="1200" baseline="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4572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9144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13716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18288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</a:pPr>
                <a:r>
                  <a:rPr lang="en-US" sz="2400" b="0" dirty="0"/>
                  <a:t>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400" b="0" dirty="0"/>
                          <m:t>x</m:t>
                        </m:r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400" b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2400" b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GB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20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20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20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20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/>
                <a:br>
                  <a:rPr lang="en-GB" sz="3200" b="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GB" sz="2800" b="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0" name="Title 3" descr="Heading">
                <a:extLst>
                  <a:ext uri="{FF2B5EF4-FFF2-40B4-BE49-F238E27FC236}">
                    <a16:creationId xmlns:a16="http://schemas.microsoft.com/office/drawing/2014/main" id="{B59C06F8-459A-9AE0-EF0E-05E1E866F7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69260" y="1806490"/>
                <a:ext cx="2644736" cy="390001"/>
              </a:xfrm>
              <a:prstGeom prst="rect">
                <a:avLst/>
              </a:prstGeom>
              <a:blipFill>
                <a:blip r:embed="rId11"/>
                <a:stretch>
                  <a:fillRect t="-25806" b="-3871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1759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0B238-93AA-77A5-0AE0-CED72E4F9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 descr="Heading">
            <a:extLst>
              <a:ext uri="{FF2B5EF4-FFF2-40B4-BE49-F238E27FC236}">
                <a16:creationId xmlns:a16="http://schemas.microsoft.com/office/drawing/2014/main" id="{EC54A204-5725-4B02-12B0-59655F416FF2}"/>
              </a:ext>
            </a:extLst>
          </p:cNvPr>
          <p:cNvSpPr txBox="1">
            <a:spLocks/>
          </p:cNvSpPr>
          <p:nvPr/>
        </p:nvSpPr>
        <p:spPr bwMode="auto">
          <a:xfrm>
            <a:off x="616559" y="4914207"/>
            <a:ext cx="5105582" cy="421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Laser-ionised plasma </a:t>
            </a:r>
            <a:r>
              <a:rPr lang="en-GB" sz="120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1200" b="0" i="1" dirty="0">
              <a:solidFill>
                <a:srgbClr val="FFD4AA"/>
              </a:solidFill>
              <a:latin typeface="Helvetica" pitchFamily="2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38F96BFE-095D-12FE-0186-2B3CE800ECBC}"/>
              </a:ext>
            </a:extLst>
          </p:cNvPr>
          <p:cNvSpPr/>
          <p:nvPr/>
        </p:nvSpPr>
        <p:spPr>
          <a:xfrm>
            <a:off x="616558" y="4676988"/>
            <a:ext cx="5105583" cy="192559"/>
          </a:xfrm>
          <a:prstGeom prst="rect">
            <a:avLst/>
          </a:prstGeom>
          <a:solidFill>
            <a:schemeClr val="accent5">
              <a:lumMod val="60000"/>
              <a:lumOff val="40000"/>
              <a:alpha val="5392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itle 3" descr="Heading">
            <a:extLst>
              <a:ext uri="{FF2B5EF4-FFF2-40B4-BE49-F238E27FC236}">
                <a16:creationId xmlns:a16="http://schemas.microsoft.com/office/drawing/2014/main" id="{B9C3AB57-3CC2-4973-942E-2DFC7A01BB7A}"/>
              </a:ext>
            </a:extLst>
          </p:cNvPr>
          <p:cNvSpPr txBox="1">
            <a:spLocks/>
          </p:cNvSpPr>
          <p:nvPr/>
        </p:nvSpPr>
        <p:spPr bwMode="auto">
          <a:xfrm>
            <a:off x="6022718" y="3426179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Laser dump 2 (LBDP2)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4" name="Picture 103" descr="A black rectangular object with a black line&#10;&#10;Description automatically generated">
            <a:extLst>
              <a:ext uri="{FF2B5EF4-FFF2-40B4-BE49-F238E27FC236}">
                <a16:creationId xmlns:a16="http://schemas.microsoft.com/office/drawing/2014/main" id="{AA3B9517-BC60-8F0A-933B-029B374F3F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593" y="3926421"/>
            <a:ext cx="187144" cy="6550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7197E8D-0658-369C-EFA2-A929D5AA8228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15</a:t>
            </a:r>
          </a:p>
        </p:txBody>
      </p:sp>
      <p:pic>
        <p:nvPicPr>
          <p:cNvPr id="69" name="Picture 68" descr="A black and white grid with x marks&#10;&#10;Description automatically generated">
            <a:extLst>
              <a:ext uri="{FF2B5EF4-FFF2-40B4-BE49-F238E27FC236}">
                <a16:creationId xmlns:a16="http://schemas.microsoft.com/office/drawing/2014/main" id="{4737FD16-766E-3FC8-2DE7-72541BF6E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721" y="4011465"/>
            <a:ext cx="1596996" cy="860604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6055C57A-0185-A887-6D5A-4FB7BB6B788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44" r="9654"/>
          <a:stretch/>
        </p:blipFill>
        <p:spPr>
          <a:xfrm>
            <a:off x="7383274" y="4294922"/>
            <a:ext cx="715448" cy="932767"/>
          </a:xfrm>
          <a:prstGeom prst="rect">
            <a:avLst/>
          </a:prstGeom>
        </p:spPr>
      </p:pic>
      <p:grpSp>
        <p:nvGrpSpPr>
          <p:cNvPr id="155" name="Group 154">
            <a:extLst>
              <a:ext uri="{FF2B5EF4-FFF2-40B4-BE49-F238E27FC236}">
                <a16:creationId xmlns:a16="http://schemas.microsoft.com/office/drawing/2014/main" id="{0DBE6819-A59A-56D4-2E72-45679717ABDF}"/>
              </a:ext>
            </a:extLst>
          </p:cNvPr>
          <p:cNvGrpSpPr/>
          <p:nvPr/>
        </p:nvGrpSpPr>
        <p:grpSpPr>
          <a:xfrm>
            <a:off x="609453" y="3920015"/>
            <a:ext cx="5112689" cy="1267919"/>
            <a:chOff x="920349" y="3920015"/>
            <a:chExt cx="5112689" cy="1267919"/>
          </a:xfrm>
        </p:grpSpPr>
        <p:pic>
          <p:nvPicPr>
            <p:cNvPr id="113" name="Picture 112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4F90D2A5-BA36-ACB1-76E0-5BE2FAB4D1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1276" y="3928248"/>
              <a:ext cx="187144" cy="655004"/>
            </a:xfrm>
            <a:prstGeom prst="rect">
              <a:avLst/>
            </a:prstGeom>
          </p:spPr>
        </p:pic>
        <p:pic>
          <p:nvPicPr>
            <p:cNvPr id="110" name="Picture 109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D5D37C33-6F4D-2A36-0E59-FEEC0D8DA7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9388" y="3928248"/>
              <a:ext cx="187144" cy="655004"/>
            </a:xfrm>
            <a:prstGeom prst="rect">
              <a:avLst/>
            </a:prstGeom>
          </p:spPr>
        </p:pic>
        <p:pic>
          <p:nvPicPr>
            <p:cNvPr id="109" name="Picture 10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7723F883-F681-4F64-C90A-30CEF6862F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4452" y="3924272"/>
              <a:ext cx="187144" cy="655004"/>
            </a:xfrm>
            <a:prstGeom prst="rect">
              <a:avLst/>
            </a:prstGeom>
          </p:spPr>
        </p:pic>
        <p:pic>
          <p:nvPicPr>
            <p:cNvPr id="115" name="Picture 114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CDE62D78-423D-1328-E43C-E4911494AF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23164" y="3924272"/>
              <a:ext cx="187144" cy="655004"/>
            </a:xfrm>
            <a:prstGeom prst="rect">
              <a:avLst/>
            </a:prstGeom>
          </p:spPr>
        </p:pic>
        <p:pic>
          <p:nvPicPr>
            <p:cNvPr id="114" name="Picture 113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9076362D-0F20-39E0-F804-3BFF12B48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9587" y="3928248"/>
              <a:ext cx="187144" cy="655004"/>
            </a:xfrm>
            <a:prstGeom prst="rect">
              <a:avLst/>
            </a:prstGeom>
          </p:spPr>
        </p:pic>
        <p:pic>
          <p:nvPicPr>
            <p:cNvPr id="117" name="Picture 116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66E0782F-E0D6-79D2-29FC-567454F16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884" y="3924038"/>
              <a:ext cx="187144" cy="655004"/>
            </a:xfrm>
            <a:prstGeom prst="rect">
              <a:avLst/>
            </a:prstGeom>
          </p:spPr>
        </p:pic>
        <p:pic>
          <p:nvPicPr>
            <p:cNvPr id="119" name="Picture 11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6BE62F5E-9A0E-451B-7482-ABDED521C1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7612" y="3920015"/>
              <a:ext cx="187144" cy="655004"/>
            </a:xfrm>
            <a:prstGeom prst="rect">
              <a:avLst/>
            </a:prstGeom>
          </p:spPr>
        </p:pic>
        <p:pic>
          <p:nvPicPr>
            <p:cNvPr id="118" name="Picture 117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DE1E196-6826-C9A8-157D-F293EB002C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3396" y="3926421"/>
              <a:ext cx="187144" cy="655004"/>
            </a:xfrm>
            <a:prstGeom prst="rect">
              <a:avLst/>
            </a:prstGeom>
          </p:spPr>
        </p:pic>
        <p:pic>
          <p:nvPicPr>
            <p:cNvPr id="116" name="Picture 115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6D9C62C6-557F-5A9A-8D10-12E8E2E6F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81304" y="3928149"/>
              <a:ext cx="187144" cy="655004"/>
            </a:xfrm>
            <a:prstGeom prst="rect">
              <a:avLst/>
            </a:prstGeom>
          </p:spPr>
        </p:pic>
        <p:pic>
          <p:nvPicPr>
            <p:cNvPr id="112" name="Picture 111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0987EF3-3A8D-4D56-F957-61E0C24060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2423" y="3926421"/>
              <a:ext cx="187144" cy="655004"/>
            </a:xfrm>
            <a:prstGeom prst="rect">
              <a:avLst/>
            </a:prstGeom>
          </p:spPr>
        </p:pic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7CDF656B-B5C1-1949-45B4-BBF1E8D4955C}"/>
                </a:ext>
              </a:extLst>
            </p:cNvPr>
            <p:cNvSpPr/>
            <p:nvPr/>
          </p:nvSpPr>
          <p:spPr>
            <a:xfrm>
              <a:off x="920349" y="4349361"/>
              <a:ext cx="5112689" cy="838573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0492A2E2-DBD8-F83A-7CA2-FC4E2CDA9D3D}"/>
              </a:ext>
            </a:extLst>
          </p:cNvPr>
          <p:cNvGrpSpPr/>
          <p:nvPr/>
        </p:nvGrpSpPr>
        <p:grpSpPr>
          <a:xfrm rot="13497977">
            <a:off x="10439866" y="3453425"/>
            <a:ext cx="1312965" cy="267131"/>
            <a:chOff x="9212066" y="3080377"/>
            <a:chExt cx="1312965" cy="26713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4447279D-C68B-72E6-1D5C-2BC797FD7FB7}"/>
                </a:ext>
              </a:extLst>
            </p:cNvPr>
            <p:cNvGrpSpPr/>
            <p:nvPr/>
          </p:nvGrpSpPr>
          <p:grpSpPr>
            <a:xfrm>
              <a:off x="9212066" y="3080379"/>
              <a:ext cx="167386" cy="264987"/>
              <a:chOff x="8938336" y="2456669"/>
              <a:chExt cx="238540" cy="464798"/>
            </a:xfrm>
          </p:grpSpPr>
          <p:sp>
            <p:nvSpPr>
              <p:cNvPr id="123" name="Trapezium 122">
                <a:extLst>
                  <a:ext uri="{FF2B5EF4-FFF2-40B4-BE49-F238E27FC236}">
                    <a16:creationId xmlns:a16="http://schemas.microsoft.com/office/drawing/2014/main" id="{D38429AC-9268-FFA7-C8DE-3019A44B576D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33D3DB53-B45A-623C-731A-4C3909953F18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DC69B869-7749-39E3-F73D-9C21A9C95FE8}"/>
                </a:ext>
              </a:extLst>
            </p:cNvPr>
            <p:cNvGrpSpPr/>
            <p:nvPr/>
          </p:nvGrpSpPr>
          <p:grpSpPr>
            <a:xfrm>
              <a:off x="9402113" y="3080379"/>
              <a:ext cx="167386" cy="264987"/>
              <a:chOff x="8938336" y="2456669"/>
              <a:chExt cx="238540" cy="464798"/>
            </a:xfrm>
          </p:grpSpPr>
          <p:sp>
            <p:nvSpPr>
              <p:cNvPr id="126" name="Trapezium 125">
                <a:extLst>
                  <a:ext uri="{FF2B5EF4-FFF2-40B4-BE49-F238E27FC236}">
                    <a16:creationId xmlns:a16="http://schemas.microsoft.com/office/drawing/2014/main" id="{3A65D914-206A-8069-585D-D11FD2991CAE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C6DBA4AA-B436-0938-B8AA-4849A56DE3C6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F895594F-A555-68A6-FE7F-CCA250F7F86F}"/>
                </a:ext>
              </a:extLst>
            </p:cNvPr>
            <p:cNvGrpSpPr/>
            <p:nvPr/>
          </p:nvGrpSpPr>
          <p:grpSpPr>
            <a:xfrm>
              <a:off x="9595572" y="3080379"/>
              <a:ext cx="167386" cy="264987"/>
              <a:chOff x="8938336" y="2456669"/>
              <a:chExt cx="238540" cy="464798"/>
            </a:xfrm>
          </p:grpSpPr>
          <p:sp>
            <p:nvSpPr>
              <p:cNvPr id="129" name="Trapezium 128">
                <a:extLst>
                  <a:ext uri="{FF2B5EF4-FFF2-40B4-BE49-F238E27FC236}">
                    <a16:creationId xmlns:a16="http://schemas.microsoft.com/office/drawing/2014/main" id="{807C2B5D-52AF-1FB2-6C23-3F685344F639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142BFCE1-B457-2255-4777-E027F5B83EE3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D7DC9BC-D608-41CD-C6E7-CC63473D5F29}"/>
                </a:ext>
              </a:extLst>
            </p:cNvPr>
            <p:cNvGrpSpPr/>
            <p:nvPr/>
          </p:nvGrpSpPr>
          <p:grpSpPr>
            <a:xfrm>
              <a:off x="9786281" y="3080378"/>
              <a:ext cx="167386" cy="264987"/>
              <a:chOff x="8938336" y="2456669"/>
              <a:chExt cx="238540" cy="464798"/>
            </a:xfrm>
          </p:grpSpPr>
          <p:sp>
            <p:nvSpPr>
              <p:cNvPr id="132" name="Trapezium 131">
                <a:extLst>
                  <a:ext uri="{FF2B5EF4-FFF2-40B4-BE49-F238E27FC236}">
                    <a16:creationId xmlns:a16="http://schemas.microsoft.com/office/drawing/2014/main" id="{DEA3F752-4C81-CC1C-BBE2-A67FBC8038BF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7A4977EC-756F-EA86-5B4F-A82531E34A05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3AF9D275-23B2-E6D5-4086-31BD084F83B2}"/>
                </a:ext>
              </a:extLst>
            </p:cNvPr>
            <p:cNvGrpSpPr/>
            <p:nvPr/>
          </p:nvGrpSpPr>
          <p:grpSpPr>
            <a:xfrm>
              <a:off x="9976990" y="3082521"/>
              <a:ext cx="167386" cy="264987"/>
              <a:chOff x="8938336" y="2456669"/>
              <a:chExt cx="238540" cy="464798"/>
            </a:xfrm>
          </p:grpSpPr>
          <p:sp>
            <p:nvSpPr>
              <p:cNvPr id="135" name="Trapezium 134">
                <a:extLst>
                  <a:ext uri="{FF2B5EF4-FFF2-40B4-BE49-F238E27FC236}">
                    <a16:creationId xmlns:a16="http://schemas.microsoft.com/office/drawing/2014/main" id="{9C0A89A2-C096-92E8-796C-74F124F337BB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BECA4A10-7564-B05F-DD54-AFFB94C0046A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B65E1EA5-129B-D80D-3365-3A376D2BF5C2}"/>
                </a:ext>
              </a:extLst>
            </p:cNvPr>
            <p:cNvGrpSpPr/>
            <p:nvPr/>
          </p:nvGrpSpPr>
          <p:grpSpPr>
            <a:xfrm>
              <a:off x="10167699" y="3080377"/>
              <a:ext cx="167386" cy="264987"/>
              <a:chOff x="8938336" y="2456669"/>
              <a:chExt cx="238540" cy="464798"/>
            </a:xfrm>
          </p:grpSpPr>
          <p:sp>
            <p:nvSpPr>
              <p:cNvPr id="138" name="Trapezium 137">
                <a:extLst>
                  <a:ext uri="{FF2B5EF4-FFF2-40B4-BE49-F238E27FC236}">
                    <a16:creationId xmlns:a16="http://schemas.microsoft.com/office/drawing/2014/main" id="{D72BCCC8-CBE3-9828-46B7-36AEB4968325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FDB06028-D0CA-7FE7-C7B2-C46D8DC1939F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68142AD4-4BAC-463B-000E-3FAABF93229F}"/>
                </a:ext>
              </a:extLst>
            </p:cNvPr>
            <p:cNvGrpSpPr/>
            <p:nvPr/>
          </p:nvGrpSpPr>
          <p:grpSpPr>
            <a:xfrm>
              <a:off x="10357645" y="3080377"/>
              <a:ext cx="167386" cy="264987"/>
              <a:chOff x="8938336" y="2456669"/>
              <a:chExt cx="238540" cy="464798"/>
            </a:xfrm>
          </p:grpSpPr>
          <p:sp>
            <p:nvSpPr>
              <p:cNvPr id="141" name="Trapezium 140">
                <a:extLst>
                  <a:ext uri="{FF2B5EF4-FFF2-40B4-BE49-F238E27FC236}">
                    <a16:creationId xmlns:a16="http://schemas.microsoft.com/office/drawing/2014/main" id="{3A30A62E-67B3-ABAC-D90C-A940356011E6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EEEBE59F-1514-98C5-2EA8-63798554994C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0" name="Title 3" descr="Heading">
            <a:extLst>
              <a:ext uri="{FF2B5EF4-FFF2-40B4-BE49-F238E27FC236}">
                <a16:creationId xmlns:a16="http://schemas.microsoft.com/office/drawing/2014/main" id="{F1991B64-C361-D0DB-C5AA-4127720D1B21}"/>
              </a:ext>
            </a:extLst>
          </p:cNvPr>
          <p:cNvSpPr txBox="1">
            <a:spLocks/>
          </p:cNvSpPr>
          <p:nvPr/>
        </p:nvSpPr>
        <p:spPr bwMode="auto">
          <a:xfrm>
            <a:off x="7243477" y="5248400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Quadrupole doublet 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Title 3" descr="Heading">
            <a:extLst>
              <a:ext uri="{FF2B5EF4-FFF2-40B4-BE49-F238E27FC236}">
                <a16:creationId xmlns:a16="http://schemas.microsoft.com/office/drawing/2014/main" id="{B198405F-D444-2219-5A09-6E805990A40D}"/>
              </a:ext>
            </a:extLst>
          </p:cNvPr>
          <p:cNvSpPr txBox="1">
            <a:spLocks/>
          </p:cNvSpPr>
          <p:nvPr/>
        </p:nvSpPr>
        <p:spPr bwMode="auto">
          <a:xfrm>
            <a:off x="9219718" y="496977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Dipole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itle 3" descr="Heading">
            <a:extLst>
              <a:ext uri="{FF2B5EF4-FFF2-40B4-BE49-F238E27FC236}">
                <a16:creationId xmlns:a16="http://schemas.microsoft.com/office/drawing/2014/main" id="{8A2C2CD2-DDD5-F9F9-0ADD-F1C5AD2C4284}"/>
              </a:ext>
            </a:extLst>
          </p:cNvPr>
          <p:cNvSpPr txBox="1">
            <a:spLocks/>
          </p:cNvSpPr>
          <p:nvPr/>
        </p:nvSpPr>
        <p:spPr bwMode="auto">
          <a:xfrm>
            <a:off x="8981627" y="295849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Scintillator screen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Title 3" descr="Heading">
            <a:extLst>
              <a:ext uri="{FF2B5EF4-FFF2-40B4-BE49-F238E27FC236}">
                <a16:creationId xmlns:a16="http://schemas.microsoft.com/office/drawing/2014/main" id="{E549691D-A5AD-E6E1-C4B8-14762D617AC7}"/>
              </a:ext>
            </a:extLst>
          </p:cNvPr>
          <p:cNvSpPr txBox="1">
            <a:spLocks/>
          </p:cNvSpPr>
          <p:nvPr/>
        </p:nvSpPr>
        <p:spPr bwMode="auto">
          <a:xfrm>
            <a:off x="11340146" y="3268792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Camera array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9529EE83-469B-319C-004C-15ED3FEA0D94}"/>
              </a:ext>
            </a:extLst>
          </p:cNvPr>
          <p:cNvSpPr/>
          <p:nvPr/>
        </p:nvSpPr>
        <p:spPr>
          <a:xfrm>
            <a:off x="425815" y="2660339"/>
            <a:ext cx="5442761" cy="3378044"/>
          </a:xfrm>
          <a:prstGeom prst="roundRect">
            <a:avLst/>
          </a:prstGeom>
          <a:noFill/>
          <a:ln w="22225">
            <a:solidFill>
              <a:srgbClr val="0070C0">
                <a:alpha val="25167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38EDC9E6-4FA4-0E61-3CA9-59F3AB4F8BEC}"/>
              </a:ext>
            </a:extLst>
          </p:cNvPr>
          <p:cNvSpPr/>
          <p:nvPr/>
        </p:nvSpPr>
        <p:spPr>
          <a:xfrm>
            <a:off x="7115269" y="2660339"/>
            <a:ext cx="4934839" cy="3378044"/>
          </a:xfrm>
          <a:prstGeom prst="roundRect">
            <a:avLst/>
          </a:prstGeom>
          <a:noFill/>
          <a:ln w="22225">
            <a:solidFill>
              <a:srgbClr val="00B050">
                <a:alpha val="24680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31CECA11-8D5D-3E2F-FAA5-68652FF0FB4F}"/>
              </a:ext>
            </a:extLst>
          </p:cNvPr>
          <p:cNvSpPr/>
          <p:nvPr/>
        </p:nvSpPr>
        <p:spPr>
          <a:xfrm>
            <a:off x="2246716" y="2423928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B1C37FE3-4A4E-8254-E0B4-1D5B23473BCD}"/>
              </a:ext>
            </a:extLst>
          </p:cNvPr>
          <p:cNvSpPr/>
          <p:nvPr/>
        </p:nvSpPr>
        <p:spPr>
          <a:xfrm>
            <a:off x="8694626" y="2396254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itle 3" descr="Heading">
            <a:extLst>
              <a:ext uri="{FF2B5EF4-FFF2-40B4-BE49-F238E27FC236}">
                <a16:creationId xmlns:a16="http://schemas.microsoft.com/office/drawing/2014/main" id="{2F4543F8-3591-81F6-B990-7F7C565AF34E}"/>
              </a:ext>
            </a:extLst>
          </p:cNvPr>
          <p:cNvSpPr txBox="1">
            <a:spLocks/>
          </p:cNvSpPr>
          <p:nvPr/>
        </p:nvSpPr>
        <p:spPr bwMode="auto">
          <a:xfrm>
            <a:off x="2108841" y="2494831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7DDF0"/>
                </a:solidFill>
                <a:latin typeface="Helvetica" pitchFamily="2" charset="0"/>
                <a:cs typeface="Calibri" panose="020F0502020204030204" pitchFamily="34" charset="0"/>
              </a:rPr>
              <a:t>Vapour source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C7DD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Title 3" descr="Heading">
            <a:extLst>
              <a:ext uri="{FF2B5EF4-FFF2-40B4-BE49-F238E27FC236}">
                <a16:creationId xmlns:a16="http://schemas.microsoft.com/office/drawing/2014/main" id="{E51A94F3-12B8-6E6E-1448-05FB5C42F85C}"/>
              </a:ext>
            </a:extLst>
          </p:cNvPr>
          <p:cNvSpPr txBox="1">
            <a:spLocks/>
          </p:cNvSpPr>
          <p:nvPr/>
        </p:nvSpPr>
        <p:spPr bwMode="auto">
          <a:xfrm>
            <a:off x="8552883" y="2490057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8ECD8"/>
                </a:solidFill>
                <a:latin typeface="Helvetica" pitchFamily="2" charset="0"/>
                <a:cs typeface="Calibri" panose="020F0502020204030204" pitchFamily="34" charset="0"/>
              </a:rPr>
              <a:t>Spectrometer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Title 3" descr="Heading">
            <a:extLst>
              <a:ext uri="{FF2B5EF4-FFF2-40B4-BE49-F238E27FC236}">
                <a16:creationId xmlns:a16="http://schemas.microsoft.com/office/drawing/2014/main" id="{0337A85E-8ADF-58E0-26DD-A2A93D72B21E}"/>
              </a:ext>
            </a:extLst>
          </p:cNvPr>
          <p:cNvSpPr txBox="1">
            <a:spLocks/>
          </p:cNvSpPr>
          <p:nvPr/>
        </p:nvSpPr>
        <p:spPr bwMode="auto">
          <a:xfrm>
            <a:off x="2689296" y="3505962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Plungers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itle 3" descr="Heading">
            <a:extLst>
              <a:ext uri="{FF2B5EF4-FFF2-40B4-BE49-F238E27FC236}">
                <a16:creationId xmlns:a16="http://schemas.microsoft.com/office/drawing/2014/main" id="{AF689CFE-8F2D-6E1D-0FD2-F01E56285828}"/>
              </a:ext>
            </a:extLst>
          </p:cNvPr>
          <p:cNvSpPr txBox="1">
            <a:spLocks/>
          </p:cNvSpPr>
          <p:nvPr/>
        </p:nvSpPr>
        <p:spPr bwMode="auto">
          <a:xfrm>
            <a:off x="748569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Title 3" descr="Heading">
            <a:extLst>
              <a:ext uri="{FF2B5EF4-FFF2-40B4-BE49-F238E27FC236}">
                <a16:creationId xmlns:a16="http://schemas.microsoft.com/office/drawing/2014/main" id="{18391B12-1C92-C3A6-A0F5-0F50875369CC}"/>
              </a:ext>
            </a:extLst>
          </p:cNvPr>
          <p:cNvSpPr txBox="1">
            <a:spLocks/>
          </p:cNvSpPr>
          <p:nvPr/>
        </p:nvSpPr>
        <p:spPr bwMode="auto">
          <a:xfrm>
            <a:off x="1237908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2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Title 3" descr="Heading">
            <a:extLst>
              <a:ext uri="{FF2B5EF4-FFF2-40B4-BE49-F238E27FC236}">
                <a16:creationId xmlns:a16="http://schemas.microsoft.com/office/drawing/2014/main" id="{BBB74D9B-94BF-9AA4-25E5-4F0879A41F22}"/>
              </a:ext>
            </a:extLst>
          </p:cNvPr>
          <p:cNvSpPr txBox="1">
            <a:spLocks/>
          </p:cNvSpPr>
          <p:nvPr/>
        </p:nvSpPr>
        <p:spPr bwMode="auto">
          <a:xfrm>
            <a:off x="1727247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3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Title 3" descr="Heading">
            <a:extLst>
              <a:ext uri="{FF2B5EF4-FFF2-40B4-BE49-F238E27FC236}">
                <a16:creationId xmlns:a16="http://schemas.microsoft.com/office/drawing/2014/main" id="{6F4F1D89-6BEC-870B-5AF9-0B916585D083}"/>
              </a:ext>
            </a:extLst>
          </p:cNvPr>
          <p:cNvSpPr txBox="1">
            <a:spLocks/>
          </p:cNvSpPr>
          <p:nvPr/>
        </p:nvSpPr>
        <p:spPr bwMode="auto">
          <a:xfrm>
            <a:off x="2213076" y="376698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4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itle 3" descr="Heading">
            <a:extLst>
              <a:ext uri="{FF2B5EF4-FFF2-40B4-BE49-F238E27FC236}">
                <a16:creationId xmlns:a16="http://schemas.microsoft.com/office/drawing/2014/main" id="{2B83B996-16C0-51ED-96DA-86CA11FD3277}"/>
              </a:ext>
            </a:extLst>
          </p:cNvPr>
          <p:cNvSpPr txBox="1">
            <a:spLocks/>
          </p:cNvSpPr>
          <p:nvPr/>
        </p:nvSpPr>
        <p:spPr bwMode="auto">
          <a:xfrm>
            <a:off x="2713308" y="3770198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5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Title 3" descr="Heading">
            <a:extLst>
              <a:ext uri="{FF2B5EF4-FFF2-40B4-BE49-F238E27FC236}">
                <a16:creationId xmlns:a16="http://schemas.microsoft.com/office/drawing/2014/main" id="{F1E94617-C660-6067-5FD6-37969F3CD295}"/>
              </a:ext>
            </a:extLst>
          </p:cNvPr>
          <p:cNvSpPr txBox="1">
            <a:spLocks/>
          </p:cNvSpPr>
          <p:nvPr/>
        </p:nvSpPr>
        <p:spPr bwMode="auto">
          <a:xfrm>
            <a:off x="3191680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6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itle 3" descr="Heading">
            <a:extLst>
              <a:ext uri="{FF2B5EF4-FFF2-40B4-BE49-F238E27FC236}">
                <a16:creationId xmlns:a16="http://schemas.microsoft.com/office/drawing/2014/main" id="{AFC7C148-616D-DE17-96BE-266611E98638}"/>
              </a:ext>
            </a:extLst>
          </p:cNvPr>
          <p:cNvSpPr txBox="1">
            <a:spLocks/>
          </p:cNvSpPr>
          <p:nvPr/>
        </p:nvSpPr>
        <p:spPr bwMode="auto">
          <a:xfrm>
            <a:off x="3697024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7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itle 3" descr="Heading">
            <a:extLst>
              <a:ext uri="{FF2B5EF4-FFF2-40B4-BE49-F238E27FC236}">
                <a16:creationId xmlns:a16="http://schemas.microsoft.com/office/drawing/2014/main" id="{73D084E0-27CC-5636-7210-D6A24CFE4DEB}"/>
              </a:ext>
            </a:extLst>
          </p:cNvPr>
          <p:cNvSpPr txBox="1">
            <a:spLocks/>
          </p:cNvSpPr>
          <p:nvPr/>
        </p:nvSpPr>
        <p:spPr bwMode="auto">
          <a:xfrm>
            <a:off x="4168198" y="3775351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8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Title 3" descr="Heading">
            <a:extLst>
              <a:ext uri="{FF2B5EF4-FFF2-40B4-BE49-F238E27FC236}">
                <a16:creationId xmlns:a16="http://schemas.microsoft.com/office/drawing/2014/main" id="{C27CA823-2972-A445-3357-C33582C6CF2C}"/>
              </a:ext>
            </a:extLst>
          </p:cNvPr>
          <p:cNvSpPr txBox="1">
            <a:spLocks/>
          </p:cNvSpPr>
          <p:nvPr/>
        </p:nvSpPr>
        <p:spPr bwMode="auto">
          <a:xfrm>
            <a:off x="4654515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9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itle 3" descr="Heading">
            <a:extLst>
              <a:ext uri="{FF2B5EF4-FFF2-40B4-BE49-F238E27FC236}">
                <a16:creationId xmlns:a16="http://schemas.microsoft.com/office/drawing/2014/main" id="{0EC419E8-14E3-2935-F21E-D1CC799474E7}"/>
              </a:ext>
            </a:extLst>
          </p:cNvPr>
          <p:cNvSpPr txBox="1">
            <a:spLocks/>
          </p:cNvSpPr>
          <p:nvPr/>
        </p:nvSpPr>
        <p:spPr bwMode="auto">
          <a:xfrm>
            <a:off x="5143214" y="3773254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10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5" name="Title 3" descr="Heading">
            <a:extLst>
              <a:ext uri="{FF2B5EF4-FFF2-40B4-BE49-F238E27FC236}">
                <a16:creationId xmlns:a16="http://schemas.microsoft.com/office/drawing/2014/main" id="{3DCDA793-6693-832E-6111-C7F042C51FE5}"/>
              </a:ext>
            </a:extLst>
          </p:cNvPr>
          <p:cNvSpPr txBox="1">
            <a:spLocks/>
          </p:cNvSpPr>
          <p:nvPr/>
        </p:nvSpPr>
        <p:spPr bwMode="auto">
          <a:xfrm>
            <a:off x="10075356" y="6632370"/>
            <a:ext cx="2046008" cy="19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GB" sz="1000" b="0" i="1" dirty="0">
                <a:solidFill>
                  <a:schemeClr val="bg1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Diagram not drawn to scale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chemeClr val="bg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itle 3" descr="Heading">
            <a:extLst>
              <a:ext uri="{FF2B5EF4-FFF2-40B4-BE49-F238E27FC236}">
                <a16:creationId xmlns:a16="http://schemas.microsoft.com/office/drawing/2014/main" id="{06ED082B-A5D0-C4FE-5EB3-D7350A5B6D87}"/>
              </a:ext>
            </a:extLst>
          </p:cNvPr>
          <p:cNvSpPr txBox="1">
            <a:spLocks/>
          </p:cNvSpPr>
          <p:nvPr/>
        </p:nvSpPr>
        <p:spPr bwMode="auto">
          <a:xfrm>
            <a:off x="2703368" y="532093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itle 3" descr="Heading">
            <a:extLst>
              <a:ext uri="{FF2B5EF4-FFF2-40B4-BE49-F238E27FC236}">
                <a16:creationId xmlns:a16="http://schemas.microsoft.com/office/drawing/2014/main" id="{B5F1A27F-388F-86BA-123C-5FE9E40A7D74}"/>
              </a:ext>
            </a:extLst>
          </p:cNvPr>
          <p:cNvSpPr txBox="1">
            <a:spLocks/>
          </p:cNvSpPr>
          <p:nvPr/>
        </p:nvSpPr>
        <p:spPr bwMode="auto">
          <a:xfrm>
            <a:off x="11202609" y="4905757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Protons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Title 3" descr="Heading">
            <a:extLst>
              <a:ext uri="{FF2B5EF4-FFF2-40B4-BE49-F238E27FC236}">
                <a16:creationId xmlns:a16="http://schemas.microsoft.com/office/drawing/2014/main" id="{8C8ECA6A-99E2-CA9C-9394-15029E87BF73}"/>
              </a:ext>
            </a:extLst>
          </p:cNvPr>
          <p:cNvSpPr txBox="1">
            <a:spLocks/>
          </p:cNvSpPr>
          <p:nvPr/>
        </p:nvSpPr>
        <p:spPr bwMode="auto">
          <a:xfrm>
            <a:off x="19417" y="4046285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Injected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Title 3" descr="Heading">
            <a:extLst>
              <a:ext uri="{FF2B5EF4-FFF2-40B4-BE49-F238E27FC236}">
                <a16:creationId xmlns:a16="http://schemas.microsoft.com/office/drawing/2014/main" id="{0454A888-8B99-D06F-D2FB-502AEF109C9B}"/>
              </a:ext>
            </a:extLst>
          </p:cNvPr>
          <p:cNvSpPr txBox="1">
            <a:spLocks/>
          </p:cNvSpPr>
          <p:nvPr/>
        </p:nvSpPr>
        <p:spPr bwMode="auto">
          <a:xfrm>
            <a:off x="4576649" y="358004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0.5m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FA8D28C9-4ADF-23D3-3C59-26FE9D8D7D16}"/>
              </a:ext>
            </a:extLst>
          </p:cNvPr>
          <p:cNvCxnSpPr>
            <a:cxnSpLocks/>
          </p:cNvCxnSpPr>
          <p:nvPr/>
        </p:nvCxnSpPr>
        <p:spPr>
          <a:xfrm>
            <a:off x="4792032" y="3746172"/>
            <a:ext cx="478372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CB02CC46-5AAB-3131-D9CB-2CE3AE6939AF}"/>
              </a:ext>
            </a:extLst>
          </p:cNvPr>
          <p:cNvCxnSpPr>
            <a:cxnSpLocks/>
          </p:cNvCxnSpPr>
          <p:nvPr/>
        </p:nvCxnSpPr>
        <p:spPr>
          <a:xfrm>
            <a:off x="3433928" y="5391407"/>
            <a:ext cx="2288214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1C2D1762-6946-8AD0-3D79-66FE656706C3}"/>
              </a:ext>
            </a:extLst>
          </p:cNvPr>
          <p:cNvCxnSpPr>
            <a:cxnSpLocks/>
          </p:cNvCxnSpPr>
          <p:nvPr/>
        </p:nvCxnSpPr>
        <p:spPr>
          <a:xfrm flipH="1">
            <a:off x="616559" y="5391407"/>
            <a:ext cx="2333025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Arc 206">
            <a:extLst>
              <a:ext uri="{FF2B5EF4-FFF2-40B4-BE49-F238E27FC236}">
                <a16:creationId xmlns:a16="http://schemas.microsoft.com/office/drawing/2014/main" id="{495CDE92-7EA6-9A3B-8114-C37C1969C1C0}"/>
              </a:ext>
            </a:extLst>
          </p:cNvPr>
          <p:cNvSpPr/>
          <p:nvPr/>
        </p:nvSpPr>
        <p:spPr>
          <a:xfrm rot="10800000" flipH="1">
            <a:off x="7176301" y="2884482"/>
            <a:ext cx="4406245" cy="1882648"/>
          </a:xfrm>
          <a:prstGeom prst="arc">
            <a:avLst>
              <a:gd name="adj1" fmla="val 16783844"/>
              <a:gd name="adj2" fmla="val 20499153"/>
            </a:avLst>
          </a:prstGeom>
          <a:ln w="1905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484CC6B0-56B2-DEE0-7AE6-C74DFF2B341F}"/>
              </a:ext>
            </a:extLst>
          </p:cNvPr>
          <p:cNvCxnSpPr>
            <a:cxnSpLocks/>
          </p:cNvCxnSpPr>
          <p:nvPr/>
        </p:nvCxnSpPr>
        <p:spPr>
          <a:xfrm>
            <a:off x="9865070" y="3191784"/>
            <a:ext cx="1563576" cy="1500739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0480BE89-2E61-A2E4-6C1E-80DC27B50C5B}"/>
              </a:ext>
            </a:extLst>
          </p:cNvPr>
          <p:cNvCxnSpPr>
            <a:cxnSpLocks/>
          </p:cNvCxnSpPr>
          <p:nvPr/>
        </p:nvCxnSpPr>
        <p:spPr>
          <a:xfrm>
            <a:off x="715063" y="4761305"/>
            <a:ext cx="10948792" cy="7342"/>
          </a:xfrm>
          <a:prstGeom prst="straightConnector1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78A9434F-5569-6BA6-B44D-3FEEC858E826}"/>
              </a:ext>
            </a:extLst>
          </p:cNvPr>
          <p:cNvCxnSpPr>
            <a:cxnSpLocks/>
          </p:cNvCxnSpPr>
          <p:nvPr/>
        </p:nvCxnSpPr>
        <p:spPr>
          <a:xfrm>
            <a:off x="57825" y="4547610"/>
            <a:ext cx="1324336" cy="213340"/>
          </a:xfrm>
          <a:prstGeom prst="straightConnector1">
            <a:avLst/>
          </a:prstGeom>
          <a:ln w="25400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itle 3" descr="Heading">
            <a:extLst>
              <a:ext uri="{FF2B5EF4-FFF2-40B4-BE49-F238E27FC236}">
                <a16:creationId xmlns:a16="http://schemas.microsoft.com/office/drawing/2014/main" id="{C252FAC7-28E9-FAB0-19F2-D5BCB41FF456}"/>
              </a:ext>
            </a:extLst>
          </p:cNvPr>
          <p:cNvSpPr txBox="1">
            <a:spLocks/>
          </p:cNvSpPr>
          <p:nvPr/>
        </p:nvSpPr>
        <p:spPr bwMode="auto">
          <a:xfrm>
            <a:off x="11202609" y="4191312"/>
            <a:ext cx="94784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Accelerated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itle 3" descr="Heading">
            <a:extLst>
              <a:ext uri="{FF2B5EF4-FFF2-40B4-BE49-F238E27FC236}">
                <a16:creationId xmlns:a16="http://schemas.microsoft.com/office/drawing/2014/main" id="{48E19664-2D37-54F8-CF6E-CD695E76B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724638"/>
          </a:xfrm>
        </p:spPr>
        <p:txBody>
          <a:bodyPr/>
          <a:lstStyle/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The plunger experiment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3" descr="Heading">
            <a:extLst>
              <a:ext uri="{FF2B5EF4-FFF2-40B4-BE49-F238E27FC236}">
                <a16:creationId xmlns:a16="http://schemas.microsoft.com/office/drawing/2014/main" id="{C1CEDEAC-EDE6-264E-43FC-E875EAA7C6AA}"/>
              </a:ext>
            </a:extLst>
          </p:cNvPr>
          <p:cNvSpPr txBox="1">
            <a:spLocks/>
          </p:cNvSpPr>
          <p:nvPr/>
        </p:nvSpPr>
        <p:spPr bwMode="auto">
          <a:xfrm>
            <a:off x="219638" y="1577294"/>
            <a:ext cx="11780069" cy="7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The ‘plungers’ (laser dumps) allow us to study the acceleration as a function of the plasma length</a:t>
            </a:r>
          </a:p>
          <a:p>
            <a:pPr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We can attempt to perform a direct measurement on the accelerating gradient (</a:t>
            </a:r>
            <a:r>
              <a:rPr lang="en-GB" sz="2000" b="0" dirty="0" err="1">
                <a:latin typeface="Helvetica" pitchFamily="2" charset="0"/>
                <a:cs typeface="Calibri" panose="020F0502020204030204" pitchFamily="34" charset="0"/>
              </a:rPr>
              <a:t>dE</a:t>
            </a: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/</a:t>
            </a:r>
            <a:r>
              <a:rPr lang="en-GB" sz="2000" b="0" dirty="0" err="1">
                <a:latin typeface="Helvetica" pitchFamily="2" charset="0"/>
                <a:cs typeface="Calibri" panose="020F0502020204030204" pitchFamily="34" charset="0"/>
              </a:rPr>
              <a:t>dz</a:t>
            </a: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192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BC9D2-F400-8F44-440F-94DF539223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 descr="Heading">
            <a:extLst>
              <a:ext uri="{FF2B5EF4-FFF2-40B4-BE49-F238E27FC236}">
                <a16:creationId xmlns:a16="http://schemas.microsoft.com/office/drawing/2014/main" id="{D96865AF-CEDE-4FF2-7DA8-96A6C6B1E25B}"/>
              </a:ext>
            </a:extLst>
          </p:cNvPr>
          <p:cNvSpPr txBox="1">
            <a:spLocks/>
          </p:cNvSpPr>
          <p:nvPr/>
        </p:nvSpPr>
        <p:spPr bwMode="auto">
          <a:xfrm>
            <a:off x="616559" y="4914207"/>
            <a:ext cx="5105582" cy="421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Laser-ionised plasma </a:t>
            </a:r>
            <a:r>
              <a:rPr lang="en-GB" sz="120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9.5m</a:t>
            </a:r>
          </a:p>
          <a:p>
            <a:pPr algn="ctr">
              <a:lnSpc>
                <a:spcPct val="100000"/>
              </a:lnSpc>
            </a:pPr>
            <a:endParaRPr lang="en-GB" sz="1200" b="0" i="1" dirty="0">
              <a:solidFill>
                <a:srgbClr val="FFD4AA"/>
              </a:solidFill>
              <a:latin typeface="Helvetica" pitchFamily="2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C73F184C-ED5A-6E75-7ED7-50AC3326E236}"/>
              </a:ext>
            </a:extLst>
          </p:cNvPr>
          <p:cNvSpPr/>
          <p:nvPr/>
        </p:nvSpPr>
        <p:spPr>
          <a:xfrm>
            <a:off x="616560" y="4676988"/>
            <a:ext cx="4663370" cy="192559"/>
          </a:xfrm>
          <a:prstGeom prst="rect">
            <a:avLst/>
          </a:prstGeom>
          <a:solidFill>
            <a:schemeClr val="accent5">
              <a:lumMod val="60000"/>
              <a:lumOff val="40000"/>
              <a:alpha val="5392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itle 3" descr="Heading">
            <a:extLst>
              <a:ext uri="{FF2B5EF4-FFF2-40B4-BE49-F238E27FC236}">
                <a16:creationId xmlns:a16="http://schemas.microsoft.com/office/drawing/2014/main" id="{EEFC233C-8503-01F7-7FB3-8F1F685C7C88}"/>
              </a:ext>
            </a:extLst>
          </p:cNvPr>
          <p:cNvSpPr txBox="1">
            <a:spLocks/>
          </p:cNvSpPr>
          <p:nvPr/>
        </p:nvSpPr>
        <p:spPr bwMode="auto">
          <a:xfrm>
            <a:off x="6022718" y="3426179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Laser dump 2 (LBDP2)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4" name="Picture 103" descr="A black rectangular object with a black line&#10;&#10;Description automatically generated">
            <a:extLst>
              <a:ext uri="{FF2B5EF4-FFF2-40B4-BE49-F238E27FC236}">
                <a16:creationId xmlns:a16="http://schemas.microsoft.com/office/drawing/2014/main" id="{5B10AD41-A63B-E4D2-0B6A-3C15B713D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593" y="3926421"/>
            <a:ext cx="187144" cy="6550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44CD5A3-C691-A7E7-F84D-27BBC340E34E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15</a:t>
            </a:r>
          </a:p>
        </p:txBody>
      </p:sp>
      <p:pic>
        <p:nvPicPr>
          <p:cNvPr id="69" name="Picture 68" descr="A black and white grid with x marks&#10;&#10;Description automatically generated">
            <a:extLst>
              <a:ext uri="{FF2B5EF4-FFF2-40B4-BE49-F238E27FC236}">
                <a16:creationId xmlns:a16="http://schemas.microsoft.com/office/drawing/2014/main" id="{F8D34FB5-F623-0BD1-2602-B8C48155A0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721" y="4011465"/>
            <a:ext cx="1596996" cy="860604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B91C071E-0788-B171-9E56-57CA0F900F0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44" r="9654"/>
          <a:stretch/>
        </p:blipFill>
        <p:spPr>
          <a:xfrm>
            <a:off x="7383274" y="4294922"/>
            <a:ext cx="715448" cy="932767"/>
          </a:xfrm>
          <a:prstGeom prst="rect">
            <a:avLst/>
          </a:prstGeom>
        </p:spPr>
      </p:pic>
      <p:grpSp>
        <p:nvGrpSpPr>
          <p:cNvPr id="155" name="Group 154">
            <a:extLst>
              <a:ext uri="{FF2B5EF4-FFF2-40B4-BE49-F238E27FC236}">
                <a16:creationId xmlns:a16="http://schemas.microsoft.com/office/drawing/2014/main" id="{B802C73D-D65E-8D5A-B800-C67C15B5793A}"/>
              </a:ext>
            </a:extLst>
          </p:cNvPr>
          <p:cNvGrpSpPr/>
          <p:nvPr/>
        </p:nvGrpSpPr>
        <p:grpSpPr>
          <a:xfrm>
            <a:off x="609453" y="3920015"/>
            <a:ext cx="5112689" cy="1267919"/>
            <a:chOff x="920349" y="3920015"/>
            <a:chExt cx="5112689" cy="1267919"/>
          </a:xfrm>
        </p:grpSpPr>
        <p:pic>
          <p:nvPicPr>
            <p:cNvPr id="113" name="Picture 112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5A3AFC90-C8B4-A9AB-2C24-DA3C74585B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1276" y="3928248"/>
              <a:ext cx="187144" cy="655004"/>
            </a:xfrm>
            <a:prstGeom prst="rect">
              <a:avLst/>
            </a:prstGeom>
          </p:spPr>
        </p:pic>
        <p:pic>
          <p:nvPicPr>
            <p:cNvPr id="110" name="Picture 109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6F925935-E713-4D0D-490A-32CF7CFD6B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9388" y="3928248"/>
              <a:ext cx="187144" cy="655004"/>
            </a:xfrm>
            <a:prstGeom prst="rect">
              <a:avLst/>
            </a:prstGeom>
          </p:spPr>
        </p:pic>
        <p:pic>
          <p:nvPicPr>
            <p:cNvPr id="115" name="Picture 114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7421FCCA-8883-CB75-0260-52490F4C08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23164" y="3924272"/>
              <a:ext cx="187144" cy="655004"/>
            </a:xfrm>
            <a:prstGeom prst="rect">
              <a:avLst/>
            </a:prstGeom>
          </p:spPr>
        </p:pic>
        <p:pic>
          <p:nvPicPr>
            <p:cNvPr id="114" name="Picture 113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D9B8DDA1-C9B6-C403-C28D-AA05D654A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9587" y="3928248"/>
              <a:ext cx="187144" cy="655004"/>
            </a:xfrm>
            <a:prstGeom prst="rect">
              <a:avLst/>
            </a:prstGeom>
          </p:spPr>
        </p:pic>
        <p:pic>
          <p:nvPicPr>
            <p:cNvPr id="117" name="Picture 116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DC99AD5A-F016-1645-0D40-20B591D41B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884" y="3924038"/>
              <a:ext cx="187144" cy="655004"/>
            </a:xfrm>
            <a:prstGeom prst="rect">
              <a:avLst/>
            </a:prstGeom>
          </p:spPr>
        </p:pic>
        <p:pic>
          <p:nvPicPr>
            <p:cNvPr id="119" name="Picture 11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ED49BD49-2E07-18DD-8726-9CA5042FFA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7612" y="3920015"/>
              <a:ext cx="187144" cy="655004"/>
            </a:xfrm>
            <a:prstGeom prst="rect">
              <a:avLst/>
            </a:prstGeom>
          </p:spPr>
        </p:pic>
        <p:pic>
          <p:nvPicPr>
            <p:cNvPr id="118" name="Picture 117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D5071AAD-6B35-080B-8D70-88350CCC8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3396" y="3926421"/>
              <a:ext cx="187144" cy="655004"/>
            </a:xfrm>
            <a:prstGeom prst="rect">
              <a:avLst/>
            </a:prstGeom>
          </p:spPr>
        </p:pic>
        <p:pic>
          <p:nvPicPr>
            <p:cNvPr id="116" name="Picture 115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89B3F55D-61DC-986F-D617-2C26656F4F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81304" y="3928149"/>
              <a:ext cx="187144" cy="655004"/>
            </a:xfrm>
            <a:prstGeom prst="rect">
              <a:avLst/>
            </a:prstGeom>
          </p:spPr>
        </p:pic>
        <p:pic>
          <p:nvPicPr>
            <p:cNvPr id="112" name="Picture 111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6B6373A7-0F1C-140D-7658-E4824DD20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2423" y="3926421"/>
              <a:ext cx="187144" cy="655004"/>
            </a:xfrm>
            <a:prstGeom prst="rect">
              <a:avLst/>
            </a:prstGeom>
          </p:spPr>
        </p:pic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E9AF3150-3507-FFB5-50CD-41208FD425A4}"/>
                </a:ext>
              </a:extLst>
            </p:cNvPr>
            <p:cNvSpPr/>
            <p:nvPr/>
          </p:nvSpPr>
          <p:spPr>
            <a:xfrm>
              <a:off x="920349" y="4349361"/>
              <a:ext cx="5112689" cy="838573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5BC4FFA4-0158-82D2-7944-B4DB52685194}"/>
              </a:ext>
            </a:extLst>
          </p:cNvPr>
          <p:cNvGrpSpPr/>
          <p:nvPr/>
        </p:nvGrpSpPr>
        <p:grpSpPr>
          <a:xfrm rot="13497977">
            <a:off x="10439866" y="3453425"/>
            <a:ext cx="1312965" cy="267131"/>
            <a:chOff x="9212066" y="3080377"/>
            <a:chExt cx="1312965" cy="26713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9AF0B63C-7AFE-595C-0DBA-F4AB4754BB66}"/>
                </a:ext>
              </a:extLst>
            </p:cNvPr>
            <p:cNvGrpSpPr/>
            <p:nvPr/>
          </p:nvGrpSpPr>
          <p:grpSpPr>
            <a:xfrm>
              <a:off x="9212066" y="3080379"/>
              <a:ext cx="167386" cy="264987"/>
              <a:chOff x="8938336" y="2456669"/>
              <a:chExt cx="238540" cy="464798"/>
            </a:xfrm>
          </p:grpSpPr>
          <p:sp>
            <p:nvSpPr>
              <p:cNvPr id="123" name="Trapezium 122">
                <a:extLst>
                  <a:ext uri="{FF2B5EF4-FFF2-40B4-BE49-F238E27FC236}">
                    <a16:creationId xmlns:a16="http://schemas.microsoft.com/office/drawing/2014/main" id="{53A43844-B4B3-BC3B-58EC-BCFE7BBD7823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2AA78722-25D8-7D59-AFE2-3F9BEBD8E27C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2641C8D4-21C1-74CC-F353-EEEE2C909511}"/>
                </a:ext>
              </a:extLst>
            </p:cNvPr>
            <p:cNvGrpSpPr/>
            <p:nvPr/>
          </p:nvGrpSpPr>
          <p:grpSpPr>
            <a:xfrm>
              <a:off x="9402113" y="3080379"/>
              <a:ext cx="167386" cy="264987"/>
              <a:chOff x="8938336" y="2456669"/>
              <a:chExt cx="238540" cy="464798"/>
            </a:xfrm>
          </p:grpSpPr>
          <p:sp>
            <p:nvSpPr>
              <p:cNvPr id="126" name="Trapezium 125">
                <a:extLst>
                  <a:ext uri="{FF2B5EF4-FFF2-40B4-BE49-F238E27FC236}">
                    <a16:creationId xmlns:a16="http://schemas.microsoft.com/office/drawing/2014/main" id="{FC9F77B7-8971-9DBB-6018-687A1F8D690A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E3728654-02C0-D29C-55BF-39670073BD28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C43FA19D-D7FF-726D-BCFE-BB6FCF916946}"/>
                </a:ext>
              </a:extLst>
            </p:cNvPr>
            <p:cNvGrpSpPr/>
            <p:nvPr/>
          </p:nvGrpSpPr>
          <p:grpSpPr>
            <a:xfrm>
              <a:off x="9595572" y="3080379"/>
              <a:ext cx="167386" cy="264987"/>
              <a:chOff x="8938336" y="2456669"/>
              <a:chExt cx="238540" cy="464798"/>
            </a:xfrm>
          </p:grpSpPr>
          <p:sp>
            <p:nvSpPr>
              <p:cNvPr id="129" name="Trapezium 128">
                <a:extLst>
                  <a:ext uri="{FF2B5EF4-FFF2-40B4-BE49-F238E27FC236}">
                    <a16:creationId xmlns:a16="http://schemas.microsoft.com/office/drawing/2014/main" id="{BB04EF31-673D-C17B-71A7-47D7A68BB8F8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3AEAE69D-CCF7-B447-7946-64FDC03FBBE5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7D1B6DE9-16C1-6191-7A73-0CE6C7A5855B}"/>
                </a:ext>
              </a:extLst>
            </p:cNvPr>
            <p:cNvGrpSpPr/>
            <p:nvPr/>
          </p:nvGrpSpPr>
          <p:grpSpPr>
            <a:xfrm>
              <a:off x="9786281" y="3080378"/>
              <a:ext cx="167386" cy="264987"/>
              <a:chOff x="8938336" y="2456669"/>
              <a:chExt cx="238540" cy="464798"/>
            </a:xfrm>
          </p:grpSpPr>
          <p:sp>
            <p:nvSpPr>
              <p:cNvPr id="132" name="Trapezium 131">
                <a:extLst>
                  <a:ext uri="{FF2B5EF4-FFF2-40B4-BE49-F238E27FC236}">
                    <a16:creationId xmlns:a16="http://schemas.microsoft.com/office/drawing/2014/main" id="{67F3D876-23D5-628C-34DF-11DAAECA45D7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CF2A1DAF-D3BC-D983-079E-67D54644EA4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ED1331DB-540A-4F27-0B1B-97F261279354}"/>
                </a:ext>
              </a:extLst>
            </p:cNvPr>
            <p:cNvGrpSpPr/>
            <p:nvPr/>
          </p:nvGrpSpPr>
          <p:grpSpPr>
            <a:xfrm>
              <a:off x="9976990" y="3082521"/>
              <a:ext cx="167386" cy="264987"/>
              <a:chOff x="8938336" y="2456669"/>
              <a:chExt cx="238540" cy="464798"/>
            </a:xfrm>
          </p:grpSpPr>
          <p:sp>
            <p:nvSpPr>
              <p:cNvPr id="135" name="Trapezium 134">
                <a:extLst>
                  <a:ext uri="{FF2B5EF4-FFF2-40B4-BE49-F238E27FC236}">
                    <a16:creationId xmlns:a16="http://schemas.microsoft.com/office/drawing/2014/main" id="{69725E9B-05B0-796C-3819-783670483EF4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67A5776B-F796-34AC-40DE-A15CBB4BB778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5904D369-1652-BFFA-94AC-4FAE83F6F45C}"/>
                </a:ext>
              </a:extLst>
            </p:cNvPr>
            <p:cNvGrpSpPr/>
            <p:nvPr/>
          </p:nvGrpSpPr>
          <p:grpSpPr>
            <a:xfrm>
              <a:off x="10167699" y="3080377"/>
              <a:ext cx="167386" cy="264987"/>
              <a:chOff x="8938336" y="2456669"/>
              <a:chExt cx="238540" cy="464798"/>
            </a:xfrm>
          </p:grpSpPr>
          <p:sp>
            <p:nvSpPr>
              <p:cNvPr id="138" name="Trapezium 137">
                <a:extLst>
                  <a:ext uri="{FF2B5EF4-FFF2-40B4-BE49-F238E27FC236}">
                    <a16:creationId xmlns:a16="http://schemas.microsoft.com/office/drawing/2014/main" id="{43F9230B-5070-FA58-7221-9068AB2A8E24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684AF817-5DA9-893B-3483-4F9BED7568C6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131DF0F8-84FC-96D4-7670-01A7CC9FD8CE}"/>
                </a:ext>
              </a:extLst>
            </p:cNvPr>
            <p:cNvGrpSpPr/>
            <p:nvPr/>
          </p:nvGrpSpPr>
          <p:grpSpPr>
            <a:xfrm>
              <a:off x="10357645" y="3080377"/>
              <a:ext cx="167386" cy="264987"/>
              <a:chOff x="8938336" y="2456669"/>
              <a:chExt cx="238540" cy="464798"/>
            </a:xfrm>
          </p:grpSpPr>
          <p:sp>
            <p:nvSpPr>
              <p:cNvPr id="141" name="Trapezium 140">
                <a:extLst>
                  <a:ext uri="{FF2B5EF4-FFF2-40B4-BE49-F238E27FC236}">
                    <a16:creationId xmlns:a16="http://schemas.microsoft.com/office/drawing/2014/main" id="{9D61A742-A6B2-6B82-D85D-CB8C5F21F7C4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DBEFBC13-A345-E8B3-7D18-2C69CDB3E4E6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0" name="Title 3" descr="Heading">
            <a:extLst>
              <a:ext uri="{FF2B5EF4-FFF2-40B4-BE49-F238E27FC236}">
                <a16:creationId xmlns:a16="http://schemas.microsoft.com/office/drawing/2014/main" id="{FADE590D-594A-ED28-B383-F8E4CA52CAD2}"/>
              </a:ext>
            </a:extLst>
          </p:cNvPr>
          <p:cNvSpPr txBox="1">
            <a:spLocks/>
          </p:cNvSpPr>
          <p:nvPr/>
        </p:nvSpPr>
        <p:spPr bwMode="auto">
          <a:xfrm>
            <a:off x="7243477" y="5248400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Quadrupole doublet 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Title 3" descr="Heading">
            <a:extLst>
              <a:ext uri="{FF2B5EF4-FFF2-40B4-BE49-F238E27FC236}">
                <a16:creationId xmlns:a16="http://schemas.microsoft.com/office/drawing/2014/main" id="{D58419DB-C1CD-1846-2A5C-3AB0A0051E58}"/>
              </a:ext>
            </a:extLst>
          </p:cNvPr>
          <p:cNvSpPr txBox="1">
            <a:spLocks/>
          </p:cNvSpPr>
          <p:nvPr/>
        </p:nvSpPr>
        <p:spPr bwMode="auto">
          <a:xfrm>
            <a:off x="9219718" y="496977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Dipole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itle 3" descr="Heading">
            <a:extLst>
              <a:ext uri="{FF2B5EF4-FFF2-40B4-BE49-F238E27FC236}">
                <a16:creationId xmlns:a16="http://schemas.microsoft.com/office/drawing/2014/main" id="{2653D314-3B18-25D3-9E4D-502DD812D087}"/>
              </a:ext>
            </a:extLst>
          </p:cNvPr>
          <p:cNvSpPr txBox="1">
            <a:spLocks/>
          </p:cNvSpPr>
          <p:nvPr/>
        </p:nvSpPr>
        <p:spPr bwMode="auto">
          <a:xfrm>
            <a:off x="8981627" y="295849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Scintillator screen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Title 3" descr="Heading">
            <a:extLst>
              <a:ext uri="{FF2B5EF4-FFF2-40B4-BE49-F238E27FC236}">
                <a16:creationId xmlns:a16="http://schemas.microsoft.com/office/drawing/2014/main" id="{2F15CD5A-7452-15DB-6657-EB03132552DC}"/>
              </a:ext>
            </a:extLst>
          </p:cNvPr>
          <p:cNvSpPr txBox="1">
            <a:spLocks/>
          </p:cNvSpPr>
          <p:nvPr/>
        </p:nvSpPr>
        <p:spPr bwMode="auto">
          <a:xfrm>
            <a:off x="11340146" y="3268792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Camera array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8A5142D8-D2AF-B5F4-4F1C-3B20BC29D558}"/>
              </a:ext>
            </a:extLst>
          </p:cNvPr>
          <p:cNvSpPr/>
          <p:nvPr/>
        </p:nvSpPr>
        <p:spPr>
          <a:xfrm>
            <a:off x="425815" y="2660339"/>
            <a:ext cx="5442761" cy="3378044"/>
          </a:xfrm>
          <a:prstGeom prst="roundRect">
            <a:avLst/>
          </a:prstGeom>
          <a:noFill/>
          <a:ln w="22225">
            <a:solidFill>
              <a:srgbClr val="0070C0">
                <a:alpha val="25167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2B1A4473-D4B5-1892-E006-CE57FD4D7899}"/>
              </a:ext>
            </a:extLst>
          </p:cNvPr>
          <p:cNvSpPr/>
          <p:nvPr/>
        </p:nvSpPr>
        <p:spPr>
          <a:xfrm>
            <a:off x="7115269" y="2660339"/>
            <a:ext cx="4934839" cy="3378044"/>
          </a:xfrm>
          <a:prstGeom prst="roundRect">
            <a:avLst/>
          </a:prstGeom>
          <a:noFill/>
          <a:ln w="22225">
            <a:solidFill>
              <a:srgbClr val="00B050">
                <a:alpha val="24680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877CB2A5-2E16-5535-357C-113867C54B55}"/>
              </a:ext>
            </a:extLst>
          </p:cNvPr>
          <p:cNvSpPr/>
          <p:nvPr/>
        </p:nvSpPr>
        <p:spPr>
          <a:xfrm>
            <a:off x="2246716" y="2423928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FC271A44-B7E2-3589-D07E-F5B228E0969E}"/>
              </a:ext>
            </a:extLst>
          </p:cNvPr>
          <p:cNvSpPr/>
          <p:nvPr/>
        </p:nvSpPr>
        <p:spPr>
          <a:xfrm>
            <a:off x="8694626" y="2396254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itle 3" descr="Heading">
            <a:extLst>
              <a:ext uri="{FF2B5EF4-FFF2-40B4-BE49-F238E27FC236}">
                <a16:creationId xmlns:a16="http://schemas.microsoft.com/office/drawing/2014/main" id="{99F13E90-F803-EC99-FC7D-6E5682D3077B}"/>
              </a:ext>
            </a:extLst>
          </p:cNvPr>
          <p:cNvSpPr txBox="1">
            <a:spLocks/>
          </p:cNvSpPr>
          <p:nvPr/>
        </p:nvSpPr>
        <p:spPr bwMode="auto">
          <a:xfrm>
            <a:off x="2108841" y="2494831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7DDF0"/>
                </a:solidFill>
                <a:latin typeface="Helvetica" pitchFamily="2" charset="0"/>
                <a:cs typeface="Calibri" panose="020F0502020204030204" pitchFamily="34" charset="0"/>
              </a:rPr>
              <a:t>Vapour source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C7DD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Title 3" descr="Heading">
            <a:extLst>
              <a:ext uri="{FF2B5EF4-FFF2-40B4-BE49-F238E27FC236}">
                <a16:creationId xmlns:a16="http://schemas.microsoft.com/office/drawing/2014/main" id="{9137862B-DC7D-2955-CF96-15F200518F15}"/>
              </a:ext>
            </a:extLst>
          </p:cNvPr>
          <p:cNvSpPr txBox="1">
            <a:spLocks/>
          </p:cNvSpPr>
          <p:nvPr/>
        </p:nvSpPr>
        <p:spPr bwMode="auto">
          <a:xfrm>
            <a:off x="8552883" y="2490057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8ECD8"/>
                </a:solidFill>
                <a:latin typeface="Helvetica" pitchFamily="2" charset="0"/>
                <a:cs typeface="Calibri" panose="020F0502020204030204" pitchFamily="34" charset="0"/>
              </a:rPr>
              <a:t>Spectrometer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Title 3" descr="Heading">
            <a:extLst>
              <a:ext uri="{FF2B5EF4-FFF2-40B4-BE49-F238E27FC236}">
                <a16:creationId xmlns:a16="http://schemas.microsoft.com/office/drawing/2014/main" id="{9276FECC-203B-4C31-2793-59D6A18EDEE0}"/>
              </a:ext>
            </a:extLst>
          </p:cNvPr>
          <p:cNvSpPr txBox="1">
            <a:spLocks/>
          </p:cNvSpPr>
          <p:nvPr/>
        </p:nvSpPr>
        <p:spPr bwMode="auto">
          <a:xfrm>
            <a:off x="2689296" y="3505962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Plungers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itle 3" descr="Heading">
            <a:extLst>
              <a:ext uri="{FF2B5EF4-FFF2-40B4-BE49-F238E27FC236}">
                <a16:creationId xmlns:a16="http://schemas.microsoft.com/office/drawing/2014/main" id="{6B305305-8987-D344-56D5-2AEE33D1425B}"/>
              </a:ext>
            </a:extLst>
          </p:cNvPr>
          <p:cNvSpPr txBox="1">
            <a:spLocks/>
          </p:cNvSpPr>
          <p:nvPr/>
        </p:nvSpPr>
        <p:spPr bwMode="auto">
          <a:xfrm>
            <a:off x="748569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Title 3" descr="Heading">
            <a:extLst>
              <a:ext uri="{FF2B5EF4-FFF2-40B4-BE49-F238E27FC236}">
                <a16:creationId xmlns:a16="http://schemas.microsoft.com/office/drawing/2014/main" id="{F1D8B04B-A195-2B37-9619-242891CC0A68}"/>
              </a:ext>
            </a:extLst>
          </p:cNvPr>
          <p:cNvSpPr txBox="1">
            <a:spLocks/>
          </p:cNvSpPr>
          <p:nvPr/>
        </p:nvSpPr>
        <p:spPr bwMode="auto">
          <a:xfrm>
            <a:off x="1237908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2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Title 3" descr="Heading">
            <a:extLst>
              <a:ext uri="{FF2B5EF4-FFF2-40B4-BE49-F238E27FC236}">
                <a16:creationId xmlns:a16="http://schemas.microsoft.com/office/drawing/2014/main" id="{0CD95147-72CC-794C-86AF-8460ABA363D0}"/>
              </a:ext>
            </a:extLst>
          </p:cNvPr>
          <p:cNvSpPr txBox="1">
            <a:spLocks/>
          </p:cNvSpPr>
          <p:nvPr/>
        </p:nvSpPr>
        <p:spPr bwMode="auto">
          <a:xfrm>
            <a:off x="1727247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3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Title 3" descr="Heading">
            <a:extLst>
              <a:ext uri="{FF2B5EF4-FFF2-40B4-BE49-F238E27FC236}">
                <a16:creationId xmlns:a16="http://schemas.microsoft.com/office/drawing/2014/main" id="{6DB25FE0-48D1-7CB2-EC75-1B768D58974F}"/>
              </a:ext>
            </a:extLst>
          </p:cNvPr>
          <p:cNvSpPr txBox="1">
            <a:spLocks/>
          </p:cNvSpPr>
          <p:nvPr/>
        </p:nvSpPr>
        <p:spPr bwMode="auto">
          <a:xfrm>
            <a:off x="2213076" y="376698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4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itle 3" descr="Heading">
            <a:extLst>
              <a:ext uri="{FF2B5EF4-FFF2-40B4-BE49-F238E27FC236}">
                <a16:creationId xmlns:a16="http://schemas.microsoft.com/office/drawing/2014/main" id="{26A0D9FC-4589-713D-2999-58B9E43DD4DC}"/>
              </a:ext>
            </a:extLst>
          </p:cNvPr>
          <p:cNvSpPr txBox="1">
            <a:spLocks/>
          </p:cNvSpPr>
          <p:nvPr/>
        </p:nvSpPr>
        <p:spPr bwMode="auto">
          <a:xfrm>
            <a:off x="2713308" y="3770198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5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Title 3" descr="Heading">
            <a:extLst>
              <a:ext uri="{FF2B5EF4-FFF2-40B4-BE49-F238E27FC236}">
                <a16:creationId xmlns:a16="http://schemas.microsoft.com/office/drawing/2014/main" id="{DF8E125F-E191-1EB5-78B3-5B485BD6B115}"/>
              </a:ext>
            </a:extLst>
          </p:cNvPr>
          <p:cNvSpPr txBox="1">
            <a:spLocks/>
          </p:cNvSpPr>
          <p:nvPr/>
        </p:nvSpPr>
        <p:spPr bwMode="auto">
          <a:xfrm>
            <a:off x="3191680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6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itle 3" descr="Heading">
            <a:extLst>
              <a:ext uri="{FF2B5EF4-FFF2-40B4-BE49-F238E27FC236}">
                <a16:creationId xmlns:a16="http://schemas.microsoft.com/office/drawing/2014/main" id="{4DDE21F2-02BF-F0A7-C172-E2D489ED2595}"/>
              </a:ext>
            </a:extLst>
          </p:cNvPr>
          <p:cNvSpPr txBox="1">
            <a:spLocks/>
          </p:cNvSpPr>
          <p:nvPr/>
        </p:nvSpPr>
        <p:spPr bwMode="auto">
          <a:xfrm>
            <a:off x="3697024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7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itle 3" descr="Heading">
            <a:extLst>
              <a:ext uri="{FF2B5EF4-FFF2-40B4-BE49-F238E27FC236}">
                <a16:creationId xmlns:a16="http://schemas.microsoft.com/office/drawing/2014/main" id="{86D075C3-29A5-BC1E-9498-72B901F11C57}"/>
              </a:ext>
            </a:extLst>
          </p:cNvPr>
          <p:cNvSpPr txBox="1">
            <a:spLocks/>
          </p:cNvSpPr>
          <p:nvPr/>
        </p:nvSpPr>
        <p:spPr bwMode="auto">
          <a:xfrm>
            <a:off x="4168198" y="3775351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8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Title 3" descr="Heading">
            <a:extLst>
              <a:ext uri="{FF2B5EF4-FFF2-40B4-BE49-F238E27FC236}">
                <a16:creationId xmlns:a16="http://schemas.microsoft.com/office/drawing/2014/main" id="{A7775322-B453-D31B-5874-F905CBF904CF}"/>
              </a:ext>
            </a:extLst>
          </p:cNvPr>
          <p:cNvSpPr txBox="1">
            <a:spLocks/>
          </p:cNvSpPr>
          <p:nvPr/>
        </p:nvSpPr>
        <p:spPr bwMode="auto">
          <a:xfrm>
            <a:off x="4654515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9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itle 3" descr="Heading">
            <a:extLst>
              <a:ext uri="{FF2B5EF4-FFF2-40B4-BE49-F238E27FC236}">
                <a16:creationId xmlns:a16="http://schemas.microsoft.com/office/drawing/2014/main" id="{D2177E33-8B03-B85A-A8D3-494E8CF00AF7}"/>
              </a:ext>
            </a:extLst>
          </p:cNvPr>
          <p:cNvSpPr txBox="1">
            <a:spLocks/>
          </p:cNvSpPr>
          <p:nvPr/>
        </p:nvSpPr>
        <p:spPr bwMode="auto">
          <a:xfrm>
            <a:off x="5143214" y="3773254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10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5" name="Title 3" descr="Heading">
            <a:extLst>
              <a:ext uri="{FF2B5EF4-FFF2-40B4-BE49-F238E27FC236}">
                <a16:creationId xmlns:a16="http://schemas.microsoft.com/office/drawing/2014/main" id="{EDCE66F2-61FD-2DDF-6901-48CD5CF86BD5}"/>
              </a:ext>
            </a:extLst>
          </p:cNvPr>
          <p:cNvSpPr txBox="1">
            <a:spLocks/>
          </p:cNvSpPr>
          <p:nvPr/>
        </p:nvSpPr>
        <p:spPr bwMode="auto">
          <a:xfrm>
            <a:off x="10075356" y="6632370"/>
            <a:ext cx="2046008" cy="19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GB" sz="1000" b="0" i="1" dirty="0">
                <a:solidFill>
                  <a:schemeClr val="bg1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Diagram not drawn to scale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chemeClr val="bg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itle 3" descr="Heading">
            <a:extLst>
              <a:ext uri="{FF2B5EF4-FFF2-40B4-BE49-F238E27FC236}">
                <a16:creationId xmlns:a16="http://schemas.microsoft.com/office/drawing/2014/main" id="{D00EC0D5-A7C0-7B19-0C33-4C93E24F2F05}"/>
              </a:ext>
            </a:extLst>
          </p:cNvPr>
          <p:cNvSpPr txBox="1">
            <a:spLocks/>
          </p:cNvSpPr>
          <p:nvPr/>
        </p:nvSpPr>
        <p:spPr bwMode="auto">
          <a:xfrm>
            <a:off x="2703368" y="532093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itle 3" descr="Heading">
            <a:extLst>
              <a:ext uri="{FF2B5EF4-FFF2-40B4-BE49-F238E27FC236}">
                <a16:creationId xmlns:a16="http://schemas.microsoft.com/office/drawing/2014/main" id="{C1FED2B5-BA20-B122-9485-B12F4E106D7A}"/>
              </a:ext>
            </a:extLst>
          </p:cNvPr>
          <p:cNvSpPr txBox="1">
            <a:spLocks/>
          </p:cNvSpPr>
          <p:nvPr/>
        </p:nvSpPr>
        <p:spPr bwMode="auto">
          <a:xfrm>
            <a:off x="11202609" y="4905757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Protons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Title 3" descr="Heading">
            <a:extLst>
              <a:ext uri="{FF2B5EF4-FFF2-40B4-BE49-F238E27FC236}">
                <a16:creationId xmlns:a16="http://schemas.microsoft.com/office/drawing/2014/main" id="{EB7424EC-618B-3858-5CFD-31BF90999C89}"/>
              </a:ext>
            </a:extLst>
          </p:cNvPr>
          <p:cNvSpPr txBox="1">
            <a:spLocks/>
          </p:cNvSpPr>
          <p:nvPr/>
        </p:nvSpPr>
        <p:spPr bwMode="auto">
          <a:xfrm>
            <a:off x="19417" y="4046285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Injected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Title 3" descr="Heading">
            <a:extLst>
              <a:ext uri="{FF2B5EF4-FFF2-40B4-BE49-F238E27FC236}">
                <a16:creationId xmlns:a16="http://schemas.microsoft.com/office/drawing/2014/main" id="{A5232DCC-BE84-A74C-D9B0-2320479D31FA}"/>
              </a:ext>
            </a:extLst>
          </p:cNvPr>
          <p:cNvSpPr txBox="1">
            <a:spLocks/>
          </p:cNvSpPr>
          <p:nvPr/>
        </p:nvSpPr>
        <p:spPr bwMode="auto">
          <a:xfrm>
            <a:off x="4576649" y="358004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0.5m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17EFFE45-16AB-21B4-6AE4-98FC5B852357}"/>
              </a:ext>
            </a:extLst>
          </p:cNvPr>
          <p:cNvCxnSpPr>
            <a:cxnSpLocks/>
          </p:cNvCxnSpPr>
          <p:nvPr/>
        </p:nvCxnSpPr>
        <p:spPr>
          <a:xfrm>
            <a:off x="4792032" y="3746172"/>
            <a:ext cx="478372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DD63BD77-B329-9416-A482-CF9B72D0231F}"/>
              </a:ext>
            </a:extLst>
          </p:cNvPr>
          <p:cNvCxnSpPr>
            <a:cxnSpLocks/>
          </p:cNvCxnSpPr>
          <p:nvPr/>
        </p:nvCxnSpPr>
        <p:spPr>
          <a:xfrm>
            <a:off x="3433928" y="5391407"/>
            <a:ext cx="2288214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676A02DF-0F4C-7BD0-E3C8-4AA53D6BAA6B}"/>
              </a:ext>
            </a:extLst>
          </p:cNvPr>
          <p:cNvCxnSpPr>
            <a:cxnSpLocks/>
          </p:cNvCxnSpPr>
          <p:nvPr/>
        </p:nvCxnSpPr>
        <p:spPr>
          <a:xfrm flipH="1">
            <a:off x="616559" y="5391407"/>
            <a:ext cx="2333025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Arc 206">
            <a:extLst>
              <a:ext uri="{FF2B5EF4-FFF2-40B4-BE49-F238E27FC236}">
                <a16:creationId xmlns:a16="http://schemas.microsoft.com/office/drawing/2014/main" id="{76BFA98A-1BF7-BC9D-5412-C88E8C938543}"/>
              </a:ext>
            </a:extLst>
          </p:cNvPr>
          <p:cNvSpPr/>
          <p:nvPr/>
        </p:nvSpPr>
        <p:spPr>
          <a:xfrm rot="10800000" flipH="1">
            <a:off x="7176301" y="2884482"/>
            <a:ext cx="4406245" cy="1882648"/>
          </a:xfrm>
          <a:prstGeom prst="arc">
            <a:avLst>
              <a:gd name="adj1" fmla="val 16783844"/>
              <a:gd name="adj2" fmla="val 20499153"/>
            </a:avLst>
          </a:prstGeom>
          <a:ln w="1905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5E6A7F70-F486-F214-A050-E09752FF5105}"/>
              </a:ext>
            </a:extLst>
          </p:cNvPr>
          <p:cNvCxnSpPr>
            <a:cxnSpLocks/>
          </p:cNvCxnSpPr>
          <p:nvPr/>
        </p:nvCxnSpPr>
        <p:spPr>
          <a:xfrm>
            <a:off x="9865070" y="3191784"/>
            <a:ext cx="1563576" cy="1500739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E5806994-54B7-8521-807F-1FC61D5EC1E4}"/>
              </a:ext>
            </a:extLst>
          </p:cNvPr>
          <p:cNvCxnSpPr>
            <a:cxnSpLocks/>
          </p:cNvCxnSpPr>
          <p:nvPr/>
        </p:nvCxnSpPr>
        <p:spPr>
          <a:xfrm>
            <a:off x="715063" y="4761305"/>
            <a:ext cx="10948792" cy="7342"/>
          </a:xfrm>
          <a:prstGeom prst="straightConnector1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F90F4178-72DE-A43D-3C1E-B84CF3AFC455}"/>
              </a:ext>
            </a:extLst>
          </p:cNvPr>
          <p:cNvCxnSpPr>
            <a:cxnSpLocks/>
          </p:cNvCxnSpPr>
          <p:nvPr/>
        </p:nvCxnSpPr>
        <p:spPr>
          <a:xfrm>
            <a:off x="57825" y="4547610"/>
            <a:ext cx="1324336" cy="213340"/>
          </a:xfrm>
          <a:prstGeom prst="straightConnector1">
            <a:avLst/>
          </a:prstGeom>
          <a:ln w="25400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itle 3" descr="Heading">
            <a:extLst>
              <a:ext uri="{FF2B5EF4-FFF2-40B4-BE49-F238E27FC236}">
                <a16:creationId xmlns:a16="http://schemas.microsoft.com/office/drawing/2014/main" id="{679073B6-3695-E49D-FDAE-41F06B2AE152}"/>
              </a:ext>
            </a:extLst>
          </p:cNvPr>
          <p:cNvSpPr txBox="1">
            <a:spLocks/>
          </p:cNvSpPr>
          <p:nvPr/>
        </p:nvSpPr>
        <p:spPr bwMode="auto">
          <a:xfrm>
            <a:off x="11202609" y="4191312"/>
            <a:ext cx="94784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Accelerated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 descr="A white rectangular sign on a black background&#10;&#10;Description automatically generated">
            <a:extLst>
              <a:ext uri="{FF2B5EF4-FFF2-40B4-BE49-F238E27FC236}">
                <a16:creationId xmlns:a16="http://schemas.microsoft.com/office/drawing/2014/main" id="{72419AFF-28E9-A5C1-8DE2-BA26048127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8619" y="4188254"/>
            <a:ext cx="229039" cy="674392"/>
          </a:xfrm>
          <a:prstGeom prst="rect">
            <a:avLst/>
          </a:prstGeom>
        </p:spPr>
      </p:pic>
      <p:sp>
        <p:nvSpPr>
          <p:cNvPr id="12" name="Title 3" descr="Heading">
            <a:extLst>
              <a:ext uri="{FF2B5EF4-FFF2-40B4-BE49-F238E27FC236}">
                <a16:creationId xmlns:a16="http://schemas.microsoft.com/office/drawing/2014/main" id="{DD1120A1-F9E1-95AC-696C-32D8A7F34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724638"/>
          </a:xfrm>
        </p:spPr>
        <p:txBody>
          <a:bodyPr/>
          <a:lstStyle/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The plunger experiment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itle 3" descr="Heading">
            <a:extLst>
              <a:ext uri="{FF2B5EF4-FFF2-40B4-BE49-F238E27FC236}">
                <a16:creationId xmlns:a16="http://schemas.microsoft.com/office/drawing/2014/main" id="{DCCFD6B4-FEDB-5F66-FC0A-582348BB2940}"/>
              </a:ext>
            </a:extLst>
          </p:cNvPr>
          <p:cNvSpPr txBox="1">
            <a:spLocks/>
          </p:cNvSpPr>
          <p:nvPr/>
        </p:nvSpPr>
        <p:spPr bwMode="auto">
          <a:xfrm>
            <a:off x="219638" y="1577294"/>
            <a:ext cx="11780069" cy="7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The ‘plungers’ (laser dumps) allow us to study the acceleration as a function of the plasma length</a:t>
            </a:r>
          </a:p>
          <a:p>
            <a:pPr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We can attempt to perform a direct measurement on the accelerating gradient (</a:t>
            </a:r>
            <a:r>
              <a:rPr lang="en-GB" sz="2000" b="0" dirty="0" err="1">
                <a:latin typeface="Helvetica" pitchFamily="2" charset="0"/>
                <a:cs typeface="Calibri" panose="020F0502020204030204" pitchFamily="34" charset="0"/>
              </a:rPr>
              <a:t>dE</a:t>
            </a: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/</a:t>
            </a:r>
            <a:r>
              <a:rPr lang="en-GB" sz="2000" b="0" dirty="0" err="1">
                <a:latin typeface="Helvetica" pitchFamily="2" charset="0"/>
                <a:cs typeface="Calibri" panose="020F0502020204030204" pitchFamily="34" charset="0"/>
              </a:rPr>
              <a:t>dz</a:t>
            </a: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096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4BFE78-F862-6D34-78AE-EA6608C7DA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 descr="Heading">
            <a:extLst>
              <a:ext uri="{FF2B5EF4-FFF2-40B4-BE49-F238E27FC236}">
                <a16:creationId xmlns:a16="http://schemas.microsoft.com/office/drawing/2014/main" id="{5CF1AAF8-547F-A284-FC6E-373E6C674439}"/>
              </a:ext>
            </a:extLst>
          </p:cNvPr>
          <p:cNvSpPr txBox="1">
            <a:spLocks/>
          </p:cNvSpPr>
          <p:nvPr/>
        </p:nvSpPr>
        <p:spPr bwMode="auto">
          <a:xfrm>
            <a:off x="616559" y="4914207"/>
            <a:ext cx="5105582" cy="421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Laser-ionised plasma </a:t>
            </a:r>
            <a:r>
              <a:rPr lang="en-GB" sz="120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8.5m</a:t>
            </a:r>
          </a:p>
          <a:p>
            <a:pPr algn="ctr">
              <a:lnSpc>
                <a:spcPct val="100000"/>
              </a:lnSpc>
            </a:pPr>
            <a:endParaRPr lang="en-GB" sz="1200" b="0" i="1" dirty="0">
              <a:solidFill>
                <a:srgbClr val="FFD4AA"/>
              </a:solidFill>
              <a:latin typeface="Helvetica" pitchFamily="2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D9A16BF0-6941-8986-DD94-5AA21FFE5752}"/>
              </a:ext>
            </a:extLst>
          </p:cNvPr>
          <p:cNvSpPr/>
          <p:nvPr/>
        </p:nvSpPr>
        <p:spPr>
          <a:xfrm>
            <a:off x="616559" y="4676988"/>
            <a:ext cx="4175474" cy="192559"/>
          </a:xfrm>
          <a:prstGeom prst="rect">
            <a:avLst/>
          </a:prstGeom>
          <a:solidFill>
            <a:schemeClr val="accent5">
              <a:lumMod val="60000"/>
              <a:lumOff val="40000"/>
              <a:alpha val="5392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itle 3" descr="Heading">
            <a:extLst>
              <a:ext uri="{FF2B5EF4-FFF2-40B4-BE49-F238E27FC236}">
                <a16:creationId xmlns:a16="http://schemas.microsoft.com/office/drawing/2014/main" id="{CB16A4DB-B713-21F6-9DBB-E761C14262F0}"/>
              </a:ext>
            </a:extLst>
          </p:cNvPr>
          <p:cNvSpPr txBox="1">
            <a:spLocks/>
          </p:cNvSpPr>
          <p:nvPr/>
        </p:nvSpPr>
        <p:spPr bwMode="auto">
          <a:xfrm>
            <a:off x="6022718" y="3426179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Laser dump 2 (LBDP2)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4" name="Picture 103" descr="A black rectangular object with a black line&#10;&#10;Description automatically generated">
            <a:extLst>
              <a:ext uri="{FF2B5EF4-FFF2-40B4-BE49-F238E27FC236}">
                <a16:creationId xmlns:a16="http://schemas.microsoft.com/office/drawing/2014/main" id="{FE291748-6F9B-FAF9-D5B6-5AE1FED8E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593" y="3926421"/>
            <a:ext cx="187144" cy="6550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1B9E51-A607-E4F5-0FC4-C74A7C000392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</a:t>
            </a:r>
            <a:r>
              <a:rPr lang="en-US" sz="1400" b="1" dirty="0">
                <a:solidFill>
                  <a:schemeClr val="bg1"/>
                </a:solidFill>
              </a:rPr>
              <a:t> 15</a:t>
            </a:r>
          </a:p>
        </p:txBody>
      </p:sp>
      <p:pic>
        <p:nvPicPr>
          <p:cNvPr id="69" name="Picture 68" descr="A black and white grid with x marks&#10;&#10;Description automatically generated">
            <a:extLst>
              <a:ext uri="{FF2B5EF4-FFF2-40B4-BE49-F238E27FC236}">
                <a16:creationId xmlns:a16="http://schemas.microsoft.com/office/drawing/2014/main" id="{FC427F72-FCF6-715E-FDDB-4A254AD674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721" y="4011465"/>
            <a:ext cx="1596996" cy="860604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D4EC5F9D-7EBB-824E-DD61-110A6FF808C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44" r="9654"/>
          <a:stretch/>
        </p:blipFill>
        <p:spPr>
          <a:xfrm>
            <a:off x="7383274" y="4294922"/>
            <a:ext cx="715448" cy="932767"/>
          </a:xfrm>
          <a:prstGeom prst="rect">
            <a:avLst/>
          </a:prstGeom>
        </p:spPr>
      </p:pic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5E26037-63A5-D5A0-BC18-F3D7454879A0}"/>
              </a:ext>
            </a:extLst>
          </p:cNvPr>
          <p:cNvGrpSpPr/>
          <p:nvPr/>
        </p:nvGrpSpPr>
        <p:grpSpPr>
          <a:xfrm>
            <a:off x="609453" y="3920015"/>
            <a:ext cx="5112689" cy="1267919"/>
            <a:chOff x="920349" y="3920015"/>
            <a:chExt cx="5112689" cy="1267919"/>
          </a:xfrm>
        </p:grpSpPr>
        <p:pic>
          <p:nvPicPr>
            <p:cNvPr id="113" name="Picture 112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3D714CD-B81E-75AA-2791-7697EE8B21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1276" y="3928248"/>
              <a:ext cx="187144" cy="655004"/>
            </a:xfrm>
            <a:prstGeom prst="rect">
              <a:avLst/>
            </a:prstGeom>
          </p:spPr>
        </p:pic>
        <p:pic>
          <p:nvPicPr>
            <p:cNvPr id="109" name="Picture 10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7AD12665-3050-48FF-9FCA-D1C561A484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4452" y="3924272"/>
              <a:ext cx="187144" cy="655004"/>
            </a:xfrm>
            <a:prstGeom prst="rect">
              <a:avLst/>
            </a:prstGeom>
          </p:spPr>
        </p:pic>
        <p:pic>
          <p:nvPicPr>
            <p:cNvPr id="115" name="Picture 114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BA3AA691-5388-10ED-6A14-B79697EF45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23164" y="3924272"/>
              <a:ext cx="187144" cy="655004"/>
            </a:xfrm>
            <a:prstGeom prst="rect">
              <a:avLst/>
            </a:prstGeom>
          </p:spPr>
        </p:pic>
        <p:pic>
          <p:nvPicPr>
            <p:cNvPr id="114" name="Picture 113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4F7CEF75-B59B-106D-7CB4-5AE06BEBD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9587" y="3928248"/>
              <a:ext cx="187144" cy="655004"/>
            </a:xfrm>
            <a:prstGeom prst="rect">
              <a:avLst/>
            </a:prstGeom>
          </p:spPr>
        </p:pic>
        <p:pic>
          <p:nvPicPr>
            <p:cNvPr id="117" name="Picture 116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43630C2-D70D-FDAE-49C0-505C02A2F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884" y="3924038"/>
              <a:ext cx="187144" cy="655004"/>
            </a:xfrm>
            <a:prstGeom prst="rect">
              <a:avLst/>
            </a:prstGeom>
          </p:spPr>
        </p:pic>
        <p:pic>
          <p:nvPicPr>
            <p:cNvPr id="119" name="Picture 11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3B9A2677-61E9-0AE7-5BB8-345ECA71CF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7612" y="3920015"/>
              <a:ext cx="187144" cy="655004"/>
            </a:xfrm>
            <a:prstGeom prst="rect">
              <a:avLst/>
            </a:prstGeom>
          </p:spPr>
        </p:pic>
        <p:pic>
          <p:nvPicPr>
            <p:cNvPr id="118" name="Picture 117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4BA74F9-8596-566C-C050-7663B90210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3396" y="3926421"/>
              <a:ext cx="187144" cy="655004"/>
            </a:xfrm>
            <a:prstGeom prst="rect">
              <a:avLst/>
            </a:prstGeom>
          </p:spPr>
        </p:pic>
        <p:pic>
          <p:nvPicPr>
            <p:cNvPr id="116" name="Picture 115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186B5EB7-BC57-919D-1672-B427E345AA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81304" y="3928149"/>
              <a:ext cx="187144" cy="655004"/>
            </a:xfrm>
            <a:prstGeom prst="rect">
              <a:avLst/>
            </a:prstGeom>
          </p:spPr>
        </p:pic>
        <p:pic>
          <p:nvPicPr>
            <p:cNvPr id="112" name="Picture 111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A89E3594-07AC-0810-0478-AD78203E7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2423" y="3926421"/>
              <a:ext cx="187144" cy="655004"/>
            </a:xfrm>
            <a:prstGeom prst="rect">
              <a:avLst/>
            </a:prstGeom>
          </p:spPr>
        </p:pic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30DE1E78-85B7-C31A-0B56-3297B42E2F60}"/>
                </a:ext>
              </a:extLst>
            </p:cNvPr>
            <p:cNvSpPr/>
            <p:nvPr/>
          </p:nvSpPr>
          <p:spPr>
            <a:xfrm>
              <a:off x="920349" y="4349361"/>
              <a:ext cx="5112689" cy="838573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2D68325C-77E1-1372-3B6B-080405155FA8}"/>
              </a:ext>
            </a:extLst>
          </p:cNvPr>
          <p:cNvGrpSpPr/>
          <p:nvPr/>
        </p:nvGrpSpPr>
        <p:grpSpPr>
          <a:xfrm rot="13497977">
            <a:off x="10439866" y="3453425"/>
            <a:ext cx="1312965" cy="267131"/>
            <a:chOff x="9212066" y="3080377"/>
            <a:chExt cx="1312965" cy="26713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7D943B6F-52A3-CA3B-6DA2-18CDB94328FB}"/>
                </a:ext>
              </a:extLst>
            </p:cNvPr>
            <p:cNvGrpSpPr/>
            <p:nvPr/>
          </p:nvGrpSpPr>
          <p:grpSpPr>
            <a:xfrm>
              <a:off x="9212066" y="3080379"/>
              <a:ext cx="167386" cy="264987"/>
              <a:chOff x="8938336" y="2456669"/>
              <a:chExt cx="238540" cy="464798"/>
            </a:xfrm>
          </p:grpSpPr>
          <p:sp>
            <p:nvSpPr>
              <p:cNvPr id="123" name="Trapezium 122">
                <a:extLst>
                  <a:ext uri="{FF2B5EF4-FFF2-40B4-BE49-F238E27FC236}">
                    <a16:creationId xmlns:a16="http://schemas.microsoft.com/office/drawing/2014/main" id="{42E59B5F-E749-BD72-2791-DF8644849753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D3A956D4-D690-651A-D78E-40244EF15555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9C8A8CA9-0239-954C-CA91-E44C9E8BEC7D}"/>
                </a:ext>
              </a:extLst>
            </p:cNvPr>
            <p:cNvGrpSpPr/>
            <p:nvPr/>
          </p:nvGrpSpPr>
          <p:grpSpPr>
            <a:xfrm>
              <a:off x="9402113" y="3080379"/>
              <a:ext cx="167386" cy="264987"/>
              <a:chOff x="8938336" y="2456669"/>
              <a:chExt cx="238540" cy="464798"/>
            </a:xfrm>
          </p:grpSpPr>
          <p:sp>
            <p:nvSpPr>
              <p:cNvPr id="126" name="Trapezium 125">
                <a:extLst>
                  <a:ext uri="{FF2B5EF4-FFF2-40B4-BE49-F238E27FC236}">
                    <a16:creationId xmlns:a16="http://schemas.microsoft.com/office/drawing/2014/main" id="{73355036-344E-10ED-4669-7EF425CB4C97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41AB742E-2433-5B39-3532-4796D34B4DDA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509A1259-0519-6F44-BFB5-C136356E6C0F}"/>
                </a:ext>
              </a:extLst>
            </p:cNvPr>
            <p:cNvGrpSpPr/>
            <p:nvPr/>
          </p:nvGrpSpPr>
          <p:grpSpPr>
            <a:xfrm>
              <a:off x="9595572" y="3080379"/>
              <a:ext cx="167386" cy="264987"/>
              <a:chOff x="8938336" y="2456669"/>
              <a:chExt cx="238540" cy="464798"/>
            </a:xfrm>
          </p:grpSpPr>
          <p:sp>
            <p:nvSpPr>
              <p:cNvPr id="129" name="Trapezium 128">
                <a:extLst>
                  <a:ext uri="{FF2B5EF4-FFF2-40B4-BE49-F238E27FC236}">
                    <a16:creationId xmlns:a16="http://schemas.microsoft.com/office/drawing/2014/main" id="{DBA2B657-6A49-B354-C7AF-8D46A362D108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3AFF2982-7E0B-DAF1-425A-5EE4F29F1045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484B7F41-ED46-8836-4E4F-2B750A29013F}"/>
                </a:ext>
              </a:extLst>
            </p:cNvPr>
            <p:cNvGrpSpPr/>
            <p:nvPr/>
          </p:nvGrpSpPr>
          <p:grpSpPr>
            <a:xfrm>
              <a:off x="9786281" y="3080378"/>
              <a:ext cx="167386" cy="264987"/>
              <a:chOff x="8938336" y="2456669"/>
              <a:chExt cx="238540" cy="464798"/>
            </a:xfrm>
          </p:grpSpPr>
          <p:sp>
            <p:nvSpPr>
              <p:cNvPr id="132" name="Trapezium 131">
                <a:extLst>
                  <a:ext uri="{FF2B5EF4-FFF2-40B4-BE49-F238E27FC236}">
                    <a16:creationId xmlns:a16="http://schemas.microsoft.com/office/drawing/2014/main" id="{709F6047-BBB5-8BE8-BBFC-3031119E24FF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65D0F2EA-E07E-233D-9D66-E3B3A9B82ED3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7DC9199A-5B36-7256-3CF0-88A3CD292B29}"/>
                </a:ext>
              </a:extLst>
            </p:cNvPr>
            <p:cNvGrpSpPr/>
            <p:nvPr/>
          </p:nvGrpSpPr>
          <p:grpSpPr>
            <a:xfrm>
              <a:off x="9976990" y="3082521"/>
              <a:ext cx="167386" cy="264987"/>
              <a:chOff x="8938336" y="2456669"/>
              <a:chExt cx="238540" cy="464798"/>
            </a:xfrm>
          </p:grpSpPr>
          <p:sp>
            <p:nvSpPr>
              <p:cNvPr id="135" name="Trapezium 134">
                <a:extLst>
                  <a:ext uri="{FF2B5EF4-FFF2-40B4-BE49-F238E27FC236}">
                    <a16:creationId xmlns:a16="http://schemas.microsoft.com/office/drawing/2014/main" id="{DC6C030D-2167-17DC-0768-57C8E2581CB4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E9BA63D1-5F85-56D2-E007-B7F78835B1E0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C54BB151-8AC0-9CE9-DFA6-722FDF1E8334}"/>
                </a:ext>
              </a:extLst>
            </p:cNvPr>
            <p:cNvGrpSpPr/>
            <p:nvPr/>
          </p:nvGrpSpPr>
          <p:grpSpPr>
            <a:xfrm>
              <a:off x="10167699" y="3080377"/>
              <a:ext cx="167386" cy="264987"/>
              <a:chOff x="8938336" y="2456669"/>
              <a:chExt cx="238540" cy="464798"/>
            </a:xfrm>
          </p:grpSpPr>
          <p:sp>
            <p:nvSpPr>
              <p:cNvPr id="138" name="Trapezium 137">
                <a:extLst>
                  <a:ext uri="{FF2B5EF4-FFF2-40B4-BE49-F238E27FC236}">
                    <a16:creationId xmlns:a16="http://schemas.microsoft.com/office/drawing/2014/main" id="{975F3CED-2F3E-1E79-FD36-15B6CAB15886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2D645F62-4CBE-1EE9-CE69-88A0341BE997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041FE256-966B-7536-4677-7070D2B58A79}"/>
                </a:ext>
              </a:extLst>
            </p:cNvPr>
            <p:cNvGrpSpPr/>
            <p:nvPr/>
          </p:nvGrpSpPr>
          <p:grpSpPr>
            <a:xfrm>
              <a:off x="10357645" y="3080377"/>
              <a:ext cx="167386" cy="264987"/>
              <a:chOff x="8938336" y="2456669"/>
              <a:chExt cx="238540" cy="464798"/>
            </a:xfrm>
          </p:grpSpPr>
          <p:sp>
            <p:nvSpPr>
              <p:cNvPr id="141" name="Trapezium 140">
                <a:extLst>
                  <a:ext uri="{FF2B5EF4-FFF2-40B4-BE49-F238E27FC236}">
                    <a16:creationId xmlns:a16="http://schemas.microsoft.com/office/drawing/2014/main" id="{69D6D27F-3E15-33FD-E122-EE52B55DFBF2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6009B269-E850-1DC3-1D00-D9C2F7DBB45B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0" name="Title 3" descr="Heading">
            <a:extLst>
              <a:ext uri="{FF2B5EF4-FFF2-40B4-BE49-F238E27FC236}">
                <a16:creationId xmlns:a16="http://schemas.microsoft.com/office/drawing/2014/main" id="{74409CA7-E54C-53E3-76D9-0A0150AE0A2C}"/>
              </a:ext>
            </a:extLst>
          </p:cNvPr>
          <p:cNvSpPr txBox="1">
            <a:spLocks/>
          </p:cNvSpPr>
          <p:nvPr/>
        </p:nvSpPr>
        <p:spPr bwMode="auto">
          <a:xfrm>
            <a:off x="7243477" y="5248400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Quadrupole doublet 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Title 3" descr="Heading">
            <a:extLst>
              <a:ext uri="{FF2B5EF4-FFF2-40B4-BE49-F238E27FC236}">
                <a16:creationId xmlns:a16="http://schemas.microsoft.com/office/drawing/2014/main" id="{2AFCB0F9-FE41-4F9E-FB3C-04D375FD16C4}"/>
              </a:ext>
            </a:extLst>
          </p:cNvPr>
          <p:cNvSpPr txBox="1">
            <a:spLocks/>
          </p:cNvSpPr>
          <p:nvPr/>
        </p:nvSpPr>
        <p:spPr bwMode="auto">
          <a:xfrm>
            <a:off x="9219718" y="496977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Dipole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itle 3" descr="Heading">
            <a:extLst>
              <a:ext uri="{FF2B5EF4-FFF2-40B4-BE49-F238E27FC236}">
                <a16:creationId xmlns:a16="http://schemas.microsoft.com/office/drawing/2014/main" id="{B258F3E2-5C14-45DB-FE30-83C6003F1214}"/>
              </a:ext>
            </a:extLst>
          </p:cNvPr>
          <p:cNvSpPr txBox="1">
            <a:spLocks/>
          </p:cNvSpPr>
          <p:nvPr/>
        </p:nvSpPr>
        <p:spPr bwMode="auto">
          <a:xfrm>
            <a:off x="8981627" y="295849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Scintillator screen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Title 3" descr="Heading">
            <a:extLst>
              <a:ext uri="{FF2B5EF4-FFF2-40B4-BE49-F238E27FC236}">
                <a16:creationId xmlns:a16="http://schemas.microsoft.com/office/drawing/2014/main" id="{DF0673AB-1957-1E9A-3841-E7CB5E15ED00}"/>
              </a:ext>
            </a:extLst>
          </p:cNvPr>
          <p:cNvSpPr txBox="1">
            <a:spLocks/>
          </p:cNvSpPr>
          <p:nvPr/>
        </p:nvSpPr>
        <p:spPr bwMode="auto">
          <a:xfrm>
            <a:off x="11340146" y="3268792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Camera array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8C84D328-CBE6-AE22-A663-CBC6F28CAAC9}"/>
              </a:ext>
            </a:extLst>
          </p:cNvPr>
          <p:cNvSpPr/>
          <p:nvPr/>
        </p:nvSpPr>
        <p:spPr>
          <a:xfrm>
            <a:off x="425815" y="2660339"/>
            <a:ext cx="5442761" cy="3378044"/>
          </a:xfrm>
          <a:prstGeom prst="roundRect">
            <a:avLst/>
          </a:prstGeom>
          <a:noFill/>
          <a:ln w="22225">
            <a:solidFill>
              <a:srgbClr val="0070C0">
                <a:alpha val="25167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A9264ACF-F76C-2135-A0A3-28E937C370F1}"/>
              </a:ext>
            </a:extLst>
          </p:cNvPr>
          <p:cNvSpPr/>
          <p:nvPr/>
        </p:nvSpPr>
        <p:spPr>
          <a:xfrm>
            <a:off x="7115269" y="2660339"/>
            <a:ext cx="4934839" cy="3378044"/>
          </a:xfrm>
          <a:prstGeom prst="roundRect">
            <a:avLst/>
          </a:prstGeom>
          <a:noFill/>
          <a:ln w="22225">
            <a:solidFill>
              <a:srgbClr val="00B050">
                <a:alpha val="24680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A3AAD1B7-8226-D623-D73B-5548CDD9BBB8}"/>
              </a:ext>
            </a:extLst>
          </p:cNvPr>
          <p:cNvSpPr/>
          <p:nvPr/>
        </p:nvSpPr>
        <p:spPr>
          <a:xfrm>
            <a:off x="2246716" y="2423928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30E99CF-44DE-6061-31B6-E7DFC84FCE75}"/>
              </a:ext>
            </a:extLst>
          </p:cNvPr>
          <p:cNvSpPr/>
          <p:nvPr/>
        </p:nvSpPr>
        <p:spPr>
          <a:xfrm>
            <a:off x="8694626" y="2396254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itle 3" descr="Heading">
            <a:extLst>
              <a:ext uri="{FF2B5EF4-FFF2-40B4-BE49-F238E27FC236}">
                <a16:creationId xmlns:a16="http://schemas.microsoft.com/office/drawing/2014/main" id="{1A32570E-166B-A670-1932-97875F3061B0}"/>
              </a:ext>
            </a:extLst>
          </p:cNvPr>
          <p:cNvSpPr txBox="1">
            <a:spLocks/>
          </p:cNvSpPr>
          <p:nvPr/>
        </p:nvSpPr>
        <p:spPr bwMode="auto">
          <a:xfrm>
            <a:off x="2108841" y="2494831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7DDF0"/>
                </a:solidFill>
                <a:latin typeface="Helvetica" pitchFamily="2" charset="0"/>
                <a:cs typeface="Calibri" panose="020F0502020204030204" pitchFamily="34" charset="0"/>
              </a:rPr>
              <a:t>Vapour source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C7DD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Title 3" descr="Heading">
            <a:extLst>
              <a:ext uri="{FF2B5EF4-FFF2-40B4-BE49-F238E27FC236}">
                <a16:creationId xmlns:a16="http://schemas.microsoft.com/office/drawing/2014/main" id="{D950419A-A7E2-4D71-C141-C24D1618501C}"/>
              </a:ext>
            </a:extLst>
          </p:cNvPr>
          <p:cNvSpPr txBox="1">
            <a:spLocks/>
          </p:cNvSpPr>
          <p:nvPr/>
        </p:nvSpPr>
        <p:spPr bwMode="auto">
          <a:xfrm>
            <a:off x="8552883" y="2490057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8ECD8"/>
                </a:solidFill>
                <a:latin typeface="Helvetica" pitchFamily="2" charset="0"/>
                <a:cs typeface="Calibri" panose="020F0502020204030204" pitchFamily="34" charset="0"/>
              </a:rPr>
              <a:t>Spectrometer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Title 3" descr="Heading">
            <a:extLst>
              <a:ext uri="{FF2B5EF4-FFF2-40B4-BE49-F238E27FC236}">
                <a16:creationId xmlns:a16="http://schemas.microsoft.com/office/drawing/2014/main" id="{DF781026-16CD-8056-CD1A-62F475374FED}"/>
              </a:ext>
            </a:extLst>
          </p:cNvPr>
          <p:cNvSpPr txBox="1">
            <a:spLocks/>
          </p:cNvSpPr>
          <p:nvPr/>
        </p:nvSpPr>
        <p:spPr bwMode="auto">
          <a:xfrm>
            <a:off x="2689296" y="3505962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Plungers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itle 3" descr="Heading">
            <a:extLst>
              <a:ext uri="{FF2B5EF4-FFF2-40B4-BE49-F238E27FC236}">
                <a16:creationId xmlns:a16="http://schemas.microsoft.com/office/drawing/2014/main" id="{F60D3CB6-90D7-9F3E-9592-DAD576D3AC6E}"/>
              </a:ext>
            </a:extLst>
          </p:cNvPr>
          <p:cNvSpPr txBox="1">
            <a:spLocks/>
          </p:cNvSpPr>
          <p:nvPr/>
        </p:nvSpPr>
        <p:spPr bwMode="auto">
          <a:xfrm>
            <a:off x="748569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Title 3" descr="Heading">
            <a:extLst>
              <a:ext uri="{FF2B5EF4-FFF2-40B4-BE49-F238E27FC236}">
                <a16:creationId xmlns:a16="http://schemas.microsoft.com/office/drawing/2014/main" id="{D5B9A5FF-F630-D91B-D619-19B76EB5C6D6}"/>
              </a:ext>
            </a:extLst>
          </p:cNvPr>
          <p:cNvSpPr txBox="1">
            <a:spLocks/>
          </p:cNvSpPr>
          <p:nvPr/>
        </p:nvSpPr>
        <p:spPr bwMode="auto">
          <a:xfrm>
            <a:off x="1237908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2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Title 3" descr="Heading">
            <a:extLst>
              <a:ext uri="{FF2B5EF4-FFF2-40B4-BE49-F238E27FC236}">
                <a16:creationId xmlns:a16="http://schemas.microsoft.com/office/drawing/2014/main" id="{0AC1CE0F-6571-A7E0-D622-FC005B9859C7}"/>
              </a:ext>
            </a:extLst>
          </p:cNvPr>
          <p:cNvSpPr txBox="1">
            <a:spLocks/>
          </p:cNvSpPr>
          <p:nvPr/>
        </p:nvSpPr>
        <p:spPr bwMode="auto">
          <a:xfrm>
            <a:off x="1727247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3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Title 3" descr="Heading">
            <a:extLst>
              <a:ext uri="{FF2B5EF4-FFF2-40B4-BE49-F238E27FC236}">
                <a16:creationId xmlns:a16="http://schemas.microsoft.com/office/drawing/2014/main" id="{B80C2B3B-F32F-E1EB-E908-3ED625CEA128}"/>
              </a:ext>
            </a:extLst>
          </p:cNvPr>
          <p:cNvSpPr txBox="1">
            <a:spLocks/>
          </p:cNvSpPr>
          <p:nvPr/>
        </p:nvSpPr>
        <p:spPr bwMode="auto">
          <a:xfrm>
            <a:off x="2213076" y="376698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4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itle 3" descr="Heading">
            <a:extLst>
              <a:ext uri="{FF2B5EF4-FFF2-40B4-BE49-F238E27FC236}">
                <a16:creationId xmlns:a16="http://schemas.microsoft.com/office/drawing/2014/main" id="{BA239257-613E-D93E-1F92-3796E7CF9345}"/>
              </a:ext>
            </a:extLst>
          </p:cNvPr>
          <p:cNvSpPr txBox="1">
            <a:spLocks/>
          </p:cNvSpPr>
          <p:nvPr/>
        </p:nvSpPr>
        <p:spPr bwMode="auto">
          <a:xfrm>
            <a:off x="2713308" y="3770198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5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Title 3" descr="Heading">
            <a:extLst>
              <a:ext uri="{FF2B5EF4-FFF2-40B4-BE49-F238E27FC236}">
                <a16:creationId xmlns:a16="http://schemas.microsoft.com/office/drawing/2014/main" id="{2C20BB75-D721-0642-A9F6-BBF8CE6F65C5}"/>
              </a:ext>
            </a:extLst>
          </p:cNvPr>
          <p:cNvSpPr txBox="1">
            <a:spLocks/>
          </p:cNvSpPr>
          <p:nvPr/>
        </p:nvSpPr>
        <p:spPr bwMode="auto">
          <a:xfrm>
            <a:off x="3191680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6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itle 3" descr="Heading">
            <a:extLst>
              <a:ext uri="{FF2B5EF4-FFF2-40B4-BE49-F238E27FC236}">
                <a16:creationId xmlns:a16="http://schemas.microsoft.com/office/drawing/2014/main" id="{6637613D-B403-2C16-9617-2FFB9ACC3F15}"/>
              </a:ext>
            </a:extLst>
          </p:cNvPr>
          <p:cNvSpPr txBox="1">
            <a:spLocks/>
          </p:cNvSpPr>
          <p:nvPr/>
        </p:nvSpPr>
        <p:spPr bwMode="auto">
          <a:xfrm>
            <a:off x="3697024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7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itle 3" descr="Heading">
            <a:extLst>
              <a:ext uri="{FF2B5EF4-FFF2-40B4-BE49-F238E27FC236}">
                <a16:creationId xmlns:a16="http://schemas.microsoft.com/office/drawing/2014/main" id="{57553B7F-A0EC-3E18-56A5-55206BD94723}"/>
              </a:ext>
            </a:extLst>
          </p:cNvPr>
          <p:cNvSpPr txBox="1">
            <a:spLocks/>
          </p:cNvSpPr>
          <p:nvPr/>
        </p:nvSpPr>
        <p:spPr bwMode="auto">
          <a:xfrm>
            <a:off x="4168198" y="3775351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8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Title 3" descr="Heading">
            <a:extLst>
              <a:ext uri="{FF2B5EF4-FFF2-40B4-BE49-F238E27FC236}">
                <a16:creationId xmlns:a16="http://schemas.microsoft.com/office/drawing/2014/main" id="{FF3EC92C-4DB3-F576-F117-649F63643807}"/>
              </a:ext>
            </a:extLst>
          </p:cNvPr>
          <p:cNvSpPr txBox="1">
            <a:spLocks/>
          </p:cNvSpPr>
          <p:nvPr/>
        </p:nvSpPr>
        <p:spPr bwMode="auto">
          <a:xfrm>
            <a:off x="4654515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9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itle 3" descr="Heading">
            <a:extLst>
              <a:ext uri="{FF2B5EF4-FFF2-40B4-BE49-F238E27FC236}">
                <a16:creationId xmlns:a16="http://schemas.microsoft.com/office/drawing/2014/main" id="{59515C9A-1E31-950D-8172-4A76C82BA6A1}"/>
              </a:ext>
            </a:extLst>
          </p:cNvPr>
          <p:cNvSpPr txBox="1">
            <a:spLocks/>
          </p:cNvSpPr>
          <p:nvPr/>
        </p:nvSpPr>
        <p:spPr bwMode="auto">
          <a:xfrm>
            <a:off x="5143214" y="3773254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10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5" name="Title 3" descr="Heading">
            <a:extLst>
              <a:ext uri="{FF2B5EF4-FFF2-40B4-BE49-F238E27FC236}">
                <a16:creationId xmlns:a16="http://schemas.microsoft.com/office/drawing/2014/main" id="{E9973830-A9CB-0308-711E-53D80E52B0E8}"/>
              </a:ext>
            </a:extLst>
          </p:cNvPr>
          <p:cNvSpPr txBox="1">
            <a:spLocks/>
          </p:cNvSpPr>
          <p:nvPr/>
        </p:nvSpPr>
        <p:spPr bwMode="auto">
          <a:xfrm>
            <a:off x="10075356" y="6632370"/>
            <a:ext cx="2046008" cy="19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GB" sz="1000" b="0" i="1" dirty="0">
                <a:solidFill>
                  <a:schemeClr val="bg1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Diagram not drawn to scale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chemeClr val="bg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itle 3" descr="Heading">
            <a:extLst>
              <a:ext uri="{FF2B5EF4-FFF2-40B4-BE49-F238E27FC236}">
                <a16:creationId xmlns:a16="http://schemas.microsoft.com/office/drawing/2014/main" id="{B9700080-2B49-62AB-047F-112CA2261304}"/>
              </a:ext>
            </a:extLst>
          </p:cNvPr>
          <p:cNvSpPr txBox="1">
            <a:spLocks/>
          </p:cNvSpPr>
          <p:nvPr/>
        </p:nvSpPr>
        <p:spPr bwMode="auto">
          <a:xfrm>
            <a:off x="2703368" y="532093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itle 3" descr="Heading">
            <a:extLst>
              <a:ext uri="{FF2B5EF4-FFF2-40B4-BE49-F238E27FC236}">
                <a16:creationId xmlns:a16="http://schemas.microsoft.com/office/drawing/2014/main" id="{038B72E1-2D32-3160-545D-C1EADAAFBE9B}"/>
              </a:ext>
            </a:extLst>
          </p:cNvPr>
          <p:cNvSpPr txBox="1">
            <a:spLocks/>
          </p:cNvSpPr>
          <p:nvPr/>
        </p:nvSpPr>
        <p:spPr bwMode="auto">
          <a:xfrm>
            <a:off x="11202609" y="4905757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Protons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Title 3" descr="Heading">
            <a:extLst>
              <a:ext uri="{FF2B5EF4-FFF2-40B4-BE49-F238E27FC236}">
                <a16:creationId xmlns:a16="http://schemas.microsoft.com/office/drawing/2014/main" id="{69F6BBCB-F88E-8B59-3BCC-309DCD5A74B6}"/>
              </a:ext>
            </a:extLst>
          </p:cNvPr>
          <p:cNvSpPr txBox="1">
            <a:spLocks/>
          </p:cNvSpPr>
          <p:nvPr/>
        </p:nvSpPr>
        <p:spPr bwMode="auto">
          <a:xfrm>
            <a:off x="19417" y="4046285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Injected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Title 3" descr="Heading">
            <a:extLst>
              <a:ext uri="{FF2B5EF4-FFF2-40B4-BE49-F238E27FC236}">
                <a16:creationId xmlns:a16="http://schemas.microsoft.com/office/drawing/2014/main" id="{54A16B11-B93F-25DF-C499-77F470017514}"/>
              </a:ext>
            </a:extLst>
          </p:cNvPr>
          <p:cNvSpPr txBox="1">
            <a:spLocks/>
          </p:cNvSpPr>
          <p:nvPr/>
        </p:nvSpPr>
        <p:spPr bwMode="auto">
          <a:xfrm>
            <a:off x="4576649" y="358004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0.5m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EC92523B-44FE-5C6C-04B4-A071A57A0FF6}"/>
              </a:ext>
            </a:extLst>
          </p:cNvPr>
          <p:cNvCxnSpPr>
            <a:cxnSpLocks/>
          </p:cNvCxnSpPr>
          <p:nvPr/>
        </p:nvCxnSpPr>
        <p:spPr>
          <a:xfrm>
            <a:off x="4792032" y="3746172"/>
            <a:ext cx="478372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EFB9F609-FB0B-6DB0-D81D-328334853911}"/>
              </a:ext>
            </a:extLst>
          </p:cNvPr>
          <p:cNvCxnSpPr>
            <a:cxnSpLocks/>
          </p:cNvCxnSpPr>
          <p:nvPr/>
        </p:nvCxnSpPr>
        <p:spPr>
          <a:xfrm>
            <a:off x="3433928" y="5391407"/>
            <a:ext cx="2288214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2208D82E-E00A-8EC2-C6BD-8282D9CD651B}"/>
              </a:ext>
            </a:extLst>
          </p:cNvPr>
          <p:cNvCxnSpPr>
            <a:cxnSpLocks/>
          </p:cNvCxnSpPr>
          <p:nvPr/>
        </p:nvCxnSpPr>
        <p:spPr>
          <a:xfrm flipH="1">
            <a:off x="616559" y="5391407"/>
            <a:ext cx="2333025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Arc 206">
            <a:extLst>
              <a:ext uri="{FF2B5EF4-FFF2-40B4-BE49-F238E27FC236}">
                <a16:creationId xmlns:a16="http://schemas.microsoft.com/office/drawing/2014/main" id="{8DB66009-74C8-DEB1-AC9F-2C10B826CF92}"/>
              </a:ext>
            </a:extLst>
          </p:cNvPr>
          <p:cNvSpPr/>
          <p:nvPr/>
        </p:nvSpPr>
        <p:spPr>
          <a:xfrm rot="10800000" flipH="1">
            <a:off x="7176301" y="2884482"/>
            <a:ext cx="4406245" cy="1882648"/>
          </a:xfrm>
          <a:prstGeom prst="arc">
            <a:avLst>
              <a:gd name="adj1" fmla="val 16783844"/>
              <a:gd name="adj2" fmla="val 20499153"/>
            </a:avLst>
          </a:prstGeom>
          <a:ln w="1905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469B77CB-019B-D82A-B08A-B35CB05A6464}"/>
              </a:ext>
            </a:extLst>
          </p:cNvPr>
          <p:cNvCxnSpPr>
            <a:cxnSpLocks/>
          </p:cNvCxnSpPr>
          <p:nvPr/>
        </p:nvCxnSpPr>
        <p:spPr>
          <a:xfrm>
            <a:off x="9865070" y="3191784"/>
            <a:ext cx="1563576" cy="1500739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B95D2D55-87C5-326E-0259-C70C6EF3551C}"/>
              </a:ext>
            </a:extLst>
          </p:cNvPr>
          <p:cNvCxnSpPr>
            <a:cxnSpLocks/>
          </p:cNvCxnSpPr>
          <p:nvPr/>
        </p:nvCxnSpPr>
        <p:spPr>
          <a:xfrm>
            <a:off x="715063" y="4761305"/>
            <a:ext cx="10948792" cy="7342"/>
          </a:xfrm>
          <a:prstGeom prst="straightConnector1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A0D5345E-A13E-3295-5FB0-187155BA4CB9}"/>
              </a:ext>
            </a:extLst>
          </p:cNvPr>
          <p:cNvCxnSpPr>
            <a:cxnSpLocks/>
          </p:cNvCxnSpPr>
          <p:nvPr/>
        </p:nvCxnSpPr>
        <p:spPr>
          <a:xfrm>
            <a:off x="57825" y="4547610"/>
            <a:ext cx="1324336" cy="213340"/>
          </a:xfrm>
          <a:prstGeom prst="straightConnector1">
            <a:avLst/>
          </a:prstGeom>
          <a:ln w="25400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itle 3" descr="Heading">
            <a:extLst>
              <a:ext uri="{FF2B5EF4-FFF2-40B4-BE49-F238E27FC236}">
                <a16:creationId xmlns:a16="http://schemas.microsoft.com/office/drawing/2014/main" id="{AF9D106B-3B5F-1810-C891-A7EFA924A521}"/>
              </a:ext>
            </a:extLst>
          </p:cNvPr>
          <p:cNvSpPr txBox="1">
            <a:spLocks/>
          </p:cNvSpPr>
          <p:nvPr/>
        </p:nvSpPr>
        <p:spPr bwMode="auto">
          <a:xfrm>
            <a:off x="11202609" y="4191312"/>
            <a:ext cx="94784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Accelerated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 descr="A white rectangular sign on a black background&#10;&#10;Description automatically generated">
            <a:extLst>
              <a:ext uri="{FF2B5EF4-FFF2-40B4-BE49-F238E27FC236}">
                <a16:creationId xmlns:a16="http://schemas.microsoft.com/office/drawing/2014/main" id="{15CA05F5-6ADA-D71A-84E5-42A23109F5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3813" y="4188254"/>
            <a:ext cx="229039" cy="674392"/>
          </a:xfrm>
          <a:prstGeom prst="rect">
            <a:avLst/>
          </a:prstGeom>
        </p:spPr>
      </p:pic>
      <p:sp>
        <p:nvSpPr>
          <p:cNvPr id="8" name="Title 3" descr="Heading">
            <a:extLst>
              <a:ext uri="{FF2B5EF4-FFF2-40B4-BE49-F238E27FC236}">
                <a16:creationId xmlns:a16="http://schemas.microsoft.com/office/drawing/2014/main" id="{9E2EB8D9-7D90-3F7C-8ACC-997E6E586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724638"/>
          </a:xfrm>
        </p:spPr>
        <p:txBody>
          <a:bodyPr/>
          <a:lstStyle/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The plunger experiment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itle 3" descr="Heading">
            <a:extLst>
              <a:ext uri="{FF2B5EF4-FFF2-40B4-BE49-F238E27FC236}">
                <a16:creationId xmlns:a16="http://schemas.microsoft.com/office/drawing/2014/main" id="{E2827AA4-1A0B-2589-964C-61B60D9C7146}"/>
              </a:ext>
            </a:extLst>
          </p:cNvPr>
          <p:cNvSpPr txBox="1">
            <a:spLocks/>
          </p:cNvSpPr>
          <p:nvPr/>
        </p:nvSpPr>
        <p:spPr bwMode="auto">
          <a:xfrm>
            <a:off x="219638" y="1577294"/>
            <a:ext cx="11780069" cy="7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The ‘plungers’ (laser dumps) allow us to study the acceleration as a function of the plasma length</a:t>
            </a:r>
          </a:p>
          <a:p>
            <a:pPr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We can attempt to perform a direct measurement on the accelerating gradient (</a:t>
            </a:r>
            <a:r>
              <a:rPr lang="en-GB" sz="2000" b="0" dirty="0" err="1">
                <a:latin typeface="Helvetica" pitchFamily="2" charset="0"/>
                <a:cs typeface="Calibri" panose="020F0502020204030204" pitchFamily="34" charset="0"/>
              </a:rPr>
              <a:t>dE</a:t>
            </a: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/</a:t>
            </a:r>
            <a:r>
              <a:rPr lang="en-GB" sz="2000" b="0" dirty="0" err="1">
                <a:latin typeface="Helvetica" pitchFamily="2" charset="0"/>
                <a:cs typeface="Calibri" panose="020F0502020204030204" pitchFamily="34" charset="0"/>
              </a:rPr>
              <a:t>dz</a:t>
            </a: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4677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3BF50-6B11-BF2B-150A-6BF7517F80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 descr="Heading">
            <a:extLst>
              <a:ext uri="{FF2B5EF4-FFF2-40B4-BE49-F238E27FC236}">
                <a16:creationId xmlns:a16="http://schemas.microsoft.com/office/drawing/2014/main" id="{D0D3B3A9-A0B0-A2C0-6463-0BF366DB0C14}"/>
              </a:ext>
            </a:extLst>
          </p:cNvPr>
          <p:cNvSpPr txBox="1">
            <a:spLocks/>
          </p:cNvSpPr>
          <p:nvPr/>
        </p:nvSpPr>
        <p:spPr bwMode="auto">
          <a:xfrm>
            <a:off x="616559" y="4914207"/>
            <a:ext cx="5105582" cy="421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Laser-ionised plasma </a:t>
            </a:r>
            <a:r>
              <a:rPr lang="en-GB" sz="120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7.5m</a:t>
            </a:r>
          </a:p>
          <a:p>
            <a:pPr algn="ctr">
              <a:lnSpc>
                <a:spcPct val="100000"/>
              </a:lnSpc>
            </a:pPr>
            <a:endParaRPr lang="en-GB" sz="1200" b="0" i="1" dirty="0">
              <a:solidFill>
                <a:srgbClr val="FFD4AA"/>
              </a:solidFill>
              <a:latin typeface="Helvetica" pitchFamily="2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12B8FA2E-69F2-3B87-3D20-06BDEF6E7ECA}"/>
              </a:ext>
            </a:extLst>
          </p:cNvPr>
          <p:cNvSpPr/>
          <p:nvPr/>
        </p:nvSpPr>
        <p:spPr>
          <a:xfrm>
            <a:off x="616558" y="4676988"/>
            <a:ext cx="3685567" cy="192559"/>
          </a:xfrm>
          <a:prstGeom prst="rect">
            <a:avLst/>
          </a:prstGeom>
          <a:solidFill>
            <a:schemeClr val="accent5">
              <a:lumMod val="60000"/>
              <a:lumOff val="40000"/>
              <a:alpha val="5392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itle 3" descr="Heading">
            <a:extLst>
              <a:ext uri="{FF2B5EF4-FFF2-40B4-BE49-F238E27FC236}">
                <a16:creationId xmlns:a16="http://schemas.microsoft.com/office/drawing/2014/main" id="{2E129AFF-04FE-3295-B80B-B74E3575FB00}"/>
              </a:ext>
            </a:extLst>
          </p:cNvPr>
          <p:cNvSpPr txBox="1">
            <a:spLocks/>
          </p:cNvSpPr>
          <p:nvPr/>
        </p:nvSpPr>
        <p:spPr bwMode="auto">
          <a:xfrm>
            <a:off x="6022718" y="3426179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Laser dump 2 (LBDP2)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4" name="Picture 103" descr="A black rectangular object with a black line&#10;&#10;Description automatically generated">
            <a:extLst>
              <a:ext uri="{FF2B5EF4-FFF2-40B4-BE49-F238E27FC236}">
                <a16:creationId xmlns:a16="http://schemas.microsoft.com/office/drawing/2014/main" id="{461C2F46-CD74-EC4D-FF43-9107F29EC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593" y="3926421"/>
            <a:ext cx="187144" cy="6550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BB0639-0120-8054-73D2-51E0ED053E0F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15</a:t>
            </a:r>
          </a:p>
        </p:txBody>
      </p:sp>
      <p:pic>
        <p:nvPicPr>
          <p:cNvPr id="69" name="Picture 68" descr="A black and white grid with x marks&#10;&#10;Description automatically generated">
            <a:extLst>
              <a:ext uri="{FF2B5EF4-FFF2-40B4-BE49-F238E27FC236}">
                <a16:creationId xmlns:a16="http://schemas.microsoft.com/office/drawing/2014/main" id="{3F4DDA4E-7A73-4831-E3AB-CC7CB15C8D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721" y="4011465"/>
            <a:ext cx="1596996" cy="860604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46FD9EBC-B035-6797-3400-D700881B4BC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44" r="9654"/>
          <a:stretch/>
        </p:blipFill>
        <p:spPr>
          <a:xfrm>
            <a:off x="7383274" y="4294922"/>
            <a:ext cx="715448" cy="932767"/>
          </a:xfrm>
          <a:prstGeom prst="rect">
            <a:avLst/>
          </a:prstGeom>
        </p:spPr>
      </p:pic>
      <p:grpSp>
        <p:nvGrpSpPr>
          <p:cNvPr id="155" name="Group 154">
            <a:extLst>
              <a:ext uri="{FF2B5EF4-FFF2-40B4-BE49-F238E27FC236}">
                <a16:creationId xmlns:a16="http://schemas.microsoft.com/office/drawing/2014/main" id="{48D8516D-8B79-1DE5-1D62-4904153B39CC}"/>
              </a:ext>
            </a:extLst>
          </p:cNvPr>
          <p:cNvGrpSpPr/>
          <p:nvPr/>
        </p:nvGrpSpPr>
        <p:grpSpPr>
          <a:xfrm>
            <a:off x="609453" y="3920015"/>
            <a:ext cx="5112689" cy="1267919"/>
            <a:chOff x="920349" y="3920015"/>
            <a:chExt cx="5112689" cy="1267919"/>
          </a:xfrm>
        </p:grpSpPr>
        <p:pic>
          <p:nvPicPr>
            <p:cNvPr id="110" name="Picture 109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53E09CB1-E9A0-7CB4-F4F5-6459DF115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9388" y="3928248"/>
              <a:ext cx="187144" cy="655004"/>
            </a:xfrm>
            <a:prstGeom prst="rect">
              <a:avLst/>
            </a:prstGeom>
          </p:spPr>
        </p:pic>
        <p:pic>
          <p:nvPicPr>
            <p:cNvPr id="109" name="Picture 10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B14FFE7-477C-788F-E0EC-A87629493F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4452" y="3924272"/>
              <a:ext cx="187144" cy="655004"/>
            </a:xfrm>
            <a:prstGeom prst="rect">
              <a:avLst/>
            </a:prstGeom>
          </p:spPr>
        </p:pic>
        <p:pic>
          <p:nvPicPr>
            <p:cNvPr id="115" name="Picture 114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B88932F9-A725-99DB-C7F6-2FC8197A0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23164" y="3924272"/>
              <a:ext cx="187144" cy="655004"/>
            </a:xfrm>
            <a:prstGeom prst="rect">
              <a:avLst/>
            </a:prstGeom>
          </p:spPr>
        </p:pic>
        <p:pic>
          <p:nvPicPr>
            <p:cNvPr id="114" name="Picture 113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E5A0CCBD-0F80-6D96-EA44-DADF1D69E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9587" y="3928248"/>
              <a:ext cx="187144" cy="655004"/>
            </a:xfrm>
            <a:prstGeom prst="rect">
              <a:avLst/>
            </a:prstGeom>
          </p:spPr>
        </p:pic>
        <p:pic>
          <p:nvPicPr>
            <p:cNvPr id="117" name="Picture 116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364AE523-7C58-CA18-66BF-EEEA18A4C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884" y="3924038"/>
              <a:ext cx="187144" cy="655004"/>
            </a:xfrm>
            <a:prstGeom prst="rect">
              <a:avLst/>
            </a:prstGeom>
          </p:spPr>
        </p:pic>
        <p:pic>
          <p:nvPicPr>
            <p:cNvPr id="119" name="Picture 11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37E24729-69DB-97BC-5027-A185BE4810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7612" y="3920015"/>
              <a:ext cx="187144" cy="655004"/>
            </a:xfrm>
            <a:prstGeom prst="rect">
              <a:avLst/>
            </a:prstGeom>
          </p:spPr>
        </p:pic>
        <p:pic>
          <p:nvPicPr>
            <p:cNvPr id="118" name="Picture 117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50BEA32B-76F9-DD68-BAD8-5041CE3E4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3396" y="3926421"/>
              <a:ext cx="187144" cy="655004"/>
            </a:xfrm>
            <a:prstGeom prst="rect">
              <a:avLst/>
            </a:prstGeom>
          </p:spPr>
        </p:pic>
        <p:pic>
          <p:nvPicPr>
            <p:cNvPr id="116" name="Picture 115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F10273FC-CCAF-3B94-0DA0-3C042C7FA2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81304" y="3928149"/>
              <a:ext cx="187144" cy="655004"/>
            </a:xfrm>
            <a:prstGeom prst="rect">
              <a:avLst/>
            </a:prstGeom>
          </p:spPr>
        </p:pic>
        <p:pic>
          <p:nvPicPr>
            <p:cNvPr id="112" name="Picture 111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129FA5F3-7B38-3787-6BDD-D931CD88FC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2423" y="3926421"/>
              <a:ext cx="187144" cy="655004"/>
            </a:xfrm>
            <a:prstGeom prst="rect">
              <a:avLst/>
            </a:prstGeom>
          </p:spPr>
        </p:pic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D37B343D-CD8F-9CE8-F944-A2E44041E8FA}"/>
                </a:ext>
              </a:extLst>
            </p:cNvPr>
            <p:cNvSpPr/>
            <p:nvPr/>
          </p:nvSpPr>
          <p:spPr>
            <a:xfrm>
              <a:off x="920349" y="4349361"/>
              <a:ext cx="5112689" cy="838573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9B245412-ED7C-FC77-6F64-B562AA679B4C}"/>
              </a:ext>
            </a:extLst>
          </p:cNvPr>
          <p:cNvGrpSpPr/>
          <p:nvPr/>
        </p:nvGrpSpPr>
        <p:grpSpPr>
          <a:xfrm rot="13497977">
            <a:off x="10439866" y="3453425"/>
            <a:ext cx="1312965" cy="267131"/>
            <a:chOff x="9212066" y="3080377"/>
            <a:chExt cx="1312965" cy="26713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AE32F099-D169-BB7B-9448-7C21DFD77EF5}"/>
                </a:ext>
              </a:extLst>
            </p:cNvPr>
            <p:cNvGrpSpPr/>
            <p:nvPr/>
          </p:nvGrpSpPr>
          <p:grpSpPr>
            <a:xfrm>
              <a:off x="9212066" y="3080379"/>
              <a:ext cx="167386" cy="264987"/>
              <a:chOff x="8938336" y="2456669"/>
              <a:chExt cx="238540" cy="464798"/>
            </a:xfrm>
          </p:grpSpPr>
          <p:sp>
            <p:nvSpPr>
              <p:cNvPr id="123" name="Trapezium 122">
                <a:extLst>
                  <a:ext uri="{FF2B5EF4-FFF2-40B4-BE49-F238E27FC236}">
                    <a16:creationId xmlns:a16="http://schemas.microsoft.com/office/drawing/2014/main" id="{59387988-DAC6-57B3-E0C8-297E0355812B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5686F3D7-2882-B053-8800-E2CB6AF1E19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7AAF186C-DDBE-8280-1F7C-6F669BBBC4C0}"/>
                </a:ext>
              </a:extLst>
            </p:cNvPr>
            <p:cNvGrpSpPr/>
            <p:nvPr/>
          </p:nvGrpSpPr>
          <p:grpSpPr>
            <a:xfrm>
              <a:off x="9402113" y="3080379"/>
              <a:ext cx="167386" cy="264987"/>
              <a:chOff x="8938336" y="2456669"/>
              <a:chExt cx="238540" cy="464798"/>
            </a:xfrm>
          </p:grpSpPr>
          <p:sp>
            <p:nvSpPr>
              <p:cNvPr id="126" name="Trapezium 125">
                <a:extLst>
                  <a:ext uri="{FF2B5EF4-FFF2-40B4-BE49-F238E27FC236}">
                    <a16:creationId xmlns:a16="http://schemas.microsoft.com/office/drawing/2014/main" id="{87E4003D-62EC-0FFB-DE00-8AB4D7151A54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0FFBAA7E-91C4-0A0D-4381-BBE328A7DF4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35B68A83-0C1C-83C5-4B1F-D0C674501693}"/>
                </a:ext>
              </a:extLst>
            </p:cNvPr>
            <p:cNvGrpSpPr/>
            <p:nvPr/>
          </p:nvGrpSpPr>
          <p:grpSpPr>
            <a:xfrm>
              <a:off x="9595572" y="3080379"/>
              <a:ext cx="167386" cy="264987"/>
              <a:chOff x="8938336" y="2456669"/>
              <a:chExt cx="238540" cy="464798"/>
            </a:xfrm>
          </p:grpSpPr>
          <p:sp>
            <p:nvSpPr>
              <p:cNvPr id="129" name="Trapezium 128">
                <a:extLst>
                  <a:ext uri="{FF2B5EF4-FFF2-40B4-BE49-F238E27FC236}">
                    <a16:creationId xmlns:a16="http://schemas.microsoft.com/office/drawing/2014/main" id="{AF505247-4688-D5BB-D4DE-B05D0B6BF268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0867E2E0-0C78-026B-98EA-D0749CE8CAF1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985841BE-71AC-5FB7-7843-1288786C4D2D}"/>
                </a:ext>
              </a:extLst>
            </p:cNvPr>
            <p:cNvGrpSpPr/>
            <p:nvPr/>
          </p:nvGrpSpPr>
          <p:grpSpPr>
            <a:xfrm>
              <a:off x="9786281" y="3080378"/>
              <a:ext cx="167386" cy="264987"/>
              <a:chOff x="8938336" y="2456669"/>
              <a:chExt cx="238540" cy="464798"/>
            </a:xfrm>
          </p:grpSpPr>
          <p:sp>
            <p:nvSpPr>
              <p:cNvPr id="132" name="Trapezium 131">
                <a:extLst>
                  <a:ext uri="{FF2B5EF4-FFF2-40B4-BE49-F238E27FC236}">
                    <a16:creationId xmlns:a16="http://schemas.microsoft.com/office/drawing/2014/main" id="{2AADD16D-C42F-9AEE-247A-049272272085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480448A3-B6B9-5705-46EA-F4EA9CEFF55B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2772CDA0-7062-A212-AF72-5FC9E7906053}"/>
                </a:ext>
              </a:extLst>
            </p:cNvPr>
            <p:cNvGrpSpPr/>
            <p:nvPr/>
          </p:nvGrpSpPr>
          <p:grpSpPr>
            <a:xfrm>
              <a:off x="9976990" y="3082521"/>
              <a:ext cx="167386" cy="264987"/>
              <a:chOff x="8938336" y="2456669"/>
              <a:chExt cx="238540" cy="464798"/>
            </a:xfrm>
          </p:grpSpPr>
          <p:sp>
            <p:nvSpPr>
              <p:cNvPr id="135" name="Trapezium 134">
                <a:extLst>
                  <a:ext uri="{FF2B5EF4-FFF2-40B4-BE49-F238E27FC236}">
                    <a16:creationId xmlns:a16="http://schemas.microsoft.com/office/drawing/2014/main" id="{C32BEBD4-E4F7-C438-3D51-A63F62CB6DFE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84EC01A6-A221-EF3D-693F-37F864786EA4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0D2C55F3-0C74-AF19-054D-8C0EF5538A64}"/>
                </a:ext>
              </a:extLst>
            </p:cNvPr>
            <p:cNvGrpSpPr/>
            <p:nvPr/>
          </p:nvGrpSpPr>
          <p:grpSpPr>
            <a:xfrm>
              <a:off x="10167699" y="3080377"/>
              <a:ext cx="167386" cy="264987"/>
              <a:chOff x="8938336" y="2456669"/>
              <a:chExt cx="238540" cy="464798"/>
            </a:xfrm>
          </p:grpSpPr>
          <p:sp>
            <p:nvSpPr>
              <p:cNvPr id="138" name="Trapezium 137">
                <a:extLst>
                  <a:ext uri="{FF2B5EF4-FFF2-40B4-BE49-F238E27FC236}">
                    <a16:creationId xmlns:a16="http://schemas.microsoft.com/office/drawing/2014/main" id="{0B6A703F-D643-404C-A0E1-7B4493BC61E5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F52D3D3D-A5D9-CA28-B8C4-1B0B4B66CC66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0D94A53F-ADA7-9843-B054-20013587729B}"/>
                </a:ext>
              </a:extLst>
            </p:cNvPr>
            <p:cNvGrpSpPr/>
            <p:nvPr/>
          </p:nvGrpSpPr>
          <p:grpSpPr>
            <a:xfrm>
              <a:off x="10357645" y="3080377"/>
              <a:ext cx="167386" cy="264987"/>
              <a:chOff x="8938336" y="2456669"/>
              <a:chExt cx="238540" cy="464798"/>
            </a:xfrm>
          </p:grpSpPr>
          <p:sp>
            <p:nvSpPr>
              <p:cNvPr id="141" name="Trapezium 140">
                <a:extLst>
                  <a:ext uri="{FF2B5EF4-FFF2-40B4-BE49-F238E27FC236}">
                    <a16:creationId xmlns:a16="http://schemas.microsoft.com/office/drawing/2014/main" id="{33F30C78-8510-0227-7975-A71AFB144D58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7DF47F28-C133-1A43-F61A-A8E593E42E5D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0" name="Title 3" descr="Heading">
            <a:extLst>
              <a:ext uri="{FF2B5EF4-FFF2-40B4-BE49-F238E27FC236}">
                <a16:creationId xmlns:a16="http://schemas.microsoft.com/office/drawing/2014/main" id="{48A0BFFC-20E0-B6C6-08C0-D53A0837FD88}"/>
              </a:ext>
            </a:extLst>
          </p:cNvPr>
          <p:cNvSpPr txBox="1">
            <a:spLocks/>
          </p:cNvSpPr>
          <p:nvPr/>
        </p:nvSpPr>
        <p:spPr bwMode="auto">
          <a:xfrm>
            <a:off x="7243477" y="5248400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Quadrupole doublet 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Title 3" descr="Heading">
            <a:extLst>
              <a:ext uri="{FF2B5EF4-FFF2-40B4-BE49-F238E27FC236}">
                <a16:creationId xmlns:a16="http://schemas.microsoft.com/office/drawing/2014/main" id="{AA61B633-7A00-F967-F945-A82639ECB6B4}"/>
              </a:ext>
            </a:extLst>
          </p:cNvPr>
          <p:cNvSpPr txBox="1">
            <a:spLocks/>
          </p:cNvSpPr>
          <p:nvPr/>
        </p:nvSpPr>
        <p:spPr bwMode="auto">
          <a:xfrm>
            <a:off x="9219718" y="496977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Dipole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itle 3" descr="Heading">
            <a:extLst>
              <a:ext uri="{FF2B5EF4-FFF2-40B4-BE49-F238E27FC236}">
                <a16:creationId xmlns:a16="http://schemas.microsoft.com/office/drawing/2014/main" id="{D7C616F7-7ADD-B67E-2A97-940A08D7D73A}"/>
              </a:ext>
            </a:extLst>
          </p:cNvPr>
          <p:cNvSpPr txBox="1">
            <a:spLocks/>
          </p:cNvSpPr>
          <p:nvPr/>
        </p:nvSpPr>
        <p:spPr bwMode="auto">
          <a:xfrm>
            <a:off x="8981627" y="295849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Scintillator screen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Title 3" descr="Heading">
            <a:extLst>
              <a:ext uri="{FF2B5EF4-FFF2-40B4-BE49-F238E27FC236}">
                <a16:creationId xmlns:a16="http://schemas.microsoft.com/office/drawing/2014/main" id="{C20A206D-DE3F-A0AD-E451-633462078DDD}"/>
              </a:ext>
            </a:extLst>
          </p:cNvPr>
          <p:cNvSpPr txBox="1">
            <a:spLocks/>
          </p:cNvSpPr>
          <p:nvPr/>
        </p:nvSpPr>
        <p:spPr bwMode="auto">
          <a:xfrm>
            <a:off x="11340146" y="3268792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Camera array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FAD3E565-0CB9-C50E-E474-318F6545B4CE}"/>
              </a:ext>
            </a:extLst>
          </p:cNvPr>
          <p:cNvSpPr/>
          <p:nvPr/>
        </p:nvSpPr>
        <p:spPr>
          <a:xfrm>
            <a:off x="425815" y="2660339"/>
            <a:ext cx="5442761" cy="3378044"/>
          </a:xfrm>
          <a:prstGeom prst="roundRect">
            <a:avLst/>
          </a:prstGeom>
          <a:noFill/>
          <a:ln w="22225">
            <a:solidFill>
              <a:srgbClr val="0070C0">
                <a:alpha val="25167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A913651C-E83E-0F08-BCF6-A11FBABD92B1}"/>
              </a:ext>
            </a:extLst>
          </p:cNvPr>
          <p:cNvSpPr/>
          <p:nvPr/>
        </p:nvSpPr>
        <p:spPr>
          <a:xfrm>
            <a:off x="7115269" y="2660339"/>
            <a:ext cx="4934839" cy="3378044"/>
          </a:xfrm>
          <a:prstGeom prst="roundRect">
            <a:avLst/>
          </a:prstGeom>
          <a:noFill/>
          <a:ln w="22225">
            <a:solidFill>
              <a:srgbClr val="00B050">
                <a:alpha val="24680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AA4982D-E8AD-A377-03ED-B683B189239F}"/>
              </a:ext>
            </a:extLst>
          </p:cNvPr>
          <p:cNvSpPr/>
          <p:nvPr/>
        </p:nvSpPr>
        <p:spPr>
          <a:xfrm>
            <a:off x="2246716" y="2423928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AA78141-3F1A-890E-AE4C-03511548B4E2}"/>
              </a:ext>
            </a:extLst>
          </p:cNvPr>
          <p:cNvSpPr/>
          <p:nvPr/>
        </p:nvSpPr>
        <p:spPr>
          <a:xfrm>
            <a:off x="8694626" y="2396254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itle 3" descr="Heading">
            <a:extLst>
              <a:ext uri="{FF2B5EF4-FFF2-40B4-BE49-F238E27FC236}">
                <a16:creationId xmlns:a16="http://schemas.microsoft.com/office/drawing/2014/main" id="{DFFEFED2-E518-4EFC-11E0-7D40928201BB}"/>
              </a:ext>
            </a:extLst>
          </p:cNvPr>
          <p:cNvSpPr txBox="1">
            <a:spLocks/>
          </p:cNvSpPr>
          <p:nvPr/>
        </p:nvSpPr>
        <p:spPr bwMode="auto">
          <a:xfrm>
            <a:off x="2108841" y="2494831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7DDF0"/>
                </a:solidFill>
                <a:latin typeface="Helvetica" pitchFamily="2" charset="0"/>
                <a:cs typeface="Calibri" panose="020F0502020204030204" pitchFamily="34" charset="0"/>
              </a:rPr>
              <a:t>Vapour source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C7DD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Title 3" descr="Heading">
            <a:extLst>
              <a:ext uri="{FF2B5EF4-FFF2-40B4-BE49-F238E27FC236}">
                <a16:creationId xmlns:a16="http://schemas.microsoft.com/office/drawing/2014/main" id="{E143387F-2C99-45BE-7D1F-4B57B1AAD179}"/>
              </a:ext>
            </a:extLst>
          </p:cNvPr>
          <p:cNvSpPr txBox="1">
            <a:spLocks/>
          </p:cNvSpPr>
          <p:nvPr/>
        </p:nvSpPr>
        <p:spPr bwMode="auto">
          <a:xfrm>
            <a:off x="8552883" y="2490057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8ECD8"/>
                </a:solidFill>
                <a:latin typeface="Helvetica" pitchFamily="2" charset="0"/>
                <a:cs typeface="Calibri" panose="020F0502020204030204" pitchFamily="34" charset="0"/>
              </a:rPr>
              <a:t>Spectrometer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Title 3" descr="Heading">
            <a:extLst>
              <a:ext uri="{FF2B5EF4-FFF2-40B4-BE49-F238E27FC236}">
                <a16:creationId xmlns:a16="http://schemas.microsoft.com/office/drawing/2014/main" id="{6E4DC748-9686-1008-7228-D2E73E0FF192}"/>
              </a:ext>
            </a:extLst>
          </p:cNvPr>
          <p:cNvSpPr txBox="1">
            <a:spLocks/>
          </p:cNvSpPr>
          <p:nvPr/>
        </p:nvSpPr>
        <p:spPr bwMode="auto">
          <a:xfrm>
            <a:off x="2689296" y="3505962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Plungers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itle 3" descr="Heading">
            <a:extLst>
              <a:ext uri="{FF2B5EF4-FFF2-40B4-BE49-F238E27FC236}">
                <a16:creationId xmlns:a16="http://schemas.microsoft.com/office/drawing/2014/main" id="{F87692FC-1F3B-7B00-C6D3-E9463F136F8A}"/>
              </a:ext>
            </a:extLst>
          </p:cNvPr>
          <p:cNvSpPr txBox="1">
            <a:spLocks/>
          </p:cNvSpPr>
          <p:nvPr/>
        </p:nvSpPr>
        <p:spPr bwMode="auto">
          <a:xfrm>
            <a:off x="748569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Title 3" descr="Heading">
            <a:extLst>
              <a:ext uri="{FF2B5EF4-FFF2-40B4-BE49-F238E27FC236}">
                <a16:creationId xmlns:a16="http://schemas.microsoft.com/office/drawing/2014/main" id="{BC3C1F50-4304-AED2-86F9-0B431EA256F6}"/>
              </a:ext>
            </a:extLst>
          </p:cNvPr>
          <p:cNvSpPr txBox="1">
            <a:spLocks/>
          </p:cNvSpPr>
          <p:nvPr/>
        </p:nvSpPr>
        <p:spPr bwMode="auto">
          <a:xfrm>
            <a:off x="1237908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2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Title 3" descr="Heading">
            <a:extLst>
              <a:ext uri="{FF2B5EF4-FFF2-40B4-BE49-F238E27FC236}">
                <a16:creationId xmlns:a16="http://schemas.microsoft.com/office/drawing/2014/main" id="{BDA0AC8B-7A9E-2D0B-8533-2607E1FE2F76}"/>
              </a:ext>
            </a:extLst>
          </p:cNvPr>
          <p:cNvSpPr txBox="1">
            <a:spLocks/>
          </p:cNvSpPr>
          <p:nvPr/>
        </p:nvSpPr>
        <p:spPr bwMode="auto">
          <a:xfrm>
            <a:off x="1727247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3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Title 3" descr="Heading">
            <a:extLst>
              <a:ext uri="{FF2B5EF4-FFF2-40B4-BE49-F238E27FC236}">
                <a16:creationId xmlns:a16="http://schemas.microsoft.com/office/drawing/2014/main" id="{FFBA0713-6481-C014-8917-989E3F9FB125}"/>
              </a:ext>
            </a:extLst>
          </p:cNvPr>
          <p:cNvSpPr txBox="1">
            <a:spLocks/>
          </p:cNvSpPr>
          <p:nvPr/>
        </p:nvSpPr>
        <p:spPr bwMode="auto">
          <a:xfrm>
            <a:off x="2213076" y="376698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4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itle 3" descr="Heading">
            <a:extLst>
              <a:ext uri="{FF2B5EF4-FFF2-40B4-BE49-F238E27FC236}">
                <a16:creationId xmlns:a16="http://schemas.microsoft.com/office/drawing/2014/main" id="{2331CC78-A0F3-EA04-5F82-14F85860093B}"/>
              </a:ext>
            </a:extLst>
          </p:cNvPr>
          <p:cNvSpPr txBox="1">
            <a:spLocks/>
          </p:cNvSpPr>
          <p:nvPr/>
        </p:nvSpPr>
        <p:spPr bwMode="auto">
          <a:xfrm>
            <a:off x="2713308" y="3770198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5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Title 3" descr="Heading">
            <a:extLst>
              <a:ext uri="{FF2B5EF4-FFF2-40B4-BE49-F238E27FC236}">
                <a16:creationId xmlns:a16="http://schemas.microsoft.com/office/drawing/2014/main" id="{12292CC4-0B72-8706-91C6-A827FFBDFBB9}"/>
              </a:ext>
            </a:extLst>
          </p:cNvPr>
          <p:cNvSpPr txBox="1">
            <a:spLocks/>
          </p:cNvSpPr>
          <p:nvPr/>
        </p:nvSpPr>
        <p:spPr bwMode="auto">
          <a:xfrm>
            <a:off x="3191680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6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itle 3" descr="Heading">
            <a:extLst>
              <a:ext uri="{FF2B5EF4-FFF2-40B4-BE49-F238E27FC236}">
                <a16:creationId xmlns:a16="http://schemas.microsoft.com/office/drawing/2014/main" id="{F8A887E9-9F59-FCC5-937F-96DC6ABA4F39}"/>
              </a:ext>
            </a:extLst>
          </p:cNvPr>
          <p:cNvSpPr txBox="1">
            <a:spLocks/>
          </p:cNvSpPr>
          <p:nvPr/>
        </p:nvSpPr>
        <p:spPr bwMode="auto">
          <a:xfrm>
            <a:off x="3697024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7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itle 3" descr="Heading">
            <a:extLst>
              <a:ext uri="{FF2B5EF4-FFF2-40B4-BE49-F238E27FC236}">
                <a16:creationId xmlns:a16="http://schemas.microsoft.com/office/drawing/2014/main" id="{A1FCFC28-6964-B47F-9B9F-C57D99CCB93B}"/>
              </a:ext>
            </a:extLst>
          </p:cNvPr>
          <p:cNvSpPr txBox="1">
            <a:spLocks/>
          </p:cNvSpPr>
          <p:nvPr/>
        </p:nvSpPr>
        <p:spPr bwMode="auto">
          <a:xfrm>
            <a:off x="4168198" y="3775351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8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Title 3" descr="Heading">
            <a:extLst>
              <a:ext uri="{FF2B5EF4-FFF2-40B4-BE49-F238E27FC236}">
                <a16:creationId xmlns:a16="http://schemas.microsoft.com/office/drawing/2014/main" id="{6F516E26-F17E-2E4A-3D00-2037ED78ED84}"/>
              </a:ext>
            </a:extLst>
          </p:cNvPr>
          <p:cNvSpPr txBox="1">
            <a:spLocks/>
          </p:cNvSpPr>
          <p:nvPr/>
        </p:nvSpPr>
        <p:spPr bwMode="auto">
          <a:xfrm>
            <a:off x="4654515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9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itle 3" descr="Heading">
            <a:extLst>
              <a:ext uri="{FF2B5EF4-FFF2-40B4-BE49-F238E27FC236}">
                <a16:creationId xmlns:a16="http://schemas.microsoft.com/office/drawing/2014/main" id="{89F2C1BF-2661-4337-9D1E-F0BE0FD05110}"/>
              </a:ext>
            </a:extLst>
          </p:cNvPr>
          <p:cNvSpPr txBox="1">
            <a:spLocks/>
          </p:cNvSpPr>
          <p:nvPr/>
        </p:nvSpPr>
        <p:spPr bwMode="auto">
          <a:xfrm>
            <a:off x="5143214" y="3773254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10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5" name="Title 3" descr="Heading">
            <a:extLst>
              <a:ext uri="{FF2B5EF4-FFF2-40B4-BE49-F238E27FC236}">
                <a16:creationId xmlns:a16="http://schemas.microsoft.com/office/drawing/2014/main" id="{16BA6DFA-14AF-F9D8-B93B-F2E806AA52C2}"/>
              </a:ext>
            </a:extLst>
          </p:cNvPr>
          <p:cNvSpPr txBox="1">
            <a:spLocks/>
          </p:cNvSpPr>
          <p:nvPr/>
        </p:nvSpPr>
        <p:spPr bwMode="auto">
          <a:xfrm>
            <a:off x="10075356" y="6632370"/>
            <a:ext cx="2046008" cy="19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GB" sz="1000" b="0" i="1" dirty="0">
                <a:solidFill>
                  <a:schemeClr val="bg1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Diagram not drawn to scale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chemeClr val="bg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itle 3" descr="Heading">
            <a:extLst>
              <a:ext uri="{FF2B5EF4-FFF2-40B4-BE49-F238E27FC236}">
                <a16:creationId xmlns:a16="http://schemas.microsoft.com/office/drawing/2014/main" id="{49C376EB-7B0D-282E-3371-7A5DE238E0CE}"/>
              </a:ext>
            </a:extLst>
          </p:cNvPr>
          <p:cNvSpPr txBox="1">
            <a:spLocks/>
          </p:cNvSpPr>
          <p:nvPr/>
        </p:nvSpPr>
        <p:spPr bwMode="auto">
          <a:xfrm>
            <a:off x="2703368" y="532093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itle 3" descr="Heading">
            <a:extLst>
              <a:ext uri="{FF2B5EF4-FFF2-40B4-BE49-F238E27FC236}">
                <a16:creationId xmlns:a16="http://schemas.microsoft.com/office/drawing/2014/main" id="{681E21BB-8576-2BA6-EA2B-70E5D538C3BA}"/>
              </a:ext>
            </a:extLst>
          </p:cNvPr>
          <p:cNvSpPr txBox="1">
            <a:spLocks/>
          </p:cNvSpPr>
          <p:nvPr/>
        </p:nvSpPr>
        <p:spPr bwMode="auto">
          <a:xfrm>
            <a:off x="11202609" y="4905757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Protons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Title 3" descr="Heading">
            <a:extLst>
              <a:ext uri="{FF2B5EF4-FFF2-40B4-BE49-F238E27FC236}">
                <a16:creationId xmlns:a16="http://schemas.microsoft.com/office/drawing/2014/main" id="{07ECE0B9-AC69-247E-CA87-95D169A28368}"/>
              </a:ext>
            </a:extLst>
          </p:cNvPr>
          <p:cNvSpPr txBox="1">
            <a:spLocks/>
          </p:cNvSpPr>
          <p:nvPr/>
        </p:nvSpPr>
        <p:spPr bwMode="auto">
          <a:xfrm>
            <a:off x="19417" y="4046285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Injected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Title 3" descr="Heading">
            <a:extLst>
              <a:ext uri="{FF2B5EF4-FFF2-40B4-BE49-F238E27FC236}">
                <a16:creationId xmlns:a16="http://schemas.microsoft.com/office/drawing/2014/main" id="{6B766BA1-E3E4-B7A9-9148-624BAC529C44}"/>
              </a:ext>
            </a:extLst>
          </p:cNvPr>
          <p:cNvSpPr txBox="1">
            <a:spLocks/>
          </p:cNvSpPr>
          <p:nvPr/>
        </p:nvSpPr>
        <p:spPr bwMode="auto">
          <a:xfrm>
            <a:off x="4576649" y="358004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0.5m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10713973-3F09-590D-6580-66AC1FFA89A4}"/>
              </a:ext>
            </a:extLst>
          </p:cNvPr>
          <p:cNvCxnSpPr>
            <a:cxnSpLocks/>
          </p:cNvCxnSpPr>
          <p:nvPr/>
        </p:nvCxnSpPr>
        <p:spPr>
          <a:xfrm>
            <a:off x="4792032" y="3746172"/>
            <a:ext cx="478372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A4CD2184-61F6-25AA-9F72-B8F624BF266A}"/>
              </a:ext>
            </a:extLst>
          </p:cNvPr>
          <p:cNvCxnSpPr>
            <a:cxnSpLocks/>
          </p:cNvCxnSpPr>
          <p:nvPr/>
        </p:nvCxnSpPr>
        <p:spPr>
          <a:xfrm>
            <a:off x="3433928" y="5391407"/>
            <a:ext cx="2288214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98CF0743-B354-D181-DFAE-6C9589A62728}"/>
              </a:ext>
            </a:extLst>
          </p:cNvPr>
          <p:cNvCxnSpPr>
            <a:cxnSpLocks/>
          </p:cNvCxnSpPr>
          <p:nvPr/>
        </p:nvCxnSpPr>
        <p:spPr>
          <a:xfrm flipH="1">
            <a:off x="616559" y="5391407"/>
            <a:ext cx="2333025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Arc 206">
            <a:extLst>
              <a:ext uri="{FF2B5EF4-FFF2-40B4-BE49-F238E27FC236}">
                <a16:creationId xmlns:a16="http://schemas.microsoft.com/office/drawing/2014/main" id="{81F48981-237F-D458-F033-B4E9624E1D53}"/>
              </a:ext>
            </a:extLst>
          </p:cNvPr>
          <p:cNvSpPr/>
          <p:nvPr/>
        </p:nvSpPr>
        <p:spPr>
          <a:xfrm rot="10800000" flipH="1">
            <a:off x="7176301" y="2884482"/>
            <a:ext cx="4406245" cy="1882648"/>
          </a:xfrm>
          <a:prstGeom prst="arc">
            <a:avLst>
              <a:gd name="adj1" fmla="val 16783844"/>
              <a:gd name="adj2" fmla="val 20499153"/>
            </a:avLst>
          </a:prstGeom>
          <a:ln w="1905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776245B6-C5DA-47C8-7DC3-2A4EDB7C4451}"/>
              </a:ext>
            </a:extLst>
          </p:cNvPr>
          <p:cNvCxnSpPr>
            <a:cxnSpLocks/>
          </p:cNvCxnSpPr>
          <p:nvPr/>
        </p:nvCxnSpPr>
        <p:spPr>
          <a:xfrm>
            <a:off x="9865070" y="3191784"/>
            <a:ext cx="1563576" cy="1500739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EAE5DA57-5A78-9DAD-F49E-DA0F50A961D0}"/>
              </a:ext>
            </a:extLst>
          </p:cNvPr>
          <p:cNvCxnSpPr>
            <a:cxnSpLocks/>
          </p:cNvCxnSpPr>
          <p:nvPr/>
        </p:nvCxnSpPr>
        <p:spPr>
          <a:xfrm>
            <a:off x="715063" y="4761305"/>
            <a:ext cx="10948792" cy="7342"/>
          </a:xfrm>
          <a:prstGeom prst="straightConnector1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AA229EE7-80E6-B1F3-6C85-A90A9E9E02FC}"/>
              </a:ext>
            </a:extLst>
          </p:cNvPr>
          <p:cNvCxnSpPr>
            <a:cxnSpLocks/>
          </p:cNvCxnSpPr>
          <p:nvPr/>
        </p:nvCxnSpPr>
        <p:spPr>
          <a:xfrm>
            <a:off x="57825" y="4547610"/>
            <a:ext cx="1324336" cy="213340"/>
          </a:xfrm>
          <a:prstGeom prst="straightConnector1">
            <a:avLst/>
          </a:prstGeom>
          <a:ln w="25400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itle 3" descr="Heading">
            <a:extLst>
              <a:ext uri="{FF2B5EF4-FFF2-40B4-BE49-F238E27FC236}">
                <a16:creationId xmlns:a16="http://schemas.microsoft.com/office/drawing/2014/main" id="{9766584E-F19E-E8D1-AB28-4380F4E5343C}"/>
              </a:ext>
            </a:extLst>
          </p:cNvPr>
          <p:cNvSpPr txBox="1">
            <a:spLocks/>
          </p:cNvSpPr>
          <p:nvPr/>
        </p:nvSpPr>
        <p:spPr bwMode="auto">
          <a:xfrm>
            <a:off x="11202609" y="4191312"/>
            <a:ext cx="94784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Accelerated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 descr="A white rectangular sign on a black background&#10;&#10;Description automatically generated">
            <a:extLst>
              <a:ext uri="{FF2B5EF4-FFF2-40B4-BE49-F238E27FC236}">
                <a16:creationId xmlns:a16="http://schemas.microsoft.com/office/drawing/2014/main" id="{9EE76448-39E6-5FB7-F735-631575D226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5919" y="4188254"/>
            <a:ext cx="229039" cy="674392"/>
          </a:xfrm>
          <a:prstGeom prst="rect">
            <a:avLst/>
          </a:prstGeom>
        </p:spPr>
      </p:pic>
      <p:sp>
        <p:nvSpPr>
          <p:cNvPr id="8" name="Title 3" descr="Heading">
            <a:extLst>
              <a:ext uri="{FF2B5EF4-FFF2-40B4-BE49-F238E27FC236}">
                <a16:creationId xmlns:a16="http://schemas.microsoft.com/office/drawing/2014/main" id="{45181A02-1CBA-3FAB-86AD-94BC1F41E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724638"/>
          </a:xfrm>
        </p:spPr>
        <p:txBody>
          <a:bodyPr/>
          <a:lstStyle/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The plunger experiment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itle 3" descr="Heading">
            <a:extLst>
              <a:ext uri="{FF2B5EF4-FFF2-40B4-BE49-F238E27FC236}">
                <a16:creationId xmlns:a16="http://schemas.microsoft.com/office/drawing/2014/main" id="{83111C2B-5A2B-5123-E9CC-73E2DA06BAF3}"/>
              </a:ext>
            </a:extLst>
          </p:cNvPr>
          <p:cNvSpPr txBox="1">
            <a:spLocks/>
          </p:cNvSpPr>
          <p:nvPr/>
        </p:nvSpPr>
        <p:spPr bwMode="auto">
          <a:xfrm>
            <a:off x="219638" y="1577294"/>
            <a:ext cx="11780069" cy="7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The ‘plungers’ (laser dumps) allow us to study the acceleration as a function of the plasma length</a:t>
            </a:r>
          </a:p>
          <a:p>
            <a:pPr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We can attempt to perform a direct measurement on the accelerating gradient (</a:t>
            </a:r>
            <a:r>
              <a:rPr lang="en-GB" sz="2000" b="0" dirty="0" err="1">
                <a:latin typeface="Helvetica" pitchFamily="2" charset="0"/>
                <a:cs typeface="Calibri" panose="020F0502020204030204" pitchFamily="34" charset="0"/>
              </a:rPr>
              <a:t>dE</a:t>
            </a: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/</a:t>
            </a:r>
            <a:r>
              <a:rPr lang="en-GB" sz="2000" b="0" dirty="0" err="1">
                <a:latin typeface="Helvetica" pitchFamily="2" charset="0"/>
                <a:cs typeface="Calibri" panose="020F0502020204030204" pitchFamily="34" charset="0"/>
              </a:rPr>
              <a:t>dz</a:t>
            </a: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7215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E3F8C6-F611-652C-BAD5-736A456BEF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itle 3" descr="Heading">
            <a:extLst>
              <a:ext uri="{FF2B5EF4-FFF2-40B4-BE49-F238E27FC236}">
                <a16:creationId xmlns:a16="http://schemas.microsoft.com/office/drawing/2014/main" id="{637CC740-D99B-115E-07BA-3D9BA5F2C0D7}"/>
              </a:ext>
            </a:extLst>
          </p:cNvPr>
          <p:cNvSpPr txBox="1">
            <a:spLocks/>
          </p:cNvSpPr>
          <p:nvPr/>
        </p:nvSpPr>
        <p:spPr bwMode="auto">
          <a:xfrm>
            <a:off x="616559" y="4914207"/>
            <a:ext cx="5105582" cy="421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Laser-ionised plasma </a:t>
            </a:r>
            <a:r>
              <a:rPr lang="en-GB" sz="120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6.5m</a:t>
            </a:r>
          </a:p>
          <a:p>
            <a:pPr algn="ctr">
              <a:lnSpc>
                <a:spcPct val="100000"/>
              </a:lnSpc>
            </a:pPr>
            <a:endParaRPr lang="en-GB" sz="1200" b="0" i="1" dirty="0">
              <a:solidFill>
                <a:srgbClr val="FFD4AA"/>
              </a:solidFill>
              <a:latin typeface="Helvetica" pitchFamily="2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3F15AA36-6D37-71D6-2696-DCC2D07BABDA}"/>
              </a:ext>
            </a:extLst>
          </p:cNvPr>
          <p:cNvSpPr/>
          <p:nvPr/>
        </p:nvSpPr>
        <p:spPr>
          <a:xfrm>
            <a:off x="616558" y="4676988"/>
            <a:ext cx="3202623" cy="192559"/>
          </a:xfrm>
          <a:prstGeom prst="rect">
            <a:avLst/>
          </a:prstGeom>
          <a:solidFill>
            <a:schemeClr val="accent5">
              <a:lumMod val="60000"/>
              <a:lumOff val="40000"/>
              <a:alpha val="5392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itle 3" descr="Heading">
            <a:extLst>
              <a:ext uri="{FF2B5EF4-FFF2-40B4-BE49-F238E27FC236}">
                <a16:creationId xmlns:a16="http://schemas.microsoft.com/office/drawing/2014/main" id="{97ECE43F-4688-D449-A2F1-1EAFEE46B0D4}"/>
              </a:ext>
            </a:extLst>
          </p:cNvPr>
          <p:cNvSpPr txBox="1">
            <a:spLocks/>
          </p:cNvSpPr>
          <p:nvPr/>
        </p:nvSpPr>
        <p:spPr bwMode="auto">
          <a:xfrm>
            <a:off x="6022718" y="3426179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Laser dump 2 (LBDP2)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4" name="Picture 103" descr="A black rectangular object with a black line&#10;&#10;Description automatically generated">
            <a:extLst>
              <a:ext uri="{FF2B5EF4-FFF2-40B4-BE49-F238E27FC236}">
                <a16:creationId xmlns:a16="http://schemas.microsoft.com/office/drawing/2014/main" id="{E3D00A27-44E4-7F6E-3B11-5463D3303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593" y="3926421"/>
            <a:ext cx="187144" cy="6550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D567F5-FD6C-1B51-3E39-6F4D03A90E8B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15</a:t>
            </a:r>
          </a:p>
        </p:txBody>
      </p:sp>
      <p:pic>
        <p:nvPicPr>
          <p:cNvPr id="69" name="Picture 68" descr="A black and white grid with x marks&#10;&#10;Description automatically generated">
            <a:extLst>
              <a:ext uri="{FF2B5EF4-FFF2-40B4-BE49-F238E27FC236}">
                <a16:creationId xmlns:a16="http://schemas.microsoft.com/office/drawing/2014/main" id="{98B9802D-F57C-C4BB-89C5-5521F7854C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721" y="4011465"/>
            <a:ext cx="1596996" cy="860604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A3C13A64-8C69-2956-6A78-2DBB279041E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44" r="9654"/>
          <a:stretch/>
        </p:blipFill>
        <p:spPr>
          <a:xfrm>
            <a:off x="7383274" y="4294922"/>
            <a:ext cx="715448" cy="932767"/>
          </a:xfrm>
          <a:prstGeom prst="rect">
            <a:avLst/>
          </a:prstGeom>
        </p:spPr>
      </p:pic>
      <p:grpSp>
        <p:nvGrpSpPr>
          <p:cNvPr id="155" name="Group 154">
            <a:extLst>
              <a:ext uri="{FF2B5EF4-FFF2-40B4-BE49-F238E27FC236}">
                <a16:creationId xmlns:a16="http://schemas.microsoft.com/office/drawing/2014/main" id="{3C27CA30-DA62-B36B-D47F-3167BF9B9CFC}"/>
              </a:ext>
            </a:extLst>
          </p:cNvPr>
          <p:cNvGrpSpPr/>
          <p:nvPr/>
        </p:nvGrpSpPr>
        <p:grpSpPr>
          <a:xfrm>
            <a:off x="609453" y="3920015"/>
            <a:ext cx="5112689" cy="1267919"/>
            <a:chOff x="920349" y="3920015"/>
            <a:chExt cx="5112689" cy="1267919"/>
          </a:xfrm>
        </p:grpSpPr>
        <p:pic>
          <p:nvPicPr>
            <p:cNvPr id="113" name="Picture 112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B0143673-F263-5EF2-3B8F-31234A423C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1276" y="3928248"/>
              <a:ext cx="187144" cy="655004"/>
            </a:xfrm>
            <a:prstGeom prst="rect">
              <a:avLst/>
            </a:prstGeom>
          </p:spPr>
        </p:pic>
        <p:pic>
          <p:nvPicPr>
            <p:cNvPr id="110" name="Picture 109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879F8E3-1488-3F0E-4694-CC581046D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9388" y="3928248"/>
              <a:ext cx="187144" cy="655004"/>
            </a:xfrm>
            <a:prstGeom prst="rect">
              <a:avLst/>
            </a:prstGeom>
          </p:spPr>
        </p:pic>
        <p:pic>
          <p:nvPicPr>
            <p:cNvPr id="109" name="Picture 10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AB4F3848-DEA0-033A-6392-5C9897B21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4452" y="3924272"/>
              <a:ext cx="187144" cy="655004"/>
            </a:xfrm>
            <a:prstGeom prst="rect">
              <a:avLst/>
            </a:prstGeom>
          </p:spPr>
        </p:pic>
        <p:pic>
          <p:nvPicPr>
            <p:cNvPr id="114" name="Picture 113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600C9E26-08BD-1DF0-60FA-2B3B413A33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9587" y="3928248"/>
              <a:ext cx="187144" cy="655004"/>
            </a:xfrm>
            <a:prstGeom prst="rect">
              <a:avLst/>
            </a:prstGeom>
          </p:spPr>
        </p:pic>
        <p:pic>
          <p:nvPicPr>
            <p:cNvPr id="117" name="Picture 116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4A0CF71-0696-1473-9260-7775099FBD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884" y="3924038"/>
              <a:ext cx="187144" cy="655004"/>
            </a:xfrm>
            <a:prstGeom prst="rect">
              <a:avLst/>
            </a:prstGeom>
          </p:spPr>
        </p:pic>
        <p:pic>
          <p:nvPicPr>
            <p:cNvPr id="119" name="Picture 11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54AF1E80-0A61-75D5-62F6-26158254B0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7612" y="3920015"/>
              <a:ext cx="187144" cy="655004"/>
            </a:xfrm>
            <a:prstGeom prst="rect">
              <a:avLst/>
            </a:prstGeom>
          </p:spPr>
        </p:pic>
        <p:pic>
          <p:nvPicPr>
            <p:cNvPr id="118" name="Picture 117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192184EE-0649-0653-7BB6-7DFF805AA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3396" y="3926421"/>
              <a:ext cx="187144" cy="655004"/>
            </a:xfrm>
            <a:prstGeom prst="rect">
              <a:avLst/>
            </a:prstGeom>
          </p:spPr>
        </p:pic>
        <p:pic>
          <p:nvPicPr>
            <p:cNvPr id="116" name="Picture 115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59A4FA49-1912-7900-BBBD-49EA9CCD2E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81304" y="3928149"/>
              <a:ext cx="187144" cy="655004"/>
            </a:xfrm>
            <a:prstGeom prst="rect">
              <a:avLst/>
            </a:prstGeom>
          </p:spPr>
        </p:pic>
        <p:pic>
          <p:nvPicPr>
            <p:cNvPr id="112" name="Picture 111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2E443F24-7B8E-7CBA-6256-919745B5C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2423" y="3926421"/>
              <a:ext cx="187144" cy="655004"/>
            </a:xfrm>
            <a:prstGeom prst="rect">
              <a:avLst/>
            </a:prstGeom>
          </p:spPr>
        </p:pic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31C458DB-A038-3253-BC50-3194E99DA110}"/>
                </a:ext>
              </a:extLst>
            </p:cNvPr>
            <p:cNvSpPr/>
            <p:nvPr/>
          </p:nvSpPr>
          <p:spPr>
            <a:xfrm>
              <a:off x="920349" y="4349361"/>
              <a:ext cx="5112689" cy="838573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D1FBF6C1-9262-FDE6-049F-5FF941EDB267}"/>
              </a:ext>
            </a:extLst>
          </p:cNvPr>
          <p:cNvGrpSpPr/>
          <p:nvPr/>
        </p:nvGrpSpPr>
        <p:grpSpPr>
          <a:xfrm rot="13497977">
            <a:off x="10439866" y="3453425"/>
            <a:ext cx="1312965" cy="267131"/>
            <a:chOff x="9212066" y="3080377"/>
            <a:chExt cx="1312965" cy="26713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E67DE707-7E9F-3DED-CB4F-7C4C9A7835AC}"/>
                </a:ext>
              </a:extLst>
            </p:cNvPr>
            <p:cNvGrpSpPr/>
            <p:nvPr/>
          </p:nvGrpSpPr>
          <p:grpSpPr>
            <a:xfrm>
              <a:off x="9212066" y="3080379"/>
              <a:ext cx="167386" cy="264987"/>
              <a:chOff x="8938336" y="2456669"/>
              <a:chExt cx="238540" cy="464798"/>
            </a:xfrm>
          </p:grpSpPr>
          <p:sp>
            <p:nvSpPr>
              <p:cNvPr id="123" name="Trapezium 122">
                <a:extLst>
                  <a:ext uri="{FF2B5EF4-FFF2-40B4-BE49-F238E27FC236}">
                    <a16:creationId xmlns:a16="http://schemas.microsoft.com/office/drawing/2014/main" id="{BC841851-0EBA-4FE0-E360-5B68BE210A33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474A63E3-E071-872E-555C-95902D2F37FD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0494A1BA-E76A-973D-DEDD-CA4FB1977CD6}"/>
                </a:ext>
              </a:extLst>
            </p:cNvPr>
            <p:cNvGrpSpPr/>
            <p:nvPr/>
          </p:nvGrpSpPr>
          <p:grpSpPr>
            <a:xfrm>
              <a:off x="9402113" y="3080379"/>
              <a:ext cx="167386" cy="264987"/>
              <a:chOff x="8938336" y="2456669"/>
              <a:chExt cx="238540" cy="464798"/>
            </a:xfrm>
          </p:grpSpPr>
          <p:sp>
            <p:nvSpPr>
              <p:cNvPr id="126" name="Trapezium 125">
                <a:extLst>
                  <a:ext uri="{FF2B5EF4-FFF2-40B4-BE49-F238E27FC236}">
                    <a16:creationId xmlns:a16="http://schemas.microsoft.com/office/drawing/2014/main" id="{10837FB3-24F5-C92D-8C0E-F5446F3A77F0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C07A694C-153B-6E11-7792-699C9341FEC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151690F6-794B-1054-9428-CB2729CBE670}"/>
                </a:ext>
              </a:extLst>
            </p:cNvPr>
            <p:cNvGrpSpPr/>
            <p:nvPr/>
          </p:nvGrpSpPr>
          <p:grpSpPr>
            <a:xfrm>
              <a:off x="9595572" y="3080379"/>
              <a:ext cx="167386" cy="264987"/>
              <a:chOff x="8938336" y="2456669"/>
              <a:chExt cx="238540" cy="464798"/>
            </a:xfrm>
          </p:grpSpPr>
          <p:sp>
            <p:nvSpPr>
              <p:cNvPr id="129" name="Trapezium 128">
                <a:extLst>
                  <a:ext uri="{FF2B5EF4-FFF2-40B4-BE49-F238E27FC236}">
                    <a16:creationId xmlns:a16="http://schemas.microsoft.com/office/drawing/2014/main" id="{B3612CC5-D5F1-A549-B588-46A8A55197FE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23819650-A727-26A9-9FFC-F0E814AE4EFA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34165C7B-859B-CDB0-5FCD-EFB9C9508F5C}"/>
                </a:ext>
              </a:extLst>
            </p:cNvPr>
            <p:cNvGrpSpPr/>
            <p:nvPr/>
          </p:nvGrpSpPr>
          <p:grpSpPr>
            <a:xfrm>
              <a:off x="9786281" y="3080378"/>
              <a:ext cx="167386" cy="264987"/>
              <a:chOff x="8938336" y="2456669"/>
              <a:chExt cx="238540" cy="464798"/>
            </a:xfrm>
          </p:grpSpPr>
          <p:sp>
            <p:nvSpPr>
              <p:cNvPr id="132" name="Trapezium 131">
                <a:extLst>
                  <a:ext uri="{FF2B5EF4-FFF2-40B4-BE49-F238E27FC236}">
                    <a16:creationId xmlns:a16="http://schemas.microsoft.com/office/drawing/2014/main" id="{464536F3-FF41-BDBF-F36C-53E783F25F46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6FF0E8DF-AF5F-433D-419C-56B52FB7B266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689673C-362B-F25E-3A09-980E080B6B9B}"/>
                </a:ext>
              </a:extLst>
            </p:cNvPr>
            <p:cNvGrpSpPr/>
            <p:nvPr/>
          </p:nvGrpSpPr>
          <p:grpSpPr>
            <a:xfrm>
              <a:off x="9976990" y="3082521"/>
              <a:ext cx="167386" cy="264987"/>
              <a:chOff x="8938336" y="2456669"/>
              <a:chExt cx="238540" cy="464798"/>
            </a:xfrm>
          </p:grpSpPr>
          <p:sp>
            <p:nvSpPr>
              <p:cNvPr id="135" name="Trapezium 134">
                <a:extLst>
                  <a:ext uri="{FF2B5EF4-FFF2-40B4-BE49-F238E27FC236}">
                    <a16:creationId xmlns:a16="http://schemas.microsoft.com/office/drawing/2014/main" id="{4A77C8C8-4929-2C18-AC47-9957AA5A5500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6D8530F2-7F67-967F-1C78-EA562A914C9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918950A2-9B76-01B8-02D1-3BDCD85EFDB3}"/>
                </a:ext>
              </a:extLst>
            </p:cNvPr>
            <p:cNvGrpSpPr/>
            <p:nvPr/>
          </p:nvGrpSpPr>
          <p:grpSpPr>
            <a:xfrm>
              <a:off x="10167699" y="3080377"/>
              <a:ext cx="167386" cy="264987"/>
              <a:chOff x="8938336" y="2456669"/>
              <a:chExt cx="238540" cy="464798"/>
            </a:xfrm>
          </p:grpSpPr>
          <p:sp>
            <p:nvSpPr>
              <p:cNvPr id="138" name="Trapezium 137">
                <a:extLst>
                  <a:ext uri="{FF2B5EF4-FFF2-40B4-BE49-F238E27FC236}">
                    <a16:creationId xmlns:a16="http://schemas.microsoft.com/office/drawing/2014/main" id="{04BCBF9D-518C-E9C4-12DD-A8754AA26743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8B3AFE12-463A-C548-26A7-7C3820F351B4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3EA07DEE-1C33-4F6D-5E4B-28204016D80C}"/>
                </a:ext>
              </a:extLst>
            </p:cNvPr>
            <p:cNvGrpSpPr/>
            <p:nvPr/>
          </p:nvGrpSpPr>
          <p:grpSpPr>
            <a:xfrm>
              <a:off x="10357645" y="3080377"/>
              <a:ext cx="167386" cy="264987"/>
              <a:chOff x="8938336" y="2456669"/>
              <a:chExt cx="238540" cy="464798"/>
            </a:xfrm>
          </p:grpSpPr>
          <p:sp>
            <p:nvSpPr>
              <p:cNvPr id="141" name="Trapezium 140">
                <a:extLst>
                  <a:ext uri="{FF2B5EF4-FFF2-40B4-BE49-F238E27FC236}">
                    <a16:creationId xmlns:a16="http://schemas.microsoft.com/office/drawing/2014/main" id="{B828A415-1B84-F158-0D54-11316197E2A7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6AD38679-12BC-AC0F-5F2D-F461D207AA3F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0" name="Title 3" descr="Heading">
            <a:extLst>
              <a:ext uri="{FF2B5EF4-FFF2-40B4-BE49-F238E27FC236}">
                <a16:creationId xmlns:a16="http://schemas.microsoft.com/office/drawing/2014/main" id="{C4FE5A81-E4C8-D4D5-2463-30B97FB1EFA3}"/>
              </a:ext>
            </a:extLst>
          </p:cNvPr>
          <p:cNvSpPr txBox="1">
            <a:spLocks/>
          </p:cNvSpPr>
          <p:nvPr/>
        </p:nvSpPr>
        <p:spPr bwMode="auto">
          <a:xfrm>
            <a:off x="7243477" y="5248400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Quadrupole doublet 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Title 3" descr="Heading">
            <a:extLst>
              <a:ext uri="{FF2B5EF4-FFF2-40B4-BE49-F238E27FC236}">
                <a16:creationId xmlns:a16="http://schemas.microsoft.com/office/drawing/2014/main" id="{FAAC7E25-687E-6312-AFCD-3B3270A9BA77}"/>
              </a:ext>
            </a:extLst>
          </p:cNvPr>
          <p:cNvSpPr txBox="1">
            <a:spLocks/>
          </p:cNvSpPr>
          <p:nvPr/>
        </p:nvSpPr>
        <p:spPr bwMode="auto">
          <a:xfrm>
            <a:off x="9219718" y="496977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Dipole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itle 3" descr="Heading">
            <a:extLst>
              <a:ext uri="{FF2B5EF4-FFF2-40B4-BE49-F238E27FC236}">
                <a16:creationId xmlns:a16="http://schemas.microsoft.com/office/drawing/2014/main" id="{DFF9620A-AD8F-2EC6-E471-17F8AEDCA247}"/>
              </a:ext>
            </a:extLst>
          </p:cNvPr>
          <p:cNvSpPr txBox="1">
            <a:spLocks/>
          </p:cNvSpPr>
          <p:nvPr/>
        </p:nvSpPr>
        <p:spPr bwMode="auto">
          <a:xfrm>
            <a:off x="8981627" y="295849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Scintillator screen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Title 3" descr="Heading">
            <a:extLst>
              <a:ext uri="{FF2B5EF4-FFF2-40B4-BE49-F238E27FC236}">
                <a16:creationId xmlns:a16="http://schemas.microsoft.com/office/drawing/2014/main" id="{37CA5ADD-574C-031E-1561-4FBA5351B6D2}"/>
              </a:ext>
            </a:extLst>
          </p:cNvPr>
          <p:cNvSpPr txBox="1">
            <a:spLocks/>
          </p:cNvSpPr>
          <p:nvPr/>
        </p:nvSpPr>
        <p:spPr bwMode="auto">
          <a:xfrm>
            <a:off x="11340146" y="3268792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Camera array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8C407DFE-7491-284E-2F13-B7043CDE9742}"/>
              </a:ext>
            </a:extLst>
          </p:cNvPr>
          <p:cNvSpPr/>
          <p:nvPr/>
        </p:nvSpPr>
        <p:spPr>
          <a:xfrm>
            <a:off x="425815" y="2660339"/>
            <a:ext cx="5442761" cy="3378044"/>
          </a:xfrm>
          <a:prstGeom prst="roundRect">
            <a:avLst/>
          </a:prstGeom>
          <a:noFill/>
          <a:ln w="22225">
            <a:solidFill>
              <a:srgbClr val="0070C0">
                <a:alpha val="25167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31111E66-B630-5142-6B06-572DAAEB4232}"/>
              </a:ext>
            </a:extLst>
          </p:cNvPr>
          <p:cNvSpPr/>
          <p:nvPr/>
        </p:nvSpPr>
        <p:spPr>
          <a:xfrm>
            <a:off x="7115269" y="2660339"/>
            <a:ext cx="4934839" cy="3378044"/>
          </a:xfrm>
          <a:prstGeom prst="roundRect">
            <a:avLst/>
          </a:prstGeom>
          <a:noFill/>
          <a:ln w="22225">
            <a:solidFill>
              <a:srgbClr val="00B050">
                <a:alpha val="24680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6D93D3C-1E76-A8B5-ACA1-78DEAEFCFDEB}"/>
              </a:ext>
            </a:extLst>
          </p:cNvPr>
          <p:cNvSpPr/>
          <p:nvPr/>
        </p:nvSpPr>
        <p:spPr>
          <a:xfrm>
            <a:off x="2246716" y="2423928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139C7DF4-FADF-FCD2-5A3B-0D26474AA7AE}"/>
              </a:ext>
            </a:extLst>
          </p:cNvPr>
          <p:cNvSpPr/>
          <p:nvPr/>
        </p:nvSpPr>
        <p:spPr>
          <a:xfrm>
            <a:off x="8694626" y="2396254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itle 3" descr="Heading">
            <a:extLst>
              <a:ext uri="{FF2B5EF4-FFF2-40B4-BE49-F238E27FC236}">
                <a16:creationId xmlns:a16="http://schemas.microsoft.com/office/drawing/2014/main" id="{8BBE584E-DAFC-D4DF-5347-19A380DA562A}"/>
              </a:ext>
            </a:extLst>
          </p:cNvPr>
          <p:cNvSpPr txBox="1">
            <a:spLocks/>
          </p:cNvSpPr>
          <p:nvPr/>
        </p:nvSpPr>
        <p:spPr bwMode="auto">
          <a:xfrm>
            <a:off x="2108841" y="2494831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7DDF0"/>
                </a:solidFill>
                <a:latin typeface="Helvetica" pitchFamily="2" charset="0"/>
                <a:cs typeface="Calibri" panose="020F0502020204030204" pitchFamily="34" charset="0"/>
              </a:rPr>
              <a:t>Vapour source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C7DD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Title 3" descr="Heading">
            <a:extLst>
              <a:ext uri="{FF2B5EF4-FFF2-40B4-BE49-F238E27FC236}">
                <a16:creationId xmlns:a16="http://schemas.microsoft.com/office/drawing/2014/main" id="{E3CC0042-899A-4B1B-00CC-EE9285817C41}"/>
              </a:ext>
            </a:extLst>
          </p:cNvPr>
          <p:cNvSpPr txBox="1">
            <a:spLocks/>
          </p:cNvSpPr>
          <p:nvPr/>
        </p:nvSpPr>
        <p:spPr bwMode="auto">
          <a:xfrm>
            <a:off x="8552883" y="2490057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8ECD8"/>
                </a:solidFill>
                <a:latin typeface="Helvetica" pitchFamily="2" charset="0"/>
                <a:cs typeface="Calibri" panose="020F0502020204030204" pitchFamily="34" charset="0"/>
              </a:rPr>
              <a:t>Spectrometer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Title 3" descr="Heading">
            <a:extLst>
              <a:ext uri="{FF2B5EF4-FFF2-40B4-BE49-F238E27FC236}">
                <a16:creationId xmlns:a16="http://schemas.microsoft.com/office/drawing/2014/main" id="{3D28F665-B2C3-D42E-F2B4-ACAB9637D3FE}"/>
              </a:ext>
            </a:extLst>
          </p:cNvPr>
          <p:cNvSpPr txBox="1">
            <a:spLocks/>
          </p:cNvSpPr>
          <p:nvPr/>
        </p:nvSpPr>
        <p:spPr bwMode="auto">
          <a:xfrm>
            <a:off x="2689296" y="3505962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Plungers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itle 3" descr="Heading">
            <a:extLst>
              <a:ext uri="{FF2B5EF4-FFF2-40B4-BE49-F238E27FC236}">
                <a16:creationId xmlns:a16="http://schemas.microsoft.com/office/drawing/2014/main" id="{FBF7C64F-4018-273D-0E63-29A6CA5F16BE}"/>
              </a:ext>
            </a:extLst>
          </p:cNvPr>
          <p:cNvSpPr txBox="1">
            <a:spLocks/>
          </p:cNvSpPr>
          <p:nvPr/>
        </p:nvSpPr>
        <p:spPr bwMode="auto">
          <a:xfrm>
            <a:off x="748569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Title 3" descr="Heading">
            <a:extLst>
              <a:ext uri="{FF2B5EF4-FFF2-40B4-BE49-F238E27FC236}">
                <a16:creationId xmlns:a16="http://schemas.microsoft.com/office/drawing/2014/main" id="{2F4F27A3-2FAE-C9C9-1406-01FECBF87311}"/>
              </a:ext>
            </a:extLst>
          </p:cNvPr>
          <p:cNvSpPr txBox="1">
            <a:spLocks/>
          </p:cNvSpPr>
          <p:nvPr/>
        </p:nvSpPr>
        <p:spPr bwMode="auto">
          <a:xfrm>
            <a:off x="1237908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2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Title 3" descr="Heading">
            <a:extLst>
              <a:ext uri="{FF2B5EF4-FFF2-40B4-BE49-F238E27FC236}">
                <a16:creationId xmlns:a16="http://schemas.microsoft.com/office/drawing/2014/main" id="{B595AAB0-2B20-E19B-AF8B-F8F7F8FD4859}"/>
              </a:ext>
            </a:extLst>
          </p:cNvPr>
          <p:cNvSpPr txBox="1">
            <a:spLocks/>
          </p:cNvSpPr>
          <p:nvPr/>
        </p:nvSpPr>
        <p:spPr bwMode="auto">
          <a:xfrm>
            <a:off x="1727247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3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Title 3" descr="Heading">
            <a:extLst>
              <a:ext uri="{FF2B5EF4-FFF2-40B4-BE49-F238E27FC236}">
                <a16:creationId xmlns:a16="http://schemas.microsoft.com/office/drawing/2014/main" id="{D1316F30-9EF6-0D30-5E21-FFCE2F2F3871}"/>
              </a:ext>
            </a:extLst>
          </p:cNvPr>
          <p:cNvSpPr txBox="1">
            <a:spLocks/>
          </p:cNvSpPr>
          <p:nvPr/>
        </p:nvSpPr>
        <p:spPr bwMode="auto">
          <a:xfrm>
            <a:off x="2213076" y="376698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4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itle 3" descr="Heading">
            <a:extLst>
              <a:ext uri="{FF2B5EF4-FFF2-40B4-BE49-F238E27FC236}">
                <a16:creationId xmlns:a16="http://schemas.microsoft.com/office/drawing/2014/main" id="{709CAC59-D944-2A0B-EC07-AD9B7B13F4EE}"/>
              </a:ext>
            </a:extLst>
          </p:cNvPr>
          <p:cNvSpPr txBox="1">
            <a:spLocks/>
          </p:cNvSpPr>
          <p:nvPr/>
        </p:nvSpPr>
        <p:spPr bwMode="auto">
          <a:xfrm>
            <a:off x="2713308" y="3770198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5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Title 3" descr="Heading">
            <a:extLst>
              <a:ext uri="{FF2B5EF4-FFF2-40B4-BE49-F238E27FC236}">
                <a16:creationId xmlns:a16="http://schemas.microsoft.com/office/drawing/2014/main" id="{5AC3A8E9-F78E-570E-DD7E-15E1E012F104}"/>
              </a:ext>
            </a:extLst>
          </p:cNvPr>
          <p:cNvSpPr txBox="1">
            <a:spLocks/>
          </p:cNvSpPr>
          <p:nvPr/>
        </p:nvSpPr>
        <p:spPr bwMode="auto">
          <a:xfrm>
            <a:off x="3191680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6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itle 3" descr="Heading">
            <a:extLst>
              <a:ext uri="{FF2B5EF4-FFF2-40B4-BE49-F238E27FC236}">
                <a16:creationId xmlns:a16="http://schemas.microsoft.com/office/drawing/2014/main" id="{5309C4AF-3744-112F-E9DA-2276557F2DA3}"/>
              </a:ext>
            </a:extLst>
          </p:cNvPr>
          <p:cNvSpPr txBox="1">
            <a:spLocks/>
          </p:cNvSpPr>
          <p:nvPr/>
        </p:nvSpPr>
        <p:spPr bwMode="auto">
          <a:xfrm>
            <a:off x="3697024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7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itle 3" descr="Heading">
            <a:extLst>
              <a:ext uri="{FF2B5EF4-FFF2-40B4-BE49-F238E27FC236}">
                <a16:creationId xmlns:a16="http://schemas.microsoft.com/office/drawing/2014/main" id="{133F9517-40D6-7268-176F-E74261CD38C7}"/>
              </a:ext>
            </a:extLst>
          </p:cNvPr>
          <p:cNvSpPr txBox="1">
            <a:spLocks/>
          </p:cNvSpPr>
          <p:nvPr/>
        </p:nvSpPr>
        <p:spPr bwMode="auto">
          <a:xfrm>
            <a:off x="4168198" y="3775351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8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Title 3" descr="Heading">
            <a:extLst>
              <a:ext uri="{FF2B5EF4-FFF2-40B4-BE49-F238E27FC236}">
                <a16:creationId xmlns:a16="http://schemas.microsoft.com/office/drawing/2014/main" id="{ECB93918-E818-B109-ED85-9402827EDEB2}"/>
              </a:ext>
            </a:extLst>
          </p:cNvPr>
          <p:cNvSpPr txBox="1">
            <a:spLocks/>
          </p:cNvSpPr>
          <p:nvPr/>
        </p:nvSpPr>
        <p:spPr bwMode="auto">
          <a:xfrm>
            <a:off x="4654515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9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itle 3" descr="Heading">
            <a:extLst>
              <a:ext uri="{FF2B5EF4-FFF2-40B4-BE49-F238E27FC236}">
                <a16:creationId xmlns:a16="http://schemas.microsoft.com/office/drawing/2014/main" id="{8E41B35A-BCB0-A27D-F113-473804753429}"/>
              </a:ext>
            </a:extLst>
          </p:cNvPr>
          <p:cNvSpPr txBox="1">
            <a:spLocks/>
          </p:cNvSpPr>
          <p:nvPr/>
        </p:nvSpPr>
        <p:spPr bwMode="auto">
          <a:xfrm>
            <a:off x="5143214" y="3773254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10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5" name="Title 3" descr="Heading">
            <a:extLst>
              <a:ext uri="{FF2B5EF4-FFF2-40B4-BE49-F238E27FC236}">
                <a16:creationId xmlns:a16="http://schemas.microsoft.com/office/drawing/2014/main" id="{8DC12A17-ED4B-30A7-62C4-FB969180091A}"/>
              </a:ext>
            </a:extLst>
          </p:cNvPr>
          <p:cNvSpPr txBox="1">
            <a:spLocks/>
          </p:cNvSpPr>
          <p:nvPr/>
        </p:nvSpPr>
        <p:spPr bwMode="auto">
          <a:xfrm>
            <a:off x="10075356" y="6632370"/>
            <a:ext cx="2046008" cy="19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GB" sz="1000" b="0" i="1" dirty="0">
                <a:solidFill>
                  <a:schemeClr val="bg1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Diagram not drawn to scale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chemeClr val="bg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itle 3" descr="Heading">
            <a:extLst>
              <a:ext uri="{FF2B5EF4-FFF2-40B4-BE49-F238E27FC236}">
                <a16:creationId xmlns:a16="http://schemas.microsoft.com/office/drawing/2014/main" id="{1A319C20-2B23-2554-3A4D-EFFBAF54C5D3}"/>
              </a:ext>
            </a:extLst>
          </p:cNvPr>
          <p:cNvSpPr txBox="1">
            <a:spLocks/>
          </p:cNvSpPr>
          <p:nvPr/>
        </p:nvSpPr>
        <p:spPr bwMode="auto">
          <a:xfrm>
            <a:off x="2703368" y="532093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itle 3" descr="Heading">
            <a:extLst>
              <a:ext uri="{FF2B5EF4-FFF2-40B4-BE49-F238E27FC236}">
                <a16:creationId xmlns:a16="http://schemas.microsoft.com/office/drawing/2014/main" id="{A1CD9567-002A-487D-25D9-AA3C85771811}"/>
              </a:ext>
            </a:extLst>
          </p:cNvPr>
          <p:cNvSpPr txBox="1">
            <a:spLocks/>
          </p:cNvSpPr>
          <p:nvPr/>
        </p:nvSpPr>
        <p:spPr bwMode="auto">
          <a:xfrm>
            <a:off x="11202609" y="4905757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Protons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Title 3" descr="Heading">
            <a:extLst>
              <a:ext uri="{FF2B5EF4-FFF2-40B4-BE49-F238E27FC236}">
                <a16:creationId xmlns:a16="http://schemas.microsoft.com/office/drawing/2014/main" id="{529357F1-7AC7-AC17-DEB4-DA030A630A89}"/>
              </a:ext>
            </a:extLst>
          </p:cNvPr>
          <p:cNvSpPr txBox="1">
            <a:spLocks/>
          </p:cNvSpPr>
          <p:nvPr/>
        </p:nvSpPr>
        <p:spPr bwMode="auto">
          <a:xfrm>
            <a:off x="19417" y="4046285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Injected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Title 3" descr="Heading">
            <a:extLst>
              <a:ext uri="{FF2B5EF4-FFF2-40B4-BE49-F238E27FC236}">
                <a16:creationId xmlns:a16="http://schemas.microsoft.com/office/drawing/2014/main" id="{25D02DD5-0654-6F78-F9A2-B2B611F165E0}"/>
              </a:ext>
            </a:extLst>
          </p:cNvPr>
          <p:cNvSpPr txBox="1">
            <a:spLocks/>
          </p:cNvSpPr>
          <p:nvPr/>
        </p:nvSpPr>
        <p:spPr bwMode="auto">
          <a:xfrm>
            <a:off x="4576649" y="358004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0.5m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D30CB7F3-F8F5-5962-980C-A9678C43D655}"/>
              </a:ext>
            </a:extLst>
          </p:cNvPr>
          <p:cNvCxnSpPr>
            <a:cxnSpLocks/>
          </p:cNvCxnSpPr>
          <p:nvPr/>
        </p:nvCxnSpPr>
        <p:spPr>
          <a:xfrm>
            <a:off x="4792032" y="3746172"/>
            <a:ext cx="478372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F449A769-0F7C-0FA4-E089-81FAB2752811}"/>
              </a:ext>
            </a:extLst>
          </p:cNvPr>
          <p:cNvCxnSpPr>
            <a:cxnSpLocks/>
          </p:cNvCxnSpPr>
          <p:nvPr/>
        </p:nvCxnSpPr>
        <p:spPr>
          <a:xfrm>
            <a:off x="3433928" y="5391407"/>
            <a:ext cx="2288214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549D2157-5408-94F3-FAB7-F9618D089C5D}"/>
              </a:ext>
            </a:extLst>
          </p:cNvPr>
          <p:cNvCxnSpPr>
            <a:cxnSpLocks/>
          </p:cNvCxnSpPr>
          <p:nvPr/>
        </p:nvCxnSpPr>
        <p:spPr>
          <a:xfrm flipH="1">
            <a:off x="616559" y="5391407"/>
            <a:ext cx="2333025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Arc 206">
            <a:extLst>
              <a:ext uri="{FF2B5EF4-FFF2-40B4-BE49-F238E27FC236}">
                <a16:creationId xmlns:a16="http://schemas.microsoft.com/office/drawing/2014/main" id="{D1E3330C-4E91-AFF5-BB8F-07231FB7FAB2}"/>
              </a:ext>
            </a:extLst>
          </p:cNvPr>
          <p:cNvSpPr/>
          <p:nvPr/>
        </p:nvSpPr>
        <p:spPr>
          <a:xfrm rot="10800000" flipH="1">
            <a:off x="7176301" y="2884482"/>
            <a:ext cx="4406245" cy="1882648"/>
          </a:xfrm>
          <a:prstGeom prst="arc">
            <a:avLst>
              <a:gd name="adj1" fmla="val 16783844"/>
              <a:gd name="adj2" fmla="val 20499153"/>
            </a:avLst>
          </a:prstGeom>
          <a:ln w="1905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6B509465-8D49-5CD9-1A3C-9781E0BE2569}"/>
              </a:ext>
            </a:extLst>
          </p:cNvPr>
          <p:cNvCxnSpPr>
            <a:cxnSpLocks/>
          </p:cNvCxnSpPr>
          <p:nvPr/>
        </p:nvCxnSpPr>
        <p:spPr>
          <a:xfrm>
            <a:off x="9865070" y="3191784"/>
            <a:ext cx="1563576" cy="1500739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D6315888-FB93-1305-68C9-190CF6966DA9}"/>
              </a:ext>
            </a:extLst>
          </p:cNvPr>
          <p:cNvCxnSpPr>
            <a:cxnSpLocks/>
          </p:cNvCxnSpPr>
          <p:nvPr/>
        </p:nvCxnSpPr>
        <p:spPr>
          <a:xfrm>
            <a:off x="715063" y="4761305"/>
            <a:ext cx="10948792" cy="7342"/>
          </a:xfrm>
          <a:prstGeom prst="straightConnector1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DDA3A510-E16E-B1F9-C85E-89411B6C06B3}"/>
              </a:ext>
            </a:extLst>
          </p:cNvPr>
          <p:cNvCxnSpPr>
            <a:cxnSpLocks/>
          </p:cNvCxnSpPr>
          <p:nvPr/>
        </p:nvCxnSpPr>
        <p:spPr>
          <a:xfrm>
            <a:off x="57825" y="4547610"/>
            <a:ext cx="1324336" cy="213340"/>
          </a:xfrm>
          <a:prstGeom prst="straightConnector1">
            <a:avLst/>
          </a:prstGeom>
          <a:ln w="25400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itle 3" descr="Heading">
            <a:extLst>
              <a:ext uri="{FF2B5EF4-FFF2-40B4-BE49-F238E27FC236}">
                <a16:creationId xmlns:a16="http://schemas.microsoft.com/office/drawing/2014/main" id="{70A7D0EB-A464-6235-B689-F86A8AD4C821}"/>
              </a:ext>
            </a:extLst>
          </p:cNvPr>
          <p:cNvSpPr txBox="1">
            <a:spLocks/>
          </p:cNvSpPr>
          <p:nvPr/>
        </p:nvSpPr>
        <p:spPr bwMode="auto">
          <a:xfrm>
            <a:off x="11202609" y="4191312"/>
            <a:ext cx="94784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Accelerated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 descr="A white rectangular sign on a black background&#10;&#10;Description automatically generated">
            <a:extLst>
              <a:ext uri="{FF2B5EF4-FFF2-40B4-BE49-F238E27FC236}">
                <a16:creationId xmlns:a16="http://schemas.microsoft.com/office/drawing/2014/main" id="{C6839BD1-3F9A-3CC9-1828-9CA0FBFF1D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0286" y="4188254"/>
            <a:ext cx="229039" cy="674392"/>
          </a:xfrm>
          <a:prstGeom prst="rect">
            <a:avLst/>
          </a:prstGeom>
        </p:spPr>
      </p:pic>
      <p:sp>
        <p:nvSpPr>
          <p:cNvPr id="7" name="Title 3" descr="Heading">
            <a:extLst>
              <a:ext uri="{FF2B5EF4-FFF2-40B4-BE49-F238E27FC236}">
                <a16:creationId xmlns:a16="http://schemas.microsoft.com/office/drawing/2014/main" id="{0D0F6254-CBFE-B965-FCB0-693CBE1A7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724638"/>
          </a:xfrm>
        </p:spPr>
        <p:txBody>
          <a:bodyPr/>
          <a:lstStyle/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The plunger experiment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3" descr="Heading">
            <a:extLst>
              <a:ext uri="{FF2B5EF4-FFF2-40B4-BE49-F238E27FC236}">
                <a16:creationId xmlns:a16="http://schemas.microsoft.com/office/drawing/2014/main" id="{89ECC39D-7C89-7E9A-DA7B-3A8996E3E183}"/>
              </a:ext>
            </a:extLst>
          </p:cNvPr>
          <p:cNvSpPr txBox="1">
            <a:spLocks/>
          </p:cNvSpPr>
          <p:nvPr/>
        </p:nvSpPr>
        <p:spPr bwMode="auto">
          <a:xfrm>
            <a:off x="219638" y="1577294"/>
            <a:ext cx="11780069" cy="7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The ‘plungers’ (laser dumps) allow us to study the acceleration as a function of the plasma length</a:t>
            </a:r>
          </a:p>
          <a:p>
            <a:pPr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We can attempt to perform a direct measurement on the accelerating gradient (</a:t>
            </a:r>
            <a:r>
              <a:rPr lang="en-GB" sz="2000" b="0" dirty="0" err="1">
                <a:latin typeface="Helvetica" pitchFamily="2" charset="0"/>
                <a:cs typeface="Calibri" panose="020F0502020204030204" pitchFamily="34" charset="0"/>
              </a:rPr>
              <a:t>dE</a:t>
            </a: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/</a:t>
            </a:r>
            <a:r>
              <a:rPr lang="en-GB" sz="2000" b="0" dirty="0" err="1">
                <a:latin typeface="Helvetica" pitchFamily="2" charset="0"/>
                <a:cs typeface="Calibri" panose="020F0502020204030204" pitchFamily="34" charset="0"/>
              </a:rPr>
              <a:t>dz</a:t>
            </a: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344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E94477-63D7-C115-E3F8-4E91C55D8B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 descr="Heading">
            <a:extLst>
              <a:ext uri="{FF2B5EF4-FFF2-40B4-BE49-F238E27FC236}">
                <a16:creationId xmlns:a16="http://schemas.microsoft.com/office/drawing/2014/main" id="{66BBC481-0E65-3407-7A2E-572111006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1368000"/>
          </a:xfrm>
        </p:spPr>
        <p:txBody>
          <a:bodyPr/>
          <a:lstStyle/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Introduction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3" descr="Heading">
            <a:extLst>
              <a:ext uri="{FF2B5EF4-FFF2-40B4-BE49-F238E27FC236}">
                <a16:creationId xmlns:a16="http://schemas.microsoft.com/office/drawing/2014/main" id="{890DE02E-76FC-4207-1F78-C2690698C127}"/>
              </a:ext>
            </a:extLst>
          </p:cNvPr>
          <p:cNvSpPr txBox="1">
            <a:spLocks/>
          </p:cNvSpPr>
          <p:nvPr/>
        </p:nvSpPr>
        <p:spPr bwMode="auto">
          <a:xfrm>
            <a:off x="199696" y="2273638"/>
            <a:ext cx="11780069" cy="420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3200" b="0" dirty="0">
                <a:latin typeface="Helvetica" pitchFamily="2" charset="0"/>
                <a:cs typeface="Calibri" panose="020F0502020204030204" pitchFamily="34" charset="0"/>
              </a:rPr>
              <a:t>The magnetic spectrometer</a:t>
            </a:r>
          </a:p>
          <a:p>
            <a:pPr algn="ctr"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Design recap, optics upgrades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Helvetica" pitchFamily="2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GB" sz="3200" b="0" dirty="0">
                <a:latin typeface="Helvetica" pitchFamily="2" charset="0"/>
                <a:cs typeface="Calibri" panose="020F0502020204030204" pitchFamily="34" charset="0"/>
              </a:rPr>
              <a:t>Acceleration with density steps</a:t>
            </a:r>
          </a:p>
          <a:p>
            <a:pPr algn="ctr"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The plunger experiment, requirements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Helvetica" pitchFamily="2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GB" sz="3200" b="0" dirty="0">
                <a:latin typeface="Helvetica" pitchFamily="2" charset="0"/>
                <a:cs typeface="Calibri" panose="020F0502020204030204" pitchFamily="34" charset="0"/>
              </a:rPr>
              <a:t>First look: Preliminary results 2024</a:t>
            </a:r>
          </a:p>
          <a:p>
            <a:pPr algn="ctr">
              <a:lnSpc>
                <a:spcPct val="100000"/>
              </a:lnSpc>
            </a:pPr>
            <a:r>
              <a:rPr lang="en-GB" sz="2000" b="0" dirty="0">
                <a:latin typeface="Helvetica" pitchFamily="2" charset="0"/>
                <a:cs typeface="Calibri" panose="020F0502020204030204" pitchFamily="34" charset="0"/>
              </a:rPr>
              <a:t>Energy gain with uniform and steps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543F6E-5C54-14C7-46FF-96D1779589B6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9585108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111FF4-97A0-A220-5281-D9084A45F5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 descr="Heading">
            <a:extLst>
              <a:ext uri="{FF2B5EF4-FFF2-40B4-BE49-F238E27FC236}">
                <a16:creationId xmlns:a16="http://schemas.microsoft.com/office/drawing/2014/main" id="{E4F45541-31DC-DCAD-2155-9C0736BAAAC5}"/>
              </a:ext>
            </a:extLst>
          </p:cNvPr>
          <p:cNvSpPr txBox="1">
            <a:spLocks/>
          </p:cNvSpPr>
          <p:nvPr/>
        </p:nvSpPr>
        <p:spPr bwMode="auto">
          <a:xfrm>
            <a:off x="199696" y="3121572"/>
            <a:ext cx="11780069" cy="3361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4200" b="0" dirty="0">
                <a:latin typeface="Helvetica" pitchFamily="2" charset="0"/>
                <a:cs typeface="Calibri" panose="020F0502020204030204" pitchFamily="34" charset="0"/>
              </a:rPr>
              <a:t>First look: Preliminary results 2024</a:t>
            </a:r>
          </a:p>
          <a:p>
            <a:pPr algn="ctr">
              <a:lnSpc>
                <a:spcPct val="100000"/>
              </a:lnSpc>
            </a:pPr>
            <a:r>
              <a:rPr lang="en-GB" sz="1800" b="0" i="1" dirty="0">
                <a:latin typeface="Helvetica" pitchFamily="2" charset="0"/>
                <a:cs typeface="Calibri" panose="020F0502020204030204" pitchFamily="34" charset="0"/>
              </a:rPr>
              <a:t>Disclosure: Very fresh results!!</a:t>
            </a:r>
            <a:endParaRPr lang="en-GB" sz="2000" b="0" dirty="0">
              <a:latin typeface="Helvetica" pitchFamily="2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8DF886-B332-7C9F-F894-7A31751A7AC2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6365885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7EE48C-97FB-A138-776F-1A224E10A2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 descr="A graph of energy&#10;&#10;Description automatically generated">
            <a:extLst>
              <a:ext uri="{FF2B5EF4-FFF2-40B4-BE49-F238E27FC236}">
                <a16:creationId xmlns:a16="http://schemas.microsoft.com/office/drawing/2014/main" id="{78BD8B14-B1BC-533C-48C7-72DFBBD49F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291" y="5280108"/>
            <a:ext cx="4479767" cy="851311"/>
          </a:xfrm>
          <a:prstGeom prst="rect">
            <a:avLst/>
          </a:prstGeom>
        </p:spPr>
      </p:pic>
      <p:sp>
        <p:nvSpPr>
          <p:cNvPr id="3" name="Title 3" descr="Heading">
            <a:extLst>
              <a:ext uri="{FF2B5EF4-FFF2-40B4-BE49-F238E27FC236}">
                <a16:creationId xmlns:a16="http://schemas.microsoft.com/office/drawing/2014/main" id="{536B7EDA-0154-E998-E42E-757DBD50F805}"/>
              </a:ext>
            </a:extLst>
          </p:cNvPr>
          <p:cNvSpPr txBox="1">
            <a:spLocks/>
          </p:cNvSpPr>
          <p:nvPr/>
        </p:nvSpPr>
        <p:spPr bwMode="auto">
          <a:xfrm>
            <a:off x="199697" y="655891"/>
            <a:ext cx="10672741" cy="50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Example signals across the scans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3" descr="Heading">
            <a:extLst>
              <a:ext uri="{FF2B5EF4-FFF2-40B4-BE49-F238E27FC236}">
                <a16:creationId xmlns:a16="http://schemas.microsoft.com/office/drawing/2014/main" id="{CB07E197-56AD-D791-1383-D55063F004DD}"/>
              </a:ext>
            </a:extLst>
          </p:cNvPr>
          <p:cNvSpPr txBox="1">
            <a:spLocks/>
          </p:cNvSpPr>
          <p:nvPr/>
        </p:nvSpPr>
        <p:spPr bwMode="auto">
          <a:xfrm>
            <a:off x="199697" y="1951247"/>
            <a:ext cx="1762268" cy="595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sz="1800" dirty="0">
                <a:latin typeface="Helvetica" pitchFamily="2" charset="0"/>
                <a:cs typeface="Calibri" panose="020F0502020204030204" pitchFamily="34" charset="0"/>
              </a:rPr>
              <a:t>LBDP2</a:t>
            </a:r>
          </a:p>
          <a:p>
            <a:pPr algn="ctr"/>
            <a:r>
              <a:rPr lang="en-GB" sz="1800" b="0" dirty="0">
                <a:latin typeface="Helvetica" pitchFamily="2" charset="0"/>
                <a:cs typeface="Calibri" panose="020F0502020204030204" pitchFamily="34" charset="0"/>
              </a:rPr>
              <a:t>(10.3m)</a:t>
            </a:r>
            <a:br>
              <a:rPr lang="en-GB" sz="4000" b="0" dirty="0">
                <a:latin typeface="Helvetica" pitchFamily="2" charset="0"/>
                <a:cs typeface="Calibri" panose="020F0502020204030204" pitchFamily="34" charset="0"/>
              </a:rPr>
            </a:br>
            <a:br>
              <a:rPr lang="en-GB" sz="3200" b="0" dirty="0">
                <a:latin typeface="Helvetica" pitchFamily="2" charset="0"/>
                <a:cs typeface="Calibri" panose="020F0502020204030204" pitchFamily="34" charset="0"/>
              </a:rPr>
            </a:br>
            <a:endParaRPr lang="en-GB" sz="2800" b="0" i="1" dirty="0">
              <a:latin typeface="Helvetica" pitchFamily="2" charset="0"/>
              <a:cs typeface="Calibri" panose="020F0502020204030204" pitchFamily="34" charset="0"/>
            </a:endParaRPr>
          </a:p>
        </p:txBody>
      </p:sp>
      <p:sp>
        <p:nvSpPr>
          <p:cNvPr id="6" name="Title 3" descr="Heading">
            <a:extLst>
              <a:ext uri="{FF2B5EF4-FFF2-40B4-BE49-F238E27FC236}">
                <a16:creationId xmlns:a16="http://schemas.microsoft.com/office/drawing/2014/main" id="{4AA19670-470A-8419-65CF-1739766FD075}"/>
              </a:ext>
            </a:extLst>
          </p:cNvPr>
          <p:cNvSpPr txBox="1">
            <a:spLocks/>
          </p:cNvSpPr>
          <p:nvPr/>
        </p:nvSpPr>
        <p:spPr bwMode="auto">
          <a:xfrm>
            <a:off x="199697" y="2891616"/>
            <a:ext cx="1762268" cy="595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sz="1800" dirty="0">
                <a:latin typeface="Helvetica" pitchFamily="2" charset="0"/>
                <a:cs typeface="Calibri" panose="020F0502020204030204" pitchFamily="34" charset="0"/>
              </a:rPr>
              <a:t>Plunger 10</a:t>
            </a:r>
          </a:p>
          <a:p>
            <a:pPr algn="ctr"/>
            <a:r>
              <a:rPr lang="en-GB" sz="1800" b="0" dirty="0">
                <a:latin typeface="Helvetica" pitchFamily="2" charset="0"/>
                <a:cs typeface="Calibri" panose="020F0502020204030204" pitchFamily="34" charset="0"/>
              </a:rPr>
              <a:t>(9.5m)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itle 3" descr="Heading">
            <a:extLst>
              <a:ext uri="{FF2B5EF4-FFF2-40B4-BE49-F238E27FC236}">
                <a16:creationId xmlns:a16="http://schemas.microsoft.com/office/drawing/2014/main" id="{2A3FC464-465A-ED3B-43E2-8BB367F07E28}"/>
              </a:ext>
            </a:extLst>
          </p:cNvPr>
          <p:cNvSpPr txBox="1">
            <a:spLocks/>
          </p:cNvSpPr>
          <p:nvPr/>
        </p:nvSpPr>
        <p:spPr bwMode="auto">
          <a:xfrm>
            <a:off x="199697" y="3740475"/>
            <a:ext cx="1762268" cy="595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sz="1800" dirty="0">
                <a:latin typeface="Helvetica" pitchFamily="2" charset="0"/>
                <a:cs typeface="Calibri" panose="020F0502020204030204" pitchFamily="34" charset="0"/>
              </a:rPr>
              <a:t>Plunger 9</a:t>
            </a:r>
          </a:p>
          <a:p>
            <a:pPr algn="ctr"/>
            <a:r>
              <a:rPr lang="en-GB" sz="1800" b="0" dirty="0">
                <a:latin typeface="Helvetica" pitchFamily="2" charset="0"/>
                <a:cs typeface="Calibri" panose="020F0502020204030204" pitchFamily="34" charset="0"/>
              </a:rPr>
              <a:t>(8.5m)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le 3" descr="Heading">
            <a:extLst>
              <a:ext uri="{FF2B5EF4-FFF2-40B4-BE49-F238E27FC236}">
                <a16:creationId xmlns:a16="http://schemas.microsoft.com/office/drawing/2014/main" id="{8476BB11-25D4-729F-E49F-63DEC4F229D3}"/>
              </a:ext>
            </a:extLst>
          </p:cNvPr>
          <p:cNvSpPr txBox="1">
            <a:spLocks/>
          </p:cNvSpPr>
          <p:nvPr/>
        </p:nvSpPr>
        <p:spPr bwMode="auto">
          <a:xfrm>
            <a:off x="199697" y="4618782"/>
            <a:ext cx="1762268" cy="595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sz="1800" dirty="0">
                <a:latin typeface="Helvetica" pitchFamily="2" charset="0"/>
                <a:cs typeface="Calibri" panose="020F0502020204030204" pitchFamily="34" charset="0"/>
              </a:rPr>
              <a:t>Plunger 8</a:t>
            </a:r>
          </a:p>
          <a:p>
            <a:pPr algn="ctr"/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  <a:ea typeface="+mn-ea"/>
                <a:cs typeface="Calibri" panose="020F0502020204030204" pitchFamily="34" charset="0"/>
              </a:rPr>
              <a:t>(7.5m)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3" descr="Heading">
            <a:extLst>
              <a:ext uri="{FF2B5EF4-FFF2-40B4-BE49-F238E27FC236}">
                <a16:creationId xmlns:a16="http://schemas.microsoft.com/office/drawing/2014/main" id="{72285004-FF26-8CBE-DDD2-DEB4F113DBC4}"/>
              </a:ext>
            </a:extLst>
          </p:cNvPr>
          <p:cNvSpPr txBox="1">
            <a:spLocks/>
          </p:cNvSpPr>
          <p:nvPr/>
        </p:nvSpPr>
        <p:spPr bwMode="auto">
          <a:xfrm>
            <a:off x="199697" y="5453395"/>
            <a:ext cx="1762268" cy="595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sz="1800" dirty="0">
                <a:latin typeface="Helvetica" pitchFamily="2" charset="0"/>
                <a:cs typeface="Calibri" panose="020F0502020204030204" pitchFamily="34" charset="0"/>
              </a:rPr>
              <a:t>Plunger 7</a:t>
            </a:r>
            <a:br>
              <a:rPr lang="en-GB" sz="4000" b="0" dirty="0">
                <a:latin typeface="Helvetica" pitchFamily="2" charset="0"/>
                <a:cs typeface="Calibri" panose="020F0502020204030204" pitchFamily="34" charset="0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  <a:ea typeface="+mn-ea"/>
                <a:cs typeface="Calibri" panose="020F0502020204030204" pitchFamily="34" charset="0"/>
              </a:rPr>
              <a:t>(6.5m)</a:t>
            </a: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itle 3" descr="Heading">
                <a:extLst>
                  <a:ext uri="{FF2B5EF4-FFF2-40B4-BE49-F238E27FC236}">
                    <a16:creationId xmlns:a16="http://schemas.microsoft.com/office/drawing/2014/main" id="{9571259A-A3EF-3764-9BEF-8544CED934E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011151" y="1637483"/>
                <a:ext cx="2942430" cy="595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 b="1" i="0" kern="1200" baseline="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4572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9144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13716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18288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US" sz="1800" b="0" dirty="0"/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800" b="0" dirty="0"/>
                          <m:t>x</m:t>
                        </m:r>
                        <m:r>
                          <a:rPr lang="en-GB" sz="18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8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800" b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800" b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GB" sz="1800" b="0" dirty="0">
                    <a:latin typeface="Helvetica" pitchFamily="2" charset="0"/>
                    <a:cs typeface="Calibri" panose="020F0502020204030204" pitchFamily="34" charset="0"/>
                  </a:rPr>
                  <a:t>, uniform</a:t>
                </a:r>
                <a:br>
                  <a:rPr lang="en-GB" sz="4000" b="0" dirty="0">
                    <a:cs typeface="Calibri" panose="020F0502020204030204" pitchFamily="34" charset="0"/>
                  </a:rPr>
                </a:br>
                <a:br>
                  <a:rPr lang="en-GB" sz="3200" b="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GB" sz="2800" b="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Title 3" descr="Heading">
                <a:extLst>
                  <a:ext uri="{FF2B5EF4-FFF2-40B4-BE49-F238E27FC236}">
                    <a16:creationId xmlns:a16="http://schemas.microsoft.com/office/drawing/2014/main" id="{9571259A-A3EF-3764-9BEF-8544CED934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11151" y="1637483"/>
                <a:ext cx="2942430" cy="595811"/>
              </a:xfrm>
              <a:prstGeom prst="rect">
                <a:avLst/>
              </a:prstGeom>
              <a:blipFill>
                <a:blip r:embed="rId4"/>
                <a:stretch>
                  <a:fillRect t="-1914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itle 3" descr="Heading">
                <a:extLst>
                  <a:ext uri="{FF2B5EF4-FFF2-40B4-BE49-F238E27FC236}">
                    <a16:creationId xmlns:a16="http://schemas.microsoft.com/office/drawing/2014/main" id="{E1E9CFD6-0E26-9B12-4AFE-6D9ACA08278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892568" y="1637483"/>
                <a:ext cx="2942430" cy="595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 b="1" i="0" kern="1200" baseline="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4572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9144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13716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18288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US" sz="1800" b="0" dirty="0"/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800" b="0" dirty="0"/>
                          <m:t>x</m:t>
                        </m:r>
                        <m:r>
                          <a:rPr lang="en-GB" sz="18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8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800" b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800" b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GB" sz="1800" b="0" dirty="0">
                    <a:latin typeface="Helvetica" pitchFamily="2" charset="0"/>
                    <a:cs typeface="Calibri" panose="020F0502020204030204" pitchFamily="34" charset="0"/>
                  </a:rPr>
                  <a:t>, 4% @ 1.25m</a:t>
                </a:r>
                <a:br>
                  <a:rPr lang="en-GB" sz="4000" b="0" dirty="0">
                    <a:cs typeface="Calibri" panose="020F0502020204030204" pitchFamily="34" charset="0"/>
                  </a:rPr>
                </a:br>
                <a:br>
                  <a:rPr lang="en-GB" sz="3200" b="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GB" sz="2800" b="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Title 3" descr="Heading">
                <a:extLst>
                  <a:ext uri="{FF2B5EF4-FFF2-40B4-BE49-F238E27FC236}">
                    <a16:creationId xmlns:a16="http://schemas.microsoft.com/office/drawing/2014/main" id="{E1E9CFD6-0E26-9B12-4AFE-6D9ACA0827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92568" y="1637483"/>
                <a:ext cx="2942430" cy="595811"/>
              </a:xfrm>
              <a:prstGeom prst="rect">
                <a:avLst/>
              </a:prstGeom>
              <a:blipFill>
                <a:blip r:embed="rId5"/>
                <a:stretch>
                  <a:fillRect l="-862" t="-19149" r="-129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 descr="A white and blue speckled surface&#10;&#10;Description automatically generated">
            <a:extLst>
              <a:ext uri="{FF2B5EF4-FFF2-40B4-BE49-F238E27FC236}">
                <a16:creationId xmlns:a16="http://schemas.microsoft.com/office/drawing/2014/main" id="{0145016C-394A-BF19-7DDA-5B9F9B7B9A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8422" y="5281591"/>
            <a:ext cx="4475449" cy="845592"/>
          </a:xfrm>
          <a:prstGeom prst="rect">
            <a:avLst/>
          </a:prstGeom>
        </p:spPr>
      </p:pic>
      <p:pic>
        <p:nvPicPr>
          <p:cNvPr id="30" name="Picture 29" descr="A graph of energy&#10;&#10;Description automatically generated">
            <a:extLst>
              <a:ext uri="{FF2B5EF4-FFF2-40B4-BE49-F238E27FC236}">
                <a16:creationId xmlns:a16="http://schemas.microsoft.com/office/drawing/2014/main" id="{031E0C68-C8B4-B0B8-775D-733FB21216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8373" y="4444916"/>
            <a:ext cx="4475449" cy="855904"/>
          </a:xfrm>
          <a:prstGeom prst="rect">
            <a:avLst/>
          </a:prstGeom>
        </p:spPr>
      </p:pic>
      <p:pic>
        <p:nvPicPr>
          <p:cNvPr id="32" name="Picture 31" descr="A graph showing a number of energy&#10;&#10;Description automatically generated">
            <a:extLst>
              <a:ext uri="{FF2B5EF4-FFF2-40B4-BE49-F238E27FC236}">
                <a16:creationId xmlns:a16="http://schemas.microsoft.com/office/drawing/2014/main" id="{0F209B6B-8012-C9D9-E2FB-101B4FAE767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74275" y="3635513"/>
            <a:ext cx="4444513" cy="835280"/>
          </a:xfrm>
          <a:prstGeom prst="rect">
            <a:avLst/>
          </a:prstGeom>
        </p:spPr>
      </p:pic>
      <p:pic>
        <p:nvPicPr>
          <p:cNvPr id="34" name="Picture 33" descr="A blue object with a black line&#10;&#10;Description automatically generated with medium confidence">
            <a:extLst>
              <a:ext uri="{FF2B5EF4-FFF2-40B4-BE49-F238E27FC236}">
                <a16:creationId xmlns:a16="http://schemas.microsoft.com/office/drawing/2014/main" id="{AFD7F131-8E03-8803-5179-A5186FFF881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74275" y="2785451"/>
            <a:ext cx="4454825" cy="835280"/>
          </a:xfrm>
          <a:prstGeom prst="rect">
            <a:avLst/>
          </a:prstGeom>
        </p:spPr>
      </p:pic>
      <p:pic>
        <p:nvPicPr>
          <p:cNvPr id="36" name="Picture 35" descr="A blue and white image of a blue object&#10;&#10;Description automatically generated with medium confidence">
            <a:extLst>
              <a:ext uri="{FF2B5EF4-FFF2-40B4-BE49-F238E27FC236}">
                <a16:creationId xmlns:a16="http://schemas.microsoft.com/office/drawing/2014/main" id="{AE8FAA43-EFA5-CD7A-BA82-F74E486689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73394" y="1935389"/>
            <a:ext cx="4485761" cy="835280"/>
          </a:xfrm>
          <a:prstGeom prst="rect">
            <a:avLst/>
          </a:prstGeom>
        </p:spPr>
      </p:pic>
      <p:pic>
        <p:nvPicPr>
          <p:cNvPr id="40" name="Picture 39" descr="A graph of energy&#10;&#10;Description automatically generated">
            <a:extLst>
              <a:ext uri="{FF2B5EF4-FFF2-40B4-BE49-F238E27FC236}">
                <a16:creationId xmlns:a16="http://schemas.microsoft.com/office/drawing/2014/main" id="{DA80CE71-11BC-5769-4154-4882C0206E9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74766" y="1929448"/>
            <a:ext cx="4525496" cy="838055"/>
          </a:xfrm>
          <a:prstGeom prst="rect">
            <a:avLst/>
          </a:prstGeom>
        </p:spPr>
      </p:pic>
      <p:pic>
        <p:nvPicPr>
          <p:cNvPr id="42" name="Picture 41" descr="A graph of energy&#10;&#10;Description automatically generated">
            <a:extLst>
              <a:ext uri="{FF2B5EF4-FFF2-40B4-BE49-F238E27FC236}">
                <a16:creationId xmlns:a16="http://schemas.microsoft.com/office/drawing/2014/main" id="{F0EDD093-1344-7DDD-61AF-91ACDD509D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60291" y="2772378"/>
            <a:ext cx="4535971" cy="859006"/>
          </a:xfrm>
          <a:prstGeom prst="rect">
            <a:avLst/>
          </a:prstGeom>
        </p:spPr>
      </p:pic>
      <p:pic>
        <p:nvPicPr>
          <p:cNvPr id="44" name="Picture 43" descr="A blue and white image of a blue line&#10;&#10;Description automatically generated with medium confidence">
            <a:extLst>
              <a:ext uri="{FF2B5EF4-FFF2-40B4-BE49-F238E27FC236}">
                <a16:creationId xmlns:a16="http://schemas.microsoft.com/office/drawing/2014/main" id="{69DEAB68-4D6D-9D51-6074-5D072F05B73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49979" y="3598891"/>
            <a:ext cx="4515020" cy="86948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5150E34-D6FB-B2FC-DEF5-584AE4FD788D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17</a:t>
            </a:r>
          </a:p>
        </p:txBody>
      </p:sp>
      <p:pic>
        <p:nvPicPr>
          <p:cNvPr id="9" name="Picture 8" descr="A white and blue speckled background&#10;&#10;Description automatically generated">
            <a:extLst>
              <a:ext uri="{FF2B5EF4-FFF2-40B4-BE49-F238E27FC236}">
                <a16:creationId xmlns:a16="http://schemas.microsoft.com/office/drawing/2014/main" id="{09C467E7-1A1D-B280-DA4E-CC8AE050FF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86934" y="4462456"/>
            <a:ext cx="4478241" cy="85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3487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FFA0B3-BBCD-5307-0D6E-2B89B6671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6BA4CDC-CFE4-38F7-4E6A-3D7AABA5F135}"/>
              </a:ext>
            </a:extLst>
          </p:cNvPr>
          <p:cNvSpPr/>
          <p:nvPr/>
        </p:nvSpPr>
        <p:spPr>
          <a:xfrm>
            <a:off x="142613" y="5128319"/>
            <a:ext cx="5467773" cy="309967"/>
          </a:xfrm>
          <a:prstGeom prst="rect">
            <a:avLst/>
          </a:prstGeom>
          <a:solidFill>
            <a:srgbClr val="00B0F0">
              <a:alpha val="1609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3" descr="Heading">
            <a:extLst>
              <a:ext uri="{FF2B5EF4-FFF2-40B4-BE49-F238E27FC236}">
                <a16:creationId xmlns:a16="http://schemas.microsoft.com/office/drawing/2014/main" id="{90B0E212-454B-ECA6-532E-70DA10E4815E}"/>
              </a:ext>
            </a:extLst>
          </p:cNvPr>
          <p:cNvSpPr txBox="1">
            <a:spLocks/>
          </p:cNvSpPr>
          <p:nvPr/>
        </p:nvSpPr>
        <p:spPr bwMode="auto">
          <a:xfrm>
            <a:off x="199697" y="655891"/>
            <a:ext cx="10672741" cy="50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Analysis approach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6" name="Picture 35" descr="A blue and white image of a blue object&#10;&#10;Description automatically generated with medium confidence">
            <a:extLst>
              <a:ext uri="{FF2B5EF4-FFF2-40B4-BE49-F238E27FC236}">
                <a16:creationId xmlns:a16="http://schemas.microsoft.com/office/drawing/2014/main" id="{2BADBDFF-7E17-01F6-A307-1A8DCF8458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0549"/>
          <a:stretch/>
        </p:blipFill>
        <p:spPr>
          <a:xfrm>
            <a:off x="199697" y="1342287"/>
            <a:ext cx="11592085" cy="19308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BA1688A-0A4C-4D87-95DF-0BF1CD578912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18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EB7E1377-6CB7-BA17-49D5-DA43DE89B7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9697" y="4901609"/>
            <a:ext cx="6625215" cy="1841954"/>
          </a:xfrm>
        </p:spPr>
        <p:txBody>
          <a:bodyPr/>
          <a:lstStyle/>
          <a:p>
            <a:pPr marL="0" indent="0" algn="just">
              <a:spcBef>
                <a:spcPts val="400"/>
              </a:spcBef>
              <a:buNone/>
            </a:pPr>
            <a:r>
              <a:rPr lang="en-GB" sz="1700" dirty="0">
                <a:latin typeface="Helvetica" pitchFamily="2" charset="0"/>
                <a:sym typeface="Wingdings" pitchFamily="2" charset="2"/>
              </a:rPr>
              <a:t>There are multiple ways to approach this analysis:</a:t>
            </a:r>
          </a:p>
          <a:p>
            <a:pPr algn="just">
              <a:spcBef>
                <a:spcPts val="400"/>
              </a:spcBef>
            </a:pPr>
            <a:r>
              <a:rPr lang="en-GB" sz="1700" dirty="0">
                <a:latin typeface="Helvetica" pitchFamily="2" charset="0"/>
                <a:sym typeface="Wingdings" pitchFamily="2" charset="2"/>
              </a:rPr>
              <a:t>Observing the energy of the charge peak (done here)</a:t>
            </a:r>
          </a:p>
          <a:p>
            <a:pPr algn="just">
              <a:spcBef>
                <a:spcPts val="400"/>
              </a:spcBef>
            </a:pPr>
            <a:r>
              <a:rPr lang="en-GB" sz="1700" dirty="0">
                <a:latin typeface="Helvetica" pitchFamily="2" charset="0"/>
                <a:sym typeface="Wingdings" pitchFamily="2" charset="2"/>
              </a:rPr>
              <a:t>Observing the peak (e.g. 95</a:t>
            </a:r>
            <a:r>
              <a:rPr lang="en-GB" sz="1700" baseline="30000" dirty="0">
                <a:latin typeface="Helvetica" pitchFamily="2" charset="0"/>
                <a:sym typeface="Wingdings" pitchFamily="2" charset="2"/>
              </a:rPr>
              <a:t>th</a:t>
            </a:r>
            <a:r>
              <a:rPr lang="en-GB" sz="1700" dirty="0">
                <a:latin typeface="Helvetica" pitchFamily="2" charset="0"/>
                <a:sym typeface="Wingdings" pitchFamily="2" charset="2"/>
              </a:rPr>
              <a:t> percentile) in the energy distribution </a:t>
            </a:r>
          </a:p>
          <a:p>
            <a:pPr algn="just">
              <a:spcBef>
                <a:spcPts val="400"/>
              </a:spcBef>
            </a:pPr>
            <a:r>
              <a:rPr lang="en-GB" sz="1700" dirty="0">
                <a:latin typeface="Helvetica" pitchFamily="2" charset="0"/>
                <a:sym typeface="Wingdings" pitchFamily="2" charset="2"/>
              </a:rPr>
              <a:t>Observing the mean and rms of the energy distribution (charge weighted)</a:t>
            </a:r>
          </a:p>
          <a:p>
            <a:pPr algn="just">
              <a:spcBef>
                <a:spcPts val="400"/>
              </a:spcBef>
            </a:pPr>
            <a:endParaRPr lang="en-GB" sz="1700" dirty="0">
              <a:latin typeface="Helvetica" pitchFamily="2" charset="0"/>
              <a:sym typeface="Wingdings" pitchFamily="2" charset="2"/>
            </a:endParaRPr>
          </a:p>
          <a:p>
            <a:pPr marL="0" indent="0" algn="just">
              <a:spcBef>
                <a:spcPts val="400"/>
              </a:spcBef>
              <a:buNone/>
            </a:pPr>
            <a:endParaRPr lang="en-GB" sz="1700" dirty="0">
              <a:sym typeface="Wingdings" pitchFamily="2" charset="2"/>
            </a:endParaRPr>
          </a:p>
          <a:p>
            <a:pPr marL="0" indent="0" algn="just">
              <a:spcBef>
                <a:spcPts val="400"/>
              </a:spcBef>
              <a:buNone/>
            </a:pPr>
            <a:endParaRPr lang="en-US" sz="1700" dirty="0">
              <a:sym typeface="Wingdings" pitchFamily="2" charset="2"/>
            </a:endParaRPr>
          </a:p>
          <a:p>
            <a:pPr marL="0" indent="0" algn="just">
              <a:spcBef>
                <a:spcPts val="400"/>
              </a:spcBef>
              <a:buNone/>
            </a:pPr>
            <a:endParaRPr lang="en-US" sz="1700" dirty="0">
              <a:sym typeface="Wingdings" pitchFamily="2" charset="2"/>
            </a:endParaRPr>
          </a:p>
          <a:p>
            <a:pPr marL="0" indent="0" algn="just">
              <a:spcBef>
                <a:spcPts val="400"/>
              </a:spcBef>
              <a:buNone/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GB" sz="1800" dirty="0"/>
          </a:p>
          <a:p>
            <a:pPr marL="0" indent="0" algn="just">
              <a:spcBef>
                <a:spcPts val="1600"/>
              </a:spcBef>
              <a:buNone/>
            </a:pPr>
            <a:endParaRPr lang="en-GB" sz="1800" dirty="0"/>
          </a:p>
          <a:p>
            <a:pPr marL="0" indent="0" algn="just">
              <a:spcBef>
                <a:spcPts val="1600"/>
              </a:spcBef>
              <a:buNone/>
            </a:pPr>
            <a:endParaRPr lang="en-US" sz="1700" dirty="0"/>
          </a:p>
          <a:p>
            <a:pPr marL="0" indent="0">
              <a:buNone/>
            </a:pPr>
            <a:r>
              <a:rPr lang="en-US" sz="1700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C7FE377-0886-BEFD-2FE2-72002EFCA20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813"/>
          <a:stretch/>
        </p:blipFill>
        <p:spPr>
          <a:xfrm>
            <a:off x="142613" y="3324778"/>
            <a:ext cx="11560103" cy="1071496"/>
          </a:xfrm>
          <a:prstGeom prst="rect">
            <a:avLst/>
          </a:prstGeom>
        </p:spPr>
      </p:pic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C2339946-86FF-C675-C4B6-F890B631EDF4}"/>
              </a:ext>
            </a:extLst>
          </p:cNvPr>
          <p:cNvSpPr txBox="1">
            <a:spLocks/>
          </p:cNvSpPr>
          <p:nvPr/>
        </p:nvSpPr>
        <p:spPr bwMode="auto">
          <a:xfrm>
            <a:off x="7231100" y="4790123"/>
            <a:ext cx="4739341" cy="1930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400"/>
              </a:spcBef>
              <a:buNone/>
            </a:pPr>
            <a:r>
              <a:rPr lang="en-GB" sz="1700" dirty="0">
                <a:latin typeface="Helvetica" pitchFamily="2" charset="0"/>
                <a:sym typeface="Wingdings" pitchFamily="2" charset="2"/>
              </a:rPr>
              <a:t>All analysis approaches will be completed and compared.</a:t>
            </a:r>
          </a:p>
          <a:p>
            <a:pPr marL="0" indent="0" algn="just">
              <a:spcBef>
                <a:spcPts val="400"/>
              </a:spcBef>
              <a:buFont typeface="Arial" panose="020B0604020202020204" pitchFamily="34" charset="0"/>
              <a:buNone/>
            </a:pPr>
            <a:endParaRPr lang="en-GB" sz="1700" dirty="0">
              <a:latin typeface="Helvetica" pitchFamily="2" charset="0"/>
              <a:sym typeface="Wingdings" pitchFamily="2" charset="2"/>
            </a:endParaRPr>
          </a:p>
          <a:p>
            <a:pPr marL="0" indent="0" algn="just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  <a:sym typeface="Wingdings" pitchFamily="2" charset="2"/>
              </a:rPr>
              <a:t>Looking at the charge peak was chosen first, as it is the least sensitive to background subtraction techniques.</a:t>
            </a:r>
          </a:p>
          <a:p>
            <a:pPr marL="0" indent="0" algn="just">
              <a:spcBef>
                <a:spcPts val="400"/>
              </a:spcBef>
              <a:buFont typeface="Arial" panose="020B0604020202020204" pitchFamily="34" charset="0"/>
              <a:buNone/>
            </a:pPr>
            <a:endParaRPr lang="en-US" sz="1700" dirty="0">
              <a:sym typeface="Wingdings" pitchFamily="2" charset="2"/>
            </a:endParaRPr>
          </a:p>
          <a:p>
            <a:pPr marL="0" indent="0" algn="just">
              <a:spcBef>
                <a:spcPts val="400"/>
              </a:spcBef>
              <a:buFont typeface="Arial" panose="020B0604020202020204" pitchFamily="34" charset="0"/>
              <a:buNone/>
            </a:pPr>
            <a:endParaRPr lang="en-US" sz="1700" dirty="0">
              <a:sym typeface="Wingdings" pitchFamily="2" charset="2"/>
            </a:endParaRPr>
          </a:p>
          <a:p>
            <a:pPr marL="0" indent="0" algn="just">
              <a:spcBef>
                <a:spcPts val="400"/>
              </a:spcBef>
              <a:buFont typeface="Arial" panose="020B0604020202020204" pitchFamily="34" charset="0"/>
              <a:buNone/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7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774287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5297B-D67C-2017-7FDC-643074047A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5D72B59-87E7-2C87-1CBB-D4B2B8F637F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9533"/>
          <a:stretch/>
        </p:blipFill>
        <p:spPr>
          <a:xfrm>
            <a:off x="5344079" y="1049522"/>
            <a:ext cx="6584063" cy="4093812"/>
          </a:xfrm>
          <a:prstGeom prst="rect">
            <a:avLst/>
          </a:prstGeom>
        </p:spPr>
      </p:pic>
      <p:sp>
        <p:nvSpPr>
          <p:cNvPr id="19" name="Text Placeholder 1">
            <a:extLst>
              <a:ext uri="{FF2B5EF4-FFF2-40B4-BE49-F238E27FC236}">
                <a16:creationId xmlns:a16="http://schemas.microsoft.com/office/drawing/2014/main" id="{5122970A-D265-D1D5-C7E7-E34F1825DD12}"/>
              </a:ext>
            </a:extLst>
          </p:cNvPr>
          <p:cNvSpPr txBox="1">
            <a:spLocks/>
          </p:cNvSpPr>
          <p:nvPr/>
        </p:nvSpPr>
        <p:spPr bwMode="auto">
          <a:xfrm>
            <a:off x="5959413" y="5578839"/>
            <a:ext cx="5968729" cy="107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GB" sz="1400" dirty="0">
                <a:latin typeface="Helvetica" pitchFamily="2" charset="0"/>
              </a:rPr>
              <a:t>Preliminary data analysis: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10 shots directed onto each plunger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Data points: The mean of the charge peaks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Error bars: Standard deviation of the charge peaks</a:t>
            </a:r>
            <a:endParaRPr lang="en-US" sz="1400" dirty="0">
              <a:latin typeface="Helvetica" pitchFamily="2" charset="0"/>
            </a:endParaRPr>
          </a:p>
          <a:p>
            <a:pPr algn="just">
              <a:spcBef>
                <a:spcPts val="400"/>
              </a:spcBef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700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1B45A1-6E81-546F-FA07-B627CB168AB5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Placeholder 1">
                <a:extLst>
                  <a:ext uri="{FF2B5EF4-FFF2-40B4-BE49-F238E27FC236}">
                    <a16:creationId xmlns:a16="http://schemas.microsoft.com/office/drawing/2014/main" id="{F9A0D331-91C2-0E3D-3353-3533789B0E90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263858" y="1527493"/>
                <a:ext cx="5044090" cy="4668629"/>
              </a:xfrm>
            </p:spPr>
            <p:txBody>
              <a:bodyPr/>
              <a:lstStyle/>
              <a:p>
                <a:pPr marL="0" indent="0" algn="just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sz="1800" dirty="0">
                    <a:latin typeface="Helvetica" pitchFamily="2" charset="0"/>
                  </a:rPr>
                  <a:t>Parameters for this experiment:</a:t>
                </a:r>
              </a:p>
              <a:p>
                <a:pPr marL="0" indent="0" algn="just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US" sz="1800" dirty="0">
                  <a:latin typeface="Helvetica" pitchFamily="2" charset="0"/>
                </a:endParaRP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>
                    <a:latin typeface="Helvetica" pitchFamily="2" charset="0"/>
                  </a:rPr>
                  <a:t>Plasma density 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800" dirty="0">
                            <a:latin typeface="Helvetica" pitchFamily="2" charset="0"/>
                          </a:rPr>
                          <m:t>x</m:t>
                        </m:r>
                        <m:r>
                          <a:rPr lang="en-GB" sz="18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8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800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800" b="0" i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sz="1800" dirty="0">
                  <a:latin typeface="Helvetica" pitchFamily="2" charset="0"/>
                </a:endParaRP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>
                    <a:latin typeface="Helvetica" pitchFamily="2" charset="0"/>
                  </a:rPr>
                  <a:t>Proton RIF: +100ps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>
                    <a:latin typeface="Helvetica" pitchFamily="2" charset="0"/>
                  </a:rPr>
                  <a:t>Electron delay: -100ps (uniform) -200ps (step)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>
                    <a:latin typeface="Helvetica" pitchFamily="2" charset="0"/>
                  </a:rPr>
                  <a:t>Injection z: 1.5m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>
                    <a:latin typeface="Helvetica" pitchFamily="2" charset="0"/>
                  </a:rPr>
                  <a:t>Density step: ~4% at 1.25m</a:t>
                </a:r>
                <a:endParaRPr lang="en-US" sz="1700" dirty="0">
                  <a:latin typeface="Helvetica" pitchFamily="2" charset="0"/>
                </a:endParaRPr>
              </a:p>
              <a:p>
                <a:pPr algn="just">
                  <a:spcBef>
                    <a:spcPts val="400"/>
                  </a:spcBef>
                </a:pPr>
                <a:endParaRPr lang="en-US" sz="1700" dirty="0"/>
              </a:p>
              <a:p>
                <a:pPr algn="just">
                  <a:spcBef>
                    <a:spcPts val="400"/>
                  </a:spcBef>
                </a:pPr>
                <a:endParaRPr lang="en-US" sz="1700" dirty="0"/>
              </a:p>
              <a:p>
                <a:pPr algn="just">
                  <a:spcBef>
                    <a:spcPts val="400"/>
                  </a:spcBef>
                </a:pPr>
                <a:endParaRPr lang="en-GB" sz="1800" dirty="0"/>
              </a:p>
              <a:p>
                <a:pPr marL="0" indent="0" algn="just">
                  <a:spcBef>
                    <a:spcPts val="1600"/>
                  </a:spcBef>
                  <a:buNone/>
                </a:pPr>
                <a:endParaRPr lang="en-GB" sz="1800" dirty="0"/>
              </a:p>
              <a:p>
                <a:pPr marL="0" indent="0" algn="just">
                  <a:spcBef>
                    <a:spcPts val="1600"/>
                  </a:spcBef>
                  <a:buNone/>
                </a:pPr>
                <a:endParaRPr lang="en-US" sz="1700" dirty="0"/>
              </a:p>
              <a:p>
                <a:pPr marL="0" indent="0">
                  <a:buNone/>
                </a:pPr>
                <a:r>
                  <a:rPr lang="en-US" sz="1700" dirty="0"/>
                  <a:t> </a:t>
                </a:r>
              </a:p>
            </p:txBody>
          </p:sp>
        </mc:Choice>
        <mc:Fallback xmlns="">
          <p:sp>
            <p:nvSpPr>
              <p:cNvPr id="20" name="Text Placeholder 1">
                <a:extLst>
                  <a:ext uri="{FF2B5EF4-FFF2-40B4-BE49-F238E27FC236}">
                    <a16:creationId xmlns:a16="http://schemas.microsoft.com/office/drawing/2014/main" id="{F9A0D331-91C2-0E3D-3353-3533789B0E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263858" y="1527493"/>
                <a:ext cx="5044090" cy="4668629"/>
              </a:xfrm>
              <a:blipFill>
                <a:blip r:embed="rId3"/>
                <a:stretch>
                  <a:fillRect l="-2757" t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 Placeholder 1">
            <a:extLst>
              <a:ext uri="{FF2B5EF4-FFF2-40B4-BE49-F238E27FC236}">
                <a16:creationId xmlns:a16="http://schemas.microsoft.com/office/drawing/2014/main" id="{EB616D56-B494-56DE-F9C7-AB6507A29EE2}"/>
              </a:ext>
            </a:extLst>
          </p:cNvPr>
          <p:cNvSpPr txBox="1">
            <a:spLocks/>
          </p:cNvSpPr>
          <p:nvPr/>
        </p:nvSpPr>
        <p:spPr bwMode="auto">
          <a:xfrm>
            <a:off x="263858" y="4082902"/>
            <a:ext cx="5360765" cy="25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Clear signal seen up to plunger 6 (5.5m)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Very consistent acceleration, charge peak energy jitter is minimal</a:t>
            </a: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6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700" dirty="0"/>
          </a:p>
          <a:p>
            <a:pPr>
              <a:spcBef>
                <a:spcPts val="400"/>
              </a:spcBef>
            </a:pPr>
            <a:endParaRPr lang="en-GB" sz="1800" dirty="0"/>
          </a:p>
          <a:p>
            <a:pPr marL="0" indent="0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700" dirty="0"/>
              <a:t> </a:t>
            </a:r>
          </a:p>
        </p:txBody>
      </p:sp>
      <p:sp>
        <p:nvSpPr>
          <p:cNvPr id="22" name="Text Placeholder 1">
            <a:extLst>
              <a:ext uri="{FF2B5EF4-FFF2-40B4-BE49-F238E27FC236}">
                <a16:creationId xmlns:a16="http://schemas.microsoft.com/office/drawing/2014/main" id="{5F06DD1C-8513-7EAE-FE7A-A5FAA40900E9}"/>
              </a:ext>
            </a:extLst>
          </p:cNvPr>
          <p:cNvSpPr txBox="1">
            <a:spLocks/>
          </p:cNvSpPr>
          <p:nvPr/>
        </p:nvSpPr>
        <p:spPr bwMode="auto">
          <a:xfrm>
            <a:off x="10763194" y="4438338"/>
            <a:ext cx="1065819" cy="270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400"/>
              </a:spcBef>
              <a:buNone/>
            </a:pPr>
            <a:r>
              <a:rPr lang="en-US" sz="1400" i="1" dirty="0">
                <a:solidFill>
                  <a:schemeClr val="bg2">
                    <a:lumMod val="90000"/>
                  </a:schemeClr>
                </a:solidFill>
                <a:latin typeface="Helvetica" pitchFamily="2" charset="0"/>
              </a:rPr>
              <a:t>preliminary</a:t>
            </a:r>
          </a:p>
          <a:p>
            <a:pPr algn="r">
              <a:spcBef>
                <a:spcPts val="400"/>
              </a:spcBef>
            </a:pPr>
            <a:endParaRPr lang="en-US" sz="1700" dirty="0">
              <a:solidFill>
                <a:schemeClr val="bg2">
                  <a:lumMod val="90000"/>
                </a:schemeClr>
              </a:solidFill>
            </a:endParaRPr>
          </a:p>
          <a:p>
            <a:pPr algn="r">
              <a:spcBef>
                <a:spcPts val="400"/>
              </a:spcBef>
            </a:pPr>
            <a:endParaRPr lang="en-GB" sz="18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n-US" sz="1700" dirty="0">
                <a:solidFill>
                  <a:schemeClr val="bg2">
                    <a:lumMod val="90000"/>
                  </a:schemeClr>
                </a:solidFill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itle 3" descr="Heading">
                <a:extLst>
                  <a:ext uri="{FF2B5EF4-FFF2-40B4-BE49-F238E27FC236}">
                    <a16:creationId xmlns:a16="http://schemas.microsoft.com/office/drawing/2014/main" id="{0069A13D-ABC4-C6F0-BC13-5A6003DEE49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99697" y="741954"/>
                <a:ext cx="10672741" cy="1368000"/>
              </a:xfrm>
            </p:spPr>
            <p:txBody>
              <a:bodyPr/>
              <a:lstStyle/>
              <a:p>
                <a:r>
                  <a:rPr lang="en-GB" sz="4000" b="0" dirty="0">
                    <a:cs typeface="Calibri" panose="020F0502020204030204" pitchFamily="34" charset="0"/>
                  </a:rPr>
                  <a:t>Acceleration at</a:t>
                </a:r>
                <a:r>
                  <a:rPr lang="en-US" sz="4000" dirty="0"/>
                  <a:t> </a:t>
                </a:r>
                <a:r>
                  <a:rPr lang="en-US" sz="4000" b="0" dirty="0"/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4000" b="0" dirty="0"/>
                          <m:t>x</m:t>
                        </m:r>
                        <m:r>
                          <a:rPr lang="en-GB" sz="40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40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40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4000" b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4000" b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br>
                  <a:rPr lang="en-GB" sz="3200" b="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GB" sz="2800" b="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4" name="Title 3" descr="Heading">
                <a:extLst>
                  <a:ext uri="{FF2B5EF4-FFF2-40B4-BE49-F238E27FC236}">
                    <a16:creationId xmlns:a16="http://schemas.microsoft.com/office/drawing/2014/main" id="{0069A13D-ABC4-C6F0-BC13-5A6003DEE4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9697" y="741954"/>
                <a:ext cx="10672741" cy="1368000"/>
              </a:xfrm>
              <a:blipFill>
                <a:blip r:embed="rId4"/>
                <a:stretch>
                  <a:fillRect l="-2850" t="-16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68058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20535B-45F9-3C90-7692-FE1DE5C1DF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C9D2076-4370-C9D4-1403-B80929B0E33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633"/>
          <a:stretch/>
        </p:blipFill>
        <p:spPr>
          <a:xfrm>
            <a:off x="5346853" y="1051094"/>
            <a:ext cx="6580058" cy="40958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3" descr="Heading">
                <a:extLst>
                  <a:ext uri="{FF2B5EF4-FFF2-40B4-BE49-F238E27FC236}">
                    <a16:creationId xmlns:a16="http://schemas.microsoft.com/office/drawing/2014/main" id="{EF01232C-257A-EA7A-AAB3-F4F0789446B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99697" y="741954"/>
                <a:ext cx="10672741" cy="1368000"/>
              </a:xfrm>
            </p:spPr>
            <p:txBody>
              <a:bodyPr/>
              <a:lstStyle/>
              <a:p>
                <a:r>
                  <a:rPr lang="en-GB" sz="4000" b="0" dirty="0">
                    <a:cs typeface="Calibri" panose="020F0502020204030204" pitchFamily="34" charset="0"/>
                  </a:rPr>
                  <a:t>Acceleration at</a:t>
                </a:r>
                <a:r>
                  <a:rPr lang="en-US" sz="4000" dirty="0"/>
                  <a:t> </a:t>
                </a:r>
                <a:r>
                  <a:rPr lang="en-US" sz="4000" b="0" dirty="0"/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4000" b="0" dirty="0"/>
                          <m:t>x</m:t>
                        </m:r>
                        <m:r>
                          <a:rPr lang="en-GB" sz="40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40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40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4000" b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4000" b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br>
                  <a:rPr lang="en-GB" sz="3200" b="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GB" sz="2800" b="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Title 3" descr="Heading">
                <a:extLst>
                  <a:ext uri="{FF2B5EF4-FFF2-40B4-BE49-F238E27FC236}">
                    <a16:creationId xmlns:a16="http://schemas.microsoft.com/office/drawing/2014/main" id="{EF01232C-257A-EA7A-AAB3-F4F0789446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9697" y="741954"/>
                <a:ext cx="10672741" cy="1368000"/>
              </a:xfrm>
              <a:blipFill>
                <a:blip r:embed="rId4"/>
                <a:stretch>
                  <a:fillRect l="-2850" t="-16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FC0777E1-A853-A104-F518-F6184038E2C9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7660AE62-3373-6141-003F-05899F769742}"/>
              </a:ext>
            </a:extLst>
          </p:cNvPr>
          <p:cNvSpPr txBox="1">
            <a:spLocks/>
          </p:cNvSpPr>
          <p:nvPr/>
        </p:nvSpPr>
        <p:spPr bwMode="auto">
          <a:xfrm>
            <a:off x="263858" y="4082902"/>
            <a:ext cx="5360765" cy="25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Clear signal seen up to plunger 6 (5.5m)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Very consistent acceleration, charge peak energy jitter is minimal</a:t>
            </a: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With the density step, the overall energy gain is greater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Seems consistent with theory and 2023 observations</a:t>
            </a: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The gradient at uniform </a:t>
            </a:r>
            <a:r>
              <a:rPr lang="en-US" sz="1500" i="1" dirty="0">
                <a:latin typeface="Helvetica" pitchFamily="2" charset="0"/>
              </a:rPr>
              <a:t>could</a:t>
            </a:r>
            <a:r>
              <a:rPr lang="en-US" sz="1500" dirty="0">
                <a:latin typeface="Helvetica" pitchFamily="2" charset="0"/>
              </a:rPr>
              <a:t> be tapering, but it’s unconvincing for now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The gradient </a:t>
            </a:r>
            <a:r>
              <a:rPr lang="en-US" sz="1500" i="1" dirty="0">
                <a:latin typeface="Helvetica" pitchFamily="2" charset="0"/>
              </a:rPr>
              <a:t>appears</a:t>
            </a:r>
            <a:r>
              <a:rPr lang="en-US" sz="1500" dirty="0">
                <a:latin typeface="Helvetica" pitchFamily="2" charset="0"/>
              </a:rPr>
              <a:t> constant with the step</a:t>
            </a: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6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700" dirty="0"/>
          </a:p>
          <a:p>
            <a:pPr>
              <a:spcBef>
                <a:spcPts val="400"/>
              </a:spcBef>
            </a:pPr>
            <a:endParaRPr lang="en-GB" sz="1800" dirty="0"/>
          </a:p>
          <a:p>
            <a:pPr marL="0" indent="0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7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Placeholder 1">
                <a:extLst>
                  <a:ext uri="{FF2B5EF4-FFF2-40B4-BE49-F238E27FC236}">
                    <a16:creationId xmlns:a16="http://schemas.microsoft.com/office/drawing/2014/main" id="{02975B84-45BD-1B07-1A0B-5640206EA78D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263858" y="1527493"/>
                <a:ext cx="5044090" cy="4668629"/>
              </a:xfrm>
            </p:spPr>
            <p:txBody>
              <a:bodyPr/>
              <a:lstStyle/>
              <a:p>
                <a:pPr marL="0" indent="0" algn="just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sz="1800" dirty="0"/>
                  <a:t>Parameters for this experiment:</a:t>
                </a:r>
              </a:p>
              <a:p>
                <a:pPr marL="0" indent="0" algn="just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US" sz="1800" dirty="0"/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Plasma density 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800" dirty="0"/>
                          <m:t>x</m:t>
                        </m:r>
                        <m:r>
                          <a:rPr lang="en-GB" sz="18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8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800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800" b="0" i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sz="1800" dirty="0"/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Proton RIF: +100ps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Electron delay: -100ps (uniform) -200ps (step)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Injection z: 1.5m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Density step: ~4% at 1.25m</a:t>
                </a:r>
                <a:endParaRPr lang="en-US" sz="1700" dirty="0"/>
              </a:p>
              <a:p>
                <a:pPr algn="just">
                  <a:spcBef>
                    <a:spcPts val="400"/>
                  </a:spcBef>
                </a:pPr>
                <a:endParaRPr lang="en-US" sz="1700" dirty="0"/>
              </a:p>
              <a:p>
                <a:pPr algn="just">
                  <a:spcBef>
                    <a:spcPts val="400"/>
                  </a:spcBef>
                </a:pPr>
                <a:endParaRPr lang="en-US" sz="1700" dirty="0"/>
              </a:p>
              <a:p>
                <a:pPr algn="just">
                  <a:spcBef>
                    <a:spcPts val="400"/>
                  </a:spcBef>
                </a:pPr>
                <a:endParaRPr lang="en-GB" sz="1800" dirty="0"/>
              </a:p>
              <a:p>
                <a:pPr marL="0" indent="0" algn="just">
                  <a:spcBef>
                    <a:spcPts val="1600"/>
                  </a:spcBef>
                  <a:buNone/>
                </a:pPr>
                <a:endParaRPr lang="en-GB" sz="1800" dirty="0"/>
              </a:p>
              <a:p>
                <a:pPr marL="0" indent="0" algn="just">
                  <a:spcBef>
                    <a:spcPts val="1600"/>
                  </a:spcBef>
                  <a:buNone/>
                </a:pPr>
                <a:endParaRPr lang="en-US" sz="1700" dirty="0"/>
              </a:p>
              <a:p>
                <a:pPr marL="0" indent="0">
                  <a:buNone/>
                </a:pPr>
                <a:r>
                  <a:rPr lang="en-US" sz="1700" dirty="0"/>
                  <a:t> </a:t>
                </a:r>
              </a:p>
            </p:txBody>
          </p:sp>
        </mc:Choice>
        <mc:Fallback xmlns="">
          <p:sp>
            <p:nvSpPr>
              <p:cNvPr id="18" name="Text Placeholder 1">
                <a:extLst>
                  <a:ext uri="{FF2B5EF4-FFF2-40B4-BE49-F238E27FC236}">
                    <a16:creationId xmlns:a16="http://schemas.microsoft.com/office/drawing/2014/main" id="{02975B84-45BD-1B07-1A0B-5640206EA7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263858" y="1527493"/>
                <a:ext cx="5044090" cy="4668629"/>
              </a:xfrm>
              <a:blipFill>
                <a:blip r:embed="rId5"/>
                <a:stretch>
                  <a:fillRect l="-2757" t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 Placeholder 1">
            <a:extLst>
              <a:ext uri="{FF2B5EF4-FFF2-40B4-BE49-F238E27FC236}">
                <a16:creationId xmlns:a16="http://schemas.microsoft.com/office/drawing/2014/main" id="{840D21F7-021D-57E2-B897-C3A8B5EC7097}"/>
              </a:ext>
            </a:extLst>
          </p:cNvPr>
          <p:cNvSpPr txBox="1">
            <a:spLocks/>
          </p:cNvSpPr>
          <p:nvPr/>
        </p:nvSpPr>
        <p:spPr bwMode="auto">
          <a:xfrm>
            <a:off x="10763194" y="4438338"/>
            <a:ext cx="1065819" cy="270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400"/>
              </a:spcBef>
              <a:buNone/>
            </a:pPr>
            <a:r>
              <a:rPr lang="en-US" sz="1400" i="1" dirty="0">
                <a:solidFill>
                  <a:schemeClr val="bg2">
                    <a:lumMod val="90000"/>
                  </a:schemeClr>
                </a:solidFill>
                <a:latin typeface="Helvetica" pitchFamily="2" charset="0"/>
              </a:rPr>
              <a:t>preliminary</a:t>
            </a:r>
          </a:p>
          <a:p>
            <a:pPr algn="r">
              <a:spcBef>
                <a:spcPts val="400"/>
              </a:spcBef>
            </a:pPr>
            <a:endParaRPr lang="en-US" sz="1700" dirty="0">
              <a:solidFill>
                <a:schemeClr val="bg2">
                  <a:lumMod val="90000"/>
                </a:schemeClr>
              </a:solidFill>
            </a:endParaRPr>
          </a:p>
          <a:p>
            <a:pPr algn="r">
              <a:spcBef>
                <a:spcPts val="400"/>
              </a:spcBef>
            </a:pPr>
            <a:endParaRPr lang="en-GB" sz="18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n-US" sz="1700" dirty="0">
                <a:solidFill>
                  <a:schemeClr val="bg2">
                    <a:lumMod val="90000"/>
                  </a:schemeClr>
                </a:solidFill>
              </a:rPr>
              <a:t> </a:t>
            </a:r>
          </a:p>
        </p:txBody>
      </p:sp>
      <p:sp>
        <p:nvSpPr>
          <p:cNvPr id="21" name="Text Placeholder 1">
            <a:extLst>
              <a:ext uri="{FF2B5EF4-FFF2-40B4-BE49-F238E27FC236}">
                <a16:creationId xmlns:a16="http://schemas.microsoft.com/office/drawing/2014/main" id="{9F1844F6-8C4C-D7A8-C7E0-C1E9A9790373}"/>
              </a:ext>
            </a:extLst>
          </p:cNvPr>
          <p:cNvSpPr txBox="1">
            <a:spLocks/>
          </p:cNvSpPr>
          <p:nvPr/>
        </p:nvSpPr>
        <p:spPr bwMode="auto">
          <a:xfrm>
            <a:off x="5959413" y="5578839"/>
            <a:ext cx="5968729" cy="107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GB" sz="1400" dirty="0">
                <a:latin typeface="Helvetica" pitchFamily="2" charset="0"/>
              </a:rPr>
              <a:t>Preliminary data analysis: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10 shots directed onto each plunger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Data points: The mean of the charge peaks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Error bars: Standard deviation of the charge peaks</a:t>
            </a:r>
            <a:endParaRPr lang="en-US" sz="1400" dirty="0">
              <a:latin typeface="Helvetica" pitchFamily="2" charset="0"/>
            </a:endParaRPr>
          </a:p>
          <a:p>
            <a:pPr algn="just">
              <a:spcBef>
                <a:spcPts val="400"/>
              </a:spcBef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7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7897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FBEF0B-BFB1-92FB-BE0F-1465B737A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 Placeholder 1">
                <a:extLst>
                  <a:ext uri="{FF2B5EF4-FFF2-40B4-BE49-F238E27FC236}">
                    <a16:creationId xmlns:a16="http://schemas.microsoft.com/office/drawing/2014/main" id="{13CC869E-EA4F-7CD2-7316-44B7D5C2014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3858" y="1516861"/>
                <a:ext cx="5044090" cy="20556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225425" marR="0" indent="-225425" algn="l" defTabSz="914400" rtl="0" eaLnBrk="1" fontAlgn="base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 sz="2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2250" indent="-222250" algn="l" rtl="0" eaLnBrk="1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22250" indent="-211138" algn="l" rtl="0" eaLnBrk="1" fontAlgn="base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112" marR="0" indent="0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None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0975" marR="0" indent="-180975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Char char="•"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r>
                  <a:rPr lang="en-US" sz="1800" dirty="0"/>
                  <a:t>Parameters for this experiment:</a:t>
                </a:r>
              </a:p>
              <a:p>
                <a:pPr marL="0" indent="0" algn="just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endParaRPr lang="en-US" sz="1800" dirty="0"/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Plasma density 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800" dirty="0"/>
                          <m:t>x</m:t>
                        </m:r>
                        <m:r>
                          <a:rPr lang="en-GB" sz="180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80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180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80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80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sz="1800" dirty="0"/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Proton RIF: +200ps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Electron delay: -400ps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Injection z: 1.5m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Density step: ~2% at 1.25m</a:t>
                </a:r>
                <a:endParaRPr lang="en-US" sz="1700" dirty="0"/>
              </a:p>
              <a:p>
                <a:pPr algn="just">
                  <a:spcBef>
                    <a:spcPts val="400"/>
                  </a:spcBef>
                </a:pPr>
                <a:endParaRPr lang="en-US" sz="1700" dirty="0"/>
              </a:p>
              <a:p>
                <a:pPr algn="just">
                  <a:spcBef>
                    <a:spcPts val="400"/>
                  </a:spcBef>
                </a:pPr>
                <a:endParaRPr lang="en-US" sz="1700" dirty="0"/>
              </a:p>
              <a:p>
                <a:pPr algn="just">
                  <a:spcBef>
                    <a:spcPts val="400"/>
                  </a:spcBef>
                </a:pPr>
                <a:endParaRPr lang="en-GB" sz="1800" dirty="0"/>
              </a:p>
              <a:p>
                <a:pPr marL="0" indent="0" algn="just">
                  <a:spcBef>
                    <a:spcPts val="1600"/>
                  </a:spcBef>
                  <a:buFont typeface="Arial" panose="020B0604020202020204" pitchFamily="34" charset="0"/>
                  <a:buNone/>
                </a:pPr>
                <a:endParaRPr lang="en-GB" sz="1800" dirty="0"/>
              </a:p>
              <a:p>
                <a:pPr marL="0" indent="0" algn="just">
                  <a:spcBef>
                    <a:spcPts val="1600"/>
                  </a:spcBef>
                  <a:buFont typeface="Arial" panose="020B0604020202020204" pitchFamily="34" charset="0"/>
                  <a:buNone/>
                </a:pPr>
                <a:endParaRPr lang="en-US" sz="17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1700" dirty="0"/>
                  <a:t> </a:t>
                </a:r>
              </a:p>
            </p:txBody>
          </p:sp>
        </mc:Choice>
        <mc:Fallback xmlns="">
          <p:sp>
            <p:nvSpPr>
              <p:cNvPr id="13" name="Text Placeholder 1">
                <a:extLst>
                  <a:ext uri="{FF2B5EF4-FFF2-40B4-BE49-F238E27FC236}">
                    <a16:creationId xmlns:a16="http://schemas.microsoft.com/office/drawing/2014/main" id="{13CC869E-EA4F-7CD2-7316-44B7D5C201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858" y="1516861"/>
                <a:ext cx="5044090" cy="2055678"/>
              </a:xfrm>
              <a:prstGeom prst="rect">
                <a:avLst/>
              </a:prstGeom>
              <a:blipFill>
                <a:blip r:embed="rId2"/>
                <a:stretch>
                  <a:fillRect l="-2757" t="-368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8B653C85-36A8-EFF9-8FCC-3806076C09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533"/>
          <a:stretch/>
        </p:blipFill>
        <p:spPr>
          <a:xfrm>
            <a:off x="5344954" y="1047526"/>
            <a:ext cx="6587341" cy="40958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3" descr="Heading">
                <a:extLst>
                  <a:ext uri="{FF2B5EF4-FFF2-40B4-BE49-F238E27FC236}">
                    <a16:creationId xmlns:a16="http://schemas.microsoft.com/office/drawing/2014/main" id="{20472C32-2430-7B25-64F1-05D9E56965A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99697" y="741954"/>
                <a:ext cx="10672741" cy="1368000"/>
              </a:xfrm>
            </p:spPr>
            <p:txBody>
              <a:bodyPr/>
              <a:lstStyle/>
              <a:p>
                <a:r>
                  <a:rPr lang="en-GB" sz="4000" b="0" dirty="0">
                    <a:cs typeface="Calibri" panose="020F0502020204030204" pitchFamily="34" charset="0"/>
                  </a:rPr>
                  <a:t>Acceleration at </a:t>
                </a:r>
                <a:r>
                  <a:rPr lang="en-US" sz="4000" b="0" dirty="0"/>
                  <a:t>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4000" b="0" dirty="0"/>
                          <m:t>x</m:t>
                        </m:r>
                        <m:r>
                          <a:rPr lang="en-GB" sz="40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40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40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4000" b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4000" b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br>
                  <a:rPr lang="en-GB" sz="4000" b="0" dirty="0">
                    <a:cs typeface="Calibri" panose="020F0502020204030204" pitchFamily="34" charset="0"/>
                  </a:rPr>
                </a:br>
                <a:br>
                  <a:rPr lang="en-GB" sz="3200" b="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GB" sz="2800" b="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Title 3" descr="Heading">
                <a:extLst>
                  <a:ext uri="{FF2B5EF4-FFF2-40B4-BE49-F238E27FC236}">
                    <a16:creationId xmlns:a16="http://schemas.microsoft.com/office/drawing/2014/main" id="{20472C32-2430-7B25-64F1-05D9E56965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9697" y="741954"/>
                <a:ext cx="10672741" cy="1368000"/>
              </a:xfrm>
              <a:blipFill>
                <a:blip r:embed="rId4"/>
                <a:stretch>
                  <a:fillRect l="-2850" t="-15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637317C6-89C1-F0F8-D9D0-DA890776BEC6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</a:t>
            </a:r>
            <a:r>
              <a:rPr lang="en-US" sz="1400" b="1" dirty="0">
                <a:solidFill>
                  <a:schemeClr val="bg1"/>
                </a:solidFill>
              </a:rPr>
              <a:t> 21</a:t>
            </a:r>
          </a:p>
        </p:txBody>
      </p:sp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A8EFFBA1-483F-85FD-F997-43DC32FDF7A3}"/>
              </a:ext>
            </a:extLst>
          </p:cNvPr>
          <p:cNvSpPr txBox="1">
            <a:spLocks/>
          </p:cNvSpPr>
          <p:nvPr/>
        </p:nvSpPr>
        <p:spPr bwMode="auto">
          <a:xfrm>
            <a:off x="263858" y="3987205"/>
            <a:ext cx="5360765" cy="25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Clear signal seen up to plunger 8 (7.5m) in uniform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Acceleration reasonably consistent, charge peak jitter still small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Higher energy gain than 2e14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Tapering of the gradient is more convincing</a:t>
            </a: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6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700" dirty="0"/>
          </a:p>
          <a:p>
            <a:pPr>
              <a:spcBef>
                <a:spcPts val="400"/>
              </a:spcBef>
            </a:pPr>
            <a:endParaRPr lang="en-GB" sz="1800" dirty="0"/>
          </a:p>
          <a:p>
            <a:pPr marL="0" indent="0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700" dirty="0"/>
              <a:t> </a:t>
            </a:r>
          </a:p>
        </p:txBody>
      </p:sp>
      <p:sp>
        <p:nvSpPr>
          <p:cNvPr id="19" name="Text Placeholder 1">
            <a:extLst>
              <a:ext uri="{FF2B5EF4-FFF2-40B4-BE49-F238E27FC236}">
                <a16:creationId xmlns:a16="http://schemas.microsoft.com/office/drawing/2014/main" id="{F18C9A2D-8543-1C10-00C1-32480911FE61}"/>
              </a:ext>
            </a:extLst>
          </p:cNvPr>
          <p:cNvSpPr txBox="1">
            <a:spLocks/>
          </p:cNvSpPr>
          <p:nvPr/>
        </p:nvSpPr>
        <p:spPr bwMode="auto">
          <a:xfrm>
            <a:off x="10763194" y="4438338"/>
            <a:ext cx="1065819" cy="270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400"/>
              </a:spcBef>
              <a:buNone/>
            </a:pPr>
            <a:r>
              <a:rPr lang="en-US" sz="1400" i="1" dirty="0">
                <a:solidFill>
                  <a:schemeClr val="bg2">
                    <a:lumMod val="90000"/>
                  </a:schemeClr>
                </a:solidFill>
                <a:latin typeface="Helvetica" pitchFamily="2" charset="0"/>
              </a:rPr>
              <a:t>preliminary</a:t>
            </a:r>
          </a:p>
          <a:p>
            <a:pPr algn="r">
              <a:spcBef>
                <a:spcPts val="400"/>
              </a:spcBef>
            </a:pPr>
            <a:endParaRPr lang="en-US" sz="1700" dirty="0">
              <a:solidFill>
                <a:schemeClr val="bg2">
                  <a:lumMod val="90000"/>
                </a:schemeClr>
              </a:solidFill>
            </a:endParaRPr>
          </a:p>
          <a:p>
            <a:pPr algn="r">
              <a:spcBef>
                <a:spcPts val="400"/>
              </a:spcBef>
            </a:pPr>
            <a:endParaRPr lang="en-GB" sz="18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n-US" sz="1700" dirty="0">
                <a:solidFill>
                  <a:schemeClr val="bg2">
                    <a:lumMod val="90000"/>
                  </a:schemeClr>
                </a:solidFill>
              </a:rPr>
              <a:t> </a:t>
            </a:r>
          </a:p>
        </p:txBody>
      </p:sp>
      <p:sp>
        <p:nvSpPr>
          <p:cNvPr id="21" name="Text Placeholder 1">
            <a:extLst>
              <a:ext uri="{FF2B5EF4-FFF2-40B4-BE49-F238E27FC236}">
                <a16:creationId xmlns:a16="http://schemas.microsoft.com/office/drawing/2014/main" id="{9A3092B7-6476-5583-F493-D17E98B2BD14}"/>
              </a:ext>
            </a:extLst>
          </p:cNvPr>
          <p:cNvSpPr txBox="1">
            <a:spLocks/>
          </p:cNvSpPr>
          <p:nvPr/>
        </p:nvSpPr>
        <p:spPr bwMode="auto">
          <a:xfrm>
            <a:off x="5959413" y="5578839"/>
            <a:ext cx="5968729" cy="107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GB" sz="1400" dirty="0">
                <a:latin typeface="Helvetica" pitchFamily="2" charset="0"/>
              </a:rPr>
              <a:t>Preliminary data analysis: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10 shots directed onto each plunger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Data points: The mean of the charge peaks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Error bars: Standard deviation of the charge peaks</a:t>
            </a:r>
            <a:endParaRPr lang="en-US" sz="1400" dirty="0">
              <a:latin typeface="Helvetica" pitchFamily="2" charset="0"/>
            </a:endParaRPr>
          </a:p>
          <a:p>
            <a:pPr algn="just">
              <a:spcBef>
                <a:spcPts val="400"/>
              </a:spcBef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7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97118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B7B9FC-52C7-82F6-AD86-18F6F71AF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539CA74C-2CF1-329F-7D17-476980DD0CB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101"/>
          <a:stretch/>
        </p:blipFill>
        <p:spPr>
          <a:xfrm>
            <a:off x="5358464" y="1058158"/>
            <a:ext cx="6604986" cy="40872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3" descr="Heading">
                <a:extLst>
                  <a:ext uri="{FF2B5EF4-FFF2-40B4-BE49-F238E27FC236}">
                    <a16:creationId xmlns:a16="http://schemas.microsoft.com/office/drawing/2014/main" id="{31D24B7C-064F-D5B5-67A5-7ACCAAC56F9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99697" y="741954"/>
                <a:ext cx="10672741" cy="1368000"/>
              </a:xfrm>
            </p:spPr>
            <p:txBody>
              <a:bodyPr/>
              <a:lstStyle/>
              <a:p>
                <a:r>
                  <a:rPr lang="en-GB" sz="4000" b="0" dirty="0">
                    <a:cs typeface="Calibri" panose="020F0502020204030204" pitchFamily="34" charset="0"/>
                  </a:rPr>
                  <a:t>Acceleration at </a:t>
                </a:r>
                <a:r>
                  <a:rPr lang="en-US" sz="4000" b="0" dirty="0"/>
                  <a:t>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4000" b="0" dirty="0"/>
                          <m:t>x</m:t>
                        </m:r>
                        <m:r>
                          <a:rPr lang="en-GB" sz="40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40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40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4000" b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4000" b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br>
                  <a:rPr lang="en-GB" sz="3200" b="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GB" sz="2800" b="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Title 3" descr="Heading">
                <a:extLst>
                  <a:ext uri="{FF2B5EF4-FFF2-40B4-BE49-F238E27FC236}">
                    <a16:creationId xmlns:a16="http://schemas.microsoft.com/office/drawing/2014/main" id="{31D24B7C-064F-D5B5-67A5-7ACCAAC56F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9697" y="741954"/>
                <a:ext cx="10672741" cy="1368000"/>
              </a:xfrm>
              <a:blipFill>
                <a:blip r:embed="rId4"/>
                <a:stretch>
                  <a:fillRect l="-2850" t="-16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6BE00337-A3A8-37CC-3EC1-4A775AF56BC0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22</a:t>
            </a:r>
          </a:p>
        </p:txBody>
      </p:sp>
      <p:sp>
        <p:nvSpPr>
          <p:cNvPr id="27" name="Text Placeholder 1">
            <a:extLst>
              <a:ext uri="{FF2B5EF4-FFF2-40B4-BE49-F238E27FC236}">
                <a16:creationId xmlns:a16="http://schemas.microsoft.com/office/drawing/2014/main" id="{51301A94-5565-B7FB-3CE8-54589BBB72DB}"/>
              </a:ext>
            </a:extLst>
          </p:cNvPr>
          <p:cNvSpPr txBox="1">
            <a:spLocks/>
          </p:cNvSpPr>
          <p:nvPr/>
        </p:nvSpPr>
        <p:spPr bwMode="auto">
          <a:xfrm>
            <a:off x="263858" y="3987205"/>
            <a:ext cx="5360765" cy="25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Clear signal seen up to plunger 8 (7.5m) in uniform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Acceleration reasonably consistent, charge peak jitter still small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Higher energy gain than 2e14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Tapering of the gradient is more convincing</a:t>
            </a: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Clear signal seen up to plunger 7 (6.5m) with a step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With the density step, the overall energy gain is again greater</a:t>
            </a: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The gradient with the density step is also tapering similarly to uniform, which may suggest an alternative step would be better</a:t>
            </a: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6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700" dirty="0"/>
          </a:p>
          <a:p>
            <a:pPr>
              <a:spcBef>
                <a:spcPts val="400"/>
              </a:spcBef>
            </a:pPr>
            <a:endParaRPr lang="en-GB" sz="1800" dirty="0"/>
          </a:p>
          <a:p>
            <a:pPr marL="0" indent="0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7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 Placeholder 1">
                <a:extLst>
                  <a:ext uri="{FF2B5EF4-FFF2-40B4-BE49-F238E27FC236}">
                    <a16:creationId xmlns:a16="http://schemas.microsoft.com/office/drawing/2014/main" id="{0C71CFB7-1BFE-A991-FE30-CC0C570F73F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3858" y="1516861"/>
                <a:ext cx="5044090" cy="20556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225425" marR="0" indent="-225425" algn="l" defTabSz="914400" rtl="0" eaLnBrk="1" fontAlgn="base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 sz="2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2250" indent="-222250" algn="l" rtl="0" eaLnBrk="1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22250" indent="-211138" algn="l" rtl="0" eaLnBrk="1" fontAlgn="base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112" marR="0" indent="0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None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0975" marR="0" indent="-180975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Char char="•"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r>
                  <a:rPr lang="en-US" sz="1800" dirty="0"/>
                  <a:t>Parameters for this experiment:</a:t>
                </a:r>
              </a:p>
              <a:p>
                <a:pPr marL="0" indent="0" algn="just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endParaRPr lang="en-US" sz="1800" dirty="0"/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Plasma density 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800" dirty="0"/>
                          <m:t>x</m:t>
                        </m:r>
                        <m:r>
                          <a:rPr lang="en-GB" sz="180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80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180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80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80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sz="1800" dirty="0"/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Proton RIF: +200ps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Electron delay: -400ps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Injection z: 1.5m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Density step: ~2% at 1.25m</a:t>
                </a:r>
                <a:endParaRPr lang="en-US" sz="1700" dirty="0"/>
              </a:p>
              <a:p>
                <a:pPr algn="just">
                  <a:spcBef>
                    <a:spcPts val="400"/>
                  </a:spcBef>
                </a:pPr>
                <a:endParaRPr lang="en-US" sz="1700" dirty="0"/>
              </a:p>
              <a:p>
                <a:pPr algn="just">
                  <a:spcBef>
                    <a:spcPts val="400"/>
                  </a:spcBef>
                </a:pPr>
                <a:endParaRPr lang="en-US" sz="1700" dirty="0"/>
              </a:p>
              <a:p>
                <a:pPr algn="just">
                  <a:spcBef>
                    <a:spcPts val="400"/>
                  </a:spcBef>
                </a:pPr>
                <a:endParaRPr lang="en-GB" sz="1800" dirty="0"/>
              </a:p>
              <a:p>
                <a:pPr marL="0" indent="0" algn="just">
                  <a:spcBef>
                    <a:spcPts val="1600"/>
                  </a:spcBef>
                  <a:buFont typeface="Arial" panose="020B0604020202020204" pitchFamily="34" charset="0"/>
                  <a:buNone/>
                </a:pPr>
                <a:endParaRPr lang="en-GB" sz="1800" dirty="0"/>
              </a:p>
              <a:p>
                <a:pPr marL="0" indent="0" algn="just">
                  <a:spcBef>
                    <a:spcPts val="1600"/>
                  </a:spcBef>
                  <a:buFont typeface="Arial" panose="020B0604020202020204" pitchFamily="34" charset="0"/>
                  <a:buNone/>
                </a:pPr>
                <a:endParaRPr lang="en-US" sz="17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1700" dirty="0"/>
                  <a:t> </a:t>
                </a:r>
              </a:p>
            </p:txBody>
          </p:sp>
        </mc:Choice>
        <mc:Fallback xmlns="">
          <p:sp>
            <p:nvSpPr>
              <p:cNvPr id="30" name="Text Placeholder 1">
                <a:extLst>
                  <a:ext uri="{FF2B5EF4-FFF2-40B4-BE49-F238E27FC236}">
                    <a16:creationId xmlns:a16="http://schemas.microsoft.com/office/drawing/2014/main" id="{0C71CFB7-1BFE-A991-FE30-CC0C570F73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858" y="1516861"/>
                <a:ext cx="5044090" cy="2055678"/>
              </a:xfrm>
              <a:prstGeom prst="rect">
                <a:avLst/>
              </a:prstGeom>
              <a:blipFill>
                <a:blip r:embed="rId5"/>
                <a:stretch>
                  <a:fillRect l="-2757" t="-368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 Placeholder 1">
            <a:extLst>
              <a:ext uri="{FF2B5EF4-FFF2-40B4-BE49-F238E27FC236}">
                <a16:creationId xmlns:a16="http://schemas.microsoft.com/office/drawing/2014/main" id="{D525B952-C6CC-1E6F-AC47-D4C1F685AD14}"/>
              </a:ext>
            </a:extLst>
          </p:cNvPr>
          <p:cNvSpPr txBox="1">
            <a:spLocks/>
          </p:cNvSpPr>
          <p:nvPr/>
        </p:nvSpPr>
        <p:spPr bwMode="auto">
          <a:xfrm>
            <a:off x="10763194" y="4438338"/>
            <a:ext cx="1065819" cy="270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400"/>
              </a:spcBef>
              <a:buNone/>
            </a:pPr>
            <a:r>
              <a:rPr lang="en-US" sz="1400" i="1" dirty="0">
                <a:solidFill>
                  <a:schemeClr val="bg2">
                    <a:lumMod val="90000"/>
                  </a:schemeClr>
                </a:solidFill>
                <a:latin typeface="Helvetica" pitchFamily="2" charset="0"/>
              </a:rPr>
              <a:t>preliminary</a:t>
            </a:r>
          </a:p>
          <a:p>
            <a:pPr algn="r">
              <a:spcBef>
                <a:spcPts val="400"/>
              </a:spcBef>
            </a:pPr>
            <a:endParaRPr lang="en-US" sz="1700" dirty="0">
              <a:solidFill>
                <a:schemeClr val="bg2">
                  <a:lumMod val="90000"/>
                </a:schemeClr>
              </a:solidFill>
            </a:endParaRPr>
          </a:p>
          <a:p>
            <a:pPr algn="r">
              <a:spcBef>
                <a:spcPts val="400"/>
              </a:spcBef>
            </a:pPr>
            <a:endParaRPr lang="en-GB" sz="18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n-US" sz="1700" dirty="0">
                <a:solidFill>
                  <a:schemeClr val="bg2">
                    <a:lumMod val="90000"/>
                  </a:schemeClr>
                </a:solidFill>
              </a:rPr>
              <a:t> </a:t>
            </a:r>
          </a:p>
        </p:txBody>
      </p:sp>
      <p:sp>
        <p:nvSpPr>
          <p:cNvPr id="34" name="Text Placeholder 1">
            <a:extLst>
              <a:ext uri="{FF2B5EF4-FFF2-40B4-BE49-F238E27FC236}">
                <a16:creationId xmlns:a16="http://schemas.microsoft.com/office/drawing/2014/main" id="{738B9B5A-1C6C-76BD-D105-7CE604C9875C}"/>
              </a:ext>
            </a:extLst>
          </p:cNvPr>
          <p:cNvSpPr txBox="1">
            <a:spLocks/>
          </p:cNvSpPr>
          <p:nvPr/>
        </p:nvSpPr>
        <p:spPr bwMode="auto">
          <a:xfrm>
            <a:off x="5959413" y="5578839"/>
            <a:ext cx="5968729" cy="107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GB" sz="1400" dirty="0">
                <a:latin typeface="Helvetica" pitchFamily="2" charset="0"/>
              </a:rPr>
              <a:t>Preliminary data analysis: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10 shots directed onto each plunger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Data points: The mean of the charge peaks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Error bars: Standard deviation of the charge peaks</a:t>
            </a:r>
            <a:endParaRPr lang="en-US" sz="1400" dirty="0">
              <a:latin typeface="Helvetica" pitchFamily="2" charset="0"/>
            </a:endParaRPr>
          </a:p>
          <a:p>
            <a:pPr algn="just">
              <a:spcBef>
                <a:spcPts val="400"/>
              </a:spcBef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7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59519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07EBA0-CC3D-A3BA-7199-064DF56E47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4B03356B-2748-39F0-51C6-AD0EDA3CA4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8977"/>
          <a:stretch/>
        </p:blipFill>
        <p:spPr>
          <a:xfrm>
            <a:off x="5359103" y="1058157"/>
            <a:ext cx="6614009" cy="40872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Placeholder 1">
                <a:extLst>
                  <a:ext uri="{FF2B5EF4-FFF2-40B4-BE49-F238E27FC236}">
                    <a16:creationId xmlns:a16="http://schemas.microsoft.com/office/drawing/2014/main" id="{F7B8BD96-839E-BCBC-B605-39C22BB92B4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3858" y="1516861"/>
                <a:ext cx="5044090" cy="20556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225425" marR="0" indent="-225425" algn="l" defTabSz="914400" rtl="0" eaLnBrk="1" fontAlgn="base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 sz="2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2250" indent="-222250" algn="l" rtl="0" eaLnBrk="1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22250" indent="-211138" algn="l" rtl="0" eaLnBrk="1" fontAlgn="base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112" marR="0" indent="0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None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0975" marR="0" indent="-180975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Char char="•"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r>
                  <a:rPr lang="en-US" sz="1800" dirty="0"/>
                  <a:t>Parameters for this experiment:</a:t>
                </a:r>
              </a:p>
              <a:p>
                <a:pPr marL="0" indent="0" algn="just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endParaRPr lang="en-US" sz="1800" dirty="0"/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Plasma density 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800" dirty="0"/>
                          <m:t>x</m:t>
                        </m:r>
                        <m:r>
                          <a:rPr lang="en-GB" sz="180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80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180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80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80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sz="1800" dirty="0"/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Proton RIF: 0ps (uniform) +200ps (step)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Electron delay: -320ps (uniform) -300ps (step)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Injection z: 1.5m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Density step: ~1.8% at 1.25m</a:t>
                </a:r>
                <a:endParaRPr lang="en-US" sz="1700" dirty="0"/>
              </a:p>
              <a:p>
                <a:pPr algn="just">
                  <a:spcBef>
                    <a:spcPts val="400"/>
                  </a:spcBef>
                </a:pPr>
                <a:endParaRPr lang="en-US" sz="1700" dirty="0"/>
              </a:p>
              <a:p>
                <a:pPr algn="just">
                  <a:spcBef>
                    <a:spcPts val="400"/>
                  </a:spcBef>
                </a:pPr>
                <a:endParaRPr lang="en-US" sz="1700" dirty="0"/>
              </a:p>
              <a:p>
                <a:pPr algn="just">
                  <a:spcBef>
                    <a:spcPts val="400"/>
                  </a:spcBef>
                </a:pPr>
                <a:endParaRPr lang="en-GB" sz="1800" dirty="0"/>
              </a:p>
              <a:p>
                <a:pPr marL="0" indent="0" algn="just">
                  <a:spcBef>
                    <a:spcPts val="1600"/>
                  </a:spcBef>
                  <a:buFont typeface="Arial" panose="020B0604020202020204" pitchFamily="34" charset="0"/>
                  <a:buNone/>
                </a:pPr>
                <a:endParaRPr lang="en-GB" sz="1800" dirty="0"/>
              </a:p>
              <a:p>
                <a:pPr marL="0" indent="0" algn="just">
                  <a:spcBef>
                    <a:spcPts val="1600"/>
                  </a:spcBef>
                  <a:buFont typeface="Arial" panose="020B0604020202020204" pitchFamily="34" charset="0"/>
                  <a:buNone/>
                </a:pPr>
                <a:endParaRPr lang="en-US" sz="1700" dirty="0"/>
              </a:p>
              <a:p>
                <a:pPr marL="0" indent="0" algn="just">
                  <a:spcBef>
                    <a:spcPts val="1600"/>
                  </a:spcBef>
                  <a:buFont typeface="Arial" panose="020B0604020202020204" pitchFamily="34" charset="0"/>
                  <a:buNone/>
                </a:pPr>
                <a:endParaRPr lang="en-US" sz="17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1700" dirty="0"/>
                  <a:t> </a:t>
                </a:r>
              </a:p>
            </p:txBody>
          </p:sp>
        </mc:Choice>
        <mc:Fallback xmlns="">
          <p:sp>
            <p:nvSpPr>
              <p:cNvPr id="19" name="Text Placeholder 1">
                <a:extLst>
                  <a:ext uri="{FF2B5EF4-FFF2-40B4-BE49-F238E27FC236}">
                    <a16:creationId xmlns:a16="http://schemas.microsoft.com/office/drawing/2014/main" id="{F7B8BD96-839E-BCBC-B605-39C22BB92B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858" y="1516861"/>
                <a:ext cx="5044090" cy="2055678"/>
              </a:xfrm>
              <a:prstGeom prst="rect">
                <a:avLst/>
              </a:prstGeom>
              <a:blipFill>
                <a:blip r:embed="rId3"/>
                <a:stretch>
                  <a:fillRect l="-2757" t="-368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3" descr="Heading">
                <a:extLst>
                  <a:ext uri="{FF2B5EF4-FFF2-40B4-BE49-F238E27FC236}">
                    <a16:creationId xmlns:a16="http://schemas.microsoft.com/office/drawing/2014/main" id="{F8A7D16B-9F6E-693B-960E-83BB866ABB0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99697" y="741954"/>
                <a:ext cx="10672741" cy="1368000"/>
              </a:xfrm>
            </p:spPr>
            <p:txBody>
              <a:bodyPr/>
              <a:lstStyle/>
              <a:p>
                <a:r>
                  <a:rPr lang="en-GB" sz="4000" b="0" dirty="0">
                    <a:cs typeface="Calibri" panose="020F0502020204030204" pitchFamily="34" charset="0"/>
                  </a:rPr>
                  <a:t>Acceleration at </a:t>
                </a:r>
                <a:r>
                  <a:rPr lang="en-US" sz="4000" b="0" dirty="0"/>
                  <a:t>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4000" b="0" dirty="0"/>
                          <m:t>x</m:t>
                        </m:r>
                        <m:r>
                          <a:rPr lang="en-GB" sz="40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40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40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4000" b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4000" b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br>
                  <a:rPr lang="en-GB" sz="4000" b="0" dirty="0">
                    <a:cs typeface="Calibri" panose="020F0502020204030204" pitchFamily="34" charset="0"/>
                  </a:rPr>
                </a:br>
                <a:br>
                  <a:rPr lang="en-GB" sz="3200" b="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GB" sz="2800" b="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Title 3" descr="Heading">
                <a:extLst>
                  <a:ext uri="{FF2B5EF4-FFF2-40B4-BE49-F238E27FC236}">
                    <a16:creationId xmlns:a16="http://schemas.microsoft.com/office/drawing/2014/main" id="{F8A7D16B-9F6E-693B-960E-83BB866ABB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9697" y="741954"/>
                <a:ext cx="10672741" cy="1368000"/>
              </a:xfrm>
              <a:blipFill>
                <a:blip r:embed="rId4"/>
                <a:stretch>
                  <a:fillRect l="-2850" t="-15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CB8CA987-DB9C-5F77-8531-A01DAF25E1C4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23</a:t>
            </a:r>
          </a:p>
        </p:txBody>
      </p:sp>
      <p:sp>
        <p:nvSpPr>
          <p:cNvPr id="21" name="Text Placeholder 1">
            <a:extLst>
              <a:ext uri="{FF2B5EF4-FFF2-40B4-BE49-F238E27FC236}">
                <a16:creationId xmlns:a16="http://schemas.microsoft.com/office/drawing/2014/main" id="{5C210812-98B1-3D83-28E0-1EEA1C307F85}"/>
              </a:ext>
            </a:extLst>
          </p:cNvPr>
          <p:cNvSpPr txBox="1">
            <a:spLocks/>
          </p:cNvSpPr>
          <p:nvPr/>
        </p:nvSpPr>
        <p:spPr bwMode="auto">
          <a:xfrm>
            <a:off x="263858" y="3742646"/>
            <a:ext cx="5360765" cy="25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Clear signal seen up to plunger 6 (5.5m) in uniform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Higher energy than 2e14 and 4e14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Acceleration is less consistent, charge peak energy jitters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There is little observed acceleration in the final ~5 meters of uniform plasma</a:t>
            </a: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6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700" dirty="0"/>
          </a:p>
          <a:p>
            <a:pPr>
              <a:spcBef>
                <a:spcPts val="400"/>
              </a:spcBef>
            </a:pPr>
            <a:endParaRPr lang="en-GB" sz="1800" dirty="0"/>
          </a:p>
          <a:p>
            <a:pPr marL="0" indent="0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700" dirty="0"/>
              <a:t> </a:t>
            </a:r>
          </a:p>
        </p:txBody>
      </p:sp>
      <p:sp>
        <p:nvSpPr>
          <p:cNvPr id="24" name="Text Placeholder 1">
            <a:extLst>
              <a:ext uri="{FF2B5EF4-FFF2-40B4-BE49-F238E27FC236}">
                <a16:creationId xmlns:a16="http://schemas.microsoft.com/office/drawing/2014/main" id="{1C4B9160-662A-2CE8-4715-7DE5267632FA}"/>
              </a:ext>
            </a:extLst>
          </p:cNvPr>
          <p:cNvSpPr txBox="1">
            <a:spLocks/>
          </p:cNvSpPr>
          <p:nvPr/>
        </p:nvSpPr>
        <p:spPr bwMode="auto">
          <a:xfrm>
            <a:off x="10763194" y="4438338"/>
            <a:ext cx="1065819" cy="270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400"/>
              </a:spcBef>
              <a:buNone/>
            </a:pPr>
            <a:r>
              <a:rPr lang="en-US" sz="1400" i="1" dirty="0">
                <a:solidFill>
                  <a:schemeClr val="bg2">
                    <a:lumMod val="90000"/>
                  </a:schemeClr>
                </a:solidFill>
                <a:latin typeface="Helvetica" pitchFamily="2" charset="0"/>
              </a:rPr>
              <a:t>preliminary</a:t>
            </a:r>
          </a:p>
          <a:p>
            <a:pPr algn="r">
              <a:spcBef>
                <a:spcPts val="400"/>
              </a:spcBef>
            </a:pPr>
            <a:endParaRPr lang="en-US" sz="1700" dirty="0">
              <a:solidFill>
                <a:schemeClr val="bg2">
                  <a:lumMod val="90000"/>
                </a:schemeClr>
              </a:solidFill>
            </a:endParaRPr>
          </a:p>
          <a:p>
            <a:pPr algn="r">
              <a:spcBef>
                <a:spcPts val="400"/>
              </a:spcBef>
            </a:pPr>
            <a:endParaRPr lang="en-GB" sz="18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n-US" sz="1700" dirty="0">
                <a:solidFill>
                  <a:schemeClr val="bg2">
                    <a:lumMod val="90000"/>
                  </a:schemeClr>
                </a:solidFill>
              </a:rPr>
              <a:t> </a:t>
            </a:r>
          </a:p>
        </p:txBody>
      </p:sp>
      <p:sp>
        <p:nvSpPr>
          <p:cNvPr id="28" name="Text Placeholder 1">
            <a:extLst>
              <a:ext uri="{FF2B5EF4-FFF2-40B4-BE49-F238E27FC236}">
                <a16:creationId xmlns:a16="http://schemas.microsoft.com/office/drawing/2014/main" id="{BF4E3FB4-1BFD-B111-712A-F938CD891C28}"/>
              </a:ext>
            </a:extLst>
          </p:cNvPr>
          <p:cNvSpPr txBox="1">
            <a:spLocks/>
          </p:cNvSpPr>
          <p:nvPr/>
        </p:nvSpPr>
        <p:spPr bwMode="auto">
          <a:xfrm>
            <a:off x="5959413" y="5578839"/>
            <a:ext cx="5968729" cy="107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GB" sz="1400" dirty="0">
                <a:latin typeface="Helvetica" pitchFamily="2" charset="0"/>
              </a:rPr>
              <a:t>Preliminary data analysis: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10 shots directed onto each plunger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Data points: The mean of the charge peaks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Error bars: Standard deviation of the charge peaks</a:t>
            </a:r>
            <a:endParaRPr lang="en-US" sz="1400" dirty="0">
              <a:latin typeface="Helvetica" pitchFamily="2" charset="0"/>
            </a:endParaRPr>
          </a:p>
          <a:p>
            <a:pPr algn="just">
              <a:spcBef>
                <a:spcPts val="400"/>
              </a:spcBef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7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409493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027F5D-3347-5A20-301B-0CAC9B7B77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C84772E-D0FB-0236-7D9E-30C699A1706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568"/>
          <a:stretch/>
        </p:blipFill>
        <p:spPr>
          <a:xfrm>
            <a:off x="5363517" y="1052901"/>
            <a:ext cx="6574740" cy="40895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0D1DC3C-3FD1-FDCF-8183-1476B9D52B7C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3" descr="Heading">
                <a:extLst>
                  <a:ext uri="{FF2B5EF4-FFF2-40B4-BE49-F238E27FC236}">
                    <a16:creationId xmlns:a16="http://schemas.microsoft.com/office/drawing/2014/main" id="{7623566D-1BF8-6C26-93BA-BA4CFAB5E71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99697" y="741954"/>
                <a:ext cx="10672741" cy="1368000"/>
              </a:xfrm>
            </p:spPr>
            <p:txBody>
              <a:bodyPr/>
              <a:lstStyle/>
              <a:p>
                <a:r>
                  <a:rPr lang="en-GB" sz="4000" b="0" dirty="0">
                    <a:latin typeface="Helvetica" pitchFamily="2" charset="0"/>
                    <a:cs typeface="Calibri" panose="020F0502020204030204" pitchFamily="34" charset="0"/>
                  </a:rPr>
                  <a:t>Acceleration at </a:t>
                </a:r>
                <a:r>
                  <a:rPr lang="en-US" sz="4000" b="0" dirty="0"/>
                  <a:t>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4000" b="0" dirty="0"/>
                          <m:t>x</m:t>
                        </m:r>
                        <m:r>
                          <a:rPr lang="en-GB" sz="40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40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40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4000" b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4000" b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br>
                  <a:rPr lang="en-GB" sz="4000" b="0" dirty="0">
                    <a:cs typeface="Calibri" panose="020F0502020204030204" pitchFamily="34" charset="0"/>
                  </a:rPr>
                </a:br>
                <a:br>
                  <a:rPr lang="en-GB" sz="3200" b="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GB" sz="2800" b="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Title 3" descr="Heading">
                <a:extLst>
                  <a:ext uri="{FF2B5EF4-FFF2-40B4-BE49-F238E27FC236}">
                    <a16:creationId xmlns:a16="http://schemas.microsoft.com/office/drawing/2014/main" id="{7623566D-1BF8-6C26-93BA-BA4CFAB5E7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9697" y="741954"/>
                <a:ext cx="10672741" cy="1368000"/>
              </a:xfrm>
              <a:blipFill>
                <a:blip r:embed="rId4"/>
                <a:stretch>
                  <a:fillRect l="-2850" t="-16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Placeholder 1">
                <a:extLst>
                  <a:ext uri="{FF2B5EF4-FFF2-40B4-BE49-F238E27FC236}">
                    <a16:creationId xmlns:a16="http://schemas.microsoft.com/office/drawing/2014/main" id="{680EC42A-8E08-B101-B7E9-83D846DC0D3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3858" y="1516861"/>
                <a:ext cx="5044090" cy="20556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225425" marR="0" indent="-225425" algn="l" defTabSz="914400" rtl="0" eaLnBrk="1" fontAlgn="base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 sz="2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2250" indent="-222250" algn="l" rtl="0" eaLnBrk="1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22250" indent="-211138" algn="l" rtl="0" eaLnBrk="1" fontAlgn="base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112" marR="0" indent="0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None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0975" marR="0" indent="-180975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Char char="•"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r>
                  <a:rPr lang="en-US" sz="1800" dirty="0"/>
                  <a:t>Parameters for this experiment:</a:t>
                </a:r>
              </a:p>
              <a:p>
                <a:pPr marL="0" indent="0" algn="just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endParaRPr lang="en-US" sz="1800" dirty="0"/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Plasma density 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800" dirty="0"/>
                          <m:t>x</m:t>
                        </m:r>
                        <m:r>
                          <a:rPr lang="en-GB" sz="180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80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180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80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80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sz="1800" dirty="0"/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Proton RIF: 0ps (uniform) +200ps (step)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Electron delay: -320ps (uniform) -300ps (step)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Injection z: 1.5m</a:t>
                </a:r>
              </a:p>
              <a:p>
                <a:pPr algn="just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Density step: ~1.8% at 1.25m</a:t>
                </a:r>
                <a:endParaRPr lang="en-US" sz="1700" dirty="0"/>
              </a:p>
              <a:p>
                <a:pPr algn="just">
                  <a:spcBef>
                    <a:spcPts val="400"/>
                  </a:spcBef>
                </a:pPr>
                <a:endParaRPr lang="en-US" sz="1700" dirty="0"/>
              </a:p>
              <a:p>
                <a:pPr algn="just">
                  <a:spcBef>
                    <a:spcPts val="400"/>
                  </a:spcBef>
                </a:pPr>
                <a:endParaRPr lang="en-US" sz="1700" dirty="0"/>
              </a:p>
              <a:p>
                <a:pPr algn="just">
                  <a:spcBef>
                    <a:spcPts val="400"/>
                  </a:spcBef>
                </a:pPr>
                <a:endParaRPr lang="en-GB" sz="1800" dirty="0"/>
              </a:p>
              <a:p>
                <a:pPr marL="0" indent="0" algn="just">
                  <a:spcBef>
                    <a:spcPts val="1600"/>
                  </a:spcBef>
                  <a:buFont typeface="Arial" panose="020B0604020202020204" pitchFamily="34" charset="0"/>
                  <a:buNone/>
                </a:pPr>
                <a:endParaRPr lang="en-GB" sz="1800" dirty="0"/>
              </a:p>
              <a:p>
                <a:pPr marL="0" indent="0" algn="just">
                  <a:spcBef>
                    <a:spcPts val="1600"/>
                  </a:spcBef>
                  <a:buFont typeface="Arial" panose="020B0604020202020204" pitchFamily="34" charset="0"/>
                  <a:buNone/>
                </a:pPr>
                <a:endParaRPr lang="en-US" sz="1700" dirty="0"/>
              </a:p>
              <a:p>
                <a:pPr marL="0" indent="0" algn="just">
                  <a:spcBef>
                    <a:spcPts val="1600"/>
                  </a:spcBef>
                  <a:buFont typeface="Arial" panose="020B0604020202020204" pitchFamily="34" charset="0"/>
                  <a:buNone/>
                </a:pPr>
                <a:endParaRPr lang="en-US" sz="17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1700" dirty="0"/>
                  <a:t> </a:t>
                </a:r>
              </a:p>
            </p:txBody>
          </p:sp>
        </mc:Choice>
        <mc:Fallback xmlns="">
          <p:sp>
            <p:nvSpPr>
              <p:cNvPr id="18" name="Text Placeholder 1">
                <a:extLst>
                  <a:ext uri="{FF2B5EF4-FFF2-40B4-BE49-F238E27FC236}">
                    <a16:creationId xmlns:a16="http://schemas.microsoft.com/office/drawing/2014/main" id="{680EC42A-8E08-B101-B7E9-83D846DC0D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858" y="1516861"/>
                <a:ext cx="5044090" cy="2055678"/>
              </a:xfrm>
              <a:prstGeom prst="rect">
                <a:avLst/>
              </a:prstGeom>
              <a:blipFill>
                <a:blip r:embed="rId5"/>
                <a:stretch>
                  <a:fillRect l="-2757" t="-368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 Placeholder 1">
            <a:extLst>
              <a:ext uri="{FF2B5EF4-FFF2-40B4-BE49-F238E27FC236}">
                <a16:creationId xmlns:a16="http://schemas.microsoft.com/office/drawing/2014/main" id="{6C370739-2DEC-623A-D1BB-86830802327F}"/>
              </a:ext>
            </a:extLst>
          </p:cNvPr>
          <p:cNvSpPr txBox="1">
            <a:spLocks/>
          </p:cNvSpPr>
          <p:nvPr/>
        </p:nvSpPr>
        <p:spPr bwMode="auto">
          <a:xfrm>
            <a:off x="263858" y="3742646"/>
            <a:ext cx="5360765" cy="2987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Clear signal seen up to plunger 6 (5.5m) in uniform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Higher energy than 2e14 and 4e14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Acceleration is less consistent, charge peak energy jitters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There is little observed acceleration in the final ~5 meters of uniform plasma</a:t>
            </a: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With the density step, we have acceleration in the final ~5 meters of plasma, but the gradient is low</a:t>
            </a: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Helvetica" pitchFamily="2" charset="0"/>
              </a:rPr>
              <a:t>Looking to answer:</a:t>
            </a:r>
          </a:p>
          <a:p>
            <a:pPr>
              <a:spcBef>
                <a:spcPts val="400"/>
              </a:spcBef>
            </a:pPr>
            <a:r>
              <a:rPr lang="en-US" sz="1500" dirty="0">
                <a:latin typeface="Helvetica" pitchFamily="2" charset="0"/>
              </a:rPr>
              <a:t>Are the higher fields there, but we cannot inject into them?</a:t>
            </a:r>
          </a:p>
          <a:p>
            <a:pPr>
              <a:spcBef>
                <a:spcPts val="400"/>
              </a:spcBef>
            </a:pPr>
            <a:r>
              <a:rPr lang="en-US" sz="1500" dirty="0">
                <a:latin typeface="Helvetica" pitchFamily="2" charset="0"/>
              </a:rPr>
              <a:t>Or are the fields not higher with this chosen step?</a:t>
            </a: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600" dirty="0">
              <a:latin typeface="Helvetica" pitchFamily="2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700" dirty="0"/>
          </a:p>
          <a:p>
            <a:pPr>
              <a:spcBef>
                <a:spcPts val="400"/>
              </a:spcBef>
            </a:pPr>
            <a:endParaRPr lang="en-GB" sz="1800" dirty="0"/>
          </a:p>
          <a:p>
            <a:pPr marL="0" indent="0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700" dirty="0"/>
              <a:t> </a:t>
            </a:r>
          </a:p>
        </p:txBody>
      </p:sp>
      <p:sp>
        <p:nvSpPr>
          <p:cNvPr id="21" name="Text Placeholder 1">
            <a:extLst>
              <a:ext uri="{FF2B5EF4-FFF2-40B4-BE49-F238E27FC236}">
                <a16:creationId xmlns:a16="http://schemas.microsoft.com/office/drawing/2014/main" id="{6EB4F54F-7F0F-1946-D4DB-C329924498C8}"/>
              </a:ext>
            </a:extLst>
          </p:cNvPr>
          <p:cNvSpPr txBox="1">
            <a:spLocks/>
          </p:cNvSpPr>
          <p:nvPr/>
        </p:nvSpPr>
        <p:spPr bwMode="auto">
          <a:xfrm>
            <a:off x="10763194" y="4438338"/>
            <a:ext cx="1065819" cy="270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400"/>
              </a:spcBef>
              <a:buNone/>
            </a:pPr>
            <a:r>
              <a:rPr lang="en-US" sz="1400" i="1" dirty="0">
                <a:solidFill>
                  <a:schemeClr val="bg2">
                    <a:lumMod val="90000"/>
                  </a:schemeClr>
                </a:solidFill>
                <a:latin typeface="Helvetica" pitchFamily="2" charset="0"/>
              </a:rPr>
              <a:t>preliminary</a:t>
            </a:r>
          </a:p>
          <a:p>
            <a:pPr algn="r">
              <a:spcBef>
                <a:spcPts val="400"/>
              </a:spcBef>
            </a:pPr>
            <a:endParaRPr lang="en-US" sz="1700" dirty="0">
              <a:solidFill>
                <a:schemeClr val="bg2">
                  <a:lumMod val="90000"/>
                </a:schemeClr>
              </a:solidFill>
            </a:endParaRPr>
          </a:p>
          <a:p>
            <a:pPr algn="r">
              <a:spcBef>
                <a:spcPts val="400"/>
              </a:spcBef>
            </a:pPr>
            <a:endParaRPr lang="en-GB" sz="18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n-US" sz="1700" dirty="0">
                <a:solidFill>
                  <a:schemeClr val="bg2">
                    <a:lumMod val="90000"/>
                  </a:schemeClr>
                </a:solidFill>
              </a:rPr>
              <a:t> </a:t>
            </a:r>
          </a:p>
        </p:txBody>
      </p:sp>
      <p:sp>
        <p:nvSpPr>
          <p:cNvPr id="23" name="Text Placeholder 1">
            <a:extLst>
              <a:ext uri="{FF2B5EF4-FFF2-40B4-BE49-F238E27FC236}">
                <a16:creationId xmlns:a16="http://schemas.microsoft.com/office/drawing/2014/main" id="{FE5B27A1-17D2-C985-41ED-0EA9E1A84CDD}"/>
              </a:ext>
            </a:extLst>
          </p:cNvPr>
          <p:cNvSpPr txBox="1">
            <a:spLocks/>
          </p:cNvSpPr>
          <p:nvPr/>
        </p:nvSpPr>
        <p:spPr bwMode="auto">
          <a:xfrm>
            <a:off x="5959413" y="5578839"/>
            <a:ext cx="5968729" cy="107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GB" sz="1400" dirty="0">
                <a:latin typeface="Helvetica" pitchFamily="2" charset="0"/>
              </a:rPr>
              <a:t>Preliminary data analysis: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10 shots directed onto each plunger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Data points: The mean of the charge peaks</a:t>
            </a:r>
          </a:p>
          <a:p>
            <a:pPr>
              <a:spcBef>
                <a:spcPts val="400"/>
              </a:spcBef>
            </a:pPr>
            <a:r>
              <a:rPr lang="en-GB" sz="1400" dirty="0">
                <a:latin typeface="Helvetica" pitchFamily="2" charset="0"/>
              </a:rPr>
              <a:t>Error bars: Standard deviation of the charge peaks</a:t>
            </a:r>
            <a:endParaRPr lang="en-US" sz="1400" dirty="0">
              <a:latin typeface="Helvetica" pitchFamily="2" charset="0"/>
            </a:endParaRPr>
          </a:p>
          <a:p>
            <a:pPr algn="just">
              <a:spcBef>
                <a:spcPts val="400"/>
              </a:spcBef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US" sz="1700" dirty="0"/>
          </a:p>
          <a:p>
            <a:pPr algn="just">
              <a:spcBef>
                <a:spcPts val="400"/>
              </a:spcBef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 algn="just">
              <a:spcBef>
                <a:spcPts val="1600"/>
              </a:spcBef>
              <a:buFont typeface="Arial" panose="020B0604020202020204" pitchFamily="34" charset="0"/>
              <a:buNone/>
            </a:pPr>
            <a:endParaRPr lang="en-US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7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708895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13E9C-9338-8088-829E-50529643F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 descr="Heading">
            <a:extLst>
              <a:ext uri="{FF2B5EF4-FFF2-40B4-BE49-F238E27FC236}">
                <a16:creationId xmlns:a16="http://schemas.microsoft.com/office/drawing/2014/main" id="{548468B6-25E7-FA97-4EB0-EAF62DDB8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1368000"/>
          </a:xfrm>
        </p:spPr>
        <p:txBody>
          <a:bodyPr/>
          <a:lstStyle/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Summary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B190625F-8187-E152-2E0E-CBFB20BF80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1688" y="1757363"/>
            <a:ext cx="11730616" cy="4890852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US" sz="2000" dirty="0">
                <a:latin typeface="Helvetica" pitchFamily="2" charset="0"/>
              </a:rPr>
              <a:t>A key goal for AWAKE Run 2b is to demonstrate the effect of the density step on the wakefield amplitude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en-US" sz="2000" dirty="0">
              <a:latin typeface="Helvetica" pitchFamily="2" charset="0"/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US" sz="2000" dirty="0">
                <a:latin typeface="Helvetica" pitchFamily="2" charset="0"/>
              </a:rPr>
              <a:t>The plunger experiments allow us to study the energy gain as a function of the plasma length: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dirty="0">
                <a:latin typeface="Helvetica" pitchFamily="2" charset="0"/>
              </a:rPr>
              <a:t>We have plunger scan results, comparing uniform and a density step, at three different plasma densities (2e14, 4e14, 7e14)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dirty="0">
                <a:latin typeface="Helvetica" pitchFamily="2" charset="0"/>
              </a:rPr>
              <a:t>Low density experiments seem more consistent with theoretical expectations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dirty="0">
                <a:latin typeface="Helvetica" pitchFamily="2" charset="0"/>
              </a:rPr>
              <a:t>High density experiments remain challenging, with greater variations in energy and charge capture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en-US" sz="2000" dirty="0">
              <a:latin typeface="Helvetica" pitchFamily="2" charset="0"/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US" sz="2000" dirty="0">
                <a:latin typeface="Helvetica" pitchFamily="2" charset="0"/>
              </a:rPr>
              <a:t>Analysis continues including: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dirty="0">
                <a:latin typeface="Helvetica" pitchFamily="2" charset="0"/>
              </a:rPr>
              <a:t>Measurements of the energy gain with plasma length (peak charge, peak energy, mean energy)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dirty="0">
                <a:latin typeface="Helvetica" pitchFamily="2" charset="0"/>
              </a:rPr>
              <a:t>Accelerated charge over the plasma length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dirty="0">
                <a:latin typeface="Helvetica" pitchFamily="2" charset="0"/>
              </a:rPr>
              <a:t>Single shot emittance measurements, including the effect of the plasma exit ramp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en-GB" sz="2000" dirty="0">
              <a:latin typeface="Helvetica" pitchFamily="2" charset="0"/>
            </a:endParaRPr>
          </a:p>
          <a:p>
            <a:pPr marL="0" indent="0">
              <a:lnSpc>
                <a:spcPct val="100000"/>
              </a:lnSpc>
              <a:spcBef>
                <a:spcPts val="1600"/>
              </a:spcBef>
              <a:buNone/>
            </a:pPr>
            <a:endParaRPr lang="en-GB" sz="2000" dirty="0">
              <a:latin typeface="Helvetica" pitchFamily="2" charset="0"/>
            </a:endParaRPr>
          </a:p>
          <a:p>
            <a:pPr marL="0" indent="0">
              <a:lnSpc>
                <a:spcPct val="100000"/>
              </a:lnSpc>
              <a:spcBef>
                <a:spcPts val="1600"/>
              </a:spcBef>
              <a:buNone/>
            </a:pPr>
            <a:endParaRPr lang="en-US" sz="2000" dirty="0">
              <a:latin typeface="Helvetica" pitchFamily="2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>
                <a:latin typeface="Helvetica" pitchFamily="2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F1FD12-A1A0-0B00-FB39-A8D90FD73A8F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443233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57D2B8-3700-10AC-F8DB-97A13F07F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 descr="Heading">
            <a:extLst>
              <a:ext uri="{FF2B5EF4-FFF2-40B4-BE49-F238E27FC236}">
                <a16:creationId xmlns:a16="http://schemas.microsoft.com/office/drawing/2014/main" id="{4ACFD865-3379-CFC4-D5EA-B4FAC65B1294}"/>
              </a:ext>
            </a:extLst>
          </p:cNvPr>
          <p:cNvSpPr txBox="1">
            <a:spLocks/>
          </p:cNvSpPr>
          <p:nvPr/>
        </p:nvSpPr>
        <p:spPr bwMode="auto">
          <a:xfrm>
            <a:off x="199696" y="3121572"/>
            <a:ext cx="11780069" cy="3361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4200" b="0" dirty="0">
                <a:latin typeface="Helvetica" pitchFamily="2" charset="0"/>
                <a:cs typeface="Calibri" panose="020F0502020204030204" pitchFamily="34" charset="0"/>
              </a:rPr>
              <a:t>The magnetic spectrometer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A3F628-231A-8616-EB59-616945B3BF8E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4488246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4F72D2-BCAC-69A9-2CD9-3A47C6FA56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 descr="Heading">
            <a:extLst>
              <a:ext uri="{FF2B5EF4-FFF2-40B4-BE49-F238E27FC236}">
                <a16:creationId xmlns:a16="http://schemas.microsoft.com/office/drawing/2014/main" id="{2FCEAC3E-7136-28A9-A8FA-FA684D5A5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808294"/>
            <a:ext cx="11715212" cy="703352"/>
          </a:xfrm>
        </p:spPr>
        <p:txBody>
          <a:bodyPr/>
          <a:lstStyle/>
          <a:p>
            <a:pPr algn="ctr"/>
            <a:r>
              <a:rPr lang="en-GB" sz="3200" b="0" dirty="0">
                <a:latin typeface="Helvetica" pitchFamily="2" charset="0"/>
                <a:cs typeface="Calibri" panose="020F0502020204030204" pitchFamily="34" charset="0"/>
              </a:rPr>
              <a:t>Thanks for listening!</a:t>
            </a:r>
            <a:br>
              <a:rPr lang="en-GB" sz="4000" b="0" dirty="0">
                <a:latin typeface="Helvetica" pitchFamily="2" charset="0"/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A group of people in party hats&#10;&#10;Description automatically generated">
            <a:extLst>
              <a:ext uri="{FF2B5EF4-FFF2-40B4-BE49-F238E27FC236}">
                <a16:creationId xmlns:a16="http://schemas.microsoft.com/office/drawing/2014/main" id="{EEDCBA22-F454-C6C9-00E1-E497DAE371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85" y="1383058"/>
            <a:ext cx="11188229" cy="51505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4CD5DC-0CEC-C1BE-E8B1-A60935B380E9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40120298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0326F4-FB5F-D641-2016-7C5EDF3C53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 descr="Heading">
            <a:extLst>
              <a:ext uri="{FF2B5EF4-FFF2-40B4-BE49-F238E27FC236}">
                <a16:creationId xmlns:a16="http://schemas.microsoft.com/office/drawing/2014/main" id="{994857AC-5E43-9AE4-EFE5-E36A469B1A1E}"/>
              </a:ext>
            </a:extLst>
          </p:cNvPr>
          <p:cNvSpPr txBox="1">
            <a:spLocks/>
          </p:cNvSpPr>
          <p:nvPr/>
        </p:nvSpPr>
        <p:spPr bwMode="auto">
          <a:xfrm>
            <a:off x="199696" y="3121572"/>
            <a:ext cx="11780069" cy="3361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4200" b="0" dirty="0">
                <a:latin typeface="Calibri" panose="020F0502020204030204" pitchFamily="34" charset="0"/>
                <a:cs typeface="Calibri" panose="020F0502020204030204" pitchFamily="34" charset="0"/>
              </a:rPr>
              <a:t>Backup slides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EC9058-59C1-0C3A-B480-FF225A17F46E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4944805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DE553C4-6ADB-997C-B7C9-E4A33BDB51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01" y="4730683"/>
            <a:ext cx="7829243" cy="1862576"/>
          </a:xfrm>
          <a:prstGeom prst="rect">
            <a:avLst/>
          </a:prstGeom>
        </p:spPr>
      </p:pic>
      <p:pic>
        <p:nvPicPr>
          <p:cNvPr id="15" name="Picture 14" descr="A blue screen with white text with Marfa lights in the background&#10;&#10;Description automatically generated">
            <a:extLst>
              <a:ext uri="{FF2B5EF4-FFF2-40B4-BE49-F238E27FC236}">
                <a16:creationId xmlns:a16="http://schemas.microsoft.com/office/drawing/2014/main" id="{52EF31E1-3A6F-1CEE-ACE5-B76E2C6CE38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792"/>
          <a:stretch/>
        </p:blipFill>
        <p:spPr>
          <a:xfrm>
            <a:off x="61795" y="1895475"/>
            <a:ext cx="7910945" cy="1969940"/>
          </a:xfrm>
          <a:prstGeom prst="rect">
            <a:avLst/>
          </a:prstGeom>
        </p:spPr>
      </p:pic>
      <p:pic>
        <p:nvPicPr>
          <p:cNvPr id="17" name="Picture 16" descr="A bright light in the sky&#10;&#10;Description automatically generated">
            <a:extLst>
              <a:ext uri="{FF2B5EF4-FFF2-40B4-BE49-F238E27FC236}">
                <a16:creationId xmlns:a16="http://schemas.microsoft.com/office/drawing/2014/main" id="{4750B25B-9CC6-CA6B-7FA0-DF8AC39C887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1124" b="10033"/>
          <a:stretch/>
        </p:blipFill>
        <p:spPr>
          <a:xfrm>
            <a:off x="6548488" y="1276118"/>
            <a:ext cx="5384387" cy="2132094"/>
          </a:xfrm>
          <a:prstGeom prst="rect">
            <a:avLst/>
          </a:prstGeom>
          <a:effectLst>
            <a:glow rad="254000">
              <a:srgbClr val="002488">
                <a:alpha val="69000"/>
              </a:srgbClr>
            </a:glow>
          </a:effectLst>
        </p:spPr>
      </p:pic>
      <p:sp>
        <p:nvSpPr>
          <p:cNvPr id="20" name="Title 3" descr="Heading">
            <a:extLst>
              <a:ext uri="{FF2B5EF4-FFF2-40B4-BE49-F238E27FC236}">
                <a16:creationId xmlns:a16="http://schemas.microsoft.com/office/drawing/2014/main" id="{B9DBAE55-28C7-7789-7DC5-FB8E783441C5}"/>
              </a:ext>
            </a:extLst>
          </p:cNvPr>
          <p:cNvSpPr txBox="1">
            <a:spLocks/>
          </p:cNvSpPr>
          <p:nvPr/>
        </p:nvSpPr>
        <p:spPr bwMode="auto">
          <a:xfrm>
            <a:off x="479561" y="1989581"/>
            <a:ext cx="3930823" cy="595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sz="1600" i="1" dirty="0">
                <a:solidFill>
                  <a:srgbClr val="FFFFFF"/>
                </a:solidFill>
                <a:cs typeface="Calibri" panose="020F0502020204030204" pitchFamily="34" charset="0"/>
              </a:rPr>
              <a:t>Intensified camera</a:t>
            </a: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itle 3" descr="Heading">
            <a:extLst>
              <a:ext uri="{FF2B5EF4-FFF2-40B4-BE49-F238E27FC236}">
                <a16:creationId xmlns:a16="http://schemas.microsoft.com/office/drawing/2014/main" id="{778CC5D0-CE2A-EAAE-20CA-1B9AF68A443F}"/>
              </a:ext>
            </a:extLst>
          </p:cNvPr>
          <p:cNvSpPr txBox="1">
            <a:spLocks/>
          </p:cNvSpPr>
          <p:nvPr/>
        </p:nvSpPr>
        <p:spPr bwMode="auto">
          <a:xfrm>
            <a:off x="492440" y="4895522"/>
            <a:ext cx="4722407" cy="595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sz="1600" i="1" dirty="0">
                <a:solidFill>
                  <a:srgbClr val="FFFFFF"/>
                </a:solidFill>
                <a:cs typeface="Calibri" panose="020F0502020204030204" pitchFamily="34" charset="0"/>
              </a:rPr>
              <a:t>Stitched SPECTRO array</a:t>
            </a:r>
            <a:endParaRPr lang="en-GB" sz="2800" i="1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 descr="A bright light in the sky&#10;&#10;Description automatically generated">
            <a:extLst>
              <a:ext uri="{FF2B5EF4-FFF2-40B4-BE49-F238E27FC236}">
                <a16:creationId xmlns:a16="http://schemas.microsoft.com/office/drawing/2014/main" id="{8DF498F1-EAB8-1E06-7C6D-3E96E7B2DC2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7431" t="18377" r="16484" b="12462"/>
          <a:stretch/>
        </p:blipFill>
        <p:spPr>
          <a:xfrm>
            <a:off x="6548489" y="4123104"/>
            <a:ext cx="5384386" cy="2136102"/>
          </a:xfrm>
          <a:prstGeom prst="rect">
            <a:avLst/>
          </a:prstGeom>
          <a:effectLst>
            <a:glow rad="254000">
              <a:srgbClr val="002488">
                <a:alpha val="69000"/>
              </a:srgbClr>
            </a:glow>
          </a:effectLst>
        </p:spPr>
      </p:pic>
      <p:sp>
        <p:nvSpPr>
          <p:cNvPr id="4" name="Title 3" descr="Heading">
            <a:extLst>
              <a:ext uri="{FF2B5EF4-FFF2-40B4-BE49-F238E27FC236}">
                <a16:creationId xmlns:a16="http://schemas.microsoft.com/office/drawing/2014/main" id="{BF8BE226-A7CC-57CA-3103-D63553812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1368000"/>
          </a:xfrm>
        </p:spPr>
        <p:txBody>
          <a:bodyPr/>
          <a:lstStyle/>
          <a:p>
            <a:r>
              <a:rPr lang="en-GB" sz="4000" b="0" dirty="0">
                <a:cs typeface="Calibri" panose="020F0502020204030204" pitchFamily="34" charset="0"/>
              </a:rPr>
              <a:t>Camera array stitching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3433B3-5C3A-245E-3AD3-1181CBAE3906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41524578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white rectangular object with black lines&#10;&#10;Description automatically generated">
            <a:extLst>
              <a:ext uri="{FF2B5EF4-FFF2-40B4-BE49-F238E27FC236}">
                <a16:creationId xmlns:a16="http://schemas.microsoft.com/office/drawing/2014/main" id="{F8FFCA51-6827-5457-4817-3D3D9DBF6B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2869" y="2141641"/>
            <a:ext cx="5546400" cy="110038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61AB00B-E368-A0B5-32F0-538F5B38AF8D}"/>
              </a:ext>
            </a:extLst>
          </p:cNvPr>
          <p:cNvGrpSpPr/>
          <p:nvPr/>
        </p:nvGrpSpPr>
        <p:grpSpPr>
          <a:xfrm>
            <a:off x="10210800" y="690039"/>
            <a:ext cx="1856753" cy="563627"/>
            <a:chOff x="10210800" y="690039"/>
            <a:chExt cx="1856753" cy="563627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BB221C9D-0693-278D-34B0-A1B15A5F6D58}"/>
                </a:ext>
              </a:extLst>
            </p:cNvPr>
            <p:cNvSpPr/>
            <p:nvPr/>
          </p:nvSpPr>
          <p:spPr>
            <a:xfrm>
              <a:off x="10210800" y="690039"/>
              <a:ext cx="1856753" cy="340554"/>
            </a:xfrm>
            <a:prstGeom prst="roundRect">
              <a:avLst/>
            </a:prstGeom>
            <a:solidFill>
              <a:srgbClr val="00B050">
                <a:alpha val="27415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 Placeholder 2">
              <a:extLst>
                <a:ext uri="{FF2B5EF4-FFF2-40B4-BE49-F238E27FC236}">
                  <a16:creationId xmlns:a16="http://schemas.microsoft.com/office/drawing/2014/main" id="{C152A7BE-963B-86FF-F05C-DFBB6755E53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351477" y="762721"/>
              <a:ext cx="1628289" cy="490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225425" marR="0" indent="-225425" algn="l" defTabSz="914400" rtl="0" eaLnBrk="1" fontAlgn="base" latinLnBrk="0" hangingPunct="1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 sz="2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2250" indent="-222250" algn="l" rtl="0" eaLnBrk="1" fontAlgn="base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SzPct val="80000"/>
                <a:buFont typeface="Arial" panose="020B0604020202020204" pitchFamily="34" charset="0"/>
                <a:buChar char="•"/>
                <a:tabLst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22250" indent="-211138" algn="l" rtl="0" eaLnBrk="1" fontAlgn="base" hangingPunct="1">
                <a:lnSpc>
                  <a:spcPct val="100000"/>
                </a:lnSpc>
                <a:spcBef>
                  <a:spcPts val="500"/>
                </a:spcBef>
                <a:spcAft>
                  <a:spcPct val="0"/>
                </a:spcAft>
                <a:buSzPct val="80000"/>
                <a:buFont typeface="Arial" panose="020B0604020202020204" pitchFamily="34" charset="0"/>
                <a:buChar char="•"/>
                <a:tabLst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112" marR="0" indent="0" algn="l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ct val="0"/>
                </a:spcAft>
                <a:buClrTx/>
                <a:buSzPct val="80000"/>
                <a:buFont typeface="Arial" panose="020B0604020202020204" pitchFamily="34" charset="0"/>
                <a:buNone/>
                <a:tabLst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0975" marR="0" indent="-180975" algn="l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ct val="0"/>
                </a:spcAft>
                <a:buClrTx/>
                <a:buSzPct val="80000"/>
                <a:buFont typeface="Arial" panose="020B0604020202020204" pitchFamily="34" charset="0"/>
                <a:buChar char="•"/>
                <a:tabLst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1400" dirty="0"/>
                <a:t>Experimental update</a:t>
              </a:r>
            </a:p>
          </p:txBody>
        </p:sp>
      </p:grpSp>
      <p:sp>
        <p:nvSpPr>
          <p:cNvPr id="5" name="Title 3" descr="Heading">
            <a:extLst>
              <a:ext uri="{FF2B5EF4-FFF2-40B4-BE49-F238E27FC236}">
                <a16:creationId xmlns:a16="http://schemas.microsoft.com/office/drawing/2014/main" id="{3CF2C6ED-FB3B-9DDE-5629-4401F51EDF99}"/>
              </a:ext>
            </a:extLst>
          </p:cNvPr>
          <p:cNvSpPr txBox="1">
            <a:spLocks/>
          </p:cNvSpPr>
          <p:nvPr/>
        </p:nvSpPr>
        <p:spPr bwMode="auto">
          <a:xfrm>
            <a:off x="247440" y="1467444"/>
            <a:ext cx="5883765" cy="674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sz="1700" b="0" dirty="0">
                <a:cs typeface="Calibri" panose="020F0502020204030204" pitchFamily="34" charset="0"/>
              </a:rPr>
              <a:t>Obtain the 7-camera, corrected and stitched image of the acceleration event </a:t>
            </a:r>
          </a:p>
          <a:p>
            <a:br>
              <a:rPr lang="en-GB" sz="2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12" descr="A blue and white background&#10;&#10;Description automatically generated">
            <a:extLst>
              <a:ext uri="{FF2B5EF4-FFF2-40B4-BE49-F238E27FC236}">
                <a16:creationId xmlns:a16="http://schemas.microsoft.com/office/drawing/2014/main" id="{832A0552-E25F-E9D7-F824-044149C9F4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4188" y="1082474"/>
            <a:ext cx="5628416" cy="1121150"/>
          </a:xfrm>
          <a:prstGeom prst="rect">
            <a:avLst/>
          </a:prstGeom>
        </p:spPr>
      </p:pic>
      <p:sp>
        <p:nvSpPr>
          <p:cNvPr id="15" name="Title 3" descr="Heading">
            <a:extLst>
              <a:ext uri="{FF2B5EF4-FFF2-40B4-BE49-F238E27FC236}">
                <a16:creationId xmlns:a16="http://schemas.microsoft.com/office/drawing/2014/main" id="{A68181E9-D392-3A8C-7BFA-391833A98BF3}"/>
              </a:ext>
            </a:extLst>
          </p:cNvPr>
          <p:cNvSpPr txBox="1">
            <a:spLocks/>
          </p:cNvSpPr>
          <p:nvPr/>
        </p:nvSpPr>
        <p:spPr bwMode="auto">
          <a:xfrm>
            <a:off x="199697" y="655891"/>
            <a:ext cx="10672741" cy="50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sz="3200" b="0" dirty="0">
                <a:cs typeface="Calibri" panose="020F0502020204030204" pitchFamily="34" charset="0"/>
              </a:rPr>
              <a:t>The analysis approach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 descr="A graph showing a line&#10;&#10;Description automatically generated with medium confidence">
            <a:extLst>
              <a:ext uri="{FF2B5EF4-FFF2-40B4-BE49-F238E27FC236}">
                <a16:creationId xmlns:a16="http://schemas.microsoft.com/office/drawing/2014/main" id="{F47EA51F-F239-EBA7-FC40-94A1614E86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2378" y="3237491"/>
            <a:ext cx="5882968" cy="1278247"/>
          </a:xfrm>
          <a:prstGeom prst="rect">
            <a:avLst/>
          </a:prstGeom>
        </p:spPr>
      </p:pic>
      <p:pic>
        <p:nvPicPr>
          <p:cNvPr id="17" name="Picture 16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F3B4C78-4AB9-EA19-811A-40AE8F0CEE2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8666"/>
          <a:stretch/>
        </p:blipFill>
        <p:spPr>
          <a:xfrm>
            <a:off x="6292059" y="4548403"/>
            <a:ext cx="5837319" cy="1230946"/>
          </a:xfrm>
          <a:prstGeom prst="rect">
            <a:avLst/>
          </a:prstGeom>
        </p:spPr>
      </p:pic>
      <p:pic>
        <p:nvPicPr>
          <p:cNvPr id="18" name="Picture 17" descr="A graph with a red line&#10;&#10;Description automatically generated">
            <a:extLst>
              <a:ext uri="{FF2B5EF4-FFF2-40B4-BE49-F238E27FC236}">
                <a16:creationId xmlns:a16="http://schemas.microsoft.com/office/drawing/2014/main" id="{F2D036B4-2AC6-28CB-530A-BD1D5C6A463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0458"/>
          <a:stretch/>
        </p:blipFill>
        <p:spPr>
          <a:xfrm>
            <a:off x="6245202" y="5812014"/>
            <a:ext cx="5837319" cy="1007989"/>
          </a:xfrm>
          <a:prstGeom prst="rect">
            <a:avLst/>
          </a:prstGeom>
        </p:spPr>
      </p:pic>
      <p:sp>
        <p:nvSpPr>
          <p:cNvPr id="19" name="Title 3" descr="Heading">
            <a:extLst>
              <a:ext uri="{FF2B5EF4-FFF2-40B4-BE49-F238E27FC236}">
                <a16:creationId xmlns:a16="http://schemas.microsoft.com/office/drawing/2014/main" id="{02217E8F-0015-C850-1B23-E9A4F320AD53}"/>
              </a:ext>
            </a:extLst>
          </p:cNvPr>
          <p:cNvSpPr txBox="1">
            <a:spLocks/>
          </p:cNvSpPr>
          <p:nvPr/>
        </p:nvSpPr>
        <p:spPr bwMode="auto">
          <a:xfrm>
            <a:off x="247440" y="2341419"/>
            <a:ext cx="5883765" cy="674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sz="1700" b="0" dirty="0">
                <a:cs typeface="Calibri" panose="020F0502020204030204" pitchFamily="34" charset="0"/>
              </a:rPr>
              <a:t>Apply a background subtraction to enhance the signal. Used here: strong background subtraction based off fits to various AWAKE proton conditions</a:t>
            </a:r>
          </a:p>
          <a:p>
            <a:br>
              <a:rPr lang="en-GB" sz="2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itle 3" descr="Heading">
            <a:extLst>
              <a:ext uri="{FF2B5EF4-FFF2-40B4-BE49-F238E27FC236}">
                <a16:creationId xmlns:a16="http://schemas.microsoft.com/office/drawing/2014/main" id="{A600D8B5-E289-BAFD-0458-588C8577B002}"/>
              </a:ext>
            </a:extLst>
          </p:cNvPr>
          <p:cNvSpPr txBox="1">
            <a:spLocks/>
          </p:cNvSpPr>
          <p:nvPr/>
        </p:nvSpPr>
        <p:spPr bwMode="auto">
          <a:xfrm>
            <a:off x="177759" y="3542209"/>
            <a:ext cx="5883765" cy="674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sz="1700" b="0" dirty="0">
                <a:cs typeface="Calibri" panose="020F0502020204030204" pitchFamily="34" charset="0"/>
              </a:rPr>
              <a:t>Identify location of peak in the image. Done here by sampling random intervals, optimising and binning.</a:t>
            </a:r>
          </a:p>
          <a:p>
            <a:br>
              <a:rPr lang="en-GB" sz="2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itle 3" descr="Heading">
            <a:extLst>
              <a:ext uri="{FF2B5EF4-FFF2-40B4-BE49-F238E27FC236}">
                <a16:creationId xmlns:a16="http://schemas.microsoft.com/office/drawing/2014/main" id="{52D4154D-2711-A5FA-391E-D6914E416976}"/>
              </a:ext>
            </a:extLst>
          </p:cNvPr>
          <p:cNvSpPr txBox="1">
            <a:spLocks/>
          </p:cNvSpPr>
          <p:nvPr/>
        </p:nvSpPr>
        <p:spPr bwMode="auto">
          <a:xfrm>
            <a:off x="177758" y="4750977"/>
            <a:ext cx="5883765" cy="674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sz="1700" b="0" dirty="0">
                <a:cs typeface="Calibri" panose="020F0502020204030204" pitchFamily="34" charset="0"/>
              </a:rPr>
              <a:t>Convert the image from pixels to energy via the spectrometer position to energy conversion model</a:t>
            </a:r>
          </a:p>
          <a:p>
            <a:br>
              <a:rPr lang="en-GB" sz="2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itle 3" descr="Heading">
            <a:extLst>
              <a:ext uri="{FF2B5EF4-FFF2-40B4-BE49-F238E27FC236}">
                <a16:creationId xmlns:a16="http://schemas.microsoft.com/office/drawing/2014/main" id="{10811DDF-9FE3-B192-C492-C7289AAA2FAB}"/>
              </a:ext>
            </a:extLst>
          </p:cNvPr>
          <p:cNvSpPr txBox="1">
            <a:spLocks/>
          </p:cNvSpPr>
          <p:nvPr/>
        </p:nvSpPr>
        <p:spPr bwMode="auto">
          <a:xfrm>
            <a:off x="199697" y="5949156"/>
            <a:ext cx="5883765" cy="674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sz="1700" b="0" dirty="0">
                <a:cs typeface="Calibri" panose="020F0502020204030204" pitchFamily="34" charset="0"/>
              </a:rPr>
              <a:t>Convert the 1D pixel array of the event into energy via the spectrometer position to energy conversion model</a:t>
            </a:r>
          </a:p>
          <a:p>
            <a:br>
              <a:rPr lang="en-GB" sz="2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BF57D7-A4A0-FB1B-57C8-1A3784EFA693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</a:t>
            </a:r>
            <a:r>
              <a:rPr lang="en-US" sz="1400" b="1" dirty="0">
                <a:solidFill>
                  <a:schemeClr val="bg1"/>
                </a:solidFill>
              </a:rPr>
              <a:t> B2</a:t>
            </a:r>
          </a:p>
        </p:txBody>
      </p:sp>
    </p:spTree>
    <p:extLst>
      <p:ext uri="{BB962C8B-B14F-4D97-AF65-F5344CB8AC3E}">
        <p14:creationId xmlns:p14="http://schemas.microsoft.com/office/powerpoint/2010/main" val="24251593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61AB00B-E368-A0B5-32F0-538F5B38AF8D}"/>
              </a:ext>
            </a:extLst>
          </p:cNvPr>
          <p:cNvGrpSpPr/>
          <p:nvPr/>
        </p:nvGrpSpPr>
        <p:grpSpPr>
          <a:xfrm>
            <a:off x="10210800" y="690039"/>
            <a:ext cx="1856753" cy="563627"/>
            <a:chOff x="10210800" y="690039"/>
            <a:chExt cx="1856753" cy="563627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BB221C9D-0693-278D-34B0-A1B15A5F6D58}"/>
                </a:ext>
              </a:extLst>
            </p:cNvPr>
            <p:cNvSpPr/>
            <p:nvPr/>
          </p:nvSpPr>
          <p:spPr>
            <a:xfrm>
              <a:off x="10210800" y="690039"/>
              <a:ext cx="1856753" cy="340554"/>
            </a:xfrm>
            <a:prstGeom prst="roundRect">
              <a:avLst/>
            </a:prstGeom>
            <a:solidFill>
              <a:srgbClr val="00B050">
                <a:alpha val="27415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 Placeholder 2">
              <a:extLst>
                <a:ext uri="{FF2B5EF4-FFF2-40B4-BE49-F238E27FC236}">
                  <a16:creationId xmlns:a16="http://schemas.microsoft.com/office/drawing/2014/main" id="{C152A7BE-963B-86FF-F05C-DFBB6755E53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351477" y="762721"/>
              <a:ext cx="1628289" cy="490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225425" marR="0" indent="-225425" algn="l" defTabSz="914400" rtl="0" eaLnBrk="1" fontAlgn="base" latinLnBrk="0" hangingPunct="1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 sz="2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2250" indent="-222250" algn="l" rtl="0" eaLnBrk="1" fontAlgn="base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SzPct val="80000"/>
                <a:buFont typeface="Arial" panose="020B0604020202020204" pitchFamily="34" charset="0"/>
                <a:buChar char="•"/>
                <a:tabLst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22250" indent="-211138" algn="l" rtl="0" eaLnBrk="1" fontAlgn="base" hangingPunct="1">
                <a:lnSpc>
                  <a:spcPct val="100000"/>
                </a:lnSpc>
                <a:spcBef>
                  <a:spcPts val="500"/>
                </a:spcBef>
                <a:spcAft>
                  <a:spcPct val="0"/>
                </a:spcAft>
                <a:buSzPct val="80000"/>
                <a:buFont typeface="Arial" panose="020B0604020202020204" pitchFamily="34" charset="0"/>
                <a:buChar char="•"/>
                <a:tabLst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112" marR="0" indent="0" algn="l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ct val="0"/>
                </a:spcAft>
                <a:buClrTx/>
                <a:buSzPct val="80000"/>
                <a:buFont typeface="Arial" panose="020B0604020202020204" pitchFamily="34" charset="0"/>
                <a:buNone/>
                <a:tabLst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0975" marR="0" indent="-180975" algn="l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ct val="0"/>
                </a:spcAft>
                <a:buClrTx/>
                <a:buSzPct val="80000"/>
                <a:buFont typeface="Arial" panose="020B0604020202020204" pitchFamily="34" charset="0"/>
                <a:buChar char="•"/>
                <a:tabLst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1400" dirty="0"/>
                <a:t>Experimental update</a:t>
              </a:r>
            </a:p>
          </p:txBody>
        </p:sp>
      </p:grpSp>
      <p:sp>
        <p:nvSpPr>
          <p:cNvPr id="5" name="Title 3" descr="Heading">
            <a:extLst>
              <a:ext uri="{FF2B5EF4-FFF2-40B4-BE49-F238E27FC236}">
                <a16:creationId xmlns:a16="http://schemas.microsoft.com/office/drawing/2014/main" id="{3CF2C6ED-FB3B-9DDE-5629-4401F51EDF99}"/>
              </a:ext>
            </a:extLst>
          </p:cNvPr>
          <p:cNvSpPr txBox="1">
            <a:spLocks/>
          </p:cNvSpPr>
          <p:nvPr/>
        </p:nvSpPr>
        <p:spPr bwMode="auto">
          <a:xfrm>
            <a:off x="199697" y="1544593"/>
            <a:ext cx="7029006" cy="4900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sz="1800" b="0" dirty="0">
                <a:cs typeface="Calibri" panose="020F0502020204030204" pitchFamily="34" charset="0"/>
              </a:rPr>
              <a:t>Select the configuration (RIF and eDelay) that suits the uniform and density step case</a:t>
            </a:r>
          </a:p>
          <a:p>
            <a:endParaRPr lang="en-GB" sz="1800" b="0" dirty="0">
              <a:cs typeface="Calibri" panose="020F0502020204030204" pitchFamily="34" charset="0"/>
            </a:endParaRPr>
          </a:p>
          <a:p>
            <a:r>
              <a:rPr lang="en-GB" sz="1800" b="0" dirty="0">
                <a:cs typeface="Calibri" panose="020F0502020204030204" pitchFamily="34" charset="0"/>
              </a:rPr>
              <a:t>Check stability and reproducibility under standard accelerating conditions (no foils, full 10 meters)</a:t>
            </a:r>
          </a:p>
          <a:p>
            <a:endParaRPr lang="en-GB" sz="1800" b="0" dirty="0">
              <a:cs typeface="Calibri" panose="020F0502020204030204" pitchFamily="34" charset="0"/>
            </a:endParaRPr>
          </a:p>
          <a:p>
            <a:r>
              <a:rPr lang="en-GB" sz="1800" b="0" dirty="0">
                <a:cs typeface="Calibri" panose="020F0502020204030204" pitchFamily="34" charset="0"/>
              </a:rPr>
              <a:t>Check charge capture through LBDP2, to assess how likely signal will be seen through a plunger</a:t>
            </a:r>
          </a:p>
          <a:p>
            <a:endParaRPr lang="en-GB" sz="1800" b="0" dirty="0">
              <a:cs typeface="Calibri" panose="020F0502020204030204" pitchFamily="34" charset="0"/>
            </a:endParaRPr>
          </a:p>
          <a:p>
            <a:r>
              <a:rPr lang="en-GB" sz="1800" b="0" dirty="0">
                <a:cs typeface="Calibri" panose="020F0502020204030204" pitchFamily="34" charset="0"/>
              </a:rPr>
              <a:t>10 laser shots delivered on each plunger, until no hint of a signal remains. For each plunger:</a:t>
            </a:r>
          </a:p>
          <a:p>
            <a:endParaRPr lang="en-GB" sz="1800" b="0" dirty="0"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cs typeface="Calibri" panose="020F0502020204030204" pitchFamily="34" charset="0"/>
              </a:rPr>
              <a:t>The spectrometer quadrupoles are shifted in accordance with the altered spectrometer geometry and predicted energy gain.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cs typeface="Calibri" panose="020F0502020204030204" pitchFamily="34" charset="0"/>
              </a:rPr>
              <a:t>The spectrometer dipole is moved to place the signal, regardless of energy, on SPECTRO2. This is to minimise over-dispersing weaker signals, as well as avoiding the highest radiation camera.</a:t>
            </a:r>
          </a:p>
          <a:p>
            <a:endParaRPr lang="en-GB" sz="2000" b="0" dirty="0">
              <a:cs typeface="Calibri" panose="020F0502020204030204" pitchFamily="34" charset="0"/>
            </a:endParaRPr>
          </a:p>
          <a:p>
            <a:endParaRPr lang="en-GB" sz="2000" b="0" dirty="0">
              <a:cs typeface="Calibri" panose="020F0502020204030204" pitchFamily="34" charset="0"/>
            </a:endParaRPr>
          </a:p>
          <a:p>
            <a:endParaRPr lang="en-GB" sz="2000" b="0" dirty="0">
              <a:cs typeface="Calibri" panose="020F0502020204030204" pitchFamily="34" charset="0"/>
            </a:endParaRPr>
          </a:p>
          <a:p>
            <a:endParaRPr lang="en-GB" sz="2000" b="0" dirty="0">
              <a:cs typeface="Calibri" panose="020F0502020204030204" pitchFamily="34" charset="0"/>
            </a:endParaRPr>
          </a:p>
          <a:p>
            <a:endParaRPr lang="en-GB" sz="2000" b="0" dirty="0">
              <a:cs typeface="Calibri" panose="020F0502020204030204" pitchFamily="34" charset="0"/>
            </a:endParaRPr>
          </a:p>
          <a:p>
            <a:endParaRPr lang="en-GB" sz="2000" b="0" dirty="0">
              <a:cs typeface="Calibri" panose="020F0502020204030204" pitchFamily="34" charset="0"/>
            </a:endParaRPr>
          </a:p>
          <a:p>
            <a:br>
              <a:rPr lang="en-GB" sz="2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93986DFE-C307-BC83-E701-675A5261A0E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190"/>
          <a:stretch/>
        </p:blipFill>
        <p:spPr>
          <a:xfrm>
            <a:off x="7488193" y="1326348"/>
            <a:ext cx="4216239" cy="2509432"/>
          </a:xfrm>
          <a:prstGeom prst="rect">
            <a:avLst/>
          </a:prstGeom>
        </p:spPr>
      </p:pic>
      <p:pic>
        <p:nvPicPr>
          <p:cNvPr id="17" name="Picture 16" descr="A screen shot of a graph&#10;&#10;Description automatically generated">
            <a:extLst>
              <a:ext uri="{FF2B5EF4-FFF2-40B4-BE49-F238E27FC236}">
                <a16:creationId xmlns:a16="http://schemas.microsoft.com/office/drawing/2014/main" id="{5278EF89-F0D6-E3E1-53F6-28C4D388FF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5837" y="3982513"/>
            <a:ext cx="4216239" cy="2541564"/>
          </a:xfrm>
          <a:prstGeom prst="rect">
            <a:avLst/>
          </a:prstGeom>
        </p:spPr>
      </p:pic>
      <p:sp>
        <p:nvSpPr>
          <p:cNvPr id="18" name="Title 3" descr="Heading">
            <a:extLst>
              <a:ext uri="{FF2B5EF4-FFF2-40B4-BE49-F238E27FC236}">
                <a16:creationId xmlns:a16="http://schemas.microsoft.com/office/drawing/2014/main" id="{A720484D-2A85-43A1-F4F6-051FD9173570}"/>
              </a:ext>
            </a:extLst>
          </p:cNvPr>
          <p:cNvSpPr txBox="1">
            <a:spLocks/>
          </p:cNvSpPr>
          <p:nvPr/>
        </p:nvSpPr>
        <p:spPr bwMode="auto">
          <a:xfrm>
            <a:off x="8880262" y="1388883"/>
            <a:ext cx="2942430" cy="595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sz="1400" b="0" i="1" dirty="0">
                <a:cs typeface="Calibri" panose="020F0502020204030204" pitchFamily="34" charset="0"/>
              </a:rPr>
              <a:t>LBDP2 (10 meters acceleration)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itle 3" descr="Heading">
            <a:extLst>
              <a:ext uri="{FF2B5EF4-FFF2-40B4-BE49-F238E27FC236}">
                <a16:creationId xmlns:a16="http://schemas.microsoft.com/office/drawing/2014/main" id="{8770D5F6-1539-4265-435F-59487BE29CCB}"/>
              </a:ext>
            </a:extLst>
          </p:cNvPr>
          <p:cNvSpPr txBox="1">
            <a:spLocks/>
          </p:cNvSpPr>
          <p:nvPr/>
        </p:nvSpPr>
        <p:spPr bwMode="auto">
          <a:xfrm>
            <a:off x="8880262" y="4086565"/>
            <a:ext cx="2942430" cy="595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sz="1400" b="0" i="1" dirty="0">
                <a:cs typeface="Calibri" panose="020F0502020204030204" pitchFamily="34" charset="0"/>
              </a:rPr>
              <a:t>Plunger 7 (6.5 meters acceleration)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itle 3" descr="Heading">
            <a:extLst>
              <a:ext uri="{FF2B5EF4-FFF2-40B4-BE49-F238E27FC236}">
                <a16:creationId xmlns:a16="http://schemas.microsoft.com/office/drawing/2014/main" id="{4B1CBAAE-9DEA-6FC9-4FD4-381804D55574}"/>
              </a:ext>
            </a:extLst>
          </p:cNvPr>
          <p:cNvSpPr txBox="1">
            <a:spLocks/>
          </p:cNvSpPr>
          <p:nvPr/>
        </p:nvSpPr>
        <p:spPr bwMode="auto">
          <a:xfrm>
            <a:off x="199697" y="655891"/>
            <a:ext cx="10672741" cy="50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sz="3200" b="0" dirty="0">
                <a:cs typeface="Calibri" panose="020F0502020204030204" pitchFamily="34" charset="0"/>
              </a:rPr>
              <a:t>The experimental approach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D69B16-E4D3-7FAB-6A11-FA8DFEBC3AF4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B3</a:t>
            </a:r>
          </a:p>
        </p:txBody>
      </p:sp>
    </p:spTree>
    <p:extLst>
      <p:ext uri="{BB962C8B-B14F-4D97-AF65-F5344CB8AC3E}">
        <p14:creationId xmlns:p14="http://schemas.microsoft.com/office/powerpoint/2010/main" val="1936750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97D004-B008-F5B1-92E7-C9DDC7F06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descr="Heading">
            <a:extLst>
              <a:ext uri="{FF2B5EF4-FFF2-40B4-BE49-F238E27FC236}">
                <a16:creationId xmlns:a16="http://schemas.microsoft.com/office/drawing/2014/main" id="{D35845C1-35C4-DF45-5836-EB0A7B61B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1368000"/>
          </a:xfrm>
        </p:spPr>
        <p:txBody>
          <a:bodyPr/>
          <a:lstStyle/>
          <a:p>
            <a:r>
              <a:rPr lang="en-GB" sz="4000" b="0" dirty="0">
                <a:cs typeface="Calibri" panose="020F0502020204030204" pitchFamily="34" charset="0"/>
              </a:rPr>
              <a:t>Grid scans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AB3C3A-CA1C-AF9A-BB23-7FE42F3AA87E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B4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518FB8D9-ABC0-5D37-2BB0-5DF719EB344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170" b="8170"/>
          <a:stretch/>
        </p:blipFill>
        <p:spPr>
          <a:xfrm>
            <a:off x="763698" y="1442052"/>
            <a:ext cx="11043465" cy="518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526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4904C0-FD12-0D36-ECD7-F5C56BAB16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 descr="Heading">
            <a:extLst>
              <a:ext uri="{FF2B5EF4-FFF2-40B4-BE49-F238E27FC236}">
                <a16:creationId xmlns:a16="http://schemas.microsoft.com/office/drawing/2014/main" id="{5A4978E6-9B84-C507-5C9B-2E33E5740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1368000"/>
          </a:xfrm>
        </p:spPr>
        <p:txBody>
          <a:bodyPr/>
          <a:lstStyle/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Design recap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3" descr="Heading">
            <a:extLst>
              <a:ext uri="{FF2B5EF4-FFF2-40B4-BE49-F238E27FC236}">
                <a16:creationId xmlns:a16="http://schemas.microsoft.com/office/drawing/2014/main" id="{D7C4A0E3-7C50-B94A-742E-303DE6B8EF6A}"/>
              </a:ext>
            </a:extLst>
          </p:cNvPr>
          <p:cNvSpPr txBox="1">
            <a:spLocks/>
          </p:cNvSpPr>
          <p:nvPr/>
        </p:nvSpPr>
        <p:spPr bwMode="auto">
          <a:xfrm>
            <a:off x="199698" y="1495168"/>
            <a:ext cx="5685546" cy="4987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800" b="0" dirty="0">
                <a:latin typeface="Helvetica" pitchFamily="2" charset="0"/>
                <a:cs typeface="Calibri" panose="020F0502020204030204" pitchFamily="34" charset="0"/>
              </a:rPr>
              <a:t>The main diagnostic to study the accelerated electrons</a:t>
            </a:r>
          </a:p>
          <a:p>
            <a:pPr>
              <a:lnSpc>
                <a:spcPct val="100000"/>
              </a:lnSpc>
            </a:pPr>
            <a:endParaRPr lang="en-GB" sz="1800" b="0" dirty="0">
              <a:latin typeface="Helvetica" pitchFamily="2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800" b="0" i="1" dirty="0">
                <a:latin typeface="Helvetica" pitchFamily="2" charset="0"/>
                <a:cs typeface="Calibri" panose="020F0502020204030204" pitchFamily="34" charset="0"/>
              </a:rPr>
              <a:t>Quadrupole doublet </a:t>
            </a:r>
            <a:r>
              <a:rPr lang="en-GB" sz="1800" b="0" i="1" dirty="0">
                <a:latin typeface="Helvetica" pitchFamily="2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GB" sz="1800" b="0" i="1" dirty="0">
                <a:latin typeface="Helvetica" pitchFamily="2" charset="0"/>
                <a:cs typeface="Calibri" panose="020F0502020204030204" pitchFamily="34" charset="0"/>
              </a:rPr>
              <a:t>electron bunch focusing </a:t>
            </a:r>
          </a:p>
          <a:p>
            <a:pPr>
              <a:lnSpc>
                <a:spcPct val="150000"/>
              </a:lnSpc>
            </a:pPr>
            <a:r>
              <a:rPr lang="en-GB" sz="1800" b="0" i="1" dirty="0">
                <a:latin typeface="Helvetica" pitchFamily="2" charset="0"/>
                <a:cs typeface="Calibri" panose="020F0502020204030204" pitchFamily="34" charset="0"/>
              </a:rPr>
              <a:t>C-shaped dipole </a:t>
            </a:r>
            <a:r>
              <a:rPr lang="en-GB" sz="1800" b="0" i="1" dirty="0">
                <a:latin typeface="Helvetica" pitchFamily="2" charset="0"/>
                <a:cs typeface="Calibri" panose="020F0502020204030204" pitchFamily="34" charset="0"/>
                <a:sym typeface="Wingdings" pitchFamily="2" charset="2"/>
              </a:rPr>
              <a:t> separate electrons from protons</a:t>
            </a:r>
            <a:endParaRPr lang="en-GB" sz="1800" b="0" i="1" dirty="0">
              <a:latin typeface="Helvetica" pitchFamily="2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800" b="0" i="1" dirty="0">
                <a:latin typeface="Helvetica" pitchFamily="2" charset="0"/>
                <a:cs typeface="Calibri" panose="020F0502020204030204" pitchFamily="34" charset="0"/>
              </a:rPr>
              <a:t>Scintillator screen </a:t>
            </a:r>
            <a:r>
              <a:rPr lang="en-GB" sz="1800" b="0" i="1" dirty="0">
                <a:latin typeface="Helvetica" pitchFamily="2" charset="0"/>
                <a:cs typeface="Calibri" panose="020F0502020204030204" pitchFamily="34" charset="0"/>
                <a:sym typeface="Wingdings" pitchFamily="2" charset="2"/>
              </a:rPr>
              <a:t> electron impact causes scintillation</a:t>
            </a:r>
          </a:p>
          <a:p>
            <a:pPr>
              <a:lnSpc>
                <a:spcPct val="150000"/>
              </a:lnSpc>
            </a:pPr>
            <a:r>
              <a:rPr lang="en-GB" sz="1800" b="0" i="1" dirty="0">
                <a:latin typeface="Helvetica" pitchFamily="2" charset="0"/>
                <a:cs typeface="Calibri" panose="020F0502020204030204" pitchFamily="34" charset="0"/>
                <a:sym typeface="Wingdings" pitchFamily="2" charset="2"/>
              </a:rPr>
              <a:t>Camera systems  capture the scintillation light</a:t>
            </a:r>
          </a:p>
          <a:p>
            <a:pPr>
              <a:lnSpc>
                <a:spcPct val="150000"/>
              </a:lnSpc>
            </a:pPr>
            <a:r>
              <a:rPr lang="en-GB" sz="1800" b="0" i="1" dirty="0">
                <a:latin typeface="Helvetica" pitchFamily="2" charset="0"/>
                <a:cs typeface="Calibri" panose="020F0502020204030204" pitchFamily="34" charset="0"/>
              </a:rPr>
              <a:t>Integrating current transformer </a:t>
            </a:r>
            <a:r>
              <a:rPr lang="en-GB" sz="1800" b="0" i="1" dirty="0">
                <a:latin typeface="Helvetica" pitchFamily="2" charset="0"/>
                <a:cs typeface="Calibri" panose="020F0502020204030204" pitchFamily="34" charset="0"/>
                <a:sym typeface="Wingdings" pitchFamily="2" charset="2"/>
              </a:rPr>
              <a:t> charge calibration</a:t>
            </a:r>
          </a:p>
          <a:p>
            <a:pPr>
              <a:lnSpc>
                <a:spcPct val="150000"/>
              </a:lnSpc>
            </a:pPr>
            <a:endParaRPr lang="en-GB" sz="1800" b="0" i="1" dirty="0">
              <a:latin typeface="Helvetica" pitchFamily="2" charset="0"/>
              <a:cs typeface="Calibri" panose="020F0502020204030204" pitchFamily="34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n-GB" sz="1800" b="0" dirty="0">
                <a:latin typeface="Helvetica" pitchFamily="2" charset="0"/>
                <a:cs typeface="Calibri" panose="020F0502020204030204" pitchFamily="34" charset="0"/>
              </a:rPr>
              <a:t>Measurements of the energy, energy spread, charge</a:t>
            </a:r>
          </a:p>
          <a:p>
            <a:pPr>
              <a:lnSpc>
                <a:spcPct val="150000"/>
              </a:lnSpc>
            </a:pPr>
            <a:endParaRPr lang="en-GB" sz="1800" b="0" dirty="0">
              <a:latin typeface="Helvetica" pitchFamily="2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800" b="0" dirty="0">
                <a:latin typeface="Helvetica" pitchFamily="2" charset="0"/>
                <a:cs typeface="Calibri" panose="020F0502020204030204" pitchFamily="34" charset="0"/>
              </a:rPr>
              <a:t>Run 2b: Upgrades to the imaging systems for measurements of the transverse emittance</a:t>
            </a:r>
          </a:p>
          <a:p>
            <a:pPr>
              <a:lnSpc>
                <a:spcPct val="100000"/>
              </a:lnSpc>
            </a:pPr>
            <a:endParaRPr lang="en-GB" sz="19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GB" sz="19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37AA70-7CE7-224B-2211-9A58041DC2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744"/>
          <a:stretch/>
        </p:blipFill>
        <p:spPr>
          <a:xfrm>
            <a:off x="6091332" y="4074622"/>
            <a:ext cx="6033743" cy="2671113"/>
          </a:xfrm>
          <a:prstGeom prst="rect">
            <a:avLst/>
          </a:prstGeom>
        </p:spPr>
      </p:pic>
      <p:pic>
        <p:nvPicPr>
          <p:cNvPr id="11" name="Picture 10" descr="A machine in a factory&#10;&#10;Description automatically generated">
            <a:extLst>
              <a:ext uri="{FF2B5EF4-FFF2-40B4-BE49-F238E27FC236}">
                <a16:creationId xmlns:a16="http://schemas.microsoft.com/office/drawing/2014/main" id="{06146975-1A48-FAF4-7237-1AD28E2B4B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831" r="2043" b="21226"/>
          <a:stretch/>
        </p:blipFill>
        <p:spPr>
          <a:xfrm>
            <a:off x="6093221" y="1615661"/>
            <a:ext cx="5889844" cy="267111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389BF17-7CCB-7CB0-2628-BC212600C05D}"/>
              </a:ext>
            </a:extLst>
          </p:cNvPr>
          <p:cNvCxnSpPr>
            <a:cxnSpLocks/>
          </p:cNvCxnSpPr>
          <p:nvPr/>
        </p:nvCxnSpPr>
        <p:spPr>
          <a:xfrm flipV="1">
            <a:off x="11088183" y="3343492"/>
            <a:ext cx="0" cy="572051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78D4757-5CDA-918A-A695-08EDC974E025}"/>
              </a:ext>
            </a:extLst>
          </p:cNvPr>
          <p:cNvCxnSpPr>
            <a:cxnSpLocks/>
          </p:cNvCxnSpPr>
          <p:nvPr/>
        </p:nvCxnSpPr>
        <p:spPr>
          <a:xfrm flipV="1">
            <a:off x="8795480" y="3108673"/>
            <a:ext cx="0" cy="806870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ADCBC57-D608-015D-1D95-90B74D80B489}"/>
              </a:ext>
            </a:extLst>
          </p:cNvPr>
          <p:cNvCxnSpPr>
            <a:cxnSpLocks/>
          </p:cNvCxnSpPr>
          <p:nvPr/>
        </p:nvCxnSpPr>
        <p:spPr>
          <a:xfrm flipV="1">
            <a:off x="9605560" y="2951216"/>
            <a:ext cx="0" cy="964326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F1DF11F-46E3-1701-38FB-14901A01AD31}"/>
              </a:ext>
            </a:extLst>
          </p:cNvPr>
          <p:cNvCxnSpPr>
            <a:cxnSpLocks/>
          </p:cNvCxnSpPr>
          <p:nvPr/>
        </p:nvCxnSpPr>
        <p:spPr>
          <a:xfrm flipV="1">
            <a:off x="7217117" y="2778369"/>
            <a:ext cx="0" cy="1187112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78B7B5A-60D2-8624-6C14-FE37B9D1733F}"/>
              </a:ext>
            </a:extLst>
          </p:cNvPr>
          <p:cNvCxnSpPr>
            <a:cxnSpLocks/>
          </p:cNvCxnSpPr>
          <p:nvPr/>
        </p:nvCxnSpPr>
        <p:spPr>
          <a:xfrm flipV="1">
            <a:off x="6439993" y="3525701"/>
            <a:ext cx="0" cy="572051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6E1252D9-BFED-4E68-8D51-DCFF3C97BA76}"/>
              </a:ext>
            </a:extLst>
          </p:cNvPr>
          <p:cNvSpPr/>
          <p:nvPr/>
        </p:nvSpPr>
        <p:spPr>
          <a:xfrm>
            <a:off x="5968790" y="3887789"/>
            <a:ext cx="849068" cy="526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Camera array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5647B5B4-95E9-E1E1-FA9C-58CEC141EE1B}"/>
              </a:ext>
            </a:extLst>
          </p:cNvPr>
          <p:cNvSpPr/>
          <p:nvPr/>
        </p:nvSpPr>
        <p:spPr>
          <a:xfrm>
            <a:off x="5942910" y="1841980"/>
            <a:ext cx="1711505" cy="51372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Light to intensified camera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8D2E0B0-6F07-B75D-FB18-B4FA7F8E99BA}"/>
              </a:ext>
            </a:extLst>
          </p:cNvPr>
          <p:cNvCxnSpPr>
            <a:cxnSpLocks/>
          </p:cNvCxnSpPr>
          <p:nvPr/>
        </p:nvCxnSpPr>
        <p:spPr>
          <a:xfrm flipH="1">
            <a:off x="6209885" y="2683840"/>
            <a:ext cx="745823" cy="0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25F6E17-8ACE-A23A-F51C-7C1EB0A5ADB1}"/>
              </a:ext>
            </a:extLst>
          </p:cNvPr>
          <p:cNvCxnSpPr>
            <a:cxnSpLocks/>
          </p:cNvCxnSpPr>
          <p:nvPr/>
        </p:nvCxnSpPr>
        <p:spPr>
          <a:xfrm flipH="1">
            <a:off x="11088183" y="4029641"/>
            <a:ext cx="718" cy="858883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700E8293-F6C1-54AE-48EE-4CC7277080D7}"/>
              </a:ext>
            </a:extLst>
          </p:cNvPr>
          <p:cNvSpPr/>
          <p:nvPr/>
        </p:nvSpPr>
        <p:spPr>
          <a:xfrm>
            <a:off x="10737184" y="3887789"/>
            <a:ext cx="1198204" cy="526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Quadrupole doublet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2CD9703-118E-4726-A617-5922A267B20A}"/>
              </a:ext>
            </a:extLst>
          </p:cNvPr>
          <p:cNvCxnSpPr>
            <a:cxnSpLocks/>
          </p:cNvCxnSpPr>
          <p:nvPr/>
        </p:nvCxnSpPr>
        <p:spPr>
          <a:xfrm>
            <a:off x="9919366" y="4029953"/>
            <a:ext cx="0" cy="1046544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2DBFAF7-0DCC-23DA-FA1A-C40E3C340E46}"/>
              </a:ext>
            </a:extLst>
          </p:cNvPr>
          <p:cNvSpPr/>
          <p:nvPr/>
        </p:nvSpPr>
        <p:spPr>
          <a:xfrm>
            <a:off x="9349600" y="3887789"/>
            <a:ext cx="1315177" cy="526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current transformer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F0D7709-AC70-4D06-7DB1-892558B8E4EE}"/>
              </a:ext>
            </a:extLst>
          </p:cNvPr>
          <p:cNvCxnSpPr>
            <a:cxnSpLocks/>
          </p:cNvCxnSpPr>
          <p:nvPr/>
        </p:nvCxnSpPr>
        <p:spPr>
          <a:xfrm flipH="1">
            <a:off x="8794133" y="4003071"/>
            <a:ext cx="718" cy="858883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E4ECADC-328F-2058-D8E6-D28C9CBB74D1}"/>
              </a:ext>
            </a:extLst>
          </p:cNvPr>
          <p:cNvSpPr/>
          <p:nvPr/>
        </p:nvSpPr>
        <p:spPr>
          <a:xfrm>
            <a:off x="8255608" y="3887789"/>
            <a:ext cx="926556" cy="526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C-shaped dipole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803367F-48BE-D65F-957A-3AC923D1AC41}"/>
              </a:ext>
            </a:extLst>
          </p:cNvPr>
          <p:cNvCxnSpPr>
            <a:cxnSpLocks/>
          </p:cNvCxnSpPr>
          <p:nvPr/>
        </p:nvCxnSpPr>
        <p:spPr>
          <a:xfrm>
            <a:off x="7997718" y="4346547"/>
            <a:ext cx="0" cy="1600264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4DAE1A14-ABF4-09A0-A3F1-BA7217366D65}"/>
              </a:ext>
            </a:extLst>
          </p:cNvPr>
          <p:cNvSpPr/>
          <p:nvPr/>
        </p:nvSpPr>
        <p:spPr>
          <a:xfrm>
            <a:off x="7072684" y="3887789"/>
            <a:ext cx="1083089" cy="526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Scintillator screen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A65BE0-B03D-2D46-75FE-D81AAD967DBD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68033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C2C74-E942-81DE-E083-618EDC06D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 descr="Heading">
            <a:extLst>
              <a:ext uri="{FF2B5EF4-FFF2-40B4-BE49-F238E27FC236}">
                <a16:creationId xmlns:a16="http://schemas.microsoft.com/office/drawing/2014/main" id="{16D4A76C-F980-89C2-B072-77C829099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1368000"/>
          </a:xfrm>
        </p:spPr>
        <p:txBody>
          <a:bodyPr/>
          <a:lstStyle/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New installation: High resolution camera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G_2263_4181047D-AA0B-4011-AEA3-05270D762095.mp4">
            <a:hlinkClick r:id="" action="ppaction://media"/>
            <a:extLst>
              <a:ext uri="{FF2B5EF4-FFF2-40B4-BE49-F238E27FC236}">
                <a16:creationId xmlns:a16="http://schemas.microsoft.com/office/drawing/2014/main" id="{F5789319-C47F-275C-7223-C1FA30BF9E0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096000" y="3322611"/>
            <a:ext cx="5917279" cy="3328469"/>
          </a:xfrm>
          <a:prstGeom prst="rect">
            <a:avLst/>
          </a:prstGeom>
        </p:spPr>
      </p:pic>
      <p:pic>
        <p:nvPicPr>
          <p:cNvPr id="11" name="Picture 10" descr="A machine in a factory&#10;&#10;Description automatically generated">
            <a:extLst>
              <a:ext uri="{FF2B5EF4-FFF2-40B4-BE49-F238E27FC236}">
                <a16:creationId xmlns:a16="http://schemas.microsoft.com/office/drawing/2014/main" id="{BAD45332-51A0-D7D2-EF4F-4C1AC65D76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015" y="2416234"/>
            <a:ext cx="5646461" cy="4234846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D1D23EC-8442-E31D-7C1B-F12589BE7CB0}"/>
              </a:ext>
            </a:extLst>
          </p:cNvPr>
          <p:cNvCxnSpPr>
            <a:cxnSpLocks/>
          </p:cNvCxnSpPr>
          <p:nvPr/>
        </p:nvCxnSpPr>
        <p:spPr>
          <a:xfrm flipV="1">
            <a:off x="2765778" y="5621867"/>
            <a:ext cx="1659466" cy="494179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B2E52BB-16E4-B6C7-4882-48B333C95D96}"/>
              </a:ext>
            </a:extLst>
          </p:cNvPr>
          <p:cNvCxnSpPr>
            <a:cxnSpLocks/>
          </p:cNvCxnSpPr>
          <p:nvPr/>
        </p:nvCxnSpPr>
        <p:spPr>
          <a:xfrm flipH="1" flipV="1">
            <a:off x="810216" y="5458952"/>
            <a:ext cx="427563" cy="647573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2C8470D7-7C05-46AC-5403-B1F9922EFFF8}"/>
              </a:ext>
            </a:extLst>
          </p:cNvPr>
          <p:cNvSpPr/>
          <p:nvPr/>
        </p:nvSpPr>
        <p:spPr>
          <a:xfrm>
            <a:off x="1185740" y="5859181"/>
            <a:ext cx="1711505" cy="51372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x2 aluminum support profiles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EB2F772-B1A1-82B9-F324-B192245F1447}"/>
              </a:ext>
            </a:extLst>
          </p:cNvPr>
          <p:cNvCxnSpPr>
            <a:cxnSpLocks/>
          </p:cNvCxnSpPr>
          <p:nvPr/>
        </p:nvCxnSpPr>
        <p:spPr>
          <a:xfrm flipH="1">
            <a:off x="3081867" y="4631587"/>
            <a:ext cx="927103" cy="0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E0B5CE6-03CA-2E67-E27C-CE6D5712E8D2}"/>
              </a:ext>
            </a:extLst>
          </p:cNvPr>
          <p:cNvCxnSpPr>
            <a:cxnSpLocks/>
          </p:cNvCxnSpPr>
          <p:nvPr/>
        </p:nvCxnSpPr>
        <p:spPr>
          <a:xfrm>
            <a:off x="1519000" y="3429000"/>
            <a:ext cx="625889" cy="680156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05FD2A88-8397-17EB-BBE2-907464D78FB6}"/>
              </a:ext>
            </a:extLst>
          </p:cNvPr>
          <p:cNvSpPr/>
          <p:nvPr/>
        </p:nvSpPr>
        <p:spPr>
          <a:xfrm>
            <a:off x="199697" y="2823740"/>
            <a:ext cx="1711505" cy="7425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Old spectrometer calibration support &amp; track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23825BF-64E0-8103-1D1D-CE8DFA34C25E}"/>
              </a:ext>
            </a:extLst>
          </p:cNvPr>
          <p:cNvSpPr/>
          <p:nvPr/>
        </p:nvSpPr>
        <p:spPr>
          <a:xfrm>
            <a:off x="2548531" y="2612110"/>
            <a:ext cx="1078820" cy="2116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spying on us </a:t>
            </a:r>
          </a:p>
        </p:txBody>
      </p:sp>
      <p:pic>
        <p:nvPicPr>
          <p:cNvPr id="27" name="Picture 26" descr="A machine with a metal piece&#10;&#10;Description automatically generated with medium confidence">
            <a:extLst>
              <a:ext uri="{FF2B5EF4-FFF2-40B4-BE49-F238E27FC236}">
                <a16:creationId xmlns:a16="http://schemas.microsoft.com/office/drawing/2014/main" id="{2B872830-D91B-CF73-9A11-2156312E453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6832" r="28719"/>
          <a:stretch/>
        </p:blipFill>
        <p:spPr>
          <a:xfrm rot="5400000">
            <a:off x="5221843" y="689816"/>
            <a:ext cx="2514506" cy="4242747"/>
          </a:xfrm>
          <a:prstGeom prst="rect">
            <a:avLst/>
          </a:prstGeom>
          <a:effectLst>
            <a:softEdge rad="219997"/>
          </a:effectLst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7DABA03-36AA-BDEE-F759-3F7D7DDABB5E}"/>
              </a:ext>
            </a:extLst>
          </p:cNvPr>
          <p:cNvCxnSpPr>
            <a:cxnSpLocks/>
          </p:cNvCxnSpPr>
          <p:nvPr/>
        </p:nvCxnSpPr>
        <p:spPr>
          <a:xfrm flipV="1">
            <a:off x="5240740" y="3566309"/>
            <a:ext cx="1210107" cy="967348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F32FBDD-1715-9EF8-6514-8593DD122913}"/>
              </a:ext>
            </a:extLst>
          </p:cNvPr>
          <p:cNvSpPr/>
          <p:nvPr/>
        </p:nvSpPr>
        <p:spPr>
          <a:xfrm>
            <a:off x="3818578" y="4374723"/>
            <a:ext cx="1711505" cy="51372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Basler camera &amp; resolution lens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1FCC0B97-266C-E286-E39E-FAB0EA341110}"/>
              </a:ext>
            </a:extLst>
          </p:cNvPr>
          <p:cNvSpPr txBox="1">
            <a:spLocks/>
          </p:cNvSpPr>
          <p:nvPr/>
        </p:nvSpPr>
        <p:spPr bwMode="auto">
          <a:xfrm>
            <a:off x="107547" y="1677694"/>
            <a:ext cx="4425244" cy="797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900" dirty="0">
                <a:latin typeface="Helvetica" pitchFamily="2" charset="0"/>
              </a:rPr>
              <a:t>High resolution imaging of beam waist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900" dirty="0">
                <a:latin typeface="Helvetica" pitchFamily="2" charset="0"/>
              </a:rPr>
              <a:t>Project completed May 2024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9BC41B83-32A0-A23B-71C0-57B8277EDC8D}"/>
              </a:ext>
            </a:extLst>
          </p:cNvPr>
          <p:cNvSpPr txBox="1">
            <a:spLocks/>
          </p:cNvSpPr>
          <p:nvPr/>
        </p:nvSpPr>
        <p:spPr bwMode="auto">
          <a:xfrm>
            <a:off x="8782966" y="2003452"/>
            <a:ext cx="3392475" cy="797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900" dirty="0">
                <a:latin typeface="Helvetica" pitchFamily="2" charset="0"/>
              </a:rPr>
              <a:t>Many thanks to the support from SY-BI-ML with the construction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E0A505-10F7-9237-89CD-9444A3123A6E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4865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F2C55D-B364-D07D-B8C1-4B36256F87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EA8CB48-0907-56FC-F94C-2069D7566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3333"/>
            <a:ext cx="3818377" cy="2863783"/>
          </a:xfrm>
          <a:prstGeom prst="rect">
            <a:avLst/>
          </a:prstGeom>
        </p:spPr>
      </p:pic>
      <p:sp>
        <p:nvSpPr>
          <p:cNvPr id="7" name="Title 3" descr="Heading">
            <a:extLst>
              <a:ext uri="{FF2B5EF4-FFF2-40B4-BE49-F238E27FC236}">
                <a16:creationId xmlns:a16="http://schemas.microsoft.com/office/drawing/2014/main" id="{7F2F75E6-8BE6-4D87-8D61-57DC520A6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1368000"/>
          </a:xfrm>
        </p:spPr>
        <p:txBody>
          <a:bodyPr/>
          <a:lstStyle/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Camera systems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A row of electrical devices&#10;&#10;Description automatically generated with medium confidence">
            <a:extLst>
              <a:ext uri="{FF2B5EF4-FFF2-40B4-BE49-F238E27FC236}">
                <a16:creationId xmlns:a16="http://schemas.microsoft.com/office/drawing/2014/main" id="{C50FD122-45D7-981E-CB4E-004295C7B8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9756" y="1997154"/>
            <a:ext cx="2894480" cy="22352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D43E31A-7CA6-ECA3-3FCC-F0C4FD4C1EE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5721" b="12461"/>
          <a:stretch/>
        </p:blipFill>
        <p:spPr>
          <a:xfrm>
            <a:off x="8864609" y="2062664"/>
            <a:ext cx="2711872" cy="2235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3D9CC1-E62E-4110-2C5E-DE7E2700DC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8204" y="1612488"/>
            <a:ext cx="3462425" cy="1368000"/>
          </a:xfrm>
        </p:spPr>
        <p:txBody>
          <a:bodyPr/>
          <a:lstStyle/>
          <a:p>
            <a:pPr marL="0" indent="0" algn="ctr">
              <a:buNone/>
            </a:pPr>
            <a:r>
              <a:rPr lang="en-GB" sz="2000" b="1" dirty="0">
                <a:latin typeface="Helvetica" pitchFamily="2" charset="0"/>
              </a:rPr>
              <a:t>Intensified camera</a:t>
            </a:r>
            <a:endParaRPr lang="en-US" sz="2000" b="1" dirty="0">
              <a:latin typeface="Helvetica" pitchFamily="2" charset="0"/>
            </a:endParaRPr>
          </a:p>
          <a:p>
            <a:pPr marL="0" indent="0" algn="ctr">
              <a:buNone/>
            </a:pPr>
            <a:endParaRPr lang="en-US" sz="2000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E94CE80-D602-2C64-270A-306FF8BEF192}"/>
              </a:ext>
            </a:extLst>
          </p:cNvPr>
          <p:cNvSpPr txBox="1">
            <a:spLocks/>
          </p:cNvSpPr>
          <p:nvPr/>
        </p:nvSpPr>
        <p:spPr bwMode="auto">
          <a:xfrm>
            <a:off x="4466945" y="1612488"/>
            <a:ext cx="3462425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b="1" dirty="0">
                <a:latin typeface="Helvetica" pitchFamily="2" charset="0"/>
              </a:rPr>
              <a:t>Camera array</a:t>
            </a:r>
            <a:endParaRPr lang="en-US" sz="2000" b="1" dirty="0">
              <a:latin typeface="Helvetica" pitchFamily="2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C2BF0F8-9D16-D097-6BC4-90D927DF35B6}"/>
              </a:ext>
            </a:extLst>
          </p:cNvPr>
          <p:cNvSpPr txBox="1">
            <a:spLocks/>
          </p:cNvSpPr>
          <p:nvPr/>
        </p:nvSpPr>
        <p:spPr bwMode="auto">
          <a:xfrm>
            <a:off x="8469541" y="1597424"/>
            <a:ext cx="3462425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b="1" dirty="0">
                <a:latin typeface="Helvetica" pitchFamily="2" charset="0"/>
              </a:rPr>
              <a:t>High resolution camera</a:t>
            </a:r>
            <a:endParaRPr lang="en-US" sz="2000" b="1" dirty="0">
              <a:latin typeface="Helvetica" pitchFamily="2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90562B7-07FB-F44E-2C9F-C0971181C0CC}"/>
              </a:ext>
            </a:extLst>
          </p:cNvPr>
          <p:cNvSpPr txBox="1">
            <a:spLocks/>
          </p:cNvSpPr>
          <p:nvPr/>
        </p:nvSpPr>
        <p:spPr bwMode="auto">
          <a:xfrm>
            <a:off x="75429" y="4518936"/>
            <a:ext cx="4387710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Position from screen: 17m (via mirrors)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Camera: Andor iStar 340T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Lens: Nikon AF-S Nikkor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Focal length: 400mm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Field of view: ~1m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Pixel size (image): 13.5um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Pixel size (object): ~0.5mm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C9C1DD91-6682-469F-C6B2-3A4DAE740150}"/>
              </a:ext>
            </a:extLst>
          </p:cNvPr>
          <p:cNvSpPr txBox="1">
            <a:spLocks/>
          </p:cNvSpPr>
          <p:nvPr/>
        </p:nvSpPr>
        <p:spPr bwMode="auto">
          <a:xfrm>
            <a:off x="3994284" y="4518936"/>
            <a:ext cx="4387710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700" dirty="0">
                <a:latin typeface="Helvetica" pitchFamily="2" charset="0"/>
              </a:rPr>
              <a:t>Position from screen: 1.2m, -30°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Camera: Basler </a:t>
            </a:r>
            <a:r>
              <a:rPr lang="en-GB" sz="1700" dirty="0" err="1">
                <a:latin typeface="Helvetica" pitchFamily="2" charset="0"/>
              </a:rPr>
              <a:t>aCA</a:t>
            </a:r>
            <a:r>
              <a:rPr lang="en-GB" sz="1700" dirty="0">
                <a:latin typeface="Helvetica" pitchFamily="2" charset="0"/>
              </a:rPr>
              <a:t> 1920-40gm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Lens: </a:t>
            </a:r>
            <a:r>
              <a:rPr lang="en-GB" sz="1700" dirty="0" err="1">
                <a:latin typeface="Helvetica" pitchFamily="2" charset="0"/>
              </a:rPr>
              <a:t>Fujinon</a:t>
            </a:r>
            <a:r>
              <a:rPr lang="en-GB" sz="1700" dirty="0">
                <a:latin typeface="Helvetica" pitchFamily="2" charset="0"/>
              </a:rPr>
              <a:t> HF75HA-1S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Focal length: 75mm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Field of view: 0.15m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Pixel size (image): 5.86um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Pixel size (object): ~80um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B2AEF9AB-A152-B0BE-981B-931DD72F3932}"/>
              </a:ext>
            </a:extLst>
          </p:cNvPr>
          <p:cNvSpPr txBox="1">
            <a:spLocks/>
          </p:cNvSpPr>
          <p:nvPr/>
        </p:nvSpPr>
        <p:spPr bwMode="auto">
          <a:xfrm>
            <a:off x="7890505" y="4518936"/>
            <a:ext cx="4387710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700" dirty="0">
                <a:latin typeface="Helvetica" pitchFamily="2" charset="0"/>
              </a:rPr>
              <a:t>Position from screen: 0.25m, +40°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Camera: Basler </a:t>
            </a:r>
            <a:r>
              <a:rPr lang="en-GB" sz="1700" dirty="0" err="1">
                <a:latin typeface="Helvetica" pitchFamily="2" charset="0"/>
              </a:rPr>
              <a:t>aCA</a:t>
            </a:r>
            <a:r>
              <a:rPr lang="en-GB" sz="1700" dirty="0">
                <a:latin typeface="Helvetica" pitchFamily="2" charset="0"/>
              </a:rPr>
              <a:t> 1920-40gm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Lens: Edmund Optics DG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Focal length: 75mm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Field of view: ~0.02m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Pixel size (image): 5.86um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700" dirty="0">
                <a:latin typeface="Helvetica" pitchFamily="2" charset="0"/>
              </a:rPr>
              <a:t>Pixel size (object): ~10um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0B2EEF30-5B4E-3550-D44B-7AD9CE160134}"/>
              </a:ext>
            </a:extLst>
          </p:cNvPr>
          <p:cNvSpPr txBox="1">
            <a:spLocks/>
          </p:cNvSpPr>
          <p:nvPr/>
        </p:nvSpPr>
        <p:spPr bwMode="auto">
          <a:xfrm>
            <a:off x="530576" y="4114099"/>
            <a:ext cx="2543372" cy="484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400" b="1" dirty="0">
                <a:latin typeface="Helvetica" pitchFamily="2" charset="0"/>
              </a:rPr>
              <a:t>Run 1 </a:t>
            </a:r>
            <a:r>
              <a:rPr lang="en-GB" sz="1400" b="1" dirty="0">
                <a:latin typeface="Helvetica" pitchFamily="2" charset="0"/>
                <a:sym typeface="Wingdings" pitchFamily="2" charset="2"/>
              </a:rPr>
              <a:t> present</a:t>
            </a:r>
            <a:endParaRPr lang="en-US" sz="1400" b="1" dirty="0">
              <a:latin typeface="Helvetica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81D24D8-1075-EC0F-6B1D-7E944EF32643}"/>
              </a:ext>
            </a:extLst>
          </p:cNvPr>
          <p:cNvSpPr txBox="1">
            <a:spLocks/>
          </p:cNvSpPr>
          <p:nvPr/>
        </p:nvSpPr>
        <p:spPr bwMode="auto">
          <a:xfrm>
            <a:off x="4483283" y="4123300"/>
            <a:ext cx="2543372" cy="484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400" b="1" dirty="0">
                <a:latin typeface="Helvetica" pitchFamily="2" charset="0"/>
              </a:rPr>
              <a:t>Run 2a </a:t>
            </a:r>
            <a:r>
              <a:rPr lang="en-GB" sz="1400" b="1" dirty="0">
                <a:latin typeface="Helvetica" pitchFamily="2" charset="0"/>
                <a:sym typeface="Wingdings" pitchFamily="2" charset="2"/>
              </a:rPr>
              <a:t> present</a:t>
            </a:r>
            <a:endParaRPr lang="en-US" sz="1400" b="1" dirty="0">
              <a:latin typeface="Helvetica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4A41245-6E87-7066-8E75-20F68901274A}"/>
              </a:ext>
            </a:extLst>
          </p:cNvPr>
          <p:cNvSpPr txBox="1">
            <a:spLocks/>
          </p:cNvSpPr>
          <p:nvPr/>
        </p:nvSpPr>
        <p:spPr bwMode="auto">
          <a:xfrm>
            <a:off x="8418394" y="4112087"/>
            <a:ext cx="2543372" cy="484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400" b="1" dirty="0">
                <a:latin typeface="Helvetica" pitchFamily="2" charset="0"/>
              </a:rPr>
              <a:t>Run 2b </a:t>
            </a:r>
            <a:r>
              <a:rPr lang="en-GB" sz="1400" b="1" dirty="0">
                <a:latin typeface="Helvetica" pitchFamily="2" charset="0"/>
                <a:sym typeface="Wingdings" pitchFamily="2" charset="2"/>
              </a:rPr>
              <a:t> present</a:t>
            </a:r>
            <a:endParaRPr lang="en-US" sz="1400" b="1" dirty="0">
              <a:latin typeface="Helvetica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DB039B-667C-E194-CD45-3EA65BDA81BA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92200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2D9196-7BF4-D650-56BE-417362A2F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76C0289-D5B3-6D44-ED64-7B4D6CDAFF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3333"/>
            <a:ext cx="3818377" cy="28637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A8584EB-8BC9-4642-5D6F-CF14D83DFBEA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7" name="Title 3" descr="Heading">
            <a:extLst>
              <a:ext uri="{FF2B5EF4-FFF2-40B4-BE49-F238E27FC236}">
                <a16:creationId xmlns:a16="http://schemas.microsoft.com/office/drawing/2014/main" id="{64B724DC-5A0E-3B4A-46F5-C0F0C523E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1368000"/>
          </a:xfrm>
        </p:spPr>
        <p:txBody>
          <a:bodyPr/>
          <a:lstStyle/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Camera systems</a:t>
            </a:r>
            <a:br>
              <a:rPr lang="en-GB" sz="4000" b="0" dirty="0">
                <a:cs typeface="Calibri" panose="020F0502020204030204" pitchFamily="34" charset="0"/>
              </a:rPr>
            </a:br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A row of electrical devices&#10;&#10;Description automatically generated with medium confidence">
            <a:extLst>
              <a:ext uri="{FF2B5EF4-FFF2-40B4-BE49-F238E27FC236}">
                <a16:creationId xmlns:a16="http://schemas.microsoft.com/office/drawing/2014/main" id="{538D560D-FB6F-DCCE-2E07-D242A2C6951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" b="1755"/>
          <a:stretch/>
        </p:blipFill>
        <p:spPr>
          <a:xfrm>
            <a:off x="4671620" y="1997928"/>
            <a:ext cx="2894480" cy="21960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0DEE680-3C43-52B4-FEB7-8F53B11B0A3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5721" b="12461"/>
          <a:stretch/>
        </p:blipFill>
        <p:spPr>
          <a:xfrm>
            <a:off x="8864609" y="2070800"/>
            <a:ext cx="2711872" cy="2235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E77330-3AC5-1574-EE34-65652645E5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8204" y="1612488"/>
            <a:ext cx="3462425" cy="1368000"/>
          </a:xfrm>
        </p:spPr>
        <p:txBody>
          <a:bodyPr/>
          <a:lstStyle/>
          <a:p>
            <a:pPr marL="0" indent="0" algn="ctr">
              <a:buNone/>
            </a:pPr>
            <a:r>
              <a:rPr lang="en-GB" sz="2000" b="1" dirty="0">
                <a:latin typeface="Helvetica" pitchFamily="2" charset="0"/>
              </a:rPr>
              <a:t>Intensified camera</a:t>
            </a:r>
            <a:endParaRPr lang="en-US" sz="2000" b="1" dirty="0">
              <a:latin typeface="Helvetica" pitchFamily="2" charset="0"/>
            </a:endParaRPr>
          </a:p>
          <a:p>
            <a:pPr marL="0" indent="0" algn="ctr">
              <a:buNone/>
            </a:pPr>
            <a:endParaRPr lang="en-US" sz="2000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96A028E-193D-0E1D-9B46-21B180E2D0D1}"/>
              </a:ext>
            </a:extLst>
          </p:cNvPr>
          <p:cNvSpPr txBox="1">
            <a:spLocks/>
          </p:cNvSpPr>
          <p:nvPr/>
        </p:nvSpPr>
        <p:spPr bwMode="auto">
          <a:xfrm>
            <a:off x="4466945" y="1612488"/>
            <a:ext cx="3462425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b="1" dirty="0">
                <a:latin typeface="Helvetica" pitchFamily="2" charset="0"/>
              </a:rPr>
              <a:t>Camera array</a:t>
            </a:r>
            <a:endParaRPr lang="en-US" sz="2000" b="1" dirty="0">
              <a:latin typeface="Helvetica" pitchFamily="2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67939283-569A-11AD-D8C9-2D949AE7E1C6}"/>
              </a:ext>
            </a:extLst>
          </p:cNvPr>
          <p:cNvSpPr txBox="1">
            <a:spLocks/>
          </p:cNvSpPr>
          <p:nvPr/>
        </p:nvSpPr>
        <p:spPr bwMode="auto">
          <a:xfrm>
            <a:off x="8469541" y="1597424"/>
            <a:ext cx="3462425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b="1" dirty="0">
                <a:latin typeface="Helvetica" pitchFamily="2" charset="0"/>
              </a:rPr>
              <a:t>High resolution camera</a:t>
            </a:r>
            <a:endParaRPr lang="en-US" sz="2000" b="1" dirty="0">
              <a:latin typeface="Helvetica" pitchFamily="2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000" dirty="0"/>
          </a:p>
        </p:txBody>
      </p:sp>
      <p:pic>
        <p:nvPicPr>
          <p:cNvPr id="12" name="Picture 11" descr="A close-up of a graph&#10;&#10;Description automatically generated">
            <a:extLst>
              <a:ext uri="{FF2B5EF4-FFF2-40B4-BE49-F238E27FC236}">
                <a16:creationId xmlns:a16="http://schemas.microsoft.com/office/drawing/2014/main" id="{EE3A5FBC-AA84-247E-3EAD-B2B6DFAFFA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52561" y="4603132"/>
            <a:ext cx="3335968" cy="2041009"/>
          </a:xfrm>
          <a:prstGeom prst="rect">
            <a:avLst/>
          </a:prstGeom>
        </p:spPr>
      </p:pic>
      <p:pic>
        <p:nvPicPr>
          <p:cNvPr id="16" name="Picture 15" descr="A screen shot of a graph&#10;&#10;Description automatically generated">
            <a:extLst>
              <a:ext uri="{FF2B5EF4-FFF2-40B4-BE49-F238E27FC236}">
                <a16:creationId xmlns:a16="http://schemas.microsoft.com/office/drawing/2014/main" id="{3FC91AB1-BB1E-9C3A-6624-A6BB9C3182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2824" y="4603132"/>
            <a:ext cx="3401684" cy="2041010"/>
          </a:xfrm>
          <a:prstGeom prst="rect">
            <a:avLst/>
          </a:prstGeom>
        </p:spPr>
      </p:pic>
      <p:pic>
        <p:nvPicPr>
          <p:cNvPr id="18" name="Picture 17" descr="A close-up of a graph&#10;&#10;Description automatically generated">
            <a:extLst>
              <a:ext uri="{FF2B5EF4-FFF2-40B4-BE49-F238E27FC236}">
                <a16:creationId xmlns:a16="http://schemas.microsoft.com/office/drawing/2014/main" id="{7A750D75-0B0B-95A7-7443-CBD11EDB63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015" y="4748047"/>
            <a:ext cx="4002868" cy="1896095"/>
          </a:xfrm>
          <a:prstGeom prst="rect">
            <a:avLst/>
          </a:prstGeom>
        </p:spPr>
      </p:pic>
      <p:pic>
        <p:nvPicPr>
          <p:cNvPr id="20" name="Picture 19" descr="A number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1F15C1B0-9DF0-96A0-828B-4B01AD9719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43833" y="4814366"/>
            <a:ext cx="1232218" cy="24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951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EA4CC-0B5B-7FDB-EA57-E3142CFBE5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 descr="Heading">
            <a:extLst>
              <a:ext uri="{FF2B5EF4-FFF2-40B4-BE49-F238E27FC236}">
                <a16:creationId xmlns:a16="http://schemas.microsoft.com/office/drawing/2014/main" id="{60ADFCA9-987A-FD8A-E693-7BA82F002173}"/>
              </a:ext>
            </a:extLst>
          </p:cNvPr>
          <p:cNvSpPr txBox="1">
            <a:spLocks/>
          </p:cNvSpPr>
          <p:nvPr/>
        </p:nvSpPr>
        <p:spPr bwMode="auto">
          <a:xfrm>
            <a:off x="199696" y="3121572"/>
            <a:ext cx="11780069" cy="3361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4200" b="0" dirty="0">
                <a:latin typeface="Helvetica" pitchFamily="2" charset="0"/>
                <a:cs typeface="Calibri" panose="020F0502020204030204" pitchFamily="34" charset="0"/>
              </a:rPr>
              <a:t>Acceleration with density steps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b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4A0AD-0FA7-F603-91CC-7350FA25D5B2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648779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of energy and energy&#10;&#10;Description automatically generated">
            <a:extLst>
              <a:ext uri="{FF2B5EF4-FFF2-40B4-BE49-F238E27FC236}">
                <a16:creationId xmlns:a16="http://schemas.microsoft.com/office/drawing/2014/main" id="{E3ABB992-E025-D32D-C74F-934CB8549D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755"/>
          <a:stretch/>
        </p:blipFill>
        <p:spPr>
          <a:xfrm>
            <a:off x="81759" y="2970479"/>
            <a:ext cx="6753458" cy="35222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Placeholder 2">
                <a:extLst>
                  <a:ext uri="{FF2B5EF4-FFF2-40B4-BE49-F238E27FC236}">
                    <a16:creationId xmlns:a16="http://schemas.microsoft.com/office/drawing/2014/main" id="{D6F4862A-AF35-1F18-11D6-883654FBE2FF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78204" y="1668812"/>
                <a:ext cx="6379796" cy="152927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000" dirty="0">
                    <a:latin typeface="Helvetica" pitchFamily="2" charset="0"/>
                  </a:rPr>
                  <a:t>Plasma density: 6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>
                            <a:latin typeface="Helvetica" pitchFamily="2" charset="0"/>
                          </a:rPr>
                          <m:t>x</m:t>
                        </m:r>
                        <m:r>
                          <a:rPr lang="en-GB" sz="200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00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200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000" dirty="0">
                    <a:latin typeface="Helvetica" pitchFamily="2" charset="0"/>
                  </a:rPr>
                  <a:t>(step 2.3% at 1.75m)</a:t>
                </a:r>
              </a:p>
              <a:p>
                <a:pPr marL="0" indent="0">
                  <a:buNone/>
                </a:pPr>
                <a:r>
                  <a:rPr lang="en-US" sz="2000" dirty="0">
                    <a:latin typeface="Helvetica" pitchFamily="2" charset="0"/>
                  </a:rPr>
                  <a:t>Proton bunch population: 3e11</a:t>
                </a:r>
              </a:p>
              <a:p>
                <a:pPr marL="0" indent="0">
                  <a:buNone/>
                </a:pPr>
                <a:r>
                  <a:rPr lang="en-US" sz="2000" dirty="0">
                    <a:latin typeface="Helvetica" pitchFamily="2" charset="0"/>
                  </a:rPr>
                  <a:t>RIF -100ps, electron delay -300ps, injection 2m</a:t>
                </a:r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11" name="Text Placeholder 2">
                <a:extLst>
                  <a:ext uri="{FF2B5EF4-FFF2-40B4-BE49-F238E27FC236}">
                    <a16:creationId xmlns:a16="http://schemas.microsoft.com/office/drawing/2014/main" id="{D6F4862A-AF35-1F18-11D6-883654FBE2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78204" y="1668812"/>
                <a:ext cx="6379796" cy="1529274"/>
              </a:xfrm>
              <a:blipFill>
                <a:blip r:embed="rId4"/>
                <a:stretch>
                  <a:fillRect l="-2386" t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968C0C40-67FB-D9BD-3524-33F7ABEB2FFF}"/>
              </a:ext>
            </a:extLst>
          </p:cNvPr>
          <p:cNvGrpSpPr/>
          <p:nvPr/>
        </p:nvGrpSpPr>
        <p:grpSpPr>
          <a:xfrm>
            <a:off x="7099220" y="4164659"/>
            <a:ext cx="4998241" cy="2563453"/>
            <a:chOff x="7067030" y="1731814"/>
            <a:chExt cx="4998241" cy="2563453"/>
          </a:xfrm>
        </p:grpSpPr>
        <p:pic>
          <p:nvPicPr>
            <p:cNvPr id="8" name="Picture 7" descr="A blue screen with red lines&#10;&#10;Description automatically generated">
              <a:extLst>
                <a:ext uri="{FF2B5EF4-FFF2-40B4-BE49-F238E27FC236}">
                  <a16:creationId xmlns:a16="http://schemas.microsoft.com/office/drawing/2014/main" id="{1C34639F-DDC8-2934-426F-DA5783F219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9112" r="454"/>
            <a:stretch/>
          </p:blipFill>
          <p:spPr>
            <a:xfrm>
              <a:off x="7067030" y="1731814"/>
              <a:ext cx="4998241" cy="2563453"/>
            </a:xfrm>
            <a:prstGeom prst="rect">
              <a:avLst/>
            </a:prstGeom>
          </p:spPr>
        </p:pic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E63142D2-EAB0-2E51-0E63-8454C082E034}"/>
                </a:ext>
              </a:extLst>
            </p:cNvPr>
            <p:cNvSpPr/>
            <p:nvPr/>
          </p:nvSpPr>
          <p:spPr>
            <a:xfrm>
              <a:off x="7671311" y="1802009"/>
              <a:ext cx="2069037" cy="3036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>
                  <a:solidFill>
                    <a:schemeClr val="tx1"/>
                  </a:solidFill>
                  <a:latin typeface="Helvetica" pitchFamily="2" charset="0"/>
                </a:rPr>
                <a:t>Density step (2.3%)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60B03C3-3C10-3855-9551-22527A78631E}"/>
              </a:ext>
            </a:extLst>
          </p:cNvPr>
          <p:cNvGrpSpPr/>
          <p:nvPr/>
        </p:nvGrpSpPr>
        <p:grpSpPr>
          <a:xfrm>
            <a:off x="6974917" y="1643495"/>
            <a:ext cx="5122544" cy="2411693"/>
            <a:chOff x="6951194" y="4369754"/>
            <a:chExt cx="5122544" cy="2411693"/>
          </a:xfrm>
        </p:grpSpPr>
        <p:pic>
          <p:nvPicPr>
            <p:cNvPr id="7" name="Picture 6" descr="A blue and red graph&#10;&#10;Description automatically generated">
              <a:extLst>
                <a:ext uri="{FF2B5EF4-FFF2-40B4-BE49-F238E27FC236}">
                  <a16:creationId xmlns:a16="http://schemas.microsoft.com/office/drawing/2014/main" id="{2B3C4AFA-BE60-B1A6-EE7A-C6249FF5FD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0138"/>
            <a:stretch/>
          </p:blipFill>
          <p:spPr>
            <a:xfrm>
              <a:off x="6951194" y="4369754"/>
              <a:ext cx="5122544" cy="2411693"/>
            </a:xfrm>
            <a:prstGeom prst="rect">
              <a:avLst/>
            </a:prstGeom>
          </p:spPr>
        </p:pic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0AF5CA54-1872-5557-FF43-0B4A79F12E8E}"/>
                </a:ext>
              </a:extLst>
            </p:cNvPr>
            <p:cNvSpPr/>
            <p:nvPr/>
          </p:nvSpPr>
          <p:spPr>
            <a:xfrm>
              <a:off x="7671312" y="4479225"/>
              <a:ext cx="1791866" cy="3036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>
                  <a:solidFill>
                    <a:schemeClr val="tx1"/>
                  </a:solidFill>
                </a:rPr>
                <a:t>Uniform plasma</a:t>
              </a:r>
            </a:p>
          </p:txBody>
        </p:sp>
      </p:grpSp>
      <p:sp>
        <p:nvSpPr>
          <p:cNvPr id="5" name="Title 3" descr="Heading">
            <a:extLst>
              <a:ext uri="{FF2B5EF4-FFF2-40B4-BE49-F238E27FC236}">
                <a16:creationId xmlns:a16="http://schemas.microsoft.com/office/drawing/2014/main" id="{31F242B5-E30A-48B5-D63B-4E6769A2E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97" y="741954"/>
            <a:ext cx="10672741" cy="747481"/>
          </a:xfrm>
        </p:spPr>
        <p:txBody>
          <a:bodyPr/>
          <a:lstStyle/>
          <a:p>
            <a:r>
              <a:rPr lang="en-GB" sz="4000" b="0" dirty="0">
                <a:latin typeface="Helvetica" pitchFamily="2" charset="0"/>
                <a:cs typeface="Calibri" panose="020F0502020204030204" pitchFamily="34" charset="0"/>
              </a:rPr>
              <a:t>Reminder: First look at density steps (2023)</a:t>
            </a:r>
            <a:br>
              <a:rPr lang="en-GB" sz="4000" b="0" dirty="0">
                <a:latin typeface="Helvetica" pitchFamily="2" charset="0"/>
                <a:cs typeface="Calibri" panose="020F0502020204030204" pitchFamily="34" charset="0"/>
              </a:rPr>
            </a:br>
            <a:br>
              <a:rPr lang="en-GB" sz="3200" b="0" dirty="0">
                <a:latin typeface="Helvetica" pitchFamily="2" charset="0"/>
                <a:cs typeface="Calibri" panose="020F0502020204030204" pitchFamily="34" charset="0"/>
              </a:rPr>
            </a:br>
            <a:endParaRPr lang="en-GB" sz="2800" b="0" i="1" dirty="0">
              <a:latin typeface="Helvetica" pitchFamily="2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D9E02A-F765-08AC-4C9D-8560D359FF3F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F. Pannell | AWAKE Collaboration Meeting 06.11.24 | </a:t>
            </a:r>
            <a:r>
              <a:rPr lang="en-US" sz="1400" b="1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580412607"/>
      </p:ext>
    </p:extLst>
  </p:cSld>
  <p:clrMapOvr>
    <a:masterClrMapping/>
  </p:clrMapOvr>
</p:sld>
</file>

<file path=ppt/theme/theme1.xml><?xml version="1.0" encoding="utf-8"?>
<a:theme xmlns:a="http://schemas.openxmlformats.org/drawingml/2006/main" name="UCL_Black_Slide_Theme">
  <a:themeElements>
    <a:clrScheme name="UCL Black Theme">
      <a:dk1>
        <a:sysClr val="windowText" lastClr="000000"/>
      </a:dk1>
      <a:lt1>
        <a:srgbClr val="FFFFFF"/>
      </a:lt1>
      <a:dk2>
        <a:srgbClr val="000000"/>
      </a:dk2>
      <a:lt2>
        <a:srgbClr val="E6E6E6"/>
      </a:lt2>
      <a:accent1>
        <a:srgbClr val="F6BE00"/>
      </a:accent1>
      <a:accent2>
        <a:srgbClr val="B5BD00"/>
      </a:accent2>
      <a:accent3>
        <a:srgbClr val="A4DBE8"/>
      </a:accent3>
      <a:accent4>
        <a:srgbClr val="8C8279"/>
      </a:accent4>
      <a:accent5>
        <a:srgbClr val="EA7600"/>
      </a:accent5>
      <a:accent6>
        <a:srgbClr val="E03C31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custClrLst>
    <a:custClr name="name of colour">
      <a:srgbClr val="000000"/>
    </a:custClr>
  </a:custClrLst>
  <a:extLst>
    <a:ext uri="{05A4C25C-085E-4340-85A3-A5531E510DB2}">
      <thm15:themeFamily xmlns:thm15="http://schemas.microsoft.com/office/thememl/2012/main" name="Presentation4" id="{1117F47E-1820-FB44-B702-91BC503BEEB2}" vid="{7AC29BA8-160E-2647-B666-6ADA20DE7EB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48252</TotalTime>
  <Words>2899</Words>
  <Application>Microsoft Macintosh PowerPoint</Application>
  <PresentationFormat>Widescreen</PresentationFormat>
  <Paragraphs>1258</Paragraphs>
  <Slides>35</Slides>
  <Notes>26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Cambria Math</vt:lpstr>
      <vt:lpstr>Helvetica</vt:lpstr>
      <vt:lpstr>Wingdings</vt:lpstr>
      <vt:lpstr>UCL_Black_Slide_Theme</vt:lpstr>
      <vt:lpstr>Measurements of the effect of the plasma density step on electron energy gain   AWAKE Collaboration Meeting 06.11.24  F. Pannell and the AWAKE Collaboration</vt:lpstr>
      <vt:lpstr>Introduction  </vt:lpstr>
      <vt:lpstr>PowerPoint Presentation</vt:lpstr>
      <vt:lpstr>Design recap  </vt:lpstr>
      <vt:lpstr>New installation: High resolution camera  </vt:lpstr>
      <vt:lpstr>Camera systems  </vt:lpstr>
      <vt:lpstr>Camera systems  </vt:lpstr>
      <vt:lpstr>PowerPoint Presentation</vt:lpstr>
      <vt:lpstr>Reminder: First look at density steps (2023)  </vt:lpstr>
      <vt:lpstr>The plunger experiment  </vt:lpstr>
      <vt:lpstr>Requirements: Consistent acceleration  </vt:lpstr>
      <vt:lpstr>The plunger experiment  </vt:lpstr>
      <vt:lpstr>The plunger experiment  </vt:lpstr>
      <vt:lpstr>Requirements: Sufficient charge capture  </vt:lpstr>
      <vt:lpstr>The plunger experiment  </vt:lpstr>
      <vt:lpstr>The plunger experiment  </vt:lpstr>
      <vt:lpstr>The plunger experiment  </vt:lpstr>
      <vt:lpstr>The plunger experiment  </vt:lpstr>
      <vt:lpstr>The plunger experiment  </vt:lpstr>
      <vt:lpstr>PowerPoint Presentation</vt:lpstr>
      <vt:lpstr>PowerPoint Presentation</vt:lpstr>
      <vt:lpstr>PowerPoint Presentation</vt:lpstr>
      <vt:lpstr>Acceleration at 2〖"x" 10〗^14  cm^(-3) </vt:lpstr>
      <vt:lpstr>Acceleration at 2〖"x" 10〗^14  cm^(-3) </vt:lpstr>
      <vt:lpstr>Acceleration at 4〖"x" 10〗^14  cm^(-3)  </vt:lpstr>
      <vt:lpstr>Acceleration at 4〖"x" 10〗^14  cm^(-3) </vt:lpstr>
      <vt:lpstr>Acceleration at 7〖"x" 10〗^14  cm^(-3)  </vt:lpstr>
      <vt:lpstr>Acceleration at 7〖"x" 10〗^14  cm^(-3)  </vt:lpstr>
      <vt:lpstr>Summary  </vt:lpstr>
      <vt:lpstr>Thanks for listening!  </vt:lpstr>
      <vt:lpstr>PowerPoint Presentation</vt:lpstr>
      <vt:lpstr>Camera array stitching  </vt:lpstr>
      <vt:lpstr>PowerPoint Presentation</vt:lpstr>
      <vt:lpstr>PowerPoint Presentation</vt:lpstr>
      <vt:lpstr>Grid scans  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Petterson, Helen</dc:creator>
  <cp:lastModifiedBy>Pannell, Fern</cp:lastModifiedBy>
  <cp:revision>183</cp:revision>
  <dcterms:created xsi:type="dcterms:W3CDTF">2020-09-10T09:35:54Z</dcterms:created>
  <dcterms:modified xsi:type="dcterms:W3CDTF">2024-11-06T13:51:42Z</dcterms:modified>
</cp:coreProperties>
</file>