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256" r:id="rId2"/>
    <p:sldId id="257" r:id="rId3"/>
    <p:sldId id="272" r:id="rId4"/>
    <p:sldId id="277" r:id="rId5"/>
    <p:sldId id="258" r:id="rId6"/>
    <p:sldId id="259" r:id="rId7"/>
    <p:sldId id="260" r:id="rId8"/>
    <p:sldId id="261" r:id="rId9"/>
    <p:sldId id="262" r:id="rId10"/>
    <p:sldId id="276" r:id="rId11"/>
    <p:sldId id="263" r:id="rId12"/>
    <p:sldId id="264" r:id="rId13"/>
    <p:sldId id="273" r:id="rId14"/>
    <p:sldId id="274" r:id="rId15"/>
    <p:sldId id="265" r:id="rId16"/>
    <p:sldId id="275" r:id="rId17"/>
    <p:sldId id="268" r:id="rId18"/>
    <p:sldId id="279" r:id="rId19"/>
    <p:sldId id="269" r:id="rId20"/>
    <p:sldId id="270" r:id="rId21"/>
    <p:sldId id="271" r:id="rId22"/>
    <p:sldId id="280" r:id="rId23"/>
    <p:sldId id="282" r:id="rId24"/>
    <p:sldId id="283" r:id="rId25"/>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83"/>
    <p:restoredTop sz="94626"/>
  </p:normalViewPr>
  <p:slideViewPr>
    <p:cSldViewPr snapToGrid="0">
      <p:cViewPr varScale="1">
        <p:scale>
          <a:sx n="121" d="100"/>
          <a:sy n="121" d="100"/>
        </p:scale>
        <p:origin x="68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1BF660-BD61-A044-943D-2792AD856212}" type="datetimeFigureOut">
              <a:rPr lang="en-CH" smtClean="0"/>
              <a:t>06.11.2024</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7F610D-2ADF-5045-A95B-4DA41BEDD230}" type="slidenum">
              <a:rPr lang="en-CH" smtClean="0"/>
              <a:t>‹#›</a:t>
            </a:fld>
            <a:endParaRPr lang="en-CH"/>
          </a:p>
        </p:txBody>
      </p:sp>
    </p:spTree>
    <p:extLst>
      <p:ext uri="{BB962C8B-B14F-4D97-AF65-F5344CB8AC3E}">
        <p14:creationId xmlns:p14="http://schemas.microsoft.com/office/powerpoint/2010/main" val="26177215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DD7F610D-2ADF-5045-A95B-4DA41BEDD230}" type="slidenum">
              <a:rPr lang="en-CH" smtClean="0"/>
              <a:t>2</a:t>
            </a:fld>
            <a:endParaRPr lang="en-CH"/>
          </a:p>
        </p:txBody>
      </p:sp>
    </p:spTree>
    <p:extLst>
      <p:ext uri="{BB962C8B-B14F-4D97-AF65-F5344CB8AC3E}">
        <p14:creationId xmlns:p14="http://schemas.microsoft.com/office/powerpoint/2010/main" val="1420731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001" dirty="0"/>
          </a:p>
        </p:txBody>
      </p:sp>
      <p:sp>
        <p:nvSpPr>
          <p:cNvPr id="4" name="Slide Number Placeholder 3"/>
          <p:cNvSpPr>
            <a:spLocks noGrp="1"/>
          </p:cNvSpPr>
          <p:nvPr>
            <p:ph type="sldNum" sz="quarter" idx="5"/>
          </p:nvPr>
        </p:nvSpPr>
        <p:spPr/>
        <p:txBody>
          <a:bodyPr/>
          <a:lstStyle/>
          <a:p>
            <a:fld id="{6E790EE2-5A49-4A28-BD4A-562875A0F388}" type="slidenum">
              <a:rPr lang="en-001" smtClean="0"/>
              <a:t>18</a:t>
            </a:fld>
            <a:endParaRPr lang="en-001"/>
          </a:p>
        </p:txBody>
      </p:sp>
    </p:spTree>
    <p:extLst>
      <p:ext uri="{BB962C8B-B14F-4D97-AF65-F5344CB8AC3E}">
        <p14:creationId xmlns:p14="http://schemas.microsoft.com/office/powerpoint/2010/main" val="21437010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67BB5-E370-F415-C830-67AC1D21B21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3E4D1AF2-9E56-5E90-4200-1DDB0CA980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FE0C76F9-4522-B980-BF61-D2468433EDC2}"/>
              </a:ext>
            </a:extLst>
          </p:cNvPr>
          <p:cNvSpPr>
            <a:spLocks noGrp="1"/>
          </p:cNvSpPr>
          <p:nvPr>
            <p:ph type="dt" sz="half" idx="10"/>
          </p:nvPr>
        </p:nvSpPr>
        <p:spPr/>
        <p:txBody>
          <a:bodyPr/>
          <a:lstStyle/>
          <a:p>
            <a:fld id="{82FA3D65-4BD2-5947-A9F0-4EA34B636A19}" type="datetimeFigureOut">
              <a:rPr lang="en-CH" smtClean="0"/>
              <a:t>06.11.2024</a:t>
            </a:fld>
            <a:endParaRPr lang="en-CH"/>
          </a:p>
        </p:txBody>
      </p:sp>
      <p:sp>
        <p:nvSpPr>
          <p:cNvPr id="5" name="Footer Placeholder 4">
            <a:extLst>
              <a:ext uri="{FF2B5EF4-FFF2-40B4-BE49-F238E27FC236}">
                <a16:creationId xmlns:a16="http://schemas.microsoft.com/office/drawing/2014/main" id="{58349E50-1C46-8EDB-7B4E-E5BD85C7A1C0}"/>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7546A6CB-CCD0-1C2A-293E-07379BC5C811}"/>
              </a:ext>
            </a:extLst>
          </p:cNvPr>
          <p:cNvSpPr>
            <a:spLocks noGrp="1"/>
          </p:cNvSpPr>
          <p:nvPr>
            <p:ph type="sldNum" sz="quarter" idx="12"/>
          </p:nvPr>
        </p:nvSpPr>
        <p:spPr/>
        <p:txBody>
          <a:bodyPr/>
          <a:lstStyle/>
          <a:p>
            <a:fld id="{B69A0C37-3931-F84F-AC94-CAC06EB915CA}" type="slidenum">
              <a:rPr lang="en-CH" smtClean="0"/>
              <a:t>‹#›</a:t>
            </a:fld>
            <a:endParaRPr lang="en-CH"/>
          </a:p>
        </p:txBody>
      </p:sp>
    </p:spTree>
    <p:extLst>
      <p:ext uri="{BB962C8B-B14F-4D97-AF65-F5344CB8AC3E}">
        <p14:creationId xmlns:p14="http://schemas.microsoft.com/office/powerpoint/2010/main" val="19121867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49A76-4101-2285-FF39-C21516CB0791}"/>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C017D0BA-7C06-FD8F-2D3A-0C6537D5FB9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7B5A406C-4B56-03B6-E217-8936BA1FF3E9}"/>
              </a:ext>
            </a:extLst>
          </p:cNvPr>
          <p:cNvSpPr>
            <a:spLocks noGrp="1"/>
          </p:cNvSpPr>
          <p:nvPr>
            <p:ph type="dt" sz="half" idx="10"/>
          </p:nvPr>
        </p:nvSpPr>
        <p:spPr/>
        <p:txBody>
          <a:bodyPr/>
          <a:lstStyle/>
          <a:p>
            <a:fld id="{82FA3D65-4BD2-5947-A9F0-4EA34B636A19}" type="datetimeFigureOut">
              <a:rPr lang="en-CH" smtClean="0"/>
              <a:t>06.11.2024</a:t>
            </a:fld>
            <a:endParaRPr lang="en-CH"/>
          </a:p>
        </p:txBody>
      </p:sp>
      <p:sp>
        <p:nvSpPr>
          <p:cNvPr id="5" name="Footer Placeholder 4">
            <a:extLst>
              <a:ext uri="{FF2B5EF4-FFF2-40B4-BE49-F238E27FC236}">
                <a16:creationId xmlns:a16="http://schemas.microsoft.com/office/drawing/2014/main" id="{E2BB4102-665A-406B-556F-793416FEFC09}"/>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D92B09BB-5D4B-A7D2-01F1-F195ED8516DF}"/>
              </a:ext>
            </a:extLst>
          </p:cNvPr>
          <p:cNvSpPr>
            <a:spLocks noGrp="1"/>
          </p:cNvSpPr>
          <p:nvPr>
            <p:ph type="sldNum" sz="quarter" idx="12"/>
          </p:nvPr>
        </p:nvSpPr>
        <p:spPr/>
        <p:txBody>
          <a:bodyPr/>
          <a:lstStyle/>
          <a:p>
            <a:fld id="{B69A0C37-3931-F84F-AC94-CAC06EB915CA}" type="slidenum">
              <a:rPr lang="en-CH" smtClean="0"/>
              <a:t>‹#›</a:t>
            </a:fld>
            <a:endParaRPr lang="en-CH"/>
          </a:p>
        </p:txBody>
      </p:sp>
    </p:spTree>
    <p:extLst>
      <p:ext uri="{BB962C8B-B14F-4D97-AF65-F5344CB8AC3E}">
        <p14:creationId xmlns:p14="http://schemas.microsoft.com/office/powerpoint/2010/main" val="2282044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DB55362-9481-E3BF-0AA0-AF80D5005FF4}"/>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C490846D-D6B7-AB74-579F-2647F1E931C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E97032DB-F0DD-C180-B1E8-87CC5C4E48E1}"/>
              </a:ext>
            </a:extLst>
          </p:cNvPr>
          <p:cNvSpPr>
            <a:spLocks noGrp="1"/>
          </p:cNvSpPr>
          <p:nvPr>
            <p:ph type="dt" sz="half" idx="10"/>
          </p:nvPr>
        </p:nvSpPr>
        <p:spPr/>
        <p:txBody>
          <a:bodyPr/>
          <a:lstStyle/>
          <a:p>
            <a:fld id="{82FA3D65-4BD2-5947-A9F0-4EA34B636A19}" type="datetimeFigureOut">
              <a:rPr lang="en-CH" smtClean="0"/>
              <a:t>06.11.2024</a:t>
            </a:fld>
            <a:endParaRPr lang="en-CH"/>
          </a:p>
        </p:txBody>
      </p:sp>
      <p:sp>
        <p:nvSpPr>
          <p:cNvPr id="5" name="Footer Placeholder 4">
            <a:extLst>
              <a:ext uri="{FF2B5EF4-FFF2-40B4-BE49-F238E27FC236}">
                <a16:creationId xmlns:a16="http://schemas.microsoft.com/office/drawing/2014/main" id="{F47AD892-9D67-33F8-B2C3-8B6B98076714}"/>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6B2995E1-9BCE-2C89-F505-9BDA81D31DDA}"/>
              </a:ext>
            </a:extLst>
          </p:cNvPr>
          <p:cNvSpPr>
            <a:spLocks noGrp="1"/>
          </p:cNvSpPr>
          <p:nvPr>
            <p:ph type="sldNum" sz="quarter" idx="12"/>
          </p:nvPr>
        </p:nvSpPr>
        <p:spPr/>
        <p:txBody>
          <a:bodyPr/>
          <a:lstStyle/>
          <a:p>
            <a:fld id="{B69A0C37-3931-F84F-AC94-CAC06EB915CA}" type="slidenum">
              <a:rPr lang="en-CH" smtClean="0"/>
              <a:t>‹#›</a:t>
            </a:fld>
            <a:endParaRPr lang="en-CH"/>
          </a:p>
        </p:txBody>
      </p:sp>
    </p:spTree>
    <p:extLst>
      <p:ext uri="{BB962C8B-B14F-4D97-AF65-F5344CB8AC3E}">
        <p14:creationId xmlns:p14="http://schemas.microsoft.com/office/powerpoint/2010/main" val="973951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F2A4D-8E9D-4924-D280-6AC5A921390E}"/>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38191D13-634E-7388-73C0-54A5D3C6A90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C68417B9-2303-D5BA-6891-217637E67D42}"/>
              </a:ext>
            </a:extLst>
          </p:cNvPr>
          <p:cNvSpPr>
            <a:spLocks noGrp="1"/>
          </p:cNvSpPr>
          <p:nvPr>
            <p:ph type="dt" sz="half" idx="10"/>
          </p:nvPr>
        </p:nvSpPr>
        <p:spPr/>
        <p:txBody>
          <a:bodyPr/>
          <a:lstStyle/>
          <a:p>
            <a:fld id="{82FA3D65-4BD2-5947-A9F0-4EA34B636A19}" type="datetimeFigureOut">
              <a:rPr lang="en-CH" smtClean="0"/>
              <a:t>06.11.2024</a:t>
            </a:fld>
            <a:endParaRPr lang="en-CH"/>
          </a:p>
        </p:txBody>
      </p:sp>
      <p:sp>
        <p:nvSpPr>
          <p:cNvPr id="5" name="Footer Placeholder 4">
            <a:extLst>
              <a:ext uri="{FF2B5EF4-FFF2-40B4-BE49-F238E27FC236}">
                <a16:creationId xmlns:a16="http://schemas.microsoft.com/office/drawing/2014/main" id="{5BE853D1-BE6B-462D-22D8-820C04B80EE9}"/>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2D01C468-9708-6B46-8100-9C7C12ABCC07}"/>
              </a:ext>
            </a:extLst>
          </p:cNvPr>
          <p:cNvSpPr>
            <a:spLocks noGrp="1"/>
          </p:cNvSpPr>
          <p:nvPr>
            <p:ph type="sldNum" sz="quarter" idx="12"/>
          </p:nvPr>
        </p:nvSpPr>
        <p:spPr/>
        <p:txBody>
          <a:bodyPr/>
          <a:lstStyle/>
          <a:p>
            <a:fld id="{B69A0C37-3931-F84F-AC94-CAC06EB915CA}" type="slidenum">
              <a:rPr lang="en-CH" smtClean="0"/>
              <a:t>‹#›</a:t>
            </a:fld>
            <a:endParaRPr lang="en-CH"/>
          </a:p>
        </p:txBody>
      </p:sp>
    </p:spTree>
    <p:extLst>
      <p:ext uri="{BB962C8B-B14F-4D97-AF65-F5344CB8AC3E}">
        <p14:creationId xmlns:p14="http://schemas.microsoft.com/office/powerpoint/2010/main" val="2713239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3EB82-F7E8-103F-0AF1-D3D6024117A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A00BB3D8-016A-615A-1038-D62857E3BC4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6E6AAE4-3EC7-965F-C791-959A67C9090A}"/>
              </a:ext>
            </a:extLst>
          </p:cNvPr>
          <p:cNvSpPr>
            <a:spLocks noGrp="1"/>
          </p:cNvSpPr>
          <p:nvPr>
            <p:ph type="dt" sz="half" idx="10"/>
          </p:nvPr>
        </p:nvSpPr>
        <p:spPr/>
        <p:txBody>
          <a:bodyPr/>
          <a:lstStyle/>
          <a:p>
            <a:fld id="{82FA3D65-4BD2-5947-A9F0-4EA34B636A19}" type="datetimeFigureOut">
              <a:rPr lang="en-CH" smtClean="0"/>
              <a:t>06.11.2024</a:t>
            </a:fld>
            <a:endParaRPr lang="en-CH"/>
          </a:p>
        </p:txBody>
      </p:sp>
      <p:sp>
        <p:nvSpPr>
          <p:cNvPr id="5" name="Footer Placeholder 4">
            <a:extLst>
              <a:ext uri="{FF2B5EF4-FFF2-40B4-BE49-F238E27FC236}">
                <a16:creationId xmlns:a16="http://schemas.microsoft.com/office/drawing/2014/main" id="{7D4AEA3B-E2E0-C46D-5938-9D2316298661}"/>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FD8C30AC-A3C9-1CE1-F977-B0BE6B7BFFC3}"/>
              </a:ext>
            </a:extLst>
          </p:cNvPr>
          <p:cNvSpPr>
            <a:spLocks noGrp="1"/>
          </p:cNvSpPr>
          <p:nvPr>
            <p:ph type="sldNum" sz="quarter" idx="12"/>
          </p:nvPr>
        </p:nvSpPr>
        <p:spPr/>
        <p:txBody>
          <a:bodyPr/>
          <a:lstStyle/>
          <a:p>
            <a:fld id="{B69A0C37-3931-F84F-AC94-CAC06EB915CA}" type="slidenum">
              <a:rPr lang="en-CH" smtClean="0"/>
              <a:t>‹#›</a:t>
            </a:fld>
            <a:endParaRPr lang="en-CH"/>
          </a:p>
        </p:txBody>
      </p:sp>
    </p:spTree>
    <p:extLst>
      <p:ext uri="{BB962C8B-B14F-4D97-AF65-F5344CB8AC3E}">
        <p14:creationId xmlns:p14="http://schemas.microsoft.com/office/powerpoint/2010/main" val="2141601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7A5E9-7418-327A-A659-B8743BA0B041}"/>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BA7BC863-A623-020A-8085-42FB85A6544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E24AB21E-54BF-9371-662B-FCB0F09FD78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7BBFF4EE-9A35-911E-6841-9F053F2FBE7E}"/>
              </a:ext>
            </a:extLst>
          </p:cNvPr>
          <p:cNvSpPr>
            <a:spLocks noGrp="1"/>
          </p:cNvSpPr>
          <p:nvPr>
            <p:ph type="dt" sz="half" idx="10"/>
          </p:nvPr>
        </p:nvSpPr>
        <p:spPr/>
        <p:txBody>
          <a:bodyPr/>
          <a:lstStyle/>
          <a:p>
            <a:fld id="{82FA3D65-4BD2-5947-A9F0-4EA34B636A19}" type="datetimeFigureOut">
              <a:rPr lang="en-CH" smtClean="0"/>
              <a:t>06.11.2024</a:t>
            </a:fld>
            <a:endParaRPr lang="en-CH"/>
          </a:p>
        </p:txBody>
      </p:sp>
      <p:sp>
        <p:nvSpPr>
          <p:cNvPr id="6" name="Footer Placeholder 5">
            <a:extLst>
              <a:ext uri="{FF2B5EF4-FFF2-40B4-BE49-F238E27FC236}">
                <a16:creationId xmlns:a16="http://schemas.microsoft.com/office/drawing/2014/main" id="{BC7D5EC6-9B5C-E0A2-8DC2-6E70DAC0E7B9}"/>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D4D11313-D829-02B0-46DD-C858749914D1}"/>
              </a:ext>
            </a:extLst>
          </p:cNvPr>
          <p:cNvSpPr>
            <a:spLocks noGrp="1"/>
          </p:cNvSpPr>
          <p:nvPr>
            <p:ph type="sldNum" sz="quarter" idx="12"/>
          </p:nvPr>
        </p:nvSpPr>
        <p:spPr/>
        <p:txBody>
          <a:bodyPr/>
          <a:lstStyle/>
          <a:p>
            <a:fld id="{B69A0C37-3931-F84F-AC94-CAC06EB915CA}" type="slidenum">
              <a:rPr lang="en-CH" smtClean="0"/>
              <a:t>‹#›</a:t>
            </a:fld>
            <a:endParaRPr lang="en-CH"/>
          </a:p>
        </p:txBody>
      </p:sp>
    </p:spTree>
    <p:extLst>
      <p:ext uri="{BB962C8B-B14F-4D97-AF65-F5344CB8AC3E}">
        <p14:creationId xmlns:p14="http://schemas.microsoft.com/office/powerpoint/2010/main" val="1483544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34582-D767-FA3D-54FD-237574AC7DB6}"/>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50AEE824-D968-897B-9BE2-219E568C167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29761B1-DF5A-C510-61F0-555AD326034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60DE2360-86C8-B2DD-0988-7F7D33FA09E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4031D11-7AE4-6997-53A6-92A3DF64491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CDB0B669-8926-DA1B-3495-4AD57CB18535}"/>
              </a:ext>
            </a:extLst>
          </p:cNvPr>
          <p:cNvSpPr>
            <a:spLocks noGrp="1"/>
          </p:cNvSpPr>
          <p:nvPr>
            <p:ph type="dt" sz="half" idx="10"/>
          </p:nvPr>
        </p:nvSpPr>
        <p:spPr/>
        <p:txBody>
          <a:bodyPr/>
          <a:lstStyle/>
          <a:p>
            <a:fld id="{82FA3D65-4BD2-5947-A9F0-4EA34B636A19}" type="datetimeFigureOut">
              <a:rPr lang="en-CH" smtClean="0"/>
              <a:t>06.11.2024</a:t>
            </a:fld>
            <a:endParaRPr lang="en-CH"/>
          </a:p>
        </p:txBody>
      </p:sp>
      <p:sp>
        <p:nvSpPr>
          <p:cNvPr id="8" name="Footer Placeholder 7">
            <a:extLst>
              <a:ext uri="{FF2B5EF4-FFF2-40B4-BE49-F238E27FC236}">
                <a16:creationId xmlns:a16="http://schemas.microsoft.com/office/drawing/2014/main" id="{EEB3EB98-EF55-319F-B117-9739C63B80D6}"/>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A558F224-09AD-BB11-E31C-573D8E73C614}"/>
              </a:ext>
            </a:extLst>
          </p:cNvPr>
          <p:cNvSpPr>
            <a:spLocks noGrp="1"/>
          </p:cNvSpPr>
          <p:nvPr>
            <p:ph type="sldNum" sz="quarter" idx="12"/>
          </p:nvPr>
        </p:nvSpPr>
        <p:spPr/>
        <p:txBody>
          <a:bodyPr/>
          <a:lstStyle/>
          <a:p>
            <a:fld id="{B69A0C37-3931-F84F-AC94-CAC06EB915CA}" type="slidenum">
              <a:rPr lang="en-CH" smtClean="0"/>
              <a:t>‹#›</a:t>
            </a:fld>
            <a:endParaRPr lang="en-CH"/>
          </a:p>
        </p:txBody>
      </p:sp>
    </p:spTree>
    <p:extLst>
      <p:ext uri="{BB962C8B-B14F-4D97-AF65-F5344CB8AC3E}">
        <p14:creationId xmlns:p14="http://schemas.microsoft.com/office/powerpoint/2010/main" val="2198333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4BACD-C23A-2533-3266-B17F5F58E3F8}"/>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1F6D179D-1E49-8F70-B7FA-D78F3C86ABE1}"/>
              </a:ext>
            </a:extLst>
          </p:cNvPr>
          <p:cNvSpPr>
            <a:spLocks noGrp="1"/>
          </p:cNvSpPr>
          <p:nvPr>
            <p:ph type="dt" sz="half" idx="10"/>
          </p:nvPr>
        </p:nvSpPr>
        <p:spPr/>
        <p:txBody>
          <a:bodyPr/>
          <a:lstStyle/>
          <a:p>
            <a:fld id="{82FA3D65-4BD2-5947-A9F0-4EA34B636A19}" type="datetimeFigureOut">
              <a:rPr lang="en-CH" smtClean="0"/>
              <a:t>06.11.2024</a:t>
            </a:fld>
            <a:endParaRPr lang="en-CH"/>
          </a:p>
        </p:txBody>
      </p:sp>
      <p:sp>
        <p:nvSpPr>
          <p:cNvPr id="4" name="Footer Placeholder 3">
            <a:extLst>
              <a:ext uri="{FF2B5EF4-FFF2-40B4-BE49-F238E27FC236}">
                <a16:creationId xmlns:a16="http://schemas.microsoft.com/office/drawing/2014/main" id="{BBEEFC66-186B-A539-950A-39E34932D756}"/>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EFC858F8-3E6E-F177-D64D-8A8D586C9BB4}"/>
              </a:ext>
            </a:extLst>
          </p:cNvPr>
          <p:cNvSpPr>
            <a:spLocks noGrp="1"/>
          </p:cNvSpPr>
          <p:nvPr>
            <p:ph type="sldNum" sz="quarter" idx="12"/>
          </p:nvPr>
        </p:nvSpPr>
        <p:spPr/>
        <p:txBody>
          <a:bodyPr/>
          <a:lstStyle/>
          <a:p>
            <a:fld id="{B69A0C37-3931-F84F-AC94-CAC06EB915CA}" type="slidenum">
              <a:rPr lang="en-CH" smtClean="0"/>
              <a:t>‹#›</a:t>
            </a:fld>
            <a:endParaRPr lang="en-CH"/>
          </a:p>
        </p:txBody>
      </p:sp>
    </p:spTree>
    <p:extLst>
      <p:ext uri="{BB962C8B-B14F-4D97-AF65-F5344CB8AC3E}">
        <p14:creationId xmlns:p14="http://schemas.microsoft.com/office/powerpoint/2010/main" val="2515704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402EBA-B3E9-BAF6-D231-D6CBACFAB5F6}"/>
              </a:ext>
            </a:extLst>
          </p:cNvPr>
          <p:cNvSpPr>
            <a:spLocks noGrp="1"/>
          </p:cNvSpPr>
          <p:nvPr>
            <p:ph type="dt" sz="half" idx="10"/>
          </p:nvPr>
        </p:nvSpPr>
        <p:spPr/>
        <p:txBody>
          <a:bodyPr/>
          <a:lstStyle/>
          <a:p>
            <a:fld id="{82FA3D65-4BD2-5947-A9F0-4EA34B636A19}" type="datetimeFigureOut">
              <a:rPr lang="en-CH" smtClean="0"/>
              <a:t>06.11.2024</a:t>
            </a:fld>
            <a:endParaRPr lang="en-CH"/>
          </a:p>
        </p:txBody>
      </p:sp>
      <p:sp>
        <p:nvSpPr>
          <p:cNvPr id="3" name="Footer Placeholder 2">
            <a:extLst>
              <a:ext uri="{FF2B5EF4-FFF2-40B4-BE49-F238E27FC236}">
                <a16:creationId xmlns:a16="http://schemas.microsoft.com/office/drawing/2014/main" id="{A50E7055-EAE7-63CD-8CDE-3FA95C9FFA00}"/>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D5B6CEC2-1FB9-6D06-BF4B-817EA82BC264}"/>
              </a:ext>
            </a:extLst>
          </p:cNvPr>
          <p:cNvSpPr>
            <a:spLocks noGrp="1"/>
          </p:cNvSpPr>
          <p:nvPr>
            <p:ph type="sldNum" sz="quarter" idx="12"/>
          </p:nvPr>
        </p:nvSpPr>
        <p:spPr/>
        <p:txBody>
          <a:bodyPr/>
          <a:lstStyle/>
          <a:p>
            <a:fld id="{B69A0C37-3931-F84F-AC94-CAC06EB915CA}" type="slidenum">
              <a:rPr lang="en-CH" smtClean="0"/>
              <a:t>‹#›</a:t>
            </a:fld>
            <a:endParaRPr lang="en-CH"/>
          </a:p>
        </p:txBody>
      </p:sp>
    </p:spTree>
    <p:extLst>
      <p:ext uri="{BB962C8B-B14F-4D97-AF65-F5344CB8AC3E}">
        <p14:creationId xmlns:p14="http://schemas.microsoft.com/office/powerpoint/2010/main" val="14296241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19B8D-B99F-703C-387F-14DB67D6B56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BFA803DC-56A6-CEFF-956E-68754FD761A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4B173760-4B39-17BB-1053-E8A1A68CED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C978422-5FA5-E9B7-B3A3-40DC2E4BAC7B}"/>
              </a:ext>
            </a:extLst>
          </p:cNvPr>
          <p:cNvSpPr>
            <a:spLocks noGrp="1"/>
          </p:cNvSpPr>
          <p:nvPr>
            <p:ph type="dt" sz="half" idx="10"/>
          </p:nvPr>
        </p:nvSpPr>
        <p:spPr/>
        <p:txBody>
          <a:bodyPr/>
          <a:lstStyle/>
          <a:p>
            <a:fld id="{82FA3D65-4BD2-5947-A9F0-4EA34B636A19}" type="datetimeFigureOut">
              <a:rPr lang="en-CH" smtClean="0"/>
              <a:t>06.11.2024</a:t>
            </a:fld>
            <a:endParaRPr lang="en-CH"/>
          </a:p>
        </p:txBody>
      </p:sp>
      <p:sp>
        <p:nvSpPr>
          <p:cNvPr id="6" name="Footer Placeholder 5">
            <a:extLst>
              <a:ext uri="{FF2B5EF4-FFF2-40B4-BE49-F238E27FC236}">
                <a16:creationId xmlns:a16="http://schemas.microsoft.com/office/drawing/2014/main" id="{CA13BBA4-709A-76DE-88D9-35E7B858287B}"/>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FB66BE20-CBB7-7767-8B59-E631C1173E8E}"/>
              </a:ext>
            </a:extLst>
          </p:cNvPr>
          <p:cNvSpPr>
            <a:spLocks noGrp="1"/>
          </p:cNvSpPr>
          <p:nvPr>
            <p:ph type="sldNum" sz="quarter" idx="12"/>
          </p:nvPr>
        </p:nvSpPr>
        <p:spPr/>
        <p:txBody>
          <a:bodyPr/>
          <a:lstStyle/>
          <a:p>
            <a:fld id="{B69A0C37-3931-F84F-AC94-CAC06EB915CA}" type="slidenum">
              <a:rPr lang="en-CH" smtClean="0"/>
              <a:t>‹#›</a:t>
            </a:fld>
            <a:endParaRPr lang="en-CH"/>
          </a:p>
        </p:txBody>
      </p:sp>
    </p:spTree>
    <p:extLst>
      <p:ext uri="{BB962C8B-B14F-4D97-AF65-F5344CB8AC3E}">
        <p14:creationId xmlns:p14="http://schemas.microsoft.com/office/powerpoint/2010/main" val="3760556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31CD03-95D7-24FE-48EE-572BC85C99A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252C0728-3E15-DF09-6138-37A5B142D40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CD7836A3-0B5E-0E54-4E7A-B8C2100403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FBC294D-2BF6-B408-E344-9D2E4942EAE6}"/>
              </a:ext>
            </a:extLst>
          </p:cNvPr>
          <p:cNvSpPr>
            <a:spLocks noGrp="1"/>
          </p:cNvSpPr>
          <p:nvPr>
            <p:ph type="dt" sz="half" idx="10"/>
          </p:nvPr>
        </p:nvSpPr>
        <p:spPr/>
        <p:txBody>
          <a:bodyPr/>
          <a:lstStyle/>
          <a:p>
            <a:fld id="{82FA3D65-4BD2-5947-A9F0-4EA34B636A19}" type="datetimeFigureOut">
              <a:rPr lang="en-CH" smtClean="0"/>
              <a:t>06.11.2024</a:t>
            </a:fld>
            <a:endParaRPr lang="en-CH"/>
          </a:p>
        </p:txBody>
      </p:sp>
      <p:sp>
        <p:nvSpPr>
          <p:cNvPr id="6" name="Footer Placeholder 5">
            <a:extLst>
              <a:ext uri="{FF2B5EF4-FFF2-40B4-BE49-F238E27FC236}">
                <a16:creationId xmlns:a16="http://schemas.microsoft.com/office/drawing/2014/main" id="{F6BEA4F5-48EE-0876-73EF-097782AD5DFE}"/>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EEFD5AC4-63C8-CB12-1D04-2E60947972AB}"/>
              </a:ext>
            </a:extLst>
          </p:cNvPr>
          <p:cNvSpPr>
            <a:spLocks noGrp="1"/>
          </p:cNvSpPr>
          <p:nvPr>
            <p:ph type="sldNum" sz="quarter" idx="12"/>
          </p:nvPr>
        </p:nvSpPr>
        <p:spPr/>
        <p:txBody>
          <a:bodyPr/>
          <a:lstStyle/>
          <a:p>
            <a:fld id="{B69A0C37-3931-F84F-AC94-CAC06EB915CA}" type="slidenum">
              <a:rPr lang="en-CH" smtClean="0"/>
              <a:t>‹#›</a:t>
            </a:fld>
            <a:endParaRPr lang="en-CH"/>
          </a:p>
        </p:txBody>
      </p:sp>
    </p:spTree>
    <p:extLst>
      <p:ext uri="{BB962C8B-B14F-4D97-AF65-F5344CB8AC3E}">
        <p14:creationId xmlns:p14="http://schemas.microsoft.com/office/powerpoint/2010/main" val="3454442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4F430C-8ABE-1B37-DA7B-D818921C0A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1D006889-21E3-DE17-5FB3-E78CF8F1C6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5318038C-0F96-6510-DA12-D396D29C12E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2FA3D65-4BD2-5947-A9F0-4EA34B636A19}" type="datetimeFigureOut">
              <a:rPr lang="en-CH" smtClean="0"/>
              <a:t>06.11.2024</a:t>
            </a:fld>
            <a:endParaRPr lang="en-CH"/>
          </a:p>
        </p:txBody>
      </p:sp>
      <p:sp>
        <p:nvSpPr>
          <p:cNvPr id="5" name="Footer Placeholder 4">
            <a:extLst>
              <a:ext uri="{FF2B5EF4-FFF2-40B4-BE49-F238E27FC236}">
                <a16:creationId xmlns:a16="http://schemas.microsoft.com/office/drawing/2014/main" id="{F6ED0336-A261-7893-AE6F-A3D2C67845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CH"/>
          </a:p>
        </p:txBody>
      </p:sp>
      <p:sp>
        <p:nvSpPr>
          <p:cNvPr id="6" name="Slide Number Placeholder 5">
            <a:extLst>
              <a:ext uri="{FF2B5EF4-FFF2-40B4-BE49-F238E27FC236}">
                <a16:creationId xmlns:a16="http://schemas.microsoft.com/office/drawing/2014/main" id="{BCE342B5-C7D0-C958-5A38-F02F7926BCD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69A0C37-3931-F84F-AC94-CAC06EB915CA}" type="slidenum">
              <a:rPr lang="en-CH" smtClean="0"/>
              <a:t>‹#›</a:t>
            </a:fld>
            <a:endParaRPr lang="en-CH"/>
          </a:p>
        </p:txBody>
      </p:sp>
    </p:spTree>
    <p:extLst>
      <p:ext uri="{BB962C8B-B14F-4D97-AF65-F5344CB8AC3E}">
        <p14:creationId xmlns:p14="http://schemas.microsoft.com/office/powerpoint/2010/main" val="13055166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11" Type="http://schemas.openxmlformats.org/officeDocument/2006/relationships/image" Target="../media/image36.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36.png"/><Relationship Id="rId3" Type="http://schemas.openxmlformats.org/officeDocument/2006/relationships/image" Target="../media/image29.png"/><Relationship Id="rId7" Type="http://schemas.openxmlformats.org/officeDocument/2006/relationships/image" Target="../media/image38.png"/><Relationship Id="rId12" Type="http://schemas.openxmlformats.org/officeDocument/2006/relationships/image" Target="../media/image40.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7.png"/><Relationship Id="rId11" Type="http://schemas.openxmlformats.org/officeDocument/2006/relationships/image" Target="../media/image35.png"/><Relationship Id="rId5" Type="http://schemas.openxmlformats.org/officeDocument/2006/relationships/image" Target="../media/image32.png"/><Relationship Id="rId10" Type="http://schemas.openxmlformats.org/officeDocument/2006/relationships/image" Target="../media/image34.png"/><Relationship Id="rId4" Type="http://schemas.openxmlformats.org/officeDocument/2006/relationships/image" Target="../media/image30.png"/><Relationship Id="rId9" Type="http://schemas.openxmlformats.org/officeDocument/2006/relationships/image" Target="../media/image3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D917A-9806-0E9B-1BA8-CC72ABE08471}"/>
              </a:ext>
            </a:extLst>
          </p:cNvPr>
          <p:cNvSpPr>
            <a:spLocks noGrp="1"/>
          </p:cNvSpPr>
          <p:nvPr>
            <p:ph type="ctrTitle"/>
          </p:nvPr>
        </p:nvSpPr>
        <p:spPr/>
        <p:txBody>
          <a:bodyPr>
            <a:normAutofit fontScale="90000"/>
          </a:bodyPr>
          <a:lstStyle/>
          <a:p>
            <a:r>
              <a:rPr lang="en-CH" dirty="0"/>
              <a:t>Studies of the driver</a:t>
            </a:r>
            <a:br>
              <a:rPr lang="en-CH" dirty="0"/>
            </a:br>
            <a:r>
              <a:rPr lang="en-CH" dirty="0"/>
              <a:t> and study of the plasma ramp</a:t>
            </a:r>
          </a:p>
        </p:txBody>
      </p:sp>
      <p:sp>
        <p:nvSpPr>
          <p:cNvPr id="3" name="Subtitle 2">
            <a:extLst>
              <a:ext uri="{FF2B5EF4-FFF2-40B4-BE49-F238E27FC236}">
                <a16:creationId xmlns:a16="http://schemas.microsoft.com/office/drawing/2014/main" id="{B2D1859C-8F81-85AA-4422-8321E924DFB8}"/>
              </a:ext>
            </a:extLst>
          </p:cNvPr>
          <p:cNvSpPr>
            <a:spLocks noGrp="1"/>
          </p:cNvSpPr>
          <p:nvPr>
            <p:ph type="subTitle" idx="1"/>
          </p:nvPr>
        </p:nvSpPr>
        <p:spPr/>
        <p:txBody>
          <a:bodyPr/>
          <a:lstStyle/>
          <a:p>
            <a:r>
              <a:rPr lang="en-CH" dirty="0"/>
              <a:t>AWAKE Collaboration meeting – November 2024</a:t>
            </a:r>
          </a:p>
          <a:p>
            <a:r>
              <a:rPr lang="en-CH" dirty="0"/>
              <a:t>Jan Pucek</a:t>
            </a:r>
          </a:p>
        </p:txBody>
      </p:sp>
      <p:pic>
        <p:nvPicPr>
          <p:cNvPr id="4" name="Shape 10">
            <a:extLst>
              <a:ext uri="{FF2B5EF4-FFF2-40B4-BE49-F238E27FC236}">
                <a16:creationId xmlns:a16="http://schemas.microsoft.com/office/drawing/2014/main" id="{8F9DBFC6-C677-22CC-657A-A795694ED3E0}"/>
              </a:ext>
            </a:extLst>
          </p:cNvPr>
          <p:cNvPicPr preferRelativeResize="0">
            <a:picLocks noChangeAspect="1"/>
          </p:cNvPicPr>
          <p:nvPr/>
        </p:nvPicPr>
        <p:blipFill>
          <a:blip r:embed="rId2" cstate="email">
            <a:alphaModFix/>
            <a:extLst>
              <a:ext uri="{28A0092B-C50C-407E-A947-70E740481C1C}">
                <a14:useLocalDpi xmlns:a14="http://schemas.microsoft.com/office/drawing/2010/main"/>
              </a:ext>
            </a:extLst>
          </a:blip>
          <a:stretch>
            <a:fillRect/>
          </a:stretch>
        </p:blipFill>
        <p:spPr>
          <a:xfrm>
            <a:off x="10897137" y="0"/>
            <a:ext cx="1294863" cy="646488"/>
          </a:xfrm>
          <a:prstGeom prst="rect">
            <a:avLst/>
          </a:prstGeom>
          <a:noFill/>
          <a:ln>
            <a:noFill/>
          </a:ln>
        </p:spPr>
      </p:pic>
    </p:spTree>
    <p:extLst>
      <p:ext uri="{BB962C8B-B14F-4D97-AF65-F5344CB8AC3E}">
        <p14:creationId xmlns:p14="http://schemas.microsoft.com/office/powerpoint/2010/main" val="321374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3C6BF-E0D6-038B-5886-64348FEAC96F}"/>
              </a:ext>
            </a:extLst>
          </p:cNvPr>
          <p:cNvSpPr>
            <a:spLocks noGrp="1"/>
          </p:cNvSpPr>
          <p:nvPr>
            <p:ph type="title"/>
          </p:nvPr>
        </p:nvSpPr>
        <p:spPr/>
        <p:txBody>
          <a:bodyPr/>
          <a:lstStyle/>
          <a:p>
            <a:r>
              <a:rPr lang="en-CH" dirty="0"/>
              <a:t>Results</a:t>
            </a:r>
          </a:p>
        </p:txBody>
      </p:sp>
      <p:sp>
        <p:nvSpPr>
          <p:cNvPr id="3" name="Content Placeholder 2">
            <a:extLst>
              <a:ext uri="{FF2B5EF4-FFF2-40B4-BE49-F238E27FC236}">
                <a16:creationId xmlns:a16="http://schemas.microsoft.com/office/drawing/2014/main" id="{070D19FA-B66D-7A42-8EAD-D0BD5FE533E4}"/>
              </a:ext>
            </a:extLst>
          </p:cNvPr>
          <p:cNvSpPr>
            <a:spLocks noGrp="1"/>
          </p:cNvSpPr>
          <p:nvPr>
            <p:ph idx="1"/>
          </p:nvPr>
        </p:nvSpPr>
        <p:spPr/>
        <p:txBody>
          <a:bodyPr/>
          <a:lstStyle/>
          <a:p>
            <a:r>
              <a:rPr lang="en-CH" dirty="0"/>
              <a:t>No observation of reoccuring frequency in the radial modulation of the bunch nor the centroid displacement</a:t>
            </a:r>
          </a:p>
          <a:p>
            <a:pPr lvl="1"/>
            <a:r>
              <a:rPr lang="en-CH" dirty="0"/>
              <a:t>Be careful! This analysis could not determine the presence of sharp changes (as their spectrum is broad)</a:t>
            </a:r>
          </a:p>
        </p:txBody>
      </p:sp>
    </p:spTree>
    <p:extLst>
      <p:ext uri="{BB962C8B-B14F-4D97-AF65-F5344CB8AC3E}">
        <p14:creationId xmlns:p14="http://schemas.microsoft.com/office/powerpoint/2010/main" val="13389447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AB3D3-6DAB-8D23-0294-00A3DC05CDFB}"/>
              </a:ext>
            </a:extLst>
          </p:cNvPr>
          <p:cNvSpPr>
            <a:spLocks noGrp="1"/>
          </p:cNvSpPr>
          <p:nvPr>
            <p:ph type="title"/>
          </p:nvPr>
        </p:nvSpPr>
        <p:spPr/>
        <p:txBody>
          <a:bodyPr/>
          <a:lstStyle/>
          <a:p>
            <a:r>
              <a:rPr lang="en-CH" dirty="0"/>
              <a:t>Seeding parameters</a:t>
            </a:r>
          </a:p>
        </p:txBody>
      </p:sp>
      <p:pic>
        <p:nvPicPr>
          <p:cNvPr id="5" name="Content Placeholder 4" descr="A graph of a function&#10;&#10;Description automatically generated with medium confidence">
            <a:extLst>
              <a:ext uri="{FF2B5EF4-FFF2-40B4-BE49-F238E27FC236}">
                <a16:creationId xmlns:a16="http://schemas.microsoft.com/office/drawing/2014/main" id="{0F602131-CD21-4822-A1A5-CC496DE963F3}"/>
              </a:ext>
            </a:extLst>
          </p:cNvPr>
          <p:cNvPicPr>
            <a:picLocks noGrp="1" noChangeAspect="1"/>
          </p:cNvPicPr>
          <p:nvPr>
            <p:ph idx="1"/>
          </p:nvPr>
        </p:nvPicPr>
        <p:blipFill>
          <a:blip r:embed="rId2"/>
          <a:stretch>
            <a:fillRect/>
          </a:stretch>
        </p:blipFill>
        <p:spPr>
          <a:xfrm>
            <a:off x="5883926" y="1690688"/>
            <a:ext cx="6146800" cy="3886200"/>
          </a:xfrm>
        </p:spPr>
      </p:pic>
      <p:sp>
        <p:nvSpPr>
          <p:cNvPr id="6" name="TextBox 5">
            <a:extLst>
              <a:ext uri="{FF2B5EF4-FFF2-40B4-BE49-F238E27FC236}">
                <a16:creationId xmlns:a16="http://schemas.microsoft.com/office/drawing/2014/main" id="{D177F8B4-8352-A29C-37D1-26BD460F5CB6}"/>
              </a:ext>
            </a:extLst>
          </p:cNvPr>
          <p:cNvSpPr txBox="1"/>
          <p:nvPr/>
        </p:nvSpPr>
        <p:spPr>
          <a:xfrm>
            <a:off x="980501" y="1608463"/>
            <a:ext cx="4825388" cy="1200329"/>
          </a:xfrm>
          <a:prstGeom prst="rect">
            <a:avLst/>
          </a:prstGeom>
          <a:noFill/>
        </p:spPr>
        <p:txBody>
          <a:bodyPr wrap="square" rtlCol="0">
            <a:spAutoFit/>
          </a:bodyPr>
          <a:lstStyle/>
          <a:p>
            <a:r>
              <a:rPr lang="en-CH" dirty="0"/>
              <a:t>No need to introduce Fabian’s work</a:t>
            </a:r>
          </a:p>
          <a:p>
            <a:endParaRPr lang="en-CH" dirty="0"/>
          </a:p>
          <a:p>
            <a:r>
              <a:rPr lang="en-CH" dirty="0"/>
              <a:t>How does the transition change for different bunch populations and profiles?</a:t>
            </a:r>
          </a:p>
        </p:txBody>
      </p:sp>
      <p:sp>
        <p:nvSpPr>
          <p:cNvPr id="7" name="TextBox 6">
            <a:extLst>
              <a:ext uri="{FF2B5EF4-FFF2-40B4-BE49-F238E27FC236}">
                <a16:creationId xmlns:a16="http://schemas.microsoft.com/office/drawing/2014/main" id="{1E0004B7-848F-7FA8-7F48-61CBEF917CA9}"/>
              </a:ext>
            </a:extLst>
          </p:cNvPr>
          <p:cNvSpPr txBox="1"/>
          <p:nvPr/>
        </p:nvSpPr>
        <p:spPr>
          <a:xfrm>
            <a:off x="980501" y="3198167"/>
            <a:ext cx="1776448" cy="461665"/>
          </a:xfrm>
          <a:prstGeom prst="rect">
            <a:avLst/>
          </a:prstGeom>
          <a:noFill/>
        </p:spPr>
        <p:txBody>
          <a:bodyPr wrap="none" rtlCol="0">
            <a:spAutoFit/>
          </a:bodyPr>
          <a:lstStyle/>
          <a:p>
            <a:r>
              <a:rPr lang="en-CH" sz="2400" dirty="0"/>
              <a:t>Hypothesis:</a:t>
            </a:r>
          </a:p>
        </p:txBody>
      </p:sp>
      <p:sp>
        <p:nvSpPr>
          <p:cNvPr id="8" name="TextBox 7">
            <a:extLst>
              <a:ext uri="{FF2B5EF4-FFF2-40B4-BE49-F238E27FC236}">
                <a16:creationId xmlns:a16="http://schemas.microsoft.com/office/drawing/2014/main" id="{03ABCA05-F614-7996-A558-6B22A105D73F}"/>
              </a:ext>
            </a:extLst>
          </p:cNvPr>
          <p:cNvSpPr txBox="1"/>
          <p:nvPr/>
        </p:nvSpPr>
        <p:spPr>
          <a:xfrm>
            <a:off x="838200" y="3765023"/>
            <a:ext cx="4967689" cy="923330"/>
          </a:xfrm>
          <a:prstGeom prst="rect">
            <a:avLst/>
          </a:prstGeom>
          <a:noFill/>
        </p:spPr>
        <p:txBody>
          <a:bodyPr wrap="square" rtlCol="0">
            <a:spAutoFit/>
          </a:bodyPr>
          <a:lstStyle/>
          <a:p>
            <a:r>
              <a:rPr lang="en-CH" dirty="0"/>
              <a:t>In case of ”noise” scaling with the total charge the transition between SMI/SSM stays at the location where q/max(q) stays the same</a:t>
            </a:r>
          </a:p>
        </p:txBody>
      </p:sp>
    </p:spTree>
    <p:extLst>
      <p:ext uri="{BB962C8B-B14F-4D97-AF65-F5344CB8AC3E}">
        <p14:creationId xmlns:p14="http://schemas.microsoft.com/office/powerpoint/2010/main" val="733621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0065B-C4C3-B81F-D328-421CE3343BE4}"/>
              </a:ext>
            </a:extLst>
          </p:cNvPr>
          <p:cNvSpPr>
            <a:spLocks noGrp="1"/>
          </p:cNvSpPr>
          <p:nvPr>
            <p:ph type="title"/>
          </p:nvPr>
        </p:nvSpPr>
        <p:spPr>
          <a:xfrm>
            <a:off x="396766" y="0"/>
            <a:ext cx="10515600" cy="1325563"/>
          </a:xfrm>
        </p:spPr>
        <p:txBody>
          <a:bodyPr/>
          <a:lstStyle/>
          <a:p>
            <a:r>
              <a:rPr lang="en-CH" dirty="0"/>
              <a:t>Measurement of seeding</a:t>
            </a:r>
          </a:p>
        </p:txBody>
      </p:sp>
      <p:pic>
        <p:nvPicPr>
          <p:cNvPr id="5" name="Content Placeholder 4" descr="A graph of a graph&#10;&#10;Description automatically generated with medium confidence">
            <a:extLst>
              <a:ext uri="{FF2B5EF4-FFF2-40B4-BE49-F238E27FC236}">
                <a16:creationId xmlns:a16="http://schemas.microsoft.com/office/drawing/2014/main" id="{0A57893E-E159-9A2D-8818-9E6D71A265E6}"/>
              </a:ext>
            </a:extLst>
          </p:cNvPr>
          <p:cNvPicPr>
            <a:picLocks noGrp="1" noChangeAspect="1"/>
          </p:cNvPicPr>
          <p:nvPr>
            <p:ph idx="1"/>
          </p:nvPr>
        </p:nvPicPr>
        <p:blipFill>
          <a:blip r:embed="rId2"/>
          <a:stretch>
            <a:fillRect/>
          </a:stretch>
        </p:blipFill>
        <p:spPr>
          <a:xfrm>
            <a:off x="1807779" y="1575568"/>
            <a:ext cx="6916088" cy="3600000"/>
          </a:xfrm>
        </p:spPr>
      </p:pic>
      <p:sp>
        <p:nvSpPr>
          <p:cNvPr id="6" name="TextBox 5">
            <a:extLst>
              <a:ext uri="{FF2B5EF4-FFF2-40B4-BE49-F238E27FC236}">
                <a16:creationId xmlns:a16="http://schemas.microsoft.com/office/drawing/2014/main" id="{EBC1645D-1111-047C-FDFC-072C70E54587}"/>
              </a:ext>
            </a:extLst>
          </p:cNvPr>
          <p:cNvSpPr txBox="1"/>
          <p:nvPr/>
        </p:nvSpPr>
        <p:spPr>
          <a:xfrm>
            <a:off x="4030731" y="1232788"/>
            <a:ext cx="3873048" cy="338554"/>
          </a:xfrm>
          <a:prstGeom prst="rect">
            <a:avLst/>
          </a:prstGeom>
          <a:noFill/>
        </p:spPr>
        <p:txBody>
          <a:bodyPr wrap="none" rtlCol="0">
            <a:spAutoFit/>
          </a:bodyPr>
          <a:lstStyle/>
          <a:p>
            <a:r>
              <a:rPr lang="en-CH" sz="1600" dirty="0"/>
              <a:t>Normalized (averaged) longitudinal profile</a:t>
            </a:r>
          </a:p>
        </p:txBody>
      </p:sp>
      <p:sp>
        <p:nvSpPr>
          <p:cNvPr id="7" name="TextBox 6">
            <a:extLst>
              <a:ext uri="{FF2B5EF4-FFF2-40B4-BE49-F238E27FC236}">
                <a16:creationId xmlns:a16="http://schemas.microsoft.com/office/drawing/2014/main" id="{E88A1081-9E75-EEA2-0F10-39456FECFCE5}"/>
              </a:ext>
            </a:extLst>
          </p:cNvPr>
          <p:cNvSpPr txBox="1"/>
          <p:nvPr/>
        </p:nvSpPr>
        <p:spPr>
          <a:xfrm>
            <a:off x="10451333" y="-31531"/>
            <a:ext cx="1715598" cy="369332"/>
          </a:xfrm>
          <a:prstGeom prst="rect">
            <a:avLst/>
          </a:prstGeom>
          <a:noFill/>
        </p:spPr>
        <p:txBody>
          <a:bodyPr wrap="none" rtlCol="0">
            <a:spAutoFit/>
          </a:bodyPr>
          <a:lstStyle/>
          <a:p>
            <a:r>
              <a:rPr lang="en-CH" dirty="0">
                <a:solidFill>
                  <a:srgbClr val="FF0000"/>
                </a:solidFill>
              </a:rPr>
              <a:t>Data from 2022</a:t>
            </a:r>
          </a:p>
        </p:txBody>
      </p:sp>
      <p:sp>
        <p:nvSpPr>
          <p:cNvPr id="4" name="TextBox 3">
            <a:extLst>
              <a:ext uri="{FF2B5EF4-FFF2-40B4-BE49-F238E27FC236}">
                <a16:creationId xmlns:a16="http://schemas.microsoft.com/office/drawing/2014/main" id="{CE70B073-A985-D48E-89AF-7612CFAD2F38}"/>
              </a:ext>
            </a:extLst>
          </p:cNvPr>
          <p:cNvSpPr txBox="1"/>
          <p:nvPr/>
        </p:nvSpPr>
        <p:spPr>
          <a:xfrm>
            <a:off x="1807779" y="6266343"/>
            <a:ext cx="7396192" cy="369332"/>
          </a:xfrm>
          <a:prstGeom prst="rect">
            <a:avLst/>
          </a:prstGeom>
          <a:noFill/>
        </p:spPr>
        <p:txBody>
          <a:bodyPr wrap="none" rtlCol="0">
            <a:spAutoFit/>
          </a:bodyPr>
          <a:lstStyle/>
          <a:p>
            <a:r>
              <a:rPr lang="en-CH" dirty="0"/>
              <a:t>At least 4 timing settings (2 in SMI, 2 in SSM), at least 10 events per timing</a:t>
            </a:r>
          </a:p>
        </p:txBody>
      </p:sp>
      <p:sp>
        <p:nvSpPr>
          <p:cNvPr id="8" name="TextBox 7">
            <a:extLst>
              <a:ext uri="{FF2B5EF4-FFF2-40B4-BE49-F238E27FC236}">
                <a16:creationId xmlns:a16="http://schemas.microsoft.com/office/drawing/2014/main" id="{73F4B8BE-6830-1A61-6ED4-EE870E8EA20C}"/>
              </a:ext>
            </a:extLst>
          </p:cNvPr>
          <p:cNvSpPr txBox="1"/>
          <p:nvPr/>
        </p:nvSpPr>
        <p:spPr>
          <a:xfrm>
            <a:off x="2217683" y="4990902"/>
            <a:ext cx="706860" cy="369332"/>
          </a:xfrm>
          <a:prstGeom prst="rect">
            <a:avLst/>
          </a:prstGeom>
          <a:noFill/>
        </p:spPr>
        <p:txBody>
          <a:bodyPr wrap="none" rtlCol="0">
            <a:spAutoFit/>
          </a:bodyPr>
          <a:lstStyle/>
          <a:p>
            <a:r>
              <a:rPr lang="en-CH" dirty="0"/>
              <a:t>Front</a:t>
            </a:r>
          </a:p>
        </p:txBody>
      </p:sp>
      <p:sp>
        <p:nvSpPr>
          <p:cNvPr id="9" name="TextBox 8">
            <a:extLst>
              <a:ext uri="{FF2B5EF4-FFF2-40B4-BE49-F238E27FC236}">
                <a16:creationId xmlns:a16="http://schemas.microsoft.com/office/drawing/2014/main" id="{E7C3A633-198C-8430-58C8-914FB0D38F7C}"/>
              </a:ext>
            </a:extLst>
          </p:cNvPr>
          <p:cNvSpPr txBox="1"/>
          <p:nvPr/>
        </p:nvSpPr>
        <p:spPr>
          <a:xfrm>
            <a:off x="7903779" y="5056241"/>
            <a:ext cx="681597" cy="369332"/>
          </a:xfrm>
          <a:prstGeom prst="rect">
            <a:avLst/>
          </a:prstGeom>
          <a:noFill/>
        </p:spPr>
        <p:txBody>
          <a:bodyPr wrap="none" rtlCol="0">
            <a:spAutoFit/>
          </a:bodyPr>
          <a:lstStyle/>
          <a:p>
            <a:r>
              <a:rPr lang="en-CH" dirty="0"/>
              <a:t>Back</a:t>
            </a:r>
          </a:p>
        </p:txBody>
      </p:sp>
      <p:cxnSp>
        <p:nvCxnSpPr>
          <p:cNvPr id="11" name="Straight Connector 10">
            <a:extLst>
              <a:ext uri="{FF2B5EF4-FFF2-40B4-BE49-F238E27FC236}">
                <a16:creationId xmlns:a16="http://schemas.microsoft.com/office/drawing/2014/main" id="{35E4CCFB-DF83-7D3D-38C8-42723860E516}"/>
              </a:ext>
            </a:extLst>
          </p:cNvPr>
          <p:cNvCxnSpPr/>
          <p:nvPr/>
        </p:nvCxnSpPr>
        <p:spPr>
          <a:xfrm>
            <a:off x="3510456" y="3855020"/>
            <a:ext cx="0" cy="693682"/>
          </a:xfrm>
          <a:prstGeom prst="line">
            <a:avLst/>
          </a:prstGeom>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CF8F8A64-48D7-2E79-9294-4E9574A106CD}"/>
              </a:ext>
            </a:extLst>
          </p:cNvPr>
          <p:cNvSpPr txBox="1"/>
          <p:nvPr/>
        </p:nvSpPr>
        <p:spPr>
          <a:xfrm>
            <a:off x="2695494" y="3429000"/>
            <a:ext cx="1335237" cy="369332"/>
          </a:xfrm>
          <a:prstGeom prst="rect">
            <a:avLst/>
          </a:prstGeom>
          <a:noFill/>
        </p:spPr>
        <p:txBody>
          <a:bodyPr wrap="none" rtlCol="0">
            <a:spAutoFit/>
          </a:bodyPr>
          <a:lstStyle/>
          <a:p>
            <a:r>
              <a:rPr lang="en-CH" dirty="0"/>
              <a:t>Laser pulse</a:t>
            </a:r>
          </a:p>
        </p:txBody>
      </p:sp>
      <p:cxnSp>
        <p:nvCxnSpPr>
          <p:cNvPr id="14" name="Straight Arrow Connector 13">
            <a:extLst>
              <a:ext uri="{FF2B5EF4-FFF2-40B4-BE49-F238E27FC236}">
                <a16:creationId xmlns:a16="http://schemas.microsoft.com/office/drawing/2014/main" id="{528EB1FA-2C10-82AF-10CA-47E0964F06B4}"/>
              </a:ext>
            </a:extLst>
          </p:cNvPr>
          <p:cNvCxnSpPr/>
          <p:nvPr/>
        </p:nvCxnSpPr>
        <p:spPr>
          <a:xfrm>
            <a:off x="3158360" y="4014952"/>
            <a:ext cx="662152"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539564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9EBC4-5389-FF77-F886-82805E3C0AD9}"/>
              </a:ext>
            </a:extLst>
          </p:cNvPr>
          <p:cNvSpPr>
            <a:spLocks noGrp="1"/>
          </p:cNvSpPr>
          <p:nvPr>
            <p:ph type="title"/>
          </p:nvPr>
        </p:nvSpPr>
        <p:spPr/>
        <p:txBody>
          <a:bodyPr/>
          <a:lstStyle/>
          <a:p>
            <a:r>
              <a:rPr lang="en-CH" dirty="0"/>
              <a:t>Analysis</a:t>
            </a:r>
          </a:p>
        </p:txBody>
      </p:sp>
      <p:pic>
        <p:nvPicPr>
          <p:cNvPr id="4" name="Picture 2">
            <a:extLst>
              <a:ext uri="{FF2B5EF4-FFF2-40B4-BE49-F238E27FC236}">
                <a16:creationId xmlns:a16="http://schemas.microsoft.com/office/drawing/2014/main" id="{A8AB8A2B-81F3-40EE-9842-79C916E330A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832"/>
          <a:stretch/>
        </p:blipFill>
        <p:spPr bwMode="auto">
          <a:xfrm>
            <a:off x="0" y="1839311"/>
            <a:ext cx="6916088" cy="2164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270135B-A4E7-F3B9-6F12-07A849947E7F}"/>
              </a:ext>
            </a:extLst>
          </p:cNvPr>
          <p:cNvSpPr txBox="1"/>
          <p:nvPr/>
        </p:nvSpPr>
        <p:spPr>
          <a:xfrm>
            <a:off x="157655" y="1469979"/>
            <a:ext cx="2531975" cy="369332"/>
          </a:xfrm>
          <a:prstGeom prst="rect">
            <a:avLst/>
          </a:prstGeom>
          <a:noFill/>
        </p:spPr>
        <p:txBody>
          <a:bodyPr wrap="none" rtlCol="0">
            <a:spAutoFit/>
          </a:bodyPr>
          <a:lstStyle/>
          <a:p>
            <a:r>
              <a:rPr lang="en-CH" dirty="0"/>
              <a:t>Waterfall plot of events:</a:t>
            </a:r>
          </a:p>
        </p:txBody>
      </p:sp>
      <p:sp>
        <p:nvSpPr>
          <p:cNvPr id="8" name="Right Arrow 7">
            <a:extLst>
              <a:ext uri="{FF2B5EF4-FFF2-40B4-BE49-F238E27FC236}">
                <a16:creationId xmlns:a16="http://schemas.microsoft.com/office/drawing/2014/main" id="{B7531CBC-C7BE-2A4A-551D-1A3074B33E1F}"/>
              </a:ext>
            </a:extLst>
          </p:cNvPr>
          <p:cNvSpPr/>
          <p:nvPr/>
        </p:nvSpPr>
        <p:spPr>
          <a:xfrm>
            <a:off x="7010400" y="2701159"/>
            <a:ext cx="630621" cy="22030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050" name="Picture 2">
            <a:extLst>
              <a:ext uri="{FF2B5EF4-FFF2-40B4-BE49-F238E27FC236}">
                <a16:creationId xmlns:a16="http://schemas.microsoft.com/office/drawing/2014/main" id="{97FAC9B8-900B-CED6-B25B-D5B05D0BB3D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62912"/>
          <a:stretch/>
        </p:blipFill>
        <p:spPr bwMode="auto">
          <a:xfrm>
            <a:off x="7735333" y="868372"/>
            <a:ext cx="4521921" cy="445849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3619A442-EE8D-2DD7-B17D-765D8DAAA501}"/>
              </a:ext>
            </a:extLst>
          </p:cNvPr>
          <p:cNvSpPr txBox="1"/>
          <p:nvPr/>
        </p:nvSpPr>
        <p:spPr>
          <a:xfrm>
            <a:off x="8187559" y="365125"/>
            <a:ext cx="1744773" cy="369332"/>
          </a:xfrm>
          <a:prstGeom prst="rect">
            <a:avLst/>
          </a:prstGeom>
          <a:noFill/>
        </p:spPr>
        <p:txBody>
          <a:bodyPr wrap="none" rtlCol="0">
            <a:spAutoFit/>
          </a:bodyPr>
          <a:lstStyle/>
          <a:p>
            <a:r>
              <a:rPr lang="en-CH" dirty="0"/>
              <a:t>Lineout for DFT:</a:t>
            </a:r>
          </a:p>
        </p:txBody>
      </p:sp>
      <p:cxnSp>
        <p:nvCxnSpPr>
          <p:cNvPr id="11" name="Straight Arrow Connector 10">
            <a:extLst>
              <a:ext uri="{FF2B5EF4-FFF2-40B4-BE49-F238E27FC236}">
                <a16:creationId xmlns:a16="http://schemas.microsoft.com/office/drawing/2014/main" id="{FA403D89-D53D-BC9A-053F-E877D3506846}"/>
              </a:ext>
            </a:extLst>
          </p:cNvPr>
          <p:cNvCxnSpPr/>
          <p:nvPr/>
        </p:nvCxnSpPr>
        <p:spPr>
          <a:xfrm flipH="1">
            <a:off x="5896303" y="4992414"/>
            <a:ext cx="1839030" cy="136634"/>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1C487E2E-CA42-E056-F65C-560C9D89BB6B}"/>
              </a:ext>
            </a:extLst>
          </p:cNvPr>
          <p:cNvSpPr txBox="1"/>
          <p:nvPr/>
        </p:nvSpPr>
        <p:spPr>
          <a:xfrm>
            <a:off x="3941589" y="5026199"/>
            <a:ext cx="5990743" cy="646331"/>
          </a:xfrm>
          <a:prstGeom prst="rect">
            <a:avLst/>
          </a:prstGeom>
          <a:noFill/>
        </p:spPr>
        <p:txBody>
          <a:bodyPr wrap="none" rtlCol="0">
            <a:spAutoFit/>
          </a:bodyPr>
          <a:lstStyle/>
          <a:p>
            <a:r>
              <a:rPr lang="en-CH" dirty="0"/>
              <a:t>Array of phase:</a:t>
            </a:r>
          </a:p>
          <a:p>
            <a:r>
              <a:rPr lang="en-CH" dirty="0"/>
              <a:t>[1.41, 1.98, 1.25, 2.32, 1.8, 0.18, 0.53, 1.76, 2.11, 2.5, 1.73]</a:t>
            </a:r>
          </a:p>
        </p:txBody>
      </p:sp>
      <p:cxnSp>
        <p:nvCxnSpPr>
          <p:cNvPr id="13" name="Straight Arrow Connector 12">
            <a:extLst>
              <a:ext uri="{FF2B5EF4-FFF2-40B4-BE49-F238E27FC236}">
                <a16:creationId xmlns:a16="http://schemas.microsoft.com/office/drawing/2014/main" id="{2489CBBB-DB5B-D3E1-7A15-FA96EB2FCF3B}"/>
              </a:ext>
            </a:extLst>
          </p:cNvPr>
          <p:cNvCxnSpPr>
            <a:cxnSpLocks/>
          </p:cNvCxnSpPr>
          <p:nvPr/>
        </p:nvCxnSpPr>
        <p:spPr>
          <a:xfrm flipH="1">
            <a:off x="3005959" y="5439409"/>
            <a:ext cx="823847" cy="383322"/>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09BE4DAA-6396-C02C-B13C-1F714812828D}"/>
              </a:ext>
            </a:extLst>
          </p:cNvPr>
          <p:cNvSpPr txBox="1"/>
          <p:nvPr/>
        </p:nvSpPr>
        <p:spPr>
          <a:xfrm>
            <a:off x="1407626" y="5822731"/>
            <a:ext cx="2533963" cy="369332"/>
          </a:xfrm>
          <a:prstGeom prst="rect">
            <a:avLst/>
          </a:prstGeom>
          <a:noFill/>
        </p:spPr>
        <p:txBody>
          <a:bodyPr wrap="none" rtlCol="0">
            <a:spAutoFit/>
          </a:bodyPr>
          <a:lstStyle/>
          <a:p>
            <a:r>
              <a:rPr lang="en-CH" dirty="0">
                <a:solidFill>
                  <a:srgbClr val="FF0000"/>
                </a:solidFill>
              </a:rPr>
              <a:t>Circular variance = 0.21</a:t>
            </a:r>
          </a:p>
        </p:txBody>
      </p:sp>
      <p:pic>
        <p:nvPicPr>
          <p:cNvPr id="2054" name="Picture 6">
            <a:extLst>
              <a:ext uri="{FF2B5EF4-FFF2-40B4-BE49-F238E27FC236}">
                <a16:creationId xmlns:a16="http://schemas.microsoft.com/office/drawing/2014/main" id="{FF171E37-92C1-D1BA-F214-31D6521B67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29806" y="5822731"/>
            <a:ext cx="1314231" cy="843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12056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D2C03-2A60-E02E-EE4E-751BA93174AA}"/>
              </a:ext>
            </a:extLst>
          </p:cNvPr>
          <p:cNvSpPr>
            <a:spLocks noGrp="1"/>
          </p:cNvSpPr>
          <p:nvPr>
            <p:ph type="title"/>
          </p:nvPr>
        </p:nvSpPr>
        <p:spPr/>
        <p:txBody>
          <a:bodyPr/>
          <a:lstStyle/>
          <a:p>
            <a:r>
              <a:rPr lang="en-CH" dirty="0"/>
              <a:t>Circular variance (examples)</a:t>
            </a:r>
          </a:p>
        </p:txBody>
      </p:sp>
      <p:sp>
        <p:nvSpPr>
          <p:cNvPr id="3" name="Content Placeholder 2">
            <a:extLst>
              <a:ext uri="{FF2B5EF4-FFF2-40B4-BE49-F238E27FC236}">
                <a16:creationId xmlns:a16="http://schemas.microsoft.com/office/drawing/2014/main" id="{B6336F8E-9426-FF54-4CC3-E8A9B4AD9AF4}"/>
              </a:ext>
            </a:extLst>
          </p:cNvPr>
          <p:cNvSpPr>
            <a:spLocks noGrp="1"/>
          </p:cNvSpPr>
          <p:nvPr>
            <p:ph idx="1"/>
          </p:nvPr>
        </p:nvSpPr>
        <p:spPr>
          <a:xfrm>
            <a:off x="543910" y="1878177"/>
            <a:ext cx="10515600" cy="4351338"/>
          </a:xfrm>
        </p:spPr>
        <p:txBody>
          <a:bodyPr>
            <a:normAutofit lnSpcReduction="10000"/>
          </a:bodyPr>
          <a:lstStyle/>
          <a:p>
            <a:r>
              <a:rPr lang="en-CH" dirty="0"/>
              <a:t>Uniformly distributed population: cv = 1</a:t>
            </a:r>
          </a:p>
          <a:p>
            <a:endParaRPr lang="en-CH" dirty="0"/>
          </a:p>
          <a:p>
            <a:endParaRPr lang="en-CH" dirty="0"/>
          </a:p>
          <a:p>
            <a:r>
              <a:rPr lang="en-CH" dirty="0"/>
              <a:t>Uniformly distributed population in ½: cv = 0.36</a:t>
            </a:r>
          </a:p>
          <a:p>
            <a:endParaRPr lang="en-CH" dirty="0"/>
          </a:p>
          <a:p>
            <a:endParaRPr lang="en-CH" dirty="0"/>
          </a:p>
          <a:p>
            <a:r>
              <a:rPr lang="en-CH" dirty="0"/>
              <a:t>Uniformly distrubuted population over 0.6: cv = 0.5</a:t>
            </a:r>
          </a:p>
          <a:p>
            <a:endParaRPr lang="en-CH" dirty="0"/>
          </a:p>
          <a:p>
            <a:r>
              <a:rPr lang="en-CH" dirty="0"/>
              <a:t>Gaussian with 𝜎 = 0.57rad: cv = 0.15</a:t>
            </a:r>
          </a:p>
        </p:txBody>
      </p:sp>
      <p:pic>
        <p:nvPicPr>
          <p:cNvPr id="3074" name="Picture 2">
            <a:extLst>
              <a:ext uri="{FF2B5EF4-FFF2-40B4-BE49-F238E27FC236}">
                <a16:creationId xmlns:a16="http://schemas.microsoft.com/office/drawing/2014/main" id="{BAD2BB33-4753-3764-F0DA-A5C416D4D4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4221" y="564931"/>
            <a:ext cx="224253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E9033FFA-853A-778F-C93A-F276C01AFC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163" y="2362980"/>
            <a:ext cx="224253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0A344FFE-AA20-8AC9-567B-545A1E7F3E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64161" y="3987350"/>
            <a:ext cx="224253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a:extLst>
              <a:ext uri="{FF2B5EF4-FFF2-40B4-BE49-F238E27FC236}">
                <a16:creationId xmlns:a16="http://schemas.microsoft.com/office/drawing/2014/main" id="{80A3E6D3-2702-7221-8556-7B01DBBD7C8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1631" y="5282782"/>
            <a:ext cx="2242530" cy="14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87588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94B78-6BE4-29CE-325F-BEAA8394D5C4}"/>
              </a:ext>
            </a:extLst>
          </p:cNvPr>
          <p:cNvSpPr>
            <a:spLocks noGrp="1"/>
          </p:cNvSpPr>
          <p:nvPr>
            <p:ph type="title"/>
          </p:nvPr>
        </p:nvSpPr>
        <p:spPr/>
        <p:txBody>
          <a:bodyPr/>
          <a:lstStyle/>
          <a:p>
            <a:r>
              <a:rPr lang="en-CH" dirty="0"/>
              <a:t>Results</a:t>
            </a:r>
          </a:p>
        </p:txBody>
      </p:sp>
      <p:pic>
        <p:nvPicPr>
          <p:cNvPr id="4" name="Picture 3" descr="A screen shot of a graph&#10;&#10;Description automatically generated">
            <a:extLst>
              <a:ext uri="{FF2B5EF4-FFF2-40B4-BE49-F238E27FC236}">
                <a16:creationId xmlns:a16="http://schemas.microsoft.com/office/drawing/2014/main" id="{8120C254-B5BA-4B8F-28FF-0BA6E865A02F}"/>
              </a:ext>
            </a:extLst>
          </p:cNvPr>
          <p:cNvPicPr>
            <a:picLocks noChangeAspect="1"/>
          </p:cNvPicPr>
          <p:nvPr/>
        </p:nvPicPr>
        <p:blipFill>
          <a:blip r:embed="rId2"/>
          <a:stretch>
            <a:fillRect/>
          </a:stretch>
        </p:blipFill>
        <p:spPr>
          <a:xfrm>
            <a:off x="1802754" y="1690688"/>
            <a:ext cx="8586492" cy="4486275"/>
          </a:xfrm>
          <a:prstGeom prst="rect">
            <a:avLst/>
          </a:prstGeom>
        </p:spPr>
      </p:pic>
      <p:cxnSp>
        <p:nvCxnSpPr>
          <p:cNvPr id="6" name="Straight Connector 5">
            <a:extLst>
              <a:ext uri="{FF2B5EF4-FFF2-40B4-BE49-F238E27FC236}">
                <a16:creationId xmlns:a16="http://schemas.microsoft.com/office/drawing/2014/main" id="{2BE879A5-67E1-AF40-6427-9695B39424AE}"/>
              </a:ext>
            </a:extLst>
          </p:cNvPr>
          <p:cNvCxnSpPr>
            <a:cxnSpLocks/>
          </p:cNvCxnSpPr>
          <p:nvPr/>
        </p:nvCxnSpPr>
        <p:spPr>
          <a:xfrm>
            <a:off x="5144877" y="4671152"/>
            <a:ext cx="514487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A470DF95-C4F1-EF27-B147-8F706952E0DF}"/>
              </a:ext>
            </a:extLst>
          </p:cNvPr>
          <p:cNvCxnSpPr>
            <a:cxnSpLocks/>
          </p:cNvCxnSpPr>
          <p:nvPr/>
        </p:nvCxnSpPr>
        <p:spPr>
          <a:xfrm>
            <a:off x="2875402" y="2686279"/>
            <a:ext cx="2159307" cy="0"/>
          </a:xfrm>
          <a:prstGeom prst="line">
            <a:avLst/>
          </a:prstGeom>
        </p:spPr>
        <p:style>
          <a:lnRef idx="2">
            <a:schemeClr val="accent1"/>
          </a:lnRef>
          <a:fillRef idx="0">
            <a:schemeClr val="accent1"/>
          </a:fillRef>
          <a:effectRef idx="1">
            <a:schemeClr val="accent1"/>
          </a:effectRef>
          <a:fontRef idx="minor">
            <a:schemeClr val="tx1"/>
          </a:fontRef>
        </p:style>
      </p:cxnSp>
      <p:sp>
        <p:nvSpPr>
          <p:cNvPr id="13" name="Right Brace 12">
            <a:extLst>
              <a:ext uri="{FF2B5EF4-FFF2-40B4-BE49-F238E27FC236}">
                <a16:creationId xmlns:a16="http://schemas.microsoft.com/office/drawing/2014/main" id="{2B23CB0C-463C-FC75-14E0-4143B02C307D}"/>
              </a:ext>
            </a:extLst>
          </p:cNvPr>
          <p:cNvSpPr/>
          <p:nvPr/>
        </p:nvSpPr>
        <p:spPr>
          <a:xfrm>
            <a:off x="10289754" y="4682169"/>
            <a:ext cx="242371" cy="683046"/>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p>
        </p:txBody>
      </p:sp>
      <p:sp>
        <p:nvSpPr>
          <p:cNvPr id="14" name="TextBox 13">
            <a:extLst>
              <a:ext uri="{FF2B5EF4-FFF2-40B4-BE49-F238E27FC236}">
                <a16:creationId xmlns:a16="http://schemas.microsoft.com/office/drawing/2014/main" id="{7B755575-86DD-910A-AF5C-A5DB2651E8C2}"/>
              </a:ext>
            </a:extLst>
          </p:cNvPr>
          <p:cNvSpPr txBox="1"/>
          <p:nvPr/>
        </p:nvSpPr>
        <p:spPr>
          <a:xfrm>
            <a:off x="5387248" y="2074261"/>
            <a:ext cx="556563" cy="369332"/>
          </a:xfrm>
          <a:prstGeom prst="rect">
            <a:avLst/>
          </a:prstGeom>
          <a:noFill/>
        </p:spPr>
        <p:txBody>
          <a:bodyPr wrap="none" rtlCol="0">
            <a:spAutoFit/>
          </a:bodyPr>
          <a:lstStyle/>
          <a:p>
            <a:r>
              <a:rPr lang="en-CH" dirty="0"/>
              <a:t>SMI</a:t>
            </a:r>
          </a:p>
        </p:txBody>
      </p:sp>
      <p:sp>
        <p:nvSpPr>
          <p:cNvPr id="15" name="Right Brace 14">
            <a:extLst>
              <a:ext uri="{FF2B5EF4-FFF2-40B4-BE49-F238E27FC236}">
                <a16:creationId xmlns:a16="http://schemas.microsoft.com/office/drawing/2014/main" id="{3C4B6121-6ACF-6E27-49A6-01807C12CD74}"/>
              </a:ext>
            </a:extLst>
          </p:cNvPr>
          <p:cNvSpPr/>
          <p:nvPr/>
        </p:nvSpPr>
        <p:spPr>
          <a:xfrm>
            <a:off x="5089793" y="1839817"/>
            <a:ext cx="242371" cy="846462"/>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p>
        </p:txBody>
      </p:sp>
      <p:sp>
        <p:nvSpPr>
          <p:cNvPr id="16" name="TextBox 15">
            <a:extLst>
              <a:ext uri="{FF2B5EF4-FFF2-40B4-BE49-F238E27FC236}">
                <a16:creationId xmlns:a16="http://schemas.microsoft.com/office/drawing/2014/main" id="{FDBF99CF-BE91-9765-6FA5-437F71E342F3}"/>
              </a:ext>
            </a:extLst>
          </p:cNvPr>
          <p:cNvSpPr txBox="1"/>
          <p:nvPr/>
        </p:nvSpPr>
        <p:spPr>
          <a:xfrm>
            <a:off x="10557975" y="4839026"/>
            <a:ext cx="627095" cy="369332"/>
          </a:xfrm>
          <a:prstGeom prst="rect">
            <a:avLst/>
          </a:prstGeom>
          <a:noFill/>
        </p:spPr>
        <p:txBody>
          <a:bodyPr wrap="none" rtlCol="0">
            <a:spAutoFit/>
          </a:bodyPr>
          <a:lstStyle/>
          <a:p>
            <a:r>
              <a:rPr lang="en-CH" dirty="0"/>
              <a:t>SSM</a:t>
            </a:r>
          </a:p>
        </p:txBody>
      </p:sp>
      <p:sp>
        <p:nvSpPr>
          <p:cNvPr id="17" name="Rectangle 16">
            <a:extLst>
              <a:ext uri="{FF2B5EF4-FFF2-40B4-BE49-F238E27FC236}">
                <a16:creationId xmlns:a16="http://schemas.microsoft.com/office/drawing/2014/main" id="{C5821326-924C-C636-C819-F0CB8E750348}"/>
              </a:ext>
            </a:extLst>
          </p:cNvPr>
          <p:cNvSpPr/>
          <p:nvPr/>
        </p:nvSpPr>
        <p:spPr>
          <a:xfrm>
            <a:off x="4693186" y="1839817"/>
            <a:ext cx="451691" cy="3525398"/>
          </a:xfrm>
          <a:prstGeom prst="rect">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TextBox 17">
            <a:extLst>
              <a:ext uri="{FF2B5EF4-FFF2-40B4-BE49-F238E27FC236}">
                <a16:creationId xmlns:a16="http://schemas.microsoft.com/office/drawing/2014/main" id="{A2D63C94-6693-5E3F-0764-05E73E4EDEED}"/>
              </a:ext>
            </a:extLst>
          </p:cNvPr>
          <p:cNvSpPr txBox="1"/>
          <p:nvPr/>
        </p:nvSpPr>
        <p:spPr>
          <a:xfrm>
            <a:off x="3056041" y="3802389"/>
            <a:ext cx="1154868" cy="369332"/>
          </a:xfrm>
          <a:prstGeom prst="rect">
            <a:avLst/>
          </a:prstGeom>
          <a:noFill/>
        </p:spPr>
        <p:txBody>
          <a:bodyPr wrap="none" rtlCol="0">
            <a:spAutoFit/>
          </a:bodyPr>
          <a:lstStyle/>
          <a:p>
            <a:r>
              <a:rPr lang="en-CH" dirty="0"/>
              <a:t>Transition</a:t>
            </a:r>
          </a:p>
        </p:txBody>
      </p:sp>
      <p:cxnSp>
        <p:nvCxnSpPr>
          <p:cNvPr id="20" name="Straight Arrow Connector 19">
            <a:extLst>
              <a:ext uri="{FF2B5EF4-FFF2-40B4-BE49-F238E27FC236}">
                <a16:creationId xmlns:a16="http://schemas.microsoft.com/office/drawing/2014/main" id="{5A39000B-26DE-9250-8227-F99E87E692B0}"/>
              </a:ext>
            </a:extLst>
          </p:cNvPr>
          <p:cNvCxnSpPr/>
          <p:nvPr/>
        </p:nvCxnSpPr>
        <p:spPr>
          <a:xfrm flipV="1">
            <a:off x="4208443" y="3681871"/>
            <a:ext cx="452644" cy="32997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25196C5B-D73B-8E0A-0E88-90A7E1728F84}"/>
              </a:ext>
            </a:extLst>
          </p:cNvPr>
          <p:cNvSpPr txBox="1"/>
          <p:nvPr/>
        </p:nvSpPr>
        <p:spPr>
          <a:xfrm>
            <a:off x="1877127" y="6379943"/>
            <a:ext cx="8654998" cy="369332"/>
          </a:xfrm>
          <a:prstGeom prst="rect">
            <a:avLst/>
          </a:prstGeom>
          <a:noFill/>
        </p:spPr>
        <p:txBody>
          <a:bodyPr wrap="none" rtlCol="0">
            <a:spAutoFit/>
          </a:bodyPr>
          <a:lstStyle/>
          <a:p>
            <a:r>
              <a:rPr lang="en-CH" dirty="0">
                <a:solidFill>
                  <a:srgbClr val="FF0000"/>
                </a:solidFill>
              </a:rPr>
              <a:t>Transition between SMI and SSM happens between 12-15% of the charge density peak</a:t>
            </a:r>
          </a:p>
        </p:txBody>
      </p:sp>
      <p:cxnSp>
        <p:nvCxnSpPr>
          <p:cNvPr id="5" name="Straight Arrow Connector 4">
            <a:extLst>
              <a:ext uri="{FF2B5EF4-FFF2-40B4-BE49-F238E27FC236}">
                <a16:creationId xmlns:a16="http://schemas.microsoft.com/office/drawing/2014/main" id="{B616FF0F-F513-9F64-7D8A-59E3DDC95504}"/>
              </a:ext>
            </a:extLst>
          </p:cNvPr>
          <p:cNvCxnSpPr>
            <a:endCxn id="4" idx="1"/>
          </p:cNvCxnSpPr>
          <p:nvPr/>
        </p:nvCxnSpPr>
        <p:spPr>
          <a:xfrm flipV="1">
            <a:off x="1219200" y="3933826"/>
            <a:ext cx="583554" cy="9052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A99DDEF6-65F4-C63E-931A-F4B9EC298D68}"/>
              </a:ext>
            </a:extLst>
          </p:cNvPr>
          <p:cNvSpPr txBox="1"/>
          <p:nvPr/>
        </p:nvSpPr>
        <p:spPr>
          <a:xfrm>
            <a:off x="548708" y="4839026"/>
            <a:ext cx="1198835" cy="646331"/>
          </a:xfrm>
          <a:prstGeom prst="rect">
            <a:avLst/>
          </a:prstGeom>
          <a:noFill/>
        </p:spPr>
        <p:txBody>
          <a:bodyPr wrap="square" rtlCol="0">
            <a:spAutoFit/>
          </a:bodyPr>
          <a:lstStyle/>
          <a:p>
            <a:r>
              <a:rPr lang="en-CH" dirty="0"/>
              <a:t>Circular variance</a:t>
            </a:r>
          </a:p>
        </p:txBody>
      </p:sp>
    </p:spTree>
    <p:extLst>
      <p:ext uri="{BB962C8B-B14F-4D97-AF65-F5344CB8AC3E}">
        <p14:creationId xmlns:p14="http://schemas.microsoft.com/office/powerpoint/2010/main" val="38402868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67F06-A3D1-793E-5246-AE847D89793D}"/>
              </a:ext>
            </a:extLst>
          </p:cNvPr>
          <p:cNvSpPr>
            <a:spLocks noGrp="1"/>
          </p:cNvSpPr>
          <p:nvPr>
            <p:ph type="title"/>
          </p:nvPr>
        </p:nvSpPr>
        <p:spPr/>
        <p:txBody>
          <a:bodyPr/>
          <a:lstStyle/>
          <a:p>
            <a:r>
              <a:rPr lang="en-CH" dirty="0"/>
              <a:t>Results</a:t>
            </a:r>
          </a:p>
        </p:txBody>
      </p:sp>
      <p:sp>
        <p:nvSpPr>
          <p:cNvPr id="3" name="Content Placeholder 2">
            <a:extLst>
              <a:ext uri="{FF2B5EF4-FFF2-40B4-BE49-F238E27FC236}">
                <a16:creationId xmlns:a16="http://schemas.microsoft.com/office/drawing/2014/main" id="{C6A45F9A-2F71-4A3D-FF70-34EFF7A8F004}"/>
              </a:ext>
            </a:extLst>
          </p:cNvPr>
          <p:cNvSpPr>
            <a:spLocks noGrp="1"/>
          </p:cNvSpPr>
          <p:nvPr>
            <p:ph idx="1"/>
          </p:nvPr>
        </p:nvSpPr>
        <p:spPr/>
        <p:txBody>
          <a:bodyPr/>
          <a:lstStyle/>
          <a:p>
            <a:pPr marL="514350" indent="-514350">
              <a:buFont typeface="+mj-lt"/>
              <a:buAutoNum type="arabicPeriod"/>
            </a:pPr>
            <a:r>
              <a:rPr lang="en-CH" dirty="0"/>
              <a:t>Validates the treshold being at the same relative charge density</a:t>
            </a:r>
          </a:p>
          <a:p>
            <a:pPr marL="514350" indent="-514350">
              <a:buFont typeface="+mj-lt"/>
              <a:buAutoNum type="arabicPeriod"/>
            </a:pPr>
            <a:r>
              <a:rPr lang="en-CH" dirty="0"/>
              <a:t>If any structure present at the entrance, amplitude scales with total charge</a:t>
            </a:r>
          </a:p>
        </p:txBody>
      </p:sp>
      <p:sp>
        <p:nvSpPr>
          <p:cNvPr id="4" name="TextBox 3">
            <a:extLst>
              <a:ext uri="{FF2B5EF4-FFF2-40B4-BE49-F238E27FC236}">
                <a16:creationId xmlns:a16="http://schemas.microsoft.com/office/drawing/2014/main" id="{1E7286DD-B834-44C0-6A93-F2FA558D4194}"/>
              </a:ext>
            </a:extLst>
          </p:cNvPr>
          <p:cNvSpPr txBox="1"/>
          <p:nvPr/>
        </p:nvSpPr>
        <p:spPr>
          <a:xfrm>
            <a:off x="838200" y="4340772"/>
            <a:ext cx="5609292" cy="369332"/>
          </a:xfrm>
          <a:prstGeom prst="rect">
            <a:avLst/>
          </a:prstGeom>
          <a:noFill/>
        </p:spPr>
        <p:txBody>
          <a:bodyPr wrap="none" rtlCol="0">
            <a:spAutoFit/>
          </a:bodyPr>
          <a:lstStyle/>
          <a:p>
            <a:r>
              <a:rPr lang="en-CH" dirty="0"/>
              <a:t>Possible experiments in 2025 to complete the datasets</a:t>
            </a:r>
          </a:p>
        </p:txBody>
      </p:sp>
    </p:spTree>
    <p:extLst>
      <p:ext uri="{BB962C8B-B14F-4D97-AF65-F5344CB8AC3E}">
        <p14:creationId xmlns:p14="http://schemas.microsoft.com/office/powerpoint/2010/main" val="30028269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CC8A4-8BE6-661B-B221-B29047D1AA18}"/>
              </a:ext>
            </a:extLst>
          </p:cNvPr>
          <p:cNvSpPr>
            <a:spLocks noGrp="1"/>
          </p:cNvSpPr>
          <p:nvPr>
            <p:ph type="title"/>
          </p:nvPr>
        </p:nvSpPr>
        <p:spPr/>
        <p:txBody>
          <a:bodyPr/>
          <a:lstStyle/>
          <a:p>
            <a:r>
              <a:rPr lang="en-CH" dirty="0"/>
              <a:t>Study of the density ramp at the plasma entrance</a:t>
            </a:r>
          </a:p>
        </p:txBody>
      </p:sp>
      <p:pic>
        <p:nvPicPr>
          <p:cNvPr id="5" name="Content Placeholder 4" descr="A white background with black text&#10;&#10;Description automatically generated">
            <a:extLst>
              <a:ext uri="{FF2B5EF4-FFF2-40B4-BE49-F238E27FC236}">
                <a16:creationId xmlns:a16="http://schemas.microsoft.com/office/drawing/2014/main" id="{5EC24AF3-8B39-C80A-2711-BCC9B025C90E}"/>
              </a:ext>
            </a:extLst>
          </p:cNvPr>
          <p:cNvPicPr>
            <a:picLocks noGrp="1" noChangeAspect="1"/>
          </p:cNvPicPr>
          <p:nvPr>
            <p:ph idx="1"/>
          </p:nvPr>
        </p:nvPicPr>
        <p:blipFill>
          <a:blip r:embed="rId2"/>
          <a:stretch>
            <a:fillRect/>
          </a:stretch>
        </p:blipFill>
        <p:spPr>
          <a:xfrm rot="19525886">
            <a:off x="536204" y="2247910"/>
            <a:ext cx="5062615" cy="2869533"/>
          </a:xfrm>
        </p:spPr>
      </p:pic>
      <p:sp>
        <p:nvSpPr>
          <p:cNvPr id="7" name="TextBox 6">
            <a:extLst>
              <a:ext uri="{FF2B5EF4-FFF2-40B4-BE49-F238E27FC236}">
                <a16:creationId xmlns:a16="http://schemas.microsoft.com/office/drawing/2014/main" id="{FC7DBE25-75AB-C161-004C-A15B9FA0F968}"/>
              </a:ext>
            </a:extLst>
          </p:cNvPr>
          <p:cNvSpPr txBox="1"/>
          <p:nvPr/>
        </p:nvSpPr>
        <p:spPr>
          <a:xfrm>
            <a:off x="6663561" y="2543504"/>
            <a:ext cx="5514458" cy="923330"/>
          </a:xfrm>
          <a:prstGeom prst="rect">
            <a:avLst/>
          </a:prstGeom>
          <a:noFill/>
        </p:spPr>
        <p:txBody>
          <a:bodyPr wrap="none" rtlCol="0">
            <a:spAutoFit/>
          </a:bodyPr>
          <a:lstStyle/>
          <a:p>
            <a:r>
              <a:rPr lang="en-CH" dirty="0"/>
              <a:t>Last presentation 2 years ago…</a:t>
            </a:r>
          </a:p>
          <a:p>
            <a:endParaRPr lang="en-CH" dirty="0"/>
          </a:p>
          <a:p>
            <a:r>
              <a:rPr lang="en-CH" dirty="0"/>
              <a:t>Analysis using circ. var, done additional measurement</a:t>
            </a:r>
          </a:p>
        </p:txBody>
      </p:sp>
    </p:spTree>
    <p:extLst>
      <p:ext uri="{BB962C8B-B14F-4D97-AF65-F5344CB8AC3E}">
        <p14:creationId xmlns:p14="http://schemas.microsoft.com/office/powerpoint/2010/main" val="25035972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F4EF5A63-8D51-AE18-AF22-4E01A670697E}"/>
              </a:ext>
            </a:extLst>
          </p:cNvPr>
          <p:cNvGrpSpPr/>
          <p:nvPr/>
        </p:nvGrpSpPr>
        <p:grpSpPr>
          <a:xfrm>
            <a:off x="-726213" y="1519164"/>
            <a:ext cx="10506653" cy="3854508"/>
            <a:chOff x="1085273" y="1027906"/>
            <a:chExt cx="10506653" cy="3854508"/>
          </a:xfrm>
        </p:grpSpPr>
        <p:pic>
          <p:nvPicPr>
            <p:cNvPr id="27" name="Picture 26">
              <a:extLst>
                <a:ext uri="{FF2B5EF4-FFF2-40B4-BE49-F238E27FC236}">
                  <a16:creationId xmlns:a16="http://schemas.microsoft.com/office/drawing/2014/main" id="{92A976E0-2571-CC3C-9655-78EAA2981AD0}"/>
                </a:ext>
              </a:extLst>
            </p:cNvPr>
            <p:cNvPicPr>
              <a:picLocks noChangeAspect="1"/>
            </p:cNvPicPr>
            <p:nvPr/>
          </p:nvPicPr>
          <p:blipFill>
            <a:blip r:embed="rId3"/>
            <a:stretch>
              <a:fillRect/>
            </a:stretch>
          </p:blipFill>
          <p:spPr>
            <a:xfrm>
              <a:off x="2419927" y="1027906"/>
              <a:ext cx="6705023" cy="3829466"/>
            </a:xfrm>
            <a:prstGeom prst="rect">
              <a:avLst/>
            </a:prstGeom>
          </p:spPr>
        </p:pic>
        <p:sp>
          <p:nvSpPr>
            <p:cNvPr id="28" name="Rectangle 27">
              <a:extLst>
                <a:ext uri="{FF2B5EF4-FFF2-40B4-BE49-F238E27FC236}">
                  <a16:creationId xmlns:a16="http://schemas.microsoft.com/office/drawing/2014/main" id="{87952E6A-E959-C70B-D39A-F56788D86BE6}"/>
                </a:ext>
              </a:extLst>
            </p:cNvPr>
            <p:cNvSpPr/>
            <p:nvPr/>
          </p:nvSpPr>
          <p:spPr>
            <a:xfrm>
              <a:off x="5943600" y="1099128"/>
              <a:ext cx="3362325" cy="12266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001" dirty="0"/>
            </a:p>
          </p:txBody>
        </p:sp>
        <p:sp>
          <p:nvSpPr>
            <p:cNvPr id="29" name="Rectangle 28">
              <a:extLst>
                <a:ext uri="{FF2B5EF4-FFF2-40B4-BE49-F238E27FC236}">
                  <a16:creationId xmlns:a16="http://schemas.microsoft.com/office/drawing/2014/main" id="{57A6C2B4-0655-5ED7-AB96-9C2EC6B7C47F}"/>
                </a:ext>
              </a:extLst>
            </p:cNvPr>
            <p:cNvSpPr/>
            <p:nvPr/>
          </p:nvSpPr>
          <p:spPr>
            <a:xfrm>
              <a:off x="2327565" y="3655781"/>
              <a:ext cx="4101234" cy="12266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001"/>
            </a:p>
          </p:txBody>
        </p:sp>
        <p:sp>
          <p:nvSpPr>
            <p:cNvPr id="30" name="Rectangle 29">
              <a:extLst>
                <a:ext uri="{FF2B5EF4-FFF2-40B4-BE49-F238E27FC236}">
                  <a16:creationId xmlns:a16="http://schemas.microsoft.com/office/drawing/2014/main" id="{C8FFB1C8-F866-B8E8-5384-4A88C6A576FC}"/>
                </a:ext>
              </a:extLst>
            </p:cNvPr>
            <p:cNvSpPr/>
            <p:nvPr/>
          </p:nvSpPr>
          <p:spPr>
            <a:xfrm>
              <a:off x="1085273" y="3088437"/>
              <a:ext cx="4101234" cy="14534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001" dirty="0"/>
            </a:p>
          </p:txBody>
        </p:sp>
        <p:sp>
          <p:nvSpPr>
            <p:cNvPr id="31" name="Rectangle 30">
              <a:extLst>
                <a:ext uri="{FF2B5EF4-FFF2-40B4-BE49-F238E27FC236}">
                  <a16:creationId xmlns:a16="http://schemas.microsoft.com/office/drawing/2014/main" id="{D86F1A3D-8722-756C-1D5E-C7D736C91BF6}"/>
                </a:ext>
              </a:extLst>
            </p:cNvPr>
            <p:cNvSpPr/>
            <p:nvPr/>
          </p:nvSpPr>
          <p:spPr>
            <a:xfrm>
              <a:off x="7490692" y="1626762"/>
              <a:ext cx="4101234" cy="14534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001" dirty="0"/>
            </a:p>
          </p:txBody>
        </p:sp>
        <p:sp>
          <p:nvSpPr>
            <p:cNvPr id="32" name="Rectangle 31">
              <a:extLst>
                <a:ext uri="{FF2B5EF4-FFF2-40B4-BE49-F238E27FC236}">
                  <a16:creationId xmlns:a16="http://schemas.microsoft.com/office/drawing/2014/main" id="{A0A82731-8FFC-EC92-E7F1-11B12D7E3E9C}"/>
                </a:ext>
              </a:extLst>
            </p:cNvPr>
            <p:cNvSpPr/>
            <p:nvPr/>
          </p:nvSpPr>
          <p:spPr>
            <a:xfrm>
              <a:off x="1391373" y="3375565"/>
              <a:ext cx="4101234" cy="12266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001"/>
            </a:p>
          </p:txBody>
        </p:sp>
      </p:grpSp>
      <p:sp>
        <p:nvSpPr>
          <p:cNvPr id="2" name="Title 1">
            <a:extLst>
              <a:ext uri="{FF2B5EF4-FFF2-40B4-BE49-F238E27FC236}">
                <a16:creationId xmlns:a16="http://schemas.microsoft.com/office/drawing/2014/main" id="{D939BEFA-92C0-BBE6-024B-ACB0C91D2E98}"/>
              </a:ext>
            </a:extLst>
          </p:cNvPr>
          <p:cNvSpPr>
            <a:spLocks noGrp="1"/>
          </p:cNvSpPr>
          <p:nvPr>
            <p:ph type="title"/>
          </p:nvPr>
        </p:nvSpPr>
        <p:spPr/>
        <p:txBody>
          <a:bodyPr/>
          <a:lstStyle/>
          <a:p>
            <a:r>
              <a:rPr lang="en-US" dirty="0"/>
              <a:t>Introduction</a:t>
            </a:r>
            <a:endParaRPr lang="en-001" dirty="0"/>
          </a:p>
        </p:txBody>
      </p:sp>
      <p:sp>
        <p:nvSpPr>
          <p:cNvPr id="5" name="Oval 4">
            <a:extLst>
              <a:ext uri="{FF2B5EF4-FFF2-40B4-BE49-F238E27FC236}">
                <a16:creationId xmlns:a16="http://schemas.microsoft.com/office/drawing/2014/main" id="{B7467AB8-457D-2BEA-FDEE-211314ECBBEF}"/>
              </a:ext>
            </a:extLst>
          </p:cNvPr>
          <p:cNvSpPr/>
          <p:nvPr/>
        </p:nvSpPr>
        <p:spPr>
          <a:xfrm>
            <a:off x="2141128" y="2677485"/>
            <a:ext cx="563972" cy="488306"/>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dirty="0"/>
          </a:p>
        </p:txBody>
      </p:sp>
      <p:cxnSp>
        <p:nvCxnSpPr>
          <p:cNvPr id="7" name="Straight Arrow Connector 6">
            <a:extLst>
              <a:ext uri="{FF2B5EF4-FFF2-40B4-BE49-F238E27FC236}">
                <a16:creationId xmlns:a16="http://schemas.microsoft.com/office/drawing/2014/main" id="{A520D6F1-FC62-B6A3-EF4A-D172389DA2DE}"/>
              </a:ext>
            </a:extLst>
          </p:cNvPr>
          <p:cNvCxnSpPr>
            <a:cxnSpLocks/>
            <a:endCxn id="5" idx="7"/>
          </p:cNvCxnSpPr>
          <p:nvPr/>
        </p:nvCxnSpPr>
        <p:spPr>
          <a:xfrm flipH="1">
            <a:off x="2622508" y="1477818"/>
            <a:ext cx="4267819" cy="127117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grpSp>
        <p:nvGrpSpPr>
          <p:cNvPr id="79" name="Group 78">
            <a:extLst>
              <a:ext uri="{FF2B5EF4-FFF2-40B4-BE49-F238E27FC236}">
                <a16:creationId xmlns:a16="http://schemas.microsoft.com/office/drawing/2014/main" id="{CA642358-3D50-7FE1-2C73-75AB83106814}"/>
              </a:ext>
            </a:extLst>
          </p:cNvPr>
          <p:cNvGrpSpPr/>
          <p:nvPr/>
        </p:nvGrpSpPr>
        <p:grpSpPr>
          <a:xfrm>
            <a:off x="6181615" y="719247"/>
            <a:ext cx="5049471" cy="1016002"/>
            <a:chOff x="6181615" y="719247"/>
            <a:chExt cx="5049471" cy="1016002"/>
          </a:xfrm>
        </p:grpSpPr>
        <p:sp>
          <p:nvSpPr>
            <p:cNvPr id="10" name="Rectangle 9">
              <a:extLst>
                <a:ext uri="{FF2B5EF4-FFF2-40B4-BE49-F238E27FC236}">
                  <a16:creationId xmlns:a16="http://schemas.microsoft.com/office/drawing/2014/main" id="{3684196D-F04B-C0F7-0C4B-7319CD27E208}"/>
                </a:ext>
              </a:extLst>
            </p:cNvPr>
            <p:cNvSpPr/>
            <p:nvPr/>
          </p:nvSpPr>
          <p:spPr>
            <a:xfrm>
              <a:off x="7034225" y="969339"/>
              <a:ext cx="3282461" cy="25009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1" name="Rectangle 10">
              <a:extLst>
                <a:ext uri="{FF2B5EF4-FFF2-40B4-BE49-F238E27FC236}">
                  <a16:creationId xmlns:a16="http://schemas.microsoft.com/office/drawing/2014/main" id="{FBD48218-1644-7181-DB93-89655119C8C9}"/>
                </a:ext>
              </a:extLst>
            </p:cNvPr>
            <p:cNvSpPr/>
            <p:nvPr/>
          </p:nvSpPr>
          <p:spPr>
            <a:xfrm>
              <a:off x="7161102" y="1218104"/>
              <a:ext cx="101600" cy="2579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A66900B0-55C6-BD36-40C6-B07BF06DA1D8}"/>
                </a:ext>
              </a:extLst>
            </p:cNvPr>
            <p:cNvSpPr/>
            <p:nvPr/>
          </p:nvSpPr>
          <p:spPr>
            <a:xfrm>
              <a:off x="10132311" y="1219433"/>
              <a:ext cx="101600" cy="2579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DDAFF592-3575-F40E-D191-B0673623D109}"/>
                </a:ext>
              </a:extLst>
            </p:cNvPr>
            <p:cNvSpPr/>
            <p:nvPr/>
          </p:nvSpPr>
          <p:spPr>
            <a:xfrm>
              <a:off x="7084902" y="1468197"/>
              <a:ext cx="254000" cy="2579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56BD5958-B553-910D-75F6-6BEB73134A28}"/>
                </a:ext>
              </a:extLst>
            </p:cNvPr>
            <p:cNvSpPr/>
            <p:nvPr/>
          </p:nvSpPr>
          <p:spPr>
            <a:xfrm>
              <a:off x="10056111" y="1477341"/>
              <a:ext cx="254000" cy="2579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ounded Rectangle 11">
              <a:extLst>
                <a:ext uri="{FF2B5EF4-FFF2-40B4-BE49-F238E27FC236}">
                  <a16:creationId xmlns:a16="http://schemas.microsoft.com/office/drawing/2014/main" id="{0803E5FE-BF3A-0C2F-59D2-18D4046DC6BD}"/>
                </a:ext>
              </a:extLst>
            </p:cNvPr>
            <p:cNvSpPr/>
            <p:nvPr/>
          </p:nvSpPr>
          <p:spPr>
            <a:xfrm>
              <a:off x="6181615" y="719247"/>
              <a:ext cx="914400" cy="71901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6" name="Rounded Rectangle 12">
              <a:extLst>
                <a:ext uri="{FF2B5EF4-FFF2-40B4-BE49-F238E27FC236}">
                  <a16:creationId xmlns:a16="http://schemas.microsoft.com/office/drawing/2014/main" id="{C7F38EF9-3C30-7F00-7E38-55788B0716D5}"/>
                </a:ext>
              </a:extLst>
            </p:cNvPr>
            <p:cNvSpPr/>
            <p:nvPr/>
          </p:nvSpPr>
          <p:spPr>
            <a:xfrm>
              <a:off x="10316686" y="719247"/>
              <a:ext cx="914400" cy="71901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4" name="Rectangle 23">
              <a:extLst>
                <a:ext uri="{FF2B5EF4-FFF2-40B4-BE49-F238E27FC236}">
                  <a16:creationId xmlns:a16="http://schemas.microsoft.com/office/drawing/2014/main" id="{5924724F-5739-E84E-6CA7-C23AC0EDEB22}"/>
                </a:ext>
              </a:extLst>
            </p:cNvPr>
            <p:cNvSpPr/>
            <p:nvPr/>
          </p:nvSpPr>
          <p:spPr>
            <a:xfrm>
              <a:off x="7106360" y="919712"/>
              <a:ext cx="3210326" cy="45719"/>
            </a:xfrm>
            <a:prstGeom prst="rect">
              <a:avLst/>
            </a:prstGeom>
            <a:solidFill>
              <a:schemeClr val="accent4">
                <a:lumMod val="40000"/>
                <a:lumOff val="6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6DE9130-018D-A844-2E8C-C5B9A69A14D2}"/>
                </a:ext>
              </a:extLst>
            </p:cNvPr>
            <p:cNvSpPr/>
            <p:nvPr/>
          </p:nvSpPr>
          <p:spPr>
            <a:xfrm>
              <a:off x="7262702" y="1230139"/>
              <a:ext cx="2869608" cy="45719"/>
            </a:xfrm>
            <a:prstGeom prst="rect">
              <a:avLst/>
            </a:prstGeom>
            <a:solidFill>
              <a:schemeClr val="accent4">
                <a:lumMod val="40000"/>
                <a:lumOff val="6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77" name="Oval 76">
              <a:extLst>
                <a:ext uri="{FF2B5EF4-FFF2-40B4-BE49-F238E27FC236}">
                  <a16:creationId xmlns:a16="http://schemas.microsoft.com/office/drawing/2014/main" id="{5B6CDE42-1617-F6BB-B0AC-82C4F64353BA}"/>
                </a:ext>
              </a:extLst>
            </p:cNvPr>
            <p:cNvSpPr/>
            <p:nvPr/>
          </p:nvSpPr>
          <p:spPr>
            <a:xfrm>
              <a:off x="7249088" y="1061049"/>
              <a:ext cx="127526" cy="79518"/>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001"/>
            </a:p>
          </p:txBody>
        </p:sp>
        <p:sp>
          <p:nvSpPr>
            <p:cNvPr id="78" name="Oval 77">
              <a:extLst>
                <a:ext uri="{FF2B5EF4-FFF2-40B4-BE49-F238E27FC236}">
                  <a16:creationId xmlns:a16="http://schemas.microsoft.com/office/drawing/2014/main" id="{50F8F8D9-5516-7C31-09AA-CDAFBB70C652}"/>
                </a:ext>
              </a:extLst>
            </p:cNvPr>
            <p:cNvSpPr/>
            <p:nvPr/>
          </p:nvSpPr>
          <p:spPr>
            <a:xfrm>
              <a:off x="10012987" y="1061787"/>
              <a:ext cx="127526" cy="79518"/>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001"/>
            </a:p>
          </p:txBody>
        </p:sp>
      </p:grpSp>
      <p:cxnSp>
        <p:nvCxnSpPr>
          <p:cNvPr id="81" name="Straight Arrow Connector 80">
            <a:extLst>
              <a:ext uri="{FF2B5EF4-FFF2-40B4-BE49-F238E27FC236}">
                <a16:creationId xmlns:a16="http://schemas.microsoft.com/office/drawing/2014/main" id="{BB1A0E73-E5D4-7CA5-7818-411E8231C3C1}"/>
              </a:ext>
            </a:extLst>
          </p:cNvPr>
          <p:cNvCxnSpPr/>
          <p:nvPr/>
        </p:nvCxnSpPr>
        <p:spPr>
          <a:xfrm>
            <a:off x="6010275" y="485775"/>
            <a:ext cx="188994" cy="2334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BA19C4F8-CA1A-345B-2A74-062878710A7B}"/>
              </a:ext>
            </a:extLst>
          </p:cNvPr>
          <p:cNvSpPr txBox="1"/>
          <p:nvPr/>
        </p:nvSpPr>
        <p:spPr>
          <a:xfrm>
            <a:off x="4735669" y="145042"/>
            <a:ext cx="1888146" cy="369332"/>
          </a:xfrm>
          <a:prstGeom prst="rect">
            <a:avLst/>
          </a:prstGeom>
          <a:noFill/>
        </p:spPr>
        <p:txBody>
          <a:bodyPr wrap="none" rtlCol="0">
            <a:spAutoFit/>
          </a:bodyPr>
          <a:lstStyle/>
          <a:p>
            <a:r>
              <a:rPr lang="en-US" dirty="0"/>
              <a:t>Expansion volume</a:t>
            </a:r>
            <a:endParaRPr lang="en-001" dirty="0"/>
          </a:p>
        </p:txBody>
      </p:sp>
      <p:cxnSp>
        <p:nvCxnSpPr>
          <p:cNvPr id="84" name="Straight Arrow Connector 83">
            <a:extLst>
              <a:ext uri="{FF2B5EF4-FFF2-40B4-BE49-F238E27FC236}">
                <a16:creationId xmlns:a16="http://schemas.microsoft.com/office/drawing/2014/main" id="{A6771703-CECD-F89D-B042-2FC0BA841C47}"/>
              </a:ext>
            </a:extLst>
          </p:cNvPr>
          <p:cNvCxnSpPr>
            <a:endCxn id="24" idx="0"/>
          </p:cNvCxnSpPr>
          <p:nvPr/>
        </p:nvCxnSpPr>
        <p:spPr>
          <a:xfrm>
            <a:off x="8675455" y="485775"/>
            <a:ext cx="36068" cy="4339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9F6BBB35-8B2D-E692-DB11-59FAB97FC946}"/>
              </a:ext>
            </a:extLst>
          </p:cNvPr>
          <p:cNvSpPr txBox="1"/>
          <p:nvPr/>
        </p:nvSpPr>
        <p:spPr>
          <a:xfrm>
            <a:off x="7853691" y="194243"/>
            <a:ext cx="1643527" cy="369332"/>
          </a:xfrm>
          <a:prstGeom prst="rect">
            <a:avLst/>
          </a:prstGeom>
          <a:noFill/>
        </p:spPr>
        <p:txBody>
          <a:bodyPr wrap="none" rtlCol="0">
            <a:spAutoFit/>
          </a:bodyPr>
          <a:lstStyle/>
          <a:p>
            <a:r>
              <a:rPr lang="en-US" dirty="0"/>
              <a:t>Heat exchanger</a:t>
            </a:r>
            <a:endParaRPr lang="en-001" dirty="0"/>
          </a:p>
        </p:txBody>
      </p:sp>
      <p:cxnSp>
        <p:nvCxnSpPr>
          <p:cNvPr id="87" name="Straight Arrow Connector 86">
            <a:extLst>
              <a:ext uri="{FF2B5EF4-FFF2-40B4-BE49-F238E27FC236}">
                <a16:creationId xmlns:a16="http://schemas.microsoft.com/office/drawing/2014/main" id="{4CE04B0B-5D12-66EC-1EAC-7AE35D1CEF5F}"/>
              </a:ext>
            </a:extLst>
          </p:cNvPr>
          <p:cNvCxnSpPr>
            <a:endCxn id="13" idx="3"/>
          </p:cNvCxnSpPr>
          <p:nvPr/>
        </p:nvCxnSpPr>
        <p:spPr>
          <a:xfrm flipH="1" flipV="1">
            <a:off x="7338902" y="1597151"/>
            <a:ext cx="423973" cy="3364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8" name="TextBox 87">
            <a:extLst>
              <a:ext uri="{FF2B5EF4-FFF2-40B4-BE49-F238E27FC236}">
                <a16:creationId xmlns:a16="http://schemas.microsoft.com/office/drawing/2014/main" id="{31F8F91D-DFEF-8473-AB4D-CE1C5BCFAAEA}"/>
              </a:ext>
            </a:extLst>
          </p:cNvPr>
          <p:cNvSpPr txBox="1"/>
          <p:nvPr/>
        </p:nvSpPr>
        <p:spPr>
          <a:xfrm>
            <a:off x="7762875" y="1765363"/>
            <a:ext cx="1321387" cy="369332"/>
          </a:xfrm>
          <a:prstGeom prst="rect">
            <a:avLst/>
          </a:prstGeom>
          <a:noFill/>
        </p:spPr>
        <p:txBody>
          <a:bodyPr wrap="none" rtlCol="0">
            <a:spAutoFit/>
          </a:bodyPr>
          <a:lstStyle/>
          <a:p>
            <a:r>
              <a:rPr lang="en-US" dirty="0"/>
              <a:t>Rb reservoir</a:t>
            </a:r>
            <a:endParaRPr lang="en-001" dirty="0"/>
          </a:p>
        </p:txBody>
      </p:sp>
      <p:sp>
        <p:nvSpPr>
          <p:cNvPr id="89" name="Oval 88">
            <a:extLst>
              <a:ext uri="{FF2B5EF4-FFF2-40B4-BE49-F238E27FC236}">
                <a16:creationId xmlns:a16="http://schemas.microsoft.com/office/drawing/2014/main" id="{A103CEE8-FAB9-3D8B-7AA6-9AFB17EC46D6}"/>
              </a:ext>
            </a:extLst>
          </p:cNvPr>
          <p:cNvSpPr/>
          <p:nvPr/>
        </p:nvSpPr>
        <p:spPr>
          <a:xfrm>
            <a:off x="6788306" y="849569"/>
            <a:ext cx="563972" cy="488306"/>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dirty="0"/>
          </a:p>
        </p:txBody>
      </p:sp>
      <p:sp>
        <p:nvSpPr>
          <p:cNvPr id="92" name="TextBox 91">
            <a:extLst>
              <a:ext uri="{FF2B5EF4-FFF2-40B4-BE49-F238E27FC236}">
                <a16:creationId xmlns:a16="http://schemas.microsoft.com/office/drawing/2014/main" id="{7EA37217-1CC7-6B6F-A145-B13051DE0745}"/>
              </a:ext>
            </a:extLst>
          </p:cNvPr>
          <p:cNvSpPr txBox="1"/>
          <p:nvPr/>
        </p:nvSpPr>
        <p:spPr>
          <a:xfrm>
            <a:off x="8839201" y="3955514"/>
            <a:ext cx="3352800" cy="577081"/>
          </a:xfrm>
          <a:prstGeom prst="rect">
            <a:avLst/>
          </a:prstGeom>
          <a:noFill/>
        </p:spPr>
        <p:txBody>
          <a:bodyPr wrap="square" rtlCol="0">
            <a:spAutoFit/>
          </a:bodyPr>
          <a:lstStyle/>
          <a:p>
            <a:r>
              <a:rPr lang="fr-FR" sz="1050" dirty="0">
                <a:effectLst/>
              </a:rPr>
              <a:t>*G </a:t>
            </a:r>
            <a:r>
              <a:rPr lang="fr-FR" sz="1050" dirty="0" err="1">
                <a:effectLst/>
              </a:rPr>
              <a:t>Plyushchev</a:t>
            </a:r>
            <a:r>
              <a:rPr lang="fr-FR" sz="1050" dirty="0">
                <a:effectLst/>
              </a:rPr>
              <a:t> </a:t>
            </a:r>
            <a:r>
              <a:rPr lang="fr-FR" sz="1050" i="1" dirty="0">
                <a:effectLst/>
              </a:rPr>
              <a:t>et al</a:t>
            </a:r>
            <a:r>
              <a:rPr lang="fr-FR" sz="1050" dirty="0">
                <a:effectLst/>
              </a:rPr>
              <a:t> 2018 </a:t>
            </a:r>
            <a:r>
              <a:rPr lang="fr-FR" sz="1050" i="1" dirty="0">
                <a:effectLst/>
              </a:rPr>
              <a:t>J. Phys. D: </a:t>
            </a:r>
            <a:r>
              <a:rPr lang="fr-FR" sz="1050" i="1" dirty="0" err="1">
                <a:effectLst/>
              </a:rPr>
              <a:t>Appl</a:t>
            </a:r>
            <a:r>
              <a:rPr lang="fr-FR" sz="1050" i="1" dirty="0">
                <a:effectLst/>
              </a:rPr>
              <a:t>. Phys.</a:t>
            </a:r>
            <a:r>
              <a:rPr lang="fr-FR" sz="1050" dirty="0">
                <a:effectLst/>
              </a:rPr>
              <a:t> </a:t>
            </a:r>
            <a:r>
              <a:rPr lang="fr-FR" sz="1050" b="1" dirty="0">
                <a:effectLst/>
              </a:rPr>
              <a:t>51</a:t>
            </a:r>
            <a:r>
              <a:rPr lang="fr-FR" sz="1050" dirty="0">
                <a:effectLst/>
              </a:rPr>
              <a:t> 025203</a:t>
            </a:r>
          </a:p>
          <a:p>
            <a:r>
              <a:rPr lang="fr-FR" sz="1050" dirty="0"/>
              <a:t>*</a:t>
            </a:r>
            <a:r>
              <a:rPr lang="fr-FR" sz="1050" dirty="0" err="1"/>
              <a:t>Danilatos</a:t>
            </a:r>
            <a:r>
              <a:rPr lang="fr-FR" sz="1050" dirty="0"/>
              <a:t> G Proc. 22nd Int. </a:t>
            </a:r>
            <a:r>
              <a:rPr lang="fr-FR" sz="1050" dirty="0" err="1"/>
              <a:t>Symp</a:t>
            </a:r>
            <a:r>
              <a:rPr lang="fr-FR" sz="1050" dirty="0"/>
              <a:t>. </a:t>
            </a:r>
            <a:r>
              <a:rPr lang="fr-FR" sz="1050" dirty="0" err="1"/>
              <a:t>Rarefied</a:t>
            </a:r>
            <a:r>
              <a:rPr lang="fr-FR" sz="1050" dirty="0"/>
              <a:t> Gas Dynamics (2000)</a:t>
            </a:r>
          </a:p>
        </p:txBody>
      </p:sp>
      <p:cxnSp>
        <p:nvCxnSpPr>
          <p:cNvPr id="3" name="Straight Arrow Connector 2">
            <a:extLst>
              <a:ext uri="{FF2B5EF4-FFF2-40B4-BE49-F238E27FC236}">
                <a16:creationId xmlns:a16="http://schemas.microsoft.com/office/drawing/2014/main" id="{2213D652-E745-5A0B-5D88-BF06ACA5642A}"/>
              </a:ext>
            </a:extLst>
          </p:cNvPr>
          <p:cNvCxnSpPr>
            <a:cxnSpLocks/>
          </p:cNvCxnSpPr>
          <p:nvPr/>
        </p:nvCxnSpPr>
        <p:spPr>
          <a:xfrm flipH="1">
            <a:off x="1780910" y="3165791"/>
            <a:ext cx="360218" cy="1485554"/>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7" name="Rectangle 16">
            <a:extLst>
              <a:ext uri="{FF2B5EF4-FFF2-40B4-BE49-F238E27FC236}">
                <a16:creationId xmlns:a16="http://schemas.microsoft.com/office/drawing/2014/main" id="{4854ADE7-3397-456E-A81A-E932C75FCECD}"/>
              </a:ext>
            </a:extLst>
          </p:cNvPr>
          <p:cNvSpPr/>
          <p:nvPr/>
        </p:nvSpPr>
        <p:spPr>
          <a:xfrm>
            <a:off x="10233911" y="1061049"/>
            <a:ext cx="165550"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001"/>
          </a:p>
        </p:txBody>
      </p:sp>
      <p:sp>
        <p:nvSpPr>
          <p:cNvPr id="18" name="Rectangle 17">
            <a:extLst>
              <a:ext uri="{FF2B5EF4-FFF2-40B4-BE49-F238E27FC236}">
                <a16:creationId xmlns:a16="http://schemas.microsoft.com/office/drawing/2014/main" id="{32B6E6B6-D7DE-F24D-CC87-015C6C5678DC}"/>
              </a:ext>
            </a:extLst>
          </p:cNvPr>
          <p:cNvSpPr/>
          <p:nvPr/>
        </p:nvSpPr>
        <p:spPr>
          <a:xfrm>
            <a:off x="7034225" y="1065767"/>
            <a:ext cx="165550"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001"/>
          </a:p>
        </p:txBody>
      </p:sp>
      <p:pic>
        <p:nvPicPr>
          <p:cNvPr id="20" name="Picture 19">
            <a:extLst>
              <a:ext uri="{FF2B5EF4-FFF2-40B4-BE49-F238E27FC236}">
                <a16:creationId xmlns:a16="http://schemas.microsoft.com/office/drawing/2014/main" id="{CAD312FF-9E48-438C-9033-77BE9C67D1E8}"/>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9126499" y="1931470"/>
            <a:ext cx="2367224" cy="1882478"/>
          </a:xfrm>
          <a:prstGeom prst="rect">
            <a:avLst/>
          </a:prstGeom>
        </p:spPr>
      </p:pic>
      <p:sp>
        <p:nvSpPr>
          <p:cNvPr id="21" name="Rectangle 20">
            <a:extLst>
              <a:ext uri="{FF2B5EF4-FFF2-40B4-BE49-F238E27FC236}">
                <a16:creationId xmlns:a16="http://schemas.microsoft.com/office/drawing/2014/main" id="{CC721B58-A6CC-A42F-63BD-26461A679621}"/>
              </a:ext>
            </a:extLst>
          </p:cNvPr>
          <p:cNvSpPr/>
          <p:nvPr/>
        </p:nvSpPr>
        <p:spPr>
          <a:xfrm>
            <a:off x="9847622" y="1782772"/>
            <a:ext cx="1235938" cy="2559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Cour</a:t>
            </a:r>
            <a:endParaRPr lang="en-001" dirty="0"/>
          </a:p>
        </p:txBody>
      </p:sp>
      <p:sp>
        <p:nvSpPr>
          <p:cNvPr id="22" name="TextBox 21">
            <a:extLst>
              <a:ext uri="{FF2B5EF4-FFF2-40B4-BE49-F238E27FC236}">
                <a16:creationId xmlns:a16="http://schemas.microsoft.com/office/drawing/2014/main" id="{48E088C4-9244-D64C-5F13-FF288EFA3C32}"/>
              </a:ext>
            </a:extLst>
          </p:cNvPr>
          <p:cNvSpPr txBox="1"/>
          <p:nvPr/>
        </p:nvSpPr>
        <p:spPr>
          <a:xfrm>
            <a:off x="453128" y="5282930"/>
            <a:ext cx="4503943" cy="1200329"/>
          </a:xfrm>
          <a:prstGeom prst="rect">
            <a:avLst/>
          </a:prstGeom>
          <a:noFill/>
        </p:spPr>
        <p:txBody>
          <a:bodyPr wrap="square" rtlCol="0">
            <a:spAutoFit/>
          </a:bodyPr>
          <a:lstStyle/>
          <a:p>
            <a:pPr marL="285750" indent="-285750">
              <a:buFont typeface="Arial" panose="020B0604020202020204" pitchFamily="34" charset="0"/>
              <a:buChar char="•"/>
            </a:pPr>
            <a:r>
              <a:rPr lang="en-US" dirty="0"/>
              <a:t>n</a:t>
            </a:r>
            <a:r>
              <a:rPr lang="en-US" baseline="-25000" dirty="0"/>
              <a:t>b</a:t>
            </a:r>
            <a:r>
              <a:rPr lang="en-US" dirty="0"/>
              <a:t>&gt;&gt;n</a:t>
            </a:r>
            <a:r>
              <a:rPr lang="en-US" baseline="-25000" dirty="0"/>
              <a:t>e</a:t>
            </a:r>
            <a:r>
              <a:rPr lang="en-US" dirty="0"/>
              <a:t> + p</a:t>
            </a:r>
            <a:r>
              <a:rPr lang="en-US" baseline="30000" dirty="0"/>
              <a:t>+</a:t>
            </a:r>
            <a:r>
              <a:rPr lang="en-US" dirty="0"/>
              <a:t> -&gt; plasma e</a:t>
            </a:r>
            <a:r>
              <a:rPr lang="en-US" baseline="30000" dirty="0"/>
              <a:t>-</a:t>
            </a:r>
            <a:r>
              <a:rPr lang="en-US" dirty="0"/>
              <a:t> filament</a:t>
            </a:r>
          </a:p>
          <a:p>
            <a:pPr marL="285750" indent="-285750">
              <a:buFont typeface="Arial" panose="020B0604020202020204" pitchFamily="34" charset="0"/>
              <a:buChar char="•"/>
            </a:pPr>
            <a:r>
              <a:rPr lang="en-US" dirty="0"/>
              <a:t>Defocusing of e</a:t>
            </a:r>
            <a:r>
              <a:rPr lang="en-US" baseline="30000" dirty="0"/>
              <a:t>-  </a:t>
            </a:r>
            <a:r>
              <a:rPr lang="en-US" dirty="0"/>
              <a:t>bunch (seed, witness) when propagating within the p+ bunch</a:t>
            </a:r>
          </a:p>
          <a:p>
            <a:endParaRPr lang="en-001" dirty="0"/>
          </a:p>
        </p:txBody>
      </p:sp>
      <p:sp>
        <p:nvSpPr>
          <p:cNvPr id="23" name="TextBox 22">
            <a:extLst>
              <a:ext uri="{FF2B5EF4-FFF2-40B4-BE49-F238E27FC236}">
                <a16:creationId xmlns:a16="http://schemas.microsoft.com/office/drawing/2014/main" id="{7EB10A41-B885-34D3-7728-440F2B4E39D2}"/>
              </a:ext>
            </a:extLst>
          </p:cNvPr>
          <p:cNvSpPr txBox="1"/>
          <p:nvPr/>
        </p:nvSpPr>
        <p:spPr>
          <a:xfrm>
            <a:off x="9416582" y="3749424"/>
            <a:ext cx="2268570" cy="261610"/>
          </a:xfrm>
          <a:prstGeom prst="rect">
            <a:avLst/>
          </a:prstGeom>
          <a:noFill/>
        </p:spPr>
        <p:txBody>
          <a:bodyPr wrap="none" rtlCol="0">
            <a:spAutoFit/>
          </a:bodyPr>
          <a:lstStyle/>
          <a:p>
            <a:r>
              <a:rPr lang="en-US" sz="1100" dirty="0"/>
              <a:t>Courtesy of Pablo Morales Guzman*</a:t>
            </a:r>
            <a:endParaRPr lang="en-001" dirty="0"/>
          </a:p>
        </p:txBody>
      </p:sp>
      <p:sp>
        <p:nvSpPr>
          <p:cNvPr id="4" name="Slide Number Placeholder 3">
            <a:extLst>
              <a:ext uri="{FF2B5EF4-FFF2-40B4-BE49-F238E27FC236}">
                <a16:creationId xmlns:a16="http://schemas.microsoft.com/office/drawing/2014/main" id="{931E7D64-E1FE-E1A4-4CD6-43B71E2B0367}"/>
              </a:ext>
            </a:extLst>
          </p:cNvPr>
          <p:cNvSpPr>
            <a:spLocks noGrp="1"/>
          </p:cNvSpPr>
          <p:nvPr>
            <p:ph type="sldNum" sz="quarter" idx="12"/>
          </p:nvPr>
        </p:nvSpPr>
        <p:spPr/>
        <p:txBody>
          <a:bodyPr/>
          <a:lstStyle/>
          <a:p>
            <a:fld id="{3D12A702-67EA-44DF-8B88-9CEFDABECC64}" type="slidenum">
              <a:rPr lang="en-001" smtClean="0"/>
              <a:t>18</a:t>
            </a:fld>
            <a:endParaRPr lang="en-001"/>
          </a:p>
        </p:txBody>
      </p:sp>
      <p:pic>
        <p:nvPicPr>
          <p:cNvPr id="8" name="Picture 7" descr="A line graph with numbers&#10;&#10;Description automatically generated">
            <a:extLst>
              <a:ext uri="{FF2B5EF4-FFF2-40B4-BE49-F238E27FC236}">
                <a16:creationId xmlns:a16="http://schemas.microsoft.com/office/drawing/2014/main" id="{967935F7-50A5-892D-FA18-8A9680A4A6F7}"/>
              </a:ext>
            </a:extLst>
          </p:cNvPr>
          <p:cNvPicPr>
            <a:picLocks noChangeAspect="1"/>
          </p:cNvPicPr>
          <p:nvPr/>
        </p:nvPicPr>
        <p:blipFill>
          <a:blip r:embed="rId5"/>
          <a:stretch>
            <a:fillRect/>
          </a:stretch>
        </p:blipFill>
        <p:spPr>
          <a:xfrm>
            <a:off x="9223999" y="4651345"/>
            <a:ext cx="2350924" cy="1806542"/>
          </a:xfrm>
          <a:prstGeom prst="rect">
            <a:avLst/>
          </a:prstGeom>
        </p:spPr>
      </p:pic>
      <p:sp>
        <p:nvSpPr>
          <p:cNvPr id="9" name="TextBox 8">
            <a:extLst>
              <a:ext uri="{FF2B5EF4-FFF2-40B4-BE49-F238E27FC236}">
                <a16:creationId xmlns:a16="http://schemas.microsoft.com/office/drawing/2014/main" id="{700DC07B-A3C1-B9FA-9B94-8459994D9C4D}"/>
              </a:ext>
            </a:extLst>
          </p:cNvPr>
          <p:cNvSpPr txBox="1"/>
          <p:nvPr/>
        </p:nvSpPr>
        <p:spPr>
          <a:xfrm>
            <a:off x="11406890" y="6273221"/>
            <a:ext cx="559769" cy="307777"/>
          </a:xfrm>
          <a:prstGeom prst="rect">
            <a:avLst/>
          </a:prstGeom>
          <a:noFill/>
        </p:spPr>
        <p:txBody>
          <a:bodyPr wrap="none" rtlCol="0">
            <a:spAutoFit/>
          </a:bodyPr>
          <a:lstStyle/>
          <a:p>
            <a:r>
              <a:rPr lang="en-CH" sz="1400" dirty="0"/>
              <a:t>z [m]</a:t>
            </a:r>
          </a:p>
        </p:txBody>
      </p:sp>
      <p:cxnSp>
        <p:nvCxnSpPr>
          <p:cNvPr id="33" name="Straight Arrow Connector 32">
            <a:extLst>
              <a:ext uri="{FF2B5EF4-FFF2-40B4-BE49-F238E27FC236}">
                <a16:creationId xmlns:a16="http://schemas.microsoft.com/office/drawing/2014/main" id="{5577B18F-FAA4-55F6-131D-271CCDBAC0B4}"/>
              </a:ext>
            </a:extLst>
          </p:cNvPr>
          <p:cNvCxnSpPr/>
          <p:nvPr/>
        </p:nvCxnSpPr>
        <p:spPr>
          <a:xfrm flipV="1">
            <a:off x="8423568" y="5373672"/>
            <a:ext cx="702931" cy="71181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586C5B53-279F-CECF-73FC-28ED97FBF329}"/>
              </a:ext>
            </a:extLst>
          </p:cNvPr>
          <p:cNvSpPr txBox="1"/>
          <p:nvPr/>
        </p:nvSpPr>
        <p:spPr>
          <a:xfrm>
            <a:off x="7584484" y="6057714"/>
            <a:ext cx="1389343" cy="523220"/>
          </a:xfrm>
          <a:prstGeom prst="rect">
            <a:avLst/>
          </a:prstGeom>
          <a:noFill/>
        </p:spPr>
        <p:txBody>
          <a:bodyPr wrap="square" rtlCol="0">
            <a:spAutoFit/>
          </a:bodyPr>
          <a:lstStyle/>
          <a:p>
            <a:r>
              <a:rPr lang="en-CH" sz="1400" dirty="0"/>
              <a:t>Plasma density in log scale</a:t>
            </a:r>
          </a:p>
        </p:txBody>
      </p:sp>
    </p:spTree>
    <p:extLst>
      <p:ext uri="{BB962C8B-B14F-4D97-AF65-F5344CB8AC3E}">
        <p14:creationId xmlns:p14="http://schemas.microsoft.com/office/powerpoint/2010/main" val="3975861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2C38A-A447-3162-23FD-EE676039BE1B}"/>
              </a:ext>
            </a:extLst>
          </p:cNvPr>
          <p:cNvSpPr>
            <a:spLocks noGrp="1"/>
          </p:cNvSpPr>
          <p:nvPr>
            <p:ph type="title"/>
          </p:nvPr>
        </p:nvSpPr>
        <p:spPr/>
        <p:txBody>
          <a:bodyPr/>
          <a:lstStyle/>
          <a:p>
            <a:r>
              <a:rPr lang="en-CH" dirty="0"/>
              <a:t>Measurement setup</a:t>
            </a:r>
          </a:p>
        </p:txBody>
      </p:sp>
      <p:cxnSp>
        <p:nvCxnSpPr>
          <p:cNvPr id="6" name="Straight Arrow Connector 5">
            <a:extLst>
              <a:ext uri="{FF2B5EF4-FFF2-40B4-BE49-F238E27FC236}">
                <a16:creationId xmlns:a16="http://schemas.microsoft.com/office/drawing/2014/main" id="{8408E42C-E1E8-7890-9D69-6DF205A8A81C}"/>
              </a:ext>
            </a:extLst>
          </p:cNvPr>
          <p:cNvCxnSpPr/>
          <p:nvPr/>
        </p:nvCxnSpPr>
        <p:spPr>
          <a:xfrm>
            <a:off x="10016359" y="178676"/>
            <a:ext cx="1923393"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616B3014-BA13-C0E0-DFB5-068A138EF20C}"/>
              </a:ext>
            </a:extLst>
          </p:cNvPr>
          <p:cNvSpPr txBox="1"/>
          <p:nvPr/>
        </p:nvSpPr>
        <p:spPr>
          <a:xfrm>
            <a:off x="9931101" y="365125"/>
            <a:ext cx="2093907" cy="369332"/>
          </a:xfrm>
          <a:prstGeom prst="rect">
            <a:avLst/>
          </a:prstGeom>
          <a:noFill/>
        </p:spPr>
        <p:txBody>
          <a:bodyPr wrap="none" rtlCol="0">
            <a:spAutoFit/>
          </a:bodyPr>
          <a:lstStyle/>
          <a:p>
            <a:r>
              <a:rPr lang="en-CH" dirty="0"/>
              <a:t>Direction of motion</a:t>
            </a:r>
          </a:p>
        </p:txBody>
      </p:sp>
      <p:sp>
        <p:nvSpPr>
          <p:cNvPr id="8" name="Oval 7">
            <a:extLst>
              <a:ext uri="{FF2B5EF4-FFF2-40B4-BE49-F238E27FC236}">
                <a16:creationId xmlns:a16="http://schemas.microsoft.com/office/drawing/2014/main" id="{476725F1-27E6-B1BF-2F66-4E6C55B39C5D}"/>
              </a:ext>
            </a:extLst>
          </p:cNvPr>
          <p:cNvSpPr/>
          <p:nvPr/>
        </p:nvSpPr>
        <p:spPr>
          <a:xfrm>
            <a:off x="945931" y="2469931"/>
            <a:ext cx="5517931" cy="567559"/>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 name="Oval 8">
            <a:extLst>
              <a:ext uri="{FF2B5EF4-FFF2-40B4-BE49-F238E27FC236}">
                <a16:creationId xmlns:a16="http://schemas.microsoft.com/office/drawing/2014/main" id="{94F05494-DA54-C71B-7CFC-D5C457AEEE0B}"/>
              </a:ext>
            </a:extLst>
          </p:cNvPr>
          <p:cNvSpPr/>
          <p:nvPr/>
        </p:nvSpPr>
        <p:spPr>
          <a:xfrm>
            <a:off x="8630558" y="2659117"/>
            <a:ext cx="231227" cy="199697"/>
          </a:xfrm>
          <a:prstGeom prst="ellipse">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1" name="Straight Connector 10">
            <a:extLst>
              <a:ext uri="{FF2B5EF4-FFF2-40B4-BE49-F238E27FC236}">
                <a16:creationId xmlns:a16="http://schemas.microsoft.com/office/drawing/2014/main" id="{E7311E02-4A60-56E4-075B-AC17D2BD9729}"/>
              </a:ext>
            </a:extLst>
          </p:cNvPr>
          <p:cNvCxnSpPr/>
          <p:nvPr/>
        </p:nvCxnSpPr>
        <p:spPr>
          <a:xfrm>
            <a:off x="9114036" y="2196661"/>
            <a:ext cx="0" cy="1124607"/>
          </a:xfrm>
          <a:prstGeom prst="line">
            <a:avLst/>
          </a:prstGeom>
        </p:spPr>
        <p:style>
          <a:lnRef idx="1">
            <a:schemeClr val="accent6"/>
          </a:lnRef>
          <a:fillRef idx="0">
            <a:schemeClr val="accent6"/>
          </a:fillRef>
          <a:effectRef idx="0">
            <a:schemeClr val="accent6"/>
          </a:effectRef>
          <a:fontRef idx="minor">
            <a:schemeClr val="tx1"/>
          </a:fontRef>
        </p:style>
      </p:cxnSp>
      <p:sp>
        <p:nvSpPr>
          <p:cNvPr id="12" name="TextBox 11">
            <a:extLst>
              <a:ext uri="{FF2B5EF4-FFF2-40B4-BE49-F238E27FC236}">
                <a16:creationId xmlns:a16="http://schemas.microsoft.com/office/drawing/2014/main" id="{51436D23-D617-B591-4AA4-988D706691C1}"/>
              </a:ext>
            </a:extLst>
          </p:cNvPr>
          <p:cNvSpPr txBox="1"/>
          <p:nvPr/>
        </p:nvSpPr>
        <p:spPr>
          <a:xfrm>
            <a:off x="9899955" y="3903361"/>
            <a:ext cx="1335237" cy="369332"/>
          </a:xfrm>
          <a:prstGeom prst="rect">
            <a:avLst/>
          </a:prstGeom>
          <a:noFill/>
        </p:spPr>
        <p:txBody>
          <a:bodyPr wrap="none" rtlCol="0">
            <a:spAutoFit/>
          </a:bodyPr>
          <a:lstStyle/>
          <a:p>
            <a:r>
              <a:rPr lang="en-CH" dirty="0"/>
              <a:t>Laser pulse</a:t>
            </a:r>
          </a:p>
        </p:txBody>
      </p:sp>
      <p:cxnSp>
        <p:nvCxnSpPr>
          <p:cNvPr id="14" name="Straight Arrow Connector 13">
            <a:extLst>
              <a:ext uri="{FF2B5EF4-FFF2-40B4-BE49-F238E27FC236}">
                <a16:creationId xmlns:a16="http://schemas.microsoft.com/office/drawing/2014/main" id="{9C8E06EC-CBD4-30CC-003C-71CB29466032}"/>
              </a:ext>
            </a:extLst>
          </p:cNvPr>
          <p:cNvCxnSpPr>
            <a:cxnSpLocks/>
            <a:stCxn id="12" idx="0"/>
          </p:cNvCxnSpPr>
          <p:nvPr/>
        </p:nvCxnSpPr>
        <p:spPr>
          <a:xfrm flipH="1" flipV="1">
            <a:off x="9114036" y="2858814"/>
            <a:ext cx="1453538" cy="104454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3E5FD237-1047-5FC0-5418-A4A79E4473E1}"/>
              </a:ext>
            </a:extLst>
          </p:cNvPr>
          <p:cNvSpPr txBox="1"/>
          <p:nvPr/>
        </p:nvSpPr>
        <p:spPr>
          <a:xfrm>
            <a:off x="8388489" y="4272693"/>
            <a:ext cx="1697965" cy="369332"/>
          </a:xfrm>
          <a:prstGeom prst="rect">
            <a:avLst/>
          </a:prstGeom>
          <a:noFill/>
        </p:spPr>
        <p:txBody>
          <a:bodyPr wrap="none" rtlCol="0">
            <a:spAutoFit/>
          </a:bodyPr>
          <a:lstStyle/>
          <a:p>
            <a:r>
              <a:rPr lang="en-CH" dirty="0"/>
              <a:t>Electron bunch</a:t>
            </a:r>
          </a:p>
        </p:txBody>
      </p:sp>
      <p:cxnSp>
        <p:nvCxnSpPr>
          <p:cNvPr id="17" name="Straight Arrow Connector 16">
            <a:extLst>
              <a:ext uri="{FF2B5EF4-FFF2-40B4-BE49-F238E27FC236}">
                <a16:creationId xmlns:a16="http://schemas.microsoft.com/office/drawing/2014/main" id="{7755184A-8241-C510-4154-12F394433E66}"/>
              </a:ext>
            </a:extLst>
          </p:cNvPr>
          <p:cNvCxnSpPr>
            <a:stCxn id="15" idx="0"/>
          </p:cNvCxnSpPr>
          <p:nvPr/>
        </p:nvCxnSpPr>
        <p:spPr>
          <a:xfrm flipH="1" flipV="1">
            <a:off x="8746172" y="2942897"/>
            <a:ext cx="491300" cy="132979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057A945B-1823-7F6E-A085-DC0A14609769}"/>
              </a:ext>
            </a:extLst>
          </p:cNvPr>
          <p:cNvSpPr txBox="1"/>
          <p:nvPr/>
        </p:nvSpPr>
        <p:spPr>
          <a:xfrm>
            <a:off x="3279229" y="4272693"/>
            <a:ext cx="1523046" cy="369332"/>
          </a:xfrm>
          <a:prstGeom prst="rect">
            <a:avLst/>
          </a:prstGeom>
          <a:noFill/>
        </p:spPr>
        <p:txBody>
          <a:bodyPr wrap="none" rtlCol="0">
            <a:spAutoFit/>
          </a:bodyPr>
          <a:lstStyle/>
          <a:p>
            <a:r>
              <a:rPr lang="en-CH" dirty="0"/>
              <a:t>Proton bunch</a:t>
            </a:r>
          </a:p>
        </p:txBody>
      </p:sp>
      <p:cxnSp>
        <p:nvCxnSpPr>
          <p:cNvPr id="21" name="Straight Arrow Connector 20">
            <a:extLst>
              <a:ext uri="{FF2B5EF4-FFF2-40B4-BE49-F238E27FC236}">
                <a16:creationId xmlns:a16="http://schemas.microsoft.com/office/drawing/2014/main" id="{BC116B4A-5027-3899-A63F-1D4C274669B1}"/>
              </a:ext>
            </a:extLst>
          </p:cNvPr>
          <p:cNvCxnSpPr>
            <a:stCxn id="19" idx="0"/>
          </p:cNvCxnSpPr>
          <p:nvPr/>
        </p:nvCxnSpPr>
        <p:spPr>
          <a:xfrm flipH="1" flipV="1">
            <a:off x="3899338" y="3037490"/>
            <a:ext cx="141414" cy="123520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FE0584CA-C9BB-4BC5-F3CF-E3BA70734F12}"/>
              </a:ext>
            </a:extLst>
          </p:cNvPr>
          <p:cNvSpPr txBox="1"/>
          <p:nvPr/>
        </p:nvSpPr>
        <p:spPr>
          <a:xfrm>
            <a:off x="647966" y="5692562"/>
            <a:ext cx="8786508" cy="646331"/>
          </a:xfrm>
          <a:prstGeom prst="rect">
            <a:avLst/>
          </a:prstGeom>
          <a:noFill/>
        </p:spPr>
        <p:txBody>
          <a:bodyPr wrap="none" rtlCol="0">
            <a:spAutoFit/>
          </a:bodyPr>
          <a:lstStyle/>
          <a:p>
            <a:r>
              <a:rPr lang="en-CH" dirty="0"/>
              <a:t>Multiple timing location of the e</a:t>
            </a:r>
            <a:r>
              <a:rPr lang="en-CH" baseline="30000" dirty="0"/>
              <a:t>-</a:t>
            </a:r>
            <a:r>
              <a:rPr lang="en-CH" dirty="0"/>
              <a:t> (the timing between p bunch and laser pulse constant)</a:t>
            </a:r>
            <a:endParaRPr lang="en-CH" baseline="30000" dirty="0"/>
          </a:p>
          <a:p>
            <a:r>
              <a:rPr lang="en-CH" dirty="0"/>
              <a:t>Start at eSSM, measure the response of the p</a:t>
            </a:r>
            <a:r>
              <a:rPr lang="en-CH" baseline="30000" dirty="0"/>
              <a:t>+</a:t>
            </a:r>
            <a:r>
              <a:rPr lang="en-CH" dirty="0"/>
              <a:t> and the propagated charge of the e</a:t>
            </a:r>
            <a:r>
              <a:rPr lang="en-CH" baseline="30000" dirty="0"/>
              <a:t>-</a:t>
            </a:r>
          </a:p>
        </p:txBody>
      </p:sp>
    </p:spTree>
    <p:extLst>
      <p:ext uri="{BB962C8B-B14F-4D97-AF65-F5344CB8AC3E}">
        <p14:creationId xmlns:p14="http://schemas.microsoft.com/office/powerpoint/2010/main" val="2846438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2.29167E-6 4.07407E-6 L -0.06706 0.00231 " pathEditMode="relative" rAng="0" ptsTypes="AA">
                                      <p:cBhvr>
                                        <p:cTn id="6" dur="2000" fill="hold"/>
                                        <p:tgtEl>
                                          <p:spTgt spid="9"/>
                                        </p:tgtEl>
                                        <p:attrNameLst>
                                          <p:attrName>ppt_x</p:attrName>
                                          <p:attrName>ppt_y</p:attrName>
                                        </p:attrNameLst>
                                      </p:cBhvr>
                                      <p:rCtr x="-3359" y="116"/>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1" nodeType="clickEffect">
                                  <p:stCondLst>
                                    <p:cond delay="0"/>
                                  </p:stCondLst>
                                  <p:childTnLst>
                                    <p:animMotion origin="layout" path="M -0.06706 0.00232 L -0.20261 -0.00254 " pathEditMode="relative" rAng="0" ptsTypes="AA">
                                      <p:cBhvr>
                                        <p:cTn id="10" dur="2000" fill="hold"/>
                                        <p:tgtEl>
                                          <p:spTgt spid="9"/>
                                        </p:tgtEl>
                                        <p:attrNameLst>
                                          <p:attrName>ppt_x</p:attrName>
                                          <p:attrName>ppt_y</p:attrName>
                                        </p:attrNameLst>
                                      </p:cBhvr>
                                      <p:rCtr x="-6784" y="-25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66AE136-6858-19A0-6A98-EC3E881673F6}"/>
              </a:ext>
            </a:extLst>
          </p:cNvPr>
          <p:cNvPicPr>
            <a:picLocks noChangeAspect="1"/>
          </p:cNvPicPr>
          <p:nvPr/>
        </p:nvPicPr>
        <p:blipFill>
          <a:blip r:embed="rId3"/>
          <a:stretch>
            <a:fillRect/>
          </a:stretch>
        </p:blipFill>
        <p:spPr>
          <a:xfrm>
            <a:off x="677562" y="3045859"/>
            <a:ext cx="1155583" cy="1966612"/>
          </a:xfrm>
          <a:prstGeom prst="rect">
            <a:avLst/>
          </a:prstGeom>
        </p:spPr>
      </p:pic>
      <p:cxnSp>
        <p:nvCxnSpPr>
          <p:cNvPr id="11" name="Straight Connector 10">
            <a:extLst>
              <a:ext uri="{FF2B5EF4-FFF2-40B4-BE49-F238E27FC236}">
                <a16:creationId xmlns:a16="http://schemas.microsoft.com/office/drawing/2014/main" id="{41B1DEA6-24C0-37FA-508D-B0FC778C5CA9}"/>
              </a:ext>
            </a:extLst>
          </p:cNvPr>
          <p:cNvCxnSpPr/>
          <p:nvPr/>
        </p:nvCxnSpPr>
        <p:spPr>
          <a:xfrm>
            <a:off x="677562" y="5012471"/>
            <a:ext cx="1002338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AD15F7FF-6CDB-E468-4E58-A3A61C9A2FBB}"/>
              </a:ext>
            </a:extLst>
          </p:cNvPr>
          <p:cNvCxnSpPr/>
          <p:nvPr/>
        </p:nvCxnSpPr>
        <p:spPr>
          <a:xfrm>
            <a:off x="3825766" y="3268712"/>
            <a:ext cx="0" cy="1743759"/>
          </a:xfrm>
          <a:prstGeom prst="line">
            <a:avLst/>
          </a:prstGeom>
        </p:spPr>
        <p:style>
          <a:lnRef idx="2">
            <a:schemeClr val="accent1"/>
          </a:lnRef>
          <a:fillRef idx="0">
            <a:schemeClr val="accent1"/>
          </a:fillRef>
          <a:effectRef idx="1">
            <a:schemeClr val="accent1"/>
          </a:effectRef>
          <a:fontRef idx="minor">
            <a:schemeClr val="tx1"/>
          </a:fontRef>
        </p:style>
      </p:cxnSp>
      <p:sp>
        <p:nvSpPr>
          <p:cNvPr id="12" name="Pentagon 11">
            <a:extLst>
              <a:ext uri="{FF2B5EF4-FFF2-40B4-BE49-F238E27FC236}">
                <a16:creationId xmlns:a16="http://schemas.microsoft.com/office/drawing/2014/main" id="{1B397EED-92E8-4AC6-EAC1-571025F9546F}"/>
              </a:ext>
            </a:extLst>
          </p:cNvPr>
          <p:cNvSpPr/>
          <p:nvPr/>
        </p:nvSpPr>
        <p:spPr>
          <a:xfrm>
            <a:off x="3174125" y="3342284"/>
            <a:ext cx="1397876" cy="483476"/>
          </a:xfrm>
          <a:prstGeom prst="homePlat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solidFill>
                  <a:schemeClr val="tx1"/>
                </a:solidFill>
              </a:rPr>
              <a:t>PhD</a:t>
            </a:r>
          </a:p>
        </p:txBody>
      </p:sp>
      <p:sp>
        <p:nvSpPr>
          <p:cNvPr id="16" name="TextBox 15">
            <a:extLst>
              <a:ext uri="{FF2B5EF4-FFF2-40B4-BE49-F238E27FC236}">
                <a16:creationId xmlns:a16="http://schemas.microsoft.com/office/drawing/2014/main" id="{FE6FC510-E013-8098-95DD-1A45D79FDBB8}"/>
              </a:ext>
            </a:extLst>
          </p:cNvPr>
          <p:cNvSpPr txBox="1"/>
          <p:nvPr/>
        </p:nvSpPr>
        <p:spPr>
          <a:xfrm>
            <a:off x="0" y="6488668"/>
            <a:ext cx="6096000" cy="369332"/>
          </a:xfrm>
          <a:prstGeom prst="rect">
            <a:avLst/>
          </a:prstGeom>
          <a:noFill/>
        </p:spPr>
        <p:txBody>
          <a:bodyPr wrap="square">
            <a:spAutoFit/>
          </a:bodyPr>
          <a:lstStyle/>
          <a:p>
            <a:r>
              <a:rPr lang="en-GB" b="0" i="0" u="none" strike="noStrike" dirty="0">
                <a:solidFill>
                  <a:srgbClr val="374957"/>
                </a:solidFill>
                <a:effectLst/>
                <a:latin typeface="Inter"/>
              </a:rPr>
              <a:t>*Designed by </a:t>
            </a:r>
            <a:r>
              <a:rPr lang="en-GB" b="0" i="0" u="none" strike="noStrike" dirty="0" err="1">
                <a:solidFill>
                  <a:srgbClr val="374957"/>
                </a:solidFill>
                <a:effectLst/>
                <a:latin typeface="Inter"/>
              </a:rPr>
              <a:t>Freepik</a:t>
            </a:r>
            <a:endParaRPr lang="en-CH" dirty="0"/>
          </a:p>
        </p:txBody>
      </p:sp>
      <p:pic>
        <p:nvPicPr>
          <p:cNvPr id="17" name="Picture 16">
            <a:extLst>
              <a:ext uri="{FF2B5EF4-FFF2-40B4-BE49-F238E27FC236}">
                <a16:creationId xmlns:a16="http://schemas.microsoft.com/office/drawing/2014/main" id="{9687F176-8AB8-1513-EC79-EB70A98B336B}"/>
              </a:ext>
            </a:extLst>
          </p:cNvPr>
          <p:cNvPicPr>
            <a:picLocks noChangeAspect="1"/>
          </p:cNvPicPr>
          <p:nvPr/>
        </p:nvPicPr>
        <p:blipFill>
          <a:blip r:embed="rId4"/>
          <a:stretch>
            <a:fillRect/>
          </a:stretch>
        </p:blipFill>
        <p:spPr>
          <a:xfrm>
            <a:off x="4813300" y="3054800"/>
            <a:ext cx="1587491" cy="1948999"/>
          </a:xfrm>
          <a:prstGeom prst="rect">
            <a:avLst/>
          </a:prstGeom>
        </p:spPr>
      </p:pic>
    </p:spTree>
    <p:extLst>
      <p:ext uri="{BB962C8B-B14F-4D97-AF65-F5344CB8AC3E}">
        <p14:creationId xmlns:p14="http://schemas.microsoft.com/office/powerpoint/2010/main" val="2807026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4.79167E-6 0 L 0.36172 0 " pathEditMode="relative" rAng="0" ptsTypes="AA">
                                      <p:cBhvr>
                                        <p:cTn id="6" dur="2000" fill="hold"/>
                                        <p:tgtEl>
                                          <p:spTgt spid="9"/>
                                        </p:tgtEl>
                                        <p:attrNameLst>
                                          <p:attrName>ppt_x</p:attrName>
                                          <p:attrName>ppt_y</p:attrName>
                                        </p:attrNameLst>
                                      </p:cBhvr>
                                      <p:rCtr x="18086" y="0"/>
                                    </p:animMotion>
                                  </p:childTnLst>
                                </p:cTn>
                              </p:par>
                            </p:childTnLst>
                          </p:cTn>
                        </p:par>
                      </p:childTnLst>
                    </p:cTn>
                  </p:par>
                  <p:par>
                    <p:cTn id="7" fill="hold">
                      <p:stCondLst>
                        <p:cond delay="indefinite"/>
                      </p:stCondLst>
                      <p:childTnLst>
                        <p:par>
                          <p:cTn id="8" fill="hold">
                            <p:stCondLst>
                              <p:cond delay="0"/>
                            </p:stCondLst>
                            <p:childTnLst>
                              <p:par>
                                <p:cTn id="9" presetID="45" presetClass="exit" presetSubtype="0" fill="hold" nodeType="clickEffect">
                                  <p:stCondLst>
                                    <p:cond delay="0"/>
                                  </p:stCondLst>
                                  <p:childTnLst>
                                    <p:animEffect transition="out" filter="fade">
                                      <p:cBhvr>
                                        <p:cTn id="10" dur="2000"/>
                                        <p:tgtEl>
                                          <p:spTgt spid="9"/>
                                        </p:tgtEl>
                                      </p:cBhvr>
                                    </p:animEffect>
                                    <p:anim calcmode="lin" valueType="num">
                                      <p:cBhvr>
                                        <p:cTn id="11" dur="2000"/>
                                        <p:tgtEl>
                                          <p:spTgt spid="9"/>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2" dur="2000"/>
                                        <p:tgtEl>
                                          <p:spTgt spid="9"/>
                                        </p:tgtEl>
                                        <p:attrNameLst>
                                          <p:attrName>ppt_h</p:attrName>
                                        </p:attrNameLst>
                                      </p:cBhvr>
                                      <p:tavLst>
                                        <p:tav tm="0">
                                          <p:val>
                                            <p:strVal val="ppt_h"/>
                                          </p:val>
                                        </p:tav>
                                        <p:tav tm="100000">
                                          <p:val>
                                            <p:strVal val="ppt_h"/>
                                          </p:val>
                                        </p:tav>
                                      </p:tavLst>
                                    </p:anim>
                                    <p:set>
                                      <p:cBhvr>
                                        <p:cTn id="13" dur="1" fill="hold">
                                          <p:stCondLst>
                                            <p:cond delay="1999"/>
                                          </p:stCondLst>
                                        </p:cTn>
                                        <p:tgtEl>
                                          <p:spTgt spid="9"/>
                                        </p:tgtEl>
                                        <p:attrNameLst>
                                          <p:attrName>style.visibility</p:attrName>
                                        </p:attrNameLst>
                                      </p:cBhvr>
                                      <p:to>
                                        <p:strVal val="hidden"/>
                                      </p:to>
                                    </p:set>
                                  </p:childTnLst>
                                </p:cTn>
                              </p:par>
                              <p:par>
                                <p:cTn id="14" presetID="45" presetClass="entr" presetSubtype="0" fill="hold" nodeType="withEffect">
                                  <p:stCondLst>
                                    <p:cond delay="150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2000"/>
                                        <p:tgtEl>
                                          <p:spTgt spid="17"/>
                                        </p:tgtEl>
                                      </p:cBhvr>
                                    </p:animEffect>
                                    <p:anim calcmode="lin" valueType="num">
                                      <p:cBhvr>
                                        <p:cTn id="17" dur="2000" fill="hold"/>
                                        <p:tgtEl>
                                          <p:spTgt spid="17"/>
                                        </p:tgtEl>
                                        <p:attrNameLst>
                                          <p:attrName>ppt_w</p:attrName>
                                        </p:attrNameLst>
                                      </p:cBhvr>
                                      <p:tavLst>
                                        <p:tav tm="0" fmla="#ppt_w*sin(2.5*pi*$)">
                                          <p:val>
                                            <p:fltVal val="0"/>
                                          </p:val>
                                        </p:tav>
                                        <p:tav tm="100000">
                                          <p:val>
                                            <p:fltVal val="1"/>
                                          </p:val>
                                        </p:tav>
                                      </p:tavLst>
                                    </p:anim>
                                    <p:anim calcmode="lin" valueType="num">
                                      <p:cBhvr>
                                        <p:cTn id="18" dur="2000" fill="hold"/>
                                        <p:tgtEl>
                                          <p:spTgt spid="1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C78D07C8-200E-6231-81A0-DE5921EAA0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1180" y="379646"/>
            <a:ext cx="3502489" cy="243423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A graph of a number of people&#10;&#10;Description automatically generated with medium confidence">
            <a:extLst>
              <a:ext uri="{FF2B5EF4-FFF2-40B4-BE49-F238E27FC236}">
                <a16:creationId xmlns:a16="http://schemas.microsoft.com/office/drawing/2014/main" id="{7B6146E4-2966-4C8E-BCBA-382EDDE7A868}"/>
              </a:ext>
            </a:extLst>
          </p:cNvPr>
          <p:cNvPicPr>
            <a:picLocks noChangeAspect="1"/>
          </p:cNvPicPr>
          <p:nvPr/>
        </p:nvPicPr>
        <p:blipFill>
          <a:blip r:embed="rId3"/>
          <a:stretch>
            <a:fillRect/>
          </a:stretch>
        </p:blipFill>
        <p:spPr>
          <a:xfrm>
            <a:off x="5539200" y="10314"/>
            <a:ext cx="6652800" cy="3600000"/>
          </a:xfrm>
          <a:prstGeom prst="rect">
            <a:avLst/>
          </a:prstGeom>
        </p:spPr>
      </p:pic>
      <p:pic>
        <p:nvPicPr>
          <p:cNvPr id="27" name="Picture 26" descr="Chart, line chart&#10;&#10;Description automatically generated">
            <a:extLst>
              <a:ext uri="{FF2B5EF4-FFF2-40B4-BE49-F238E27FC236}">
                <a16:creationId xmlns:a16="http://schemas.microsoft.com/office/drawing/2014/main" id="{81714DC7-1893-9B3D-8CF6-F070A065CB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78591" y="2908511"/>
            <a:ext cx="2925989" cy="1965109"/>
          </a:xfrm>
          <a:prstGeom prst="rect">
            <a:avLst/>
          </a:prstGeom>
        </p:spPr>
      </p:pic>
      <p:pic>
        <p:nvPicPr>
          <p:cNvPr id="29" name="Picture 28" descr="A picture containing diagram&#10;&#10;Description automatically generated">
            <a:extLst>
              <a:ext uri="{FF2B5EF4-FFF2-40B4-BE49-F238E27FC236}">
                <a16:creationId xmlns:a16="http://schemas.microsoft.com/office/drawing/2014/main" id="{7252212D-A0B8-8AA1-08F3-985BD78A5B0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66010" y="2903471"/>
            <a:ext cx="2925990" cy="1965109"/>
          </a:xfrm>
          <a:prstGeom prst="rect">
            <a:avLst/>
          </a:prstGeom>
        </p:spPr>
      </p:pic>
      <p:sp>
        <p:nvSpPr>
          <p:cNvPr id="2" name="Title 1">
            <a:extLst>
              <a:ext uri="{FF2B5EF4-FFF2-40B4-BE49-F238E27FC236}">
                <a16:creationId xmlns:a16="http://schemas.microsoft.com/office/drawing/2014/main" id="{B8319CA1-2742-89EA-8D86-B803E4459953}"/>
              </a:ext>
            </a:extLst>
          </p:cNvPr>
          <p:cNvSpPr>
            <a:spLocks noGrp="1"/>
          </p:cNvSpPr>
          <p:nvPr>
            <p:ph type="title"/>
          </p:nvPr>
        </p:nvSpPr>
        <p:spPr>
          <a:xfrm>
            <a:off x="0" y="-102692"/>
            <a:ext cx="10515600" cy="1325563"/>
          </a:xfrm>
        </p:spPr>
        <p:txBody>
          <a:bodyPr/>
          <a:lstStyle/>
          <a:p>
            <a:r>
              <a:rPr lang="en-CH" dirty="0"/>
              <a:t>Results</a:t>
            </a:r>
          </a:p>
        </p:txBody>
      </p:sp>
      <p:cxnSp>
        <p:nvCxnSpPr>
          <p:cNvPr id="7" name="Straight Connector 6">
            <a:extLst>
              <a:ext uri="{FF2B5EF4-FFF2-40B4-BE49-F238E27FC236}">
                <a16:creationId xmlns:a16="http://schemas.microsoft.com/office/drawing/2014/main" id="{C00FF1DF-533A-8EAA-3EE2-376526729565}"/>
              </a:ext>
            </a:extLst>
          </p:cNvPr>
          <p:cNvCxnSpPr>
            <a:cxnSpLocks/>
          </p:cNvCxnSpPr>
          <p:nvPr/>
        </p:nvCxnSpPr>
        <p:spPr>
          <a:xfrm>
            <a:off x="3478924" y="1247188"/>
            <a:ext cx="150187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3DE1445F-D709-F7DB-6DE8-7AF1BBD52840}"/>
              </a:ext>
            </a:extLst>
          </p:cNvPr>
          <p:cNvCxnSpPr/>
          <p:nvPr/>
        </p:nvCxnSpPr>
        <p:spPr>
          <a:xfrm>
            <a:off x="2069019" y="1970697"/>
            <a:ext cx="1095154" cy="0"/>
          </a:xfrm>
          <a:prstGeom prst="line">
            <a:avLst/>
          </a:prstGeom>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811BC866-3C52-832A-A22E-7F495A7F2347}"/>
              </a:ext>
            </a:extLst>
          </p:cNvPr>
          <p:cNvSpPr txBox="1"/>
          <p:nvPr/>
        </p:nvSpPr>
        <p:spPr>
          <a:xfrm>
            <a:off x="5097033" y="563130"/>
            <a:ext cx="556563" cy="369332"/>
          </a:xfrm>
          <a:prstGeom prst="rect">
            <a:avLst/>
          </a:prstGeom>
          <a:noFill/>
        </p:spPr>
        <p:txBody>
          <a:bodyPr wrap="none" rtlCol="0">
            <a:spAutoFit/>
          </a:bodyPr>
          <a:lstStyle/>
          <a:p>
            <a:r>
              <a:rPr lang="en-CH" dirty="0"/>
              <a:t>SMI</a:t>
            </a:r>
          </a:p>
        </p:txBody>
      </p:sp>
      <p:sp>
        <p:nvSpPr>
          <p:cNvPr id="11" name="TextBox 10">
            <a:extLst>
              <a:ext uri="{FF2B5EF4-FFF2-40B4-BE49-F238E27FC236}">
                <a16:creationId xmlns:a16="http://schemas.microsoft.com/office/drawing/2014/main" id="{0F6079F3-D5FF-3DEA-0CAD-ECEDCF5D35E1}"/>
              </a:ext>
            </a:extLst>
          </p:cNvPr>
          <p:cNvSpPr txBox="1"/>
          <p:nvPr/>
        </p:nvSpPr>
        <p:spPr>
          <a:xfrm>
            <a:off x="909823" y="1939091"/>
            <a:ext cx="748923" cy="369332"/>
          </a:xfrm>
          <a:prstGeom prst="rect">
            <a:avLst/>
          </a:prstGeom>
          <a:noFill/>
        </p:spPr>
        <p:txBody>
          <a:bodyPr wrap="none" rtlCol="0">
            <a:spAutoFit/>
          </a:bodyPr>
          <a:lstStyle/>
          <a:p>
            <a:r>
              <a:rPr lang="en-CH" dirty="0"/>
              <a:t>eSSM</a:t>
            </a:r>
          </a:p>
        </p:txBody>
      </p:sp>
      <p:sp>
        <p:nvSpPr>
          <p:cNvPr id="12" name="Right Brace 11">
            <a:extLst>
              <a:ext uri="{FF2B5EF4-FFF2-40B4-BE49-F238E27FC236}">
                <a16:creationId xmlns:a16="http://schemas.microsoft.com/office/drawing/2014/main" id="{3AA31B73-6F16-F2E2-1B97-CD57DAFE4F51}"/>
              </a:ext>
            </a:extLst>
          </p:cNvPr>
          <p:cNvSpPr/>
          <p:nvPr/>
        </p:nvSpPr>
        <p:spPr>
          <a:xfrm rot="10800000">
            <a:off x="1601881" y="1944339"/>
            <a:ext cx="212651" cy="369332"/>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p>
        </p:txBody>
      </p:sp>
      <p:sp>
        <p:nvSpPr>
          <p:cNvPr id="13" name="Right Brace 12">
            <a:extLst>
              <a:ext uri="{FF2B5EF4-FFF2-40B4-BE49-F238E27FC236}">
                <a16:creationId xmlns:a16="http://schemas.microsoft.com/office/drawing/2014/main" id="{931C5B42-9AC7-335A-6ED5-C6527AEC524B}"/>
              </a:ext>
            </a:extLst>
          </p:cNvPr>
          <p:cNvSpPr/>
          <p:nvPr/>
        </p:nvSpPr>
        <p:spPr>
          <a:xfrm>
            <a:off x="5033607" y="503020"/>
            <a:ext cx="224003" cy="74416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p>
        </p:txBody>
      </p:sp>
      <p:sp>
        <p:nvSpPr>
          <p:cNvPr id="17" name="TextBox 16">
            <a:extLst>
              <a:ext uri="{FF2B5EF4-FFF2-40B4-BE49-F238E27FC236}">
                <a16:creationId xmlns:a16="http://schemas.microsoft.com/office/drawing/2014/main" id="{07021881-C0A8-F09A-5D67-542C918E448D}"/>
              </a:ext>
            </a:extLst>
          </p:cNvPr>
          <p:cNvSpPr txBox="1"/>
          <p:nvPr/>
        </p:nvSpPr>
        <p:spPr>
          <a:xfrm>
            <a:off x="7472506" y="1151211"/>
            <a:ext cx="748923" cy="369332"/>
          </a:xfrm>
          <a:prstGeom prst="rect">
            <a:avLst/>
          </a:prstGeom>
          <a:noFill/>
        </p:spPr>
        <p:txBody>
          <a:bodyPr wrap="none" rtlCol="0">
            <a:spAutoFit/>
          </a:bodyPr>
          <a:lstStyle/>
          <a:p>
            <a:r>
              <a:rPr lang="en-CH" dirty="0"/>
              <a:t>eSSM</a:t>
            </a:r>
          </a:p>
        </p:txBody>
      </p:sp>
      <p:sp>
        <p:nvSpPr>
          <p:cNvPr id="21" name="TextBox 20">
            <a:extLst>
              <a:ext uri="{FF2B5EF4-FFF2-40B4-BE49-F238E27FC236}">
                <a16:creationId xmlns:a16="http://schemas.microsoft.com/office/drawing/2014/main" id="{C18E212A-48FE-2B14-FB9C-762B9E6A3D6F}"/>
              </a:ext>
            </a:extLst>
          </p:cNvPr>
          <p:cNvSpPr txBox="1"/>
          <p:nvPr/>
        </p:nvSpPr>
        <p:spPr>
          <a:xfrm>
            <a:off x="9473506" y="1151211"/>
            <a:ext cx="556563" cy="369332"/>
          </a:xfrm>
          <a:prstGeom prst="rect">
            <a:avLst/>
          </a:prstGeom>
          <a:noFill/>
        </p:spPr>
        <p:txBody>
          <a:bodyPr wrap="none" rtlCol="0">
            <a:spAutoFit/>
          </a:bodyPr>
          <a:lstStyle/>
          <a:p>
            <a:r>
              <a:rPr lang="en-CH" dirty="0"/>
              <a:t>SMI</a:t>
            </a:r>
          </a:p>
        </p:txBody>
      </p:sp>
      <p:sp>
        <p:nvSpPr>
          <p:cNvPr id="23" name="TextBox 22">
            <a:extLst>
              <a:ext uri="{FF2B5EF4-FFF2-40B4-BE49-F238E27FC236}">
                <a16:creationId xmlns:a16="http://schemas.microsoft.com/office/drawing/2014/main" id="{64AA8002-E3DD-D24C-2E25-B9EB36B770AA}"/>
              </a:ext>
            </a:extLst>
          </p:cNvPr>
          <p:cNvSpPr txBox="1"/>
          <p:nvPr/>
        </p:nvSpPr>
        <p:spPr>
          <a:xfrm>
            <a:off x="7452137" y="10314"/>
            <a:ext cx="3864199" cy="369332"/>
          </a:xfrm>
          <a:prstGeom prst="rect">
            <a:avLst/>
          </a:prstGeom>
          <a:noFill/>
        </p:spPr>
        <p:txBody>
          <a:bodyPr wrap="none" rtlCol="0">
            <a:spAutoFit/>
          </a:bodyPr>
          <a:lstStyle/>
          <a:p>
            <a:r>
              <a:rPr lang="en-CH" dirty="0"/>
              <a:t>Electron spectrometer measurement</a:t>
            </a:r>
          </a:p>
        </p:txBody>
      </p:sp>
      <p:cxnSp>
        <p:nvCxnSpPr>
          <p:cNvPr id="15" name="Straight Arrow Connector 14">
            <a:extLst>
              <a:ext uri="{FF2B5EF4-FFF2-40B4-BE49-F238E27FC236}">
                <a16:creationId xmlns:a16="http://schemas.microsoft.com/office/drawing/2014/main" id="{73483490-5746-2338-1EFA-0686E20E84CF}"/>
              </a:ext>
            </a:extLst>
          </p:cNvPr>
          <p:cNvCxnSpPr>
            <a:stCxn id="17" idx="2"/>
          </p:cNvCxnSpPr>
          <p:nvPr/>
        </p:nvCxnSpPr>
        <p:spPr>
          <a:xfrm flipH="1">
            <a:off x="7693572" y="1520543"/>
            <a:ext cx="153396" cy="40285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DC908F32-6A20-649E-D04C-02CD8D8D80FD}"/>
              </a:ext>
            </a:extLst>
          </p:cNvPr>
          <p:cNvCxnSpPr>
            <a:stCxn id="21" idx="2"/>
          </p:cNvCxnSpPr>
          <p:nvPr/>
        </p:nvCxnSpPr>
        <p:spPr>
          <a:xfrm>
            <a:off x="9751788" y="1520543"/>
            <a:ext cx="495798" cy="10650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25" name="Content Placeholder 4" descr="Shape&#10;&#10;Description automatically generated">
            <a:extLst>
              <a:ext uri="{FF2B5EF4-FFF2-40B4-BE49-F238E27FC236}">
                <a16:creationId xmlns:a16="http://schemas.microsoft.com/office/drawing/2014/main" id="{CCA3A725-70A8-9079-1398-2A1727E0C86D}"/>
              </a:ext>
            </a:extLst>
          </p:cNvPr>
          <p:cNvPicPr>
            <a:picLocks noGrp="1" noChangeAspect="1"/>
          </p:cNvPicPr>
          <p:nvPr>
            <p:ph idx="1"/>
          </p:nvPr>
        </p:nvPicPr>
        <p:blipFill>
          <a:blip r:embed="rId6">
            <a:extLst>
              <a:ext uri="{28A0092B-C50C-407E-A947-70E740481C1C}">
                <a14:useLocalDpi xmlns:a14="http://schemas.microsoft.com/office/drawing/2010/main" val="0"/>
              </a:ext>
            </a:extLst>
          </a:blip>
          <a:stretch>
            <a:fillRect/>
          </a:stretch>
        </p:blipFill>
        <p:spPr>
          <a:xfrm>
            <a:off x="70172" y="2895917"/>
            <a:ext cx="2925990" cy="1965109"/>
          </a:xfrm>
        </p:spPr>
      </p:pic>
      <p:sp>
        <p:nvSpPr>
          <p:cNvPr id="26" name="TextBox 25">
            <a:extLst>
              <a:ext uri="{FF2B5EF4-FFF2-40B4-BE49-F238E27FC236}">
                <a16:creationId xmlns:a16="http://schemas.microsoft.com/office/drawing/2014/main" id="{C10E8F96-6FC0-04D4-2CC2-DB1B3407E4A6}"/>
              </a:ext>
            </a:extLst>
          </p:cNvPr>
          <p:cNvSpPr txBox="1"/>
          <p:nvPr/>
        </p:nvSpPr>
        <p:spPr>
          <a:xfrm>
            <a:off x="529502" y="3337246"/>
            <a:ext cx="1382158" cy="646331"/>
          </a:xfrm>
          <a:prstGeom prst="rect">
            <a:avLst/>
          </a:prstGeom>
          <a:noFill/>
        </p:spPr>
        <p:txBody>
          <a:bodyPr wrap="square" rtlCol="0">
            <a:spAutoFit/>
          </a:bodyPr>
          <a:lstStyle/>
          <a:p>
            <a:r>
              <a:rPr lang="en-US" dirty="0"/>
              <a:t>No protons, no plasma</a:t>
            </a:r>
            <a:endParaRPr lang="en-001" dirty="0"/>
          </a:p>
        </p:txBody>
      </p:sp>
      <p:sp>
        <p:nvSpPr>
          <p:cNvPr id="28" name="TextBox 27">
            <a:extLst>
              <a:ext uri="{FF2B5EF4-FFF2-40B4-BE49-F238E27FC236}">
                <a16:creationId xmlns:a16="http://schemas.microsoft.com/office/drawing/2014/main" id="{8C761300-5271-D414-19D0-1564E9A7E65E}"/>
              </a:ext>
            </a:extLst>
          </p:cNvPr>
          <p:cNvSpPr txBox="1"/>
          <p:nvPr/>
        </p:nvSpPr>
        <p:spPr>
          <a:xfrm>
            <a:off x="7148075" y="3521733"/>
            <a:ext cx="629147" cy="369332"/>
          </a:xfrm>
          <a:prstGeom prst="rect">
            <a:avLst/>
          </a:prstGeom>
          <a:noFill/>
        </p:spPr>
        <p:txBody>
          <a:bodyPr wrap="none" rtlCol="0">
            <a:spAutoFit/>
          </a:bodyPr>
          <a:lstStyle/>
          <a:p>
            <a:r>
              <a:rPr lang="en-US" dirty="0"/>
              <a:t>70ps</a:t>
            </a:r>
            <a:endParaRPr lang="en-001" dirty="0"/>
          </a:p>
        </p:txBody>
      </p:sp>
      <p:sp>
        <p:nvSpPr>
          <p:cNvPr id="30" name="TextBox 29">
            <a:extLst>
              <a:ext uri="{FF2B5EF4-FFF2-40B4-BE49-F238E27FC236}">
                <a16:creationId xmlns:a16="http://schemas.microsoft.com/office/drawing/2014/main" id="{1A5DF854-65C5-AF3E-3FA1-01BCD6959586}"/>
              </a:ext>
            </a:extLst>
          </p:cNvPr>
          <p:cNvSpPr txBox="1"/>
          <p:nvPr/>
        </p:nvSpPr>
        <p:spPr>
          <a:xfrm>
            <a:off x="10177918" y="3492473"/>
            <a:ext cx="629147" cy="369332"/>
          </a:xfrm>
          <a:prstGeom prst="rect">
            <a:avLst/>
          </a:prstGeom>
          <a:noFill/>
        </p:spPr>
        <p:txBody>
          <a:bodyPr wrap="none" rtlCol="0">
            <a:spAutoFit/>
          </a:bodyPr>
          <a:lstStyle/>
          <a:p>
            <a:r>
              <a:rPr lang="en-US" dirty="0"/>
              <a:t>95ps</a:t>
            </a:r>
            <a:endParaRPr lang="en-001" dirty="0"/>
          </a:p>
        </p:txBody>
      </p:sp>
      <p:pic>
        <p:nvPicPr>
          <p:cNvPr id="31" name="Picture 30" descr="Chart&#10;&#10;Description automatically generated">
            <a:extLst>
              <a:ext uri="{FF2B5EF4-FFF2-40B4-BE49-F238E27FC236}">
                <a16:creationId xmlns:a16="http://schemas.microsoft.com/office/drawing/2014/main" id="{DD0155D0-8FB2-0ECB-FAC5-A14514C0DC5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04580" y="4887630"/>
            <a:ext cx="2853744" cy="1965109"/>
          </a:xfrm>
          <a:prstGeom prst="rect">
            <a:avLst/>
          </a:prstGeom>
        </p:spPr>
      </p:pic>
      <p:pic>
        <p:nvPicPr>
          <p:cNvPr id="32" name="Picture 31" descr="A picture containing chart&#10;&#10;Description automatically generated">
            <a:extLst>
              <a:ext uri="{FF2B5EF4-FFF2-40B4-BE49-F238E27FC236}">
                <a16:creationId xmlns:a16="http://schemas.microsoft.com/office/drawing/2014/main" id="{06ECF522-801D-55A5-5A15-A90B5540731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04500" y="4923752"/>
            <a:ext cx="2853743" cy="1965109"/>
          </a:xfrm>
          <a:prstGeom prst="rect">
            <a:avLst/>
          </a:prstGeom>
        </p:spPr>
      </p:pic>
      <p:pic>
        <p:nvPicPr>
          <p:cNvPr id="33" name="Picture 32" descr="Chart, line chart&#10;&#10;Description automatically generated">
            <a:extLst>
              <a:ext uri="{FF2B5EF4-FFF2-40B4-BE49-F238E27FC236}">
                <a16:creationId xmlns:a16="http://schemas.microsoft.com/office/drawing/2014/main" id="{CFFD3788-A433-F661-08CF-63FB03BDD4C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164173" y="2879826"/>
            <a:ext cx="2894071" cy="1965110"/>
          </a:xfrm>
          <a:prstGeom prst="rect">
            <a:avLst/>
          </a:prstGeom>
        </p:spPr>
      </p:pic>
      <p:sp>
        <p:nvSpPr>
          <p:cNvPr id="34" name="TextBox 33">
            <a:extLst>
              <a:ext uri="{FF2B5EF4-FFF2-40B4-BE49-F238E27FC236}">
                <a16:creationId xmlns:a16="http://schemas.microsoft.com/office/drawing/2014/main" id="{AFFB94DD-9C07-1F7C-082D-520391B8ED88}"/>
              </a:ext>
            </a:extLst>
          </p:cNvPr>
          <p:cNvSpPr txBox="1"/>
          <p:nvPr/>
        </p:nvSpPr>
        <p:spPr>
          <a:xfrm>
            <a:off x="4407431" y="3706399"/>
            <a:ext cx="629147" cy="369332"/>
          </a:xfrm>
          <a:prstGeom prst="rect">
            <a:avLst/>
          </a:prstGeom>
          <a:noFill/>
        </p:spPr>
        <p:txBody>
          <a:bodyPr wrap="none" rtlCol="0">
            <a:spAutoFit/>
          </a:bodyPr>
          <a:lstStyle/>
          <a:p>
            <a:r>
              <a:rPr lang="en-US" dirty="0"/>
              <a:t>20ps</a:t>
            </a:r>
            <a:endParaRPr lang="en-001" dirty="0"/>
          </a:p>
        </p:txBody>
      </p:sp>
      <p:pic>
        <p:nvPicPr>
          <p:cNvPr id="35" name="Picture 34" descr="Histogram&#10;&#10;Description automatically generated">
            <a:extLst>
              <a:ext uri="{FF2B5EF4-FFF2-40B4-BE49-F238E27FC236}">
                <a16:creationId xmlns:a16="http://schemas.microsoft.com/office/drawing/2014/main" id="{29BF5EDF-437D-4456-AE3F-63C61F0F603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450837" y="4887630"/>
            <a:ext cx="2853743" cy="1965109"/>
          </a:xfrm>
          <a:prstGeom prst="rect">
            <a:avLst/>
          </a:prstGeom>
        </p:spPr>
      </p:pic>
      <p:cxnSp>
        <p:nvCxnSpPr>
          <p:cNvPr id="36" name="Straight Arrow Connector 35">
            <a:extLst>
              <a:ext uri="{FF2B5EF4-FFF2-40B4-BE49-F238E27FC236}">
                <a16:creationId xmlns:a16="http://schemas.microsoft.com/office/drawing/2014/main" id="{EB1D9355-2292-BD0B-3D16-3946747EAFD0}"/>
              </a:ext>
            </a:extLst>
          </p:cNvPr>
          <p:cNvCxnSpPr/>
          <p:nvPr/>
        </p:nvCxnSpPr>
        <p:spPr>
          <a:xfrm flipV="1">
            <a:off x="5036578" y="4255780"/>
            <a:ext cx="0" cy="10450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3D7EB1D5-B5A5-77E0-B9DC-3FCE1A34EDA7}"/>
              </a:ext>
            </a:extLst>
          </p:cNvPr>
          <p:cNvCxnSpPr/>
          <p:nvPr/>
        </p:nvCxnSpPr>
        <p:spPr>
          <a:xfrm flipV="1">
            <a:off x="8229600" y="4395117"/>
            <a:ext cx="0" cy="8969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8A8DF0AD-7231-9E66-C964-1B502CF9E61F}"/>
              </a:ext>
            </a:extLst>
          </p:cNvPr>
          <p:cNvCxnSpPr/>
          <p:nvPr/>
        </p:nvCxnSpPr>
        <p:spPr>
          <a:xfrm flipV="1">
            <a:off x="10946674" y="4412535"/>
            <a:ext cx="0" cy="10189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9" name="Picture 38" descr="Shape&#10;&#10;Description automatically generated">
            <a:extLst>
              <a:ext uri="{FF2B5EF4-FFF2-40B4-BE49-F238E27FC236}">
                <a16:creationId xmlns:a16="http://schemas.microsoft.com/office/drawing/2014/main" id="{B26017CF-667D-ED4C-6F38-79F02FF7F5E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6329" y="4861026"/>
            <a:ext cx="2956372" cy="2029312"/>
          </a:xfrm>
          <a:prstGeom prst="rect">
            <a:avLst/>
          </a:prstGeom>
        </p:spPr>
      </p:pic>
      <p:cxnSp>
        <p:nvCxnSpPr>
          <p:cNvPr id="40" name="Straight Arrow Connector 39">
            <a:extLst>
              <a:ext uri="{FF2B5EF4-FFF2-40B4-BE49-F238E27FC236}">
                <a16:creationId xmlns:a16="http://schemas.microsoft.com/office/drawing/2014/main" id="{5887FF8C-4D6F-E6CB-37C2-682144DCCE86}"/>
              </a:ext>
            </a:extLst>
          </p:cNvPr>
          <p:cNvCxnSpPr/>
          <p:nvPr/>
        </p:nvCxnSpPr>
        <p:spPr>
          <a:xfrm flipV="1">
            <a:off x="1690315" y="4247071"/>
            <a:ext cx="0" cy="10450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1396E61D-72AB-D472-62F2-BE62B84E76EC}"/>
              </a:ext>
            </a:extLst>
          </p:cNvPr>
          <p:cNvSpPr txBox="1"/>
          <p:nvPr/>
        </p:nvSpPr>
        <p:spPr>
          <a:xfrm>
            <a:off x="607393" y="5641348"/>
            <a:ext cx="1678729" cy="369332"/>
          </a:xfrm>
          <a:prstGeom prst="rect">
            <a:avLst/>
          </a:prstGeom>
          <a:noFill/>
        </p:spPr>
        <p:txBody>
          <a:bodyPr wrap="none" rtlCol="0">
            <a:spAutoFit/>
          </a:bodyPr>
          <a:lstStyle/>
          <a:p>
            <a:r>
              <a:rPr lang="en-CH" dirty="0"/>
              <a:t>Current ripples</a:t>
            </a:r>
          </a:p>
        </p:txBody>
      </p:sp>
    </p:spTree>
    <p:extLst>
      <p:ext uri="{BB962C8B-B14F-4D97-AF65-F5344CB8AC3E}">
        <p14:creationId xmlns:p14="http://schemas.microsoft.com/office/powerpoint/2010/main" val="858826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0" grpId="0"/>
      <p:bldP spid="34" grpId="0"/>
      <p:bldP spid="4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8E971-1781-B61D-F429-0F9139D2BAB5}"/>
              </a:ext>
            </a:extLst>
          </p:cNvPr>
          <p:cNvSpPr>
            <a:spLocks noGrp="1"/>
          </p:cNvSpPr>
          <p:nvPr>
            <p:ph type="title"/>
          </p:nvPr>
        </p:nvSpPr>
        <p:spPr/>
        <p:txBody>
          <a:bodyPr/>
          <a:lstStyle/>
          <a:p>
            <a:r>
              <a:rPr lang="en-CH" dirty="0"/>
              <a:t>Conclusions</a:t>
            </a:r>
          </a:p>
        </p:txBody>
      </p:sp>
      <p:sp>
        <p:nvSpPr>
          <p:cNvPr id="3" name="Content Placeholder 2">
            <a:extLst>
              <a:ext uri="{FF2B5EF4-FFF2-40B4-BE49-F238E27FC236}">
                <a16:creationId xmlns:a16="http://schemas.microsoft.com/office/drawing/2014/main" id="{2FB51EFE-A878-F923-D5E5-8F3D5619A9C3}"/>
              </a:ext>
            </a:extLst>
          </p:cNvPr>
          <p:cNvSpPr>
            <a:spLocks noGrp="1"/>
          </p:cNvSpPr>
          <p:nvPr>
            <p:ph idx="1"/>
          </p:nvPr>
        </p:nvSpPr>
        <p:spPr/>
        <p:txBody>
          <a:bodyPr>
            <a:normAutofit/>
          </a:bodyPr>
          <a:lstStyle/>
          <a:p>
            <a:r>
              <a:rPr lang="en-CH" dirty="0"/>
              <a:t>The incoming proton bunch does not exhibit detectable periodic fluctuations that could seed hosing or self-modulation</a:t>
            </a:r>
          </a:p>
          <a:p>
            <a:r>
              <a:rPr lang="en-CH" dirty="0"/>
              <a:t>The transition between seeded self-modulation and the self-modulation instability occurs in the region of charge density equal to 12-15% of the charge density maximum</a:t>
            </a:r>
          </a:p>
          <a:p>
            <a:r>
              <a:rPr lang="en-CH" dirty="0"/>
              <a:t>Due to the plasma electron filament driven by the proton bunch in the ramp at the entrance of the VS, the electron witness bunch cannot be injected on axis within the proton bunch </a:t>
            </a:r>
          </a:p>
          <a:p>
            <a:pPr lvl="1"/>
            <a:r>
              <a:rPr lang="en-CH" dirty="0"/>
              <a:t>(electron seeding possible)</a:t>
            </a:r>
          </a:p>
        </p:txBody>
      </p:sp>
    </p:spTree>
    <p:extLst>
      <p:ext uri="{BB962C8B-B14F-4D97-AF65-F5344CB8AC3E}">
        <p14:creationId xmlns:p14="http://schemas.microsoft.com/office/powerpoint/2010/main" val="16425590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ABFBD87-FC6A-10A9-AD97-F2C295C7F2D8}"/>
              </a:ext>
            </a:extLst>
          </p:cNvPr>
          <p:cNvSpPr>
            <a:spLocks noGrp="1"/>
          </p:cNvSpPr>
          <p:nvPr>
            <p:ph type="title"/>
          </p:nvPr>
        </p:nvSpPr>
        <p:spPr>
          <a:xfrm>
            <a:off x="838200" y="1794530"/>
            <a:ext cx="10515600" cy="1325563"/>
          </a:xfrm>
        </p:spPr>
        <p:txBody>
          <a:bodyPr/>
          <a:lstStyle/>
          <a:p>
            <a:pPr algn="ctr"/>
            <a:r>
              <a:rPr lang="en-CH" dirty="0"/>
              <a:t>Thank you for your attention</a:t>
            </a:r>
          </a:p>
        </p:txBody>
      </p:sp>
    </p:spTree>
    <p:extLst>
      <p:ext uri="{BB962C8B-B14F-4D97-AF65-F5344CB8AC3E}">
        <p14:creationId xmlns:p14="http://schemas.microsoft.com/office/powerpoint/2010/main" val="7835532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AA7C76-B5E2-DDA4-45EA-C58D12A0C776}"/>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13BABD92-2188-1835-8D49-7CD45EE562A0}"/>
              </a:ext>
            </a:extLst>
          </p:cNvPr>
          <p:cNvSpPr>
            <a:spLocks noGrp="1"/>
          </p:cNvSpPr>
          <p:nvPr>
            <p:ph type="title"/>
          </p:nvPr>
        </p:nvSpPr>
        <p:spPr>
          <a:xfrm>
            <a:off x="838200" y="1794530"/>
            <a:ext cx="10515600" cy="1325563"/>
          </a:xfrm>
        </p:spPr>
        <p:txBody>
          <a:bodyPr/>
          <a:lstStyle/>
          <a:p>
            <a:pPr algn="ctr"/>
            <a:r>
              <a:rPr lang="en-CH" dirty="0"/>
              <a:t>Backup</a:t>
            </a:r>
          </a:p>
        </p:txBody>
      </p:sp>
    </p:spTree>
    <p:extLst>
      <p:ext uri="{BB962C8B-B14F-4D97-AF65-F5344CB8AC3E}">
        <p14:creationId xmlns:p14="http://schemas.microsoft.com/office/powerpoint/2010/main" val="31628914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hape&#10;&#10;Description automatically generated">
            <a:extLst>
              <a:ext uri="{FF2B5EF4-FFF2-40B4-BE49-F238E27FC236}">
                <a16:creationId xmlns:a16="http://schemas.microsoft.com/office/drawing/2014/main" id="{72C335ED-4FFD-9BDE-CE77-A42346D270B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0172" y="16091"/>
            <a:ext cx="2925990" cy="1965109"/>
          </a:xfrm>
        </p:spPr>
      </p:pic>
      <p:sp>
        <p:nvSpPr>
          <p:cNvPr id="6" name="TextBox 5">
            <a:extLst>
              <a:ext uri="{FF2B5EF4-FFF2-40B4-BE49-F238E27FC236}">
                <a16:creationId xmlns:a16="http://schemas.microsoft.com/office/drawing/2014/main" id="{94EABA8E-1B6B-7A2C-930E-DC49DAF878F4}"/>
              </a:ext>
            </a:extLst>
          </p:cNvPr>
          <p:cNvSpPr txBox="1"/>
          <p:nvPr/>
        </p:nvSpPr>
        <p:spPr>
          <a:xfrm>
            <a:off x="838200" y="733425"/>
            <a:ext cx="1236685" cy="369332"/>
          </a:xfrm>
          <a:prstGeom prst="rect">
            <a:avLst/>
          </a:prstGeom>
          <a:noFill/>
        </p:spPr>
        <p:txBody>
          <a:bodyPr wrap="none" rtlCol="0">
            <a:spAutoFit/>
          </a:bodyPr>
          <a:lstStyle/>
          <a:p>
            <a:r>
              <a:rPr lang="en-US" dirty="0"/>
              <a:t>No protons</a:t>
            </a:r>
            <a:endParaRPr lang="en-001" dirty="0"/>
          </a:p>
        </p:txBody>
      </p:sp>
      <p:pic>
        <p:nvPicPr>
          <p:cNvPr id="8" name="Picture 7" descr="Chart, line chart&#10;&#10;Description automatically generated">
            <a:extLst>
              <a:ext uri="{FF2B5EF4-FFF2-40B4-BE49-F238E27FC236}">
                <a16:creationId xmlns:a16="http://schemas.microsoft.com/office/drawing/2014/main" id="{F826DC30-69A4-CB77-3BD2-A4F83D76BF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8591" y="28685"/>
            <a:ext cx="2925989" cy="1965109"/>
          </a:xfrm>
          <a:prstGeom prst="rect">
            <a:avLst/>
          </a:prstGeom>
        </p:spPr>
      </p:pic>
      <p:sp>
        <p:nvSpPr>
          <p:cNvPr id="9" name="TextBox 8">
            <a:extLst>
              <a:ext uri="{FF2B5EF4-FFF2-40B4-BE49-F238E27FC236}">
                <a16:creationId xmlns:a16="http://schemas.microsoft.com/office/drawing/2014/main" id="{BDCAD5A6-57D0-0EC2-A0B1-D8D81F5F46A2}"/>
              </a:ext>
            </a:extLst>
          </p:cNvPr>
          <p:cNvSpPr txBox="1"/>
          <p:nvPr/>
        </p:nvSpPr>
        <p:spPr>
          <a:xfrm>
            <a:off x="7148075" y="641907"/>
            <a:ext cx="629147" cy="369332"/>
          </a:xfrm>
          <a:prstGeom prst="rect">
            <a:avLst/>
          </a:prstGeom>
          <a:noFill/>
        </p:spPr>
        <p:txBody>
          <a:bodyPr wrap="none" rtlCol="0">
            <a:spAutoFit/>
          </a:bodyPr>
          <a:lstStyle/>
          <a:p>
            <a:r>
              <a:rPr lang="en-US" dirty="0"/>
              <a:t>70ps</a:t>
            </a:r>
            <a:endParaRPr lang="en-001" dirty="0"/>
          </a:p>
        </p:txBody>
      </p:sp>
      <p:pic>
        <p:nvPicPr>
          <p:cNvPr id="11" name="Picture 10" descr="A picture containing diagram&#10;&#10;Description automatically generated">
            <a:extLst>
              <a:ext uri="{FF2B5EF4-FFF2-40B4-BE49-F238E27FC236}">
                <a16:creationId xmlns:a16="http://schemas.microsoft.com/office/drawing/2014/main" id="{DAD0A436-0B1F-2667-810F-DE18EFA93A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66010" y="23645"/>
            <a:ext cx="2925990" cy="1965109"/>
          </a:xfrm>
          <a:prstGeom prst="rect">
            <a:avLst/>
          </a:prstGeom>
        </p:spPr>
      </p:pic>
      <p:sp>
        <p:nvSpPr>
          <p:cNvPr id="12" name="TextBox 11">
            <a:extLst>
              <a:ext uri="{FF2B5EF4-FFF2-40B4-BE49-F238E27FC236}">
                <a16:creationId xmlns:a16="http://schemas.microsoft.com/office/drawing/2014/main" id="{92B33BAC-DC43-618B-A92F-D50F3C8EC231}"/>
              </a:ext>
            </a:extLst>
          </p:cNvPr>
          <p:cNvSpPr txBox="1"/>
          <p:nvPr/>
        </p:nvSpPr>
        <p:spPr>
          <a:xfrm>
            <a:off x="10177918" y="612647"/>
            <a:ext cx="629147" cy="369332"/>
          </a:xfrm>
          <a:prstGeom prst="rect">
            <a:avLst/>
          </a:prstGeom>
          <a:noFill/>
        </p:spPr>
        <p:txBody>
          <a:bodyPr wrap="none" rtlCol="0">
            <a:spAutoFit/>
          </a:bodyPr>
          <a:lstStyle/>
          <a:p>
            <a:r>
              <a:rPr lang="en-US" dirty="0"/>
              <a:t>95ps</a:t>
            </a:r>
            <a:endParaRPr lang="en-001" dirty="0"/>
          </a:p>
        </p:txBody>
      </p:sp>
      <p:pic>
        <p:nvPicPr>
          <p:cNvPr id="14" name="Picture 13" descr="Chart&#10;&#10;Description automatically generated">
            <a:extLst>
              <a:ext uri="{FF2B5EF4-FFF2-40B4-BE49-F238E27FC236}">
                <a16:creationId xmlns:a16="http://schemas.microsoft.com/office/drawing/2014/main" id="{F2A01E76-A8E0-139B-48A9-735D4992CC9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04580" y="2007804"/>
            <a:ext cx="2853744" cy="1965109"/>
          </a:xfrm>
          <a:prstGeom prst="rect">
            <a:avLst/>
          </a:prstGeom>
        </p:spPr>
      </p:pic>
      <p:pic>
        <p:nvPicPr>
          <p:cNvPr id="16" name="Picture 15" descr="Shape, square&#10;&#10;Description automatically generated">
            <a:extLst>
              <a:ext uri="{FF2B5EF4-FFF2-40B4-BE49-F238E27FC236}">
                <a16:creationId xmlns:a16="http://schemas.microsoft.com/office/drawing/2014/main" id="{DBA29288-FFF4-038F-6180-B0BB30C75AB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96890" y="4804029"/>
            <a:ext cx="2925990" cy="2001232"/>
          </a:xfrm>
          <a:prstGeom prst="rect">
            <a:avLst/>
          </a:prstGeom>
        </p:spPr>
      </p:pic>
      <p:sp>
        <p:nvSpPr>
          <p:cNvPr id="17" name="TextBox 16">
            <a:extLst>
              <a:ext uri="{FF2B5EF4-FFF2-40B4-BE49-F238E27FC236}">
                <a16:creationId xmlns:a16="http://schemas.microsoft.com/office/drawing/2014/main" id="{4E3B7E7E-AFF1-7660-14D8-B2BABBA17CA4}"/>
              </a:ext>
            </a:extLst>
          </p:cNvPr>
          <p:cNvSpPr txBox="1"/>
          <p:nvPr/>
        </p:nvSpPr>
        <p:spPr>
          <a:xfrm>
            <a:off x="3975838" y="5316300"/>
            <a:ext cx="746166" cy="369332"/>
          </a:xfrm>
          <a:prstGeom prst="rect">
            <a:avLst/>
          </a:prstGeom>
          <a:noFill/>
        </p:spPr>
        <p:txBody>
          <a:bodyPr wrap="none" rtlCol="0">
            <a:spAutoFit/>
          </a:bodyPr>
          <a:lstStyle/>
          <a:p>
            <a:r>
              <a:rPr lang="en-US" dirty="0"/>
              <a:t>120ps</a:t>
            </a:r>
            <a:endParaRPr lang="en-001" dirty="0"/>
          </a:p>
        </p:txBody>
      </p:sp>
      <p:pic>
        <p:nvPicPr>
          <p:cNvPr id="19" name="Picture 18" descr="Shape&#10;&#10;Description automatically generated">
            <a:extLst>
              <a:ext uri="{FF2B5EF4-FFF2-40B4-BE49-F238E27FC236}">
                <a16:creationId xmlns:a16="http://schemas.microsoft.com/office/drawing/2014/main" id="{9EC831EB-D0F7-5DFB-B479-A48112DA935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58243" y="4841034"/>
            <a:ext cx="2853744" cy="1965110"/>
          </a:xfrm>
          <a:prstGeom prst="rect">
            <a:avLst/>
          </a:prstGeom>
        </p:spPr>
      </p:pic>
      <p:pic>
        <p:nvPicPr>
          <p:cNvPr id="21" name="Picture 20" descr="Chart, line chart&#10;&#10;Description automatically generated">
            <a:extLst>
              <a:ext uri="{FF2B5EF4-FFF2-40B4-BE49-F238E27FC236}">
                <a16:creationId xmlns:a16="http://schemas.microsoft.com/office/drawing/2014/main" id="{E4E732BC-D4EF-0B92-37E7-34A645A6974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995111" y="4761815"/>
            <a:ext cx="3196889" cy="2050834"/>
          </a:xfrm>
          <a:prstGeom prst="rect">
            <a:avLst/>
          </a:prstGeom>
        </p:spPr>
      </p:pic>
      <p:sp>
        <p:nvSpPr>
          <p:cNvPr id="22" name="TextBox 21">
            <a:extLst>
              <a:ext uri="{FF2B5EF4-FFF2-40B4-BE49-F238E27FC236}">
                <a16:creationId xmlns:a16="http://schemas.microsoft.com/office/drawing/2014/main" id="{70E39987-CC25-00DF-C488-35105452DF77}"/>
              </a:ext>
            </a:extLst>
          </p:cNvPr>
          <p:cNvSpPr txBox="1"/>
          <p:nvPr/>
        </p:nvSpPr>
        <p:spPr>
          <a:xfrm>
            <a:off x="10821386" y="5828259"/>
            <a:ext cx="746166" cy="369332"/>
          </a:xfrm>
          <a:prstGeom prst="rect">
            <a:avLst/>
          </a:prstGeom>
          <a:noFill/>
        </p:spPr>
        <p:txBody>
          <a:bodyPr wrap="none" rtlCol="0">
            <a:spAutoFit/>
          </a:bodyPr>
          <a:lstStyle/>
          <a:p>
            <a:r>
              <a:rPr lang="en-US" dirty="0"/>
              <a:t>220ps</a:t>
            </a:r>
            <a:endParaRPr lang="en-001" dirty="0"/>
          </a:p>
        </p:txBody>
      </p:sp>
      <p:pic>
        <p:nvPicPr>
          <p:cNvPr id="24" name="Picture 23" descr="A picture containing chart&#10;&#10;Description automatically generated">
            <a:extLst>
              <a:ext uri="{FF2B5EF4-FFF2-40B4-BE49-F238E27FC236}">
                <a16:creationId xmlns:a16="http://schemas.microsoft.com/office/drawing/2014/main" id="{FF0457EC-1758-04D6-687E-CAEAB6E2484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04500" y="2043926"/>
            <a:ext cx="2853743" cy="1965109"/>
          </a:xfrm>
          <a:prstGeom prst="rect">
            <a:avLst/>
          </a:prstGeom>
        </p:spPr>
      </p:pic>
      <p:pic>
        <p:nvPicPr>
          <p:cNvPr id="26" name="Picture 25" descr="Chart, line chart&#10;&#10;Description automatically generated">
            <a:extLst>
              <a:ext uri="{FF2B5EF4-FFF2-40B4-BE49-F238E27FC236}">
                <a16:creationId xmlns:a16="http://schemas.microsoft.com/office/drawing/2014/main" id="{B93A2C6E-E5AE-593C-3073-087FFC26B52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164173" y="0"/>
            <a:ext cx="2894071" cy="1965110"/>
          </a:xfrm>
          <a:prstGeom prst="rect">
            <a:avLst/>
          </a:prstGeom>
        </p:spPr>
      </p:pic>
      <p:sp>
        <p:nvSpPr>
          <p:cNvPr id="27" name="TextBox 26">
            <a:extLst>
              <a:ext uri="{FF2B5EF4-FFF2-40B4-BE49-F238E27FC236}">
                <a16:creationId xmlns:a16="http://schemas.microsoft.com/office/drawing/2014/main" id="{31388983-CAF9-87B3-7C65-AC40C0BDA853}"/>
              </a:ext>
            </a:extLst>
          </p:cNvPr>
          <p:cNvSpPr txBox="1"/>
          <p:nvPr/>
        </p:nvSpPr>
        <p:spPr>
          <a:xfrm>
            <a:off x="4407431" y="826573"/>
            <a:ext cx="629147" cy="369332"/>
          </a:xfrm>
          <a:prstGeom prst="rect">
            <a:avLst/>
          </a:prstGeom>
          <a:noFill/>
        </p:spPr>
        <p:txBody>
          <a:bodyPr wrap="none" rtlCol="0">
            <a:spAutoFit/>
          </a:bodyPr>
          <a:lstStyle/>
          <a:p>
            <a:r>
              <a:rPr lang="en-US" dirty="0"/>
              <a:t>20ps</a:t>
            </a:r>
            <a:endParaRPr lang="en-001" dirty="0"/>
          </a:p>
        </p:txBody>
      </p:sp>
      <p:pic>
        <p:nvPicPr>
          <p:cNvPr id="29" name="Picture 28" descr="Histogram&#10;&#10;Description automatically generated">
            <a:extLst>
              <a:ext uri="{FF2B5EF4-FFF2-40B4-BE49-F238E27FC236}">
                <a16:creationId xmlns:a16="http://schemas.microsoft.com/office/drawing/2014/main" id="{AE81396C-E008-7153-F52F-F7D349EA9F4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450837" y="2007804"/>
            <a:ext cx="2853743" cy="1965109"/>
          </a:xfrm>
          <a:prstGeom prst="rect">
            <a:avLst/>
          </a:prstGeom>
        </p:spPr>
      </p:pic>
      <p:cxnSp>
        <p:nvCxnSpPr>
          <p:cNvPr id="35" name="Straight Arrow Connector 34">
            <a:extLst>
              <a:ext uri="{FF2B5EF4-FFF2-40B4-BE49-F238E27FC236}">
                <a16:creationId xmlns:a16="http://schemas.microsoft.com/office/drawing/2014/main" id="{D03B83B9-E7E3-BF2F-620E-42DDC8BFB589}"/>
              </a:ext>
            </a:extLst>
          </p:cNvPr>
          <p:cNvCxnSpPr/>
          <p:nvPr/>
        </p:nvCxnSpPr>
        <p:spPr>
          <a:xfrm flipV="1">
            <a:off x="5036578" y="1375954"/>
            <a:ext cx="0" cy="10450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A6A15A21-19F3-CC7E-A0AF-573A2708F894}"/>
              </a:ext>
            </a:extLst>
          </p:cNvPr>
          <p:cNvCxnSpPr/>
          <p:nvPr/>
        </p:nvCxnSpPr>
        <p:spPr>
          <a:xfrm flipV="1">
            <a:off x="8229600" y="1515291"/>
            <a:ext cx="0" cy="8969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94760C6B-84BB-3C1D-0B51-89BD7AB036B7}"/>
              </a:ext>
            </a:extLst>
          </p:cNvPr>
          <p:cNvCxnSpPr/>
          <p:nvPr/>
        </p:nvCxnSpPr>
        <p:spPr>
          <a:xfrm flipV="1">
            <a:off x="10946674" y="1532709"/>
            <a:ext cx="0" cy="10189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48580D70-10B0-C634-E71F-1ADC43417969}"/>
              </a:ext>
            </a:extLst>
          </p:cNvPr>
          <p:cNvCxnSpPr>
            <a:cxnSpLocks/>
          </p:cNvCxnSpPr>
          <p:nvPr/>
        </p:nvCxnSpPr>
        <p:spPr>
          <a:xfrm flipH="1">
            <a:off x="5560027" y="5685632"/>
            <a:ext cx="107194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 name="Picture 9" descr="Chart&#10;&#10;Description automatically generated">
            <a:extLst>
              <a:ext uri="{FF2B5EF4-FFF2-40B4-BE49-F238E27FC236}">
                <a16:creationId xmlns:a16="http://schemas.microsoft.com/office/drawing/2014/main" id="{1646F075-6052-1923-FE5D-4229E233FA3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36711" y="4822090"/>
            <a:ext cx="2925990" cy="1965109"/>
          </a:xfrm>
          <a:prstGeom prst="rect">
            <a:avLst/>
          </a:prstGeom>
        </p:spPr>
      </p:pic>
      <p:sp>
        <p:nvSpPr>
          <p:cNvPr id="13" name="TextBox 12">
            <a:extLst>
              <a:ext uri="{FF2B5EF4-FFF2-40B4-BE49-F238E27FC236}">
                <a16:creationId xmlns:a16="http://schemas.microsoft.com/office/drawing/2014/main" id="{998D70F9-42B4-0386-C821-E1C131AD89B7}"/>
              </a:ext>
            </a:extLst>
          </p:cNvPr>
          <p:cNvSpPr txBox="1"/>
          <p:nvPr/>
        </p:nvSpPr>
        <p:spPr>
          <a:xfrm>
            <a:off x="1160266" y="5689759"/>
            <a:ext cx="1060098" cy="738664"/>
          </a:xfrm>
          <a:prstGeom prst="rect">
            <a:avLst/>
          </a:prstGeom>
          <a:noFill/>
        </p:spPr>
        <p:txBody>
          <a:bodyPr wrap="none" rtlCol="0">
            <a:spAutoFit/>
          </a:bodyPr>
          <a:lstStyle/>
          <a:p>
            <a:r>
              <a:rPr lang="en-US" sz="1400" dirty="0"/>
              <a:t>95ps</a:t>
            </a:r>
          </a:p>
          <a:p>
            <a:r>
              <a:rPr lang="en-US" sz="1400" dirty="0"/>
              <a:t>No protons!</a:t>
            </a:r>
          </a:p>
          <a:p>
            <a:r>
              <a:rPr lang="en-US" sz="1400" dirty="0"/>
              <a:t>2 events</a:t>
            </a:r>
            <a:endParaRPr lang="en-001" sz="1400" dirty="0"/>
          </a:p>
        </p:txBody>
      </p:sp>
      <p:pic>
        <p:nvPicPr>
          <p:cNvPr id="3" name="Picture 2" descr="Shape&#10;&#10;Description automatically generated">
            <a:extLst>
              <a:ext uri="{FF2B5EF4-FFF2-40B4-BE49-F238E27FC236}">
                <a16:creationId xmlns:a16="http://schemas.microsoft.com/office/drawing/2014/main" id="{5F85B94C-7236-41D9-FADC-B7FA8D795455}"/>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6329" y="1981200"/>
            <a:ext cx="2956372" cy="2029312"/>
          </a:xfrm>
          <a:prstGeom prst="rect">
            <a:avLst/>
          </a:prstGeom>
        </p:spPr>
      </p:pic>
      <p:cxnSp>
        <p:nvCxnSpPr>
          <p:cNvPr id="4" name="Straight Arrow Connector 3">
            <a:extLst>
              <a:ext uri="{FF2B5EF4-FFF2-40B4-BE49-F238E27FC236}">
                <a16:creationId xmlns:a16="http://schemas.microsoft.com/office/drawing/2014/main" id="{8B82B05B-D340-A494-0578-E6D38E02DA82}"/>
              </a:ext>
            </a:extLst>
          </p:cNvPr>
          <p:cNvCxnSpPr/>
          <p:nvPr/>
        </p:nvCxnSpPr>
        <p:spPr>
          <a:xfrm flipV="1">
            <a:off x="1690315" y="1367245"/>
            <a:ext cx="0" cy="10450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12FAC81-33BE-7B5A-3FD7-1D9E27ACE8AB}"/>
              </a:ext>
            </a:extLst>
          </p:cNvPr>
          <p:cNvSpPr txBox="1"/>
          <p:nvPr/>
        </p:nvSpPr>
        <p:spPr>
          <a:xfrm flipH="1">
            <a:off x="479828" y="4046969"/>
            <a:ext cx="2853743" cy="738664"/>
          </a:xfrm>
          <a:prstGeom prst="rect">
            <a:avLst/>
          </a:prstGeom>
          <a:noFill/>
        </p:spPr>
        <p:txBody>
          <a:bodyPr wrap="square" rtlCol="0">
            <a:spAutoFit/>
          </a:bodyPr>
          <a:lstStyle/>
          <a:p>
            <a:r>
              <a:rPr lang="en-US" sz="1400" dirty="0"/>
              <a:t>Low current in the spectrometer – visible ripples -&gt; changed current for all others</a:t>
            </a:r>
            <a:endParaRPr lang="en-001" sz="1400" dirty="0"/>
          </a:p>
        </p:txBody>
      </p:sp>
      <p:cxnSp>
        <p:nvCxnSpPr>
          <p:cNvPr id="15" name="Straight Arrow Connector 14">
            <a:extLst>
              <a:ext uri="{FF2B5EF4-FFF2-40B4-BE49-F238E27FC236}">
                <a16:creationId xmlns:a16="http://schemas.microsoft.com/office/drawing/2014/main" id="{BEEE5426-0EF9-417E-FDFC-5A5CE328D520}"/>
              </a:ext>
            </a:extLst>
          </p:cNvPr>
          <p:cNvCxnSpPr>
            <a:cxnSpLocks/>
          </p:cNvCxnSpPr>
          <p:nvPr/>
        </p:nvCxnSpPr>
        <p:spPr>
          <a:xfrm flipV="1">
            <a:off x="979055" y="3279943"/>
            <a:ext cx="1241309" cy="76702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 name="Slide Number Placeholder 1">
            <a:extLst>
              <a:ext uri="{FF2B5EF4-FFF2-40B4-BE49-F238E27FC236}">
                <a16:creationId xmlns:a16="http://schemas.microsoft.com/office/drawing/2014/main" id="{C5E55EF0-15D0-990D-6CA3-56C8E2EA37F4}"/>
              </a:ext>
            </a:extLst>
          </p:cNvPr>
          <p:cNvSpPr>
            <a:spLocks noGrp="1"/>
          </p:cNvSpPr>
          <p:nvPr>
            <p:ph type="sldNum" sz="quarter" idx="12"/>
          </p:nvPr>
        </p:nvSpPr>
        <p:spPr/>
        <p:txBody>
          <a:bodyPr/>
          <a:lstStyle/>
          <a:p>
            <a:fld id="{3D12A702-67EA-44DF-8B88-9CEFDABECC64}" type="slidenum">
              <a:rPr lang="en-001" smtClean="0"/>
              <a:t>24</a:t>
            </a:fld>
            <a:endParaRPr lang="en-001"/>
          </a:p>
        </p:txBody>
      </p:sp>
    </p:spTree>
    <p:extLst>
      <p:ext uri="{BB962C8B-B14F-4D97-AF65-F5344CB8AC3E}">
        <p14:creationId xmlns:p14="http://schemas.microsoft.com/office/powerpoint/2010/main" val="3540640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73488-1879-27D2-78D8-144837D95136}"/>
              </a:ext>
            </a:extLst>
          </p:cNvPr>
          <p:cNvSpPr>
            <a:spLocks noGrp="1"/>
          </p:cNvSpPr>
          <p:nvPr>
            <p:ph type="title"/>
          </p:nvPr>
        </p:nvSpPr>
        <p:spPr/>
        <p:txBody>
          <a:bodyPr/>
          <a:lstStyle/>
          <a:p>
            <a:r>
              <a:rPr lang="en-CH" dirty="0"/>
              <a:t>Presentation outline</a:t>
            </a:r>
          </a:p>
        </p:txBody>
      </p:sp>
      <p:sp>
        <p:nvSpPr>
          <p:cNvPr id="3" name="Content Placeholder 2">
            <a:extLst>
              <a:ext uri="{FF2B5EF4-FFF2-40B4-BE49-F238E27FC236}">
                <a16:creationId xmlns:a16="http://schemas.microsoft.com/office/drawing/2014/main" id="{668F91F5-0C8C-3DC8-9201-5051926F3CE0}"/>
              </a:ext>
            </a:extLst>
          </p:cNvPr>
          <p:cNvSpPr>
            <a:spLocks noGrp="1"/>
          </p:cNvSpPr>
          <p:nvPr>
            <p:ph idx="1"/>
          </p:nvPr>
        </p:nvSpPr>
        <p:spPr/>
        <p:txBody>
          <a:bodyPr/>
          <a:lstStyle/>
          <a:p>
            <a:r>
              <a:rPr lang="en-CH" dirty="0"/>
              <a:t>Self modulation instability – study of the driver</a:t>
            </a:r>
          </a:p>
          <a:p>
            <a:pPr lvl="1"/>
            <a:r>
              <a:rPr lang="en-CH" dirty="0"/>
              <a:t>Features within the incoming bunch</a:t>
            </a:r>
          </a:p>
          <a:p>
            <a:pPr lvl="1"/>
            <a:r>
              <a:rPr lang="en-CH" dirty="0"/>
              <a:t>Transition between seeding and instability</a:t>
            </a:r>
          </a:p>
          <a:p>
            <a:r>
              <a:rPr lang="en-CH" dirty="0"/>
              <a:t>Study of the density ramp at the plasma entrance</a:t>
            </a:r>
          </a:p>
          <a:p>
            <a:pPr lvl="1"/>
            <a:r>
              <a:rPr lang="en-CH" dirty="0"/>
              <a:t>aka ”the electron witness survivalability study”</a:t>
            </a:r>
          </a:p>
        </p:txBody>
      </p:sp>
    </p:spTree>
    <p:extLst>
      <p:ext uri="{BB962C8B-B14F-4D97-AF65-F5344CB8AC3E}">
        <p14:creationId xmlns:p14="http://schemas.microsoft.com/office/powerpoint/2010/main" val="3951114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39071-F95C-85BB-4828-1FA18F0CFD03}"/>
              </a:ext>
            </a:extLst>
          </p:cNvPr>
          <p:cNvSpPr>
            <a:spLocks noGrp="1"/>
          </p:cNvSpPr>
          <p:nvPr>
            <p:ph type="title"/>
          </p:nvPr>
        </p:nvSpPr>
        <p:spPr/>
        <p:txBody>
          <a:bodyPr/>
          <a:lstStyle/>
          <a:p>
            <a:r>
              <a:rPr lang="en-CH" dirty="0"/>
              <a:t>Incoming proton bunch structure</a:t>
            </a:r>
          </a:p>
        </p:txBody>
      </p:sp>
      <p:pic>
        <p:nvPicPr>
          <p:cNvPr id="7" name="Content Placeholder 6" descr="A diagram of a bunch of curves&#10;&#10;Description automatically generated with medium confidence">
            <a:extLst>
              <a:ext uri="{FF2B5EF4-FFF2-40B4-BE49-F238E27FC236}">
                <a16:creationId xmlns:a16="http://schemas.microsoft.com/office/drawing/2014/main" id="{FD8F3E83-0BAF-2310-5F73-449703C64531}"/>
              </a:ext>
            </a:extLst>
          </p:cNvPr>
          <p:cNvPicPr>
            <a:picLocks noGrp="1" noChangeAspect="1"/>
          </p:cNvPicPr>
          <p:nvPr>
            <p:ph idx="1"/>
          </p:nvPr>
        </p:nvPicPr>
        <p:blipFill>
          <a:blip r:embed="rId2"/>
          <a:srcRect t="5877" b="5489"/>
          <a:stretch/>
        </p:blipFill>
        <p:spPr>
          <a:xfrm>
            <a:off x="0" y="1397872"/>
            <a:ext cx="8170333" cy="5431331"/>
          </a:xfrm>
        </p:spPr>
      </p:pic>
      <p:sp>
        <p:nvSpPr>
          <p:cNvPr id="9" name="Right Brace 8">
            <a:extLst>
              <a:ext uri="{FF2B5EF4-FFF2-40B4-BE49-F238E27FC236}">
                <a16:creationId xmlns:a16="http://schemas.microsoft.com/office/drawing/2014/main" id="{297744CB-9692-5936-FA72-D77EC8A1EAE5}"/>
              </a:ext>
            </a:extLst>
          </p:cNvPr>
          <p:cNvSpPr/>
          <p:nvPr/>
        </p:nvSpPr>
        <p:spPr>
          <a:xfrm>
            <a:off x="8170333" y="3507328"/>
            <a:ext cx="689462" cy="3212757"/>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p>
        </p:txBody>
      </p:sp>
      <p:sp>
        <p:nvSpPr>
          <p:cNvPr id="10" name="TextBox 9">
            <a:extLst>
              <a:ext uri="{FF2B5EF4-FFF2-40B4-BE49-F238E27FC236}">
                <a16:creationId xmlns:a16="http://schemas.microsoft.com/office/drawing/2014/main" id="{F578CEBF-64DC-DA54-3AF5-D27EEA0C1A25}"/>
              </a:ext>
            </a:extLst>
          </p:cNvPr>
          <p:cNvSpPr txBox="1"/>
          <p:nvPr/>
        </p:nvSpPr>
        <p:spPr>
          <a:xfrm>
            <a:off x="8933794" y="4929040"/>
            <a:ext cx="3117392" cy="369332"/>
          </a:xfrm>
          <a:prstGeom prst="rect">
            <a:avLst/>
          </a:prstGeom>
          <a:noFill/>
        </p:spPr>
        <p:txBody>
          <a:bodyPr wrap="none" rtlCol="0">
            <a:spAutoFit/>
          </a:bodyPr>
          <a:lstStyle/>
          <a:p>
            <a:r>
              <a:rPr lang="en-CH" dirty="0"/>
              <a:t>This is what we are looking for</a:t>
            </a:r>
          </a:p>
        </p:txBody>
      </p:sp>
      <p:sp>
        <p:nvSpPr>
          <p:cNvPr id="13" name="TextBox 12">
            <a:extLst>
              <a:ext uri="{FF2B5EF4-FFF2-40B4-BE49-F238E27FC236}">
                <a16:creationId xmlns:a16="http://schemas.microsoft.com/office/drawing/2014/main" id="{152509D4-48C3-FE12-AD85-B3BDC9607338}"/>
              </a:ext>
            </a:extLst>
          </p:cNvPr>
          <p:cNvSpPr txBox="1"/>
          <p:nvPr/>
        </p:nvSpPr>
        <p:spPr>
          <a:xfrm>
            <a:off x="7633968" y="2797034"/>
            <a:ext cx="1072730" cy="369332"/>
          </a:xfrm>
          <a:prstGeom prst="rect">
            <a:avLst/>
          </a:prstGeom>
          <a:noFill/>
        </p:spPr>
        <p:txBody>
          <a:bodyPr wrap="none" rtlCol="0">
            <a:spAutoFit/>
          </a:bodyPr>
          <a:lstStyle/>
          <a:p>
            <a:r>
              <a:rPr lang="en-CH" dirty="0"/>
              <a:t>time axis</a:t>
            </a:r>
          </a:p>
        </p:txBody>
      </p:sp>
      <p:sp>
        <p:nvSpPr>
          <p:cNvPr id="14" name="TextBox 13">
            <a:extLst>
              <a:ext uri="{FF2B5EF4-FFF2-40B4-BE49-F238E27FC236}">
                <a16:creationId xmlns:a16="http://schemas.microsoft.com/office/drawing/2014/main" id="{059D0439-DC1F-244F-A187-094A9088A8EB}"/>
              </a:ext>
            </a:extLst>
          </p:cNvPr>
          <p:cNvSpPr txBox="1"/>
          <p:nvPr/>
        </p:nvSpPr>
        <p:spPr>
          <a:xfrm rot="5400000">
            <a:off x="7628517" y="1913438"/>
            <a:ext cx="1250663" cy="369332"/>
          </a:xfrm>
          <a:prstGeom prst="rect">
            <a:avLst/>
          </a:prstGeom>
          <a:noFill/>
        </p:spPr>
        <p:txBody>
          <a:bodyPr wrap="none" rtlCol="0">
            <a:spAutoFit/>
          </a:bodyPr>
          <a:lstStyle/>
          <a:p>
            <a:r>
              <a:rPr lang="en-CH" dirty="0"/>
              <a:t>Space axis</a:t>
            </a:r>
          </a:p>
        </p:txBody>
      </p:sp>
    </p:spTree>
    <p:extLst>
      <p:ext uri="{BB962C8B-B14F-4D97-AF65-F5344CB8AC3E}">
        <p14:creationId xmlns:p14="http://schemas.microsoft.com/office/powerpoint/2010/main" val="2611097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2EA540-67E6-AE0D-BC3F-E3486F5C208D}"/>
              </a:ext>
            </a:extLst>
          </p:cNvPr>
          <p:cNvSpPr>
            <a:spLocks noGrp="1"/>
          </p:cNvSpPr>
          <p:nvPr>
            <p:ph type="title"/>
          </p:nvPr>
        </p:nvSpPr>
        <p:spPr/>
        <p:txBody>
          <a:bodyPr/>
          <a:lstStyle/>
          <a:p>
            <a:r>
              <a:rPr lang="en-CH" dirty="0"/>
              <a:t>Incoming proton bunch features</a:t>
            </a:r>
          </a:p>
        </p:txBody>
      </p:sp>
      <p:sp>
        <p:nvSpPr>
          <p:cNvPr id="3" name="Content Placeholder 2">
            <a:extLst>
              <a:ext uri="{FF2B5EF4-FFF2-40B4-BE49-F238E27FC236}">
                <a16:creationId xmlns:a16="http://schemas.microsoft.com/office/drawing/2014/main" id="{22CD582A-BFD4-DC47-4048-1EDAC5A428D6}"/>
              </a:ext>
            </a:extLst>
          </p:cNvPr>
          <p:cNvSpPr>
            <a:spLocks noGrp="1"/>
          </p:cNvSpPr>
          <p:nvPr>
            <p:ph idx="1"/>
          </p:nvPr>
        </p:nvSpPr>
        <p:spPr/>
        <p:txBody>
          <a:bodyPr/>
          <a:lstStyle/>
          <a:p>
            <a:r>
              <a:rPr lang="en-CH" dirty="0"/>
              <a:t>Search for a potential seed present in the incoming driver</a:t>
            </a:r>
          </a:p>
          <a:p>
            <a:r>
              <a:rPr lang="en-CH" dirty="0"/>
              <a:t>Streak camera images of the proton bunch propagating through vacuum (to the OTR screen)</a:t>
            </a:r>
          </a:p>
          <a:p>
            <a:r>
              <a:rPr lang="en-CH" dirty="0"/>
              <a:t>Centroid displacement = hosing seed</a:t>
            </a:r>
            <a:br>
              <a:rPr lang="en-CH" dirty="0"/>
            </a:br>
            <a:r>
              <a:rPr lang="en-CH" dirty="0"/>
              <a:t>Radial size modulation = SMI seed</a:t>
            </a:r>
          </a:p>
          <a:p>
            <a:r>
              <a:rPr lang="en-CH" dirty="0"/>
              <a:t>Calculate the power spectrum – reoccuring frequencies?</a:t>
            </a:r>
          </a:p>
        </p:txBody>
      </p:sp>
    </p:spTree>
    <p:extLst>
      <p:ext uri="{BB962C8B-B14F-4D97-AF65-F5344CB8AC3E}">
        <p14:creationId xmlns:p14="http://schemas.microsoft.com/office/powerpoint/2010/main" val="2049986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0B09D-CA57-0176-DEF6-0CB5C4463CFA}"/>
              </a:ext>
            </a:extLst>
          </p:cNvPr>
          <p:cNvSpPr>
            <a:spLocks noGrp="1"/>
          </p:cNvSpPr>
          <p:nvPr>
            <p:ph type="title"/>
          </p:nvPr>
        </p:nvSpPr>
        <p:spPr/>
        <p:txBody>
          <a:bodyPr/>
          <a:lstStyle/>
          <a:p>
            <a:r>
              <a:rPr lang="en-CH" dirty="0"/>
              <a:t>Measurement</a:t>
            </a:r>
          </a:p>
        </p:txBody>
      </p:sp>
      <p:sp>
        <p:nvSpPr>
          <p:cNvPr id="3" name="Content Placeholder 2">
            <a:extLst>
              <a:ext uri="{FF2B5EF4-FFF2-40B4-BE49-F238E27FC236}">
                <a16:creationId xmlns:a16="http://schemas.microsoft.com/office/drawing/2014/main" id="{E8495178-1008-370D-9AB7-8E6346E61D73}"/>
              </a:ext>
            </a:extLst>
          </p:cNvPr>
          <p:cNvSpPr>
            <a:spLocks noGrp="1"/>
          </p:cNvSpPr>
          <p:nvPr>
            <p:ph idx="1"/>
          </p:nvPr>
        </p:nvSpPr>
        <p:spPr/>
        <p:txBody>
          <a:bodyPr/>
          <a:lstStyle/>
          <a:p>
            <a:r>
              <a:rPr lang="en-CH" dirty="0"/>
              <a:t>Several datasets of proton bunches measured at two timescales (1ns, 210ps)</a:t>
            </a:r>
          </a:p>
          <a:p>
            <a:r>
              <a:rPr lang="en-CH" dirty="0"/>
              <a:t>Identified center and radial size for each pixel row (Gaussian fit)</a:t>
            </a:r>
          </a:p>
          <a:p>
            <a:endParaRPr lang="en-CH" dirty="0"/>
          </a:p>
        </p:txBody>
      </p:sp>
      <p:pic>
        <p:nvPicPr>
          <p:cNvPr id="5" name="Picture 4" descr="A screen shot of a computer screen&#10;&#10;Description automatically generated">
            <a:extLst>
              <a:ext uri="{FF2B5EF4-FFF2-40B4-BE49-F238E27FC236}">
                <a16:creationId xmlns:a16="http://schemas.microsoft.com/office/drawing/2014/main" id="{0003068A-2414-5BF0-E968-2CD7F6C475B4}"/>
              </a:ext>
            </a:extLst>
          </p:cNvPr>
          <p:cNvPicPr>
            <a:picLocks noChangeAspect="1"/>
          </p:cNvPicPr>
          <p:nvPr/>
        </p:nvPicPr>
        <p:blipFill>
          <a:blip r:embed="rId2"/>
          <a:stretch>
            <a:fillRect/>
          </a:stretch>
        </p:blipFill>
        <p:spPr>
          <a:xfrm>
            <a:off x="553800" y="3202662"/>
            <a:ext cx="5400000" cy="2804006"/>
          </a:xfrm>
          <a:prstGeom prst="rect">
            <a:avLst/>
          </a:prstGeom>
        </p:spPr>
      </p:pic>
      <p:pic>
        <p:nvPicPr>
          <p:cNvPr id="7" name="Picture 6" descr="A screen shot of a computer screen&#10;&#10;Description automatically generated">
            <a:extLst>
              <a:ext uri="{FF2B5EF4-FFF2-40B4-BE49-F238E27FC236}">
                <a16:creationId xmlns:a16="http://schemas.microsoft.com/office/drawing/2014/main" id="{8B43F44F-0067-F939-BE0C-2E657DB4538F}"/>
              </a:ext>
            </a:extLst>
          </p:cNvPr>
          <p:cNvPicPr>
            <a:picLocks noChangeAspect="1"/>
          </p:cNvPicPr>
          <p:nvPr/>
        </p:nvPicPr>
        <p:blipFill>
          <a:blip r:embed="rId3"/>
          <a:stretch>
            <a:fillRect/>
          </a:stretch>
        </p:blipFill>
        <p:spPr>
          <a:xfrm>
            <a:off x="6238200" y="3149962"/>
            <a:ext cx="5400000" cy="2817028"/>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60643329-C409-2000-23A2-D4792E754B14}"/>
                  </a:ext>
                </a:extLst>
              </p:cNvPr>
              <p:cNvSpPr txBox="1"/>
              <p:nvPr/>
            </p:nvSpPr>
            <p:spPr>
              <a:xfrm>
                <a:off x="8245676" y="6163333"/>
                <a:ext cx="2237857" cy="6440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CH" i="1" smtClean="0">
                              <a:latin typeface="Cambria Math" panose="02040503050406030204" pitchFamily="18" charset="0"/>
                            </a:rPr>
                          </m:ctrlPr>
                        </m:sSupPr>
                        <m:e>
                          <m:r>
                            <a:rPr lang="en-US" b="0" i="1" smtClean="0">
                              <a:latin typeface="Cambria Math" panose="02040503050406030204" pitchFamily="18" charset="0"/>
                            </a:rPr>
                            <m:t>𝑅</m:t>
                          </m:r>
                        </m:e>
                        <m:sup>
                          <m:r>
                            <a:rPr lang="en-US" b="0" i="1" smtClean="0">
                              <a:latin typeface="Cambria Math" panose="02040503050406030204" pitchFamily="18" charset="0"/>
                            </a:rPr>
                            <m:t>2</m:t>
                          </m:r>
                        </m:sup>
                      </m:sSup>
                      <m:r>
                        <a:rPr lang="en-US" b="0" i="1" smtClean="0">
                          <a:latin typeface="Cambria Math" panose="02040503050406030204" pitchFamily="18" charset="0"/>
                        </a:rPr>
                        <m:t>=1−</m:t>
                      </m:r>
                      <m:f>
                        <m:fPr>
                          <m:ctrlPr>
                            <a:rPr lang="en-US" b="0" i="1" smtClean="0">
                              <a:latin typeface="Cambria Math" panose="02040503050406030204" pitchFamily="18" charset="0"/>
                            </a:rPr>
                          </m:ctrlPr>
                        </m:fPr>
                        <m:num>
                          <m:nary>
                            <m:naryPr>
                              <m:chr m:val="∑"/>
                              <m:supHide m:val="on"/>
                              <m:ctrlPr>
                                <a:rPr lang="en-US" b="0" i="1" smtClean="0">
                                  <a:latin typeface="Cambria Math" panose="02040503050406030204" pitchFamily="18" charset="0"/>
                                </a:rPr>
                              </m:ctrlPr>
                            </m:naryPr>
                            <m:sub>
                              <m:r>
                                <m:rPr>
                                  <m:brk m:alnAt="7"/>
                                </m:rPr>
                                <a:rPr lang="en-US" b="0" i="1" smtClean="0">
                                  <a:latin typeface="Cambria Math" panose="02040503050406030204" pitchFamily="18" charset="0"/>
                                </a:rPr>
                                <m:t>𝑖</m:t>
                              </m:r>
                            </m:sub>
                            <m:sup/>
                            <m:e>
                              <m:sSup>
                                <m:sSupPr>
                                  <m:ctrlPr>
                                    <a:rPr lang="en-US" b="0" i="1" smtClean="0">
                                      <a:latin typeface="Cambria Math" panose="02040503050406030204" pitchFamily="18" charset="0"/>
                                    </a:rPr>
                                  </m:ctrlPr>
                                </m:sSupPr>
                                <m:e>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𝑦</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𝑓</m:t>
                                      </m:r>
                                    </m:e>
                                    <m:sub>
                                      <m:r>
                                        <a:rPr lang="en-US" i="1">
                                          <a:latin typeface="Cambria Math" panose="02040503050406030204" pitchFamily="18" charset="0"/>
                                        </a:rPr>
                                        <m:t>𝑖</m:t>
                                      </m:r>
                                    </m:sub>
                                  </m:sSub>
                                  <m:r>
                                    <a:rPr lang="en-US" i="1">
                                      <a:latin typeface="Cambria Math" panose="02040503050406030204" pitchFamily="18" charset="0"/>
                                    </a:rPr>
                                    <m:t>)</m:t>
                                  </m:r>
                                </m:e>
                                <m:sup>
                                  <m:r>
                                    <a:rPr lang="en-US" b="0" i="1" smtClean="0">
                                      <a:latin typeface="Cambria Math" panose="02040503050406030204" pitchFamily="18" charset="0"/>
                                    </a:rPr>
                                    <m:t>2</m:t>
                                  </m:r>
                                </m:sup>
                              </m:sSup>
                            </m:e>
                          </m:nary>
                        </m:num>
                        <m:den>
                          <m:nary>
                            <m:naryPr>
                              <m:chr m:val="∑"/>
                              <m:supHide m:val="on"/>
                              <m:ctrlPr>
                                <a:rPr lang="en-US" b="0" i="1" smtClean="0">
                                  <a:latin typeface="Cambria Math" panose="02040503050406030204" pitchFamily="18" charset="0"/>
                                </a:rPr>
                              </m:ctrlPr>
                            </m:naryPr>
                            <m:sub>
                              <m:r>
                                <m:rPr>
                                  <m:brk m:alnAt="7"/>
                                </m:rPr>
                                <a:rPr lang="en-US" b="0" i="1" smtClean="0">
                                  <a:latin typeface="Cambria Math" panose="02040503050406030204" pitchFamily="18" charset="0"/>
                                </a:rPr>
                                <m:t>𝑖</m:t>
                              </m:r>
                            </m:sub>
                            <m:sup/>
                            <m:e>
                              <m:sSup>
                                <m:sSupPr>
                                  <m:ctrlPr>
                                    <a:rPr lang="en-US" b="0" i="1" smtClean="0">
                                      <a:latin typeface="Cambria Math" panose="02040503050406030204" pitchFamily="18" charset="0"/>
                                    </a:rPr>
                                  </m:ctrlPr>
                                </m:sSupPr>
                                <m:e>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𝑦</m:t>
                                      </m:r>
                                    </m:e>
                                    <m:sub>
                                      <m:r>
                                        <a:rPr lang="en-US" i="1">
                                          <a:latin typeface="Cambria Math" panose="02040503050406030204" pitchFamily="18" charset="0"/>
                                        </a:rPr>
                                        <m:t>𝑖</m:t>
                                      </m:r>
                                    </m:sub>
                                  </m:sSub>
                                  <m:r>
                                    <a:rPr lang="en-US" i="1">
                                      <a:latin typeface="Cambria Math" panose="02040503050406030204" pitchFamily="18" charset="0"/>
                                    </a:rPr>
                                    <m:t>−</m:t>
                                  </m:r>
                                  <m:bar>
                                    <m:barPr>
                                      <m:pos m:val="top"/>
                                      <m:ctrlPr>
                                        <a:rPr lang="en-US" i="1">
                                          <a:latin typeface="Cambria Math" panose="02040503050406030204" pitchFamily="18" charset="0"/>
                                        </a:rPr>
                                      </m:ctrlPr>
                                    </m:barPr>
                                    <m:e>
                                      <m:r>
                                        <a:rPr lang="en-US" i="1">
                                          <a:latin typeface="Cambria Math" panose="02040503050406030204" pitchFamily="18" charset="0"/>
                                        </a:rPr>
                                        <m:t>𝑦</m:t>
                                      </m:r>
                                    </m:e>
                                  </m:bar>
                                  <m:r>
                                    <a:rPr lang="en-US" i="1">
                                      <a:latin typeface="Cambria Math" panose="02040503050406030204" pitchFamily="18" charset="0"/>
                                    </a:rPr>
                                    <m:t>)</m:t>
                                  </m:r>
                                </m:e>
                                <m:sup>
                                  <m:r>
                                    <a:rPr lang="en-US" b="0" i="1" smtClean="0">
                                      <a:latin typeface="Cambria Math" panose="02040503050406030204" pitchFamily="18" charset="0"/>
                                    </a:rPr>
                                    <m:t>2</m:t>
                                  </m:r>
                                </m:sup>
                              </m:sSup>
                            </m:e>
                          </m:nary>
                        </m:den>
                      </m:f>
                    </m:oMath>
                  </m:oMathPara>
                </a14:m>
                <a:endParaRPr lang="en-CH" dirty="0"/>
              </a:p>
            </p:txBody>
          </p:sp>
        </mc:Choice>
        <mc:Fallback xmlns="">
          <p:sp>
            <p:nvSpPr>
              <p:cNvPr id="6" name="TextBox 5">
                <a:extLst>
                  <a:ext uri="{FF2B5EF4-FFF2-40B4-BE49-F238E27FC236}">
                    <a16:creationId xmlns:a16="http://schemas.microsoft.com/office/drawing/2014/main" id="{60643329-C409-2000-23A2-D4792E754B14}"/>
                  </a:ext>
                </a:extLst>
              </p:cNvPr>
              <p:cNvSpPr txBox="1">
                <a:spLocks noRot="1" noChangeAspect="1" noMove="1" noResize="1" noEditPoints="1" noAdjustHandles="1" noChangeArrowheads="1" noChangeShapeType="1" noTextEdit="1"/>
              </p:cNvSpPr>
              <p:nvPr/>
            </p:nvSpPr>
            <p:spPr>
              <a:xfrm>
                <a:off x="8245676" y="6163333"/>
                <a:ext cx="2237857" cy="644022"/>
              </a:xfrm>
              <a:prstGeom prst="rect">
                <a:avLst/>
              </a:prstGeom>
              <a:blipFill>
                <a:blip r:embed="rId4"/>
                <a:stretch>
                  <a:fillRect l="-565" t="-71154" b="-98077"/>
                </a:stretch>
              </a:blipFill>
            </p:spPr>
            <p:txBody>
              <a:bodyPr/>
              <a:lstStyle/>
              <a:p>
                <a:r>
                  <a:rPr lang="en-CH">
                    <a:noFill/>
                  </a:rPr>
                  <a:t> </a:t>
                </a:r>
              </a:p>
            </p:txBody>
          </p:sp>
        </mc:Fallback>
      </mc:AlternateContent>
      <p:cxnSp>
        <p:nvCxnSpPr>
          <p:cNvPr id="9" name="Straight Arrow Connector 8">
            <a:extLst>
              <a:ext uri="{FF2B5EF4-FFF2-40B4-BE49-F238E27FC236}">
                <a16:creationId xmlns:a16="http://schemas.microsoft.com/office/drawing/2014/main" id="{6DE308A7-0A61-F0A4-2072-C403CDB8B83F}"/>
              </a:ext>
            </a:extLst>
          </p:cNvPr>
          <p:cNvCxnSpPr/>
          <p:nvPr/>
        </p:nvCxnSpPr>
        <p:spPr>
          <a:xfrm flipH="1">
            <a:off x="9669517" y="5885793"/>
            <a:ext cx="325821" cy="29117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6FE7C938-7C22-C8EF-D431-053D27E1E9E2}"/>
              </a:ext>
            </a:extLst>
          </p:cNvPr>
          <p:cNvCxnSpPr>
            <a:cxnSpLocks/>
          </p:cNvCxnSpPr>
          <p:nvPr/>
        </p:nvCxnSpPr>
        <p:spPr>
          <a:xfrm flipH="1">
            <a:off x="10186347" y="6048437"/>
            <a:ext cx="339617" cy="1691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536F907E-6314-99FA-EDF4-76E43D36D86E}"/>
              </a:ext>
            </a:extLst>
          </p:cNvPr>
          <p:cNvSpPr txBox="1"/>
          <p:nvPr/>
        </p:nvSpPr>
        <p:spPr>
          <a:xfrm>
            <a:off x="9832427" y="5655874"/>
            <a:ext cx="1110689" cy="276999"/>
          </a:xfrm>
          <a:prstGeom prst="rect">
            <a:avLst/>
          </a:prstGeom>
          <a:noFill/>
        </p:spPr>
        <p:txBody>
          <a:bodyPr wrap="none" rtlCol="0">
            <a:spAutoFit/>
          </a:bodyPr>
          <a:lstStyle/>
          <a:p>
            <a:r>
              <a:rPr lang="en-CH" sz="1200" dirty="0"/>
              <a:t>Measurement</a:t>
            </a:r>
          </a:p>
        </p:txBody>
      </p:sp>
      <p:sp>
        <p:nvSpPr>
          <p:cNvPr id="13" name="TextBox 12">
            <a:extLst>
              <a:ext uri="{FF2B5EF4-FFF2-40B4-BE49-F238E27FC236}">
                <a16:creationId xmlns:a16="http://schemas.microsoft.com/office/drawing/2014/main" id="{A2323EAB-D4A8-63C1-C746-C9B8899F7963}"/>
              </a:ext>
            </a:extLst>
          </p:cNvPr>
          <p:cNvSpPr txBox="1"/>
          <p:nvPr/>
        </p:nvSpPr>
        <p:spPr>
          <a:xfrm>
            <a:off x="10534281" y="5885793"/>
            <a:ext cx="599844" cy="276999"/>
          </a:xfrm>
          <a:prstGeom prst="rect">
            <a:avLst/>
          </a:prstGeom>
          <a:noFill/>
        </p:spPr>
        <p:txBody>
          <a:bodyPr wrap="none" rtlCol="0">
            <a:spAutoFit/>
          </a:bodyPr>
          <a:lstStyle/>
          <a:p>
            <a:r>
              <a:rPr lang="en-CH" sz="1200" dirty="0"/>
              <a:t>Model</a:t>
            </a:r>
          </a:p>
        </p:txBody>
      </p:sp>
      <p:cxnSp>
        <p:nvCxnSpPr>
          <p:cNvPr id="15" name="Straight Arrow Connector 14">
            <a:extLst>
              <a:ext uri="{FF2B5EF4-FFF2-40B4-BE49-F238E27FC236}">
                <a16:creationId xmlns:a16="http://schemas.microsoft.com/office/drawing/2014/main" id="{5DFD7E25-D9BE-4940-041D-B19817870574}"/>
              </a:ext>
            </a:extLst>
          </p:cNvPr>
          <p:cNvCxnSpPr/>
          <p:nvPr/>
        </p:nvCxnSpPr>
        <p:spPr>
          <a:xfrm flipH="1" flipV="1">
            <a:off x="10175837" y="6674069"/>
            <a:ext cx="450122" cy="13328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40F3AA12-C2BF-DA81-14BD-EE15BAB24FDD}"/>
              </a:ext>
            </a:extLst>
          </p:cNvPr>
          <p:cNvSpPr txBox="1"/>
          <p:nvPr/>
        </p:nvSpPr>
        <p:spPr>
          <a:xfrm>
            <a:off x="10556723" y="6668855"/>
            <a:ext cx="554960" cy="276999"/>
          </a:xfrm>
          <a:prstGeom prst="rect">
            <a:avLst/>
          </a:prstGeom>
          <a:noFill/>
        </p:spPr>
        <p:txBody>
          <a:bodyPr wrap="none" rtlCol="0">
            <a:spAutoFit/>
          </a:bodyPr>
          <a:lstStyle/>
          <a:p>
            <a:r>
              <a:rPr lang="en-CH" sz="1200" dirty="0"/>
              <a:t>Mean</a:t>
            </a:r>
          </a:p>
        </p:txBody>
      </p:sp>
    </p:spTree>
    <p:extLst>
      <p:ext uri="{BB962C8B-B14F-4D97-AF65-F5344CB8AC3E}">
        <p14:creationId xmlns:p14="http://schemas.microsoft.com/office/powerpoint/2010/main" val="41171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D8D78-5A06-E8D9-3837-266A4370679D}"/>
              </a:ext>
            </a:extLst>
          </p:cNvPr>
          <p:cNvSpPr>
            <a:spLocks noGrp="1"/>
          </p:cNvSpPr>
          <p:nvPr>
            <p:ph type="title"/>
          </p:nvPr>
        </p:nvSpPr>
        <p:spPr/>
        <p:txBody>
          <a:bodyPr/>
          <a:lstStyle/>
          <a:p>
            <a:r>
              <a:rPr lang="en-CH" dirty="0"/>
              <a:t>Results</a:t>
            </a:r>
          </a:p>
        </p:txBody>
      </p:sp>
      <p:pic>
        <p:nvPicPr>
          <p:cNvPr id="5" name="Content Placeholder 4" descr="A colorful line graph on a white background&#10;&#10;Description automatically generated">
            <a:extLst>
              <a:ext uri="{FF2B5EF4-FFF2-40B4-BE49-F238E27FC236}">
                <a16:creationId xmlns:a16="http://schemas.microsoft.com/office/drawing/2014/main" id="{7A34E4B4-EB6C-140E-6778-816DA615EC14}"/>
              </a:ext>
            </a:extLst>
          </p:cNvPr>
          <p:cNvPicPr>
            <a:picLocks noGrp="1" noChangeAspect="1"/>
          </p:cNvPicPr>
          <p:nvPr>
            <p:ph idx="1"/>
          </p:nvPr>
        </p:nvPicPr>
        <p:blipFill>
          <a:blip r:embed="rId2"/>
          <a:stretch>
            <a:fillRect/>
          </a:stretch>
        </p:blipFill>
        <p:spPr>
          <a:xfrm>
            <a:off x="0" y="1375953"/>
            <a:ext cx="5900426" cy="3129711"/>
          </a:xfrm>
        </p:spPr>
      </p:pic>
      <p:sp>
        <p:nvSpPr>
          <p:cNvPr id="6" name="Rectangle 5">
            <a:extLst>
              <a:ext uri="{FF2B5EF4-FFF2-40B4-BE49-F238E27FC236}">
                <a16:creationId xmlns:a16="http://schemas.microsoft.com/office/drawing/2014/main" id="{D558DA8B-B391-0848-8FBC-563752343D81}"/>
              </a:ext>
            </a:extLst>
          </p:cNvPr>
          <p:cNvSpPr/>
          <p:nvPr/>
        </p:nvSpPr>
        <p:spPr>
          <a:xfrm>
            <a:off x="0" y="2612571"/>
            <a:ext cx="252549" cy="15675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 name="TextBox 6">
            <a:extLst>
              <a:ext uri="{FF2B5EF4-FFF2-40B4-BE49-F238E27FC236}">
                <a16:creationId xmlns:a16="http://schemas.microsoft.com/office/drawing/2014/main" id="{965ABA6A-569C-B970-CBF2-BEF3C263A34B}"/>
              </a:ext>
            </a:extLst>
          </p:cNvPr>
          <p:cNvSpPr txBox="1"/>
          <p:nvPr/>
        </p:nvSpPr>
        <p:spPr>
          <a:xfrm>
            <a:off x="2214224" y="1690688"/>
            <a:ext cx="3686202" cy="369332"/>
          </a:xfrm>
          <a:prstGeom prst="rect">
            <a:avLst/>
          </a:prstGeom>
          <a:noFill/>
        </p:spPr>
        <p:txBody>
          <a:bodyPr wrap="none" rtlCol="0">
            <a:spAutoFit/>
          </a:bodyPr>
          <a:lstStyle/>
          <a:p>
            <a:r>
              <a:rPr lang="en-CH" dirty="0"/>
              <a:t>Transforms of the individual images</a:t>
            </a:r>
          </a:p>
        </p:txBody>
      </p:sp>
      <p:pic>
        <p:nvPicPr>
          <p:cNvPr id="11" name="Picture 10" descr="A graph of a graph&#10;&#10;Description automatically generated with medium confidence">
            <a:extLst>
              <a:ext uri="{FF2B5EF4-FFF2-40B4-BE49-F238E27FC236}">
                <a16:creationId xmlns:a16="http://schemas.microsoft.com/office/drawing/2014/main" id="{B6A9BE41-24BC-7C06-0DB4-ECC449AA6DA7}"/>
              </a:ext>
            </a:extLst>
          </p:cNvPr>
          <p:cNvPicPr>
            <a:picLocks noChangeAspect="1"/>
          </p:cNvPicPr>
          <p:nvPr/>
        </p:nvPicPr>
        <p:blipFill>
          <a:blip r:embed="rId3"/>
          <a:stretch>
            <a:fillRect/>
          </a:stretch>
        </p:blipFill>
        <p:spPr>
          <a:xfrm>
            <a:off x="3557615" y="4521637"/>
            <a:ext cx="8634385" cy="2336363"/>
          </a:xfrm>
          <a:prstGeom prst="rect">
            <a:avLst/>
          </a:prstGeom>
        </p:spPr>
      </p:pic>
      <p:cxnSp>
        <p:nvCxnSpPr>
          <p:cNvPr id="15" name="Straight Arrow Connector 14">
            <a:extLst>
              <a:ext uri="{FF2B5EF4-FFF2-40B4-BE49-F238E27FC236}">
                <a16:creationId xmlns:a16="http://schemas.microsoft.com/office/drawing/2014/main" id="{22A5012E-5EA1-8320-ECD7-1BC351285A62}"/>
              </a:ext>
            </a:extLst>
          </p:cNvPr>
          <p:cNvCxnSpPr/>
          <p:nvPr/>
        </p:nvCxnSpPr>
        <p:spPr>
          <a:xfrm>
            <a:off x="1680754" y="4258491"/>
            <a:ext cx="1689463" cy="10972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7DABAA77-E29E-EB6C-04A3-8964790BE1D6}"/>
              </a:ext>
            </a:extLst>
          </p:cNvPr>
          <p:cNvSpPr txBox="1"/>
          <p:nvPr/>
        </p:nvSpPr>
        <p:spPr>
          <a:xfrm rot="1964655">
            <a:off x="1019162" y="4765769"/>
            <a:ext cx="2670367" cy="646331"/>
          </a:xfrm>
          <a:prstGeom prst="rect">
            <a:avLst/>
          </a:prstGeom>
          <a:noFill/>
        </p:spPr>
        <p:txBody>
          <a:bodyPr wrap="square" rtlCol="0">
            <a:spAutoFit/>
          </a:bodyPr>
          <a:lstStyle/>
          <a:p>
            <a:r>
              <a:rPr lang="en-CH" dirty="0"/>
              <a:t>Averaged absolute value of the FT for the dataset</a:t>
            </a:r>
          </a:p>
        </p:txBody>
      </p:sp>
      <p:cxnSp>
        <p:nvCxnSpPr>
          <p:cNvPr id="18" name="Straight Connector 17">
            <a:extLst>
              <a:ext uri="{FF2B5EF4-FFF2-40B4-BE49-F238E27FC236}">
                <a16:creationId xmlns:a16="http://schemas.microsoft.com/office/drawing/2014/main" id="{7EAF80FB-CFE3-E253-C444-7F685E612EA9}"/>
              </a:ext>
            </a:extLst>
          </p:cNvPr>
          <p:cNvCxnSpPr/>
          <p:nvPr/>
        </p:nvCxnSpPr>
        <p:spPr>
          <a:xfrm>
            <a:off x="4057325" y="4963886"/>
            <a:ext cx="1843101" cy="0"/>
          </a:xfrm>
          <a:prstGeom prst="line">
            <a:avLst/>
          </a:prstGeom>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6993B157-4ABD-A638-E9A3-5C2120691D69}"/>
              </a:ext>
            </a:extLst>
          </p:cNvPr>
          <p:cNvSpPr txBox="1"/>
          <p:nvPr/>
        </p:nvSpPr>
        <p:spPr>
          <a:xfrm>
            <a:off x="5965372" y="4825386"/>
            <a:ext cx="1401602" cy="276999"/>
          </a:xfrm>
          <a:prstGeom prst="rect">
            <a:avLst/>
          </a:prstGeom>
          <a:noFill/>
        </p:spPr>
        <p:txBody>
          <a:bodyPr wrap="none" rtlCol="0">
            <a:spAutoFit/>
          </a:bodyPr>
          <a:lstStyle/>
          <a:p>
            <a:r>
              <a:rPr lang="en-CH" sz="1200" dirty="0"/>
              <a:t>Pixel size at object</a:t>
            </a:r>
          </a:p>
        </p:txBody>
      </p:sp>
      <p:sp>
        <p:nvSpPr>
          <p:cNvPr id="20" name="TextBox 19">
            <a:extLst>
              <a:ext uri="{FF2B5EF4-FFF2-40B4-BE49-F238E27FC236}">
                <a16:creationId xmlns:a16="http://schemas.microsoft.com/office/drawing/2014/main" id="{E1D38DBA-E856-B286-023B-2074A787979D}"/>
              </a:ext>
            </a:extLst>
          </p:cNvPr>
          <p:cNvSpPr txBox="1"/>
          <p:nvPr/>
        </p:nvSpPr>
        <p:spPr>
          <a:xfrm>
            <a:off x="6183086" y="1375953"/>
            <a:ext cx="5704114" cy="923330"/>
          </a:xfrm>
          <a:prstGeom prst="rect">
            <a:avLst/>
          </a:prstGeom>
          <a:noFill/>
        </p:spPr>
        <p:txBody>
          <a:bodyPr wrap="square" rtlCol="0">
            <a:spAutoFit/>
          </a:bodyPr>
          <a:lstStyle/>
          <a:p>
            <a:pPr marL="285750" indent="-285750">
              <a:buFont typeface="Arial" panose="020B0604020202020204" pitchFamily="34" charset="0"/>
              <a:buChar char="•"/>
            </a:pPr>
            <a:r>
              <a:rPr lang="en-CH" dirty="0"/>
              <a:t>The absolute value of the FT is averaged for each dataset</a:t>
            </a:r>
          </a:p>
          <a:p>
            <a:pPr marL="285750" indent="-285750">
              <a:buFont typeface="Arial" panose="020B0604020202020204" pitchFamily="34" charset="0"/>
              <a:buChar char="•"/>
            </a:pPr>
            <a:r>
              <a:rPr lang="en-CH" dirty="0"/>
              <a:t>No signs of persisting seed</a:t>
            </a:r>
          </a:p>
        </p:txBody>
      </p:sp>
      <p:sp>
        <p:nvSpPr>
          <p:cNvPr id="21" name="TextBox 20">
            <a:extLst>
              <a:ext uri="{FF2B5EF4-FFF2-40B4-BE49-F238E27FC236}">
                <a16:creationId xmlns:a16="http://schemas.microsoft.com/office/drawing/2014/main" id="{DDF53CD4-4B60-5E44-2DDF-EDBBAAC00D43}"/>
              </a:ext>
            </a:extLst>
          </p:cNvPr>
          <p:cNvSpPr txBox="1"/>
          <p:nvPr/>
        </p:nvSpPr>
        <p:spPr>
          <a:xfrm>
            <a:off x="11087339" y="4563776"/>
            <a:ext cx="1104661" cy="738664"/>
          </a:xfrm>
          <a:prstGeom prst="rect">
            <a:avLst/>
          </a:prstGeom>
          <a:noFill/>
        </p:spPr>
        <p:txBody>
          <a:bodyPr wrap="none" rtlCol="0">
            <a:spAutoFit/>
          </a:bodyPr>
          <a:lstStyle/>
          <a:p>
            <a:r>
              <a:rPr lang="en-CH" sz="1400" dirty="0"/>
              <a:t>0.95e11</a:t>
            </a:r>
          </a:p>
          <a:p>
            <a:r>
              <a:rPr lang="en-CH" sz="1400" dirty="0"/>
              <a:t>1ns window</a:t>
            </a:r>
          </a:p>
          <a:p>
            <a:r>
              <a:rPr lang="en-CH" sz="1400" dirty="0"/>
              <a:t>69 events</a:t>
            </a:r>
          </a:p>
        </p:txBody>
      </p:sp>
    </p:spTree>
    <p:extLst>
      <p:ext uri="{BB962C8B-B14F-4D97-AF65-F5344CB8AC3E}">
        <p14:creationId xmlns:p14="http://schemas.microsoft.com/office/powerpoint/2010/main" val="11694556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D8D78-5A06-E8D9-3837-266A4370679D}"/>
              </a:ext>
            </a:extLst>
          </p:cNvPr>
          <p:cNvSpPr>
            <a:spLocks noGrp="1"/>
          </p:cNvSpPr>
          <p:nvPr>
            <p:ph type="title"/>
          </p:nvPr>
        </p:nvSpPr>
        <p:spPr/>
        <p:txBody>
          <a:bodyPr/>
          <a:lstStyle/>
          <a:p>
            <a:r>
              <a:rPr lang="en-CH" dirty="0"/>
              <a:t>Results</a:t>
            </a:r>
          </a:p>
        </p:txBody>
      </p:sp>
      <p:pic>
        <p:nvPicPr>
          <p:cNvPr id="10" name="Content Placeholder 9" descr="A graph of a wave&#10;&#10;Description automatically generated with medium confidence">
            <a:extLst>
              <a:ext uri="{FF2B5EF4-FFF2-40B4-BE49-F238E27FC236}">
                <a16:creationId xmlns:a16="http://schemas.microsoft.com/office/drawing/2014/main" id="{8628042B-2E70-6A83-5E73-D941186CAA78}"/>
              </a:ext>
            </a:extLst>
          </p:cNvPr>
          <p:cNvPicPr>
            <a:picLocks noGrp="1" noChangeAspect="1"/>
          </p:cNvPicPr>
          <p:nvPr>
            <p:ph idx="1"/>
          </p:nvPr>
        </p:nvPicPr>
        <p:blipFill>
          <a:blip r:embed="rId2"/>
          <a:stretch>
            <a:fillRect/>
          </a:stretch>
        </p:blipFill>
        <p:spPr>
          <a:xfrm>
            <a:off x="2758278" y="1263977"/>
            <a:ext cx="8721820" cy="2340000"/>
          </a:xfrm>
        </p:spPr>
      </p:pic>
      <p:pic>
        <p:nvPicPr>
          <p:cNvPr id="13" name="Picture 12" descr="A graph of a graph of a graph&#10;&#10;Description automatically generated with medium confidence">
            <a:extLst>
              <a:ext uri="{FF2B5EF4-FFF2-40B4-BE49-F238E27FC236}">
                <a16:creationId xmlns:a16="http://schemas.microsoft.com/office/drawing/2014/main" id="{506A10BA-BFF9-ED75-FFB6-6422C7502C24}"/>
              </a:ext>
            </a:extLst>
          </p:cNvPr>
          <p:cNvPicPr>
            <a:picLocks noChangeAspect="1"/>
          </p:cNvPicPr>
          <p:nvPr/>
        </p:nvPicPr>
        <p:blipFill>
          <a:blip r:embed="rId3"/>
          <a:stretch>
            <a:fillRect/>
          </a:stretch>
        </p:blipFill>
        <p:spPr>
          <a:xfrm>
            <a:off x="2804522" y="3795582"/>
            <a:ext cx="8675576" cy="2340000"/>
          </a:xfrm>
          <a:prstGeom prst="rect">
            <a:avLst/>
          </a:prstGeom>
        </p:spPr>
      </p:pic>
      <p:sp>
        <p:nvSpPr>
          <p:cNvPr id="14" name="TextBox 13">
            <a:extLst>
              <a:ext uri="{FF2B5EF4-FFF2-40B4-BE49-F238E27FC236}">
                <a16:creationId xmlns:a16="http://schemas.microsoft.com/office/drawing/2014/main" id="{B22D7F2B-10A4-DDBE-DCD1-D45B42F68B84}"/>
              </a:ext>
            </a:extLst>
          </p:cNvPr>
          <p:cNvSpPr txBox="1"/>
          <p:nvPr/>
        </p:nvSpPr>
        <p:spPr>
          <a:xfrm>
            <a:off x="10375437" y="1343596"/>
            <a:ext cx="1104661" cy="738664"/>
          </a:xfrm>
          <a:prstGeom prst="rect">
            <a:avLst/>
          </a:prstGeom>
          <a:noFill/>
        </p:spPr>
        <p:txBody>
          <a:bodyPr wrap="none" rtlCol="0">
            <a:spAutoFit/>
          </a:bodyPr>
          <a:lstStyle/>
          <a:p>
            <a:r>
              <a:rPr lang="en-CH" sz="1400" dirty="0"/>
              <a:t>1.9e11</a:t>
            </a:r>
          </a:p>
          <a:p>
            <a:r>
              <a:rPr lang="en-CH" sz="1400" dirty="0"/>
              <a:t>1ns window</a:t>
            </a:r>
          </a:p>
          <a:p>
            <a:r>
              <a:rPr lang="en-CH" sz="1400" dirty="0"/>
              <a:t>20 events</a:t>
            </a:r>
          </a:p>
        </p:txBody>
      </p:sp>
      <p:sp>
        <p:nvSpPr>
          <p:cNvPr id="17" name="TextBox 16">
            <a:extLst>
              <a:ext uri="{FF2B5EF4-FFF2-40B4-BE49-F238E27FC236}">
                <a16:creationId xmlns:a16="http://schemas.microsoft.com/office/drawing/2014/main" id="{83FA5A08-EACC-5441-9E4F-C99535E8654A}"/>
              </a:ext>
            </a:extLst>
          </p:cNvPr>
          <p:cNvSpPr txBox="1"/>
          <p:nvPr/>
        </p:nvSpPr>
        <p:spPr>
          <a:xfrm>
            <a:off x="10334095" y="3864727"/>
            <a:ext cx="1104661" cy="738664"/>
          </a:xfrm>
          <a:prstGeom prst="rect">
            <a:avLst/>
          </a:prstGeom>
          <a:noFill/>
        </p:spPr>
        <p:txBody>
          <a:bodyPr wrap="none" rtlCol="0">
            <a:spAutoFit/>
          </a:bodyPr>
          <a:lstStyle/>
          <a:p>
            <a:r>
              <a:rPr lang="en-CH" sz="1400" dirty="0"/>
              <a:t>2.7e11</a:t>
            </a:r>
          </a:p>
          <a:p>
            <a:r>
              <a:rPr lang="en-CH" sz="1400" dirty="0"/>
              <a:t>1ns window</a:t>
            </a:r>
          </a:p>
          <a:p>
            <a:r>
              <a:rPr lang="en-CH" sz="1400" dirty="0"/>
              <a:t>79 events</a:t>
            </a:r>
          </a:p>
        </p:txBody>
      </p:sp>
    </p:spTree>
    <p:extLst>
      <p:ext uri="{BB962C8B-B14F-4D97-AF65-F5344CB8AC3E}">
        <p14:creationId xmlns:p14="http://schemas.microsoft.com/office/powerpoint/2010/main" val="1821884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0F95D-EFD2-FD7C-087B-421213DB7AA0}"/>
              </a:ext>
            </a:extLst>
          </p:cNvPr>
          <p:cNvSpPr>
            <a:spLocks noGrp="1"/>
          </p:cNvSpPr>
          <p:nvPr>
            <p:ph type="title"/>
          </p:nvPr>
        </p:nvSpPr>
        <p:spPr/>
        <p:txBody>
          <a:bodyPr/>
          <a:lstStyle/>
          <a:p>
            <a:r>
              <a:rPr lang="en-CH" dirty="0"/>
              <a:t>Results</a:t>
            </a:r>
          </a:p>
        </p:txBody>
      </p:sp>
      <p:sp>
        <p:nvSpPr>
          <p:cNvPr id="3" name="Content Placeholder 2">
            <a:extLst>
              <a:ext uri="{FF2B5EF4-FFF2-40B4-BE49-F238E27FC236}">
                <a16:creationId xmlns:a16="http://schemas.microsoft.com/office/drawing/2014/main" id="{AB16DF00-1FCF-E741-47AF-124166719C39}"/>
              </a:ext>
            </a:extLst>
          </p:cNvPr>
          <p:cNvSpPr>
            <a:spLocks noGrp="1"/>
          </p:cNvSpPr>
          <p:nvPr>
            <p:ph idx="1"/>
          </p:nvPr>
        </p:nvSpPr>
        <p:spPr>
          <a:xfrm>
            <a:off x="672947" y="4866280"/>
            <a:ext cx="10515600" cy="4351338"/>
          </a:xfrm>
        </p:spPr>
        <p:txBody>
          <a:bodyPr/>
          <a:lstStyle/>
          <a:p>
            <a:r>
              <a:rPr lang="en-CH" dirty="0"/>
              <a:t>Shorter time window of 210 ps</a:t>
            </a:r>
          </a:p>
          <a:p>
            <a:r>
              <a:rPr lang="en-CH" dirty="0"/>
              <a:t>Not transversely Gaussian </a:t>
            </a:r>
            <a:r>
              <a:rPr lang="en-CH" dirty="0">
                <a:sym typeface="Wingdings" pitchFamily="2" charset="2"/>
              </a:rPr>
              <a:t> calculated mean position of the center</a:t>
            </a:r>
          </a:p>
          <a:p>
            <a:r>
              <a:rPr lang="en-CH" dirty="0">
                <a:sym typeface="Wingdings" pitchFamily="2" charset="2"/>
              </a:rPr>
              <a:t>Same trend as long timescale, no outstanding peeks</a:t>
            </a:r>
          </a:p>
        </p:txBody>
      </p:sp>
      <p:pic>
        <p:nvPicPr>
          <p:cNvPr id="4" name="Picture 3" descr="A blue line on a white background&#10;&#10;Description automatically generated">
            <a:extLst>
              <a:ext uri="{FF2B5EF4-FFF2-40B4-BE49-F238E27FC236}">
                <a16:creationId xmlns:a16="http://schemas.microsoft.com/office/drawing/2014/main" id="{172F3590-7169-DFF0-8C24-1EAA5615070C}"/>
              </a:ext>
            </a:extLst>
          </p:cNvPr>
          <p:cNvPicPr>
            <a:picLocks noChangeAspect="1"/>
          </p:cNvPicPr>
          <p:nvPr/>
        </p:nvPicPr>
        <p:blipFill>
          <a:blip r:embed="rId2"/>
          <a:stretch>
            <a:fillRect/>
          </a:stretch>
        </p:blipFill>
        <p:spPr>
          <a:xfrm>
            <a:off x="2728678" y="1160108"/>
            <a:ext cx="7203946" cy="3601973"/>
          </a:xfrm>
          <a:prstGeom prst="rect">
            <a:avLst/>
          </a:prstGeom>
        </p:spPr>
      </p:pic>
      <p:sp>
        <p:nvSpPr>
          <p:cNvPr id="5" name="TextBox 4">
            <a:extLst>
              <a:ext uri="{FF2B5EF4-FFF2-40B4-BE49-F238E27FC236}">
                <a16:creationId xmlns:a16="http://schemas.microsoft.com/office/drawing/2014/main" id="{E2F858DC-480F-D680-D1E9-55015D009E03}"/>
              </a:ext>
            </a:extLst>
          </p:cNvPr>
          <p:cNvSpPr txBox="1"/>
          <p:nvPr/>
        </p:nvSpPr>
        <p:spPr>
          <a:xfrm>
            <a:off x="7855300" y="1690688"/>
            <a:ext cx="1298625" cy="738664"/>
          </a:xfrm>
          <a:prstGeom prst="rect">
            <a:avLst/>
          </a:prstGeom>
          <a:noFill/>
        </p:spPr>
        <p:txBody>
          <a:bodyPr wrap="none" rtlCol="0">
            <a:spAutoFit/>
          </a:bodyPr>
          <a:lstStyle/>
          <a:p>
            <a:r>
              <a:rPr lang="en-CH" sz="1400" dirty="0"/>
              <a:t>0.95e11</a:t>
            </a:r>
          </a:p>
          <a:p>
            <a:r>
              <a:rPr lang="en-CH" sz="1400" dirty="0"/>
              <a:t>210ps window</a:t>
            </a:r>
          </a:p>
          <a:p>
            <a:r>
              <a:rPr lang="en-CH" sz="1400" dirty="0"/>
              <a:t>65 events</a:t>
            </a:r>
          </a:p>
        </p:txBody>
      </p:sp>
      <p:sp>
        <p:nvSpPr>
          <p:cNvPr id="6" name="TextBox 5">
            <a:extLst>
              <a:ext uri="{FF2B5EF4-FFF2-40B4-BE49-F238E27FC236}">
                <a16:creationId xmlns:a16="http://schemas.microsoft.com/office/drawing/2014/main" id="{E6B96E66-2EB0-CF88-4AAA-DA657262170E}"/>
              </a:ext>
            </a:extLst>
          </p:cNvPr>
          <p:cNvSpPr txBox="1"/>
          <p:nvPr/>
        </p:nvSpPr>
        <p:spPr>
          <a:xfrm>
            <a:off x="7412271" y="0"/>
            <a:ext cx="4786375" cy="369332"/>
          </a:xfrm>
          <a:prstGeom prst="rect">
            <a:avLst/>
          </a:prstGeom>
          <a:noFill/>
        </p:spPr>
        <p:txBody>
          <a:bodyPr wrap="none" rtlCol="0">
            <a:spAutoFit/>
          </a:bodyPr>
          <a:lstStyle/>
          <a:p>
            <a:r>
              <a:rPr lang="en-CH" dirty="0"/>
              <a:t>y-scale 5 times larger due to bigger bin size in x</a:t>
            </a:r>
          </a:p>
        </p:txBody>
      </p:sp>
    </p:spTree>
    <p:extLst>
      <p:ext uri="{BB962C8B-B14F-4D97-AF65-F5344CB8AC3E}">
        <p14:creationId xmlns:p14="http://schemas.microsoft.com/office/powerpoint/2010/main" val="3138322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14292</TotalTime>
  <Words>802</Words>
  <Application>Microsoft Macintosh PowerPoint</Application>
  <PresentationFormat>Widescreen</PresentationFormat>
  <Paragraphs>148</Paragraphs>
  <Slides>24</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Aptos</vt:lpstr>
      <vt:lpstr>Aptos Display</vt:lpstr>
      <vt:lpstr>Arial</vt:lpstr>
      <vt:lpstr>Cambria Math</vt:lpstr>
      <vt:lpstr>Inter</vt:lpstr>
      <vt:lpstr>Wingdings</vt:lpstr>
      <vt:lpstr>Office Theme</vt:lpstr>
      <vt:lpstr>Studies of the driver  and study of the plasma ramp</vt:lpstr>
      <vt:lpstr>PowerPoint Presentation</vt:lpstr>
      <vt:lpstr>Presentation outline</vt:lpstr>
      <vt:lpstr>Incoming proton bunch structure</vt:lpstr>
      <vt:lpstr>Incoming proton bunch features</vt:lpstr>
      <vt:lpstr>Measurement</vt:lpstr>
      <vt:lpstr>Results</vt:lpstr>
      <vt:lpstr>Results</vt:lpstr>
      <vt:lpstr>Results</vt:lpstr>
      <vt:lpstr>Results</vt:lpstr>
      <vt:lpstr>Seeding parameters</vt:lpstr>
      <vt:lpstr>Measurement of seeding</vt:lpstr>
      <vt:lpstr>Analysis</vt:lpstr>
      <vt:lpstr>Circular variance (examples)</vt:lpstr>
      <vt:lpstr>Results</vt:lpstr>
      <vt:lpstr>Results</vt:lpstr>
      <vt:lpstr>Study of the density ramp at the plasma entrance</vt:lpstr>
      <vt:lpstr>Introduction</vt:lpstr>
      <vt:lpstr>Measurement setup</vt:lpstr>
      <vt:lpstr>Results</vt:lpstr>
      <vt:lpstr>Conclusions</vt:lpstr>
      <vt:lpstr>Thank you for your attention</vt:lpstr>
      <vt:lpstr>Backup</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Jan Pucek</dc:creator>
  <cp:lastModifiedBy>Jan Pucek</cp:lastModifiedBy>
  <cp:revision>82</cp:revision>
  <dcterms:created xsi:type="dcterms:W3CDTF">2024-07-30T14:27:24Z</dcterms:created>
  <dcterms:modified xsi:type="dcterms:W3CDTF">2024-11-06T15:01:31Z</dcterms:modified>
</cp:coreProperties>
</file>