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88" r:id="rId4"/>
    <p:sldId id="289" r:id="rId5"/>
    <p:sldId id="290" r:id="rId6"/>
    <p:sldId id="283" r:id="rId7"/>
    <p:sldId id="295" r:id="rId8"/>
    <p:sldId id="292" r:id="rId9"/>
    <p:sldId id="291" r:id="rId10"/>
    <p:sldId id="293" r:id="rId11"/>
    <p:sldId id="285" r:id="rId12"/>
    <p:sldId id="286" r:id="rId13"/>
    <p:sldId id="294" r:id="rId14"/>
    <p:sldId id="296" r:id="rId15"/>
    <p:sldId id="265" r:id="rId16"/>
    <p:sldId id="297" r:id="rId17"/>
    <p:sldId id="298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94660"/>
  </p:normalViewPr>
  <p:slideViewPr>
    <p:cSldViewPr snapToGrid="0">
      <p:cViewPr>
        <p:scale>
          <a:sx n="56" d="100"/>
          <a:sy n="56" d="100"/>
        </p:scale>
        <p:origin x="1108" y="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B9078D-0EC0-455E-B174-9A1C68362FBA}" type="datetimeFigureOut">
              <a:rPr lang="de-DE" smtClean="0"/>
              <a:t>06.11.2024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9BDA6-D5C5-42D2-815E-04AF9D15E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745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9BDA6-D5C5-42D2-815E-04AF9D15E8B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8971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A7C067-A590-B14E-CAED-802C02C032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40F1CA2-ED7D-B2DD-B86B-0C8629EE0C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780F867-F023-07C0-28DD-9C33AD410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57AB-01B1-4C70-81C3-C02DDAF1B7BA}" type="datetimeFigureOut">
              <a:rPr lang="de-DE" smtClean="0"/>
              <a:t>06.11.2024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B1D01E-21F9-FCB0-5510-8E65E81B9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54D610D-B426-56AD-8951-35C94D3AE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0191-AFF8-4C0B-A6E2-4DEE7F19D5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500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41556F-720B-B932-28DA-49264339C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6519B2E-9257-6406-A40C-B06FBC8AF6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274501F-AC7D-1762-08CC-A5EBB2B0A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57AB-01B1-4C70-81C3-C02DDAF1B7BA}" type="datetimeFigureOut">
              <a:rPr lang="de-DE" smtClean="0"/>
              <a:t>06.11.2024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69AFAB7-FBEF-747E-E4F1-234241DC1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2D4E66-D36F-7DB3-2AA7-CA08D932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0191-AFF8-4C0B-A6E2-4DEE7F19D5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3786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8A88A25-03B7-E447-2C01-E563C7DB47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ACD94D9-681D-6EA0-EAA4-A984D09651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BA9948-BC1E-4BD8-ED6E-7A6E33595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57AB-01B1-4C70-81C3-C02DDAF1B7BA}" type="datetimeFigureOut">
              <a:rPr lang="de-DE" smtClean="0"/>
              <a:t>06.11.2024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BDC2B1-9B59-5214-AF63-AA0D583C8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049D16-E6D3-680C-1A20-D91F6827B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0191-AFF8-4C0B-A6E2-4DEE7F19D5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2729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5B1D6D-F286-55AD-0A85-AD7AC1855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07761A-25FF-4AAF-A8CC-90B7E2CAB0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E2529DA-C830-A826-FF81-F64059C7E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57AB-01B1-4C70-81C3-C02DDAF1B7BA}" type="datetimeFigureOut">
              <a:rPr lang="de-DE" smtClean="0"/>
              <a:t>06.11.2024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072673F-F23E-65FD-6DA0-9EA05113F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4334061-74D5-F37B-6F30-D3535AF14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0191-AFF8-4C0B-A6E2-4DEE7F19D5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8848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4493F3-A546-58C5-72D4-5CB5523A8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0446AF-6409-B404-EF0F-DFF4A53EEE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009F98-27AC-5317-60B7-2E45B76B4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57AB-01B1-4C70-81C3-C02DDAF1B7BA}" type="datetimeFigureOut">
              <a:rPr lang="de-DE" smtClean="0"/>
              <a:t>06.11.2024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33AC62E-55DA-7B69-E0FA-64927A268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21E1A96-BB12-15DA-F9FE-FEDD2142A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0191-AFF8-4C0B-A6E2-4DEE7F19D5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0663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1934E2-1B46-9B36-86E0-3DF13E4DE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383F54-46B8-0248-FE34-5FFEB54A35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B24C108-D0A9-9952-1865-F1A3D5463A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78271FF-47CD-31E3-74E1-554B3E0AF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57AB-01B1-4C70-81C3-C02DDAF1B7BA}" type="datetimeFigureOut">
              <a:rPr lang="de-DE" smtClean="0"/>
              <a:t>06.11.2024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C14C157-0C9D-B068-692A-E44E9C545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BDE8789-3731-C711-7200-C072FF88E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0191-AFF8-4C0B-A6E2-4DEE7F19D5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863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FACDF9-073B-4A30-C21D-AF7353F87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35FE0DD-CA24-1B86-7CE0-3D2D02A131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1F6507B-8A03-61B5-D145-62B7705F52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AFB32D9-09AF-1E7A-9AEE-B1795B4551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ADBEDE2-E68D-D7B1-3F3B-69F57D3ED3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33023C8-21D9-71CB-E977-489DCCEF9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57AB-01B1-4C70-81C3-C02DDAF1B7BA}" type="datetimeFigureOut">
              <a:rPr lang="de-DE" smtClean="0"/>
              <a:t>06.11.2024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691578B-5E1C-34CC-FA7D-DBF67D06E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4288AF9-D129-D142-9FE3-0E2F229AA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0191-AFF8-4C0B-A6E2-4DEE7F19D5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0592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6C2123-A218-8DF3-0B27-F22CB1125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D972B8C-3E8C-5280-0461-96EB3E16F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57AB-01B1-4C70-81C3-C02DDAF1B7BA}" type="datetimeFigureOut">
              <a:rPr lang="de-DE" smtClean="0"/>
              <a:t>06.11.2024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6BE1800-8DA3-AB90-98F7-638BCA2CB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9A494DA-71EF-D17C-BD59-36A3ABEE9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0191-AFF8-4C0B-A6E2-4DEE7F19D5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8037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E16A02B-CC23-7666-5A84-FDAFDF2E7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57AB-01B1-4C70-81C3-C02DDAF1B7BA}" type="datetimeFigureOut">
              <a:rPr lang="de-DE" smtClean="0"/>
              <a:t>06.11.2024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C40A701-BEC2-C8CF-E476-AA3A6A3FA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F4CAD4A-C539-9DFE-C48A-406B4D42C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0191-AFF8-4C0B-A6E2-4DEE7F19D5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407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0C0A84-4127-949C-E5B4-363D72E0B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CE4240-B189-AB65-F47E-46AB2BA559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1DFC409-7B19-86B7-7C95-D7F7AD26F5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9173760-7B07-B177-4005-209DCD982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57AB-01B1-4C70-81C3-C02DDAF1B7BA}" type="datetimeFigureOut">
              <a:rPr lang="de-DE" smtClean="0"/>
              <a:t>06.11.2024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D55C570-3C24-A7C7-9B3A-41738A952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D8844EE-A8A0-6792-5205-E30EF9D5F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0191-AFF8-4C0B-A6E2-4DEE7F19D5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2689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136FB6-CCFE-47EA-D1D4-DE0473668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63F00C1-6FD4-A12D-5540-3803A345C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9F8B0E8-2CE2-B72D-A0E2-C71D2BDC66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8C88BA3-C9A1-165C-C7C8-A5461FF28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57AB-01B1-4C70-81C3-C02DDAF1B7BA}" type="datetimeFigureOut">
              <a:rPr lang="de-DE" smtClean="0"/>
              <a:t>06.11.2024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1E51E65-B659-0643-12F0-AB1FF9F5E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28867AA-B3CD-77D7-322A-3E4050122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0191-AFF8-4C0B-A6E2-4DEE7F19D5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0045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88162CE-1D73-101A-3C75-4B021AF98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B020F08-048B-84B7-5365-335F78E1CC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A5641C-3F72-00E7-7D5B-999CD98CEC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8457AB-01B1-4C70-81C3-C02DDAF1B7BA}" type="datetimeFigureOut">
              <a:rPr lang="de-DE" smtClean="0"/>
              <a:t>06.11.2024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077D952-F746-B40A-E36B-8D15219CE8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D2B9E7E-F2F9-D2FB-32C6-8F5E3DFFA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2870191-AFF8-4C0B-A6E2-4DEE7F19D5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7798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5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0.png"/><Relationship Id="rId5" Type="http://schemas.openxmlformats.org/officeDocument/2006/relationships/image" Target="../media/image34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2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100CC7-BAE9-FBDA-9C36-695611E364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12093" y="1940186"/>
            <a:ext cx="6567814" cy="2429506"/>
          </a:xfrm>
        </p:spPr>
        <p:txBody>
          <a:bodyPr>
            <a:normAutofit fontScale="90000"/>
          </a:bodyPr>
          <a:lstStyle/>
          <a:p>
            <a:r>
              <a:rPr lang="en-US" i="1" dirty="0">
                <a:latin typeface="Sitka Heading" panose="02000505000000020004" pitchFamily="2" charset="0"/>
              </a:rPr>
              <a:t>Plasma Light </a:t>
            </a:r>
            <a:br>
              <a:rPr lang="en-US" i="1" dirty="0">
                <a:latin typeface="Sitka Heading" panose="02000505000000020004" pitchFamily="2" charset="0"/>
              </a:rPr>
            </a:br>
            <a:r>
              <a:rPr lang="en-US" i="1" dirty="0">
                <a:latin typeface="Sitka Heading" panose="02000505000000020004" pitchFamily="2" charset="0"/>
              </a:rPr>
              <a:t>Locality and </a:t>
            </a:r>
            <a:br>
              <a:rPr lang="en-US" i="1" dirty="0">
                <a:latin typeface="Sitka Heading" panose="02000505000000020004" pitchFamily="2" charset="0"/>
              </a:rPr>
            </a:br>
            <a:r>
              <a:rPr lang="en-US" i="1" dirty="0">
                <a:latin typeface="Sitka Heading" panose="02000505000000020004" pitchFamily="2" charset="0"/>
              </a:rPr>
              <a:t>Growth Rate Analysis</a:t>
            </a:r>
            <a:endParaRPr lang="de-DE" i="1" dirty="0">
              <a:latin typeface="Sitka Heading" panose="02000505000000020004" pitchFamily="2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175BE57-F95E-8B7B-647F-1D3E444DEE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39958"/>
            <a:ext cx="9144000" cy="1655762"/>
          </a:xfrm>
        </p:spPr>
        <p:txBody>
          <a:bodyPr/>
          <a:lstStyle/>
          <a:p>
            <a:r>
              <a:rPr lang="en-US" dirty="0"/>
              <a:t>Presented by Jan </a:t>
            </a:r>
            <a:r>
              <a:rPr lang="en-US" dirty="0" err="1"/>
              <a:t>Mezger</a:t>
            </a:r>
            <a:endParaRPr lang="de-DE" dirty="0"/>
          </a:p>
        </p:txBody>
      </p:sp>
      <p:pic>
        <p:nvPicPr>
          <p:cNvPr id="5" name="Grafik 4" descr="Ein Bild, das Schrift, Grafiken, Logo, Electric Blue (Farbe) enthält.&#10;&#10;Automatisch generierte Beschreibung">
            <a:extLst>
              <a:ext uri="{FF2B5EF4-FFF2-40B4-BE49-F238E27FC236}">
                <a16:creationId xmlns:a16="http://schemas.microsoft.com/office/drawing/2014/main" id="{52E9D0CF-A3E4-EF43-CAC8-2FCE8C5872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2687" y="85725"/>
            <a:ext cx="3019425" cy="1514475"/>
          </a:xfrm>
          <a:prstGeom prst="rect">
            <a:avLst/>
          </a:prstGeom>
        </p:spPr>
      </p:pic>
      <p:pic>
        <p:nvPicPr>
          <p:cNvPr id="7" name="Grafik 6" descr="Ein Bild, das Schrift, Grafiken, Text, Grafikdesign enthält.&#10;&#10;Automatisch generierte Beschreibung">
            <a:extLst>
              <a:ext uri="{FF2B5EF4-FFF2-40B4-BE49-F238E27FC236}">
                <a16:creationId xmlns:a16="http://schemas.microsoft.com/office/drawing/2014/main" id="{F0BCB227-BA6E-C364-539D-1B2E49FECB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59" y="253324"/>
            <a:ext cx="4328160" cy="976610"/>
          </a:xfrm>
          <a:prstGeom prst="rect">
            <a:avLst/>
          </a:prstGeom>
        </p:spPr>
      </p:pic>
      <p:pic>
        <p:nvPicPr>
          <p:cNvPr id="9" name="Grafik 8" descr="Ein Bild, das Screenshot, Blau, Rechteck, Electric Blue (Farbe) enthält.&#10;&#10;Automatisch generierte Beschreibung">
            <a:extLst>
              <a:ext uri="{FF2B5EF4-FFF2-40B4-BE49-F238E27FC236}">
                <a16:creationId xmlns:a16="http://schemas.microsoft.com/office/drawing/2014/main" id="{D22BD9C3-4EAA-15FD-88AB-577835D718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752" y="308887"/>
            <a:ext cx="1782128" cy="92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809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1A2733-52F6-35A9-1872-C3264A6CA0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CAAE82-0EE6-5AD5-3D14-BF8E56BE1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00" y="365125"/>
            <a:ext cx="10515600" cy="1325563"/>
          </a:xfrm>
        </p:spPr>
        <p:txBody>
          <a:bodyPr/>
          <a:lstStyle/>
          <a:p>
            <a:r>
              <a:rPr lang="en-US" dirty="0"/>
              <a:t>Validating locality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367B4C2-AAB1-8562-E25C-2FFA314C7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799" y="1606463"/>
            <a:ext cx="5572006" cy="47498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Plungers with laser dump foil:</a:t>
            </a:r>
          </a:p>
          <a:p>
            <a:r>
              <a:rPr lang="en-US" sz="2400" dirty="0"/>
              <a:t>Laser can be stopped at every view port position (0.5m to 9.5m)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Laser dump scan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r>
              <a:rPr lang="en-US" sz="2400" b="1" dirty="0">
                <a:sym typeface="Wingdings" panose="05000000000000000000" pitchFamily="2" charset="2"/>
              </a:rPr>
              <a:t>Plasma Light locality:</a:t>
            </a:r>
          </a:p>
          <a:p>
            <a:r>
              <a:rPr lang="en-US" sz="2400" dirty="0">
                <a:sym typeface="Wingdings" panose="05000000000000000000" pitchFamily="2" charset="2"/>
              </a:rPr>
              <a:t>If signal changes upstream when changing plasma downstream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>
                <a:sym typeface="Wingdings" panose="05000000000000000000" pitchFamily="2" charset="2"/>
              </a:rPr>
              <a:t>Plasma light signal non-local</a:t>
            </a:r>
          </a:p>
          <a:p>
            <a:r>
              <a:rPr lang="en-US" sz="2400" dirty="0">
                <a:sym typeface="Wingdings" panose="05000000000000000000" pitchFamily="2" charset="2"/>
              </a:rPr>
              <a:t>No change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Locality validated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endParaRPr lang="en-US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14FEB1BC-4812-E08B-5FE2-7461EA126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10</a:t>
            </a:fld>
            <a:endParaRPr lang="de-DE" sz="16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8457CDE-F3EA-0ED5-9221-E007E8C77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9273" y="1850849"/>
            <a:ext cx="6339853" cy="42611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4CF41EAD-72AB-53B5-496F-E5D5C735CAD8}"/>
                  </a:ext>
                </a:extLst>
              </p:cNvPr>
              <p:cNvSpPr txBox="1"/>
              <p:nvPr/>
            </p:nvSpPr>
            <p:spPr>
              <a:xfrm>
                <a:off x="7284391" y="1652150"/>
                <a:ext cx="2597002" cy="3286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𝑝𝑒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=7.9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14</m:t>
                          </m:r>
                        </m:sup>
                      </m:sSup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de-DE" sz="1400" dirty="0"/>
              </a:p>
            </p:txBody>
          </p:sp>
        </mc:Choice>
        <mc:Fallback xmlns="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4CF41EAD-72AB-53B5-496F-E5D5C735CA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4391" y="1652150"/>
                <a:ext cx="2597002" cy="32861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feld 4">
            <a:extLst>
              <a:ext uri="{FF2B5EF4-FFF2-40B4-BE49-F238E27FC236}">
                <a16:creationId xmlns:a16="http://schemas.microsoft.com/office/drawing/2014/main" id="{864FCF3B-E7C7-B52D-E26C-DEB4DEEF4EAD}"/>
              </a:ext>
            </a:extLst>
          </p:cNvPr>
          <p:cNvSpPr txBox="1"/>
          <p:nvPr/>
        </p:nvSpPr>
        <p:spPr>
          <a:xfrm>
            <a:off x="6184599" y="629686"/>
            <a:ext cx="587301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Measurement points 1 ahead </a:t>
            </a:r>
          </a:p>
          <a:p>
            <a:r>
              <a:rPr lang="en-US" sz="2800" b="1" dirty="0"/>
              <a:t>of plunger position with error bars :</a:t>
            </a:r>
            <a:endParaRPr lang="de-DE" sz="2800" b="1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1385525-8718-7850-577B-33C67B62F6CB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2356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00F38F-D820-E11E-7E41-2AAEA5E420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C8BE3F-DC64-52FE-4CF0-DDF5E86AF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00" y="365125"/>
            <a:ext cx="10515600" cy="1325563"/>
          </a:xfrm>
        </p:spPr>
        <p:txBody>
          <a:bodyPr/>
          <a:lstStyle/>
          <a:p>
            <a:r>
              <a:rPr lang="en-US" dirty="0"/>
              <a:t>Validating locality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23B1A575-08EB-DC2B-8E89-99F093BB670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7798" y="1606463"/>
                <a:ext cx="6519863" cy="4749887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>
                    <a:sym typeface="Wingdings" panose="05000000000000000000" pitchFamily="2" charset="2"/>
                  </a:rPr>
                  <a:t>No change in signals with/without dumps validates locality of plasma light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𝑝𝑒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7.9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sz="2000" dirty="0">
                    <a:sym typeface="Wingdings" panose="05000000000000000000" pitchFamily="2" charset="2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=1 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>
                  <a:sym typeface="Wingdings" panose="05000000000000000000" pitchFamily="2" charset="2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𝑝𝑒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9.8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sz="2000" dirty="0">
                    <a:sym typeface="Wingdings" panose="05000000000000000000" pitchFamily="2" charset="2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1−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1.5 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endParaRPr lang="en-US" sz="2000" dirty="0"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𝑝𝑒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sz="2000" dirty="0">
                    <a:sym typeface="Wingdings" panose="05000000000000000000" pitchFamily="2" charset="2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endParaRPr lang="en-US" sz="2400" dirty="0">
                  <a:sym typeface="Wingdings" panose="05000000000000000000" pitchFamily="2" charset="2"/>
                </a:endParaRPr>
              </a:p>
              <a:p>
                <a:endParaRPr lang="en-US" sz="2400" dirty="0">
                  <a:sym typeface="Wingdings" panose="05000000000000000000" pitchFamily="2" charset="2"/>
                </a:endParaRPr>
              </a:p>
              <a:p>
                <a:endParaRPr lang="en-US" sz="2400" dirty="0">
                  <a:sym typeface="Wingdings" panose="05000000000000000000" pitchFamily="2" charset="2"/>
                </a:endParaRPr>
              </a:p>
              <a:p>
                <a:endParaRPr lang="en-US" sz="2400" dirty="0">
                  <a:sym typeface="Wingdings" panose="05000000000000000000" pitchFamily="2" charset="2"/>
                </a:endParaRPr>
              </a:p>
              <a:p>
                <a:r>
                  <a:rPr lang="en-US" sz="2400" dirty="0">
                    <a:sym typeface="Wingdings" panose="05000000000000000000" pitchFamily="2" charset="2"/>
                  </a:rPr>
                  <a:t>Threshold could be  at some signal amplitude</a:t>
                </a:r>
              </a:p>
              <a:p>
                <a:r>
                  <a:rPr lang="en-US" sz="2400" dirty="0"/>
                  <a:t>Threshold lower for lower density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23B1A575-08EB-DC2B-8E89-99F093BB67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7798" y="1606463"/>
                <a:ext cx="6519863" cy="4749887"/>
              </a:xfrm>
              <a:blipFill>
                <a:blip r:embed="rId2"/>
                <a:stretch>
                  <a:fillRect l="-1215" t="-166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34B75715-0876-6CD1-1349-9E9F7F0A7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11</a:t>
            </a:fld>
            <a:endParaRPr lang="de-DE" sz="1600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D7F29A6E-0C5D-3F3C-D22F-C4BE5D50C7F3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 descr="Ein Bild, das Text, Diagramm, Reihe, parallel enthält.&#10;&#10;Automatisch generierte Beschreibung">
            <a:extLst>
              <a:ext uri="{FF2B5EF4-FFF2-40B4-BE49-F238E27FC236}">
                <a16:creationId xmlns:a16="http://schemas.microsoft.com/office/drawing/2014/main" id="{F0E76DA7-9365-BC22-39A5-D1463D1916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8" y="915871"/>
            <a:ext cx="5788202" cy="389033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A2DA592F-E1E2-B365-2D8F-B83D4664E1F0}"/>
                  </a:ext>
                </a:extLst>
              </p:cNvPr>
              <p:cNvSpPr txBox="1"/>
              <p:nvPr/>
            </p:nvSpPr>
            <p:spPr>
              <a:xfrm>
                <a:off x="7860652" y="702630"/>
                <a:ext cx="2597002" cy="3286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𝑝𝑒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=9.8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14</m:t>
                          </m:r>
                        </m:sup>
                      </m:sSup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de-DE" sz="1400" dirty="0"/>
              </a:p>
            </p:txBody>
          </p:sp>
        </mc:Choice>
        <mc:Fallback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A2DA592F-E1E2-B365-2D8F-B83D4664E1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0652" y="702630"/>
                <a:ext cx="2597002" cy="32861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68D24EEB-90BA-D3EA-CBF4-88A92A202488}"/>
              </a:ext>
            </a:extLst>
          </p:cNvPr>
          <p:cNvCxnSpPr/>
          <p:nvPr/>
        </p:nvCxnSpPr>
        <p:spPr>
          <a:xfrm>
            <a:off x="7358061" y="2588580"/>
            <a:ext cx="714375" cy="1000125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611E9A22-F429-3C08-FDDB-0FC3F07D61B3}"/>
              </a:ext>
            </a:extLst>
          </p:cNvPr>
          <p:cNvCxnSpPr>
            <a:cxnSpLocks/>
          </p:cNvCxnSpPr>
          <p:nvPr/>
        </p:nvCxnSpPr>
        <p:spPr>
          <a:xfrm>
            <a:off x="7358061" y="1821025"/>
            <a:ext cx="619125" cy="71040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feld 19">
            <a:extLst>
              <a:ext uri="{FF2B5EF4-FFF2-40B4-BE49-F238E27FC236}">
                <a16:creationId xmlns:a16="http://schemas.microsoft.com/office/drawing/2014/main" id="{B7F6172D-3C81-1882-C9B7-E220E6DA1DC2}"/>
              </a:ext>
            </a:extLst>
          </p:cNvPr>
          <p:cNvSpPr txBox="1"/>
          <p:nvPr/>
        </p:nvSpPr>
        <p:spPr>
          <a:xfrm>
            <a:off x="6772393" y="1465468"/>
            <a:ext cx="1169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Non-local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3ED15E3C-E045-9519-28C1-21BF6DDE1C5A}"/>
              </a:ext>
            </a:extLst>
          </p:cNvPr>
          <p:cNvSpPr txBox="1"/>
          <p:nvPr/>
        </p:nvSpPr>
        <p:spPr>
          <a:xfrm>
            <a:off x="6851383" y="2269022"/>
            <a:ext cx="730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Local</a:t>
            </a:r>
            <a:endParaRPr lang="de-DE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65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6C0B09-D1D8-B4C1-1AC6-132B88E06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FACFE4-8AA7-B463-4B97-5BB13ED8B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00" y="-76663"/>
            <a:ext cx="10515600" cy="1325563"/>
          </a:xfrm>
        </p:spPr>
        <p:txBody>
          <a:bodyPr/>
          <a:lstStyle/>
          <a:p>
            <a:r>
              <a:rPr lang="en-US" dirty="0"/>
              <a:t>Seeding 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C73393-9598-2971-2EC6-7171E56B0F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798" y="1164675"/>
            <a:ext cx="10719431" cy="4749887"/>
          </a:xfrm>
        </p:spPr>
        <p:txBody>
          <a:bodyPr>
            <a:normAutofit/>
          </a:bodyPr>
          <a:lstStyle/>
          <a:p>
            <a:r>
              <a:rPr lang="en-US" sz="2400" dirty="0">
                <a:sym typeface="Wingdings" panose="05000000000000000000" pitchFamily="2" charset="2"/>
              </a:rPr>
              <a:t>Seed </a:t>
            </a:r>
            <a:r>
              <a:rPr lang="en-US" sz="2400" dirty="0" err="1">
                <a:sym typeface="Wingdings" panose="05000000000000000000" pitchFamily="2" charset="2"/>
              </a:rPr>
              <a:t>wakefields</a:t>
            </a:r>
            <a:r>
              <a:rPr lang="en-US" sz="2400" dirty="0">
                <a:sym typeface="Wingdings" panose="05000000000000000000" pitchFamily="2" charset="2"/>
              </a:rPr>
              <a:t> induced by propagating the laser together with proton  bunch</a:t>
            </a:r>
          </a:p>
          <a:p>
            <a:r>
              <a:rPr lang="en-US" sz="2400" dirty="0">
                <a:sym typeface="Wingdings" panose="05000000000000000000" pitchFamily="2" charset="2"/>
              </a:rPr>
              <a:t>RIF position – position of the laser relative to proton bunch center</a:t>
            </a:r>
          </a:p>
          <a:p>
            <a:r>
              <a:rPr lang="en-US" sz="2400" dirty="0">
                <a:sym typeface="Wingdings" panose="05000000000000000000" pitchFamily="2" charset="2"/>
              </a:rPr>
              <a:t>Threshold SSM-SMI ~ 0.3 ns (0.2 ns  0.5 ns)</a:t>
            </a:r>
          </a:p>
          <a:p>
            <a:endParaRPr lang="en-US" sz="2400" dirty="0">
              <a:sym typeface="Wingdings" panose="05000000000000000000" pitchFamily="2" charset="2"/>
            </a:endParaRP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51751EFB-20EC-8E10-4ADF-98C636605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12</a:t>
            </a:fld>
            <a:endParaRPr lang="de-DE" sz="16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64EAC1B-1871-4A38-46A4-45972B35CD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96440" y="2522745"/>
            <a:ext cx="6339853" cy="4261113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029E7132-E601-3DA6-001B-AF0C663C6B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326" y="3127771"/>
            <a:ext cx="4352114" cy="3645074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51109D5E-7C1A-C217-4462-28CE9DD24A86}"/>
              </a:ext>
            </a:extLst>
          </p:cNvPr>
          <p:cNvSpPr txBox="1"/>
          <p:nvPr/>
        </p:nvSpPr>
        <p:spPr>
          <a:xfrm rot="16200000">
            <a:off x="54370" y="4783201"/>
            <a:ext cx="15029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Bunch density [</a:t>
            </a:r>
            <a:r>
              <a:rPr lang="en-US" sz="1200" dirty="0" err="1"/>
              <a:t>a.u</a:t>
            </a:r>
            <a:r>
              <a:rPr lang="en-US" sz="1200" dirty="0"/>
              <a:t>.]</a:t>
            </a:r>
            <a:endParaRPr lang="de-DE" sz="1200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2612EBB-8356-6859-E064-03E075887F38}"/>
              </a:ext>
            </a:extLst>
          </p:cNvPr>
          <p:cNvSpPr txBox="1"/>
          <p:nvPr/>
        </p:nvSpPr>
        <p:spPr>
          <a:xfrm>
            <a:off x="1603128" y="2801599"/>
            <a:ext cx="2704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Bunch length: 182 </a:t>
            </a:r>
            <a:r>
              <a:rPr lang="en-US" dirty="0" err="1"/>
              <a:t>ps</a:t>
            </a:r>
            <a:r>
              <a:rPr lang="en-US" dirty="0"/>
              <a:t> (1</a:t>
            </a:r>
            <a:r>
              <a:rPr lang="el-GR" dirty="0"/>
              <a:t>σ</a:t>
            </a:r>
            <a:r>
              <a:rPr lang="en-US" dirty="0"/>
              <a:t>)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61B20CA3-DEBD-D82A-3B4C-CD2F72BDA168}"/>
                  </a:ext>
                </a:extLst>
              </p:cNvPr>
              <p:cNvSpPr txBox="1"/>
              <p:nvPr/>
            </p:nvSpPr>
            <p:spPr>
              <a:xfrm>
                <a:off x="9524899" y="2522745"/>
                <a:ext cx="2597002" cy="3286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𝑝𝑒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=7.9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14</m:t>
                          </m:r>
                        </m:sup>
                      </m:sSup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de-DE" sz="1400" dirty="0"/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61B20CA3-DEBD-D82A-3B4C-CD2F72BDA1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4899" y="2522745"/>
                <a:ext cx="2597002" cy="32861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hteck 6">
            <a:extLst>
              <a:ext uri="{FF2B5EF4-FFF2-40B4-BE49-F238E27FC236}">
                <a16:creationId xmlns:a16="http://schemas.microsoft.com/office/drawing/2014/main" id="{C258CBE2-5F46-BCAB-2D14-4827C5CA4380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04823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B4B759-917C-F2F6-A025-41265518FD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681D1B9A-AC17-7193-0E0A-91CA56673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13</a:t>
            </a:fld>
            <a:endParaRPr lang="de-DE" sz="16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C5EABA7-51A0-5D97-B6CA-E809877128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2966" y="1439253"/>
            <a:ext cx="6020083" cy="3954892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C1CA10E3-59F0-424B-2A40-8217A0A6B596}"/>
              </a:ext>
            </a:extLst>
          </p:cNvPr>
          <p:cNvSpPr txBox="1">
            <a:spLocks/>
          </p:cNvSpPr>
          <p:nvPr/>
        </p:nvSpPr>
        <p:spPr>
          <a:xfrm>
            <a:off x="307800" y="2199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Comparison to DPS </a:t>
            </a:r>
            <a:endParaRPr lang="de-DE" dirty="0"/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99B5CCA6-A67D-AA9C-2FD7-5FDF55EFE673}"/>
              </a:ext>
            </a:extLst>
          </p:cNvPr>
          <p:cNvSpPr txBox="1">
            <a:spLocks/>
          </p:cNvSpPr>
          <p:nvPr/>
        </p:nvSpPr>
        <p:spPr>
          <a:xfrm>
            <a:off x="307799" y="1461238"/>
            <a:ext cx="5625168" cy="4749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ym typeface="Wingdings" panose="05000000000000000000" pitchFamily="2" charset="2"/>
              </a:rPr>
              <a:t>DPS – no seeding (always SMI)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SMI case of VPS in local regime looks very similar to DPS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SMI case of VPS in non-local regime looks very different from DPS 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Indication that DPS measurements do not have the same problem.</a:t>
            </a:r>
          </a:p>
          <a:p>
            <a:endParaRPr lang="en-US" sz="2400" dirty="0">
              <a:sym typeface="Wingdings" panose="05000000000000000000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>
                <a:extLst>
                  <a:ext uri="{FF2B5EF4-FFF2-40B4-BE49-F238E27FC236}">
                    <a16:creationId xmlns:a16="http://schemas.microsoft.com/office/drawing/2014/main" id="{AC687BF5-5493-F3B8-F5E3-CADE3FB4AEA0}"/>
                  </a:ext>
                </a:extLst>
              </p:cNvPr>
              <p:cNvSpPr txBox="1"/>
              <p:nvPr/>
            </p:nvSpPr>
            <p:spPr>
              <a:xfrm>
                <a:off x="6548055" y="1162593"/>
                <a:ext cx="2776700" cy="3956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=1.5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de-DE" sz="1800" dirty="0"/>
                  <a:t> </a:t>
                </a:r>
              </a:p>
            </p:txBody>
          </p:sp>
        </mc:Choice>
        <mc:Fallback xmlns="">
          <p:sp>
            <p:nvSpPr>
              <p:cNvPr id="2" name="Textfeld 1">
                <a:extLst>
                  <a:ext uri="{FF2B5EF4-FFF2-40B4-BE49-F238E27FC236}">
                    <a16:creationId xmlns:a16="http://schemas.microsoft.com/office/drawing/2014/main" id="{AC687BF5-5493-F3B8-F5E3-CADE3FB4AE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8055" y="1162593"/>
                <a:ext cx="2776700" cy="395686"/>
              </a:xfrm>
              <a:prstGeom prst="rect">
                <a:avLst/>
              </a:prstGeom>
              <a:blipFill>
                <a:blip r:embed="rId3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9BB5EB9C-3298-F5A9-C5A4-5951625399A0}"/>
                  </a:ext>
                </a:extLst>
              </p:cNvPr>
              <p:cNvSpPr txBox="1"/>
              <p:nvPr/>
            </p:nvSpPr>
            <p:spPr>
              <a:xfrm>
                <a:off x="10184373" y="1146234"/>
                <a:ext cx="2776700" cy="3956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=1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de-DE" sz="1800" dirty="0"/>
                  <a:t> </a:t>
                </a:r>
              </a:p>
            </p:txBody>
          </p:sp>
        </mc:Choice>
        <mc:Fallback xmlns="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9BB5EB9C-3298-F5A9-C5A4-5951625399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4373" y="1146234"/>
                <a:ext cx="2776700" cy="395686"/>
              </a:xfrm>
              <a:prstGeom prst="rect">
                <a:avLst/>
              </a:prstGeom>
              <a:blipFill>
                <a:blip r:embed="rId4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hteck 3">
            <a:extLst>
              <a:ext uri="{FF2B5EF4-FFF2-40B4-BE49-F238E27FC236}">
                <a16:creationId xmlns:a16="http://schemas.microsoft.com/office/drawing/2014/main" id="{0CDA97EE-FC7E-6011-E9E3-1C7447FDC96F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5705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57F726-67D1-68A3-CC58-A210CCE7B7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1681EFE6-BE50-F97E-5BB9-8011AB29B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14</a:t>
            </a:fld>
            <a:endParaRPr lang="de-DE" sz="16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EB3474C-001F-9CB9-69C3-F9C61951DF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2967" y="1477851"/>
            <a:ext cx="6020081" cy="38776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9DCC770A-264B-88C2-6C85-D7C3F49421B2}"/>
                  </a:ext>
                </a:extLst>
              </p:cNvPr>
              <p:cNvSpPr txBox="1"/>
              <p:nvPr/>
            </p:nvSpPr>
            <p:spPr>
              <a:xfrm>
                <a:off x="6601217" y="1191666"/>
                <a:ext cx="2776700" cy="3956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=3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de-DE" sz="1800" dirty="0"/>
                  <a:t> </a:t>
                </a:r>
              </a:p>
            </p:txBody>
          </p:sp>
        </mc:Choice>
        <mc:Fallback xmlns="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9DCC770A-264B-88C2-6C85-D7C3F49421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1217" y="1191666"/>
                <a:ext cx="2776700" cy="395686"/>
              </a:xfrm>
              <a:prstGeom prst="rect">
                <a:avLst/>
              </a:prstGeom>
              <a:blipFill>
                <a:blip r:embed="rId3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72F337A9-B3DE-8CA5-81B5-626682112726}"/>
                  </a:ext>
                </a:extLst>
              </p:cNvPr>
              <p:cNvSpPr txBox="1"/>
              <p:nvPr/>
            </p:nvSpPr>
            <p:spPr>
              <a:xfrm>
                <a:off x="9965450" y="1164675"/>
                <a:ext cx="2776700" cy="3956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=3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de-DE" sz="1800" dirty="0"/>
                  <a:t> </a:t>
                </a:r>
              </a:p>
            </p:txBody>
          </p:sp>
        </mc:Choice>
        <mc:Fallback xmlns="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72F337A9-B3DE-8CA5-81B5-6266821127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5450" y="1164675"/>
                <a:ext cx="2776700" cy="395686"/>
              </a:xfrm>
              <a:prstGeom prst="rect">
                <a:avLst/>
              </a:prstGeom>
              <a:blipFill>
                <a:blip r:embed="rId4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hteck 4">
            <a:extLst>
              <a:ext uri="{FF2B5EF4-FFF2-40B4-BE49-F238E27FC236}">
                <a16:creationId xmlns:a16="http://schemas.microsoft.com/office/drawing/2014/main" id="{87228FFE-A45E-699D-FE79-613D7F6642BB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161B13C3-D0B4-4672-754B-260213A9E529}"/>
              </a:ext>
            </a:extLst>
          </p:cNvPr>
          <p:cNvSpPr txBox="1">
            <a:spLocks/>
          </p:cNvSpPr>
          <p:nvPr/>
        </p:nvSpPr>
        <p:spPr>
          <a:xfrm>
            <a:off x="307800" y="2199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Comparison to DPS </a:t>
            </a:r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931028BB-EB9B-7577-8572-669E0FC6A5E3}"/>
              </a:ext>
            </a:extLst>
          </p:cNvPr>
          <p:cNvSpPr txBox="1">
            <a:spLocks/>
          </p:cNvSpPr>
          <p:nvPr/>
        </p:nvSpPr>
        <p:spPr>
          <a:xfrm>
            <a:off x="307799" y="1461238"/>
            <a:ext cx="5625168" cy="4267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ym typeface="Wingdings" panose="05000000000000000000" pitchFamily="2" charset="2"/>
              </a:rPr>
              <a:t>DPS – no seeding (always SMI)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SMI case of VPS in local regime looks very similar to DPS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SMI case of VPS in non-local regime looks very different from DPS 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Indication that DPS measurements do not have the same problem.</a:t>
            </a:r>
          </a:p>
        </p:txBody>
      </p:sp>
    </p:spTree>
    <p:extLst>
      <p:ext uri="{BB962C8B-B14F-4D97-AF65-F5344CB8AC3E}">
        <p14:creationId xmlns:p14="http://schemas.microsoft.com/office/powerpoint/2010/main" val="2789940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AF220B-656D-5C08-DC69-31A79DC52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200" y="173440"/>
            <a:ext cx="10515600" cy="1325563"/>
          </a:xfrm>
        </p:spPr>
        <p:txBody>
          <a:bodyPr/>
          <a:lstStyle/>
          <a:p>
            <a:r>
              <a:rPr lang="en-US" dirty="0"/>
              <a:t>Growth rate analysis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AE8AE0D-F8EB-2A29-BCEC-4F2B118783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21171" y="103610"/>
            <a:ext cx="3895774" cy="32587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10FE9808-6057-7F6D-28B3-3945904DBD03}"/>
                  </a:ext>
                </a:extLst>
              </p:cNvPr>
              <p:cNvSpPr txBox="1"/>
              <p:nvPr/>
            </p:nvSpPr>
            <p:spPr>
              <a:xfrm>
                <a:off x="10016945" y="5500699"/>
                <a:ext cx="1619623" cy="1530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/>
                  <a:t> fit function: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m:rPr>
                              <m:nor/>
                            </m:rPr>
                            <a:rPr lang="el-GR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Γ</m:t>
                          </m:r>
                          <m:sSup>
                            <m:sSup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</m:sup>
                          </m:sSup>
                        </m:sup>
                      </m:sSup>
                    </m:oMath>
                  </m:oMathPara>
                </a14:m>
                <a:endParaRPr lang="en-US" sz="1400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10FE9808-6057-7F6D-28B3-3945904DBD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6945" y="5500699"/>
                <a:ext cx="1619623" cy="1530868"/>
              </a:xfrm>
              <a:prstGeom prst="rect">
                <a:avLst/>
              </a:prstGeom>
              <a:blipFill>
                <a:blip r:embed="rId3"/>
                <a:stretch>
                  <a:fillRect t="-159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4C4571E7-D8CE-6E1D-9BFA-2D59E783A001}"/>
                  </a:ext>
                </a:extLst>
              </p:cNvPr>
              <p:cNvSpPr txBox="1"/>
              <p:nvPr/>
            </p:nvSpPr>
            <p:spPr>
              <a:xfrm>
                <a:off x="242632" y="1291562"/>
                <a:ext cx="4172748" cy="1630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Plasma density: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𝑝𝑒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=2.5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de-DE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sz="2000" dirty="0" err="1"/>
                  <a:t>Measured</a:t>
                </a:r>
                <a:r>
                  <a:rPr lang="de-DE" sz="2000" dirty="0"/>
                  <a:t> </a:t>
                </a:r>
                <a:r>
                  <a:rPr lang="de-DE" sz="2000" dirty="0" err="1"/>
                  <a:t>growth</a:t>
                </a:r>
                <a:r>
                  <a:rPr lang="de-DE" sz="2000" dirty="0"/>
                  <a:t>: </a:t>
                </a:r>
                <a:r>
                  <a:rPr lang="el-G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/>
                  <a:t>~ 1.4 x N</a:t>
                </a:r>
                <a:r>
                  <a:rPr lang="en-US" sz="2000" baseline="-25000" dirty="0"/>
                  <a:t>p</a:t>
                </a:r>
                <a:r>
                  <a:rPr lang="en-US" sz="2000" baseline="30000" dirty="0"/>
                  <a:t>1/3 </a:t>
                </a:r>
                <a:endParaRPr lang="de-DE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DE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DE" dirty="0"/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4C4571E7-D8CE-6E1D-9BFA-2D59E783A0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632" y="1291562"/>
                <a:ext cx="4172748" cy="1630318"/>
              </a:xfrm>
              <a:prstGeom prst="rect">
                <a:avLst/>
              </a:prstGeom>
              <a:blipFill>
                <a:blip r:embed="rId4"/>
                <a:stretch>
                  <a:fillRect l="-1316" t="-224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feld 16">
            <a:extLst>
              <a:ext uri="{FF2B5EF4-FFF2-40B4-BE49-F238E27FC236}">
                <a16:creationId xmlns:a16="http://schemas.microsoft.com/office/drawing/2014/main" id="{F6ABAFB2-566C-FCAC-4F76-CCEE4C3A820D}"/>
              </a:ext>
            </a:extLst>
          </p:cNvPr>
          <p:cNvSpPr txBox="1"/>
          <p:nvPr/>
        </p:nvSpPr>
        <p:spPr>
          <a:xfrm>
            <a:off x="8452625" y="2444623"/>
            <a:ext cx="19257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0000"/>
                </a:solidFill>
              </a:rPr>
              <a:t>~ 1.4 x </a:t>
            </a:r>
            <a:r>
              <a:rPr lang="en-US" dirty="0">
                <a:solidFill>
                  <a:srgbClr val="FF0000"/>
                </a:solidFill>
              </a:rPr>
              <a:t>N</a:t>
            </a:r>
            <a:r>
              <a:rPr lang="en-US" baseline="-25000" dirty="0">
                <a:solidFill>
                  <a:srgbClr val="FF0000"/>
                </a:solidFill>
              </a:rPr>
              <a:t>p</a:t>
            </a:r>
            <a:r>
              <a:rPr lang="en-US" sz="1800" baseline="30000" dirty="0">
                <a:solidFill>
                  <a:srgbClr val="FF0000"/>
                </a:solidFill>
              </a:rPr>
              <a:t>1/3</a:t>
            </a:r>
          </a:p>
        </p:txBody>
      </p:sp>
      <p:pic>
        <p:nvPicPr>
          <p:cNvPr id="4" name="Grafik 3" descr="Ein Bild, das Screenshot, Text, Diagramm enthält.&#10;&#10;Automatisch generierte Beschreibung">
            <a:extLst>
              <a:ext uri="{FF2B5EF4-FFF2-40B4-BE49-F238E27FC236}">
                <a16:creationId xmlns:a16="http://schemas.microsoft.com/office/drawing/2014/main" id="{67CF8D88-3969-B247-00A5-E5CFCEEFAF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98" y="3275825"/>
            <a:ext cx="5658151" cy="3505875"/>
          </a:xfrm>
          <a:prstGeom prst="rect">
            <a:avLst/>
          </a:prstGeom>
        </p:spPr>
      </p:pic>
      <p:pic>
        <p:nvPicPr>
          <p:cNvPr id="12" name="Grafik 11" descr="Ein Bild, das Text, Screenshot, Farbigkeit, Reihe enthält.&#10;&#10;Automatisch generierte Beschreibung">
            <a:extLst>
              <a:ext uri="{FF2B5EF4-FFF2-40B4-BE49-F238E27FC236}">
                <a16:creationId xmlns:a16="http://schemas.microsoft.com/office/drawing/2014/main" id="{254F91D8-115C-BE55-E31A-571E9249E5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572" y="3314262"/>
            <a:ext cx="4192409" cy="3429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8960ABF0-F8C1-5FE9-9579-40CF20331F0B}"/>
                  </a:ext>
                </a:extLst>
              </p:cNvPr>
              <p:cNvSpPr txBox="1"/>
              <p:nvPr/>
            </p:nvSpPr>
            <p:spPr>
              <a:xfrm>
                <a:off x="10092981" y="173440"/>
                <a:ext cx="2209750" cy="9361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𝐸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𝑟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𝑧</m:t>
                        </m:r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𝐸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𝑟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,0</m:t>
                        </m:r>
                      </m:sub>
                    </m:sSub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𝑒</m:t>
                        </m:r>
                      </m:e>
                      <m:sup>
                        <m:r>
                          <m:rPr>
                            <m:nor/>
                          </m:rP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z</m:t>
                        </m:r>
                        <m:r>
                          <m:rPr>
                            <m:nor/>
                          </m:rP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l-GR" sz="18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Γ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de-DE" sz="1800" dirty="0">
                    <a:sym typeface="Wingdings" panose="05000000000000000000" pitchFamily="2" charset="2"/>
                  </a:rPr>
                  <a:t> </a:t>
                </a:r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800" b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Γ</m:t>
                    </m:r>
                  </m:oMath>
                </a14:m>
                <a:r>
                  <a:rPr lang="de-DE" sz="1800" b="1" dirty="0">
                    <a:sym typeface="Wingdings" panose="05000000000000000000" pitchFamily="2" charset="2"/>
                  </a:rPr>
                  <a:t> </a:t>
                </a:r>
                <a:r>
                  <a:rPr lang="de-DE" sz="1800" b="1" dirty="0"/>
                  <a:t>∝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  <m:sup>
                        <m:f>
                          <m:fPr>
                            <m:ctrlPr>
                              <a:rPr lang="en-US" sz="18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sz="1800" b="1" i="1" smtClean="0"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sup>
                    </m:sSubSup>
                  </m:oMath>
                </a14:m>
                <a:r>
                  <a:rPr lang="de-DE" sz="1800" b="1" dirty="0">
                    <a:sym typeface="Wingdings" panose="05000000000000000000" pitchFamily="2" charset="2"/>
                  </a:rPr>
                  <a:t> ,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800" b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Γ</m:t>
                    </m:r>
                  </m:oMath>
                </a14:m>
                <a:r>
                  <a:rPr lang="de-DE" sz="1800" b="1" dirty="0">
                    <a:sym typeface="Wingdings" panose="05000000000000000000" pitchFamily="2" charset="2"/>
                  </a:rPr>
                  <a:t> </a:t>
                </a:r>
                <a:r>
                  <a:rPr lang="de-DE" sz="1800" b="1" dirty="0"/>
                  <a:t>∝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𝒛</m:t>
                        </m:r>
                      </m:e>
                      <m:sup>
                        <m:r>
                          <a:rPr lang="en-US" sz="18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f>
                          <m:fPr>
                            <m:ctrlPr>
                              <a:rPr lang="en-US" sz="1800" b="1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r>
                              <a:rPr lang="en-US" sz="1800" b="1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𝟏</m:t>
                            </m:r>
                          </m:num>
                          <m:den>
                            <m:r>
                              <a:rPr lang="en-US" sz="1800" b="1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𝟑</m:t>
                            </m:r>
                          </m:den>
                        </m:f>
                      </m:sup>
                    </m:sSup>
                  </m:oMath>
                </a14:m>
                <a:r>
                  <a:rPr lang="de-DE" sz="1800" dirty="0">
                    <a:sym typeface="Wingdings" panose="05000000000000000000" pitchFamily="2" charset="2"/>
                  </a:rPr>
                  <a:t>  </a:t>
                </a:r>
              </a:p>
            </p:txBody>
          </p:sp>
        </mc:Choice>
        <mc:Fallback xmlns="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8960ABF0-F8C1-5FE9-9579-40CF20331F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2981" y="173440"/>
                <a:ext cx="2209750" cy="936154"/>
              </a:xfrm>
              <a:prstGeom prst="rect">
                <a:avLst/>
              </a:prstGeom>
              <a:blipFill>
                <a:blip r:embed="rId7"/>
                <a:stretch>
                  <a:fillRect b="-519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liennummernplatzhalter 11">
            <a:extLst>
              <a:ext uri="{FF2B5EF4-FFF2-40B4-BE49-F238E27FC236}">
                <a16:creationId xmlns:a16="http://schemas.microsoft.com/office/drawing/2014/main" id="{924C5FA3-EF10-CF98-3FCC-DAF7D0F55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F91567A-F4AB-46DC-A2E2-1A89B79B9DE6}" type="slidenum">
              <a:rPr lang="de-DE" sz="1600" smtClean="0"/>
              <a:t>15</a:t>
            </a:fld>
            <a:endParaRPr lang="de-DE" sz="1600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60520FB-B049-9BD8-4F3B-D086AF4982D7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53081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EC686B-8FB9-E8C1-DF8D-3321ACDC9F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B54862-DA31-183E-3693-1CCEA192C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200" y="173440"/>
            <a:ext cx="10515600" cy="1325563"/>
          </a:xfrm>
        </p:spPr>
        <p:txBody>
          <a:bodyPr/>
          <a:lstStyle/>
          <a:p>
            <a:r>
              <a:rPr lang="en-US" dirty="0"/>
              <a:t>Growth rate analysis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8150DA2-BA1C-113A-DFAF-096E708D2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21171" y="111899"/>
            <a:ext cx="3895774" cy="32421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C0B0F99A-E04E-509F-092D-B628F1CC1E4F}"/>
                  </a:ext>
                </a:extLst>
              </p:cNvPr>
              <p:cNvSpPr txBox="1"/>
              <p:nvPr/>
            </p:nvSpPr>
            <p:spPr>
              <a:xfrm>
                <a:off x="10016945" y="5500699"/>
                <a:ext cx="1619623" cy="1530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/>
                  <a:t> fit function: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m:rPr>
                              <m:nor/>
                            </m:rPr>
                            <a:rPr lang="el-GR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Γ</m:t>
                          </m:r>
                          <m:sSup>
                            <m:sSup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</m:sup>
                          </m:sSup>
                        </m:sup>
                      </m:sSup>
                    </m:oMath>
                  </m:oMathPara>
                </a14:m>
                <a:endParaRPr lang="en-US" sz="1400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C0B0F99A-E04E-509F-092D-B628F1CC1E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6945" y="5500699"/>
                <a:ext cx="1619623" cy="1530868"/>
              </a:xfrm>
              <a:prstGeom prst="rect">
                <a:avLst/>
              </a:prstGeom>
              <a:blipFill>
                <a:blip r:embed="rId3"/>
                <a:stretch>
                  <a:fillRect t="-159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Grafik 3">
            <a:extLst>
              <a:ext uri="{FF2B5EF4-FFF2-40B4-BE49-F238E27FC236}">
                <a16:creationId xmlns:a16="http://schemas.microsoft.com/office/drawing/2014/main" id="{9AD4766A-AB45-62B5-5667-B8748B92AC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5098" y="3275825"/>
            <a:ext cx="5658151" cy="3505874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8135077D-9DC4-BB9F-AF6F-9E885B34FD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0572" y="3314262"/>
            <a:ext cx="4192409" cy="34289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B1829F76-4DBD-E42C-5236-A60A1A54279E}"/>
                  </a:ext>
                </a:extLst>
              </p:cNvPr>
              <p:cNvSpPr txBox="1"/>
              <p:nvPr/>
            </p:nvSpPr>
            <p:spPr>
              <a:xfrm>
                <a:off x="10092981" y="173440"/>
                <a:ext cx="2209750" cy="9361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𝐸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𝑟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𝑧</m:t>
                        </m:r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𝐸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𝑟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,0</m:t>
                        </m:r>
                      </m:sub>
                    </m:sSub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𝑒</m:t>
                        </m:r>
                      </m:e>
                      <m:sup>
                        <m:r>
                          <m:rPr>
                            <m:nor/>
                          </m:rP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z</m:t>
                        </m:r>
                        <m:r>
                          <m:rPr>
                            <m:nor/>
                          </m:rP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l-GR" sz="18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Γ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de-DE" sz="1800" dirty="0">
                    <a:sym typeface="Wingdings" panose="05000000000000000000" pitchFamily="2" charset="2"/>
                  </a:rPr>
                  <a:t> </a:t>
                </a:r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800" b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Γ</m:t>
                    </m:r>
                  </m:oMath>
                </a14:m>
                <a:r>
                  <a:rPr lang="de-DE" sz="1800" b="1" dirty="0">
                    <a:sym typeface="Wingdings" panose="05000000000000000000" pitchFamily="2" charset="2"/>
                  </a:rPr>
                  <a:t> </a:t>
                </a:r>
                <a:r>
                  <a:rPr lang="de-DE" sz="1800" b="1" dirty="0"/>
                  <a:t>∝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𝒑𝒆</m:t>
                        </m:r>
                      </m:sub>
                      <m:sup>
                        <m:f>
                          <m:fPr>
                            <m:ctrlPr>
                              <a:rPr lang="en-US" sz="18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sz="1800" b="1" i="1" smtClean="0">
                                <a:latin typeface="Cambria Math" panose="02040503050406030204" pitchFamily="18" charset="0"/>
                              </a:rPr>
                              <m:t>𝟔</m:t>
                            </m:r>
                          </m:den>
                        </m:f>
                      </m:sup>
                    </m:sSubSup>
                  </m:oMath>
                </a14:m>
                <a:r>
                  <a:rPr lang="de-DE" sz="1800" b="1" dirty="0">
                    <a:sym typeface="Wingdings" panose="05000000000000000000" pitchFamily="2" charset="2"/>
                  </a:rPr>
                  <a:t> ,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800" b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Γ</m:t>
                    </m:r>
                  </m:oMath>
                </a14:m>
                <a:r>
                  <a:rPr lang="de-DE" sz="1800" b="1" dirty="0">
                    <a:sym typeface="Wingdings" panose="05000000000000000000" pitchFamily="2" charset="2"/>
                  </a:rPr>
                  <a:t> </a:t>
                </a:r>
                <a:r>
                  <a:rPr lang="de-DE" sz="1800" b="1" dirty="0"/>
                  <a:t>∝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𝒛</m:t>
                        </m:r>
                      </m:e>
                      <m:sup>
                        <m:r>
                          <a:rPr lang="en-US" sz="18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f>
                          <m:fPr>
                            <m:ctrlPr>
                              <a:rPr lang="en-US" sz="1800" b="1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r>
                              <a:rPr lang="en-US" sz="1800" b="1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𝟏</m:t>
                            </m:r>
                          </m:num>
                          <m:den>
                            <m:r>
                              <a:rPr lang="en-US" sz="1800" b="1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𝟑</m:t>
                            </m:r>
                          </m:den>
                        </m:f>
                      </m:sup>
                    </m:sSup>
                  </m:oMath>
                </a14:m>
                <a:r>
                  <a:rPr lang="de-DE" sz="1800" dirty="0">
                    <a:sym typeface="Wingdings" panose="05000000000000000000" pitchFamily="2" charset="2"/>
                  </a:rPr>
                  <a:t>  </a:t>
                </a:r>
              </a:p>
            </p:txBody>
          </p:sp>
        </mc:Choice>
        <mc:Fallback xmlns="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B1829F76-4DBD-E42C-5236-A60A1A542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2981" y="173440"/>
                <a:ext cx="2209750" cy="936154"/>
              </a:xfrm>
              <a:prstGeom prst="rect">
                <a:avLst/>
              </a:prstGeom>
              <a:blipFill>
                <a:blip r:embed="rId6"/>
                <a:stretch>
                  <a:fillRect b="-519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feld 2">
            <a:extLst>
              <a:ext uri="{FF2B5EF4-FFF2-40B4-BE49-F238E27FC236}">
                <a16:creationId xmlns:a16="http://schemas.microsoft.com/office/drawing/2014/main" id="{B446896D-B8A5-668F-3E8F-78690288624A}"/>
              </a:ext>
            </a:extLst>
          </p:cNvPr>
          <p:cNvSpPr txBox="1"/>
          <p:nvPr/>
        </p:nvSpPr>
        <p:spPr>
          <a:xfrm>
            <a:off x="8358321" y="2384299"/>
            <a:ext cx="2028161" cy="368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0000"/>
                </a:solidFill>
              </a:rPr>
              <a:t>~ 1.7 x n</a:t>
            </a:r>
            <a:r>
              <a:rPr lang="en-US" sz="1800" baseline="-25000" dirty="0">
                <a:solidFill>
                  <a:srgbClr val="FF0000"/>
                </a:solidFill>
              </a:rPr>
              <a:t>pe</a:t>
            </a:r>
            <a:r>
              <a:rPr lang="en-US" sz="1800" baseline="30000" dirty="0">
                <a:solidFill>
                  <a:srgbClr val="FF0000"/>
                </a:solidFill>
              </a:rPr>
              <a:t>1/6</a:t>
            </a:r>
            <a:endParaRPr lang="de-DE" sz="1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91E2E8A9-9F3A-9BB3-D8E1-DCC3B3962AB5}"/>
                  </a:ext>
                </a:extLst>
              </p:cNvPr>
              <p:cNvSpPr txBox="1"/>
              <p:nvPr/>
            </p:nvSpPr>
            <p:spPr>
              <a:xfrm>
                <a:off x="242631" y="1291562"/>
                <a:ext cx="4100769" cy="1321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Bunch population: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=1.5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de-DE" sz="2000" dirty="0"/>
                  <a:t> protons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sz="2000" dirty="0" err="1"/>
                  <a:t>Measured</a:t>
                </a:r>
                <a:r>
                  <a:rPr lang="de-DE" sz="2000" dirty="0"/>
                  <a:t> </a:t>
                </a:r>
                <a:r>
                  <a:rPr lang="de-DE" sz="2000" dirty="0" err="1"/>
                  <a:t>growth</a:t>
                </a:r>
                <a:r>
                  <a:rPr lang="de-DE" sz="2000" dirty="0"/>
                  <a:t>: </a:t>
                </a:r>
                <a:r>
                  <a:rPr lang="el-G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/>
                  <a:t>~ 1.7 x n</a:t>
                </a:r>
                <a:r>
                  <a:rPr lang="en-US" sz="2000" baseline="-25000" dirty="0"/>
                  <a:t>pe</a:t>
                </a:r>
                <a:r>
                  <a:rPr lang="en-US" sz="2000" baseline="30000" dirty="0"/>
                  <a:t>1/6 </a:t>
                </a:r>
                <a:endParaRPr lang="de-DE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DE" dirty="0"/>
              </a:p>
            </p:txBody>
          </p:sp>
        </mc:Choice>
        <mc:Fallback xmlns="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91E2E8A9-9F3A-9BB3-D8E1-DCC3B3962A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631" y="1291562"/>
                <a:ext cx="4100769" cy="1321900"/>
              </a:xfrm>
              <a:prstGeom prst="rect">
                <a:avLst/>
              </a:prstGeom>
              <a:blipFill>
                <a:blip r:embed="rId7"/>
                <a:stretch>
                  <a:fillRect l="-1337" t="-276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11">
            <a:extLst>
              <a:ext uri="{FF2B5EF4-FFF2-40B4-BE49-F238E27FC236}">
                <a16:creationId xmlns:a16="http://schemas.microsoft.com/office/drawing/2014/main" id="{4E82EE82-FF07-EFA1-77DD-F7707EE14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F91567A-F4AB-46DC-A2E2-1A89B79B9DE6}" type="slidenum">
              <a:rPr lang="de-DE" sz="1600" smtClean="0"/>
              <a:t>16</a:t>
            </a:fld>
            <a:endParaRPr lang="de-DE" sz="160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5755CC1E-DC3D-4DC8-3AFA-4910D3550C24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0369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612CE0-02F5-E649-A150-3AC2C771C6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">
            <a:extLst>
              <a:ext uri="{FF2B5EF4-FFF2-40B4-BE49-F238E27FC236}">
                <a16:creationId xmlns:a16="http://schemas.microsoft.com/office/drawing/2014/main" id="{E8032EC4-77A8-DA22-64B7-2A1931D63BA7}"/>
              </a:ext>
            </a:extLst>
          </p:cNvPr>
          <p:cNvSpPr txBox="1">
            <a:spLocks/>
          </p:cNvSpPr>
          <p:nvPr/>
        </p:nvSpPr>
        <p:spPr>
          <a:xfrm>
            <a:off x="307800" y="-766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Conclusion</a:t>
            </a:r>
            <a:endParaRPr lang="de-DE" dirty="0"/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5EBC7F7B-F8C2-ABBA-B0B0-959E5B17B092}"/>
              </a:ext>
            </a:extLst>
          </p:cNvPr>
          <p:cNvSpPr txBox="1">
            <a:spLocks/>
          </p:cNvSpPr>
          <p:nvPr/>
        </p:nvSpPr>
        <p:spPr>
          <a:xfrm>
            <a:off x="307800" y="1248900"/>
            <a:ext cx="5538197" cy="4749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ym typeface="Wingdings" panose="05000000000000000000" pitchFamily="2" charset="2"/>
              </a:rPr>
              <a:t>When local: plasma light profiles show the evolution of SM along the plasma </a:t>
            </a:r>
          </a:p>
          <a:p>
            <a:r>
              <a:rPr lang="en-US" sz="2400" dirty="0">
                <a:sym typeface="Wingdings" panose="05000000000000000000" pitchFamily="2" charset="2"/>
              </a:rPr>
              <a:t>In the VPS local only for low signal amplitude</a:t>
            </a:r>
          </a:p>
          <a:p>
            <a:r>
              <a:rPr lang="en-US" sz="2400" dirty="0">
                <a:sym typeface="Wingdings" panose="05000000000000000000" pitchFamily="2" charset="2"/>
              </a:rPr>
              <a:t>In the DPS (most likely) local even for high signal amplitude</a:t>
            </a:r>
          </a:p>
          <a:p>
            <a:r>
              <a:rPr lang="en-US" sz="2400" dirty="0">
                <a:sym typeface="Wingdings" panose="05000000000000000000" pitchFamily="2" charset="2"/>
              </a:rPr>
              <a:t>When not seeded and local: VPS and DPS signals look very similar</a:t>
            </a:r>
          </a:p>
          <a:p>
            <a:r>
              <a:rPr lang="en-US" sz="2400" dirty="0">
                <a:sym typeface="Wingdings" panose="05000000000000000000" pitchFamily="2" charset="2"/>
              </a:rPr>
              <a:t>Growth rates follow expected trend</a:t>
            </a:r>
            <a:endParaRPr lang="en-US" sz="2400" baseline="30000" dirty="0">
              <a:sym typeface="Wingdings" panose="05000000000000000000" pitchFamily="2" charset="2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896A364-330C-B7CB-0964-6AB93CEF92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63729" y="4940259"/>
            <a:ext cx="2189035" cy="1821756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11384650-4FCF-28C5-EB6F-6A6C8E883F98}"/>
              </a:ext>
            </a:extLst>
          </p:cNvPr>
          <p:cNvSpPr txBox="1"/>
          <p:nvPr/>
        </p:nvSpPr>
        <p:spPr>
          <a:xfrm>
            <a:off x="4540763" y="6218129"/>
            <a:ext cx="113962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1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solidFill>
                  <a:srgbClr val="FF0000"/>
                </a:solidFill>
              </a:rPr>
              <a:t>~ 1.7 x n</a:t>
            </a:r>
            <a:r>
              <a:rPr lang="en-US" sz="1000" baseline="-25000" dirty="0">
                <a:solidFill>
                  <a:srgbClr val="FF0000"/>
                </a:solidFill>
              </a:rPr>
              <a:t>pe</a:t>
            </a:r>
            <a:r>
              <a:rPr lang="en-US" sz="1000" baseline="30000" dirty="0">
                <a:solidFill>
                  <a:srgbClr val="FF0000"/>
                </a:solidFill>
              </a:rPr>
              <a:t>1/6</a:t>
            </a:r>
            <a:endParaRPr lang="de-DE" sz="1000" dirty="0">
              <a:solidFill>
                <a:srgbClr val="FF0000"/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9F16664-1BBB-6048-D348-805CDDE6AA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8635" y="4940260"/>
            <a:ext cx="2177897" cy="1821755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6E625B52-D24D-8F0F-4D63-B7FA0342E2BA}"/>
              </a:ext>
            </a:extLst>
          </p:cNvPr>
          <p:cNvSpPr txBox="1"/>
          <p:nvPr/>
        </p:nvSpPr>
        <p:spPr>
          <a:xfrm>
            <a:off x="2131949" y="6218129"/>
            <a:ext cx="107657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1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solidFill>
                  <a:srgbClr val="FF0000"/>
                </a:solidFill>
              </a:rPr>
              <a:t>~ 1.4 x N</a:t>
            </a:r>
            <a:r>
              <a:rPr lang="en-US" sz="1000" baseline="-25000" dirty="0">
                <a:solidFill>
                  <a:srgbClr val="FF0000"/>
                </a:solidFill>
              </a:rPr>
              <a:t>p</a:t>
            </a:r>
            <a:r>
              <a:rPr lang="en-US" sz="1000" baseline="30000" dirty="0">
                <a:solidFill>
                  <a:srgbClr val="FF0000"/>
                </a:solidFill>
              </a:rPr>
              <a:t>1/3</a:t>
            </a:r>
          </a:p>
        </p:txBody>
      </p:sp>
      <p:pic>
        <p:nvPicPr>
          <p:cNvPr id="9" name="Grafik 8" descr="Ein Bild, das Text, Screenshot, Reihe, Diagramm enthält.&#10;&#10;Automatisch generierte Beschreibung">
            <a:extLst>
              <a:ext uri="{FF2B5EF4-FFF2-40B4-BE49-F238E27FC236}">
                <a16:creationId xmlns:a16="http://schemas.microsoft.com/office/drawing/2014/main" id="{7A49D85D-11F9-5C2A-8939-294616C6EB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336" y="121902"/>
            <a:ext cx="3495864" cy="2166089"/>
          </a:xfrm>
          <a:prstGeom prst="rect">
            <a:avLst/>
          </a:prstGeom>
        </p:spPr>
      </p:pic>
      <p:pic>
        <p:nvPicPr>
          <p:cNvPr id="10" name="Grafik 9" descr="Ein Bild, das Text, Reihe, Screenshot, Diagramm enthält.&#10;&#10;Automatisch generierte Beschreibung">
            <a:extLst>
              <a:ext uri="{FF2B5EF4-FFF2-40B4-BE49-F238E27FC236}">
                <a16:creationId xmlns:a16="http://schemas.microsoft.com/office/drawing/2014/main" id="{E68657A5-AE38-B00E-277F-7A34885A06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153" y="2382638"/>
            <a:ext cx="2774649" cy="1864884"/>
          </a:xfrm>
          <a:prstGeom prst="rect">
            <a:avLst/>
          </a:prstGeom>
        </p:spPr>
      </p:pic>
      <p:pic>
        <p:nvPicPr>
          <p:cNvPr id="11" name="Grafik 10" descr="Ein Bild, das Text, Screenshot, Reihe, Diagramm enthält.&#10;&#10;Automatisch generierte Beschreibung">
            <a:extLst>
              <a:ext uri="{FF2B5EF4-FFF2-40B4-BE49-F238E27FC236}">
                <a16:creationId xmlns:a16="http://schemas.microsoft.com/office/drawing/2014/main" id="{0BFB1645-39FA-A57B-C657-C494C408D4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802" y="2382638"/>
            <a:ext cx="2774649" cy="1864884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02E452B5-5F7F-43D2-B2F5-47278582F2E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17021" y="4245848"/>
            <a:ext cx="3976182" cy="26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365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AD8849-E469-6B20-1E3B-23BCE2A71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2902527" cy="888322"/>
          </a:xfrm>
        </p:spPr>
        <p:txBody>
          <a:bodyPr/>
          <a:lstStyle/>
          <a:p>
            <a:r>
              <a:rPr lang="en-US" dirty="0"/>
              <a:t>Contents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158437-185B-C991-0DD2-9F4ACDDAE8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4890655" cy="513719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>
                <a:uFill>
                  <a:solidFill>
                    <a:schemeClr val="tx2">
                      <a:lumMod val="10000"/>
                      <a:lumOff val="90000"/>
                    </a:schemeClr>
                  </a:solidFill>
                </a:uFill>
              </a:rPr>
              <a:t>Introduction</a:t>
            </a:r>
          </a:p>
          <a:p>
            <a:pPr lvl="1"/>
            <a:r>
              <a:rPr lang="en-US" sz="1800" dirty="0"/>
              <a:t>Plasma light measurements recap</a:t>
            </a:r>
          </a:p>
          <a:p>
            <a:pPr marL="514350" indent="-514350">
              <a:buFont typeface="+mj-lt"/>
              <a:buAutoNum type="arabicPeriod"/>
            </a:pPr>
            <a:endParaRPr lang="en-US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Locality </a:t>
            </a:r>
          </a:p>
          <a:p>
            <a:pPr lvl="1"/>
            <a:r>
              <a:rPr lang="de-DE" sz="1800" dirty="0" err="1"/>
              <a:t>Validating</a:t>
            </a:r>
            <a:r>
              <a:rPr lang="de-DE" sz="1800" dirty="0"/>
              <a:t> </a:t>
            </a:r>
            <a:r>
              <a:rPr lang="de-DE" sz="1800" dirty="0" err="1"/>
              <a:t>locality</a:t>
            </a:r>
            <a:r>
              <a:rPr lang="de-DE" sz="1800" dirty="0"/>
              <a:t> </a:t>
            </a:r>
          </a:p>
          <a:p>
            <a:pPr lvl="1"/>
            <a:r>
              <a:rPr lang="de-DE" sz="1800" dirty="0" err="1"/>
              <a:t>Seeding</a:t>
            </a:r>
            <a:endParaRPr lang="de-DE" sz="1800" dirty="0"/>
          </a:p>
          <a:p>
            <a:pPr lvl="1"/>
            <a:r>
              <a:rPr lang="de-DE" sz="1800" dirty="0" err="1"/>
              <a:t>Comparison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DPS</a:t>
            </a:r>
          </a:p>
          <a:p>
            <a:pPr marL="457200" indent="-457200">
              <a:buFont typeface="+mj-lt"/>
              <a:buAutoNum type="arabicPeriod"/>
            </a:pPr>
            <a:endParaRPr lang="de-DE" sz="3200" dirty="0"/>
          </a:p>
          <a:p>
            <a:pPr marL="457200" indent="-457200">
              <a:buFont typeface="+mj-lt"/>
              <a:buAutoNum type="arabicPeriod"/>
            </a:pPr>
            <a:r>
              <a:rPr lang="de-DE" sz="3200" dirty="0"/>
              <a:t>Growth rate </a:t>
            </a:r>
            <a:r>
              <a:rPr lang="de-DE" sz="3200" dirty="0" err="1"/>
              <a:t>analysis</a:t>
            </a:r>
            <a:endParaRPr lang="de-DE" sz="3200" dirty="0"/>
          </a:p>
          <a:p>
            <a:pPr lvl="1"/>
            <a:r>
              <a:rPr lang="de-DE" sz="1800" dirty="0" err="1"/>
              <a:t>Bunch</a:t>
            </a:r>
            <a:r>
              <a:rPr lang="de-DE" sz="1800" dirty="0"/>
              <a:t> </a:t>
            </a:r>
            <a:r>
              <a:rPr lang="de-DE" sz="1800" dirty="0" err="1"/>
              <a:t>population</a:t>
            </a:r>
            <a:endParaRPr lang="de-DE" sz="1800" dirty="0"/>
          </a:p>
          <a:p>
            <a:pPr lvl="1"/>
            <a:r>
              <a:rPr lang="de-DE" sz="1800" dirty="0"/>
              <a:t>Plasma </a:t>
            </a:r>
            <a:r>
              <a:rPr lang="de-DE" sz="1800" dirty="0" err="1"/>
              <a:t>density</a:t>
            </a:r>
            <a:endParaRPr lang="de-DE" sz="1800" dirty="0"/>
          </a:p>
          <a:p>
            <a:pPr marL="457200" indent="-457200">
              <a:buFont typeface="+mj-lt"/>
              <a:buAutoNum type="arabicPeriod"/>
            </a:pPr>
            <a:endParaRPr lang="de-DE" sz="32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BB77049-8DDB-7F2D-FF3F-4184C33BB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94ED3-5F2E-45BB-A1E0-10E09AD37522}" type="slidenum">
              <a:rPr lang="de-DE" smtClean="0"/>
              <a:t>2</a:t>
            </a:fld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208AA0D-BF61-7834-3A81-C2CEC85ABDCA}"/>
              </a:ext>
            </a:extLst>
          </p:cNvPr>
          <p:cNvSpPr txBox="1"/>
          <p:nvPr/>
        </p:nvSpPr>
        <p:spPr>
          <a:xfrm>
            <a:off x="6041126" y="745240"/>
            <a:ext cx="4553527" cy="120032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Plasma light measurements show evolution of SM along the plasma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(Mostly) Consistent with </a:t>
            </a:r>
            <a:r>
              <a:rPr lang="en-US" dirty="0" err="1"/>
              <a:t>wakefield</a:t>
            </a:r>
            <a:r>
              <a:rPr lang="en-US" dirty="0"/>
              <a:t> physics</a:t>
            </a: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CF1A751-71B3-4197-F4C5-DF6170F96B4D}"/>
              </a:ext>
            </a:extLst>
          </p:cNvPr>
          <p:cNvSpPr txBox="1"/>
          <p:nvPr/>
        </p:nvSpPr>
        <p:spPr>
          <a:xfrm>
            <a:off x="6041126" y="2113590"/>
            <a:ext cx="4890655" cy="25853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Measurements as a function of plasma length (using plungers) indicate: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Locality for low signal amplitude    (low bunch charge)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Non-locality for high signal amplitude (high bunch charge)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Seeding has a big influence on the evolution of SM (not only phase but amplitude)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DPS measurements (most likely) local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53EB0B2C-ED8B-87DC-146B-DBC9CEFFD85A}"/>
                  </a:ext>
                </a:extLst>
              </p:cNvPr>
              <p:cNvSpPr txBox="1"/>
              <p:nvPr/>
            </p:nvSpPr>
            <p:spPr>
              <a:xfrm>
                <a:off x="6041126" y="4848453"/>
                <a:ext cx="5624401" cy="94474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Growth rates extrapolated from plasma light profiles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Dependency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𝑝𝑒</m:t>
                        </m:r>
                      </m:sub>
                    </m:sSub>
                  </m:oMath>
                </a14:m>
                <a:r>
                  <a:rPr lang="de-DE" dirty="0"/>
                  <a:t> </a:t>
                </a:r>
                <a:r>
                  <a:rPr lang="de-DE" dirty="0" err="1"/>
                  <a:t>consistent</a:t>
                </a:r>
                <a:r>
                  <a:rPr lang="de-DE" dirty="0"/>
                  <a:t> </a:t>
                </a:r>
                <a:r>
                  <a:rPr lang="de-DE" dirty="0" err="1"/>
                  <a:t>with</a:t>
                </a:r>
                <a:r>
                  <a:rPr lang="de-DE" dirty="0"/>
                  <a:t> </a:t>
                </a:r>
                <a:r>
                  <a:rPr lang="de-DE" dirty="0" err="1"/>
                  <a:t>expected</a:t>
                </a:r>
                <a:r>
                  <a:rPr lang="de-DE" dirty="0"/>
                  <a:t> </a:t>
                </a:r>
                <a:r>
                  <a:rPr lang="de-DE" dirty="0" err="1"/>
                  <a:t>trend</a:t>
                </a:r>
                <a:endParaRPr lang="de-DE" dirty="0"/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53EB0B2C-ED8B-87DC-146B-DBC9CEFFD8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1126" y="4848453"/>
                <a:ext cx="5624401" cy="944746"/>
              </a:xfrm>
              <a:prstGeom prst="rect">
                <a:avLst/>
              </a:prstGeom>
              <a:blipFill>
                <a:blip r:embed="rId2"/>
                <a:stretch>
                  <a:fillRect l="-649" t="-1911" b="-8917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27524152-4259-0283-7785-0EC418484CF9}"/>
              </a:ext>
            </a:extLst>
          </p:cNvPr>
          <p:cNvCxnSpPr>
            <a:cxnSpLocks/>
          </p:cNvCxnSpPr>
          <p:nvPr/>
        </p:nvCxnSpPr>
        <p:spPr>
          <a:xfrm>
            <a:off x="993871" y="1727200"/>
            <a:ext cx="2640580" cy="0"/>
          </a:xfrm>
          <a:prstGeom prst="line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FD67EF86-CFF1-FCAA-3421-226434845E1F}"/>
              </a:ext>
            </a:extLst>
          </p:cNvPr>
          <p:cNvCxnSpPr>
            <a:cxnSpLocks/>
          </p:cNvCxnSpPr>
          <p:nvPr/>
        </p:nvCxnSpPr>
        <p:spPr>
          <a:xfrm>
            <a:off x="949365" y="3163455"/>
            <a:ext cx="1948071" cy="0"/>
          </a:xfrm>
          <a:prstGeom prst="line">
            <a:avLst/>
          </a:prstGeom>
          <a:ln w="762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D47D9BDC-187E-7BAF-D28F-1CA6FC4370D7}"/>
              </a:ext>
            </a:extLst>
          </p:cNvPr>
          <p:cNvCxnSpPr>
            <a:cxnSpLocks/>
          </p:cNvCxnSpPr>
          <p:nvPr/>
        </p:nvCxnSpPr>
        <p:spPr>
          <a:xfrm>
            <a:off x="937490" y="5251930"/>
            <a:ext cx="4096328" cy="0"/>
          </a:xfrm>
          <a:prstGeom prst="line">
            <a:avLst/>
          </a:prstGeom>
          <a:ln w="7620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098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6E50E-3431-9DF3-A3E0-8432DCCDE5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4BBB6521-2B26-7D20-F2E1-8C4D7786D457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3548DE5-D841-98DF-E930-2E32513CE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00" y="365125"/>
            <a:ext cx="10515600" cy="1325563"/>
          </a:xfrm>
        </p:spPr>
        <p:txBody>
          <a:bodyPr/>
          <a:lstStyle/>
          <a:p>
            <a:r>
              <a:rPr lang="en-US" dirty="0"/>
              <a:t>Plasma Light - Recap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BBF1DD-A687-D09A-2B14-1868D2782D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799" y="1606463"/>
            <a:ext cx="5229401" cy="47498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Plasma Light Diagnostic</a:t>
            </a:r>
          </a:p>
          <a:p>
            <a:r>
              <a:rPr lang="en-US" sz="2400" dirty="0"/>
              <a:t>Amount of emitted light proportional to energy deposited by drive bunch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Measuring evolution of </a:t>
            </a:r>
            <a:r>
              <a:rPr lang="en-US" sz="2400" dirty="0" err="1">
                <a:sym typeface="Wingdings" panose="05000000000000000000" pitchFamily="2" charset="2"/>
              </a:rPr>
              <a:t>wakefields</a:t>
            </a:r>
            <a:r>
              <a:rPr lang="en-US" sz="2400" dirty="0">
                <a:sym typeface="Wingdings" panose="05000000000000000000" pitchFamily="2" charset="2"/>
              </a:rPr>
              <a:t> 	along the plasma</a:t>
            </a:r>
            <a:endParaRPr lang="en-US" sz="2400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81DF2BD2-7C33-0541-F8C4-BF9F4986B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3</a:t>
            </a:fld>
            <a:endParaRPr lang="de-DE" sz="16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7E7C6A6-61EE-E239-3FFD-5B4C3CB285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8490" y="773529"/>
            <a:ext cx="2987420" cy="208366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666DEF3E-6675-9BFE-0219-02C610CFB1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922" y="0"/>
            <a:ext cx="3482761" cy="2782594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E698EFE-3A1D-3319-878E-44C3B3EA025F}"/>
              </a:ext>
            </a:extLst>
          </p:cNvPr>
          <p:cNvSpPr txBox="1"/>
          <p:nvPr/>
        </p:nvSpPr>
        <p:spPr>
          <a:xfrm>
            <a:off x="8703931" y="196909"/>
            <a:ext cx="17945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E. Oz et </a:t>
            </a:r>
            <a:r>
              <a:rPr lang="en-US" sz="1000" dirty="0" err="1"/>
              <a:t>al.</a:t>
            </a:r>
            <a:r>
              <a:rPr lang="en-US" sz="1000" i="1" dirty="0" err="1"/>
              <a:t>“Optical</a:t>
            </a:r>
            <a:r>
              <a:rPr lang="en-US" sz="1000" i="1" dirty="0"/>
              <a:t> Diagnostics for Plasma Wakefield Accelerators”</a:t>
            </a:r>
          </a:p>
          <a:p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EE00695-5691-A0F2-2F42-4C89586698C9}"/>
              </a:ext>
            </a:extLst>
          </p:cNvPr>
          <p:cNvSpPr txBox="1"/>
          <p:nvPr/>
        </p:nvSpPr>
        <p:spPr>
          <a:xfrm>
            <a:off x="10346473" y="196850"/>
            <a:ext cx="17945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K. V. </a:t>
            </a:r>
            <a:r>
              <a:rPr lang="en-US" sz="1000" dirty="0" err="1"/>
              <a:t>Lotov</a:t>
            </a:r>
            <a:r>
              <a:rPr lang="en-US" sz="1000" dirty="0"/>
              <a:t> et al. “Parameter sensitivity of plasma </a:t>
            </a:r>
            <a:r>
              <a:rPr lang="en-US" sz="1000" dirty="0" err="1"/>
              <a:t>wakefields</a:t>
            </a:r>
            <a:r>
              <a:rPr lang="en-US" sz="1000" dirty="0"/>
              <a:t> driven by self-modulating proton bunch”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9571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D8E7DA-9CB1-035D-4D74-A8551E4950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FCE945-D40A-FAC4-627F-9215D1661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00" y="365125"/>
            <a:ext cx="10515600" cy="1325563"/>
          </a:xfrm>
        </p:spPr>
        <p:txBody>
          <a:bodyPr/>
          <a:lstStyle/>
          <a:p>
            <a:r>
              <a:rPr lang="en-US" dirty="0"/>
              <a:t>Plasma Light - Recap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737857-CB22-D7D5-51F9-7167222B3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799" y="1606463"/>
            <a:ext cx="5229401" cy="47498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Plasma Light Diagnostic</a:t>
            </a:r>
          </a:p>
          <a:p>
            <a:r>
              <a:rPr lang="en-US" sz="2400" dirty="0"/>
              <a:t>Amount of emitted light proportional to energy deposited by drive bunch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Measuring evolution of </a:t>
            </a:r>
            <a:r>
              <a:rPr lang="en-US" sz="2400" dirty="0" err="1">
                <a:sym typeface="Wingdings" panose="05000000000000000000" pitchFamily="2" charset="2"/>
              </a:rPr>
              <a:t>wakefields</a:t>
            </a:r>
            <a:r>
              <a:rPr lang="en-US" sz="2400" dirty="0">
                <a:sym typeface="Wingdings" panose="05000000000000000000" pitchFamily="2" charset="2"/>
              </a:rPr>
              <a:t> 	along the plasma</a:t>
            </a:r>
            <a:endParaRPr lang="en-US" sz="2400" dirty="0"/>
          </a:p>
          <a:p>
            <a:pPr marL="0" indent="0">
              <a:buNone/>
            </a:pPr>
            <a:r>
              <a:rPr lang="en-US" sz="2400" b="1" dirty="0"/>
              <a:t>DPS (2 wide angle cameras):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Results agree with expectations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B13286F4-EF14-2F9C-D815-1B267DB7B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4</a:t>
            </a:fld>
            <a:endParaRPr lang="de-DE" sz="16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2FFC626-9921-C2C8-F944-D7B32FDE8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8490" y="773529"/>
            <a:ext cx="2987420" cy="208366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B7D8127-48A3-8A30-F4A9-B98C618B65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922" y="0"/>
            <a:ext cx="3482761" cy="2782594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74F872CA-F900-7B1C-CE14-B200652D4C13}"/>
              </a:ext>
            </a:extLst>
          </p:cNvPr>
          <p:cNvSpPr txBox="1"/>
          <p:nvPr/>
        </p:nvSpPr>
        <p:spPr>
          <a:xfrm>
            <a:off x="8703931" y="196909"/>
            <a:ext cx="17945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E. Oz et </a:t>
            </a:r>
            <a:r>
              <a:rPr lang="en-US" sz="1000" dirty="0" err="1"/>
              <a:t>al.</a:t>
            </a:r>
            <a:r>
              <a:rPr lang="en-US" sz="1000" i="1" dirty="0" err="1"/>
              <a:t>“Optical</a:t>
            </a:r>
            <a:r>
              <a:rPr lang="en-US" sz="1000" i="1" dirty="0"/>
              <a:t> Diagnostics for Plasma Wakefield Accelerators”</a:t>
            </a:r>
          </a:p>
          <a:p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6806A41-45CC-215C-C7F2-A17F03A555CC}"/>
              </a:ext>
            </a:extLst>
          </p:cNvPr>
          <p:cNvSpPr txBox="1"/>
          <p:nvPr/>
        </p:nvSpPr>
        <p:spPr>
          <a:xfrm>
            <a:off x="10346473" y="196850"/>
            <a:ext cx="17945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K. V. </a:t>
            </a:r>
            <a:r>
              <a:rPr lang="en-US" sz="1000" dirty="0" err="1"/>
              <a:t>Lotov</a:t>
            </a:r>
            <a:r>
              <a:rPr lang="en-US" sz="1000" dirty="0"/>
              <a:t> et al. “Parameter sensitivity of plasma </a:t>
            </a:r>
            <a:r>
              <a:rPr lang="en-US" sz="1000" dirty="0" err="1"/>
              <a:t>wakefields</a:t>
            </a:r>
            <a:r>
              <a:rPr lang="en-US" sz="1000" dirty="0"/>
              <a:t> driven by self-modulating proton bunch”</a:t>
            </a:r>
            <a:endParaRPr lang="de-DE" dirty="0"/>
          </a:p>
        </p:txBody>
      </p:sp>
      <p:pic>
        <p:nvPicPr>
          <p:cNvPr id="14" name="Grafik 13" descr="Ein Bild, das Text, Screenshot, Reihe, Diagramm enthält.&#10;&#10;Automatisch generierte Beschreibung">
            <a:extLst>
              <a:ext uri="{FF2B5EF4-FFF2-40B4-BE49-F238E27FC236}">
                <a16:creationId xmlns:a16="http://schemas.microsoft.com/office/drawing/2014/main" id="{0EFC8AC3-45EE-27D4-6A1D-2DE6387909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376" y="3001875"/>
            <a:ext cx="6003086" cy="3719600"/>
          </a:xfrm>
          <a:prstGeom prst="rect">
            <a:avLst/>
          </a:prstGeom>
        </p:spPr>
      </p:pic>
      <p:pic>
        <p:nvPicPr>
          <p:cNvPr id="8" name="Grafik 7" descr="Ein Bild, das Reihe, Screenshot, Farbigkeit, Grafiken enthält.&#10;&#10;Automatisch generierte Beschreibung">
            <a:extLst>
              <a:ext uri="{FF2B5EF4-FFF2-40B4-BE49-F238E27FC236}">
                <a16:creationId xmlns:a16="http://schemas.microsoft.com/office/drawing/2014/main" id="{E176C033-7F7E-CECC-E150-03F9247915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05" y="5251537"/>
            <a:ext cx="5358395" cy="1057658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AE7ED662-4091-F1B8-4D4E-5C0ABA70B7A8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8075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5EDF08-7061-91AD-D80E-9CF95B413B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58738C-81D8-8388-935B-754CBD26B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00" y="365125"/>
            <a:ext cx="10515600" cy="1325563"/>
          </a:xfrm>
        </p:spPr>
        <p:txBody>
          <a:bodyPr/>
          <a:lstStyle/>
          <a:p>
            <a:r>
              <a:rPr lang="en-US" dirty="0"/>
              <a:t>Plasma Light - Recap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5300616-9FC0-209D-7C62-6517DDC23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799" y="1606463"/>
            <a:ext cx="5229401" cy="47498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Plasma Light Diagnostic</a:t>
            </a:r>
          </a:p>
          <a:p>
            <a:r>
              <a:rPr lang="en-US" sz="2400" dirty="0"/>
              <a:t>Amount of emitted light proportional to energy deposited by drive bunch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Measuring evolution of </a:t>
            </a:r>
            <a:r>
              <a:rPr lang="en-US" sz="2400" dirty="0" err="1">
                <a:sym typeface="Wingdings" panose="05000000000000000000" pitchFamily="2" charset="2"/>
              </a:rPr>
              <a:t>wakefields</a:t>
            </a:r>
            <a:r>
              <a:rPr lang="en-US" sz="2400" dirty="0">
                <a:sym typeface="Wingdings" panose="05000000000000000000" pitchFamily="2" charset="2"/>
              </a:rPr>
              <a:t>   	along the plasma</a:t>
            </a:r>
            <a:endParaRPr lang="en-US" sz="2400" dirty="0"/>
          </a:p>
          <a:p>
            <a:pPr marL="0" indent="0">
              <a:buNone/>
            </a:pPr>
            <a:r>
              <a:rPr lang="en-US" sz="2400" b="1" dirty="0"/>
              <a:t>DPS (2 wide angle cameras):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Results agree with expectations</a:t>
            </a:r>
          </a:p>
          <a:p>
            <a:pPr marL="0" indent="0">
              <a:buNone/>
            </a:pPr>
            <a:r>
              <a:rPr lang="en-US" sz="2400" b="1" dirty="0"/>
              <a:t>VPS (10 cameras at 10 view ports):</a:t>
            </a:r>
          </a:p>
          <a:p>
            <a:pPr marL="0" indent="0">
              <a:buNone/>
            </a:pPr>
            <a:r>
              <a:rPr lang="en-US" sz="2400" b="1" dirty="0">
                <a:sym typeface="Wingdings" panose="05000000000000000000" pitchFamily="2" charset="2"/>
              </a:rPr>
              <a:t></a:t>
            </a:r>
            <a:r>
              <a:rPr lang="en-US" sz="2400" dirty="0">
                <a:sym typeface="Wingdings" panose="05000000000000000000" pitchFamily="2" charset="2"/>
              </a:rPr>
              <a:t> Results agree with expectations… sometimes</a:t>
            </a:r>
            <a:endParaRPr lang="en-US" sz="2400" b="1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D9034261-614B-FA98-2D78-66C577EEA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5</a:t>
            </a:fld>
            <a:endParaRPr lang="de-DE" sz="16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54090A1-8DD2-2769-F3A0-44056464D5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8490" y="773529"/>
            <a:ext cx="2987420" cy="208366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0267247-9490-961A-B54C-F361B3AB4A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7922" y="0"/>
            <a:ext cx="3482761" cy="2782594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1F046272-CDFB-662B-F34D-98283DFD1E38}"/>
              </a:ext>
            </a:extLst>
          </p:cNvPr>
          <p:cNvSpPr txBox="1"/>
          <p:nvPr/>
        </p:nvSpPr>
        <p:spPr>
          <a:xfrm>
            <a:off x="8703931" y="196909"/>
            <a:ext cx="17945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E. Oz et </a:t>
            </a:r>
            <a:r>
              <a:rPr lang="en-US" sz="1000" dirty="0" err="1"/>
              <a:t>al.</a:t>
            </a:r>
            <a:r>
              <a:rPr lang="en-US" sz="1000" i="1" dirty="0" err="1"/>
              <a:t>“Optical</a:t>
            </a:r>
            <a:r>
              <a:rPr lang="en-US" sz="1000" i="1" dirty="0"/>
              <a:t> Diagnostics for Plasma Wakefield Accelerators”</a:t>
            </a:r>
          </a:p>
          <a:p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63562BF-D98F-88A6-6C38-60476F0B6C66}"/>
              </a:ext>
            </a:extLst>
          </p:cNvPr>
          <p:cNvSpPr txBox="1"/>
          <p:nvPr/>
        </p:nvSpPr>
        <p:spPr>
          <a:xfrm>
            <a:off x="10346473" y="196850"/>
            <a:ext cx="17945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K. V. </a:t>
            </a:r>
            <a:r>
              <a:rPr lang="en-US" sz="1000" dirty="0" err="1"/>
              <a:t>Lotov</a:t>
            </a:r>
            <a:r>
              <a:rPr lang="en-US" sz="1000" dirty="0"/>
              <a:t> et al. “Parameter sensitivity of plasma </a:t>
            </a:r>
            <a:r>
              <a:rPr lang="en-US" sz="1000" dirty="0" err="1"/>
              <a:t>wakefields</a:t>
            </a:r>
            <a:r>
              <a:rPr lang="en-US" sz="1000" dirty="0"/>
              <a:t> driven by self-modulating proton bunch”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BFCB0FA-5B87-835E-30AC-5AE5957131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9457" y="2857191"/>
            <a:ext cx="5565001" cy="3734551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AD3748E8-4BBA-CE07-9FE5-E5B6D994181F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4506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AD0865-99E2-4CA4-CF3B-3702C64682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8EDF2408-963F-F00C-6958-B2A5481DB7E8}"/>
              </a:ext>
            </a:extLst>
          </p:cNvPr>
          <p:cNvSpPr/>
          <p:nvPr/>
        </p:nvSpPr>
        <p:spPr>
          <a:xfrm>
            <a:off x="159488" y="4473765"/>
            <a:ext cx="11812772" cy="1882585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3C893C-B275-2F12-1EDD-AFDB52CBE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00" y="365125"/>
            <a:ext cx="10515600" cy="1325563"/>
          </a:xfrm>
        </p:spPr>
        <p:txBody>
          <a:bodyPr/>
          <a:lstStyle/>
          <a:p>
            <a:r>
              <a:rPr lang="en-US" dirty="0"/>
              <a:t>Validating locality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23C0C3-68F9-DB9A-CD74-FACDFDF15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799" y="1606463"/>
            <a:ext cx="5572006" cy="47498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Plungers with laser dump foil:</a:t>
            </a:r>
          </a:p>
          <a:p>
            <a:r>
              <a:rPr lang="en-US" sz="2400" dirty="0"/>
              <a:t>Laser can be stopped at every view port position (0.5m to 9.5m)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Laser dump scan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endParaRPr lang="en-US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3636C07F-DB5A-16D8-B3C0-BDE360B2C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6</a:t>
            </a:fld>
            <a:endParaRPr lang="de-DE" sz="1600" dirty="0"/>
          </a:p>
        </p:txBody>
      </p:sp>
      <p:pic>
        <p:nvPicPr>
          <p:cNvPr id="10" name="Grafik 9" descr="Ein Bild, das Screenshot, Schrift, Reihe enthält.&#10;&#10;Automatisch generierte Beschreibung">
            <a:extLst>
              <a:ext uri="{FF2B5EF4-FFF2-40B4-BE49-F238E27FC236}">
                <a16:creationId xmlns:a16="http://schemas.microsoft.com/office/drawing/2014/main" id="{421CF91D-07D8-7313-3CEF-363E2BCB47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98" y="4548554"/>
            <a:ext cx="11543602" cy="1807796"/>
          </a:xfrm>
          <a:prstGeom prst="rect">
            <a:avLst/>
          </a:prstGeom>
        </p:spPr>
      </p:pic>
      <p:pic>
        <p:nvPicPr>
          <p:cNvPr id="11" name="Grafik 10" descr="Ein Bild, das Farbigkeit, lila, Kreis, Screenshot enthält.&#10;&#10;Automatisch generierte Beschreibung">
            <a:extLst>
              <a:ext uri="{FF2B5EF4-FFF2-40B4-BE49-F238E27FC236}">
                <a16:creationId xmlns:a16="http://schemas.microsoft.com/office/drawing/2014/main" id="{722A634D-A9C9-2FD2-072D-CEACCD9973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2" r="51403" b="8891"/>
          <a:stretch/>
        </p:blipFill>
        <p:spPr>
          <a:xfrm>
            <a:off x="7167045" y="1410725"/>
            <a:ext cx="3023692" cy="288944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712CFB87-AAC6-F447-CA11-F0CFE8889807}"/>
              </a:ext>
            </a:extLst>
          </p:cNvPr>
          <p:cNvSpPr txBox="1"/>
          <p:nvPr/>
        </p:nvSpPr>
        <p:spPr>
          <a:xfrm>
            <a:off x="7153092" y="1162342"/>
            <a:ext cx="2829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Camera Image – Dump out</a:t>
            </a:r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641B5FF-C4E8-5C38-08F6-79880E67D8A9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93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48F042-4505-5C29-14CC-03346591A5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AA7387C7-8EAE-97FA-8B3A-1DA8B4339757}"/>
              </a:ext>
            </a:extLst>
          </p:cNvPr>
          <p:cNvSpPr/>
          <p:nvPr/>
        </p:nvSpPr>
        <p:spPr>
          <a:xfrm>
            <a:off x="159488" y="4473765"/>
            <a:ext cx="11812772" cy="1882585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13598EA-B8D4-7914-209C-1B3ECFD30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00" y="365125"/>
            <a:ext cx="10515600" cy="1325563"/>
          </a:xfrm>
        </p:spPr>
        <p:txBody>
          <a:bodyPr/>
          <a:lstStyle/>
          <a:p>
            <a:r>
              <a:rPr lang="en-US" dirty="0"/>
              <a:t>Validating locality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859C6F8-B80F-9111-C266-FAA5C3CEDE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799" y="1606463"/>
            <a:ext cx="5572006" cy="47498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Plungers with laser dump foil:</a:t>
            </a:r>
          </a:p>
          <a:p>
            <a:r>
              <a:rPr lang="en-US" sz="2400" dirty="0"/>
              <a:t>Laser can be stopped at every view port position (0.5m to 9.5m)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Laser dump scan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endParaRPr lang="en-US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AB410677-D950-7D6A-909E-97AD2CDCF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7</a:t>
            </a:fld>
            <a:endParaRPr lang="de-DE" sz="16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51AAB6B0-189C-A69B-9808-578C790F73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7801" y="4548554"/>
            <a:ext cx="11543595" cy="1807796"/>
          </a:xfrm>
          <a:prstGeom prst="rect">
            <a:avLst/>
          </a:prstGeom>
        </p:spPr>
      </p:pic>
      <p:pic>
        <p:nvPicPr>
          <p:cNvPr id="5" name="Grafik 4" descr="Ein Bild, das Farbigkeit, Screenshot, Kreis, lila enthält.&#10;&#10;Automatisch generierte Beschreibung">
            <a:extLst>
              <a:ext uri="{FF2B5EF4-FFF2-40B4-BE49-F238E27FC236}">
                <a16:creationId xmlns:a16="http://schemas.microsoft.com/office/drawing/2014/main" id="{00B21FE2-0B01-27B7-D6F2-FF3793440E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6" r="68471" b="9821"/>
          <a:stretch/>
        </p:blipFill>
        <p:spPr>
          <a:xfrm>
            <a:off x="7184146" y="1390646"/>
            <a:ext cx="2971800" cy="2886079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2110BCCB-F7DD-2772-B6D6-A33774A61405}"/>
              </a:ext>
            </a:extLst>
          </p:cNvPr>
          <p:cNvSpPr txBox="1"/>
          <p:nvPr/>
        </p:nvSpPr>
        <p:spPr>
          <a:xfrm>
            <a:off x="7153092" y="1162342"/>
            <a:ext cx="26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Camera Image – Dump in</a:t>
            </a:r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749FD5A1-0683-AA48-CA0F-E6026DE0EC1A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743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61A69F-D689-A987-A539-E183526361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0F660-3326-AC74-6D85-979169474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00" y="365125"/>
            <a:ext cx="10515600" cy="1325563"/>
          </a:xfrm>
        </p:spPr>
        <p:txBody>
          <a:bodyPr/>
          <a:lstStyle/>
          <a:p>
            <a:r>
              <a:rPr lang="en-US" dirty="0"/>
              <a:t>Validating locality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4A6B990-FA29-AB67-846C-0D984D6446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799" y="1606463"/>
            <a:ext cx="5572006" cy="47498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Plungers with laser dump foil:</a:t>
            </a:r>
          </a:p>
          <a:p>
            <a:r>
              <a:rPr lang="en-US" sz="2400" dirty="0"/>
              <a:t>Laser can be stopped at every view port position (0.5m to 9.5m)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Laser dump scan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r>
              <a:rPr lang="en-US" sz="2400" b="1" dirty="0">
                <a:sym typeface="Wingdings" panose="05000000000000000000" pitchFamily="2" charset="2"/>
              </a:rPr>
              <a:t>Plasma Light locality:</a:t>
            </a:r>
          </a:p>
          <a:p>
            <a:r>
              <a:rPr lang="en-US" sz="2400" dirty="0">
                <a:sym typeface="Wingdings" panose="05000000000000000000" pitchFamily="2" charset="2"/>
              </a:rPr>
              <a:t>If signal changes upstream when changing plasma downstream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>
                <a:sym typeface="Wingdings" panose="05000000000000000000" pitchFamily="2" charset="2"/>
              </a:rPr>
              <a:t>Plasma light signal non-local</a:t>
            </a:r>
          </a:p>
          <a:p>
            <a:r>
              <a:rPr lang="en-US" sz="2400" dirty="0">
                <a:sym typeface="Wingdings" panose="05000000000000000000" pitchFamily="2" charset="2"/>
              </a:rPr>
              <a:t>No change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Locality validated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endParaRPr lang="en-US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C2CAE1AF-5890-33F8-765F-2EF04AAA1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8</a:t>
            </a:fld>
            <a:endParaRPr lang="de-DE" sz="1600" dirty="0"/>
          </a:p>
        </p:txBody>
      </p:sp>
      <p:pic>
        <p:nvPicPr>
          <p:cNvPr id="5" name="Grafik 4" descr="Ein Bild, das Text, Reihe, Screenshot, Diagramm enthält.&#10;&#10;Automatisch generierte Beschreibung">
            <a:extLst>
              <a:ext uri="{FF2B5EF4-FFF2-40B4-BE49-F238E27FC236}">
                <a16:creationId xmlns:a16="http://schemas.microsoft.com/office/drawing/2014/main" id="{3CD9541B-E4A4-DBB2-74EC-23C7A053AF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091" y="1850849"/>
            <a:ext cx="6339853" cy="42611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A071A717-5148-97D8-30B3-702F54E43E8E}"/>
                  </a:ext>
                </a:extLst>
              </p:cNvPr>
              <p:cNvSpPr txBox="1"/>
              <p:nvPr/>
            </p:nvSpPr>
            <p:spPr>
              <a:xfrm>
                <a:off x="8016950" y="1629086"/>
                <a:ext cx="2597002" cy="3286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𝑝𝑒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=7.9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14</m:t>
                          </m:r>
                        </m:sup>
                      </m:sSup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de-DE" sz="1400" dirty="0"/>
              </a:p>
            </p:txBody>
          </p:sp>
        </mc:Choice>
        <mc:Fallback xmlns="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A071A717-5148-97D8-30B3-702F54E43E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6950" y="1629086"/>
                <a:ext cx="2597002" cy="32861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feld 5">
            <a:extLst>
              <a:ext uri="{FF2B5EF4-FFF2-40B4-BE49-F238E27FC236}">
                <a16:creationId xmlns:a16="http://schemas.microsoft.com/office/drawing/2014/main" id="{5CA97912-228F-32F7-FC2E-BE9A9D6B27D8}"/>
              </a:ext>
            </a:extLst>
          </p:cNvPr>
          <p:cNvSpPr txBox="1"/>
          <p:nvPr/>
        </p:nvSpPr>
        <p:spPr>
          <a:xfrm>
            <a:off x="6217701" y="1083241"/>
            <a:ext cx="47857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Example of non-local signal:</a:t>
            </a:r>
            <a:endParaRPr lang="de-DE" sz="2800" b="1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8C73F2C-8323-C525-BCF8-49CD2DA0AA95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9904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34BF53-E052-FE10-28AF-50E5760FF1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AD390B-924B-05F8-6A27-C4649ABF9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00" y="365125"/>
            <a:ext cx="10515600" cy="1325563"/>
          </a:xfrm>
        </p:spPr>
        <p:txBody>
          <a:bodyPr/>
          <a:lstStyle/>
          <a:p>
            <a:r>
              <a:rPr lang="en-US" dirty="0"/>
              <a:t>Validating locality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271179-B9C4-49AA-E117-76D237838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799" y="1606463"/>
            <a:ext cx="5572006" cy="47498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Plungers with laser dump foil:</a:t>
            </a:r>
          </a:p>
          <a:p>
            <a:r>
              <a:rPr lang="en-US" sz="2400" dirty="0"/>
              <a:t>Laser can be stopped at every view port position (0.5m to 9.5m)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Laser dump scan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r>
              <a:rPr lang="en-US" sz="2400" b="1" dirty="0">
                <a:sym typeface="Wingdings" panose="05000000000000000000" pitchFamily="2" charset="2"/>
              </a:rPr>
              <a:t>Plasma Light locality:</a:t>
            </a:r>
          </a:p>
          <a:p>
            <a:r>
              <a:rPr lang="en-US" sz="2400" dirty="0">
                <a:sym typeface="Wingdings" panose="05000000000000000000" pitchFamily="2" charset="2"/>
              </a:rPr>
              <a:t>If signal changes upstream when changing plasma downstream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>
                <a:sym typeface="Wingdings" panose="05000000000000000000" pitchFamily="2" charset="2"/>
              </a:rPr>
              <a:t>Plasma light signal non-local</a:t>
            </a:r>
          </a:p>
          <a:p>
            <a:r>
              <a:rPr lang="en-US" sz="2400" dirty="0">
                <a:sym typeface="Wingdings" panose="05000000000000000000" pitchFamily="2" charset="2"/>
              </a:rPr>
              <a:t>No change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Locality validated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endParaRPr lang="en-US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C6005084-5CF5-2901-3193-496FB1AC8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9</a:t>
            </a:fld>
            <a:endParaRPr lang="de-DE" sz="1600" dirty="0"/>
          </a:p>
        </p:txBody>
      </p:sp>
      <p:pic>
        <p:nvPicPr>
          <p:cNvPr id="6" name="Grafik 5" descr="Ein Bild, das Text, Screenshot, Reihe, Diagramm enthält.&#10;&#10;Automatisch generierte Beschreibung">
            <a:extLst>
              <a:ext uri="{FF2B5EF4-FFF2-40B4-BE49-F238E27FC236}">
                <a16:creationId xmlns:a16="http://schemas.microsoft.com/office/drawing/2014/main" id="{9F712AAE-2E6A-886A-F8BD-8E6A558FA9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456" y="1850849"/>
            <a:ext cx="6339853" cy="42611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A377CC7C-FE10-FAC4-04C1-F1958E4152C7}"/>
                  </a:ext>
                </a:extLst>
              </p:cNvPr>
              <p:cNvSpPr txBox="1"/>
              <p:nvPr/>
            </p:nvSpPr>
            <p:spPr>
              <a:xfrm>
                <a:off x="7963785" y="1629086"/>
                <a:ext cx="2597002" cy="3286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𝑝𝑒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=7.9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14</m:t>
                          </m:r>
                        </m:sup>
                      </m:sSup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de-DE" sz="1400" dirty="0"/>
              </a:p>
            </p:txBody>
          </p:sp>
        </mc:Choice>
        <mc:Fallback xmlns="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A377CC7C-FE10-FAC4-04C1-F1958E4152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3785" y="1629086"/>
                <a:ext cx="2597002" cy="32861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>
            <a:extLst>
              <a:ext uri="{FF2B5EF4-FFF2-40B4-BE49-F238E27FC236}">
                <a16:creationId xmlns:a16="http://schemas.microsoft.com/office/drawing/2014/main" id="{32931C30-68EE-79A8-E8D0-ACF5578092A0}"/>
              </a:ext>
            </a:extLst>
          </p:cNvPr>
          <p:cNvSpPr txBox="1"/>
          <p:nvPr/>
        </p:nvSpPr>
        <p:spPr>
          <a:xfrm>
            <a:off x="6217701" y="1083241"/>
            <a:ext cx="40420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Example of local signal:</a:t>
            </a:r>
            <a:endParaRPr lang="de-DE" sz="2800" b="1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10E7DB9-E70C-FAD0-78B5-F44D84160806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6433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1012</Words>
  <Application>Microsoft Office PowerPoint</Application>
  <PresentationFormat>Breitbild</PresentationFormat>
  <Paragraphs>186</Paragraphs>
  <Slides>17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5" baseType="lpstr">
      <vt:lpstr>Aptos</vt:lpstr>
      <vt:lpstr>Aptos Display</vt:lpstr>
      <vt:lpstr>Arial</vt:lpstr>
      <vt:lpstr>Cambria Math</vt:lpstr>
      <vt:lpstr>Sitka Heading</vt:lpstr>
      <vt:lpstr>Times New Roman</vt:lpstr>
      <vt:lpstr>Wingdings</vt:lpstr>
      <vt:lpstr>Office</vt:lpstr>
      <vt:lpstr>Plasma Light  Locality and  Growth Rate Analysis</vt:lpstr>
      <vt:lpstr>Contents</vt:lpstr>
      <vt:lpstr>Plasma Light - Recap</vt:lpstr>
      <vt:lpstr>Plasma Light - Recap</vt:lpstr>
      <vt:lpstr>Plasma Light - Recap</vt:lpstr>
      <vt:lpstr>Validating locality</vt:lpstr>
      <vt:lpstr>Validating locality</vt:lpstr>
      <vt:lpstr>Validating locality</vt:lpstr>
      <vt:lpstr>Validating locality</vt:lpstr>
      <vt:lpstr>Validating locality</vt:lpstr>
      <vt:lpstr>Validating locality</vt:lpstr>
      <vt:lpstr>Seeding </vt:lpstr>
      <vt:lpstr>PowerPoint-Präsentation</vt:lpstr>
      <vt:lpstr>PowerPoint-Präsentation</vt:lpstr>
      <vt:lpstr>Growth rate analysis</vt:lpstr>
      <vt:lpstr>Growth rate analysis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Jan Mezger</dc:creator>
  <cp:lastModifiedBy>ge42dek</cp:lastModifiedBy>
  <cp:revision>11</cp:revision>
  <dcterms:created xsi:type="dcterms:W3CDTF">2024-11-04T09:37:24Z</dcterms:created>
  <dcterms:modified xsi:type="dcterms:W3CDTF">2024-11-06T12:50:03Z</dcterms:modified>
</cp:coreProperties>
</file>