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handoutMasterIdLst>
    <p:handoutMasterId r:id="rId10"/>
  </p:handoutMasterIdLst>
  <p:sldIdLst>
    <p:sldId id="942" r:id="rId2"/>
    <p:sldId id="943" r:id="rId3"/>
    <p:sldId id="4360" r:id="rId4"/>
    <p:sldId id="4361" r:id="rId5"/>
    <p:sldId id="4362" r:id="rId6"/>
    <p:sldId id="4363" r:id="rId7"/>
    <p:sldId id="436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D66FF"/>
    <a:srgbClr val="FEC5FF"/>
    <a:srgbClr val="0432FF"/>
    <a:srgbClr val="800080"/>
    <a:srgbClr val="FF6600"/>
    <a:srgbClr val="1155CC"/>
    <a:srgbClr val="0000FF"/>
    <a:srgbClr val="E6F0E0"/>
    <a:srgbClr val="800002"/>
    <a:srgbClr val="FC01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55" autoAdjust="0"/>
    <p:restoredTop sz="91296" autoAdjust="0"/>
  </p:normalViewPr>
  <p:slideViewPr>
    <p:cSldViewPr snapToGrid="0">
      <p:cViewPr varScale="1">
        <p:scale>
          <a:sx n="174" d="100"/>
          <a:sy n="174" d="100"/>
        </p:scale>
        <p:origin x="1776" y="184"/>
      </p:cViewPr>
      <p:guideLst>
        <p:guide orient="horz" pos="2160"/>
        <p:guide pos="3840"/>
      </p:guideLst>
    </p:cSldViewPr>
  </p:slideViewPr>
  <p:notesTextViewPr>
    <p:cViewPr>
      <p:scale>
        <a:sx n="1" d="1"/>
        <a:sy n="1" d="1"/>
      </p:scale>
      <p:origin x="0" y="0"/>
    </p:cViewPr>
  </p:notesTextViewPr>
  <p:sorterViewPr>
    <p:cViewPr>
      <p:scale>
        <a:sx n="109" d="100"/>
        <a:sy n="10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14E9DA3-7739-3744-B18A-E15A0785C813}" type="datetime1">
              <a:rPr lang="en-US" smtClean="0"/>
              <a:pPr/>
              <a:t>11/6/24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258976-FBEE-D045-A4E0-E1C2C1A5C04A}" type="slidenum">
              <a:rPr lang="en-US" smtClean="0"/>
              <a:pPr/>
              <a:t>‹#›</a:t>
            </a:fld>
            <a:endParaRPr lang="en-US"/>
          </a:p>
        </p:txBody>
      </p:sp>
    </p:spTree>
    <p:extLst>
      <p:ext uri="{BB962C8B-B14F-4D97-AF65-F5344CB8AC3E}">
        <p14:creationId xmlns:p14="http://schemas.microsoft.com/office/powerpoint/2010/main" val="11466678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82BA1C-BAB0-6944-BFE5-A96294756A91}" type="datetime1">
              <a:rPr lang="en-US" smtClean="0"/>
              <a:pPr/>
              <a:t>11/6/24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C2FEBE-04E2-2949-ACFA-1F7B99823A82}" type="slidenum">
              <a:rPr lang="en-US" smtClean="0"/>
              <a:pPr/>
              <a:t>‹#›</a:t>
            </a:fld>
            <a:endParaRPr lang="en-US"/>
          </a:p>
        </p:txBody>
      </p:sp>
    </p:spTree>
    <p:extLst>
      <p:ext uri="{BB962C8B-B14F-4D97-AF65-F5344CB8AC3E}">
        <p14:creationId xmlns:p14="http://schemas.microsoft.com/office/powerpoint/2010/main" val="34470940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BC2FEBE-04E2-2949-ACFA-1F7B99823A82}" type="slidenum">
              <a:rPr lang="en-US" smtClean="0"/>
              <a:pPr/>
              <a:t>1</a:t>
            </a:fld>
            <a:endParaRPr lang="en-US"/>
          </a:p>
        </p:txBody>
      </p:sp>
    </p:spTree>
    <p:extLst>
      <p:ext uri="{BB962C8B-B14F-4D97-AF65-F5344CB8AC3E}">
        <p14:creationId xmlns:p14="http://schemas.microsoft.com/office/powerpoint/2010/main" val="3577402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a:t>AWAKE Review, 28 November 2019</a:t>
            </a:r>
          </a:p>
        </p:txBody>
      </p:sp>
      <p:sp>
        <p:nvSpPr>
          <p:cNvPr id="5" name="Footer Placeholder 4"/>
          <p:cNvSpPr>
            <a:spLocks noGrp="1"/>
          </p:cNvSpPr>
          <p:nvPr>
            <p:ph type="ftr" sz="quarter" idx="11"/>
          </p:nvPr>
        </p:nvSpPr>
        <p:spPr/>
        <p:txBody>
          <a:bodyPr/>
          <a:lstStyle/>
          <a:p>
            <a:r>
              <a:rPr lang="en-US"/>
              <a:t>Edda Gschwendtner, CERN</a:t>
            </a:r>
          </a:p>
        </p:txBody>
      </p:sp>
      <p:sp>
        <p:nvSpPr>
          <p:cNvPr id="6" name="Slide Number Placeholder 5"/>
          <p:cNvSpPr>
            <a:spLocks noGrp="1"/>
          </p:cNvSpPr>
          <p:nvPr>
            <p:ph type="sldNum" sz="quarter" idx="12"/>
          </p:nvPr>
        </p:nvSpPr>
        <p:spPr/>
        <p:txBody>
          <a:bodyPr/>
          <a:lstStyle/>
          <a:p>
            <a:fld id="{3D351EE0-6949-4F2E-8F68-46F7424C488D}" type="slidenum">
              <a:rPr lang="en-US" smtClean="0"/>
              <a:pPr/>
              <a:t>‹#›</a:t>
            </a:fld>
            <a:endParaRPr lang="en-US"/>
          </a:p>
        </p:txBody>
      </p:sp>
    </p:spTree>
    <p:extLst>
      <p:ext uri="{BB962C8B-B14F-4D97-AF65-F5344CB8AC3E}">
        <p14:creationId xmlns:p14="http://schemas.microsoft.com/office/powerpoint/2010/main" val="1934598295"/>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mv="urn:schemas-microsoft-com:mac:vml" xmlns="">
      <p:transition>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AWAKE Review, 28 November 2019</a:t>
            </a:r>
          </a:p>
        </p:txBody>
      </p:sp>
      <p:sp>
        <p:nvSpPr>
          <p:cNvPr id="5" name="Footer Placeholder 4"/>
          <p:cNvSpPr>
            <a:spLocks noGrp="1"/>
          </p:cNvSpPr>
          <p:nvPr>
            <p:ph type="ftr" sz="quarter" idx="11"/>
          </p:nvPr>
        </p:nvSpPr>
        <p:spPr/>
        <p:txBody>
          <a:bodyPr/>
          <a:lstStyle/>
          <a:p>
            <a:r>
              <a:rPr lang="en-US"/>
              <a:t>Edda Gschwendtner, CERN</a:t>
            </a:r>
          </a:p>
        </p:txBody>
      </p:sp>
      <p:sp>
        <p:nvSpPr>
          <p:cNvPr id="6" name="Slide Number Placeholder 5"/>
          <p:cNvSpPr>
            <a:spLocks noGrp="1"/>
          </p:cNvSpPr>
          <p:nvPr>
            <p:ph type="sldNum" sz="quarter" idx="12"/>
          </p:nvPr>
        </p:nvSpPr>
        <p:spPr/>
        <p:txBody>
          <a:bodyPr/>
          <a:lstStyle/>
          <a:p>
            <a:fld id="{3D351EE0-6949-4F2E-8F68-46F7424C488D}" type="slidenum">
              <a:rPr lang="en-US" smtClean="0"/>
              <a:pPr/>
              <a:t>‹#›</a:t>
            </a:fld>
            <a:endParaRPr lang="en-US"/>
          </a:p>
        </p:txBody>
      </p:sp>
    </p:spTree>
    <p:extLst>
      <p:ext uri="{BB962C8B-B14F-4D97-AF65-F5344CB8AC3E}">
        <p14:creationId xmlns:p14="http://schemas.microsoft.com/office/powerpoint/2010/main" val="4030802369"/>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mv="urn:schemas-microsoft-com:mac:vml" xmlns="">
      <p:transition>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AWAKE Review, 28 November 2019</a:t>
            </a:r>
          </a:p>
        </p:txBody>
      </p:sp>
      <p:sp>
        <p:nvSpPr>
          <p:cNvPr id="5" name="Footer Placeholder 4"/>
          <p:cNvSpPr>
            <a:spLocks noGrp="1"/>
          </p:cNvSpPr>
          <p:nvPr>
            <p:ph type="ftr" sz="quarter" idx="11"/>
          </p:nvPr>
        </p:nvSpPr>
        <p:spPr/>
        <p:txBody>
          <a:bodyPr/>
          <a:lstStyle/>
          <a:p>
            <a:r>
              <a:rPr lang="en-US"/>
              <a:t>Edda Gschwendtner, CERN</a:t>
            </a:r>
          </a:p>
        </p:txBody>
      </p:sp>
      <p:sp>
        <p:nvSpPr>
          <p:cNvPr id="6" name="Slide Number Placeholder 5"/>
          <p:cNvSpPr>
            <a:spLocks noGrp="1"/>
          </p:cNvSpPr>
          <p:nvPr>
            <p:ph type="sldNum" sz="quarter" idx="12"/>
          </p:nvPr>
        </p:nvSpPr>
        <p:spPr/>
        <p:txBody>
          <a:bodyPr/>
          <a:lstStyle/>
          <a:p>
            <a:fld id="{3D351EE0-6949-4F2E-8F68-46F7424C488D}" type="slidenum">
              <a:rPr lang="en-US" smtClean="0"/>
              <a:pPr/>
              <a:t>‹#›</a:t>
            </a:fld>
            <a:endParaRPr lang="en-US"/>
          </a:p>
        </p:txBody>
      </p:sp>
    </p:spTree>
    <p:extLst>
      <p:ext uri="{BB962C8B-B14F-4D97-AF65-F5344CB8AC3E}">
        <p14:creationId xmlns:p14="http://schemas.microsoft.com/office/powerpoint/2010/main" val="489892899"/>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mv="urn:schemas-microsoft-com:mac:vml" xmlns="">
      <p:transition>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Click to edit Master title style</a:t>
            </a:r>
          </a:p>
        </p:txBody>
      </p:sp>
      <p:sp>
        <p:nvSpPr>
          <p:cNvPr id="3" name="Content Placeholder 2"/>
          <p:cNvSpPr>
            <a:spLocks noGrp="1"/>
          </p:cNvSpPr>
          <p:nvPr>
            <p:ph idx="1"/>
          </p:nvPr>
        </p:nvSpPr>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10"/>
          </p:nvPr>
        </p:nvSpPr>
        <p:spPr/>
        <p:txBody>
          <a:bodyPr/>
          <a:lstStyle/>
          <a:p>
            <a:r>
              <a:rPr lang="en-US"/>
              <a:t>AWAKE Review, 28 November 2019</a:t>
            </a:r>
          </a:p>
        </p:txBody>
      </p:sp>
      <p:sp>
        <p:nvSpPr>
          <p:cNvPr id="5" name="Footer Placeholder 4"/>
          <p:cNvSpPr>
            <a:spLocks noGrp="1"/>
          </p:cNvSpPr>
          <p:nvPr>
            <p:ph type="ftr" sz="quarter" idx="11"/>
          </p:nvPr>
        </p:nvSpPr>
        <p:spPr/>
        <p:txBody>
          <a:bodyPr/>
          <a:lstStyle/>
          <a:p>
            <a:r>
              <a:rPr lang="en-US"/>
              <a:t>Edda Gschwendtner, CERN</a:t>
            </a:r>
          </a:p>
        </p:txBody>
      </p:sp>
      <p:sp>
        <p:nvSpPr>
          <p:cNvPr id="6" name="Slide Number Placeholder 5"/>
          <p:cNvSpPr>
            <a:spLocks noGrp="1"/>
          </p:cNvSpPr>
          <p:nvPr>
            <p:ph type="sldNum" sz="quarter" idx="12"/>
          </p:nvPr>
        </p:nvSpPr>
        <p:spPr/>
        <p:txBody>
          <a:bodyPr/>
          <a:lstStyle/>
          <a:p>
            <a:fld id="{3D351EE0-6949-4F2E-8F68-46F7424C488D}" type="slidenum">
              <a:rPr lang="en-US" smtClean="0"/>
              <a:pPr/>
              <a:t>‹#›</a:t>
            </a:fld>
            <a:endParaRPr lang="en-US"/>
          </a:p>
        </p:txBody>
      </p:sp>
    </p:spTree>
    <p:extLst>
      <p:ext uri="{BB962C8B-B14F-4D97-AF65-F5344CB8AC3E}">
        <p14:creationId xmlns:p14="http://schemas.microsoft.com/office/powerpoint/2010/main" val="27364833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AWAKE Review, 28 November 2019</a:t>
            </a:r>
          </a:p>
        </p:txBody>
      </p:sp>
      <p:sp>
        <p:nvSpPr>
          <p:cNvPr id="5" name="Footer Placeholder 4"/>
          <p:cNvSpPr>
            <a:spLocks noGrp="1"/>
          </p:cNvSpPr>
          <p:nvPr>
            <p:ph type="ftr" sz="quarter" idx="11"/>
          </p:nvPr>
        </p:nvSpPr>
        <p:spPr/>
        <p:txBody>
          <a:bodyPr/>
          <a:lstStyle/>
          <a:p>
            <a:r>
              <a:rPr lang="en-US"/>
              <a:t>Edda Gschwendtner, CERN</a:t>
            </a:r>
          </a:p>
        </p:txBody>
      </p:sp>
      <p:sp>
        <p:nvSpPr>
          <p:cNvPr id="6" name="Slide Number Placeholder 5"/>
          <p:cNvSpPr>
            <a:spLocks noGrp="1"/>
          </p:cNvSpPr>
          <p:nvPr>
            <p:ph type="sldNum" sz="quarter" idx="12"/>
          </p:nvPr>
        </p:nvSpPr>
        <p:spPr/>
        <p:txBody>
          <a:bodyPr/>
          <a:lstStyle/>
          <a:p>
            <a:fld id="{3D351EE0-6949-4F2E-8F68-46F7424C488D}" type="slidenum">
              <a:rPr lang="en-US" smtClean="0"/>
              <a:pPr/>
              <a:t>‹#›</a:t>
            </a:fld>
            <a:endParaRPr lang="en-US"/>
          </a:p>
        </p:txBody>
      </p:sp>
    </p:spTree>
    <p:extLst>
      <p:ext uri="{BB962C8B-B14F-4D97-AF65-F5344CB8AC3E}">
        <p14:creationId xmlns:p14="http://schemas.microsoft.com/office/powerpoint/2010/main" val="1357087242"/>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mv="urn:schemas-microsoft-com:mac:vml" xmlns="">
      <p:transition>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AWAKE Review, 28 November 2019</a:t>
            </a:r>
          </a:p>
        </p:txBody>
      </p:sp>
      <p:sp>
        <p:nvSpPr>
          <p:cNvPr id="6" name="Footer Placeholder 5"/>
          <p:cNvSpPr>
            <a:spLocks noGrp="1"/>
          </p:cNvSpPr>
          <p:nvPr>
            <p:ph type="ftr" sz="quarter" idx="11"/>
          </p:nvPr>
        </p:nvSpPr>
        <p:spPr/>
        <p:txBody>
          <a:bodyPr/>
          <a:lstStyle/>
          <a:p>
            <a:r>
              <a:rPr lang="en-US"/>
              <a:t>Edda Gschwendtner, CERN</a:t>
            </a:r>
          </a:p>
        </p:txBody>
      </p:sp>
      <p:sp>
        <p:nvSpPr>
          <p:cNvPr id="7" name="Slide Number Placeholder 6"/>
          <p:cNvSpPr>
            <a:spLocks noGrp="1"/>
          </p:cNvSpPr>
          <p:nvPr>
            <p:ph type="sldNum" sz="quarter" idx="12"/>
          </p:nvPr>
        </p:nvSpPr>
        <p:spPr/>
        <p:txBody>
          <a:bodyPr/>
          <a:lstStyle/>
          <a:p>
            <a:fld id="{3D351EE0-6949-4F2E-8F68-46F7424C488D}" type="slidenum">
              <a:rPr lang="en-US" smtClean="0"/>
              <a:pPr/>
              <a:t>‹#›</a:t>
            </a:fld>
            <a:endParaRPr lang="en-US"/>
          </a:p>
        </p:txBody>
      </p:sp>
    </p:spTree>
    <p:extLst>
      <p:ext uri="{BB962C8B-B14F-4D97-AF65-F5344CB8AC3E}">
        <p14:creationId xmlns:p14="http://schemas.microsoft.com/office/powerpoint/2010/main" val="3046261556"/>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mv="urn:schemas-microsoft-com:mac:vml" xmlns="">
      <p:transition>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AWAKE Review, 28 November 2019</a:t>
            </a:r>
          </a:p>
        </p:txBody>
      </p:sp>
      <p:sp>
        <p:nvSpPr>
          <p:cNvPr id="8" name="Footer Placeholder 7"/>
          <p:cNvSpPr>
            <a:spLocks noGrp="1"/>
          </p:cNvSpPr>
          <p:nvPr>
            <p:ph type="ftr" sz="quarter" idx="11"/>
          </p:nvPr>
        </p:nvSpPr>
        <p:spPr/>
        <p:txBody>
          <a:bodyPr/>
          <a:lstStyle/>
          <a:p>
            <a:r>
              <a:rPr lang="en-US"/>
              <a:t>Edda Gschwendtner, CERN</a:t>
            </a:r>
          </a:p>
        </p:txBody>
      </p:sp>
      <p:sp>
        <p:nvSpPr>
          <p:cNvPr id="9" name="Slide Number Placeholder 8"/>
          <p:cNvSpPr>
            <a:spLocks noGrp="1"/>
          </p:cNvSpPr>
          <p:nvPr>
            <p:ph type="sldNum" sz="quarter" idx="12"/>
          </p:nvPr>
        </p:nvSpPr>
        <p:spPr/>
        <p:txBody>
          <a:bodyPr/>
          <a:lstStyle/>
          <a:p>
            <a:fld id="{3D351EE0-6949-4F2E-8F68-46F7424C488D}" type="slidenum">
              <a:rPr lang="en-US" smtClean="0"/>
              <a:pPr/>
              <a:t>‹#›</a:t>
            </a:fld>
            <a:endParaRPr lang="en-US"/>
          </a:p>
        </p:txBody>
      </p:sp>
    </p:spTree>
    <p:extLst>
      <p:ext uri="{BB962C8B-B14F-4D97-AF65-F5344CB8AC3E}">
        <p14:creationId xmlns:p14="http://schemas.microsoft.com/office/powerpoint/2010/main" val="2120299790"/>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mv="urn:schemas-microsoft-com:mac:vml" xmlns="">
      <p:transition>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AWAKE Review, 28 November 2019</a:t>
            </a:r>
          </a:p>
        </p:txBody>
      </p:sp>
      <p:sp>
        <p:nvSpPr>
          <p:cNvPr id="4" name="Footer Placeholder 3"/>
          <p:cNvSpPr>
            <a:spLocks noGrp="1"/>
          </p:cNvSpPr>
          <p:nvPr>
            <p:ph type="ftr" sz="quarter" idx="11"/>
          </p:nvPr>
        </p:nvSpPr>
        <p:spPr/>
        <p:txBody>
          <a:bodyPr/>
          <a:lstStyle/>
          <a:p>
            <a:r>
              <a:rPr lang="en-US"/>
              <a:t>Edda Gschwendtner, CERN</a:t>
            </a:r>
          </a:p>
        </p:txBody>
      </p:sp>
      <p:sp>
        <p:nvSpPr>
          <p:cNvPr id="5" name="Slide Number Placeholder 4"/>
          <p:cNvSpPr>
            <a:spLocks noGrp="1"/>
          </p:cNvSpPr>
          <p:nvPr>
            <p:ph type="sldNum" sz="quarter" idx="12"/>
          </p:nvPr>
        </p:nvSpPr>
        <p:spPr/>
        <p:txBody>
          <a:bodyPr/>
          <a:lstStyle/>
          <a:p>
            <a:fld id="{3D351EE0-6949-4F2E-8F68-46F7424C488D}" type="slidenum">
              <a:rPr lang="en-US" smtClean="0"/>
              <a:pPr/>
              <a:t>‹#›</a:t>
            </a:fld>
            <a:endParaRPr lang="en-US"/>
          </a:p>
        </p:txBody>
      </p:sp>
    </p:spTree>
    <p:extLst>
      <p:ext uri="{BB962C8B-B14F-4D97-AF65-F5344CB8AC3E}">
        <p14:creationId xmlns:p14="http://schemas.microsoft.com/office/powerpoint/2010/main" val="2665975398"/>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mv="urn:schemas-microsoft-com:mac:vml" xmlns="">
      <p:transition>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AWAKE Review, 28 November 2019</a:t>
            </a:r>
          </a:p>
        </p:txBody>
      </p:sp>
      <p:sp>
        <p:nvSpPr>
          <p:cNvPr id="3" name="Footer Placeholder 2"/>
          <p:cNvSpPr>
            <a:spLocks noGrp="1"/>
          </p:cNvSpPr>
          <p:nvPr>
            <p:ph type="ftr" sz="quarter" idx="11"/>
          </p:nvPr>
        </p:nvSpPr>
        <p:spPr/>
        <p:txBody>
          <a:bodyPr/>
          <a:lstStyle/>
          <a:p>
            <a:r>
              <a:rPr lang="en-US"/>
              <a:t>Edda Gschwendtner, CERN</a:t>
            </a:r>
          </a:p>
        </p:txBody>
      </p:sp>
      <p:sp>
        <p:nvSpPr>
          <p:cNvPr id="4" name="Slide Number Placeholder 3"/>
          <p:cNvSpPr>
            <a:spLocks noGrp="1"/>
          </p:cNvSpPr>
          <p:nvPr>
            <p:ph type="sldNum" sz="quarter" idx="12"/>
          </p:nvPr>
        </p:nvSpPr>
        <p:spPr/>
        <p:txBody>
          <a:bodyPr/>
          <a:lstStyle/>
          <a:p>
            <a:fld id="{3D351EE0-6949-4F2E-8F68-46F7424C488D}" type="slidenum">
              <a:rPr lang="en-US" smtClean="0"/>
              <a:pPr/>
              <a:t>‹#›</a:t>
            </a:fld>
            <a:endParaRPr lang="en-US"/>
          </a:p>
        </p:txBody>
      </p:sp>
    </p:spTree>
    <p:extLst>
      <p:ext uri="{BB962C8B-B14F-4D97-AF65-F5344CB8AC3E}">
        <p14:creationId xmlns:p14="http://schemas.microsoft.com/office/powerpoint/2010/main" val="3472035989"/>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mv="urn:schemas-microsoft-com:mac:vml" xmlns="">
      <p:transition>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AWAKE Review, 28 November 2019</a:t>
            </a:r>
          </a:p>
        </p:txBody>
      </p:sp>
      <p:sp>
        <p:nvSpPr>
          <p:cNvPr id="6" name="Footer Placeholder 5"/>
          <p:cNvSpPr>
            <a:spLocks noGrp="1"/>
          </p:cNvSpPr>
          <p:nvPr>
            <p:ph type="ftr" sz="quarter" idx="11"/>
          </p:nvPr>
        </p:nvSpPr>
        <p:spPr/>
        <p:txBody>
          <a:bodyPr/>
          <a:lstStyle/>
          <a:p>
            <a:r>
              <a:rPr lang="en-US"/>
              <a:t>Edda Gschwendtner, CERN</a:t>
            </a:r>
          </a:p>
        </p:txBody>
      </p:sp>
      <p:sp>
        <p:nvSpPr>
          <p:cNvPr id="7" name="Slide Number Placeholder 6"/>
          <p:cNvSpPr>
            <a:spLocks noGrp="1"/>
          </p:cNvSpPr>
          <p:nvPr>
            <p:ph type="sldNum" sz="quarter" idx="12"/>
          </p:nvPr>
        </p:nvSpPr>
        <p:spPr/>
        <p:txBody>
          <a:bodyPr/>
          <a:lstStyle/>
          <a:p>
            <a:fld id="{3D351EE0-6949-4F2E-8F68-46F7424C488D}" type="slidenum">
              <a:rPr lang="en-US" smtClean="0"/>
              <a:pPr/>
              <a:t>‹#›</a:t>
            </a:fld>
            <a:endParaRPr lang="en-US"/>
          </a:p>
        </p:txBody>
      </p:sp>
    </p:spTree>
    <p:extLst>
      <p:ext uri="{BB962C8B-B14F-4D97-AF65-F5344CB8AC3E}">
        <p14:creationId xmlns:p14="http://schemas.microsoft.com/office/powerpoint/2010/main" val="2812184783"/>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mv="urn:schemas-microsoft-com:mac:vml" xmlns="">
      <p:transition>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AWAKE Review, 28 November 2019</a:t>
            </a:r>
          </a:p>
        </p:txBody>
      </p:sp>
      <p:sp>
        <p:nvSpPr>
          <p:cNvPr id="6" name="Footer Placeholder 5"/>
          <p:cNvSpPr>
            <a:spLocks noGrp="1"/>
          </p:cNvSpPr>
          <p:nvPr>
            <p:ph type="ftr" sz="quarter" idx="11"/>
          </p:nvPr>
        </p:nvSpPr>
        <p:spPr/>
        <p:txBody>
          <a:bodyPr/>
          <a:lstStyle/>
          <a:p>
            <a:r>
              <a:rPr lang="en-US"/>
              <a:t>Edda Gschwendtner, CERN</a:t>
            </a:r>
          </a:p>
        </p:txBody>
      </p:sp>
      <p:sp>
        <p:nvSpPr>
          <p:cNvPr id="7" name="Slide Number Placeholder 6"/>
          <p:cNvSpPr>
            <a:spLocks noGrp="1"/>
          </p:cNvSpPr>
          <p:nvPr>
            <p:ph type="sldNum" sz="quarter" idx="12"/>
          </p:nvPr>
        </p:nvSpPr>
        <p:spPr/>
        <p:txBody>
          <a:bodyPr/>
          <a:lstStyle/>
          <a:p>
            <a:fld id="{3D351EE0-6949-4F2E-8F68-46F7424C488D}" type="slidenum">
              <a:rPr lang="en-US" smtClean="0"/>
              <a:pPr/>
              <a:t>‹#›</a:t>
            </a:fld>
            <a:endParaRPr lang="en-US"/>
          </a:p>
        </p:txBody>
      </p:sp>
    </p:spTree>
    <p:extLst>
      <p:ext uri="{BB962C8B-B14F-4D97-AF65-F5344CB8AC3E}">
        <p14:creationId xmlns:p14="http://schemas.microsoft.com/office/powerpoint/2010/main" val="2487615326"/>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mv="urn:schemas-microsoft-com:mac:vml" xmlns="">
      <p:transition>
        <p:dissolv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9243" y="122171"/>
            <a:ext cx="9871136" cy="71713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199" y="1174060"/>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141255" y="6412071"/>
            <a:ext cx="27432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AWAKE Review, 28 November 2019</a:t>
            </a:r>
            <a:endParaRPr lang="en-US" dirty="0"/>
          </a:p>
        </p:txBody>
      </p:sp>
      <p:sp>
        <p:nvSpPr>
          <p:cNvPr id="5" name="Footer Placeholder 4"/>
          <p:cNvSpPr>
            <a:spLocks noGrp="1"/>
          </p:cNvSpPr>
          <p:nvPr>
            <p:ph type="ftr" sz="quarter" idx="3"/>
          </p:nvPr>
        </p:nvSpPr>
        <p:spPr>
          <a:xfrm>
            <a:off x="814898" y="6438203"/>
            <a:ext cx="41148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dirty="0"/>
              <a:t>Edda Gschwendtner, CERN</a:t>
            </a:r>
          </a:p>
        </p:txBody>
      </p:sp>
      <p:sp>
        <p:nvSpPr>
          <p:cNvPr id="6" name="Slide Number Placeholder 5"/>
          <p:cNvSpPr>
            <a:spLocks noGrp="1"/>
          </p:cNvSpPr>
          <p:nvPr>
            <p:ph type="sldNum" sz="quarter" idx="4"/>
          </p:nvPr>
        </p:nvSpPr>
        <p:spPr>
          <a:xfrm>
            <a:off x="8610600" y="6436444"/>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D351EE0-6949-4F2E-8F68-46F7424C488D}" type="slidenum">
              <a:rPr lang="en-US" smtClean="0"/>
              <a:pPr/>
              <a:t>‹#›</a:t>
            </a:fld>
            <a:endParaRPr lang="en-US"/>
          </a:p>
        </p:txBody>
      </p:sp>
      <p:pic>
        <p:nvPicPr>
          <p:cNvPr id="7" name="Picture 6" descr="AWAKE_white_background.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201399" y="166679"/>
            <a:ext cx="786893" cy="396069"/>
          </a:xfrm>
          <a:prstGeom prst="rect">
            <a:avLst/>
          </a:prstGeom>
        </p:spPr>
      </p:pic>
    </p:spTree>
    <p:extLst>
      <p:ext uri="{BB962C8B-B14F-4D97-AF65-F5344CB8AC3E}">
        <p14:creationId xmlns:p14="http://schemas.microsoft.com/office/powerpoint/2010/main" val="2954666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200">
        <p:dissolve/>
      </p:transition>
    </mc:Choice>
    <mc:Fallback xmlns:mv="urn:schemas-microsoft-com:mac:vml" xmlns="">
      <p:transition>
        <p:dissolve/>
      </p:transition>
    </mc:Fallback>
  </mc:AlternateContent>
  <p:hf hdr="0"/>
  <p:txStyles>
    <p:titleStyle>
      <a:lvl1pPr algn="l" defTabSz="914400" rtl="0" eaLnBrk="1" latinLnBrk="0" hangingPunct="1">
        <a:lnSpc>
          <a:spcPct val="90000"/>
        </a:lnSpc>
        <a:spcBef>
          <a:spcPct val="0"/>
        </a:spcBef>
        <a:buNone/>
        <a:defRPr sz="4400" b="1" kern="1200">
          <a:solidFill>
            <a:srgbClr val="1155CC"/>
          </a:solidFill>
          <a:latin typeface="+mn-lt"/>
          <a:ea typeface="+mj-ea"/>
          <a:cs typeface="+mj-cs"/>
        </a:defRPr>
      </a:lvl1pPr>
    </p:titleStyle>
    <p:bodyStyle>
      <a:lvl1pPr marL="228600" indent="-228600" algn="l" defTabSz="9144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buFont typeface="Arial" panose="020B0604020202020204" pitchFamily="34" charset="0"/>
        <a:buChar char="•"/>
        <a:defRPr sz="2400" kern="1200">
          <a:solidFill>
            <a:srgbClr val="1155CC"/>
          </a:solidFill>
          <a:latin typeface="+mn-lt"/>
          <a:ea typeface="+mn-ea"/>
          <a:cs typeface="+mn-cs"/>
        </a:defRPr>
      </a:lvl2pPr>
      <a:lvl3pPr marL="1143000" indent="-228600" algn="l" defTabSz="914400" rtl="0" eaLnBrk="1" latinLnBrk="0" hangingPunct="1">
        <a:lnSpc>
          <a:spcPct val="100000"/>
        </a:lnSpc>
        <a:spcBef>
          <a:spcPts val="6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4C0FD19-7DC9-A34F-A262-2001BD06DE69}"/>
              </a:ext>
            </a:extLst>
          </p:cNvPr>
          <p:cNvSpPr>
            <a:spLocks noGrp="1"/>
          </p:cNvSpPr>
          <p:nvPr>
            <p:ph type="ctrTitle"/>
          </p:nvPr>
        </p:nvSpPr>
        <p:spPr>
          <a:xfrm>
            <a:off x="1524000" y="1472469"/>
            <a:ext cx="9144000" cy="2387600"/>
          </a:xfrm>
        </p:spPr>
        <p:txBody>
          <a:bodyPr>
            <a:normAutofit fontScale="90000"/>
          </a:bodyPr>
          <a:lstStyle/>
          <a:p>
            <a:r>
              <a:rPr lang="en-US" sz="8800" baseline="30000" dirty="0"/>
              <a:t>AWAKE Collaboration Meeting</a:t>
            </a:r>
            <a:br>
              <a:rPr lang="en-US" sz="8800" baseline="30000" dirty="0"/>
            </a:br>
            <a:r>
              <a:rPr lang="en-US" sz="8800" baseline="30000" dirty="0"/>
              <a:t>CERN, 6 – 8 November 2024</a:t>
            </a:r>
            <a:endParaRPr lang="en-US" sz="8800" dirty="0"/>
          </a:p>
        </p:txBody>
      </p:sp>
      <p:sp>
        <p:nvSpPr>
          <p:cNvPr id="8" name="Subtitle 7">
            <a:extLst>
              <a:ext uri="{FF2B5EF4-FFF2-40B4-BE49-F238E27FC236}">
                <a16:creationId xmlns:a16="http://schemas.microsoft.com/office/drawing/2014/main" id="{D94F1EC7-9B41-C746-AF4A-00C2A529C6AC}"/>
              </a:ext>
            </a:extLst>
          </p:cNvPr>
          <p:cNvSpPr>
            <a:spLocks noGrp="1"/>
          </p:cNvSpPr>
          <p:nvPr>
            <p:ph type="subTitle" idx="1"/>
          </p:nvPr>
        </p:nvSpPr>
        <p:spPr>
          <a:xfrm>
            <a:off x="1524000" y="4488716"/>
            <a:ext cx="9144000" cy="896815"/>
          </a:xfrm>
        </p:spPr>
        <p:txBody>
          <a:bodyPr>
            <a:normAutofit/>
          </a:bodyPr>
          <a:lstStyle/>
          <a:p>
            <a:r>
              <a:rPr lang="en-US" dirty="0"/>
              <a:t>Edda Gschwendtner, CERN</a:t>
            </a:r>
          </a:p>
        </p:txBody>
      </p:sp>
      <p:sp>
        <p:nvSpPr>
          <p:cNvPr id="6" name="Slide Number Placeholder 5">
            <a:extLst>
              <a:ext uri="{FF2B5EF4-FFF2-40B4-BE49-F238E27FC236}">
                <a16:creationId xmlns:a16="http://schemas.microsoft.com/office/drawing/2014/main" id="{C1375C95-C0C5-6D40-A2D4-4741A1C29B1E}"/>
              </a:ext>
            </a:extLst>
          </p:cNvPr>
          <p:cNvSpPr>
            <a:spLocks noGrp="1"/>
          </p:cNvSpPr>
          <p:nvPr>
            <p:ph type="sldNum" sz="quarter" idx="12"/>
          </p:nvPr>
        </p:nvSpPr>
        <p:spPr/>
        <p:txBody>
          <a:bodyPr/>
          <a:lstStyle/>
          <a:p>
            <a:fld id="{3D351EE0-6949-4F2E-8F68-46F7424C488D}" type="slidenum">
              <a:rPr lang="en-US" smtClean="0"/>
              <a:pPr/>
              <a:t>1</a:t>
            </a:fld>
            <a:endParaRPr lang="en-US"/>
          </a:p>
        </p:txBody>
      </p:sp>
    </p:spTree>
    <p:extLst>
      <p:ext uri="{BB962C8B-B14F-4D97-AF65-F5344CB8AC3E}">
        <p14:creationId xmlns:p14="http://schemas.microsoft.com/office/powerpoint/2010/main" val="160308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081B9-8D0B-3248-96BC-4E4841B19D08}"/>
              </a:ext>
            </a:extLst>
          </p:cNvPr>
          <p:cNvSpPr>
            <a:spLocks noGrp="1"/>
          </p:cNvSpPr>
          <p:nvPr>
            <p:ph type="title"/>
          </p:nvPr>
        </p:nvSpPr>
        <p:spPr>
          <a:xfrm>
            <a:off x="393358" y="181946"/>
            <a:ext cx="9871136" cy="717134"/>
          </a:xfrm>
        </p:spPr>
        <p:txBody>
          <a:bodyPr/>
          <a:lstStyle/>
          <a:p>
            <a:r>
              <a:rPr lang="en-US" dirty="0"/>
              <a:t>Agenda</a:t>
            </a:r>
          </a:p>
        </p:txBody>
      </p:sp>
      <p:sp>
        <p:nvSpPr>
          <p:cNvPr id="5" name="Footer Placeholder 4">
            <a:extLst>
              <a:ext uri="{FF2B5EF4-FFF2-40B4-BE49-F238E27FC236}">
                <a16:creationId xmlns:a16="http://schemas.microsoft.com/office/drawing/2014/main" id="{19378EC1-BAD9-894E-A495-7CFF26D3D240}"/>
              </a:ext>
            </a:extLst>
          </p:cNvPr>
          <p:cNvSpPr>
            <a:spLocks noGrp="1"/>
          </p:cNvSpPr>
          <p:nvPr>
            <p:ph type="ftr" sz="quarter" idx="11"/>
          </p:nvPr>
        </p:nvSpPr>
        <p:spPr/>
        <p:txBody>
          <a:bodyPr/>
          <a:lstStyle/>
          <a:p>
            <a:r>
              <a:rPr lang="en-US"/>
              <a:t>Edda Gschwendtner, CERN</a:t>
            </a:r>
          </a:p>
        </p:txBody>
      </p:sp>
      <p:sp>
        <p:nvSpPr>
          <p:cNvPr id="6" name="Slide Number Placeholder 5">
            <a:extLst>
              <a:ext uri="{FF2B5EF4-FFF2-40B4-BE49-F238E27FC236}">
                <a16:creationId xmlns:a16="http://schemas.microsoft.com/office/drawing/2014/main" id="{A3F50DBA-E22E-5041-A888-EC276855F0F2}"/>
              </a:ext>
            </a:extLst>
          </p:cNvPr>
          <p:cNvSpPr>
            <a:spLocks noGrp="1"/>
          </p:cNvSpPr>
          <p:nvPr>
            <p:ph type="sldNum" sz="quarter" idx="12"/>
          </p:nvPr>
        </p:nvSpPr>
        <p:spPr/>
        <p:txBody>
          <a:bodyPr/>
          <a:lstStyle/>
          <a:p>
            <a:fld id="{3D351EE0-6949-4F2E-8F68-46F7424C488D}" type="slidenum">
              <a:rPr lang="en-US" smtClean="0"/>
              <a:pPr/>
              <a:t>2</a:t>
            </a:fld>
            <a:endParaRPr lang="en-US"/>
          </a:p>
        </p:txBody>
      </p:sp>
      <p:pic>
        <p:nvPicPr>
          <p:cNvPr id="4" name="Picture 3">
            <a:extLst>
              <a:ext uri="{FF2B5EF4-FFF2-40B4-BE49-F238E27FC236}">
                <a16:creationId xmlns:a16="http://schemas.microsoft.com/office/drawing/2014/main" id="{EB115164-2341-CDA4-E10A-9EEAFA2AA2EC}"/>
              </a:ext>
            </a:extLst>
          </p:cNvPr>
          <p:cNvPicPr>
            <a:picLocks noChangeAspect="1"/>
          </p:cNvPicPr>
          <p:nvPr/>
        </p:nvPicPr>
        <p:blipFill>
          <a:blip r:embed="rId2"/>
          <a:stretch>
            <a:fillRect/>
          </a:stretch>
        </p:blipFill>
        <p:spPr>
          <a:xfrm>
            <a:off x="178654" y="1502472"/>
            <a:ext cx="3529745" cy="3549650"/>
          </a:xfrm>
          <a:prstGeom prst="rect">
            <a:avLst/>
          </a:prstGeom>
        </p:spPr>
      </p:pic>
      <p:pic>
        <p:nvPicPr>
          <p:cNvPr id="9" name="Picture 8">
            <a:extLst>
              <a:ext uri="{FF2B5EF4-FFF2-40B4-BE49-F238E27FC236}">
                <a16:creationId xmlns:a16="http://schemas.microsoft.com/office/drawing/2014/main" id="{9209419C-9412-9C26-EEAF-6C68D0B0BAC8}"/>
              </a:ext>
            </a:extLst>
          </p:cNvPr>
          <p:cNvPicPr>
            <a:picLocks noChangeAspect="1"/>
          </p:cNvPicPr>
          <p:nvPr/>
        </p:nvPicPr>
        <p:blipFill>
          <a:blip r:embed="rId3"/>
          <a:stretch>
            <a:fillRect/>
          </a:stretch>
        </p:blipFill>
        <p:spPr>
          <a:xfrm>
            <a:off x="3873795" y="207072"/>
            <a:ext cx="4444409" cy="2895600"/>
          </a:xfrm>
          <a:prstGeom prst="rect">
            <a:avLst/>
          </a:prstGeom>
        </p:spPr>
      </p:pic>
      <p:pic>
        <p:nvPicPr>
          <p:cNvPr id="11" name="Picture 10">
            <a:extLst>
              <a:ext uri="{FF2B5EF4-FFF2-40B4-BE49-F238E27FC236}">
                <a16:creationId xmlns:a16="http://schemas.microsoft.com/office/drawing/2014/main" id="{AE184006-32E3-972F-3B1E-4A701A31FB65}"/>
              </a:ext>
            </a:extLst>
          </p:cNvPr>
          <p:cNvPicPr>
            <a:picLocks noChangeAspect="1"/>
          </p:cNvPicPr>
          <p:nvPr/>
        </p:nvPicPr>
        <p:blipFill>
          <a:blip r:embed="rId4"/>
          <a:stretch>
            <a:fillRect/>
          </a:stretch>
        </p:blipFill>
        <p:spPr>
          <a:xfrm>
            <a:off x="3924807" y="3098799"/>
            <a:ext cx="4266693" cy="3481363"/>
          </a:xfrm>
          <a:prstGeom prst="rect">
            <a:avLst/>
          </a:prstGeom>
        </p:spPr>
      </p:pic>
      <p:pic>
        <p:nvPicPr>
          <p:cNvPr id="12" name="Picture 11">
            <a:extLst>
              <a:ext uri="{FF2B5EF4-FFF2-40B4-BE49-F238E27FC236}">
                <a16:creationId xmlns:a16="http://schemas.microsoft.com/office/drawing/2014/main" id="{F2A991BC-4EE9-B109-4C3C-610AD0EFFBD9}"/>
              </a:ext>
            </a:extLst>
          </p:cNvPr>
          <p:cNvPicPr>
            <a:picLocks noChangeAspect="1"/>
          </p:cNvPicPr>
          <p:nvPr/>
        </p:nvPicPr>
        <p:blipFill>
          <a:blip r:embed="rId5"/>
          <a:stretch>
            <a:fillRect/>
          </a:stretch>
        </p:blipFill>
        <p:spPr>
          <a:xfrm>
            <a:off x="8515642" y="1718864"/>
            <a:ext cx="3497704" cy="3840229"/>
          </a:xfrm>
          <a:prstGeom prst="rect">
            <a:avLst/>
          </a:prstGeom>
        </p:spPr>
      </p:pic>
      <p:sp>
        <p:nvSpPr>
          <p:cNvPr id="13" name="TextBox 12">
            <a:extLst>
              <a:ext uri="{FF2B5EF4-FFF2-40B4-BE49-F238E27FC236}">
                <a16:creationId xmlns:a16="http://schemas.microsoft.com/office/drawing/2014/main" id="{125DC8C0-C46F-5532-D565-83D6B093E424}"/>
              </a:ext>
            </a:extLst>
          </p:cNvPr>
          <p:cNvSpPr txBox="1"/>
          <p:nvPr/>
        </p:nvSpPr>
        <p:spPr>
          <a:xfrm>
            <a:off x="4304662" y="6524570"/>
            <a:ext cx="1521570" cy="276999"/>
          </a:xfrm>
          <a:prstGeom prst="rect">
            <a:avLst/>
          </a:prstGeom>
          <a:noFill/>
        </p:spPr>
        <p:txBody>
          <a:bodyPr wrap="none" rtlCol="0">
            <a:spAutoFit/>
          </a:bodyPr>
          <a:lstStyle/>
          <a:p>
            <a:r>
              <a:rPr lang="en-CH" sz="1200" b="1" dirty="0">
                <a:solidFill>
                  <a:srgbClr val="C00000"/>
                </a:solidFill>
              </a:rPr>
              <a:t>Collaboration Dinner</a:t>
            </a:r>
          </a:p>
        </p:txBody>
      </p:sp>
      <p:sp>
        <p:nvSpPr>
          <p:cNvPr id="14" name="TextBox 13">
            <a:extLst>
              <a:ext uri="{FF2B5EF4-FFF2-40B4-BE49-F238E27FC236}">
                <a16:creationId xmlns:a16="http://schemas.microsoft.com/office/drawing/2014/main" id="{39BF3E18-6B4B-9156-0C4F-AEEAFB718FEE}"/>
              </a:ext>
            </a:extLst>
          </p:cNvPr>
          <p:cNvSpPr txBox="1"/>
          <p:nvPr/>
        </p:nvSpPr>
        <p:spPr>
          <a:xfrm>
            <a:off x="774700" y="1054100"/>
            <a:ext cx="1794209" cy="369332"/>
          </a:xfrm>
          <a:prstGeom prst="rect">
            <a:avLst/>
          </a:prstGeom>
          <a:noFill/>
        </p:spPr>
        <p:txBody>
          <a:bodyPr wrap="none" rtlCol="0">
            <a:spAutoFit/>
          </a:bodyPr>
          <a:lstStyle/>
          <a:p>
            <a:r>
              <a:rPr lang="en-CH" dirty="0"/>
              <a:t>Wed, 6 Nov 2024</a:t>
            </a:r>
          </a:p>
        </p:txBody>
      </p:sp>
      <p:sp>
        <p:nvSpPr>
          <p:cNvPr id="15" name="TextBox 14">
            <a:extLst>
              <a:ext uri="{FF2B5EF4-FFF2-40B4-BE49-F238E27FC236}">
                <a16:creationId xmlns:a16="http://schemas.microsoft.com/office/drawing/2014/main" id="{B7CE32D3-3126-BE3D-55FD-725E0745CBA6}"/>
              </a:ext>
            </a:extLst>
          </p:cNvPr>
          <p:cNvSpPr txBox="1"/>
          <p:nvPr/>
        </p:nvSpPr>
        <p:spPr>
          <a:xfrm>
            <a:off x="5664200" y="-21763"/>
            <a:ext cx="1716111" cy="369332"/>
          </a:xfrm>
          <a:prstGeom prst="rect">
            <a:avLst/>
          </a:prstGeom>
          <a:noFill/>
        </p:spPr>
        <p:txBody>
          <a:bodyPr wrap="none" rtlCol="0">
            <a:spAutoFit/>
          </a:bodyPr>
          <a:lstStyle/>
          <a:p>
            <a:r>
              <a:rPr lang="en-CH" dirty="0"/>
              <a:t>Thu, 7 Nov 2024</a:t>
            </a:r>
          </a:p>
        </p:txBody>
      </p:sp>
      <p:sp>
        <p:nvSpPr>
          <p:cNvPr id="16" name="TextBox 15">
            <a:extLst>
              <a:ext uri="{FF2B5EF4-FFF2-40B4-BE49-F238E27FC236}">
                <a16:creationId xmlns:a16="http://schemas.microsoft.com/office/drawing/2014/main" id="{DAA263CE-1FF7-5118-AD58-D6FB442EEDED}"/>
              </a:ext>
            </a:extLst>
          </p:cNvPr>
          <p:cNvSpPr txBox="1"/>
          <p:nvPr/>
        </p:nvSpPr>
        <p:spPr>
          <a:xfrm>
            <a:off x="9829800" y="1244600"/>
            <a:ext cx="1599092" cy="369332"/>
          </a:xfrm>
          <a:prstGeom prst="rect">
            <a:avLst/>
          </a:prstGeom>
          <a:noFill/>
        </p:spPr>
        <p:txBody>
          <a:bodyPr wrap="none" rtlCol="0">
            <a:spAutoFit/>
          </a:bodyPr>
          <a:lstStyle/>
          <a:p>
            <a:r>
              <a:rPr lang="en-CH" dirty="0"/>
              <a:t>Fri, 8 Nov 2024</a:t>
            </a:r>
          </a:p>
        </p:txBody>
      </p:sp>
      <p:sp>
        <p:nvSpPr>
          <p:cNvPr id="17" name="TextBox 16">
            <a:extLst>
              <a:ext uri="{FF2B5EF4-FFF2-40B4-BE49-F238E27FC236}">
                <a16:creationId xmlns:a16="http://schemas.microsoft.com/office/drawing/2014/main" id="{AF725BF8-CBC5-9932-F34E-0ED082774479}"/>
              </a:ext>
            </a:extLst>
          </p:cNvPr>
          <p:cNvSpPr txBox="1"/>
          <p:nvPr/>
        </p:nvSpPr>
        <p:spPr>
          <a:xfrm rot="2679458">
            <a:off x="1546513" y="3299048"/>
            <a:ext cx="1544654" cy="369332"/>
          </a:xfrm>
          <a:prstGeom prst="rect">
            <a:avLst/>
          </a:prstGeom>
          <a:solidFill>
            <a:srgbClr val="FEC5FF"/>
          </a:solidFill>
        </p:spPr>
        <p:txBody>
          <a:bodyPr wrap="none" rtlCol="0">
            <a:spAutoFit/>
          </a:bodyPr>
          <a:lstStyle/>
          <a:p>
            <a:r>
              <a:rPr lang="en-CH" b="1" dirty="0"/>
              <a:t>Run 2b results</a:t>
            </a:r>
          </a:p>
        </p:txBody>
      </p:sp>
      <p:sp>
        <p:nvSpPr>
          <p:cNvPr id="18" name="TextBox 17">
            <a:extLst>
              <a:ext uri="{FF2B5EF4-FFF2-40B4-BE49-F238E27FC236}">
                <a16:creationId xmlns:a16="http://schemas.microsoft.com/office/drawing/2014/main" id="{C60CF220-FAE5-1B04-6875-2156E64A98BC}"/>
              </a:ext>
            </a:extLst>
          </p:cNvPr>
          <p:cNvSpPr txBox="1"/>
          <p:nvPr/>
        </p:nvSpPr>
        <p:spPr>
          <a:xfrm rot="2679458">
            <a:off x="6002839" y="913539"/>
            <a:ext cx="1544654" cy="369332"/>
          </a:xfrm>
          <a:prstGeom prst="rect">
            <a:avLst/>
          </a:prstGeom>
          <a:solidFill>
            <a:srgbClr val="FEC5FF"/>
          </a:solidFill>
        </p:spPr>
        <p:txBody>
          <a:bodyPr wrap="none" rtlCol="0">
            <a:spAutoFit/>
          </a:bodyPr>
          <a:lstStyle/>
          <a:p>
            <a:r>
              <a:rPr lang="en-CH" b="1" dirty="0"/>
              <a:t>Run 2b results</a:t>
            </a:r>
          </a:p>
        </p:txBody>
      </p:sp>
      <p:sp>
        <p:nvSpPr>
          <p:cNvPr id="19" name="TextBox 18">
            <a:extLst>
              <a:ext uri="{FF2B5EF4-FFF2-40B4-BE49-F238E27FC236}">
                <a16:creationId xmlns:a16="http://schemas.microsoft.com/office/drawing/2014/main" id="{D40949F9-0B75-0A0E-06A9-227C8DEE4410}"/>
              </a:ext>
            </a:extLst>
          </p:cNvPr>
          <p:cNvSpPr txBox="1"/>
          <p:nvPr/>
        </p:nvSpPr>
        <p:spPr>
          <a:xfrm rot="2679458">
            <a:off x="5717246" y="4380639"/>
            <a:ext cx="1303049" cy="369332"/>
          </a:xfrm>
          <a:prstGeom prst="rect">
            <a:avLst/>
          </a:prstGeom>
          <a:solidFill>
            <a:schemeClr val="accent5">
              <a:lumMod val="40000"/>
              <a:lumOff val="60000"/>
            </a:schemeClr>
          </a:solidFill>
        </p:spPr>
        <p:txBody>
          <a:bodyPr wrap="none" rtlCol="0">
            <a:spAutoFit/>
          </a:bodyPr>
          <a:lstStyle/>
          <a:p>
            <a:r>
              <a:rPr lang="en-CH" b="1" dirty="0"/>
              <a:t>Simulations</a:t>
            </a:r>
          </a:p>
        </p:txBody>
      </p:sp>
      <p:sp>
        <p:nvSpPr>
          <p:cNvPr id="20" name="TextBox 19">
            <a:extLst>
              <a:ext uri="{FF2B5EF4-FFF2-40B4-BE49-F238E27FC236}">
                <a16:creationId xmlns:a16="http://schemas.microsoft.com/office/drawing/2014/main" id="{C6FF9B3E-824E-EB7D-9A9F-53C6BEA71F15}"/>
              </a:ext>
            </a:extLst>
          </p:cNvPr>
          <p:cNvSpPr txBox="1"/>
          <p:nvPr/>
        </p:nvSpPr>
        <p:spPr>
          <a:xfrm rot="2679458">
            <a:off x="10374636" y="2799833"/>
            <a:ext cx="827471" cy="369332"/>
          </a:xfrm>
          <a:prstGeom prst="rect">
            <a:avLst/>
          </a:prstGeom>
          <a:solidFill>
            <a:schemeClr val="accent1">
              <a:lumMod val="75000"/>
            </a:schemeClr>
          </a:solidFill>
        </p:spPr>
        <p:txBody>
          <a:bodyPr wrap="none" rtlCol="0">
            <a:spAutoFit/>
          </a:bodyPr>
          <a:lstStyle/>
          <a:p>
            <a:r>
              <a:rPr lang="en-CH" b="1" dirty="0">
                <a:solidFill>
                  <a:schemeClr val="bg1"/>
                </a:solidFill>
              </a:rPr>
              <a:t>Run 2c</a:t>
            </a:r>
          </a:p>
        </p:txBody>
      </p:sp>
      <p:sp>
        <p:nvSpPr>
          <p:cNvPr id="22" name="TextBox 21">
            <a:extLst>
              <a:ext uri="{FF2B5EF4-FFF2-40B4-BE49-F238E27FC236}">
                <a16:creationId xmlns:a16="http://schemas.microsoft.com/office/drawing/2014/main" id="{73373BD0-D158-126F-C56F-975CE60E19F2}"/>
              </a:ext>
            </a:extLst>
          </p:cNvPr>
          <p:cNvSpPr txBox="1"/>
          <p:nvPr/>
        </p:nvSpPr>
        <p:spPr>
          <a:xfrm rot="2679458">
            <a:off x="6160352" y="2472505"/>
            <a:ext cx="1050288" cy="369332"/>
          </a:xfrm>
          <a:prstGeom prst="rect">
            <a:avLst/>
          </a:prstGeom>
          <a:solidFill>
            <a:srgbClr val="FD66FF"/>
          </a:solidFill>
        </p:spPr>
        <p:txBody>
          <a:bodyPr wrap="none" rtlCol="0">
            <a:spAutoFit/>
          </a:bodyPr>
          <a:lstStyle/>
          <a:p>
            <a:r>
              <a:rPr lang="en-CH" b="1" dirty="0"/>
              <a:t>Run 2c/d</a:t>
            </a:r>
          </a:p>
        </p:txBody>
      </p:sp>
    </p:spTree>
    <p:extLst>
      <p:ext uri="{BB962C8B-B14F-4D97-AF65-F5344CB8AC3E}">
        <p14:creationId xmlns:p14="http://schemas.microsoft.com/office/powerpoint/2010/main" val="28927095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62D74-26AF-04B9-FC20-02F02AE46241}"/>
              </a:ext>
            </a:extLst>
          </p:cNvPr>
          <p:cNvSpPr>
            <a:spLocks noGrp="1"/>
          </p:cNvSpPr>
          <p:nvPr>
            <p:ph type="title"/>
          </p:nvPr>
        </p:nvSpPr>
        <p:spPr/>
        <p:txBody>
          <a:bodyPr/>
          <a:lstStyle/>
          <a:p>
            <a:r>
              <a:rPr lang="en-CH" dirty="0"/>
              <a:t>News</a:t>
            </a:r>
          </a:p>
        </p:txBody>
      </p:sp>
      <p:sp>
        <p:nvSpPr>
          <p:cNvPr id="4" name="Footer Placeholder 3">
            <a:extLst>
              <a:ext uri="{FF2B5EF4-FFF2-40B4-BE49-F238E27FC236}">
                <a16:creationId xmlns:a16="http://schemas.microsoft.com/office/drawing/2014/main" id="{5A06D7ED-9B8C-694C-CF57-31640D74DE01}"/>
              </a:ext>
            </a:extLst>
          </p:cNvPr>
          <p:cNvSpPr>
            <a:spLocks noGrp="1"/>
          </p:cNvSpPr>
          <p:nvPr>
            <p:ph type="ftr" sz="quarter" idx="11"/>
          </p:nvPr>
        </p:nvSpPr>
        <p:spPr/>
        <p:txBody>
          <a:bodyPr/>
          <a:lstStyle/>
          <a:p>
            <a:r>
              <a:rPr lang="en-US"/>
              <a:t>Edda Gschwendtner, CERN</a:t>
            </a:r>
          </a:p>
        </p:txBody>
      </p:sp>
      <p:sp>
        <p:nvSpPr>
          <p:cNvPr id="5" name="Slide Number Placeholder 4">
            <a:extLst>
              <a:ext uri="{FF2B5EF4-FFF2-40B4-BE49-F238E27FC236}">
                <a16:creationId xmlns:a16="http://schemas.microsoft.com/office/drawing/2014/main" id="{FE955ED0-9254-AAAA-2BD4-66B9459C9036}"/>
              </a:ext>
            </a:extLst>
          </p:cNvPr>
          <p:cNvSpPr>
            <a:spLocks noGrp="1"/>
          </p:cNvSpPr>
          <p:nvPr>
            <p:ph type="sldNum" sz="quarter" idx="12"/>
          </p:nvPr>
        </p:nvSpPr>
        <p:spPr/>
        <p:txBody>
          <a:bodyPr/>
          <a:lstStyle/>
          <a:p>
            <a:fld id="{3D351EE0-6949-4F2E-8F68-46F7424C488D}" type="slidenum">
              <a:rPr lang="en-US" smtClean="0"/>
              <a:pPr/>
              <a:t>3</a:t>
            </a:fld>
            <a:endParaRPr lang="en-US"/>
          </a:p>
        </p:txBody>
      </p:sp>
      <p:sp>
        <p:nvSpPr>
          <p:cNvPr id="6" name="TextBox 5">
            <a:extLst>
              <a:ext uri="{FF2B5EF4-FFF2-40B4-BE49-F238E27FC236}">
                <a16:creationId xmlns:a16="http://schemas.microsoft.com/office/drawing/2014/main" id="{B69B37D3-7516-F06A-C560-9254BE82D439}"/>
              </a:ext>
            </a:extLst>
          </p:cNvPr>
          <p:cNvSpPr txBox="1"/>
          <p:nvPr/>
        </p:nvSpPr>
        <p:spPr>
          <a:xfrm>
            <a:off x="382530" y="1421003"/>
            <a:ext cx="11630139" cy="1477328"/>
          </a:xfrm>
          <a:prstGeom prst="rect">
            <a:avLst/>
          </a:prstGeom>
          <a:noFill/>
        </p:spPr>
        <p:txBody>
          <a:bodyPr wrap="square" lIns="0" tIns="0" rIns="0" bIns="0" rtlCol="0">
            <a:spAutoFit/>
          </a:bodyPr>
          <a:lstStyle/>
          <a:p>
            <a:pPr algn="l"/>
            <a:r>
              <a:rPr lang="en-CH" sz="2000" b="1" dirty="0">
                <a:solidFill>
                  <a:schemeClr val="tx2"/>
                </a:solidFill>
              </a:rPr>
              <a:t>AWAKE Run 2c and 2d has been approved in this year’s MTP</a:t>
            </a:r>
          </a:p>
          <a:p>
            <a:pPr algn="l"/>
            <a:r>
              <a:rPr lang="en-CH" sz="2000" dirty="0">
                <a:solidFill>
                  <a:schemeClr val="tx2"/>
                </a:solidFill>
              </a:rPr>
              <a:t>(CNGS Target area Dismantling, </a:t>
            </a:r>
            <a:r>
              <a:rPr lang="en-CH" sz="2000" b="1" dirty="0">
                <a:solidFill>
                  <a:schemeClr val="tx2"/>
                </a:solidFill>
              </a:rPr>
              <a:t>CTD, </a:t>
            </a:r>
            <a:r>
              <a:rPr lang="en-CH" sz="2000" dirty="0">
                <a:solidFill>
                  <a:schemeClr val="tx2"/>
                </a:solidFill>
              </a:rPr>
              <a:t>was already approved in 2022)</a:t>
            </a:r>
          </a:p>
          <a:p>
            <a:pPr algn="l"/>
            <a:endParaRPr lang="en-CH" sz="2000" dirty="0">
              <a:solidFill>
                <a:schemeClr val="tx2"/>
              </a:solidFill>
            </a:endParaRPr>
          </a:p>
          <a:p>
            <a:pPr algn="l"/>
            <a:r>
              <a:rPr lang="en-CH" i="1" dirty="0">
                <a:solidFill>
                  <a:schemeClr val="tx2"/>
                </a:solidFill>
              </a:rPr>
              <a:t>“An amount of 10 MCHF is allocated in addition to AWAKE for the construction, during LS3, of the necessary hardware (e.g. second electron line) to be deployed in Runs 2c and 2d. Additional funds may be necessary for these runs.”</a:t>
            </a:r>
          </a:p>
        </p:txBody>
      </p:sp>
    </p:spTree>
    <p:extLst>
      <p:ext uri="{BB962C8B-B14F-4D97-AF65-F5344CB8AC3E}">
        <p14:creationId xmlns:p14="http://schemas.microsoft.com/office/powerpoint/2010/main" val="160365962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D9D01-C116-9EFC-6295-1083419CFB04}"/>
              </a:ext>
            </a:extLst>
          </p:cNvPr>
          <p:cNvSpPr>
            <a:spLocks noGrp="1"/>
          </p:cNvSpPr>
          <p:nvPr>
            <p:ph type="title"/>
          </p:nvPr>
        </p:nvSpPr>
        <p:spPr/>
        <p:txBody>
          <a:bodyPr/>
          <a:lstStyle/>
          <a:p>
            <a:r>
              <a:rPr lang="en-CH" dirty="0"/>
              <a:t>News</a:t>
            </a:r>
          </a:p>
        </p:txBody>
      </p:sp>
      <p:sp>
        <p:nvSpPr>
          <p:cNvPr id="5" name="Footer Placeholder 4">
            <a:extLst>
              <a:ext uri="{FF2B5EF4-FFF2-40B4-BE49-F238E27FC236}">
                <a16:creationId xmlns:a16="http://schemas.microsoft.com/office/drawing/2014/main" id="{58DC8447-2380-B71A-9B19-CE195449D032}"/>
              </a:ext>
            </a:extLst>
          </p:cNvPr>
          <p:cNvSpPr>
            <a:spLocks noGrp="1"/>
          </p:cNvSpPr>
          <p:nvPr>
            <p:ph type="ftr" sz="quarter" idx="11"/>
          </p:nvPr>
        </p:nvSpPr>
        <p:spPr/>
        <p:txBody>
          <a:bodyPr/>
          <a:lstStyle/>
          <a:p>
            <a:r>
              <a:rPr lang="en-US"/>
              <a:t>Edda Gschwendtner, CERN</a:t>
            </a:r>
          </a:p>
        </p:txBody>
      </p:sp>
      <p:sp>
        <p:nvSpPr>
          <p:cNvPr id="6" name="Slide Number Placeholder 5">
            <a:extLst>
              <a:ext uri="{FF2B5EF4-FFF2-40B4-BE49-F238E27FC236}">
                <a16:creationId xmlns:a16="http://schemas.microsoft.com/office/drawing/2014/main" id="{50147472-E38E-341C-59FB-A13063E63704}"/>
              </a:ext>
            </a:extLst>
          </p:cNvPr>
          <p:cNvSpPr>
            <a:spLocks noGrp="1"/>
          </p:cNvSpPr>
          <p:nvPr>
            <p:ph type="sldNum" sz="quarter" idx="12"/>
          </p:nvPr>
        </p:nvSpPr>
        <p:spPr/>
        <p:txBody>
          <a:bodyPr/>
          <a:lstStyle/>
          <a:p>
            <a:fld id="{3D351EE0-6949-4F2E-8F68-46F7424C488D}" type="slidenum">
              <a:rPr lang="en-US" smtClean="0"/>
              <a:pPr/>
              <a:t>4</a:t>
            </a:fld>
            <a:endParaRPr lang="en-US"/>
          </a:p>
        </p:txBody>
      </p:sp>
      <p:pic>
        <p:nvPicPr>
          <p:cNvPr id="7" name="Picture 6" descr="A chart of a schedule&#10;&#10;Description automatically generated with medium confidence">
            <a:extLst>
              <a:ext uri="{FF2B5EF4-FFF2-40B4-BE49-F238E27FC236}">
                <a16:creationId xmlns:a16="http://schemas.microsoft.com/office/drawing/2014/main" id="{F962BEE2-9226-939B-355D-CF386B65A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1660" y="838426"/>
            <a:ext cx="9488680" cy="5597139"/>
          </a:xfrm>
          <a:prstGeom prst="rect">
            <a:avLst/>
          </a:prstGeom>
        </p:spPr>
      </p:pic>
      <p:sp>
        <p:nvSpPr>
          <p:cNvPr id="3" name="Content Placeholder 2">
            <a:extLst>
              <a:ext uri="{FF2B5EF4-FFF2-40B4-BE49-F238E27FC236}">
                <a16:creationId xmlns:a16="http://schemas.microsoft.com/office/drawing/2014/main" id="{38DF42F9-F25E-3464-F4F4-AA3D99C8877D}"/>
              </a:ext>
            </a:extLst>
          </p:cNvPr>
          <p:cNvSpPr>
            <a:spLocks noGrp="1"/>
          </p:cNvSpPr>
          <p:nvPr>
            <p:ph idx="1"/>
          </p:nvPr>
        </p:nvSpPr>
        <p:spPr>
          <a:xfrm>
            <a:off x="304799" y="718003"/>
            <a:ext cx="3695701" cy="481495"/>
          </a:xfrm>
        </p:spPr>
        <p:txBody>
          <a:bodyPr>
            <a:normAutofit lnSpcReduction="10000"/>
          </a:bodyPr>
          <a:lstStyle/>
          <a:p>
            <a:pPr marL="0" indent="0">
              <a:buNone/>
            </a:pPr>
            <a:r>
              <a:rPr lang="en-CH" dirty="0"/>
              <a:t>LS3 has been delayed</a:t>
            </a:r>
          </a:p>
        </p:txBody>
      </p:sp>
    </p:spTree>
    <p:extLst>
      <p:ext uri="{BB962C8B-B14F-4D97-AF65-F5344CB8AC3E}">
        <p14:creationId xmlns:p14="http://schemas.microsoft.com/office/powerpoint/2010/main" val="27758820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9174E-3870-FCD3-7E64-E4A11B94B178}"/>
              </a:ext>
            </a:extLst>
          </p:cNvPr>
          <p:cNvSpPr>
            <a:spLocks noGrp="1"/>
          </p:cNvSpPr>
          <p:nvPr>
            <p:ph type="title"/>
          </p:nvPr>
        </p:nvSpPr>
        <p:spPr/>
        <p:txBody>
          <a:bodyPr/>
          <a:lstStyle/>
          <a:p>
            <a:r>
              <a:rPr lang="en-CH" dirty="0"/>
              <a:t>News</a:t>
            </a:r>
          </a:p>
        </p:txBody>
      </p:sp>
      <p:sp>
        <p:nvSpPr>
          <p:cNvPr id="5" name="Footer Placeholder 4">
            <a:extLst>
              <a:ext uri="{FF2B5EF4-FFF2-40B4-BE49-F238E27FC236}">
                <a16:creationId xmlns:a16="http://schemas.microsoft.com/office/drawing/2014/main" id="{E1FF2188-2964-71BB-EEFA-9622A5A1AAB0}"/>
              </a:ext>
            </a:extLst>
          </p:cNvPr>
          <p:cNvSpPr>
            <a:spLocks noGrp="1"/>
          </p:cNvSpPr>
          <p:nvPr>
            <p:ph type="ftr" sz="quarter" idx="11"/>
          </p:nvPr>
        </p:nvSpPr>
        <p:spPr/>
        <p:txBody>
          <a:bodyPr/>
          <a:lstStyle/>
          <a:p>
            <a:r>
              <a:rPr lang="en-US"/>
              <a:t>Edda Gschwendtner, CERN</a:t>
            </a:r>
          </a:p>
        </p:txBody>
      </p:sp>
      <p:sp>
        <p:nvSpPr>
          <p:cNvPr id="6" name="Slide Number Placeholder 5">
            <a:extLst>
              <a:ext uri="{FF2B5EF4-FFF2-40B4-BE49-F238E27FC236}">
                <a16:creationId xmlns:a16="http://schemas.microsoft.com/office/drawing/2014/main" id="{D589A39F-1914-754D-E4EA-28A6E0EDF58D}"/>
              </a:ext>
            </a:extLst>
          </p:cNvPr>
          <p:cNvSpPr>
            <a:spLocks noGrp="1"/>
          </p:cNvSpPr>
          <p:nvPr>
            <p:ph type="sldNum" sz="quarter" idx="12"/>
          </p:nvPr>
        </p:nvSpPr>
        <p:spPr/>
        <p:txBody>
          <a:bodyPr/>
          <a:lstStyle/>
          <a:p>
            <a:fld id="{3D351EE0-6949-4F2E-8F68-46F7424C488D}" type="slidenum">
              <a:rPr lang="en-US" smtClean="0"/>
              <a:pPr/>
              <a:t>5</a:t>
            </a:fld>
            <a:endParaRPr lang="en-US"/>
          </a:p>
        </p:txBody>
      </p:sp>
      <p:pic>
        <p:nvPicPr>
          <p:cNvPr id="7" name="Picture 6">
            <a:extLst>
              <a:ext uri="{FF2B5EF4-FFF2-40B4-BE49-F238E27FC236}">
                <a16:creationId xmlns:a16="http://schemas.microsoft.com/office/drawing/2014/main" id="{8EFE2EEF-D56E-7D65-9F96-03C5D5B165BF}"/>
              </a:ext>
            </a:extLst>
          </p:cNvPr>
          <p:cNvPicPr>
            <a:picLocks noChangeAspect="1"/>
          </p:cNvPicPr>
          <p:nvPr/>
        </p:nvPicPr>
        <p:blipFill>
          <a:blip r:embed="rId2"/>
          <a:stretch>
            <a:fillRect/>
          </a:stretch>
        </p:blipFill>
        <p:spPr>
          <a:xfrm>
            <a:off x="348924" y="1982433"/>
            <a:ext cx="11494151" cy="3240255"/>
          </a:xfrm>
          <a:prstGeom prst="rect">
            <a:avLst/>
          </a:prstGeom>
        </p:spPr>
      </p:pic>
      <p:sp>
        <p:nvSpPr>
          <p:cNvPr id="9" name="Content Placeholder 2">
            <a:extLst>
              <a:ext uri="{FF2B5EF4-FFF2-40B4-BE49-F238E27FC236}">
                <a16:creationId xmlns:a16="http://schemas.microsoft.com/office/drawing/2014/main" id="{44F8F52A-4C2F-8B59-EACF-1E1917A09EB2}"/>
              </a:ext>
            </a:extLst>
          </p:cNvPr>
          <p:cNvSpPr>
            <a:spLocks noGrp="1"/>
          </p:cNvSpPr>
          <p:nvPr>
            <p:ph idx="1"/>
          </p:nvPr>
        </p:nvSpPr>
        <p:spPr>
          <a:xfrm>
            <a:off x="394488" y="966749"/>
            <a:ext cx="11569701" cy="481495"/>
          </a:xfrm>
        </p:spPr>
        <p:txBody>
          <a:bodyPr>
            <a:normAutofit fontScale="92500" lnSpcReduction="10000"/>
          </a:bodyPr>
          <a:lstStyle/>
          <a:p>
            <a:pPr marL="0" indent="0">
              <a:buNone/>
            </a:pPr>
            <a:r>
              <a:rPr lang="en-CH" dirty="0"/>
              <a:t>New Master Schedule for CNGS Target Area Dismantling and AWAKE</a:t>
            </a:r>
          </a:p>
        </p:txBody>
      </p:sp>
      <p:sp>
        <p:nvSpPr>
          <p:cNvPr id="10" name="Text Placeholder 8">
            <a:extLst>
              <a:ext uri="{FF2B5EF4-FFF2-40B4-BE49-F238E27FC236}">
                <a16:creationId xmlns:a16="http://schemas.microsoft.com/office/drawing/2014/main" id="{FE17A76B-7A08-A8C7-656B-4C2C9B08AE19}"/>
              </a:ext>
            </a:extLst>
          </p:cNvPr>
          <p:cNvSpPr txBox="1">
            <a:spLocks/>
          </p:cNvSpPr>
          <p:nvPr/>
        </p:nvSpPr>
        <p:spPr>
          <a:xfrm>
            <a:off x="394488" y="5549899"/>
            <a:ext cx="11708456" cy="863697"/>
          </a:xfrm>
          <a:prstGeom prst="rect">
            <a:avLst/>
          </a:prstGeom>
        </p:spPr>
        <p:txBody>
          <a:bodyPr>
            <a:normAutofit fontScale="55000" lnSpcReduction="20000"/>
          </a:bodyPr>
          <a:lstStyle>
            <a:lvl1pPr marL="228600" indent="-228600" algn="l" defTabSz="9144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buFont typeface="Arial" panose="020B0604020202020204" pitchFamily="34" charset="0"/>
              <a:buChar char="•"/>
              <a:defRPr sz="2400" kern="1200">
                <a:solidFill>
                  <a:srgbClr val="1155CC"/>
                </a:solidFill>
                <a:latin typeface="+mn-lt"/>
                <a:ea typeface="+mn-ea"/>
                <a:cs typeface="+mn-cs"/>
              </a:defRPr>
            </a:lvl2pPr>
            <a:lvl3pPr marL="1143000" indent="-228600" algn="l" defTabSz="914400" rtl="0" eaLnBrk="1" latinLnBrk="0" hangingPunct="1">
              <a:lnSpc>
                <a:spcPct val="100000"/>
              </a:lnSpc>
              <a:spcBef>
                <a:spcPts val="6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ts val="0"/>
              </a:spcBef>
            </a:pPr>
            <a:r>
              <a:rPr lang="en-CH" sz="3300" dirty="0"/>
              <a:t>S</a:t>
            </a:r>
            <a:r>
              <a:rPr lang="en-GB" sz="3300" dirty="0"/>
              <a:t>t</a:t>
            </a:r>
            <a:r>
              <a:rPr lang="en-CH" sz="3300" dirty="0"/>
              <a:t>rategy: </a:t>
            </a:r>
          </a:p>
          <a:p>
            <a:pPr>
              <a:lnSpc>
                <a:spcPct val="120000"/>
              </a:lnSpc>
              <a:spcBef>
                <a:spcPts val="0"/>
              </a:spcBef>
            </a:pPr>
            <a:r>
              <a:rPr lang="en-CH" dirty="0"/>
              <a:t>In order to guarantee funding and keep the momentum of the collaborating institutes (e.g. students, post-docs,…), we need to keep the proton down-time as short as possible and start with the Run 2c program as soon as possible. </a:t>
            </a:r>
          </a:p>
          <a:p>
            <a:pPr>
              <a:lnSpc>
                <a:spcPct val="120000"/>
              </a:lnSpc>
              <a:spcBef>
                <a:spcPts val="0"/>
              </a:spcBef>
            </a:pPr>
            <a:endParaRPr lang="en-CH" dirty="0"/>
          </a:p>
        </p:txBody>
      </p:sp>
    </p:spTree>
    <p:extLst>
      <p:ext uri="{BB962C8B-B14F-4D97-AF65-F5344CB8AC3E}">
        <p14:creationId xmlns:p14="http://schemas.microsoft.com/office/powerpoint/2010/main" val="2610913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F1481-F1D7-C812-0538-22C3C4216182}"/>
              </a:ext>
            </a:extLst>
          </p:cNvPr>
          <p:cNvSpPr>
            <a:spLocks noGrp="1"/>
          </p:cNvSpPr>
          <p:nvPr>
            <p:ph type="title"/>
          </p:nvPr>
        </p:nvSpPr>
        <p:spPr/>
        <p:txBody>
          <a:bodyPr/>
          <a:lstStyle/>
          <a:p>
            <a:r>
              <a:rPr lang="en-CH" dirty="0"/>
              <a:t>News</a:t>
            </a:r>
          </a:p>
        </p:txBody>
      </p:sp>
      <p:sp>
        <p:nvSpPr>
          <p:cNvPr id="3" name="Content Placeholder 2">
            <a:extLst>
              <a:ext uri="{FF2B5EF4-FFF2-40B4-BE49-F238E27FC236}">
                <a16:creationId xmlns:a16="http://schemas.microsoft.com/office/drawing/2014/main" id="{A9A77C8B-A2FD-1B03-5F97-BF3F5FB4B4D1}"/>
              </a:ext>
            </a:extLst>
          </p:cNvPr>
          <p:cNvSpPr>
            <a:spLocks noGrp="1"/>
          </p:cNvSpPr>
          <p:nvPr>
            <p:ph idx="1"/>
          </p:nvPr>
        </p:nvSpPr>
        <p:spPr>
          <a:xfrm>
            <a:off x="527011" y="839305"/>
            <a:ext cx="10515600" cy="591240"/>
          </a:xfrm>
        </p:spPr>
        <p:txBody>
          <a:bodyPr/>
          <a:lstStyle/>
          <a:p>
            <a:pPr marL="0" indent="0">
              <a:buNone/>
            </a:pPr>
            <a:r>
              <a:rPr lang="en-CH" dirty="0"/>
              <a:t>AWAKE Proton Beam Request for 2025</a:t>
            </a:r>
          </a:p>
        </p:txBody>
      </p:sp>
      <p:sp>
        <p:nvSpPr>
          <p:cNvPr id="5" name="Footer Placeholder 4">
            <a:extLst>
              <a:ext uri="{FF2B5EF4-FFF2-40B4-BE49-F238E27FC236}">
                <a16:creationId xmlns:a16="http://schemas.microsoft.com/office/drawing/2014/main" id="{B3666893-6542-7C5E-F056-67BC21805C35}"/>
              </a:ext>
            </a:extLst>
          </p:cNvPr>
          <p:cNvSpPr>
            <a:spLocks noGrp="1"/>
          </p:cNvSpPr>
          <p:nvPr>
            <p:ph type="ftr" sz="quarter" idx="11"/>
          </p:nvPr>
        </p:nvSpPr>
        <p:spPr/>
        <p:txBody>
          <a:bodyPr/>
          <a:lstStyle/>
          <a:p>
            <a:r>
              <a:rPr lang="en-US"/>
              <a:t>Edda Gschwendtner, CERN</a:t>
            </a:r>
          </a:p>
        </p:txBody>
      </p:sp>
      <p:sp>
        <p:nvSpPr>
          <p:cNvPr id="6" name="Slide Number Placeholder 5">
            <a:extLst>
              <a:ext uri="{FF2B5EF4-FFF2-40B4-BE49-F238E27FC236}">
                <a16:creationId xmlns:a16="http://schemas.microsoft.com/office/drawing/2014/main" id="{4FCED0E7-82E3-7DBB-2393-D8F8F34F1E2F}"/>
              </a:ext>
            </a:extLst>
          </p:cNvPr>
          <p:cNvSpPr>
            <a:spLocks noGrp="1"/>
          </p:cNvSpPr>
          <p:nvPr>
            <p:ph type="sldNum" sz="quarter" idx="12"/>
          </p:nvPr>
        </p:nvSpPr>
        <p:spPr/>
        <p:txBody>
          <a:bodyPr/>
          <a:lstStyle/>
          <a:p>
            <a:fld id="{3D351EE0-6949-4F2E-8F68-46F7424C488D}" type="slidenum">
              <a:rPr lang="en-US" smtClean="0"/>
              <a:pPr/>
              <a:t>6</a:t>
            </a:fld>
            <a:endParaRPr lang="en-US"/>
          </a:p>
        </p:txBody>
      </p:sp>
      <p:pic>
        <p:nvPicPr>
          <p:cNvPr id="7" name="Picture 6">
            <a:extLst>
              <a:ext uri="{FF2B5EF4-FFF2-40B4-BE49-F238E27FC236}">
                <a16:creationId xmlns:a16="http://schemas.microsoft.com/office/drawing/2014/main" id="{AFD77D6B-13B2-3BC9-D8A6-34D6D26B5842}"/>
              </a:ext>
            </a:extLst>
          </p:cNvPr>
          <p:cNvPicPr>
            <a:picLocks noChangeAspect="1"/>
          </p:cNvPicPr>
          <p:nvPr/>
        </p:nvPicPr>
        <p:blipFill>
          <a:blip r:embed="rId2"/>
          <a:stretch>
            <a:fillRect/>
          </a:stretch>
        </p:blipFill>
        <p:spPr>
          <a:xfrm>
            <a:off x="132455" y="1726326"/>
            <a:ext cx="11927090" cy="3231856"/>
          </a:xfrm>
          <a:prstGeom prst="rect">
            <a:avLst/>
          </a:prstGeom>
        </p:spPr>
      </p:pic>
    </p:spTree>
    <p:extLst>
      <p:ext uri="{BB962C8B-B14F-4D97-AF65-F5344CB8AC3E}">
        <p14:creationId xmlns:p14="http://schemas.microsoft.com/office/powerpoint/2010/main" val="1109304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02987-FF7A-3C7A-4CD1-899F2EB14FD0}"/>
              </a:ext>
            </a:extLst>
          </p:cNvPr>
          <p:cNvSpPr>
            <a:spLocks noGrp="1"/>
          </p:cNvSpPr>
          <p:nvPr>
            <p:ph type="title"/>
          </p:nvPr>
        </p:nvSpPr>
        <p:spPr/>
        <p:txBody>
          <a:bodyPr/>
          <a:lstStyle/>
          <a:p>
            <a:r>
              <a:rPr lang="en-CH" dirty="0"/>
              <a:t>Collaboration Dinner</a:t>
            </a:r>
          </a:p>
        </p:txBody>
      </p:sp>
      <p:sp>
        <p:nvSpPr>
          <p:cNvPr id="5" name="Footer Placeholder 4">
            <a:extLst>
              <a:ext uri="{FF2B5EF4-FFF2-40B4-BE49-F238E27FC236}">
                <a16:creationId xmlns:a16="http://schemas.microsoft.com/office/drawing/2014/main" id="{187FCF3D-9165-1D3A-2DCF-188D1FF2BBCC}"/>
              </a:ext>
            </a:extLst>
          </p:cNvPr>
          <p:cNvSpPr>
            <a:spLocks noGrp="1"/>
          </p:cNvSpPr>
          <p:nvPr>
            <p:ph type="ftr" sz="quarter" idx="11"/>
          </p:nvPr>
        </p:nvSpPr>
        <p:spPr/>
        <p:txBody>
          <a:bodyPr/>
          <a:lstStyle/>
          <a:p>
            <a:r>
              <a:rPr lang="en-US"/>
              <a:t>Edda Gschwendtner, CERN</a:t>
            </a:r>
          </a:p>
        </p:txBody>
      </p:sp>
      <p:sp>
        <p:nvSpPr>
          <p:cNvPr id="6" name="Slide Number Placeholder 5">
            <a:extLst>
              <a:ext uri="{FF2B5EF4-FFF2-40B4-BE49-F238E27FC236}">
                <a16:creationId xmlns:a16="http://schemas.microsoft.com/office/drawing/2014/main" id="{2A97B708-5DC9-D95C-5830-A59A10CC4E8A}"/>
              </a:ext>
            </a:extLst>
          </p:cNvPr>
          <p:cNvSpPr>
            <a:spLocks noGrp="1"/>
          </p:cNvSpPr>
          <p:nvPr>
            <p:ph type="sldNum" sz="quarter" idx="12"/>
          </p:nvPr>
        </p:nvSpPr>
        <p:spPr/>
        <p:txBody>
          <a:bodyPr/>
          <a:lstStyle/>
          <a:p>
            <a:fld id="{3D351EE0-6949-4F2E-8F68-46F7424C488D}" type="slidenum">
              <a:rPr lang="en-US" smtClean="0"/>
              <a:pPr/>
              <a:t>7</a:t>
            </a:fld>
            <a:endParaRPr lang="en-US"/>
          </a:p>
        </p:txBody>
      </p:sp>
      <p:pic>
        <p:nvPicPr>
          <p:cNvPr id="7" name="Picture 6">
            <a:extLst>
              <a:ext uri="{FF2B5EF4-FFF2-40B4-BE49-F238E27FC236}">
                <a16:creationId xmlns:a16="http://schemas.microsoft.com/office/drawing/2014/main" id="{F644DEF1-D8FA-3FEA-E87A-CCCB32E74651}"/>
              </a:ext>
            </a:extLst>
          </p:cNvPr>
          <p:cNvPicPr>
            <a:picLocks noChangeAspect="1"/>
          </p:cNvPicPr>
          <p:nvPr/>
        </p:nvPicPr>
        <p:blipFill>
          <a:blip r:embed="rId2"/>
          <a:stretch>
            <a:fillRect/>
          </a:stretch>
        </p:blipFill>
        <p:spPr>
          <a:xfrm>
            <a:off x="5328096" y="1638300"/>
            <a:ext cx="6140004" cy="4635500"/>
          </a:xfrm>
          <a:prstGeom prst="rect">
            <a:avLst/>
          </a:prstGeom>
        </p:spPr>
      </p:pic>
      <p:sp>
        <p:nvSpPr>
          <p:cNvPr id="9" name="TextBox 8">
            <a:extLst>
              <a:ext uri="{FF2B5EF4-FFF2-40B4-BE49-F238E27FC236}">
                <a16:creationId xmlns:a16="http://schemas.microsoft.com/office/drawing/2014/main" id="{249CA6AE-2D38-32ED-949F-B23E53594031}"/>
              </a:ext>
            </a:extLst>
          </p:cNvPr>
          <p:cNvSpPr txBox="1"/>
          <p:nvPr/>
        </p:nvSpPr>
        <p:spPr>
          <a:xfrm>
            <a:off x="1257300" y="2887024"/>
            <a:ext cx="2540000" cy="1477328"/>
          </a:xfrm>
          <a:prstGeom prst="rect">
            <a:avLst/>
          </a:prstGeom>
          <a:noFill/>
        </p:spPr>
        <p:txBody>
          <a:bodyPr wrap="square">
            <a:spAutoFit/>
          </a:bodyPr>
          <a:lstStyle/>
          <a:p>
            <a:r>
              <a:rPr lang="en-GB" b="1" dirty="0">
                <a:solidFill>
                  <a:srgbClr val="FF5200"/>
                </a:solidFill>
                <a:effectLst/>
              </a:rPr>
              <a:t>Café PAPON</a:t>
            </a:r>
            <a:br>
              <a:rPr lang="en-GB" dirty="0">
                <a:solidFill>
                  <a:srgbClr val="FF5200"/>
                </a:solidFill>
                <a:effectLst/>
              </a:rPr>
            </a:br>
            <a:r>
              <a:rPr lang="en-GB" dirty="0">
                <a:solidFill>
                  <a:srgbClr val="FF5200"/>
                </a:solidFill>
                <a:effectLst/>
              </a:rPr>
              <a:t>Rue Henri </a:t>
            </a:r>
            <a:r>
              <a:rPr lang="en-GB" dirty="0" err="1">
                <a:solidFill>
                  <a:srgbClr val="FF5200"/>
                </a:solidFill>
                <a:effectLst/>
              </a:rPr>
              <a:t>Fazy</a:t>
            </a:r>
            <a:r>
              <a:rPr lang="en-GB" dirty="0">
                <a:solidFill>
                  <a:srgbClr val="FF5200"/>
                </a:solidFill>
                <a:effectLst/>
              </a:rPr>
              <a:t> 1</a:t>
            </a:r>
            <a:br>
              <a:rPr lang="en-GB" dirty="0">
                <a:solidFill>
                  <a:srgbClr val="FF5200"/>
                </a:solidFill>
                <a:effectLst/>
              </a:rPr>
            </a:br>
            <a:r>
              <a:rPr lang="en-GB" dirty="0">
                <a:solidFill>
                  <a:srgbClr val="FF5200"/>
                </a:solidFill>
                <a:effectLst/>
              </a:rPr>
              <a:t>CH-1204 Genève</a:t>
            </a:r>
            <a:br>
              <a:rPr lang="en-GB" dirty="0">
                <a:solidFill>
                  <a:srgbClr val="FF5200"/>
                </a:solidFill>
                <a:effectLst/>
              </a:rPr>
            </a:br>
            <a:r>
              <a:rPr lang="en-GB" i="1" dirty="0" err="1">
                <a:solidFill>
                  <a:srgbClr val="FF5200"/>
                </a:solidFill>
                <a:effectLst/>
              </a:rPr>
              <a:t>Tél</a:t>
            </a:r>
            <a:r>
              <a:rPr lang="en-GB" i="1" dirty="0">
                <a:solidFill>
                  <a:srgbClr val="FF5200"/>
                </a:solidFill>
                <a:effectLst/>
              </a:rPr>
              <a:t> : +41 22 311 54 28</a:t>
            </a:r>
            <a:br>
              <a:rPr lang="en-GB" dirty="0">
                <a:solidFill>
                  <a:srgbClr val="FF5200"/>
                </a:solidFill>
                <a:effectLst/>
              </a:rPr>
            </a:br>
            <a:r>
              <a:rPr lang="en-GB" dirty="0">
                <a:solidFill>
                  <a:srgbClr val="FF5200"/>
                </a:solidFill>
                <a:effectLst/>
              </a:rPr>
              <a:t>info @ </a:t>
            </a:r>
            <a:r>
              <a:rPr lang="en-GB" dirty="0" err="1">
                <a:solidFill>
                  <a:srgbClr val="FF5200"/>
                </a:solidFill>
                <a:effectLst/>
              </a:rPr>
              <a:t>cafepapon.ch</a:t>
            </a:r>
            <a:endParaRPr lang="en-CH" dirty="0"/>
          </a:p>
        </p:txBody>
      </p:sp>
      <p:pic>
        <p:nvPicPr>
          <p:cNvPr id="1026" name="Picture 2" descr="Café PAPON">
            <a:extLst>
              <a:ext uri="{FF2B5EF4-FFF2-40B4-BE49-F238E27FC236}">
                <a16:creationId xmlns:a16="http://schemas.microsoft.com/office/drawing/2014/main" id="{CEE44CA8-3422-D81F-84F4-2238E466C9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4100" y="1371600"/>
            <a:ext cx="2743200" cy="13716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23CCA04-B322-5E62-FB5B-E9FCA78DEC41}"/>
              </a:ext>
            </a:extLst>
          </p:cNvPr>
          <p:cNvSpPr txBox="1"/>
          <p:nvPr/>
        </p:nvSpPr>
        <p:spPr>
          <a:xfrm>
            <a:off x="436850" y="5007309"/>
            <a:ext cx="4870896" cy="646331"/>
          </a:xfrm>
          <a:prstGeom prst="rect">
            <a:avLst/>
          </a:prstGeom>
          <a:noFill/>
        </p:spPr>
        <p:txBody>
          <a:bodyPr wrap="square" rtlCol="0">
            <a:spAutoFit/>
          </a:bodyPr>
          <a:lstStyle/>
          <a:p>
            <a:r>
              <a:rPr lang="en-CH" dirty="0"/>
              <a:t>T</a:t>
            </a:r>
            <a:r>
              <a:rPr lang="en-GB" dirty="0"/>
              <a:t>a</a:t>
            </a:r>
            <a:r>
              <a:rPr lang="en-CH" dirty="0"/>
              <a:t>ke the tram 18 from CERN to Place de Neuve, walk to Caf</a:t>
            </a:r>
            <a:r>
              <a:rPr lang="en-GB" dirty="0" err="1"/>
              <a:t>é</a:t>
            </a:r>
            <a:r>
              <a:rPr lang="en-CH" dirty="0"/>
              <a:t> Papon</a:t>
            </a:r>
          </a:p>
        </p:txBody>
      </p:sp>
      <p:cxnSp>
        <p:nvCxnSpPr>
          <p:cNvPr id="12" name="Straight Arrow Connector 11">
            <a:extLst>
              <a:ext uri="{FF2B5EF4-FFF2-40B4-BE49-F238E27FC236}">
                <a16:creationId xmlns:a16="http://schemas.microsoft.com/office/drawing/2014/main" id="{2469618A-E472-3168-6EA8-5AACEACCD69F}"/>
              </a:ext>
            </a:extLst>
          </p:cNvPr>
          <p:cNvCxnSpPr/>
          <p:nvPr/>
        </p:nvCxnSpPr>
        <p:spPr>
          <a:xfrm>
            <a:off x="5784811" y="3108960"/>
            <a:ext cx="2430159" cy="943661"/>
          </a:xfrm>
          <a:prstGeom prst="straightConnector1">
            <a:avLst/>
          </a:prstGeom>
          <a:ln w="57150">
            <a:solidFill>
              <a:srgbClr val="FFFF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4B7CDBD1-ECD9-D93B-88DF-0B3129BAEC56}"/>
              </a:ext>
            </a:extLst>
          </p:cNvPr>
          <p:cNvSpPr/>
          <p:nvPr/>
        </p:nvSpPr>
        <p:spPr>
          <a:xfrm>
            <a:off x="5482029" y="2984600"/>
            <a:ext cx="234087" cy="232258"/>
          </a:xfrm>
          <a:prstGeom prst="ellipse">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TextBox 14">
            <a:extLst>
              <a:ext uri="{FF2B5EF4-FFF2-40B4-BE49-F238E27FC236}">
                <a16:creationId xmlns:a16="http://schemas.microsoft.com/office/drawing/2014/main" id="{A82B1010-A68B-5D06-817D-18BE3E879A24}"/>
              </a:ext>
            </a:extLst>
          </p:cNvPr>
          <p:cNvSpPr txBox="1"/>
          <p:nvPr/>
        </p:nvSpPr>
        <p:spPr>
          <a:xfrm>
            <a:off x="5328096" y="3186413"/>
            <a:ext cx="725007" cy="276999"/>
          </a:xfrm>
          <a:prstGeom prst="rect">
            <a:avLst/>
          </a:prstGeom>
          <a:noFill/>
        </p:spPr>
        <p:txBody>
          <a:bodyPr wrap="none" rtlCol="0">
            <a:spAutoFit/>
          </a:bodyPr>
          <a:lstStyle/>
          <a:p>
            <a:r>
              <a:rPr lang="en-GB" sz="1200" dirty="0">
                <a:solidFill>
                  <a:srgbClr val="FFFF00"/>
                </a:solidFill>
              </a:rPr>
              <a:t>T</a:t>
            </a:r>
            <a:r>
              <a:rPr lang="en-CH" sz="1200" dirty="0">
                <a:solidFill>
                  <a:srgbClr val="FFFF00"/>
                </a:solidFill>
              </a:rPr>
              <a:t>ram 18 </a:t>
            </a:r>
          </a:p>
        </p:txBody>
      </p:sp>
    </p:spTree>
    <p:extLst>
      <p:ext uri="{BB962C8B-B14F-4D97-AF65-F5344CB8AC3E}">
        <p14:creationId xmlns:p14="http://schemas.microsoft.com/office/powerpoint/2010/main" val="3891105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75483</TotalTime>
  <Words>275</Words>
  <Application>Microsoft Macintosh PowerPoint</Application>
  <PresentationFormat>Widescreen</PresentationFormat>
  <Paragraphs>43</Paragraphs>
  <Slides>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AWAKE Collaboration Meeting CERN, 6 – 8 November 2024</vt:lpstr>
      <vt:lpstr>Agenda</vt:lpstr>
      <vt:lpstr>News</vt:lpstr>
      <vt:lpstr>News</vt:lpstr>
      <vt:lpstr>News</vt:lpstr>
      <vt:lpstr>News</vt:lpstr>
      <vt:lpstr>Collaboration Dinner</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AWAKE: Advanced Proton Driven Plasma Wakefield Acceleration Experiment at CERN</dc:title>
  <dc:creator>Marlene Turner</dc:creator>
  <cp:lastModifiedBy>Edda Gschwendtner</cp:lastModifiedBy>
  <cp:revision>970</cp:revision>
  <cp:lastPrinted>2019-11-10T14:33:14Z</cp:lastPrinted>
  <dcterms:created xsi:type="dcterms:W3CDTF">2019-11-21T10:39:45Z</dcterms:created>
  <dcterms:modified xsi:type="dcterms:W3CDTF">2024-11-06T12:10:05Z</dcterms:modified>
</cp:coreProperties>
</file>