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9" r:id="rId1"/>
  </p:sldMasterIdLst>
  <p:notesMasterIdLst>
    <p:notesMasterId r:id="rId13"/>
  </p:notesMasterIdLst>
  <p:sldIdLst>
    <p:sldId id="493" r:id="rId2"/>
    <p:sldId id="494" r:id="rId3"/>
    <p:sldId id="507" r:id="rId4"/>
    <p:sldId id="508" r:id="rId5"/>
    <p:sldId id="509" r:id="rId6"/>
    <p:sldId id="510" r:id="rId7"/>
    <p:sldId id="511" r:id="rId8"/>
    <p:sldId id="512" r:id="rId9"/>
    <p:sldId id="513" r:id="rId10"/>
    <p:sldId id="514" r:id="rId11"/>
    <p:sldId id="506" r:id="rId12"/>
  </p:sldIdLst>
  <p:sldSz cx="12192000" cy="6858000"/>
  <p:notesSz cx="6858000" cy="9144000"/>
  <p:defaultTextStyle>
    <a:defPPr>
      <a:defRPr lang="ru-RU"/>
    </a:defPPr>
    <a:lvl1pPr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1400" kern="1200">
        <a:solidFill>
          <a:schemeClr val="tx1"/>
        </a:solidFill>
        <a:latin typeface="Arial" panose="020B0604020202020204" pitchFamily="34" charset="0"/>
        <a:ea typeface="+mn-ea"/>
        <a:cs typeface="+mn-cs"/>
      </a:defRPr>
    </a:lvl5pPr>
    <a:lvl6pPr marL="2286000" algn="l" defTabSz="914400" rtl="0" eaLnBrk="1" latinLnBrk="0" hangingPunct="1">
      <a:defRPr sz="1400" kern="1200">
        <a:solidFill>
          <a:schemeClr val="tx1"/>
        </a:solidFill>
        <a:latin typeface="Arial" panose="020B0604020202020204" pitchFamily="34" charset="0"/>
        <a:ea typeface="+mn-ea"/>
        <a:cs typeface="+mn-cs"/>
      </a:defRPr>
    </a:lvl6pPr>
    <a:lvl7pPr marL="2743200" algn="l" defTabSz="914400" rtl="0" eaLnBrk="1" latinLnBrk="0" hangingPunct="1">
      <a:defRPr sz="1400" kern="1200">
        <a:solidFill>
          <a:schemeClr val="tx1"/>
        </a:solidFill>
        <a:latin typeface="Arial" panose="020B0604020202020204" pitchFamily="34" charset="0"/>
        <a:ea typeface="+mn-ea"/>
        <a:cs typeface="+mn-cs"/>
      </a:defRPr>
    </a:lvl7pPr>
    <a:lvl8pPr marL="3200400" algn="l" defTabSz="914400" rtl="0" eaLnBrk="1" latinLnBrk="0" hangingPunct="1">
      <a:defRPr sz="1400" kern="1200">
        <a:solidFill>
          <a:schemeClr val="tx1"/>
        </a:solidFill>
        <a:latin typeface="Arial" panose="020B0604020202020204" pitchFamily="34" charset="0"/>
        <a:ea typeface="+mn-ea"/>
        <a:cs typeface="+mn-cs"/>
      </a:defRPr>
    </a:lvl8pPr>
    <a:lvl9pPr marL="3657600" algn="l" defTabSz="914400" rtl="0" eaLnBrk="1" latinLnBrk="0" hangingPunct="1">
      <a:defRPr sz="1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8B8B"/>
    <a:srgbClr val="AB3702"/>
    <a:srgbClr val="0F5AA3"/>
    <a:srgbClr val="0000FF"/>
    <a:srgbClr val="DA3A31"/>
    <a:srgbClr val="3484BB"/>
    <a:srgbClr val="FF80FF"/>
    <a:srgbClr val="9366BB"/>
    <a:srgbClr val="FF8E2A"/>
    <a:srgbClr val="39A6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768" autoAdjust="0"/>
    <p:restoredTop sz="83940" autoAdjust="0"/>
  </p:normalViewPr>
  <p:slideViewPr>
    <p:cSldViewPr>
      <p:cViewPr varScale="1">
        <p:scale>
          <a:sx n="118" d="100"/>
          <a:sy n="118" d="100"/>
        </p:scale>
        <p:origin x="900" y="96"/>
      </p:cViewPr>
      <p:guideLst>
        <p:guide orient="horz" pos="2160"/>
        <p:guide pos="384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74C76A88-3BDC-4683-8460-756173549BC6}" type="datetimeFigureOut">
              <a:rPr lang="ru-RU"/>
              <a:pPr>
                <a:defRPr/>
              </a:pPr>
              <a:t>04.11.2024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A2D4406D-39AC-43E1-83AA-98CCA086DA6D}" type="slidenum">
              <a:rPr lang="ru-RU"/>
              <a:pPr>
                <a:defRPr/>
              </a:pPr>
              <a:t>‹#›</a:t>
            </a:fld>
            <a:endParaRPr lang="ru-RU"/>
          </a:p>
        </p:txBody>
      </p:sp>
    </p:spTree>
    <p:extLst>
      <p:ext uri="{BB962C8B-B14F-4D97-AF65-F5344CB8AC3E}">
        <p14:creationId xmlns:p14="http://schemas.microsoft.com/office/powerpoint/2010/main" val="21333745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2</a:t>
            </a:fld>
            <a:endParaRPr lang="ru-RU" altLang="ru-RU" sz="1200" smtClean="0"/>
          </a:p>
        </p:txBody>
      </p:sp>
    </p:spTree>
    <p:extLst>
      <p:ext uri="{BB962C8B-B14F-4D97-AF65-F5344CB8AC3E}">
        <p14:creationId xmlns:p14="http://schemas.microsoft.com/office/powerpoint/2010/main" val="396338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11</a:t>
            </a:fld>
            <a:endParaRPr lang="ru-RU" altLang="ru-RU" sz="1200" smtClean="0"/>
          </a:p>
        </p:txBody>
      </p:sp>
    </p:spTree>
    <p:extLst>
      <p:ext uri="{BB962C8B-B14F-4D97-AF65-F5344CB8AC3E}">
        <p14:creationId xmlns:p14="http://schemas.microsoft.com/office/powerpoint/2010/main" val="1062168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3</a:t>
            </a:fld>
            <a:endParaRPr lang="ru-RU" altLang="ru-RU" sz="1200" smtClean="0"/>
          </a:p>
        </p:txBody>
      </p:sp>
    </p:spTree>
    <p:extLst>
      <p:ext uri="{BB962C8B-B14F-4D97-AF65-F5344CB8AC3E}">
        <p14:creationId xmlns:p14="http://schemas.microsoft.com/office/powerpoint/2010/main" val="24270071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4</a:t>
            </a:fld>
            <a:endParaRPr lang="ru-RU" altLang="ru-RU" sz="1200" smtClean="0"/>
          </a:p>
        </p:txBody>
      </p:sp>
    </p:spTree>
    <p:extLst>
      <p:ext uri="{BB962C8B-B14F-4D97-AF65-F5344CB8AC3E}">
        <p14:creationId xmlns:p14="http://schemas.microsoft.com/office/powerpoint/2010/main" val="1190636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5</a:t>
            </a:fld>
            <a:endParaRPr lang="ru-RU" altLang="ru-RU" sz="1200" smtClean="0"/>
          </a:p>
        </p:txBody>
      </p:sp>
    </p:spTree>
    <p:extLst>
      <p:ext uri="{BB962C8B-B14F-4D97-AF65-F5344CB8AC3E}">
        <p14:creationId xmlns:p14="http://schemas.microsoft.com/office/powerpoint/2010/main" val="3356378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6</a:t>
            </a:fld>
            <a:endParaRPr lang="ru-RU" altLang="ru-RU" sz="1200" smtClean="0"/>
          </a:p>
        </p:txBody>
      </p:sp>
    </p:spTree>
    <p:extLst>
      <p:ext uri="{BB962C8B-B14F-4D97-AF65-F5344CB8AC3E}">
        <p14:creationId xmlns:p14="http://schemas.microsoft.com/office/powerpoint/2010/main" val="101489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7</a:t>
            </a:fld>
            <a:endParaRPr lang="ru-RU" altLang="ru-RU" sz="1200" smtClean="0"/>
          </a:p>
        </p:txBody>
      </p:sp>
    </p:spTree>
    <p:extLst>
      <p:ext uri="{BB962C8B-B14F-4D97-AF65-F5344CB8AC3E}">
        <p14:creationId xmlns:p14="http://schemas.microsoft.com/office/powerpoint/2010/main" val="3782784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8</a:t>
            </a:fld>
            <a:endParaRPr lang="ru-RU" altLang="ru-RU" sz="1200" smtClean="0"/>
          </a:p>
        </p:txBody>
      </p:sp>
    </p:spTree>
    <p:extLst>
      <p:ext uri="{BB962C8B-B14F-4D97-AF65-F5344CB8AC3E}">
        <p14:creationId xmlns:p14="http://schemas.microsoft.com/office/powerpoint/2010/main" val="1721302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9</a:t>
            </a:fld>
            <a:endParaRPr lang="ru-RU" altLang="ru-RU" sz="1200" smtClean="0"/>
          </a:p>
        </p:txBody>
      </p:sp>
    </p:spTree>
    <p:extLst>
      <p:ext uri="{BB962C8B-B14F-4D97-AF65-F5344CB8AC3E}">
        <p14:creationId xmlns:p14="http://schemas.microsoft.com/office/powerpoint/2010/main" val="3220208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altLang="ru-RU" smtClean="0"/>
          </a:p>
        </p:txBody>
      </p:sp>
      <p:sp>
        <p:nvSpPr>
          <p:cNvPr id="7172"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400">
                <a:solidFill>
                  <a:schemeClr val="tx1"/>
                </a:solidFill>
                <a:latin typeface="Arial" panose="020B0604020202020204" pitchFamily="34" charset="0"/>
              </a:defRPr>
            </a:lvl1pPr>
            <a:lvl2pPr marL="742950" indent="-285750">
              <a:defRPr sz="1400">
                <a:solidFill>
                  <a:schemeClr val="tx1"/>
                </a:solidFill>
                <a:latin typeface="Arial" panose="020B0604020202020204" pitchFamily="34" charset="0"/>
              </a:defRPr>
            </a:lvl2pPr>
            <a:lvl3pPr marL="1143000" indent="-228600">
              <a:defRPr sz="1400">
                <a:solidFill>
                  <a:schemeClr val="tx1"/>
                </a:solidFill>
                <a:latin typeface="Arial" panose="020B0604020202020204" pitchFamily="34" charset="0"/>
              </a:defRPr>
            </a:lvl3pPr>
            <a:lvl4pPr marL="1600200" indent="-228600">
              <a:defRPr sz="1400">
                <a:solidFill>
                  <a:schemeClr val="tx1"/>
                </a:solidFill>
                <a:latin typeface="Arial" panose="020B0604020202020204" pitchFamily="34" charset="0"/>
              </a:defRPr>
            </a:lvl4pPr>
            <a:lvl5pPr marL="2057400" indent="-228600">
              <a:defRPr sz="1400">
                <a:solidFill>
                  <a:schemeClr val="tx1"/>
                </a:solidFill>
                <a:latin typeface="Arial" panose="020B0604020202020204" pitchFamily="34" charset="0"/>
              </a:defRPr>
            </a:lvl5pPr>
            <a:lvl6pPr marL="2514600" indent="-228600" eaLnBrk="0" fontAlgn="base" hangingPunct="0">
              <a:spcBef>
                <a:spcPct val="0"/>
              </a:spcBef>
              <a:spcAft>
                <a:spcPct val="0"/>
              </a:spcAft>
              <a:defRPr sz="1400">
                <a:solidFill>
                  <a:schemeClr val="tx1"/>
                </a:solidFill>
                <a:latin typeface="Arial" panose="020B0604020202020204" pitchFamily="34" charset="0"/>
              </a:defRPr>
            </a:lvl6pPr>
            <a:lvl7pPr marL="2971800" indent="-228600" eaLnBrk="0" fontAlgn="base" hangingPunct="0">
              <a:spcBef>
                <a:spcPct val="0"/>
              </a:spcBef>
              <a:spcAft>
                <a:spcPct val="0"/>
              </a:spcAft>
              <a:defRPr sz="1400">
                <a:solidFill>
                  <a:schemeClr val="tx1"/>
                </a:solidFill>
                <a:latin typeface="Arial" panose="020B0604020202020204" pitchFamily="34" charset="0"/>
              </a:defRPr>
            </a:lvl7pPr>
            <a:lvl8pPr marL="3429000" indent="-228600" eaLnBrk="0" fontAlgn="base" hangingPunct="0">
              <a:spcBef>
                <a:spcPct val="0"/>
              </a:spcBef>
              <a:spcAft>
                <a:spcPct val="0"/>
              </a:spcAft>
              <a:defRPr sz="1400">
                <a:solidFill>
                  <a:schemeClr val="tx1"/>
                </a:solidFill>
                <a:latin typeface="Arial" panose="020B0604020202020204" pitchFamily="34" charset="0"/>
              </a:defRPr>
            </a:lvl8pPr>
            <a:lvl9pPr marL="3886200" indent="-228600" eaLnBrk="0" fontAlgn="base" hangingPunct="0">
              <a:spcBef>
                <a:spcPct val="0"/>
              </a:spcBef>
              <a:spcAft>
                <a:spcPct val="0"/>
              </a:spcAft>
              <a:defRPr sz="1400">
                <a:solidFill>
                  <a:schemeClr val="tx1"/>
                </a:solidFill>
                <a:latin typeface="Arial" panose="020B0604020202020204" pitchFamily="34" charset="0"/>
              </a:defRPr>
            </a:lvl9pPr>
          </a:lstStyle>
          <a:p>
            <a:fld id="{1E090DF9-C81D-462D-8C7C-19B4E754796C}" type="slidenum">
              <a:rPr lang="ru-RU" altLang="ru-RU" sz="1200" smtClean="0"/>
              <a:pPr/>
              <a:t>10</a:t>
            </a:fld>
            <a:endParaRPr lang="ru-RU" altLang="ru-RU" sz="1200" smtClean="0"/>
          </a:p>
        </p:txBody>
      </p:sp>
    </p:spTree>
    <p:extLst>
      <p:ext uri="{BB962C8B-B14F-4D97-AF65-F5344CB8AC3E}">
        <p14:creationId xmlns:p14="http://schemas.microsoft.com/office/powerpoint/2010/main" val="134010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a:defRPr/>
            </a:pPr>
            <a:endParaRPr lang="ru-RU" altLang="ru-RU"/>
          </a:p>
        </p:txBody>
      </p:sp>
      <p:sp>
        <p:nvSpPr>
          <p:cNvPr id="5" name="Footer Placeholder 4"/>
          <p:cNvSpPr>
            <a:spLocks noGrp="1"/>
          </p:cNvSpPr>
          <p:nvPr>
            <p:ph type="ftr" sz="quarter" idx="11"/>
          </p:nvPr>
        </p:nvSpPr>
        <p:spPr/>
        <p:txBody>
          <a:bodyPr/>
          <a:lstStyle/>
          <a:p>
            <a:pPr>
              <a:defRPr/>
            </a:pPr>
            <a:endParaRPr lang="ru-RU" altLang="ru-RU"/>
          </a:p>
        </p:txBody>
      </p:sp>
      <p:sp>
        <p:nvSpPr>
          <p:cNvPr id="6" name="Slide Number Placeholder 5"/>
          <p:cNvSpPr>
            <a:spLocks noGrp="1"/>
          </p:cNvSpPr>
          <p:nvPr>
            <p:ph type="sldNum" sz="quarter" idx="12"/>
          </p:nvPr>
        </p:nvSpPr>
        <p:spPr/>
        <p:txBody>
          <a:bodyPr/>
          <a:lstStyle/>
          <a:p>
            <a:pPr>
              <a:defRPr/>
            </a:pPr>
            <a:fld id="{C4084112-AB54-4F60-8F20-A7DDA0B8CE9B}" type="slidenum">
              <a:rPr lang="ru-RU" altLang="ru-RU" smtClean="0"/>
              <a:pPr>
                <a:defRPr/>
              </a:pPr>
              <a:t>‹#›</a:t>
            </a:fld>
            <a:endParaRPr lang="ru-RU" altLang="ru-RU"/>
          </a:p>
        </p:txBody>
      </p:sp>
    </p:spTree>
    <p:extLst>
      <p:ext uri="{BB962C8B-B14F-4D97-AF65-F5344CB8AC3E}">
        <p14:creationId xmlns:p14="http://schemas.microsoft.com/office/powerpoint/2010/main" val="1980966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endParaRPr lang="ru-RU" altLang="ru-RU"/>
          </a:p>
        </p:txBody>
      </p:sp>
      <p:sp>
        <p:nvSpPr>
          <p:cNvPr id="5" name="Footer Placeholder 4"/>
          <p:cNvSpPr>
            <a:spLocks noGrp="1"/>
          </p:cNvSpPr>
          <p:nvPr>
            <p:ph type="ftr" sz="quarter" idx="11"/>
          </p:nvPr>
        </p:nvSpPr>
        <p:spPr/>
        <p:txBody>
          <a:bodyPr/>
          <a:lstStyle/>
          <a:p>
            <a:pPr>
              <a:defRPr/>
            </a:pPr>
            <a:endParaRPr lang="ru-RU" altLang="ru-RU"/>
          </a:p>
        </p:txBody>
      </p:sp>
      <p:sp>
        <p:nvSpPr>
          <p:cNvPr id="6" name="Slide Number Placeholder 5"/>
          <p:cNvSpPr>
            <a:spLocks noGrp="1"/>
          </p:cNvSpPr>
          <p:nvPr>
            <p:ph type="sldNum" sz="quarter" idx="12"/>
          </p:nvPr>
        </p:nvSpPr>
        <p:spPr/>
        <p:txBody>
          <a:bodyPr/>
          <a:lstStyle/>
          <a:p>
            <a:pPr>
              <a:defRPr/>
            </a:pPr>
            <a:fld id="{A283AB29-9027-4137-B25E-6F0C8062B975}" type="slidenum">
              <a:rPr lang="ru-RU" altLang="ru-RU" smtClean="0"/>
              <a:pPr>
                <a:defRPr/>
              </a:pPr>
              <a:t>‹#›</a:t>
            </a:fld>
            <a:endParaRPr lang="ru-RU" altLang="ru-RU"/>
          </a:p>
        </p:txBody>
      </p:sp>
    </p:spTree>
    <p:extLst>
      <p:ext uri="{BB962C8B-B14F-4D97-AF65-F5344CB8AC3E}">
        <p14:creationId xmlns:p14="http://schemas.microsoft.com/office/powerpoint/2010/main" val="2178374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endParaRPr lang="ru-RU" altLang="ru-RU"/>
          </a:p>
        </p:txBody>
      </p:sp>
      <p:sp>
        <p:nvSpPr>
          <p:cNvPr id="5" name="Footer Placeholder 4"/>
          <p:cNvSpPr>
            <a:spLocks noGrp="1"/>
          </p:cNvSpPr>
          <p:nvPr>
            <p:ph type="ftr" sz="quarter" idx="11"/>
          </p:nvPr>
        </p:nvSpPr>
        <p:spPr/>
        <p:txBody>
          <a:bodyPr/>
          <a:lstStyle/>
          <a:p>
            <a:pPr>
              <a:defRPr/>
            </a:pPr>
            <a:endParaRPr lang="ru-RU" altLang="ru-RU"/>
          </a:p>
        </p:txBody>
      </p:sp>
      <p:sp>
        <p:nvSpPr>
          <p:cNvPr id="6" name="Slide Number Placeholder 5"/>
          <p:cNvSpPr>
            <a:spLocks noGrp="1"/>
          </p:cNvSpPr>
          <p:nvPr>
            <p:ph type="sldNum" sz="quarter" idx="12"/>
          </p:nvPr>
        </p:nvSpPr>
        <p:spPr/>
        <p:txBody>
          <a:bodyPr/>
          <a:lstStyle/>
          <a:p>
            <a:pPr>
              <a:defRPr/>
            </a:pPr>
            <a:fld id="{7EDEF759-922A-4FB2-A37C-6A7EB9030BEF}" type="slidenum">
              <a:rPr lang="ru-RU" altLang="ru-RU" smtClean="0"/>
              <a:pPr>
                <a:defRPr/>
              </a:pPr>
              <a:t>‹#›</a:t>
            </a:fld>
            <a:endParaRPr lang="ru-RU" altLang="ru-RU"/>
          </a:p>
        </p:txBody>
      </p:sp>
    </p:spTree>
    <p:extLst>
      <p:ext uri="{BB962C8B-B14F-4D97-AF65-F5344CB8AC3E}">
        <p14:creationId xmlns:p14="http://schemas.microsoft.com/office/powerpoint/2010/main" val="3727993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endParaRPr lang="ru-RU" altLang="ru-RU"/>
          </a:p>
        </p:txBody>
      </p:sp>
      <p:sp>
        <p:nvSpPr>
          <p:cNvPr id="5" name="Footer Placeholder 4"/>
          <p:cNvSpPr>
            <a:spLocks noGrp="1"/>
          </p:cNvSpPr>
          <p:nvPr>
            <p:ph type="ftr" sz="quarter" idx="11"/>
          </p:nvPr>
        </p:nvSpPr>
        <p:spPr/>
        <p:txBody>
          <a:bodyPr/>
          <a:lstStyle/>
          <a:p>
            <a:pPr>
              <a:defRPr/>
            </a:pPr>
            <a:endParaRPr lang="ru-RU" altLang="ru-RU"/>
          </a:p>
        </p:txBody>
      </p:sp>
      <p:sp>
        <p:nvSpPr>
          <p:cNvPr id="6" name="Slide Number Placeholder 5"/>
          <p:cNvSpPr>
            <a:spLocks noGrp="1"/>
          </p:cNvSpPr>
          <p:nvPr>
            <p:ph type="sldNum" sz="quarter" idx="12"/>
          </p:nvPr>
        </p:nvSpPr>
        <p:spPr/>
        <p:txBody>
          <a:bodyPr/>
          <a:lstStyle/>
          <a:p>
            <a:pPr>
              <a:defRPr/>
            </a:pPr>
            <a:fld id="{A4B854CB-60A4-404E-9677-60AAFDB4C609}" type="slidenum">
              <a:rPr lang="ru-RU" altLang="ru-RU" smtClean="0"/>
              <a:pPr>
                <a:defRPr/>
              </a:pPr>
              <a:t>‹#›</a:t>
            </a:fld>
            <a:endParaRPr lang="ru-RU" altLang="ru-RU"/>
          </a:p>
        </p:txBody>
      </p:sp>
    </p:spTree>
    <p:extLst>
      <p:ext uri="{BB962C8B-B14F-4D97-AF65-F5344CB8AC3E}">
        <p14:creationId xmlns:p14="http://schemas.microsoft.com/office/powerpoint/2010/main" val="2075313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endParaRPr lang="ru-RU" altLang="ru-RU"/>
          </a:p>
        </p:txBody>
      </p:sp>
      <p:sp>
        <p:nvSpPr>
          <p:cNvPr id="5" name="Footer Placeholder 4"/>
          <p:cNvSpPr>
            <a:spLocks noGrp="1"/>
          </p:cNvSpPr>
          <p:nvPr>
            <p:ph type="ftr" sz="quarter" idx="11"/>
          </p:nvPr>
        </p:nvSpPr>
        <p:spPr/>
        <p:txBody>
          <a:bodyPr/>
          <a:lstStyle/>
          <a:p>
            <a:pPr>
              <a:defRPr/>
            </a:pPr>
            <a:endParaRPr lang="ru-RU" altLang="ru-RU"/>
          </a:p>
        </p:txBody>
      </p:sp>
      <p:sp>
        <p:nvSpPr>
          <p:cNvPr id="6" name="Slide Number Placeholder 5"/>
          <p:cNvSpPr>
            <a:spLocks noGrp="1"/>
          </p:cNvSpPr>
          <p:nvPr>
            <p:ph type="sldNum" sz="quarter" idx="12"/>
          </p:nvPr>
        </p:nvSpPr>
        <p:spPr/>
        <p:txBody>
          <a:bodyPr/>
          <a:lstStyle/>
          <a:p>
            <a:pPr>
              <a:defRPr/>
            </a:pPr>
            <a:fld id="{A87183A5-5340-46F0-BB6E-CA1665B426BC}" type="slidenum">
              <a:rPr lang="ru-RU" altLang="ru-RU" smtClean="0"/>
              <a:pPr>
                <a:defRPr/>
              </a:pPr>
              <a:t>‹#›</a:t>
            </a:fld>
            <a:endParaRPr lang="ru-RU" altLang="ru-RU"/>
          </a:p>
        </p:txBody>
      </p:sp>
    </p:spTree>
    <p:extLst>
      <p:ext uri="{BB962C8B-B14F-4D97-AF65-F5344CB8AC3E}">
        <p14:creationId xmlns:p14="http://schemas.microsoft.com/office/powerpoint/2010/main" val="11167010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a:defRPr/>
            </a:pPr>
            <a:endParaRPr lang="ru-RU" altLang="ru-RU"/>
          </a:p>
        </p:txBody>
      </p:sp>
      <p:sp>
        <p:nvSpPr>
          <p:cNvPr id="6" name="Footer Placeholder 5"/>
          <p:cNvSpPr>
            <a:spLocks noGrp="1"/>
          </p:cNvSpPr>
          <p:nvPr>
            <p:ph type="ftr" sz="quarter" idx="11"/>
          </p:nvPr>
        </p:nvSpPr>
        <p:spPr/>
        <p:txBody>
          <a:bodyPr/>
          <a:lstStyle/>
          <a:p>
            <a:pPr>
              <a:defRPr/>
            </a:pPr>
            <a:endParaRPr lang="ru-RU" altLang="ru-RU"/>
          </a:p>
        </p:txBody>
      </p:sp>
      <p:sp>
        <p:nvSpPr>
          <p:cNvPr id="7" name="Slide Number Placeholder 6"/>
          <p:cNvSpPr>
            <a:spLocks noGrp="1"/>
          </p:cNvSpPr>
          <p:nvPr>
            <p:ph type="sldNum" sz="quarter" idx="12"/>
          </p:nvPr>
        </p:nvSpPr>
        <p:spPr/>
        <p:txBody>
          <a:bodyPr/>
          <a:lstStyle/>
          <a:p>
            <a:pPr>
              <a:defRPr/>
            </a:pPr>
            <a:fld id="{34166D18-2A6D-4A97-B586-2A7333E815BE}" type="slidenum">
              <a:rPr lang="ru-RU" altLang="ru-RU" smtClean="0"/>
              <a:pPr>
                <a:defRPr/>
              </a:pPr>
              <a:t>‹#›</a:t>
            </a:fld>
            <a:endParaRPr lang="ru-RU" altLang="ru-RU"/>
          </a:p>
        </p:txBody>
      </p:sp>
    </p:spTree>
    <p:extLst>
      <p:ext uri="{BB962C8B-B14F-4D97-AF65-F5344CB8AC3E}">
        <p14:creationId xmlns:p14="http://schemas.microsoft.com/office/powerpoint/2010/main" val="33530389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a:defRPr/>
            </a:pPr>
            <a:endParaRPr lang="ru-RU" altLang="ru-RU"/>
          </a:p>
        </p:txBody>
      </p:sp>
      <p:sp>
        <p:nvSpPr>
          <p:cNvPr id="8" name="Footer Placeholder 7"/>
          <p:cNvSpPr>
            <a:spLocks noGrp="1"/>
          </p:cNvSpPr>
          <p:nvPr>
            <p:ph type="ftr" sz="quarter" idx="11"/>
          </p:nvPr>
        </p:nvSpPr>
        <p:spPr/>
        <p:txBody>
          <a:bodyPr/>
          <a:lstStyle/>
          <a:p>
            <a:pPr>
              <a:defRPr/>
            </a:pPr>
            <a:endParaRPr lang="ru-RU" altLang="ru-RU"/>
          </a:p>
        </p:txBody>
      </p:sp>
      <p:sp>
        <p:nvSpPr>
          <p:cNvPr id="9" name="Slide Number Placeholder 8"/>
          <p:cNvSpPr>
            <a:spLocks noGrp="1"/>
          </p:cNvSpPr>
          <p:nvPr>
            <p:ph type="sldNum" sz="quarter" idx="12"/>
          </p:nvPr>
        </p:nvSpPr>
        <p:spPr/>
        <p:txBody>
          <a:bodyPr/>
          <a:lstStyle/>
          <a:p>
            <a:pPr>
              <a:defRPr/>
            </a:pPr>
            <a:fld id="{CD3FAB67-B8F1-4CC5-B512-493ABF11D623}" type="slidenum">
              <a:rPr lang="ru-RU" altLang="ru-RU" smtClean="0"/>
              <a:pPr>
                <a:defRPr/>
              </a:pPr>
              <a:t>‹#›</a:t>
            </a:fld>
            <a:endParaRPr lang="ru-RU" altLang="ru-RU"/>
          </a:p>
        </p:txBody>
      </p:sp>
    </p:spTree>
    <p:extLst>
      <p:ext uri="{BB962C8B-B14F-4D97-AF65-F5344CB8AC3E}">
        <p14:creationId xmlns:p14="http://schemas.microsoft.com/office/powerpoint/2010/main" val="2695346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pPr>
              <a:defRPr/>
            </a:pPr>
            <a:endParaRPr lang="ru-RU" altLang="ru-RU"/>
          </a:p>
        </p:txBody>
      </p:sp>
      <p:sp>
        <p:nvSpPr>
          <p:cNvPr id="4" name="Footer Placeholder 3"/>
          <p:cNvSpPr>
            <a:spLocks noGrp="1"/>
          </p:cNvSpPr>
          <p:nvPr>
            <p:ph type="ftr" sz="quarter" idx="11"/>
          </p:nvPr>
        </p:nvSpPr>
        <p:spPr/>
        <p:txBody>
          <a:bodyPr/>
          <a:lstStyle/>
          <a:p>
            <a:pPr>
              <a:defRPr/>
            </a:pPr>
            <a:endParaRPr lang="ru-RU" altLang="ru-RU"/>
          </a:p>
        </p:txBody>
      </p:sp>
      <p:sp>
        <p:nvSpPr>
          <p:cNvPr id="5" name="Slide Number Placeholder 4"/>
          <p:cNvSpPr>
            <a:spLocks noGrp="1"/>
          </p:cNvSpPr>
          <p:nvPr>
            <p:ph type="sldNum" sz="quarter" idx="12"/>
          </p:nvPr>
        </p:nvSpPr>
        <p:spPr/>
        <p:txBody>
          <a:bodyPr/>
          <a:lstStyle/>
          <a:p>
            <a:pPr>
              <a:defRPr/>
            </a:pPr>
            <a:fld id="{C472123D-FC8D-4D90-958C-389A7E96D6C5}" type="slidenum">
              <a:rPr lang="ru-RU" altLang="ru-RU" smtClean="0"/>
              <a:pPr>
                <a:defRPr/>
              </a:pPr>
              <a:t>‹#›</a:t>
            </a:fld>
            <a:endParaRPr lang="ru-RU" altLang="ru-RU"/>
          </a:p>
        </p:txBody>
      </p:sp>
    </p:spTree>
    <p:extLst>
      <p:ext uri="{BB962C8B-B14F-4D97-AF65-F5344CB8AC3E}">
        <p14:creationId xmlns:p14="http://schemas.microsoft.com/office/powerpoint/2010/main" val="1301518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ru-RU" altLang="ru-RU"/>
          </a:p>
        </p:txBody>
      </p:sp>
      <p:sp>
        <p:nvSpPr>
          <p:cNvPr id="3" name="Footer Placeholder 2"/>
          <p:cNvSpPr>
            <a:spLocks noGrp="1"/>
          </p:cNvSpPr>
          <p:nvPr>
            <p:ph type="ftr" sz="quarter" idx="11"/>
          </p:nvPr>
        </p:nvSpPr>
        <p:spPr/>
        <p:txBody>
          <a:bodyPr/>
          <a:lstStyle/>
          <a:p>
            <a:pPr>
              <a:defRPr/>
            </a:pPr>
            <a:endParaRPr lang="ru-RU" altLang="ru-RU"/>
          </a:p>
        </p:txBody>
      </p:sp>
      <p:sp>
        <p:nvSpPr>
          <p:cNvPr id="4" name="Slide Number Placeholder 3"/>
          <p:cNvSpPr>
            <a:spLocks noGrp="1"/>
          </p:cNvSpPr>
          <p:nvPr>
            <p:ph type="sldNum" sz="quarter" idx="12"/>
          </p:nvPr>
        </p:nvSpPr>
        <p:spPr/>
        <p:txBody>
          <a:bodyPr/>
          <a:lstStyle/>
          <a:p>
            <a:pPr>
              <a:defRPr/>
            </a:pPr>
            <a:fld id="{4026A8CA-84C4-4D78-899A-D453352DF526}" type="slidenum">
              <a:rPr lang="ru-RU" altLang="ru-RU" smtClean="0"/>
              <a:pPr>
                <a:defRPr/>
              </a:pPr>
              <a:t>‹#›</a:t>
            </a:fld>
            <a:endParaRPr lang="ru-RU" altLang="ru-RU"/>
          </a:p>
        </p:txBody>
      </p:sp>
    </p:spTree>
    <p:extLst>
      <p:ext uri="{BB962C8B-B14F-4D97-AF65-F5344CB8AC3E}">
        <p14:creationId xmlns:p14="http://schemas.microsoft.com/office/powerpoint/2010/main" val="753448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endParaRPr lang="ru-RU" altLang="ru-RU"/>
          </a:p>
        </p:txBody>
      </p:sp>
      <p:sp>
        <p:nvSpPr>
          <p:cNvPr id="6" name="Footer Placeholder 5"/>
          <p:cNvSpPr>
            <a:spLocks noGrp="1"/>
          </p:cNvSpPr>
          <p:nvPr>
            <p:ph type="ftr" sz="quarter" idx="11"/>
          </p:nvPr>
        </p:nvSpPr>
        <p:spPr/>
        <p:txBody>
          <a:bodyPr/>
          <a:lstStyle/>
          <a:p>
            <a:pPr>
              <a:defRPr/>
            </a:pPr>
            <a:endParaRPr lang="ru-RU" altLang="ru-RU"/>
          </a:p>
        </p:txBody>
      </p:sp>
      <p:sp>
        <p:nvSpPr>
          <p:cNvPr id="7" name="Slide Number Placeholder 6"/>
          <p:cNvSpPr>
            <a:spLocks noGrp="1"/>
          </p:cNvSpPr>
          <p:nvPr>
            <p:ph type="sldNum" sz="quarter" idx="12"/>
          </p:nvPr>
        </p:nvSpPr>
        <p:spPr/>
        <p:txBody>
          <a:bodyPr/>
          <a:lstStyle/>
          <a:p>
            <a:pPr>
              <a:defRPr/>
            </a:pPr>
            <a:fld id="{8546DD0D-FD15-47DC-807A-0A5B6B96D4E7}" type="slidenum">
              <a:rPr lang="ru-RU" altLang="ru-RU" smtClean="0"/>
              <a:pPr>
                <a:defRPr/>
              </a:pPr>
              <a:t>‹#›</a:t>
            </a:fld>
            <a:endParaRPr lang="ru-RU" altLang="ru-RU"/>
          </a:p>
        </p:txBody>
      </p:sp>
    </p:spTree>
    <p:extLst>
      <p:ext uri="{BB962C8B-B14F-4D97-AF65-F5344CB8AC3E}">
        <p14:creationId xmlns:p14="http://schemas.microsoft.com/office/powerpoint/2010/main" val="2330115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endParaRPr lang="ru-RU" altLang="ru-RU"/>
          </a:p>
        </p:txBody>
      </p:sp>
      <p:sp>
        <p:nvSpPr>
          <p:cNvPr id="6" name="Footer Placeholder 5"/>
          <p:cNvSpPr>
            <a:spLocks noGrp="1"/>
          </p:cNvSpPr>
          <p:nvPr>
            <p:ph type="ftr" sz="quarter" idx="11"/>
          </p:nvPr>
        </p:nvSpPr>
        <p:spPr/>
        <p:txBody>
          <a:bodyPr/>
          <a:lstStyle/>
          <a:p>
            <a:pPr>
              <a:defRPr/>
            </a:pPr>
            <a:endParaRPr lang="ru-RU" altLang="ru-RU"/>
          </a:p>
        </p:txBody>
      </p:sp>
      <p:sp>
        <p:nvSpPr>
          <p:cNvPr id="7" name="Slide Number Placeholder 6"/>
          <p:cNvSpPr>
            <a:spLocks noGrp="1"/>
          </p:cNvSpPr>
          <p:nvPr>
            <p:ph type="sldNum" sz="quarter" idx="12"/>
          </p:nvPr>
        </p:nvSpPr>
        <p:spPr/>
        <p:txBody>
          <a:bodyPr/>
          <a:lstStyle/>
          <a:p>
            <a:pPr>
              <a:defRPr/>
            </a:pPr>
            <a:fld id="{53947EA0-52B3-422D-A868-8FA5872B87B7}" type="slidenum">
              <a:rPr lang="ru-RU" altLang="ru-RU" smtClean="0"/>
              <a:pPr>
                <a:defRPr/>
              </a:pPr>
              <a:t>‹#›</a:t>
            </a:fld>
            <a:endParaRPr lang="ru-RU" altLang="ru-RU"/>
          </a:p>
        </p:txBody>
      </p:sp>
    </p:spTree>
    <p:extLst>
      <p:ext uri="{BB962C8B-B14F-4D97-AF65-F5344CB8AC3E}">
        <p14:creationId xmlns:p14="http://schemas.microsoft.com/office/powerpoint/2010/main" val="2437822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ru-RU" alt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lt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C4315AF-B0CE-4C31-9CA4-D5C898B5FB27}" type="slidenum">
              <a:rPr lang="ru-RU" altLang="ru-RU" smtClean="0"/>
              <a:pPr>
                <a:defRPr/>
              </a:pPr>
              <a:t>‹#›</a:t>
            </a:fld>
            <a:endParaRPr lang="ru-RU" altLang="ru-RU"/>
          </a:p>
        </p:txBody>
      </p:sp>
    </p:spTree>
    <p:extLst>
      <p:ext uri="{BB962C8B-B14F-4D97-AF65-F5344CB8AC3E}">
        <p14:creationId xmlns:p14="http://schemas.microsoft.com/office/powerpoint/2010/main" val="503496914"/>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15.png"/><Relationship Id="rId5" Type="http://schemas.openxmlformats.org/officeDocument/2006/relationships/image" Target="../media/image2.png"/><Relationship Id="rId10" Type="http://schemas.openxmlformats.org/officeDocument/2006/relationships/image" Target="../media/image32.png"/><Relationship Id="rId4" Type="http://schemas.openxmlformats.org/officeDocument/2006/relationships/image" Target="../media/image1.png"/><Relationship Id="rId9"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gif"/><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gif"/><Relationship Id="rId5" Type="http://schemas.openxmlformats.org/officeDocument/2006/relationships/image" Target="../media/image7.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7.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21.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2.png"/><Relationship Id="rId7" Type="http://schemas.openxmlformats.org/officeDocument/2006/relationships/image" Target="../media/image20.png"/><Relationship Id="rId12"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5.png"/><Relationship Id="rId5" Type="http://schemas.openxmlformats.org/officeDocument/2006/relationships/image" Target="../media/image2.png"/><Relationship Id="rId10" Type="http://schemas.openxmlformats.org/officeDocument/2006/relationships/image" Target="../media/image24.png"/><Relationship Id="rId4" Type="http://schemas.openxmlformats.org/officeDocument/2006/relationships/image" Target="../media/image1.png"/><Relationship Id="rId9"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0"/>
          <p:cNvSpPr>
            <a:spLocks noChangeArrowheads="1"/>
          </p:cNvSpPr>
          <p:nvPr/>
        </p:nvSpPr>
        <p:spPr bwMode="auto">
          <a:xfrm>
            <a:off x="983432" y="688843"/>
            <a:ext cx="10513168"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ru-RU" dirty="0">
                <a:latin typeface="Calibri" panose="020F0502020204030204" pitchFamily="34" charset="0"/>
              </a:rPr>
              <a:t>Oscillation damper for misaligned witness </a:t>
            </a:r>
            <a:endParaRPr lang="en-US" altLang="ru-RU" dirty="0" smtClean="0">
              <a:latin typeface="Calibri" panose="020F0502020204030204" pitchFamily="34" charset="0"/>
            </a:endParaRPr>
          </a:p>
          <a:p>
            <a:pPr algn="ctr" eaLnBrk="1" hangingPunct="1">
              <a:spcBef>
                <a:spcPct val="0"/>
              </a:spcBef>
              <a:buFontTx/>
              <a:buNone/>
            </a:pPr>
            <a:r>
              <a:rPr lang="en-US" altLang="ru-RU" dirty="0" smtClean="0">
                <a:latin typeface="Calibri" panose="020F0502020204030204" pitchFamily="34" charset="0"/>
              </a:rPr>
              <a:t>in </a:t>
            </a:r>
            <a:r>
              <a:rPr lang="en-US" altLang="ru-RU" dirty="0">
                <a:latin typeface="Calibri" panose="020F0502020204030204" pitchFamily="34" charset="0"/>
              </a:rPr>
              <a:t>plasma wakefield accelerator</a:t>
            </a:r>
            <a:endParaRPr lang="ru-RU" altLang="ru-RU" dirty="0">
              <a:latin typeface="Calibri" panose="020F0502020204030204" pitchFamily="34" charset="0"/>
            </a:endParaRPr>
          </a:p>
        </p:txBody>
      </p:sp>
      <p:sp>
        <p:nvSpPr>
          <p:cNvPr id="2051" name="Rectangle 11"/>
          <p:cNvSpPr>
            <a:spLocks noChangeArrowheads="1"/>
          </p:cNvSpPr>
          <p:nvPr/>
        </p:nvSpPr>
        <p:spPr bwMode="auto">
          <a:xfrm>
            <a:off x="4458979" y="2748381"/>
            <a:ext cx="388580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ctr" hangingPunct="1">
              <a:spcBef>
                <a:spcPct val="0"/>
              </a:spcBef>
              <a:buFontTx/>
              <a:buNone/>
            </a:pPr>
            <a:r>
              <a:rPr lang="en-US" altLang="ru-RU" sz="2400" u="sng" dirty="0" smtClean="0">
                <a:latin typeface="Calibri" panose="020F0502020204030204" pitchFamily="34" charset="0"/>
              </a:rPr>
              <a:t>K. </a:t>
            </a:r>
            <a:r>
              <a:rPr lang="en-US" altLang="ru-RU" sz="2400" u="sng" dirty="0" err="1" smtClean="0">
                <a:latin typeface="Calibri" panose="020F0502020204030204" pitchFamily="34" charset="0"/>
              </a:rPr>
              <a:t>Lotov</a:t>
            </a:r>
            <a:r>
              <a:rPr lang="ru-RU" altLang="ru-RU" sz="2400" dirty="0" smtClean="0">
                <a:latin typeface="Calibri" panose="020F0502020204030204" pitchFamily="34" charset="0"/>
              </a:rPr>
              <a:t>, </a:t>
            </a:r>
            <a:r>
              <a:rPr lang="en-US" altLang="ru-RU" sz="2400" dirty="0" smtClean="0">
                <a:latin typeface="Calibri" panose="020F0502020204030204" pitchFamily="34" charset="0"/>
              </a:rPr>
              <a:t>I. </a:t>
            </a:r>
            <a:r>
              <a:rPr lang="en-US" altLang="ru-RU" sz="2400" dirty="0" err="1" smtClean="0">
                <a:latin typeface="Calibri" panose="020F0502020204030204" pitchFamily="34" charset="0"/>
              </a:rPr>
              <a:t>Kargapolov</a:t>
            </a:r>
            <a:r>
              <a:rPr lang="ru-RU" altLang="ru-RU" sz="2400" dirty="0" smtClean="0">
                <a:latin typeface="Calibri" panose="020F0502020204030204" pitchFamily="34" charset="0"/>
              </a:rPr>
              <a:t>, </a:t>
            </a:r>
            <a:r>
              <a:rPr lang="en-US" altLang="ru-RU" sz="2400" dirty="0" smtClean="0">
                <a:latin typeface="Calibri" panose="020F0502020204030204" pitchFamily="34" charset="0"/>
              </a:rPr>
              <a:t>P. </a:t>
            </a:r>
            <a:r>
              <a:rPr lang="en-US" altLang="ru-RU" sz="2400" dirty="0" err="1" smtClean="0">
                <a:latin typeface="Calibri" panose="020F0502020204030204" pitchFamily="34" charset="0"/>
              </a:rPr>
              <a:t>Tuev</a:t>
            </a:r>
            <a:endParaRPr lang="ru-RU" altLang="ru-RU" sz="2400" dirty="0">
              <a:latin typeface="Calibri" panose="020F0502020204030204" pitchFamily="34" charset="0"/>
            </a:endParaRPr>
          </a:p>
        </p:txBody>
      </p:sp>
      <p:pic>
        <p:nvPicPr>
          <p:cNvPr id="205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7222" y="3927279"/>
            <a:ext cx="935038"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Рисунок 7"/>
          <p:cNvPicPr>
            <a:picLocks noChangeAspect="1"/>
          </p:cNvPicPr>
          <p:nvPr/>
        </p:nvPicPr>
        <p:blipFill>
          <a:blip r:embed="rId3"/>
          <a:stretch>
            <a:fillRect/>
          </a:stretch>
        </p:blipFill>
        <p:spPr>
          <a:xfrm>
            <a:off x="4007222" y="4562953"/>
            <a:ext cx="1152525" cy="430358"/>
          </a:xfrm>
          <a:prstGeom prst="rect">
            <a:avLst/>
          </a:prstGeom>
        </p:spPr>
      </p:pic>
      <p:sp>
        <p:nvSpPr>
          <p:cNvPr id="9" name="Rectangle 5"/>
          <p:cNvSpPr>
            <a:spLocks noChangeArrowheads="1"/>
          </p:cNvSpPr>
          <p:nvPr/>
        </p:nvSpPr>
        <p:spPr bwMode="auto">
          <a:xfrm>
            <a:off x="5663952" y="4005064"/>
            <a:ext cx="3431067"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ctr" hangingPunct="1">
              <a:spcBef>
                <a:spcPct val="0"/>
              </a:spcBef>
              <a:buFontTx/>
              <a:buNone/>
            </a:pPr>
            <a:r>
              <a:rPr lang="en-US" altLang="ru-RU" sz="1800" dirty="0" err="1" smtClean="0">
                <a:latin typeface="+mn-lt"/>
              </a:rPr>
              <a:t>Budker</a:t>
            </a:r>
            <a:r>
              <a:rPr lang="en-US" altLang="ru-RU" sz="1800" dirty="0" smtClean="0">
                <a:latin typeface="+mn-lt"/>
              </a:rPr>
              <a:t> Institute of Nuclear Physics</a:t>
            </a:r>
            <a:endParaRPr lang="en-US" altLang="ru-RU" sz="1800" dirty="0">
              <a:latin typeface="+mn-lt"/>
            </a:endParaRPr>
          </a:p>
          <a:p>
            <a:pPr eaLnBrk="1" fontAlgn="ctr" hangingPunct="1">
              <a:spcBef>
                <a:spcPct val="0"/>
              </a:spcBef>
              <a:buFontTx/>
              <a:buNone/>
            </a:pPr>
            <a:endParaRPr lang="en-US" altLang="ru-RU" sz="1800" dirty="0">
              <a:latin typeface="+mn-lt"/>
            </a:endParaRPr>
          </a:p>
          <a:p>
            <a:pPr eaLnBrk="1" fontAlgn="ctr" hangingPunct="1">
              <a:spcBef>
                <a:spcPct val="0"/>
              </a:spcBef>
              <a:buFontTx/>
              <a:buNone/>
            </a:pPr>
            <a:r>
              <a:rPr lang="en-US" altLang="ru-RU" sz="1800" dirty="0" smtClean="0">
                <a:latin typeface="+mn-lt"/>
              </a:rPr>
              <a:t>Novosibirsk State University</a:t>
            </a:r>
            <a:endParaRPr lang="ru-RU" altLang="ru-RU" sz="1800" dirty="0">
              <a:latin typeface="+mn-lt"/>
            </a:endParaRPr>
          </a:p>
        </p:txBody>
      </p:sp>
    </p:spTree>
    <p:extLst>
      <p:ext uri="{BB962C8B-B14F-4D97-AF65-F5344CB8AC3E}">
        <p14:creationId xmlns:p14="http://schemas.microsoft.com/office/powerpoint/2010/main" val="15938855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stretch>
            <a:fillRect/>
          </a:stretch>
        </p:blipFill>
        <p:spPr>
          <a:xfrm>
            <a:off x="5664772" y="1093114"/>
            <a:ext cx="6182298" cy="4414708"/>
          </a:xfrm>
          <a:prstGeom prst="rect">
            <a:avLst/>
          </a:prstGeom>
        </p:spPr>
      </p:pic>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5"/>
          <a:stretch>
            <a:fillRect/>
          </a:stretch>
        </p:blipFill>
        <p:spPr>
          <a:xfrm>
            <a:off x="849777" y="29528"/>
            <a:ext cx="1000783" cy="373697"/>
          </a:xfrm>
          <a:prstGeom prst="rect">
            <a:avLst/>
          </a:prstGeom>
        </p:spPr>
      </p:pic>
      <p:sp>
        <p:nvSpPr>
          <p:cNvPr id="2" name="TextBox 1"/>
          <p:cNvSpPr txBox="1"/>
          <p:nvPr/>
        </p:nvSpPr>
        <p:spPr>
          <a:xfrm>
            <a:off x="160232" y="529327"/>
            <a:ext cx="6680034" cy="400110"/>
          </a:xfrm>
          <a:prstGeom prst="rect">
            <a:avLst/>
          </a:prstGeom>
          <a:noFill/>
        </p:spPr>
        <p:txBody>
          <a:bodyPr wrap="none" rtlCol="0">
            <a:spAutoFit/>
          </a:bodyPr>
          <a:lstStyle/>
          <a:p>
            <a:r>
              <a:rPr lang="en-US" sz="2000" dirty="0"/>
              <a:t>H</a:t>
            </a:r>
            <a:r>
              <a:rPr lang="en-US" sz="2000" dirty="0" smtClean="0"/>
              <a:t>ow </a:t>
            </a:r>
            <a:r>
              <a:rPr lang="en-US" sz="2000" dirty="0"/>
              <a:t>wide the damping </a:t>
            </a:r>
            <a:r>
              <a:rPr lang="en-US" sz="2000" dirty="0" smtClean="0"/>
              <a:t>regime is </a:t>
            </a:r>
            <a:r>
              <a:rPr lang="en-US" sz="2000" dirty="0"/>
              <a:t>in the parameter </a:t>
            </a:r>
            <a:r>
              <a:rPr lang="en-US" sz="2000" dirty="0" smtClean="0"/>
              <a:t>space</a:t>
            </a:r>
            <a:r>
              <a:rPr lang="en-US" sz="2000" dirty="0"/>
              <a:t>?</a:t>
            </a:r>
            <a:endParaRPr lang="ru-RU" sz="2000" dirty="0"/>
          </a:p>
        </p:txBody>
      </p:sp>
      <p:sp>
        <p:nvSpPr>
          <p:cNvPr id="3" name="TextBox 2"/>
          <p:cNvSpPr txBox="1"/>
          <p:nvPr/>
        </p:nvSpPr>
        <p:spPr>
          <a:xfrm>
            <a:off x="160232" y="1055539"/>
            <a:ext cx="5791752" cy="523220"/>
          </a:xfrm>
          <a:prstGeom prst="rect">
            <a:avLst/>
          </a:prstGeom>
          <a:noFill/>
        </p:spPr>
        <p:txBody>
          <a:bodyPr wrap="square" rtlCol="0">
            <a:spAutoFit/>
          </a:bodyPr>
          <a:lstStyle/>
          <a:p>
            <a:r>
              <a:rPr lang="en-US" dirty="0"/>
              <a:t>We </a:t>
            </a:r>
            <a:r>
              <a:rPr lang="en-US" dirty="0" smtClean="0"/>
              <a:t>need some target function </a:t>
            </a:r>
            <a:r>
              <a:rPr lang="en-US" dirty="0"/>
              <a:t>to compare the </a:t>
            </a:r>
            <a:r>
              <a:rPr lang="en-US" dirty="0" smtClean="0"/>
              <a:t>variants: </a:t>
            </a:r>
            <a:r>
              <a:rPr lang="en-US" dirty="0"/>
              <a:t>effective witness </a:t>
            </a:r>
            <a:r>
              <a:rPr lang="en-US" dirty="0" smtClean="0"/>
              <a:t>size</a:t>
            </a:r>
            <a:r>
              <a:rPr lang="ru-RU" dirty="0" smtClean="0"/>
              <a:t>:  </a:t>
            </a:r>
            <a:endParaRPr lang="ru-RU" dirty="0"/>
          </a:p>
        </p:txBody>
      </p:sp>
      <p:pic>
        <p:nvPicPr>
          <p:cNvPr id="5" name="Рисунок 4"/>
          <p:cNvPicPr>
            <a:picLocks noChangeAspect="1"/>
          </p:cNvPicPr>
          <p:nvPr/>
        </p:nvPicPr>
        <p:blipFill>
          <a:blip r:embed="rId6"/>
          <a:stretch>
            <a:fillRect/>
          </a:stretch>
        </p:blipFill>
        <p:spPr>
          <a:xfrm>
            <a:off x="1483752" y="1578759"/>
            <a:ext cx="2857500" cy="578644"/>
          </a:xfrm>
          <a:prstGeom prst="rect">
            <a:avLst/>
          </a:prstGeom>
        </p:spPr>
      </p:pic>
      <p:sp>
        <p:nvSpPr>
          <p:cNvPr id="11" name="TextBox 10"/>
          <p:cNvSpPr txBox="1"/>
          <p:nvPr/>
        </p:nvSpPr>
        <p:spPr>
          <a:xfrm>
            <a:off x="160232" y="2276872"/>
            <a:ext cx="5375598" cy="738664"/>
          </a:xfrm>
          <a:prstGeom prst="rect">
            <a:avLst/>
          </a:prstGeom>
          <a:noFill/>
        </p:spPr>
        <p:txBody>
          <a:bodyPr wrap="square" rtlCol="0">
            <a:spAutoFit/>
          </a:bodyPr>
          <a:lstStyle/>
          <a:p>
            <a:r>
              <a:rPr lang="en-US" dirty="0" smtClean="0"/>
              <a:t>This function is convenient in </a:t>
            </a:r>
            <a:r>
              <a:rPr lang="en-US" dirty="0"/>
              <a:t>that it quickly approaches a constant and does </a:t>
            </a:r>
            <a:r>
              <a:rPr lang="en-US" dirty="0" smtClean="0"/>
              <a:t>not change </a:t>
            </a:r>
            <a:r>
              <a:rPr lang="en-US" dirty="0"/>
              <a:t>further as the witness </a:t>
            </a:r>
            <a:r>
              <a:rPr lang="en-US" dirty="0" smtClean="0"/>
              <a:t>accelerates</a:t>
            </a:r>
            <a:r>
              <a:rPr lang="ru-RU" dirty="0" smtClean="0"/>
              <a:t> (</a:t>
            </a:r>
            <a:r>
              <a:rPr lang="en-US" dirty="0" smtClean="0"/>
              <a:t>we can </a:t>
            </a:r>
            <a:r>
              <a:rPr lang="ru-RU" dirty="0" smtClean="0"/>
              <a:t>«</a:t>
            </a:r>
            <a:r>
              <a:rPr lang="en-US" dirty="0" smtClean="0"/>
              <a:t>measure</a:t>
            </a:r>
            <a:r>
              <a:rPr lang="ru-RU" dirty="0" smtClean="0"/>
              <a:t>» </a:t>
            </a:r>
            <a:r>
              <a:rPr lang="en-US" dirty="0" smtClean="0"/>
              <a:t>it any time, at                     for definiteness</a:t>
            </a:r>
            <a:r>
              <a:rPr lang="ru-RU" dirty="0" smtClean="0"/>
              <a:t>):</a:t>
            </a:r>
            <a:endParaRPr lang="ru-RU" dirty="0"/>
          </a:p>
        </p:txBody>
      </p:sp>
      <p:pic>
        <p:nvPicPr>
          <p:cNvPr id="12" name="Рисунок 11"/>
          <p:cNvPicPr>
            <a:picLocks noChangeAspect="1"/>
          </p:cNvPicPr>
          <p:nvPr/>
        </p:nvPicPr>
        <p:blipFill>
          <a:blip r:embed="rId7"/>
          <a:stretch>
            <a:fillRect/>
          </a:stretch>
        </p:blipFill>
        <p:spPr>
          <a:xfrm>
            <a:off x="389611" y="3068960"/>
            <a:ext cx="4316270" cy="2314063"/>
          </a:xfrm>
          <a:prstGeom prst="rect">
            <a:avLst/>
          </a:prstGeom>
        </p:spPr>
      </p:pic>
      <p:cxnSp>
        <p:nvCxnSpPr>
          <p:cNvPr id="17" name="Прямая со стрелкой 16"/>
          <p:cNvCxnSpPr/>
          <p:nvPr/>
        </p:nvCxnSpPr>
        <p:spPr>
          <a:xfrm flipV="1">
            <a:off x="2015359" y="3654550"/>
            <a:ext cx="0" cy="36004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8" name="Рисунок 17"/>
          <p:cNvPicPr>
            <a:picLocks noChangeAspect="1"/>
          </p:cNvPicPr>
          <p:nvPr/>
        </p:nvPicPr>
        <p:blipFill>
          <a:blip r:embed="rId8"/>
          <a:stretch>
            <a:fillRect/>
          </a:stretch>
        </p:blipFill>
        <p:spPr>
          <a:xfrm>
            <a:off x="2063552" y="3573016"/>
            <a:ext cx="276225" cy="147638"/>
          </a:xfrm>
          <a:prstGeom prst="rect">
            <a:avLst/>
          </a:prstGeom>
        </p:spPr>
      </p:pic>
      <p:sp>
        <p:nvSpPr>
          <p:cNvPr id="21" name="TextBox 20"/>
          <p:cNvSpPr txBox="1"/>
          <p:nvPr/>
        </p:nvSpPr>
        <p:spPr>
          <a:xfrm>
            <a:off x="191344" y="5521710"/>
            <a:ext cx="7806248" cy="1169551"/>
          </a:xfrm>
          <a:prstGeom prst="rect">
            <a:avLst/>
          </a:prstGeom>
          <a:noFill/>
        </p:spPr>
        <p:txBody>
          <a:bodyPr wrap="square" rtlCol="0">
            <a:spAutoFit/>
          </a:bodyPr>
          <a:lstStyle/>
          <a:p>
            <a:r>
              <a:rPr lang="en-US" dirty="0" smtClean="0"/>
              <a:t>Damping efficiency is a </a:t>
            </a:r>
            <a:r>
              <a:rPr lang="en-US" dirty="0"/>
              <a:t>points in the four-dimensional </a:t>
            </a:r>
            <a:r>
              <a:rPr lang="en-US" dirty="0" smtClean="0"/>
              <a:t>space</a:t>
            </a:r>
            <a:endParaRPr lang="ru-RU" dirty="0" smtClean="0"/>
          </a:p>
          <a:p>
            <a:r>
              <a:rPr lang="en-US" dirty="0" smtClean="0"/>
              <a:t>We plot circles of radius A on the plane </a:t>
            </a:r>
          </a:p>
          <a:p>
            <a:r>
              <a:rPr lang="en-US" dirty="0" smtClean="0"/>
              <a:t>Color shows the initial offset x</a:t>
            </a:r>
            <a:r>
              <a:rPr lang="en-US" baseline="-25000" dirty="0" smtClean="0"/>
              <a:t>0</a:t>
            </a:r>
            <a:r>
              <a:rPr lang="en-US" dirty="0" smtClean="0"/>
              <a:t>, </a:t>
            </a:r>
            <a:r>
              <a:rPr lang="en-US" dirty="0"/>
              <a:t>smaller offsets </a:t>
            </a:r>
            <a:r>
              <a:rPr lang="en-US" dirty="0" smtClean="0"/>
              <a:t>over larger ones. If </a:t>
            </a:r>
            <a:r>
              <a:rPr lang="en-US" dirty="0"/>
              <a:t>a circle is smaller </a:t>
            </a:r>
            <a:r>
              <a:rPr lang="en-US" dirty="0" smtClean="0"/>
              <a:t>than </a:t>
            </a:r>
          </a:p>
          <a:p>
            <a:r>
              <a:rPr lang="en-US" dirty="0" smtClean="0"/>
              <a:t>the </a:t>
            </a:r>
            <a:r>
              <a:rPr lang="en-US" dirty="0"/>
              <a:t>circle of the same color on the inset, then the </a:t>
            </a:r>
            <a:r>
              <a:rPr lang="en-US" dirty="0" smtClean="0"/>
              <a:t>damper </a:t>
            </a:r>
            <a:r>
              <a:rPr lang="en-US" dirty="0"/>
              <a:t>reduces witness </a:t>
            </a:r>
            <a:r>
              <a:rPr lang="en-US" dirty="0" smtClean="0"/>
              <a:t>oscillations.</a:t>
            </a:r>
            <a:endParaRPr lang="ru-RU" dirty="0" smtClean="0"/>
          </a:p>
          <a:p>
            <a:r>
              <a:rPr lang="en-US" dirty="0" smtClean="0"/>
              <a:t>The dominant background color is the maximum offset </a:t>
            </a:r>
            <a:r>
              <a:rPr lang="en-US" dirty="0"/>
              <a:t>up to which the damping works efficiently.</a:t>
            </a:r>
            <a:endParaRPr lang="ru-RU" dirty="0"/>
          </a:p>
        </p:txBody>
      </p:sp>
      <p:sp>
        <p:nvSpPr>
          <p:cNvPr id="25" name="Овал 24"/>
          <p:cNvSpPr/>
          <p:nvPr/>
        </p:nvSpPr>
        <p:spPr>
          <a:xfrm rot="4007025">
            <a:off x="6585143" y="1421953"/>
            <a:ext cx="2518348" cy="153158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 name="Рисунок 19"/>
          <p:cNvPicPr>
            <a:picLocks noChangeAspect="1"/>
          </p:cNvPicPr>
          <p:nvPr/>
        </p:nvPicPr>
        <p:blipFill>
          <a:blip r:embed="rId9"/>
          <a:stretch>
            <a:fillRect/>
          </a:stretch>
        </p:blipFill>
        <p:spPr>
          <a:xfrm>
            <a:off x="5060727" y="5528315"/>
            <a:ext cx="1107281" cy="271463"/>
          </a:xfrm>
          <a:prstGeom prst="rect">
            <a:avLst/>
          </a:prstGeom>
        </p:spPr>
      </p:pic>
      <p:pic>
        <p:nvPicPr>
          <p:cNvPr id="22" name="Рисунок 21"/>
          <p:cNvPicPr>
            <a:picLocks noChangeAspect="1"/>
          </p:cNvPicPr>
          <p:nvPr/>
        </p:nvPicPr>
        <p:blipFill>
          <a:blip r:embed="rId10"/>
          <a:stretch>
            <a:fillRect/>
          </a:stretch>
        </p:blipFill>
        <p:spPr>
          <a:xfrm>
            <a:off x="3392835" y="5785545"/>
            <a:ext cx="542925" cy="221456"/>
          </a:xfrm>
          <a:prstGeom prst="rect">
            <a:avLst/>
          </a:prstGeom>
        </p:spPr>
      </p:pic>
      <p:sp>
        <p:nvSpPr>
          <p:cNvPr id="6" name="TextBox 5"/>
          <p:cNvSpPr txBox="1"/>
          <p:nvPr/>
        </p:nvSpPr>
        <p:spPr>
          <a:xfrm>
            <a:off x="8317302" y="660883"/>
            <a:ext cx="1418978" cy="307777"/>
          </a:xfrm>
          <a:prstGeom prst="rect">
            <a:avLst/>
          </a:prstGeom>
          <a:noFill/>
        </p:spPr>
        <p:txBody>
          <a:bodyPr wrap="none" rtlCol="0">
            <a:spAutoFit/>
          </a:bodyPr>
          <a:lstStyle/>
          <a:p>
            <a:r>
              <a:rPr lang="en-US" dirty="0" smtClean="0"/>
              <a:t>illustration case</a:t>
            </a:r>
            <a:endParaRPr lang="ru-RU" dirty="0"/>
          </a:p>
        </p:txBody>
      </p:sp>
      <p:cxnSp>
        <p:nvCxnSpPr>
          <p:cNvPr id="8" name="Прямая со стрелкой 7"/>
          <p:cNvCxnSpPr/>
          <p:nvPr/>
        </p:nvCxnSpPr>
        <p:spPr>
          <a:xfrm flipH="1">
            <a:off x="8216600" y="929437"/>
            <a:ext cx="827869" cy="167510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0174249" y="660882"/>
            <a:ext cx="1178528" cy="307777"/>
          </a:xfrm>
          <a:prstGeom prst="rect">
            <a:avLst/>
          </a:prstGeom>
          <a:noFill/>
        </p:spPr>
        <p:txBody>
          <a:bodyPr wrap="none" rtlCol="0">
            <a:spAutoFit/>
          </a:bodyPr>
          <a:lstStyle/>
          <a:p>
            <a:r>
              <a:rPr lang="en-US" dirty="0" smtClean="0"/>
              <a:t>if no damper</a:t>
            </a:r>
            <a:endParaRPr lang="ru-RU" dirty="0"/>
          </a:p>
        </p:txBody>
      </p:sp>
      <p:cxnSp>
        <p:nvCxnSpPr>
          <p:cNvPr id="26" name="Прямая со стрелкой 25"/>
          <p:cNvCxnSpPr/>
          <p:nvPr/>
        </p:nvCxnSpPr>
        <p:spPr>
          <a:xfrm flipH="1">
            <a:off x="10367989" y="938070"/>
            <a:ext cx="153518" cy="3588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977492" y="5507822"/>
            <a:ext cx="4216104" cy="954107"/>
          </a:xfrm>
          <a:prstGeom prst="rect">
            <a:avLst/>
          </a:prstGeom>
          <a:noFill/>
        </p:spPr>
        <p:txBody>
          <a:bodyPr wrap="square" rtlCol="0">
            <a:spAutoFit/>
          </a:bodyPr>
          <a:lstStyle/>
          <a:p>
            <a:r>
              <a:rPr lang="en-US" dirty="0" smtClean="0">
                <a:solidFill>
                  <a:srgbClr val="FF0000"/>
                </a:solidFill>
              </a:rPr>
              <a:t>The </a:t>
            </a:r>
            <a:r>
              <a:rPr lang="en-US" dirty="0">
                <a:solidFill>
                  <a:srgbClr val="FF0000"/>
                </a:solidFill>
              </a:rPr>
              <a:t>required </a:t>
            </a:r>
            <a:r>
              <a:rPr lang="en-US" dirty="0" smtClean="0">
                <a:solidFill>
                  <a:srgbClr val="FF0000"/>
                </a:solidFill>
              </a:rPr>
              <a:t>accuracy: </a:t>
            </a:r>
          </a:p>
          <a:p>
            <a:r>
              <a:rPr lang="en-US" dirty="0">
                <a:solidFill>
                  <a:srgbClr val="FF0000"/>
                </a:solidFill>
              </a:rPr>
              <a:t>	</a:t>
            </a:r>
            <a:r>
              <a:rPr lang="en-US" dirty="0" smtClean="0">
                <a:solidFill>
                  <a:srgbClr val="FF0000"/>
                </a:solidFill>
              </a:rPr>
              <a:t>∼0.2k</a:t>
            </a:r>
            <a:r>
              <a:rPr lang="en-US" baseline="-25000" dirty="0" smtClean="0">
                <a:solidFill>
                  <a:srgbClr val="FF0000"/>
                </a:solidFill>
              </a:rPr>
              <a:t>p</a:t>
            </a:r>
            <a:r>
              <a:rPr lang="en-US" baseline="30000" dirty="0" smtClean="0">
                <a:solidFill>
                  <a:srgbClr val="FF0000"/>
                </a:solidFill>
              </a:rPr>
              <a:t>−1</a:t>
            </a:r>
            <a:r>
              <a:rPr lang="en-US" dirty="0" smtClean="0">
                <a:solidFill>
                  <a:srgbClr val="FF0000"/>
                </a:solidFill>
              </a:rPr>
              <a:t> of damper positioning,</a:t>
            </a:r>
            <a:endParaRPr lang="en-US" dirty="0">
              <a:solidFill>
                <a:srgbClr val="FF0000"/>
              </a:solidFill>
            </a:endParaRPr>
          </a:p>
          <a:p>
            <a:r>
              <a:rPr lang="en-US" dirty="0" smtClean="0">
                <a:solidFill>
                  <a:srgbClr val="FF0000"/>
                </a:solidFill>
              </a:rPr>
              <a:t>	±</a:t>
            </a:r>
            <a:r>
              <a:rPr lang="en-US" dirty="0">
                <a:solidFill>
                  <a:srgbClr val="FF0000"/>
                </a:solidFill>
              </a:rPr>
              <a:t>20</a:t>
            </a:r>
            <a:r>
              <a:rPr lang="en-US" dirty="0" smtClean="0">
                <a:solidFill>
                  <a:srgbClr val="FF0000"/>
                </a:solidFill>
              </a:rPr>
              <a:t>% of damper charge.</a:t>
            </a:r>
          </a:p>
          <a:p>
            <a:r>
              <a:rPr lang="en-US" dirty="0" smtClean="0">
                <a:solidFill>
                  <a:srgbClr val="FF0000"/>
                </a:solidFill>
              </a:rPr>
              <a:t>Not stricter than needed for %-level energy spread</a:t>
            </a:r>
            <a:endParaRPr lang="ru-RU" dirty="0">
              <a:solidFill>
                <a:srgbClr val="FF0000"/>
              </a:solidFill>
            </a:endParaRPr>
          </a:p>
        </p:txBody>
      </p:sp>
      <p:sp>
        <p:nvSpPr>
          <p:cNvPr id="28"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10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sp>
        <p:nvSpPr>
          <p:cNvPr id="27" name="TextBox 26"/>
          <p:cNvSpPr txBox="1"/>
          <p:nvPr/>
        </p:nvSpPr>
        <p:spPr>
          <a:xfrm>
            <a:off x="8903186" y="5220538"/>
            <a:ext cx="1576072" cy="307777"/>
          </a:xfrm>
          <a:prstGeom prst="rect">
            <a:avLst/>
          </a:prstGeom>
          <a:noFill/>
        </p:spPr>
        <p:txBody>
          <a:bodyPr wrap="none" rtlCol="0">
            <a:spAutoFit/>
          </a:bodyPr>
          <a:lstStyle/>
          <a:p>
            <a:r>
              <a:rPr lang="en-US" dirty="0" smtClean="0"/>
              <a:t>(damper position)</a:t>
            </a:r>
            <a:endParaRPr lang="ru-RU" dirty="0"/>
          </a:p>
        </p:txBody>
      </p:sp>
      <p:sp>
        <p:nvSpPr>
          <p:cNvPr id="29" name="TextBox 28"/>
          <p:cNvSpPr txBox="1"/>
          <p:nvPr/>
        </p:nvSpPr>
        <p:spPr>
          <a:xfrm rot="16200000">
            <a:off x="5036683" y="1789326"/>
            <a:ext cx="1446230" cy="307777"/>
          </a:xfrm>
          <a:prstGeom prst="rect">
            <a:avLst/>
          </a:prstGeom>
          <a:noFill/>
        </p:spPr>
        <p:txBody>
          <a:bodyPr wrap="none" rtlCol="0">
            <a:spAutoFit/>
          </a:bodyPr>
          <a:lstStyle/>
          <a:p>
            <a:r>
              <a:rPr lang="en-US" dirty="0" smtClean="0"/>
              <a:t>(damper length)</a:t>
            </a:r>
            <a:endParaRPr lang="ru-RU" dirty="0"/>
          </a:p>
        </p:txBody>
      </p:sp>
      <p:pic>
        <p:nvPicPr>
          <p:cNvPr id="24" name="Рисунок 23"/>
          <p:cNvPicPr>
            <a:picLocks noChangeAspect="1"/>
          </p:cNvPicPr>
          <p:nvPr/>
        </p:nvPicPr>
        <p:blipFill>
          <a:blip r:embed="rId11"/>
          <a:stretch>
            <a:fillRect/>
          </a:stretch>
        </p:blipFill>
        <p:spPr>
          <a:xfrm>
            <a:off x="2339777" y="2802459"/>
            <a:ext cx="874300" cy="165926"/>
          </a:xfrm>
          <a:prstGeom prst="rect">
            <a:avLst/>
          </a:prstGeom>
        </p:spPr>
      </p:pic>
    </p:spTree>
    <p:extLst>
      <p:ext uri="{BB962C8B-B14F-4D97-AF65-F5344CB8AC3E}">
        <p14:creationId xmlns:p14="http://schemas.microsoft.com/office/powerpoint/2010/main" val="6657999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4"/>
          <a:stretch>
            <a:fillRect/>
          </a:stretch>
        </p:blipFill>
        <p:spPr>
          <a:xfrm>
            <a:off x="849777" y="29528"/>
            <a:ext cx="1000783" cy="373697"/>
          </a:xfrm>
          <a:prstGeom prst="rect">
            <a:avLst/>
          </a:prstGeom>
        </p:spPr>
      </p:pic>
      <p:sp>
        <p:nvSpPr>
          <p:cNvPr id="8" name="TextBox 7"/>
          <p:cNvSpPr txBox="1"/>
          <p:nvPr/>
        </p:nvSpPr>
        <p:spPr>
          <a:xfrm>
            <a:off x="160232" y="529327"/>
            <a:ext cx="1295547" cy="400110"/>
          </a:xfrm>
          <a:prstGeom prst="rect">
            <a:avLst/>
          </a:prstGeom>
          <a:noFill/>
        </p:spPr>
        <p:txBody>
          <a:bodyPr wrap="none" rtlCol="0">
            <a:spAutoFit/>
          </a:bodyPr>
          <a:lstStyle/>
          <a:p>
            <a:r>
              <a:rPr lang="en-US" sz="2000" dirty="0" smtClean="0"/>
              <a:t>Message</a:t>
            </a:r>
            <a:r>
              <a:rPr lang="ru-RU" sz="2000" dirty="0" smtClean="0"/>
              <a:t>:</a:t>
            </a:r>
            <a:endParaRPr lang="ru-RU" sz="2000" dirty="0"/>
          </a:p>
        </p:txBody>
      </p:sp>
      <p:sp>
        <p:nvSpPr>
          <p:cNvPr id="23" name="TextBox 22"/>
          <p:cNvSpPr txBox="1"/>
          <p:nvPr/>
        </p:nvSpPr>
        <p:spPr>
          <a:xfrm>
            <a:off x="4511824" y="6309598"/>
            <a:ext cx="1452642" cy="400110"/>
          </a:xfrm>
          <a:prstGeom prst="rect">
            <a:avLst/>
          </a:prstGeom>
          <a:noFill/>
        </p:spPr>
        <p:txBody>
          <a:bodyPr wrap="none" rtlCol="0">
            <a:spAutoFit/>
          </a:bodyPr>
          <a:lstStyle/>
          <a:p>
            <a:r>
              <a:rPr lang="en-US" sz="2000" dirty="0" smtClean="0"/>
              <a:t>Thank you</a:t>
            </a:r>
            <a:r>
              <a:rPr lang="ru-RU" sz="2000" dirty="0" smtClean="0"/>
              <a:t>!</a:t>
            </a:r>
            <a:endParaRPr lang="ru-RU" sz="2000" dirty="0"/>
          </a:p>
        </p:txBody>
      </p:sp>
      <p:sp>
        <p:nvSpPr>
          <p:cNvPr id="2" name="TextBox 1"/>
          <p:cNvSpPr txBox="1"/>
          <p:nvPr/>
        </p:nvSpPr>
        <p:spPr>
          <a:xfrm>
            <a:off x="1859574" y="1988840"/>
            <a:ext cx="9565017" cy="1200329"/>
          </a:xfrm>
          <a:prstGeom prst="rect">
            <a:avLst/>
          </a:prstGeom>
          <a:noFill/>
        </p:spPr>
        <p:txBody>
          <a:bodyPr wrap="square" rtlCol="0">
            <a:spAutoFit/>
          </a:bodyPr>
          <a:lstStyle/>
          <a:p>
            <a:r>
              <a:rPr lang="en-US" sz="1800" dirty="0" smtClean="0"/>
              <a:t>If we can put a bunch of comparable charge at a distance ~(</a:t>
            </a:r>
            <a:r>
              <a:rPr lang="el-GR" sz="1800" dirty="0" smtClean="0"/>
              <a:t>π±</a:t>
            </a:r>
            <a:r>
              <a:rPr lang="en-US" sz="1800" dirty="0" smtClean="0"/>
              <a:t>0.1)k</a:t>
            </a:r>
            <a:r>
              <a:rPr lang="en-US" sz="1800" baseline="-25000" dirty="0" smtClean="0"/>
              <a:t>p</a:t>
            </a:r>
            <a:r>
              <a:rPr lang="en-US" sz="1800" baseline="30000" dirty="0" smtClean="0"/>
              <a:t>-1</a:t>
            </a:r>
            <a:r>
              <a:rPr lang="en-US" sz="1800" dirty="0" smtClean="0"/>
              <a:t> ahead of the witness</a:t>
            </a:r>
            <a:r>
              <a:rPr lang="ru-RU" sz="1800" dirty="0" smtClean="0"/>
              <a:t>,</a:t>
            </a:r>
            <a:r>
              <a:rPr lang="en-US" sz="1800" dirty="0" smtClean="0"/>
              <a:t> then the tolerable aiming </a:t>
            </a:r>
            <a:r>
              <a:rPr lang="en-US" sz="1800" dirty="0"/>
              <a:t>parameter with which a quality </a:t>
            </a:r>
            <a:r>
              <a:rPr lang="en-US" sz="1800" dirty="0" smtClean="0"/>
              <a:t>witness </a:t>
            </a:r>
            <a:r>
              <a:rPr lang="en-US" sz="1800" dirty="0"/>
              <a:t>should </a:t>
            </a:r>
            <a:r>
              <a:rPr lang="en-US" sz="1800" dirty="0" smtClean="0"/>
              <a:t>hit the wakefield axis </a:t>
            </a:r>
          </a:p>
          <a:p>
            <a:r>
              <a:rPr lang="en-US" sz="1800" dirty="0"/>
              <a:t>increases by an order of </a:t>
            </a:r>
            <a:r>
              <a:rPr lang="en-US" sz="1800" dirty="0" smtClean="0"/>
              <a:t>magnitude, from </a:t>
            </a:r>
            <a:r>
              <a:rPr lang="en-US" sz="1800" dirty="0"/>
              <a:t>~0.</a:t>
            </a:r>
            <a:r>
              <a:rPr lang="ru-RU" sz="1800" dirty="0"/>
              <a:t>0</a:t>
            </a:r>
            <a:r>
              <a:rPr lang="en-US" sz="1800" dirty="0"/>
              <a:t>5k</a:t>
            </a:r>
            <a:r>
              <a:rPr lang="en-US" sz="1800" baseline="-25000" dirty="0"/>
              <a:t>p</a:t>
            </a:r>
            <a:r>
              <a:rPr lang="en-US" sz="1800" baseline="30000" dirty="0"/>
              <a:t>-1</a:t>
            </a:r>
            <a:r>
              <a:rPr lang="ru-RU" sz="1800" dirty="0"/>
              <a:t> </a:t>
            </a:r>
            <a:r>
              <a:rPr lang="en-US" sz="1800" dirty="0" smtClean="0"/>
              <a:t>to</a:t>
            </a:r>
            <a:r>
              <a:rPr lang="ru-RU" sz="1800" dirty="0" smtClean="0"/>
              <a:t> </a:t>
            </a:r>
            <a:r>
              <a:rPr lang="en-US" sz="1800" dirty="0"/>
              <a:t>~</a:t>
            </a:r>
            <a:r>
              <a:rPr lang="en-US" sz="1800" dirty="0" smtClean="0"/>
              <a:t>0.5k</a:t>
            </a:r>
            <a:r>
              <a:rPr lang="en-US" sz="1800" baseline="-25000" dirty="0" smtClean="0"/>
              <a:t>p</a:t>
            </a:r>
            <a:r>
              <a:rPr lang="en-US" sz="1800" baseline="30000" dirty="0" smtClean="0"/>
              <a:t>-1</a:t>
            </a:r>
            <a:r>
              <a:rPr lang="en-US" sz="1800" dirty="0" smtClean="0"/>
              <a:t> </a:t>
            </a:r>
          </a:p>
          <a:p>
            <a:r>
              <a:rPr lang="en-US" sz="1800" dirty="0" smtClean="0"/>
              <a:t>(and the cross-section increases by two orders of magnitude)</a:t>
            </a:r>
            <a:r>
              <a:rPr lang="ru-RU" sz="1800" dirty="0" smtClean="0"/>
              <a:t>.</a:t>
            </a:r>
            <a:endParaRPr lang="ru-RU" sz="1800" dirty="0"/>
          </a:p>
        </p:txBody>
      </p:sp>
      <p:sp>
        <p:nvSpPr>
          <p:cNvPr id="7"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11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sp>
        <p:nvSpPr>
          <p:cNvPr id="3" name="TextBox 2"/>
          <p:cNvSpPr txBox="1"/>
          <p:nvPr/>
        </p:nvSpPr>
        <p:spPr>
          <a:xfrm>
            <a:off x="8760296" y="4276671"/>
            <a:ext cx="2808312" cy="307777"/>
          </a:xfrm>
          <a:prstGeom prst="rect">
            <a:avLst/>
          </a:prstGeom>
          <a:noFill/>
        </p:spPr>
        <p:txBody>
          <a:bodyPr wrap="square" rtlCol="0">
            <a:spAutoFit/>
          </a:bodyPr>
          <a:lstStyle/>
          <a:p>
            <a:r>
              <a:rPr lang="en-US" dirty="0"/>
              <a:t>https://arxiv.org/abs/2409.12041</a:t>
            </a:r>
            <a:endParaRPr lang="ru-RU" dirty="0"/>
          </a:p>
        </p:txBody>
      </p:sp>
    </p:spTree>
    <p:extLst>
      <p:ext uri="{BB962C8B-B14F-4D97-AF65-F5344CB8AC3E}">
        <p14:creationId xmlns:p14="http://schemas.microsoft.com/office/powerpoint/2010/main" val="724415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4"/>
          <a:stretch>
            <a:fillRect/>
          </a:stretch>
        </p:blipFill>
        <p:spPr>
          <a:xfrm>
            <a:off x="849777" y="29528"/>
            <a:ext cx="1000783" cy="373697"/>
          </a:xfrm>
          <a:prstGeom prst="rect">
            <a:avLst/>
          </a:prstGeom>
        </p:spPr>
      </p:pic>
      <p:sp>
        <p:nvSpPr>
          <p:cNvPr id="2" name="TextBox 1"/>
          <p:cNvSpPr txBox="1"/>
          <p:nvPr/>
        </p:nvSpPr>
        <p:spPr>
          <a:xfrm>
            <a:off x="160232" y="529327"/>
            <a:ext cx="8151590" cy="400110"/>
          </a:xfrm>
          <a:prstGeom prst="rect">
            <a:avLst/>
          </a:prstGeom>
          <a:noFill/>
        </p:spPr>
        <p:txBody>
          <a:bodyPr wrap="none" rtlCol="0">
            <a:spAutoFit/>
          </a:bodyPr>
          <a:lstStyle/>
          <a:p>
            <a:r>
              <a:rPr lang="en-US" sz="2000" dirty="0" smtClean="0"/>
              <a:t>Plasma (laser) wakefield acceleration and problem of witness injection</a:t>
            </a:r>
            <a:endParaRPr lang="ru-RU" sz="2000" dirty="0"/>
          </a:p>
        </p:txBody>
      </p:sp>
      <p:sp>
        <p:nvSpPr>
          <p:cNvPr id="34"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t>
            </a:r>
            <a:r>
              <a:rPr lang="en-US" altLang="ru-RU" sz="1200" dirty="0" smtClean="0">
                <a:latin typeface="Tahoma" panose="020B0604030504040204" pitchFamily="34" charset="0"/>
              </a:rPr>
              <a:t>AWAKE Collaboration Meeting</a:t>
            </a:r>
            <a:r>
              <a:rPr lang="ru-RU" altLang="ru-RU" sz="1200" dirty="0" smtClean="0">
                <a:latin typeface="Tahoma" panose="020B0604030504040204" pitchFamily="34" charset="0"/>
              </a:rPr>
              <a:t>,</a:t>
            </a:r>
            <a:r>
              <a:rPr lang="en-US" altLang="ru-RU" sz="1200" dirty="0" smtClean="0">
                <a:latin typeface="Tahoma" panose="020B0604030504040204" pitchFamily="34" charset="0"/>
              </a:rPr>
              <a:t> </a:t>
            </a:r>
            <a:r>
              <a:rPr lang="en-US" altLang="ru-RU" sz="1200" dirty="0" smtClean="0">
                <a:latin typeface="Tahoma" panose="020B0604030504040204" pitchFamily="34" charset="0"/>
              </a:rPr>
              <a:t>07</a:t>
            </a:r>
            <a:r>
              <a:rPr lang="ru-RU" altLang="ru-RU" sz="1200" dirty="0" smtClean="0">
                <a:latin typeface="Tahoma" panose="020B0604030504040204" pitchFamily="34" charset="0"/>
              </a:rPr>
              <a:t>.</a:t>
            </a:r>
            <a:r>
              <a:rPr lang="en-US" altLang="ru-RU" sz="1200" dirty="0" smtClean="0">
                <a:latin typeface="Tahoma" panose="020B0604030504040204" pitchFamily="34" charset="0"/>
              </a:rPr>
              <a:t>11.20</a:t>
            </a:r>
            <a:r>
              <a:rPr lang="ru-RU" altLang="ru-RU" sz="1200" dirty="0" smtClean="0">
                <a:latin typeface="Tahoma" panose="020B0604030504040204" pitchFamily="34" charset="0"/>
              </a:rPr>
              <a:t>24,    </a:t>
            </a:r>
            <a:r>
              <a:rPr lang="en-US" altLang="ru-RU" sz="1200" dirty="0" smtClean="0">
                <a:latin typeface="Tahoma" panose="020B0604030504040204" pitchFamily="34" charset="0"/>
              </a:rPr>
              <a:t>p. 2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cxnSp>
        <p:nvCxnSpPr>
          <p:cNvPr id="29" name="Прямая со стрелкой 28"/>
          <p:cNvCxnSpPr/>
          <p:nvPr/>
        </p:nvCxnSpPr>
        <p:spPr>
          <a:xfrm>
            <a:off x="8919110" y="3042830"/>
            <a:ext cx="0" cy="360039"/>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8904312" y="3068960"/>
            <a:ext cx="635110" cy="307777"/>
          </a:xfrm>
          <a:prstGeom prst="rect">
            <a:avLst/>
          </a:prstGeom>
          <a:noFill/>
        </p:spPr>
        <p:txBody>
          <a:bodyPr wrap="none" rtlCol="0">
            <a:spAutoFit/>
          </a:bodyPr>
          <a:lstStyle/>
          <a:p>
            <a:r>
              <a:rPr lang="en-US" dirty="0" smtClean="0"/>
              <a:t>~c/</a:t>
            </a:r>
            <a:r>
              <a:rPr lang="el-GR" dirty="0" smtClean="0"/>
              <a:t>ω</a:t>
            </a:r>
            <a:r>
              <a:rPr lang="en-US" baseline="-25000" dirty="0" smtClean="0"/>
              <a:t>p</a:t>
            </a:r>
            <a:endParaRPr lang="ru-RU" baseline="-25000" dirty="0"/>
          </a:p>
        </p:txBody>
      </p:sp>
      <p:pic>
        <p:nvPicPr>
          <p:cNvPr id="6" name="Рисунок 5"/>
          <p:cNvPicPr>
            <a:picLocks noChangeAspect="1"/>
          </p:cNvPicPr>
          <p:nvPr/>
        </p:nvPicPr>
        <p:blipFill>
          <a:blip r:embed="rId5"/>
          <a:stretch>
            <a:fillRect/>
          </a:stretch>
        </p:blipFill>
        <p:spPr>
          <a:xfrm>
            <a:off x="3719736" y="1055539"/>
            <a:ext cx="5079862" cy="4196096"/>
          </a:xfrm>
          <a:prstGeom prst="rect">
            <a:avLst/>
          </a:prstGeom>
        </p:spPr>
      </p:pic>
      <p:sp>
        <p:nvSpPr>
          <p:cNvPr id="7" name="TextBox 6"/>
          <p:cNvSpPr txBox="1"/>
          <p:nvPr/>
        </p:nvSpPr>
        <p:spPr>
          <a:xfrm>
            <a:off x="9417687" y="1196752"/>
            <a:ext cx="2448272" cy="954107"/>
          </a:xfrm>
          <a:prstGeom prst="rect">
            <a:avLst/>
          </a:prstGeom>
          <a:noFill/>
        </p:spPr>
        <p:txBody>
          <a:bodyPr wrap="square" rtlCol="0">
            <a:spAutoFit/>
          </a:bodyPr>
          <a:lstStyle/>
          <a:p>
            <a:r>
              <a:rPr lang="ru-RU" dirty="0" smtClean="0">
                <a:solidFill>
                  <a:srgbClr val="AB3702"/>
                </a:solidFill>
              </a:rPr>
              <a:t>1. </a:t>
            </a:r>
            <a:r>
              <a:rPr lang="en-US" dirty="0" smtClean="0">
                <a:solidFill>
                  <a:srgbClr val="AB3702"/>
                </a:solidFill>
              </a:rPr>
              <a:t>The driver</a:t>
            </a:r>
            <a:r>
              <a:rPr lang="ru-RU" dirty="0" smtClean="0">
                <a:solidFill>
                  <a:srgbClr val="AB3702"/>
                </a:solidFill>
              </a:rPr>
              <a:t>:</a:t>
            </a:r>
          </a:p>
          <a:p>
            <a:r>
              <a:rPr lang="en-US" dirty="0" smtClean="0">
                <a:solidFill>
                  <a:srgbClr val="AB3702"/>
                </a:solidFill>
              </a:rPr>
              <a:t>one or several laser pulses or particle bunches</a:t>
            </a:r>
            <a:r>
              <a:rPr lang="ru-RU" dirty="0" smtClean="0">
                <a:solidFill>
                  <a:srgbClr val="AB3702"/>
                </a:solidFill>
              </a:rPr>
              <a:t>,</a:t>
            </a:r>
          </a:p>
          <a:p>
            <a:r>
              <a:rPr lang="en-US" dirty="0" smtClean="0">
                <a:solidFill>
                  <a:srgbClr val="AB3702"/>
                </a:solidFill>
              </a:rPr>
              <a:t>creates the wave</a:t>
            </a:r>
            <a:endParaRPr lang="ru-RU" dirty="0">
              <a:solidFill>
                <a:srgbClr val="AB3702"/>
              </a:solidFill>
            </a:endParaRPr>
          </a:p>
        </p:txBody>
      </p:sp>
      <p:sp>
        <p:nvSpPr>
          <p:cNvPr id="31" name="TextBox 30"/>
          <p:cNvSpPr txBox="1"/>
          <p:nvPr/>
        </p:nvSpPr>
        <p:spPr>
          <a:xfrm>
            <a:off x="9408368" y="4510070"/>
            <a:ext cx="2448272" cy="523220"/>
          </a:xfrm>
          <a:prstGeom prst="rect">
            <a:avLst/>
          </a:prstGeom>
          <a:noFill/>
        </p:spPr>
        <p:txBody>
          <a:bodyPr wrap="square" rtlCol="0">
            <a:spAutoFit/>
          </a:bodyPr>
          <a:lstStyle/>
          <a:p>
            <a:r>
              <a:rPr lang="ru-RU" dirty="0" smtClean="0">
                <a:solidFill>
                  <a:srgbClr val="0F5AA3"/>
                </a:solidFill>
              </a:rPr>
              <a:t>2. </a:t>
            </a:r>
            <a:r>
              <a:rPr lang="en-US" dirty="0" smtClean="0">
                <a:solidFill>
                  <a:srgbClr val="0F5AA3"/>
                </a:solidFill>
              </a:rPr>
              <a:t>The wakefield</a:t>
            </a:r>
            <a:r>
              <a:rPr lang="ru-RU" dirty="0" smtClean="0">
                <a:solidFill>
                  <a:srgbClr val="0F5AA3"/>
                </a:solidFill>
              </a:rPr>
              <a:t>:</a:t>
            </a:r>
            <a:r>
              <a:rPr lang="en-US" dirty="0" smtClean="0">
                <a:solidFill>
                  <a:srgbClr val="0F5AA3"/>
                </a:solidFill>
              </a:rPr>
              <a:t> travelling at the speed of light</a:t>
            </a:r>
            <a:endParaRPr lang="ru-RU" dirty="0" smtClean="0">
              <a:solidFill>
                <a:srgbClr val="0F5AA3"/>
              </a:solidFill>
            </a:endParaRPr>
          </a:p>
        </p:txBody>
      </p:sp>
      <p:sp>
        <p:nvSpPr>
          <p:cNvPr id="12" name="TextBox 11"/>
          <p:cNvSpPr txBox="1"/>
          <p:nvPr/>
        </p:nvSpPr>
        <p:spPr>
          <a:xfrm>
            <a:off x="263353" y="1103147"/>
            <a:ext cx="3456383" cy="5899827"/>
          </a:xfrm>
          <a:prstGeom prst="rect">
            <a:avLst/>
          </a:prstGeom>
          <a:noFill/>
        </p:spPr>
        <p:txBody>
          <a:bodyPr wrap="square" rtlCol="0">
            <a:spAutoFit/>
          </a:bodyPr>
          <a:lstStyle/>
          <a:p>
            <a:r>
              <a:rPr lang="ru-RU" dirty="0" smtClean="0"/>
              <a:t>3. </a:t>
            </a:r>
            <a:r>
              <a:rPr lang="en-US" dirty="0" smtClean="0"/>
              <a:t>The witness (accelerated bunch)</a:t>
            </a:r>
            <a:r>
              <a:rPr lang="ru-RU" dirty="0" smtClean="0"/>
              <a:t> :</a:t>
            </a:r>
          </a:p>
          <a:p>
            <a:r>
              <a:rPr lang="en-US" dirty="0"/>
              <a:t>must somehow appear in the right </a:t>
            </a:r>
            <a:r>
              <a:rPr lang="en-US" dirty="0" smtClean="0"/>
              <a:t>wave phase </a:t>
            </a:r>
            <a:r>
              <a:rPr lang="en-US" dirty="0"/>
              <a:t>and </a:t>
            </a:r>
            <a:r>
              <a:rPr lang="en-US" dirty="0" smtClean="0"/>
              <a:t>have </a:t>
            </a:r>
            <a:r>
              <a:rPr lang="en-US" dirty="0"/>
              <a:t>a given shape and small emittance</a:t>
            </a:r>
            <a:r>
              <a:rPr lang="en-US" dirty="0" smtClean="0"/>
              <a:t>.</a:t>
            </a:r>
          </a:p>
          <a:p>
            <a:endParaRPr lang="en-US" dirty="0"/>
          </a:p>
          <a:p>
            <a:r>
              <a:rPr lang="en-US" dirty="0" smtClean="0"/>
              <a:t>How?</a:t>
            </a:r>
          </a:p>
          <a:p>
            <a:endParaRPr lang="ru-RU" dirty="0"/>
          </a:p>
          <a:p>
            <a:r>
              <a:rPr lang="en-US" dirty="0"/>
              <a:t>Capture and accelerate </a:t>
            </a:r>
            <a:r>
              <a:rPr lang="en-US" dirty="0" smtClean="0"/>
              <a:t>plasma electrons: </a:t>
            </a:r>
            <a:r>
              <a:rPr lang="en-US" dirty="0"/>
              <a:t>the most </a:t>
            </a:r>
            <a:r>
              <a:rPr lang="en-US" dirty="0" smtClean="0"/>
              <a:t>popular </a:t>
            </a:r>
            <a:r>
              <a:rPr lang="en-US" dirty="0"/>
              <a:t>solution, but </a:t>
            </a:r>
            <a:r>
              <a:rPr lang="en-US" dirty="0" smtClean="0"/>
              <a:t>it doesn't </a:t>
            </a:r>
            <a:r>
              <a:rPr lang="en-US" dirty="0"/>
              <a:t>always work, doesn't always have enough degrees of freedom </a:t>
            </a:r>
            <a:r>
              <a:rPr lang="en-US" dirty="0" smtClean="0"/>
              <a:t>for  optimization.</a:t>
            </a:r>
            <a:endParaRPr lang="en-US" dirty="0"/>
          </a:p>
          <a:p>
            <a:r>
              <a:rPr lang="ru-RU" dirty="0" smtClean="0">
                <a:solidFill>
                  <a:schemeClr val="bg1">
                    <a:lumMod val="50000"/>
                  </a:schemeClr>
                </a:solidFill>
              </a:rPr>
              <a:t>(</a:t>
            </a:r>
            <a:r>
              <a:rPr lang="en-US" dirty="0" smtClean="0">
                <a:solidFill>
                  <a:schemeClr val="bg1">
                    <a:lumMod val="50000"/>
                  </a:schemeClr>
                </a:solidFill>
              </a:rPr>
              <a:t>or</a:t>
            </a:r>
            <a:r>
              <a:rPr lang="ru-RU" dirty="0" smtClean="0">
                <a:solidFill>
                  <a:schemeClr val="bg1">
                    <a:lumMod val="50000"/>
                  </a:schemeClr>
                </a:solidFill>
              </a:rPr>
              <a:t>)</a:t>
            </a:r>
            <a:endParaRPr lang="ru-RU" dirty="0">
              <a:solidFill>
                <a:schemeClr val="bg1">
                  <a:lumMod val="50000"/>
                </a:schemeClr>
              </a:solidFill>
            </a:endParaRPr>
          </a:p>
          <a:p>
            <a:r>
              <a:rPr lang="en-US" dirty="0" smtClean="0"/>
              <a:t>Produce and pre-accelerate the witness in a conventional RF accelerator and inject it into the plasma</a:t>
            </a:r>
            <a:r>
              <a:rPr lang="ru-RU" dirty="0" smtClean="0"/>
              <a:t>:</a:t>
            </a:r>
          </a:p>
          <a:p>
            <a:pPr marL="285750" indent="-285750">
              <a:buFont typeface="Arial" panose="020B0604020202020204" pitchFamily="34" charset="0"/>
              <a:buChar char="+"/>
            </a:pPr>
            <a:r>
              <a:rPr lang="en-US" dirty="0" smtClean="0"/>
              <a:t>blowout regime not required</a:t>
            </a:r>
            <a:endParaRPr lang="ru-RU" dirty="0"/>
          </a:p>
          <a:p>
            <a:pPr marL="285750" indent="-285750">
              <a:buFont typeface="Arial" panose="020B0604020202020204" pitchFamily="34" charset="0"/>
              <a:buChar char="+"/>
            </a:pPr>
            <a:r>
              <a:rPr lang="en-US" dirty="0"/>
              <a:t>more freedom to control bunch parameters and shape</a:t>
            </a:r>
            <a:endParaRPr lang="ru-RU" dirty="0"/>
          </a:p>
          <a:p>
            <a:pPr marL="285750" indent="-285750">
              <a:buFontTx/>
              <a:buChar char="-"/>
            </a:pPr>
            <a:r>
              <a:rPr lang="en-US" dirty="0" smtClean="0"/>
              <a:t>strict </a:t>
            </a:r>
            <a:r>
              <a:rPr lang="en-US" dirty="0"/>
              <a:t>time synchronization requirements</a:t>
            </a:r>
            <a:endParaRPr lang="ru-RU" dirty="0" smtClean="0"/>
          </a:p>
          <a:p>
            <a:pPr marL="285750" indent="-285750">
              <a:buFontTx/>
              <a:buChar char="-"/>
            </a:pPr>
            <a:r>
              <a:rPr lang="en-US" dirty="0"/>
              <a:t>strict requirements for the alignment of </a:t>
            </a:r>
            <a:r>
              <a:rPr lang="en-US" dirty="0" smtClean="0"/>
              <a:t>witness and driver</a:t>
            </a:r>
            <a:endParaRPr lang="ru-RU" dirty="0" smtClean="0"/>
          </a:p>
          <a:p>
            <a:pPr marL="285750" indent="-285750">
              <a:buFontTx/>
              <a:buChar char="-"/>
            </a:pPr>
            <a:endParaRPr lang="ru-RU" dirty="0"/>
          </a:p>
          <a:p>
            <a:r>
              <a:rPr lang="en-US" dirty="0" smtClean="0"/>
              <a:t>AWAKE, SPARC_LAB, DESY, </a:t>
            </a:r>
          </a:p>
          <a:p>
            <a:r>
              <a:rPr lang="en-US" dirty="0" smtClean="0"/>
              <a:t>FACET-II, </a:t>
            </a:r>
            <a:r>
              <a:rPr lang="en-US" dirty="0" err="1" smtClean="0"/>
              <a:t>EuPRAXIA</a:t>
            </a:r>
            <a:endParaRPr lang="ru-RU" dirty="0" smtClean="0"/>
          </a:p>
        </p:txBody>
      </p:sp>
      <p:sp>
        <p:nvSpPr>
          <p:cNvPr id="15" name="TextBox 14"/>
          <p:cNvSpPr txBox="1"/>
          <p:nvPr/>
        </p:nvSpPr>
        <p:spPr>
          <a:xfrm>
            <a:off x="4015772" y="5859272"/>
            <a:ext cx="3782892" cy="307777"/>
          </a:xfrm>
          <a:prstGeom prst="rect">
            <a:avLst/>
          </a:prstGeom>
          <a:noFill/>
        </p:spPr>
        <p:txBody>
          <a:bodyPr wrap="square" rtlCol="0">
            <a:spAutoFit/>
          </a:bodyPr>
          <a:lstStyle/>
          <a:p>
            <a:r>
              <a:rPr lang="ru-RU" dirty="0" smtClean="0">
                <a:solidFill>
                  <a:srgbClr val="FF0000"/>
                </a:solidFill>
              </a:rPr>
              <a:t>4. </a:t>
            </a:r>
            <a:r>
              <a:rPr lang="en-US" dirty="0">
                <a:solidFill>
                  <a:srgbClr val="FF0000"/>
                </a:solidFill>
              </a:rPr>
              <a:t>What if the alignment cannot be ensured?</a:t>
            </a:r>
            <a:endParaRPr lang="ru-RU" dirty="0">
              <a:solidFill>
                <a:srgbClr val="FF0000"/>
              </a:solidFill>
            </a:endParaRPr>
          </a:p>
        </p:txBody>
      </p:sp>
      <p:cxnSp>
        <p:nvCxnSpPr>
          <p:cNvPr id="19" name="Прямая со стрелкой 18"/>
          <p:cNvCxnSpPr/>
          <p:nvPr/>
        </p:nvCxnSpPr>
        <p:spPr>
          <a:xfrm flipH="1">
            <a:off x="8226793" y="2132856"/>
            <a:ext cx="1190894" cy="865548"/>
          </a:xfrm>
          <a:prstGeom prst="straightConnector1">
            <a:avLst/>
          </a:prstGeom>
          <a:ln>
            <a:solidFill>
              <a:srgbClr val="AB370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H="1" flipV="1">
            <a:off x="7248128" y="3501008"/>
            <a:ext cx="2160240" cy="1080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a:off x="2912502" y="1988840"/>
            <a:ext cx="2607434" cy="11647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4418319" y="4948054"/>
            <a:ext cx="793807" cy="369332"/>
          </a:xfrm>
          <a:prstGeom prst="rect">
            <a:avLst/>
          </a:prstGeom>
          <a:noFill/>
        </p:spPr>
        <p:txBody>
          <a:bodyPr wrap="none" rtlCol="0">
            <a:spAutoFit/>
          </a:bodyPr>
          <a:lstStyle/>
          <a:p>
            <a:r>
              <a:rPr lang="el-GR" sz="1800" dirty="0" smtClean="0">
                <a:cs typeface="Arial" panose="020B0604020202020204" pitchFamily="34" charset="0"/>
              </a:rPr>
              <a:t>ξ</a:t>
            </a:r>
            <a:r>
              <a:rPr lang="ru-RU" sz="1800" dirty="0" smtClean="0">
                <a:cs typeface="Arial" panose="020B0604020202020204" pitchFamily="34" charset="0"/>
              </a:rPr>
              <a:t>=</a:t>
            </a:r>
            <a:r>
              <a:rPr lang="en-US" sz="1800" dirty="0" smtClean="0">
                <a:cs typeface="Arial" panose="020B0604020202020204" pitchFamily="34" charset="0"/>
              </a:rPr>
              <a:t>z-</a:t>
            </a:r>
            <a:r>
              <a:rPr lang="en-US" sz="1800" dirty="0" err="1" smtClean="0">
                <a:cs typeface="Arial" panose="020B0604020202020204" pitchFamily="34" charset="0"/>
              </a:rPr>
              <a:t>ct</a:t>
            </a:r>
            <a:endParaRPr lang="ru-RU" sz="1800" dirty="0"/>
          </a:p>
        </p:txBody>
      </p:sp>
      <p:pic>
        <p:nvPicPr>
          <p:cNvPr id="18" name="Рисунок 17"/>
          <p:cNvPicPr>
            <a:picLocks noChangeAspect="1"/>
          </p:cNvPicPr>
          <p:nvPr/>
        </p:nvPicPr>
        <p:blipFill>
          <a:blip r:embed="rId6"/>
          <a:stretch>
            <a:fillRect/>
          </a:stretch>
        </p:blipFill>
        <p:spPr>
          <a:xfrm>
            <a:off x="8214211" y="5152806"/>
            <a:ext cx="3755654" cy="1505282"/>
          </a:xfrm>
          <a:prstGeom prst="rect">
            <a:avLst/>
          </a:prstGeom>
        </p:spPr>
      </p:pic>
    </p:spTree>
    <p:extLst>
      <p:ext uri="{BB962C8B-B14F-4D97-AF65-F5344CB8AC3E}">
        <p14:creationId xmlns:p14="http://schemas.microsoft.com/office/powerpoint/2010/main" val="3515727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6080" y="1233504"/>
            <a:ext cx="5335245" cy="5245388"/>
          </a:xfrm>
          <a:prstGeom prst="rect">
            <a:avLst/>
          </a:prstGeom>
        </p:spPr>
      </p:pic>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5"/>
          <a:stretch>
            <a:fillRect/>
          </a:stretch>
        </p:blipFill>
        <p:spPr>
          <a:xfrm>
            <a:off x="849777" y="29528"/>
            <a:ext cx="1000783" cy="373697"/>
          </a:xfrm>
          <a:prstGeom prst="rect">
            <a:avLst/>
          </a:prstGeom>
        </p:spPr>
      </p:pic>
      <p:sp>
        <p:nvSpPr>
          <p:cNvPr id="2" name="TextBox 1"/>
          <p:cNvSpPr txBox="1"/>
          <p:nvPr/>
        </p:nvSpPr>
        <p:spPr>
          <a:xfrm>
            <a:off x="160232" y="529327"/>
            <a:ext cx="6094938" cy="400110"/>
          </a:xfrm>
          <a:prstGeom prst="rect">
            <a:avLst/>
          </a:prstGeom>
          <a:noFill/>
        </p:spPr>
        <p:txBody>
          <a:bodyPr wrap="none" rtlCol="0">
            <a:spAutoFit/>
          </a:bodyPr>
          <a:lstStyle/>
          <a:p>
            <a:r>
              <a:rPr lang="en-US" sz="2000" dirty="0"/>
              <a:t>What happens if </a:t>
            </a:r>
            <a:r>
              <a:rPr lang="en-US" sz="2000" dirty="0" smtClean="0"/>
              <a:t>witness </a:t>
            </a:r>
            <a:r>
              <a:rPr lang="en-US" sz="2000" dirty="0"/>
              <a:t>and driver are not aligned</a:t>
            </a:r>
            <a:r>
              <a:rPr lang="ru-RU" sz="2000" dirty="0" smtClean="0"/>
              <a:t>?</a:t>
            </a:r>
            <a:endParaRPr lang="ru-RU" sz="2000" dirty="0"/>
          </a:p>
        </p:txBody>
      </p:sp>
      <p:sp>
        <p:nvSpPr>
          <p:cNvPr id="5" name="TextBox 4"/>
          <p:cNvSpPr txBox="1"/>
          <p:nvPr/>
        </p:nvSpPr>
        <p:spPr>
          <a:xfrm>
            <a:off x="696165" y="1067788"/>
            <a:ext cx="5103138" cy="2031325"/>
          </a:xfrm>
          <a:prstGeom prst="rect">
            <a:avLst/>
          </a:prstGeom>
          <a:noFill/>
        </p:spPr>
        <p:txBody>
          <a:bodyPr wrap="square" rtlCol="0">
            <a:spAutoFit/>
          </a:bodyPr>
          <a:lstStyle/>
          <a:p>
            <a:r>
              <a:rPr lang="en-US" dirty="0" smtClean="0"/>
              <a:t>Different witness slices oscillate at different </a:t>
            </a:r>
            <a:r>
              <a:rPr lang="en-US" dirty="0" err="1" smtClean="0"/>
              <a:t>betatron</a:t>
            </a:r>
            <a:r>
              <a:rPr lang="en-US" dirty="0" smtClean="0"/>
              <a:t> frequencies, because they are in different focusing fields</a:t>
            </a:r>
            <a:r>
              <a:rPr lang="ru-RU" dirty="0" smtClean="0"/>
              <a:t>.</a:t>
            </a:r>
          </a:p>
          <a:p>
            <a:endParaRPr lang="ru-RU" dirty="0" smtClean="0"/>
          </a:p>
          <a:p>
            <a:r>
              <a:rPr lang="en-US" dirty="0" smtClean="0"/>
              <a:t>The witness wriggles, its emittance and radius grow,</a:t>
            </a:r>
          </a:p>
          <a:p>
            <a:r>
              <a:rPr lang="en-US" dirty="0" smtClean="0"/>
              <a:t>which is bad (quality is lost).</a:t>
            </a:r>
          </a:p>
          <a:p>
            <a:endParaRPr lang="en-US" dirty="0"/>
          </a:p>
          <a:p>
            <a:r>
              <a:rPr lang="en-US" dirty="0" smtClean="0"/>
              <a:t>(There is no such problem in the blowout regime, but in this regime the external witness injection is also not needed since plasma electrons are captured well</a:t>
            </a:r>
            <a:r>
              <a:rPr lang="ru-RU" dirty="0" smtClean="0"/>
              <a:t>).</a:t>
            </a:r>
            <a:endParaRPr lang="ru-RU" dirty="0"/>
          </a:p>
        </p:txBody>
      </p:sp>
      <p:sp>
        <p:nvSpPr>
          <p:cNvPr id="13" name="TextBox 12"/>
          <p:cNvSpPr txBox="1"/>
          <p:nvPr/>
        </p:nvSpPr>
        <p:spPr>
          <a:xfrm>
            <a:off x="10992544" y="4930563"/>
            <a:ext cx="809837" cy="307777"/>
          </a:xfrm>
          <a:prstGeom prst="rect">
            <a:avLst/>
          </a:prstGeom>
          <a:noFill/>
        </p:spPr>
        <p:txBody>
          <a:bodyPr wrap="none" rtlCol="0">
            <a:spAutoFit/>
          </a:bodyPr>
          <a:lstStyle/>
          <a:p>
            <a:r>
              <a:rPr lang="el-GR" dirty="0" smtClean="0">
                <a:cs typeface="Arial" panose="020B0604020202020204" pitchFamily="34" charset="0"/>
              </a:rPr>
              <a:t>σ</a:t>
            </a:r>
            <a:r>
              <a:rPr lang="en-US" baseline="-25000" dirty="0" smtClean="0">
                <a:cs typeface="Arial" panose="020B0604020202020204" pitchFamily="34" charset="0"/>
              </a:rPr>
              <a:t>x0</a:t>
            </a:r>
            <a:r>
              <a:rPr lang="en-US" dirty="0" smtClean="0">
                <a:cs typeface="Arial" panose="020B0604020202020204" pitchFamily="34" charset="0"/>
              </a:rPr>
              <a:t> x 10</a:t>
            </a:r>
            <a:endParaRPr lang="ru-RU" dirty="0"/>
          </a:p>
        </p:txBody>
      </p:sp>
      <p:sp>
        <p:nvSpPr>
          <p:cNvPr id="23" name="TextBox 22"/>
          <p:cNvSpPr txBox="1"/>
          <p:nvPr/>
        </p:nvSpPr>
        <p:spPr>
          <a:xfrm>
            <a:off x="10923614" y="3704005"/>
            <a:ext cx="878767" cy="307777"/>
          </a:xfrm>
          <a:prstGeom prst="rect">
            <a:avLst/>
          </a:prstGeom>
          <a:noFill/>
        </p:spPr>
        <p:txBody>
          <a:bodyPr wrap="none" rtlCol="0">
            <a:spAutoFit/>
          </a:bodyPr>
          <a:lstStyle/>
          <a:p>
            <a:r>
              <a:rPr lang="el-GR" dirty="0">
                <a:cs typeface="Arial" panose="020B0604020202020204" pitchFamily="34" charset="0"/>
              </a:rPr>
              <a:t>ε</a:t>
            </a:r>
            <a:r>
              <a:rPr lang="en-US" baseline="-25000" dirty="0" smtClean="0">
                <a:cs typeface="Arial" panose="020B0604020202020204" pitchFamily="34" charset="0"/>
              </a:rPr>
              <a:t>x0</a:t>
            </a:r>
            <a:r>
              <a:rPr lang="en-US" dirty="0" smtClean="0">
                <a:cs typeface="Arial" panose="020B0604020202020204" pitchFamily="34" charset="0"/>
              </a:rPr>
              <a:t> x 100</a:t>
            </a:r>
            <a:endParaRPr lang="ru-RU" dirty="0"/>
          </a:p>
        </p:txBody>
      </p:sp>
      <p:pic>
        <p:nvPicPr>
          <p:cNvPr id="16" name="Рисунок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041" y="3543926"/>
            <a:ext cx="6643305" cy="3081050"/>
          </a:xfrm>
          <a:prstGeom prst="rect">
            <a:avLst/>
          </a:prstGeom>
        </p:spPr>
      </p:pic>
      <p:sp>
        <p:nvSpPr>
          <p:cNvPr id="11"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3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spTree>
    <p:extLst>
      <p:ext uri="{BB962C8B-B14F-4D97-AF65-F5344CB8AC3E}">
        <p14:creationId xmlns:p14="http://schemas.microsoft.com/office/powerpoint/2010/main" val="26514268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4"/>
          <a:stretch>
            <a:fillRect/>
          </a:stretch>
        </p:blipFill>
        <p:spPr>
          <a:xfrm>
            <a:off x="849777" y="29528"/>
            <a:ext cx="1000783" cy="373697"/>
          </a:xfrm>
          <a:prstGeom prst="rect">
            <a:avLst/>
          </a:prstGeom>
        </p:spPr>
      </p:pic>
      <p:sp>
        <p:nvSpPr>
          <p:cNvPr id="2" name="TextBox 1"/>
          <p:cNvSpPr txBox="1"/>
          <p:nvPr/>
        </p:nvSpPr>
        <p:spPr>
          <a:xfrm>
            <a:off x="160232" y="529327"/>
            <a:ext cx="6405921" cy="400110"/>
          </a:xfrm>
          <a:prstGeom prst="rect">
            <a:avLst/>
          </a:prstGeom>
          <a:noFill/>
        </p:spPr>
        <p:txBody>
          <a:bodyPr wrap="none" rtlCol="0">
            <a:spAutoFit/>
          </a:bodyPr>
          <a:lstStyle/>
          <a:p>
            <a:r>
              <a:rPr lang="en-US" sz="2000" dirty="0" smtClean="0"/>
              <a:t>The idea</a:t>
            </a:r>
            <a:r>
              <a:rPr lang="ru-RU" sz="2000" dirty="0" smtClean="0"/>
              <a:t>: </a:t>
            </a:r>
            <a:r>
              <a:rPr lang="en-US" sz="2000" dirty="0" smtClean="0"/>
              <a:t>a short bunch </a:t>
            </a:r>
            <a:r>
              <a:rPr lang="ru-RU" sz="2000" dirty="0" smtClean="0"/>
              <a:t>(</a:t>
            </a:r>
            <a:r>
              <a:rPr lang="en-US" sz="2000" dirty="0" smtClean="0"/>
              <a:t>damper</a:t>
            </a:r>
            <a:r>
              <a:rPr lang="ru-RU" sz="2000" dirty="0" smtClean="0"/>
              <a:t>) </a:t>
            </a:r>
            <a:r>
              <a:rPr lang="en-US" sz="2000" dirty="0" smtClean="0"/>
              <a:t>ahead of the witness</a:t>
            </a:r>
            <a:endParaRPr lang="ru-RU" sz="2000" dirty="0"/>
          </a:p>
        </p:txBody>
      </p:sp>
      <p:pic>
        <p:nvPicPr>
          <p:cNvPr id="3" name="Рисунок 2"/>
          <p:cNvPicPr>
            <a:picLocks noChangeAspect="1"/>
          </p:cNvPicPr>
          <p:nvPr/>
        </p:nvPicPr>
        <p:blipFill>
          <a:blip r:embed="rId5"/>
          <a:stretch>
            <a:fillRect/>
          </a:stretch>
        </p:blipFill>
        <p:spPr>
          <a:xfrm>
            <a:off x="623392" y="1120311"/>
            <a:ext cx="4993512" cy="3100080"/>
          </a:xfrm>
          <a:prstGeom prst="rect">
            <a:avLst/>
          </a:prstGeom>
        </p:spPr>
      </p:pic>
      <p:pic>
        <p:nvPicPr>
          <p:cNvPr id="4" name="Рисунок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232" y="4421073"/>
            <a:ext cx="6966228" cy="2420888"/>
          </a:xfrm>
          <a:prstGeom prst="rect">
            <a:avLst/>
          </a:prstGeom>
        </p:spPr>
      </p:pic>
      <p:sp>
        <p:nvSpPr>
          <p:cNvPr id="7" name="TextBox 6"/>
          <p:cNvSpPr txBox="1"/>
          <p:nvPr/>
        </p:nvSpPr>
        <p:spPr>
          <a:xfrm>
            <a:off x="6023992" y="1224442"/>
            <a:ext cx="5976664" cy="1169551"/>
          </a:xfrm>
          <a:prstGeom prst="rect">
            <a:avLst/>
          </a:prstGeom>
          <a:noFill/>
        </p:spPr>
        <p:txBody>
          <a:bodyPr wrap="square" rtlCol="0">
            <a:spAutoFit/>
          </a:bodyPr>
          <a:lstStyle/>
          <a:p>
            <a:r>
              <a:rPr lang="en-US" dirty="0" smtClean="0"/>
              <a:t>The damper is initially offset in the same way as the witness </a:t>
            </a:r>
          </a:p>
          <a:p>
            <a:r>
              <a:rPr lang="en-US" dirty="0"/>
              <a:t>	</a:t>
            </a:r>
            <a:r>
              <a:rPr lang="en-US" dirty="0" smtClean="0"/>
              <a:t>(they are produced by the same injector).</a:t>
            </a:r>
          </a:p>
          <a:p>
            <a:r>
              <a:rPr lang="en-US" dirty="0" smtClean="0"/>
              <a:t>The damper oscillates and perturbs the plasma wave.</a:t>
            </a:r>
            <a:endParaRPr lang="ru-RU" dirty="0" smtClean="0"/>
          </a:p>
          <a:p>
            <a:r>
              <a:rPr lang="en-US" dirty="0"/>
              <a:t>At a certain (close to 1) ratio of </a:t>
            </a:r>
            <a:r>
              <a:rPr lang="en-US" dirty="0" smtClean="0"/>
              <a:t>oscillation </a:t>
            </a:r>
            <a:r>
              <a:rPr lang="en-US" dirty="0"/>
              <a:t>frequencies </a:t>
            </a:r>
            <a:r>
              <a:rPr lang="en-US" dirty="0" smtClean="0"/>
              <a:t>(witness-to-damper), </a:t>
            </a:r>
            <a:r>
              <a:rPr lang="en-US" dirty="0"/>
              <a:t>the </a:t>
            </a:r>
            <a:r>
              <a:rPr lang="en-US" dirty="0" smtClean="0"/>
              <a:t>witness aligns </a:t>
            </a:r>
            <a:r>
              <a:rPr lang="en-US" dirty="0"/>
              <a:t>to the axis without quality loss</a:t>
            </a:r>
            <a:r>
              <a:rPr lang="en-US" dirty="0" smtClean="0"/>
              <a:t>.</a:t>
            </a:r>
            <a:endParaRPr lang="ru-RU" dirty="0"/>
          </a:p>
        </p:txBody>
      </p:sp>
      <p:sp>
        <p:nvSpPr>
          <p:cNvPr id="14" name="TextBox 13"/>
          <p:cNvSpPr txBox="1"/>
          <p:nvPr/>
        </p:nvSpPr>
        <p:spPr>
          <a:xfrm>
            <a:off x="4295800" y="3573016"/>
            <a:ext cx="631904" cy="307777"/>
          </a:xfrm>
          <a:prstGeom prst="rect">
            <a:avLst/>
          </a:prstGeom>
          <a:noFill/>
        </p:spPr>
        <p:txBody>
          <a:bodyPr wrap="none" rtlCol="0">
            <a:spAutoFit/>
          </a:bodyPr>
          <a:lstStyle/>
          <a:p>
            <a:r>
              <a:rPr lang="en-US" dirty="0" smtClean="0">
                <a:solidFill>
                  <a:schemeClr val="bg1">
                    <a:lumMod val="50000"/>
                  </a:schemeClr>
                </a:solidFill>
              </a:rPr>
              <a:t>driver</a:t>
            </a:r>
            <a:endParaRPr lang="ru-RU" dirty="0">
              <a:solidFill>
                <a:schemeClr val="bg1">
                  <a:lumMod val="50000"/>
                </a:schemeClr>
              </a:solidFill>
            </a:endParaRPr>
          </a:p>
        </p:txBody>
      </p:sp>
      <p:sp>
        <p:nvSpPr>
          <p:cNvPr id="17" name="TextBox 16"/>
          <p:cNvSpPr txBox="1"/>
          <p:nvPr/>
        </p:nvSpPr>
        <p:spPr>
          <a:xfrm>
            <a:off x="3215680" y="3912614"/>
            <a:ext cx="790601" cy="307777"/>
          </a:xfrm>
          <a:prstGeom prst="rect">
            <a:avLst/>
          </a:prstGeom>
          <a:noFill/>
        </p:spPr>
        <p:txBody>
          <a:bodyPr wrap="none" rtlCol="0">
            <a:spAutoFit/>
          </a:bodyPr>
          <a:lstStyle/>
          <a:p>
            <a:r>
              <a:rPr lang="en-US" dirty="0" smtClean="0">
                <a:solidFill>
                  <a:srgbClr val="FF0000"/>
                </a:solidFill>
              </a:rPr>
              <a:t>damper</a:t>
            </a:r>
            <a:endParaRPr lang="ru-RU" dirty="0">
              <a:solidFill>
                <a:srgbClr val="FF0000"/>
              </a:solidFill>
            </a:endParaRPr>
          </a:p>
        </p:txBody>
      </p:sp>
      <p:sp>
        <p:nvSpPr>
          <p:cNvPr id="15" name="TextBox 14"/>
          <p:cNvSpPr txBox="1"/>
          <p:nvPr/>
        </p:nvSpPr>
        <p:spPr>
          <a:xfrm>
            <a:off x="2064316" y="4151039"/>
            <a:ext cx="782587" cy="307777"/>
          </a:xfrm>
          <a:prstGeom prst="rect">
            <a:avLst/>
          </a:prstGeom>
          <a:noFill/>
        </p:spPr>
        <p:txBody>
          <a:bodyPr wrap="none" rtlCol="0">
            <a:spAutoFit/>
          </a:bodyPr>
          <a:lstStyle/>
          <a:p>
            <a:r>
              <a:rPr lang="en-US" dirty="0" smtClean="0"/>
              <a:t>witness</a:t>
            </a:r>
            <a:endParaRPr lang="ru-RU" dirty="0"/>
          </a:p>
        </p:txBody>
      </p:sp>
      <p:cxnSp>
        <p:nvCxnSpPr>
          <p:cNvPr id="18" name="Прямая со стрелкой 17"/>
          <p:cNvCxnSpPr/>
          <p:nvPr/>
        </p:nvCxnSpPr>
        <p:spPr>
          <a:xfrm flipH="1" flipV="1">
            <a:off x="4295800" y="3382142"/>
            <a:ext cx="216025" cy="262882"/>
          </a:xfrm>
          <a:prstGeom prst="straightConnector1">
            <a:avLst/>
          </a:prstGeom>
          <a:ln w="12700">
            <a:solidFill>
              <a:srgbClr val="8B8B8B"/>
            </a:solidFill>
            <a:tailEnd type="triangle"/>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H="1" flipV="1">
            <a:off x="2202590" y="2575180"/>
            <a:ext cx="257490" cy="164419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H="1" flipV="1">
            <a:off x="2808592" y="2575180"/>
            <a:ext cx="756797" cy="138200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4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pic>
        <p:nvPicPr>
          <p:cNvPr id="5" name="Рисунок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80176" y="2550410"/>
            <a:ext cx="4240420" cy="4169002"/>
          </a:xfrm>
          <a:prstGeom prst="rect">
            <a:avLst/>
          </a:prstGeom>
        </p:spPr>
      </p:pic>
    </p:spTree>
    <p:extLst>
      <p:ext uri="{BB962C8B-B14F-4D97-AF65-F5344CB8AC3E}">
        <p14:creationId xmlns:p14="http://schemas.microsoft.com/office/powerpoint/2010/main" val="25094873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4"/>
          <a:stretch>
            <a:fillRect/>
          </a:stretch>
        </p:blipFill>
        <p:spPr>
          <a:xfrm>
            <a:off x="849777" y="29528"/>
            <a:ext cx="1000783" cy="373697"/>
          </a:xfrm>
          <a:prstGeom prst="rect">
            <a:avLst/>
          </a:prstGeom>
        </p:spPr>
      </p:pic>
      <p:sp>
        <p:nvSpPr>
          <p:cNvPr id="2" name="TextBox 1"/>
          <p:cNvSpPr txBox="1"/>
          <p:nvPr/>
        </p:nvSpPr>
        <p:spPr>
          <a:xfrm>
            <a:off x="160232" y="529327"/>
            <a:ext cx="10006265" cy="400110"/>
          </a:xfrm>
          <a:prstGeom prst="rect">
            <a:avLst/>
          </a:prstGeom>
          <a:noFill/>
        </p:spPr>
        <p:txBody>
          <a:bodyPr wrap="none" rtlCol="0">
            <a:spAutoFit/>
          </a:bodyPr>
          <a:lstStyle/>
          <a:p>
            <a:r>
              <a:rPr lang="en-US" sz="2000" dirty="0" smtClean="0"/>
              <a:t>The damping method relies on </a:t>
            </a:r>
            <a:r>
              <a:rPr lang="en-US" sz="2000" dirty="0"/>
              <a:t>several physical principles </a:t>
            </a:r>
            <a:r>
              <a:rPr lang="en-US" sz="2000" dirty="0" smtClean="0"/>
              <a:t>and technological advances</a:t>
            </a:r>
            <a:endParaRPr lang="ru-RU" sz="2000" dirty="0"/>
          </a:p>
        </p:txBody>
      </p:sp>
      <p:pic>
        <p:nvPicPr>
          <p:cNvPr id="3" name="Рисунок 2"/>
          <p:cNvPicPr>
            <a:picLocks noChangeAspect="1"/>
          </p:cNvPicPr>
          <p:nvPr/>
        </p:nvPicPr>
        <p:blipFill>
          <a:blip r:embed="rId5"/>
          <a:stretch>
            <a:fillRect/>
          </a:stretch>
        </p:blipFill>
        <p:spPr>
          <a:xfrm>
            <a:off x="6744072" y="1040127"/>
            <a:ext cx="4993512" cy="3100080"/>
          </a:xfrm>
          <a:prstGeom prst="rect">
            <a:avLst/>
          </a:prstGeom>
        </p:spPr>
      </p:pic>
      <p:sp>
        <p:nvSpPr>
          <p:cNvPr id="5" name="TextBox 4"/>
          <p:cNvSpPr txBox="1"/>
          <p:nvPr/>
        </p:nvSpPr>
        <p:spPr>
          <a:xfrm>
            <a:off x="335360" y="1340768"/>
            <a:ext cx="6336704" cy="2031325"/>
          </a:xfrm>
          <a:prstGeom prst="rect">
            <a:avLst/>
          </a:prstGeom>
          <a:noFill/>
        </p:spPr>
        <p:txBody>
          <a:bodyPr wrap="square" rtlCol="0">
            <a:spAutoFit/>
          </a:bodyPr>
          <a:lstStyle/>
          <a:p>
            <a:pPr marL="342900" indent="-342900">
              <a:buFont typeface="+mj-lt"/>
              <a:buAutoNum type="arabicPeriod"/>
            </a:pPr>
            <a:r>
              <a:rPr lang="en-US" dirty="0"/>
              <a:t>In the wave, there is always a cross-section in which the frequency of damper oscillations equals that of the witness head, but the </a:t>
            </a:r>
            <a:r>
              <a:rPr lang="en-US" dirty="0" smtClean="0"/>
              <a:t>longitudinal field </a:t>
            </a:r>
            <a:r>
              <a:rPr lang="en-US" dirty="0"/>
              <a:t>is </a:t>
            </a:r>
            <a:r>
              <a:rPr lang="en-US" dirty="0" smtClean="0"/>
              <a:t>decelerating</a:t>
            </a:r>
            <a:r>
              <a:rPr lang="ru-RU" dirty="0" smtClean="0"/>
              <a:t> (</a:t>
            </a:r>
            <a:r>
              <a:rPr lang="en-US" dirty="0" smtClean="0"/>
              <a:t>because</a:t>
            </a:r>
            <a:r>
              <a:rPr lang="ru-RU" dirty="0" smtClean="0"/>
              <a:t>                      ). </a:t>
            </a:r>
            <a:r>
              <a:rPr lang="en-US" dirty="0" smtClean="0"/>
              <a:t>This cross section is about half a wavelength ahead of the witness.</a:t>
            </a:r>
            <a:endParaRPr lang="ru-RU" dirty="0" smtClean="0"/>
          </a:p>
          <a:p>
            <a:pPr marL="342900" indent="-342900">
              <a:buFont typeface="+mj-lt"/>
              <a:buAutoNum type="arabicPeriod"/>
            </a:pPr>
            <a:endParaRPr lang="ru-RU" dirty="0" smtClean="0"/>
          </a:p>
          <a:p>
            <a:pPr marL="342900" indent="-342900">
              <a:buFont typeface="+mj-lt"/>
              <a:buAutoNum type="arabicPeriod"/>
            </a:pPr>
            <a:r>
              <a:rPr lang="en-US" dirty="0" smtClean="0"/>
              <a:t>The technique of generating electron bunch trains or bunches of a given shape is now rapidly developing.</a:t>
            </a:r>
            <a:r>
              <a:rPr lang="ru-RU" dirty="0" smtClean="0"/>
              <a:t> </a:t>
            </a:r>
            <a:r>
              <a:rPr lang="en-US" dirty="0"/>
              <a:t>The damper could have a </a:t>
            </a:r>
            <a:r>
              <a:rPr lang="en-US" dirty="0" smtClean="0"/>
              <a:t>different energy, larger </a:t>
            </a:r>
            <a:r>
              <a:rPr lang="en-US" dirty="0"/>
              <a:t>emittance, or larger radius than the </a:t>
            </a:r>
            <a:r>
              <a:rPr lang="en-US" dirty="0" smtClean="0"/>
              <a:t>witness, </a:t>
            </a:r>
            <a:r>
              <a:rPr lang="en-US" dirty="0"/>
              <a:t>and </a:t>
            </a:r>
            <a:r>
              <a:rPr lang="en-US" dirty="0" smtClean="0"/>
              <a:t>it would </a:t>
            </a:r>
            <a:r>
              <a:rPr lang="en-US" dirty="0"/>
              <a:t>still work well</a:t>
            </a:r>
            <a:r>
              <a:rPr lang="en-US" dirty="0" smtClean="0"/>
              <a:t>.</a:t>
            </a:r>
            <a:endParaRPr lang="ru-RU" dirty="0"/>
          </a:p>
        </p:txBody>
      </p:sp>
      <p:pic>
        <p:nvPicPr>
          <p:cNvPr id="8" name="Рисунок 7"/>
          <p:cNvPicPr>
            <a:picLocks noChangeAspect="1"/>
          </p:cNvPicPr>
          <p:nvPr/>
        </p:nvPicPr>
        <p:blipFill>
          <a:blip r:embed="rId6"/>
          <a:stretch>
            <a:fillRect/>
          </a:stretch>
        </p:blipFill>
        <p:spPr>
          <a:xfrm>
            <a:off x="3135359" y="1794946"/>
            <a:ext cx="985153" cy="231362"/>
          </a:xfrm>
          <a:prstGeom prst="rect">
            <a:avLst/>
          </a:prstGeom>
        </p:spPr>
      </p:pic>
      <p:pic>
        <p:nvPicPr>
          <p:cNvPr id="11" name="Рисунок 10"/>
          <p:cNvPicPr>
            <a:picLocks noChangeAspect="1"/>
          </p:cNvPicPr>
          <p:nvPr/>
        </p:nvPicPr>
        <p:blipFill>
          <a:blip r:embed="rId7"/>
          <a:stretch>
            <a:fillRect/>
          </a:stretch>
        </p:blipFill>
        <p:spPr>
          <a:xfrm>
            <a:off x="7840605" y="4140207"/>
            <a:ext cx="3834767" cy="2104638"/>
          </a:xfrm>
          <a:prstGeom prst="rect">
            <a:avLst/>
          </a:prstGeom>
        </p:spPr>
      </p:pic>
      <p:pic>
        <p:nvPicPr>
          <p:cNvPr id="12" name="Рисунок 11"/>
          <p:cNvPicPr>
            <a:picLocks noChangeAspect="1"/>
          </p:cNvPicPr>
          <p:nvPr/>
        </p:nvPicPr>
        <p:blipFill>
          <a:blip r:embed="rId8"/>
          <a:stretch>
            <a:fillRect/>
          </a:stretch>
        </p:blipFill>
        <p:spPr>
          <a:xfrm>
            <a:off x="3927525" y="3658057"/>
            <a:ext cx="3320603" cy="2982071"/>
          </a:xfrm>
          <a:prstGeom prst="rect">
            <a:avLst/>
          </a:prstGeom>
        </p:spPr>
      </p:pic>
      <p:pic>
        <p:nvPicPr>
          <p:cNvPr id="13" name="Рисунок 12"/>
          <p:cNvPicPr>
            <a:picLocks noChangeAspect="1"/>
          </p:cNvPicPr>
          <p:nvPr/>
        </p:nvPicPr>
        <p:blipFill>
          <a:blip r:embed="rId9"/>
          <a:stretch>
            <a:fillRect/>
          </a:stretch>
        </p:blipFill>
        <p:spPr>
          <a:xfrm>
            <a:off x="405940" y="3710851"/>
            <a:ext cx="2953756" cy="2929277"/>
          </a:xfrm>
          <a:prstGeom prst="rect">
            <a:avLst/>
          </a:prstGeom>
        </p:spPr>
      </p:pic>
      <p:sp>
        <p:nvSpPr>
          <p:cNvPr id="14" name="TextBox 13"/>
          <p:cNvSpPr txBox="1"/>
          <p:nvPr/>
        </p:nvSpPr>
        <p:spPr>
          <a:xfrm>
            <a:off x="7464152" y="6517017"/>
            <a:ext cx="3698448" cy="246221"/>
          </a:xfrm>
          <a:prstGeom prst="rect">
            <a:avLst/>
          </a:prstGeom>
          <a:noFill/>
        </p:spPr>
        <p:txBody>
          <a:bodyPr wrap="none" rtlCol="0">
            <a:spAutoFit/>
          </a:bodyPr>
          <a:lstStyle/>
          <a:p>
            <a:r>
              <a:rPr lang="en-US" sz="1000" dirty="0" smtClean="0"/>
              <a:t>Figures from</a:t>
            </a:r>
            <a:r>
              <a:rPr lang="ru-RU" sz="1000" dirty="0" smtClean="0"/>
              <a:t> </a:t>
            </a:r>
            <a:r>
              <a:rPr lang="en-US" sz="1000" dirty="0"/>
              <a:t>G. Ha et </a:t>
            </a:r>
            <a:r>
              <a:rPr lang="en-US" sz="1000" dirty="0" smtClean="0"/>
              <a:t>al., </a:t>
            </a:r>
            <a:r>
              <a:rPr lang="da-DK" sz="1000" dirty="0"/>
              <a:t>Rev. Mod. Phys. 94, 025006 (2022).</a:t>
            </a:r>
            <a:endParaRPr lang="ru-RU" sz="1000" dirty="0"/>
          </a:p>
        </p:txBody>
      </p:sp>
      <p:sp>
        <p:nvSpPr>
          <p:cNvPr id="15"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5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spTree>
    <p:extLst>
      <p:ext uri="{BB962C8B-B14F-4D97-AF65-F5344CB8AC3E}">
        <p14:creationId xmlns:p14="http://schemas.microsoft.com/office/powerpoint/2010/main" val="2667556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4"/>
          <a:stretch>
            <a:fillRect/>
          </a:stretch>
        </p:blipFill>
        <p:spPr>
          <a:xfrm>
            <a:off x="849777" y="29528"/>
            <a:ext cx="1000783" cy="373697"/>
          </a:xfrm>
          <a:prstGeom prst="rect">
            <a:avLst/>
          </a:prstGeom>
        </p:spPr>
      </p:pic>
      <p:pic>
        <p:nvPicPr>
          <p:cNvPr id="3" name="Рисунок 2"/>
          <p:cNvPicPr>
            <a:picLocks noChangeAspect="1"/>
          </p:cNvPicPr>
          <p:nvPr/>
        </p:nvPicPr>
        <p:blipFill>
          <a:blip r:embed="rId5"/>
          <a:stretch>
            <a:fillRect/>
          </a:stretch>
        </p:blipFill>
        <p:spPr>
          <a:xfrm>
            <a:off x="7032104" y="3641955"/>
            <a:ext cx="4993512" cy="3100080"/>
          </a:xfrm>
          <a:prstGeom prst="rect">
            <a:avLst/>
          </a:prstGeom>
        </p:spPr>
      </p:pic>
      <p:sp>
        <p:nvSpPr>
          <p:cNvPr id="5" name="TextBox 4"/>
          <p:cNvSpPr txBox="1"/>
          <p:nvPr/>
        </p:nvSpPr>
        <p:spPr>
          <a:xfrm>
            <a:off x="335360" y="1340768"/>
            <a:ext cx="6912768" cy="3108543"/>
          </a:xfrm>
          <a:prstGeom prst="rect">
            <a:avLst/>
          </a:prstGeom>
          <a:noFill/>
        </p:spPr>
        <p:txBody>
          <a:bodyPr wrap="square" rtlCol="0">
            <a:spAutoFit/>
          </a:bodyPr>
          <a:lstStyle/>
          <a:p>
            <a:pPr marL="342900" indent="-342900">
              <a:buFont typeface="+mj-lt"/>
              <a:buAutoNum type="arabicPeriod" startAt="3"/>
            </a:pPr>
            <a:r>
              <a:rPr lang="en-US" dirty="0" smtClean="0"/>
              <a:t>There </a:t>
            </a:r>
            <a:r>
              <a:rPr lang="en-US" dirty="0"/>
              <a:t>are plasma electrons around the </a:t>
            </a:r>
            <a:r>
              <a:rPr lang="en-US" dirty="0" smtClean="0"/>
              <a:t>damper (because </a:t>
            </a:r>
            <a:r>
              <a:rPr lang="en-US" dirty="0"/>
              <a:t>the blowout is not reached</a:t>
            </a:r>
            <a:r>
              <a:rPr lang="en-US" dirty="0" smtClean="0"/>
              <a:t>). The </a:t>
            </a:r>
            <a:r>
              <a:rPr lang="en-US" dirty="0"/>
              <a:t>damper </a:t>
            </a:r>
            <a:r>
              <a:rPr lang="en-US" dirty="0" smtClean="0"/>
              <a:t>locally perturbs </a:t>
            </a:r>
            <a:r>
              <a:rPr lang="en-US" dirty="0"/>
              <a:t>the wave, and this perturbation is </a:t>
            </a:r>
            <a:r>
              <a:rPr lang="en-US" dirty="0" smtClean="0"/>
              <a:t>transferred by </a:t>
            </a:r>
            <a:r>
              <a:rPr lang="en-US" dirty="0"/>
              <a:t>the wave exactly to the witness </a:t>
            </a:r>
            <a:r>
              <a:rPr lang="en-US" dirty="0" smtClean="0"/>
              <a:t>position</a:t>
            </a:r>
            <a:r>
              <a:rPr lang="ru-RU" dirty="0" smtClean="0"/>
              <a:t>.</a:t>
            </a:r>
          </a:p>
          <a:p>
            <a:pPr marL="342900" indent="-342900">
              <a:buFont typeface="+mj-lt"/>
              <a:buAutoNum type="arabicPeriod" startAt="3"/>
            </a:pPr>
            <a:endParaRPr lang="ru-RU" dirty="0" smtClean="0"/>
          </a:p>
          <a:p>
            <a:pPr marL="342900" indent="-342900">
              <a:buFont typeface="+mj-lt"/>
              <a:buAutoNum type="arabicPeriod" startAt="3"/>
            </a:pPr>
            <a:r>
              <a:rPr lang="en-US" dirty="0" smtClean="0"/>
              <a:t>Damper’s </a:t>
            </a:r>
            <a:r>
              <a:rPr lang="en-US" dirty="0"/>
              <a:t>effect on the witness is </a:t>
            </a:r>
            <a:r>
              <a:rPr lang="en-US" dirty="0" smtClean="0"/>
              <a:t>time-limited, because of</a:t>
            </a:r>
            <a:endParaRPr lang="ru-RU" dirty="0" smtClean="0"/>
          </a:p>
          <a:p>
            <a:pPr marL="742950" lvl="1" indent="-285750">
              <a:buFont typeface="Arial" panose="020B0604020202020204" pitchFamily="34" charset="0"/>
              <a:buChar char="•"/>
            </a:pPr>
            <a:r>
              <a:rPr lang="en-US" dirty="0"/>
              <a:t>damper </a:t>
            </a:r>
            <a:r>
              <a:rPr lang="en-US" dirty="0" smtClean="0"/>
              <a:t>deceleration,</a:t>
            </a:r>
            <a:endParaRPr lang="en-US" dirty="0"/>
          </a:p>
          <a:p>
            <a:pPr marL="742950" lvl="1" indent="-285750">
              <a:buFont typeface="Arial" panose="020B0604020202020204" pitchFamily="34" charset="0"/>
              <a:buChar char="•"/>
            </a:pPr>
            <a:r>
              <a:rPr lang="en-US" dirty="0" smtClean="0"/>
              <a:t>phase </a:t>
            </a:r>
            <a:r>
              <a:rPr lang="en-US" dirty="0"/>
              <a:t>mixing of damper oscillations</a:t>
            </a:r>
            <a:r>
              <a:rPr lang="en-US" dirty="0" smtClean="0"/>
              <a:t>.</a:t>
            </a:r>
            <a:endParaRPr lang="ru-RU" dirty="0" smtClean="0"/>
          </a:p>
          <a:p>
            <a:pPr marL="742950" lvl="1" indent="-285750">
              <a:buFontTx/>
              <a:buChar char="-"/>
            </a:pPr>
            <a:endParaRPr lang="ru-RU" dirty="0" smtClean="0"/>
          </a:p>
          <a:p>
            <a:pPr marL="342900" indent="-342900">
              <a:buFont typeface="+mj-lt"/>
              <a:buAutoNum type="arabicPeriod" startAt="3"/>
            </a:pPr>
            <a:r>
              <a:rPr lang="en-US" dirty="0"/>
              <a:t>The damper gains a lower energy than the witness and can subsequently be separated in energy. The energy difference is about twice the initial damper energy, as the witness gains energy while the damper slows down by a field </a:t>
            </a:r>
            <a:r>
              <a:rPr lang="en-US" dirty="0" smtClean="0"/>
              <a:t>of the </a:t>
            </a:r>
            <a:r>
              <a:rPr lang="en-US" dirty="0"/>
              <a:t>same amplitude.</a:t>
            </a:r>
            <a:r>
              <a:rPr lang="ru-RU" dirty="0" smtClean="0"/>
              <a:t> </a:t>
            </a:r>
            <a:r>
              <a:rPr lang="en-US" dirty="0" smtClean="0"/>
              <a:t>The damper loads the wave and must be taken into account when matching the witness and the wave.</a:t>
            </a:r>
            <a:endParaRPr lang="ru-RU" dirty="0" smtClean="0"/>
          </a:p>
          <a:p>
            <a:pPr marL="342900" indent="-342900">
              <a:buFont typeface="+mj-lt"/>
              <a:buAutoNum type="arabicPeriod" startAt="3"/>
            </a:pPr>
            <a:endParaRPr lang="ru-RU" dirty="0"/>
          </a:p>
        </p:txBody>
      </p:sp>
      <p:pic>
        <p:nvPicPr>
          <p:cNvPr id="4" name="Рисунок 3"/>
          <p:cNvPicPr>
            <a:picLocks noChangeAspect="1"/>
          </p:cNvPicPr>
          <p:nvPr/>
        </p:nvPicPr>
        <p:blipFill>
          <a:blip r:embed="rId6"/>
          <a:stretch>
            <a:fillRect/>
          </a:stretch>
        </p:blipFill>
        <p:spPr>
          <a:xfrm>
            <a:off x="862982" y="4437112"/>
            <a:ext cx="5352541" cy="2304923"/>
          </a:xfrm>
          <a:prstGeom prst="rect">
            <a:avLst/>
          </a:prstGeom>
        </p:spPr>
      </p:pic>
      <p:pic>
        <p:nvPicPr>
          <p:cNvPr id="11" name="Рисунок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30337" y="1340768"/>
            <a:ext cx="4904514" cy="1704406"/>
          </a:xfrm>
          <a:prstGeom prst="rect">
            <a:avLst/>
          </a:prstGeom>
        </p:spPr>
      </p:pic>
      <p:sp>
        <p:nvSpPr>
          <p:cNvPr id="12" name="TextBox 11"/>
          <p:cNvSpPr txBox="1"/>
          <p:nvPr/>
        </p:nvSpPr>
        <p:spPr>
          <a:xfrm>
            <a:off x="160232" y="529327"/>
            <a:ext cx="10006265" cy="400110"/>
          </a:xfrm>
          <a:prstGeom prst="rect">
            <a:avLst/>
          </a:prstGeom>
          <a:noFill/>
        </p:spPr>
        <p:txBody>
          <a:bodyPr wrap="none" rtlCol="0">
            <a:spAutoFit/>
          </a:bodyPr>
          <a:lstStyle/>
          <a:p>
            <a:r>
              <a:rPr lang="en-US" sz="2000" dirty="0" smtClean="0"/>
              <a:t>The damping method relies on </a:t>
            </a:r>
            <a:r>
              <a:rPr lang="en-US" sz="2000" dirty="0"/>
              <a:t>several physical principles </a:t>
            </a:r>
            <a:r>
              <a:rPr lang="en-US" sz="2000" dirty="0" smtClean="0"/>
              <a:t>and technological advances</a:t>
            </a:r>
            <a:endParaRPr lang="ru-RU" sz="2000" dirty="0"/>
          </a:p>
        </p:txBody>
      </p:sp>
      <p:sp>
        <p:nvSpPr>
          <p:cNvPr id="6" name="TextBox 5"/>
          <p:cNvSpPr txBox="1"/>
          <p:nvPr/>
        </p:nvSpPr>
        <p:spPr>
          <a:xfrm flipH="1">
            <a:off x="160232" y="6381328"/>
            <a:ext cx="2119526" cy="307777"/>
          </a:xfrm>
          <a:prstGeom prst="rect">
            <a:avLst/>
          </a:prstGeom>
          <a:noFill/>
        </p:spPr>
        <p:txBody>
          <a:bodyPr wrap="square" rtlCol="0">
            <a:spAutoFit/>
          </a:bodyPr>
          <a:lstStyle/>
          <a:p>
            <a:r>
              <a:rPr lang="en-US" dirty="0" smtClean="0"/>
              <a:t>Damper: 140-167 MeV</a:t>
            </a:r>
            <a:endParaRPr lang="ru-RU" dirty="0"/>
          </a:p>
        </p:txBody>
      </p:sp>
      <p:pic>
        <p:nvPicPr>
          <p:cNvPr id="7" name="Рисунок 6"/>
          <p:cNvPicPr>
            <a:picLocks noChangeAspect="1"/>
          </p:cNvPicPr>
          <p:nvPr/>
        </p:nvPicPr>
        <p:blipFill>
          <a:blip r:embed="rId8"/>
          <a:stretch>
            <a:fillRect/>
          </a:stretch>
        </p:blipFill>
        <p:spPr>
          <a:xfrm>
            <a:off x="5087888" y="4651306"/>
            <a:ext cx="874300" cy="165926"/>
          </a:xfrm>
          <a:prstGeom prst="rect">
            <a:avLst/>
          </a:prstGeom>
        </p:spPr>
      </p:pic>
      <p:sp>
        <p:nvSpPr>
          <p:cNvPr id="13"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6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spTree>
    <p:extLst>
      <p:ext uri="{BB962C8B-B14F-4D97-AF65-F5344CB8AC3E}">
        <p14:creationId xmlns:p14="http://schemas.microsoft.com/office/powerpoint/2010/main" val="32768860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4"/>
          <a:stretch>
            <a:fillRect/>
          </a:stretch>
        </p:blipFill>
        <p:spPr>
          <a:xfrm>
            <a:off x="849777" y="29528"/>
            <a:ext cx="1000783" cy="373697"/>
          </a:xfrm>
          <a:prstGeom prst="rect">
            <a:avLst/>
          </a:prstGeom>
        </p:spPr>
      </p:pic>
      <p:pic>
        <p:nvPicPr>
          <p:cNvPr id="3" name="Рисунок 2"/>
          <p:cNvPicPr>
            <a:picLocks noChangeAspect="1"/>
          </p:cNvPicPr>
          <p:nvPr/>
        </p:nvPicPr>
        <p:blipFill>
          <a:blip r:embed="rId5"/>
          <a:stretch>
            <a:fillRect/>
          </a:stretch>
        </p:blipFill>
        <p:spPr>
          <a:xfrm>
            <a:off x="154569" y="2946841"/>
            <a:ext cx="6058697" cy="3761370"/>
          </a:xfrm>
          <a:prstGeom prst="rect">
            <a:avLst/>
          </a:prstGeom>
        </p:spPr>
      </p:pic>
      <p:sp>
        <p:nvSpPr>
          <p:cNvPr id="6" name="TextBox 5"/>
          <p:cNvSpPr txBox="1"/>
          <p:nvPr/>
        </p:nvSpPr>
        <p:spPr>
          <a:xfrm>
            <a:off x="479375" y="1340768"/>
            <a:ext cx="11036913" cy="1600438"/>
          </a:xfrm>
          <a:prstGeom prst="rect">
            <a:avLst/>
          </a:prstGeom>
          <a:noFill/>
        </p:spPr>
        <p:txBody>
          <a:bodyPr wrap="square" rtlCol="0">
            <a:spAutoFit/>
          </a:bodyPr>
          <a:lstStyle/>
          <a:p>
            <a:pPr marL="342900" indent="-342900">
              <a:buFont typeface="+mj-lt"/>
              <a:buAutoNum type="arabicPeriod" startAt="6"/>
            </a:pPr>
            <a:r>
              <a:rPr lang="en-US" dirty="0" smtClean="0"/>
              <a:t>In </a:t>
            </a:r>
            <a:r>
              <a:rPr lang="en-US" dirty="0"/>
              <a:t>a moderately </a:t>
            </a:r>
            <a:r>
              <a:rPr lang="en-US" dirty="0" smtClean="0"/>
              <a:t>nonlinear axially </a:t>
            </a:r>
            <a:r>
              <a:rPr lang="en-US" dirty="0"/>
              <a:t>symmetric plasma wave, small </a:t>
            </a:r>
            <a:r>
              <a:rPr lang="en-US" dirty="0" smtClean="0"/>
              <a:t>transverse oscillations </a:t>
            </a:r>
            <a:r>
              <a:rPr lang="en-US" dirty="0"/>
              <a:t>of beam particles are harmonic. </a:t>
            </a:r>
            <a:r>
              <a:rPr lang="en-US" dirty="0">
                <a:solidFill>
                  <a:srgbClr val="FF0000"/>
                </a:solidFill>
              </a:rPr>
              <a:t>The </a:t>
            </a:r>
            <a:r>
              <a:rPr lang="en-US" dirty="0" smtClean="0">
                <a:solidFill>
                  <a:srgbClr val="FF0000"/>
                </a:solidFill>
              </a:rPr>
              <a:t>oscillation frequency </a:t>
            </a:r>
            <a:r>
              <a:rPr lang="en-US" dirty="0">
                <a:solidFill>
                  <a:srgbClr val="FF0000"/>
                </a:solidFill>
              </a:rPr>
              <a:t>does not depend on the magnitude </a:t>
            </a:r>
            <a:r>
              <a:rPr lang="en-US" dirty="0" smtClean="0">
                <a:solidFill>
                  <a:srgbClr val="FF0000"/>
                </a:solidFill>
              </a:rPr>
              <a:t>and direction </a:t>
            </a:r>
            <a:r>
              <a:rPr lang="en-US" dirty="0">
                <a:solidFill>
                  <a:srgbClr val="FF0000"/>
                </a:solidFill>
              </a:rPr>
              <a:t>of the </a:t>
            </a:r>
            <a:r>
              <a:rPr lang="en-US" dirty="0" smtClean="0">
                <a:solidFill>
                  <a:srgbClr val="FF0000"/>
                </a:solidFill>
              </a:rPr>
              <a:t>offset</a:t>
            </a:r>
            <a:r>
              <a:rPr lang="ru-RU" dirty="0" smtClean="0">
                <a:solidFill>
                  <a:srgbClr val="FF0000"/>
                </a:solidFill>
              </a:rPr>
              <a:t>.</a:t>
            </a:r>
          </a:p>
          <a:p>
            <a:pPr lvl="1"/>
            <a:endParaRPr lang="ru-RU" dirty="0" smtClean="0"/>
          </a:p>
          <a:p>
            <a:pPr marL="324000" lvl="1"/>
            <a:r>
              <a:rPr lang="en-US" dirty="0" smtClean="0"/>
              <a:t>Oscillations are small if their amplitude &lt;&lt; k</a:t>
            </a:r>
            <a:r>
              <a:rPr lang="en-US" baseline="-25000" dirty="0" smtClean="0"/>
              <a:t>p</a:t>
            </a:r>
            <a:r>
              <a:rPr lang="en-US" baseline="30000" dirty="0" smtClean="0"/>
              <a:t>-1</a:t>
            </a:r>
            <a:endParaRPr lang="en-US" dirty="0" smtClean="0"/>
          </a:p>
          <a:p>
            <a:pPr marL="324000" lvl="1"/>
            <a:endParaRPr lang="en-US" dirty="0"/>
          </a:p>
          <a:p>
            <a:pPr marL="324000" lvl="1"/>
            <a:r>
              <a:rPr lang="en-US" dirty="0"/>
              <a:t>The “golden ratio” of oscillation </a:t>
            </a:r>
            <a:r>
              <a:rPr lang="en-US" dirty="0" smtClean="0"/>
              <a:t>frequencies (</a:t>
            </a:r>
            <a:r>
              <a:rPr lang="en-US" dirty="0"/>
              <a:t>damper-to-witness) at which the witness </a:t>
            </a:r>
            <a:r>
              <a:rPr lang="en-US" dirty="0" smtClean="0"/>
              <a:t>goes exactly on the axis</a:t>
            </a:r>
            <a:r>
              <a:rPr lang="en-US" dirty="0"/>
              <a:t>, found for some initial </a:t>
            </a:r>
            <a:r>
              <a:rPr lang="en-US" dirty="0" smtClean="0"/>
              <a:t>offset x</a:t>
            </a:r>
            <a:r>
              <a:rPr lang="en-US" baseline="-25000" dirty="0" smtClean="0"/>
              <a:t>0</a:t>
            </a:r>
            <a:r>
              <a:rPr lang="en-US" dirty="0" smtClean="0"/>
              <a:t>, </a:t>
            </a:r>
            <a:r>
              <a:rPr lang="en-US" dirty="0"/>
              <a:t>is the </a:t>
            </a:r>
            <a:r>
              <a:rPr lang="en-US" dirty="0" smtClean="0"/>
              <a:t>same for any other offset.</a:t>
            </a:r>
            <a:endParaRPr lang="ru-RU" dirty="0"/>
          </a:p>
        </p:txBody>
      </p:sp>
      <p:pic>
        <p:nvPicPr>
          <p:cNvPr id="7" name="Рисунок 6"/>
          <p:cNvPicPr>
            <a:picLocks noChangeAspect="1"/>
          </p:cNvPicPr>
          <p:nvPr/>
        </p:nvPicPr>
        <p:blipFill>
          <a:blip r:embed="rId6"/>
          <a:stretch>
            <a:fillRect/>
          </a:stretch>
        </p:blipFill>
        <p:spPr>
          <a:xfrm>
            <a:off x="6456040" y="3717032"/>
            <a:ext cx="5176851" cy="2775443"/>
          </a:xfrm>
          <a:prstGeom prst="rect">
            <a:avLst/>
          </a:prstGeom>
        </p:spPr>
      </p:pic>
      <p:sp>
        <p:nvSpPr>
          <p:cNvPr id="8" name="TextBox 7"/>
          <p:cNvSpPr txBox="1"/>
          <p:nvPr/>
        </p:nvSpPr>
        <p:spPr>
          <a:xfrm>
            <a:off x="6720555" y="3198648"/>
            <a:ext cx="4675767" cy="307777"/>
          </a:xfrm>
          <a:prstGeom prst="rect">
            <a:avLst/>
          </a:prstGeom>
          <a:noFill/>
        </p:spPr>
        <p:txBody>
          <a:bodyPr wrap="none" rtlCol="0">
            <a:spAutoFit/>
          </a:bodyPr>
          <a:lstStyle/>
          <a:p>
            <a:r>
              <a:rPr lang="en-US" dirty="0"/>
              <a:t>In reality, things are not so perfect, but the method works</a:t>
            </a:r>
            <a:endParaRPr lang="ru-RU" dirty="0"/>
          </a:p>
        </p:txBody>
      </p:sp>
      <p:sp>
        <p:nvSpPr>
          <p:cNvPr id="11" name="TextBox 10"/>
          <p:cNvSpPr txBox="1"/>
          <p:nvPr/>
        </p:nvSpPr>
        <p:spPr>
          <a:xfrm>
            <a:off x="160232" y="529327"/>
            <a:ext cx="10006265" cy="400110"/>
          </a:xfrm>
          <a:prstGeom prst="rect">
            <a:avLst/>
          </a:prstGeom>
          <a:noFill/>
        </p:spPr>
        <p:txBody>
          <a:bodyPr wrap="none" rtlCol="0">
            <a:spAutoFit/>
          </a:bodyPr>
          <a:lstStyle/>
          <a:p>
            <a:r>
              <a:rPr lang="en-US" sz="2000" dirty="0" smtClean="0"/>
              <a:t>The damping method relies on </a:t>
            </a:r>
            <a:r>
              <a:rPr lang="en-US" sz="2000" dirty="0"/>
              <a:t>several physical principles </a:t>
            </a:r>
            <a:r>
              <a:rPr lang="en-US" sz="2000" dirty="0" smtClean="0"/>
              <a:t>and technological advances</a:t>
            </a:r>
            <a:endParaRPr lang="ru-RU" sz="2000" dirty="0"/>
          </a:p>
        </p:txBody>
      </p:sp>
      <p:sp>
        <p:nvSpPr>
          <p:cNvPr id="12"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7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spTree>
    <p:extLst>
      <p:ext uri="{BB962C8B-B14F-4D97-AF65-F5344CB8AC3E}">
        <p14:creationId xmlns:p14="http://schemas.microsoft.com/office/powerpoint/2010/main" val="5727571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4"/>
          <a:stretch>
            <a:fillRect/>
          </a:stretch>
        </p:blipFill>
        <p:spPr>
          <a:xfrm>
            <a:off x="849777" y="29528"/>
            <a:ext cx="1000783" cy="373697"/>
          </a:xfrm>
          <a:prstGeom prst="rect">
            <a:avLst/>
          </a:prstGeom>
        </p:spPr>
      </p:pic>
      <p:sp>
        <p:nvSpPr>
          <p:cNvPr id="2" name="TextBox 1"/>
          <p:cNvSpPr txBox="1"/>
          <p:nvPr/>
        </p:nvSpPr>
        <p:spPr>
          <a:xfrm>
            <a:off x="160233" y="529327"/>
            <a:ext cx="11625826" cy="707886"/>
          </a:xfrm>
          <a:prstGeom prst="rect">
            <a:avLst/>
          </a:prstGeom>
          <a:noFill/>
        </p:spPr>
        <p:txBody>
          <a:bodyPr wrap="square" rtlCol="0">
            <a:spAutoFit/>
          </a:bodyPr>
          <a:lstStyle/>
          <a:p>
            <a:r>
              <a:rPr lang="en-US" sz="2000" dirty="0"/>
              <a:t>Let us numerically demonstrate the damper </a:t>
            </a:r>
            <a:r>
              <a:rPr lang="en-US" sz="2000" dirty="0" smtClean="0"/>
              <a:t>operation at </a:t>
            </a:r>
            <a:r>
              <a:rPr lang="en-US" sz="2000" dirty="0"/>
              <a:t>parameters close to those at which the external </a:t>
            </a:r>
            <a:r>
              <a:rPr lang="en-US" sz="2000" dirty="0" smtClean="0"/>
              <a:t>injection could </a:t>
            </a:r>
            <a:r>
              <a:rPr lang="en-US" sz="2000" dirty="0"/>
              <a:t>be </a:t>
            </a:r>
            <a:r>
              <a:rPr lang="en-US" sz="2000" dirty="0" smtClean="0"/>
              <a:t>used:</a:t>
            </a:r>
            <a:endParaRPr lang="ru-RU" sz="2000" dirty="0"/>
          </a:p>
        </p:txBody>
      </p:sp>
      <p:pic>
        <p:nvPicPr>
          <p:cNvPr id="4" name="Рисунок 3"/>
          <p:cNvPicPr>
            <a:picLocks noChangeAspect="1"/>
          </p:cNvPicPr>
          <p:nvPr/>
        </p:nvPicPr>
        <p:blipFill>
          <a:blip r:embed="rId5"/>
          <a:stretch>
            <a:fillRect/>
          </a:stretch>
        </p:blipFill>
        <p:spPr>
          <a:xfrm>
            <a:off x="551384" y="1358255"/>
            <a:ext cx="5167988" cy="4807049"/>
          </a:xfrm>
          <a:prstGeom prst="rect">
            <a:avLst/>
          </a:prstGeom>
        </p:spPr>
      </p:pic>
      <p:pic>
        <p:nvPicPr>
          <p:cNvPr id="5" name="Рисунок 4"/>
          <p:cNvPicPr>
            <a:picLocks noChangeAspect="1"/>
          </p:cNvPicPr>
          <p:nvPr/>
        </p:nvPicPr>
        <p:blipFill>
          <a:blip r:embed="rId6"/>
          <a:stretch>
            <a:fillRect/>
          </a:stretch>
        </p:blipFill>
        <p:spPr>
          <a:xfrm>
            <a:off x="6792676" y="4164735"/>
            <a:ext cx="4993382" cy="2481529"/>
          </a:xfrm>
          <a:prstGeom prst="rect">
            <a:avLst/>
          </a:prstGeom>
        </p:spPr>
      </p:pic>
      <p:pic>
        <p:nvPicPr>
          <p:cNvPr id="11" name="Рисунок 10"/>
          <p:cNvPicPr>
            <a:picLocks noChangeAspect="1"/>
          </p:cNvPicPr>
          <p:nvPr/>
        </p:nvPicPr>
        <p:blipFill>
          <a:blip r:embed="rId7"/>
          <a:stretch>
            <a:fillRect/>
          </a:stretch>
        </p:blipFill>
        <p:spPr>
          <a:xfrm>
            <a:off x="6529474" y="2652428"/>
            <a:ext cx="5256584" cy="1501881"/>
          </a:xfrm>
          <a:prstGeom prst="rect">
            <a:avLst/>
          </a:prstGeom>
        </p:spPr>
      </p:pic>
      <p:sp>
        <p:nvSpPr>
          <p:cNvPr id="12" name="TextBox 11"/>
          <p:cNvSpPr txBox="1"/>
          <p:nvPr/>
        </p:nvSpPr>
        <p:spPr>
          <a:xfrm>
            <a:off x="6096000" y="1064629"/>
            <a:ext cx="5904656" cy="1513235"/>
          </a:xfrm>
          <a:prstGeom prst="rect">
            <a:avLst/>
          </a:prstGeom>
          <a:noFill/>
        </p:spPr>
        <p:txBody>
          <a:bodyPr wrap="square" rtlCol="0">
            <a:spAutoFit/>
          </a:bodyPr>
          <a:lstStyle/>
          <a:p>
            <a:pPr>
              <a:spcAft>
                <a:spcPts val="200"/>
              </a:spcAft>
            </a:pPr>
            <a:r>
              <a:rPr lang="en-US" dirty="0" smtClean="0"/>
              <a:t>Wave amplitude</a:t>
            </a:r>
            <a:r>
              <a:rPr lang="ru-RU" dirty="0" smtClean="0"/>
              <a:t>		 (</a:t>
            </a:r>
            <a:r>
              <a:rPr lang="en-US" dirty="0" smtClean="0"/>
              <a:t>moderately nonlinear</a:t>
            </a:r>
            <a:r>
              <a:rPr lang="ru-RU" dirty="0" smtClean="0"/>
              <a:t>)</a:t>
            </a:r>
            <a:endParaRPr lang="en-US" dirty="0" smtClean="0"/>
          </a:p>
          <a:p>
            <a:pPr>
              <a:spcAft>
                <a:spcPts val="200"/>
              </a:spcAft>
            </a:pPr>
            <a:r>
              <a:rPr lang="en-US" dirty="0" smtClean="0"/>
              <a:t>Witness current profile </a:t>
            </a:r>
            <a:r>
              <a:rPr lang="ru-RU" dirty="0" smtClean="0"/>
              <a:t>(</a:t>
            </a:r>
            <a:r>
              <a:rPr lang="en-US" dirty="0" smtClean="0"/>
              <a:t>triangular</a:t>
            </a:r>
            <a:r>
              <a:rPr lang="ru-RU" dirty="0" smtClean="0"/>
              <a:t>)</a:t>
            </a:r>
            <a:r>
              <a:rPr lang="en-US" dirty="0" smtClean="0"/>
              <a:t> and position are matched to the wave:</a:t>
            </a:r>
          </a:p>
          <a:p>
            <a:pPr>
              <a:spcAft>
                <a:spcPts val="200"/>
              </a:spcAft>
            </a:pPr>
            <a:endParaRPr lang="ru-RU" dirty="0" smtClean="0"/>
          </a:p>
          <a:p>
            <a:pPr>
              <a:spcAft>
                <a:spcPts val="200"/>
              </a:spcAft>
            </a:pPr>
            <a:r>
              <a:rPr lang="en-US" dirty="0" smtClean="0"/>
              <a:t>Witness radius and emittance are matched to the ion focusing force</a:t>
            </a:r>
            <a:endParaRPr lang="ru-RU" dirty="0" smtClean="0"/>
          </a:p>
          <a:p>
            <a:pPr>
              <a:spcAft>
                <a:spcPts val="200"/>
              </a:spcAft>
            </a:pPr>
            <a:r>
              <a:rPr lang="en-US" dirty="0" smtClean="0"/>
              <a:t>Damper</a:t>
            </a:r>
            <a:r>
              <a:rPr lang="ru-RU" dirty="0" smtClean="0"/>
              <a:t>:</a:t>
            </a:r>
            <a:r>
              <a:rPr lang="en-US" dirty="0" smtClean="0"/>
              <a:t> radius, emittance, peak current are the same</a:t>
            </a:r>
            <a:endParaRPr lang="ru-RU" dirty="0" smtClean="0"/>
          </a:p>
          <a:p>
            <a:pPr>
              <a:spcAft>
                <a:spcPts val="200"/>
              </a:spcAft>
            </a:pPr>
            <a:r>
              <a:rPr lang="en-US" dirty="0" smtClean="0"/>
              <a:t>Damper charge is controlled by the length</a:t>
            </a:r>
            <a:endParaRPr lang="ru-RU" dirty="0"/>
          </a:p>
        </p:txBody>
      </p:sp>
      <p:pic>
        <p:nvPicPr>
          <p:cNvPr id="13" name="Рисунок 12"/>
          <p:cNvPicPr>
            <a:picLocks noChangeAspect="1"/>
          </p:cNvPicPr>
          <p:nvPr/>
        </p:nvPicPr>
        <p:blipFill>
          <a:blip r:embed="rId8"/>
          <a:stretch>
            <a:fillRect/>
          </a:stretch>
        </p:blipFill>
        <p:spPr>
          <a:xfrm>
            <a:off x="7536160" y="1131839"/>
            <a:ext cx="1307306" cy="178594"/>
          </a:xfrm>
          <a:prstGeom prst="rect">
            <a:avLst/>
          </a:prstGeom>
        </p:spPr>
      </p:pic>
      <p:pic>
        <p:nvPicPr>
          <p:cNvPr id="14" name="Рисунок 13"/>
          <p:cNvPicPr>
            <a:picLocks noChangeAspect="1"/>
          </p:cNvPicPr>
          <p:nvPr/>
        </p:nvPicPr>
        <p:blipFill>
          <a:blip r:embed="rId9"/>
          <a:stretch>
            <a:fillRect/>
          </a:stretch>
        </p:blipFill>
        <p:spPr>
          <a:xfrm>
            <a:off x="7536160" y="1594222"/>
            <a:ext cx="2300288" cy="178594"/>
          </a:xfrm>
          <a:prstGeom prst="rect">
            <a:avLst/>
          </a:prstGeom>
        </p:spPr>
      </p:pic>
      <p:sp>
        <p:nvSpPr>
          <p:cNvPr id="15" name="TextBox 14"/>
          <p:cNvSpPr txBox="1"/>
          <p:nvPr/>
        </p:nvSpPr>
        <p:spPr>
          <a:xfrm>
            <a:off x="529680" y="6237312"/>
            <a:ext cx="4758034" cy="307777"/>
          </a:xfrm>
          <a:prstGeom prst="rect">
            <a:avLst/>
          </a:prstGeom>
          <a:noFill/>
        </p:spPr>
        <p:txBody>
          <a:bodyPr wrap="none" rtlCol="0">
            <a:spAutoFit/>
          </a:bodyPr>
          <a:lstStyle/>
          <a:p>
            <a:r>
              <a:rPr lang="en-US" dirty="0" smtClean="0">
                <a:solidFill>
                  <a:srgbClr val="FF0000"/>
                </a:solidFill>
              </a:rPr>
              <a:t>Most figures in this presentation are for this parameter set</a:t>
            </a:r>
            <a:endParaRPr lang="ru-RU" dirty="0">
              <a:solidFill>
                <a:srgbClr val="FF0000"/>
              </a:solidFill>
            </a:endParaRPr>
          </a:p>
        </p:txBody>
      </p:sp>
      <p:sp>
        <p:nvSpPr>
          <p:cNvPr id="16" name="TextBox 15"/>
          <p:cNvSpPr txBox="1"/>
          <p:nvPr/>
        </p:nvSpPr>
        <p:spPr>
          <a:xfrm>
            <a:off x="10344472" y="6012950"/>
            <a:ext cx="1152128" cy="523220"/>
          </a:xfrm>
          <a:prstGeom prst="rect">
            <a:avLst/>
          </a:prstGeom>
          <a:noFill/>
        </p:spPr>
        <p:txBody>
          <a:bodyPr wrap="square" rtlCol="0">
            <a:spAutoFit/>
          </a:bodyPr>
          <a:lstStyle/>
          <a:p>
            <a:r>
              <a:rPr lang="en-US" dirty="0" smtClean="0">
                <a:solidFill>
                  <a:schemeClr val="bg1">
                    <a:lumMod val="50000"/>
                  </a:schemeClr>
                </a:solidFill>
              </a:rPr>
              <a:t>driver is not evolving</a:t>
            </a:r>
            <a:endParaRPr lang="ru-RU" dirty="0">
              <a:solidFill>
                <a:schemeClr val="bg1">
                  <a:lumMod val="50000"/>
                </a:schemeClr>
              </a:solidFill>
            </a:endParaRPr>
          </a:p>
        </p:txBody>
      </p:sp>
      <p:sp>
        <p:nvSpPr>
          <p:cNvPr id="3" name="TextBox 2"/>
          <p:cNvSpPr txBox="1"/>
          <p:nvPr/>
        </p:nvSpPr>
        <p:spPr>
          <a:xfrm>
            <a:off x="5591944" y="6336115"/>
            <a:ext cx="1483098" cy="400110"/>
          </a:xfrm>
          <a:prstGeom prst="rect">
            <a:avLst/>
          </a:prstGeom>
          <a:noFill/>
          <a:ln w="38100">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rtlCol="0">
            <a:spAutoFit/>
          </a:bodyPr>
          <a:lstStyle/>
          <a:p>
            <a:r>
              <a:rPr lang="en-US" sz="2000" b="1" dirty="0" smtClean="0"/>
              <a:t>LCODE 3D</a:t>
            </a:r>
            <a:endParaRPr lang="ru-RU" sz="2000" b="1" dirty="0"/>
          </a:p>
        </p:txBody>
      </p:sp>
      <p:sp>
        <p:nvSpPr>
          <p:cNvPr id="17"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8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spTree>
    <p:extLst>
      <p:ext uri="{BB962C8B-B14F-4D97-AF65-F5344CB8AC3E}">
        <p14:creationId xmlns:p14="http://schemas.microsoft.com/office/powerpoint/2010/main" val="19888028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3"/>
          <a:stretch>
            <a:fillRect/>
          </a:stretch>
        </p:blipFill>
        <p:spPr>
          <a:xfrm>
            <a:off x="5911694" y="1013097"/>
            <a:ext cx="6110418" cy="2991967"/>
          </a:xfrm>
          <a:prstGeom prst="rect">
            <a:avLst/>
          </a:prstGeom>
        </p:spPr>
      </p:pic>
      <p:pic>
        <p:nvPicPr>
          <p:cNvPr id="9"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720725" cy="40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Рисунок 9"/>
          <p:cNvPicPr>
            <a:picLocks noChangeAspect="1"/>
          </p:cNvPicPr>
          <p:nvPr/>
        </p:nvPicPr>
        <p:blipFill>
          <a:blip r:embed="rId5"/>
          <a:stretch>
            <a:fillRect/>
          </a:stretch>
        </p:blipFill>
        <p:spPr>
          <a:xfrm>
            <a:off x="849777" y="29528"/>
            <a:ext cx="1000783" cy="373697"/>
          </a:xfrm>
          <a:prstGeom prst="rect">
            <a:avLst/>
          </a:prstGeom>
        </p:spPr>
      </p:pic>
      <p:sp>
        <p:nvSpPr>
          <p:cNvPr id="2" name="TextBox 1"/>
          <p:cNvSpPr txBox="1"/>
          <p:nvPr/>
        </p:nvSpPr>
        <p:spPr>
          <a:xfrm>
            <a:off x="160232" y="529327"/>
            <a:ext cx="8842485" cy="400110"/>
          </a:xfrm>
          <a:prstGeom prst="rect">
            <a:avLst/>
          </a:prstGeom>
          <a:noFill/>
        </p:spPr>
        <p:txBody>
          <a:bodyPr wrap="none" rtlCol="0">
            <a:spAutoFit/>
          </a:bodyPr>
          <a:lstStyle/>
          <a:p>
            <a:r>
              <a:rPr lang="en-US" sz="2000" dirty="0" smtClean="0"/>
              <a:t>… at </a:t>
            </a:r>
            <a:r>
              <a:rPr lang="en-US" sz="2000" dirty="0"/>
              <a:t>parameters close to those at which the external injection could be </a:t>
            </a:r>
            <a:r>
              <a:rPr lang="en-US" sz="2000" dirty="0" smtClean="0"/>
              <a:t>used</a:t>
            </a:r>
            <a:endParaRPr lang="ru-RU" sz="2000" dirty="0"/>
          </a:p>
        </p:txBody>
      </p:sp>
      <p:pic>
        <p:nvPicPr>
          <p:cNvPr id="4" name="Рисунок 3"/>
          <p:cNvPicPr>
            <a:picLocks noChangeAspect="1"/>
          </p:cNvPicPr>
          <p:nvPr/>
        </p:nvPicPr>
        <p:blipFill>
          <a:blip r:embed="rId6"/>
          <a:stretch>
            <a:fillRect/>
          </a:stretch>
        </p:blipFill>
        <p:spPr>
          <a:xfrm>
            <a:off x="551384" y="1221136"/>
            <a:ext cx="5167988" cy="4807049"/>
          </a:xfrm>
          <a:prstGeom prst="rect">
            <a:avLst/>
          </a:prstGeom>
        </p:spPr>
      </p:pic>
      <p:pic>
        <p:nvPicPr>
          <p:cNvPr id="13" name="Рисунок 12"/>
          <p:cNvPicPr>
            <a:picLocks noChangeAspect="1"/>
          </p:cNvPicPr>
          <p:nvPr/>
        </p:nvPicPr>
        <p:blipFill>
          <a:blip r:embed="rId7"/>
          <a:stretch>
            <a:fillRect/>
          </a:stretch>
        </p:blipFill>
        <p:spPr>
          <a:xfrm>
            <a:off x="551384" y="6230587"/>
            <a:ext cx="1307306" cy="178594"/>
          </a:xfrm>
          <a:prstGeom prst="rect">
            <a:avLst/>
          </a:prstGeom>
        </p:spPr>
      </p:pic>
      <p:pic>
        <p:nvPicPr>
          <p:cNvPr id="14" name="Рисунок 13"/>
          <p:cNvPicPr>
            <a:picLocks noChangeAspect="1"/>
          </p:cNvPicPr>
          <p:nvPr/>
        </p:nvPicPr>
        <p:blipFill>
          <a:blip r:embed="rId8"/>
          <a:stretch>
            <a:fillRect/>
          </a:stretch>
        </p:blipFill>
        <p:spPr>
          <a:xfrm>
            <a:off x="3071664" y="6230587"/>
            <a:ext cx="2300288" cy="178594"/>
          </a:xfrm>
          <a:prstGeom prst="rect">
            <a:avLst/>
          </a:prstGeom>
        </p:spPr>
      </p:pic>
      <p:sp>
        <p:nvSpPr>
          <p:cNvPr id="8" name="TextBox 7"/>
          <p:cNvSpPr txBox="1"/>
          <p:nvPr/>
        </p:nvSpPr>
        <p:spPr>
          <a:xfrm>
            <a:off x="9610336" y="1221136"/>
            <a:ext cx="2540989" cy="1169551"/>
          </a:xfrm>
          <a:prstGeom prst="rect">
            <a:avLst/>
          </a:prstGeom>
          <a:noFill/>
        </p:spPr>
        <p:txBody>
          <a:bodyPr wrap="square" rtlCol="0">
            <a:spAutoFit/>
          </a:bodyPr>
          <a:lstStyle/>
          <a:p>
            <a:r>
              <a:rPr lang="en-US" dirty="0" smtClean="0"/>
              <a:t>Witness: </a:t>
            </a:r>
            <a:r>
              <a:rPr lang="ru-RU" dirty="0" smtClean="0"/>
              <a:t>80 </a:t>
            </a:r>
            <a:r>
              <a:rPr lang="en-US" dirty="0" err="1" smtClean="0"/>
              <a:t>pC</a:t>
            </a:r>
            <a:r>
              <a:rPr lang="en-US" dirty="0" smtClean="0"/>
              <a:t>, radius </a:t>
            </a:r>
            <a:r>
              <a:rPr lang="ru-RU" dirty="0" smtClean="0"/>
              <a:t>6 </a:t>
            </a:r>
            <a:r>
              <a:rPr lang="el-GR" dirty="0" smtClean="0">
                <a:cs typeface="Arial" panose="020B0604020202020204" pitchFamily="34" charset="0"/>
              </a:rPr>
              <a:t>μ</a:t>
            </a:r>
            <a:r>
              <a:rPr lang="en-US" dirty="0" smtClean="0"/>
              <a:t>m</a:t>
            </a:r>
            <a:r>
              <a:rPr lang="ru-RU" dirty="0" smtClean="0"/>
              <a:t>, </a:t>
            </a:r>
            <a:r>
              <a:rPr lang="en-US" dirty="0" smtClean="0"/>
              <a:t>length</a:t>
            </a:r>
            <a:r>
              <a:rPr lang="ru-RU" dirty="0"/>
              <a:t> 100 </a:t>
            </a:r>
            <a:r>
              <a:rPr lang="el-GR" dirty="0">
                <a:cs typeface="Arial" panose="020B0604020202020204" pitchFamily="34" charset="0"/>
              </a:rPr>
              <a:t>μ</a:t>
            </a:r>
            <a:r>
              <a:rPr lang="en-US" dirty="0" smtClean="0"/>
              <a:t>m, normalized emittance</a:t>
            </a:r>
            <a:r>
              <a:rPr lang="ru-RU" dirty="0" smtClean="0"/>
              <a:t> 2.2 </a:t>
            </a:r>
            <a:r>
              <a:rPr lang="en-US" dirty="0" smtClean="0"/>
              <a:t>mm </a:t>
            </a:r>
            <a:r>
              <a:rPr lang="en-US" dirty="0" err="1" smtClean="0"/>
              <a:t>mrad</a:t>
            </a:r>
            <a:r>
              <a:rPr lang="en-US" dirty="0" smtClean="0"/>
              <a:t>,</a:t>
            </a:r>
            <a:r>
              <a:rPr lang="ru-RU" dirty="0" smtClean="0"/>
              <a:t> </a:t>
            </a:r>
            <a:r>
              <a:rPr lang="en-US" dirty="0" smtClean="0"/>
              <a:t>acceleration rate </a:t>
            </a:r>
            <a:r>
              <a:rPr lang="ru-RU" dirty="0" smtClean="0"/>
              <a:t>0.8 </a:t>
            </a:r>
            <a:r>
              <a:rPr lang="en-US" dirty="0" smtClean="0"/>
              <a:t>GeV</a:t>
            </a:r>
            <a:r>
              <a:rPr lang="ru-RU" dirty="0" smtClean="0"/>
              <a:t>/</a:t>
            </a:r>
            <a:r>
              <a:rPr lang="en-US" dirty="0" smtClean="0"/>
              <a:t>m,</a:t>
            </a:r>
            <a:endParaRPr lang="ru-RU" dirty="0" smtClean="0"/>
          </a:p>
          <a:p>
            <a:r>
              <a:rPr lang="en-US" dirty="0" smtClean="0"/>
              <a:t>close to AWAKE</a:t>
            </a:r>
            <a:endParaRPr lang="ru-RU" dirty="0"/>
          </a:p>
        </p:txBody>
      </p:sp>
      <p:pic>
        <p:nvPicPr>
          <p:cNvPr id="6" name="Рисунок 5"/>
          <p:cNvPicPr>
            <a:picLocks noChangeAspect="1"/>
          </p:cNvPicPr>
          <p:nvPr/>
        </p:nvPicPr>
        <p:blipFill>
          <a:blip r:embed="rId9"/>
          <a:stretch>
            <a:fillRect/>
          </a:stretch>
        </p:blipFill>
        <p:spPr>
          <a:xfrm>
            <a:off x="9696400" y="979100"/>
            <a:ext cx="1821656" cy="178594"/>
          </a:xfrm>
          <a:prstGeom prst="rect">
            <a:avLst/>
          </a:prstGeom>
        </p:spPr>
      </p:pic>
      <p:pic>
        <p:nvPicPr>
          <p:cNvPr id="7" name="Рисунок 6"/>
          <p:cNvPicPr>
            <a:picLocks noChangeAspect="1"/>
          </p:cNvPicPr>
          <p:nvPr/>
        </p:nvPicPr>
        <p:blipFill>
          <a:blip r:embed="rId10"/>
          <a:stretch>
            <a:fillRect/>
          </a:stretch>
        </p:blipFill>
        <p:spPr>
          <a:xfrm>
            <a:off x="6117450" y="4047576"/>
            <a:ext cx="1414463" cy="185738"/>
          </a:xfrm>
          <a:prstGeom prst="rect">
            <a:avLst/>
          </a:prstGeom>
        </p:spPr>
      </p:pic>
      <p:pic>
        <p:nvPicPr>
          <p:cNvPr id="17" name="Рисунок 16"/>
          <p:cNvPicPr>
            <a:picLocks noChangeAspect="1"/>
          </p:cNvPicPr>
          <p:nvPr/>
        </p:nvPicPr>
        <p:blipFill>
          <a:blip r:embed="rId11"/>
          <a:stretch>
            <a:fillRect/>
          </a:stretch>
        </p:blipFill>
        <p:spPr>
          <a:xfrm>
            <a:off x="9066823" y="4576301"/>
            <a:ext cx="2817422" cy="855926"/>
          </a:xfrm>
          <a:prstGeom prst="rect">
            <a:avLst/>
          </a:prstGeom>
        </p:spPr>
      </p:pic>
      <p:pic>
        <p:nvPicPr>
          <p:cNvPr id="18" name="Рисунок 17"/>
          <p:cNvPicPr>
            <a:picLocks noChangeAspect="1"/>
          </p:cNvPicPr>
          <p:nvPr/>
        </p:nvPicPr>
        <p:blipFill>
          <a:blip r:embed="rId12"/>
          <a:stretch>
            <a:fillRect/>
          </a:stretch>
        </p:blipFill>
        <p:spPr>
          <a:xfrm>
            <a:off x="7968208" y="5701810"/>
            <a:ext cx="3931618" cy="833036"/>
          </a:xfrm>
          <a:prstGeom prst="rect">
            <a:avLst/>
          </a:prstGeom>
        </p:spPr>
      </p:pic>
      <p:sp>
        <p:nvSpPr>
          <p:cNvPr id="19" name="TextBox 18"/>
          <p:cNvSpPr txBox="1"/>
          <p:nvPr/>
        </p:nvSpPr>
        <p:spPr>
          <a:xfrm>
            <a:off x="8328248" y="6515163"/>
            <a:ext cx="2192284" cy="246221"/>
          </a:xfrm>
          <a:prstGeom prst="rect">
            <a:avLst/>
          </a:prstGeom>
          <a:noFill/>
        </p:spPr>
        <p:txBody>
          <a:bodyPr wrap="square" rtlCol="0">
            <a:spAutoFit/>
          </a:bodyPr>
          <a:lstStyle/>
          <a:p>
            <a:r>
              <a:rPr lang="en-US" sz="1000" dirty="0"/>
              <a:t>J. Zhu </a:t>
            </a:r>
            <a:r>
              <a:rPr lang="en-US" sz="1000" dirty="0" smtClean="0"/>
              <a:t>et al., NIMA </a:t>
            </a:r>
            <a:r>
              <a:rPr lang="en-US" sz="1000" dirty="0"/>
              <a:t>829, 229 (2016).</a:t>
            </a:r>
            <a:endParaRPr lang="ru-RU" sz="1000" dirty="0"/>
          </a:p>
        </p:txBody>
      </p:sp>
      <p:sp>
        <p:nvSpPr>
          <p:cNvPr id="20" name="TextBox 19"/>
          <p:cNvSpPr txBox="1"/>
          <p:nvPr/>
        </p:nvSpPr>
        <p:spPr>
          <a:xfrm>
            <a:off x="9029860" y="4330080"/>
            <a:ext cx="2929067" cy="246221"/>
          </a:xfrm>
          <a:prstGeom prst="rect">
            <a:avLst/>
          </a:prstGeom>
          <a:noFill/>
        </p:spPr>
        <p:txBody>
          <a:bodyPr wrap="square" rtlCol="0">
            <a:spAutoFit/>
          </a:bodyPr>
          <a:lstStyle/>
          <a:p>
            <a:r>
              <a:rPr lang="en-US" sz="1000" dirty="0"/>
              <a:t>P.A.P. </a:t>
            </a:r>
            <a:r>
              <a:rPr lang="en-US" sz="1000" dirty="0" smtClean="0"/>
              <a:t>Nghiem et al., PRAB 23</a:t>
            </a:r>
            <a:r>
              <a:rPr lang="en-US" sz="1000" dirty="0"/>
              <a:t>, 031301 (2020).</a:t>
            </a:r>
            <a:endParaRPr lang="ru-RU" sz="1000" dirty="0"/>
          </a:p>
        </p:txBody>
      </p:sp>
      <p:sp>
        <p:nvSpPr>
          <p:cNvPr id="21" name="TextBox 20"/>
          <p:cNvSpPr txBox="1"/>
          <p:nvPr/>
        </p:nvSpPr>
        <p:spPr>
          <a:xfrm>
            <a:off x="6096000" y="3037018"/>
            <a:ext cx="1781187" cy="400110"/>
          </a:xfrm>
          <a:prstGeom prst="rect">
            <a:avLst/>
          </a:prstGeom>
          <a:noFill/>
        </p:spPr>
        <p:txBody>
          <a:bodyPr wrap="square" rtlCol="0">
            <a:spAutoFit/>
          </a:bodyPr>
          <a:lstStyle/>
          <a:p>
            <a:r>
              <a:rPr lang="en-US" sz="1000" dirty="0"/>
              <a:t>E. </a:t>
            </a:r>
            <a:r>
              <a:rPr lang="en-US" sz="1000" dirty="0" smtClean="0"/>
              <a:t>Gschwendtner et al., </a:t>
            </a:r>
            <a:r>
              <a:rPr lang="en-US" sz="1000" dirty="0"/>
              <a:t>Symmetry 14, 1680 (2022).</a:t>
            </a:r>
            <a:endParaRPr lang="ru-RU" sz="1000" dirty="0"/>
          </a:p>
        </p:txBody>
      </p:sp>
      <p:sp>
        <p:nvSpPr>
          <p:cNvPr id="22" name="TextBox 21"/>
          <p:cNvSpPr txBox="1"/>
          <p:nvPr/>
        </p:nvSpPr>
        <p:spPr>
          <a:xfrm>
            <a:off x="5992993" y="4323382"/>
            <a:ext cx="2540989" cy="1815882"/>
          </a:xfrm>
          <a:prstGeom prst="rect">
            <a:avLst/>
          </a:prstGeom>
          <a:noFill/>
        </p:spPr>
        <p:txBody>
          <a:bodyPr wrap="square" rtlCol="0">
            <a:spAutoFit/>
          </a:bodyPr>
          <a:lstStyle/>
          <a:p>
            <a:r>
              <a:rPr lang="en-US" dirty="0" smtClean="0"/>
              <a:t>Witness: 7</a:t>
            </a:r>
            <a:r>
              <a:rPr lang="ru-RU" dirty="0" smtClean="0"/>
              <a:t> </a:t>
            </a:r>
            <a:r>
              <a:rPr lang="en-US" dirty="0" err="1" smtClean="0"/>
              <a:t>pC</a:t>
            </a:r>
            <a:r>
              <a:rPr lang="en-US" dirty="0" smtClean="0"/>
              <a:t>, radius 0.5</a:t>
            </a:r>
            <a:r>
              <a:rPr lang="ru-RU" dirty="0" smtClean="0"/>
              <a:t> </a:t>
            </a:r>
            <a:r>
              <a:rPr lang="el-GR" dirty="0" smtClean="0">
                <a:cs typeface="Arial" panose="020B0604020202020204" pitchFamily="34" charset="0"/>
              </a:rPr>
              <a:t>μ</a:t>
            </a:r>
            <a:r>
              <a:rPr lang="en-US" dirty="0" smtClean="0"/>
              <a:t>m</a:t>
            </a:r>
            <a:r>
              <a:rPr lang="ru-RU" dirty="0" smtClean="0"/>
              <a:t>, </a:t>
            </a:r>
            <a:r>
              <a:rPr lang="en-US" dirty="0" smtClean="0"/>
              <a:t>length</a:t>
            </a:r>
            <a:r>
              <a:rPr lang="ru-RU" dirty="0"/>
              <a:t> </a:t>
            </a:r>
            <a:r>
              <a:rPr lang="en-US" dirty="0" smtClean="0"/>
              <a:t>9</a:t>
            </a:r>
            <a:r>
              <a:rPr lang="ru-RU" dirty="0" smtClean="0"/>
              <a:t> </a:t>
            </a:r>
            <a:r>
              <a:rPr lang="el-GR" dirty="0">
                <a:cs typeface="Arial" panose="020B0604020202020204" pitchFamily="34" charset="0"/>
              </a:rPr>
              <a:t>μ</a:t>
            </a:r>
            <a:r>
              <a:rPr lang="en-US" dirty="0" smtClean="0"/>
              <a:t>m, normalized emittance</a:t>
            </a:r>
            <a:r>
              <a:rPr lang="ru-RU" dirty="0" smtClean="0"/>
              <a:t> </a:t>
            </a:r>
            <a:r>
              <a:rPr lang="en-US" dirty="0" smtClean="0"/>
              <a:t>0.18</a:t>
            </a:r>
            <a:r>
              <a:rPr lang="ru-RU" dirty="0" smtClean="0"/>
              <a:t> </a:t>
            </a:r>
            <a:r>
              <a:rPr lang="en-US" dirty="0" smtClean="0"/>
              <a:t>mm </a:t>
            </a:r>
            <a:r>
              <a:rPr lang="en-US" dirty="0" err="1" smtClean="0"/>
              <a:t>mrad</a:t>
            </a:r>
            <a:r>
              <a:rPr lang="en-US" dirty="0" smtClean="0"/>
              <a:t>,</a:t>
            </a:r>
            <a:r>
              <a:rPr lang="ru-RU" dirty="0" smtClean="0"/>
              <a:t> </a:t>
            </a:r>
            <a:r>
              <a:rPr lang="en-US" dirty="0" smtClean="0"/>
              <a:t>acceleration rate 9</a:t>
            </a:r>
            <a:r>
              <a:rPr lang="ru-RU" dirty="0" smtClean="0"/>
              <a:t> </a:t>
            </a:r>
            <a:r>
              <a:rPr lang="en-US" dirty="0" smtClean="0"/>
              <a:t>GeV</a:t>
            </a:r>
            <a:r>
              <a:rPr lang="ru-RU" dirty="0" smtClean="0"/>
              <a:t>/</a:t>
            </a:r>
            <a:r>
              <a:rPr lang="en-US" dirty="0" smtClean="0"/>
              <a:t>m,</a:t>
            </a:r>
            <a:endParaRPr lang="ru-RU" dirty="0" smtClean="0"/>
          </a:p>
          <a:p>
            <a:r>
              <a:rPr lang="en-US" dirty="0"/>
              <a:t>between SPARC_LAB, SINBAD</a:t>
            </a:r>
            <a:r>
              <a:rPr lang="ru-RU" dirty="0"/>
              <a:t> (</a:t>
            </a:r>
            <a:r>
              <a:rPr lang="en-US" dirty="0"/>
              <a:t>DESY) </a:t>
            </a:r>
            <a:r>
              <a:rPr lang="en-US" dirty="0" smtClean="0"/>
              <a:t>and</a:t>
            </a:r>
            <a:r>
              <a:rPr lang="ru-RU" dirty="0" smtClean="0"/>
              <a:t> </a:t>
            </a:r>
            <a:r>
              <a:rPr lang="en-US" dirty="0" err="1"/>
              <a:t>EuPRAXIA</a:t>
            </a:r>
            <a:endParaRPr lang="ru-RU" dirty="0"/>
          </a:p>
          <a:p>
            <a:endParaRPr lang="ru-RU" dirty="0"/>
          </a:p>
        </p:txBody>
      </p:sp>
      <p:sp>
        <p:nvSpPr>
          <p:cNvPr id="23" name="Text Box 2"/>
          <p:cNvSpPr txBox="1">
            <a:spLocks noChangeArrowheads="1"/>
          </p:cNvSpPr>
          <p:nvPr/>
        </p:nvSpPr>
        <p:spPr bwMode="auto">
          <a:xfrm>
            <a:off x="6240016" y="55657"/>
            <a:ext cx="59113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r" eaLnBrk="1" hangingPunct="1">
              <a:spcBef>
                <a:spcPct val="0"/>
              </a:spcBef>
              <a:buFontTx/>
              <a:buNone/>
            </a:pPr>
            <a:r>
              <a:rPr lang="en-US" altLang="ru-RU" sz="1200" dirty="0">
                <a:latin typeface="Tahoma" panose="020B0604030504040204" pitchFamily="34" charset="0"/>
              </a:rPr>
              <a:t>K. </a:t>
            </a:r>
            <a:r>
              <a:rPr lang="en-US" altLang="ru-RU" sz="1200" dirty="0" err="1">
                <a:latin typeface="Tahoma" panose="020B0604030504040204" pitchFamily="34" charset="0"/>
              </a:rPr>
              <a:t>Lotov</a:t>
            </a:r>
            <a:r>
              <a:rPr lang="en-US" altLang="ru-RU" sz="1200" dirty="0">
                <a:latin typeface="Tahoma" panose="020B0604030504040204" pitchFamily="34" charset="0"/>
              </a:rPr>
              <a:t>, AWAKE Collaboration Meeting</a:t>
            </a:r>
            <a:r>
              <a:rPr lang="ru-RU" altLang="ru-RU" sz="1200" dirty="0">
                <a:latin typeface="Tahoma" panose="020B0604030504040204" pitchFamily="34" charset="0"/>
              </a:rPr>
              <a:t>,</a:t>
            </a:r>
            <a:r>
              <a:rPr lang="en-US" altLang="ru-RU" sz="1200" dirty="0">
                <a:latin typeface="Tahoma" panose="020B0604030504040204" pitchFamily="34" charset="0"/>
              </a:rPr>
              <a:t> 07</a:t>
            </a:r>
            <a:r>
              <a:rPr lang="ru-RU" altLang="ru-RU" sz="1200" dirty="0">
                <a:latin typeface="Tahoma" panose="020B0604030504040204" pitchFamily="34" charset="0"/>
              </a:rPr>
              <a:t>.</a:t>
            </a:r>
            <a:r>
              <a:rPr lang="en-US" altLang="ru-RU" sz="1200" dirty="0">
                <a:latin typeface="Tahoma" panose="020B0604030504040204" pitchFamily="34" charset="0"/>
              </a:rPr>
              <a:t>11.20</a:t>
            </a:r>
            <a:r>
              <a:rPr lang="ru-RU" altLang="ru-RU" sz="1200" dirty="0">
                <a:latin typeface="Tahoma" panose="020B0604030504040204" pitchFamily="34" charset="0"/>
              </a:rPr>
              <a:t>24,    </a:t>
            </a:r>
            <a:r>
              <a:rPr lang="en-US" altLang="ru-RU" sz="1200" dirty="0" smtClean="0">
                <a:latin typeface="Tahoma" panose="020B0604030504040204" pitchFamily="34" charset="0"/>
              </a:rPr>
              <a:t>p. 9 of 11</a:t>
            </a:r>
            <a:r>
              <a:rPr lang="ru-RU" altLang="ru-RU" sz="1200" dirty="0" smtClean="0">
                <a:latin typeface="Tahoma" panose="020B0604030504040204" pitchFamily="34" charset="0"/>
              </a:rPr>
              <a:t>  </a:t>
            </a:r>
            <a:endParaRPr lang="ru-RU" altLang="ru-RU" sz="1200" dirty="0">
              <a:latin typeface="Tahoma" panose="020B0604030504040204" pitchFamily="34" charset="0"/>
            </a:endParaRPr>
          </a:p>
        </p:txBody>
      </p:sp>
    </p:spTree>
    <p:extLst>
      <p:ext uri="{BB962C8B-B14F-4D97-AF65-F5344CB8AC3E}">
        <p14:creationId xmlns:p14="http://schemas.microsoft.com/office/powerpoint/2010/main" val="3160323791"/>
      </p:ext>
    </p:extLst>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71850</TotalTime>
  <Words>1225</Words>
  <Application>Microsoft Office PowerPoint</Application>
  <PresentationFormat>Широкоэкранный</PresentationFormat>
  <Paragraphs>127</Paragraphs>
  <Slides>11</Slides>
  <Notes>10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Tahoma</vt:lpstr>
      <vt:lpstr>Оформление по умолчанию</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user1</dc:creator>
  <cp:lastModifiedBy>lot</cp:lastModifiedBy>
  <cp:revision>1374</cp:revision>
  <dcterms:created xsi:type="dcterms:W3CDTF">2009-06-16T07:28:13Z</dcterms:created>
  <dcterms:modified xsi:type="dcterms:W3CDTF">2024-11-04T15:28:45Z</dcterms:modified>
</cp:coreProperties>
</file>