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9" r:id="rId2"/>
    <p:sldId id="4621" r:id="rId3"/>
    <p:sldId id="4623" r:id="rId4"/>
    <p:sldId id="2146847230" r:id="rId5"/>
    <p:sldId id="2146847247" r:id="rId6"/>
    <p:sldId id="2146847248" r:id="rId7"/>
    <p:sldId id="2146847235" r:id="rId8"/>
    <p:sldId id="2146847238" r:id="rId9"/>
    <p:sldId id="2146847240" r:id="rId10"/>
    <p:sldId id="2146847228" r:id="rId11"/>
    <p:sldId id="2146847229" r:id="rId12"/>
    <p:sldId id="2146847244" r:id="rId13"/>
    <p:sldId id="2146847246" r:id="rId14"/>
    <p:sldId id="2146847245" r:id="rId15"/>
    <p:sldId id="4635" r:id="rId16"/>
    <p:sldId id="4636" r:id="rId17"/>
    <p:sldId id="2146847171" r:id="rId18"/>
    <p:sldId id="3342" r:id="rId19"/>
    <p:sldId id="2146847176" r:id="rId20"/>
    <p:sldId id="2146847243" r:id="rId21"/>
    <p:sldId id="34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303030"/>
    <a:srgbClr val="2F2F2F"/>
    <a:srgbClr val="0099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28" autoAdjust="0"/>
    <p:restoredTop sz="93333" autoAdjust="0"/>
  </p:normalViewPr>
  <p:slideViewPr>
    <p:cSldViewPr snapToObjects="1">
      <p:cViewPr varScale="1">
        <p:scale>
          <a:sx n="63" d="100"/>
          <a:sy n="63" d="100"/>
        </p:scale>
        <p:origin x="968" y="56"/>
      </p:cViewPr>
      <p:guideLst/>
    </p:cSldViewPr>
  </p:slideViewPr>
  <p:outlineViewPr>
    <p:cViewPr>
      <p:scale>
        <a:sx n="33" d="100"/>
        <a:sy n="33" d="100"/>
      </p:scale>
      <p:origin x="0" y="-170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10/28/2024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159205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458894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946e6a03cd_1_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g1946e6a03cd_1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2253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28.10.2024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 Mnich | Status of the Experiments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28.10.2024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28.10.2024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28.10.2024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28.10.2024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 Mnich | Status of the Experiments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28.10.2024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 Mnich | Status of the Experiments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3FA-8919-E64E-874C-8E23E3679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9087BC-F54F-3E4E-B771-0459F27D9E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F2772B-4A07-6B43-AA74-DB662DC3D5E7}"/>
              </a:ext>
            </a:extLst>
          </p:cNvPr>
          <p:cNvSpPr>
            <a:spLocks noGrp="1"/>
          </p:cNvSpPr>
          <p:nvPr>
            <p:ph type="dt" sz="half" idx="10"/>
          </p:nvPr>
        </p:nvSpPr>
        <p:spPr/>
        <p:txBody>
          <a:bodyPr/>
          <a:lstStyle/>
          <a:p>
            <a:r>
              <a:rPr lang="en-US"/>
              <a:t>28.10.2024</a:t>
            </a:r>
            <a:endParaRPr lang="en-GB"/>
          </a:p>
        </p:txBody>
      </p:sp>
      <p:sp>
        <p:nvSpPr>
          <p:cNvPr id="5" name="Footer Placeholder 4">
            <a:extLst>
              <a:ext uri="{FF2B5EF4-FFF2-40B4-BE49-F238E27FC236}">
                <a16:creationId xmlns:a16="http://schemas.microsoft.com/office/drawing/2014/main" id="{70DBCA05-B04B-0E40-BC18-677FDF6BEBD3}"/>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56F287A1-B9CB-8F43-AD0E-1FCDB63102EC}"/>
              </a:ext>
            </a:extLst>
          </p:cNvPr>
          <p:cNvSpPr>
            <a:spLocks noGrp="1"/>
          </p:cNvSpPr>
          <p:nvPr>
            <p:ph type="sldNum" sz="quarter" idx="12"/>
          </p:nvPr>
        </p:nvSpPr>
        <p:spPr/>
        <p:txBody>
          <a:bodyPr/>
          <a:lstStyle/>
          <a:p>
            <a:fld id="{96B430D1-2062-3C42-9ABF-2560637523A9}" type="slidenum">
              <a:rPr lang="en-GB" smtClean="0"/>
              <a:t>‹#›</a:t>
            </a:fld>
            <a:endParaRPr lang="en-GB"/>
          </a:p>
        </p:txBody>
      </p:sp>
    </p:spTree>
    <p:extLst>
      <p:ext uri="{BB962C8B-B14F-4D97-AF65-F5344CB8AC3E}">
        <p14:creationId xmlns:p14="http://schemas.microsoft.com/office/powerpoint/2010/main" val="307316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28.10.2024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J. Mnich | Status of the Experiments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28.10.2024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28.10.2024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 Mnich | Status of the Experiments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4.xml"/><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3.jp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19.tiff"/><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5" Type="http://schemas.openxmlformats.org/officeDocument/2006/relationships/hyperlink" Target="https://arxiv.org/abs/2409.12641" TargetMode="Externa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40969"/>
            <a:ext cx="11376025" cy="1080119"/>
          </a:xfrm>
        </p:spPr>
        <p:txBody>
          <a:bodyPr/>
          <a:lstStyle/>
          <a:p>
            <a:r>
              <a:rPr lang="en-US" sz="4000" dirty="0"/>
              <a:t>Status of the Experiments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986442"/>
            <a:ext cx="11376026" cy="1512168"/>
          </a:xfrm>
        </p:spPr>
        <p:txBody>
          <a:bodyPr/>
          <a:lstStyle/>
          <a:p>
            <a:r>
              <a:rPr lang="de-DE" sz="2400" dirty="0" err="1"/>
              <a:t>Plenary</a:t>
            </a:r>
            <a:r>
              <a:rPr lang="de-DE" sz="2400" dirty="0"/>
              <a:t> RRB 59</a:t>
            </a:r>
            <a:r>
              <a:rPr lang="de-DE" sz="2400" baseline="30000" dirty="0"/>
              <a:t>th</a:t>
            </a:r>
            <a:r>
              <a:rPr lang="de-DE" sz="2400" dirty="0"/>
              <a:t> Meeting</a:t>
            </a:r>
          </a:p>
          <a:p>
            <a:r>
              <a:rPr lang="en-US" sz="1800" dirty="0"/>
              <a:t>Joachim </a:t>
            </a:r>
            <a:r>
              <a:rPr lang="en-US" sz="1800" dirty="0" err="1"/>
              <a:t>Mnich</a:t>
            </a:r>
            <a:endParaRPr lang="en-US" sz="1800" dirty="0"/>
          </a:p>
          <a:p>
            <a:pPr algn="l"/>
            <a:r>
              <a:rPr lang="de-DE" sz="1800" dirty="0" err="1"/>
              <a:t>October</a:t>
            </a:r>
            <a:r>
              <a:rPr lang="de-DE" sz="1800" dirty="0"/>
              <a:t> 28</a:t>
            </a:r>
            <a:r>
              <a:rPr lang="de-DE" sz="1800" baseline="30000" dirty="0"/>
              <a:t>th</a:t>
            </a:r>
            <a:r>
              <a:rPr lang="en-US" sz="1800" dirty="0"/>
              <a:t>, 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DAACE4-4F65-45BE-8303-874557A3A9F6}"/>
              </a:ext>
            </a:extLst>
          </p:cNvPr>
          <p:cNvSpPr>
            <a:spLocks noGrp="1"/>
          </p:cNvSpPr>
          <p:nvPr>
            <p:ph idx="1"/>
          </p:nvPr>
        </p:nvSpPr>
        <p:spPr>
          <a:xfrm>
            <a:off x="321665" y="1020726"/>
            <a:ext cx="11160737" cy="1440160"/>
          </a:xfrm>
        </p:spPr>
        <p:txBody>
          <a:bodyPr/>
          <a:lstStyle/>
          <a:p>
            <a:pPr>
              <a:lnSpc>
                <a:spcPct val="100000"/>
              </a:lnSpc>
              <a:spcBef>
                <a:spcPts val="0"/>
              </a:spcBef>
              <a:spcAft>
                <a:spcPts val="600"/>
              </a:spcAft>
            </a:pPr>
            <a:r>
              <a:rPr lang="en-GB" sz="1600" dirty="0">
                <a:solidFill>
                  <a:srgbClr val="FF0000"/>
                </a:solidFill>
              </a:rPr>
              <a:t>BUT: </a:t>
            </a:r>
            <a:r>
              <a:rPr lang="en-GB" sz="1600" dirty="0"/>
              <a:t>Significant delays in the Phase II projects of ATLAS and CMS</a:t>
            </a:r>
          </a:p>
          <a:p>
            <a:pPr marL="342900" indent="-342900">
              <a:lnSpc>
                <a:spcPct val="100000"/>
              </a:lnSpc>
              <a:spcBef>
                <a:spcPts val="0"/>
              </a:spcBef>
              <a:spcAft>
                <a:spcPts val="600"/>
              </a:spcAft>
              <a:buFont typeface="Wingdings" panose="05000000000000000000" pitchFamily="2" charset="2"/>
              <a:buChar char="q"/>
            </a:pPr>
            <a:r>
              <a:rPr lang="en-GB" sz="1600" b="0" dirty="0"/>
              <a:t>in particular ATLAS </a:t>
            </a:r>
            <a:r>
              <a:rPr lang="en-GB" sz="1600" b="0" dirty="0" err="1"/>
              <a:t>ITk</a:t>
            </a:r>
            <a:r>
              <a:rPr lang="en-GB" sz="1600" b="0" dirty="0"/>
              <a:t> and CMS HGCAL </a:t>
            </a:r>
          </a:p>
          <a:p>
            <a:pPr marL="342900" indent="-342900">
              <a:lnSpc>
                <a:spcPct val="100000"/>
              </a:lnSpc>
              <a:spcBef>
                <a:spcPts val="0"/>
              </a:spcBef>
              <a:spcAft>
                <a:spcPts val="600"/>
              </a:spcAft>
              <a:buFont typeface="Wingdings" panose="05000000000000000000" pitchFamily="2" charset="2"/>
              <a:buChar char="q"/>
            </a:pPr>
            <a:r>
              <a:rPr lang="en-GB" sz="1600" b="0" dirty="0"/>
              <a:t>no or even negative time contingency left</a:t>
            </a:r>
          </a:p>
          <a:p>
            <a:pPr marL="342900" indent="-342900">
              <a:lnSpc>
                <a:spcPct val="100000"/>
              </a:lnSpc>
              <a:spcBef>
                <a:spcPts val="0"/>
              </a:spcBef>
              <a:spcAft>
                <a:spcPts val="600"/>
              </a:spcAft>
              <a:buFont typeface="Wingdings" panose="05000000000000000000" pitchFamily="2" charset="2"/>
              <a:buChar char="q"/>
            </a:pPr>
            <a:r>
              <a:rPr lang="de-DE" sz="1600" b="0" dirty="0"/>
              <a:t>in </a:t>
            </a:r>
            <a:r>
              <a:rPr lang="de-DE" sz="1600" b="0" dirty="0" err="1"/>
              <a:t>addition</a:t>
            </a:r>
            <a:r>
              <a:rPr lang="de-DE" sz="1600" b="0" dirty="0"/>
              <a:t>, si</a:t>
            </a:r>
            <a:r>
              <a:rPr lang="en-GB" sz="1600" b="0" dirty="0" err="1"/>
              <a:t>gnificant</a:t>
            </a:r>
            <a:r>
              <a:rPr lang="en-GB" sz="1600" b="0" dirty="0"/>
              <a:t> schedule risks remaining </a:t>
            </a:r>
            <a:endParaRPr lang="en-GB" sz="1600" dirty="0"/>
          </a:p>
          <a:p>
            <a:pPr>
              <a:lnSpc>
                <a:spcPct val="100000"/>
              </a:lnSpc>
              <a:spcBef>
                <a:spcPts val="0"/>
              </a:spcBef>
              <a:spcAft>
                <a:spcPts val="600"/>
              </a:spcAft>
            </a:pPr>
            <a:r>
              <a:rPr lang="en-GB" sz="1600" dirty="0"/>
              <a:t>P2UG/LHCC/SPC: schedule is not tenable</a:t>
            </a:r>
            <a:endParaRPr lang="en-GB" sz="1600" b="0" dirty="0"/>
          </a:p>
        </p:txBody>
      </p:sp>
      <p:sp>
        <p:nvSpPr>
          <p:cNvPr id="3" name="Title 2">
            <a:extLst>
              <a:ext uri="{FF2B5EF4-FFF2-40B4-BE49-F238E27FC236}">
                <a16:creationId xmlns:a16="http://schemas.microsoft.com/office/drawing/2014/main" id="{AAA589AF-CC00-4F12-99CD-BB3D7A4AC5B7}"/>
              </a:ext>
            </a:extLst>
          </p:cNvPr>
          <p:cNvSpPr>
            <a:spLocks noGrp="1"/>
          </p:cNvSpPr>
          <p:nvPr>
            <p:ph type="title"/>
          </p:nvPr>
        </p:nvSpPr>
        <p:spPr>
          <a:xfrm>
            <a:off x="407988" y="373593"/>
            <a:ext cx="11376025" cy="535127"/>
          </a:xfrm>
        </p:spPr>
        <p:txBody>
          <a:bodyPr/>
          <a:lstStyle/>
          <a:p>
            <a:r>
              <a:rPr lang="de-DE" dirty="0"/>
              <a:t>Status </a:t>
            </a:r>
            <a:r>
              <a:rPr lang="de-DE" dirty="0" err="1"/>
              <a:t>of</a:t>
            </a:r>
            <a:r>
              <a:rPr lang="de-DE" dirty="0"/>
              <a:t> HL-LHC and Phase II Projects</a:t>
            </a:r>
            <a:endParaRPr lang="en-GB" dirty="0"/>
          </a:p>
        </p:txBody>
      </p:sp>
      <p:sp>
        <p:nvSpPr>
          <p:cNvPr id="4" name="Date Placeholder 3">
            <a:extLst>
              <a:ext uri="{FF2B5EF4-FFF2-40B4-BE49-F238E27FC236}">
                <a16:creationId xmlns:a16="http://schemas.microsoft.com/office/drawing/2014/main" id="{F4263E84-7F14-422A-98C1-FC1F461D976C}"/>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C712B17D-CB43-46B6-8718-95EA47D41749}"/>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D518B8B2-40B2-43DF-9A5D-9CB8136D895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Content Placeholder 1">
            <a:extLst>
              <a:ext uri="{FF2B5EF4-FFF2-40B4-BE49-F238E27FC236}">
                <a16:creationId xmlns:a16="http://schemas.microsoft.com/office/drawing/2014/main" id="{100B511B-C269-4BDB-B33E-A6905CB8819B}"/>
              </a:ext>
            </a:extLst>
          </p:cNvPr>
          <p:cNvSpPr txBox="1">
            <a:spLocks/>
          </p:cNvSpPr>
          <p:nvPr/>
        </p:nvSpPr>
        <p:spPr>
          <a:xfrm>
            <a:off x="321665" y="2780928"/>
            <a:ext cx="11870335" cy="350161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lnSpc>
                <a:spcPct val="100000"/>
              </a:lnSpc>
              <a:spcBef>
                <a:spcPts val="0"/>
              </a:spcBef>
              <a:spcAft>
                <a:spcPts val="600"/>
              </a:spcAft>
            </a:pPr>
            <a:r>
              <a:rPr lang="en-US" altLang="en-US" sz="1600" dirty="0"/>
              <a:t>Example: From the P2UG/CMS chair M. </a:t>
            </a:r>
            <a:r>
              <a:rPr lang="en-US" altLang="en-US" sz="1600" dirty="0" err="1"/>
              <a:t>Demarteau</a:t>
            </a:r>
            <a:r>
              <a:rPr lang="en-US" altLang="en-US" sz="1600" dirty="0"/>
              <a:t>:</a:t>
            </a:r>
            <a:endParaRPr lang="en-US" sz="1600" dirty="0">
              <a:solidFill>
                <a:srgbClr val="004479"/>
              </a:solidFill>
            </a:endParaRPr>
          </a:p>
          <a:p>
            <a:pPr marL="285750" indent="-285750" fontAlgn="base">
              <a:lnSpc>
                <a:spcPct val="100000"/>
              </a:lnSpc>
              <a:spcBef>
                <a:spcPts val="0"/>
              </a:spcBef>
              <a:spcAft>
                <a:spcPts val="600"/>
              </a:spcAft>
              <a:buFont typeface="Wingdings" panose="05000000000000000000" pitchFamily="2" charset="2"/>
              <a:buChar char="q"/>
            </a:pPr>
            <a:r>
              <a:rPr lang="en-US" sz="1600" b="0" dirty="0"/>
              <a:t>There has been a persistent 50% slip for key elements of the project, though the delay is leveling off for some subprojects.</a:t>
            </a:r>
          </a:p>
          <a:p>
            <a:pPr marL="285750" indent="-285750" fontAlgn="base">
              <a:lnSpc>
                <a:spcPct val="100000"/>
              </a:lnSpc>
              <a:spcBef>
                <a:spcPts val="0"/>
              </a:spcBef>
              <a:spcAft>
                <a:spcPts val="600"/>
              </a:spcAft>
              <a:buSzPct val="97297"/>
              <a:buFont typeface="Wingdings" panose="05000000000000000000" pitchFamily="2" charset="2"/>
              <a:buChar char="q"/>
            </a:pPr>
            <a:r>
              <a:rPr lang="en-US" sz="1600" b="0" dirty="0"/>
              <a:t>Based on the information presented and the evolution of the project over the years, the P2UG believes the projects will not be able to deliver the project on the current proposed timeline</a:t>
            </a:r>
          </a:p>
          <a:p>
            <a:pPr fontAlgn="base">
              <a:lnSpc>
                <a:spcPct val="100000"/>
              </a:lnSpc>
              <a:spcBef>
                <a:spcPts val="0"/>
              </a:spcBef>
              <a:spcAft>
                <a:spcPts val="600"/>
              </a:spcAft>
              <a:buSzPct val="97297"/>
            </a:pPr>
            <a:r>
              <a:rPr lang="en-US" sz="1600" dirty="0"/>
              <a:t>Further comments from the P2UG report:</a:t>
            </a:r>
          </a:p>
          <a:p>
            <a:pPr marL="285750" indent="-285750" fontAlgn="base">
              <a:lnSpc>
                <a:spcPct val="100000"/>
              </a:lnSpc>
              <a:spcBef>
                <a:spcPts val="0"/>
              </a:spcBef>
              <a:spcAft>
                <a:spcPts val="600"/>
              </a:spcAft>
              <a:buSzPct val="97297"/>
              <a:buFont typeface="Wingdings" panose="05000000000000000000" pitchFamily="2" charset="2"/>
              <a:buChar char="q"/>
            </a:pPr>
            <a:r>
              <a:rPr lang="en-US" sz="1600" b="0" dirty="0"/>
              <a:t>Delivery of the HL-LHC has to be a resounding success and should be viewed as the highest priority of the whole community. </a:t>
            </a:r>
            <a:r>
              <a:rPr lang="en-GB" sz="1600" b="0" dirty="0"/>
              <a:t>Any distraction, in whatever form, may seriously affect particle physics </a:t>
            </a:r>
            <a:endParaRPr lang="en-US" sz="1600" b="0" dirty="0"/>
          </a:p>
          <a:p>
            <a:pPr marL="285750" lvl="0" indent="-285750" fontAlgn="base">
              <a:lnSpc>
                <a:spcPct val="100000"/>
              </a:lnSpc>
              <a:spcBef>
                <a:spcPts val="0"/>
              </a:spcBef>
              <a:spcAft>
                <a:spcPts val="600"/>
              </a:spcAft>
              <a:buSzPct val="97297"/>
              <a:buFont typeface="Wingdings" panose="05000000000000000000" pitchFamily="2" charset="2"/>
              <a:buChar char="q"/>
            </a:pPr>
            <a:r>
              <a:rPr lang="en-US" sz="1600" b="0" dirty="0"/>
              <a:t>Success breeds success and future projects will depend on the successful completion of the HL-LHC with the experiments meeting their physics goals</a:t>
            </a:r>
          </a:p>
          <a:p>
            <a:pPr marL="285750" lvl="0" indent="-285750" fontAlgn="base">
              <a:lnSpc>
                <a:spcPct val="100000"/>
              </a:lnSpc>
              <a:spcBef>
                <a:spcPts val="0"/>
              </a:spcBef>
              <a:spcAft>
                <a:spcPts val="600"/>
              </a:spcAft>
              <a:buSzPct val="97297"/>
              <a:buFont typeface="Wingdings" panose="05000000000000000000" pitchFamily="2" charset="2"/>
              <a:buChar char="q"/>
            </a:pPr>
            <a:r>
              <a:rPr lang="en-US" sz="1600" b="0" dirty="0"/>
              <a:t>The whole community needs to come together, collaborating institutions, funding agencies, host lab, etc. to deliver this for a healthy future of the field</a:t>
            </a:r>
          </a:p>
        </p:txBody>
      </p:sp>
      <p:sp>
        <p:nvSpPr>
          <p:cNvPr id="7" name="TextBox 6">
            <a:extLst>
              <a:ext uri="{FF2B5EF4-FFF2-40B4-BE49-F238E27FC236}">
                <a16:creationId xmlns:a16="http://schemas.microsoft.com/office/drawing/2014/main" id="{8AF0FFC3-CD03-4B96-BECC-F10D04B31EDA}"/>
              </a:ext>
            </a:extLst>
          </p:cNvPr>
          <p:cNvSpPr txBox="1"/>
          <p:nvPr/>
        </p:nvSpPr>
        <p:spPr>
          <a:xfrm>
            <a:off x="6312025" y="1628801"/>
            <a:ext cx="2376264" cy="553998"/>
          </a:xfrm>
          <a:prstGeom prst="rect">
            <a:avLst/>
          </a:prstGeom>
          <a:solidFill>
            <a:schemeClr val="bg1">
              <a:lumMod val="85000"/>
            </a:schemeClr>
          </a:solidFill>
        </p:spPr>
        <p:txBody>
          <a:bodyPr wrap="square" lIns="0" tIns="0" rIns="0" bIns="0" rtlCol="0">
            <a:spAutoFit/>
          </a:bodyPr>
          <a:lstStyle/>
          <a:p>
            <a:pPr algn="l"/>
            <a:r>
              <a:rPr lang="de-DE" dirty="0"/>
              <a:t>See also </a:t>
            </a:r>
            <a:r>
              <a:rPr lang="de-DE" dirty="0" err="1"/>
              <a:t>special</a:t>
            </a:r>
            <a:r>
              <a:rPr lang="de-DE" dirty="0"/>
              <a:t> online </a:t>
            </a:r>
          </a:p>
          <a:p>
            <a:pPr algn="l"/>
            <a:r>
              <a:rPr lang="de-DE" dirty="0"/>
              <a:t>RRB on </a:t>
            </a:r>
            <a:r>
              <a:rPr lang="de-DE" dirty="0" err="1"/>
              <a:t>July</a:t>
            </a:r>
            <a:r>
              <a:rPr lang="de-DE" dirty="0"/>
              <a:t> 15</a:t>
            </a:r>
            <a:r>
              <a:rPr lang="de-DE" baseline="30000" dirty="0"/>
              <a:t>th</a:t>
            </a:r>
            <a:endParaRPr lang="en-GB" dirty="0"/>
          </a:p>
        </p:txBody>
      </p:sp>
    </p:spTree>
    <p:extLst>
      <p:ext uri="{BB962C8B-B14F-4D97-AF65-F5344CB8AC3E}">
        <p14:creationId xmlns:p14="http://schemas.microsoft.com/office/powerpoint/2010/main" val="88578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114FBB-9702-4B1E-9112-C5456934F3E5}"/>
              </a:ext>
            </a:extLst>
          </p:cNvPr>
          <p:cNvSpPr>
            <a:spLocks noGrp="1"/>
          </p:cNvSpPr>
          <p:nvPr>
            <p:ph idx="1"/>
          </p:nvPr>
        </p:nvSpPr>
        <p:spPr>
          <a:xfrm>
            <a:off x="452051" y="908720"/>
            <a:ext cx="10903872" cy="5328592"/>
          </a:xfrm>
        </p:spPr>
        <p:txBody>
          <a:bodyPr/>
          <a:lstStyle/>
          <a:p>
            <a:pPr>
              <a:lnSpc>
                <a:spcPct val="100000"/>
              </a:lnSpc>
              <a:spcBef>
                <a:spcPts val="0"/>
              </a:spcBef>
              <a:spcAft>
                <a:spcPts val="300"/>
              </a:spcAft>
            </a:pPr>
            <a:r>
              <a:rPr lang="en-US" sz="1700" dirty="0"/>
              <a:t>As decided by the CERN directorate:</a:t>
            </a:r>
          </a:p>
          <a:p>
            <a:pPr marL="285750" indent="-285750">
              <a:lnSpc>
                <a:spcPct val="100000"/>
              </a:lnSpc>
              <a:spcBef>
                <a:spcPts val="0"/>
              </a:spcBef>
              <a:spcAft>
                <a:spcPts val="300"/>
              </a:spcAft>
              <a:buFont typeface="Wingdings" panose="05000000000000000000" pitchFamily="2" charset="2"/>
              <a:buChar char="q"/>
            </a:pPr>
            <a:r>
              <a:rPr lang="en-US" sz="1700" b="0" dirty="0"/>
              <a:t>Delay start of HL-LHC by 1 year, composed roughly by 1/2 year extension of Run 3  in 2026 and 1/2 year extension of LS3 as required by the LHC and by CMS </a:t>
            </a:r>
          </a:p>
          <a:p>
            <a:pPr>
              <a:lnSpc>
                <a:spcPct val="100000"/>
              </a:lnSpc>
              <a:spcBef>
                <a:spcPts val="600"/>
              </a:spcBef>
              <a:spcAft>
                <a:spcPts val="300"/>
              </a:spcAft>
            </a:pPr>
            <a:r>
              <a:rPr lang="en-US" sz="1700" dirty="0"/>
              <a:t>Operation in 2026:</a:t>
            </a:r>
          </a:p>
          <a:p>
            <a:pPr marL="342900" indent="-342900">
              <a:lnSpc>
                <a:spcPct val="100000"/>
              </a:lnSpc>
              <a:spcBef>
                <a:spcPts val="0"/>
              </a:spcBef>
              <a:spcAft>
                <a:spcPts val="300"/>
              </a:spcAft>
              <a:buFont typeface="Wingdings" panose="05000000000000000000" pitchFamily="2" charset="2"/>
              <a:buChar char="q"/>
            </a:pPr>
            <a:r>
              <a:rPr lang="en-US" sz="1700" b="0" dirty="0"/>
              <a:t>short YETS 2025/26</a:t>
            </a:r>
            <a:endParaRPr lang="en-US" sz="1700" b="0" dirty="0">
              <a:highlight>
                <a:srgbClr val="FFFF00"/>
              </a:highlight>
            </a:endParaRPr>
          </a:p>
          <a:p>
            <a:pPr marL="342900" indent="-342900">
              <a:lnSpc>
                <a:spcPct val="100000"/>
              </a:lnSpc>
              <a:spcBef>
                <a:spcPts val="0"/>
              </a:spcBef>
              <a:spcAft>
                <a:spcPts val="300"/>
              </a:spcAft>
              <a:buFont typeface="Wingdings" panose="05000000000000000000" pitchFamily="2" charset="2"/>
              <a:buChar char="q"/>
            </a:pPr>
            <a:r>
              <a:rPr lang="en-US" sz="1700" b="0" dirty="0"/>
              <a:t>run LHC until end of June with possibly HI run taking place in June</a:t>
            </a:r>
          </a:p>
          <a:p>
            <a:pPr marL="342900" indent="-342900">
              <a:lnSpc>
                <a:spcPct val="100000"/>
              </a:lnSpc>
              <a:spcBef>
                <a:spcPts val="0"/>
              </a:spcBef>
              <a:spcAft>
                <a:spcPts val="300"/>
              </a:spcAft>
              <a:buFont typeface="Wingdings" panose="05000000000000000000" pitchFamily="2" charset="2"/>
              <a:buChar char="q"/>
            </a:pPr>
            <a:r>
              <a:rPr lang="en-US" sz="1700" b="0" dirty="0"/>
              <a:t>run injectors until September </a:t>
            </a:r>
          </a:p>
          <a:p>
            <a:pPr>
              <a:lnSpc>
                <a:spcPct val="100000"/>
              </a:lnSpc>
              <a:spcBef>
                <a:spcPts val="600"/>
              </a:spcBef>
              <a:spcAft>
                <a:spcPts val="300"/>
              </a:spcAft>
            </a:pPr>
            <a:r>
              <a:rPr lang="en-US" sz="1700" dirty="0"/>
              <a:t>Restart in 2030</a:t>
            </a:r>
          </a:p>
          <a:p>
            <a:pPr marL="342900" indent="-342900">
              <a:lnSpc>
                <a:spcPct val="100000"/>
              </a:lnSpc>
              <a:spcBef>
                <a:spcPts val="0"/>
              </a:spcBef>
              <a:spcAft>
                <a:spcPts val="300"/>
              </a:spcAft>
              <a:buFont typeface="Wingdings" panose="05000000000000000000" pitchFamily="2" charset="2"/>
              <a:buChar char="q"/>
            </a:pPr>
            <a:r>
              <a:rPr lang="en-US" sz="1700" b="0" dirty="0"/>
              <a:t>start hardware commissioning in January 2030</a:t>
            </a:r>
          </a:p>
          <a:p>
            <a:pPr marL="342900" indent="-342900">
              <a:lnSpc>
                <a:spcPct val="100000"/>
              </a:lnSpc>
              <a:spcBef>
                <a:spcPts val="0"/>
              </a:spcBef>
              <a:spcAft>
                <a:spcPts val="300"/>
              </a:spcAft>
              <a:buFont typeface="Wingdings" panose="05000000000000000000" pitchFamily="2" charset="2"/>
              <a:buChar char="q"/>
            </a:pPr>
            <a:r>
              <a:rPr lang="en-US" sz="1700" b="0" dirty="0"/>
              <a:t>closure of experimental caverns mid-May</a:t>
            </a:r>
          </a:p>
          <a:p>
            <a:pPr marL="342900" indent="-342900">
              <a:lnSpc>
                <a:spcPct val="100000"/>
              </a:lnSpc>
              <a:spcBef>
                <a:spcPts val="0"/>
              </a:spcBef>
              <a:spcAft>
                <a:spcPts val="300"/>
              </a:spcAft>
              <a:buFont typeface="Wingdings" panose="05000000000000000000" pitchFamily="2" charset="2"/>
              <a:buChar char="q"/>
            </a:pPr>
            <a:r>
              <a:rPr lang="en-US" sz="1700" b="0" dirty="0"/>
              <a:t>beam in the machine as of June</a:t>
            </a:r>
          </a:p>
          <a:p>
            <a:pPr marL="342900" indent="-342900">
              <a:lnSpc>
                <a:spcPct val="100000"/>
              </a:lnSpc>
              <a:spcBef>
                <a:spcPts val="0"/>
              </a:spcBef>
              <a:spcAft>
                <a:spcPts val="300"/>
              </a:spcAft>
              <a:buFont typeface="Wingdings" panose="05000000000000000000" pitchFamily="2" charset="2"/>
              <a:buChar char="q"/>
            </a:pPr>
            <a:r>
              <a:rPr lang="en-US" sz="1700" b="0" dirty="0"/>
              <a:t>restart of injectors to be defined</a:t>
            </a:r>
            <a:endParaRPr lang="en-US" sz="1700" b="0" dirty="0">
              <a:highlight>
                <a:srgbClr val="FFFF00"/>
              </a:highlight>
            </a:endParaRPr>
          </a:p>
          <a:p>
            <a:pPr>
              <a:lnSpc>
                <a:spcPct val="100000"/>
              </a:lnSpc>
              <a:spcBef>
                <a:spcPts val="600"/>
              </a:spcBef>
              <a:spcAft>
                <a:spcPts val="300"/>
              </a:spcAft>
            </a:pPr>
            <a:r>
              <a:rPr lang="en-US" sz="1700" dirty="0"/>
              <a:t>Post-LS3:</a:t>
            </a:r>
          </a:p>
          <a:p>
            <a:pPr marL="342900" indent="-342900">
              <a:lnSpc>
                <a:spcPct val="100000"/>
              </a:lnSpc>
              <a:spcBef>
                <a:spcPts val="0"/>
              </a:spcBef>
              <a:spcAft>
                <a:spcPts val="300"/>
              </a:spcAft>
              <a:buFont typeface="Wingdings" panose="05000000000000000000" pitchFamily="2" charset="2"/>
              <a:buChar char="q"/>
            </a:pPr>
            <a:r>
              <a:rPr lang="en-US" sz="1700" b="0" dirty="0"/>
              <a:t>LS4 moved by one year: from 2033/34 to 2034/35</a:t>
            </a:r>
          </a:p>
          <a:p>
            <a:pPr marL="342900" indent="-342900">
              <a:lnSpc>
                <a:spcPct val="100000"/>
              </a:lnSpc>
              <a:spcBef>
                <a:spcPts val="0"/>
              </a:spcBef>
              <a:spcAft>
                <a:spcPts val="300"/>
              </a:spcAft>
              <a:buFont typeface="Wingdings" panose="05000000000000000000" pitchFamily="2" charset="2"/>
              <a:buChar char="q"/>
            </a:pPr>
            <a:r>
              <a:rPr lang="en-US" sz="1700" b="0" dirty="0"/>
              <a:t>LS5 will become an EYETS</a:t>
            </a:r>
          </a:p>
          <a:p>
            <a:pPr>
              <a:lnSpc>
                <a:spcPct val="100000"/>
              </a:lnSpc>
              <a:spcBef>
                <a:spcPts val="600"/>
              </a:spcBef>
              <a:spcAft>
                <a:spcPts val="300"/>
              </a:spcAft>
            </a:pPr>
            <a:r>
              <a:rPr lang="en-US" sz="1700" dirty="0"/>
              <a:t>Details still to be worked out, </a:t>
            </a:r>
            <a:r>
              <a:rPr lang="en-US" altLang="en-US" sz="1700" dirty="0"/>
              <a:t>optimization to be performed </a:t>
            </a:r>
            <a:endParaRPr lang="en-US" sz="1700" b="0" dirty="0"/>
          </a:p>
          <a:p>
            <a:pPr>
              <a:lnSpc>
                <a:spcPct val="100000"/>
              </a:lnSpc>
              <a:spcBef>
                <a:spcPts val="600"/>
              </a:spcBef>
              <a:spcAft>
                <a:spcPts val="300"/>
              </a:spcAft>
            </a:pPr>
            <a:r>
              <a:rPr lang="en-US" sz="1700" b="0" dirty="0">
                <a:solidFill>
                  <a:srgbClr val="FF0000"/>
                </a:solidFill>
              </a:rPr>
              <a:t>	Note: this delay of HL-LHC start will incur additional costs to CERN and the Funding Agencies</a:t>
            </a:r>
            <a:endParaRPr lang="en-US" sz="1700" dirty="0">
              <a:solidFill>
                <a:srgbClr val="FF0000"/>
              </a:solidFill>
            </a:endParaRPr>
          </a:p>
        </p:txBody>
      </p:sp>
      <p:sp>
        <p:nvSpPr>
          <p:cNvPr id="3" name="Title 2">
            <a:extLst>
              <a:ext uri="{FF2B5EF4-FFF2-40B4-BE49-F238E27FC236}">
                <a16:creationId xmlns:a16="http://schemas.microsoft.com/office/drawing/2014/main" id="{74253022-DF3F-4419-8B78-B60FD0F3D649}"/>
              </a:ext>
            </a:extLst>
          </p:cNvPr>
          <p:cNvSpPr>
            <a:spLocks noGrp="1"/>
          </p:cNvSpPr>
          <p:nvPr>
            <p:ph type="title"/>
          </p:nvPr>
        </p:nvSpPr>
        <p:spPr>
          <a:xfrm>
            <a:off x="407988" y="229690"/>
            <a:ext cx="11376025" cy="679030"/>
          </a:xfrm>
        </p:spPr>
        <p:txBody>
          <a:bodyPr/>
          <a:lstStyle/>
          <a:p>
            <a:r>
              <a:rPr lang="de-DE" dirty="0"/>
              <a:t>Key Dates </a:t>
            </a:r>
            <a:r>
              <a:rPr lang="de-DE" dirty="0" err="1"/>
              <a:t>of</a:t>
            </a:r>
            <a:r>
              <a:rPr lang="de-DE" dirty="0"/>
              <a:t> New HL-LHC Schedule </a:t>
            </a:r>
            <a:endParaRPr lang="en-GB" dirty="0"/>
          </a:p>
        </p:txBody>
      </p:sp>
      <p:sp>
        <p:nvSpPr>
          <p:cNvPr id="4" name="Date Placeholder 3">
            <a:extLst>
              <a:ext uri="{FF2B5EF4-FFF2-40B4-BE49-F238E27FC236}">
                <a16:creationId xmlns:a16="http://schemas.microsoft.com/office/drawing/2014/main" id="{87E2E688-137D-4519-87D5-C205C7AD487D}"/>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8502003F-BFE7-4861-BB19-700D10553BD7}"/>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0D8A54DA-3AE8-4CE3-B7FE-DC9747A17C7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90770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066E1A-C17F-436E-A1C0-19C90204EA33}"/>
              </a:ext>
            </a:extLst>
          </p:cNvPr>
          <p:cNvSpPr>
            <a:spLocks noGrp="1"/>
          </p:cNvSpPr>
          <p:nvPr>
            <p:ph type="title"/>
          </p:nvPr>
        </p:nvSpPr>
        <p:spPr>
          <a:xfrm>
            <a:off x="551384" y="158052"/>
            <a:ext cx="11376025" cy="1065742"/>
          </a:xfrm>
        </p:spPr>
        <p:txBody>
          <a:bodyPr/>
          <a:lstStyle/>
          <a:p>
            <a:r>
              <a:rPr lang="de-DE" dirty="0" err="1"/>
              <a:t>There</a:t>
            </a:r>
            <a:r>
              <a:rPr lang="de-DE" dirty="0"/>
              <a:t> </a:t>
            </a:r>
            <a:r>
              <a:rPr lang="de-DE" dirty="0" err="1"/>
              <a:t>are</a:t>
            </a:r>
            <a:r>
              <a:rPr lang="de-DE" dirty="0"/>
              <a:t> Additional </a:t>
            </a:r>
            <a:r>
              <a:rPr lang="de-DE" dirty="0" err="1"/>
              <a:t>Risks</a:t>
            </a:r>
            <a:r>
              <a:rPr lang="de-DE" dirty="0"/>
              <a:t> </a:t>
            </a:r>
            <a:r>
              <a:rPr lang="de-DE" dirty="0" err="1"/>
              <a:t>to</a:t>
            </a:r>
            <a:r>
              <a:rPr lang="de-DE" dirty="0"/>
              <a:t> </a:t>
            </a:r>
            <a:r>
              <a:rPr lang="de-DE" dirty="0" err="1"/>
              <a:t>the</a:t>
            </a:r>
            <a:r>
              <a:rPr lang="de-DE" dirty="0"/>
              <a:t> New Schedule</a:t>
            </a:r>
            <a:endParaRPr lang="en-GB" dirty="0"/>
          </a:p>
        </p:txBody>
      </p:sp>
      <p:sp>
        <p:nvSpPr>
          <p:cNvPr id="4" name="Date Placeholder 3">
            <a:extLst>
              <a:ext uri="{FF2B5EF4-FFF2-40B4-BE49-F238E27FC236}">
                <a16:creationId xmlns:a16="http://schemas.microsoft.com/office/drawing/2014/main" id="{49A8FE49-E404-4A00-998D-84D4FEE6D63D}"/>
              </a:ext>
            </a:extLst>
          </p:cNvPr>
          <p:cNvSpPr>
            <a:spLocks noGrp="1"/>
          </p:cNvSpPr>
          <p:nvPr>
            <p:ph type="dt" sz="half" idx="10"/>
          </p:nvPr>
        </p:nvSpPr>
        <p:spPr/>
        <p:txBody>
          <a:bodyPr/>
          <a:lstStyle/>
          <a:p>
            <a:r>
              <a:rPr lang="en-US"/>
              <a:t>24.10.2024</a:t>
            </a:r>
            <a:endParaRPr lang="en-US" dirty="0"/>
          </a:p>
        </p:txBody>
      </p:sp>
      <p:sp>
        <p:nvSpPr>
          <p:cNvPr id="5" name="Footer Placeholder 4">
            <a:extLst>
              <a:ext uri="{FF2B5EF4-FFF2-40B4-BE49-F238E27FC236}">
                <a16:creationId xmlns:a16="http://schemas.microsoft.com/office/drawing/2014/main" id="{5FAE6B3D-3091-475F-96E0-130D60B1D111}"/>
              </a:ext>
            </a:extLst>
          </p:cNvPr>
          <p:cNvSpPr>
            <a:spLocks noGrp="1"/>
          </p:cNvSpPr>
          <p:nvPr>
            <p:ph type="ftr" sz="quarter" idx="11"/>
          </p:nvPr>
        </p:nvSpPr>
        <p:spPr/>
        <p:txBody>
          <a:bodyPr/>
          <a:lstStyle/>
          <a:p>
            <a:r>
              <a:rPr lang="en-GB"/>
              <a:t>J. Mnich </a:t>
            </a:r>
            <a:endParaRPr lang="en-US" dirty="0"/>
          </a:p>
        </p:txBody>
      </p:sp>
      <p:sp>
        <p:nvSpPr>
          <p:cNvPr id="6" name="Slide Number Placeholder 5">
            <a:extLst>
              <a:ext uri="{FF2B5EF4-FFF2-40B4-BE49-F238E27FC236}">
                <a16:creationId xmlns:a16="http://schemas.microsoft.com/office/drawing/2014/main" id="{B3103C65-0E7E-41B3-A9DB-F54517B7DDA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Content Placeholder 1">
            <a:extLst>
              <a:ext uri="{FF2B5EF4-FFF2-40B4-BE49-F238E27FC236}">
                <a16:creationId xmlns:a16="http://schemas.microsoft.com/office/drawing/2014/main" id="{B8ECF5EE-9A7D-4A44-8736-3C954D38404C}"/>
              </a:ext>
            </a:extLst>
          </p:cNvPr>
          <p:cNvSpPr>
            <a:spLocks noGrp="1"/>
          </p:cNvSpPr>
          <p:nvPr>
            <p:ph idx="1"/>
          </p:nvPr>
        </p:nvSpPr>
        <p:spPr>
          <a:xfrm>
            <a:off x="418622" y="771791"/>
            <a:ext cx="1707890" cy="361508"/>
          </a:xfrm>
        </p:spPr>
        <p:txBody>
          <a:bodyPr/>
          <a:lstStyle/>
          <a:p>
            <a:pPr>
              <a:spcBef>
                <a:spcPts val="0"/>
              </a:spcBef>
              <a:spcAft>
                <a:spcPts val="600"/>
              </a:spcAft>
            </a:pPr>
            <a:r>
              <a:rPr lang="de-DE" sz="1800" dirty="0"/>
              <a:t>ATLAS</a:t>
            </a:r>
            <a:endParaRPr lang="en-GB" sz="1800" dirty="0"/>
          </a:p>
        </p:txBody>
      </p:sp>
      <p:sp>
        <p:nvSpPr>
          <p:cNvPr id="12" name="Content Placeholder 1">
            <a:extLst>
              <a:ext uri="{FF2B5EF4-FFF2-40B4-BE49-F238E27FC236}">
                <a16:creationId xmlns:a16="http://schemas.microsoft.com/office/drawing/2014/main" id="{5F078A4B-7540-47E6-9FC0-8C9A785C246B}"/>
              </a:ext>
            </a:extLst>
          </p:cNvPr>
          <p:cNvSpPr txBox="1">
            <a:spLocks/>
          </p:cNvSpPr>
          <p:nvPr/>
        </p:nvSpPr>
        <p:spPr>
          <a:xfrm>
            <a:off x="358010" y="4509120"/>
            <a:ext cx="11523230" cy="17281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800" dirty="0"/>
              <a:t>Example:</a:t>
            </a:r>
          </a:p>
          <a:p>
            <a:pPr marL="285750" indent="-285750">
              <a:spcBef>
                <a:spcPts val="0"/>
              </a:spcBef>
              <a:spcAft>
                <a:spcPts val="300"/>
              </a:spcAft>
              <a:buFont typeface="Wingdings" panose="05000000000000000000" pitchFamily="2" charset="2"/>
              <a:buChar char="q"/>
            </a:pPr>
            <a:r>
              <a:rPr lang="en-US" sz="1800" b="0" dirty="0"/>
              <a:t>Recently problems with the low power </a:t>
            </a:r>
            <a:r>
              <a:rPr lang="en-US" sz="1800" b="0" dirty="0" err="1"/>
              <a:t>GigaBit</a:t>
            </a:r>
            <a:r>
              <a:rPr lang="en-US" sz="1800" b="0" dirty="0"/>
              <a:t> Transceiver (</a:t>
            </a:r>
            <a:r>
              <a:rPr lang="en-US" sz="1800" b="0" dirty="0" err="1"/>
              <a:t>lpGBT</a:t>
            </a:r>
            <a:r>
              <a:rPr lang="en-US" sz="1800" b="0" dirty="0"/>
              <a:t>) chip observed</a:t>
            </a:r>
          </a:p>
          <a:p>
            <a:pPr marL="609750" lvl="1" indent="-285750">
              <a:spcBef>
                <a:spcPts val="0"/>
              </a:spcBef>
              <a:buFont typeface="Wingdings" panose="05000000000000000000" pitchFamily="2" charset="2"/>
              <a:buChar char="q"/>
            </a:pPr>
            <a:r>
              <a:rPr lang="en-US" sz="1500" b="0" dirty="0"/>
              <a:t>1% of the ASICs do not start at power-up, randomly?</a:t>
            </a:r>
          </a:p>
          <a:p>
            <a:pPr marL="609750" lvl="1" indent="-285750">
              <a:spcBef>
                <a:spcPts val="0"/>
              </a:spcBef>
              <a:buFont typeface="Wingdings" panose="05000000000000000000" pitchFamily="2" charset="2"/>
              <a:buChar char="q"/>
            </a:pPr>
            <a:r>
              <a:rPr lang="en-US" sz="1500" b="0" dirty="0"/>
              <a:t>Equalizer attenuation</a:t>
            </a:r>
          </a:p>
          <a:p>
            <a:pPr marL="285750" indent="-285750">
              <a:spcBef>
                <a:spcPts val="0"/>
              </a:spcBef>
              <a:buFont typeface="Wingdings" panose="05000000000000000000" pitchFamily="2" charset="2"/>
              <a:buChar char="q"/>
            </a:pPr>
            <a:r>
              <a:rPr lang="en-US" sz="1800" b="0" dirty="0"/>
              <a:t>Production of corrected chip launched, investigations of impact ongoing</a:t>
            </a:r>
          </a:p>
          <a:p>
            <a:pPr marL="285750" indent="-285750">
              <a:spcBef>
                <a:spcPts val="0"/>
              </a:spcBef>
              <a:spcAft>
                <a:spcPts val="300"/>
              </a:spcAft>
              <a:buFont typeface="Wingdings" panose="05000000000000000000" pitchFamily="2" charset="2"/>
              <a:buChar char="q"/>
            </a:pPr>
            <a:r>
              <a:rPr lang="en-US" sz="1800" b="0" dirty="0">
                <a:solidFill>
                  <a:srgbClr val="FF0000"/>
                </a:solidFill>
              </a:rPr>
              <a:t>Note: this was not even included in the above lists of risks!</a:t>
            </a:r>
          </a:p>
          <a:p>
            <a:pPr>
              <a:spcBef>
                <a:spcPts val="0"/>
              </a:spcBef>
              <a:spcAft>
                <a:spcPts val="600"/>
              </a:spcAft>
            </a:pPr>
            <a:endParaRPr lang="en-US" sz="1600" b="0" dirty="0"/>
          </a:p>
        </p:txBody>
      </p:sp>
      <p:sp>
        <p:nvSpPr>
          <p:cNvPr id="13" name="Content Placeholder 1">
            <a:extLst>
              <a:ext uri="{FF2B5EF4-FFF2-40B4-BE49-F238E27FC236}">
                <a16:creationId xmlns:a16="http://schemas.microsoft.com/office/drawing/2014/main" id="{FD5A9D9D-7855-459B-A3AE-97EEDBB6F72D}"/>
              </a:ext>
            </a:extLst>
          </p:cNvPr>
          <p:cNvSpPr txBox="1">
            <a:spLocks/>
          </p:cNvSpPr>
          <p:nvPr/>
        </p:nvSpPr>
        <p:spPr>
          <a:xfrm>
            <a:off x="6472092" y="764704"/>
            <a:ext cx="1707890" cy="361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de-DE" sz="1800" dirty="0"/>
              <a:t>CMS</a:t>
            </a:r>
            <a:endParaRPr lang="en-GB" sz="1800" dirty="0"/>
          </a:p>
        </p:txBody>
      </p:sp>
      <p:grpSp>
        <p:nvGrpSpPr>
          <p:cNvPr id="15" name="Group 14">
            <a:extLst>
              <a:ext uri="{FF2B5EF4-FFF2-40B4-BE49-F238E27FC236}">
                <a16:creationId xmlns:a16="http://schemas.microsoft.com/office/drawing/2014/main" id="{1BD011FC-412A-4EFB-8757-C7505261EF44}"/>
              </a:ext>
            </a:extLst>
          </p:cNvPr>
          <p:cNvGrpSpPr/>
          <p:nvPr/>
        </p:nvGrpSpPr>
        <p:grpSpPr>
          <a:xfrm>
            <a:off x="225845" y="1028671"/>
            <a:ext cx="5588728" cy="3370610"/>
            <a:chOff x="596919" y="724980"/>
            <a:chExt cx="5772839" cy="3747966"/>
          </a:xfrm>
        </p:grpSpPr>
        <p:pic>
          <p:nvPicPr>
            <p:cNvPr id="2" name="Picture 1">
              <a:extLst>
                <a:ext uri="{FF2B5EF4-FFF2-40B4-BE49-F238E27FC236}">
                  <a16:creationId xmlns:a16="http://schemas.microsoft.com/office/drawing/2014/main" id="{5626AAB5-B6DD-4B31-8A22-A23C7D52434E}"/>
                </a:ext>
              </a:extLst>
            </p:cNvPr>
            <p:cNvPicPr>
              <a:picLocks noChangeAspect="1"/>
            </p:cNvPicPr>
            <p:nvPr/>
          </p:nvPicPr>
          <p:blipFill>
            <a:blip r:embed="rId2"/>
            <a:stretch>
              <a:fillRect/>
            </a:stretch>
          </p:blipFill>
          <p:spPr>
            <a:xfrm>
              <a:off x="598224" y="2451351"/>
              <a:ext cx="5728771" cy="2021595"/>
            </a:xfrm>
            <a:prstGeom prst="rect">
              <a:avLst/>
            </a:prstGeom>
          </p:spPr>
        </p:pic>
        <p:pic>
          <p:nvPicPr>
            <p:cNvPr id="14" name="Picture 13">
              <a:extLst>
                <a:ext uri="{FF2B5EF4-FFF2-40B4-BE49-F238E27FC236}">
                  <a16:creationId xmlns:a16="http://schemas.microsoft.com/office/drawing/2014/main" id="{D8277EB8-3EFF-4492-9A18-826C91213E10}"/>
                </a:ext>
              </a:extLst>
            </p:cNvPr>
            <p:cNvPicPr>
              <a:picLocks noChangeAspect="1"/>
            </p:cNvPicPr>
            <p:nvPr/>
          </p:nvPicPr>
          <p:blipFill>
            <a:blip r:embed="rId3"/>
            <a:stretch>
              <a:fillRect/>
            </a:stretch>
          </p:blipFill>
          <p:spPr>
            <a:xfrm>
              <a:off x="596919" y="724980"/>
              <a:ext cx="5772839" cy="1718631"/>
            </a:xfrm>
            <a:prstGeom prst="rect">
              <a:avLst/>
            </a:prstGeom>
          </p:spPr>
        </p:pic>
      </p:grpSp>
      <p:pic>
        <p:nvPicPr>
          <p:cNvPr id="16" name="Picture 15">
            <a:extLst>
              <a:ext uri="{FF2B5EF4-FFF2-40B4-BE49-F238E27FC236}">
                <a16:creationId xmlns:a16="http://schemas.microsoft.com/office/drawing/2014/main" id="{54B63829-B4F6-4EC5-8B3B-EA0A15400395}"/>
              </a:ext>
            </a:extLst>
          </p:cNvPr>
          <p:cNvPicPr>
            <a:picLocks noChangeAspect="1"/>
          </p:cNvPicPr>
          <p:nvPr/>
        </p:nvPicPr>
        <p:blipFill>
          <a:blip r:embed="rId4"/>
          <a:stretch>
            <a:fillRect/>
          </a:stretch>
        </p:blipFill>
        <p:spPr>
          <a:xfrm>
            <a:off x="6006594" y="1079778"/>
            <a:ext cx="6047177" cy="3242916"/>
          </a:xfrm>
          <a:prstGeom prst="rect">
            <a:avLst/>
          </a:prstGeom>
        </p:spPr>
      </p:pic>
      <p:sp>
        <p:nvSpPr>
          <p:cNvPr id="18" name="Content Placeholder 1">
            <a:extLst>
              <a:ext uri="{FF2B5EF4-FFF2-40B4-BE49-F238E27FC236}">
                <a16:creationId xmlns:a16="http://schemas.microsoft.com/office/drawing/2014/main" id="{7D35CE06-5807-40BC-9B0E-EEC427071A65}"/>
              </a:ext>
            </a:extLst>
          </p:cNvPr>
          <p:cNvSpPr txBox="1">
            <a:spLocks/>
          </p:cNvSpPr>
          <p:nvPr/>
        </p:nvSpPr>
        <p:spPr>
          <a:xfrm>
            <a:off x="7676876" y="827248"/>
            <a:ext cx="4464496" cy="2538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300"/>
              </a:spcAft>
            </a:pPr>
            <a:r>
              <a:rPr lang="en-US" sz="1400" b="0" dirty="0"/>
              <a:t>(extracts of long complete versions of the risk registers)</a:t>
            </a:r>
            <a:endParaRPr lang="en-US" sz="1200" b="0" dirty="0"/>
          </a:p>
        </p:txBody>
      </p:sp>
    </p:spTree>
    <p:extLst>
      <p:ext uri="{BB962C8B-B14F-4D97-AF65-F5344CB8AC3E}">
        <p14:creationId xmlns:p14="http://schemas.microsoft.com/office/powerpoint/2010/main" val="3391604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78A61E-0B50-41E9-A8B9-58762104A716}"/>
              </a:ext>
            </a:extLst>
          </p:cNvPr>
          <p:cNvSpPr>
            <a:spLocks noGrp="1"/>
          </p:cNvSpPr>
          <p:nvPr>
            <p:ph type="title"/>
          </p:nvPr>
        </p:nvSpPr>
        <p:spPr>
          <a:xfrm>
            <a:off x="407988" y="373593"/>
            <a:ext cx="11376025" cy="535127"/>
          </a:xfrm>
        </p:spPr>
        <p:txBody>
          <a:bodyPr/>
          <a:lstStyle/>
          <a:p>
            <a:r>
              <a:rPr lang="de-DE" dirty="0"/>
              <a:t>Risk Mitigation</a:t>
            </a:r>
            <a:endParaRPr lang="en-GB" dirty="0"/>
          </a:p>
        </p:txBody>
      </p:sp>
      <p:sp>
        <p:nvSpPr>
          <p:cNvPr id="4" name="Date Placeholder 3">
            <a:extLst>
              <a:ext uri="{FF2B5EF4-FFF2-40B4-BE49-F238E27FC236}">
                <a16:creationId xmlns:a16="http://schemas.microsoft.com/office/drawing/2014/main" id="{F0B60783-5C86-4A4A-BC13-F6B40F73A395}"/>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BEA62627-59DF-4290-98F0-77295E47F7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88EC3FF6-F7FD-4D56-87C0-143217F9047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Content Placeholder 1">
            <a:extLst>
              <a:ext uri="{FF2B5EF4-FFF2-40B4-BE49-F238E27FC236}">
                <a16:creationId xmlns:a16="http://schemas.microsoft.com/office/drawing/2014/main" id="{1304B9B4-EE2B-4F7C-BB08-15B2457C2E15}"/>
              </a:ext>
            </a:extLst>
          </p:cNvPr>
          <p:cNvSpPr txBox="1">
            <a:spLocks/>
          </p:cNvSpPr>
          <p:nvPr/>
        </p:nvSpPr>
        <p:spPr>
          <a:xfrm>
            <a:off x="321665" y="1020726"/>
            <a:ext cx="11467135" cy="514457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GB" sz="1800" dirty="0"/>
              <a:t>Are there ways to mitigate these known (and also unknown) risks on the schedule?</a:t>
            </a:r>
          </a:p>
          <a:p>
            <a:pPr>
              <a:lnSpc>
                <a:spcPct val="100000"/>
              </a:lnSpc>
              <a:spcBef>
                <a:spcPts val="0"/>
              </a:spcBef>
              <a:spcAft>
                <a:spcPts val="600"/>
              </a:spcAft>
            </a:pPr>
            <a:r>
              <a:rPr lang="en-GB" sz="1800" dirty="0"/>
              <a:t>Any further slippage would require even more resources and reputationally be very detrimental</a:t>
            </a:r>
          </a:p>
          <a:p>
            <a:pPr>
              <a:lnSpc>
                <a:spcPct val="100000"/>
              </a:lnSpc>
              <a:spcBef>
                <a:spcPts val="0"/>
              </a:spcBef>
              <a:spcAft>
                <a:spcPts val="600"/>
              </a:spcAft>
            </a:pPr>
            <a:endParaRPr lang="en-GB" sz="1800" dirty="0"/>
          </a:p>
          <a:p>
            <a:pPr>
              <a:lnSpc>
                <a:spcPct val="100000"/>
              </a:lnSpc>
              <a:spcBef>
                <a:spcPts val="0"/>
              </a:spcBef>
              <a:spcAft>
                <a:spcPts val="600"/>
              </a:spcAft>
            </a:pPr>
            <a:r>
              <a:rPr lang="en-GB" sz="1800" dirty="0"/>
              <a:t>Measures where Funding Agencies could help: </a:t>
            </a:r>
          </a:p>
          <a:p>
            <a:pPr marL="342900" indent="-342900">
              <a:lnSpc>
                <a:spcPct val="100000"/>
              </a:lnSpc>
              <a:spcBef>
                <a:spcPts val="0"/>
              </a:spcBef>
              <a:spcAft>
                <a:spcPts val="600"/>
              </a:spcAft>
              <a:buFont typeface="Wingdings" panose="05000000000000000000" pitchFamily="2" charset="2"/>
              <a:buChar char="q"/>
            </a:pPr>
            <a:r>
              <a:rPr lang="en-GB" sz="1800" b="0" dirty="0"/>
              <a:t>More flexibility sub-projects which are rigidly defined in the MoUs</a:t>
            </a:r>
            <a:br>
              <a:rPr lang="en-GB" sz="1800" b="0" dirty="0"/>
            </a:br>
            <a:r>
              <a:rPr lang="en-GB" sz="1800" b="0" dirty="0"/>
              <a:t>flexibility in money and person power</a:t>
            </a:r>
          </a:p>
          <a:p>
            <a:pPr marL="342900" indent="-342900">
              <a:lnSpc>
                <a:spcPct val="100000"/>
              </a:lnSpc>
              <a:spcBef>
                <a:spcPts val="0"/>
              </a:spcBef>
              <a:spcAft>
                <a:spcPts val="600"/>
              </a:spcAft>
              <a:buFont typeface="Wingdings" panose="05000000000000000000" pitchFamily="2" charset="2"/>
              <a:buChar char="q"/>
            </a:pPr>
            <a:r>
              <a:rPr lang="en-GB" sz="1800" b="0" dirty="0"/>
              <a:t>More flexibility in common resources</a:t>
            </a:r>
          </a:p>
          <a:p>
            <a:pPr marL="342900" indent="-342900">
              <a:lnSpc>
                <a:spcPct val="100000"/>
              </a:lnSpc>
              <a:spcBef>
                <a:spcPts val="0"/>
              </a:spcBef>
              <a:spcAft>
                <a:spcPts val="600"/>
              </a:spcAft>
              <a:buFont typeface="Wingdings" panose="05000000000000000000" pitchFamily="2" charset="2"/>
              <a:buChar char="q"/>
            </a:pPr>
            <a:r>
              <a:rPr lang="en-GB" sz="1800" b="0" dirty="0"/>
              <a:t>Mechanism to socialize cost overruns in big items with savings in others (compensation mechanism)</a:t>
            </a:r>
          </a:p>
          <a:p>
            <a:pPr marL="342900" indent="-342900">
              <a:lnSpc>
                <a:spcPct val="100000"/>
              </a:lnSpc>
              <a:spcBef>
                <a:spcPts val="0"/>
              </a:spcBef>
              <a:spcAft>
                <a:spcPts val="600"/>
              </a:spcAft>
              <a:buFont typeface="Wingdings" panose="05000000000000000000" pitchFamily="2" charset="2"/>
              <a:buChar char="q"/>
            </a:pPr>
            <a:r>
              <a:rPr lang="en-GB" sz="1800" b="0" dirty="0"/>
              <a:t>Prioritise Phase II </a:t>
            </a:r>
            <a:r>
              <a:rPr lang="en-GB" sz="1800" b="0" dirty="0" err="1"/>
              <a:t>wrt</a:t>
            </a:r>
            <a:r>
              <a:rPr lang="en-GB" sz="1800" b="0" dirty="0"/>
              <a:t>. other LHC related request</a:t>
            </a:r>
            <a:br>
              <a:rPr lang="en-GB" sz="1800" b="0" dirty="0"/>
            </a:br>
            <a:r>
              <a:rPr lang="en-GB" sz="1800" b="0" dirty="0"/>
              <a:t>Help to spread and raise the awareness among the collaboration members that Phase II is the highest priority project and must be completed on schedule </a:t>
            </a:r>
          </a:p>
          <a:p>
            <a:pPr marL="342900" indent="-342900">
              <a:lnSpc>
                <a:spcPct val="100000"/>
              </a:lnSpc>
              <a:spcBef>
                <a:spcPts val="0"/>
              </a:spcBef>
              <a:spcAft>
                <a:spcPts val="600"/>
              </a:spcAft>
              <a:buFont typeface="Wingdings" panose="05000000000000000000" pitchFamily="2" charset="2"/>
              <a:buChar char="q"/>
            </a:pPr>
            <a:r>
              <a:rPr lang="en-GB" sz="1800" b="0" dirty="0"/>
              <a:t>Help to avoid cash flow problems in the collaborations</a:t>
            </a:r>
            <a:br>
              <a:rPr lang="en-GB" sz="1800" b="0" dirty="0"/>
            </a:br>
            <a:r>
              <a:rPr lang="en-GB" sz="1800" b="0" dirty="0"/>
              <a:t>e.g. 50% of the CMS Detector Upgrade Fund (DUF) is still missing</a:t>
            </a:r>
          </a:p>
          <a:p>
            <a:pPr marL="342900" indent="-342900">
              <a:lnSpc>
                <a:spcPct val="100000"/>
              </a:lnSpc>
              <a:spcBef>
                <a:spcPts val="0"/>
              </a:spcBef>
              <a:spcAft>
                <a:spcPts val="600"/>
              </a:spcAft>
              <a:buFont typeface="Wingdings" panose="05000000000000000000" pitchFamily="2" charset="2"/>
              <a:buChar char="q"/>
            </a:pPr>
            <a:r>
              <a:rPr lang="en-GB" sz="1800" b="0" dirty="0"/>
              <a:t>Strong support (physicists, engineers, technicians) will be required also during the detector installation in LS3 and after that for commissioning </a:t>
            </a:r>
          </a:p>
          <a:p>
            <a:pPr marL="342900" indent="-342900">
              <a:lnSpc>
                <a:spcPct val="100000"/>
              </a:lnSpc>
              <a:spcBef>
                <a:spcPts val="0"/>
              </a:spcBef>
              <a:spcAft>
                <a:spcPts val="600"/>
              </a:spcAft>
              <a:buFont typeface="Wingdings" panose="05000000000000000000" pitchFamily="2" charset="2"/>
              <a:buChar char="q"/>
            </a:pPr>
            <a:endParaRPr lang="en-GB" sz="1800" b="0" dirty="0"/>
          </a:p>
        </p:txBody>
      </p:sp>
    </p:spTree>
    <p:extLst>
      <p:ext uri="{BB962C8B-B14F-4D97-AF65-F5344CB8AC3E}">
        <p14:creationId xmlns:p14="http://schemas.microsoft.com/office/powerpoint/2010/main" val="3830104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1B92DA-9E1E-41AC-A72F-19C9AAF1650D}"/>
              </a:ext>
            </a:extLst>
          </p:cNvPr>
          <p:cNvSpPr>
            <a:spLocks noGrp="1"/>
          </p:cNvSpPr>
          <p:nvPr>
            <p:ph type="title"/>
          </p:nvPr>
        </p:nvSpPr>
        <p:spPr>
          <a:xfrm>
            <a:off x="407988" y="373593"/>
            <a:ext cx="11391077" cy="606908"/>
          </a:xfrm>
        </p:spPr>
        <p:txBody>
          <a:bodyPr/>
          <a:lstStyle/>
          <a:p>
            <a:r>
              <a:rPr lang="de-DE" dirty="0"/>
              <a:t>Phase </a:t>
            </a:r>
            <a:r>
              <a:rPr lang="de-DE" dirty="0" err="1"/>
              <a:t>IIb</a:t>
            </a:r>
            <a:r>
              <a:rPr lang="de-DE" dirty="0"/>
              <a:t>: ALICE and LHC</a:t>
            </a:r>
            <a:endParaRPr lang="en-GB" dirty="0"/>
          </a:p>
        </p:txBody>
      </p:sp>
      <p:sp>
        <p:nvSpPr>
          <p:cNvPr id="4" name="Date Placeholder 3">
            <a:extLst>
              <a:ext uri="{FF2B5EF4-FFF2-40B4-BE49-F238E27FC236}">
                <a16:creationId xmlns:a16="http://schemas.microsoft.com/office/drawing/2014/main" id="{EB2BC3CD-37FA-4735-8064-CFD9390FD651}"/>
              </a:ext>
            </a:extLst>
          </p:cNvPr>
          <p:cNvSpPr>
            <a:spLocks noGrp="1"/>
          </p:cNvSpPr>
          <p:nvPr>
            <p:ph type="dt" sz="half" idx="10"/>
          </p:nvPr>
        </p:nvSpPr>
        <p:spPr/>
        <p:txBody>
          <a:bodyPr/>
          <a:lstStyle/>
          <a:p>
            <a:r>
              <a:rPr lang="en-US"/>
              <a:t>24.10.2024</a:t>
            </a:r>
            <a:endParaRPr lang="en-US" dirty="0"/>
          </a:p>
        </p:txBody>
      </p:sp>
      <p:sp>
        <p:nvSpPr>
          <p:cNvPr id="5" name="Footer Placeholder 4">
            <a:extLst>
              <a:ext uri="{FF2B5EF4-FFF2-40B4-BE49-F238E27FC236}">
                <a16:creationId xmlns:a16="http://schemas.microsoft.com/office/drawing/2014/main" id="{1D81A681-3772-472F-B42C-C83956D0AAAF}"/>
              </a:ext>
            </a:extLst>
          </p:cNvPr>
          <p:cNvSpPr>
            <a:spLocks noGrp="1"/>
          </p:cNvSpPr>
          <p:nvPr>
            <p:ph type="ftr" sz="quarter" idx="11"/>
          </p:nvPr>
        </p:nvSpPr>
        <p:spPr/>
        <p:txBody>
          <a:bodyPr/>
          <a:lstStyle/>
          <a:p>
            <a:r>
              <a:rPr lang="en-GB"/>
              <a:t>J. Mnich </a:t>
            </a:r>
            <a:endParaRPr lang="en-US" dirty="0"/>
          </a:p>
        </p:txBody>
      </p:sp>
      <p:sp>
        <p:nvSpPr>
          <p:cNvPr id="6" name="Slide Number Placeholder 5">
            <a:extLst>
              <a:ext uri="{FF2B5EF4-FFF2-40B4-BE49-F238E27FC236}">
                <a16:creationId xmlns:a16="http://schemas.microsoft.com/office/drawing/2014/main" id="{7BA74DEA-AACE-49DA-8740-FACD3536DB0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6">
            <a:extLst>
              <a:ext uri="{FF2B5EF4-FFF2-40B4-BE49-F238E27FC236}">
                <a16:creationId xmlns:a16="http://schemas.microsoft.com/office/drawing/2014/main" id="{531823F7-3379-409C-84B0-4ACD7420A04A}"/>
              </a:ext>
            </a:extLst>
          </p:cNvPr>
          <p:cNvPicPr>
            <a:picLocks noChangeAspect="1"/>
          </p:cNvPicPr>
          <p:nvPr/>
        </p:nvPicPr>
        <p:blipFill>
          <a:blip r:embed="rId2"/>
          <a:stretch>
            <a:fillRect/>
          </a:stretch>
        </p:blipFill>
        <p:spPr>
          <a:xfrm>
            <a:off x="6578819" y="602467"/>
            <a:ext cx="2798284" cy="4015648"/>
          </a:xfrm>
          <a:prstGeom prst="rect">
            <a:avLst/>
          </a:prstGeom>
          <a:ln w="28575">
            <a:solidFill>
              <a:schemeClr val="bg1">
                <a:lumMod val="75000"/>
              </a:schemeClr>
            </a:solidFill>
          </a:ln>
        </p:spPr>
      </p:pic>
      <p:pic>
        <p:nvPicPr>
          <p:cNvPr id="8" name="Picture 7">
            <a:extLst>
              <a:ext uri="{FF2B5EF4-FFF2-40B4-BE49-F238E27FC236}">
                <a16:creationId xmlns:a16="http://schemas.microsoft.com/office/drawing/2014/main" id="{D5FBE971-519D-4216-8428-0539E2EB0714}"/>
              </a:ext>
            </a:extLst>
          </p:cNvPr>
          <p:cNvPicPr>
            <a:picLocks noChangeAspect="1"/>
          </p:cNvPicPr>
          <p:nvPr/>
        </p:nvPicPr>
        <p:blipFill>
          <a:blip r:embed="rId3"/>
          <a:stretch>
            <a:fillRect/>
          </a:stretch>
        </p:blipFill>
        <p:spPr>
          <a:xfrm>
            <a:off x="9474724" y="600803"/>
            <a:ext cx="2577947" cy="4023377"/>
          </a:xfrm>
          <a:prstGeom prst="rect">
            <a:avLst/>
          </a:prstGeom>
          <a:ln w="28575">
            <a:solidFill>
              <a:schemeClr val="bg1">
                <a:lumMod val="75000"/>
              </a:schemeClr>
            </a:solidFill>
          </a:ln>
        </p:spPr>
      </p:pic>
      <p:sp>
        <p:nvSpPr>
          <p:cNvPr id="9" name="Content Placeholder 1">
            <a:extLst>
              <a:ext uri="{FF2B5EF4-FFF2-40B4-BE49-F238E27FC236}">
                <a16:creationId xmlns:a16="http://schemas.microsoft.com/office/drawing/2014/main" id="{348B3493-6789-4D41-82D7-21F2B6CC9799}"/>
              </a:ext>
            </a:extLst>
          </p:cNvPr>
          <p:cNvSpPr txBox="1">
            <a:spLocks/>
          </p:cNvSpPr>
          <p:nvPr/>
        </p:nvSpPr>
        <p:spPr>
          <a:xfrm>
            <a:off x="407625" y="1158633"/>
            <a:ext cx="5823054" cy="307312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800" dirty="0"/>
              <a:t>Scoping documents submitted</a:t>
            </a:r>
          </a:p>
          <a:p>
            <a:pPr marL="285750" indent="-285750">
              <a:spcBef>
                <a:spcPts val="0"/>
              </a:spcBef>
              <a:spcAft>
                <a:spcPts val="600"/>
              </a:spcAft>
              <a:buFont typeface="Wingdings" panose="05000000000000000000" pitchFamily="2" charset="2"/>
              <a:buChar char="q"/>
            </a:pPr>
            <a:r>
              <a:rPr lang="en-US" sz="1800" b="0" dirty="0"/>
              <a:t>For both experiments scenarios of core costs between </a:t>
            </a:r>
            <a:r>
              <a:rPr lang="en-US" sz="1800" b="0" dirty="0">
                <a:latin typeface="Arial" panose="020B0604020202020204" pitchFamily="34" charset="0"/>
                <a:cs typeface="Arial" panose="020B0604020202020204" pitchFamily="34" charset="0"/>
              </a:rPr>
              <a:t>≈ 125 and 180 MCHF are presented</a:t>
            </a:r>
          </a:p>
          <a:p>
            <a:pPr marL="285750" indent="-285750">
              <a:spcBef>
                <a:spcPts val="0"/>
              </a:spcBef>
              <a:spcAft>
                <a:spcPts val="600"/>
              </a:spcAft>
              <a:buFont typeface="Wingdings" panose="05000000000000000000" pitchFamily="2" charset="2"/>
              <a:buChar char="q"/>
            </a:pPr>
            <a:r>
              <a:rPr lang="en-US" sz="1800" b="0" dirty="0">
                <a:latin typeface="Arial" panose="020B0604020202020204" pitchFamily="34" charset="0"/>
                <a:cs typeface="Arial" panose="020B0604020202020204" pitchFamily="34" charset="0"/>
              </a:rPr>
              <a:t>Under scientific and technical review by the LHCC </a:t>
            </a:r>
          </a:p>
          <a:p>
            <a:pPr marL="285750" indent="-285750">
              <a:spcBef>
                <a:spcPts val="0"/>
              </a:spcBef>
              <a:spcAft>
                <a:spcPts val="600"/>
              </a:spcAft>
              <a:buFont typeface="Wingdings" panose="05000000000000000000" pitchFamily="2" charset="2"/>
              <a:buChar char="q"/>
            </a:pPr>
            <a:r>
              <a:rPr lang="en-US" sz="1800" b="0" dirty="0">
                <a:latin typeface="Arial" panose="020B0604020202020204" pitchFamily="34" charset="0"/>
                <a:cs typeface="Arial" panose="020B0604020202020204" pitchFamily="34" charset="0"/>
              </a:rPr>
              <a:t>Results expected by March 2025 </a:t>
            </a:r>
            <a:r>
              <a:rPr lang="en-US" sz="1800" b="0" dirty="0"/>
              <a:t> </a:t>
            </a:r>
          </a:p>
          <a:p>
            <a:pPr marL="285750" indent="-285750">
              <a:spcBef>
                <a:spcPts val="0"/>
              </a:spcBef>
              <a:spcAft>
                <a:spcPts val="600"/>
              </a:spcAft>
              <a:buFont typeface="Wingdings" panose="05000000000000000000" pitchFamily="2" charset="2"/>
              <a:buChar char="q"/>
            </a:pPr>
            <a:r>
              <a:rPr lang="en-US" sz="1800" b="0" dirty="0">
                <a:solidFill>
                  <a:srgbClr val="FF0000"/>
                </a:solidFill>
              </a:rPr>
              <a:t>In parallel discussions with Funding Agencies to define realistic funding envelopes</a:t>
            </a:r>
          </a:p>
          <a:p>
            <a:pPr marL="285750" indent="-285750">
              <a:spcBef>
                <a:spcPts val="0"/>
              </a:spcBef>
              <a:spcAft>
                <a:spcPts val="600"/>
              </a:spcAft>
              <a:buFont typeface="Wingdings" panose="05000000000000000000" pitchFamily="2" charset="2"/>
              <a:buChar char="q"/>
            </a:pPr>
            <a:r>
              <a:rPr lang="en-US" sz="1800" b="0" dirty="0">
                <a:solidFill>
                  <a:srgbClr val="FF0000"/>
                </a:solidFill>
              </a:rPr>
              <a:t>Aim to define upgrade scope, based on LHCC and FA input, in spring 2025</a:t>
            </a:r>
          </a:p>
          <a:p>
            <a:pPr marL="285750" indent="-285750">
              <a:spcBef>
                <a:spcPts val="0"/>
              </a:spcBef>
              <a:spcAft>
                <a:spcPts val="600"/>
              </a:spcAft>
              <a:buFont typeface="Wingdings" panose="05000000000000000000" pitchFamily="2" charset="2"/>
              <a:buChar char="q"/>
            </a:pPr>
            <a:r>
              <a:rPr lang="en-US" sz="1800" b="0" dirty="0"/>
              <a:t>Then start to work on TDRs </a:t>
            </a:r>
          </a:p>
        </p:txBody>
      </p:sp>
      <p:sp>
        <p:nvSpPr>
          <p:cNvPr id="12" name="Content Placeholder 1">
            <a:extLst>
              <a:ext uri="{FF2B5EF4-FFF2-40B4-BE49-F238E27FC236}">
                <a16:creationId xmlns:a16="http://schemas.microsoft.com/office/drawing/2014/main" id="{DACFF3B2-0429-4F1F-9DC4-2A075ACE79D5}"/>
              </a:ext>
            </a:extLst>
          </p:cNvPr>
          <p:cNvSpPr txBox="1">
            <a:spLocks/>
          </p:cNvSpPr>
          <p:nvPr/>
        </p:nvSpPr>
        <p:spPr>
          <a:xfrm>
            <a:off x="499730" y="4968635"/>
            <a:ext cx="10420806" cy="96433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de-DE" sz="1800" dirty="0" err="1"/>
              <a:t>Detector</a:t>
            </a:r>
            <a:r>
              <a:rPr lang="de-DE" sz="1800" dirty="0"/>
              <a:t> </a:t>
            </a:r>
            <a:r>
              <a:rPr lang="de-DE" sz="1800" dirty="0" err="1"/>
              <a:t>improvements</a:t>
            </a:r>
            <a:r>
              <a:rPr lang="de-DE" sz="1800" dirty="0"/>
              <a:t> </a:t>
            </a:r>
            <a:r>
              <a:rPr lang="de-DE" sz="1800" dirty="0" err="1"/>
              <a:t>during</a:t>
            </a:r>
            <a:r>
              <a:rPr lang="de-DE" sz="1800" dirty="0"/>
              <a:t> LS3:</a:t>
            </a:r>
            <a:endParaRPr lang="en-GB" sz="1800" dirty="0"/>
          </a:p>
          <a:p>
            <a:pPr marL="285750" indent="-285750">
              <a:spcBef>
                <a:spcPts val="0"/>
              </a:spcBef>
              <a:spcAft>
                <a:spcPts val="600"/>
              </a:spcAft>
              <a:buFont typeface="Wingdings" panose="05000000000000000000" pitchFamily="2" charset="2"/>
              <a:buChar char="q"/>
            </a:pPr>
            <a:r>
              <a:rPr lang="de-DE" sz="1800" b="0" dirty="0"/>
              <a:t>ALICE: ITS3 and </a:t>
            </a:r>
            <a:r>
              <a:rPr lang="de-DE" sz="1800" b="0" dirty="0" err="1"/>
              <a:t>FoCal</a:t>
            </a:r>
            <a:r>
              <a:rPr lang="de-DE" sz="1800" b="0" dirty="0"/>
              <a:t>: TDRs </a:t>
            </a:r>
            <a:r>
              <a:rPr lang="de-DE" sz="1800" b="0" dirty="0" err="1"/>
              <a:t>are</a:t>
            </a:r>
            <a:r>
              <a:rPr lang="de-DE" sz="1800" b="0" dirty="0"/>
              <a:t> </a:t>
            </a:r>
            <a:r>
              <a:rPr lang="de-DE" sz="1800" b="0" dirty="0" err="1"/>
              <a:t>completed</a:t>
            </a:r>
            <a:r>
              <a:rPr lang="de-DE" sz="1800" b="0" dirty="0"/>
              <a:t> and </a:t>
            </a:r>
            <a:r>
              <a:rPr lang="de-DE" sz="1800" b="0" dirty="0" err="1"/>
              <a:t>endorsed</a:t>
            </a:r>
            <a:r>
              <a:rPr lang="de-DE" sz="1800" b="0" dirty="0"/>
              <a:t> </a:t>
            </a:r>
            <a:r>
              <a:rPr lang="de-DE" sz="1800" b="0" dirty="0" err="1"/>
              <a:t>by</a:t>
            </a:r>
            <a:r>
              <a:rPr lang="de-DE" sz="1800" b="0" dirty="0"/>
              <a:t> Research Board</a:t>
            </a:r>
          </a:p>
          <a:p>
            <a:pPr marL="285750" indent="-285750">
              <a:spcBef>
                <a:spcPts val="0"/>
              </a:spcBef>
              <a:spcAft>
                <a:spcPts val="600"/>
              </a:spcAft>
              <a:buFont typeface="Wingdings" panose="05000000000000000000" pitchFamily="2" charset="2"/>
              <a:buChar char="q"/>
            </a:pPr>
            <a:r>
              <a:rPr lang="en-GB" sz="1800" b="0" dirty="0" err="1"/>
              <a:t>LHCb</a:t>
            </a:r>
            <a:r>
              <a:rPr lang="en-GB" sz="1800" b="0" dirty="0"/>
              <a:t>: ECAL, RICH; endorsed by RB; DAQ Enhancement TDR; LHCC recommended for approval</a:t>
            </a:r>
          </a:p>
        </p:txBody>
      </p:sp>
    </p:spTree>
    <p:extLst>
      <p:ext uri="{BB962C8B-B14F-4D97-AF65-F5344CB8AC3E}">
        <p14:creationId xmlns:p14="http://schemas.microsoft.com/office/powerpoint/2010/main" val="3917095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39E1EA9D-877E-451B-90D4-89056025B9B8}"/>
              </a:ext>
            </a:extLst>
          </p:cNvPr>
          <p:cNvGrpSpPr/>
          <p:nvPr/>
        </p:nvGrpSpPr>
        <p:grpSpPr>
          <a:xfrm>
            <a:off x="74476" y="3111062"/>
            <a:ext cx="7366848" cy="3127459"/>
            <a:chOff x="1120256" y="4189558"/>
            <a:chExt cx="7330062" cy="3042191"/>
          </a:xfrm>
        </p:grpSpPr>
        <p:pic>
          <p:nvPicPr>
            <p:cNvPr id="17" name="Picture 16" descr="A graph of different colored lines&#10;&#10;Description automatically generated">
              <a:extLst>
                <a:ext uri="{FF2B5EF4-FFF2-40B4-BE49-F238E27FC236}">
                  <a16:creationId xmlns:a16="http://schemas.microsoft.com/office/drawing/2014/main" id="{1561799F-65F0-48BE-B338-3D461D084C60}"/>
                </a:ext>
              </a:extLst>
            </p:cNvPr>
            <p:cNvPicPr>
              <a:picLocks noChangeAspect="1"/>
            </p:cNvPicPr>
            <p:nvPr/>
          </p:nvPicPr>
          <p:blipFill>
            <a:blip r:embed="rId2"/>
            <a:stretch>
              <a:fillRect/>
            </a:stretch>
          </p:blipFill>
          <p:spPr>
            <a:xfrm>
              <a:off x="1120256" y="4189558"/>
              <a:ext cx="7330062" cy="3042191"/>
            </a:xfrm>
            <a:prstGeom prst="rect">
              <a:avLst/>
            </a:prstGeom>
          </p:spPr>
        </p:pic>
        <p:sp>
          <p:nvSpPr>
            <p:cNvPr id="18" name="TextBox 17">
              <a:extLst>
                <a:ext uri="{FF2B5EF4-FFF2-40B4-BE49-F238E27FC236}">
                  <a16:creationId xmlns:a16="http://schemas.microsoft.com/office/drawing/2014/main" id="{8085863C-337E-4DB0-B01B-0BEE363AE443}"/>
                </a:ext>
              </a:extLst>
            </p:cNvPr>
            <p:cNvSpPr txBox="1"/>
            <p:nvPr/>
          </p:nvSpPr>
          <p:spPr>
            <a:xfrm>
              <a:off x="1721404" y="4477781"/>
              <a:ext cx="6710320" cy="246221"/>
            </a:xfrm>
            <a:prstGeom prst="rect">
              <a:avLst/>
            </a:prstGeom>
            <a:noFill/>
          </p:spPr>
          <p:txBody>
            <a:bodyPr wrap="square" lIns="91440" tIns="45720" rIns="91440" bIns="45720" anchor="t">
              <a:spAutoFit/>
            </a:bodyPr>
            <a:lstStyle/>
            <a:p>
              <a:r>
                <a:rPr lang="en-US" sz="1000" dirty="0">
                  <a:solidFill>
                    <a:srgbClr val="2F2F2F"/>
                  </a:solidFill>
                </a:rPr>
                <a:t>Weekly volume of data archived at the Tier-0 (PB) during Run3</a:t>
              </a:r>
              <a:endParaRPr lang="en-CH" sz="1000" b="1" dirty="0">
                <a:solidFill>
                  <a:srgbClr val="2F2F2F"/>
                </a:solidFill>
              </a:endParaRPr>
            </a:p>
          </p:txBody>
        </p:sp>
      </p:grpSp>
      <p:sp>
        <p:nvSpPr>
          <p:cNvPr id="3" name="Title 2">
            <a:extLst>
              <a:ext uri="{FF2B5EF4-FFF2-40B4-BE49-F238E27FC236}">
                <a16:creationId xmlns:a16="http://schemas.microsoft.com/office/drawing/2014/main" id="{1350C31D-D693-4706-BFCA-256BBCE4E6EF}"/>
              </a:ext>
            </a:extLst>
          </p:cNvPr>
          <p:cNvSpPr>
            <a:spLocks noGrp="1"/>
          </p:cNvSpPr>
          <p:nvPr>
            <p:ph type="title"/>
          </p:nvPr>
        </p:nvSpPr>
        <p:spPr>
          <a:xfrm>
            <a:off x="407988" y="332496"/>
            <a:ext cx="11376025" cy="1065742"/>
          </a:xfrm>
        </p:spPr>
        <p:txBody>
          <a:bodyPr/>
          <a:lstStyle/>
          <a:p>
            <a:r>
              <a:rPr lang="de-DE" dirty="0"/>
              <a:t>Computing</a:t>
            </a:r>
            <a:endParaRPr lang="en-GB" dirty="0"/>
          </a:p>
        </p:txBody>
      </p:sp>
      <p:sp>
        <p:nvSpPr>
          <p:cNvPr id="4" name="Date Placeholder 3">
            <a:extLst>
              <a:ext uri="{FF2B5EF4-FFF2-40B4-BE49-F238E27FC236}">
                <a16:creationId xmlns:a16="http://schemas.microsoft.com/office/drawing/2014/main" id="{4418DCA4-8070-4098-8DF1-B8B1977B4AF8}"/>
              </a:ext>
            </a:extLst>
          </p:cNvPr>
          <p:cNvSpPr>
            <a:spLocks noGrp="1"/>
          </p:cNvSpPr>
          <p:nvPr>
            <p:ph type="dt" sz="half" idx="10"/>
          </p:nvPr>
        </p:nvSpPr>
        <p:spPr/>
        <p:txBody>
          <a:bodyPr/>
          <a:lstStyle/>
          <a:p>
            <a:r>
              <a:rPr lang="en-US"/>
              <a:t>26.09.2024</a:t>
            </a:r>
            <a:endParaRPr lang="en-US" dirty="0"/>
          </a:p>
        </p:txBody>
      </p:sp>
      <p:sp>
        <p:nvSpPr>
          <p:cNvPr id="5" name="Footer Placeholder 4">
            <a:extLst>
              <a:ext uri="{FF2B5EF4-FFF2-40B4-BE49-F238E27FC236}">
                <a16:creationId xmlns:a16="http://schemas.microsoft.com/office/drawing/2014/main" id="{C8238B22-99A4-4D37-981F-9513985AE2AB}"/>
              </a:ext>
            </a:extLst>
          </p:cNvPr>
          <p:cNvSpPr>
            <a:spLocks noGrp="1"/>
          </p:cNvSpPr>
          <p:nvPr>
            <p:ph type="ftr" sz="quarter" idx="11"/>
          </p:nvPr>
        </p:nvSpPr>
        <p:spPr/>
        <p:txBody>
          <a:bodyPr/>
          <a:lstStyle/>
          <a:p>
            <a:r>
              <a:rPr lang="en-GB"/>
              <a:t>J. Mnich | Status Report on LHC Experiments &amp; Computing</a:t>
            </a:r>
            <a:endParaRPr lang="en-US" dirty="0"/>
          </a:p>
        </p:txBody>
      </p:sp>
      <p:sp>
        <p:nvSpPr>
          <p:cNvPr id="6" name="Slide Number Placeholder 5">
            <a:extLst>
              <a:ext uri="{FF2B5EF4-FFF2-40B4-BE49-F238E27FC236}">
                <a16:creationId xmlns:a16="http://schemas.microsoft.com/office/drawing/2014/main" id="{D7883D59-7EC2-41E5-9C35-6E86339ADFD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Rectangle 6">
            <a:extLst>
              <a:ext uri="{FF2B5EF4-FFF2-40B4-BE49-F238E27FC236}">
                <a16:creationId xmlns:a16="http://schemas.microsoft.com/office/drawing/2014/main" id="{75E0EE1D-9744-44B7-B1AE-CED815F504D2}"/>
              </a:ext>
            </a:extLst>
          </p:cNvPr>
          <p:cNvSpPr/>
          <p:nvPr/>
        </p:nvSpPr>
        <p:spPr>
          <a:xfrm>
            <a:off x="352098" y="972531"/>
            <a:ext cx="5754414" cy="1923604"/>
          </a:xfrm>
          <a:prstGeom prst="rect">
            <a:avLst/>
          </a:prstGeom>
        </p:spPr>
        <p:txBody>
          <a:bodyPr wrap="square">
            <a:spAutoFit/>
          </a:bodyPr>
          <a:lstStyle/>
          <a:p>
            <a:pPr marL="324000" lvl="1" indent="-324000">
              <a:spcAft>
                <a:spcPts val="600"/>
              </a:spcAft>
              <a:buFont typeface="Wingdings" panose="05000000000000000000" pitchFamily="2" charset="2"/>
              <a:buChar char="q"/>
            </a:pPr>
            <a:r>
              <a:rPr lang="en-CH" sz="1600" dirty="0">
                <a:solidFill>
                  <a:srgbClr val="000000"/>
                </a:solidFill>
              </a:rPr>
              <a:t>CERN Data Centres:</a:t>
            </a:r>
          </a:p>
          <a:p>
            <a:pPr marL="781200" lvl="2" indent="-324000">
              <a:lnSpc>
                <a:spcPct val="150000"/>
              </a:lnSpc>
              <a:spcAft>
                <a:spcPts val="600"/>
              </a:spcAft>
              <a:buFont typeface="Wingdings" panose="05000000000000000000" pitchFamily="2" charset="2"/>
              <a:buChar char="q"/>
            </a:pPr>
            <a:r>
              <a:rPr lang="en-CH" sz="1600" dirty="0">
                <a:solidFill>
                  <a:srgbClr val="000000"/>
                </a:solidFill>
              </a:rPr>
              <a:t>P</a:t>
            </a:r>
            <a:r>
              <a:rPr lang="de-DE" sz="1600" dirty="0" err="1">
                <a:solidFill>
                  <a:srgbClr val="000000"/>
                </a:solidFill>
              </a:rPr>
              <a:t>révessin</a:t>
            </a:r>
            <a:r>
              <a:rPr lang="de-DE" sz="1600" dirty="0">
                <a:solidFill>
                  <a:srgbClr val="000000"/>
                </a:solidFill>
              </a:rPr>
              <a:t> </a:t>
            </a:r>
            <a:r>
              <a:rPr lang="en-CH" sz="1600" dirty="0">
                <a:solidFill>
                  <a:srgbClr val="000000"/>
                </a:solidFill>
              </a:rPr>
              <a:t>D</a:t>
            </a:r>
            <a:r>
              <a:rPr lang="de-DE" sz="1600" dirty="0">
                <a:solidFill>
                  <a:srgbClr val="000000"/>
                </a:solidFill>
              </a:rPr>
              <a:t>ata </a:t>
            </a:r>
            <a:r>
              <a:rPr lang="en-CH" sz="1600" dirty="0">
                <a:solidFill>
                  <a:srgbClr val="000000"/>
                </a:solidFill>
              </a:rPr>
              <a:t>C</a:t>
            </a:r>
            <a:r>
              <a:rPr lang="de-DE" sz="1600" dirty="0">
                <a:solidFill>
                  <a:srgbClr val="000000"/>
                </a:solidFill>
              </a:rPr>
              <a:t>entre (PDC)</a:t>
            </a:r>
            <a:r>
              <a:rPr lang="en-CH" sz="1600" dirty="0">
                <a:solidFill>
                  <a:srgbClr val="000000"/>
                </a:solidFill>
              </a:rPr>
              <a:t>: fully operational. </a:t>
            </a:r>
          </a:p>
          <a:p>
            <a:pPr marL="781200" lvl="2" indent="-324000">
              <a:spcAft>
                <a:spcPts val="600"/>
              </a:spcAft>
              <a:buFont typeface="Wingdings" panose="05000000000000000000" pitchFamily="2" charset="2"/>
              <a:buChar char="q"/>
            </a:pPr>
            <a:r>
              <a:rPr lang="en-CH" sz="1600" dirty="0">
                <a:solidFill>
                  <a:srgbClr val="000000"/>
                </a:solidFill>
              </a:rPr>
              <a:t>M</a:t>
            </a:r>
            <a:r>
              <a:rPr lang="de-DE" sz="1600" dirty="0" err="1">
                <a:solidFill>
                  <a:srgbClr val="000000"/>
                </a:solidFill>
              </a:rPr>
              <a:t>eyrin</a:t>
            </a:r>
            <a:r>
              <a:rPr lang="de-DE" sz="1600" dirty="0">
                <a:solidFill>
                  <a:srgbClr val="000000"/>
                </a:solidFill>
              </a:rPr>
              <a:t> </a:t>
            </a:r>
            <a:r>
              <a:rPr lang="en-CH" sz="1600" dirty="0">
                <a:solidFill>
                  <a:srgbClr val="000000"/>
                </a:solidFill>
              </a:rPr>
              <a:t>D</a:t>
            </a:r>
            <a:r>
              <a:rPr lang="de-DE" sz="1600" dirty="0">
                <a:solidFill>
                  <a:srgbClr val="000000"/>
                </a:solidFill>
              </a:rPr>
              <a:t>ata </a:t>
            </a:r>
            <a:r>
              <a:rPr lang="en-CH" sz="1600" dirty="0">
                <a:solidFill>
                  <a:srgbClr val="000000"/>
                </a:solidFill>
              </a:rPr>
              <a:t>C</a:t>
            </a:r>
            <a:r>
              <a:rPr lang="de-DE" sz="1600" dirty="0">
                <a:solidFill>
                  <a:srgbClr val="000000"/>
                </a:solidFill>
              </a:rPr>
              <a:t>entre (MDC)</a:t>
            </a:r>
            <a:r>
              <a:rPr lang="en-CH" sz="1600" dirty="0">
                <a:solidFill>
                  <a:srgbClr val="000000"/>
                </a:solidFill>
              </a:rPr>
              <a:t>: record storage rate of 11 PB/week in July 2024, from experiments to MDC</a:t>
            </a:r>
            <a:br>
              <a:rPr lang="de-DE" sz="1600" dirty="0">
                <a:solidFill>
                  <a:srgbClr val="000000"/>
                </a:solidFill>
              </a:rPr>
            </a:br>
            <a:r>
              <a:rPr lang="de-DE" sz="1600" dirty="0">
                <a:solidFill>
                  <a:srgbClr val="000000"/>
                </a:solidFill>
              </a:rPr>
              <a:t>(</a:t>
            </a:r>
            <a:r>
              <a:rPr lang="en-US" sz="1500" dirty="0">
                <a:solidFill>
                  <a:srgbClr val="000000"/>
                </a:solidFill>
              </a:rPr>
              <a:t>guaranteed bandwidth in Run3: 25 PB/week) </a:t>
            </a:r>
          </a:p>
          <a:p>
            <a:pPr marL="324000" lvl="1" indent="-324000">
              <a:spcAft>
                <a:spcPts val="600"/>
              </a:spcAft>
              <a:buFont typeface="Wingdings" panose="05000000000000000000" pitchFamily="2" charset="2"/>
              <a:buChar char="q"/>
            </a:pPr>
            <a:r>
              <a:rPr lang="en-US" sz="1600" dirty="0">
                <a:solidFill>
                  <a:srgbClr val="000000"/>
                </a:solidFill>
              </a:rPr>
              <a:t>Data promptly archived at CERN and at the Tier-1 </a:t>
            </a:r>
            <a:r>
              <a:rPr lang="en-US" sz="1600" dirty="0" err="1">
                <a:solidFill>
                  <a:srgbClr val="000000"/>
                </a:solidFill>
              </a:rPr>
              <a:t>centres</a:t>
            </a:r>
            <a:endParaRPr lang="en-US" sz="1600" dirty="0">
              <a:solidFill>
                <a:srgbClr val="000000"/>
              </a:solidFill>
            </a:endParaRPr>
          </a:p>
        </p:txBody>
      </p:sp>
      <p:sp>
        <p:nvSpPr>
          <p:cNvPr id="8" name="Text Placeholder 3">
            <a:extLst>
              <a:ext uri="{FF2B5EF4-FFF2-40B4-BE49-F238E27FC236}">
                <a16:creationId xmlns:a16="http://schemas.microsoft.com/office/drawing/2014/main" id="{AEC14F8C-07A1-44D8-B477-EEB51327933F}"/>
              </a:ext>
            </a:extLst>
          </p:cNvPr>
          <p:cNvSpPr txBox="1">
            <a:spLocks/>
          </p:cNvSpPr>
          <p:nvPr/>
        </p:nvSpPr>
        <p:spPr>
          <a:xfrm>
            <a:off x="6474402" y="594577"/>
            <a:ext cx="5610647" cy="846133"/>
          </a:xfrm>
          <a:prstGeom prst="rect">
            <a:avLst/>
          </a:prstGeom>
        </p:spPr>
        <p:txBody>
          <a:bodyPr>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spcAft>
                <a:spcPts val="600"/>
              </a:spcAft>
              <a:buNone/>
            </a:pPr>
            <a:r>
              <a:rPr lang="en-US" sz="1600" dirty="0">
                <a:solidFill>
                  <a:srgbClr val="000000"/>
                </a:solidFill>
              </a:rPr>
              <a:t>Data promptly delivered from the experiments to the Tier-0 with no delay nor sign of network saturation</a:t>
            </a:r>
          </a:p>
          <a:p>
            <a:endParaRPr lang="en-CH" sz="2000" b="0" dirty="0"/>
          </a:p>
        </p:txBody>
      </p:sp>
      <p:sp>
        <p:nvSpPr>
          <p:cNvPr id="12" name="Text Placeholder 2">
            <a:extLst>
              <a:ext uri="{FF2B5EF4-FFF2-40B4-BE49-F238E27FC236}">
                <a16:creationId xmlns:a16="http://schemas.microsoft.com/office/drawing/2014/main" id="{C358D4D1-F7C0-495C-84BE-276D83ABDEE2}"/>
              </a:ext>
            </a:extLst>
          </p:cNvPr>
          <p:cNvSpPr txBox="1">
            <a:spLocks/>
          </p:cNvSpPr>
          <p:nvPr/>
        </p:nvSpPr>
        <p:spPr>
          <a:xfrm>
            <a:off x="277606" y="2277271"/>
            <a:ext cx="5828904" cy="865322"/>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24000" lvl="2">
              <a:spcBef>
                <a:spcPts val="0"/>
              </a:spcBef>
              <a:spcAft>
                <a:spcPts val="600"/>
              </a:spcAft>
              <a:buFont typeface="Wingdings" panose="05000000000000000000" pitchFamily="2" charset="2"/>
              <a:buChar char="q"/>
            </a:pPr>
            <a:endParaRPr lang="en-CH" sz="1600" dirty="0"/>
          </a:p>
          <a:p>
            <a:pPr marL="324000" lvl="2">
              <a:lnSpc>
                <a:spcPct val="100000"/>
              </a:lnSpc>
              <a:spcBef>
                <a:spcPts val="0"/>
              </a:spcBef>
              <a:spcAft>
                <a:spcPts val="600"/>
              </a:spcAft>
              <a:buFont typeface="Wingdings" panose="05000000000000000000" pitchFamily="2" charset="2"/>
              <a:buChar char="q"/>
            </a:pPr>
            <a:endParaRPr lang="en-US" sz="1600" dirty="0">
              <a:solidFill>
                <a:srgbClr val="000000"/>
              </a:solidFill>
            </a:endParaRPr>
          </a:p>
          <a:p>
            <a:endParaRPr lang="en-CH" sz="2000" b="0" dirty="0">
              <a:solidFill>
                <a:schemeClr val="accent2"/>
              </a:solidFill>
            </a:endParaRPr>
          </a:p>
        </p:txBody>
      </p:sp>
      <p:grpSp>
        <p:nvGrpSpPr>
          <p:cNvPr id="11" name="Group 10">
            <a:extLst>
              <a:ext uri="{FF2B5EF4-FFF2-40B4-BE49-F238E27FC236}">
                <a16:creationId xmlns:a16="http://schemas.microsoft.com/office/drawing/2014/main" id="{D3CF80B9-3F69-4706-B069-59578D4E5F80}"/>
              </a:ext>
            </a:extLst>
          </p:cNvPr>
          <p:cNvGrpSpPr/>
          <p:nvPr/>
        </p:nvGrpSpPr>
        <p:grpSpPr>
          <a:xfrm>
            <a:off x="6283025" y="1321130"/>
            <a:ext cx="5760566" cy="2258055"/>
            <a:chOff x="6314553" y="1762565"/>
            <a:chExt cx="5760566" cy="2258055"/>
          </a:xfrm>
        </p:grpSpPr>
        <p:pic>
          <p:nvPicPr>
            <p:cNvPr id="9" name="Picture 8">
              <a:extLst>
                <a:ext uri="{FF2B5EF4-FFF2-40B4-BE49-F238E27FC236}">
                  <a16:creationId xmlns:a16="http://schemas.microsoft.com/office/drawing/2014/main" id="{7E7ADE33-C4C0-4547-8294-BA515490ED63}"/>
                </a:ext>
              </a:extLst>
            </p:cNvPr>
            <p:cNvPicPr>
              <a:picLocks noChangeAspect="1"/>
            </p:cNvPicPr>
            <p:nvPr/>
          </p:nvPicPr>
          <p:blipFill>
            <a:blip r:embed="rId3"/>
            <a:stretch>
              <a:fillRect/>
            </a:stretch>
          </p:blipFill>
          <p:spPr>
            <a:xfrm>
              <a:off x="6314553" y="2137937"/>
              <a:ext cx="5760566" cy="1882683"/>
            </a:xfrm>
            <a:prstGeom prst="rect">
              <a:avLst/>
            </a:prstGeom>
          </p:spPr>
        </p:pic>
        <p:sp>
          <p:nvSpPr>
            <p:cNvPr id="10" name="TextBox 9">
              <a:extLst>
                <a:ext uri="{FF2B5EF4-FFF2-40B4-BE49-F238E27FC236}">
                  <a16:creationId xmlns:a16="http://schemas.microsoft.com/office/drawing/2014/main" id="{EDF16F74-C94C-44B0-94F9-4DA8AD5D7C49}"/>
                </a:ext>
              </a:extLst>
            </p:cNvPr>
            <p:cNvSpPr txBox="1"/>
            <p:nvPr/>
          </p:nvSpPr>
          <p:spPr>
            <a:xfrm>
              <a:off x="6314553" y="1762565"/>
              <a:ext cx="2554286" cy="215444"/>
            </a:xfrm>
            <a:prstGeom prst="rect">
              <a:avLst/>
            </a:prstGeom>
            <a:noFill/>
          </p:spPr>
          <p:txBody>
            <a:bodyPr wrap="square" lIns="91440" tIns="45720" rIns="91440" bIns="45720" anchor="t">
              <a:spAutoFit/>
            </a:bodyPr>
            <a:lstStyle/>
            <a:p>
              <a:r>
                <a:rPr lang="en-US" sz="800" dirty="0">
                  <a:solidFill>
                    <a:srgbClr val="2F2F2F"/>
                  </a:solidFill>
                </a:rPr>
                <a:t>Daily data rate from experiments to Tier 0 (Gb/s)</a:t>
              </a:r>
            </a:p>
          </p:txBody>
        </p:sp>
      </p:grpSp>
      <p:sp>
        <p:nvSpPr>
          <p:cNvPr id="19" name="Text Placeholder 2">
            <a:extLst>
              <a:ext uri="{FF2B5EF4-FFF2-40B4-BE49-F238E27FC236}">
                <a16:creationId xmlns:a16="http://schemas.microsoft.com/office/drawing/2014/main" id="{0A1809E7-632E-406B-ADED-51BCE5095E90}"/>
              </a:ext>
            </a:extLst>
          </p:cNvPr>
          <p:cNvSpPr txBox="1">
            <a:spLocks/>
          </p:cNvSpPr>
          <p:nvPr/>
        </p:nvSpPr>
        <p:spPr>
          <a:xfrm>
            <a:off x="7847179" y="4030538"/>
            <a:ext cx="3609097" cy="888303"/>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CH" sz="2000" b="0" dirty="0"/>
          </a:p>
        </p:txBody>
      </p:sp>
      <p:sp>
        <p:nvSpPr>
          <p:cNvPr id="20" name="Text Placeholder 3">
            <a:extLst>
              <a:ext uri="{FF2B5EF4-FFF2-40B4-BE49-F238E27FC236}">
                <a16:creationId xmlns:a16="http://schemas.microsoft.com/office/drawing/2014/main" id="{53F20491-C775-4A61-8064-0E75A4251620}"/>
              </a:ext>
            </a:extLst>
          </p:cNvPr>
          <p:cNvSpPr txBox="1">
            <a:spLocks/>
          </p:cNvSpPr>
          <p:nvPr/>
        </p:nvSpPr>
        <p:spPr>
          <a:xfrm>
            <a:off x="7454117" y="3895125"/>
            <a:ext cx="4737883" cy="1721903"/>
          </a:xfrm>
          <a:prstGeom prst="rect">
            <a:avLst/>
          </a:prstGeom>
        </p:spPr>
        <p:txBody>
          <a:bodyPr>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spcAft>
                <a:spcPts val="600"/>
              </a:spcAft>
              <a:buNone/>
            </a:pPr>
            <a:r>
              <a:rPr lang="en-US" b="1" dirty="0">
                <a:solidFill>
                  <a:srgbClr val="000000"/>
                </a:solidFill>
              </a:rPr>
              <a:t>IT infrastructure handles the data flow from the extraordinary performance of the LHC with headroom</a:t>
            </a:r>
          </a:p>
        </p:txBody>
      </p:sp>
    </p:spTree>
    <p:extLst>
      <p:ext uri="{BB962C8B-B14F-4D97-AF65-F5344CB8AC3E}">
        <p14:creationId xmlns:p14="http://schemas.microsoft.com/office/powerpoint/2010/main" val="3329463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0C31D-D693-4706-BFCA-256BBCE4E6EF}"/>
              </a:ext>
            </a:extLst>
          </p:cNvPr>
          <p:cNvSpPr>
            <a:spLocks noGrp="1"/>
          </p:cNvSpPr>
          <p:nvPr>
            <p:ph type="title"/>
          </p:nvPr>
        </p:nvSpPr>
        <p:spPr>
          <a:xfrm>
            <a:off x="407988" y="332496"/>
            <a:ext cx="11376025" cy="1065742"/>
          </a:xfrm>
        </p:spPr>
        <p:txBody>
          <a:bodyPr/>
          <a:lstStyle/>
          <a:p>
            <a:r>
              <a:rPr lang="de-DE" dirty="0"/>
              <a:t>WLCG</a:t>
            </a:r>
            <a:endParaRPr lang="en-GB" dirty="0"/>
          </a:p>
        </p:txBody>
      </p:sp>
      <p:sp>
        <p:nvSpPr>
          <p:cNvPr id="4" name="Date Placeholder 3">
            <a:extLst>
              <a:ext uri="{FF2B5EF4-FFF2-40B4-BE49-F238E27FC236}">
                <a16:creationId xmlns:a16="http://schemas.microsoft.com/office/drawing/2014/main" id="{4418DCA4-8070-4098-8DF1-B8B1977B4AF8}"/>
              </a:ext>
            </a:extLst>
          </p:cNvPr>
          <p:cNvSpPr>
            <a:spLocks noGrp="1"/>
          </p:cNvSpPr>
          <p:nvPr>
            <p:ph type="dt" sz="half" idx="10"/>
          </p:nvPr>
        </p:nvSpPr>
        <p:spPr/>
        <p:txBody>
          <a:bodyPr/>
          <a:lstStyle/>
          <a:p>
            <a:r>
              <a:rPr lang="en-US"/>
              <a:t>26.09.2024</a:t>
            </a:r>
            <a:endParaRPr lang="en-US" dirty="0"/>
          </a:p>
        </p:txBody>
      </p:sp>
      <p:sp>
        <p:nvSpPr>
          <p:cNvPr id="5" name="Footer Placeholder 4">
            <a:extLst>
              <a:ext uri="{FF2B5EF4-FFF2-40B4-BE49-F238E27FC236}">
                <a16:creationId xmlns:a16="http://schemas.microsoft.com/office/drawing/2014/main" id="{C8238B22-99A4-4D37-981F-9513985AE2AB}"/>
              </a:ext>
            </a:extLst>
          </p:cNvPr>
          <p:cNvSpPr>
            <a:spLocks noGrp="1"/>
          </p:cNvSpPr>
          <p:nvPr>
            <p:ph type="ftr" sz="quarter" idx="11"/>
          </p:nvPr>
        </p:nvSpPr>
        <p:spPr/>
        <p:txBody>
          <a:bodyPr/>
          <a:lstStyle/>
          <a:p>
            <a:r>
              <a:rPr lang="en-GB"/>
              <a:t>J. Mnich | Status Report on LHC Experiments &amp; Computing</a:t>
            </a:r>
            <a:endParaRPr lang="en-US" dirty="0"/>
          </a:p>
        </p:txBody>
      </p:sp>
      <p:sp>
        <p:nvSpPr>
          <p:cNvPr id="6" name="Slide Number Placeholder 5">
            <a:extLst>
              <a:ext uri="{FF2B5EF4-FFF2-40B4-BE49-F238E27FC236}">
                <a16:creationId xmlns:a16="http://schemas.microsoft.com/office/drawing/2014/main" id="{D7883D59-7EC2-41E5-9C35-6E86339ADFD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Rectangle 6">
            <a:extLst>
              <a:ext uri="{FF2B5EF4-FFF2-40B4-BE49-F238E27FC236}">
                <a16:creationId xmlns:a16="http://schemas.microsoft.com/office/drawing/2014/main" id="{75E0EE1D-9744-44B7-B1AE-CED815F504D2}"/>
              </a:ext>
            </a:extLst>
          </p:cNvPr>
          <p:cNvSpPr/>
          <p:nvPr/>
        </p:nvSpPr>
        <p:spPr>
          <a:xfrm>
            <a:off x="320565" y="983041"/>
            <a:ext cx="5827987" cy="907941"/>
          </a:xfrm>
          <a:prstGeom prst="rect">
            <a:avLst/>
          </a:prstGeom>
        </p:spPr>
        <p:txBody>
          <a:bodyPr wrap="square">
            <a:spAutoFit/>
          </a:bodyPr>
          <a:lstStyle/>
          <a:p>
            <a:pPr marL="324000" lvl="1" indent="-324000">
              <a:spcAft>
                <a:spcPts val="600"/>
              </a:spcAft>
              <a:buFont typeface="Wingdings" panose="05000000000000000000" pitchFamily="2" charset="2"/>
              <a:buChar char="q"/>
            </a:pPr>
            <a:r>
              <a:rPr lang="en-CH" sz="1600" dirty="0">
                <a:solidFill>
                  <a:srgbClr val="000000"/>
                </a:solidFill>
              </a:rPr>
              <a:t>WLCG reached 1.4 million computing cores and over 4 EB of storage, thanks to about 170 sites worldwide</a:t>
            </a:r>
            <a:endParaRPr lang="de-DE" sz="1600" dirty="0">
              <a:solidFill>
                <a:srgbClr val="000000"/>
              </a:solidFill>
            </a:endParaRPr>
          </a:p>
          <a:p>
            <a:pPr marL="324000" lvl="1" indent="-324000">
              <a:spcAft>
                <a:spcPts val="600"/>
              </a:spcAft>
              <a:buFont typeface="Wingdings" panose="05000000000000000000" pitchFamily="2" charset="2"/>
              <a:buChar char="q"/>
            </a:pPr>
            <a:r>
              <a:rPr lang="en-CH" sz="1600" dirty="0">
                <a:solidFill>
                  <a:srgbClr val="000000"/>
                </a:solidFill>
              </a:rPr>
              <a:t>IHEP (China) becomes Tier-1</a:t>
            </a:r>
          </a:p>
        </p:txBody>
      </p:sp>
      <p:grpSp>
        <p:nvGrpSpPr>
          <p:cNvPr id="26" name="Group 25">
            <a:extLst>
              <a:ext uri="{FF2B5EF4-FFF2-40B4-BE49-F238E27FC236}">
                <a16:creationId xmlns:a16="http://schemas.microsoft.com/office/drawing/2014/main" id="{30226574-17CF-44FF-95D2-E6E152E0BE58}"/>
              </a:ext>
            </a:extLst>
          </p:cNvPr>
          <p:cNvGrpSpPr/>
          <p:nvPr/>
        </p:nvGrpSpPr>
        <p:grpSpPr>
          <a:xfrm>
            <a:off x="122700" y="2921876"/>
            <a:ext cx="7287093" cy="3037490"/>
            <a:chOff x="1867417" y="1844088"/>
            <a:chExt cx="9396135" cy="4393224"/>
          </a:xfrm>
        </p:grpSpPr>
        <p:pic>
          <p:nvPicPr>
            <p:cNvPr id="17" name="Picture 16">
              <a:extLst>
                <a:ext uri="{FF2B5EF4-FFF2-40B4-BE49-F238E27FC236}">
                  <a16:creationId xmlns:a16="http://schemas.microsoft.com/office/drawing/2014/main" id="{0F9D55D5-29D8-4A60-8DC0-B8D16E0EBEC7}"/>
                </a:ext>
              </a:extLst>
            </p:cNvPr>
            <p:cNvPicPr>
              <a:picLocks noChangeAspect="1"/>
            </p:cNvPicPr>
            <p:nvPr/>
          </p:nvPicPr>
          <p:blipFill>
            <a:blip r:embed="rId2"/>
            <a:stretch>
              <a:fillRect/>
            </a:stretch>
          </p:blipFill>
          <p:spPr>
            <a:xfrm>
              <a:off x="1867417" y="1844088"/>
              <a:ext cx="8336629" cy="4393224"/>
            </a:xfrm>
            <a:prstGeom prst="rect">
              <a:avLst/>
            </a:prstGeom>
          </p:spPr>
        </p:pic>
        <p:grpSp>
          <p:nvGrpSpPr>
            <p:cNvPr id="18" name="Group 17">
              <a:extLst>
                <a:ext uri="{FF2B5EF4-FFF2-40B4-BE49-F238E27FC236}">
                  <a16:creationId xmlns:a16="http://schemas.microsoft.com/office/drawing/2014/main" id="{6AB64129-1587-45B6-8AE4-E717B104EA46}"/>
                </a:ext>
              </a:extLst>
            </p:cNvPr>
            <p:cNvGrpSpPr/>
            <p:nvPr/>
          </p:nvGrpSpPr>
          <p:grpSpPr>
            <a:xfrm>
              <a:off x="3179474" y="2207111"/>
              <a:ext cx="1745667" cy="840461"/>
              <a:chOff x="1173332" y="2323896"/>
              <a:chExt cx="1887368" cy="707508"/>
            </a:xfrm>
          </p:grpSpPr>
          <p:pic>
            <p:nvPicPr>
              <p:cNvPr id="19" name="Picture 18">
                <a:extLst>
                  <a:ext uri="{FF2B5EF4-FFF2-40B4-BE49-F238E27FC236}">
                    <a16:creationId xmlns:a16="http://schemas.microsoft.com/office/drawing/2014/main" id="{887FFA5D-6EFB-49F8-8A67-A1F09DA08E65}"/>
                  </a:ext>
                </a:extLst>
              </p:cNvPr>
              <p:cNvPicPr>
                <a:picLocks noChangeAspect="1"/>
              </p:cNvPicPr>
              <p:nvPr/>
            </p:nvPicPr>
            <p:blipFill>
              <a:blip r:embed="rId3"/>
              <a:stretch>
                <a:fillRect/>
              </a:stretch>
            </p:blipFill>
            <p:spPr>
              <a:xfrm>
                <a:off x="1173332" y="2332904"/>
                <a:ext cx="927100" cy="698500"/>
              </a:xfrm>
              <a:prstGeom prst="rect">
                <a:avLst/>
              </a:prstGeom>
            </p:spPr>
          </p:pic>
          <p:pic>
            <p:nvPicPr>
              <p:cNvPr id="20" name="Picture 19">
                <a:extLst>
                  <a:ext uri="{FF2B5EF4-FFF2-40B4-BE49-F238E27FC236}">
                    <a16:creationId xmlns:a16="http://schemas.microsoft.com/office/drawing/2014/main" id="{764AA8C5-7F7F-40F0-88B0-FCE49EBE2EB2}"/>
                  </a:ext>
                </a:extLst>
              </p:cNvPr>
              <p:cNvPicPr>
                <a:picLocks noChangeAspect="1"/>
              </p:cNvPicPr>
              <p:nvPr/>
            </p:nvPicPr>
            <p:blipFill>
              <a:blip r:embed="rId4"/>
              <a:stretch>
                <a:fillRect/>
              </a:stretch>
            </p:blipFill>
            <p:spPr>
              <a:xfrm>
                <a:off x="2133600" y="2323896"/>
                <a:ext cx="927100" cy="647700"/>
              </a:xfrm>
              <a:prstGeom prst="rect">
                <a:avLst/>
              </a:prstGeom>
            </p:spPr>
          </p:pic>
        </p:grpSp>
        <p:cxnSp>
          <p:nvCxnSpPr>
            <p:cNvPr id="21" name="Straight Arrow Connector 20">
              <a:extLst>
                <a:ext uri="{FF2B5EF4-FFF2-40B4-BE49-F238E27FC236}">
                  <a16:creationId xmlns:a16="http://schemas.microsoft.com/office/drawing/2014/main" id="{0630A2EA-87B2-42F5-B849-E082EA408946}"/>
                </a:ext>
              </a:extLst>
            </p:cNvPr>
            <p:cNvCxnSpPr>
              <a:cxnSpLocks/>
            </p:cNvCxnSpPr>
            <p:nvPr/>
          </p:nvCxnSpPr>
          <p:spPr>
            <a:xfrm flipH="1">
              <a:off x="6721227" y="2284813"/>
              <a:ext cx="654605" cy="294466"/>
            </a:xfrm>
            <a:prstGeom prst="straightConnector1">
              <a:avLst/>
            </a:prstGeom>
            <a:ln w="38100" cmpd="sng">
              <a:solidFill>
                <a:srgbClr val="303030"/>
              </a:solidFill>
              <a:headEnd type="ova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F2F2803C-3024-4473-B0D8-3FA94B0ECE68}"/>
                </a:ext>
              </a:extLst>
            </p:cNvPr>
            <p:cNvSpPr txBox="1"/>
            <p:nvPr/>
          </p:nvSpPr>
          <p:spPr>
            <a:xfrm>
              <a:off x="7389185" y="2172009"/>
              <a:ext cx="2768784" cy="246221"/>
            </a:xfrm>
            <a:prstGeom prst="rect">
              <a:avLst/>
            </a:prstGeom>
            <a:noFill/>
          </p:spPr>
          <p:txBody>
            <a:bodyPr wrap="square">
              <a:spAutoFit/>
            </a:bodyPr>
            <a:lstStyle/>
            <a:p>
              <a:r>
                <a:rPr lang="en-US" sz="1000" dirty="0">
                  <a:solidFill>
                    <a:srgbClr val="2F2F2F"/>
                  </a:solidFill>
                </a:rPr>
                <a:t>2024 WLCG Data Challenge (~260 GB/s) </a:t>
              </a:r>
              <a:endParaRPr lang="en-GB" sz="1000" dirty="0">
                <a:solidFill>
                  <a:srgbClr val="2F2F2F"/>
                </a:solidFill>
              </a:endParaRPr>
            </a:p>
          </p:txBody>
        </p:sp>
        <p:cxnSp>
          <p:nvCxnSpPr>
            <p:cNvPr id="23" name="Straight Arrow Connector 22">
              <a:extLst>
                <a:ext uri="{FF2B5EF4-FFF2-40B4-BE49-F238E27FC236}">
                  <a16:creationId xmlns:a16="http://schemas.microsoft.com/office/drawing/2014/main" id="{3CC32F29-3058-49D4-8F48-763325A85A88}"/>
                </a:ext>
              </a:extLst>
            </p:cNvPr>
            <p:cNvCxnSpPr>
              <a:cxnSpLocks/>
            </p:cNvCxnSpPr>
            <p:nvPr/>
          </p:nvCxnSpPr>
          <p:spPr>
            <a:xfrm>
              <a:off x="2473823" y="5052509"/>
              <a:ext cx="7730223" cy="0"/>
            </a:xfrm>
            <a:prstGeom prst="straightConnector1">
              <a:avLst/>
            </a:prstGeom>
            <a:ln w="38100" cmpd="sng">
              <a:solidFill>
                <a:srgbClr val="C0000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B35EC3F-B39B-4042-B2AC-8597E9BC96BC}"/>
                </a:ext>
              </a:extLst>
            </p:cNvPr>
            <p:cNvCxnSpPr>
              <a:cxnSpLocks/>
            </p:cNvCxnSpPr>
            <p:nvPr/>
          </p:nvCxnSpPr>
          <p:spPr>
            <a:xfrm flipH="1">
              <a:off x="7939281" y="4313253"/>
              <a:ext cx="454079" cy="566715"/>
            </a:xfrm>
            <a:prstGeom prst="straightConnector1">
              <a:avLst/>
            </a:prstGeom>
            <a:ln w="38100" cmpd="sng">
              <a:solidFill>
                <a:srgbClr val="303030"/>
              </a:solidFill>
              <a:headEnd type="ova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2419E037-BEB5-4043-B38A-0017CB667EA0}"/>
                </a:ext>
              </a:extLst>
            </p:cNvPr>
            <p:cNvSpPr txBox="1"/>
            <p:nvPr/>
          </p:nvSpPr>
          <p:spPr>
            <a:xfrm>
              <a:off x="8416755" y="4190142"/>
              <a:ext cx="2846797" cy="246221"/>
            </a:xfrm>
            <a:prstGeom prst="rect">
              <a:avLst/>
            </a:prstGeom>
            <a:noFill/>
          </p:spPr>
          <p:txBody>
            <a:bodyPr wrap="square">
              <a:spAutoFit/>
            </a:bodyPr>
            <a:lstStyle/>
            <a:p>
              <a:r>
                <a:rPr lang="en-US" sz="1000" dirty="0">
                  <a:solidFill>
                    <a:srgbClr val="2F2F2F"/>
                  </a:solidFill>
                </a:rPr>
                <a:t>2024 average (~60GB/s)</a:t>
              </a:r>
              <a:endParaRPr lang="en-GB" sz="1000" dirty="0">
                <a:solidFill>
                  <a:srgbClr val="2F2F2F"/>
                </a:solidFill>
              </a:endParaRPr>
            </a:p>
          </p:txBody>
        </p:sp>
      </p:grpSp>
      <p:sp>
        <p:nvSpPr>
          <p:cNvPr id="27" name="Rectangle 26">
            <a:extLst>
              <a:ext uri="{FF2B5EF4-FFF2-40B4-BE49-F238E27FC236}">
                <a16:creationId xmlns:a16="http://schemas.microsoft.com/office/drawing/2014/main" id="{C6B852DC-EEDA-496B-AD6C-E8EAD867ECEE}"/>
              </a:ext>
            </a:extLst>
          </p:cNvPr>
          <p:cNvSpPr/>
          <p:nvPr/>
        </p:nvSpPr>
        <p:spPr>
          <a:xfrm>
            <a:off x="188799" y="2391475"/>
            <a:ext cx="3962431" cy="338554"/>
          </a:xfrm>
          <a:prstGeom prst="rect">
            <a:avLst/>
          </a:prstGeom>
        </p:spPr>
        <p:txBody>
          <a:bodyPr wrap="none">
            <a:spAutoFit/>
          </a:bodyPr>
          <a:lstStyle/>
          <a:p>
            <a:r>
              <a:rPr lang="en-CH" sz="1600" dirty="0">
                <a:solidFill>
                  <a:srgbClr val="000000"/>
                </a:solidFill>
              </a:rPr>
              <a:t>WLCG traffic (GB/s) in the last 12 months</a:t>
            </a:r>
            <a:endParaRPr lang="en-GB" sz="1600" dirty="0">
              <a:solidFill>
                <a:srgbClr val="000000"/>
              </a:solidFill>
            </a:endParaRPr>
          </a:p>
        </p:txBody>
      </p:sp>
      <p:grpSp>
        <p:nvGrpSpPr>
          <p:cNvPr id="8" name="Group 7">
            <a:extLst>
              <a:ext uri="{FF2B5EF4-FFF2-40B4-BE49-F238E27FC236}">
                <a16:creationId xmlns:a16="http://schemas.microsoft.com/office/drawing/2014/main" id="{EC47D0A1-30C0-4F66-A8D5-CE2F68A83C75}"/>
              </a:ext>
            </a:extLst>
          </p:cNvPr>
          <p:cNvGrpSpPr/>
          <p:nvPr/>
        </p:nvGrpSpPr>
        <p:grpSpPr>
          <a:xfrm>
            <a:off x="6742273" y="3284318"/>
            <a:ext cx="5449727" cy="2906276"/>
            <a:chOff x="6742273" y="3284318"/>
            <a:chExt cx="5449727" cy="2906276"/>
          </a:xfrm>
        </p:grpSpPr>
        <p:sp>
          <p:nvSpPr>
            <p:cNvPr id="28" name="Text Placeholder 2">
              <a:extLst>
                <a:ext uri="{FF2B5EF4-FFF2-40B4-BE49-F238E27FC236}">
                  <a16:creationId xmlns:a16="http://schemas.microsoft.com/office/drawing/2014/main" id="{9BA49610-0E93-4B37-BF64-54C181002046}"/>
                </a:ext>
              </a:extLst>
            </p:cNvPr>
            <p:cNvSpPr txBox="1">
              <a:spLocks/>
            </p:cNvSpPr>
            <p:nvPr/>
          </p:nvSpPr>
          <p:spPr>
            <a:xfrm>
              <a:off x="6742273" y="3284318"/>
              <a:ext cx="5275598" cy="630215"/>
            </a:xfrm>
            <a:prstGeom prst="rect">
              <a:avLst/>
            </a:prstGeom>
          </p:spPr>
          <p:txBody>
            <a:bodyPr lIns="91440" tIns="45720" rIns="91440" bIns="45720" anchor="t">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dirty="0">
                  <a:solidFill>
                    <a:srgbClr val="000000"/>
                  </a:solidFill>
                </a:rPr>
                <a:t>Growing number of compute resources provided to the experiments, </a:t>
              </a:r>
              <a:r>
                <a:rPr lang="en-US" sz="1600" b="0" dirty="0">
                  <a:solidFill>
                    <a:srgbClr val="FF0000"/>
                  </a:solidFill>
                </a:rPr>
                <a:t>but less growth recently</a:t>
              </a:r>
            </a:p>
          </p:txBody>
        </p:sp>
        <p:grpSp>
          <p:nvGrpSpPr>
            <p:cNvPr id="29" name="Group 28">
              <a:extLst>
                <a:ext uri="{FF2B5EF4-FFF2-40B4-BE49-F238E27FC236}">
                  <a16:creationId xmlns:a16="http://schemas.microsoft.com/office/drawing/2014/main" id="{B7748307-ED89-422E-B183-B925906F6A68}"/>
                </a:ext>
              </a:extLst>
            </p:cNvPr>
            <p:cNvGrpSpPr/>
            <p:nvPr/>
          </p:nvGrpSpPr>
          <p:grpSpPr>
            <a:xfrm>
              <a:off x="6905297" y="3875956"/>
              <a:ext cx="5286703" cy="2314638"/>
              <a:chOff x="681125" y="2192273"/>
              <a:chExt cx="5585332" cy="2320775"/>
            </a:xfrm>
          </p:grpSpPr>
          <p:pic>
            <p:nvPicPr>
              <p:cNvPr id="30" name="Picture 29">
                <a:extLst>
                  <a:ext uri="{FF2B5EF4-FFF2-40B4-BE49-F238E27FC236}">
                    <a16:creationId xmlns:a16="http://schemas.microsoft.com/office/drawing/2014/main" id="{38090E22-D339-4F5E-973B-5F8240349476}"/>
                  </a:ext>
                </a:extLst>
              </p:cNvPr>
              <p:cNvPicPr>
                <a:picLocks noChangeAspect="1"/>
              </p:cNvPicPr>
              <p:nvPr/>
            </p:nvPicPr>
            <p:blipFill>
              <a:blip r:embed="rId5"/>
              <a:stretch>
                <a:fillRect/>
              </a:stretch>
            </p:blipFill>
            <p:spPr>
              <a:xfrm>
                <a:off x="681125" y="2192273"/>
                <a:ext cx="5585332" cy="2320775"/>
              </a:xfrm>
              <a:prstGeom prst="rect">
                <a:avLst/>
              </a:prstGeom>
            </p:spPr>
          </p:pic>
          <p:sp>
            <p:nvSpPr>
              <p:cNvPr id="31" name="Rectangle 30">
                <a:extLst>
                  <a:ext uri="{FF2B5EF4-FFF2-40B4-BE49-F238E27FC236}">
                    <a16:creationId xmlns:a16="http://schemas.microsoft.com/office/drawing/2014/main" id="{97AB7897-AA1C-4B21-A880-8A86BECB8F3D}"/>
                  </a:ext>
                </a:extLst>
              </p:cNvPr>
              <p:cNvSpPr/>
              <p:nvPr/>
            </p:nvSpPr>
            <p:spPr>
              <a:xfrm>
                <a:off x="2098623" y="2261016"/>
                <a:ext cx="2735704" cy="387245"/>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solidFill>
                      <a:srgbClr val="000000"/>
                    </a:solidFill>
                    <a:latin typeface="Calibri"/>
                    <a:cs typeface="Calibri"/>
                  </a:rPr>
                  <a:t>Increases delivered year-by-year</a:t>
                </a:r>
                <a:endParaRPr lang="en-US" sz="1400" dirty="0"/>
              </a:p>
            </p:txBody>
          </p:sp>
        </p:grpSp>
      </p:grpSp>
      <p:grpSp>
        <p:nvGrpSpPr>
          <p:cNvPr id="2" name="Group 1">
            <a:extLst>
              <a:ext uri="{FF2B5EF4-FFF2-40B4-BE49-F238E27FC236}">
                <a16:creationId xmlns:a16="http://schemas.microsoft.com/office/drawing/2014/main" id="{23CA9DC1-8A6D-44F8-AD95-F37C5634EDF1}"/>
              </a:ext>
            </a:extLst>
          </p:cNvPr>
          <p:cNvGrpSpPr/>
          <p:nvPr/>
        </p:nvGrpSpPr>
        <p:grpSpPr>
          <a:xfrm>
            <a:off x="6851647" y="504647"/>
            <a:ext cx="5112568" cy="2638837"/>
            <a:chOff x="6851647" y="504647"/>
            <a:chExt cx="5112568" cy="2638837"/>
          </a:xfrm>
        </p:grpSpPr>
        <p:sp>
          <p:nvSpPr>
            <p:cNvPr id="32" name="TextBox 31">
              <a:extLst>
                <a:ext uri="{FF2B5EF4-FFF2-40B4-BE49-F238E27FC236}">
                  <a16:creationId xmlns:a16="http://schemas.microsoft.com/office/drawing/2014/main" id="{F269D818-80AF-4621-B7DA-A3FFD6176002}"/>
                </a:ext>
              </a:extLst>
            </p:cNvPr>
            <p:cNvSpPr txBox="1"/>
            <p:nvPr/>
          </p:nvSpPr>
          <p:spPr>
            <a:xfrm>
              <a:off x="6851647" y="504647"/>
              <a:ext cx="5112568" cy="830997"/>
            </a:xfrm>
            <a:prstGeom prst="rect">
              <a:avLst/>
            </a:prstGeom>
            <a:noFill/>
          </p:spPr>
          <p:txBody>
            <a:bodyPr wrap="square" lIns="91440" tIns="45720" rIns="91440" bIns="45720" anchor="t">
              <a:spAutoFit/>
            </a:bodyPr>
            <a:lstStyle/>
            <a:p>
              <a:r>
                <a:rPr lang="en-US" sz="1600" dirty="0">
                  <a:solidFill>
                    <a:srgbClr val="000000"/>
                  </a:solidFill>
                </a:rPr>
                <a:t>WLCG sites are providing experiments with up to ~45% additional capacity beyond their formal commitments</a:t>
              </a:r>
              <a:endParaRPr lang="en-US" sz="1600" dirty="0">
                <a:solidFill>
                  <a:schemeClr val="accent2"/>
                </a:solidFill>
                <a:cs typeface="Arial"/>
              </a:endParaRPr>
            </a:p>
          </p:txBody>
        </p:sp>
        <p:pic>
          <p:nvPicPr>
            <p:cNvPr id="33" name="Picture 2">
              <a:extLst>
                <a:ext uri="{FF2B5EF4-FFF2-40B4-BE49-F238E27FC236}">
                  <a16:creationId xmlns:a16="http://schemas.microsoft.com/office/drawing/2014/main" id="{85E71890-0955-4DC3-9D0E-0701EC073C9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3741"/>
            <a:stretch/>
          </p:blipFill>
          <p:spPr bwMode="auto">
            <a:xfrm>
              <a:off x="8130151" y="1089403"/>
              <a:ext cx="3557354" cy="205408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1446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BC6DD-FB28-46F5-987B-B559683CE076}"/>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1C762C9-B8E5-472B-812E-A889DCD86B5E}"/>
              </a:ext>
            </a:extLst>
          </p:cNvPr>
          <p:cNvSpPr>
            <a:spLocks noGrp="1"/>
          </p:cNvSpPr>
          <p:nvPr>
            <p:ph idx="1"/>
          </p:nvPr>
        </p:nvSpPr>
        <p:spPr>
          <a:xfrm>
            <a:off x="392594" y="1124744"/>
            <a:ext cx="11608061" cy="5112568"/>
          </a:xfrm>
        </p:spPr>
        <p:txBody>
          <a:bodyPr/>
          <a:lstStyle/>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Very successful proton-proton run in 2024</a:t>
            </a:r>
          </a:p>
          <a:p>
            <a:pPr marL="609600" lvl="1" indent="-285750">
              <a:spcBef>
                <a:spcPts val="0"/>
              </a:spcBef>
              <a:spcAft>
                <a:spcPts val="600"/>
              </a:spcAft>
              <a:buFont typeface="Wingdings" panose="05000000000000000000" pitchFamily="2" charset="2"/>
              <a:buChar char="q"/>
            </a:pPr>
            <a:r>
              <a:rPr lang="en-US" sz="2000" dirty="0">
                <a:solidFill>
                  <a:schemeClr val="tx1"/>
                </a:solidFill>
              </a:rPr>
              <a:t>More than 120 fb</a:t>
            </a:r>
            <a:r>
              <a:rPr lang="en-US" sz="2000" baseline="30000" dirty="0">
                <a:solidFill>
                  <a:schemeClr val="tx1"/>
                </a:solidFill>
              </a:rPr>
              <a:t>-1</a:t>
            </a:r>
            <a:r>
              <a:rPr lang="en-US" sz="2000" dirty="0">
                <a:solidFill>
                  <a:schemeClr val="tx1"/>
                </a:solidFill>
              </a:rPr>
              <a:t> delivered to ATLAS &amp; CMS</a:t>
            </a:r>
          </a:p>
          <a:p>
            <a:pPr marL="609600" lvl="1" indent="-285750">
              <a:spcBef>
                <a:spcPts val="0"/>
              </a:spcBef>
              <a:spcAft>
                <a:spcPts val="600"/>
              </a:spcAft>
              <a:buFont typeface="Wingdings" panose="05000000000000000000" pitchFamily="2" charset="2"/>
              <a:buChar char="q"/>
            </a:pPr>
            <a:r>
              <a:rPr lang="en-US" sz="2000" dirty="0">
                <a:solidFill>
                  <a:schemeClr val="tx1"/>
                </a:solidFill>
              </a:rPr>
              <a:t>ALICE and </a:t>
            </a:r>
            <a:r>
              <a:rPr lang="en-US" sz="2000" dirty="0" err="1">
                <a:solidFill>
                  <a:schemeClr val="tx1"/>
                </a:solidFill>
              </a:rPr>
              <a:t>LHCb</a:t>
            </a:r>
            <a:r>
              <a:rPr lang="en-US" sz="2000" dirty="0">
                <a:solidFill>
                  <a:schemeClr val="tx1"/>
                </a:solidFill>
              </a:rPr>
              <a:t> doubled their total pp data sets</a:t>
            </a:r>
          </a:p>
          <a:p>
            <a:pPr marL="609600" lvl="1" indent="-285750">
              <a:spcBef>
                <a:spcPts val="0"/>
              </a:spcBef>
              <a:spcAft>
                <a:spcPts val="600"/>
              </a:spcAft>
              <a:buFont typeface="Wingdings" panose="05000000000000000000" pitchFamily="2" charset="2"/>
              <a:buChar char="q"/>
            </a:pPr>
            <a:r>
              <a:rPr lang="en-US" sz="2000" dirty="0" err="1">
                <a:solidFill>
                  <a:schemeClr val="tx1"/>
                </a:solidFill>
              </a:rPr>
              <a:t>PbPb</a:t>
            </a:r>
            <a:r>
              <a:rPr lang="en-US" sz="2000" dirty="0">
                <a:solidFill>
                  <a:schemeClr val="tx1"/>
                </a:solidFill>
              </a:rPr>
              <a:t> run is being prepared</a:t>
            </a: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Experiments continue to produce excellent physics results</a:t>
            </a: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Despite good progress in Phase II upgrades HL-LHC start had to be delayed by 1 year</a:t>
            </a:r>
          </a:p>
          <a:p>
            <a:pPr marL="609600" lvl="1" indent="-285750">
              <a:spcBef>
                <a:spcPts val="0"/>
              </a:spcBef>
              <a:spcAft>
                <a:spcPts val="600"/>
              </a:spcAft>
              <a:buFont typeface="Wingdings" panose="05000000000000000000" pitchFamily="2" charset="2"/>
              <a:buChar char="q"/>
            </a:pPr>
            <a:r>
              <a:rPr lang="en-US" sz="2000" b="0" dirty="0">
                <a:solidFill>
                  <a:schemeClr val="tx1"/>
                </a:solidFill>
              </a:rPr>
              <a:t>As further significant risks to the schedule remain CERN, experiments and Funding Agencies  should discuss mitigation measures</a:t>
            </a:r>
          </a:p>
          <a:p>
            <a:pPr marL="609600" lvl="1" indent="-285750">
              <a:spcBef>
                <a:spcPts val="0"/>
              </a:spcBef>
              <a:spcAft>
                <a:spcPts val="600"/>
              </a:spcAft>
              <a:buFont typeface="Wingdings" panose="05000000000000000000" pitchFamily="2" charset="2"/>
              <a:buChar char="q"/>
            </a:pPr>
            <a:r>
              <a:rPr lang="en-US" sz="2000" dirty="0">
                <a:solidFill>
                  <a:schemeClr val="tx1"/>
                </a:solidFill>
              </a:rPr>
              <a:t>Cash flow issues are potentially an additional hazard to the schedule </a:t>
            </a:r>
            <a:endParaRPr lang="en-US" sz="2000" b="0" dirty="0">
              <a:solidFill>
                <a:schemeClr val="tx1"/>
              </a:solidFill>
            </a:endParaRP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WLCG is running smoothly</a:t>
            </a:r>
          </a:p>
          <a:p>
            <a:pPr marL="609600" lvl="1" indent="-285750">
              <a:spcBef>
                <a:spcPts val="0"/>
              </a:spcBef>
              <a:spcAft>
                <a:spcPts val="600"/>
              </a:spcAft>
              <a:buFont typeface="Wingdings" panose="05000000000000000000" pitchFamily="2" charset="2"/>
              <a:buChar char="q"/>
            </a:pPr>
            <a:r>
              <a:rPr lang="en-US" sz="2000" dirty="0" err="1">
                <a:solidFill>
                  <a:schemeClr val="tx1"/>
                </a:solidFill>
              </a:rPr>
              <a:t>Prévessin</a:t>
            </a:r>
            <a:r>
              <a:rPr lang="en-US" sz="2000" dirty="0">
                <a:solidFill>
                  <a:schemeClr val="tx1"/>
                </a:solidFill>
              </a:rPr>
              <a:t> Data Centre in operation</a:t>
            </a:r>
          </a:p>
          <a:p>
            <a:pPr marL="609600" lvl="1" indent="-285750">
              <a:spcBef>
                <a:spcPts val="0"/>
              </a:spcBef>
              <a:spcAft>
                <a:spcPts val="600"/>
              </a:spcAft>
              <a:buFont typeface="Wingdings" panose="05000000000000000000" pitchFamily="2" charset="2"/>
              <a:buChar char="q"/>
            </a:pPr>
            <a:r>
              <a:rPr lang="en-US" sz="2000" dirty="0">
                <a:solidFill>
                  <a:schemeClr val="tx1"/>
                </a:solidFill>
              </a:rPr>
              <a:t>To be watched: development of performance over costs</a:t>
            </a:r>
          </a:p>
          <a:p>
            <a:pPr>
              <a:lnSpc>
                <a:spcPct val="100000"/>
              </a:lnSpc>
              <a:spcBef>
                <a:spcPts val="0"/>
              </a:spcBef>
              <a:spcAft>
                <a:spcPts val="600"/>
              </a:spcAft>
            </a:pPr>
            <a:endParaRPr lang="en-US" sz="2000" dirty="0"/>
          </a:p>
        </p:txBody>
      </p:sp>
      <p:sp>
        <p:nvSpPr>
          <p:cNvPr id="4" name="Date Placeholder 3">
            <a:extLst>
              <a:ext uri="{FF2B5EF4-FFF2-40B4-BE49-F238E27FC236}">
                <a16:creationId xmlns:a16="http://schemas.microsoft.com/office/drawing/2014/main" id="{DE96CC43-A4C1-4E72-A49D-23965AADEDDE}"/>
              </a:ext>
            </a:extLst>
          </p:cNvPr>
          <p:cNvSpPr>
            <a:spLocks noGrp="1"/>
          </p:cNvSpPr>
          <p:nvPr>
            <p:ph type="dt" sz="half" idx="10"/>
          </p:nvPr>
        </p:nvSpPr>
        <p:spPr/>
        <p:txBody>
          <a:bodyPr/>
          <a:lstStyle/>
          <a:p>
            <a:r>
              <a:rPr lang="en-US"/>
              <a:t>28.10.2024</a:t>
            </a:r>
            <a:endParaRPr lang="en-GB"/>
          </a:p>
        </p:txBody>
      </p:sp>
      <p:sp>
        <p:nvSpPr>
          <p:cNvPr id="5" name="Footer Placeholder 4">
            <a:extLst>
              <a:ext uri="{FF2B5EF4-FFF2-40B4-BE49-F238E27FC236}">
                <a16:creationId xmlns:a16="http://schemas.microsoft.com/office/drawing/2014/main" id="{D975A042-5390-45B7-B831-77B62E034104}"/>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9CC234D6-74F9-4330-8545-A0A4D0E8504A}"/>
              </a:ext>
            </a:extLst>
          </p:cNvPr>
          <p:cNvSpPr>
            <a:spLocks noGrp="1"/>
          </p:cNvSpPr>
          <p:nvPr>
            <p:ph type="sldNum" sz="quarter" idx="12"/>
          </p:nvPr>
        </p:nvSpPr>
        <p:spPr/>
        <p:txBody>
          <a:bodyPr/>
          <a:lstStyle/>
          <a:p>
            <a:fld id="{96B430D1-2062-3C42-9ABF-2560637523A9}" type="slidenum">
              <a:rPr lang="en-GB" smtClean="0"/>
              <a:t>17</a:t>
            </a:fld>
            <a:endParaRPr lang="en-GB"/>
          </a:p>
        </p:txBody>
      </p:sp>
      <p:sp>
        <p:nvSpPr>
          <p:cNvPr id="7" name="TextBox 6">
            <a:extLst>
              <a:ext uri="{FF2B5EF4-FFF2-40B4-BE49-F238E27FC236}">
                <a16:creationId xmlns:a16="http://schemas.microsoft.com/office/drawing/2014/main" id="{F3D75962-0C27-4A9A-9CEC-8FCAE296CABD}"/>
              </a:ext>
            </a:extLst>
          </p:cNvPr>
          <p:cNvSpPr txBox="1"/>
          <p:nvPr/>
        </p:nvSpPr>
        <p:spPr>
          <a:xfrm>
            <a:off x="839416" y="5765016"/>
            <a:ext cx="9241954" cy="369332"/>
          </a:xfrm>
          <a:prstGeom prst="rect">
            <a:avLst/>
          </a:prstGeom>
          <a:noFill/>
        </p:spPr>
        <p:txBody>
          <a:bodyPr wrap="none" lIns="0" tIns="0" rIns="0" bIns="0" rtlCol="0">
            <a:spAutoFit/>
          </a:bodyPr>
          <a:lstStyle/>
          <a:p>
            <a:pPr>
              <a:spcAft>
                <a:spcPts val="600"/>
              </a:spcAft>
            </a:pPr>
            <a:r>
              <a:rPr lang="en-US" sz="2400" dirty="0">
                <a:solidFill>
                  <a:srgbClr val="FF0000"/>
                </a:solidFill>
              </a:rPr>
              <a:t>Big thank you to the Funding Agencies for their continuous support! </a:t>
            </a:r>
          </a:p>
        </p:txBody>
      </p:sp>
    </p:spTree>
    <p:extLst>
      <p:ext uri="{BB962C8B-B14F-4D97-AF65-F5344CB8AC3E}">
        <p14:creationId xmlns:p14="http://schemas.microsoft.com/office/powerpoint/2010/main" val="346815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18BD139B-D595-4E7C-812A-77FB7144E28A}"/>
              </a:ext>
            </a:extLst>
          </p:cNvPr>
          <p:cNvSpPr/>
          <p:nvPr/>
        </p:nvSpPr>
        <p:spPr>
          <a:xfrm>
            <a:off x="1604070" y="478994"/>
            <a:ext cx="9028434" cy="861774"/>
          </a:xfrm>
          <a:prstGeom prst="rect">
            <a:avLst/>
          </a:prstGeom>
        </p:spPr>
        <p:txBody>
          <a:bodyPr wrap="none">
            <a:spAutoFit/>
          </a:bodyPr>
          <a:lstStyle/>
          <a:p>
            <a:r>
              <a:rPr lang="en-US" sz="5000" b="1" dirty="0">
                <a:solidFill>
                  <a:schemeClr val="bg1"/>
                </a:solidFill>
              </a:rPr>
              <a:t>Thank</a:t>
            </a:r>
            <a:r>
              <a:rPr lang="en-US" sz="3600" dirty="0">
                <a:solidFill>
                  <a:schemeClr val="bg1"/>
                </a:solidFill>
              </a:rPr>
              <a:t> </a:t>
            </a:r>
            <a:r>
              <a:rPr lang="en-US" sz="5000" b="1" dirty="0">
                <a:solidFill>
                  <a:schemeClr val="bg1"/>
                </a:solidFill>
              </a:rPr>
              <a:t>you for your attention!</a:t>
            </a:r>
          </a:p>
        </p:txBody>
      </p:sp>
    </p:spTree>
    <p:extLst>
      <p:ext uri="{BB962C8B-B14F-4D97-AF65-F5344CB8AC3E}">
        <p14:creationId xmlns:p14="http://schemas.microsoft.com/office/powerpoint/2010/main" val="1396888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8AFBFB-D9DA-4361-9372-DDFF81DFF4CE}"/>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F2A37A01-8530-4F11-8F8F-09229A3B1729}"/>
              </a:ext>
            </a:extLst>
          </p:cNvPr>
          <p:cNvSpPr>
            <a:spLocks noGrp="1"/>
          </p:cNvSpPr>
          <p:nvPr>
            <p:ph type="title"/>
          </p:nvPr>
        </p:nvSpPr>
        <p:spPr/>
        <p:txBody>
          <a:bodyPr/>
          <a:lstStyle/>
          <a:p>
            <a:r>
              <a:rPr lang="de-DE" dirty="0"/>
              <a:t>Backup</a:t>
            </a:r>
            <a:endParaRPr lang="en-GB" dirty="0"/>
          </a:p>
        </p:txBody>
      </p:sp>
      <p:sp>
        <p:nvSpPr>
          <p:cNvPr id="4" name="Date Placeholder 3">
            <a:extLst>
              <a:ext uri="{FF2B5EF4-FFF2-40B4-BE49-F238E27FC236}">
                <a16:creationId xmlns:a16="http://schemas.microsoft.com/office/drawing/2014/main" id="{D0DED07B-AEDA-4B81-BA92-D491D0EF59D7}"/>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80221A7A-022D-4F3D-A890-BB7487397C54}"/>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0F0C7498-DAA6-4441-AAB5-A67DB695C59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2055475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FD9DB4D-A508-4CB1-B853-8EE0E8599FC2}"/>
              </a:ext>
            </a:extLst>
          </p:cNvPr>
          <p:cNvPicPr>
            <a:picLocks noChangeAspect="1"/>
          </p:cNvPicPr>
          <p:nvPr/>
        </p:nvPicPr>
        <p:blipFill>
          <a:blip r:embed="rId2"/>
          <a:stretch>
            <a:fillRect/>
          </a:stretch>
        </p:blipFill>
        <p:spPr>
          <a:xfrm>
            <a:off x="407988" y="645465"/>
            <a:ext cx="11160620" cy="5624124"/>
          </a:xfrm>
          <a:prstGeom prst="rect">
            <a:avLst/>
          </a:prstGeom>
        </p:spPr>
      </p:pic>
      <p:sp>
        <p:nvSpPr>
          <p:cNvPr id="3" name="Title 2">
            <a:extLst>
              <a:ext uri="{FF2B5EF4-FFF2-40B4-BE49-F238E27FC236}">
                <a16:creationId xmlns:a16="http://schemas.microsoft.com/office/drawing/2014/main" id="{BCA1A866-9397-497E-9F4F-69E2A444A9B3}"/>
              </a:ext>
            </a:extLst>
          </p:cNvPr>
          <p:cNvSpPr>
            <a:spLocks noGrp="1"/>
          </p:cNvSpPr>
          <p:nvPr>
            <p:ph type="title"/>
          </p:nvPr>
        </p:nvSpPr>
        <p:spPr/>
        <p:txBody>
          <a:bodyPr/>
          <a:lstStyle/>
          <a:p>
            <a:r>
              <a:rPr lang="en-GB" dirty="0"/>
              <a:t>2024 LHC Run</a:t>
            </a:r>
          </a:p>
        </p:txBody>
      </p:sp>
      <p:sp>
        <p:nvSpPr>
          <p:cNvPr id="4" name="Date Placeholder 3">
            <a:extLst>
              <a:ext uri="{FF2B5EF4-FFF2-40B4-BE49-F238E27FC236}">
                <a16:creationId xmlns:a16="http://schemas.microsoft.com/office/drawing/2014/main" id="{C3E79A7A-5705-4827-AD3C-CC08D77148D3}"/>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031BBE7D-0426-44BB-8791-B811AF141C5B}"/>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667EDA5B-2F91-412B-B2AB-60C590C21C52}"/>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9" name="Rectangle 8">
            <a:extLst>
              <a:ext uri="{FF2B5EF4-FFF2-40B4-BE49-F238E27FC236}">
                <a16:creationId xmlns:a16="http://schemas.microsoft.com/office/drawing/2014/main" id="{9DA2283C-5CA3-41CB-AEF4-9279701794EC}"/>
              </a:ext>
            </a:extLst>
          </p:cNvPr>
          <p:cNvSpPr/>
          <p:nvPr/>
        </p:nvSpPr>
        <p:spPr>
          <a:xfrm>
            <a:off x="1487488" y="2204865"/>
            <a:ext cx="2448272" cy="1238801"/>
          </a:xfrm>
          <a:prstGeom prst="rect">
            <a:avLst/>
          </a:prstGeom>
          <a:solidFill>
            <a:schemeClr val="bg1"/>
          </a:solidFill>
        </p:spPr>
        <p:txBody>
          <a:bodyPr wrap="square">
            <a:spAutoFit/>
          </a:bodyPr>
          <a:lstStyle/>
          <a:p>
            <a:pPr marL="285750" indent="-285750">
              <a:spcAft>
                <a:spcPts val="300"/>
              </a:spcAft>
              <a:buFont typeface="Wingdings" panose="05000000000000000000" pitchFamily="2" charset="2"/>
              <a:buChar char="q"/>
            </a:pPr>
            <a:r>
              <a:rPr lang="de-DE" dirty="0">
                <a:solidFill>
                  <a:srgbClr val="FF0000"/>
                </a:solidFill>
              </a:rPr>
              <a:t>Fantastic LHC </a:t>
            </a:r>
            <a:r>
              <a:rPr lang="en-GB" dirty="0">
                <a:solidFill>
                  <a:srgbClr val="FF0000"/>
                </a:solidFill>
              </a:rPr>
              <a:t>performance</a:t>
            </a:r>
          </a:p>
          <a:p>
            <a:pPr marL="285750" indent="-285750">
              <a:spcAft>
                <a:spcPts val="300"/>
              </a:spcAft>
              <a:buFont typeface="Wingdings" panose="05000000000000000000" pitchFamily="2" charset="2"/>
              <a:buChar char="q"/>
            </a:pPr>
            <a:r>
              <a:rPr lang="en-GB" dirty="0">
                <a:solidFill>
                  <a:srgbClr val="2F2F2F"/>
                </a:solidFill>
              </a:rPr>
              <a:t>&gt; 120 fb</a:t>
            </a:r>
            <a:r>
              <a:rPr lang="en-GB" baseline="30000" dirty="0">
                <a:solidFill>
                  <a:srgbClr val="2F2F2F"/>
                </a:solidFill>
              </a:rPr>
              <a:t>-1</a:t>
            </a:r>
            <a:r>
              <a:rPr lang="en-GB" dirty="0">
                <a:solidFill>
                  <a:srgbClr val="2F2F2F"/>
                </a:solidFill>
              </a:rPr>
              <a:t> delivered to ATLAS &amp; CMS</a:t>
            </a:r>
          </a:p>
        </p:txBody>
      </p:sp>
    </p:spTree>
    <p:extLst>
      <p:ext uri="{BB962C8B-B14F-4D97-AF65-F5344CB8AC3E}">
        <p14:creationId xmlns:p14="http://schemas.microsoft.com/office/powerpoint/2010/main" val="1685477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DDA1363-5358-4CE8-A01C-73D523D39294}"/>
              </a:ext>
            </a:extLst>
          </p:cNvPr>
          <p:cNvSpPr>
            <a:spLocks noGrp="1"/>
          </p:cNvSpPr>
          <p:nvPr>
            <p:ph type="dt" idx="10"/>
          </p:nvPr>
        </p:nvSpPr>
        <p:spPr/>
        <p:txBody>
          <a:bodyPr/>
          <a:lstStyle/>
          <a:p>
            <a:r>
              <a:rPr lang="en-US"/>
              <a:t>28.10.2024</a:t>
            </a:r>
            <a:endParaRPr lang="en-GB"/>
          </a:p>
        </p:txBody>
      </p:sp>
      <p:sp>
        <p:nvSpPr>
          <p:cNvPr id="5" name="Footer Placeholder 4">
            <a:extLst>
              <a:ext uri="{FF2B5EF4-FFF2-40B4-BE49-F238E27FC236}">
                <a16:creationId xmlns:a16="http://schemas.microsoft.com/office/drawing/2014/main" id="{C72CCDAD-1ACB-4199-8B48-14D328F443DF}"/>
              </a:ext>
            </a:extLst>
          </p:cNvPr>
          <p:cNvSpPr>
            <a:spLocks noGrp="1"/>
          </p:cNvSpPr>
          <p:nvPr>
            <p:ph type="ftr" idx="11"/>
          </p:nvPr>
        </p:nvSpPr>
        <p:spPr/>
        <p:txBody>
          <a:bodyPr/>
          <a:lstStyle/>
          <a:p>
            <a:r>
              <a:rPr lang="en-GB"/>
              <a:t>J. Mnich | Status of the Experiments</a:t>
            </a:r>
            <a:endParaRPr lang="en-US"/>
          </a:p>
        </p:txBody>
      </p:sp>
      <p:sp>
        <p:nvSpPr>
          <p:cNvPr id="6" name="Slide Number Placeholder 5">
            <a:extLst>
              <a:ext uri="{FF2B5EF4-FFF2-40B4-BE49-F238E27FC236}">
                <a16:creationId xmlns:a16="http://schemas.microsoft.com/office/drawing/2014/main" id="{1C59F83D-A8AB-41A5-A47C-900F95C70F5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20</a:t>
            </a:fld>
            <a:endParaRPr lang="en-US"/>
          </a:p>
        </p:txBody>
      </p:sp>
      <p:pic>
        <p:nvPicPr>
          <p:cNvPr id="7" name="Picture 6">
            <a:extLst>
              <a:ext uri="{FF2B5EF4-FFF2-40B4-BE49-F238E27FC236}">
                <a16:creationId xmlns:a16="http://schemas.microsoft.com/office/drawing/2014/main" id="{29A8B548-84A8-4478-8260-6627016268C7}"/>
              </a:ext>
            </a:extLst>
          </p:cNvPr>
          <p:cNvPicPr>
            <a:picLocks noChangeAspect="1"/>
          </p:cNvPicPr>
          <p:nvPr/>
        </p:nvPicPr>
        <p:blipFill>
          <a:blip r:embed="rId2"/>
          <a:stretch>
            <a:fillRect/>
          </a:stretch>
        </p:blipFill>
        <p:spPr>
          <a:xfrm>
            <a:off x="-3407" y="0"/>
            <a:ext cx="12198813" cy="6858000"/>
          </a:xfrm>
          <a:prstGeom prst="rect">
            <a:avLst/>
          </a:prstGeom>
        </p:spPr>
      </p:pic>
      <p:sp>
        <p:nvSpPr>
          <p:cNvPr id="2" name="TextBox 1">
            <a:extLst>
              <a:ext uri="{FF2B5EF4-FFF2-40B4-BE49-F238E27FC236}">
                <a16:creationId xmlns:a16="http://schemas.microsoft.com/office/drawing/2014/main" id="{4C4EB878-BDF6-42C0-B592-BD69B5B57BDA}"/>
              </a:ext>
            </a:extLst>
          </p:cNvPr>
          <p:cNvSpPr txBox="1"/>
          <p:nvPr/>
        </p:nvSpPr>
        <p:spPr>
          <a:xfrm rot="16200000">
            <a:off x="-1138507" y="2526603"/>
            <a:ext cx="2936701" cy="276999"/>
          </a:xfrm>
          <a:prstGeom prst="rect">
            <a:avLst/>
          </a:prstGeom>
          <a:noFill/>
        </p:spPr>
        <p:txBody>
          <a:bodyPr wrap="none" lIns="0" tIns="0" rIns="0" bIns="0" rtlCol="0">
            <a:spAutoFit/>
          </a:bodyPr>
          <a:lstStyle/>
          <a:p>
            <a:pPr algn="l"/>
            <a:r>
              <a:rPr lang="de-DE" dirty="0">
                <a:solidFill>
                  <a:schemeClr val="bg1"/>
                </a:solidFill>
              </a:rPr>
              <a:t>Schedule </a:t>
            </a:r>
            <a:r>
              <a:rPr lang="de-DE" dirty="0" err="1">
                <a:solidFill>
                  <a:schemeClr val="bg1"/>
                </a:solidFill>
              </a:rPr>
              <a:t>contingency</a:t>
            </a:r>
            <a:r>
              <a:rPr lang="de-DE" dirty="0">
                <a:solidFill>
                  <a:schemeClr val="bg1"/>
                </a:solidFill>
              </a:rPr>
              <a:t> [</a:t>
            </a:r>
            <a:r>
              <a:rPr lang="de-DE" dirty="0" err="1">
                <a:solidFill>
                  <a:schemeClr val="bg1"/>
                </a:solidFill>
              </a:rPr>
              <a:t>days</a:t>
            </a:r>
            <a:r>
              <a:rPr lang="de-DE" dirty="0">
                <a:solidFill>
                  <a:schemeClr val="bg1"/>
                </a:solidFill>
              </a:rPr>
              <a:t>]</a:t>
            </a:r>
            <a:endParaRPr lang="en-GB" dirty="0">
              <a:solidFill>
                <a:schemeClr val="bg1"/>
              </a:solidFill>
            </a:endParaRPr>
          </a:p>
        </p:txBody>
      </p:sp>
      <p:sp>
        <p:nvSpPr>
          <p:cNvPr id="8" name="TextBox 7">
            <a:extLst>
              <a:ext uri="{FF2B5EF4-FFF2-40B4-BE49-F238E27FC236}">
                <a16:creationId xmlns:a16="http://schemas.microsoft.com/office/drawing/2014/main" id="{87755FAF-455F-4E75-8598-8FEDF531CF70}"/>
              </a:ext>
            </a:extLst>
          </p:cNvPr>
          <p:cNvSpPr txBox="1"/>
          <p:nvPr/>
        </p:nvSpPr>
        <p:spPr>
          <a:xfrm>
            <a:off x="9552384" y="487705"/>
            <a:ext cx="1513235" cy="276999"/>
          </a:xfrm>
          <a:prstGeom prst="rect">
            <a:avLst/>
          </a:prstGeom>
          <a:noFill/>
        </p:spPr>
        <p:txBody>
          <a:bodyPr wrap="none" lIns="0" tIns="0" rIns="0" bIns="0" rtlCol="0">
            <a:spAutoFit/>
          </a:bodyPr>
          <a:lstStyle/>
          <a:p>
            <a:pPr algn="l"/>
            <a:r>
              <a:rPr lang="de-DE" dirty="0">
                <a:solidFill>
                  <a:schemeClr val="bg1"/>
                </a:solidFill>
              </a:rPr>
              <a:t>Reporting date</a:t>
            </a:r>
            <a:endParaRPr lang="en-GB" dirty="0">
              <a:solidFill>
                <a:schemeClr val="bg1"/>
              </a:solidFill>
            </a:endParaRPr>
          </a:p>
        </p:txBody>
      </p:sp>
      <p:sp>
        <p:nvSpPr>
          <p:cNvPr id="3" name="Rectangle 2">
            <a:extLst>
              <a:ext uri="{FF2B5EF4-FFF2-40B4-BE49-F238E27FC236}">
                <a16:creationId xmlns:a16="http://schemas.microsoft.com/office/drawing/2014/main" id="{FE76497E-C26F-4F6A-B649-FFE6B42AD67D}"/>
              </a:ext>
            </a:extLst>
          </p:cNvPr>
          <p:cNvSpPr/>
          <p:nvPr/>
        </p:nvSpPr>
        <p:spPr>
          <a:xfrm>
            <a:off x="5314530" y="188640"/>
            <a:ext cx="3050450" cy="461665"/>
          </a:xfrm>
          <a:prstGeom prst="rect">
            <a:avLst/>
          </a:prstGeom>
        </p:spPr>
        <p:txBody>
          <a:bodyPr wrap="none">
            <a:spAutoFit/>
          </a:bodyPr>
          <a:lstStyle/>
          <a:p>
            <a:r>
              <a:rPr lang="en-US" altLang="en-US" sz="2400" b="1" dirty="0">
                <a:solidFill>
                  <a:schemeClr val="bg1"/>
                </a:solidFill>
              </a:rPr>
              <a:t>From P2UG/ATLAS </a:t>
            </a:r>
            <a:endParaRPr lang="en-GB" sz="2400" b="1" dirty="0">
              <a:solidFill>
                <a:schemeClr val="bg1"/>
              </a:solidFill>
            </a:endParaRPr>
          </a:p>
        </p:txBody>
      </p:sp>
    </p:spTree>
    <p:extLst>
      <p:ext uri="{BB962C8B-B14F-4D97-AF65-F5344CB8AC3E}">
        <p14:creationId xmlns:p14="http://schemas.microsoft.com/office/powerpoint/2010/main" val="909480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grpSp>
        <p:nvGrpSpPr>
          <p:cNvPr id="108" name="Google Shape;108;g1946e6a03cd_1_39"/>
          <p:cNvGrpSpPr/>
          <p:nvPr/>
        </p:nvGrpSpPr>
        <p:grpSpPr>
          <a:xfrm>
            <a:off x="-3" y="-1"/>
            <a:ext cx="12192003" cy="722376"/>
            <a:chOff x="-3" y="-1"/>
            <a:chExt cx="12192003" cy="1159202"/>
          </a:xfrm>
        </p:grpSpPr>
        <p:sp>
          <p:nvSpPr>
            <p:cNvPr id="109" name="Google Shape;109;g1946e6a03cd_1_39"/>
            <p:cNvSpPr/>
            <p:nvPr/>
          </p:nvSpPr>
          <p:spPr>
            <a:xfrm rot="10800000" flipH="1">
              <a:off x="2" y="-1"/>
              <a:ext cx="12191998" cy="1159199"/>
            </a:xfrm>
            <a:prstGeom prst="rect">
              <a:avLst/>
            </a:prstGeom>
            <a:gradFill>
              <a:gsLst>
                <a:gs pos="0">
                  <a:srgbClr val="000000">
                    <a:alpha val="94117"/>
                  </a:srgbClr>
                </a:gs>
                <a:gs pos="100000">
                  <a:srgbClr val="2F5496"/>
                </a:gs>
              </a:gsLst>
              <a:lin ang="60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0" name="Google Shape;110;g1946e6a03cd_1_39"/>
            <p:cNvSpPr/>
            <p:nvPr/>
          </p:nvSpPr>
          <p:spPr>
            <a:xfrm>
              <a:off x="0" y="1"/>
              <a:ext cx="8128856" cy="1159200"/>
            </a:xfrm>
            <a:prstGeom prst="rect">
              <a:avLst/>
            </a:prstGeom>
            <a:gradFill>
              <a:gsLst>
                <a:gs pos="0">
                  <a:srgbClr val="4472C4">
                    <a:alpha val="40000"/>
                  </a:srgbClr>
                </a:gs>
                <a:gs pos="74000">
                  <a:srgbClr val="8DA9DB">
                    <a:alpha val="0"/>
                  </a:srgbClr>
                </a:gs>
                <a:gs pos="100000">
                  <a:srgbClr val="8DA9DB">
                    <a:alpha val="0"/>
                  </a:srgbClr>
                </a:gs>
              </a:gsLst>
              <a:lin ang="8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1" name="Google Shape;111;g1946e6a03cd_1_39"/>
            <p:cNvSpPr/>
            <p:nvPr/>
          </p:nvSpPr>
          <p:spPr>
            <a:xfrm flipH="1">
              <a:off x="-3" y="0"/>
              <a:ext cx="12192002" cy="1159200"/>
            </a:xfrm>
            <a:prstGeom prst="rect">
              <a:avLst/>
            </a:prstGeom>
            <a:gradFill>
              <a:gsLst>
                <a:gs pos="0">
                  <a:srgbClr val="000000">
                    <a:alpha val="61176"/>
                  </a:srgbClr>
                </a:gs>
                <a:gs pos="78000">
                  <a:srgbClr val="4472C4">
                    <a:alpha val="13333"/>
                  </a:srgbClr>
                </a:gs>
                <a:gs pos="100000">
                  <a:srgbClr val="4472C4">
                    <a:alpha val="13333"/>
                  </a:srgbClr>
                </a:gs>
              </a:gsLst>
              <a:lin ang="156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12" name="Google Shape;112;g1946e6a03cd_1_39"/>
          <p:cNvSpPr txBox="1">
            <a:spLocks noGrp="1"/>
          </p:cNvSpPr>
          <p:nvPr>
            <p:ph type="title"/>
          </p:nvPr>
        </p:nvSpPr>
        <p:spPr>
          <a:xfrm>
            <a:off x="387438" y="159061"/>
            <a:ext cx="10515600" cy="61366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600"/>
              <a:buFont typeface="Calibri"/>
              <a:buNone/>
            </a:pPr>
            <a:r>
              <a:rPr lang="en-US" dirty="0">
                <a:solidFill>
                  <a:schemeClr val="lt1"/>
                </a:solidFill>
              </a:rPr>
              <a:t>Schedule Reporting</a:t>
            </a:r>
            <a:endParaRPr dirty="0"/>
          </a:p>
        </p:txBody>
      </p:sp>
      <p:sp>
        <p:nvSpPr>
          <p:cNvPr id="114" name="Google Shape;114;g1946e6a03cd_1_39"/>
          <p:cNvSpPr txBox="1">
            <a:spLocks noGrp="1"/>
          </p:cNvSpPr>
          <p:nvPr>
            <p:ph type="sldNum" idx="12"/>
          </p:nvPr>
        </p:nvSpPr>
        <p:spPr>
          <a:xfrm>
            <a:off x="9434847" y="654931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21</a:t>
            </a:fld>
            <a:endParaRPr/>
          </a:p>
        </p:txBody>
      </p:sp>
      <p:sp>
        <p:nvSpPr>
          <p:cNvPr id="115" name="Google Shape;115;g1946e6a03cd_1_39"/>
          <p:cNvSpPr txBox="1">
            <a:spLocks noGrp="1"/>
          </p:cNvSpPr>
          <p:nvPr>
            <p:ph type="ftr" idx="11"/>
          </p:nvPr>
        </p:nvSpPr>
        <p:spPr>
          <a:xfrm>
            <a:off x="51516" y="6549310"/>
            <a:ext cx="4114800"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J. Mnich </a:t>
            </a:r>
            <a:endParaRPr/>
          </a:p>
        </p:txBody>
      </p:sp>
      <p:pic>
        <p:nvPicPr>
          <p:cNvPr id="5" name="Picture 4">
            <a:extLst>
              <a:ext uri="{FF2B5EF4-FFF2-40B4-BE49-F238E27FC236}">
                <a16:creationId xmlns:a16="http://schemas.microsoft.com/office/drawing/2014/main" id="{186A1C1E-835C-38B7-F1CC-E045BA3230C5}"/>
              </a:ext>
            </a:extLst>
          </p:cNvPr>
          <p:cNvPicPr>
            <a:picLocks noChangeAspect="1"/>
          </p:cNvPicPr>
          <p:nvPr/>
        </p:nvPicPr>
        <p:blipFill>
          <a:blip r:embed="rId3"/>
          <a:stretch>
            <a:fillRect/>
          </a:stretch>
        </p:blipFill>
        <p:spPr>
          <a:xfrm>
            <a:off x="839416" y="885724"/>
            <a:ext cx="8689428" cy="5569190"/>
          </a:xfrm>
          <a:prstGeom prst="rect">
            <a:avLst/>
          </a:prstGeom>
        </p:spPr>
      </p:pic>
      <p:cxnSp>
        <p:nvCxnSpPr>
          <p:cNvPr id="3" name="Straight Arrow Connector 2">
            <a:extLst>
              <a:ext uri="{FF2B5EF4-FFF2-40B4-BE49-F238E27FC236}">
                <a16:creationId xmlns:a16="http://schemas.microsoft.com/office/drawing/2014/main" id="{288B3271-E505-57E6-BDA3-041408822DEE}"/>
              </a:ext>
            </a:extLst>
          </p:cNvPr>
          <p:cNvCxnSpPr/>
          <p:nvPr/>
        </p:nvCxnSpPr>
        <p:spPr>
          <a:xfrm>
            <a:off x="2974428" y="1765738"/>
            <a:ext cx="0" cy="9669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83340C5-F1C4-8856-B3A7-5B8A542BC00C}"/>
              </a:ext>
            </a:extLst>
          </p:cNvPr>
          <p:cNvSpPr txBox="1"/>
          <p:nvPr/>
        </p:nvSpPr>
        <p:spPr>
          <a:xfrm>
            <a:off x="2942898" y="2017989"/>
            <a:ext cx="821059" cy="307777"/>
          </a:xfrm>
          <a:prstGeom prst="rect">
            <a:avLst/>
          </a:prstGeom>
          <a:noFill/>
        </p:spPr>
        <p:txBody>
          <a:bodyPr wrap="none" rtlCol="0">
            <a:spAutoFit/>
          </a:bodyPr>
          <a:lstStyle/>
          <a:p>
            <a:r>
              <a:rPr lang="en-US" dirty="0"/>
              <a:t>2 years </a:t>
            </a:r>
          </a:p>
        </p:txBody>
      </p:sp>
      <p:sp>
        <p:nvSpPr>
          <p:cNvPr id="2" name="TextBox 1">
            <a:extLst>
              <a:ext uri="{FF2B5EF4-FFF2-40B4-BE49-F238E27FC236}">
                <a16:creationId xmlns:a16="http://schemas.microsoft.com/office/drawing/2014/main" id="{5ED136C5-C1D2-4645-872B-7C72D3E0411B}"/>
              </a:ext>
            </a:extLst>
          </p:cNvPr>
          <p:cNvSpPr txBox="1"/>
          <p:nvPr/>
        </p:nvSpPr>
        <p:spPr>
          <a:xfrm>
            <a:off x="9954060" y="934741"/>
            <a:ext cx="1897955" cy="830997"/>
          </a:xfrm>
          <a:prstGeom prst="rect">
            <a:avLst/>
          </a:prstGeom>
          <a:noFill/>
        </p:spPr>
        <p:txBody>
          <a:bodyPr wrap="none" lIns="0" tIns="0" rIns="0" bIns="0" rtlCol="0">
            <a:spAutoFit/>
          </a:bodyPr>
          <a:lstStyle/>
          <a:p>
            <a:pPr algn="l"/>
            <a:r>
              <a:rPr lang="de-DE" dirty="0"/>
              <a:t>Marcel </a:t>
            </a:r>
            <a:r>
              <a:rPr lang="de-DE" dirty="0" err="1"/>
              <a:t>Demarteau</a:t>
            </a:r>
            <a:endParaRPr lang="de-DE" dirty="0"/>
          </a:p>
          <a:p>
            <a:pPr algn="l"/>
            <a:r>
              <a:rPr lang="de-DE" dirty="0"/>
              <a:t>P2UG Chair CMS</a:t>
            </a:r>
          </a:p>
          <a:p>
            <a:pPr algn="l"/>
            <a:r>
              <a:rPr lang="de-DE" dirty="0"/>
              <a:t>May 2024</a:t>
            </a:r>
            <a:endParaRPr lang="en-GB" dirty="0"/>
          </a:p>
        </p:txBody>
      </p:sp>
      <p:sp>
        <p:nvSpPr>
          <p:cNvPr id="6" name="Date Placeholder 5">
            <a:extLst>
              <a:ext uri="{FF2B5EF4-FFF2-40B4-BE49-F238E27FC236}">
                <a16:creationId xmlns:a16="http://schemas.microsoft.com/office/drawing/2014/main" id="{794627F4-61BB-4A92-B1A4-CC96170D689E}"/>
              </a:ext>
            </a:extLst>
          </p:cNvPr>
          <p:cNvSpPr>
            <a:spLocks noGrp="1"/>
          </p:cNvSpPr>
          <p:nvPr>
            <p:ph type="dt" idx="10"/>
          </p:nvPr>
        </p:nvSpPr>
        <p:spPr/>
        <p:txBody>
          <a:bodyPr/>
          <a:lstStyle/>
          <a:p>
            <a:r>
              <a:rPr lang="en-US"/>
              <a:t>24.10.2024</a:t>
            </a:r>
          </a:p>
        </p:txBody>
      </p:sp>
    </p:spTree>
    <p:extLst>
      <p:ext uri="{BB962C8B-B14F-4D97-AF65-F5344CB8AC3E}">
        <p14:creationId xmlns:p14="http://schemas.microsoft.com/office/powerpoint/2010/main" val="2511643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32C28C2-4D58-44C4-B288-FD11B55D44CE}"/>
              </a:ext>
            </a:extLst>
          </p:cNvPr>
          <p:cNvPicPr>
            <a:picLocks noChangeAspect="1"/>
          </p:cNvPicPr>
          <p:nvPr/>
        </p:nvPicPr>
        <p:blipFill>
          <a:blip r:embed="rId3"/>
          <a:stretch>
            <a:fillRect/>
          </a:stretch>
        </p:blipFill>
        <p:spPr>
          <a:xfrm>
            <a:off x="119336" y="1772816"/>
            <a:ext cx="6722273" cy="4410440"/>
          </a:xfrm>
          <a:prstGeom prst="rect">
            <a:avLst/>
          </a:prstGeom>
        </p:spPr>
      </p:pic>
      <p:sp>
        <p:nvSpPr>
          <p:cNvPr id="3" name="Title 2">
            <a:extLst>
              <a:ext uri="{FF2B5EF4-FFF2-40B4-BE49-F238E27FC236}">
                <a16:creationId xmlns:a16="http://schemas.microsoft.com/office/drawing/2014/main" id="{BCA1A866-9397-497E-9F4F-69E2A444A9B3}"/>
              </a:ext>
            </a:extLst>
          </p:cNvPr>
          <p:cNvSpPr>
            <a:spLocks noGrp="1"/>
          </p:cNvSpPr>
          <p:nvPr>
            <p:ph type="title"/>
          </p:nvPr>
        </p:nvSpPr>
        <p:spPr/>
        <p:txBody>
          <a:bodyPr/>
          <a:lstStyle/>
          <a:p>
            <a:r>
              <a:rPr lang="en-GB" dirty="0"/>
              <a:t>2024 LHC Run</a:t>
            </a:r>
          </a:p>
        </p:txBody>
      </p:sp>
      <p:sp>
        <p:nvSpPr>
          <p:cNvPr id="4" name="Date Placeholder 3">
            <a:extLst>
              <a:ext uri="{FF2B5EF4-FFF2-40B4-BE49-F238E27FC236}">
                <a16:creationId xmlns:a16="http://schemas.microsoft.com/office/drawing/2014/main" id="{C3E79A7A-5705-4827-AD3C-CC08D77148D3}"/>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031BBE7D-0426-44BB-8791-B811AF141C5B}"/>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667EDA5B-2F91-412B-B2AB-60C590C21C52}"/>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9" name="Rectangle 8">
            <a:extLst>
              <a:ext uri="{FF2B5EF4-FFF2-40B4-BE49-F238E27FC236}">
                <a16:creationId xmlns:a16="http://schemas.microsoft.com/office/drawing/2014/main" id="{9DA2283C-5CA3-41CB-AEF4-9279701794EC}"/>
              </a:ext>
            </a:extLst>
          </p:cNvPr>
          <p:cNvSpPr/>
          <p:nvPr/>
        </p:nvSpPr>
        <p:spPr>
          <a:xfrm>
            <a:off x="431405" y="908720"/>
            <a:ext cx="5904656" cy="1238801"/>
          </a:xfrm>
          <a:prstGeom prst="rect">
            <a:avLst/>
          </a:prstGeom>
          <a:solidFill>
            <a:schemeClr val="bg1"/>
          </a:solidFill>
        </p:spPr>
        <p:txBody>
          <a:bodyPr wrap="square">
            <a:spAutoFit/>
          </a:bodyPr>
          <a:lstStyle/>
          <a:p>
            <a:pPr marL="285750" indent="-285750">
              <a:spcAft>
                <a:spcPts val="300"/>
              </a:spcAft>
              <a:buFont typeface="Wingdings" panose="05000000000000000000" pitchFamily="2" charset="2"/>
              <a:buChar char="q"/>
            </a:pPr>
            <a:r>
              <a:rPr lang="de-DE" dirty="0" err="1">
                <a:solidFill>
                  <a:srgbClr val="FF0000"/>
                </a:solidFill>
              </a:rPr>
              <a:t>LHCb</a:t>
            </a:r>
            <a:r>
              <a:rPr lang="de-DE" dirty="0">
                <a:solidFill>
                  <a:srgbClr val="FF0000"/>
                </a:solidFill>
              </a:rPr>
              <a:t> and ALICE </a:t>
            </a:r>
            <a:r>
              <a:rPr lang="de-DE" dirty="0" err="1">
                <a:solidFill>
                  <a:srgbClr val="FF0000"/>
                </a:solidFill>
              </a:rPr>
              <a:t>doubled</a:t>
            </a:r>
            <a:r>
              <a:rPr lang="de-DE" dirty="0">
                <a:solidFill>
                  <a:srgbClr val="FF0000"/>
                </a:solidFill>
              </a:rPr>
              <a:t> </a:t>
            </a:r>
            <a:r>
              <a:rPr lang="de-DE" dirty="0" err="1">
                <a:solidFill>
                  <a:srgbClr val="FF0000"/>
                </a:solidFill>
              </a:rPr>
              <a:t>their</a:t>
            </a:r>
            <a:r>
              <a:rPr lang="de-DE" dirty="0">
                <a:solidFill>
                  <a:srgbClr val="FF0000"/>
                </a:solidFill>
              </a:rPr>
              <a:t> pp </a:t>
            </a:r>
            <a:r>
              <a:rPr lang="de-DE" dirty="0" err="1">
                <a:solidFill>
                  <a:srgbClr val="FF0000"/>
                </a:solidFill>
              </a:rPr>
              <a:t>luminosity</a:t>
            </a:r>
            <a:r>
              <a:rPr lang="de-DE" dirty="0">
                <a:solidFill>
                  <a:srgbClr val="FF0000"/>
                </a:solidFill>
              </a:rPr>
              <a:t> in 2024</a:t>
            </a:r>
          </a:p>
          <a:p>
            <a:pPr marL="285750" indent="-285750">
              <a:spcAft>
                <a:spcPts val="300"/>
              </a:spcAft>
              <a:buFont typeface="Wingdings" panose="05000000000000000000" pitchFamily="2" charset="2"/>
              <a:buChar char="q"/>
            </a:pPr>
            <a:r>
              <a:rPr lang="de-DE" dirty="0" err="1">
                <a:solidFill>
                  <a:srgbClr val="2F2F2F"/>
                </a:solidFill>
              </a:rPr>
              <a:t>With</a:t>
            </a:r>
            <a:r>
              <a:rPr lang="de-DE" dirty="0">
                <a:solidFill>
                  <a:srgbClr val="2F2F2F"/>
                </a:solidFill>
              </a:rPr>
              <a:t> all Phase I </a:t>
            </a:r>
            <a:r>
              <a:rPr lang="de-DE" dirty="0" err="1">
                <a:solidFill>
                  <a:srgbClr val="2F2F2F"/>
                </a:solidFill>
              </a:rPr>
              <a:t>upgrades</a:t>
            </a:r>
            <a:r>
              <a:rPr lang="de-DE" dirty="0">
                <a:solidFill>
                  <a:srgbClr val="2F2F2F"/>
                </a:solidFill>
              </a:rPr>
              <a:t> fully </a:t>
            </a:r>
            <a:r>
              <a:rPr lang="de-DE" dirty="0" err="1">
                <a:solidFill>
                  <a:srgbClr val="2F2F2F"/>
                </a:solidFill>
              </a:rPr>
              <a:t>commissioned</a:t>
            </a:r>
            <a:br>
              <a:rPr lang="en-US" dirty="0">
                <a:solidFill>
                  <a:srgbClr val="2F2F2F"/>
                </a:solidFill>
              </a:rPr>
            </a:br>
            <a:r>
              <a:rPr lang="en-US" dirty="0">
                <a:solidFill>
                  <a:srgbClr val="2F2F2F"/>
                </a:solidFill>
              </a:rPr>
              <a:t>e.g. ALICE 1000 times more </a:t>
            </a:r>
            <a:r>
              <a:rPr lang="en-US" altLang="en-US" dirty="0">
                <a:solidFill>
                  <a:srgbClr val="2F2F2F"/>
                </a:solidFill>
                <a:latin typeface="Arial Unicode MS" panose="020B0604020202020204" pitchFamily="34" charset="-128"/>
              </a:rPr>
              <a:t>minimum bias events in central barrel because of continuous readout</a:t>
            </a:r>
            <a:endParaRPr lang="de-DE" dirty="0">
              <a:solidFill>
                <a:srgbClr val="2F2F2F"/>
              </a:solidFill>
            </a:endParaRPr>
          </a:p>
        </p:txBody>
      </p:sp>
      <p:pic>
        <p:nvPicPr>
          <p:cNvPr id="17" name="Picture 16">
            <a:extLst>
              <a:ext uri="{FF2B5EF4-FFF2-40B4-BE49-F238E27FC236}">
                <a16:creationId xmlns:a16="http://schemas.microsoft.com/office/drawing/2014/main" id="{CE26E872-5A0A-4533-8FA5-E8F63F86D0E9}"/>
              </a:ext>
            </a:extLst>
          </p:cNvPr>
          <p:cNvPicPr>
            <a:picLocks noChangeAspect="1"/>
          </p:cNvPicPr>
          <p:nvPr/>
        </p:nvPicPr>
        <p:blipFill>
          <a:blip r:embed="rId4"/>
          <a:stretch>
            <a:fillRect/>
          </a:stretch>
        </p:blipFill>
        <p:spPr>
          <a:xfrm>
            <a:off x="6696230" y="1629512"/>
            <a:ext cx="5300737" cy="4553744"/>
          </a:xfrm>
          <a:prstGeom prst="rect">
            <a:avLst/>
          </a:prstGeom>
        </p:spPr>
      </p:pic>
    </p:spTree>
    <p:extLst>
      <p:ext uri="{BB962C8B-B14F-4D97-AF65-F5344CB8AC3E}">
        <p14:creationId xmlns:p14="http://schemas.microsoft.com/office/powerpoint/2010/main" val="295985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0A25C4-83AC-44FB-88FB-E6A1A49F6A28}"/>
              </a:ext>
            </a:extLst>
          </p:cNvPr>
          <p:cNvSpPr>
            <a:spLocks noGrp="1"/>
          </p:cNvSpPr>
          <p:nvPr>
            <p:ph type="title"/>
          </p:nvPr>
        </p:nvSpPr>
        <p:spPr/>
        <p:txBody>
          <a:bodyPr/>
          <a:lstStyle/>
          <a:p>
            <a:r>
              <a:rPr lang="de-DE" dirty="0"/>
              <a:t>CMS: Measurement </a:t>
            </a:r>
            <a:r>
              <a:rPr lang="de-DE" dirty="0" err="1"/>
              <a:t>of</a:t>
            </a:r>
            <a:r>
              <a:rPr lang="de-DE" dirty="0"/>
              <a:t> </a:t>
            </a:r>
            <a:r>
              <a:rPr lang="de-DE" dirty="0" err="1"/>
              <a:t>the</a:t>
            </a:r>
            <a:r>
              <a:rPr lang="de-DE" dirty="0"/>
              <a:t> W </a:t>
            </a:r>
            <a:r>
              <a:rPr lang="de-DE" dirty="0" err="1"/>
              <a:t>Mass</a:t>
            </a:r>
            <a:endParaRPr lang="en-GB" dirty="0"/>
          </a:p>
        </p:txBody>
      </p:sp>
      <p:sp>
        <p:nvSpPr>
          <p:cNvPr id="4" name="Date Placeholder 3">
            <a:extLst>
              <a:ext uri="{FF2B5EF4-FFF2-40B4-BE49-F238E27FC236}">
                <a16:creationId xmlns:a16="http://schemas.microsoft.com/office/drawing/2014/main" id="{BDE29198-1C38-4E4D-B7DF-7558808C297E}"/>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12DEE837-1E98-4CA0-AF73-B0FF907B8199}"/>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4CB8EB74-6AE3-47AD-A29F-02DB8B86BB29}"/>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8" name="Content Placeholder 7">
            <a:extLst>
              <a:ext uri="{FF2B5EF4-FFF2-40B4-BE49-F238E27FC236}">
                <a16:creationId xmlns:a16="http://schemas.microsoft.com/office/drawing/2014/main" id="{F53159BA-AD3A-4112-BA92-3D267968CF86}"/>
              </a:ext>
            </a:extLst>
          </p:cNvPr>
          <p:cNvSpPr>
            <a:spLocks noGrp="1"/>
          </p:cNvSpPr>
          <p:nvPr>
            <p:ph idx="1"/>
          </p:nvPr>
        </p:nvSpPr>
        <p:spPr>
          <a:xfrm>
            <a:off x="407989" y="1198859"/>
            <a:ext cx="4770067" cy="4608512"/>
          </a:xfrm>
        </p:spPr>
        <p:txBody>
          <a:bodyPr/>
          <a:lstStyle/>
          <a:p>
            <a:pPr marL="285750" indent="-285750">
              <a:lnSpc>
                <a:spcPct val="100000"/>
              </a:lnSpc>
              <a:spcBef>
                <a:spcPts val="0"/>
              </a:spcBef>
              <a:spcAft>
                <a:spcPts val="600"/>
              </a:spcAft>
              <a:buFont typeface="Wingdings" panose="05000000000000000000" pitchFamily="2" charset="2"/>
              <a:buChar char="q"/>
            </a:pPr>
            <a:r>
              <a:rPr lang="en-US" sz="1700" b="0" dirty="0"/>
              <a:t>Use well-understood subset of 13 </a:t>
            </a:r>
            <a:r>
              <a:rPr lang="en-US" sz="1700" b="0" dirty="0" err="1"/>
              <a:t>TeV</a:t>
            </a:r>
            <a:r>
              <a:rPr lang="en-US" sz="1700" b="0" dirty="0"/>
              <a:t> data: 16.8 fb</a:t>
            </a:r>
            <a:r>
              <a:rPr lang="en-US" sz="1700" b="0" baseline="30000" dirty="0"/>
              <a:t>-1</a:t>
            </a:r>
            <a:r>
              <a:rPr lang="en-US" sz="1700" b="0" dirty="0"/>
              <a:t> from later part of 2016 run </a:t>
            </a:r>
            <a:br>
              <a:rPr lang="en-US" sz="1700" b="0" dirty="0"/>
            </a:br>
            <a:r>
              <a:rPr lang="en-US" sz="1700" b="0" dirty="0"/>
              <a:t>(~ 30 mean interactions per crossing)</a:t>
            </a:r>
          </a:p>
          <a:p>
            <a:pPr marL="285750" indent="-285750">
              <a:lnSpc>
                <a:spcPct val="100000"/>
              </a:lnSpc>
              <a:spcBef>
                <a:spcPts val="0"/>
              </a:spcBef>
              <a:spcAft>
                <a:spcPts val="600"/>
              </a:spcAft>
              <a:buFont typeface="Wingdings" panose="05000000000000000000" pitchFamily="2" charset="2"/>
              <a:buChar char="q"/>
            </a:pPr>
            <a:r>
              <a:rPr lang="en-US" sz="1700" b="0" dirty="0"/>
              <a:t>Focus on muon channel</a:t>
            </a:r>
          </a:p>
          <a:p>
            <a:pPr marL="285750" indent="-285750">
              <a:lnSpc>
                <a:spcPct val="100000"/>
              </a:lnSpc>
              <a:spcBef>
                <a:spcPts val="0"/>
              </a:spcBef>
              <a:spcAft>
                <a:spcPts val="600"/>
              </a:spcAft>
              <a:buFont typeface="Wingdings" panose="05000000000000000000" pitchFamily="2" charset="2"/>
              <a:buChar char="q"/>
            </a:pPr>
            <a:r>
              <a:rPr lang="en-US" sz="1700" b="0" dirty="0"/>
              <a:t>Larger experimental systematics for electrons and hadronic recoil, especially with higher pileup</a:t>
            </a:r>
          </a:p>
          <a:p>
            <a:pPr marL="285750" indent="-285750">
              <a:lnSpc>
                <a:spcPct val="100000"/>
              </a:lnSpc>
              <a:spcBef>
                <a:spcPts val="0"/>
              </a:spcBef>
              <a:spcAft>
                <a:spcPts val="600"/>
              </a:spcAft>
              <a:buFont typeface="Wingdings" panose="05000000000000000000" pitchFamily="2" charset="2"/>
              <a:buChar char="q"/>
            </a:pPr>
            <a:r>
              <a:rPr lang="en-US" sz="1700" b="0" dirty="0"/>
              <a:t>Result:</a:t>
            </a:r>
            <a:endParaRPr lang="en-US" sz="2400" b="0" dirty="0"/>
          </a:p>
          <a:p>
            <a:pPr algn="ctr">
              <a:lnSpc>
                <a:spcPct val="100000"/>
              </a:lnSpc>
              <a:spcBef>
                <a:spcPts val="0"/>
              </a:spcBef>
              <a:spcAft>
                <a:spcPts val="600"/>
              </a:spcAft>
            </a:pPr>
            <a:r>
              <a:rPr lang="en-US" sz="2400" b="0" dirty="0" err="1">
                <a:solidFill>
                  <a:srgbClr val="FF0000"/>
                </a:solidFill>
              </a:rPr>
              <a:t>m</a:t>
            </a:r>
            <a:r>
              <a:rPr lang="en-US" sz="2400" b="0" baseline="-25000" dirty="0" err="1">
                <a:solidFill>
                  <a:srgbClr val="FF0000"/>
                </a:solidFill>
              </a:rPr>
              <a:t>W</a:t>
            </a:r>
            <a:r>
              <a:rPr lang="en-US" sz="2400" b="0" dirty="0">
                <a:solidFill>
                  <a:srgbClr val="FF0000"/>
                </a:solidFill>
              </a:rPr>
              <a:t>  = 80</a:t>
            </a:r>
            <a:r>
              <a:rPr lang="en-US" sz="2400" b="0" spc="-100" dirty="0">
                <a:solidFill>
                  <a:srgbClr val="FF0000"/>
                </a:solidFill>
              </a:rPr>
              <a:t> </a:t>
            </a:r>
            <a:r>
              <a:rPr lang="en-US" sz="2400" b="0" dirty="0">
                <a:solidFill>
                  <a:srgbClr val="FF0000"/>
                </a:solidFill>
              </a:rPr>
              <a:t>360.2 ± 9.9 MeV</a:t>
            </a:r>
          </a:p>
          <a:p>
            <a:pPr marL="285750" indent="-285750">
              <a:lnSpc>
                <a:spcPct val="100000"/>
              </a:lnSpc>
              <a:spcBef>
                <a:spcPts val="0"/>
              </a:spcBef>
              <a:spcAft>
                <a:spcPts val="600"/>
              </a:spcAft>
              <a:buFont typeface="Wingdings" panose="05000000000000000000" pitchFamily="2" charset="2"/>
              <a:buChar char="q"/>
            </a:pPr>
            <a:endParaRPr lang="en-US" sz="1700" b="0" dirty="0"/>
          </a:p>
          <a:p>
            <a:pPr marL="285750" indent="-285750">
              <a:lnSpc>
                <a:spcPct val="100000"/>
              </a:lnSpc>
              <a:spcBef>
                <a:spcPts val="0"/>
              </a:spcBef>
              <a:spcAft>
                <a:spcPts val="600"/>
              </a:spcAft>
              <a:buFont typeface="Wingdings" panose="05000000000000000000" pitchFamily="2" charset="2"/>
              <a:buChar char="q"/>
            </a:pPr>
            <a:r>
              <a:rPr lang="en-US" sz="1700" b="0" dirty="0"/>
              <a:t>This is compatible with the Standard Model expectation and with other measurements</a:t>
            </a:r>
          </a:p>
          <a:p>
            <a:pPr marL="285750" indent="-285750">
              <a:lnSpc>
                <a:spcPct val="100000"/>
              </a:lnSpc>
              <a:spcBef>
                <a:spcPts val="0"/>
              </a:spcBef>
              <a:spcAft>
                <a:spcPts val="600"/>
              </a:spcAft>
              <a:buFont typeface="Wingdings" panose="05000000000000000000" pitchFamily="2" charset="2"/>
              <a:buChar char="q"/>
            </a:pPr>
            <a:r>
              <a:rPr lang="en-US" sz="1700" b="0" dirty="0"/>
              <a:t>Clear tension with CDF measurement</a:t>
            </a:r>
          </a:p>
        </p:txBody>
      </p:sp>
      <p:pic>
        <p:nvPicPr>
          <p:cNvPr id="9" name="Image" descr="Image">
            <a:extLst>
              <a:ext uri="{FF2B5EF4-FFF2-40B4-BE49-F238E27FC236}">
                <a16:creationId xmlns:a16="http://schemas.microsoft.com/office/drawing/2014/main" id="{FADE7897-2647-4415-B86A-0466B897B4F4}"/>
              </a:ext>
            </a:extLst>
          </p:cNvPr>
          <p:cNvPicPr>
            <a:picLocks noChangeAspect="1"/>
          </p:cNvPicPr>
          <p:nvPr/>
        </p:nvPicPr>
        <p:blipFill>
          <a:blip r:embed="rId2"/>
          <a:stretch>
            <a:fillRect/>
          </a:stretch>
        </p:blipFill>
        <p:spPr>
          <a:xfrm>
            <a:off x="11430000" y="0"/>
            <a:ext cx="762000" cy="762000"/>
          </a:xfrm>
          <a:prstGeom prst="rect">
            <a:avLst/>
          </a:prstGeom>
          <a:ln w="12700">
            <a:miter lim="400000"/>
          </a:ln>
        </p:spPr>
      </p:pic>
      <p:pic>
        <p:nvPicPr>
          <p:cNvPr id="10" name="Picture 9">
            <a:extLst>
              <a:ext uri="{FF2B5EF4-FFF2-40B4-BE49-F238E27FC236}">
                <a16:creationId xmlns:a16="http://schemas.microsoft.com/office/drawing/2014/main" id="{6F2F4B1B-805D-4DDC-821C-18608AC340B2}"/>
              </a:ext>
            </a:extLst>
          </p:cNvPr>
          <p:cNvPicPr>
            <a:picLocks noChangeAspect="1"/>
          </p:cNvPicPr>
          <p:nvPr/>
        </p:nvPicPr>
        <p:blipFill>
          <a:blip r:embed="rId3"/>
          <a:stretch>
            <a:fillRect/>
          </a:stretch>
        </p:blipFill>
        <p:spPr>
          <a:xfrm>
            <a:off x="5252709" y="1117259"/>
            <a:ext cx="6939291" cy="4432936"/>
          </a:xfrm>
          <a:prstGeom prst="rect">
            <a:avLst/>
          </a:prstGeom>
        </p:spPr>
      </p:pic>
    </p:spTree>
    <p:extLst>
      <p:ext uri="{BB962C8B-B14F-4D97-AF65-F5344CB8AC3E}">
        <p14:creationId xmlns:p14="http://schemas.microsoft.com/office/powerpoint/2010/main" val="884997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FE6B87B2-85DE-48B1-AC9E-94B6BCF9AE7B}"/>
              </a:ext>
            </a:extLst>
          </p:cNvPr>
          <p:cNvPicPr>
            <a:picLocks noChangeAspect="1"/>
          </p:cNvPicPr>
          <p:nvPr/>
        </p:nvPicPr>
        <p:blipFill>
          <a:blip r:embed="rId2"/>
          <a:stretch>
            <a:fillRect/>
          </a:stretch>
        </p:blipFill>
        <p:spPr>
          <a:xfrm>
            <a:off x="5284379" y="934966"/>
            <a:ext cx="6411435" cy="4352004"/>
          </a:xfrm>
          <a:prstGeom prst="rect">
            <a:avLst/>
          </a:prstGeom>
        </p:spPr>
      </p:pic>
      <p:pic>
        <p:nvPicPr>
          <p:cNvPr id="18" name="Picture 17">
            <a:extLst>
              <a:ext uri="{FF2B5EF4-FFF2-40B4-BE49-F238E27FC236}">
                <a16:creationId xmlns:a16="http://schemas.microsoft.com/office/drawing/2014/main" id="{D2F476C2-5B48-4C87-896C-6FD7EF39429F}"/>
              </a:ext>
            </a:extLst>
          </p:cNvPr>
          <p:cNvPicPr>
            <a:picLocks noChangeAspect="1"/>
          </p:cNvPicPr>
          <p:nvPr/>
        </p:nvPicPr>
        <p:blipFill>
          <a:blip r:embed="rId3"/>
          <a:stretch>
            <a:fillRect/>
          </a:stretch>
        </p:blipFill>
        <p:spPr>
          <a:xfrm>
            <a:off x="2753833" y="4157330"/>
            <a:ext cx="2331146" cy="1717686"/>
          </a:xfrm>
          <a:prstGeom prst="rect">
            <a:avLst/>
          </a:prstGeom>
        </p:spPr>
      </p:pic>
      <p:sp>
        <p:nvSpPr>
          <p:cNvPr id="3" name="Title 2">
            <a:extLst>
              <a:ext uri="{FF2B5EF4-FFF2-40B4-BE49-F238E27FC236}">
                <a16:creationId xmlns:a16="http://schemas.microsoft.com/office/drawing/2014/main" id="{780A25C4-83AC-44FB-88FB-E6A1A49F6A28}"/>
              </a:ext>
            </a:extLst>
          </p:cNvPr>
          <p:cNvSpPr>
            <a:spLocks noGrp="1"/>
          </p:cNvSpPr>
          <p:nvPr>
            <p:ph type="title"/>
          </p:nvPr>
        </p:nvSpPr>
        <p:spPr>
          <a:xfrm>
            <a:off x="407988" y="373593"/>
            <a:ext cx="11376025" cy="530174"/>
          </a:xfrm>
        </p:spPr>
        <p:txBody>
          <a:bodyPr/>
          <a:lstStyle/>
          <a:p>
            <a:r>
              <a:rPr lang="de-DE" dirty="0"/>
              <a:t>ATLAS: Search </a:t>
            </a:r>
            <a:r>
              <a:rPr lang="de-DE" dirty="0" err="1"/>
              <a:t>for</a:t>
            </a:r>
            <a:r>
              <a:rPr lang="de-DE" dirty="0"/>
              <a:t> </a:t>
            </a:r>
            <a:r>
              <a:rPr lang="de-DE" dirty="0" err="1"/>
              <a:t>Magnetic</a:t>
            </a:r>
            <a:r>
              <a:rPr lang="de-DE" dirty="0"/>
              <a:t> Monopoles</a:t>
            </a:r>
            <a:endParaRPr lang="en-GB" dirty="0"/>
          </a:p>
        </p:txBody>
      </p:sp>
      <p:sp>
        <p:nvSpPr>
          <p:cNvPr id="4" name="Date Placeholder 3">
            <a:extLst>
              <a:ext uri="{FF2B5EF4-FFF2-40B4-BE49-F238E27FC236}">
                <a16:creationId xmlns:a16="http://schemas.microsoft.com/office/drawing/2014/main" id="{BDE29198-1C38-4E4D-B7DF-7558808C297E}"/>
              </a:ext>
            </a:extLst>
          </p:cNvPr>
          <p:cNvSpPr>
            <a:spLocks noGrp="1"/>
          </p:cNvSpPr>
          <p:nvPr>
            <p:ph type="dt" sz="half" idx="10"/>
          </p:nvPr>
        </p:nvSpPr>
        <p:spPr/>
        <p:txBody>
          <a:bodyPr/>
          <a:lstStyle/>
          <a:p>
            <a:r>
              <a:rPr lang="en-US"/>
              <a:t>26.09.2024</a:t>
            </a:r>
            <a:endParaRPr lang="en-US" dirty="0"/>
          </a:p>
        </p:txBody>
      </p:sp>
      <p:sp>
        <p:nvSpPr>
          <p:cNvPr id="5" name="Footer Placeholder 4">
            <a:extLst>
              <a:ext uri="{FF2B5EF4-FFF2-40B4-BE49-F238E27FC236}">
                <a16:creationId xmlns:a16="http://schemas.microsoft.com/office/drawing/2014/main" id="{12DEE837-1E98-4CA0-AF73-B0FF907B8199}"/>
              </a:ext>
            </a:extLst>
          </p:cNvPr>
          <p:cNvSpPr>
            <a:spLocks noGrp="1"/>
          </p:cNvSpPr>
          <p:nvPr>
            <p:ph type="ftr" sz="quarter" idx="11"/>
          </p:nvPr>
        </p:nvSpPr>
        <p:spPr/>
        <p:txBody>
          <a:bodyPr/>
          <a:lstStyle/>
          <a:p>
            <a:r>
              <a:rPr lang="en-GB"/>
              <a:t>J. Mnich | Status Report on LHC Experiments &amp; Computing</a:t>
            </a:r>
            <a:endParaRPr lang="en-US" dirty="0"/>
          </a:p>
        </p:txBody>
      </p:sp>
      <p:sp>
        <p:nvSpPr>
          <p:cNvPr id="6" name="Slide Number Placeholder 5">
            <a:extLst>
              <a:ext uri="{FF2B5EF4-FFF2-40B4-BE49-F238E27FC236}">
                <a16:creationId xmlns:a16="http://schemas.microsoft.com/office/drawing/2014/main" id="{4CB8EB74-6AE3-47AD-A29F-02DB8B86BB2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95B19536-6107-4FD5-BDE2-BC8E921A3AB2}"/>
              </a:ext>
            </a:extLst>
          </p:cNvPr>
          <p:cNvPicPr>
            <a:picLocks noChangeAspect="1"/>
          </p:cNvPicPr>
          <p:nvPr/>
        </p:nvPicPr>
        <p:blipFill>
          <a:blip r:embed="rId4"/>
          <a:stretch>
            <a:fillRect/>
          </a:stretch>
        </p:blipFill>
        <p:spPr>
          <a:xfrm>
            <a:off x="10701266" y="13981"/>
            <a:ext cx="1490734" cy="785137"/>
          </a:xfrm>
          <a:prstGeom prst="rect">
            <a:avLst/>
          </a:prstGeom>
        </p:spPr>
      </p:pic>
      <p:pic>
        <p:nvPicPr>
          <p:cNvPr id="11" name="Content Placeholder 11">
            <a:extLst>
              <a:ext uri="{FF2B5EF4-FFF2-40B4-BE49-F238E27FC236}">
                <a16:creationId xmlns:a16="http://schemas.microsoft.com/office/drawing/2014/main" id="{16FF0FDF-D568-4983-8C99-6B1EC292CF2D}"/>
              </a:ext>
            </a:extLst>
          </p:cNvPr>
          <p:cNvPicPr>
            <a:picLocks noChangeAspect="1"/>
          </p:cNvPicPr>
          <p:nvPr/>
        </p:nvPicPr>
        <p:blipFill>
          <a:blip r:embed="rId5"/>
          <a:stretch>
            <a:fillRect/>
          </a:stretch>
        </p:blipFill>
        <p:spPr>
          <a:xfrm>
            <a:off x="491978" y="1466648"/>
            <a:ext cx="2206037" cy="1893241"/>
          </a:xfrm>
          <a:prstGeom prst="rect">
            <a:avLst/>
          </a:prstGeom>
        </p:spPr>
      </p:pic>
      <p:sp>
        <p:nvSpPr>
          <p:cNvPr id="12" name="Content Placeholder 7">
            <a:extLst>
              <a:ext uri="{FF2B5EF4-FFF2-40B4-BE49-F238E27FC236}">
                <a16:creationId xmlns:a16="http://schemas.microsoft.com/office/drawing/2014/main" id="{2256C85C-70F5-4B5B-8D19-B6E0CFB95E31}"/>
              </a:ext>
            </a:extLst>
          </p:cNvPr>
          <p:cNvSpPr txBox="1">
            <a:spLocks/>
          </p:cNvSpPr>
          <p:nvPr/>
        </p:nvSpPr>
        <p:spPr>
          <a:xfrm>
            <a:off x="280399" y="1135064"/>
            <a:ext cx="5216634" cy="24716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pPr>
            <a:r>
              <a:rPr lang="en-US" sz="1700" b="0" dirty="0"/>
              <a:t>Maxwell’s equations governing electro-magnetism</a:t>
            </a:r>
          </a:p>
        </p:txBody>
      </p:sp>
      <p:sp>
        <p:nvSpPr>
          <p:cNvPr id="13" name="TextBox 12">
            <a:extLst>
              <a:ext uri="{FF2B5EF4-FFF2-40B4-BE49-F238E27FC236}">
                <a16:creationId xmlns:a16="http://schemas.microsoft.com/office/drawing/2014/main" id="{7858A656-B730-432F-AC85-3A3197AAE6BE}"/>
              </a:ext>
            </a:extLst>
          </p:cNvPr>
          <p:cNvSpPr txBox="1"/>
          <p:nvPr/>
        </p:nvSpPr>
        <p:spPr>
          <a:xfrm>
            <a:off x="1924492" y="1549161"/>
            <a:ext cx="2030819" cy="276999"/>
          </a:xfrm>
          <a:prstGeom prst="rect">
            <a:avLst/>
          </a:prstGeom>
          <a:noFill/>
        </p:spPr>
        <p:txBody>
          <a:bodyPr wrap="square" lIns="0" tIns="0" rIns="0" bIns="0" rtlCol="0">
            <a:spAutoFit/>
          </a:bodyPr>
          <a:lstStyle/>
          <a:p>
            <a:pPr algn="l"/>
            <a:r>
              <a:rPr lang="de-DE" dirty="0" err="1">
                <a:solidFill>
                  <a:srgbClr val="000000"/>
                </a:solidFill>
              </a:rPr>
              <a:t>electric</a:t>
            </a:r>
            <a:r>
              <a:rPr lang="de-DE" dirty="0">
                <a:solidFill>
                  <a:srgbClr val="000000"/>
                </a:solidFill>
              </a:rPr>
              <a:t> </a:t>
            </a:r>
            <a:r>
              <a:rPr lang="de-DE" dirty="0" err="1">
                <a:solidFill>
                  <a:srgbClr val="000000"/>
                </a:solidFill>
              </a:rPr>
              <a:t>charge</a:t>
            </a:r>
            <a:endParaRPr lang="en-GB" dirty="0">
              <a:solidFill>
                <a:srgbClr val="000000"/>
              </a:solidFill>
            </a:endParaRPr>
          </a:p>
        </p:txBody>
      </p:sp>
      <p:sp>
        <p:nvSpPr>
          <p:cNvPr id="14" name="TextBox 13">
            <a:extLst>
              <a:ext uri="{FF2B5EF4-FFF2-40B4-BE49-F238E27FC236}">
                <a16:creationId xmlns:a16="http://schemas.microsoft.com/office/drawing/2014/main" id="{BFB70477-228A-4815-BCC2-BC5DC5CCC135}"/>
              </a:ext>
            </a:extLst>
          </p:cNvPr>
          <p:cNvSpPr txBox="1"/>
          <p:nvPr/>
        </p:nvSpPr>
        <p:spPr>
          <a:xfrm>
            <a:off x="1896139" y="1967375"/>
            <a:ext cx="3164959" cy="276999"/>
          </a:xfrm>
          <a:prstGeom prst="rect">
            <a:avLst/>
          </a:prstGeom>
          <a:noFill/>
        </p:spPr>
        <p:txBody>
          <a:bodyPr wrap="square" lIns="0" tIns="0" rIns="0" bIns="0" rtlCol="0">
            <a:spAutoFit/>
          </a:bodyPr>
          <a:lstStyle/>
          <a:p>
            <a:pPr algn="l"/>
            <a:r>
              <a:rPr lang="de-DE" dirty="0">
                <a:solidFill>
                  <a:srgbClr val="FF0000"/>
                </a:solidFill>
              </a:rPr>
              <a:t>but </a:t>
            </a:r>
            <a:r>
              <a:rPr lang="de-DE" dirty="0" err="1">
                <a:solidFill>
                  <a:srgbClr val="FF0000"/>
                </a:solidFill>
              </a:rPr>
              <a:t>no</a:t>
            </a:r>
            <a:r>
              <a:rPr lang="de-DE" dirty="0">
                <a:solidFill>
                  <a:srgbClr val="FF0000"/>
                </a:solidFill>
              </a:rPr>
              <a:t> </a:t>
            </a:r>
            <a:r>
              <a:rPr lang="de-DE" dirty="0" err="1">
                <a:solidFill>
                  <a:srgbClr val="FF0000"/>
                </a:solidFill>
              </a:rPr>
              <a:t>magnetic</a:t>
            </a:r>
            <a:r>
              <a:rPr lang="de-DE" dirty="0">
                <a:solidFill>
                  <a:srgbClr val="FF0000"/>
                </a:solidFill>
              </a:rPr>
              <a:t> „</a:t>
            </a:r>
            <a:r>
              <a:rPr lang="de-DE" dirty="0" err="1">
                <a:solidFill>
                  <a:srgbClr val="FF0000"/>
                </a:solidFill>
              </a:rPr>
              <a:t>monopoles</a:t>
            </a:r>
            <a:r>
              <a:rPr lang="de-DE" dirty="0">
                <a:solidFill>
                  <a:srgbClr val="FF0000"/>
                </a:solidFill>
              </a:rPr>
              <a:t>“!</a:t>
            </a:r>
            <a:endParaRPr lang="en-GB" dirty="0">
              <a:solidFill>
                <a:srgbClr val="FF0000"/>
              </a:solidFill>
            </a:endParaRPr>
          </a:p>
        </p:txBody>
      </p:sp>
      <p:sp>
        <p:nvSpPr>
          <p:cNvPr id="15" name="Content Placeholder 7">
            <a:extLst>
              <a:ext uri="{FF2B5EF4-FFF2-40B4-BE49-F238E27FC236}">
                <a16:creationId xmlns:a16="http://schemas.microsoft.com/office/drawing/2014/main" id="{DE572BB4-0D87-4CAE-B14D-5367E82F95C9}"/>
              </a:ext>
            </a:extLst>
          </p:cNvPr>
          <p:cNvSpPr txBox="1">
            <a:spLocks/>
          </p:cNvSpPr>
          <p:nvPr/>
        </p:nvSpPr>
        <p:spPr>
          <a:xfrm>
            <a:off x="315841" y="3499036"/>
            <a:ext cx="4213629" cy="62639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pPr>
            <a:r>
              <a:rPr lang="en-US" sz="1700" b="0" dirty="0"/>
              <a:t>No fundamental reason why there are no single magnetic charges (monopoles)</a:t>
            </a:r>
          </a:p>
        </p:txBody>
      </p:sp>
      <p:sp>
        <p:nvSpPr>
          <p:cNvPr id="16" name="Content Placeholder 7">
            <a:extLst>
              <a:ext uri="{FF2B5EF4-FFF2-40B4-BE49-F238E27FC236}">
                <a16:creationId xmlns:a16="http://schemas.microsoft.com/office/drawing/2014/main" id="{B55C0B48-DF7D-4768-909D-C08A4454E6F0}"/>
              </a:ext>
            </a:extLst>
          </p:cNvPr>
          <p:cNvSpPr txBox="1">
            <a:spLocks/>
          </p:cNvSpPr>
          <p:nvPr/>
        </p:nvSpPr>
        <p:spPr>
          <a:xfrm>
            <a:off x="283943" y="4381539"/>
            <a:ext cx="2374197" cy="151953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pPr>
            <a:r>
              <a:rPr lang="en-US" sz="1700" b="0" dirty="0"/>
              <a:t>ATLAS searched for magnetic monopoles in ultra-peripheral lead-lead collisions:</a:t>
            </a:r>
          </a:p>
          <a:p>
            <a:pPr marL="285750" indent="-285750">
              <a:lnSpc>
                <a:spcPct val="100000"/>
              </a:lnSpc>
              <a:spcBef>
                <a:spcPts val="0"/>
              </a:spcBef>
              <a:spcAft>
                <a:spcPts val="600"/>
              </a:spcAft>
              <a:buFont typeface="Wingdings" panose="05000000000000000000" pitchFamily="2" charset="2"/>
              <a:buChar char="q"/>
            </a:pPr>
            <a:endParaRPr lang="en-US" sz="1700" b="0" dirty="0"/>
          </a:p>
        </p:txBody>
      </p:sp>
      <p:sp>
        <p:nvSpPr>
          <p:cNvPr id="21" name="Content Placeholder 7">
            <a:extLst>
              <a:ext uri="{FF2B5EF4-FFF2-40B4-BE49-F238E27FC236}">
                <a16:creationId xmlns:a16="http://schemas.microsoft.com/office/drawing/2014/main" id="{020D518E-D6CF-4E9E-8649-C3AF7238222F}"/>
              </a:ext>
            </a:extLst>
          </p:cNvPr>
          <p:cNvSpPr txBox="1">
            <a:spLocks/>
          </p:cNvSpPr>
          <p:nvPr/>
        </p:nvSpPr>
        <p:spPr>
          <a:xfrm>
            <a:off x="5869173" y="5395175"/>
            <a:ext cx="6145618" cy="72208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pPr>
            <a:r>
              <a:rPr lang="en-US" sz="1700" b="0" dirty="0"/>
              <a:t>Excluding magnetic monopoles with mass &lt; 120 GeV</a:t>
            </a:r>
          </a:p>
          <a:p>
            <a:pPr marL="285750" indent="-285750">
              <a:lnSpc>
                <a:spcPct val="100000"/>
              </a:lnSpc>
              <a:spcBef>
                <a:spcPts val="0"/>
              </a:spcBef>
              <a:spcAft>
                <a:spcPts val="600"/>
              </a:spcAft>
              <a:buFont typeface="Wingdings" panose="05000000000000000000" pitchFamily="2" charset="2"/>
              <a:buChar char="q"/>
            </a:pPr>
            <a:r>
              <a:rPr lang="en-US" sz="1700" b="0" dirty="0"/>
              <a:t>Improves on previous cross section limits set by </a:t>
            </a:r>
            <a:r>
              <a:rPr lang="en-US" sz="1700" b="0" dirty="0" err="1"/>
              <a:t>MoEDAL</a:t>
            </a:r>
            <a:endParaRPr lang="en-US" sz="1700" b="0" dirty="0"/>
          </a:p>
        </p:txBody>
      </p:sp>
    </p:spTree>
    <p:extLst>
      <p:ext uri="{BB962C8B-B14F-4D97-AF65-F5344CB8AC3E}">
        <p14:creationId xmlns:p14="http://schemas.microsoft.com/office/powerpoint/2010/main" val="3087420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219F2F1-803A-443D-ADFB-1489473CF76F}"/>
              </a:ext>
            </a:extLst>
          </p:cNvPr>
          <p:cNvPicPr>
            <a:picLocks noChangeAspect="1"/>
          </p:cNvPicPr>
          <p:nvPr/>
        </p:nvPicPr>
        <p:blipFill>
          <a:blip r:embed="rId2"/>
          <a:stretch>
            <a:fillRect/>
          </a:stretch>
        </p:blipFill>
        <p:spPr>
          <a:xfrm>
            <a:off x="6687878" y="2692160"/>
            <a:ext cx="5231219" cy="3923414"/>
          </a:xfrm>
          <a:prstGeom prst="rect">
            <a:avLst/>
          </a:prstGeom>
        </p:spPr>
      </p:pic>
      <p:pic>
        <p:nvPicPr>
          <p:cNvPr id="15" name="Picture 14">
            <a:extLst>
              <a:ext uri="{FF2B5EF4-FFF2-40B4-BE49-F238E27FC236}">
                <a16:creationId xmlns:a16="http://schemas.microsoft.com/office/drawing/2014/main" id="{F4D7A9EB-F4CB-43DD-B5B2-00CAB92B6A48}"/>
              </a:ext>
            </a:extLst>
          </p:cNvPr>
          <p:cNvPicPr>
            <a:picLocks noChangeAspect="1"/>
          </p:cNvPicPr>
          <p:nvPr/>
        </p:nvPicPr>
        <p:blipFill>
          <a:blip r:embed="rId3"/>
          <a:stretch>
            <a:fillRect/>
          </a:stretch>
        </p:blipFill>
        <p:spPr>
          <a:xfrm>
            <a:off x="327005" y="2023516"/>
            <a:ext cx="6647953" cy="997193"/>
          </a:xfrm>
          <a:prstGeom prst="rect">
            <a:avLst/>
          </a:prstGeom>
        </p:spPr>
      </p:pic>
      <p:pic>
        <p:nvPicPr>
          <p:cNvPr id="11" name="Picture 10">
            <a:extLst>
              <a:ext uri="{FF2B5EF4-FFF2-40B4-BE49-F238E27FC236}">
                <a16:creationId xmlns:a16="http://schemas.microsoft.com/office/drawing/2014/main" id="{8951CD4B-0A13-4822-96AA-822807F57905}"/>
              </a:ext>
            </a:extLst>
          </p:cNvPr>
          <p:cNvPicPr>
            <a:picLocks noChangeAspect="1"/>
          </p:cNvPicPr>
          <p:nvPr/>
        </p:nvPicPr>
        <p:blipFill>
          <a:blip r:embed="rId4"/>
          <a:stretch>
            <a:fillRect/>
          </a:stretch>
        </p:blipFill>
        <p:spPr>
          <a:xfrm>
            <a:off x="6100698" y="927595"/>
            <a:ext cx="2710149" cy="1602954"/>
          </a:xfrm>
          <a:prstGeom prst="rect">
            <a:avLst/>
          </a:prstGeom>
        </p:spPr>
      </p:pic>
      <p:sp>
        <p:nvSpPr>
          <p:cNvPr id="3" name="Title 2">
            <a:extLst>
              <a:ext uri="{FF2B5EF4-FFF2-40B4-BE49-F238E27FC236}">
                <a16:creationId xmlns:a16="http://schemas.microsoft.com/office/drawing/2014/main" id="{780A25C4-83AC-44FB-88FB-E6A1A49F6A28}"/>
              </a:ext>
            </a:extLst>
          </p:cNvPr>
          <p:cNvSpPr>
            <a:spLocks noGrp="1"/>
          </p:cNvSpPr>
          <p:nvPr>
            <p:ph type="title"/>
          </p:nvPr>
        </p:nvSpPr>
        <p:spPr/>
        <p:txBody>
          <a:bodyPr/>
          <a:lstStyle/>
          <a:p>
            <a:r>
              <a:rPr lang="de-DE" dirty="0" err="1"/>
              <a:t>LHCb</a:t>
            </a:r>
            <a:r>
              <a:rPr lang="de-DE" dirty="0"/>
              <a:t>: Determination </a:t>
            </a:r>
            <a:r>
              <a:rPr lang="de-DE" dirty="0" err="1"/>
              <a:t>of</a:t>
            </a:r>
            <a:r>
              <a:rPr lang="de-DE" dirty="0"/>
              <a:t> </a:t>
            </a:r>
            <a:r>
              <a:rPr lang="de-DE" dirty="0" err="1"/>
              <a:t>the</a:t>
            </a:r>
            <a:r>
              <a:rPr lang="de-DE" dirty="0"/>
              <a:t> CKM Angle </a:t>
            </a:r>
            <a:r>
              <a:rPr lang="el-GR" dirty="0">
                <a:latin typeface="Times New Roman" panose="02020603050405020304" pitchFamily="18" charset="0"/>
                <a:cs typeface="Times New Roman" panose="02020603050405020304" pitchFamily="18" charset="0"/>
              </a:rPr>
              <a:t>γ</a:t>
            </a:r>
            <a:endParaRPr lang="en-GB"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BDE29198-1C38-4E4D-B7DF-7558808C297E}"/>
              </a:ext>
            </a:extLst>
          </p:cNvPr>
          <p:cNvSpPr>
            <a:spLocks noGrp="1"/>
          </p:cNvSpPr>
          <p:nvPr>
            <p:ph type="dt" sz="half" idx="10"/>
          </p:nvPr>
        </p:nvSpPr>
        <p:spPr/>
        <p:txBody>
          <a:bodyPr/>
          <a:lstStyle/>
          <a:p>
            <a:r>
              <a:rPr lang="en-US"/>
              <a:t>26.09.2024</a:t>
            </a:r>
            <a:endParaRPr lang="en-US" dirty="0"/>
          </a:p>
        </p:txBody>
      </p:sp>
      <p:sp>
        <p:nvSpPr>
          <p:cNvPr id="5" name="Footer Placeholder 4">
            <a:extLst>
              <a:ext uri="{FF2B5EF4-FFF2-40B4-BE49-F238E27FC236}">
                <a16:creationId xmlns:a16="http://schemas.microsoft.com/office/drawing/2014/main" id="{12DEE837-1E98-4CA0-AF73-B0FF907B8199}"/>
              </a:ext>
            </a:extLst>
          </p:cNvPr>
          <p:cNvSpPr>
            <a:spLocks noGrp="1"/>
          </p:cNvSpPr>
          <p:nvPr>
            <p:ph type="ftr" sz="quarter" idx="11"/>
          </p:nvPr>
        </p:nvSpPr>
        <p:spPr/>
        <p:txBody>
          <a:bodyPr/>
          <a:lstStyle/>
          <a:p>
            <a:r>
              <a:rPr lang="en-GB"/>
              <a:t>J. Mnich | Status Report on LHC Experiments &amp; Computing</a:t>
            </a:r>
            <a:endParaRPr lang="en-US" dirty="0"/>
          </a:p>
        </p:txBody>
      </p:sp>
      <p:sp>
        <p:nvSpPr>
          <p:cNvPr id="6" name="Slide Number Placeholder 5">
            <a:extLst>
              <a:ext uri="{FF2B5EF4-FFF2-40B4-BE49-F238E27FC236}">
                <a16:creationId xmlns:a16="http://schemas.microsoft.com/office/drawing/2014/main" id="{4CB8EB74-6AE3-47AD-A29F-02DB8B86BB29}"/>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2" name="Rectangle 11">
            <a:extLst>
              <a:ext uri="{FF2B5EF4-FFF2-40B4-BE49-F238E27FC236}">
                <a16:creationId xmlns:a16="http://schemas.microsoft.com/office/drawing/2014/main" id="{523CC1DC-E1AD-4958-8F72-EB851E0F226F}"/>
              </a:ext>
            </a:extLst>
          </p:cNvPr>
          <p:cNvSpPr/>
          <p:nvPr/>
        </p:nvSpPr>
        <p:spPr>
          <a:xfrm>
            <a:off x="0" y="1201777"/>
            <a:ext cx="6351181" cy="1077218"/>
          </a:xfrm>
          <a:prstGeom prst="rect">
            <a:avLst/>
          </a:prstGeom>
        </p:spPr>
        <p:txBody>
          <a:bodyPr wrap="square">
            <a:spAutoFit/>
          </a:bodyPr>
          <a:lstStyle/>
          <a:p>
            <a:pPr marL="285750" indent="-285750">
              <a:spcAft>
                <a:spcPts val="600"/>
              </a:spcAft>
              <a:buFont typeface="Wingdings" panose="05000000000000000000" pitchFamily="2" charset="2"/>
              <a:buChar char="q"/>
            </a:pPr>
            <a:r>
              <a:rPr lang="en-US" dirty="0">
                <a:solidFill>
                  <a:schemeClr val="tx2"/>
                </a:solidFill>
              </a:rPr>
              <a:t>New measurement of the angle </a:t>
            </a:r>
            <a:r>
              <a:rPr lang="en-US" dirty="0">
                <a:solidFill>
                  <a:schemeClr val="tx2"/>
                </a:solidFill>
                <a:latin typeface="Arial" panose="020B0604020202020204" pitchFamily="34" charset="0"/>
                <a:cs typeface="Arial" panose="020B0604020202020204" pitchFamily="34" charset="0"/>
              </a:rPr>
              <a:t>γ of the unitarity triangle</a:t>
            </a:r>
          </a:p>
          <a:p>
            <a:pPr marL="285750" indent="-285750">
              <a:spcAft>
                <a:spcPts val="600"/>
              </a:spcAft>
              <a:buFont typeface="Wingdings" panose="05000000000000000000" pitchFamily="2" charset="2"/>
              <a:buChar char="q"/>
            </a:pPr>
            <a:r>
              <a:rPr lang="en-US" dirty="0">
                <a:solidFill>
                  <a:schemeClr val="tx2"/>
                </a:solidFill>
                <a:latin typeface="Arial" panose="020B0604020202020204" pitchFamily="34" charset="0"/>
                <a:cs typeface="Arial" panose="020B0604020202020204" pitchFamily="34" charset="0"/>
              </a:rPr>
              <a:t>Using new and improved methods, more channels</a:t>
            </a:r>
          </a:p>
          <a:p>
            <a:pPr marL="285750" indent="-285750">
              <a:spcAft>
                <a:spcPts val="600"/>
              </a:spcAft>
              <a:buFont typeface="Wingdings" panose="05000000000000000000" pitchFamily="2" charset="2"/>
              <a:buChar char="q"/>
            </a:pPr>
            <a:endParaRPr lang="en-GB" dirty="0"/>
          </a:p>
        </p:txBody>
      </p:sp>
      <p:grpSp>
        <p:nvGrpSpPr>
          <p:cNvPr id="14" name="Group 13">
            <a:extLst>
              <a:ext uri="{FF2B5EF4-FFF2-40B4-BE49-F238E27FC236}">
                <a16:creationId xmlns:a16="http://schemas.microsoft.com/office/drawing/2014/main" id="{ADC949CD-FB7C-42FE-BC33-8FB1FE4FC30C}"/>
              </a:ext>
            </a:extLst>
          </p:cNvPr>
          <p:cNvGrpSpPr/>
          <p:nvPr/>
        </p:nvGrpSpPr>
        <p:grpSpPr>
          <a:xfrm>
            <a:off x="8506047" y="1206748"/>
            <a:ext cx="3685953" cy="824774"/>
            <a:chOff x="8506047" y="1206748"/>
            <a:chExt cx="3685953" cy="824774"/>
          </a:xfrm>
        </p:grpSpPr>
        <p:pic>
          <p:nvPicPr>
            <p:cNvPr id="9" name="Picture 8">
              <a:extLst>
                <a:ext uri="{FF2B5EF4-FFF2-40B4-BE49-F238E27FC236}">
                  <a16:creationId xmlns:a16="http://schemas.microsoft.com/office/drawing/2014/main" id="{5802198D-B0BA-4D97-B0D1-F33A328D4FF4}"/>
                </a:ext>
              </a:extLst>
            </p:cNvPr>
            <p:cNvPicPr>
              <a:picLocks noChangeAspect="1"/>
            </p:cNvPicPr>
            <p:nvPr/>
          </p:nvPicPr>
          <p:blipFill>
            <a:blip r:embed="rId5"/>
            <a:stretch>
              <a:fillRect/>
            </a:stretch>
          </p:blipFill>
          <p:spPr>
            <a:xfrm>
              <a:off x="8555665" y="1206748"/>
              <a:ext cx="3636335" cy="824774"/>
            </a:xfrm>
            <a:prstGeom prst="rect">
              <a:avLst/>
            </a:prstGeom>
          </p:spPr>
        </p:pic>
        <p:sp>
          <p:nvSpPr>
            <p:cNvPr id="13" name="Rectangle 12">
              <a:extLst>
                <a:ext uri="{FF2B5EF4-FFF2-40B4-BE49-F238E27FC236}">
                  <a16:creationId xmlns:a16="http://schemas.microsoft.com/office/drawing/2014/main" id="{C48877B5-6F7F-43D2-83AD-3019FC420FB7}"/>
                </a:ext>
              </a:extLst>
            </p:cNvPr>
            <p:cNvSpPr/>
            <p:nvPr/>
          </p:nvSpPr>
          <p:spPr>
            <a:xfrm>
              <a:off x="8506047" y="1233377"/>
              <a:ext cx="510363" cy="2126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6" name="Picture 15">
            <a:extLst>
              <a:ext uri="{FF2B5EF4-FFF2-40B4-BE49-F238E27FC236}">
                <a16:creationId xmlns:a16="http://schemas.microsoft.com/office/drawing/2014/main" id="{63380F99-28F1-4A2C-A7D2-7B9563BEA9D6}"/>
              </a:ext>
            </a:extLst>
          </p:cNvPr>
          <p:cNvPicPr>
            <a:picLocks noChangeAspect="1"/>
          </p:cNvPicPr>
          <p:nvPr/>
        </p:nvPicPr>
        <p:blipFill>
          <a:blip r:embed="rId6"/>
          <a:stretch>
            <a:fillRect/>
          </a:stretch>
        </p:blipFill>
        <p:spPr>
          <a:xfrm>
            <a:off x="1533813" y="3354123"/>
            <a:ext cx="4221177" cy="920165"/>
          </a:xfrm>
          <a:prstGeom prst="rect">
            <a:avLst/>
          </a:prstGeom>
        </p:spPr>
      </p:pic>
      <p:sp>
        <p:nvSpPr>
          <p:cNvPr id="17" name="Rectangle 16">
            <a:extLst>
              <a:ext uri="{FF2B5EF4-FFF2-40B4-BE49-F238E27FC236}">
                <a16:creationId xmlns:a16="http://schemas.microsoft.com/office/drawing/2014/main" id="{2B64A141-3EA0-48BC-87E1-C0B70C249607}"/>
              </a:ext>
            </a:extLst>
          </p:cNvPr>
          <p:cNvSpPr/>
          <p:nvPr/>
        </p:nvSpPr>
        <p:spPr>
          <a:xfrm>
            <a:off x="226828" y="4831023"/>
            <a:ext cx="6351181" cy="1431161"/>
          </a:xfrm>
          <a:prstGeom prst="rect">
            <a:avLst/>
          </a:prstGeom>
        </p:spPr>
        <p:txBody>
          <a:bodyPr wrap="square">
            <a:spAutoFit/>
          </a:bodyPr>
          <a:lstStyle/>
          <a:p>
            <a:pPr marL="285750" indent="-285750">
              <a:spcAft>
                <a:spcPts val="600"/>
              </a:spcAft>
              <a:buFont typeface="Wingdings" panose="05000000000000000000" pitchFamily="2" charset="2"/>
              <a:buChar char="q"/>
            </a:pPr>
            <a:r>
              <a:rPr lang="en-US" dirty="0">
                <a:solidFill>
                  <a:schemeClr val="tx2"/>
                </a:solidFill>
              </a:rPr>
              <a:t>This measurement is statistically limited</a:t>
            </a:r>
          </a:p>
          <a:p>
            <a:pPr marL="285750" indent="-285750">
              <a:spcAft>
                <a:spcPts val="600"/>
              </a:spcAft>
              <a:buFont typeface="Wingdings" panose="05000000000000000000" pitchFamily="2" charset="2"/>
              <a:buChar char="q"/>
            </a:pPr>
            <a:r>
              <a:rPr lang="en-US" dirty="0">
                <a:solidFill>
                  <a:schemeClr val="tx2"/>
                </a:solidFill>
              </a:rPr>
              <a:t>Improvements expected from Run 3 data</a:t>
            </a:r>
          </a:p>
          <a:p>
            <a:pPr marL="285750" indent="-285750">
              <a:spcAft>
                <a:spcPts val="600"/>
              </a:spcAft>
              <a:buFont typeface="Wingdings" panose="05000000000000000000" pitchFamily="2" charset="2"/>
              <a:buChar char="q"/>
            </a:pPr>
            <a:endParaRPr lang="en-US" dirty="0">
              <a:solidFill>
                <a:schemeClr val="tx2"/>
              </a:solidFill>
              <a:latin typeface="Arial" panose="020B0604020202020204" pitchFamily="34" charset="0"/>
              <a:cs typeface="Arial" panose="020B0604020202020204" pitchFamily="34" charset="0"/>
            </a:endParaRPr>
          </a:p>
          <a:p>
            <a:pPr marL="285750" indent="-285750">
              <a:spcAft>
                <a:spcPts val="600"/>
              </a:spcAft>
              <a:buFont typeface="Wingdings" panose="05000000000000000000" pitchFamily="2" charset="2"/>
              <a:buChar char="q"/>
            </a:pPr>
            <a:endParaRPr lang="en-GB" dirty="0"/>
          </a:p>
        </p:txBody>
      </p:sp>
      <p:pic>
        <p:nvPicPr>
          <p:cNvPr id="18" name="Image" descr="Image">
            <a:extLst>
              <a:ext uri="{FF2B5EF4-FFF2-40B4-BE49-F238E27FC236}">
                <a16:creationId xmlns:a16="http://schemas.microsoft.com/office/drawing/2014/main" id="{991C7990-758E-49FD-BC86-AE594DE8C5C8}"/>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1280576" y="-27384"/>
            <a:ext cx="971038" cy="648072"/>
          </a:xfrm>
          <a:prstGeom prst="rect">
            <a:avLst/>
          </a:prstGeom>
        </p:spPr>
      </p:pic>
    </p:spTree>
    <p:extLst>
      <p:ext uri="{BB962C8B-B14F-4D97-AF65-F5344CB8AC3E}">
        <p14:creationId xmlns:p14="http://schemas.microsoft.com/office/powerpoint/2010/main" val="1020108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0A25C4-83AC-44FB-88FB-E6A1A49F6A28}"/>
              </a:ext>
            </a:extLst>
          </p:cNvPr>
          <p:cNvSpPr>
            <a:spLocks noGrp="1"/>
          </p:cNvSpPr>
          <p:nvPr>
            <p:ph type="title"/>
          </p:nvPr>
        </p:nvSpPr>
        <p:spPr>
          <a:xfrm>
            <a:off x="407988" y="373593"/>
            <a:ext cx="11376025" cy="540807"/>
          </a:xfrm>
        </p:spPr>
        <p:txBody>
          <a:bodyPr/>
          <a:lstStyle/>
          <a:p>
            <a:r>
              <a:rPr lang="de-DE" sz="3200" dirty="0"/>
              <a:t>ALICE: </a:t>
            </a:r>
            <a:r>
              <a:rPr lang="en-US" sz="3200" dirty="0"/>
              <a:t>Isolated photon production in Pb-Pb collisions</a:t>
            </a:r>
            <a:endParaRPr lang="en-GB" sz="3200" dirty="0"/>
          </a:p>
        </p:txBody>
      </p:sp>
      <p:sp>
        <p:nvSpPr>
          <p:cNvPr id="4" name="Date Placeholder 3">
            <a:extLst>
              <a:ext uri="{FF2B5EF4-FFF2-40B4-BE49-F238E27FC236}">
                <a16:creationId xmlns:a16="http://schemas.microsoft.com/office/drawing/2014/main" id="{BDE29198-1C38-4E4D-B7DF-7558808C297E}"/>
              </a:ext>
            </a:extLst>
          </p:cNvPr>
          <p:cNvSpPr>
            <a:spLocks noGrp="1"/>
          </p:cNvSpPr>
          <p:nvPr>
            <p:ph type="dt" sz="half" idx="10"/>
          </p:nvPr>
        </p:nvSpPr>
        <p:spPr/>
        <p:txBody>
          <a:bodyPr/>
          <a:lstStyle/>
          <a:p>
            <a:r>
              <a:rPr lang="en-US"/>
              <a:t>26.09.2024</a:t>
            </a:r>
            <a:endParaRPr lang="en-US" dirty="0"/>
          </a:p>
        </p:txBody>
      </p:sp>
      <p:sp>
        <p:nvSpPr>
          <p:cNvPr id="5" name="Footer Placeholder 4">
            <a:extLst>
              <a:ext uri="{FF2B5EF4-FFF2-40B4-BE49-F238E27FC236}">
                <a16:creationId xmlns:a16="http://schemas.microsoft.com/office/drawing/2014/main" id="{12DEE837-1E98-4CA0-AF73-B0FF907B8199}"/>
              </a:ext>
            </a:extLst>
          </p:cNvPr>
          <p:cNvSpPr>
            <a:spLocks noGrp="1"/>
          </p:cNvSpPr>
          <p:nvPr>
            <p:ph type="ftr" sz="quarter" idx="11"/>
          </p:nvPr>
        </p:nvSpPr>
        <p:spPr/>
        <p:txBody>
          <a:bodyPr/>
          <a:lstStyle/>
          <a:p>
            <a:r>
              <a:rPr lang="en-GB"/>
              <a:t>J. Mnich | Status Report on LHC Experiments &amp; Computing</a:t>
            </a:r>
            <a:endParaRPr lang="en-US" dirty="0"/>
          </a:p>
        </p:txBody>
      </p:sp>
      <p:sp>
        <p:nvSpPr>
          <p:cNvPr id="6" name="Slide Number Placeholder 5">
            <a:extLst>
              <a:ext uri="{FF2B5EF4-FFF2-40B4-BE49-F238E27FC236}">
                <a16:creationId xmlns:a16="http://schemas.microsoft.com/office/drawing/2014/main" id="{4CB8EB74-6AE3-47AD-A29F-02DB8B86BB29}"/>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Four_Colors_Logo.pdf" descr="Four_Colors_Logo.pdf">
            <a:extLst>
              <a:ext uri="{FF2B5EF4-FFF2-40B4-BE49-F238E27FC236}">
                <a16:creationId xmlns:a16="http://schemas.microsoft.com/office/drawing/2014/main" id="{E3E85A9D-AC9A-4003-A1FD-E5C1C80095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301635" y="-26252"/>
            <a:ext cx="881758" cy="1150996"/>
          </a:xfrm>
          <a:prstGeom prst="rect">
            <a:avLst/>
          </a:prstGeom>
          <a:ln w="12700">
            <a:miter lim="400000"/>
          </a:ln>
        </p:spPr>
      </p:pic>
      <p:grpSp>
        <p:nvGrpSpPr>
          <p:cNvPr id="14" name="Group 13">
            <a:extLst>
              <a:ext uri="{FF2B5EF4-FFF2-40B4-BE49-F238E27FC236}">
                <a16:creationId xmlns:a16="http://schemas.microsoft.com/office/drawing/2014/main" id="{18139001-A46D-40DC-9250-920C3126AE03}"/>
              </a:ext>
            </a:extLst>
          </p:cNvPr>
          <p:cNvGrpSpPr/>
          <p:nvPr/>
        </p:nvGrpSpPr>
        <p:grpSpPr>
          <a:xfrm>
            <a:off x="5807968" y="961263"/>
            <a:ext cx="6364489" cy="5276049"/>
            <a:chOff x="5341958" y="795142"/>
            <a:chExt cx="6768294" cy="6062858"/>
          </a:xfrm>
        </p:grpSpPr>
        <p:pic>
          <p:nvPicPr>
            <p:cNvPr id="10" name="Picture 9">
              <a:extLst>
                <a:ext uri="{FF2B5EF4-FFF2-40B4-BE49-F238E27FC236}">
                  <a16:creationId xmlns:a16="http://schemas.microsoft.com/office/drawing/2014/main" id="{7D03F468-A9D1-4E3E-94A9-32F9B848D32F}"/>
                </a:ext>
              </a:extLst>
            </p:cNvPr>
            <p:cNvPicPr>
              <a:picLocks noChangeAspect="1"/>
            </p:cNvPicPr>
            <p:nvPr/>
          </p:nvPicPr>
          <p:blipFill>
            <a:blip r:embed="rId3"/>
            <a:stretch>
              <a:fillRect/>
            </a:stretch>
          </p:blipFill>
          <p:spPr>
            <a:xfrm>
              <a:off x="5488447" y="1030474"/>
              <a:ext cx="6621805" cy="4886834"/>
            </a:xfrm>
            <a:prstGeom prst="rect">
              <a:avLst/>
            </a:prstGeom>
          </p:spPr>
        </p:pic>
        <p:pic>
          <p:nvPicPr>
            <p:cNvPr id="11" name="Picture 10">
              <a:extLst>
                <a:ext uri="{FF2B5EF4-FFF2-40B4-BE49-F238E27FC236}">
                  <a16:creationId xmlns:a16="http://schemas.microsoft.com/office/drawing/2014/main" id="{38BBB7B1-F79E-43AA-9B22-FCE7BFC52DE0}"/>
                </a:ext>
              </a:extLst>
            </p:cNvPr>
            <p:cNvPicPr>
              <a:picLocks noChangeAspect="1"/>
            </p:cNvPicPr>
            <p:nvPr/>
          </p:nvPicPr>
          <p:blipFill>
            <a:blip r:embed="rId4"/>
            <a:srcRect t="41491"/>
            <a:stretch/>
          </p:blipFill>
          <p:spPr>
            <a:xfrm>
              <a:off x="5341958" y="5758895"/>
              <a:ext cx="2560257" cy="1099105"/>
            </a:xfrm>
            <a:prstGeom prst="rect">
              <a:avLst/>
            </a:prstGeom>
          </p:spPr>
        </p:pic>
        <p:pic>
          <p:nvPicPr>
            <p:cNvPr id="12" name="Picture 11">
              <a:extLst>
                <a:ext uri="{FF2B5EF4-FFF2-40B4-BE49-F238E27FC236}">
                  <a16:creationId xmlns:a16="http://schemas.microsoft.com/office/drawing/2014/main" id="{940984C4-8148-43B1-9788-92136F0B9171}"/>
                </a:ext>
              </a:extLst>
            </p:cNvPr>
            <p:cNvPicPr>
              <a:picLocks noChangeAspect="1"/>
            </p:cNvPicPr>
            <p:nvPr/>
          </p:nvPicPr>
          <p:blipFill>
            <a:blip r:embed="rId4"/>
            <a:srcRect b="75004"/>
            <a:stretch/>
          </p:blipFill>
          <p:spPr>
            <a:xfrm>
              <a:off x="7855275" y="5904948"/>
              <a:ext cx="3934270" cy="721557"/>
            </a:xfrm>
            <a:prstGeom prst="rect">
              <a:avLst/>
            </a:prstGeom>
          </p:spPr>
        </p:pic>
        <p:sp>
          <p:nvSpPr>
            <p:cNvPr id="13" name="TextBox 12">
              <a:extLst>
                <a:ext uri="{FF2B5EF4-FFF2-40B4-BE49-F238E27FC236}">
                  <a16:creationId xmlns:a16="http://schemas.microsoft.com/office/drawing/2014/main" id="{2B9AB595-A199-47EB-A6CF-F08844B2196C}"/>
                </a:ext>
              </a:extLst>
            </p:cNvPr>
            <p:cNvSpPr txBox="1"/>
            <p:nvPr/>
          </p:nvSpPr>
          <p:spPr>
            <a:xfrm>
              <a:off x="10299052" y="795142"/>
              <a:ext cx="1776475" cy="338554"/>
            </a:xfrm>
            <a:prstGeom prst="rect">
              <a:avLst/>
            </a:prstGeom>
            <a:noFill/>
          </p:spPr>
          <p:txBody>
            <a:bodyPr wrap="square">
              <a:spAutoFit/>
            </a:bodyPr>
            <a:lstStyle/>
            <a:p>
              <a:r>
                <a:rPr lang="en-GB" sz="1600" dirty="0">
                  <a:latin typeface="Avenir Book" panose="02000503020000020003" pitchFamily="2" charset="0"/>
                  <a:hlinkClick r:id="rId5"/>
                </a:rPr>
                <a:t>arXiv:2409.12641</a:t>
              </a:r>
              <a:endParaRPr lang="en-US" sz="1600" dirty="0">
                <a:latin typeface="Avenir Book" panose="02000503020000020003" pitchFamily="2" charset="0"/>
              </a:endParaRPr>
            </a:p>
          </p:txBody>
        </p:sp>
      </p:grpSp>
      <p:sp>
        <p:nvSpPr>
          <p:cNvPr id="15" name="Rectangle 14">
            <a:extLst>
              <a:ext uri="{FF2B5EF4-FFF2-40B4-BE49-F238E27FC236}">
                <a16:creationId xmlns:a16="http://schemas.microsoft.com/office/drawing/2014/main" id="{B00D00D6-9BFB-4B2B-9AA2-944DE4ECA98F}"/>
              </a:ext>
            </a:extLst>
          </p:cNvPr>
          <p:cNvSpPr/>
          <p:nvPr/>
        </p:nvSpPr>
        <p:spPr>
          <a:xfrm>
            <a:off x="113415" y="3211330"/>
            <a:ext cx="5404883" cy="1831271"/>
          </a:xfrm>
          <a:prstGeom prst="rect">
            <a:avLst/>
          </a:prstGeom>
        </p:spPr>
        <p:txBody>
          <a:bodyPr wrap="square">
            <a:spAutoFit/>
          </a:bodyPr>
          <a:lstStyle/>
          <a:p>
            <a:pPr marL="285750" indent="-285750">
              <a:spcAft>
                <a:spcPts val="600"/>
              </a:spcAft>
              <a:buFont typeface="Wingdings" panose="05000000000000000000" pitchFamily="2" charset="2"/>
              <a:buChar char="q"/>
            </a:pPr>
            <a:r>
              <a:rPr lang="en-US" dirty="0">
                <a:solidFill>
                  <a:schemeClr val="tx2"/>
                </a:solidFill>
              </a:rPr>
              <a:t>Select photons without any other particle in a surrounding cone (R) to suppress decay and fragmentation photons</a:t>
            </a:r>
          </a:p>
          <a:p>
            <a:pPr marL="285750" indent="-285750">
              <a:spcAft>
                <a:spcPts val="600"/>
              </a:spcAft>
              <a:buFont typeface="Wingdings" panose="05000000000000000000" pitchFamily="2" charset="2"/>
              <a:buChar char="q"/>
            </a:pPr>
            <a:r>
              <a:rPr lang="en-US" dirty="0">
                <a:solidFill>
                  <a:schemeClr val="tx2"/>
                </a:solidFill>
              </a:rPr>
              <a:t>Divide by the production in pp collisions scaled by the number of binary nucleon-nucleon collisions (RAA</a:t>
            </a:r>
            <a:r>
              <a:rPr lang="en-US" dirty="0"/>
              <a:t>)</a:t>
            </a:r>
            <a:endParaRPr lang="en-GB" dirty="0"/>
          </a:p>
        </p:txBody>
      </p:sp>
      <p:grpSp>
        <p:nvGrpSpPr>
          <p:cNvPr id="17" name="Group 16">
            <a:extLst>
              <a:ext uri="{FF2B5EF4-FFF2-40B4-BE49-F238E27FC236}">
                <a16:creationId xmlns:a16="http://schemas.microsoft.com/office/drawing/2014/main" id="{93B81280-1FEE-4417-BF32-1D35508F9EB8}"/>
              </a:ext>
            </a:extLst>
          </p:cNvPr>
          <p:cNvGrpSpPr/>
          <p:nvPr/>
        </p:nvGrpSpPr>
        <p:grpSpPr>
          <a:xfrm>
            <a:off x="305480" y="893277"/>
            <a:ext cx="4989534" cy="2300998"/>
            <a:chOff x="6708493" y="1564141"/>
            <a:chExt cx="5182458" cy="2499274"/>
          </a:xfrm>
        </p:grpSpPr>
        <p:grpSp>
          <p:nvGrpSpPr>
            <p:cNvPr id="18" name="Group 17">
              <a:extLst>
                <a:ext uri="{FF2B5EF4-FFF2-40B4-BE49-F238E27FC236}">
                  <a16:creationId xmlns:a16="http://schemas.microsoft.com/office/drawing/2014/main" id="{E2D24968-E877-4EF1-9E03-52C2C0B13A67}"/>
                </a:ext>
              </a:extLst>
            </p:cNvPr>
            <p:cNvGrpSpPr/>
            <p:nvPr/>
          </p:nvGrpSpPr>
          <p:grpSpPr>
            <a:xfrm>
              <a:off x="10568563" y="1564141"/>
              <a:ext cx="1322388" cy="1173163"/>
              <a:chOff x="8002860" y="1325072"/>
              <a:chExt cx="1322388" cy="1173163"/>
            </a:xfrm>
          </p:grpSpPr>
          <p:sp>
            <p:nvSpPr>
              <p:cNvPr id="57" name="Oval 56">
                <a:extLst>
                  <a:ext uri="{FF2B5EF4-FFF2-40B4-BE49-F238E27FC236}">
                    <a16:creationId xmlns:a16="http://schemas.microsoft.com/office/drawing/2014/main" id="{144CB317-8765-4079-8A44-135217812997}"/>
                  </a:ext>
                </a:extLst>
              </p:cNvPr>
              <p:cNvSpPr>
                <a:spLocks noChangeArrowheads="1"/>
              </p:cNvSpPr>
              <p:nvPr/>
            </p:nvSpPr>
            <p:spPr bwMode="auto">
              <a:xfrm>
                <a:off x="8039372" y="1982297"/>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8" name="Oval 57">
                <a:extLst>
                  <a:ext uri="{FF2B5EF4-FFF2-40B4-BE49-F238E27FC236}">
                    <a16:creationId xmlns:a16="http://schemas.microsoft.com/office/drawing/2014/main" id="{39E56EB2-2DBB-481A-8823-489248134EEC}"/>
                  </a:ext>
                </a:extLst>
              </p:cNvPr>
              <p:cNvSpPr>
                <a:spLocks noChangeArrowheads="1"/>
              </p:cNvSpPr>
              <p:nvPr/>
            </p:nvSpPr>
            <p:spPr bwMode="auto">
              <a:xfrm>
                <a:off x="8169547" y="1379047"/>
                <a:ext cx="234950" cy="207963"/>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9" name="Oval 58">
                <a:extLst>
                  <a:ext uri="{FF2B5EF4-FFF2-40B4-BE49-F238E27FC236}">
                    <a16:creationId xmlns:a16="http://schemas.microsoft.com/office/drawing/2014/main" id="{F725B909-E333-4232-B77B-D4D5225956CD}"/>
                  </a:ext>
                </a:extLst>
              </p:cNvPr>
              <p:cNvSpPr>
                <a:spLocks noChangeArrowheads="1"/>
              </p:cNvSpPr>
              <p:nvPr/>
            </p:nvSpPr>
            <p:spPr bwMode="auto">
              <a:xfrm>
                <a:off x="8377510" y="2074372"/>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0" name="Oval 59">
                <a:extLst>
                  <a:ext uri="{FF2B5EF4-FFF2-40B4-BE49-F238E27FC236}">
                    <a16:creationId xmlns:a16="http://schemas.microsoft.com/office/drawing/2014/main" id="{CA524672-650F-41B7-86D9-3C7AC262A183}"/>
                  </a:ext>
                </a:extLst>
              </p:cNvPr>
              <p:cNvSpPr>
                <a:spLocks noChangeArrowheads="1"/>
              </p:cNvSpPr>
              <p:nvPr/>
            </p:nvSpPr>
            <p:spPr bwMode="auto">
              <a:xfrm>
                <a:off x="8320360" y="1587010"/>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1" name="Oval 60">
                <a:extLst>
                  <a:ext uri="{FF2B5EF4-FFF2-40B4-BE49-F238E27FC236}">
                    <a16:creationId xmlns:a16="http://schemas.microsoft.com/office/drawing/2014/main" id="{3E3A432F-6C18-40B9-877F-8884E1C808AA}"/>
                  </a:ext>
                </a:extLst>
              </p:cNvPr>
              <p:cNvSpPr>
                <a:spLocks noChangeArrowheads="1"/>
              </p:cNvSpPr>
              <p:nvPr/>
            </p:nvSpPr>
            <p:spPr bwMode="auto">
              <a:xfrm>
                <a:off x="8052072" y="1561610"/>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2" name="Oval 61">
                <a:extLst>
                  <a:ext uri="{FF2B5EF4-FFF2-40B4-BE49-F238E27FC236}">
                    <a16:creationId xmlns:a16="http://schemas.microsoft.com/office/drawing/2014/main" id="{2B32379A-FDAA-4FB5-9B05-BC1A57C1C138}"/>
                  </a:ext>
                </a:extLst>
              </p:cNvPr>
              <p:cNvSpPr>
                <a:spLocks noChangeArrowheads="1"/>
              </p:cNvSpPr>
              <p:nvPr/>
            </p:nvSpPr>
            <p:spPr bwMode="auto">
              <a:xfrm>
                <a:off x="8129860" y="1871172"/>
                <a:ext cx="233363"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3" name="Oval 62">
                <a:extLst>
                  <a:ext uri="{FF2B5EF4-FFF2-40B4-BE49-F238E27FC236}">
                    <a16:creationId xmlns:a16="http://schemas.microsoft.com/office/drawing/2014/main" id="{2D75CEF6-9F82-439F-94AB-B21592CD1D8B}"/>
                  </a:ext>
                </a:extLst>
              </p:cNvPr>
              <p:cNvSpPr>
                <a:spLocks noChangeArrowheads="1"/>
              </p:cNvSpPr>
              <p:nvPr/>
            </p:nvSpPr>
            <p:spPr bwMode="auto">
              <a:xfrm>
                <a:off x="8548960" y="1664797"/>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4" name="Oval 63">
                <a:extLst>
                  <a:ext uri="{FF2B5EF4-FFF2-40B4-BE49-F238E27FC236}">
                    <a16:creationId xmlns:a16="http://schemas.microsoft.com/office/drawing/2014/main" id="{F52AE2D9-5AD1-4283-B9FA-5FF2BA32723F}"/>
                  </a:ext>
                </a:extLst>
              </p:cNvPr>
              <p:cNvSpPr>
                <a:spLocks noChangeArrowheads="1"/>
              </p:cNvSpPr>
              <p:nvPr/>
            </p:nvSpPr>
            <p:spPr bwMode="auto">
              <a:xfrm>
                <a:off x="8363222" y="1706072"/>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5" name="Oval 64">
                <a:extLst>
                  <a:ext uri="{FF2B5EF4-FFF2-40B4-BE49-F238E27FC236}">
                    <a16:creationId xmlns:a16="http://schemas.microsoft.com/office/drawing/2014/main" id="{4371A13D-3084-492D-9057-ED92D5AEDE97}"/>
                  </a:ext>
                </a:extLst>
              </p:cNvPr>
              <p:cNvSpPr>
                <a:spLocks noChangeArrowheads="1"/>
              </p:cNvSpPr>
              <p:nvPr/>
            </p:nvSpPr>
            <p:spPr bwMode="auto">
              <a:xfrm>
                <a:off x="8450535" y="1896572"/>
                <a:ext cx="234950"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6" name="Oval 65">
                <a:extLst>
                  <a:ext uri="{FF2B5EF4-FFF2-40B4-BE49-F238E27FC236}">
                    <a16:creationId xmlns:a16="http://schemas.microsoft.com/office/drawing/2014/main" id="{2355292B-08D5-4785-B43B-810D8CB1634C}"/>
                  </a:ext>
                </a:extLst>
              </p:cNvPr>
              <p:cNvSpPr>
                <a:spLocks noChangeArrowheads="1"/>
              </p:cNvSpPr>
              <p:nvPr/>
            </p:nvSpPr>
            <p:spPr bwMode="auto">
              <a:xfrm>
                <a:off x="8548960" y="2001347"/>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7" name="Oval 66">
                <a:extLst>
                  <a:ext uri="{FF2B5EF4-FFF2-40B4-BE49-F238E27FC236}">
                    <a16:creationId xmlns:a16="http://schemas.microsoft.com/office/drawing/2014/main" id="{282B688D-92B2-4BFF-AC5D-4A0735A58C4A}"/>
                  </a:ext>
                </a:extLst>
              </p:cNvPr>
              <p:cNvSpPr>
                <a:spLocks noChangeArrowheads="1"/>
              </p:cNvSpPr>
              <p:nvPr/>
            </p:nvSpPr>
            <p:spPr bwMode="auto">
              <a:xfrm>
                <a:off x="8053660" y="1829897"/>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00"/>
                  </a:solidFill>
                </a:endParaRPr>
              </a:p>
            </p:txBody>
          </p:sp>
          <p:sp>
            <p:nvSpPr>
              <p:cNvPr id="68" name="Oval 67">
                <a:extLst>
                  <a:ext uri="{FF2B5EF4-FFF2-40B4-BE49-F238E27FC236}">
                    <a16:creationId xmlns:a16="http://schemas.microsoft.com/office/drawing/2014/main" id="{C3E8B079-EFC1-48DD-9345-81C32D222567}"/>
                  </a:ext>
                </a:extLst>
              </p:cNvPr>
              <p:cNvSpPr>
                <a:spLocks noChangeArrowheads="1"/>
              </p:cNvSpPr>
              <p:nvPr/>
            </p:nvSpPr>
            <p:spPr bwMode="auto">
              <a:xfrm>
                <a:off x="8631510" y="1526685"/>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69" name="Oval 68">
                <a:extLst>
                  <a:ext uri="{FF2B5EF4-FFF2-40B4-BE49-F238E27FC236}">
                    <a16:creationId xmlns:a16="http://schemas.microsoft.com/office/drawing/2014/main" id="{02D5A589-B8AD-471C-B434-7B33CBCCEEEA}"/>
                  </a:ext>
                </a:extLst>
              </p:cNvPr>
              <p:cNvSpPr>
                <a:spLocks noChangeArrowheads="1"/>
              </p:cNvSpPr>
              <p:nvPr/>
            </p:nvSpPr>
            <p:spPr bwMode="auto">
              <a:xfrm>
                <a:off x="8169547" y="205373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0" name="Oval 69">
                <a:extLst>
                  <a:ext uri="{FF2B5EF4-FFF2-40B4-BE49-F238E27FC236}">
                    <a16:creationId xmlns:a16="http://schemas.microsoft.com/office/drawing/2014/main" id="{8BCF3334-ED15-40FB-83BC-35C72CA23888}"/>
                  </a:ext>
                </a:extLst>
              </p:cNvPr>
              <p:cNvSpPr>
                <a:spLocks noChangeArrowheads="1"/>
              </p:cNvSpPr>
              <p:nvPr/>
            </p:nvSpPr>
            <p:spPr bwMode="auto">
              <a:xfrm>
                <a:off x="8494985" y="1334597"/>
                <a:ext cx="233363" cy="207963"/>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1" name="Oval 70">
                <a:extLst>
                  <a:ext uri="{FF2B5EF4-FFF2-40B4-BE49-F238E27FC236}">
                    <a16:creationId xmlns:a16="http://schemas.microsoft.com/office/drawing/2014/main" id="{92214790-3449-4B45-BE5A-82E5CB97EB16}"/>
                  </a:ext>
                </a:extLst>
              </p:cNvPr>
              <p:cNvSpPr>
                <a:spLocks noChangeArrowheads="1"/>
              </p:cNvSpPr>
              <p:nvPr/>
            </p:nvSpPr>
            <p:spPr bwMode="auto">
              <a:xfrm>
                <a:off x="8337822" y="1325072"/>
                <a:ext cx="233363" cy="207963"/>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2" name="Oval 71">
                <a:extLst>
                  <a:ext uri="{FF2B5EF4-FFF2-40B4-BE49-F238E27FC236}">
                    <a16:creationId xmlns:a16="http://schemas.microsoft.com/office/drawing/2014/main" id="{48BAC7D6-66C0-4C2F-9538-D1C4BB4CB853}"/>
                  </a:ext>
                </a:extLst>
              </p:cNvPr>
              <p:cNvSpPr>
                <a:spLocks noChangeArrowheads="1"/>
              </p:cNvSpPr>
              <p:nvPr/>
            </p:nvSpPr>
            <p:spPr bwMode="auto">
              <a:xfrm>
                <a:off x="8247335" y="1482235"/>
                <a:ext cx="233363" cy="207963"/>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3" name="Oval 72">
                <a:extLst>
                  <a:ext uri="{FF2B5EF4-FFF2-40B4-BE49-F238E27FC236}">
                    <a16:creationId xmlns:a16="http://schemas.microsoft.com/office/drawing/2014/main" id="{F9494D23-336D-404E-9FF2-DBA39062C616}"/>
                  </a:ext>
                </a:extLst>
              </p:cNvPr>
              <p:cNvSpPr>
                <a:spLocks noChangeArrowheads="1"/>
              </p:cNvSpPr>
              <p:nvPr/>
            </p:nvSpPr>
            <p:spPr bwMode="auto">
              <a:xfrm>
                <a:off x="8453710" y="1542560"/>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4" name="Oval 73">
                <a:extLst>
                  <a:ext uri="{FF2B5EF4-FFF2-40B4-BE49-F238E27FC236}">
                    <a16:creationId xmlns:a16="http://schemas.microsoft.com/office/drawing/2014/main" id="{8A3AEC45-9FA7-4E04-906F-705394B8BE0E}"/>
                  </a:ext>
                </a:extLst>
              </p:cNvPr>
              <p:cNvSpPr>
                <a:spLocks noChangeArrowheads="1"/>
              </p:cNvSpPr>
              <p:nvPr/>
            </p:nvSpPr>
            <p:spPr bwMode="auto">
              <a:xfrm>
                <a:off x="8267972" y="186958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5" name="Oval 74">
                <a:extLst>
                  <a:ext uri="{FF2B5EF4-FFF2-40B4-BE49-F238E27FC236}">
                    <a16:creationId xmlns:a16="http://schemas.microsoft.com/office/drawing/2014/main" id="{769CC17E-E068-42EA-9FE0-089C8AA8C21F}"/>
                  </a:ext>
                </a:extLst>
              </p:cNvPr>
              <p:cNvSpPr>
                <a:spLocks noChangeArrowheads="1"/>
              </p:cNvSpPr>
              <p:nvPr/>
            </p:nvSpPr>
            <p:spPr bwMode="auto">
              <a:xfrm>
                <a:off x="8120335" y="170448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6" name="Oval 75">
                <a:extLst>
                  <a:ext uri="{FF2B5EF4-FFF2-40B4-BE49-F238E27FC236}">
                    <a16:creationId xmlns:a16="http://schemas.microsoft.com/office/drawing/2014/main" id="{26511AEB-01A4-4A5A-9809-792A2B31FB8A}"/>
                  </a:ext>
                </a:extLst>
              </p:cNvPr>
              <p:cNvSpPr>
                <a:spLocks noChangeArrowheads="1"/>
              </p:cNvSpPr>
              <p:nvPr/>
            </p:nvSpPr>
            <p:spPr bwMode="auto">
              <a:xfrm>
                <a:off x="8536260" y="2153747"/>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7" name="Oval 76">
                <a:extLst>
                  <a:ext uri="{FF2B5EF4-FFF2-40B4-BE49-F238E27FC236}">
                    <a16:creationId xmlns:a16="http://schemas.microsoft.com/office/drawing/2014/main" id="{5E4764E8-C576-4345-AC67-E1E9EA49969C}"/>
                  </a:ext>
                </a:extLst>
              </p:cNvPr>
              <p:cNvSpPr>
                <a:spLocks noChangeArrowheads="1"/>
              </p:cNvSpPr>
              <p:nvPr/>
            </p:nvSpPr>
            <p:spPr bwMode="auto">
              <a:xfrm>
                <a:off x="8271147" y="2223597"/>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8" name="Oval 77">
                <a:extLst>
                  <a:ext uri="{FF2B5EF4-FFF2-40B4-BE49-F238E27FC236}">
                    <a16:creationId xmlns:a16="http://schemas.microsoft.com/office/drawing/2014/main" id="{7BBE648E-E3D0-4D4E-81C8-3F3B4DD22658}"/>
                  </a:ext>
                </a:extLst>
              </p:cNvPr>
              <p:cNvSpPr>
                <a:spLocks noChangeArrowheads="1"/>
              </p:cNvSpPr>
              <p:nvPr/>
            </p:nvSpPr>
            <p:spPr bwMode="auto">
              <a:xfrm>
                <a:off x="8115572" y="2188672"/>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79" name="Oval 78">
                <a:extLst>
                  <a:ext uri="{FF2B5EF4-FFF2-40B4-BE49-F238E27FC236}">
                    <a16:creationId xmlns:a16="http://schemas.microsoft.com/office/drawing/2014/main" id="{ED9EED1F-7FDD-42F9-9FB8-DF18A565BDE2}"/>
                  </a:ext>
                </a:extLst>
              </p:cNvPr>
              <p:cNvSpPr>
                <a:spLocks noChangeArrowheads="1"/>
              </p:cNvSpPr>
              <p:nvPr/>
            </p:nvSpPr>
            <p:spPr bwMode="auto">
              <a:xfrm>
                <a:off x="8418785" y="22918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80" name="Oval 79">
                <a:extLst>
                  <a:ext uri="{FF2B5EF4-FFF2-40B4-BE49-F238E27FC236}">
                    <a16:creationId xmlns:a16="http://schemas.microsoft.com/office/drawing/2014/main" id="{F5DA7AF9-1940-4AE4-86B3-3EEE4FD5D57A}"/>
                  </a:ext>
                </a:extLst>
              </p:cNvPr>
              <p:cNvSpPr>
                <a:spLocks noChangeArrowheads="1"/>
              </p:cNvSpPr>
              <p:nvPr/>
            </p:nvSpPr>
            <p:spPr bwMode="auto">
              <a:xfrm>
                <a:off x="8590235" y="186323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81" name="Oval 80">
                <a:extLst>
                  <a:ext uri="{FF2B5EF4-FFF2-40B4-BE49-F238E27FC236}">
                    <a16:creationId xmlns:a16="http://schemas.microsoft.com/office/drawing/2014/main" id="{D90CF459-E03B-404A-B239-4D719268F772}"/>
                  </a:ext>
                </a:extLst>
              </p:cNvPr>
              <p:cNvSpPr>
                <a:spLocks noChangeArrowheads="1"/>
              </p:cNvSpPr>
              <p:nvPr/>
            </p:nvSpPr>
            <p:spPr bwMode="auto">
              <a:xfrm>
                <a:off x="8596585" y="170448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82" name="Oval 81">
                <a:extLst>
                  <a:ext uri="{FF2B5EF4-FFF2-40B4-BE49-F238E27FC236}">
                    <a16:creationId xmlns:a16="http://schemas.microsoft.com/office/drawing/2014/main" id="{C6A4E387-E368-4552-84A7-79907BEDA72C}"/>
                  </a:ext>
                </a:extLst>
              </p:cNvPr>
              <p:cNvSpPr>
                <a:spLocks noChangeArrowheads="1"/>
              </p:cNvSpPr>
              <p:nvPr/>
            </p:nvSpPr>
            <p:spPr bwMode="auto">
              <a:xfrm>
                <a:off x="8002860" y="17457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cxnSp>
            <p:nvCxnSpPr>
              <p:cNvPr id="83" name="Straight Arrow Connector 82">
                <a:extLst>
                  <a:ext uri="{FF2B5EF4-FFF2-40B4-BE49-F238E27FC236}">
                    <a16:creationId xmlns:a16="http://schemas.microsoft.com/office/drawing/2014/main" id="{8FE4E07B-8F35-4C4E-94F6-E88FEFBAF835}"/>
                  </a:ext>
                </a:extLst>
              </p:cNvPr>
              <p:cNvCxnSpPr>
                <a:cxnSpLocks noChangeShapeType="1"/>
              </p:cNvCxnSpPr>
              <p:nvPr/>
            </p:nvCxnSpPr>
            <p:spPr bwMode="auto">
              <a:xfrm flipV="1">
                <a:off x="8866460" y="1896572"/>
                <a:ext cx="458788" cy="15875"/>
              </a:xfrm>
              <a:prstGeom prst="straightConnector1">
                <a:avLst/>
              </a:prstGeom>
              <a:noFill/>
              <a:ln w="25400">
                <a:solidFill>
                  <a:srgbClr val="666666"/>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4" name="TextBox 202">
                <a:extLst>
                  <a:ext uri="{FF2B5EF4-FFF2-40B4-BE49-F238E27FC236}">
                    <a16:creationId xmlns:a16="http://schemas.microsoft.com/office/drawing/2014/main" id="{E2F18C91-5C8F-4CCC-A1AF-E2DA3B59D4E9}"/>
                  </a:ext>
                </a:extLst>
              </p:cNvPr>
              <p:cNvSpPr txBox="1">
                <a:spLocks noChangeArrowheads="1"/>
              </p:cNvSpPr>
              <p:nvPr/>
            </p:nvSpPr>
            <p:spPr bwMode="auto">
              <a:xfrm>
                <a:off x="8877572" y="1369522"/>
                <a:ext cx="447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spcBef>
                    <a:spcPct val="20000"/>
                  </a:spcBef>
                  <a:buChar char="•"/>
                  <a:defRPr sz="3200">
                    <a:solidFill>
                      <a:schemeClr val="tx1"/>
                    </a:solidFill>
                    <a:latin typeface="Arial" charset="0"/>
                  </a:defRPr>
                </a:lvl1pPr>
                <a:lvl2pPr marL="742950" indent="-285750" defTabSz="457200">
                  <a:spcBef>
                    <a:spcPct val="20000"/>
                  </a:spcBef>
                  <a:buChar char="–"/>
                  <a:defRPr sz="2800">
                    <a:solidFill>
                      <a:schemeClr val="tx1"/>
                    </a:solidFill>
                    <a:latin typeface="Arial" charset="0"/>
                  </a:defRPr>
                </a:lvl2pPr>
                <a:lvl3pPr marL="1143000" indent="-228600" defTabSz="457200">
                  <a:spcBef>
                    <a:spcPct val="20000"/>
                  </a:spcBef>
                  <a:buChar char="•"/>
                  <a:defRPr sz="2400">
                    <a:solidFill>
                      <a:schemeClr val="tx1"/>
                    </a:solidFill>
                    <a:latin typeface="Arial" charset="0"/>
                  </a:defRPr>
                </a:lvl3pPr>
                <a:lvl4pPr marL="1600200" indent="-228600" defTabSz="457200">
                  <a:spcBef>
                    <a:spcPct val="20000"/>
                  </a:spcBef>
                  <a:buChar char="–"/>
                  <a:defRPr sz="2000">
                    <a:solidFill>
                      <a:schemeClr val="tx1"/>
                    </a:solidFill>
                    <a:latin typeface="Arial" charset="0"/>
                  </a:defRPr>
                </a:lvl4pPr>
                <a:lvl5pPr marL="2057400" indent="-228600" defTabSz="457200">
                  <a:spcBef>
                    <a:spcPct val="20000"/>
                  </a:spcBef>
                  <a:buChar char="»"/>
                  <a:defRPr sz="2000">
                    <a:solidFill>
                      <a:schemeClr val="tx1"/>
                    </a:solidFill>
                    <a:latin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de-DE" sz="1800">
                    <a:latin typeface="Calibri" charset="0"/>
                    <a:ea typeface="Arial" charset="0"/>
                    <a:cs typeface="Arial" charset="0"/>
                  </a:rPr>
                  <a:t>Pb</a:t>
                </a:r>
              </a:p>
            </p:txBody>
          </p:sp>
        </p:grpSp>
        <p:grpSp>
          <p:nvGrpSpPr>
            <p:cNvPr id="19" name="Group 18">
              <a:extLst>
                <a:ext uri="{FF2B5EF4-FFF2-40B4-BE49-F238E27FC236}">
                  <a16:creationId xmlns:a16="http://schemas.microsoft.com/office/drawing/2014/main" id="{9E27111B-49D9-47AA-BD42-CD3BB5937AB1}"/>
                </a:ext>
              </a:extLst>
            </p:cNvPr>
            <p:cNvGrpSpPr/>
            <p:nvPr/>
          </p:nvGrpSpPr>
          <p:grpSpPr>
            <a:xfrm>
              <a:off x="6708493" y="2737304"/>
              <a:ext cx="1466850" cy="1271588"/>
              <a:chOff x="6372497" y="1585422"/>
              <a:chExt cx="1466850" cy="1271588"/>
            </a:xfrm>
          </p:grpSpPr>
          <p:sp>
            <p:nvSpPr>
              <p:cNvPr id="29" name="Oval 28">
                <a:extLst>
                  <a:ext uri="{FF2B5EF4-FFF2-40B4-BE49-F238E27FC236}">
                    <a16:creationId xmlns:a16="http://schemas.microsoft.com/office/drawing/2014/main" id="{2098C5E8-7005-49EE-987A-72DFCBAE6245}"/>
                  </a:ext>
                </a:extLst>
              </p:cNvPr>
              <p:cNvSpPr>
                <a:spLocks noChangeArrowheads="1"/>
              </p:cNvSpPr>
              <p:nvPr/>
            </p:nvSpPr>
            <p:spPr bwMode="auto">
              <a:xfrm>
                <a:off x="7012260" y="2341072"/>
                <a:ext cx="233363"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0" name="Oval 29">
                <a:extLst>
                  <a:ext uri="{FF2B5EF4-FFF2-40B4-BE49-F238E27FC236}">
                    <a16:creationId xmlns:a16="http://schemas.microsoft.com/office/drawing/2014/main" id="{A87CAAB4-CE38-4A82-9DA6-6EAB3CEF7CAD}"/>
                  </a:ext>
                </a:extLst>
              </p:cNvPr>
              <p:cNvSpPr>
                <a:spLocks noChangeArrowheads="1"/>
              </p:cNvSpPr>
              <p:nvPr/>
            </p:nvSpPr>
            <p:spPr bwMode="auto">
              <a:xfrm>
                <a:off x="7142435" y="1737822"/>
                <a:ext cx="234950"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1" name="Oval 30">
                <a:extLst>
                  <a:ext uri="{FF2B5EF4-FFF2-40B4-BE49-F238E27FC236}">
                    <a16:creationId xmlns:a16="http://schemas.microsoft.com/office/drawing/2014/main" id="{19D09190-BAAC-47A4-B3ED-E39C31F9A355}"/>
                  </a:ext>
                </a:extLst>
              </p:cNvPr>
              <p:cNvSpPr>
                <a:spLocks noChangeArrowheads="1"/>
              </p:cNvSpPr>
              <p:nvPr/>
            </p:nvSpPr>
            <p:spPr bwMode="auto">
              <a:xfrm>
                <a:off x="7350397" y="2433147"/>
                <a:ext cx="233363"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2" name="Oval 31">
                <a:extLst>
                  <a:ext uri="{FF2B5EF4-FFF2-40B4-BE49-F238E27FC236}">
                    <a16:creationId xmlns:a16="http://schemas.microsoft.com/office/drawing/2014/main" id="{A4DEDE79-1576-4632-85EB-B0AC56F1164D}"/>
                  </a:ext>
                </a:extLst>
              </p:cNvPr>
              <p:cNvSpPr>
                <a:spLocks noChangeArrowheads="1"/>
              </p:cNvSpPr>
              <p:nvPr/>
            </p:nvSpPr>
            <p:spPr bwMode="auto">
              <a:xfrm>
                <a:off x="7294835" y="1945785"/>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3" name="Oval 32">
                <a:extLst>
                  <a:ext uri="{FF2B5EF4-FFF2-40B4-BE49-F238E27FC236}">
                    <a16:creationId xmlns:a16="http://schemas.microsoft.com/office/drawing/2014/main" id="{70F00BB6-F5DB-4D05-9CAB-66382CCFD08B}"/>
                  </a:ext>
                </a:extLst>
              </p:cNvPr>
              <p:cNvSpPr>
                <a:spLocks noChangeArrowheads="1"/>
              </p:cNvSpPr>
              <p:nvPr/>
            </p:nvSpPr>
            <p:spPr bwMode="auto">
              <a:xfrm>
                <a:off x="7024960" y="192038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4" name="Oval 33">
                <a:extLst>
                  <a:ext uri="{FF2B5EF4-FFF2-40B4-BE49-F238E27FC236}">
                    <a16:creationId xmlns:a16="http://schemas.microsoft.com/office/drawing/2014/main" id="{F03C9656-8960-4F4A-9273-552A72B23F78}"/>
                  </a:ext>
                </a:extLst>
              </p:cNvPr>
              <p:cNvSpPr>
                <a:spLocks noChangeArrowheads="1"/>
              </p:cNvSpPr>
              <p:nvPr/>
            </p:nvSpPr>
            <p:spPr bwMode="auto">
              <a:xfrm>
                <a:off x="7102747" y="2229947"/>
                <a:ext cx="234950"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5" name="Oval 34">
                <a:extLst>
                  <a:ext uri="{FF2B5EF4-FFF2-40B4-BE49-F238E27FC236}">
                    <a16:creationId xmlns:a16="http://schemas.microsoft.com/office/drawing/2014/main" id="{68F152D4-FC76-44EA-B135-D436228590F7}"/>
                  </a:ext>
                </a:extLst>
              </p:cNvPr>
              <p:cNvSpPr>
                <a:spLocks noChangeArrowheads="1"/>
              </p:cNvSpPr>
              <p:nvPr/>
            </p:nvSpPr>
            <p:spPr bwMode="auto">
              <a:xfrm>
                <a:off x="7521847" y="2023572"/>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6" name="Oval 35">
                <a:extLst>
                  <a:ext uri="{FF2B5EF4-FFF2-40B4-BE49-F238E27FC236}">
                    <a16:creationId xmlns:a16="http://schemas.microsoft.com/office/drawing/2014/main" id="{7267887C-EF48-4C63-8645-8ACF041B0A8B}"/>
                  </a:ext>
                </a:extLst>
              </p:cNvPr>
              <p:cNvSpPr>
                <a:spLocks noChangeArrowheads="1"/>
              </p:cNvSpPr>
              <p:nvPr/>
            </p:nvSpPr>
            <p:spPr bwMode="auto">
              <a:xfrm>
                <a:off x="7337697" y="2064847"/>
                <a:ext cx="233363"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7" name="Oval 36">
                <a:extLst>
                  <a:ext uri="{FF2B5EF4-FFF2-40B4-BE49-F238E27FC236}">
                    <a16:creationId xmlns:a16="http://schemas.microsoft.com/office/drawing/2014/main" id="{A43C2229-837D-4872-B847-808A613E111C}"/>
                  </a:ext>
                </a:extLst>
              </p:cNvPr>
              <p:cNvSpPr>
                <a:spLocks noChangeArrowheads="1"/>
              </p:cNvSpPr>
              <p:nvPr/>
            </p:nvSpPr>
            <p:spPr bwMode="auto">
              <a:xfrm>
                <a:off x="7423422" y="2255347"/>
                <a:ext cx="234950"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8" name="Oval 37">
                <a:extLst>
                  <a:ext uri="{FF2B5EF4-FFF2-40B4-BE49-F238E27FC236}">
                    <a16:creationId xmlns:a16="http://schemas.microsoft.com/office/drawing/2014/main" id="{907D4F77-ED5F-4F56-8CE9-1E4C5BA85CB9}"/>
                  </a:ext>
                </a:extLst>
              </p:cNvPr>
              <p:cNvSpPr>
                <a:spLocks noChangeArrowheads="1"/>
              </p:cNvSpPr>
              <p:nvPr/>
            </p:nvSpPr>
            <p:spPr bwMode="auto">
              <a:xfrm>
                <a:off x="7521847" y="2360122"/>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39" name="Oval 38">
                <a:extLst>
                  <a:ext uri="{FF2B5EF4-FFF2-40B4-BE49-F238E27FC236}">
                    <a16:creationId xmlns:a16="http://schemas.microsoft.com/office/drawing/2014/main" id="{7368CFDB-09BC-4A3E-B3E2-8CA86D46AC9F}"/>
                  </a:ext>
                </a:extLst>
              </p:cNvPr>
              <p:cNvSpPr>
                <a:spLocks noChangeArrowheads="1"/>
              </p:cNvSpPr>
              <p:nvPr/>
            </p:nvSpPr>
            <p:spPr bwMode="auto">
              <a:xfrm>
                <a:off x="7026547" y="2188672"/>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00"/>
                  </a:solidFill>
                </a:endParaRPr>
              </a:p>
            </p:txBody>
          </p:sp>
          <p:sp>
            <p:nvSpPr>
              <p:cNvPr id="40" name="Oval 39">
                <a:extLst>
                  <a:ext uri="{FF2B5EF4-FFF2-40B4-BE49-F238E27FC236}">
                    <a16:creationId xmlns:a16="http://schemas.microsoft.com/office/drawing/2014/main" id="{F222B8C1-C45F-40FA-AA64-1081D578F2F4}"/>
                  </a:ext>
                </a:extLst>
              </p:cNvPr>
              <p:cNvSpPr>
                <a:spLocks noChangeArrowheads="1"/>
              </p:cNvSpPr>
              <p:nvPr/>
            </p:nvSpPr>
            <p:spPr bwMode="auto">
              <a:xfrm>
                <a:off x="7604397" y="18854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1" name="Oval 40">
                <a:extLst>
                  <a:ext uri="{FF2B5EF4-FFF2-40B4-BE49-F238E27FC236}">
                    <a16:creationId xmlns:a16="http://schemas.microsoft.com/office/drawing/2014/main" id="{8664731F-D626-4590-97D2-640979700072}"/>
                  </a:ext>
                </a:extLst>
              </p:cNvPr>
              <p:cNvSpPr>
                <a:spLocks noChangeArrowheads="1"/>
              </p:cNvSpPr>
              <p:nvPr/>
            </p:nvSpPr>
            <p:spPr bwMode="auto">
              <a:xfrm>
                <a:off x="7142435" y="2412510"/>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2" name="Oval 41">
                <a:extLst>
                  <a:ext uri="{FF2B5EF4-FFF2-40B4-BE49-F238E27FC236}">
                    <a16:creationId xmlns:a16="http://schemas.microsoft.com/office/drawing/2014/main" id="{2034FAF3-1F94-4D74-BDE4-8E0391A63433}"/>
                  </a:ext>
                </a:extLst>
              </p:cNvPr>
              <p:cNvSpPr>
                <a:spLocks noChangeArrowheads="1"/>
              </p:cNvSpPr>
              <p:nvPr/>
            </p:nvSpPr>
            <p:spPr bwMode="auto">
              <a:xfrm>
                <a:off x="7467872" y="1693372"/>
                <a:ext cx="233363" cy="207963"/>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3" name="Oval 42">
                <a:extLst>
                  <a:ext uri="{FF2B5EF4-FFF2-40B4-BE49-F238E27FC236}">
                    <a16:creationId xmlns:a16="http://schemas.microsoft.com/office/drawing/2014/main" id="{C8733836-F4B8-4766-9347-D13AF8F60F48}"/>
                  </a:ext>
                </a:extLst>
              </p:cNvPr>
              <p:cNvSpPr>
                <a:spLocks noChangeArrowheads="1"/>
              </p:cNvSpPr>
              <p:nvPr/>
            </p:nvSpPr>
            <p:spPr bwMode="auto">
              <a:xfrm>
                <a:off x="7310710" y="1685435"/>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4" name="Oval 43">
                <a:extLst>
                  <a:ext uri="{FF2B5EF4-FFF2-40B4-BE49-F238E27FC236}">
                    <a16:creationId xmlns:a16="http://schemas.microsoft.com/office/drawing/2014/main" id="{48C91A5D-C5EF-4C93-9D8A-0E55B86E8E41}"/>
                  </a:ext>
                </a:extLst>
              </p:cNvPr>
              <p:cNvSpPr>
                <a:spLocks noChangeArrowheads="1"/>
              </p:cNvSpPr>
              <p:nvPr/>
            </p:nvSpPr>
            <p:spPr bwMode="auto">
              <a:xfrm>
                <a:off x="7220222" y="1842597"/>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5" name="Oval 44">
                <a:extLst>
                  <a:ext uri="{FF2B5EF4-FFF2-40B4-BE49-F238E27FC236}">
                    <a16:creationId xmlns:a16="http://schemas.microsoft.com/office/drawing/2014/main" id="{41DD3B4D-9DC0-4795-9E43-B7E9712F80E1}"/>
                  </a:ext>
                </a:extLst>
              </p:cNvPr>
              <p:cNvSpPr>
                <a:spLocks noChangeArrowheads="1"/>
              </p:cNvSpPr>
              <p:nvPr/>
            </p:nvSpPr>
            <p:spPr bwMode="auto">
              <a:xfrm>
                <a:off x="7428185" y="1901335"/>
                <a:ext cx="233363"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6" name="Oval 45">
                <a:extLst>
                  <a:ext uri="{FF2B5EF4-FFF2-40B4-BE49-F238E27FC236}">
                    <a16:creationId xmlns:a16="http://schemas.microsoft.com/office/drawing/2014/main" id="{10CC5F7D-F09C-48AE-BE30-81FA28E69951}"/>
                  </a:ext>
                </a:extLst>
              </p:cNvPr>
              <p:cNvSpPr>
                <a:spLocks noChangeArrowheads="1"/>
              </p:cNvSpPr>
              <p:nvPr/>
            </p:nvSpPr>
            <p:spPr bwMode="auto">
              <a:xfrm>
                <a:off x="7240860" y="22283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7" name="Oval 46">
                <a:extLst>
                  <a:ext uri="{FF2B5EF4-FFF2-40B4-BE49-F238E27FC236}">
                    <a16:creationId xmlns:a16="http://schemas.microsoft.com/office/drawing/2014/main" id="{40A409E7-26C0-4B77-826D-6910985CE3F6}"/>
                  </a:ext>
                </a:extLst>
              </p:cNvPr>
              <p:cNvSpPr>
                <a:spLocks noChangeArrowheads="1"/>
              </p:cNvSpPr>
              <p:nvPr/>
            </p:nvSpPr>
            <p:spPr bwMode="auto">
              <a:xfrm>
                <a:off x="7093222" y="20632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8" name="Oval 47">
                <a:extLst>
                  <a:ext uri="{FF2B5EF4-FFF2-40B4-BE49-F238E27FC236}">
                    <a16:creationId xmlns:a16="http://schemas.microsoft.com/office/drawing/2014/main" id="{CF66B71A-3516-41A3-B905-2A0CED9803EE}"/>
                  </a:ext>
                </a:extLst>
              </p:cNvPr>
              <p:cNvSpPr>
                <a:spLocks noChangeArrowheads="1"/>
              </p:cNvSpPr>
              <p:nvPr/>
            </p:nvSpPr>
            <p:spPr bwMode="auto">
              <a:xfrm>
                <a:off x="7509147" y="2512522"/>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49" name="Oval 48">
                <a:extLst>
                  <a:ext uri="{FF2B5EF4-FFF2-40B4-BE49-F238E27FC236}">
                    <a16:creationId xmlns:a16="http://schemas.microsoft.com/office/drawing/2014/main" id="{5232441F-7775-4CBD-B7A8-06E0DA61FA88}"/>
                  </a:ext>
                </a:extLst>
              </p:cNvPr>
              <p:cNvSpPr>
                <a:spLocks noChangeArrowheads="1"/>
              </p:cNvSpPr>
              <p:nvPr/>
            </p:nvSpPr>
            <p:spPr bwMode="auto">
              <a:xfrm>
                <a:off x="7244035" y="2582372"/>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0" name="Oval 49">
                <a:extLst>
                  <a:ext uri="{FF2B5EF4-FFF2-40B4-BE49-F238E27FC236}">
                    <a16:creationId xmlns:a16="http://schemas.microsoft.com/office/drawing/2014/main" id="{C90CE94C-9E53-4534-B095-F7F9E9B34D5D}"/>
                  </a:ext>
                </a:extLst>
              </p:cNvPr>
              <p:cNvSpPr>
                <a:spLocks noChangeArrowheads="1"/>
              </p:cNvSpPr>
              <p:nvPr/>
            </p:nvSpPr>
            <p:spPr bwMode="auto">
              <a:xfrm>
                <a:off x="7088460" y="2547447"/>
                <a:ext cx="234950" cy="207963"/>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1" name="Oval 50">
                <a:extLst>
                  <a:ext uri="{FF2B5EF4-FFF2-40B4-BE49-F238E27FC236}">
                    <a16:creationId xmlns:a16="http://schemas.microsoft.com/office/drawing/2014/main" id="{76088517-BC49-441A-B304-BDB15DF5B329}"/>
                  </a:ext>
                </a:extLst>
              </p:cNvPr>
              <p:cNvSpPr>
                <a:spLocks noChangeArrowheads="1"/>
              </p:cNvSpPr>
              <p:nvPr/>
            </p:nvSpPr>
            <p:spPr bwMode="auto">
              <a:xfrm>
                <a:off x="7391672" y="2650635"/>
                <a:ext cx="234950" cy="206375"/>
              </a:xfrm>
              <a:prstGeom prst="ellipse">
                <a:avLst/>
              </a:prstGeom>
              <a:gradFill rotWithShape="1">
                <a:gsLst>
                  <a:gs pos="0">
                    <a:srgbClr val="85AAAD"/>
                  </a:gs>
                  <a:gs pos="80000">
                    <a:srgbClr val="AFDEE2"/>
                  </a:gs>
                  <a:gs pos="100000">
                    <a:srgbClr val="AFE0E4"/>
                  </a:gs>
                </a:gsLst>
                <a:lin ang="16200000"/>
              </a:gradFill>
              <a:ln w="9525">
                <a:solidFill>
                  <a:srgbClr val="B6DCDF"/>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2" name="Oval 51">
                <a:extLst>
                  <a:ext uri="{FF2B5EF4-FFF2-40B4-BE49-F238E27FC236}">
                    <a16:creationId xmlns:a16="http://schemas.microsoft.com/office/drawing/2014/main" id="{2F630A80-FD0E-4392-8CA9-B8FEFE9D3870}"/>
                  </a:ext>
                </a:extLst>
              </p:cNvPr>
              <p:cNvSpPr>
                <a:spLocks noChangeArrowheads="1"/>
              </p:cNvSpPr>
              <p:nvPr/>
            </p:nvSpPr>
            <p:spPr bwMode="auto">
              <a:xfrm>
                <a:off x="7563122" y="222201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3" name="Oval 52">
                <a:extLst>
                  <a:ext uri="{FF2B5EF4-FFF2-40B4-BE49-F238E27FC236}">
                    <a16:creationId xmlns:a16="http://schemas.microsoft.com/office/drawing/2014/main" id="{54010B14-652B-432C-9FE7-B48054D5A7DA}"/>
                  </a:ext>
                </a:extLst>
              </p:cNvPr>
              <p:cNvSpPr>
                <a:spLocks noChangeArrowheads="1"/>
              </p:cNvSpPr>
              <p:nvPr/>
            </p:nvSpPr>
            <p:spPr bwMode="auto">
              <a:xfrm>
                <a:off x="7569472" y="2063260"/>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sp>
            <p:nvSpPr>
              <p:cNvPr id="54" name="Oval 53">
                <a:extLst>
                  <a:ext uri="{FF2B5EF4-FFF2-40B4-BE49-F238E27FC236}">
                    <a16:creationId xmlns:a16="http://schemas.microsoft.com/office/drawing/2014/main" id="{BAC2553C-2FF1-4D5A-B9B6-4F16C8926698}"/>
                  </a:ext>
                </a:extLst>
              </p:cNvPr>
              <p:cNvSpPr>
                <a:spLocks noChangeArrowheads="1"/>
              </p:cNvSpPr>
              <p:nvPr/>
            </p:nvSpPr>
            <p:spPr bwMode="auto">
              <a:xfrm>
                <a:off x="6975747" y="2104535"/>
                <a:ext cx="234950" cy="206375"/>
              </a:xfrm>
              <a:prstGeom prst="ellipse">
                <a:avLst/>
              </a:prstGeom>
              <a:solidFill>
                <a:srgbClr val="FFFF00"/>
              </a:solidFill>
              <a:ln w="9525">
                <a:solidFill>
                  <a:srgbClr val="FFFF00"/>
                </a:solidFill>
                <a:round/>
                <a:headEnd/>
                <a:tailEnd/>
              </a:ln>
              <a:effectLst>
                <a:outerShdw blurRad="40000" dist="23000" dir="5400000" rotWithShape="0">
                  <a:srgbClr val="000000">
                    <a:alpha val="34999"/>
                  </a:srgbClr>
                </a:outerShdw>
              </a:effectLst>
            </p:spPr>
            <p:txBody>
              <a:bodyPr anchor="ctr"/>
              <a:lstStyle>
                <a:lvl1pPr algn="ctr" defTabSz="457200">
                  <a:defRPr>
                    <a:solidFill>
                      <a:schemeClr val="tx1"/>
                    </a:solidFill>
                    <a:latin typeface="Arial" charset="0"/>
                  </a:defRPr>
                </a:lvl1pPr>
                <a:lvl2pPr marL="742950" indent="-285750" algn="ctr" defTabSz="457200">
                  <a:defRPr>
                    <a:solidFill>
                      <a:schemeClr val="tx1"/>
                    </a:solidFill>
                    <a:latin typeface="Arial" charset="0"/>
                  </a:defRPr>
                </a:lvl2pPr>
                <a:lvl3pPr marL="1143000" indent="-228600" algn="ctr" defTabSz="457200">
                  <a:defRPr>
                    <a:solidFill>
                      <a:schemeClr val="tx1"/>
                    </a:solidFill>
                    <a:latin typeface="Arial" charset="0"/>
                  </a:defRPr>
                </a:lvl3pPr>
                <a:lvl4pPr marL="1600200" indent="-228600" algn="ctr" defTabSz="457200">
                  <a:defRPr>
                    <a:solidFill>
                      <a:schemeClr val="tx1"/>
                    </a:solidFill>
                    <a:latin typeface="Arial" charset="0"/>
                  </a:defRPr>
                </a:lvl4pPr>
                <a:lvl5pPr marL="2057400" indent="-228600" algn="ctr" defTabSz="457200">
                  <a:defRPr>
                    <a:solidFill>
                      <a:schemeClr val="tx1"/>
                    </a:solidFill>
                    <a:latin typeface="Arial" charset="0"/>
                  </a:defRPr>
                </a:lvl5pPr>
                <a:lvl6pPr marL="2514600" indent="-228600" algn="ctr" defTabSz="457200" eaLnBrk="0" fontAlgn="base" hangingPunct="0">
                  <a:spcBef>
                    <a:spcPct val="0"/>
                  </a:spcBef>
                  <a:spcAft>
                    <a:spcPct val="0"/>
                  </a:spcAft>
                  <a:defRPr>
                    <a:solidFill>
                      <a:schemeClr val="tx1"/>
                    </a:solidFill>
                    <a:latin typeface="Arial" charset="0"/>
                  </a:defRPr>
                </a:lvl6pPr>
                <a:lvl7pPr marL="2971800" indent="-228600" algn="ctr" defTabSz="457200" eaLnBrk="0" fontAlgn="base" hangingPunct="0">
                  <a:spcBef>
                    <a:spcPct val="0"/>
                  </a:spcBef>
                  <a:spcAft>
                    <a:spcPct val="0"/>
                  </a:spcAft>
                  <a:defRPr>
                    <a:solidFill>
                      <a:schemeClr val="tx1"/>
                    </a:solidFill>
                    <a:latin typeface="Arial" charset="0"/>
                  </a:defRPr>
                </a:lvl7pPr>
                <a:lvl8pPr marL="3429000" indent="-228600" algn="ctr" defTabSz="457200" eaLnBrk="0" fontAlgn="base" hangingPunct="0">
                  <a:spcBef>
                    <a:spcPct val="0"/>
                  </a:spcBef>
                  <a:spcAft>
                    <a:spcPct val="0"/>
                  </a:spcAft>
                  <a:defRPr>
                    <a:solidFill>
                      <a:schemeClr val="tx1"/>
                    </a:solidFill>
                    <a:latin typeface="Arial" charset="0"/>
                  </a:defRPr>
                </a:lvl8pPr>
                <a:lvl9pPr marL="3886200" indent="-228600" algn="ctr" defTabSz="457200" eaLnBrk="0" fontAlgn="base" hangingPunct="0">
                  <a:spcBef>
                    <a:spcPct val="0"/>
                  </a:spcBef>
                  <a:spcAft>
                    <a:spcPct val="0"/>
                  </a:spcAft>
                  <a:defRPr>
                    <a:solidFill>
                      <a:schemeClr val="tx1"/>
                    </a:solidFill>
                    <a:latin typeface="Arial" charset="0"/>
                  </a:defRPr>
                </a:lvl9pPr>
              </a:lstStyle>
              <a:p>
                <a:pPr eaLnBrk="1" hangingPunct="1"/>
                <a:endParaRPr lang="en-US" altLang="x-none">
                  <a:solidFill>
                    <a:srgbClr val="FFFFFF"/>
                  </a:solidFill>
                </a:endParaRPr>
              </a:p>
            </p:txBody>
          </p:sp>
          <p:cxnSp>
            <p:nvCxnSpPr>
              <p:cNvPr id="55" name="Straight Arrow Connector 54">
                <a:extLst>
                  <a:ext uri="{FF2B5EF4-FFF2-40B4-BE49-F238E27FC236}">
                    <a16:creationId xmlns:a16="http://schemas.microsoft.com/office/drawing/2014/main" id="{3E45F2D8-47DB-498F-A0E6-07DC6D1A01DA}"/>
                  </a:ext>
                </a:extLst>
              </p:cNvPr>
              <p:cNvCxnSpPr>
                <a:cxnSpLocks noChangeShapeType="1"/>
              </p:cNvCxnSpPr>
              <p:nvPr/>
            </p:nvCxnSpPr>
            <p:spPr bwMode="auto">
              <a:xfrm flipH="1">
                <a:off x="6372497" y="2190260"/>
                <a:ext cx="484188" cy="22225"/>
              </a:xfrm>
              <a:prstGeom prst="straightConnector1">
                <a:avLst/>
              </a:prstGeom>
              <a:noFill/>
              <a:ln w="25400">
                <a:solidFill>
                  <a:schemeClr val="accent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56" name="TextBox 235">
                <a:extLst>
                  <a:ext uri="{FF2B5EF4-FFF2-40B4-BE49-F238E27FC236}">
                    <a16:creationId xmlns:a16="http://schemas.microsoft.com/office/drawing/2014/main" id="{EC019C4D-E12E-4DD5-B8C5-4D0BEF99B9D2}"/>
                  </a:ext>
                </a:extLst>
              </p:cNvPr>
              <p:cNvSpPr txBox="1">
                <a:spLocks noChangeArrowheads="1"/>
              </p:cNvSpPr>
              <p:nvPr/>
            </p:nvSpPr>
            <p:spPr bwMode="auto">
              <a:xfrm>
                <a:off x="6553472" y="1585422"/>
                <a:ext cx="447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spcBef>
                    <a:spcPct val="20000"/>
                  </a:spcBef>
                  <a:buChar char="•"/>
                  <a:defRPr sz="3200">
                    <a:solidFill>
                      <a:schemeClr val="tx1"/>
                    </a:solidFill>
                    <a:latin typeface="Arial" charset="0"/>
                  </a:defRPr>
                </a:lvl1pPr>
                <a:lvl2pPr marL="742950" indent="-285750" defTabSz="457200">
                  <a:spcBef>
                    <a:spcPct val="20000"/>
                  </a:spcBef>
                  <a:buChar char="–"/>
                  <a:defRPr sz="2800">
                    <a:solidFill>
                      <a:schemeClr val="tx1"/>
                    </a:solidFill>
                    <a:latin typeface="Arial" charset="0"/>
                  </a:defRPr>
                </a:lvl2pPr>
                <a:lvl3pPr marL="1143000" indent="-228600" defTabSz="457200">
                  <a:spcBef>
                    <a:spcPct val="20000"/>
                  </a:spcBef>
                  <a:buChar char="•"/>
                  <a:defRPr sz="2400">
                    <a:solidFill>
                      <a:schemeClr val="tx1"/>
                    </a:solidFill>
                    <a:latin typeface="Arial" charset="0"/>
                  </a:defRPr>
                </a:lvl3pPr>
                <a:lvl4pPr marL="1600200" indent="-228600" defTabSz="457200">
                  <a:spcBef>
                    <a:spcPct val="20000"/>
                  </a:spcBef>
                  <a:buChar char="–"/>
                  <a:defRPr sz="2000">
                    <a:solidFill>
                      <a:schemeClr val="tx1"/>
                    </a:solidFill>
                    <a:latin typeface="Arial" charset="0"/>
                  </a:defRPr>
                </a:lvl4pPr>
                <a:lvl5pPr marL="2057400" indent="-228600" defTabSz="457200">
                  <a:spcBef>
                    <a:spcPct val="20000"/>
                  </a:spcBef>
                  <a:buChar char="»"/>
                  <a:defRPr sz="2000">
                    <a:solidFill>
                      <a:schemeClr val="tx1"/>
                    </a:solidFill>
                    <a:latin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de-DE" sz="1800">
                    <a:latin typeface="Calibri" charset="0"/>
                    <a:ea typeface="Arial" charset="0"/>
                    <a:cs typeface="Arial" charset="0"/>
                  </a:rPr>
                  <a:t>Pb</a:t>
                </a:r>
              </a:p>
            </p:txBody>
          </p:sp>
        </p:grpSp>
        <p:sp>
          <p:nvSpPr>
            <p:cNvPr id="20" name="Can 11">
              <a:extLst>
                <a:ext uri="{FF2B5EF4-FFF2-40B4-BE49-F238E27FC236}">
                  <a16:creationId xmlns:a16="http://schemas.microsoft.com/office/drawing/2014/main" id="{476E81A1-3434-4E64-9F28-9CB20B7FC97B}"/>
                </a:ext>
              </a:extLst>
            </p:cNvPr>
            <p:cNvSpPr/>
            <p:nvPr/>
          </p:nvSpPr>
          <p:spPr>
            <a:xfrm rot="5400000">
              <a:off x="8521370" y="1646739"/>
              <a:ext cx="1423990" cy="2306543"/>
            </a:xfrm>
            <a:prstGeom prst="can">
              <a:avLst/>
            </a:prstGeom>
            <a:gradFill>
              <a:gsLst>
                <a:gs pos="0">
                  <a:srgbClr val="FF6602"/>
                </a:gs>
                <a:gs pos="100000">
                  <a:srgbClr val="FF6602"/>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698B908B-825E-4FF5-9507-42D261BE77DD}"/>
                </a:ext>
              </a:extLst>
            </p:cNvPr>
            <p:cNvCxnSpPr>
              <a:cxnSpLocks/>
            </p:cNvCxnSpPr>
            <p:nvPr/>
          </p:nvCxnSpPr>
          <p:spPr>
            <a:xfrm flipH="1" flipV="1">
              <a:off x="8589287" y="2350345"/>
              <a:ext cx="156577" cy="418724"/>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C4D55C3-432F-4EA9-AC97-346BC49B8D6F}"/>
                </a:ext>
              </a:extLst>
            </p:cNvPr>
            <p:cNvCxnSpPr>
              <a:cxnSpLocks/>
            </p:cNvCxnSpPr>
            <p:nvPr/>
          </p:nvCxnSpPr>
          <p:spPr>
            <a:xfrm flipV="1">
              <a:off x="8744276" y="2473471"/>
              <a:ext cx="235305" cy="306148"/>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E28BFB5A-4424-4869-A311-037EC0E3F52E}"/>
                </a:ext>
              </a:extLst>
            </p:cNvPr>
            <p:cNvCxnSpPr>
              <a:cxnSpLocks/>
            </p:cNvCxnSpPr>
            <p:nvPr/>
          </p:nvCxnSpPr>
          <p:spPr>
            <a:xfrm flipH="1" flipV="1">
              <a:off x="8537064" y="2492844"/>
              <a:ext cx="167800" cy="284162"/>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4F5365B2-BA92-4AFE-A762-9258189C8C6D}"/>
                </a:ext>
              </a:extLst>
            </p:cNvPr>
            <p:cNvCxnSpPr>
              <a:cxnSpLocks/>
            </p:cNvCxnSpPr>
            <p:nvPr/>
          </p:nvCxnSpPr>
          <p:spPr>
            <a:xfrm>
              <a:off x="8092793" y="2804938"/>
              <a:ext cx="61207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4EAEF40-DA03-454D-BF7E-34A04854A072}"/>
                </a:ext>
              </a:extLst>
            </p:cNvPr>
            <p:cNvCxnSpPr>
              <a:cxnSpLocks/>
            </p:cNvCxnSpPr>
            <p:nvPr/>
          </p:nvCxnSpPr>
          <p:spPr>
            <a:xfrm flipH="1">
              <a:off x="8787393" y="2812412"/>
              <a:ext cx="115602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4C18383-8829-4AD0-81AC-CE9BB3767DDA}"/>
                </a:ext>
              </a:extLst>
            </p:cNvPr>
            <p:cNvSpPr txBox="1"/>
            <p:nvPr/>
          </p:nvSpPr>
          <p:spPr>
            <a:xfrm>
              <a:off x="7710443" y="1741615"/>
              <a:ext cx="2095445" cy="369332"/>
            </a:xfrm>
            <a:prstGeom prst="rect">
              <a:avLst/>
            </a:prstGeom>
            <a:noFill/>
          </p:spPr>
          <p:txBody>
            <a:bodyPr wrap="none" rtlCol="0">
              <a:spAutoFit/>
            </a:bodyPr>
            <a:lstStyle/>
            <a:p>
              <a:r>
                <a:rPr lang="en-US" dirty="0">
                  <a:latin typeface="Avenir Book" panose="02000503020000020003" pitchFamily="2" charset="0"/>
                </a:rPr>
                <a:t>quenched hadrons</a:t>
              </a:r>
            </a:p>
          </p:txBody>
        </p:sp>
        <p:cxnSp>
          <p:nvCxnSpPr>
            <p:cNvPr id="27" name="Straight Connector 26">
              <a:extLst>
                <a:ext uri="{FF2B5EF4-FFF2-40B4-BE49-F238E27FC236}">
                  <a16:creationId xmlns:a16="http://schemas.microsoft.com/office/drawing/2014/main" id="{D217FE51-B52F-442F-9998-04A72C9CCA71}"/>
                </a:ext>
              </a:extLst>
            </p:cNvPr>
            <p:cNvCxnSpPr>
              <a:cxnSpLocks/>
            </p:cNvCxnSpPr>
            <p:nvPr/>
          </p:nvCxnSpPr>
          <p:spPr>
            <a:xfrm>
              <a:off x="8725906" y="2845206"/>
              <a:ext cx="418019" cy="1218209"/>
            </a:xfrm>
            <a:prstGeom prst="line">
              <a:avLst/>
            </a:prstGeom>
            <a:ln w="38100">
              <a:solidFill>
                <a:schemeClr val="accent5"/>
              </a:solidFill>
              <a:prstDash val="sysDot"/>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1BD610CC-12B3-47EF-A881-D98B018D3F87}"/>
                </a:ext>
              </a:extLst>
            </p:cNvPr>
            <p:cNvSpPr txBox="1"/>
            <p:nvPr/>
          </p:nvSpPr>
          <p:spPr>
            <a:xfrm>
              <a:off x="9108800" y="3606738"/>
              <a:ext cx="2016899" cy="369332"/>
            </a:xfrm>
            <a:prstGeom prst="rect">
              <a:avLst/>
            </a:prstGeom>
            <a:noFill/>
          </p:spPr>
          <p:txBody>
            <a:bodyPr wrap="none" rtlCol="0">
              <a:spAutoFit/>
            </a:bodyPr>
            <a:lstStyle/>
            <a:p>
              <a:r>
                <a:rPr lang="en-US" dirty="0">
                  <a:solidFill>
                    <a:schemeClr val="accent5"/>
                  </a:solidFill>
                  <a:latin typeface="Avenir Book" panose="02000503020000020003" pitchFamily="2" charset="0"/>
                </a:rPr>
                <a:t>escaping photons</a:t>
              </a:r>
            </a:p>
          </p:txBody>
        </p:sp>
      </p:grpSp>
      <p:sp>
        <p:nvSpPr>
          <p:cNvPr id="85" name="Rectangle 84">
            <a:extLst>
              <a:ext uri="{FF2B5EF4-FFF2-40B4-BE49-F238E27FC236}">
                <a16:creationId xmlns:a16="http://schemas.microsoft.com/office/drawing/2014/main" id="{D4E353C6-31B7-4192-BAEA-4DC2C9D9BC38}"/>
              </a:ext>
            </a:extLst>
          </p:cNvPr>
          <p:cNvSpPr/>
          <p:nvPr/>
        </p:nvSpPr>
        <p:spPr>
          <a:xfrm>
            <a:off x="315432" y="5157919"/>
            <a:ext cx="6096000" cy="923330"/>
          </a:xfrm>
          <a:prstGeom prst="rect">
            <a:avLst/>
          </a:prstGeom>
        </p:spPr>
        <p:txBody>
          <a:bodyPr>
            <a:spAutoFit/>
          </a:bodyPr>
          <a:lstStyle/>
          <a:p>
            <a:r>
              <a:rPr lang="en-US" dirty="0">
                <a:solidFill>
                  <a:srgbClr val="FF0000"/>
                </a:solidFill>
                <a:sym typeface="Wingdings" panose="05000000000000000000" pitchFamily="2" charset="2"/>
              </a:rPr>
              <a:t> </a:t>
            </a:r>
            <a:r>
              <a:rPr lang="en-US" dirty="0">
                <a:solidFill>
                  <a:srgbClr val="FF0000"/>
                </a:solidFill>
              </a:rPr>
              <a:t>Color insensitive probes do not show any nuclear modification (RAA ~ 1) in contrast to </a:t>
            </a:r>
            <a:r>
              <a:rPr lang="en-US" dirty="0" err="1">
                <a:solidFill>
                  <a:srgbClr val="FF0000"/>
                </a:solidFill>
              </a:rPr>
              <a:t>coloured</a:t>
            </a:r>
            <a:r>
              <a:rPr lang="en-US" dirty="0">
                <a:solidFill>
                  <a:srgbClr val="FF0000"/>
                </a:solidFill>
              </a:rPr>
              <a:t> probes (hadrons)</a:t>
            </a:r>
          </a:p>
        </p:txBody>
      </p:sp>
    </p:spTree>
    <p:extLst>
      <p:ext uri="{BB962C8B-B14F-4D97-AF65-F5344CB8AC3E}">
        <p14:creationId xmlns:p14="http://schemas.microsoft.com/office/powerpoint/2010/main" val="3174263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DAACE4-4F65-45BE-8303-874557A3A9F6}"/>
              </a:ext>
            </a:extLst>
          </p:cNvPr>
          <p:cNvSpPr>
            <a:spLocks noGrp="1"/>
          </p:cNvSpPr>
          <p:nvPr>
            <p:ph idx="1"/>
          </p:nvPr>
        </p:nvSpPr>
        <p:spPr>
          <a:xfrm>
            <a:off x="301663" y="1020726"/>
            <a:ext cx="6370401" cy="392050"/>
          </a:xfrm>
        </p:spPr>
        <p:txBody>
          <a:bodyPr/>
          <a:lstStyle/>
          <a:p>
            <a:pPr>
              <a:lnSpc>
                <a:spcPct val="100000"/>
              </a:lnSpc>
              <a:spcBef>
                <a:spcPts val="0"/>
              </a:spcBef>
              <a:spcAft>
                <a:spcPts val="600"/>
              </a:spcAft>
            </a:pPr>
            <a:r>
              <a:rPr lang="en-GB" sz="1800" dirty="0"/>
              <a:t>A lot of progress in CMS…</a:t>
            </a:r>
          </a:p>
          <a:p>
            <a:endParaRPr lang="en-GB" dirty="0"/>
          </a:p>
        </p:txBody>
      </p:sp>
      <p:sp>
        <p:nvSpPr>
          <p:cNvPr id="3" name="Title 2">
            <a:extLst>
              <a:ext uri="{FF2B5EF4-FFF2-40B4-BE49-F238E27FC236}">
                <a16:creationId xmlns:a16="http://schemas.microsoft.com/office/drawing/2014/main" id="{AAA589AF-CC00-4F12-99CD-BB3D7A4AC5B7}"/>
              </a:ext>
            </a:extLst>
          </p:cNvPr>
          <p:cNvSpPr>
            <a:spLocks noGrp="1"/>
          </p:cNvSpPr>
          <p:nvPr>
            <p:ph type="title"/>
          </p:nvPr>
        </p:nvSpPr>
        <p:spPr>
          <a:xfrm>
            <a:off x="407988" y="373593"/>
            <a:ext cx="11376025" cy="647133"/>
          </a:xfrm>
        </p:spPr>
        <p:txBody>
          <a:bodyPr/>
          <a:lstStyle/>
          <a:p>
            <a:r>
              <a:rPr lang="de-DE" dirty="0"/>
              <a:t>Status </a:t>
            </a:r>
            <a:r>
              <a:rPr lang="de-DE" dirty="0" err="1"/>
              <a:t>of</a:t>
            </a:r>
            <a:r>
              <a:rPr lang="de-DE" dirty="0"/>
              <a:t> HL-LHC and Phase II Projects</a:t>
            </a:r>
            <a:endParaRPr lang="en-GB" dirty="0"/>
          </a:p>
        </p:txBody>
      </p:sp>
      <p:sp>
        <p:nvSpPr>
          <p:cNvPr id="4" name="Date Placeholder 3">
            <a:extLst>
              <a:ext uri="{FF2B5EF4-FFF2-40B4-BE49-F238E27FC236}">
                <a16:creationId xmlns:a16="http://schemas.microsoft.com/office/drawing/2014/main" id="{F4263E84-7F14-422A-98C1-FC1F461D976C}"/>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C712B17D-CB43-46B6-8718-95EA47D41749}"/>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D518B8B2-40B2-43DF-9A5D-9CB8136D8953}"/>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a:extLst>
              <a:ext uri="{FF2B5EF4-FFF2-40B4-BE49-F238E27FC236}">
                <a16:creationId xmlns:a16="http://schemas.microsoft.com/office/drawing/2014/main" id="{92AB16DF-4A47-4B03-A5F5-354DD04D3793}"/>
              </a:ext>
            </a:extLst>
          </p:cNvPr>
          <p:cNvPicPr>
            <a:picLocks noChangeAspect="1"/>
          </p:cNvPicPr>
          <p:nvPr/>
        </p:nvPicPr>
        <p:blipFill>
          <a:blip r:embed="rId2"/>
          <a:stretch>
            <a:fillRect/>
          </a:stretch>
        </p:blipFill>
        <p:spPr>
          <a:xfrm>
            <a:off x="767408" y="1412776"/>
            <a:ext cx="8379088" cy="4619682"/>
          </a:xfrm>
          <a:prstGeom prst="rect">
            <a:avLst/>
          </a:prstGeom>
        </p:spPr>
      </p:pic>
    </p:spTree>
    <p:extLst>
      <p:ext uri="{BB962C8B-B14F-4D97-AF65-F5344CB8AC3E}">
        <p14:creationId xmlns:p14="http://schemas.microsoft.com/office/powerpoint/2010/main" val="2396864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DAACE4-4F65-45BE-8303-874557A3A9F6}"/>
              </a:ext>
            </a:extLst>
          </p:cNvPr>
          <p:cNvSpPr>
            <a:spLocks noGrp="1"/>
          </p:cNvSpPr>
          <p:nvPr>
            <p:ph idx="1"/>
          </p:nvPr>
        </p:nvSpPr>
        <p:spPr>
          <a:xfrm>
            <a:off x="301663" y="1020726"/>
            <a:ext cx="6370401" cy="392050"/>
          </a:xfrm>
        </p:spPr>
        <p:txBody>
          <a:bodyPr/>
          <a:lstStyle/>
          <a:p>
            <a:pPr>
              <a:lnSpc>
                <a:spcPct val="100000"/>
              </a:lnSpc>
              <a:spcBef>
                <a:spcPts val="0"/>
              </a:spcBef>
              <a:spcAft>
                <a:spcPts val="600"/>
              </a:spcAft>
            </a:pPr>
            <a:r>
              <a:rPr lang="en-GB" sz="1800" dirty="0"/>
              <a:t>And a lot of progress in ATLAS…</a:t>
            </a:r>
          </a:p>
          <a:p>
            <a:endParaRPr lang="en-GB" dirty="0"/>
          </a:p>
        </p:txBody>
      </p:sp>
      <p:sp>
        <p:nvSpPr>
          <p:cNvPr id="3" name="Title 2">
            <a:extLst>
              <a:ext uri="{FF2B5EF4-FFF2-40B4-BE49-F238E27FC236}">
                <a16:creationId xmlns:a16="http://schemas.microsoft.com/office/drawing/2014/main" id="{AAA589AF-CC00-4F12-99CD-BB3D7A4AC5B7}"/>
              </a:ext>
            </a:extLst>
          </p:cNvPr>
          <p:cNvSpPr>
            <a:spLocks noGrp="1"/>
          </p:cNvSpPr>
          <p:nvPr>
            <p:ph type="title"/>
          </p:nvPr>
        </p:nvSpPr>
        <p:spPr>
          <a:xfrm>
            <a:off x="407988" y="373593"/>
            <a:ext cx="11376025" cy="647133"/>
          </a:xfrm>
        </p:spPr>
        <p:txBody>
          <a:bodyPr/>
          <a:lstStyle/>
          <a:p>
            <a:r>
              <a:rPr lang="de-DE" dirty="0"/>
              <a:t>Status </a:t>
            </a:r>
            <a:r>
              <a:rPr lang="de-DE" dirty="0" err="1"/>
              <a:t>of</a:t>
            </a:r>
            <a:r>
              <a:rPr lang="de-DE" dirty="0"/>
              <a:t> HL-LHC and Phase II Projects</a:t>
            </a:r>
            <a:endParaRPr lang="en-GB" dirty="0"/>
          </a:p>
        </p:txBody>
      </p:sp>
      <p:sp>
        <p:nvSpPr>
          <p:cNvPr id="4" name="Date Placeholder 3">
            <a:extLst>
              <a:ext uri="{FF2B5EF4-FFF2-40B4-BE49-F238E27FC236}">
                <a16:creationId xmlns:a16="http://schemas.microsoft.com/office/drawing/2014/main" id="{F4263E84-7F14-422A-98C1-FC1F461D976C}"/>
              </a:ext>
            </a:extLst>
          </p:cNvPr>
          <p:cNvSpPr>
            <a:spLocks noGrp="1"/>
          </p:cNvSpPr>
          <p:nvPr>
            <p:ph type="dt" sz="half" idx="10"/>
          </p:nvPr>
        </p:nvSpPr>
        <p:spPr/>
        <p:txBody>
          <a:bodyPr/>
          <a:lstStyle/>
          <a:p>
            <a:r>
              <a:rPr lang="en-US"/>
              <a:t>28.10.2024</a:t>
            </a:r>
            <a:endParaRPr lang="en-US" dirty="0"/>
          </a:p>
        </p:txBody>
      </p:sp>
      <p:sp>
        <p:nvSpPr>
          <p:cNvPr id="5" name="Footer Placeholder 4">
            <a:extLst>
              <a:ext uri="{FF2B5EF4-FFF2-40B4-BE49-F238E27FC236}">
                <a16:creationId xmlns:a16="http://schemas.microsoft.com/office/drawing/2014/main" id="{C712B17D-CB43-46B6-8718-95EA47D41749}"/>
              </a:ext>
            </a:extLst>
          </p:cNvPr>
          <p:cNvSpPr>
            <a:spLocks noGrp="1"/>
          </p:cNvSpPr>
          <p:nvPr>
            <p:ph type="ftr" sz="quarter" idx="11"/>
          </p:nvPr>
        </p:nvSpPr>
        <p:spPr/>
        <p:txBody>
          <a:bodyPr/>
          <a:lstStyle/>
          <a:p>
            <a:r>
              <a:rPr lang="en-GB"/>
              <a:t>J. Mnich | Status of the Experiments</a:t>
            </a:r>
            <a:endParaRPr lang="en-US" dirty="0"/>
          </a:p>
        </p:txBody>
      </p:sp>
      <p:sp>
        <p:nvSpPr>
          <p:cNvPr id="6" name="Slide Number Placeholder 5">
            <a:extLst>
              <a:ext uri="{FF2B5EF4-FFF2-40B4-BE49-F238E27FC236}">
                <a16:creationId xmlns:a16="http://schemas.microsoft.com/office/drawing/2014/main" id="{D518B8B2-40B2-43DF-9A5D-9CB8136D8953}"/>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Picture 7">
            <a:extLst>
              <a:ext uri="{FF2B5EF4-FFF2-40B4-BE49-F238E27FC236}">
                <a16:creationId xmlns:a16="http://schemas.microsoft.com/office/drawing/2014/main" id="{D6904305-E0D0-4551-8B0D-408E27198A40}"/>
              </a:ext>
            </a:extLst>
          </p:cNvPr>
          <p:cNvPicPr>
            <a:picLocks noChangeAspect="1"/>
          </p:cNvPicPr>
          <p:nvPr/>
        </p:nvPicPr>
        <p:blipFill>
          <a:blip r:embed="rId2"/>
          <a:stretch>
            <a:fillRect/>
          </a:stretch>
        </p:blipFill>
        <p:spPr>
          <a:xfrm>
            <a:off x="1127448" y="1439335"/>
            <a:ext cx="7992888" cy="4739969"/>
          </a:xfrm>
          <a:prstGeom prst="rect">
            <a:avLst/>
          </a:prstGeom>
        </p:spPr>
      </p:pic>
    </p:spTree>
    <p:extLst>
      <p:ext uri="{BB962C8B-B14F-4D97-AF65-F5344CB8AC3E}">
        <p14:creationId xmlns:p14="http://schemas.microsoft.com/office/powerpoint/2010/main" val="369586731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0</TotalTime>
  <Words>1600</Words>
  <Application>Microsoft Office PowerPoint</Application>
  <PresentationFormat>Widescreen</PresentationFormat>
  <Paragraphs>210</Paragraphs>
  <Slides>21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 Unicode MS</vt:lpstr>
      <vt:lpstr>Arial</vt:lpstr>
      <vt:lpstr>Avenir Book</vt:lpstr>
      <vt:lpstr>Calibri</vt:lpstr>
      <vt:lpstr>Times New Roman</vt:lpstr>
      <vt:lpstr>Wingdings</vt:lpstr>
      <vt:lpstr>Office Theme</vt:lpstr>
      <vt:lpstr>Status of the Experiments</vt:lpstr>
      <vt:lpstr>2024 LHC Run</vt:lpstr>
      <vt:lpstr>2024 LHC Run</vt:lpstr>
      <vt:lpstr>CMS: Measurement of the W Mass</vt:lpstr>
      <vt:lpstr>ATLAS: Search for Magnetic Monopoles</vt:lpstr>
      <vt:lpstr>LHCb: Determination of the CKM Angle γ</vt:lpstr>
      <vt:lpstr>ALICE: Isolated photon production in Pb-Pb collisions</vt:lpstr>
      <vt:lpstr>Status of HL-LHC and Phase II Projects</vt:lpstr>
      <vt:lpstr>Status of HL-LHC and Phase II Projects</vt:lpstr>
      <vt:lpstr>Status of HL-LHC and Phase II Projects</vt:lpstr>
      <vt:lpstr>Key Dates of New HL-LHC Schedule </vt:lpstr>
      <vt:lpstr>There are Additional Risks to the New Schedule</vt:lpstr>
      <vt:lpstr>Risk Mitigation</vt:lpstr>
      <vt:lpstr>Phase IIb: ALICE and LHC</vt:lpstr>
      <vt:lpstr>Computing</vt:lpstr>
      <vt:lpstr>WLCG</vt:lpstr>
      <vt:lpstr>Summary</vt:lpstr>
      <vt:lpstr>PowerPoint Presentation</vt:lpstr>
      <vt:lpstr>Backup</vt:lpstr>
      <vt:lpstr>PowerPoint Presentation</vt:lpstr>
      <vt:lpstr>Schedule Reporting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610</cp:revision>
  <cp:lastPrinted>2022-03-20T13:23:03Z</cp:lastPrinted>
  <dcterms:created xsi:type="dcterms:W3CDTF">2021-03-18T12:29:40Z</dcterms:created>
  <dcterms:modified xsi:type="dcterms:W3CDTF">2024-10-28T09:24:19Z</dcterms:modified>
</cp:coreProperties>
</file>