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5" r:id="rId2"/>
  </p:sldMasterIdLst>
  <p:notesMasterIdLst>
    <p:notesMasterId r:id="rId19"/>
  </p:notesMasterIdLst>
  <p:sldIdLst>
    <p:sldId id="257" r:id="rId3"/>
    <p:sldId id="4667" r:id="rId4"/>
    <p:sldId id="4693" r:id="rId5"/>
    <p:sldId id="4670" r:id="rId6"/>
    <p:sldId id="4671" r:id="rId7"/>
    <p:sldId id="4694" r:id="rId8"/>
    <p:sldId id="4695" r:id="rId9"/>
    <p:sldId id="4696" r:id="rId10"/>
    <p:sldId id="4697" r:id="rId11"/>
    <p:sldId id="4698" r:id="rId12"/>
    <p:sldId id="4699" r:id="rId13"/>
    <p:sldId id="4701" r:id="rId14"/>
    <p:sldId id="4700" r:id="rId15"/>
    <p:sldId id="4702" r:id="rId16"/>
    <p:sldId id="4703" r:id="rId17"/>
    <p:sldId id="466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showGuides="1">
      <p:cViewPr varScale="1">
        <p:scale>
          <a:sx n="93" d="100"/>
          <a:sy n="93" d="100"/>
        </p:scale>
        <p:origin x="90" y="28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D5F4C0-A5EC-4FE2-9703-270C1CE1885F}" type="datetimeFigureOut">
              <a:rPr lang="en-GB" smtClean="0"/>
              <a:t>25/09/2024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262365-E959-4CAB-B1C4-A79DE9C86007}" type="slidenum">
              <a:rPr lang="en-GB" smtClean="0"/>
              <a:t>‹#›</a:t>
            </a:fld>
            <a:endParaRPr lang="en-GB"/>
          </a:p>
        </p:txBody>
      </p:sp>
    </p:spTree>
    <p:extLst>
      <p:ext uri="{BB962C8B-B14F-4D97-AF65-F5344CB8AC3E}">
        <p14:creationId xmlns:p14="http://schemas.microsoft.com/office/powerpoint/2010/main" val="1853043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0" name="Google Shape;100;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517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791272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47857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540363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777264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0663716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4744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287863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735124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537059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20706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2949373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820084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9709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92594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2089699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35520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3366128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Tree>
    <p:extLst>
      <p:ext uri="{BB962C8B-B14F-4D97-AF65-F5344CB8AC3E}">
        <p14:creationId xmlns:p14="http://schemas.microsoft.com/office/powerpoint/2010/main" val="1369808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90400" y="7622822"/>
            <a:ext cx="1101744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366429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46392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68152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620814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12191520" cy="6857760"/>
          </a:xfrm>
          <a:prstGeom prst="rect">
            <a:avLst/>
          </a:prstGeom>
          <a:ln>
            <a:noFill/>
          </a:ln>
        </p:spPr>
      </p:pic>
      <p:pic>
        <p:nvPicPr>
          <p:cNvPr id="7" name="Grafik 11"/>
          <p:cNvPicPr/>
          <p:nvPr/>
        </p:nvPicPr>
        <p:blipFill>
          <a:blip r:embed="rId15">
            <a:alphaModFix amt="40000"/>
          </a:blip>
          <a:stretch/>
        </p:blipFill>
        <p:spPr>
          <a:xfrm>
            <a:off x="3506400" y="1132320"/>
            <a:ext cx="5465280" cy="4798560"/>
          </a:xfrm>
          <a:prstGeom prst="rect">
            <a:avLst/>
          </a:prstGeom>
          <a:ln>
            <a:noFill/>
          </a:ln>
        </p:spPr>
      </p:pic>
      <p:sp>
        <p:nvSpPr>
          <p:cNvPr id="2" name="PlaceHolder 1"/>
          <p:cNvSpPr>
            <a:spLocks noGrp="1"/>
          </p:cNvSpPr>
          <p:nvPr>
            <p:ph type="title"/>
          </p:nvPr>
        </p:nvSpPr>
        <p:spPr>
          <a:xfrm>
            <a:off x="590400" y="1394880"/>
            <a:ext cx="11017440" cy="2387040"/>
          </a:xfrm>
          <a:prstGeom prst="rect">
            <a:avLst/>
          </a:prstGeom>
        </p:spPr>
        <p:txBody>
          <a:bodyPr anchor="b">
            <a:noAutofit/>
          </a:bodyPr>
          <a:lstStyle/>
          <a:p>
            <a:pPr algn="ctr">
              <a:lnSpc>
                <a:spcPts val="3563"/>
              </a:lnSpc>
            </a:pPr>
            <a:r>
              <a:rPr lang="de-DE" sz="4800" b="0" strike="noStrike" cap="all" spc="-1">
                <a:solidFill>
                  <a:srgbClr val="FFFFFF"/>
                </a:solidFill>
                <a:latin typeface="Arial"/>
              </a:rPr>
              <a:t>Add Title</a:t>
            </a:r>
            <a:endParaRPr lang="de-DE" sz="4800" b="0" strike="noStrike" spc="-1">
              <a:solidFill>
                <a:srgbClr val="0F124A"/>
              </a:solidFill>
              <a:latin typeface="Arial"/>
            </a:endParaRPr>
          </a:p>
        </p:txBody>
      </p:sp>
      <p:sp>
        <p:nvSpPr>
          <p:cNvPr id="3" name="PlaceHolder 2"/>
          <p:cNvSpPr>
            <a:spLocks noGrp="1"/>
          </p:cNvSpPr>
          <p:nvPr>
            <p:ph type="sldNum"/>
          </p:nvPr>
        </p:nvSpPr>
        <p:spPr>
          <a:xfrm>
            <a:off x="11660640" y="70080"/>
            <a:ext cx="385440" cy="226080"/>
          </a:xfrm>
          <a:prstGeom prst="rect">
            <a:avLst/>
          </a:prstGeom>
        </p:spPr>
        <p:txBody>
          <a:bodyPr anchor="ctr">
            <a:noAutofit/>
          </a:bodyPr>
          <a:lstStyle/>
          <a:p>
            <a:pPr algn="r">
              <a:lnSpc>
                <a:spcPts val="1652"/>
              </a:lnSpc>
            </a:pPr>
            <a:fld id="{5418D9B7-41AC-4D4F-BA1A-FF1ECBDC2359}" type="slidenum">
              <a:rPr lang="en-GB" sz="1067" spc="-1" smtClean="0">
                <a:solidFill>
                  <a:srgbClr val="FFFFFF"/>
                </a:solidFill>
              </a:rPr>
              <a:pPr algn="r">
                <a:lnSpc>
                  <a:spcPts val="1652"/>
                </a:lnSpc>
              </a:pPr>
              <a:t>‹#›</a:t>
            </a:fld>
            <a:endParaRPr lang="en-GB" sz="1067" spc="-1">
              <a:latin typeface="Times New Roman"/>
            </a:endParaRPr>
          </a:p>
        </p:txBody>
      </p:sp>
      <p:pic>
        <p:nvPicPr>
          <p:cNvPr id="4" name="Grafik 15"/>
          <p:cNvPicPr/>
          <p:nvPr/>
        </p:nvPicPr>
        <p:blipFill>
          <a:blip r:embed="rId16"/>
          <a:stretch/>
        </p:blipFill>
        <p:spPr>
          <a:xfrm>
            <a:off x="173760" y="127680"/>
            <a:ext cx="596640" cy="239520"/>
          </a:xfrm>
          <a:prstGeom prst="rect">
            <a:avLst/>
          </a:prstGeom>
          <a:ln>
            <a:noFill/>
          </a:ln>
        </p:spPr>
      </p:pic>
      <p:sp>
        <p:nvSpPr>
          <p:cNvPr id="5" name="PlaceHolder 3"/>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600" b="0" strike="noStrike" spc="-1">
                <a:solidFill>
                  <a:srgbClr val="0F124A"/>
                </a:solidFill>
                <a:latin typeface="Arial"/>
              </a:rPr>
              <a:t>Click to edit the outline text format</a:t>
            </a:r>
          </a:p>
          <a:p>
            <a:pPr marL="1151971" lvl="1" indent="-431989">
              <a:spcBef>
                <a:spcPts val="1512"/>
              </a:spcBef>
              <a:buClr>
                <a:srgbClr val="000000"/>
              </a:buClr>
              <a:buSzPct val="75000"/>
              <a:buFont typeface="Symbol" charset="2"/>
              <a:buChar char=""/>
            </a:pPr>
            <a:r>
              <a:rPr lang="de-DE" sz="1600" b="0" strike="noStrike" spc="-1">
                <a:solidFill>
                  <a:srgbClr val="0F124A"/>
                </a:solidFill>
                <a:latin typeface="Arial"/>
              </a:rPr>
              <a:t>Second Outline Level</a:t>
            </a:r>
          </a:p>
          <a:p>
            <a:pPr marL="1727957" lvl="2" indent="-383990">
              <a:spcBef>
                <a:spcPts val="1133"/>
              </a:spcBef>
              <a:buClr>
                <a:srgbClr val="000000"/>
              </a:buClr>
              <a:buSzPct val="45000"/>
              <a:buFont typeface="Wingdings" charset="2"/>
              <a:buChar char=""/>
            </a:pPr>
            <a:r>
              <a:rPr lang="de-DE" sz="1600" b="0" strike="noStrike" spc="-1">
                <a:solidFill>
                  <a:srgbClr val="0F124A"/>
                </a:solidFill>
                <a:latin typeface="Arial"/>
              </a:rPr>
              <a:t>Third Outline Level</a:t>
            </a:r>
          </a:p>
          <a:p>
            <a:pPr marL="2303942" lvl="3" indent="-287993">
              <a:spcBef>
                <a:spcPts val="756"/>
              </a:spcBef>
              <a:buClr>
                <a:srgbClr val="000000"/>
              </a:buClr>
              <a:buSzPct val="75000"/>
              <a:buFont typeface="Symbol" charset="2"/>
              <a:buChar char=""/>
            </a:pPr>
            <a:r>
              <a:rPr lang="de-DE" sz="1600" b="0" strike="noStrike" spc="-1">
                <a:solidFill>
                  <a:srgbClr val="0F124A"/>
                </a:solidFill>
                <a:latin typeface="Arial"/>
              </a:rPr>
              <a:t>Fourth Outline Level</a:t>
            </a:r>
          </a:p>
          <a:p>
            <a:pPr marL="2879928" lvl="4" indent="-287993">
              <a:spcBef>
                <a:spcPts val="377"/>
              </a:spcBef>
              <a:buClr>
                <a:srgbClr val="000000"/>
              </a:buClr>
              <a:buSzPct val="45000"/>
              <a:buFont typeface="Wingdings" charset="2"/>
              <a:buChar char=""/>
            </a:pPr>
            <a:r>
              <a:rPr lang="de-DE" sz="2667" b="0" strike="noStrike" spc="-1">
                <a:solidFill>
                  <a:srgbClr val="0F124A"/>
                </a:solidFill>
                <a:latin typeface="Arial"/>
              </a:rPr>
              <a:t>Fifth Outline Level</a:t>
            </a:r>
          </a:p>
          <a:p>
            <a:pPr marL="3455914" lvl="5" indent="-287993">
              <a:spcBef>
                <a:spcPts val="377"/>
              </a:spcBef>
              <a:buClr>
                <a:srgbClr val="000000"/>
              </a:buClr>
              <a:buSzPct val="45000"/>
              <a:buFont typeface="Wingdings" charset="2"/>
              <a:buChar char=""/>
            </a:pPr>
            <a:r>
              <a:rPr lang="de-DE" sz="2667" b="0" strike="noStrike" spc="-1">
                <a:solidFill>
                  <a:srgbClr val="0F124A"/>
                </a:solidFill>
                <a:latin typeface="Arial"/>
              </a:rPr>
              <a:t>Sixth Outline Level</a:t>
            </a:r>
          </a:p>
          <a:p>
            <a:pPr marL="4031899" lvl="6" indent="-287993">
              <a:spcBef>
                <a:spcPts val="377"/>
              </a:spcBef>
              <a:buClr>
                <a:srgbClr val="000000"/>
              </a:buClr>
              <a:buSzPct val="45000"/>
              <a:buFont typeface="Wingdings" charset="2"/>
              <a:buChar char=""/>
            </a:pPr>
            <a:r>
              <a:rPr lang="de-DE" sz="2667" b="0" strike="noStrike" spc="-1">
                <a:solidFill>
                  <a:srgbClr val="0F124A"/>
                </a:solidFill>
                <a:latin typeface="Arial"/>
              </a:rPr>
              <a:t>Seventh Outline Level</a:t>
            </a:r>
          </a:p>
        </p:txBody>
      </p:sp>
    </p:spTree>
    <p:extLst>
      <p:ext uri="{BB962C8B-B14F-4D97-AF65-F5344CB8AC3E}">
        <p14:creationId xmlns:p14="http://schemas.microsoft.com/office/powerpoint/2010/main" val="2037985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lnSpc>
          <a:spcPts val="4751"/>
        </a:lnSpc>
        <a:spcBef>
          <a:spcPct val="0"/>
        </a:spcBef>
        <a:buNone/>
        <a:defRPr sz="5867" kern="1200">
          <a:solidFill>
            <a:schemeClr val="tx1"/>
          </a:solidFill>
          <a:latin typeface="+mj-lt"/>
          <a:ea typeface="+mj-ea"/>
          <a:cs typeface="+mj-cs"/>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600" y="6378000"/>
            <a:ext cx="121914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0371765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hyperlink" Target="https://uspas.fnal.gov/about/about-uspas.shtml" TargetMode="External"/><Relationship Id="rId2" Type="http://schemas.openxmlformats.org/officeDocument/2006/relationships/hyperlink" Target="https://uspas.fnal.gov/index.shtml" TargetMode="External"/><Relationship Id="rId1" Type="http://schemas.openxmlformats.org/officeDocument/2006/relationships/slideLayout" Target="../slideLayouts/slideLayout23.xml"/><Relationship Id="rId6" Type="http://schemas.openxmlformats.org/officeDocument/2006/relationships/hyperlink" Target="https://uspas.fnal.gov/programs/2025/knoxville/courses/collider-interaction.shtml" TargetMode="External"/><Relationship Id="rId5" Type="http://schemas.openxmlformats.org/officeDocument/2006/relationships/hyperlink" Target="https://uspas.fnal.gov/programs/2025/knoxville/courses/colliders-henp.shtml" TargetMode="External"/><Relationship Id="rId4" Type="http://schemas.openxmlformats.org/officeDocument/2006/relationships/hyperlink" Target="https://uspas.fnal.gov/programs/2025/knoxville/index.shtml" TargetMode="Externa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50153" y="602195"/>
            <a:ext cx="11017440" cy="2387040"/>
          </a:xfrm>
          <a:prstGeom prst="rect">
            <a:avLst/>
          </a:prstGeom>
          <a:noFill/>
          <a:ln>
            <a:noFill/>
          </a:ln>
        </p:spPr>
        <p:txBody>
          <a:bodyPr anchor="b">
            <a:noAutofit/>
          </a:bodyPr>
          <a:lstStyle/>
          <a:p>
            <a:pPr algn="ctr" defTabSz="1219170">
              <a:lnSpc>
                <a:spcPts val="4751"/>
              </a:lnSpc>
            </a:pPr>
            <a:r>
              <a:rPr lang="en-US" sz="3733" cap="all" spc="-1" dirty="0">
                <a:solidFill>
                  <a:srgbClr val="FFFFFF"/>
                </a:solidFill>
                <a:latin typeface="Arial"/>
              </a:rPr>
              <a:t>General Information</a:t>
            </a:r>
            <a:endParaRPr lang="de-DE" sz="3733" spc="-1" dirty="0">
              <a:solidFill>
                <a:srgbClr val="0F124A"/>
              </a:solidFill>
              <a:latin typeface="Arial"/>
            </a:endParaRPr>
          </a:p>
        </p:txBody>
      </p:sp>
      <p:sp>
        <p:nvSpPr>
          <p:cNvPr id="254" name="TextShape 2"/>
          <p:cNvSpPr txBox="1"/>
          <p:nvPr/>
        </p:nvSpPr>
        <p:spPr>
          <a:xfrm>
            <a:off x="590400" y="4606675"/>
            <a:ext cx="11017440" cy="1655520"/>
          </a:xfrm>
          <a:prstGeom prst="rect">
            <a:avLst/>
          </a:prstGeom>
          <a:noFill/>
          <a:ln>
            <a:noFill/>
          </a:ln>
        </p:spPr>
        <p:txBody>
          <a:bodyPr>
            <a:noAutofit/>
          </a:bodyPr>
          <a:lstStyle/>
          <a:p>
            <a:pPr algn="ctr" defTabSz="1219170">
              <a:lnSpc>
                <a:spcPts val="1852"/>
              </a:lnSpc>
            </a:pPr>
            <a:r>
              <a:rPr lang="en-US" sz="1600" spc="-1" dirty="0">
                <a:solidFill>
                  <a:srgbClr val="FFFFFF"/>
                </a:solidFill>
                <a:latin typeface="Arial"/>
              </a:rPr>
              <a:t>FCC-ee Optics Design Meeting #1</a:t>
            </a:r>
            <a:r>
              <a:rPr lang="en-GB" sz="1600" spc="-1" dirty="0">
                <a:solidFill>
                  <a:srgbClr val="FFFFFF"/>
                </a:solidFill>
                <a:latin typeface="Arial"/>
              </a:rPr>
              <a:t>92 &amp; 63rd FCCIS WP2.2 meeting</a:t>
            </a:r>
            <a:r>
              <a:rPr lang="en-US" sz="1600" spc="-1" dirty="0">
                <a:solidFill>
                  <a:srgbClr val="FFFFFF"/>
                </a:solidFill>
                <a:latin typeface="Arial"/>
              </a:rPr>
              <a:t>, 26 September 2024</a:t>
            </a:r>
          </a:p>
        </p:txBody>
      </p:sp>
      <p:sp>
        <p:nvSpPr>
          <p:cNvPr id="255" name="TextShape 3"/>
          <p:cNvSpPr txBox="1"/>
          <p:nvPr/>
        </p:nvSpPr>
        <p:spPr>
          <a:xfrm>
            <a:off x="11660640" y="130080"/>
            <a:ext cx="385440" cy="226080"/>
          </a:xfrm>
          <a:prstGeom prst="rect">
            <a:avLst/>
          </a:prstGeom>
          <a:noFill/>
          <a:ln>
            <a:noFill/>
          </a:ln>
        </p:spPr>
        <p:txBody>
          <a:bodyPr anchor="ctr">
            <a:noAutofit/>
          </a:bodyPr>
          <a:lstStyle/>
          <a:p>
            <a:pPr algn="r" defTabSz="1219170">
              <a:lnSpc>
                <a:spcPts val="1652"/>
              </a:lnSpc>
            </a:pPr>
            <a:fld id="{FCF8C41B-6C38-4A78-9906-C2FF7FEA7BAE}" type="slidenum">
              <a:rPr lang="en-GB" sz="1067" spc="-1">
                <a:solidFill>
                  <a:srgbClr val="FFFFFF"/>
                </a:solidFill>
                <a:latin typeface="Arial"/>
              </a:rPr>
              <a:pPr algn="r" defTabSz="1219170">
                <a:lnSpc>
                  <a:spcPts val="1652"/>
                </a:lnSpc>
              </a:pPr>
              <a:t>1</a:t>
            </a:fld>
            <a:endParaRPr lang="en-GB" sz="1067" spc="-1">
              <a:solidFill>
                <a:prstClr val="black"/>
              </a:solidFill>
              <a:latin typeface="Times New Roman"/>
            </a:endParaRPr>
          </a:p>
        </p:txBody>
      </p:sp>
      <p:sp>
        <p:nvSpPr>
          <p:cNvPr id="256" name="CustomShape 4"/>
          <p:cNvSpPr/>
          <p:nvPr/>
        </p:nvSpPr>
        <p:spPr>
          <a:xfrm>
            <a:off x="1344000" y="130080"/>
            <a:ext cx="2717760" cy="226080"/>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noAutofit/>
          </a:bodyPr>
          <a:lstStyle/>
          <a:p>
            <a:pPr defTabSz="1219170">
              <a:lnSpc>
                <a:spcPts val="1652"/>
              </a:lnSpc>
            </a:pPr>
            <a:endParaRPr lang="en-GB" sz="1200" spc="-1" dirty="0">
              <a:solidFill>
                <a:prstClr val="black"/>
              </a:solidFill>
              <a:latin typeface="Arial"/>
            </a:endParaRPr>
          </a:p>
        </p:txBody>
      </p:sp>
      <p:sp>
        <p:nvSpPr>
          <p:cNvPr id="2" name="TextBox 1">
            <a:extLst>
              <a:ext uri="{FF2B5EF4-FFF2-40B4-BE49-F238E27FC236}">
                <a16:creationId xmlns:a16="http://schemas.microsoft.com/office/drawing/2014/main" id="{E23B58C8-A58F-0BED-523F-46DF4812DD3E}"/>
              </a:ext>
            </a:extLst>
          </p:cNvPr>
          <p:cNvSpPr txBox="1"/>
          <p:nvPr/>
        </p:nvSpPr>
        <p:spPr>
          <a:xfrm>
            <a:off x="4523223" y="3367067"/>
            <a:ext cx="2871299" cy="461665"/>
          </a:xfrm>
          <a:prstGeom prst="rect">
            <a:avLst/>
          </a:prstGeom>
          <a:noFill/>
        </p:spPr>
        <p:txBody>
          <a:bodyPr wrap="none" rtlCol="0">
            <a:spAutoFit/>
          </a:bodyPr>
          <a:lstStyle/>
          <a:p>
            <a:pPr algn="ctr" defTabSz="1219170"/>
            <a:r>
              <a:rPr lang="en-US" sz="2400" dirty="0">
                <a:solidFill>
                  <a:prstClr val="white"/>
                </a:solidFill>
                <a:latin typeface="Arial"/>
              </a:rPr>
              <a:t>Frank Zimmermann</a:t>
            </a:r>
            <a:endParaRPr lang="en-GB" sz="2400" dirty="0">
              <a:solidFill>
                <a:prstClr val="white"/>
              </a:solidFill>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2634269-D0B8-75F8-8D4F-DDEE2B718E00}"/>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pic>
        <p:nvPicPr>
          <p:cNvPr id="4" name="Picture 3">
            <a:extLst>
              <a:ext uri="{FF2B5EF4-FFF2-40B4-BE49-F238E27FC236}">
                <a16:creationId xmlns:a16="http://schemas.microsoft.com/office/drawing/2014/main" id="{5BE332C7-BB88-5033-E1F3-EE34A343D3B3}"/>
              </a:ext>
            </a:extLst>
          </p:cNvPr>
          <p:cNvPicPr>
            <a:picLocks noChangeAspect="1"/>
          </p:cNvPicPr>
          <p:nvPr/>
        </p:nvPicPr>
        <p:blipFill>
          <a:blip r:embed="rId2"/>
          <a:stretch>
            <a:fillRect/>
          </a:stretch>
        </p:blipFill>
        <p:spPr>
          <a:xfrm>
            <a:off x="2243137" y="1066800"/>
            <a:ext cx="8411164" cy="5156906"/>
          </a:xfrm>
          <a:prstGeom prst="rect">
            <a:avLst/>
          </a:prstGeom>
        </p:spPr>
      </p:pic>
      <p:sp>
        <p:nvSpPr>
          <p:cNvPr id="5" name="TextBox 4">
            <a:extLst>
              <a:ext uri="{FF2B5EF4-FFF2-40B4-BE49-F238E27FC236}">
                <a16:creationId xmlns:a16="http://schemas.microsoft.com/office/drawing/2014/main" id="{26E692A7-8A07-2FC7-0EE0-86D5F84F1C1B}"/>
              </a:ext>
            </a:extLst>
          </p:cNvPr>
          <p:cNvSpPr txBox="1"/>
          <p:nvPr/>
        </p:nvSpPr>
        <p:spPr>
          <a:xfrm>
            <a:off x="9001125" y="85520"/>
            <a:ext cx="3132589" cy="535724"/>
          </a:xfrm>
          <a:prstGeom prst="rect">
            <a:avLst/>
          </a:prstGeom>
          <a:solidFill>
            <a:srgbClr val="FFFF00"/>
          </a:solidFill>
        </p:spPr>
        <p:txBody>
          <a:bodyPr wrap="none" rtlCol="0">
            <a:spAutoFit/>
          </a:bodyPr>
          <a:lstStyle/>
          <a:p>
            <a:pPr algn="l">
              <a:lnSpc>
                <a:spcPts val="3700"/>
              </a:lnSpc>
            </a:pPr>
            <a:r>
              <a:rPr lang="en-US" sz="3000" dirty="0"/>
              <a:t>C. Garcia Jaimes</a:t>
            </a:r>
            <a:endParaRPr lang="en-GB" sz="3000" dirty="0"/>
          </a:p>
        </p:txBody>
      </p:sp>
      <p:sp>
        <p:nvSpPr>
          <p:cNvPr id="6" name="TextBox 5">
            <a:extLst>
              <a:ext uri="{FF2B5EF4-FFF2-40B4-BE49-F238E27FC236}">
                <a16:creationId xmlns:a16="http://schemas.microsoft.com/office/drawing/2014/main" id="{E1BAA483-74D3-651D-717C-A7D8FAD81807}"/>
              </a:ext>
            </a:extLst>
          </p:cNvPr>
          <p:cNvSpPr txBox="1"/>
          <p:nvPr/>
        </p:nvSpPr>
        <p:spPr>
          <a:xfrm>
            <a:off x="249256" y="126621"/>
            <a:ext cx="11514653" cy="523220"/>
          </a:xfrm>
          <a:prstGeom prst="rect">
            <a:avLst/>
          </a:prstGeom>
          <a:noFill/>
        </p:spPr>
        <p:txBody>
          <a:bodyPr wrap="square">
            <a:spAutoFit/>
          </a:bodyPr>
          <a:lstStyle/>
          <a:p>
            <a:r>
              <a:rPr lang="en-GB" sz="2800" dirty="0"/>
              <a:t>Ballistic optics</a:t>
            </a:r>
          </a:p>
        </p:txBody>
      </p:sp>
    </p:spTree>
    <p:extLst>
      <p:ext uri="{BB962C8B-B14F-4D97-AF65-F5344CB8AC3E}">
        <p14:creationId xmlns:p14="http://schemas.microsoft.com/office/powerpoint/2010/main" val="35858188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CDBBDF8-65C4-710A-8BD4-9783C3A4561C}"/>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pic>
        <p:nvPicPr>
          <p:cNvPr id="4" name="Picture 3">
            <a:extLst>
              <a:ext uri="{FF2B5EF4-FFF2-40B4-BE49-F238E27FC236}">
                <a16:creationId xmlns:a16="http://schemas.microsoft.com/office/drawing/2014/main" id="{31C802B1-434C-3B43-4A8A-264F68E59097}"/>
              </a:ext>
            </a:extLst>
          </p:cNvPr>
          <p:cNvPicPr>
            <a:picLocks noChangeAspect="1"/>
          </p:cNvPicPr>
          <p:nvPr/>
        </p:nvPicPr>
        <p:blipFill>
          <a:blip r:embed="rId2"/>
          <a:stretch>
            <a:fillRect/>
          </a:stretch>
        </p:blipFill>
        <p:spPr>
          <a:xfrm>
            <a:off x="80962" y="2124075"/>
            <a:ext cx="12030075" cy="2609850"/>
          </a:xfrm>
          <a:prstGeom prst="rect">
            <a:avLst/>
          </a:prstGeom>
        </p:spPr>
      </p:pic>
      <p:sp>
        <p:nvSpPr>
          <p:cNvPr id="5" name="TextBox 4">
            <a:extLst>
              <a:ext uri="{FF2B5EF4-FFF2-40B4-BE49-F238E27FC236}">
                <a16:creationId xmlns:a16="http://schemas.microsoft.com/office/drawing/2014/main" id="{6D983D17-DDDC-FEA0-9DE5-F8182ABAB2F4}"/>
              </a:ext>
            </a:extLst>
          </p:cNvPr>
          <p:cNvSpPr txBox="1"/>
          <p:nvPr/>
        </p:nvSpPr>
        <p:spPr>
          <a:xfrm>
            <a:off x="9001125" y="85520"/>
            <a:ext cx="2257349" cy="535724"/>
          </a:xfrm>
          <a:prstGeom prst="rect">
            <a:avLst/>
          </a:prstGeom>
          <a:solidFill>
            <a:srgbClr val="FFFF00"/>
          </a:solidFill>
        </p:spPr>
        <p:txBody>
          <a:bodyPr wrap="none" rtlCol="0">
            <a:spAutoFit/>
          </a:bodyPr>
          <a:lstStyle/>
          <a:p>
            <a:pPr algn="l">
              <a:lnSpc>
                <a:spcPts val="3700"/>
              </a:lnSpc>
            </a:pPr>
            <a:r>
              <a:rPr lang="en-US" sz="3000" dirty="0"/>
              <a:t>K. Skoufaris</a:t>
            </a:r>
            <a:endParaRPr lang="en-GB" sz="3000" dirty="0"/>
          </a:p>
        </p:txBody>
      </p:sp>
      <p:sp>
        <p:nvSpPr>
          <p:cNvPr id="6" name="TextBox 5">
            <a:extLst>
              <a:ext uri="{FF2B5EF4-FFF2-40B4-BE49-F238E27FC236}">
                <a16:creationId xmlns:a16="http://schemas.microsoft.com/office/drawing/2014/main" id="{47580CA3-FB68-BBCE-281F-8D06AD847349}"/>
              </a:ext>
            </a:extLst>
          </p:cNvPr>
          <p:cNvSpPr txBox="1"/>
          <p:nvPr/>
        </p:nvSpPr>
        <p:spPr>
          <a:xfrm>
            <a:off x="249256" y="126621"/>
            <a:ext cx="11514653" cy="523220"/>
          </a:xfrm>
          <a:prstGeom prst="rect">
            <a:avLst/>
          </a:prstGeom>
          <a:noFill/>
        </p:spPr>
        <p:txBody>
          <a:bodyPr wrap="square">
            <a:spAutoFit/>
          </a:bodyPr>
          <a:lstStyle/>
          <a:p>
            <a:r>
              <a:rPr lang="en-GB" sz="2800" dirty="0"/>
              <a:t>DA in relaxed optics</a:t>
            </a:r>
          </a:p>
        </p:txBody>
      </p:sp>
    </p:spTree>
    <p:extLst>
      <p:ext uri="{BB962C8B-B14F-4D97-AF65-F5344CB8AC3E}">
        <p14:creationId xmlns:p14="http://schemas.microsoft.com/office/powerpoint/2010/main" val="278477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2C91B4B-94A5-8C0D-E874-6B02FC96CF90}"/>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pic>
        <p:nvPicPr>
          <p:cNvPr id="4" name="Picture 3">
            <a:extLst>
              <a:ext uri="{FF2B5EF4-FFF2-40B4-BE49-F238E27FC236}">
                <a16:creationId xmlns:a16="http://schemas.microsoft.com/office/drawing/2014/main" id="{3BFDA976-EF88-D50D-1146-64CE39E483E7}"/>
              </a:ext>
            </a:extLst>
          </p:cNvPr>
          <p:cNvPicPr>
            <a:picLocks noChangeAspect="1"/>
          </p:cNvPicPr>
          <p:nvPr/>
        </p:nvPicPr>
        <p:blipFill>
          <a:blip r:embed="rId2"/>
          <a:stretch>
            <a:fillRect/>
          </a:stretch>
        </p:blipFill>
        <p:spPr>
          <a:xfrm>
            <a:off x="775982" y="1181528"/>
            <a:ext cx="9915296" cy="4849402"/>
          </a:xfrm>
          <a:prstGeom prst="rect">
            <a:avLst/>
          </a:prstGeom>
        </p:spPr>
      </p:pic>
      <p:sp>
        <p:nvSpPr>
          <p:cNvPr id="5" name="TextBox 4">
            <a:extLst>
              <a:ext uri="{FF2B5EF4-FFF2-40B4-BE49-F238E27FC236}">
                <a16:creationId xmlns:a16="http://schemas.microsoft.com/office/drawing/2014/main" id="{6CB456E4-5772-ED78-7A7B-6A0F127E4D5B}"/>
              </a:ext>
            </a:extLst>
          </p:cNvPr>
          <p:cNvSpPr txBox="1"/>
          <p:nvPr/>
        </p:nvSpPr>
        <p:spPr>
          <a:xfrm>
            <a:off x="249256" y="126621"/>
            <a:ext cx="11514653" cy="523220"/>
          </a:xfrm>
          <a:prstGeom prst="rect">
            <a:avLst/>
          </a:prstGeom>
          <a:noFill/>
        </p:spPr>
        <p:txBody>
          <a:bodyPr wrap="square">
            <a:spAutoFit/>
          </a:bodyPr>
          <a:lstStyle/>
          <a:p>
            <a:r>
              <a:rPr lang="en-GB" sz="2800" dirty="0"/>
              <a:t>BBA Update</a:t>
            </a:r>
          </a:p>
        </p:txBody>
      </p:sp>
      <p:sp>
        <p:nvSpPr>
          <p:cNvPr id="6" name="TextBox 5">
            <a:extLst>
              <a:ext uri="{FF2B5EF4-FFF2-40B4-BE49-F238E27FC236}">
                <a16:creationId xmlns:a16="http://schemas.microsoft.com/office/drawing/2014/main" id="{A81FA874-1311-7B87-9380-A92FE04E5F33}"/>
              </a:ext>
            </a:extLst>
          </p:cNvPr>
          <p:cNvSpPr txBox="1"/>
          <p:nvPr/>
        </p:nvSpPr>
        <p:spPr>
          <a:xfrm>
            <a:off x="9854925" y="85520"/>
            <a:ext cx="1908984" cy="535724"/>
          </a:xfrm>
          <a:prstGeom prst="rect">
            <a:avLst/>
          </a:prstGeom>
          <a:solidFill>
            <a:srgbClr val="FFFF00"/>
          </a:solidFill>
        </p:spPr>
        <p:txBody>
          <a:bodyPr wrap="none" rtlCol="0">
            <a:spAutoFit/>
          </a:bodyPr>
          <a:lstStyle/>
          <a:p>
            <a:pPr algn="l">
              <a:lnSpc>
                <a:spcPts val="3700"/>
              </a:lnSpc>
            </a:pPr>
            <a:r>
              <a:rPr lang="en-US" sz="3000" dirty="0"/>
              <a:t>C. Goffing</a:t>
            </a:r>
            <a:endParaRPr lang="en-GB" sz="3000" dirty="0"/>
          </a:p>
        </p:txBody>
      </p:sp>
    </p:spTree>
    <p:extLst>
      <p:ext uri="{BB962C8B-B14F-4D97-AF65-F5344CB8AC3E}">
        <p14:creationId xmlns:p14="http://schemas.microsoft.com/office/powerpoint/2010/main" val="38685766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1E618EE-69CC-C05A-9AE6-0ED3145307FA}"/>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pic>
        <p:nvPicPr>
          <p:cNvPr id="4" name="Picture 3">
            <a:extLst>
              <a:ext uri="{FF2B5EF4-FFF2-40B4-BE49-F238E27FC236}">
                <a16:creationId xmlns:a16="http://schemas.microsoft.com/office/drawing/2014/main" id="{0983F014-4DB4-04C9-CB88-4C412F2AE05C}"/>
              </a:ext>
            </a:extLst>
          </p:cNvPr>
          <p:cNvPicPr>
            <a:picLocks noChangeAspect="1"/>
          </p:cNvPicPr>
          <p:nvPr/>
        </p:nvPicPr>
        <p:blipFill>
          <a:blip r:embed="rId2"/>
          <a:stretch>
            <a:fillRect/>
          </a:stretch>
        </p:blipFill>
        <p:spPr>
          <a:xfrm>
            <a:off x="1326909" y="1211654"/>
            <a:ext cx="9030182" cy="4850098"/>
          </a:xfrm>
          <a:prstGeom prst="rect">
            <a:avLst/>
          </a:prstGeom>
        </p:spPr>
      </p:pic>
      <p:sp>
        <p:nvSpPr>
          <p:cNvPr id="5" name="TextBox 4">
            <a:extLst>
              <a:ext uri="{FF2B5EF4-FFF2-40B4-BE49-F238E27FC236}">
                <a16:creationId xmlns:a16="http://schemas.microsoft.com/office/drawing/2014/main" id="{E4E07D85-FA9E-70C3-59C3-22C027993D6C}"/>
              </a:ext>
            </a:extLst>
          </p:cNvPr>
          <p:cNvSpPr txBox="1"/>
          <p:nvPr/>
        </p:nvSpPr>
        <p:spPr>
          <a:xfrm>
            <a:off x="249256" y="126621"/>
            <a:ext cx="11514653" cy="523220"/>
          </a:xfrm>
          <a:prstGeom prst="rect">
            <a:avLst/>
          </a:prstGeom>
          <a:noFill/>
        </p:spPr>
        <p:txBody>
          <a:bodyPr wrap="square">
            <a:spAutoFit/>
          </a:bodyPr>
          <a:lstStyle/>
          <a:p>
            <a:r>
              <a:rPr lang="en-GB" sz="2800" dirty="0"/>
              <a:t>BBA Update</a:t>
            </a:r>
          </a:p>
        </p:txBody>
      </p:sp>
      <p:sp>
        <p:nvSpPr>
          <p:cNvPr id="6" name="TextBox 5">
            <a:extLst>
              <a:ext uri="{FF2B5EF4-FFF2-40B4-BE49-F238E27FC236}">
                <a16:creationId xmlns:a16="http://schemas.microsoft.com/office/drawing/2014/main" id="{7BF21009-48C3-9820-322B-C5EACEB0A354}"/>
              </a:ext>
            </a:extLst>
          </p:cNvPr>
          <p:cNvSpPr txBox="1"/>
          <p:nvPr/>
        </p:nvSpPr>
        <p:spPr>
          <a:xfrm>
            <a:off x="9854925" y="85520"/>
            <a:ext cx="1908984" cy="535724"/>
          </a:xfrm>
          <a:prstGeom prst="rect">
            <a:avLst/>
          </a:prstGeom>
          <a:solidFill>
            <a:srgbClr val="FFFF00"/>
          </a:solidFill>
        </p:spPr>
        <p:txBody>
          <a:bodyPr wrap="none" rtlCol="0">
            <a:spAutoFit/>
          </a:bodyPr>
          <a:lstStyle/>
          <a:p>
            <a:pPr algn="l">
              <a:lnSpc>
                <a:spcPts val="3700"/>
              </a:lnSpc>
            </a:pPr>
            <a:r>
              <a:rPr lang="en-US" sz="3000" dirty="0"/>
              <a:t>C. Goffing</a:t>
            </a:r>
            <a:endParaRPr lang="en-GB" sz="3000" dirty="0"/>
          </a:p>
        </p:txBody>
      </p:sp>
    </p:spTree>
    <p:extLst>
      <p:ext uri="{BB962C8B-B14F-4D97-AF65-F5344CB8AC3E}">
        <p14:creationId xmlns:p14="http://schemas.microsoft.com/office/powerpoint/2010/main" val="8404861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9E6338-090C-AAC1-4D3D-6102B4DE94C2}"/>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p:pic>
        <p:nvPicPr>
          <p:cNvPr id="4" name="Picture 3">
            <a:extLst>
              <a:ext uri="{FF2B5EF4-FFF2-40B4-BE49-F238E27FC236}">
                <a16:creationId xmlns:a16="http://schemas.microsoft.com/office/drawing/2014/main" id="{8D59F562-1B16-D475-DD35-E1613F99F41C}"/>
              </a:ext>
            </a:extLst>
          </p:cNvPr>
          <p:cNvPicPr>
            <a:picLocks noChangeAspect="1"/>
          </p:cNvPicPr>
          <p:nvPr/>
        </p:nvPicPr>
        <p:blipFill>
          <a:blip r:embed="rId2"/>
          <a:stretch>
            <a:fillRect/>
          </a:stretch>
        </p:blipFill>
        <p:spPr>
          <a:xfrm>
            <a:off x="856273" y="2017623"/>
            <a:ext cx="9971453" cy="2646452"/>
          </a:xfrm>
          <a:prstGeom prst="rect">
            <a:avLst/>
          </a:prstGeom>
        </p:spPr>
      </p:pic>
      <p:sp>
        <p:nvSpPr>
          <p:cNvPr id="5" name="TextBox 4">
            <a:extLst>
              <a:ext uri="{FF2B5EF4-FFF2-40B4-BE49-F238E27FC236}">
                <a16:creationId xmlns:a16="http://schemas.microsoft.com/office/drawing/2014/main" id="{22409C55-90CC-C4B1-C7B6-62407284F38A}"/>
              </a:ext>
            </a:extLst>
          </p:cNvPr>
          <p:cNvSpPr txBox="1"/>
          <p:nvPr/>
        </p:nvSpPr>
        <p:spPr>
          <a:xfrm>
            <a:off x="249256" y="126621"/>
            <a:ext cx="11514653" cy="523220"/>
          </a:xfrm>
          <a:prstGeom prst="rect">
            <a:avLst/>
          </a:prstGeom>
          <a:noFill/>
        </p:spPr>
        <p:txBody>
          <a:bodyPr wrap="square">
            <a:spAutoFit/>
          </a:bodyPr>
          <a:lstStyle/>
          <a:p>
            <a:r>
              <a:rPr lang="en-GB" sz="2800" dirty="0"/>
              <a:t>BPM resolution studies</a:t>
            </a:r>
          </a:p>
        </p:txBody>
      </p:sp>
      <p:sp>
        <p:nvSpPr>
          <p:cNvPr id="6" name="TextBox 5">
            <a:extLst>
              <a:ext uri="{FF2B5EF4-FFF2-40B4-BE49-F238E27FC236}">
                <a16:creationId xmlns:a16="http://schemas.microsoft.com/office/drawing/2014/main" id="{EBB1FC23-74E1-B98C-46C1-98B9098E2AC4}"/>
              </a:ext>
            </a:extLst>
          </p:cNvPr>
          <p:cNvSpPr txBox="1"/>
          <p:nvPr/>
        </p:nvSpPr>
        <p:spPr>
          <a:xfrm>
            <a:off x="9854925" y="85520"/>
            <a:ext cx="1957587" cy="535724"/>
          </a:xfrm>
          <a:prstGeom prst="rect">
            <a:avLst/>
          </a:prstGeom>
          <a:solidFill>
            <a:srgbClr val="FFFF00"/>
          </a:solidFill>
        </p:spPr>
        <p:txBody>
          <a:bodyPr wrap="none" rtlCol="0">
            <a:spAutoFit/>
          </a:bodyPr>
          <a:lstStyle/>
          <a:p>
            <a:pPr algn="l">
              <a:lnSpc>
                <a:spcPts val="3700"/>
              </a:lnSpc>
            </a:pPr>
            <a:r>
              <a:rPr lang="en-US" sz="3000" dirty="0"/>
              <a:t>J. Keintzel</a:t>
            </a:r>
            <a:endParaRPr lang="en-GB" sz="3000" dirty="0"/>
          </a:p>
        </p:txBody>
      </p:sp>
    </p:spTree>
    <p:extLst>
      <p:ext uri="{BB962C8B-B14F-4D97-AF65-F5344CB8AC3E}">
        <p14:creationId xmlns:p14="http://schemas.microsoft.com/office/powerpoint/2010/main" val="3720000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7AF8B9D-DE37-181C-A69E-1271C823309C}"/>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4" name="TextBox 3">
            <a:extLst>
              <a:ext uri="{FF2B5EF4-FFF2-40B4-BE49-F238E27FC236}">
                <a16:creationId xmlns:a16="http://schemas.microsoft.com/office/drawing/2014/main" id="{44F19C2A-98B5-2672-99D2-3721343502D7}"/>
              </a:ext>
            </a:extLst>
          </p:cNvPr>
          <p:cNvSpPr txBox="1"/>
          <p:nvPr/>
        </p:nvSpPr>
        <p:spPr>
          <a:xfrm>
            <a:off x="142875" y="858832"/>
            <a:ext cx="11805970" cy="5909310"/>
          </a:xfrm>
          <a:prstGeom prst="rect">
            <a:avLst/>
          </a:prstGeom>
          <a:noFill/>
        </p:spPr>
        <p:txBody>
          <a:bodyPr wrap="square">
            <a:spAutoFit/>
          </a:bodyPr>
          <a:lstStyle/>
          <a:p>
            <a:r>
              <a:rPr lang="en-US" sz="1800" dirty="0">
                <a:solidFill>
                  <a:srgbClr val="000000"/>
                </a:solidFill>
                <a:effectLst/>
                <a:latin typeface="Calibri" panose="020F0502020204030204" pitchFamily="34" charset="0"/>
                <a:ea typeface="Aptos" panose="020B0004020202020204" pitchFamily="34" charset="0"/>
              </a:rPr>
              <a:t>    USPAS Web Site: </a:t>
            </a:r>
            <a:r>
              <a:rPr lang="en-US" sz="1800" u="sng" dirty="0">
                <a:solidFill>
                  <a:srgbClr val="000000"/>
                </a:solidFill>
                <a:effectLst/>
                <a:latin typeface="Calibri" panose="020F0502020204030204" pitchFamily="34" charset="0"/>
                <a:ea typeface="Aptos" panose="020B0004020202020204" pitchFamily="34" charset="0"/>
                <a:hlinkClick r:id="rId2"/>
              </a:rPr>
              <a:t>https://uspas.fnal.gov/index.shtml</a:t>
            </a:r>
            <a:r>
              <a:rPr lang="en-US" sz="1800" dirty="0">
                <a:solidFill>
                  <a:srgbClr val="000000"/>
                </a:solidFill>
                <a:effectLst/>
                <a:latin typeface="Calibri" panose="020F0502020204030204" pitchFamily="34" charset="0"/>
                <a:ea typeface="Aptos" panose="020B0004020202020204" pitchFamily="34" charset="0"/>
              </a:rPr>
              <a:t> ,     USPAs Overview: </a:t>
            </a:r>
            <a:r>
              <a:rPr lang="en-US" sz="1800" u="sng" dirty="0">
                <a:solidFill>
                  <a:srgbClr val="000000"/>
                </a:solidFill>
                <a:effectLst/>
                <a:latin typeface="Calibri" panose="020F0502020204030204" pitchFamily="34" charset="0"/>
                <a:ea typeface="Aptos" panose="020B0004020202020204" pitchFamily="34" charset="0"/>
                <a:hlinkClick r:id="rId3"/>
              </a:rPr>
              <a:t>https://uspas.fnal.gov/about/about-uspas.shtml</a:t>
            </a:r>
            <a:r>
              <a:rPr lang="en-US" sz="1800" dirty="0">
                <a:solidFill>
                  <a:srgbClr val="000000"/>
                </a:solidFill>
                <a:effectLst/>
                <a:latin typeface="Calibri" panose="020F0502020204030204" pitchFamily="34" charset="0"/>
                <a:ea typeface="Aptos" panose="020B0004020202020204" pitchFamily="34" charset="0"/>
              </a:rPr>
              <a:t> </a:t>
            </a:r>
            <a:endParaRPr lang="en-GB" sz="1800" dirty="0">
              <a:effectLst/>
              <a:latin typeface="Calibri" panose="020F0502020204030204" pitchFamily="34" charset="0"/>
              <a:ea typeface="Aptos" panose="020B0004020202020204" pitchFamily="34" charset="0"/>
            </a:endParaRPr>
          </a:p>
          <a:p>
            <a:r>
              <a:rPr lang="en-US" sz="1800" dirty="0">
                <a:solidFill>
                  <a:srgbClr val="000000"/>
                </a:solidFill>
                <a:effectLst/>
                <a:latin typeface="Calibri" panose="020F0502020204030204" pitchFamily="34" charset="0"/>
                <a:ea typeface="Aptos" panose="020B0004020202020204" pitchFamily="34" charset="0"/>
              </a:rPr>
              <a:t> </a:t>
            </a:r>
            <a:endParaRPr lang="en-GB" sz="1800" dirty="0">
              <a:effectLst/>
              <a:latin typeface="Calibri" panose="020F0502020204030204" pitchFamily="34" charset="0"/>
              <a:ea typeface="Aptos" panose="020B0004020202020204" pitchFamily="34" charset="0"/>
            </a:endParaRPr>
          </a:p>
          <a:p>
            <a:r>
              <a:rPr lang="en-US" sz="1800" b="1" dirty="0">
                <a:solidFill>
                  <a:srgbClr val="000000"/>
                </a:solidFill>
                <a:effectLst/>
                <a:latin typeface="Calibri" panose="020F0502020204030204" pitchFamily="34" charset="0"/>
                <a:ea typeface="Aptos" panose="020B0004020202020204" pitchFamily="34" charset="0"/>
              </a:rPr>
              <a:t>USPAS Winter 2025 session:  Knoxville, TN (proximity to Oak Ridge National Lab)</a:t>
            </a:r>
            <a:r>
              <a:rPr lang="en-US" b="1" dirty="0">
                <a:solidFill>
                  <a:srgbClr val="000000"/>
                </a:solidFill>
                <a:latin typeface="Calibri" panose="020F0502020204030204" pitchFamily="34" charset="0"/>
                <a:ea typeface="Aptos" panose="020B0004020202020204" pitchFamily="34" charset="0"/>
              </a:rPr>
              <a:t>. </a:t>
            </a:r>
            <a:r>
              <a:rPr lang="en-US" sz="1800" b="1" dirty="0">
                <a:solidFill>
                  <a:srgbClr val="000000"/>
                </a:solidFill>
                <a:effectLst/>
                <a:latin typeface="Calibri" panose="020F0502020204030204" pitchFamily="34" charset="0"/>
                <a:ea typeface="Aptos" panose="020B0004020202020204" pitchFamily="34" charset="0"/>
              </a:rPr>
              <a:t>January 27 - February 7, 2025 </a:t>
            </a:r>
          </a:p>
          <a:p>
            <a:endParaRPr lang="en-GB" sz="1800" dirty="0">
              <a:effectLst/>
              <a:latin typeface="Calibri" panose="020F0502020204030204" pitchFamily="34" charset="0"/>
              <a:ea typeface="Aptos" panose="020B0004020202020204" pitchFamily="34" charset="0"/>
            </a:endParaRPr>
          </a:p>
          <a:p>
            <a:r>
              <a:rPr lang="en-US" sz="1800" dirty="0">
                <a:solidFill>
                  <a:srgbClr val="000000"/>
                </a:solidFill>
                <a:effectLst/>
                <a:latin typeface="Calibri" panose="020F0502020204030204" pitchFamily="34" charset="0"/>
                <a:ea typeface="Aptos" panose="020B0004020202020204" pitchFamily="34" charset="0"/>
              </a:rPr>
              <a:t>Session Web Page (including linked application page): </a:t>
            </a:r>
            <a:r>
              <a:rPr lang="en-US" sz="1800" u="sng" dirty="0">
                <a:solidFill>
                  <a:srgbClr val="000000"/>
                </a:solidFill>
                <a:effectLst/>
                <a:latin typeface="Calibri" panose="020F0502020204030204" pitchFamily="34" charset="0"/>
                <a:ea typeface="Aptos" panose="020B0004020202020204" pitchFamily="34" charset="0"/>
                <a:hlinkClick r:id="rId4"/>
              </a:rPr>
              <a:t>https://uspas.fnal.gov/programs/2025/knoxville/index.shtml</a:t>
            </a:r>
            <a:r>
              <a:rPr lang="en-US" sz="1800" dirty="0">
                <a:solidFill>
                  <a:srgbClr val="000000"/>
                </a:solidFill>
                <a:effectLst/>
                <a:latin typeface="Calibri" panose="020F0502020204030204" pitchFamily="34" charset="0"/>
                <a:ea typeface="Aptos" panose="020B0004020202020204" pitchFamily="34" charset="0"/>
              </a:rPr>
              <a:t> </a:t>
            </a:r>
            <a:endParaRPr lang="en-GB" sz="1800" dirty="0">
              <a:effectLst/>
              <a:latin typeface="Calibri" panose="020F0502020204030204" pitchFamily="34" charset="0"/>
              <a:ea typeface="Aptos" panose="020B0004020202020204" pitchFamily="34" charset="0"/>
            </a:endParaRPr>
          </a:p>
          <a:p>
            <a:r>
              <a:rPr lang="en-US" sz="1800" dirty="0">
                <a:solidFill>
                  <a:srgbClr val="000000"/>
                </a:solidFill>
                <a:effectLst/>
                <a:latin typeface="Calibri" panose="020F0502020204030204" pitchFamily="34" charset="0"/>
                <a:ea typeface="Aptos" panose="020B0004020202020204" pitchFamily="34" charset="0"/>
              </a:rPr>
              <a:t>There will be two paired half-courses of interest to the USA collider physics community:</a:t>
            </a:r>
            <a:endParaRPr lang="en-GB" sz="1800" dirty="0">
              <a:effectLst/>
              <a:latin typeface="Calibri" panose="020F0502020204030204" pitchFamily="34" charset="0"/>
              <a:ea typeface="Aptos" panose="020B0004020202020204" pitchFamily="34" charset="0"/>
            </a:endParaRPr>
          </a:p>
          <a:p>
            <a:pPr marL="342900" lvl="0" indent="-342900">
              <a:buFont typeface="+mj-lt"/>
              <a:buAutoNum type="arabicParenR"/>
            </a:pPr>
            <a:r>
              <a:rPr lang="en-US" sz="1800" dirty="0">
                <a:solidFill>
                  <a:srgbClr val="000000"/>
                </a:solidFill>
                <a:effectLst/>
                <a:latin typeface="Calibri" panose="020F0502020204030204" pitchFamily="34" charset="0"/>
                <a:ea typeface="Aptos" panose="020B0004020202020204" pitchFamily="34" charset="0"/>
              </a:rPr>
              <a:t>"</a:t>
            </a:r>
            <a:r>
              <a:rPr lang="en-US" sz="1800" b="1" dirty="0">
                <a:solidFill>
                  <a:srgbClr val="0000CC"/>
                </a:solidFill>
                <a:effectLst/>
                <a:latin typeface="Calibri" panose="020F0502020204030204" pitchFamily="34" charset="0"/>
                <a:ea typeface="Aptos" panose="020B0004020202020204" pitchFamily="34" charset="0"/>
              </a:rPr>
              <a:t>Colliders for High Energy and Nuclear Physics</a:t>
            </a:r>
            <a:r>
              <a:rPr lang="en-US" sz="1800" dirty="0">
                <a:solidFill>
                  <a:srgbClr val="000000"/>
                </a:solidFill>
                <a:effectLst/>
                <a:latin typeface="Calibri" panose="020F0502020204030204" pitchFamily="34" charset="0"/>
                <a:ea typeface="Aptos" panose="020B0004020202020204" pitchFamily="34" charset="0"/>
              </a:rPr>
              <a:t>," Jan 27-31, 2025, Instructors: </a:t>
            </a:r>
            <a:r>
              <a:rPr lang="en-US" sz="1800" b="1" dirty="0">
                <a:solidFill>
                  <a:srgbClr val="0000CC"/>
                </a:solidFill>
                <a:effectLst/>
                <a:latin typeface="Calibri" panose="020F0502020204030204" pitchFamily="34" charset="0"/>
                <a:ea typeface="Aptos" panose="020B0004020202020204" pitchFamily="34" charset="0"/>
              </a:rPr>
              <a:t>Vladimir Shiltsev</a:t>
            </a:r>
            <a:r>
              <a:rPr lang="en-US" sz="1800" dirty="0">
                <a:solidFill>
                  <a:srgbClr val="000000"/>
                </a:solidFill>
                <a:effectLst/>
                <a:latin typeface="Calibri" panose="020F0502020204030204" pitchFamily="34" charset="0"/>
                <a:ea typeface="Aptos" panose="020B0004020202020204" pitchFamily="34" charset="0"/>
              </a:rPr>
              <a:t>, Northern Illinois University; </a:t>
            </a:r>
            <a:r>
              <a:rPr lang="en-US" sz="1800" b="1" dirty="0">
                <a:solidFill>
                  <a:srgbClr val="0000CC"/>
                </a:solidFill>
                <a:effectLst/>
                <a:latin typeface="Calibri" panose="020F0502020204030204" pitchFamily="34" charset="0"/>
                <a:ea typeface="Aptos" panose="020B0004020202020204" pitchFamily="34" charset="0"/>
              </a:rPr>
              <a:t>Vadim Ptitsyn </a:t>
            </a:r>
            <a:r>
              <a:rPr lang="en-US" sz="1800" dirty="0">
                <a:solidFill>
                  <a:srgbClr val="000000"/>
                </a:solidFill>
                <a:effectLst/>
                <a:latin typeface="Calibri" panose="020F0502020204030204" pitchFamily="34" charset="0"/>
                <a:ea typeface="Aptos" panose="020B0004020202020204" pitchFamily="34" charset="0"/>
              </a:rPr>
              <a:t>(BNL); + TBA</a:t>
            </a:r>
            <a:endParaRPr lang="en-GB" sz="1800" dirty="0">
              <a:solidFill>
                <a:srgbClr val="000000"/>
              </a:solidFill>
              <a:effectLst/>
              <a:latin typeface="Calibri" panose="020F0502020204030204" pitchFamily="34" charset="0"/>
              <a:ea typeface="Aptos" panose="020B0004020202020204" pitchFamily="34" charset="0"/>
            </a:endParaRPr>
          </a:p>
          <a:p>
            <a:pPr marL="457200"/>
            <a:r>
              <a:rPr lang="en-US" sz="1800" u="sng" dirty="0">
                <a:solidFill>
                  <a:srgbClr val="000000"/>
                </a:solidFill>
                <a:effectLst/>
                <a:latin typeface="Calibri" panose="020F0502020204030204" pitchFamily="34" charset="0"/>
                <a:ea typeface="Aptos" panose="020B0004020202020204" pitchFamily="34" charset="0"/>
                <a:hlinkClick r:id="rId5"/>
              </a:rPr>
              <a:t>https://uspas.fnal.gov/programs/2025/knoxville/courses/colliders-henp.shtml</a:t>
            </a:r>
            <a:r>
              <a:rPr lang="en-US" sz="1800" dirty="0">
                <a:solidFill>
                  <a:srgbClr val="000000"/>
                </a:solidFill>
                <a:effectLst/>
                <a:latin typeface="Calibri" panose="020F0502020204030204" pitchFamily="34" charset="0"/>
                <a:ea typeface="Aptos" panose="020B0004020202020204" pitchFamily="34" charset="0"/>
              </a:rPr>
              <a:t> </a:t>
            </a:r>
            <a:endParaRPr lang="en-GB" sz="1800" dirty="0">
              <a:effectLst/>
              <a:latin typeface="Calibri" panose="020F0502020204030204" pitchFamily="34" charset="0"/>
              <a:ea typeface="Aptos" panose="020B0004020202020204" pitchFamily="34" charset="0"/>
            </a:endParaRPr>
          </a:p>
          <a:p>
            <a:pPr marL="342900" lvl="0" indent="-342900">
              <a:buFont typeface="+mj-lt"/>
              <a:buAutoNum type="arabicParenR"/>
            </a:pPr>
            <a:r>
              <a:rPr lang="en-US" sz="1800" dirty="0">
                <a:solidFill>
                  <a:srgbClr val="000000"/>
                </a:solidFill>
                <a:effectLst/>
                <a:latin typeface="Calibri" panose="020F0502020204030204" pitchFamily="34" charset="0"/>
                <a:ea typeface="Aptos" panose="020B0004020202020204" pitchFamily="34" charset="0"/>
              </a:rPr>
              <a:t>“</a:t>
            </a:r>
            <a:r>
              <a:rPr lang="en-US" sz="1800" b="1" dirty="0">
                <a:solidFill>
                  <a:schemeClr val="accent4">
                    <a:lumMod val="75000"/>
                  </a:schemeClr>
                </a:solidFill>
                <a:effectLst/>
                <a:latin typeface="Calibri" panose="020F0502020204030204" pitchFamily="34" charset="0"/>
                <a:ea typeface="Aptos" panose="020B0004020202020204" pitchFamily="34" charset="0"/>
              </a:rPr>
              <a:t>Collider Interaction Regions for High Energy and Nuclear Physics Applications</a:t>
            </a:r>
            <a:r>
              <a:rPr lang="en-US" sz="1800" dirty="0">
                <a:solidFill>
                  <a:srgbClr val="000000"/>
                </a:solidFill>
                <a:effectLst/>
                <a:latin typeface="Calibri" panose="020F0502020204030204" pitchFamily="34" charset="0"/>
                <a:ea typeface="Aptos" panose="020B0004020202020204" pitchFamily="34" charset="0"/>
              </a:rPr>
              <a:t>, “ Feb 3 -7, 2025, Instructors: </a:t>
            </a:r>
            <a:r>
              <a:rPr lang="en-US" sz="1800" b="1" dirty="0">
                <a:solidFill>
                  <a:schemeClr val="accent4">
                    <a:lumMod val="75000"/>
                  </a:schemeClr>
                </a:solidFill>
                <a:effectLst/>
                <a:latin typeface="Calibri" panose="020F0502020204030204" pitchFamily="34" charset="0"/>
                <a:ea typeface="Aptos" panose="020B0004020202020204" pitchFamily="34" charset="0"/>
              </a:rPr>
              <a:t>Michael Sullivan (SLAC), Yulia </a:t>
            </a:r>
            <a:r>
              <a:rPr lang="en-US" sz="1800" b="1" dirty="0" err="1">
                <a:solidFill>
                  <a:schemeClr val="accent4">
                    <a:lumMod val="75000"/>
                  </a:schemeClr>
                </a:solidFill>
                <a:effectLst/>
                <a:latin typeface="Calibri" panose="020F0502020204030204" pitchFamily="34" charset="0"/>
                <a:ea typeface="Aptos" panose="020B0004020202020204" pitchFamily="34" charset="0"/>
              </a:rPr>
              <a:t>Furletova</a:t>
            </a:r>
            <a:r>
              <a:rPr lang="en-US" sz="1800" b="1" dirty="0">
                <a:solidFill>
                  <a:schemeClr val="accent4">
                    <a:lumMod val="75000"/>
                  </a:schemeClr>
                </a:solidFill>
                <a:effectLst/>
                <a:latin typeface="Calibri" panose="020F0502020204030204" pitchFamily="34" charset="0"/>
                <a:ea typeface="Aptos" panose="020B0004020202020204" pitchFamily="34" charset="0"/>
              </a:rPr>
              <a:t> (</a:t>
            </a:r>
            <a:r>
              <a:rPr lang="en-US" sz="1800" b="1" dirty="0" err="1">
                <a:solidFill>
                  <a:schemeClr val="accent4">
                    <a:lumMod val="75000"/>
                  </a:schemeClr>
                </a:solidFill>
                <a:effectLst/>
                <a:latin typeface="Calibri" panose="020F0502020204030204" pitchFamily="34" charset="0"/>
                <a:ea typeface="Aptos" panose="020B0004020202020204" pitchFamily="34" charset="0"/>
              </a:rPr>
              <a:t>JLab</a:t>
            </a:r>
            <a:r>
              <a:rPr lang="en-US" sz="1800" b="1" dirty="0">
                <a:solidFill>
                  <a:schemeClr val="accent4">
                    <a:lumMod val="75000"/>
                  </a:schemeClr>
                </a:solidFill>
                <a:effectLst/>
                <a:latin typeface="Calibri" panose="020F0502020204030204" pitchFamily="34" charset="0"/>
                <a:ea typeface="Aptos" panose="020B0004020202020204" pitchFamily="34" charset="0"/>
              </a:rPr>
              <a:t>), Dali </a:t>
            </a:r>
            <a:r>
              <a:rPr lang="en-US" sz="1800" b="1" dirty="0" err="1">
                <a:solidFill>
                  <a:schemeClr val="accent4">
                    <a:lumMod val="75000"/>
                  </a:schemeClr>
                </a:solidFill>
                <a:effectLst/>
                <a:latin typeface="Calibri" panose="020F0502020204030204" pitchFamily="34" charset="0"/>
                <a:ea typeface="Aptos" panose="020B0004020202020204" pitchFamily="34" charset="0"/>
              </a:rPr>
              <a:t>Georgobiani</a:t>
            </a:r>
            <a:r>
              <a:rPr lang="en-US" sz="1800" b="1" dirty="0">
                <a:solidFill>
                  <a:schemeClr val="accent4">
                    <a:lumMod val="75000"/>
                  </a:schemeClr>
                </a:solidFill>
                <a:effectLst/>
                <a:latin typeface="Calibri" panose="020F0502020204030204" pitchFamily="34" charset="0"/>
                <a:ea typeface="Aptos" panose="020B0004020202020204" pitchFamily="34" charset="0"/>
              </a:rPr>
              <a:t> (Fermilab), and Nikolai Mokhov (Fermilab, retired)</a:t>
            </a:r>
            <a:endParaRPr lang="en-GB" sz="1800" b="1" dirty="0">
              <a:solidFill>
                <a:schemeClr val="accent4">
                  <a:lumMod val="75000"/>
                </a:schemeClr>
              </a:solidFill>
              <a:effectLst/>
              <a:latin typeface="Calibri" panose="020F0502020204030204" pitchFamily="34" charset="0"/>
              <a:ea typeface="Aptos" panose="020B0004020202020204" pitchFamily="34" charset="0"/>
            </a:endParaRPr>
          </a:p>
          <a:p>
            <a:pPr marL="457200"/>
            <a:r>
              <a:rPr lang="en-US" sz="1800" u="sng" dirty="0">
                <a:solidFill>
                  <a:srgbClr val="000000"/>
                </a:solidFill>
                <a:effectLst/>
                <a:latin typeface="Calibri" panose="020F0502020204030204" pitchFamily="34" charset="0"/>
                <a:ea typeface="Aptos" panose="020B0004020202020204" pitchFamily="34" charset="0"/>
                <a:hlinkClick r:id="rId6"/>
              </a:rPr>
              <a:t>https://uspas.fnal.gov/programs/2025/knoxville/courses/collider-interaction.shtml</a:t>
            </a:r>
            <a:endParaRPr lang="en-US" sz="1800" u="sng" dirty="0">
              <a:solidFill>
                <a:srgbClr val="000000"/>
              </a:solidFill>
              <a:effectLst/>
              <a:latin typeface="Calibri" panose="020F0502020204030204" pitchFamily="34" charset="0"/>
              <a:ea typeface="Aptos" panose="020B0004020202020204" pitchFamily="34" charset="0"/>
            </a:endParaRPr>
          </a:p>
          <a:p>
            <a:pPr marL="457200"/>
            <a:endParaRPr lang="en-GB" sz="1800" dirty="0">
              <a:effectLst/>
              <a:latin typeface="Calibri" panose="020F0502020204030204" pitchFamily="34" charset="0"/>
              <a:ea typeface="Aptos" panose="020B0004020202020204" pitchFamily="34" charset="0"/>
            </a:endParaRPr>
          </a:p>
          <a:p>
            <a:r>
              <a:rPr lang="en-US" sz="1800" dirty="0">
                <a:solidFill>
                  <a:srgbClr val="000000"/>
                </a:solidFill>
                <a:effectLst/>
                <a:latin typeface="Calibri" panose="020F0502020204030204" pitchFamily="34" charset="0"/>
                <a:ea typeface="Aptos" panose="020B0004020202020204" pitchFamily="34" charset="0"/>
              </a:rPr>
              <a:t>Academic credit will be served by Michigan State University (MSU).  </a:t>
            </a:r>
            <a:r>
              <a:rPr lang="en-US" sz="1800" b="1" dirty="0">
                <a:solidFill>
                  <a:schemeClr val="accent6"/>
                </a:solidFill>
                <a:effectLst/>
                <a:latin typeface="Calibri" panose="020F0502020204030204" pitchFamily="34" charset="0"/>
                <a:ea typeface="Aptos" panose="020B0004020202020204" pitchFamily="34" charset="0"/>
              </a:rPr>
              <a:t>Scholarship support is available </a:t>
            </a:r>
            <a:r>
              <a:rPr lang="en-US" sz="1800" dirty="0">
                <a:solidFill>
                  <a:srgbClr val="000000"/>
                </a:solidFill>
                <a:effectLst/>
                <a:latin typeface="Calibri" panose="020F0502020204030204" pitchFamily="34" charset="0"/>
                <a:ea typeface="Aptos" panose="020B0004020202020204" pitchFamily="34" charset="0"/>
              </a:rPr>
              <a:t>(details on application page) for qualifying students enrolled for credit.  </a:t>
            </a:r>
          </a:p>
          <a:p>
            <a:endParaRPr lang="en-GB" sz="1800" dirty="0">
              <a:effectLst/>
              <a:latin typeface="Calibri" panose="020F0502020204030204" pitchFamily="34" charset="0"/>
              <a:ea typeface="Aptos" panose="020B0004020202020204" pitchFamily="34" charset="0"/>
            </a:endParaRPr>
          </a:p>
          <a:p>
            <a:r>
              <a:rPr lang="en-US" sz="1800" dirty="0">
                <a:solidFill>
                  <a:srgbClr val="000000"/>
                </a:solidFill>
                <a:effectLst/>
                <a:latin typeface="Calibri" panose="020F0502020204030204" pitchFamily="34" charset="0"/>
                <a:ea typeface="Aptos" panose="020B0004020202020204" pitchFamily="34" charset="0"/>
              </a:rPr>
              <a:t>USPAS sessions cover the full scope of accelerator science and engineering.  Classes change session-by-session to represent the full field over time.  Specialty courses such as these collider classes likely repeat, at most, only every few years.  So interested students are encouraged to enroll.  Classes are demanding yet rewarding, and the school is an excellent opportunity to make lasting professional connections with people who work, or will work in the field.   </a:t>
            </a:r>
            <a:endParaRPr lang="en-GB" sz="1800" dirty="0">
              <a:effectLst/>
              <a:latin typeface="Calibri" panose="020F0502020204030204" pitchFamily="34" charset="0"/>
              <a:ea typeface="Aptos" panose="020B0004020202020204" pitchFamily="34" charset="0"/>
            </a:endParaRPr>
          </a:p>
          <a:p>
            <a:r>
              <a:rPr lang="en-US" sz="1800" dirty="0">
                <a:solidFill>
                  <a:srgbClr val="000000"/>
                </a:solidFill>
                <a:effectLst/>
                <a:latin typeface="Calibri" panose="020F0502020204030204" pitchFamily="34" charset="0"/>
                <a:ea typeface="Aptos" panose="020B0004020202020204" pitchFamily="34" charset="0"/>
              </a:rPr>
              <a:t> </a:t>
            </a:r>
            <a:endParaRPr lang="en-GB" sz="1800" dirty="0">
              <a:effectLst/>
              <a:latin typeface="Calibri" panose="020F0502020204030204" pitchFamily="34" charset="0"/>
              <a:ea typeface="Aptos" panose="020B0004020202020204" pitchFamily="34" charset="0"/>
            </a:endParaRPr>
          </a:p>
        </p:txBody>
      </p:sp>
      <p:sp>
        <p:nvSpPr>
          <p:cNvPr id="6" name="TextBox 5">
            <a:extLst>
              <a:ext uri="{FF2B5EF4-FFF2-40B4-BE49-F238E27FC236}">
                <a16:creationId xmlns:a16="http://schemas.microsoft.com/office/drawing/2014/main" id="{68F11D91-B302-64CF-9A6C-CDC9E8898B7E}"/>
              </a:ext>
            </a:extLst>
          </p:cNvPr>
          <p:cNvSpPr txBox="1"/>
          <p:nvPr/>
        </p:nvSpPr>
        <p:spPr>
          <a:xfrm>
            <a:off x="99601" y="182417"/>
            <a:ext cx="11949524" cy="400110"/>
          </a:xfrm>
          <a:prstGeom prst="rect">
            <a:avLst/>
          </a:prstGeom>
          <a:noFill/>
        </p:spPr>
        <p:txBody>
          <a:bodyPr wrap="square">
            <a:spAutoFit/>
          </a:bodyPr>
          <a:lstStyle/>
          <a:p>
            <a:r>
              <a:rPr lang="en-US" sz="2000" dirty="0">
                <a:solidFill>
                  <a:srgbClr val="000000"/>
                </a:solidFill>
                <a:effectLst/>
                <a:latin typeface="Calibri" panose="020F0502020204030204" pitchFamily="34" charset="0"/>
                <a:ea typeface="Aptos" panose="020B0004020202020204" pitchFamily="34" charset="0"/>
              </a:rPr>
              <a:t>USPAS Paired Courses on Colliders and Collider Interaction Regions for HEP &amp; NP, January 27 - February 7, 2025 </a:t>
            </a:r>
            <a:endParaRPr lang="en-GB" sz="2000" dirty="0"/>
          </a:p>
        </p:txBody>
      </p:sp>
      <p:sp>
        <p:nvSpPr>
          <p:cNvPr id="11" name="TextBox 10">
            <a:extLst>
              <a:ext uri="{FF2B5EF4-FFF2-40B4-BE49-F238E27FC236}">
                <a16:creationId xmlns:a16="http://schemas.microsoft.com/office/drawing/2014/main" id="{1FC9EAB0-C05C-A55E-7FBC-80DC5D3BBD56}"/>
              </a:ext>
            </a:extLst>
          </p:cNvPr>
          <p:cNvSpPr txBox="1"/>
          <p:nvPr/>
        </p:nvSpPr>
        <p:spPr>
          <a:xfrm>
            <a:off x="10996096" y="581454"/>
            <a:ext cx="1053029" cy="369332"/>
          </a:xfrm>
          <a:prstGeom prst="rect">
            <a:avLst/>
          </a:prstGeom>
          <a:solidFill>
            <a:srgbClr val="FFFF00"/>
          </a:solidFill>
        </p:spPr>
        <p:txBody>
          <a:bodyPr wrap="square">
            <a:spAutoFit/>
          </a:bodyPr>
          <a:lstStyle/>
          <a:p>
            <a:pPr algn="ctr"/>
            <a:r>
              <a:rPr lang="en-US" sz="1800" dirty="0"/>
              <a:t>S. Lund</a:t>
            </a:r>
            <a:endParaRPr lang="en-GB" dirty="0"/>
          </a:p>
        </p:txBody>
      </p:sp>
    </p:spTree>
    <p:extLst>
      <p:ext uri="{BB962C8B-B14F-4D97-AF65-F5344CB8AC3E}">
        <p14:creationId xmlns:p14="http://schemas.microsoft.com/office/powerpoint/2010/main" val="1090097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D5920C2-ED69-BC90-33C2-C5F6FA3585AD}"/>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sp>
        <p:nvSpPr>
          <p:cNvPr id="5" name="Title 4">
            <a:extLst>
              <a:ext uri="{FF2B5EF4-FFF2-40B4-BE49-F238E27FC236}">
                <a16:creationId xmlns:a16="http://schemas.microsoft.com/office/drawing/2014/main" id="{3493671E-47EF-0756-F965-B3163BF73F95}"/>
              </a:ext>
            </a:extLst>
          </p:cNvPr>
          <p:cNvSpPr txBox="1">
            <a:spLocks/>
          </p:cNvSpPr>
          <p:nvPr/>
        </p:nvSpPr>
        <p:spPr>
          <a:xfrm>
            <a:off x="332581" y="178294"/>
            <a:ext cx="11018838" cy="1071563"/>
          </a:xfrm>
          <a:prstGeom prst="rect">
            <a:avLst/>
          </a:prstGeom>
        </p:spPr>
        <p:txBody>
          <a:bodyPr vert="horz" lIns="91440" tIns="45720" rIns="91440" bIns="45720" rtlCol="0" anchor="t" anchorCtr="0">
            <a:noAutofit/>
          </a:bodyPr>
          <a:lstStyle>
            <a:lvl1pPr algn="l" defTabSz="914377" rtl="0" eaLnBrk="1" latinLnBrk="0" hangingPunct="1">
              <a:lnSpc>
                <a:spcPts val="4000"/>
              </a:lnSpc>
              <a:spcBef>
                <a:spcPct val="0"/>
              </a:spcBef>
              <a:buNone/>
              <a:defRPr sz="4000" kern="1200">
                <a:solidFill>
                  <a:schemeClr val="tx1"/>
                </a:solidFill>
                <a:latin typeface="+mj-lt"/>
                <a:ea typeface="+mj-ea"/>
                <a:cs typeface="+mj-cs"/>
              </a:defRPr>
            </a:lvl1pPr>
          </a:lstStyle>
          <a:p>
            <a:r>
              <a:rPr lang="en-US" dirty="0"/>
              <a:t>Today’s agenda</a:t>
            </a:r>
            <a:endParaRPr lang="en-CH" dirty="0"/>
          </a:p>
        </p:txBody>
      </p:sp>
      <p:pic>
        <p:nvPicPr>
          <p:cNvPr id="4" name="Picture 3">
            <a:extLst>
              <a:ext uri="{FF2B5EF4-FFF2-40B4-BE49-F238E27FC236}">
                <a16:creationId xmlns:a16="http://schemas.microsoft.com/office/drawing/2014/main" id="{503ECA16-70E2-EED2-1168-E03D1F8AFC00}"/>
              </a:ext>
            </a:extLst>
          </p:cNvPr>
          <p:cNvPicPr>
            <a:picLocks noChangeAspect="1"/>
          </p:cNvPicPr>
          <p:nvPr/>
        </p:nvPicPr>
        <p:blipFill>
          <a:blip r:embed="rId2"/>
          <a:stretch>
            <a:fillRect/>
          </a:stretch>
        </p:blipFill>
        <p:spPr>
          <a:xfrm>
            <a:off x="146737" y="1711358"/>
            <a:ext cx="11790537" cy="2511850"/>
          </a:xfrm>
          <a:prstGeom prst="rect">
            <a:avLst/>
          </a:prstGeom>
        </p:spPr>
      </p:pic>
    </p:spTree>
    <p:extLst>
      <p:ext uri="{BB962C8B-B14F-4D97-AF65-F5344CB8AC3E}">
        <p14:creationId xmlns:p14="http://schemas.microsoft.com/office/powerpoint/2010/main" val="1558546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0D94553-3407-46E5-D962-A9DB71DD04C4}"/>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3" name="TextBox 2">
            <a:extLst>
              <a:ext uri="{FF2B5EF4-FFF2-40B4-BE49-F238E27FC236}">
                <a16:creationId xmlns:a16="http://schemas.microsoft.com/office/drawing/2014/main" id="{0CDF18CE-20EE-AFEC-3A3F-A6858BB220C4}"/>
              </a:ext>
            </a:extLst>
          </p:cNvPr>
          <p:cNvSpPr txBox="1"/>
          <p:nvPr/>
        </p:nvSpPr>
        <p:spPr>
          <a:xfrm>
            <a:off x="605482" y="135202"/>
            <a:ext cx="1912703" cy="535724"/>
          </a:xfrm>
          <a:prstGeom prst="rect">
            <a:avLst/>
          </a:prstGeom>
          <a:noFill/>
        </p:spPr>
        <p:txBody>
          <a:bodyPr wrap="none" rtlCol="0">
            <a:spAutoFit/>
          </a:bodyPr>
          <a:lstStyle/>
          <a:p>
            <a:pPr algn="l">
              <a:lnSpc>
                <a:spcPts val="3700"/>
              </a:lnSpc>
            </a:pPr>
            <a:r>
              <a:rPr lang="en-US" sz="3000" dirty="0"/>
              <a:t>Upcoming</a:t>
            </a:r>
            <a:endParaRPr lang="en-GB" sz="3000" dirty="0"/>
          </a:p>
        </p:txBody>
      </p:sp>
      <p:sp>
        <p:nvSpPr>
          <p:cNvPr id="4" name="TextBox 3">
            <a:extLst>
              <a:ext uri="{FF2B5EF4-FFF2-40B4-BE49-F238E27FC236}">
                <a16:creationId xmlns:a16="http://schemas.microsoft.com/office/drawing/2014/main" id="{6FB90C4C-BAD0-74CA-95D3-A42BE1B9EFC3}"/>
              </a:ext>
            </a:extLst>
          </p:cNvPr>
          <p:cNvSpPr txBox="1"/>
          <p:nvPr/>
        </p:nvSpPr>
        <p:spPr>
          <a:xfrm>
            <a:off x="342219" y="955965"/>
            <a:ext cx="11593287" cy="4800353"/>
          </a:xfrm>
          <a:prstGeom prst="rect">
            <a:avLst/>
          </a:prstGeom>
          <a:noFill/>
        </p:spPr>
        <p:txBody>
          <a:bodyPr wrap="square" rtlCol="0">
            <a:spAutoFit/>
          </a:bodyPr>
          <a:lstStyle/>
          <a:p>
            <a:pPr marL="457200" indent="-457200" algn="l">
              <a:lnSpc>
                <a:spcPts val="3700"/>
              </a:lnSpc>
              <a:buFont typeface="Arial" panose="020B0604020202020204" pitchFamily="34" charset="0"/>
              <a:buChar char="•"/>
            </a:pPr>
            <a:r>
              <a:rPr lang="en-US" sz="2800" dirty="0">
                <a:solidFill>
                  <a:srgbClr val="0000CC"/>
                </a:solidFill>
              </a:rPr>
              <a:t>Xsuite beam lifetime</a:t>
            </a:r>
          </a:p>
          <a:p>
            <a:pPr marL="457200" indent="-457200" algn="l">
              <a:lnSpc>
                <a:spcPts val="3700"/>
              </a:lnSpc>
              <a:buFont typeface="Arial" panose="020B0604020202020204" pitchFamily="34" charset="0"/>
              <a:buChar char="•"/>
            </a:pPr>
            <a:r>
              <a:rPr lang="en-US" sz="2800" dirty="0">
                <a:solidFill>
                  <a:srgbClr val="FF0000"/>
                </a:solidFill>
              </a:rPr>
              <a:t>Dynamic aperture with Q’~5, 10, 20</a:t>
            </a:r>
          </a:p>
          <a:p>
            <a:pPr marL="457200" indent="-457200" algn="l">
              <a:lnSpc>
                <a:spcPts val="3700"/>
              </a:lnSpc>
              <a:buFont typeface="Arial" panose="020B0604020202020204" pitchFamily="34" charset="0"/>
              <a:buChar char="•"/>
            </a:pPr>
            <a:r>
              <a:rPr lang="en-US" sz="2800" dirty="0">
                <a:solidFill>
                  <a:srgbClr val="FF0000"/>
                </a:solidFill>
              </a:rPr>
              <a:t>Beam-beam at Z with larger RF voltage </a:t>
            </a:r>
          </a:p>
          <a:p>
            <a:pPr marL="457200" indent="-457200" algn="l">
              <a:lnSpc>
                <a:spcPts val="3700"/>
              </a:lnSpc>
              <a:buFont typeface="Arial" panose="020B0604020202020204" pitchFamily="34" charset="0"/>
              <a:buChar char="•"/>
            </a:pPr>
            <a:r>
              <a:rPr lang="en-US" sz="2800" dirty="0">
                <a:solidFill>
                  <a:srgbClr val="FF0000"/>
                </a:solidFill>
              </a:rPr>
              <a:t>400 MHz 2-cell scenario, same RF system for Z, WW, and ZH  </a:t>
            </a:r>
          </a:p>
          <a:p>
            <a:pPr algn="l">
              <a:lnSpc>
                <a:spcPts val="3700"/>
              </a:lnSpc>
            </a:pPr>
            <a:r>
              <a:rPr lang="en-US" sz="2400" dirty="0">
                <a:solidFill>
                  <a:srgbClr val="FF0000"/>
                </a:solidFill>
              </a:rPr>
              <a:t>	– all relevant aspects clarified for CGM 11 October, </a:t>
            </a:r>
          </a:p>
          <a:p>
            <a:pPr algn="l">
              <a:lnSpc>
                <a:spcPts val="3700"/>
              </a:lnSpc>
            </a:pPr>
            <a:r>
              <a:rPr lang="en-US" sz="2400" dirty="0">
                <a:solidFill>
                  <a:srgbClr val="FF0000"/>
                </a:solidFill>
              </a:rPr>
              <a:t>	voltage, beam-beam, HOM (?), …. </a:t>
            </a:r>
          </a:p>
          <a:p>
            <a:pPr marL="457200" indent="-457200" algn="l">
              <a:lnSpc>
                <a:spcPts val="3700"/>
              </a:lnSpc>
              <a:buFont typeface="Arial" panose="020B0604020202020204" pitchFamily="34" charset="0"/>
              <a:buChar char="•"/>
            </a:pPr>
            <a:r>
              <a:rPr lang="en-US" sz="2800" dirty="0" err="1">
                <a:solidFill>
                  <a:srgbClr val="0000CC"/>
                </a:solidFill>
              </a:rPr>
              <a:t>SuperKEKB</a:t>
            </a:r>
            <a:r>
              <a:rPr lang="en-US" sz="2800" dirty="0">
                <a:solidFill>
                  <a:srgbClr val="0000CC"/>
                </a:solidFill>
              </a:rPr>
              <a:t> model in </a:t>
            </a:r>
            <a:r>
              <a:rPr lang="en-US" sz="2800" dirty="0" err="1">
                <a:solidFill>
                  <a:srgbClr val="0000CC"/>
                </a:solidFill>
              </a:rPr>
              <a:t>xsuite</a:t>
            </a:r>
            <a:r>
              <a:rPr lang="en-US" sz="2800" dirty="0">
                <a:solidFill>
                  <a:srgbClr val="0000CC"/>
                </a:solidFill>
              </a:rPr>
              <a:t> </a:t>
            </a:r>
          </a:p>
          <a:p>
            <a:pPr marL="457200" indent="-457200" algn="l">
              <a:lnSpc>
                <a:spcPts val="3700"/>
              </a:lnSpc>
              <a:buFont typeface="Arial" panose="020B0604020202020204" pitchFamily="34" charset="0"/>
              <a:buChar char="•"/>
            </a:pPr>
            <a:r>
              <a:rPr lang="en-US" sz="2800" dirty="0">
                <a:solidFill>
                  <a:schemeClr val="accent5">
                    <a:lumMod val="75000"/>
                  </a:schemeClr>
                </a:solidFill>
              </a:rPr>
              <a:t>Impedance update </a:t>
            </a:r>
          </a:p>
          <a:p>
            <a:pPr marL="457200" indent="-457200" algn="l">
              <a:lnSpc>
                <a:spcPts val="3700"/>
              </a:lnSpc>
              <a:buFont typeface="Arial" panose="020B0604020202020204" pitchFamily="34" charset="0"/>
              <a:buChar char="•"/>
            </a:pPr>
            <a:r>
              <a:rPr lang="en-US" sz="2800" dirty="0">
                <a:solidFill>
                  <a:srgbClr val="0000CC"/>
                </a:solidFill>
              </a:rPr>
              <a:t>Xsuite-BDSIM developments</a:t>
            </a:r>
          </a:p>
          <a:p>
            <a:pPr marL="457200" indent="-457200" algn="l">
              <a:lnSpc>
                <a:spcPts val="3700"/>
              </a:lnSpc>
              <a:buFont typeface="Arial" panose="020B0604020202020204" pitchFamily="34" charset="0"/>
              <a:buChar char="•"/>
            </a:pPr>
            <a:r>
              <a:rPr lang="en-US" sz="2800" dirty="0">
                <a:solidFill>
                  <a:srgbClr val="FF0000"/>
                </a:solidFill>
              </a:rPr>
              <a:t>Specification, requirements &amp; tolerances </a:t>
            </a:r>
          </a:p>
        </p:txBody>
      </p:sp>
    </p:spTree>
    <p:extLst>
      <p:ext uri="{BB962C8B-B14F-4D97-AF65-F5344CB8AC3E}">
        <p14:creationId xmlns:p14="http://schemas.microsoft.com/office/powerpoint/2010/main" val="1571260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
          <p:cNvSpPr txBox="1"/>
          <p:nvPr/>
        </p:nvSpPr>
        <p:spPr>
          <a:xfrm>
            <a:off x="235700" y="955575"/>
            <a:ext cx="11720700" cy="6218400"/>
          </a:xfrm>
          <a:prstGeom prst="rect">
            <a:avLst/>
          </a:prstGeom>
          <a:noFill/>
          <a:ln>
            <a:noFill/>
          </a:ln>
        </p:spPr>
        <p:txBody>
          <a:bodyPr spcFirstLastPara="1" wrap="square" lIns="91425" tIns="45700" rIns="91425" bIns="45700" anchor="t" anchorCtr="0">
            <a:spAutoFit/>
          </a:bodyPr>
          <a:lstStyle/>
          <a:p>
            <a:pPr marL="141317" marR="0" lvl="0" indent="0" algn="l" rtl="0">
              <a:lnSpc>
                <a:spcPct val="100000"/>
              </a:lnSpc>
              <a:spcBef>
                <a:spcPts val="0"/>
              </a:spcBef>
              <a:spcAft>
                <a:spcPts val="0"/>
              </a:spcAft>
              <a:buClr>
                <a:srgbClr val="0F124A"/>
              </a:buClr>
              <a:buSzPts val="1100"/>
              <a:buFont typeface="Arial"/>
              <a:buNone/>
            </a:pPr>
            <a:r>
              <a:rPr lang="en-US" sz="2400" b="1" i="0" u="sng" strike="noStrike" cap="none" dirty="0" err="1">
                <a:solidFill>
                  <a:srgbClr val="0F124A"/>
                </a:solidFill>
                <a:latin typeface="Arial"/>
                <a:ea typeface="Arial"/>
                <a:cs typeface="Arial"/>
                <a:sym typeface="Arial"/>
              </a:rPr>
              <a:t>Structure:</a:t>
            </a:r>
            <a:r>
              <a:rPr lang="en-US" sz="2400" b="1" u="sng" dirty="0" err="1">
                <a:solidFill>
                  <a:srgbClr val="0F124A"/>
                </a:solidFill>
              </a:rPr>
              <a:t>Three</a:t>
            </a:r>
            <a:r>
              <a:rPr lang="en-US" sz="2400" b="1" i="0" u="sng" strike="noStrike" cap="none" dirty="0">
                <a:solidFill>
                  <a:srgbClr val="0F124A"/>
                </a:solidFill>
                <a:latin typeface="Arial"/>
                <a:ea typeface="Arial"/>
                <a:cs typeface="Arial"/>
                <a:sym typeface="Arial"/>
              </a:rPr>
              <a:t> Volumes</a:t>
            </a:r>
            <a:endParaRPr dirty="0"/>
          </a:p>
          <a:p>
            <a:pPr marL="438911" marR="0" lvl="0" indent="0" algn="l" rtl="0">
              <a:lnSpc>
                <a:spcPct val="100000"/>
              </a:lnSpc>
              <a:spcBef>
                <a:spcPts val="0"/>
              </a:spcBef>
              <a:spcAft>
                <a:spcPts val="0"/>
              </a:spcAft>
              <a:buClr>
                <a:srgbClr val="0F124A"/>
              </a:buClr>
              <a:buSzPts val="1300"/>
              <a:buFont typeface="Arial"/>
              <a:buNone/>
            </a:pPr>
            <a:endParaRPr sz="1400" b="0" i="1" u="none" strike="noStrike" cap="none" dirty="0">
              <a:solidFill>
                <a:srgbClr val="0F124A"/>
              </a:solidFill>
              <a:latin typeface="Arial"/>
              <a:ea typeface="Arial"/>
              <a:cs typeface="Arial"/>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FF0000"/>
                </a:solidFill>
                <a:latin typeface="Arial"/>
                <a:ea typeface="Arial"/>
                <a:cs typeface="Arial"/>
                <a:sym typeface="Arial"/>
              </a:rPr>
              <a:t>Vol. 1: </a:t>
            </a:r>
            <a:r>
              <a:rPr lang="en-US" sz="2000" b="0" i="1" u="none" strike="noStrike" cap="none" dirty="0">
                <a:solidFill>
                  <a:srgbClr val="FF0000"/>
                </a:solidFill>
                <a:latin typeface="Arial"/>
                <a:ea typeface="Arial"/>
                <a:cs typeface="Arial"/>
                <a:sym typeface="Arial"/>
              </a:rPr>
              <a:t>Physics, Experiments and </a:t>
            </a:r>
            <a:r>
              <a:rPr lang="en-US" sz="2000" b="0" i="1" u="none" strike="noStrike" cap="none" dirty="0">
                <a:solidFill>
                  <a:srgbClr val="FF0000"/>
                </a:solidFill>
                <a:latin typeface="Arial" panose="020B0604020202020204" pitchFamily="34" charset="0"/>
                <a:ea typeface="Arial"/>
                <a:cs typeface="Arial" panose="020B0604020202020204" pitchFamily="34" charset="0"/>
                <a:sym typeface="Arial"/>
              </a:rPr>
              <a:t>Detectors (~200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B050"/>
                </a:solidFill>
                <a:latin typeface="Arial" panose="020B0604020202020204" pitchFamily="34" charset="0"/>
                <a:ea typeface="Arial"/>
                <a:cs typeface="Arial" panose="020B0604020202020204" pitchFamily="34" charset="0"/>
                <a:sym typeface="Arial"/>
              </a:rPr>
              <a:t>Vol. 2: </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Accelerators, Technical Infrastructures, Safety Concepts (~</a:t>
            </a:r>
            <a:r>
              <a:rPr lang="en-US" sz="2000" i="1" dirty="0">
                <a:solidFill>
                  <a:srgbClr val="00B050"/>
                </a:solidFill>
                <a:latin typeface="Arial" panose="020B0604020202020204" pitchFamily="34" charset="0"/>
                <a:cs typeface="Arial" panose="020B0604020202020204" pitchFamily="34" charset="0"/>
              </a:rPr>
              <a:t>40</a:t>
            </a:r>
            <a:r>
              <a:rPr lang="en-US" sz="2000" b="0" i="1" u="none" strike="noStrike" cap="none" dirty="0">
                <a:solidFill>
                  <a:srgbClr val="00B050"/>
                </a:solidFill>
                <a:latin typeface="Arial" panose="020B0604020202020204" pitchFamily="34" charset="0"/>
                <a:ea typeface="Arial"/>
                <a:cs typeface="Arial" panose="020B0604020202020204" pitchFamily="34" charset="0"/>
                <a:sym typeface="Arial"/>
              </a:rPr>
              <a:t>0 pages)</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panose="020B0604020202020204" pitchFamily="34" charset="0"/>
              <a:ea typeface="Arial"/>
              <a:cs typeface="Arial" panose="020B0604020202020204" pitchFamily="34" charset="0"/>
              <a:sym typeface="Arial"/>
            </a:endParaRPr>
          </a:p>
          <a:p>
            <a:pPr marL="713230" marR="0" lvl="0" indent="-274319" algn="l" rtl="0">
              <a:lnSpc>
                <a:spcPct val="100000"/>
              </a:lnSpc>
              <a:spcBef>
                <a:spcPts val="0"/>
              </a:spcBef>
              <a:spcAft>
                <a:spcPts val="0"/>
              </a:spcAft>
              <a:buClr>
                <a:srgbClr val="0F124A"/>
              </a:buClr>
              <a:buSzPts val="1300"/>
              <a:buFont typeface="Arial"/>
              <a:buChar char="-"/>
            </a:pPr>
            <a:r>
              <a:rPr lang="en-US" sz="2000" b="1" i="1" u="none" strike="noStrike" cap="none" dirty="0">
                <a:solidFill>
                  <a:srgbClr val="0000CC"/>
                </a:solidFill>
                <a:latin typeface="Arial" panose="020B0604020202020204" pitchFamily="34" charset="0"/>
                <a:ea typeface="Arial"/>
                <a:cs typeface="Arial" panose="020B0604020202020204" pitchFamily="34" charset="0"/>
                <a:sym typeface="Arial"/>
              </a:rPr>
              <a:t>Vol. 3: </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Civil Engineering, Implementation &amp; Sustainability (~</a:t>
            </a:r>
            <a:r>
              <a:rPr lang="en-US" sz="2000" i="1" dirty="0">
                <a:solidFill>
                  <a:srgbClr val="0000CC"/>
                </a:solidFill>
                <a:latin typeface="Arial" panose="020B0604020202020204" pitchFamily="34" charset="0"/>
                <a:cs typeface="Arial" panose="020B0604020202020204" pitchFamily="34" charset="0"/>
              </a:rPr>
              <a:t>2</a:t>
            </a:r>
            <a:r>
              <a:rPr lang="en-US" sz="2000" b="0" i="1" u="none" strike="noStrike" cap="none" dirty="0">
                <a:solidFill>
                  <a:srgbClr val="0000CC"/>
                </a:solidFill>
                <a:latin typeface="Arial" panose="020B0604020202020204" pitchFamily="34" charset="0"/>
                <a:ea typeface="Arial"/>
                <a:cs typeface="Arial" panose="020B0604020202020204" pitchFamily="34" charset="0"/>
                <a:sym typeface="Arial"/>
              </a:rPr>
              <a:t>00 pages) </a:t>
            </a:r>
            <a:endParaRPr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57200" marR="0" lvl="0" indent="-317500" algn="l" rtl="0">
              <a:lnSpc>
                <a:spcPct val="100000"/>
              </a:lnSpc>
              <a:spcBef>
                <a:spcPts val="0"/>
              </a:spcBef>
              <a:spcAft>
                <a:spcPts val="0"/>
              </a:spcAft>
              <a:buSzPts val="1400"/>
              <a:buChar char="-"/>
            </a:pPr>
            <a:r>
              <a:rPr lang="en-US" sz="2000" i="1" dirty="0">
                <a:solidFill>
                  <a:srgbClr val="0F124A"/>
                </a:solidFill>
                <a:latin typeface="Arial" panose="020B0604020202020204" pitchFamily="34" charset="0"/>
                <a:cs typeface="Arial" panose="020B0604020202020204" pitchFamily="34" charset="0"/>
              </a:rPr>
              <a:t>-   </a:t>
            </a:r>
            <a:r>
              <a:rPr lang="en-US" sz="2000" b="1" dirty="0">
                <a:solidFill>
                  <a:srgbClr val="0F124A"/>
                </a:solidFill>
                <a:latin typeface="Arial" panose="020B0604020202020204" pitchFamily="34" charset="0"/>
                <a:cs typeface="Arial" panose="020B0604020202020204" pitchFamily="34" charset="0"/>
              </a:rPr>
              <a:t>Executive Summary of the FCC Feasibility Study: </a:t>
            </a:r>
            <a:r>
              <a:rPr lang="en-US" sz="2000" i="1" dirty="0">
                <a:solidFill>
                  <a:srgbClr val="0000CC"/>
                </a:solidFill>
                <a:latin typeface="Arial" panose="020B0604020202020204" pitchFamily="34" charset="0"/>
                <a:cs typeface="Arial" panose="020B0604020202020204" pitchFamily="34" charset="0"/>
              </a:rPr>
              <a:t>~</a:t>
            </a:r>
            <a:r>
              <a:rPr lang="en-US" sz="2000" b="1" dirty="0">
                <a:solidFill>
                  <a:srgbClr val="0F124A"/>
                </a:solidFill>
                <a:latin typeface="Arial" panose="020B0604020202020204" pitchFamily="34" charset="0"/>
                <a:cs typeface="Arial" panose="020B0604020202020204" pitchFamily="34" charset="0"/>
              </a:rPr>
              <a:t>40 pages</a:t>
            </a:r>
            <a:endParaRPr b="1" dirty="0">
              <a:latin typeface="Arial" panose="020B0604020202020204" pitchFamily="34" charset="0"/>
              <a:cs typeface="Arial" panose="020B0604020202020204" pitchFamily="34" charset="0"/>
            </a:endParaRPr>
          </a:p>
          <a:p>
            <a:pPr marL="713230" marR="0" lvl="0" indent="-191769"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1" marR="0" lvl="0" indent="0" algn="l" rtl="0">
              <a:lnSpc>
                <a:spcPct val="100000"/>
              </a:lnSpc>
              <a:spcBef>
                <a:spcPts val="0"/>
              </a:spcBef>
              <a:spcAft>
                <a:spcPts val="0"/>
              </a:spcAft>
              <a:buClr>
                <a:srgbClr val="0F124A"/>
              </a:buClr>
              <a:buSzPts val="1300"/>
              <a:buFont typeface="Arial"/>
              <a:buNone/>
            </a:pPr>
            <a:endParaRPr sz="2000" b="0" i="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u="sng" strike="noStrike" cap="none" dirty="0">
                <a:solidFill>
                  <a:srgbClr val="0F124A"/>
                </a:solidFill>
                <a:latin typeface="Arial"/>
                <a:ea typeface="Arial"/>
                <a:cs typeface="Arial"/>
                <a:sym typeface="Arial"/>
              </a:rPr>
              <a:t>In </a:t>
            </a:r>
            <a:r>
              <a:rPr lang="en-US" sz="2000" b="1" u="sng" dirty="0">
                <a:solidFill>
                  <a:srgbClr val="0F124A"/>
                </a:solidFill>
              </a:rPr>
              <a:t>addition:</a:t>
            </a:r>
            <a:br>
              <a:rPr lang="en-US" sz="2000" b="1" dirty="0">
                <a:solidFill>
                  <a:srgbClr val="0F124A"/>
                </a:solidFill>
              </a:rPr>
            </a:br>
            <a:r>
              <a:rPr lang="en-US" sz="2000" b="1" dirty="0">
                <a:solidFill>
                  <a:srgbClr val="0F124A"/>
                </a:solidFill>
              </a:rPr>
              <a:t>a.  D</a:t>
            </a:r>
            <a:r>
              <a:rPr lang="en-US" sz="2000" b="1" u="none" strike="noStrike" cap="none" dirty="0">
                <a:solidFill>
                  <a:srgbClr val="0F124A"/>
                </a:solidFill>
                <a:latin typeface="Arial"/>
                <a:ea typeface="Arial"/>
                <a:cs typeface="Arial"/>
                <a:sym typeface="Arial"/>
              </a:rPr>
              <a:t>ocumentation on Cost Estimate – Funding Models </a:t>
            </a:r>
            <a:endParaRPr sz="2000" b="1" u="none" strike="noStrike" cap="none" dirty="0">
              <a:solidFill>
                <a:srgbClr val="0F124A"/>
              </a:solidFill>
              <a:latin typeface="Arial"/>
              <a:ea typeface="Arial"/>
              <a:cs typeface="Arial"/>
              <a:sym typeface="Arial"/>
            </a:endParaRPr>
          </a:p>
          <a:p>
            <a:pPr marL="438910" marR="0" lvl="0" indent="0" algn="l" rtl="0">
              <a:lnSpc>
                <a:spcPct val="100000"/>
              </a:lnSpc>
              <a:spcBef>
                <a:spcPts val="0"/>
              </a:spcBef>
              <a:spcAft>
                <a:spcPts val="0"/>
              </a:spcAft>
              <a:buClr>
                <a:srgbClr val="0F124A"/>
              </a:buClr>
              <a:buSzPts val="1300"/>
              <a:buFont typeface="Arial"/>
              <a:buNone/>
            </a:pPr>
            <a:r>
              <a:rPr lang="en-US" sz="2000" b="1" dirty="0">
                <a:solidFill>
                  <a:srgbClr val="0F124A"/>
                </a:solidFill>
                <a:latin typeface="Arial" panose="020B0604020202020204" pitchFamily="34" charset="0"/>
                <a:cs typeface="Arial" panose="020B0604020202020204" pitchFamily="34" charset="0"/>
              </a:rPr>
              <a:t>b. Environmental Report</a:t>
            </a:r>
            <a:endParaRPr sz="2000" b="1" dirty="0">
              <a:solidFill>
                <a:srgbClr val="0F124A"/>
              </a:solidFill>
              <a:latin typeface="Arial" panose="020B0604020202020204" pitchFamily="34" charset="0"/>
              <a:cs typeface="Arial" panose="020B0604020202020204" pitchFamily="34" charset="0"/>
            </a:endParaRPr>
          </a:p>
          <a:p>
            <a:pPr marL="438911" marR="0" lvl="0" indent="0" algn="l" rtl="0">
              <a:lnSpc>
                <a:spcPct val="100000"/>
              </a:lnSpc>
              <a:spcBef>
                <a:spcPts val="0"/>
              </a:spcBef>
              <a:spcAft>
                <a:spcPts val="0"/>
              </a:spcAft>
              <a:buClr>
                <a:srgbClr val="0F124A"/>
              </a:buClr>
              <a:buSzPts val="1300"/>
              <a:buFont typeface="Arial"/>
              <a:buNone/>
            </a:pPr>
            <a:endParaRPr sz="2000" b="1" dirty="0">
              <a:solidFill>
                <a:srgbClr val="0F124A"/>
              </a:solidFill>
            </a:endParaRPr>
          </a:p>
        </p:txBody>
      </p:sp>
      <p:sp>
        <p:nvSpPr>
          <p:cNvPr id="103" name="Google Shape;103;p1"/>
          <p:cNvSpPr txBox="1">
            <a:spLocks noGrp="1"/>
          </p:cNvSpPr>
          <p:nvPr>
            <p:ph type="sldNum" sz="quarter" idx="10"/>
          </p:nvPr>
        </p:nvSpPr>
        <p:spPr>
          <a:prstGeom prst="rect">
            <a:avLst/>
          </a:prstGeom>
          <a:noFill/>
          <a:ln>
            <a:noFill/>
          </a:ln>
        </p:spPr>
        <p:txBody>
          <a:bodyPr spcFirstLastPara="1" wrap="square" lIns="91425" tIns="45700" rIns="91425" bIns="45700" anchor="ctr" anchorCtr="0">
            <a:noAutofit/>
          </a:bodyPr>
          <a:lstStyle/>
          <a:p>
            <a:pPr marL="0" marR="0" lvl="0" indent="0" algn="r" rtl="0">
              <a:lnSpc>
                <a:spcPct val="154732"/>
              </a:lnSpc>
              <a:spcBef>
                <a:spcPts val="0"/>
              </a:spcBef>
              <a:spcAft>
                <a:spcPts val="0"/>
              </a:spcAft>
              <a:buClr>
                <a:srgbClr val="FFFFFF"/>
              </a:buClr>
              <a:buSzPts val="1067"/>
              <a:buFont typeface="Arial"/>
              <a:buNone/>
            </a:pPr>
            <a:fld id="{00000000-1234-1234-1234-123412341234}" type="slidenum">
              <a:rPr lang="en-US" sz="1067" b="0" i="0" u="none" strike="noStrike" cap="none">
                <a:solidFill>
                  <a:srgbClr val="FFFFFF"/>
                </a:solidFill>
                <a:latin typeface="Arial"/>
                <a:ea typeface="Arial"/>
                <a:cs typeface="Arial"/>
                <a:sym typeface="Arial"/>
              </a:rPr>
              <a:t>3</a:t>
            </a:fld>
            <a:endParaRPr sz="1067" b="0" i="0" u="none" strike="noStrike" cap="none">
              <a:solidFill>
                <a:srgbClr val="FFFFFF"/>
              </a:solidFill>
              <a:latin typeface="Arial"/>
              <a:ea typeface="Arial"/>
              <a:cs typeface="Arial"/>
              <a:sym typeface="Arial"/>
            </a:endParaRPr>
          </a:p>
        </p:txBody>
      </p:sp>
      <p:sp>
        <p:nvSpPr>
          <p:cNvPr id="106" name="Google Shape;106;p1"/>
          <p:cNvSpPr txBox="1"/>
          <p:nvPr/>
        </p:nvSpPr>
        <p:spPr>
          <a:xfrm>
            <a:off x="796446" y="4263871"/>
            <a:ext cx="9969300" cy="400200"/>
          </a:xfrm>
          <a:prstGeom prst="rect">
            <a:avLst/>
          </a:prstGeom>
          <a:noFill/>
          <a:ln>
            <a:noFill/>
          </a:ln>
        </p:spPr>
        <p:txBody>
          <a:bodyPr spcFirstLastPara="1" wrap="square" lIns="91425" tIns="45700" rIns="91425" bIns="45700" anchor="t" anchorCtr="0">
            <a:spAutoFit/>
          </a:bodyPr>
          <a:lstStyle/>
          <a:p>
            <a:pPr marL="0" marR="0" lvl="0" indent="0" algn="l" rtl="0">
              <a:lnSpc>
                <a:spcPct val="185000"/>
              </a:lnSpc>
              <a:spcBef>
                <a:spcPts val="0"/>
              </a:spcBef>
              <a:spcAft>
                <a:spcPts val="0"/>
              </a:spcAft>
              <a:buClr>
                <a:srgbClr val="0F124A"/>
              </a:buClr>
              <a:buSzPts val="2000"/>
              <a:buFont typeface="Arial"/>
              <a:buNone/>
            </a:pPr>
            <a:r>
              <a:rPr lang="en-US" sz="2000" b="0" i="0" u="none" strike="noStrike" cap="none" dirty="0">
                <a:solidFill>
                  <a:srgbClr val="0F124A"/>
                </a:solidFill>
                <a:latin typeface="Arial"/>
                <a:ea typeface="Arial"/>
                <a:cs typeface="Arial"/>
                <a:sym typeface="Arial"/>
              </a:rPr>
              <a:t>to be prepared with Overleaf &amp; published by EPJ (Springer-Nature) – FCCIS members</a:t>
            </a:r>
            <a:endParaRPr sz="2000" b="0" i="0" u="none" strike="noStrike" cap="none" dirty="0">
              <a:solidFill>
                <a:srgbClr val="0F124A"/>
              </a:solidFill>
              <a:latin typeface="Arial"/>
              <a:ea typeface="Arial"/>
              <a:cs typeface="Arial"/>
              <a:sym typeface="Arial"/>
            </a:endParaRPr>
          </a:p>
        </p:txBody>
      </p:sp>
      <p:sp>
        <p:nvSpPr>
          <p:cNvPr id="107" name="Google Shape;107;p1"/>
          <p:cNvSpPr txBox="1"/>
          <p:nvPr/>
        </p:nvSpPr>
        <p:spPr>
          <a:xfrm>
            <a:off x="796446" y="3895483"/>
            <a:ext cx="10091100" cy="523200"/>
          </a:xfrm>
          <a:prstGeom prst="rect">
            <a:avLst/>
          </a:prstGeom>
          <a:solidFill>
            <a:srgbClr val="2026A1"/>
          </a:solidFill>
          <a:ln>
            <a:noFill/>
          </a:ln>
        </p:spPr>
        <p:txBody>
          <a:bodyPr spcFirstLastPara="1" wrap="square" lIns="91425" tIns="45700" rIns="91425" bIns="45700" anchor="t" anchorCtr="0">
            <a:spAutoFit/>
          </a:bodyPr>
          <a:lstStyle/>
          <a:p>
            <a:pPr marL="0" marR="0" lvl="0" indent="0" algn="l" rtl="0">
              <a:lnSpc>
                <a:spcPct val="132142"/>
              </a:lnSpc>
              <a:spcBef>
                <a:spcPts val="0"/>
              </a:spcBef>
              <a:spcAft>
                <a:spcPts val="0"/>
              </a:spcAft>
              <a:buClr>
                <a:srgbClr val="FFFF00"/>
              </a:buClr>
              <a:buSzPts val="2800"/>
              <a:buFont typeface="Arial"/>
              <a:buNone/>
            </a:pPr>
            <a:r>
              <a:rPr lang="en-US" sz="2800" b="1" i="0" u="none" strike="noStrike" cap="none" dirty="0">
                <a:solidFill>
                  <a:srgbClr val="FFFF00"/>
                </a:solidFill>
                <a:latin typeface="Arial"/>
                <a:ea typeface="Arial"/>
                <a:cs typeface="Arial"/>
                <a:sym typeface="Arial"/>
              </a:rPr>
              <a:t>Input for Update of European Strategy for Particle Physics</a:t>
            </a:r>
            <a:endParaRPr sz="2800" b="1" i="0" u="none" strike="noStrike" cap="none" dirty="0">
              <a:solidFill>
                <a:srgbClr val="FFFF00"/>
              </a:solidFill>
              <a:latin typeface="Arial"/>
              <a:ea typeface="Arial"/>
              <a:cs typeface="Arial"/>
              <a:sym typeface="Arial"/>
            </a:endParaRPr>
          </a:p>
        </p:txBody>
      </p:sp>
      <p:pic>
        <p:nvPicPr>
          <p:cNvPr id="108" name="Google Shape;108;p1"/>
          <p:cNvPicPr preferRelativeResize="0"/>
          <p:nvPr/>
        </p:nvPicPr>
        <p:blipFill rotWithShape="1">
          <a:blip r:embed="rId3">
            <a:alphaModFix/>
          </a:blip>
          <a:srcRect/>
          <a:stretch/>
        </p:blipFill>
        <p:spPr>
          <a:xfrm>
            <a:off x="853572" y="4879370"/>
            <a:ext cx="2329988" cy="770700"/>
          </a:xfrm>
          <a:prstGeom prst="rect">
            <a:avLst/>
          </a:prstGeom>
          <a:noFill/>
          <a:ln>
            <a:noFill/>
          </a:ln>
        </p:spPr>
      </p:pic>
      <p:pic>
        <p:nvPicPr>
          <p:cNvPr id="109" name="Google Shape;109;p1" descr="Publish agreement with Springer Nature ..."/>
          <p:cNvPicPr preferRelativeResize="0"/>
          <p:nvPr/>
        </p:nvPicPr>
        <p:blipFill rotWithShape="1">
          <a:blip r:embed="rId4">
            <a:alphaModFix/>
          </a:blip>
          <a:srcRect/>
          <a:stretch/>
        </p:blipFill>
        <p:spPr>
          <a:xfrm>
            <a:off x="9041375" y="4892299"/>
            <a:ext cx="1724375" cy="856750"/>
          </a:xfrm>
          <a:prstGeom prst="rect">
            <a:avLst/>
          </a:prstGeom>
          <a:noFill/>
          <a:ln>
            <a:noFill/>
          </a:ln>
        </p:spPr>
      </p:pic>
      <p:pic>
        <p:nvPicPr>
          <p:cNvPr id="110" name="Google Shape;110;p1" descr="European Physical Journal - Wikipedia"/>
          <p:cNvPicPr preferRelativeResize="0"/>
          <p:nvPr/>
        </p:nvPicPr>
        <p:blipFill rotWithShape="1">
          <a:blip r:embed="rId5">
            <a:alphaModFix/>
          </a:blip>
          <a:srcRect/>
          <a:stretch/>
        </p:blipFill>
        <p:spPr>
          <a:xfrm>
            <a:off x="6540334" y="4905231"/>
            <a:ext cx="1410017" cy="856750"/>
          </a:xfrm>
          <a:prstGeom prst="rect">
            <a:avLst/>
          </a:prstGeom>
          <a:noFill/>
          <a:ln>
            <a:noFill/>
          </a:ln>
        </p:spPr>
      </p:pic>
      <p:pic>
        <p:nvPicPr>
          <p:cNvPr id="111" name="Google Shape;111;p1" descr="A black background with a black square&#10;&#10;Description automatically generated with medium confidence"/>
          <p:cNvPicPr preferRelativeResize="0"/>
          <p:nvPr/>
        </p:nvPicPr>
        <p:blipFill rotWithShape="1">
          <a:blip r:embed="rId6">
            <a:alphaModFix/>
          </a:blip>
          <a:srcRect/>
          <a:stretch/>
        </p:blipFill>
        <p:spPr>
          <a:xfrm>
            <a:off x="3810014" y="4892300"/>
            <a:ext cx="2103837" cy="744849"/>
          </a:xfrm>
          <a:prstGeom prst="rect">
            <a:avLst/>
          </a:prstGeom>
          <a:noFill/>
          <a:ln>
            <a:noFill/>
          </a:ln>
        </p:spPr>
      </p:pic>
      <p:sp>
        <p:nvSpPr>
          <p:cNvPr id="5" name="TextBox 4">
            <a:extLst>
              <a:ext uri="{FF2B5EF4-FFF2-40B4-BE49-F238E27FC236}">
                <a16:creationId xmlns:a16="http://schemas.microsoft.com/office/drawing/2014/main" id="{0F8F5432-4D59-58F3-EDA3-A0C60463F95F}"/>
              </a:ext>
            </a:extLst>
          </p:cNvPr>
          <p:cNvSpPr txBox="1"/>
          <p:nvPr/>
        </p:nvSpPr>
        <p:spPr>
          <a:xfrm>
            <a:off x="348854" y="63856"/>
            <a:ext cx="11129994" cy="646331"/>
          </a:xfrm>
          <a:prstGeom prst="rect">
            <a:avLst/>
          </a:prstGeom>
          <a:noFill/>
        </p:spPr>
        <p:txBody>
          <a:bodyPr wrap="square">
            <a:spAutoFit/>
          </a:bodyPr>
          <a:lstStyle/>
          <a:p>
            <a:r>
              <a:rPr lang="en-GB" sz="3600" dirty="0"/>
              <a:t>Feasibility Study Report for March 2025 </a:t>
            </a:r>
          </a:p>
        </p:txBody>
      </p:sp>
    </p:spTree>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xmlns:ahyp="http://schemas.microsoft.com/office/drawing/2018/hyperlinkcolor">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D72F1D7-0D02-EBBE-FBD1-94D18F4BE3B0}"/>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6" name="TextBox 5">
            <a:extLst>
              <a:ext uri="{FF2B5EF4-FFF2-40B4-BE49-F238E27FC236}">
                <a16:creationId xmlns:a16="http://schemas.microsoft.com/office/drawing/2014/main" id="{CDFE0522-10A3-EB88-2D73-99DCCC00C6DC}"/>
              </a:ext>
            </a:extLst>
          </p:cNvPr>
          <p:cNvSpPr txBox="1"/>
          <p:nvPr/>
        </p:nvSpPr>
        <p:spPr>
          <a:xfrm>
            <a:off x="142875" y="997168"/>
            <a:ext cx="6100762" cy="5119350"/>
          </a:xfrm>
          <a:prstGeom prst="rect">
            <a:avLst/>
          </a:prstGeom>
          <a:noFill/>
        </p:spPr>
        <p:txBody>
          <a:bodyPr wrap="square">
            <a:spAutoFit/>
          </a:body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INTRODUCTION (~10 pages)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br>
              <a:rPr kumimoji="0" lang="en-GB" sz="1800" b="0" i="0" u="none" strike="noStrike" kern="1200" cap="none" spc="0" normalizeH="0" baseline="0" noProof="0" dirty="0">
                <a:ln>
                  <a:noFill/>
                </a:ln>
                <a:solidFill>
                  <a:srgbClr val="0F124A"/>
                </a:solidFill>
                <a:effectLst/>
                <a:uLnTx/>
                <a:uFillTx/>
                <a:latin typeface="Arial"/>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FCC-ee &amp; hh Requirements &amp; Design considerations (approaches &amp; general brief introduction/principles)</a:t>
            </a: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FCC-ee &amp; hh Layout and Key Parameters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FCC-ee Collider </a:t>
            </a:r>
            <a:endParaRPr lang="en-GB" dirty="0">
              <a:solidFill>
                <a:srgbClr val="0F124A"/>
              </a:solidFill>
              <a:latin typeface="Arial"/>
            </a:endParaRPr>
          </a:p>
          <a:p>
            <a:pPr marL="228600" marR="0" lvl="0" indent="0" algn="l" defTabSz="914400" rtl="0" eaLnBrk="1" fontAlgn="auto" latinLnBrk="0" hangingPunct="1">
              <a:lnSpc>
                <a:spcPct val="100000"/>
              </a:lnSpc>
              <a:spcBef>
                <a:spcPts val="0"/>
              </a:spcBef>
              <a:spcAft>
                <a:spcPts val="1000"/>
              </a:spcAft>
              <a:buClrTx/>
              <a:buSzTx/>
              <a:buFontTx/>
              <a:buNone/>
              <a:tabLst/>
              <a:defRPr/>
            </a:pP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Design &amp; Performance (40 pages)</a:t>
            </a: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1.1.1 Beam-beam and luminosity</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1.1.2 Optics design including synchrotron radiation and tapering</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1.1.4 Impact of misalignments and field errors, optics corrections  ,  </a:t>
            </a: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1.1.3 Single beam collective effects (impedance., electron cloud ,ions)</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b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1.1.4 Collimation </a:t>
            </a: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1.1.5 Machine - Detector Interface (MDI)</a:t>
            </a: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1.1.6 Energy Calibration and polarisation</a:t>
            </a:r>
            <a:br>
              <a:rPr kumimoji="0" lang="en-GB" sz="10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effectLst/>
                <a:uLnTx/>
                <a:uFillTx/>
                <a:latin typeface="Arial" panose="020B0604020202020204" pitchFamily="34" charset="0"/>
                <a:ea typeface="+mn-ea"/>
                <a:cs typeface="+mn-cs"/>
              </a:rPr>
              <a:t>1.1.7 Injection and Extraction (top up injection)</a:t>
            </a:r>
            <a:br>
              <a:rPr kumimoji="0" lang="en-GB" sz="1000" b="0" i="0" u="none" strike="noStrike" kern="1200" cap="none" spc="0" normalizeH="0" baseline="0" noProof="0" dirty="0">
                <a:ln>
                  <a:noFill/>
                </a:ln>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effectLst/>
                <a:uLnTx/>
                <a:uFillTx/>
                <a:latin typeface="Arial" panose="020B0604020202020204" pitchFamily="34" charset="0"/>
                <a:ea typeface="+mn-ea"/>
                <a:cs typeface="+mn-cs"/>
              </a:rPr>
              <a:t>1.1.8 Radiation Environment</a:t>
            </a:r>
            <a:br>
              <a:rPr kumimoji="0" lang="en-GB" sz="1000" b="0"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1.1.9  Ongoing studies and possible upgrades</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1.1.10 Preliminary requirements on technical systems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Operation concept  (20 pages)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1.2.1 Operation, and performance, </a:t>
            </a:r>
            <a:b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1.2.2+xx requirements</a:t>
            </a: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(filling schemes, efficiency, physics goals, RF staging?,</a:t>
            </a:r>
            <a:r>
              <a:rPr lang="en-GB" sz="1000" dirty="0">
                <a:solidFill>
                  <a:srgbClr val="000000"/>
                </a:solidFill>
                <a:latin typeface="Arial" panose="020B0604020202020204" pitchFamily="34" charset="0"/>
              </a:rPr>
              <a:t> energy switching. </a:t>
            </a:r>
            <a:r>
              <a:rPr kumimoji="0" lang="en-GB" sz="1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beam-based alignment, luminosity tuning, injection requirements, beam diagnostics requirements)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1.2.3 Preliminary requirements on technical systems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8" name="TextBox 7">
            <a:extLst>
              <a:ext uri="{FF2B5EF4-FFF2-40B4-BE49-F238E27FC236}">
                <a16:creationId xmlns:a16="http://schemas.microsoft.com/office/drawing/2014/main" id="{B8573D47-EF4E-3187-E0D0-2B1A4435EA82}"/>
              </a:ext>
            </a:extLst>
          </p:cNvPr>
          <p:cNvSpPr txBox="1"/>
          <p:nvPr/>
        </p:nvSpPr>
        <p:spPr>
          <a:xfrm>
            <a:off x="5842000" y="1238379"/>
            <a:ext cx="6100762" cy="3236784"/>
          </a:xfrm>
          <a:prstGeom prst="rect">
            <a:avLst/>
          </a:prstGeom>
          <a:noFill/>
        </p:spPr>
        <p:txBody>
          <a:bodyPr wrap="square">
            <a:spAutoFit/>
          </a:bodyPr>
          <a:lstStyle/>
          <a:p>
            <a:pPr marL="0" marR="0" lvl="0" indent="0" algn="l" defTabSz="914400" rtl="0" eaLnBrk="1" fontAlgn="auto" latinLnBrk="0" hangingPunct="1">
              <a:lnSpc>
                <a:spcPct val="100000"/>
              </a:lnSpc>
              <a:spcBef>
                <a:spcPts val="1000"/>
              </a:spcBef>
              <a:spcAft>
                <a:spcPts val="0"/>
              </a:spcAft>
              <a:buClrTx/>
              <a:buSzTx/>
              <a:buFontTx/>
              <a:buNone/>
              <a:tabLst/>
              <a:defRPr/>
            </a:pPr>
            <a:b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Technical Systems (40 pages)</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1.3.1 Main magnets </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1.3.2 Vacuum system, electron-cloud mitigation, and radiation shielding</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1.3.3 Radiofrequency systems layout, configurations, and parameters</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1.3.4 Survey and alignment concepts and system</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1.3.5 Beam Intercepting Devices (halo collimators, beam dump)</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1.3.6 Beam Transfer Systems &amp; Separator</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1.3.7 Powering Systems</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1.3.8 Beam diagnostics instruments (beam position, beam size/length, beam loss, beam current, polarization &amp; spectrometry)</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1.3.9 Control systems</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1.3.10 Integration</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1.3.11 Machine Protection</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1.3.13  Dismantling</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228600" marR="0" lvl="0" indent="0" algn="l" defTabSz="914400" rtl="0" eaLnBrk="1" fontAlgn="auto" latinLnBrk="0" hangingPunct="1">
              <a:lnSpc>
                <a:spcPct val="100000"/>
              </a:lnSpc>
              <a:spcBef>
                <a:spcPts val="0"/>
              </a:spcBef>
              <a:spcAft>
                <a:spcPts val="100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1.3.14 Preliminary requirements on technical infrastructure systems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p:txBody>
      </p:sp>
      <p:sp>
        <p:nvSpPr>
          <p:cNvPr id="9" name="TextBox 8">
            <a:extLst>
              <a:ext uri="{FF2B5EF4-FFF2-40B4-BE49-F238E27FC236}">
                <a16:creationId xmlns:a16="http://schemas.microsoft.com/office/drawing/2014/main" id="{0E97B8E0-0F96-8C34-EA43-B64B00972A69}"/>
              </a:ext>
            </a:extLst>
          </p:cNvPr>
          <p:cNvSpPr txBox="1"/>
          <p:nvPr/>
        </p:nvSpPr>
        <p:spPr>
          <a:xfrm>
            <a:off x="348854" y="63856"/>
            <a:ext cx="11129994" cy="646331"/>
          </a:xfrm>
          <a:prstGeom prst="rect">
            <a:avLst/>
          </a:prstGeom>
          <a:noFill/>
        </p:spPr>
        <p:txBody>
          <a:bodyPr wrap="square">
            <a:spAutoFit/>
          </a:bodyPr>
          <a:lstStyle/>
          <a:p>
            <a:r>
              <a:rPr lang="en-GB" sz="3600" dirty="0"/>
              <a:t>FSR draft table of contents (1)</a:t>
            </a:r>
          </a:p>
        </p:txBody>
      </p:sp>
      <p:sp>
        <p:nvSpPr>
          <p:cNvPr id="10" name="Rectangle 9">
            <a:extLst>
              <a:ext uri="{FF2B5EF4-FFF2-40B4-BE49-F238E27FC236}">
                <a16:creationId xmlns:a16="http://schemas.microsoft.com/office/drawing/2014/main" id="{4B7830F0-0BC9-5572-755A-21CBFD963173}"/>
              </a:ext>
            </a:extLst>
          </p:cNvPr>
          <p:cNvSpPr/>
          <p:nvPr/>
        </p:nvSpPr>
        <p:spPr>
          <a:xfrm>
            <a:off x="466725" y="5404207"/>
            <a:ext cx="5629275" cy="359595"/>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4BD1DC13-0FCE-45BD-1596-E1F6AC5C1D07}"/>
              </a:ext>
            </a:extLst>
          </p:cNvPr>
          <p:cNvSpPr txBox="1"/>
          <p:nvPr/>
        </p:nvSpPr>
        <p:spPr>
          <a:xfrm>
            <a:off x="6243637" y="5580794"/>
            <a:ext cx="3023585" cy="535724"/>
          </a:xfrm>
          <a:prstGeom prst="rect">
            <a:avLst/>
          </a:prstGeom>
          <a:noFill/>
        </p:spPr>
        <p:txBody>
          <a:bodyPr wrap="none" rtlCol="0">
            <a:spAutoFit/>
          </a:bodyPr>
          <a:lstStyle/>
          <a:p>
            <a:pPr algn="l">
              <a:lnSpc>
                <a:spcPts val="3700"/>
              </a:lnSpc>
            </a:pPr>
            <a:r>
              <a:rPr lang="en-US" sz="3000" dirty="0">
                <a:solidFill>
                  <a:srgbClr val="FF0000"/>
                </a:solidFill>
              </a:rPr>
              <a:t>split into pieces?</a:t>
            </a:r>
            <a:endParaRPr lang="en-GB" sz="3000" dirty="0">
              <a:solidFill>
                <a:srgbClr val="FF0000"/>
              </a:solidFill>
            </a:endParaRPr>
          </a:p>
        </p:txBody>
      </p:sp>
      <p:sp>
        <p:nvSpPr>
          <p:cNvPr id="12" name="TextBox 11">
            <a:extLst>
              <a:ext uri="{FF2B5EF4-FFF2-40B4-BE49-F238E27FC236}">
                <a16:creationId xmlns:a16="http://schemas.microsoft.com/office/drawing/2014/main" id="{0F677D5C-4A73-8834-B74A-FCACBB4E4E53}"/>
              </a:ext>
            </a:extLst>
          </p:cNvPr>
          <p:cNvSpPr txBox="1"/>
          <p:nvPr/>
        </p:nvSpPr>
        <p:spPr>
          <a:xfrm>
            <a:off x="8677275" y="63856"/>
            <a:ext cx="3415124" cy="1484702"/>
          </a:xfrm>
          <a:prstGeom prst="rect">
            <a:avLst/>
          </a:prstGeom>
          <a:solidFill>
            <a:srgbClr val="FFFF00"/>
          </a:solidFill>
        </p:spPr>
        <p:txBody>
          <a:bodyPr wrap="square" rtlCol="0">
            <a:spAutoFit/>
          </a:bodyPr>
          <a:lstStyle/>
          <a:p>
            <a:pPr algn="l">
              <a:lnSpc>
                <a:spcPts val="3700"/>
              </a:lnSpc>
            </a:pPr>
            <a:r>
              <a:rPr lang="en-US" sz="2800" dirty="0"/>
              <a:t>P. Charitos, M. Benedikt, C. Carli, J.-P. Burnet et al.</a:t>
            </a:r>
            <a:endParaRPr lang="en-GB" sz="2800" dirty="0"/>
          </a:p>
        </p:txBody>
      </p:sp>
    </p:spTree>
    <p:extLst>
      <p:ext uri="{BB962C8B-B14F-4D97-AF65-F5344CB8AC3E}">
        <p14:creationId xmlns:p14="http://schemas.microsoft.com/office/powerpoint/2010/main" val="156711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6C5971A-A1D8-F742-65C0-55D0C6963076}"/>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4" name="TextBox 3">
            <a:extLst>
              <a:ext uri="{FF2B5EF4-FFF2-40B4-BE49-F238E27FC236}">
                <a16:creationId xmlns:a16="http://schemas.microsoft.com/office/drawing/2014/main" id="{405A3A83-A0A2-5060-464C-ACA42CF11558}"/>
              </a:ext>
            </a:extLst>
          </p:cNvPr>
          <p:cNvSpPr txBox="1"/>
          <p:nvPr/>
        </p:nvSpPr>
        <p:spPr>
          <a:xfrm>
            <a:off x="253207" y="692353"/>
            <a:ext cx="6100762" cy="5473293"/>
          </a:xfrm>
          <a:prstGeom prst="rect">
            <a:avLst/>
          </a:prstGeom>
          <a:noFill/>
        </p:spPr>
        <p:txBody>
          <a:bodyPr wrap="square">
            <a:spAutoFit/>
          </a:bodyPr>
          <a:lstStyle/>
          <a:p>
            <a:pPr indent="-285750" rtl="0">
              <a:spcBef>
                <a:spcPts val="0"/>
              </a:spcBef>
              <a:spcAft>
                <a:spcPts val="0"/>
              </a:spcAft>
            </a:pPr>
            <a:br>
              <a:rPr lang="en-GB" b="0" dirty="0">
                <a:effectLst/>
              </a:rPr>
            </a:br>
            <a:r>
              <a:rPr lang="en-GB" sz="1100" b="0" i="0" u="none" strike="noStrike" dirty="0">
                <a:solidFill>
                  <a:srgbClr val="000000"/>
                </a:solidFill>
                <a:effectLst/>
                <a:latin typeface="Arial" panose="020B0604020202020204" pitchFamily="34" charset="0"/>
              </a:rPr>
              <a:t>      </a:t>
            </a:r>
            <a:r>
              <a:rPr lang="en-GB" sz="1100" b="1" i="0" u="none" strike="noStrike" dirty="0">
                <a:solidFill>
                  <a:srgbClr val="000000"/>
                </a:solidFill>
                <a:effectLst/>
                <a:latin typeface="Arial" panose="020B0604020202020204" pitchFamily="34" charset="0"/>
              </a:rPr>
              <a:t>2  FCC-ee Booster (60 pages) </a:t>
            </a:r>
            <a:br>
              <a:rPr lang="en-GB" sz="1100" b="1" i="0" u="none" strike="noStrike" dirty="0">
                <a:solidFill>
                  <a:srgbClr val="000000"/>
                </a:solidFill>
                <a:effectLst/>
                <a:latin typeface="Arial" panose="020B0604020202020204" pitchFamily="34" charset="0"/>
              </a:rPr>
            </a:br>
            <a:br>
              <a:rPr lang="en-GB" sz="1100" b="1" i="0" u="none" strike="noStrike" dirty="0">
                <a:solidFill>
                  <a:srgbClr val="000000"/>
                </a:solidFill>
                <a:effectLst/>
                <a:latin typeface="Arial" panose="020B0604020202020204" pitchFamily="34" charset="0"/>
              </a:rPr>
            </a:br>
            <a:r>
              <a:rPr lang="en-GB" sz="1100" b="1" dirty="0">
                <a:solidFill>
                  <a:srgbClr val="000000"/>
                </a:solidFill>
                <a:latin typeface="Arial" panose="020B0604020202020204" pitchFamily="34" charset="0"/>
              </a:rPr>
              <a:t>      </a:t>
            </a:r>
            <a:r>
              <a:rPr lang="en-GB" sz="1000" b="1" i="0" u="none" strike="noStrike" dirty="0">
                <a:solidFill>
                  <a:srgbClr val="000000"/>
                </a:solidFill>
                <a:effectLst/>
                <a:latin typeface="Arial" panose="020B0604020202020204" pitchFamily="34" charset="0"/>
              </a:rPr>
              <a:t>2.1 Design &amp; Performance </a:t>
            </a: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      2.1.1 Optics design and Beam dynamics (including synchrotron radiation and tapering)</a:t>
            </a: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      2.1.2 Collective effects</a:t>
            </a:r>
            <a:r>
              <a:rPr lang="en-GB" sz="1000" b="1" i="0" u="none" strike="noStrike" dirty="0">
                <a:solidFill>
                  <a:srgbClr val="000000"/>
                </a:solidFill>
                <a:effectLst/>
                <a:latin typeface="Arial" panose="020B0604020202020204" pitchFamily="34" charset="0"/>
              </a:rPr>
              <a:t> </a:t>
            </a:r>
            <a:br>
              <a:rPr lang="en-GB" sz="1000" b="1" i="0" u="none" strike="noStrike" dirty="0">
                <a:solidFill>
                  <a:srgbClr val="000000"/>
                </a:solidFill>
                <a:effectLst/>
                <a:latin typeface="Arial" panose="020B0604020202020204" pitchFamily="34" charset="0"/>
              </a:rPr>
            </a:br>
            <a:r>
              <a:rPr lang="en-GB" sz="1000" b="1" i="0" u="none" strike="noStrike" dirty="0">
                <a:solidFill>
                  <a:srgbClr val="000000"/>
                </a:solidFill>
                <a:effectLst/>
                <a:latin typeface="Arial" panose="020B0604020202020204" pitchFamily="34" charset="0"/>
              </a:rPr>
              <a:t>      </a:t>
            </a:r>
            <a:r>
              <a:rPr lang="en-GB" sz="1000" b="0" i="0" u="none" strike="noStrike" dirty="0">
                <a:solidFill>
                  <a:srgbClr val="000000"/>
                </a:solidFill>
                <a:effectLst/>
                <a:latin typeface="Arial" panose="020B0604020202020204" pitchFamily="34" charset="0"/>
              </a:rPr>
              <a:t>2.1.3 Collimation  </a:t>
            </a:r>
            <a:br>
              <a:rPr lang="en-GB" sz="1000" b="0" i="0" u="none" strike="noStrike" dirty="0">
                <a:solidFill>
                  <a:srgbClr val="000000"/>
                </a:solidFill>
                <a:effectLst/>
                <a:latin typeface="Arial" panose="020B0604020202020204" pitchFamily="34" charset="0"/>
              </a:rPr>
            </a:br>
            <a:r>
              <a:rPr lang="en-GB" sz="1000" b="0" i="0" u="none" strike="noStrike" dirty="0">
                <a:effectLst/>
                <a:latin typeface="Arial" panose="020B0604020202020204" pitchFamily="34" charset="0"/>
              </a:rPr>
              <a:t>      2.1.4 Injection and Extraction (top up injection)</a:t>
            </a:r>
            <a:br>
              <a:rPr lang="en-GB" sz="1000" b="0" i="0" u="none" strike="noStrike" dirty="0">
                <a:solidFill>
                  <a:srgbClr val="FF0000"/>
                </a:solidFill>
                <a:effectLst/>
                <a:latin typeface="Arial" panose="020B0604020202020204" pitchFamily="34" charset="0"/>
              </a:rPr>
            </a:br>
            <a:r>
              <a:rPr lang="en-GB" sz="1000" b="0" i="0" u="none" strike="noStrike" dirty="0">
                <a:solidFill>
                  <a:srgbClr val="FF0000"/>
                </a:solidFill>
                <a:effectLst/>
                <a:latin typeface="Arial" panose="020B0604020202020204" pitchFamily="34" charset="0"/>
              </a:rPr>
              <a:t>      </a:t>
            </a:r>
            <a:r>
              <a:rPr lang="en-GB" sz="1000" b="0" i="0" u="none" strike="noStrike" dirty="0">
                <a:solidFill>
                  <a:srgbClr val="000000"/>
                </a:solidFill>
                <a:effectLst/>
                <a:latin typeface="Arial" panose="020B0604020202020204" pitchFamily="34" charset="0"/>
              </a:rPr>
              <a:t>2.1.5  Ongoing studies and possible upgrades</a:t>
            </a:r>
            <a:r>
              <a:rPr lang="en-GB" sz="1000" b="1" i="0" u="none" strike="noStrike" dirty="0">
                <a:solidFill>
                  <a:srgbClr val="000000"/>
                </a:solidFill>
                <a:effectLst/>
                <a:latin typeface="Arial" panose="020B0604020202020204" pitchFamily="34" charset="0"/>
              </a:rPr>
              <a:t> </a:t>
            </a:r>
            <a:endParaRPr lang="en-GB" b="0" dirty="0">
              <a:effectLst/>
            </a:endParaRPr>
          </a:p>
          <a:p>
            <a:pPr rtl="0">
              <a:spcBef>
                <a:spcPts val="0"/>
              </a:spcBef>
              <a:spcAft>
                <a:spcPts val="0"/>
              </a:spcAft>
            </a:pPr>
            <a:r>
              <a:rPr lang="en-GB" sz="1000" b="0" i="0" u="none" strike="noStrike" dirty="0">
                <a:solidFill>
                  <a:srgbClr val="000000"/>
                </a:solidFill>
                <a:effectLst/>
                <a:latin typeface="Arial" panose="020B0604020202020204" pitchFamily="34" charset="0"/>
              </a:rPr>
              <a:t>     </a:t>
            </a: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      </a:t>
            </a:r>
            <a:r>
              <a:rPr lang="en-GB" sz="1000" b="1" i="0" u="none" strike="noStrike" dirty="0">
                <a:solidFill>
                  <a:srgbClr val="000000"/>
                </a:solidFill>
                <a:effectLst/>
                <a:latin typeface="Arial" panose="020B0604020202020204" pitchFamily="34" charset="0"/>
              </a:rPr>
              <a:t>2.2 Operation concept </a:t>
            </a:r>
            <a:endParaRPr lang="en-GB" b="0" dirty="0">
              <a:effectLst/>
            </a:endParaRPr>
          </a:p>
          <a:p>
            <a:pPr marL="228600" rtl="0">
              <a:spcBef>
                <a:spcPts val="0"/>
              </a:spcBef>
              <a:spcAft>
                <a:spcPts val="1000"/>
              </a:spcAft>
            </a:pP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2.2.1 Operation, and performance, </a:t>
            </a:r>
            <a:br>
              <a:rPr lang="en-GB" sz="1000" b="0" i="0" u="none" strike="noStrike" dirty="0">
                <a:solidFill>
                  <a:srgbClr val="000000"/>
                </a:solidFill>
                <a:effectLst/>
                <a:latin typeface="Arial" panose="020B0604020202020204" pitchFamily="34" charset="0"/>
              </a:rPr>
            </a:br>
            <a:r>
              <a:rPr lang="en-GB" sz="1000" b="0" i="0" u="none" strike="noStrike" dirty="0">
                <a:solidFill>
                  <a:srgbClr val="000000"/>
                </a:solidFill>
                <a:effectLst/>
                <a:latin typeface="Arial" panose="020B0604020202020204" pitchFamily="34" charset="0"/>
              </a:rPr>
              <a:t>2.2.2 requirements</a:t>
            </a:r>
            <a:r>
              <a:rPr lang="en-GB" sz="1000" b="1" i="0" u="none" strike="noStrike" dirty="0">
                <a:solidFill>
                  <a:srgbClr val="000000"/>
                </a:solidFill>
                <a:effectLst/>
                <a:latin typeface="Arial" panose="020B0604020202020204" pitchFamily="34" charset="0"/>
              </a:rPr>
              <a:t> </a:t>
            </a:r>
            <a:r>
              <a:rPr lang="en-GB" sz="1000" b="0" i="0" u="none" strike="noStrike" dirty="0">
                <a:solidFill>
                  <a:srgbClr val="000000"/>
                </a:solidFill>
                <a:effectLst/>
                <a:latin typeface="Arial" panose="020B0604020202020204" pitchFamily="34" charset="0"/>
              </a:rPr>
              <a:t>(filling schemes, efficiency, physics goals, RF staging, machine protection, alignment tolerances, field error tolerances, vacuum tolerances, optics corrections, emittance tuning…, injection requirements, beam diagnostics requirements)</a:t>
            </a:r>
            <a:endParaRPr lang="en-GB" b="0" dirty="0">
              <a:effectLst/>
            </a:endParaRPr>
          </a:p>
          <a:p>
            <a:pPr marL="228600" rtl="0">
              <a:spcBef>
                <a:spcPts val="0"/>
              </a:spcBef>
              <a:spcAft>
                <a:spcPts val="1000"/>
              </a:spcAft>
            </a:pPr>
            <a:r>
              <a:rPr lang="en-GB" sz="1000" b="1" i="0" u="none" strike="noStrike" dirty="0">
                <a:solidFill>
                  <a:srgbClr val="000000"/>
                </a:solidFill>
                <a:effectLst/>
                <a:latin typeface="Arial" panose="020B0604020202020204" pitchFamily="34" charset="0"/>
              </a:rPr>
              <a:t>2.3 Technical Systems</a:t>
            </a:r>
            <a:br>
              <a:rPr lang="en-GB" sz="1100" b="0" i="0" u="none" strike="noStrike" dirty="0">
                <a:solidFill>
                  <a:srgbClr val="000000"/>
                </a:solidFill>
                <a:effectLst/>
                <a:latin typeface="Arial" panose="020B0604020202020204" pitchFamily="34" charset="0"/>
              </a:rPr>
            </a:b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2.3.1 Main magnets </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2.3.2 Vacuum system, electron-cloud mitigation and radiation shielding</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2.3.3 Radiofrequency systems layout, configurations, and parameters</a:t>
            </a:r>
            <a:endParaRPr lang="en-GB" b="0" dirty="0">
              <a:effectLst/>
            </a:endParaRPr>
          </a:p>
          <a:p>
            <a:pPr marL="228600" rtl="0">
              <a:spcBef>
                <a:spcPts val="0"/>
              </a:spcBef>
              <a:spcAft>
                <a:spcPts val="1000"/>
              </a:spcAft>
            </a:pPr>
            <a:r>
              <a:rPr lang="en-GB" sz="1100" b="0" i="0" u="none" strike="noStrike" dirty="0">
                <a:solidFill>
                  <a:srgbClr val="000000"/>
                </a:solidFill>
                <a:effectLst/>
                <a:latin typeface="Arial" panose="020B0604020202020204" pitchFamily="34" charset="0"/>
              </a:rPr>
              <a:t>2.3.5 Survey and alignment concepts and system</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2.3.4 Beam Intercepting Devices (halo collimators, beam dump)</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2.3.5 Beam Transfer Systems &amp; Separator</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2.3.6 Beam diagnostics instruments (beam position, beam size/length, beam loss, beam current, polarization &amp; spectrometry)</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2.3.7 Control systems</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2.3.8 Integration</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2.3.9 Machine Protection</a:t>
            </a:r>
            <a:br>
              <a:rPr lang="en-GB" sz="1100" b="0" i="0" u="none" strike="noStrike" dirty="0">
                <a:solidFill>
                  <a:srgbClr val="000000"/>
                </a:solidFill>
                <a:effectLst/>
                <a:latin typeface="Arial" panose="020B0604020202020204" pitchFamily="34" charset="0"/>
              </a:rPr>
            </a:br>
            <a:r>
              <a:rPr lang="en-GB" sz="1100" b="0" i="0" u="none" strike="noStrike" dirty="0">
                <a:solidFill>
                  <a:srgbClr val="000000"/>
                </a:solidFill>
                <a:effectLst/>
                <a:latin typeface="Arial" panose="020B0604020202020204" pitchFamily="34" charset="0"/>
              </a:rPr>
              <a:t>2.3.10 Dismantling</a:t>
            </a:r>
            <a:endParaRPr lang="en-GB" dirty="0"/>
          </a:p>
        </p:txBody>
      </p:sp>
      <p:sp>
        <p:nvSpPr>
          <p:cNvPr id="5" name="TextBox 4">
            <a:extLst>
              <a:ext uri="{FF2B5EF4-FFF2-40B4-BE49-F238E27FC236}">
                <a16:creationId xmlns:a16="http://schemas.microsoft.com/office/drawing/2014/main" id="{E6451E92-0B2A-51E3-9324-661F2B1BA62C}"/>
              </a:ext>
            </a:extLst>
          </p:cNvPr>
          <p:cNvSpPr txBox="1"/>
          <p:nvPr/>
        </p:nvSpPr>
        <p:spPr>
          <a:xfrm>
            <a:off x="6567487" y="500063"/>
            <a:ext cx="6100762" cy="7114768"/>
          </a:xfrm>
          <a:prstGeom prst="rect">
            <a:avLst/>
          </a:prstGeom>
          <a:noFill/>
        </p:spPr>
        <p:txBody>
          <a:bodyPr wrap="square">
            <a:spAutoFit/>
          </a:bodyPr>
          <a:lstStyle/>
          <a:p>
            <a:pPr marL="228600" marR="0" lvl="0" indent="0" algn="l" defTabSz="914400" rtl="0" eaLnBrk="1" fontAlgn="auto" latinLnBrk="0" hangingPunct="1">
              <a:lnSpc>
                <a:spcPct val="100000"/>
              </a:lnSpc>
              <a:spcBef>
                <a:spcPts val="0"/>
              </a:spcBef>
              <a:spcAft>
                <a:spcPts val="1000"/>
              </a:spcAft>
              <a:buClrTx/>
              <a:buSzTx/>
              <a:buFontTx/>
              <a:buNone/>
              <a:tabLst/>
              <a:defRPr/>
            </a:pP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a:t>
            </a:r>
            <a:r>
              <a:rPr kumimoji="0" lang="en-GB" sz="11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FCC-ee Injector Complex (30 pages)</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3.1 Injector Overview</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3.2 Electron Gun</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3.3 Electron </a:t>
            </a:r>
            <a:r>
              <a:rPr kumimoji="0" lang="en-GB" sz="11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Linacs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28575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 Positron source and </a:t>
            </a:r>
            <a:r>
              <a:rPr kumimoji="0" lang="en-GB" sz="11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linac</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3.5 Damping Ring</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3.6 High-Energy </a:t>
            </a:r>
            <a:r>
              <a:rPr kumimoji="0" lang="en-GB" sz="11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Linac</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3.7 Energy Compressors</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3.8 Transfer Lines</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3.9 Technical Infrastructure</a:t>
            </a:r>
            <a:b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3.10 Civil Engineering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3.11  Ongoing studies and possible upgrades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GB" sz="1800" b="0" i="0" u="none" strike="noStrike" kern="1200" cap="none" spc="0" normalizeH="0" baseline="0" noProof="0" dirty="0">
                <a:ln>
                  <a:noFill/>
                </a:ln>
                <a:solidFill>
                  <a:srgbClr val="0F124A"/>
                </a:solidFill>
                <a:effectLst/>
                <a:uLnTx/>
                <a:uFillTx/>
                <a:latin typeface="Arial"/>
                <a:ea typeface="+mn-ea"/>
                <a:cs typeface="+mn-cs"/>
              </a:rPr>
            </a:br>
            <a:r>
              <a:rPr kumimoji="0" lang="en-GB" sz="1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   FCC-hh</a:t>
            </a:r>
            <a:r>
              <a:rPr kumimoji="0" lang="en-GB" sz="11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FF0000"/>
                </a:solidFill>
                <a:effectLst/>
                <a:uLnTx/>
                <a:uFillTx/>
                <a:latin typeface="Arial" panose="020B0604020202020204" pitchFamily="34" charset="0"/>
                <a:ea typeface="+mn-ea"/>
                <a:cs typeface="+mn-cs"/>
              </a:rPr>
              <a:t>        </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FCC Technical Infrastructure (</a:t>
            </a:r>
            <a:r>
              <a:rPr kumimoji="0" lang="en-GB" sz="1050" b="1" i="0" u="none" strike="noStrike" kern="1200" cap="none" spc="0" normalizeH="0" baseline="0" noProof="0" dirty="0">
                <a:ln>
                  <a:noFill/>
                </a:ln>
                <a:solidFill>
                  <a:srgbClr val="4D5156"/>
                </a:solidFill>
                <a:effectLst/>
                <a:highlight>
                  <a:srgbClr val="FFFFFF"/>
                </a:highlight>
                <a:uLnTx/>
                <a:uFillTx/>
                <a:latin typeface="Arial" panose="020B0604020202020204" pitchFamily="34" charset="0"/>
                <a:ea typeface="+mn-ea"/>
                <a:cs typeface="+mn-cs"/>
              </a:rPr>
              <a:t>~</a:t>
            </a:r>
            <a:r>
              <a:rPr kumimoji="0" lang="en-GB" sz="11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110 pages)</a:t>
            </a:r>
            <a:br>
              <a:rPr kumimoji="0" lang="en-GB" sz="1800" b="0" i="0" u="none" strike="noStrike" kern="1200" cap="none" spc="0" normalizeH="0" baseline="0" noProof="0" dirty="0">
                <a:ln>
                  <a:noFill/>
                </a:ln>
                <a:solidFill>
                  <a:srgbClr val="0F124A"/>
                </a:solidFill>
                <a:effectLst/>
                <a:uLnTx/>
                <a:uFillTx/>
                <a:latin typeface="Arial"/>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5.1 Requirement and design considerations (#5-10)</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5.2 3D Integration Studies (#15-20)</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5.3 Cooling and Ventilation (#10-15)</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 Power consumption and electricity distribution (#15-20)</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5.5 Cryogenic systems (#15)</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 Transport and Robotics (#10-15)</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 Communication, computing and data services (#5-10)</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5.8 Geodesy &amp; Survey (#10-15)</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GB" sz="1800" b="0" i="0" u="none" strike="noStrike" kern="1200" cap="none" spc="0" normalizeH="0" baseline="0" noProof="0" dirty="0">
                <a:ln>
                  <a:noFill/>
                </a:ln>
                <a:solidFill>
                  <a:srgbClr val="0F124A"/>
                </a:solidFill>
                <a:effectLst/>
                <a:uLnTx/>
                <a:uFillTx/>
                <a:latin typeface="Arial"/>
                <a:ea typeface="+mn-ea"/>
                <a:cs typeface="+mn-cs"/>
              </a:rPr>
            </a:br>
            <a:r>
              <a:rPr kumimoji="0" lang="en-GB" sz="11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Safety Concepts (30 pages)</a:t>
            </a:r>
            <a:br>
              <a:rPr kumimoji="0" lang="en-GB" sz="1800" b="0" i="0" u="none" strike="noStrike" kern="1200" cap="none" spc="0" normalizeH="0" baseline="0" noProof="0" dirty="0">
                <a:ln>
                  <a:noFill/>
                </a:ln>
                <a:solidFill>
                  <a:srgbClr val="0F124A"/>
                </a:solidFill>
                <a:effectLst/>
                <a:uLnTx/>
                <a:uFillTx/>
                <a:latin typeface="Arial"/>
                <a:ea typeface="+mn-ea"/>
                <a:cs typeface="+mn-cs"/>
              </a:rPr>
            </a:b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6.1 Regulatory Framework (#3)</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 Safety Goals and Objectives (#5)</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6.3 Hazard Registry (#3-5)</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 Safety Concepts for CE Construction Phase (#5-10)</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6.5 Safety Concepts for Machine Installation Phase (#5-10)</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6.6 Safety Concept for Operation Phase (#5-10)</a:t>
            </a:r>
            <a:endParaRPr kumimoji="0" lang="en-GB" sz="1800" b="0" i="0"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br>
              <a:rPr kumimoji="0" lang="en-GB" sz="1800" b="0" i="0" u="none" strike="noStrike" kern="1200" cap="none" spc="0" normalizeH="0" baseline="0" noProof="0" dirty="0">
                <a:ln>
                  <a:noFill/>
                </a:ln>
                <a:solidFill>
                  <a:srgbClr val="0F124A"/>
                </a:solidFill>
                <a:effectLst/>
                <a:uLnTx/>
                <a:uFillTx/>
                <a:latin typeface="Arial"/>
                <a:ea typeface="+mn-ea"/>
                <a:cs typeface="+mn-cs"/>
              </a:rPr>
            </a:br>
            <a:br>
              <a:rPr kumimoji="0" lang="en-GB" sz="1800" b="0" i="0" u="none" strike="noStrike" kern="1200" cap="none" spc="0" normalizeH="0" baseline="0" noProof="0" dirty="0">
                <a:ln>
                  <a:noFill/>
                </a:ln>
                <a:solidFill>
                  <a:srgbClr val="0F124A"/>
                </a:solidFill>
                <a:effectLst/>
                <a:uLnTx/>
                <a:uFillTx/>
                <a:latin typeface="Arial"/>
                <a:ea typeface="+mn-ea"/>
                <a:cs typeface="+mn-cs"/>
              </a:rPr>
            </a:br>
            <a:endParaRPr lang="en-GB" dirty="0"/>
          </a:p>
        </p:txBody>
      </p:sp>
      <p:sp>
        <p:nvSpPr>
          <p:cNvPr id="6" name="TextBox 5">
            <a:extLst>
              <a:ext uri="{FF2B5EF4-FFF2-40B4-BE49-F238E27FC236}">
                <a16:creationId xmlns:a16="http://schemas.microsoft.com/office/drawing/2014/main" id="{E833B91D-D50B-D7C6-90E0-D68FAC172864}"/>
              </a:ext>
            </a:extLst>
          </p:cNvPr>
          <p:cNvSpPr txBox="1"/>
          <p:nvPr/>
        </p:nvSpPr>
        <p:spPr>
          <a:xfrm>
            <a:off x="348854" y="63856"/>
            <a:ext cx="11129994" cy="646331"/>
          </a:xfrm>
          <a:prstGeom prst="rect">
            <a:avLst/>
          </a:prstGeom>
          <a:noFill/>
        </p:spPr>
        <p:txBody>
          <a:bodyPr wrap="square">
            <a:spAutoFit/>
          </a:bodyPr>
          <a:lstStyle/>
          <a:p>
            <a:r>
              <a:rPr lang="en-GB" sz="3600" dirty="0"/>
              <a:t>FSR draft table of contents (2)</a:t>
            </a:r>
          </a:p>
        </p:txBody>
      </p:sp>
    </p:spTree>
    <p:extLst>
      <p:ext uri="{BB962C8B-B14F-4D97-AF65-F5344CB8AC3E}">
        <p14:creationId xmlns:p14="http://schemas.microsoft.com/office/powerpoint/2010/main" val="15838044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7E5222-CC61-234E-2BA2-6D6C7BEBFFFD}"/>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Box 2">
            <a:extLst>
              <a:ext uri="{FF2B5EF4-FFF2-40B4-BE49-F238E27FC236}">
                <a16:creationId xmlns:a16="http://schemas.microsoft.com/office/drawing/2014/main" id="{B89D1F28-67C2-4625-D410-21B22370F1BB}"/>
              </a:ext>
            </a:extLst>
          </p:cNvPr>
          <p:cNvSpPr txBox="1"/>
          <p:nvPr/>
        </p:nvSpPr>
        <p:spPr>
          <a:xfrm>
            <a:off x="348854" y="63856"/>
            <a:ext cx="11129994" cy="646331"/>
          </a:xfrm>
          <a:prstGeom prst="rect">
            <a:avLst/>
          </a:prstGeom>
          <a:noFill/>
        </p:spPr>
        <p:txBody>
          <a:bodyPr wrap="square">
            <a:spAutoFit/>
          </a:bodyPr>
          <a:lstStyle/>
          <a:p>
            <a:r>
              <a:rPr lang="en-GB" sz="3600" dirty="0"/>
              <a:t>items from last tuning meeting, 13 September</a:t>
            </a:r>
          </a:p>
        </p:txBody>
      </p:sp>
      <p:pic>
        <p:nvPicPr>
          <p:cNvPr id="5" name="Picture 4">
            <a:extLst>
              <a:ext uri="{FF2B5EF4-FFF2-40B4-BE49-F238E27FC236}">
                <a16:creationId xmlns:a16="http://schemas.microsoft.com/office/drawing/2014/main" id="{98E40B7A-D8E0-04CA-4CAA-DE9BE32FF844}"/>
              </a:ext>
            </a:extLst>
          </p:cNvPr>
          <p:cNvPicPr>
            <a:picLocks noChangeAspect="1"/>
          </p:cNvPicPr>
          <p:nvPr/>
        </p:nvPicPr>
        <p:blipFill>
          <a:blip r:embed="rId2"/>
          <a:stretch>
            <a:fillRect/>
          </a:stretch>
        </p:blipFill>
        <p:spPr>
          <a:xfrm>
            <a:off x="591970" y="1036949"/>
            <a:ext cx="5132114" cy="5359138"/>
          </a:xfrm>
          <a:prstGeom prst="rect">
            <a:avLst/>
          </a:prstGeom>
        </p:spPr>
      </p:pic>
      <p:sp>
        <p:nvSpPr>
          <p:cNvPr id="8" name="TextBox 7">
            <a:extLst>
              <a:ext uri="{FF2B5EF4-FFF2-40B4-BE49-F238E27FC236}">
                <a16:creationId xmlns:a16="http://schemas.microsoft.com/office/drawing/2014/main" id="{0DAA9B61-111D-E954-320F-E4E8A150B82C}"/>
              </a:ext>
            </a:extLst>
          </p:cNvPr>
          <p:cNvSpPr txBox="1"/>
          <p:nvPr/>
        </p:nvSpPr>
        <p:spPr>
          <a:xfrm rot="20628699">
            <a:off x="6518329" y="3580534"/>
            <a:ext cx="4560432" cy="1010213"/>
          </a:xfrm>
          <a:prstGeom prst="rect">
            <a:avLst/>
          </a:prstGeom>
          <a:solidFill>
            <a:srgbClr val="FFFF00"/>
          </a:solidFill>
        </p:spPr>
        <p:txBody>
          <a:bodyPr wrap="square" rtlCol="0">
            <a:spAutoFit/>
          </a:bodyPr>
          <a:lstStyle/>
          <a:p>
            <a:pPr algn="ctr">
              <a:lnSpc>
                <a:spcPts val="3700"/>
              </a:lnSpc>
            </a:pPr>
            <a:r>
              <a:rPr lang="en-US" sz="3000" dirty="0"/>
              <a:t>coordinated by J. Keintzel &amp; R. Tomas</a:t>
            </a:r>
            <a:endParaRPr lang="en-GB" sz="3000" dirty="0"/>
          </a:p>
        </p:txBody>
      </p:sp>
    </p:spTree>
    <p:extLst>
      <p:ext uri="{BB962C8B-B14F-4D97-AF65-F5344CB8AC3E}">
        <p14:creationId xmlns:p14="http://schemas.microsoft.com/office/powerpoint/2010/main" val="4107692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B3C996-71EF-35C6-6799-FE68AD7C07CF}"/>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pic>
        <p:nvPicPr>
          <p:cNvPr id="4" name="Picture 3">
            <a:extLst>
              <a:ext uri="{FF2B5EF4-FFF2-40B4-BE49-F238E27FC236}">
                <a16:creationId xmlns:a16="http://schemas.microsoft.com/office/drawing/2014/main" id="{8EFCCDAE-CFF4-FC2C-1405-3E509A3687BD}"/>
              </a:ext>
            </a:extLst>
          </p:cNvPr>
          <p:cNvPicPr>
            <a:picLocks noChangeAspect="1"/>
          </p:cNvPicPr>
          <p:nvPr/>
        </p:nvPicPr>
        <p:blipFill rotWithShape="1">
          <a:blip r:embed="rId2"/>
          <a:srcRect l="61050" t="24149" b="9402"/>
          <a:stretch/>
        </p:blipFill>
        <p:spPr>
          <a:xfrm>
            <a:off x="219893" y="961534"/>
            <a:ext cx="3357514" cy="2905125"/>
          </a:xfrm>
          <a:prstGeom prst="rect">
            <a:avLst/>
          </a:prstGeom>
        </p:spPr>
      </p:pic>
      <p:pic>
        <p:nvPicPr>
          <p:cNvPr id="6" name="Picture 5">
            <a:extLst>
              <a:ext uri="{FF2B5EF4-FFF2-40B4-BE49-F238E27FC236}">
                <a16:creationId xmlns:a16="http://schemas.microsoft.com/office/drawing/2014/main" id="{CD50F9BE-325F-0D24-41CF-EA3C8BCA54F5}"/>
              </a:ext>
            </a:extLst>
          </p:cNvPr>
          <p:cNvPicPr>
            <a:picLocks noChangeAspect="1"/>
          </p:cNvPicPr>
          <p:nvPr/>
        </p:nvPicPr>
        <p:blipFill>
          <a:blip r:embed="rId3"/>
          <a:stretch>
            <a:fillRect/>
          </a:stretch>
        </p:blipFill>
        <p:spPr>
          <a:xfrm>
            <a:off x="3684588" y="961534"/>
            <a:ext cx="7715250" cy="4638675"/>
          </a:xfrm>
          <a:prstGeom prst="rect">
            <a:avLst/>
          </a:prstGeom>
        </p:spPr>
      </p:pic>
      <p:sp>
        <p:nvSpPr>
          <p:cNvPr id="7" name="TextBox 6">
            <a:extLst>
              <a:ext uri="{FF2B5EF4-FFF2-40B4-BE49-F238E27FC236}">
                <a16:creationId xmlns:a16="http://schemas.microsoft.com/office/drawing/2014/main" id="{71574622-AEF7-C7B3-0042-7DDC05D523D6}"/>
              </a:ext>
            </a:extLst>
          </p:cNvPr>
          <p:cNvSpPr txBox="1"/>
          <p:nvPr/>
        </p:nvSpPr>
        <p:spPr>
          <a:xfrm>
            <a:off x="7788669" y="195263"/>
            <a:ext cx="1595309" cy="535724"/>
          </a:xfrm>
          <a:prstGeom prst="rect">
            <a:avLst/>
          </a:prstGeom>
          <a:solidFill>
            <a:srgbClr val="FFFF00"/>
          </a:solidFill>
        </p:spPr>
        <p:txBody>
          <a:bodyPr wrap="none" rtlCol="0">
            <a:spAutoFit/>
          </a:bodyPr>
          <a:lstStyle/>
          <a:p>
            <a:pPr algn="l">
              <a:lnSpc>
                <a:spcPts val="3700"/>
              </a:lnSpc>
            </a:pPr>
            <a:r>
              <a:rPr lang="en-US" sz="3000" dirty="0"/>
              <a:t>E. Musa</a:t>
            </a:r>
            <a:endParaRPr lang="en-GB" sz="3000" dirty="0"/>
          </a:p>
        </p:txBody>
      </p:sp>
      <p:sp>
        <p:nvSpPr>
          <p:cNvPr id="8" name="TextBox 7">
            <a:extLst>
              <a:ext uri="{FF2B5EF4-FFF2-40B4-BE49-F238E27FC236}">
                <a16:creationId xmlns:a16="http://schemas.microsoft.com/office/drawing/2014/main" id="{D3314F1E-F966-30C2-BB6F-DA29F3C9BFC7}"/>
              </a:ext>
            </a:extLst>
          </p:cNvPr>
          <p:cNvSpPr txBox="1"/>
          <p:nvPr/>
        </p:nvSpPr>
        <p:spPr>
          <a:xfrm>
            <a:off x="466725" y="157948"/>
            <a:ext cx="4732386" cy="535724"/>
          </a:xfrm>
          <a:prstGeom prst="rect">
            <a:avLst/>
          </a:prstGeom>
          <a:noFill/>
        </p:spPr>
        <p:txBody>
          <a:bodyPr wrap="none" rtlCol="0">
            <a:spAutoFit/>
          </a:bodyPr>
          <a:lstStyle/>
          <a:p>
            <a:pPr algn="l">
              <a:lnSpc>
                <a:spcPts val="3700"/>
              </a:lnSpc>
            </a:pPr>
            <a:r>
              <a:rPr lang="en-US" sz="3000" dirty="0"/>
              <a:t>tuning  studies with girders</a:t>
            </a:r>
            <a:endParaRPr lang="en-GB" sz="3000" dirty="0"/>
          </a:p>
        </p:txBody>
      </p:sp>
      <p:sp>
        <p:nvSpPr>
          <p:cNvPr id="9" name="TextBox 8">
            <a:extLst>
              <a:ext uri="{FF2B5EF4-FFF2-40B4-BE49-F238E27FC236}">
                <a16:creationId xmlns:a16="http://schemas.microsoft.com/office/drawing/2014/main" id="{D6CC6EAC-55F0-BACD-B6BD-0EC942370EE0}"/>
              </a:ext>
            </a:extLst>
          </p:cNvPr>
          <p:cNvSpPr txBox="1"/>
          <p:nvPr/>
        </p:nvSpPr>
        <p:spPr>
          <a:xfrm>
            <a:off x="560388" y="5064485"/>
            <a:ext cx="10261142" cy="1010213"/>
          </a:xfrm>
          <a:prstGeom prst="rect">
            <a:avLst/>
          </a:prstGeom>
          <a:noFill/>
        </p:spPr>
        <p:txBody>
          <a:bodyPr wrap="none" rtlCol="0">
            <a:spAutoFit/>
          </a:bodyPr>
          <a:lstStyle/>
          <a:p>
            <a:pPr algn="l">
              <a:lnSpc>
                <a:spcPts val="3700"/>
              </a:lnSpc>
            </a:pPr>
            <a:r>
              <a:rPr lang="en-US" sz="3000" dirty="0"/>
              <a:t>BPMs must be attached to quadrupoles</a:t>
            </a:r>
          </a:p>
          <a:p>
            <a:pPr algn="l">
              <a:lnSpc>
                <a:spcPts val="3700"/>
              </a:lnSpc>
            </a:pPr>
            <a:r>
              <a:rPr lang="en-US" sz="3000" dirty="0"/>
              <a:t>Results are unchanged with dipole alignment error or 1 mm</a:t>
            </a:r>
            <a:endParaRPr lang="en-GB" sz="3000" dirty="0"/>
          </a:p>
        </p:txBody>
      </p:sp>
    </p:spTree>
    <p:extLst>
      <p:ext uri="{BB962C8B-B14F-4D97-AF65-F5344CB8AC3E}">
        <p14:creationId xmlns:p14="http://schemas.microsoft.com/office/powerpoint/2010/main" val="7683819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781E07F-50C4-5F35-2D03-BA0928E84768}"/>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6" name="TextBox 5">
            <a:extLst>
              <a:ext uri="{FF2B5EF4-FFF2-40B4-BE49-F238E27FC236}">
                <a16:creationId xmlns:a16="http://schemas.microsoft.com/office/drawing/2014/main" id="{3126807E-3ECB-009F-418D-D377FB7D022A}"/>
              </a:ext>
            </a:extLst>
          </p:cNvPr>
          <p:cNvSpPr txBox="1"/>
          <p:nvPr/>
        </p:nvSpPr>
        <p:spPr>
          <a:xfrm>
            <a:off x="249256" y="126621"/>
            <a:ext cx="11514653" cy="523220"/>
          </a:xfrm>
          <a:prstGeom prst="rect">
            <a:avLst/>
          </a:prstGeom>
          <a:noFill/>
        </p:spPr>
        <p:txBody>
          <a:bodyPr wrap="square">
            <a:spAutoFit/>
          </a:bodyPr>
          <a:lstStyle/>
          <a:p>
            <a:r>
              <a:rPr lang="en-GB" sz="2800" dirty="0"/>
              <a:t>Progress with tuning simulations (Z mode)</a:t>
            </a:r>
          </a:p>
        </p:txBody>
      </p:sp>
      <p:sp>
        <p:nvSpPr>
          <p:cNvPr id="7" name="TextBox 6">
            <a:extLst>
              <a:ext uri="{FF2B5EF4-FFF2-40B4-BE49-F238E27FC236}">
                <a16:creationId xmlns:a16="http://schemas.microsoft.com/office/drawing/2014/main" id="{B5BEC96C-F058-C558-1F40-3E4E685CF434}"/>
              </a:ext>
            </a:extLst>
          </p:cNvPr>
          <p:cNvSpPr txBox="1"/>
          <p:nvPr/>
        </p:nvSpPr>
        <p:spPr>
          <a:xfrm>
            <a:off x="7879620" y="842535"/>
            <a:ext cx="3408305" cy="535724"/>
          </a:xfrm>
          <a:prstGeom prst="rect">
            <a:avLst/>
          </a:prstGeom>
          <a:solidFill>
            <a:srgbClr val="FFFF00"/>
          </a:solidFill>
        </p:spPr>
        <p:txBody>
          <a:bodyPr wrap="none" rtlCol="0">
            <a:spAutoFit/>
          </a:bodyPr>
          <a:lstStyle/>
          <a:p>
            <a:pPr algn="l">
              <a:lnSpc>
                <a:spcPts val="3700"/>
              </a:lnSpc>
            </a:pPr>
            <a:r>
              <a:rPr lang="en-US" sz="3000" dirty="0"/>
              <a:t>S. Sai Jagabathuni</a:t>
            </a:r>
            <a:endParaRPr lang="en-GB" sz="3000" dirty="0"/>
          </a:p>
        </p:txBody>
      </p:sp>
      <p:pic>
        <p:nvPicPr>
          <p:cNvPr id="11" name="Picture 10">
            <a:extLst>
              <a:ext uri="{FF2B5EF4-FFF2-40B4-BE49-F238E27FC236}">
                <a16:creationId xmlns:a16="http://schemas.microsoft.com/office/drawing/2014/main" id="{9983558B-977E-DD73-F8EE-421C1C685AF1}"/>
              </a:ext>
            </a:extLst>
          </p:cNvPr>
          <p:cNvPicPr>
            <a:picLocks noChangeAspect="1"/>
          </p:cNvPicPr>
          <p:nvPr/>
        </p:nvPicPr>
        <p:blipFill>
          <a:blip r:embed="rId2"/>
          <a:stretch>
            <a:fillRect/>
          </a:stretch>
        </p:blipFill>
        <p:spPr>
          <a:xfrm>
            <a:off x="0" y="1110397"/>
            <a:ext cx="7381512" cy="2390347"/>
          </a:xfrm>
          <a:prstGeom prst="rect">
            <a:avLst/>
          </a:prstGeom>
        </p:spPr>
      </p:pic>
      <p:pic>
        <p:nvPicPr>
          <p:cNvPr id="13" name="Picture 12">
            <a:extLst>
              <a:ext uri="{FF2B5EF4-FFF2-40B4-BE49-F238E27FC236}">
                <a16:creationId xmlns:a16="http://schemas.microsoft.com/office/drawing/2014/main" id="{5AC4D96D-832A-0691-2892-52FACE6AE8A3}"/>
              </a:ext>
            </a:extLst>
          </p:cNvPr>
          <p:cNvPicPr>
            <a:picLocks noChangeAspect="1"/>
          </p:cNvPicPr>
          <p:nvPr/>
        </p:nvPicPr>
        <p:blipFill>
          <a:blip r:embed="rId3"/>
          <a:stretch>
            <a:fillRect/>
          </a:stretch>
        </p:blipFill>
        <p:spPr>
          <a:xfrm>
            <a:off x="6099425" y="3205536"/>
            <a:ext cx="6330603" cy="3319623"/>
          </a:xfrm>
          <a:prstGeom prst="rect">
            <a:avLst/>
          </a:prstGeom>
        </p:spPr>
      </p:pic>
    </p:spTree>
    <p:extLst>
      <p:ext uri="{BB962C8B-B14F-4D97-AF65-F5344CB8AC3E}">
        <p14:creationId xmlns:p14="http://schemas.microsoft.com/office/powerpoint/2010/main" val="530408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1395DC0-5B8F-BB20-87EF-15FEC3DD376E}"/>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pic>
        <p:nvPicPr>
          <p:cNvPr id="4" name="Picture 3">
            <a:extLst>
              <a:ext uri="{FF2B5EF4-FFF2-40B4-BE49-F238E27FC236}">
                <a16:creationId xmlns:a16="http://schemas.microsoft.com/office/drawing/2014/main" id="{A3C60C8A-B3CD-5962-BCBF-0F43BEDC1F5A}"/>
              </a:ext>
            </a:extLst>
          </p:cNvPr>
          <p:cNvPicPr>
            <a:picLocks noChangeAspect="1"/>
          </p:cNvPicPr>
          <p:nvPr/>
        </p:nvPicPr>
        <p:blipFill>
          <a:blip r:embed="rId2"/>
          <a:stretch>
            <a:fillRect/>
          </a:stretch>
        </p:blipFill>
        <p:spPr>
          <a:xfrm>
            <a:off x="642938" y="1730393"/>
            <a:ext cx="10991850" cy="4486275"/>
          </a:xfrm>
          <a:prstGeom prst="rect">
            <a:avLst/>
          </a:prstGeom>
        </p:spPr>
      </p:pic>
      <p:sp>
        <p:nvSpPr>
          <p:cNvPr id="5" name="TextBox 4">
            <a:extLst>
              <a:ext uri="{FF2B5EF4-FFF2-40B4-BE49-F238E27FC236}">
                <a16:creationId xmlns:a16="http://schemas.microsoft.com/office/drawing/2014/main" id="{B9BF8705-2632-3C7F-B132-62AE26D79E0F}"/>
              </a:ext>
            </a:extLst>
          </p:cNvPr>
          <p:cNvSpPr txBox="1"/>
          <p:nvPr/>
        </p:nvSpPr>
        <p:spPr>
          <a:xfrm>
            <a:off x="7879620" y="842535"/>
            <a:ext cx="3408305" cy="535724"/>
          </a:xfrm>
          <a:prstGeom prst="rect">
            <a:avLst/>
          </a:prstGeom>
          <a:solidFill>
            <a:srgbClr val="FFFF00"/>
          </a:solidFill>
        </p:spPr>
        <p:txBody>
          <a:bodyPr wrap="none" rtlCol="0">
            <a:spAutoFit/>
          </a:bodyPr>
          <a:lstStyle/>
          <a:p>
            <a:pPr algn="l">
              <a:lnSpc>
                <a:spcPts val="3700"/>
              </a:lnSpc>
            </a:pPr>
            <a:r>
              <a:rPr lang="en-US" sz="3000" dirty="0"/>
              <a:t>S. Sai Jagabathuni</a:t>
            </a:r>
            <a:endParaRPr lang="en-GB" sz="3000" dirty="0"/>
          </a:p>
        </p:txBody>
      </p:sp>
      <p:sp>
        <p:nvSpPr>
          <p:cNvPr id="6" name="TextBox 5">
            <a:extLst>
              <a:ext uri="{FF2B5EF4-FFF2-40B4-BE49-F238E27FC236}">
                <a16:creationId xmlns:a16="http://schemas.microsoft.com/office/drawing/2014/main" id="{37C5F9D3-2C5D-8CF9-8443-A758346349D3}"/>
              </a:ext>
            </a:extLst>
          </p:cNvPr>
          <p:cNvSpPr txBox="1"/>
          <p:nvPr/>
        </p:nvSpPr>
        <p:spPr>
          <a:xfrm>
            <a:off x="249256" y="126621"/>
            <a:ext cx="11514653" cy="523220"/>
          </a:xfrm>
          <a:prstGeom prst="rect">
            <a:avLst/>
          </a:prstGeom>
          <a:noFill/>
        </p:spPr>
        <p:txBody>
          <a:bodyPr wrap="square">
            <a:spAutoFit/>
          </a:bodyPr>
          <a:lstStyle/>
          <a:p>
            <a:r>
              <a:rPr lang="en-GB" sz="2800" dirty="0"/>
              <a:t>Progress with tuning simulations (Z mode)</a:t>
            </a:r>
          </a:p>
        </p:txBody>
      </p:sp>
    </p:spTree>
    <p:extLst>
      <p:ext uri="{BB962C8B-B14F-4D97-AF65-F5344CB8AC3E}">
        <p14:creationId xmlns:p14="http://schemas.microsoft.com/office/powerpoint/2010/main" val="239342112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6066</TotalTime>
  <Words>1381</Words>
  <Application>Microsoft Office PowerPoint</Application>
  <PresentationFormat>Widescreen</PresentationFormat>
  <Paragraphs>135</Paragraphs>
  <Slides>16</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16</vt:i4>
      </vt:variant>
    </vt:vector>
  </HeadingPairs>
  <TitlesOfParts>
    <vt:vector size="24" baseType="lpstr">
      <vt:lpstr>Aptos</vt:lpstr>
      <vt:lpstr>Arial</vt:lpstr>
      <vt:lpstr>Calibri</vt:lpstr>
      <vt:lpstr>Symbol</vt:lpstr>
      <vt:lpstr>Times New Roman</vt:lpstr>
      <vt:lpstr>Wingdings</vt:lpstr>
      <vt:lpstr>1_Office Theme</vt:lpstr>
      <vt:lpstr>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37</cp:revision>
  <dcterms:created xsi:type="dcterms:W3CDTF">2023-08-29T20:07:43Z</dcterms:created>
  <dcterms:modified xsi:type="dcterms:W3CDTF">2024-09-26T12:48:07Z</dcterms:modified>
</cp:coreProperties>
</file>