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9" r:id="rId2"/>
    <p:sldId id="338" r:id="rId3"/>
    <p:sldId id="258" r:id="rId4"/>
    <p:sldId id="333" r:id="rId5"/>
    <p:sldId id="348" r:id="rId6"/>
    <p:sldId id="330" r:id="rId7"/>
    <p:sldId id="331" r:id="rId8"/>
    <p:sldId id="310" r:id="rId9"/>
    <p:sldId id="350" r:id="rId10"/>
    <p:sldId id="347" r:id="rId11"/>
    <p:sldId id="332" r:id="rId12"/>
    <p:sldId id="349" r:id="rId13"/>
    <p:sldId id="318" r:id="rId14"/>
    <p:sldId id="34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79" autoAdjust="0"/>
  </p:normalViewPr>
  <p:slideViewPr>
    <p:cSldViewPr snapToGrid="0" snapToObjects="1">
      <p:cViewPr varScale="1">
        <p:scale>
          <a:sx n="119" d="100"/>
          <a:sy n="119" d="100"/>
        </p:scale>
        <p:origin x="96" y="12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deleval\cernbox\Documents\MyDocs\presentation\eWorkshop\2019\Consommation%20eau%20par%20annee%20fichier%20Mauro.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 Water usage [Mm3] in 2018</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AF0D-413F-BD23-A1D5E2DEDDA6}"/>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AF0D-413F-BD23-A1D5E2DEDDA6}"/>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AF0D-413F-BD23-A1D5E2DEDDA6}"/>
              </c:ext>
            </c:extLst>
          </c:dPt>
          <c:dLbls>
            <c:dLbl>
              <c:idx val="0"/>
              <c:tx>
                <c:rich>
                  <a:bodyPr/>
                  <a:lstStyle/>
                  <a:p>
                    <a:fld id="{9472EC30-6E44-439C-8BFA-BDF790927660}" type="VALUE">
                      <a:rPr lang="en-US"/>
                      <a:pPr/>
                      <a:t>[VALUE]</a:t>
                    </a:fld>
                    <a:endParaRPr lang="en-US" baseline="0"/>
                  </a:p>
                  <a:p>
                    <a:fld id="{BE69C5C1-A07B-4722-9CD0-2E09B23B7D4B}" type="PERCENTAGE">
                      <a:rPr lang="en-US" baseline="0"/>
                      <a:pPr/>
                      <a:t>[PERCENTAGE]</a:t>
                    </a:fld>
                    <a:endParaRPr lang="en-US"/>
                  </a:p>
                </c:rich>
              </c:tx>
              <c:dLblPos val="ctr"/>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AF0D-413F-BD23-A1D5E2DEDDA6}"/>
                </c:ext>
              </c:extLst>
            </c:dLbl>
            <c:dLbl>
              <c:idx val="1"/>
              <c:tx>
                <c:rich>
                  <a:bodyPr/>
                  <a:lstStyle/>
                  <a:p>
                    <a:fld id="{02F01E25-DE90-4FB7-A410-2DF4C4795108}" type="VALUE">
                      <a:rPr lang="en-US"/>
                      <a:pPr/>
                      <a:t>[VALUE]</a:t>
                    </a:fld>
                    <a:endParaRPr lang="en-US" baseline="0"/>
                  </a:p>
                  <a:p>
                    <a:fld id="{2BBCF943-DA61-4E9D-9897-90DC5C7BD521}" type="PERCENTAGE">
                      <a:rPr lang="en-US" baseline="0"/>
                      <a:pPr/>
                      <a:t>[PERCENTAGE]</a:t>
                    </a:fld>
                    <a:endParaRPr lang="en-US"/>
                  </a:p>
                </c:rich>
              </c:tx>
              <c:dLblPos val="ctr"/>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AF0D-413F-BD23-A1D5E2DEDDA6}"/>
                </c:ext>
              </c:extLst>
            </c:dLbl>
            <c:dLbl>
              <c:idx val="2"/>
              <c:layout>
                <c:manualLayout>
                  <c:x val="7.5006452318460162E-2"/>
                  <c:y val="0.21856882473024206"/>
                </c:manualLayout>
              </c:layout>
              <c:tx>
                <c:rich>
                  <a:bodyPr/>
                  <a:lstStyle/>
                  <a:p>
                    <a:fld id="{B0F58714-F2B7-493A-9787-1B55A7BA94F4}" type="VALUE">
                      <a:rPr lang="en-US"/>
                      <a:pPr/>
                      <a:t>[VALUE]</a:t>
                    </a:fld>
                    <a:endParaRPr lang="en-US" baseline="0"/>
                  </a:p>
                  <a:p>
                    <a:r>
                      <a:rPr lang="en-US" baseline="0"/>
                      <a:t> </a:t>
                    </a:r>
                    <a:fld id="{9BC68A6F-CB72-41EF-BB05-9466A51F56E9}" type="PERCENTAGE">
                      <a:rPr lang="en-US" baseline="0"/>
                      <a:pPr/>
                      <a:t>[PERCENTAGE]</a:t>
                    </a:fld>
                    <a:endParaRPr lang="en-US" baseline="0"/>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AF0D-413F-BD23-A1D5E2DEDDA6}"/>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Sheet2!$D$6:$D$8</c:f>
              <c:strCache>
                <c:ptCount val="3"/>
                <c:pt idx="0">
                  <c:v>Cooling towers</c:v>
                </c:pt>
                <c:pt idx="1">
                  <c:v>Cooling / industrial services</c:v>
                </c:pt>
                <c:pt idx="2">
                  <c:v>Sanitary</c:v>
                </c:pt>
              </c:strCache>
            </c:strRef>
          </c:cat>
          <c:val>
            <c:numRef>
              <c:f>Sheet2!$E$6:$E$8</c:f>
              <c:numCache>
                <c:formatCode>General</c:formatCode>
                <c:ptCount val="3"/>
                <c:pt idx="0">
                  <c:v>1.6</c:v>
                </c:pt>
                <c:pt idx="1">
                  <c:v>1.3</c:v>
                </c:pt>
                <c:pt idx="2">
                  <c:v>0.5</c:v>
                </c:pt>
              </c:numCache>
            </c:numRef>
          </c:val>
          <c:extLst>
            <c:ext xmlns:c16="http://schemas.microsoft.com/office/drawing/2014/chart" uri="{C3380CC4-5D6E-409C-BE32-E72D297353CC}">
              <c16:uniqueId val="{00000006-AF0D-413F-BD23-A1D5E2DEDDA6}"/>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804819587066449"/>
          <c:y val="2.4603339396990994E-2"/>
          <c:w val="0.80073179215131007"/>
          <c:h val="0.87560784073379594"/>
        </c:manualLayout>
      </c:layout>
      <c:barChart>
        <c:barDir val="col"/>
        <c:grouping val="clustered"/>
        <c:varyColors val="0"/>
        <c:ser>
          <c:idx val="0"/>
          <c:order val="0"/>
          <c:tx>
            <c:strRef>
              <c:f>'Consumi acqua'!$AF$34</c:f>
              <c:strCache>
                <c:ptCount val="1"/>
                <c:pt idx="0">
                  <c:v>Total water consumption</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numRef>
              <c:f>'Consumi acqua'!$AE$35:$AE$49</c:f>
              <c:numCache>
                <c:formatCode>General</c:formatCode>
                <c:ptCount val="15"/>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pt idx="13">
                  <c:v>2022</c:v>
                </c:pt>
                <c:pt idx="14">
                  <c:v>2023</c:v>
                </c:pt>
              </c:numCache>
            </c:numRef>
          </c:cat>
          <c:val>
            <c:numRef>
              <c:f>'Consumi acqua'!$AF$35:$AF$49</c:f>
              <c:numCache>
                <c:formatCode>#,##0</c:formatCode>
                <c:ptCount val="15"/>
                <c:pt idx="0">
                  <c:v>5648140</c:v>
                </c:pt>
                <c:pt idx="1">
                  <c:v>5924711</c:v>
                </c:pt>
                <c:pt idx="2">
                  <c:v>5344551</c:v>
                </c:pt>
                <c:pt idx="3">
                  <c:v>5071095</c:v>
                </c:pt>
                <c:pt idx="4">
                  <c:v>3603230</c:v>
                </c:pt>
                <c:pt idx="5">
                  <c:v>3704262</c:v>
                </c:pt>
                <c:pt idx="6">
                  <c:v>4318964</c:v>
                </c:pt>
                <c:pt idx="7">
                  <c:v>3996141</c:v>
                </c:pt>
                <c:pt idx="8">
                  <c:v>3344065</c:v>
                </c:pt>
                <c:pt idx="9">
                  <c:v>3477284</c:v>
                </c:pt>
                <c:pt idx="10">
                  <c:v>2005519</c:v>
                </c:pt>
                <c:pt idx="11">
                  <c:v>1919115</c:v>
                </c:pt>
                <c:pt idx="12">
                  <c:v>2660569</c:v>
                </c:pt>
                <c:pt idx="13">
                  <c:v>2808202</c:v>
                </c:pt>
                <c:pt idx="14">
                  <c:v>2829769</c:v>
                </c:pt>
              </c:numCache>
            </c:numRef>
          </c:val>
          <c:extLst>
            <c:ext xmlns:c16="http://schemas.microsoft.com/office/drawing/2014/chart" uri="{C3380CC4-5D6E-409C-BE32-E72D297353CC}">
              <c16:uniqueId val="{00000000-80A9-4D2D-B3BA-9A9C8B25085F}"/>
            </c:ext>
          </c:extLst>
        </c:ser>
        <c:ser>
          <c:idx val="1"/>
          <c:order val="1"/>
          <c:tx>
            <c:strRef>
              <c:f>'Consumi acqua'!$AG$34</c:f>
              <c:strCache>
                <c:ptCount val="1"/>
                <c:pt idx="0">
                  <c:v>Cooling towers water consumption</c:v>
                </c:pt>
              </c:strCache>
            </c:strRef>
          </c:tx>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numRef>
              <c:f>'Consumi acqua'!$AE$35:$AE$49</c:f>
              <c:numCache>
                <c:formatCode>General</c:formatCode>
                <c:ptCount val="15"/>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pt idx="13">
                  <c:v>2022</c:v>
                </c:pt>
                <c:pt idx="14">
                  <c:v>2023</c:v>
                </c:pt>
              </c:numCache>
            </c:numRef>
          </c:cat>
          <c:val>
            <c:numRef>
              <c:f>'Consumi acqua'!$AG$35:$AG$49</c:f>
              <c:numCache>
                <c:formatCode>General</c:formatCode>
                <c:ptCount val="15"/>
                <c:pt idx="0">
                  <c:v>1068366</c:v>
                </c:pt>
                <c:pt idx="1">
                  <c:v>1439584</c:v>
                </c:pt>
                <c:pt idx="2">
                  <c:v>1416837</c:v>
                </c:pt>
                <c:pt idx="3">
                  <c:v>1555139</c:v>
                </c:pt>
                <c:pt idx="4">
                  <c:v>542412</c:v>
                </c:pt>
                <c:pt idx="5">
                  <c:v>757819</c:v>
                </c:pt>
                <c:pt idx="6">
                  <c:v>1566916</c:v>
                </c:pt>
                <c:pt idx="7">
                  <c:v>1448435</c:v>
                </c:pt>
                <c:pt idx="8">
                  <c:v>1422141</c:v>
                </c:pt>
                <c:pt idx="9">
                  <c:v>1641012</c:v>
                </c:pt>
                <c:pt idx="10">
                  <c:v>499008</c:v>
                </c:pt>
                <c:pt idx="11">
                  <c:v>484581</c:v>
                </c:pt>
                <c:pt idx="12">
                  <c:v>1524678</c:v>
                </c:pt>
                <c:pt idx="13">
                  <c:v>1686602</c:v>
                </c:pt>
                <c:pt idx="14">
                  <c:v>1461137</c:v>
                </c:pt>
              </c:numCache>
            </c:numRef>
          </c:val>
          <c:extLst>
            <c:ext xmlns:c16="http://schemas.microsoft.com/office/drawing/2014/chart" uri="{C3380CC4-5D6E-409C-BE32-E72D297353CC}">
              <c16:uniqueId val="{00000001-80A9-4D2D-B3BA-9A9C8B25085F}"/>
            </c:ext>
          </c:extLst>
        </c:ser>
        <c:dLbls>
          <c:showLegendKey val="0"/>
          <c:showVal val="0"/>
          <c:showCatName val="0"/>
          <c:showSerName val="0"/>
          <c:showPercent val="0"/>
          <c:showBubbleSize val="0"/>
        </c:dLbls>
        <c:gapWidth val="150"/>
        <c:axId val="634654096"/>
        <c:axId val="634654576"/>
      </c:barChart>
      <c:catAx>
        <c:axId val="634654096"/>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34654576"/>
        <c:crosses val="autoZero"/>
        <c:auto val="1"/>
        <c:lblAlgn val="ctr"/>
        <c:lblOffset val="100"/>
        <c:noMultiLvlLbl val="0"/>
      </c:catAx>
      <c:valAx>
        <c:axId val="634654576"/>
        <c:scaling>
          <c:orientation val="minMax"/>
        </c:scaling>
        <c:delete val="0"/>
        <c:axPos val="l"/>
        <c:majorGridlines>
          <c:spPr>
            <a:ln w="9525" cap="flat" cmpd="sng" algn="ctr">
              <a:solidFill>
                <a:schemeClr val="lt1">
                  <a:lumMod val="95000"/>
                  <a:alpha val="1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34654096"/>
        <c:crosses val="autoZero"/>
        <c:crossBetween val="between"/>
      </c:valAx>
      <c:dTable>
        <c:showHorzBorder val="1"/>
        <c:showVertBorder val="1"/>
        <c:showOutline val="1"/>
        <c:showKeys val="1"/>
        <c:spPr>
          <a:noFill/>
          <a:ln w="9525">
            <a:solidFill>
              <a:schemeClr val="lt1">
                <a:lumMod val="95000"/>
                <a:alpha val="54000"/>
              </a:schemeClr>
            </a:solidFill>
          </a:ln>
          <a:effectLst/>
        </c:spPr>
        <c:txPr>
          <a:bodyPr rot="0" spcFirstLastPara="1" vertOverflow="ellipsis" vert="horz" wrap="square" anchor="ctr" anchorCtr="1"/>
          <a:lstStyle/>
          <a:p>
            <a:pPr rtl="0">
              <a:defRPr sz="900" b="0" i="0" u="none" strike="noStrike" kern="1200" baseline="0">
                <a:solidFill>
                  <a:schemeClr val="lt1">
                    <a:lumMod val="8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drawings/drawing1.xml><?xml version="1.0" encoding="utf-8"?>
<c:userShapes xmlns:c="http://schemas.openxmlformats.org/drawingml/2006/chart">
  <cdr:relSizeAnchor xmlns:cdr="http://schemas.openxmlformats.org/drawingml/2006/chartDrawing">
    <cdr:from>
      <cdr:x>0</cdr:x>
      <cdr:y>0.0016</cdr:y>
    </cdr:from>
    <cdr:to>
      <cdr:x>0.18712</cdr:x>
      <cdr:y>0.19641</cdr:y>
    </cdr:to>
    <cdr:sp macro="" textlink="">
      <cdr:nvSpPr>
        <cdr:cNvPr id="2" name="TextBox 1">
          <a:extLst xmlns:a="http://schemas.openxmlformats.org/drawingml/2006/main">
            <a:ext uri="{FF2B5EF4-FFF2-40B4-BE49-F238E27FC236}">
              <a16:creationId xmlns:a16="http://schemas.microsoft.com/office/drawing/2014/main" id="{A4460796-1091-A4B7-F00A-0E5CAA2171C4}"/>
            </a:ext>
          </a:extLst>
        </cdr:cNvPr>
        <cdr:cNvSpPr txBox="1"/>
      </cdr:nvSpPr>
      <cdr:spPr>
        <a:xfrm xmlns:a="http://schemas.openxmlformats.org/drawingml/2006/main">
          <a:off x="-436469" y="9092"/>
          <a:ext cx="2117997" cy="11061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fr-CH" sz="1200" b="1" dirty="0">
              <a:solidFill>
                <a:schemeClr val="bg1"/>
              </a:solidFill>
            </a:rPr>
            <a:t>*</a:t>
          </a:r>
          <a:r>
            <a:rPr lang="fr-CH" sz="1200" b="1" dirty="0" err="1">
              <a:solidFill>
                <a:schemeClr val="bg1"/>
              </a:solidFill>
            </a:rPr>
            <a:t>consumption</a:t>
          </a:r>
          <a:endParaRPr lang="fr-CH" sz="1200" b="1" dirty="0">
            <a:solidFill>
              <a:schemeClr val="bg1"/>
            </a:solidFill>
          </a:endParaRPr>
        </a:p>
        <a:p xmlns:a="http://schemas.openxmlformats.org/drawingml/2006/main">
          <a:r>
            <a:rPr lang="fr-CH" sz="1200" b="1" dirty="0">
              <a:solidFill>
                <a:schemeClr val="bg1"/>
              </a:solidFill>
            </a:rPr>
            <a:t>&gt; 20 Mm3</a:t>
          </a:r>
        </a:p>
        <a:p xmlns:a="http://schemas.openxmlformats.org/drawingml/2006/main">
          <a:r>
            <a:rPr lang="fr-CH" sz="1200" b="1" dirty="0" err="1">
              <a:solidFill>
                <a:schemeClr val="bg1"/>
              </a:solidFill>
            </a:rPr>
            <a:t>before</a:t>
          </a:r>
          <a:r>
            <a:rPr lang="fr-CH" sz="1200" b="1" dirty="0">
              <a:solidFill>
                <a:schemeClr val="bg1"/>
              </a:solidFill>
            </a:rPr>
            <a:t> 2000</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11/7/2024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fld id="{9554F721-4F99-4277-BE99-0860EACAD330}" type="slidenum">
              <a:rPr lang="fr-CH" smtClean="0"/>
              <a:t>3</a:t>
            </a:fld>
            <a:endParaRPr lang="fr-CH"/>
          </a:p>
        </p:txBody>
      </p:sp>
    </p:spTree>
    <p:extLst>
      <p:ext uri="{BB962C8B-B14F-4D97-AF65-F5344CB8AC3E}">
        <p14:creationId xmlns:p14="http://schemas.microsoft.com/office/powerpoint/2010/main" val="145317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Human consumption (incl. restaurants, school,..)</a:t>
            </a:r>
          </a:p>
          <a:p>
            <a:r>
              <a:rPr lang="en-US" dirty="0"/>
              <a:t>Sanitary</a:t>
            </a:r>
          </a:p>
          <a:p>
            <a:r>
              <a:rPr lang="en-US" dirty="0"/>
              <a:t>Other process (rinsing, cleaning,..) to produce pieces of accelerators or detectors. </a:t>
            </a:r>
          </a:p>
          <a:p>
            <a:r>
              <a:rPr lang="en-US" dirty="0"/>
              <a:t>Watering green spaces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452247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fld id="{9554F721-4F99-4277-BE99-0860EACAD330}" type="slidenum">
              <a:rPr lang="fr-CH" smtClean="0"/>
              <a:t>5</a:t>
            </a:fld>
            <a:endParaRPr lang="fr-CH"/>
          </a:p>
        </p:txBody>
      </p:sp>
    </p:spTree>
    <p:extLst>
      <p:ext uri="{BB962C8B-B14F-4D97-AF65-F5344CB8AC3E}">
        <p14:creationId xmlns:p14="http://schemas.microsoft.com/office/powerpoint/2010/main" val="482422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is the combined cooling capacity of the connected CTs?</a:t>
            </a:r>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8843288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90" y="373593"/>
            <a:ext cx="5616575"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9"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7" y="0"/>
            <a:ext cx="6024563"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8 November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fr-CH" dirty="0"/>
              <a:t>CERN and the Environment Town Hall</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9"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8 November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fr-CH" dirty="0"/>
              <a:t>CERN and the Environment Town Hall</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5"/>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5"/>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9"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8 November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fr-CH" dirty="0"/>
              <a:t>CERN and the Environment Town Hall</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5"/>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2" y="396970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7"/>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9" y="1592264"/>
            <a:ext cx="5616575" cy="668337"/>
          </a:xfrm>
        </p:spPr>
        <p:txBody>
          <a:bodyPr anchor="t" anchorCtr="0"/>
          <a:lstStyle>
            <a:lvl1pPr marL="0" indent="0">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90" y="2420940"/>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8 November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fr-CH" dirty="0"/>
              <a:t>CERN and the Environment Town Hall</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2" y="2420940"/>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9"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40"/>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7"/>
            <a:ext cx="3713187" cy="3779837"/>
          </a:xfrm>
          <a:pattFill prst="lgCheck">
            <a:fgClr>
              <a:schemeClr val="accent4"/>
            </a:fgClr>
            <a:bgClr>
              <a:schemeClr val="bg1"/>
            </a:bgClr>
          </a:pattFill>
        </p:spPr>
        <p:txBody>
          <a:bodyPr anchor="ctr"/>
          <a:lstStyle>
            <a:lvl1pPr marL="0" marR="0" indent="0" algn="ctr" defTabSz="914377"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8" y="1601228"/>
            <a:ext cx="3708401" cy="668337"/>
          </a:xfrm>
        </p:spPr>
        <p:txBody>
          <a:bodyPr anchor="t" anchorCtr="0"/>
          <a:lstStyle>
            <a:lvl1pPr marL="0" indent="0">
              <a:spcBef>
                <a:spcPts val="400"/>
              </a:spcBef>
              <a:spcAft>
                <a:spcPts val="0"/>
              </a:spcAft>
              <a:buNone/>
              <a:defRPr sz="21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4"/>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8 November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fr-CH" dirty="0"/>
              <a:t>CERN and the Environment Town Hall</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7" y="1601378"/>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8" y="2732444"/>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8 November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fr-CH" dirty="0"/>
              <a:t>CERN and the Environment Town Hall</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2" y="1601378"/>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8"/>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90"/>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90"/>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8 November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fr-CH" dirty="0"/>
              <a:t>CERN and the Environment Town Hall</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9" y="4294190"/>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90"/>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90"/>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8 November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fr-CH" dirty="0"/>
              <a:t>CERN and the Environment Town Hall</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9" y="4294190"/>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9" y="1709740"/>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5"/>
            <a:ext cx="11376027" cy="1500187"/>
          </a:xfrm>
        </p:spPr>
        <p:txBody>
          <a:bodyPr/>
          <a:lstStyle>
            <a:lvl1pPr marL="0" indent="0">
              <a:buNone/>
              <a:defRPr sz="2400">
                <a:solidFill>
                  <a:schemeClr val="accent2"/>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8 November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fr-CH" dirty="0"/>
              <a:t>CERN and the Environment Town Hall</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lvl1pPr>
              <a:defRPr/>
            </a:lvl1pPr>
          </a:lstStyle>
          <a:p>
            <a:r>
              <a:rPr lang="en-US"/>
              <a:t>8 November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fr-CH" dirty="0"/>
              <a:t>CERN and the Environment Town Hall</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8 November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fr-CH" dirty="0"/>
              <a:t>CERN and the Environment Town Hall</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8 November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CERN and the Environment Town Hall</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9" y="6196406"/>
            <a:ext cx="11376025" cy="369332"/>
          </a:xfrm>
          <a:prstGeom prst="rect">
            <a:avLst/>
          </a:prstGeom>
          <a:noFill/>
        </p:spPr>
        <p:txBody>
          <a:bodyPr wrap="square" rtlCol="0">
            <a:spAutoFit/>
          </a:bodyPr>
          <a:lstStyle/>
          <a:p>
            <a:pPr algn="ctr"/>
            <a:r>
              <a:rPr kumimoji="0" lang="fr-CH" sz="1800" dirty="0" err="1"/>
              <a:t>home.cern</a:t>
            </a:r>
            <a:endParaRPr lang="en-US" sz="18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8 November 2024</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GB"/>
              <a:t>CERN and the Environment Town Hall</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196633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8 November 2024</a:t>
            </a:r>
            <a:endParaRPr lang="en-US" dirty="0"/>
          </a:p>
        </p:txBody>
      </p:sp>
      <p:sp>
        <p:nvSpPr>
          <p:cNvPr id="4" name="Footer Placeholder 3"/>
          <p:cNvSpPr>
            <a:spLocks noGrp="1"/>
          </p:cNvSpPr>
          <p:nvPr>
            <p:ph type="ftr" sz="quarter" idx="11"/>
          </p:nvPr>
        </p:nvSpPr>
        <p:spPr/>
        <p:txBody>
          <a:bodyPr/>
          <a:lstStyle/>
          <a:p>
            <a:r>
              <a:rPr lang="en-GB"/>
              <a:t>CERN and the Environment Town Hall</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45522"/>
            <a:ext cx="10968567"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4813671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8 November 2024</a:t>
            </a:r>
            <a:endParaRPr lang="en-US" dirty="0"/>
          </a:p>
        </p:txBody>
      </p:sp>
      <p:sp>
        <p:nvSpPr>
          <p:cNvPr id="4" name="Footer Placeholder 3"/>
          <p:cNvSpPr>
            <a:spLocks noGrp="1"/>
          </p:cNvSpPr>
          <p:nvPr>
            <p:ph type="ftr" sz="quarter" idx="11"/>
          </p:nvPr>
        </p:nvSpPr>
        <p:spPr/>
        <p:txBody>
          <a:bodyPr/>
          <a:lstStyle/>
          <a:p>
            <a:r>
              <a:rPr lang="en-GB"/>
              <a:t>CERN and the Environment Town Hall</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129408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1"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9" y="3429002"/>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4"/>
            <a:ext cx="11376027" cy="803787"/>
          </a:xfrm>
        </p:spPr>
        <p:txBody>
          <a:bodyPr>
            <a:noAutofit/>
          </a:bodyPr>
          <a:lstStyle>
            <a:lvl1pPr marL="0" indent="0" algn="l">
              <a:buNone/>
              <a:defRPr sz="2000" b="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3992" indent="-323992">
              <a:buFont typeface="Arial" charset="0"/>
              <a:buChar char="•"/>
              <a:tabLst/>
              <a:defRPr sz="1800">
                <a:solidFill>
                  <a:schemeClr val="tx2"/>
                </a:solidFill>
              </a:defRPr>
            </a:lvl2pPr>
            <a:lvl3pPr marL="647984" indent="-323992">
              <a:buSzPct val="100000"/>
              <a:buFont typeface="Arial" panose="020B0604020202020204" pitchFamily="34" charset="0"/>
              <a:buChar char="•"/>
              <a:tabLst/>
              <a:defRPr>
                <a:solidFill>
                  <a:schemeClr val="tx2"/>
                </a:solidFill>
              </a:defRPr>
            </a:lvl3pPr>
            <a:lvl4pPr marL="971976" indent="-323992">
              <a:buSzPct val="100000"/>
              <a:buFont typeface="Arial" charset="0"/>
              <a:buChar char="•"/>
              <a:tabLst/>
              <a:defRPr>
                <a:solidFill>
                  <a:schemeClr val="tx2"/>
                </a:solidFill>
              </a:defRPr>
            </a:lvl4pPr>
            <a:lvl5pPr marL="2057349" indent="-228594">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en-US"/>
              <a:t>8 November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fr-CH" dirty="0"/>
              <a:t>CERN and the Environment Town Hall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891" indent="-342891">
              <a:buFont typeface="Arial" panose="020B0604020202020204" pitchFamily="34" charset="0"/>
              <a:buChar char="•"/>
              <a:defRPr>
                <a:solidFill>
                  <a:schemeClr val="tx2">
                    <a:lumMod val="50000"/>
                  </a:schemeClr>
                </a:solidFill>
              </a:defRPr>
            </a:lvl1pPr>
            <a:lvl2pPr marL="628635" indent="-261932">
              <a:buFont typeface="Arial" panose="020B0604020202020204" pitchFamily="34" charset="0"/>
              <a:buChar char="•"/>
              <a:tabLst/>
              <a:defRPr sz="1800">
                <a:solidFill>
                  <a:schemeClr val="tx2">
                    <a:lumMod val="50000"/>
                  </a:schemeClr>
                </a:solidFill>
              </a:defRPr>
            </a:lvl2pPr>
            <a:lvl3pPr marL="888978" indent="-260344">
              <a:buSzPct val="100000"/>
              <a:buFont typeface="Arial" panose="020B0604020202020204" pitchFamily="34" charset="0"/>
              <a:buChar char="•"/>
              <a:tabLst/>
              <a:defRPr sz="1800">
                <a:solidFill>
                  <a:schemeClr val="tx2">
                    <a:lumMod val="50000"/>
                  </a:schemeClr>
                </a:solidFill>
              </a:defRPr>
            </a:lvl3pPr>
            <a:lvl4pPr marL="1209644" indent="-269868">
              <a:buSzPct val="100000"/>
              <a:buFont typeface="Arial" panose="020B0604020202020204" pitchFamily="34" charset="0"/>
              <a:buChar char="•"/>
              <a:tabLst/>
              <a:defRPr sz="1600">
                <a:solidFill>
                  <a:schemeClr val="tx2">
                    <a:lumMod val="50000"/>
                  </a:schemeClr>
                </a:solidFill>
              </a:defRPr>
            </a:lvl4pPr>
            <a:lvl5pPr marL="2057349" indent="-228594">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8 November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fr-CH" dirty="0"/>
              <a:t>CERN and the Environment Town Hall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8 November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fr-CH" dirty="0"/>
              <a:t>CERN and the Environment Town Hall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9"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3992" indent="-323992">
              <a:buFont typeface="Arial" charset="0"/>
              <a:buChar char="•"/>
              <a:tabLst/>
              <a:defRPr sz="2100">
                <a:solidFill>
                  <a:schemeClr val="bg1"/>
                </a:solidFill>
              </a:defRPr>
            </a:lvl2pPr>
            <a:lvl3pPr marL="647984" indent="-323992">
              <a:buSzPct val="100000"/>
              <a:buFont typeface="Arial" panose="020B0604020202020204" pitchFamily="34" charset="0"/>
              <a:buChar char="•"/>
              <a:tabLst/>
              <a:defRPr sz="1800">
                <a:solidFill>
                  <a:schemeClr val="bg1"/>
                </a:solidFill>
              </a:defRPr>
            </a:lvl3pPr>
            <a:lvl4pPr marL="971976" indent="-323992">
              <a:buSzPct val="100000"/>
              <a:buFont typeface="Arial" charset="0"/>
              <a:buChar char="•"/>
              <a:tabLst/>
              <a:defRPr>
                <a:solidFill>
                  <a:schemeClr val="bg1"/>
                </a:solidFill>
              </a:defRPr>
            </a:lvl4pPr>
            <a:lvl5pPr marL="2057349" indent="-228594">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8 November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fr-CH" dirty="0"/>
              <a:t>CERN and the Environment Town Hall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9"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6"/>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8 November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fr-CH" dirty="0"/>
              <a:t>CERN and the Environment Town Hall</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9" y="1592264"/>
            <a:ext cx="5616575" cy="668337"/>
          </a:xfrm>
        </p:spPr>
        <p:txBody>
          <a:bodyPr anchor="t" anchorCtr="0"/>
          <a:lstStyle>
            <a:lvl1pPr marL="0" indent="0">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9" y="2427287"/>
            <a:ext cx="5616575" cy="3762376"/>
          </a:xfrm>
        </p:spPr>
        <p:txBody>
          <a:bodyPr/>
          <a:lstStyle>
            <a:lvl1pPr marL="323992" indent="-323992">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3992" indent="-323992">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8 November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fr-CH" dirty="0"/>
              <a:t>CERN and the Environment Town Hall</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9"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101" y="6350853"/>
            <a:ext cx="1542289" cy="365125"/>
          </a:xfrm>
          <a:prstGeom prst="rect">
            <a:avLst/>
          </a:prstGeom>
        </p:spPr>
        <p:txBody>
          <a:bodyPr vert="horz" lIns="0" tIns="0" rIns="0" bIns="0" rtlCol="0" anchor="ctr"/>
          <a:lstStyle>
            <a:lvl1pPr algn="r">
              <a:defRPr sz="1000">
                <a:solidFill>
                  <a:schemeClr val="bg1"/>
                </a:solidFill>
              </a:defRPr>
            </a:lvl1pPr>
          </a:lstStyle>
          <a:p>
            <a:r>
              <a:rPr lang="en-US"/>
              <a:t>8 November 2024</a:t>
            </a:r>
            <a:endParaRPr lang="en-US" dirty="0"/>
          </a:p>
        </p:txBody>
      </p:sp>
      <p:sp>
        <p:nvSpPr>
          <p:cNvPr id="6" name="Slide Number Placeholder 5"/>
          <p:cNvSpPr>
            <a:spLocks noGrp="1"/>
          </p:cNvSpPr>
          <p:nvPr>
            <p:ph type="sldNum" sz="quarter" idx="4"/>
          </p:nvPr>
        </p:nvSpPr>
        <p:spPr>
          <a:xfrm>
            <a:off x="11107546" y="6356352"/>
            <a:ext cx="681255"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56352"/>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CERN and the Environment Town Hall</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 id="2147483677" r:id="rId24"/>
  </p:sldLayoutIdLst>
  <p:hf hdr="0"/>
  <p:txStyles>
    <p:titleStyle>
      <a:lvl1pPr algn="l" defTabSz="914377"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377"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43" indent="-323992" algn="l" defTabSz="914377"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7984" indent="-323992" algn="l" defTabSz="914377"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1976" indent="-323992" algn="l" defTabSz="914377"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349" indent="-228594" algn="l" defTabSz="914377"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9.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11.jpg"/><Relationship Id="rId5" Type="http://schemas.openxmlformats.org/officeDocument/2006/relationships/image" Target="../media/image10.jpe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chart" Target="../charts/chart1.xml"/><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CERN and the Environment </a:t>
            </a:r>
            <a:br>
              <a:rPr lang="en-US" dirty="0"/>
            </a:br>
            <a:r>
              <a:rPr lang="en-US" dirty="0"/>
              <a:t>Town Hall meeting</a:t>
            </a:r>
            <a:br>
              <a:rPr lang="en-US" dirty="0"/>
            </a:br>
            <a:r>
              <a:rPr lang="en-US" i="1" dirty="0"/>
              <a:t>Water</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Ingo Ruehl / EN-CV</a:t>
            </a:r>
          </a:p>
          <a:p>
            <a:pPr algn="l"/>
            <a:r>
              <a:rPr lang="en-US" sz="1800" dirty="0"/>
              <a:t>8 November 2024</a:t>
            </a:r>
          </a:p>
        </p:txBody>
      </p:sp>
      <p:pic>
        <p:nvPicPr>
          <p:cNvPr id="5" name="Picture 4" descr="A logo of a dna helix&#10;&#10;Description automatically generated">
            <a:extLst>
              <a:ext uri="{FF2B5EF4-FFF2-40B4-BE49-F238E27FC236}">
                <a16:creationId xmlns:a16="http://schemas.microsoft.com/office/drawing/2014/main" id="{E1A58ADE-2C46-2997-2940-17A12993318D}"/>
              </a:ext>
            </a:extLst>
          </p:cNvPr>
          <p:cNvPicPr>
            <a:picLocks noChangeAspect="1"/>
          </p:cNvPicPr>
          <p:nvPr/>
        </p:nvPicPr>
        <p:blipFill>
          <a:blip r:embed="rId2"/>
          <a:stretch>
            <a:fillRect/>
          </a:stretch>
        </p:blipFill>
        <p:spPr>
          <a:xfrm>
            <a:off x="9963150" y="3428998"/>
            <a:ext cx="1735457" cy="2819554"/>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8" y="188640"/>
            <a:ext cx="11376025" cy="1065742"/>
          </a:xfrm>
        </p:spPr>
        <p:txBody>
          <a:bodyPr anchor="t">
            <a:normAutofit/>
          </a:bodyPr>
          <a:lstStyle/>
          <a:p>
            <a:r>
              <a:rPr lang="en-GB" sz="3200" dirty="0"/>
              <a:t>Objective: single water treatment plant for LHC and SPS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10</a:t>
            </a:fld>
            <a:endParaRPr lang="en-US"/>
          </a:p>
        </p:txBody>
      </p:sp>
      <p:sp>
        <p:nvSpPr>
          <p:cNvPr id="19" name="Content Placeholder 18">
            <a:extLst>
              <a:ext uri="{FF2B5EF4-FFF2-40B4-BE49-F238E27FC236}">
                <a16:creationId xmlns:a16="http://schemas.microsoft.com/office/drawing/2014/main" id="{817832B8-B6FC-4A20-9144-23BF2ABDD0ED}"/>
              </a:ext>
            </a:extLst>
          </p:cNvPr>
          <p:cNvSpPr>
            <a:spLocks noGrp="1"/>
          </p:cNvSpPr>
          <p:nvPr>
            <p:ph sz="half" idx="1"/>
          </p:nvPr>
        </p:nvSpPr>
        <p:spPr>
          <a:xfrm>
            <a:off x="407988" y="1124744"/>
            <a:ext cx="4031828" cy="4608512"/>
          </a:xfrm>
        </p:spPr>
        <p:txBody>
          <a:bodyPr>
            <a:normAutofit/>
          </a:bodyPr>
          <a:lstStyle/>
          <a:p>
            <a:pPr marL="342900" indent="-342900">
              <a:buFont typeface="Arial" panose="020B0604020202020204" pitchFamily="34" charset="0"/>
              <a:buChar char="•"/>
            </a:pPr>
            <a:r>
              <a:rPr lang="en-GB" dirty="0"/>
              <a:t>One treatment plant for all LHC and SPS circuits</a:t>
            </a:r>
          </a:p>
          <a:p>
            <a:pPr marL="342900" indent="-342900">
              <a:buFont typeface="Arial" panose="020B0604020202020204" pitchFamily="34" charset="0"/>
              <a:buChar char="•"/>
            </a:pPr>
            <a:r>
              <a:rPr lang="en-GB" dirty="0"/>
              <a:t>Recycled water will be used in the cooling towers closest to the treatment plant (SF1, SF17 and SPS)</a:t>
            </a:r>
          </a:p>
          <a:p>
            <a:endParaRPr lang="en-GB" dirty="0"/>
          </a:p>
        </p:txBody>
      </p:sp>
      <p:sp>
        <p:nvSpPr>
          <p:cNvPr id="5" name="Date Placeholder 5">
            <a:extLst>
              <a:ext uri="{FF2B5EF4-FFF2-40B4-BE49-F238E27FC236}">
                <a16:creationId xmlns:a16="http://schemas.microsoft.com/office/drawing/2014/main" id="{B8A69DE0-1283-2939-D40B-AF88D0D36E03}"/>
              </a:ext>
            </a:extLst>
          </p:cNvPr>
          <p:cNvSpPr>
            <a:spLocks noGrp="1"/>
          </p:cNvSpPr>
          <p:nvPr>
            <p:ph type="dt" sz="half" idx="10"/>
          </p:nvPr>
        </p:nvSpPr>
        <p:spPr>
          <a:xfrm>
            <a:off x="2956560" y="6378349"/>
            <a:ext cx="1159828" cy="365125"/>
          </a:xfrm>
        </p:spPr>
        <p:txBody>
          <a:bodyPr/>
          <a:lstStyle/>
          <a:p>
            <a:r>
              <a:rPr lang="en-US" dirty="0"/>
              <a:t>8 November 2024</a:t>
            </a:r>
          </a:p>
        </p:txBody>
      </p:sp>
      <p:sp>
        <p:nvSpPr>
          <p:cNvPr id="6" name="Footer Placeholder 7">
            <a:extLst>
              <a:ext uri="{FF2B5EF4-FFF2-40B4-BE49-F238E27FC236}">
                <a16:creationId xmlns:a16="http://schemas.microsoft.com/office/drawing/2014/main" id="{7B1212BC-CD53-71D8-9D79-B26C540B2BEA}"/>
              </a:ext>
            </a:extLst>
          </p:cNvPr>
          <p:cNvSpPr>
            <a:spLocks noGrp="1"/>
          </p:cNvSpPr>
          <p:nvPr>
            <p:ph type="ftr" sz="quarter" idx="11"/>
          </p:nvPr>
        </p:nvSpPr>
        <p:spPr>
          <a:xfrm>
            <a:off x="4259262" y="6383848"/>
            <a:ext cx="6848284" cy="365125"/>
          </a:xfrm>
        </p:spPr>
        <p:txBody>
          <a:bodyPr/>
          <a:lstStyle/>
          <a:p>
            <a:r>
              <a:rPr lang="en-GB"/>
              <a:t>CERN and the Environment Town Hall</a:t>
            </a:r>
            <a:endParaRPr lang="en-US" dirty="0"/>
          </a:p>
        </p:txBody>
      </p:sp>
      <p:sp>
        <p:nvSpPr>
          <p:cNvPr id="3" name="Rectangle 2">
            <a:extLst>
              <a:ext uri="{FF2B5EF4-FFF2-40B4-BE49-F238E27FC236}">
                <a16:creationId xmlns:a16="http://schemas.microsoft.com/office/drawing/2014/main" id="{AF2D8E7B-CD65-610C-D141-AE65A12E6681}"/>
              </a:ext>
            </a:extLst>
          </p:cNvPr>
          <p:cNvSpPr/>
          <p:nvPr/>
        </p:nvSpPr>
        <p:spPr>
          <a:xfrm>
            <a:off x="933450" y="4006850"/>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1</a:t>
            </a:r>
          </a:p>
        </p:txBody>
      </p:sp>
      <p:sp>
        <p:nvSpPr>
          <p:cNvPr id="8" name="Rectangle 7">
            <a:extLst>
              <a:ext uri="{FF2B5EF4-FFF2-40B4-BE49-F238E27FC236}">
                <a16:creationId xmlns:a16="http://schemas.microsoft.com/office/drawing/2014/main" id="{717BE3D2-540D-7C0E-A59C-3FA26943B0F3}"/>
              </a:ext>
            </a:extLst>
          </p:cNvPr>
          <p:cNvSpPr/>
          <p:nvPr/>
        </p:nvSpPr>
        <p:spPr>
          <a:xfrm>
            <a:off x="1854783" y="4000500"/>
            <a:ext cx="831850" cy="29210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17</a:t>
            </a:r>
          </a:p>
        </p:txBody>
      </p:sp>
      <p:sp>
        <p:nvSpPr>
          <p:cNvPr id="9" name="Rectangle 8">
            <a:extLst>
              <a:ext uri="{FF2B5EF4-FFF2-40B4-BE49-F238E27FC236}">
                <a16:creationId xmlns:a16="http://schemas.microsoft.com/office/drawing/2014/main" id="{BB5E2A0D-26B4-1981-EDD1-25C1647EFA12}"/>
              </a:ext>
            </a:extLst>
          </p:cNvPr>
          <p:cNvSpPr/>
          <p:nvPr/>
        </p:nvSpPr>
        <p:spPr>
          <a:xfrm>
            <a:off x="2776116" y="4000500"/>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2</a:t>
            </a:r>
          </a:p>
        </p:txBody>
      </p:sp>
      <p:sp>
        <p:nvSpPr>
          <p:cNvPr id="10" name="Rectangle 9">
            <a:extLst>
              <a:ext uri="{FF2B5EF4-FFF2-40B4-BE49-F238E27FC236}">
                <a16:creationId xmlns:a16="http://schemas.microsoft.com/office/drawing/2014/main" id="{3DC0D555-5D11-E805-B5FA-7BB0EAC8F02F}"/>
              </a:ext>
            </a:extLst>
          </p:cNvPr>
          <p:cNvSpPr/>
          <p:nvPr/>
        </p:nvSpPr>
        <p:spPr>
          <a:xfrm>
            <a:off x="9431539" y="3986312"/>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SPS</a:t>
            </a:r>
          </a:p>
        </p:txBody>
      </p:sp>
      <p:sp>
        <p:nvSpPr>
          <p:cNvPr id="11" name="Rectangle 10">
            <a:extLst>
              <a:ext uri="{FF2B5EF4-FFF2-40B4-BE49-F238E27FC236}">
                <a16:creationId xmlns:a16="http://schemas.microsoft.com/office/drawing/2014/main" id="{D6714665-F19C-CE04-83F1-EB1FB0CE3DA1}"/>
              </a:ext>
            </a:extLst>
          </p:cNvPr>
          <p:cNvSpPr/>
          <p:nvPr/>
        </p:nvSpPr>
        <p:spPr>
          <a:xfrm>
            <a:off x="8322198" y="3988722"/>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8</a:t>
            </a:r>
          </a:p>
        </p:txBody>
      </p:sp>
      <p:sp>
        <p:nvSpPr>
          <p:cNvPr id="12" name="Rectangle 11">
            <a:extLst>
              <a:ext uri="{FF2B5EF4-FFF2-40B4-BE49-F238E27FC236}">
                <a16:creationId xmlns:a16="http://schemas.microsoft.com/office/drawing/2014/main" id="{0257C17B-92FB-DA8C-EF03-17A162EAC30D}"/>
              </a:ext>
            </a:extLst>
          </p:cNvPr>
          <p:cNvSpPr/>
          <p:nvPr/>
        </p:nvSpPr>
        <p:spPr>
          <a:xfrm>
            <a:off x="5549157" y="4000500"/>
            <a:ext cx="831850" cy="29210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57</a:t>
            </a:r>
          </a:p>
        </p:txBody>
      </p:sp>
      <p:sp>
        <p:nvSpPr>
          <p:cNvPr id="13" name="Rectangle 12">
            <a:extLst>
              <a:ext uri="{FF2B5EF4-FFF2-40B4-BE49-F238E27FC236}">
                <a16:creationId xmlns:a16="http://schemas.microsoft.com/office/drawing/2014/main" id="{A0728597-E7DC-F9EE-28B2-1373AFA8501D}"/>
              </a:ext>
            </a:extLst>
          </p:cNvPr>
          <p:cNvSpPr/>
          <p:nvPr/>
        </p:nvSpPr>
        <p:spPr>
          <a:xfrm>
            <a:off x="4259262" y="5000228"/>
            <a:ext cx="2655888"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Water Treatment Plant PA1</a:t>
            </a:r>
          </a:p>
        </p:txBody>
      </p:sp>
      <p:sp>
        <p:nvSpPr>
          <p:cNvPr id="14" name="Rectangle 13">
            <a:extLst>
              <a:ext uri="{FF2B5EF4-FFF2-40B4-BE49-F238E27FC236}">
                <a16:creationId xmlns:a16="http://schemas.microsoft.com/office/drawing/2014/main" id="{A4943EAC-D40E-68AF-3666-365A89B077E2}"/>
              </a:ext>
            </a:extLst>
          </p:cNvPr>
          <p:cNvSpPr/>
          <p:nvPr/>
        </p:nvSpPr>
        <p:spPr>
          <a:xfrm>
            <a:off x="4624810" y="4000500"/>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5</a:t>
            </a:r>
          </a:p>
        </p:txBody>
      </p:sp>
      <p:sp>
        <p:nvSpPr>
          <p:cNvPr id="15" name="Rectangle 14">
            <a:extLst>
              <a:ext uri="{FF2B5EF4-FFF2-40B4-BE49-F238E27FC236}">
                <a16:creationId xmlns:a16="http://schemas.microsoft.com/office/drawing/2014/main" id="{D942530D-D40B-73A7-B495-D7BF2B46129B}"/>
              </a:ext>
            </a:extLst>
          </p:cNvPr>
          <p:cNvSpPr/>
          <p:nvPr/>
        </p:nvSpPr>
        <p:spPr>
          <a:xfrm>
            <a:off x="3700463" y="4000500"/>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4</a:t>
            </a:r>
          </a:p>
        </p:txBody>
      </p:sp>
      <p:sp>
        <p:nvSpPr>
          <p:cNvPr id="16" name="Rectangle 15">
            <a:extLst>
              <a:ext uri="{FF2B5EF4-FFF2-40B4-BE49-F238E27FC236}">
                <a16:creationId xmlns:a16="http://schemas.microsoft.com/office/drawing/2014/main" id="{C5018653-5D5A-6DCB-2448-ECCF73F1D0F8}"/>
              </a:ext>
            </a:extLst>
          </p:cNvPr>
          <p:cNvSpPr/>
          <p:nvPr/>
        </p:nvSpPr>
        <p:spPr>
          <a:xfrm>
            <a:off x="6473504" y="3994150"/>
            <a:ext cx="831850" cy="29210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58</a:t>
            </a:r>
          </a:p>
        </p:txBody>
      </p:sp>
      <p:sp>
        <p:nvSpPr>
          <p:cNvPr id="17" name="Rectangle 16">
            <a:extLst>
              <a:ext uri="{FF2B5EF4-FFF2-40B4-BE49-F238E27FC236}">
                <a16:creationId xmlns:a16="http://schemas.microsoft.com/office/drawing/2014/main" id="{39CE9C89-A926-06F2-DC2D-76071A2EED92}"/>
              </a:ext>
            </a:extLst>
          </p:cNvPr>
          <p:cNvSpPr/>
          <p:nvPr/>
        </p:nvSpPr>
        <p:spPr>
          <a:xfrm>
            <a:off x="7397851" y="3986312"/>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6</a:t>
            </a:r>
          </a:p>
        </p:txBody>
      </p:sp>
      <p:sp>
        <p:nvSpPr>
          <p:cNvPr id="20" name="Rectangle 19">
            <a:extLst>
              <a:ext uri="{FF2B5EF4-FFF2-40B4-BE49-F238E27FC236}">
                <a16:creationId xmlns:a16="http://schemas.microsoft.com/office/drawing/2014/main" id="{4347DC9F-6E77-E6CB-B4C4-7A592986D06B}"/>
              </a:ext>
            </a:extLst>
          </p:cNvPr>
          <p:cNvSpPr/>
          <p:nvPr/>
        </p:nvSpPr>
        <p:spPr>
          <a:xfrm>
            <a:off x="6085421" y="5882652"/>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SPS</a:t>
            </a:r>
          </a:p>
        </p:txBody>
      </p:sp>
      <p:sp>
        <p:nvSpPr>
          <p:cNvPr id="21" name="Rectangle 20">
            <a:extLst>
              <a:ext uri="{FF2B5EF4-FFF2-40B4-BE49-F238E27FC236}">
                <a16:creationId xmlns:a16="http://schemas.microsoft.com/office/drawing/2014/main" id="{9B990D90-89B7-2758-E3ED-98F70CBAEB5B}"/>
              </a:ext>
            </a:extLst>
          </p:cNvPr>
          <p:cNvSpPr/>
          <p:nvPr/>
        </p:nvSpPr>
        <p:spPr>
          <a:xfrm>
            <a:off x="5177631" y="5889002"/>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17</a:t>
            </a:r>
          </a:p>
        </p:txBody>
      </p:sp>
      <p:sp>
        <p:nvSpPr>
          <p:cNvPr id="22" name="Rectangle 21">
            <a:extLst>
              <a:ext uri="{FF2B5EF4-FFF2-40B4-BE49-F238E27FC236}">
                <a16:creationId xmlns:a16="http://schemas.microsoft.com/office/drawing/2014/main" id="{C7AE62FB-5CED-EFB7-7077-CC19A66BF22F}"/>
              </a:ext>
            </a:extLst>
          </p:cNvPr>
          <p:cNvSpPr/>
          <p:nvPr/>
        </p:nvSpPr>
        <p:spPr>
          <a:xfrm>
            <a:off x="4259262" y="5895352"/>
            <a:ext cx="831850" cy="292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SF 1</a:t>
            </a:r>
          </a:p>
        </p:txBody>
      </p:sp>
      <p:cxnSp>
        <p:nvCxnSpPr>
          <p:cNvPr id="24" name="Straight Connector 23">
            <a:extLst>
              <a:ext uri="{FF2B5EF4-FFF2-40B4-BE49-F238E27FC236}">
                <a16:creationId xmlns:a16="http://schemas.microsoft.com/office/drawing/2014/main" id="{1924B179-063F-471F-F28A-057BEEFB0772}"/>
              </a:ext>
            </a:extLst>
          </p:cNvPr>
          <p:cNvCxnSpPr>
            <a:cxnSpLocks/>
          </p:cNvCxnSpPr>
          <p:nvPr/>
        </p:nvCxnSpPr>
        <p:spPr>
          <a:xfrm>
            <a:off x="1349375" y="4616450"/>
            <a:ext cx="8498089"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23E9C4EE-8310-2526-C5AA-F57EC7FEB47D}"/>
              </a:ext>
            </a:extLst>
          </p:cNvPr>
          <p:cNvCxnSpPr>
            <a:stCxn id="3" idx="2"/>
          </p:cNvCxnSpPr>
          <p:nvPr/>
        </p:nvCxnSpPr>
        <p:spPr>
          <a:xfrm>
            <a:off x="1349375" y="4298950"/>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3B5E9CB-657B-DC39-D075-A9053E61B05E}"/>
              </a:ext>
            </a:extLst>
          </p:cNvPr>
          <p:cNvCxnSpPr/>
          <p:nvPr/>
        </p:nvCxnSpPr>
        <p:spPr>
          <a:xfrm>
            <a:off x="2263775" y="4294939"/>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F5E0E90-3ED9-800A-BB9C-063E2F0635DF}"/>
              </a:ext>
            </a:extLst>
          </p:cNvPr>
          <p:cNvCxnSpPr/>
          <p:nvPr/>
        </p:nvCxnSpPr>
        <p:spPr>
          <a:xfrm>
            <a:off x="3176166" y="4294939"/>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7135E707-5FBC-5BE4-F2D8-6EB42A30BF67}"/>
              </a:ext>
            </a:extLst>
          </p:cNvPr>
          <p:cNvCxnSpPr/>
          <p:nvPr/>
        </p:nvCxnSpPr>
        <p:spPr>
          <a:xfrm>
            <a:off x="4116388" y="4294939"/>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6207C620-6EF3-F228-55C0-A8BC44C287CB}"/>
              </a:ext>
            </a:extLst>
          </p:cNvPr>
          <p:cNvCxnSpPr/>
          <p:nvPr/>
        </p:nvCxnSpPr>
        <p:spPr>
          <a:xfrm>
            <a:off x="5037560" y="4294939"/>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EDBADD9-EF6D-0E9A-3B87-614147B3FDCF}"/>
              </a:ext>
            </a:extLst>
          </p:cNvPr>
          <p:cNvCxnSpPr/>
          <p:nvPr/>
        </p:nvCxnSpPr>
        <p:spPr>
          <a:xfrm>
            <a:off x="5977731" y="4294939"/>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5FC0610-3754-34B7-12EB-968AE97EA850}"/>
              </a:ext>
            </a:extLst>
          </p:cNvPr>
          <p:cNvCxnSpPr/>
          <p:nvPr/>
        </p:nvCxnSpPr>
        <p:spPr>
          <a:xfrm>
            <a:off x="6889429" y="4292600"/>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3726AD7-0C29-7EDC-38C0-85B1279B3E67}"/>
              </a:ext>
            </a:extLst>
          </p:cNvPr>
          <p:cNvCxnSpPr/>
          <p:nvPr/>
        </p:nvCxnSpPr>
        <p:spPr>
          <a:xfrm>
            <a:off x="7816951" y="4286434"/>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680984A-8EC9-5F6E-8FD1-D7C336FB2ADF}"/>
              </a:ext>
            </a:extLst>
          </p:cNvPr>
          <p:cNvCxnSpPr/>
          <p:nvPr/>
        </p:nvCxnSpPr>
        <p:spPr>
          <a:xfrm>
            <a:off x="8738123" y="4286434"/>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11F79F2-D715-72A9-6965-733088F3D974}"/>
              </a:ext>
            </a:extLst>
          </p:cNvPr>
          <p:cNvCxnSpPr/>
          <p:nvPr/>
        </p:nvCxnSpPr>
        <p:spPr>
          <a:xfrm>
            <a:off x="9847464" y="4286434"/>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25A7C80D-9067-DFF6-D5B4-4FD954202192}"/>
              </a:ext>
            </a:extLst>
          </p:cNvPr>
          <p:cNvCxnSpPr>
            <a:cxnSpLocks/>
          </p:cNvCxnSpPr>
          <p:nvPr/>
        </p:nvCxnSpPr>
        <p:spPr>
          <a:xfrm>
            <a:off x="5500270" y="4616450"/>
            <a:ext cx="0" cy="38377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237B990-298B-5E78-14D1-7F706959F022}"/>
              </a:ext>
            </a:extLst>
          </p:cNvPr>
          <p:cNvCxnSpPr/>
          <p:nvPr/>
        </p:nvCxnSpPr>
        <p:spPr>
          <a:xfrm>
            <a:off x="5553588" y="5292328"/>
            <a:ext cx="0" cy="3175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9B735E6C-7D97-68D5-F529-1644F8C391A4}"/>
              </a:ext>
            </a:extLst>
          </p:cNvPr>
          <p:cNvCxnSpPr>
            <a:cxnSpLocks/>
          </p:cNvCxnSpPr>
          <p:nvPr/>
        </p:nvCxnSpPr>
        <p:spPr>
          <a:xfrm>
            <a:off x="5549157" y="5613275"/>
            <a:ext cx="1838" cy="26937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ACB1C67-F528-E83F-D15A-31BA4112BEB0}"/>
              </a:ext>
            </a:extLst>
          </p:cNvPr>
          <p:cNvCxnSpPr>
            <a:cxnSpLocks/>
          </p:cNvCxnSpPr>
          <p:nvPr/>
        </p:nvCxnSpPr>
        <p:spPr>
          <a:xfrm>
            <a:off x="6495112" y="5609828"/>
            <a:ext cx="0" cy="27282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D4BCD25A-D179-9DC6-53CB-CAB4B50F9B99}"/>
              </a:ext>
            </a:extLst>
          </p:cNvPr>
          <p:cNvCxnSpPr>
            <a:cxnSpLocks/>
          </p:cNvCxnSpPr>
          <p:nvPr/>
        </p:nvCxnSpPr>
        <p:spPr>
          <a:xfrm>
            <a:off x="4626267" y="5613275"/>
            <a:ext cx="0" cy="26937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8218748E-4661-3224-D10D-08BCF5019494}"/>
              </a:ext>
            </a:extLst>
          </p:cNvPr>
          <p:cNvCxnSpPr>
            <a:cxnSpLocks/>
          </p:cNvCxnSpPr>
          <p:nvPr/>
        </p:nvCxnSpPr>
        <p:spPr>
          <a:xfrm>
            <a:off x="4620419" y="5613275"/>
            <a:ext cx="18787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E222D41-5E42-2801-E75C-DDA767FC0A59}"/>
              </a:ext>
            </a:extLst>
          </p:cNvPr>
          <p:cNvSpPr txBox="1"/>
          <p:nvPr/>
        </p:nvSpPr>
        <p:spPr>
          <a:xfrm>
            <a:off x="5587206" y="4732421"/>
            <a:ext cx="1302223" cy="184666"/>
          </a:xfrm>
          <a:prstGeom prst="rect">
            <a:avLst/>
          </a:prstGeom>
          <a:noFill/>
          <a:ln w="12700">
            <a:solidFill>
              <a:schemeClr val="accent1"/>
            </a:solidFill>
          </a:ln>
        </p:spPr>
        <p:txBody>
          <a:bodyPr wrap="square" lIns="0" tIns="0" rIns="0" bIns="0" rtlCol="0">
            <a:spAutoFit/>
          </a:bodyPr>
          <a:lstStyle/>
          <a:p>
            <a:pPr algn="l"/>
            <a:r>
              <a:rPr lang="en-GB" sz="1200" dirty="0"/>
              <a:t> ~400’000 m</a:t>
            </a:r>
            <a:r>
              <a:rPr lang="en-GB" sz="1200" baseline="30000" dirty="0"/>
              <a:t>3</a:t>
            </a:r>
            <a:r>
              <a:rPr lang="en-GB" sz="1200" dirty="0"/>
              <a:t>/year</a:t>
            </a:r>
          </a:p>
        </p:txBody>
      </p:sp>
      <p:sp>
        <p:nvSpPr>
          <p:cNvPr id="50" name="TextBox 49">
            <a:extLst>
              <a:ext uri="{FF2B5EF4-FFF2-40B4-BE49-F238E27FC236}">
                <a16:creationId xmlns:a16="http://schemas.microsoft.com/office/drawing/2014/main" id="{C8204DDA-EA6D-E76B-6DE4-B33AFE94B93E}"/>
              </a:ext>
            </a:extLst>
          </p:cNvPr>
          <p:cNvSpPr txBox="1"/>
          <p:nvPr/>
        </p:nvSpPr>
        <p:spPr>
          <a:xfrm>
            <a:off x="6954702" y="5000228"/>
            <a:ext cx="1302223" cy="184666"/>
          </a:xfrm>
          <a:prstGeom prst="rect">
            <a:avLst/>
          </a:prstGeom>
          <a:noFill/>
          <a:ln w="12700">
            <a:solidFill>
              <a:schemeClr val="accent1"/>
            </a:solidFill>
          </a:ln>
        </p:spPr>
        <p:txBody>
          <a:bodyPr wrap="square" lIns="0" tIns="0" rIns="0" bIns="0" rtlCol="0">
            <a:spAutoFit/>
          </a:bodyPr>
          <a:lstStyle/>
          <a:p>
            <a:pPr algn="l"/>
            <a:r>
              <a:rPr lang="en-GB" sz="1200" dirty="0"/>
              <a:t> ~100’000 m</a:t>
            </a:r>
            <a:r>
              <a:rPr lang="en-GB" sz="1200" baseline="30000" dirty="0"/>
              <a:t>3</a:t>
            </a:r>
            <a:r>
              <a:rPr lang="en-GB" sz="1200" dirty="0"/>
              <a:t>/year</a:t>
            </a:r>
          </a:p>
        </p:txBody>
      </p:sp>
      <p:sp>
        <p:nvSpPr>
          <p:cNvPr id="51" name="TextBox 50">
            <a:extLst>
              <a:ext uri="{FF2B5EF4-FFF2-40B4-BE49-F238E27FC236}">
                <a16:creationId xmlns:a16="http://schemas.microsoft.com/office/drawing/2014/main" id="{58C7C1E8-154F-0426-AEA3-72E6269ED975}"/>
              </a:ext>
            </a:extLst>
          </p:cNvPr>
          <p:cNvSpPr txBox="1"/>
          <p:nvPr/>
        </p:nvSpPr>
        <p:spPr>
          <a:xfrm>
            <a:off x="5593556" y="5338913"/>
            <a:ext cx="1302223" cy="184666"/>
          </a:xfrm>
          <a:prstGeom prst="rect">
            <a:avLst/>
          </a:prstGeom>
          <a:noFill/>
          <a:ln w="12700">
            <a:solidFill>
              <a:schemeClr val="accent1"/>
            </a:solidFill>
          </a:ln>
        </p:spPr>
        <p:txBody>
          <a:bodyPr wrap="square" lIns="0" tIns="0" rIns="0" bIns="0" rtlCol="0">
            <a:spAutoFit/>
          </a:bodyPr>
          <a:lstStyle/>
          <a:p>
            <a:pPr algn="l"/>
            <a:r>
              <a:rPr lang="en-GB" sz="1200" dirty="0"/>
              <a:t> ~300’000 m</a:t>
            </a:r>
            <a:r>
              <a:rPr lang="en-GB" sz="1200" baseline="30000" dirty="0"/>
              <a:t>3</a:t>
            </a:r>
            <a:r>
              <a:rPr lang="en-GB" sz="1200" dirty="0"/>
              <a:t>/year</a:t>
            </a:r>
          </a:p>
        </p:txBody>
      </p:sp>
      <p:cxnSp>
        <p:nvCxnSpPr>
          <p:cNvPr id="59" name="Straight Connector 58">
            <a:extLst>
              <a:ext uri="{FF2B5EF4-FFF2-40B4-BE49-F238E27FC236}">
                <a16:creationId xmlns:a16="http://schemas.microsoft.com/office/drawing/2014/main" id="{17175A06-D2F0-C83C-5922-93127222E2F5}"/>
              </a:ext>
            </a:extLst>
          </p:cNvPr>
          <p:cNvCxnSpPr>
            <a:cxnSpLocks/>
          </p:cNvCxnSpPr>
          <p:nvPr/>
        </p:nvCxnSpPr>
        <p:spPr>
          <a:xfrm>
            <a:off x="6889429" y="5221016"/>
            <a:ext cx="140704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C0216CA0-1E03-D6D0-44C3-454118C5EDAC}"/>
              </a:ext>
            </a:extLst>
          </p:cNvPr>
          <p:cNvCxnSpPr>
            <a:cxnSpLocks/>
          </p:cNvCxnSpPr>
          <p:nvPr/>
        </p:nvCxnSpPr>
        <p:spPr>
          <a:xfrm>
            <a:off x="8292466" y="5217005"/>
            <a:ext cx="0" cy="27282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E7554130-A873-8EEB-CC25-B890C74BAA78}"/>
              </a:ext>
            </a:extLst>
          </p:cNvPr>
          <p:cNvSpPr txBox="1"/>
          <p:nvPr/>
        </p:nvSpPr>
        <p:spPr>
          <a:xfrm>
            <a:off x="8133074" y="5353417"/>
            <a:ext cx="429838" cy="615553"/>
          </a:xfrm>
          <a:prstGeom prst="rect">
            <a:avLst/>
          </a:prstGeom>
          <a:noFill/>
        </p:spPr>
        <p:txBody>
          <a:bodyPr wrap="square" lIns="0" tIns="0" rIns="0" bIns="0" rtlCol="0">
            <a:spAutoFit/>
          </a:bodyPr>
          <a:lstStyle/>
          <a:p>
            <a:pPr algn="l"/>
            <a:r>
              <a:rPr lang="en-GB" sz="4000" dirty="0">
                <a:latin typeface="Arial" panose="020B0604020202020204" pitchFamily="34" charset="0"/>
                <a:cs typeface="Arial" panose="020B0604020202020204" pitchFamily="34" charset="0"/>
              </a:rPr>
              <a:t>Y</a:t>
            </a:r>
            <a:endParaRPr lang="en-GB" sz="4000" dirty="0"/>
          </a:p>
        </p:txBody>
      </p:sp>
      <p:sp>
        <p:nvSpPr>
          <p:cNvPr id="64" name="TextBox 63">
            <a:extLst>
              <a:ext uri="{FF2B5EF4-FFF2-40B4-BE49-F238E27FC236}">
                <a16:creationId xmlns:a16="http://schemas.microsoft.com/office/drawing/2014/main" id="{2B5A3D26-F0B1-A7C4-7D86-241CA2320B7F}"/>
              </a:ext>
            </a:extLst>
          </p:cNvPr>
          <p:cNvSpPr txBox="1"/>
          <p:nvPr/>
        </p:nvSpPr>
        <p:spPr>
          <a:xfrm>
            <a:off x="7827001" y="5895352"/>
            <a:ext cx="938951" cy="215444"/>
          </a:xfrm>
          <a:prstGeom prst="rect">
            <a:avLst/>
          </a:prstGeom>
          <a:noFill/>
        </p:spPr>
        <p:txBody>
          <a:bodyPr wrap="square" lIns="0" tIns="0" rIns="0" bIns="0" rtlCol="0">
            <a:spAutoFit/>
          </a:bodyPr>
          <a:lstStyle/>
          <a:p>
            <a:pPr algn="l"/>
            <a:r>
              <a:rPr lang="en-GB" sz="1400" dirty="0"/>
              <a:t>Wastewater</a:t>
            </a:r>
          </a:p>
        </p:txBody>
      </p:sp>
      <p:sp>
        <p:nvSpPr>
          <p:cNvPr id="2" name="TextBox 1">
            <a:extLst>
              <a:ext uri="{FF2B5EF4-FFF2-40B4-BE49-F238E27FC236}">
                <a16:creationId xmlns:a16="http://schemas.microsoft.com/office/drawing/2014/main" id="{E183D435-1471-7D7F-610B-DC46ACDC6F47}"/>
              </a:ext>
            </a:extLst>
          </p:cNvPr>
          <p:cNvSpPr txBox="1"/>
          <p:nvPr/>
        </p:nvSpPr>
        <p:spPr>
          <a:xfrm>
            <a:off x="7827001" y="2038281"/>
            <a:ext cx="3076439" cy="830997"/>
          </a:xfrm>
          <a:prstGeom prst="rect">
            <a:avLst/>
          </a:prstGeom>
          <a:solidFill>
            <a:srgbClr val="FFFF00"/>
          </a:solidFill>
          <a:ln w="19050">
            <a:solidFill>
              <a:schemeClr val="accent1"/>
            </a:solidFill>
          </a:ln>
        </p:spPr>
        <p:txBody>
          <a:bodyPr wrap="square" lIns="0" tIns="0" rIns="0" bIns="0" rtlCol="0">
            <a:spAutoFit/>
          </a:bodyPr>
          <a:lstStyle/>
          <a:p>
            <a:pPr algn="ctr"/>
            <a:r>
              <a:rPr lang="en-GB" dirty="0">
                <a:solidFill>
                  <a:srgbClr val="FF0000"/>
                </a:solidFill>
              </a:rPr>
              <a:t>10 out of 27 Cooling Towers</a:t>
            </a:r>
          </a:p>
          <a:p>
            <a:pPr algn="ctr"/>
            <a:r>
              <a:rPr lang="en-GB" dirty="0">
                <a:solidFill>
                  <a:srgbClr val="FF0000"/>
                </a:solidFill>
              </a:rPr>
              <a:t>but with a cooling capacity of 354 MW (~72%)</a:t>
            </a:r>
          </a:p>
        </p:txBody>
      </p:sp>
    </p:spTree>
    <p:extLst>
      <p:ext uri="{BB962C8B-B14F-4D97-AF65-F5344CB8AC3E}">
        <p14:creationId xmlns:p14="http://schemas.microsoft.com/office/powerpoint/2010/main" val="247852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A4E1101-A7C1-E830-EECA-FD7E97E5CA07}"/>
              </a:ext>
            </a:extLst>
          </p:cNvPr>
          <p:cNvSpPr>
            <a:spLocks noGrp="1"/>
          </p:cNvSpPr>
          <p:nvPr>
            <p:ph type="title"/>
          </p:nvPr>
        </p:nvSpPr>
        <p:spPr>
          <a:xfrm>
            <a:off x="412775" y="14473"/>
            <a:ext cx="11376025" cy="1065742"/>
          </a:xfrm>
        </p:spPr>
        <p:txBody>
          <a:bodyPr/>
          <a:lstStyle/>
          <a:p>
            <a:r>
              <a:rPr lang="en-GB" dirty="0"/>
              <a:t>New treatment plant for SPS and LHC cooling tower blowdown water </a:t>
            </a:r>
          </a:p>
        </p:txBody>
      </p:sp>
      <p:sp>
        <p:nvSpPr>
          <p:cNvPr id="4" name="Date Placeholder 3">
            <a:extLst>
              <a:ext uri="{FF2B5EF4-FFF2-40B4-BE49-F238E27FC236}">
                <a16:creationId xmlns:a16="http://schemas.microsoft.com/office/drawing/2014/main" id="{1063BE37-40CD-B51B-1203-276A73793302}"/>
              </a:ext>
            </a:extLst>
          </p:cNvPr>
          <p:cNvSpPr>
            <a:spLocks noGrp="1"/>
          </p:cNvSpPr>
          <p:nvPr>
            <p:ph type="dt" sz="half" idx="10"/>
          </p:nvPr>
        </p:nvSpPr>
        <p:spPr/>
        <p:txBody>
          <a:bodyPr/>
          <a:lstStyle/>
          <a:p>
            <a:r>
              <a:rPr lang="en-US"/>
              <a:t>8 November 2024</a:t>
            </a:r>
            <a:endParaRPr lang="en-US" dirty="0"/>
          </a:p>
        </p:txBody>
      </p:sp>
      <p:sp>
        <p:nvSpPr>
          <p:cNvPr id="5" name="Footer Placeholder 4">
            <a:extLst>
              <a:ext uri="{FF2B5EF4-FFF2-40B4-BE49-F238E27FC236}">
                <a16:creationId xmlns:a16="http://schemas.microsoft.com/office/drawing/2014/main" id="{5B8502FB-8C4E-5AF0-E75D-5DEA77DC4DC4}"/>
              </a:ext>
            </a:extLst>
          </p:cNvPr>
          <p:cNvSpPr>
            <a:spLocks noGrp="1"/>
          </p:cNvSpPr>
          <p:nvPr>
            <p:ph type="ftr" sz="quarter" idx="11"/>
          </p:nvPr>
        </p:nvSpPr>
        <p:spPr/>
        <p:txBody>
          <a:bodyPr/>
          <a:lstStyle/>
          <a:p>
            <a:r>
              <a:rPr lang="en-GB"/>
              <a:t>CERN and the Environment Town Hall</a:t>
            </a:r>
            <a:endParaRPr lang="en-US" dirty="0"/>
          </a:p>
        </p:txBody>
      </p:sp>
      <p:sp>
        <p:nvSpPr>
          <p:cNvPr id="6" name="Slide Number Placeholder 5">
            <a:extLst>
              <a:ext uri="{FF2B5EF4-FFF2-40B4-BE49-F238E27FC236}">
                <a16:creationId xmlns:a16="http://schemas.microsoft.com/office/drawing/2014/main" id="{3F18EEDA-929D-B63D-8467-053155E9F2DB}"/>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9" name="Picture 8">
            <a:extLst>
              <a:ext uri="{FF2B5EF4-FFF2-40B4-BE49-F238E27FC236}">
                <a16:creationId xmlns:a16="http://schemas.microsoft.com/office/drawing/2014/main" id="{F3370938-F8B1-EA16-9ACB-FD467B963023}"/>
              </a:ext>
            </a:extLst>
          </p:cNvPr>
          <p:cNvPicPr>
            <a:picLocks noChangeAspect="1"/>
          </p:cNvPicPr>
          <p:nvPr/>
        </p:nvPicPr>
        <p:blipFill>
          <a:blip r:embed="rId2"/>
          <a:stretch>
            <a:fillRect/>
          </a:stretch>
        </p:blipFill>
        <p:spPr>
          <a:xfrm>
            <a:off x="511807" y="980728"/>
            <a:ext cx="10344472" cy="5212331"/>
          </a:xfrm>
          <a:prstGeom prst="rect">
            <a:avLst/>
          </a:prstGeom>
        </p:spPr>
      </p:pic>
      <p:pic>
        <p:nvPicPr>
          <p:cNvPr id="10" name="Picture 9">
            <a:extLst>
              <a:ext uri="{FF2B5EF4-FFF2-40B4-BE49-F238E27FC236}">
                <a16:creationId xmlns:a16="http://schemas.microsoft.com/office/drawing/2014/main" id="{19164C4B-560F-551F-A6FA-94D59A28A243}"/>
              </a:ext>
            </a:extLst>
          </p:cNvPr>
          <p:cNvPicPr>
            <a:picLocks noChangeAspect="1"/>
          </p:cNvPicPr>
          <p:nvPr/>
        </p:nvPicPr>
        <p:blipFill>
          <a:blip r:embed="rId3"/>
          <a:stretch>
            <a:fillRect/>
          </a:stretch>
        </p:blipFill>
        <p:spPr>
          <a:xfrm>
            <a:off x="8573458" y="1521645"/>
            <a:ext cx="3116963" cy="2361658"/>
          </a:xfrm>
          <a:prstGeom prst="rect">
            <a:avLst/>
          </a:prstGeom>
          <a:ln w="31750">
            <a:solidFill>
              <a:srgbClr val="FF0000"/>
            </a:solidFill>
          </a:ln>
        </p:spPr>
      </p:pic>
      <p:sp>
        <p:nvSpPr>
          <p:cNvPr id="11" name="Arrow: Left 10">
            <a:extLst>
              <a:ext uri="{FF2B5EF4-FFF2-40B4-BE49-F238E27FC236}">
                <a16:creationId xmlns:a16="http://schemas.microsoft.com/office/drawing/2014/main" id="{694B04D4-7C30-6B08-72B0-E6B1E4B7DB4A}"/>
              </a:ext>
            </a:extLst>
          </p:cNvPr>
          <p:cNvSpPr/>
          <p:nvPr/>
        </p:nvSpPr>
        <p:spPr>
          <a:xfrm rot="20042572">
            <a:off x="6012396" y="2789103"/>
            <a:ext cx="2823079" cy="328948"/>
          </a:xfrm>
          <a:prstGeom prst="leftArrow">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9FB2742B-CF01-2F56-1C0A-8379ACA4431E}"/>
              </a:ext>
            </a:extLst>
          </p:cNvPr>
          <p:cNvPicPr>
            <a:picLocks noChangeAspect="1"/>
          </p:cNvPicPr>
          <p:nvPr/>
        </p:nvPicPr>
        <p:blipFill>
          <a:blip r:embed="rId4"/>
          <a:stretch>
            <a:fillRect/>
          </a:stretch>
        </p:blipFill>
        <p:spPr>
          <a:xfrm>
            <a:off x="990414" y="1538213"/>
            <a:ext cx="2711624" cy="3282113"/>
          </a:xfrm>
          <a:prstGeom prst="rect">
            <a:avLst/>
          </a:prstGeom>
          <a:ln w="31750">
            <a:solidFill>
              <a:srgbClr val="FF0000"/>
            </a:solidFill>
          </a:ln>
        </p:spPr>
      </p:pic>
    </p:spTree>
    <p:extLst>
      <p:ext uri="{BB962C8B-B14F-4D97-AF65-F5344CB8AC3E}">
        <p14:creationId xmlns:p14="http://schemas.microsoft.com/office/powerpoint/2010/main" val="424064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1E04C54-DC17-CA34-06D1-A1727D2DDBAA}"/>
              </a:ext>
            </a:extLst>
          </p:cNvPr>
          <p:cNvSpPr>
            <a:spLocks noGrp="1"/>
          </p:cNvSpPr>
          <p:nvPr>
            <p:ph type="title"/>
          </p:nvPr>
        </p:nvSpPr>
        <p:spPr/>
        <p:txBody>
          <a:bodyPr/>
          <a:lstStyle/>
          <a:p>
            <a:r>
              <a:rPr lang="en-GB" dirty="0"/>
              <a:t>Summary</a:t>
            </a:r>
          </a:p>
        </p:txBody>
      </p:sp>
      <p:sp>
        <p:nvSpPr>
          <p:cNvPr id="10" name="Text Placeholder 9">
            <a:extLst>
              <a:ext uri="{FF2B5EF4-FFF2-40B4-BE49-F238E27FC236}">
                <a16:creationId xmlns:a16="http://schemas.microsoft.com/office/drawing/2014/main" id="{232290E7-305A-F704-0A14-ADEF546A7015}"/>
              </a:ext>
            </a:extLst>
          </p:cNvPr>
          <p:cNvSpPr>
            <a:spLocks noGrp="1"/>
          </p:cNvSpPr>
          <p:nvPr>
            <p:ph type="body" idx="1"/>
          </p:nvPr>
        </p:nvSpPr>
        <p:spPr>
          <a:xfrm>
            <a:off x="407989" y="1058864"/>
            <a:ext cx="5616575" cy="668337"/>
          </a:xfrm>
        </p:spPr>
        <p:txBody>
          <a:bodyPr/>
          <a:lstStyle/>
          <a:p>
            <a:r>
              <a:rPr lang="en-GB" dirty="0"/>
              <a:t>Objectives 2025 (completed)</a:t>
            </a:r>
          </a:p>
        </p:txBody>
      </p:sp>
      <p:sp>
        <p:nvSpPr>
          <p:cNvPr id="11" name="Content Placeholder 10">
            <a:extLst>
              <a:ext uri="{FF2B5EF4-FFF2-40B4-BE49-F238E27FC236}">
                <a16:creationId xmlns:a16="http://schemas.microsoft.com/office/drawing/2014/main" id="{F4D1795C-158E-A614-F06A-0CA19AC6A435}"/>
              </a:ext>
            </a:extLst>
          </p:cNvPr>
          <p:cNvSpPr>
            <a:spLocks noGrp="1"/>
          </p:cNvSpPr>
          <p:nvPr>
            <p:ph sz="half" idx="2"/>
          </p:nvPr>
        </p:nvSpPr>
        <p:spPr>
          <a:xfrm>
            <a:off x="407989" y="1663700"/>
            <a:ext cx="5616575" cy="4525963"/>
          </a:xfrm>
          <a:ln w="12700">
            <a:solidFill>
              <a:schemeClr val="accent1"/>
            </a:solidFill>
          </a:ln>
        </p:spPr>
        <p:txBody>
          <a:bodyPr/>
          <a:lstStyle/>
          <a:p>
            <a:r>
              <a:rPr lang="en-GB" sz="2000" dirty="0"/>
              <a:t>Optimisation of all (17) ‘smaller’ cooling towers was done between 2016 and 2023</a:t>
            </a:r>
          </a:p>
          <a:p>
            <a:pPr lvl="2"/>
            <a:r>
              <a:rPr lang="en-GB" sz="1600" dirty="0"/>
              <a:t>AD, LEIR / LINAC, PS TT2 / EAST Area, POPS PS, Booster, …</a:t>
            </a:r>
          </a:p>
          <a:p>
            <a:pPr lvl="2"/>
            <a:r>
              <a:rPr lang="en-GB" sz="1600" dirty="0"/>
              <a:t>Installation and deployment of a new demineralised water production network on the </a:t>
            </a:r>
            <a:r>
              <a:rPr lang="en-GB" sz="1600" dirty="0" err="1"/>
              <a:t>Meyrin</a:t>
            </a:r>
            <a:r>
              <a:rPr lang="en-GB" sz="1600" dirty="0"/>
              <a:t> site</a:t>
            </a:r>
          </a:p>
          <a:p>
            <a:pPr lvl="2"/>
            <a:r>
              <a:rPr lang="en-GB" sz="1600" dirty="0"/>
              <a:t>~10% less water consumption, less water treatment and ~80% less effluent water</a:t>
            </a:r>
          </a:p>
          <a:p>
            <a:pPr lvl="1"/>
            <a:r>
              <a:rPr lang="en-GB" sz="2000" b="1" dirty="0"/>
              <a:t>Specific blowdown water treatment pilot plant</a:t>
            </a:r>
          </a:p>
          <a:p>
            <a:pPr lvl="2"/>
            <a:r>
              <a:rPr lang="en-GB" sz="1600" dirty="0"/>
              <a:t>Design study</a:t>
            </a:r>
          </a:p>
          <a:p>
            <a:pPr lvl="2"/>
            <a:r>
              <a:rPr lang="en-GB" sz="1600" dirty="0"/>
              <a:t>Implementation at CT2 (SPS / NA)</a:t>
            </a:r>
          </a:p>
          <a:p>
            <a:pPr lvl="2"/>
            <a:r>
              <a:rPr lang="en-GB" sz="1600" dirty="0"/>
              <a:t>Successful operation</a:t>
            </a:r>
          </a:p>
          <a:p>
            <a:pPr lvl="2"/>
            <a:r>
              <a:rPr lang="en-GB" sz="1600" dirty="0"/>
              <a:t>Confirmation of the expected results</a:t>
            </a:r>
          </a:p>
          <a:p>
            <a:pPr lvl="2"/>
            <a:endParaRPr lang="en-GB" b="1" dirty="0"/>
          </a:p>
        </p:txBody>
      </p:sp>
      <p:sp>
        <p:nvSpPr>
          <p:cNvPr id="12" name="Text Placeholder 11">
            <a:extLst>
              <a:ext uri="{FF2B5EF4-FFF2-40B4-BE49-F238E27FC236}">
                <a16:creationId xmlns:a16="http://schemas.microsoft.com/office/drawing/2014/main" id="{19BF5B4D-D10D-F2DF-59F3-85F427055B8A}"/>
              </a:ext>
            </a:extLst>
          </p:cNvPr>
          <p:cNvSpPr>
            <a:spLocks noGrp="1"/>
          </p:cNvSpPr>
          <p:nvPr>
            <p:ph type="body" sz="quarter" idx="3"/>
          </p:nvPr>
        </p:nvSpPr>
        <p:spPr>
          <a:xfrm>
            <a:off x="6172200" y="1071566"/>
            <a:ext cx="5616600" cy="655634"/>
          </a:xfrm>
        </p:spPr>
        <p:txBody>
          <a:bodyPr/>
          <a:lstStyle/>
          <a:p>
            <a:r>
              <a:rPr lang="en-GB" dirty="0"/>
              <a:t>Horizon 2030</a:t>
            </a:r>
          </a:p>
        </p:txBody>
      </p:sp>
      <p:sp>
        <p:nvSpPr>
          <p:cNvPr id="13" name="Content Placeholder 12">
            <a:extLst>
              <a:ext uri="{FF2B5EF4-FFF2-40B4-BE49-F238E27FC236}">
                <a16:creationId xmlns:a16="http://schemas.microsoft.com/office/drawing/2014/main" id="{1AC5B060-4C74-8574-8939-C874846BF762}"/>
              </a:ext>
            </a:extLst>
          </p:cNvPr>
          <p:cNvSpPr>
            <a:spLocks noGrp="1"/>
          </p:cNvSpPr>
          <p:nvPr>
            <p:ph sz="quarter" idx="4"/>
          </p:nvPr>
        </p:nvSpPr>
        <p:spPr>
          <a:xfrm>
            <a:off x="6172200" y="1663700"/>
            <a:ext cx="5611813" cy="4525963"/>
          </a:xfrm>
          <a:ln w="12700">
            <a:solidFill>
              <a:schemeClr val="accent1"/>
            </a:solidFill>
          </a:ln>
        </p:spPr>
        <p:txBody>
          <a:bodyPr/>
          <a:lstStyle/>
          <a:p>
            <a:r>
              <a:rPr lang="en-GB" sz="2000" dirty="0"/>
              <a:t>Installation of a new water treatment plant at LHC PA1</a:t>
            </a:r>
          </a:p>
          <a:p>
            <a:pPr lvl="2"/>
            <a:r>
              <a:rPr lang="en-GB" sz="1400" dirty="0"/>
              <a:t>No more effluent water coming from the SPS and LHC cooling towers will be discharged into the Nant </a:t>
            </a:r>
            <a:r>
              <a:rPr lang="en-GB" sz="1400" dirty="0" err="1"/>
              <a:t>d’Avril</a:t>
            </a:r>
            <a:endParaRPr lang="en-GB" sz="1400" dirty="0"/>
          </a:p>
          <a:p>
            <a:pPr lvl="2"/>
            <a:r>
              <a:rPr lang="en-GB" sz="1400" dirty="0"/>
              <a:t>Recycling of ~300’000 m</a:t>
            </a:r>
            <a:r>
              <a:rPr lang="en-GB" sz="1400" baseline="30000" dirty="0"/>
              <a:t>3</a:t>
            </a:r>
            <a:r>
              <a:rPr lang="en-GB" sz="1400" dirty="0"/>
              <a:t>/year for the cooling towers</a:t>
            </a:r>
          </a:p>
          <a:p>
            <a:pPr lvl="1"/>
            <a:r>
              <a:rPr lang="en-GB" sz="2000" b="1" dirty="0"/>
              <a:t>Closing last major open cooling circuit</a:t>
            </a:r>
          </a:p>
          <a:p>
            <a:pPr lvl="2"/>
            <a:r>
              <a:rPr lang="en-GB" sz="1400" dirty="0"/>
              <a:t>AD complex - will reduce the water consumption by about 140’000 m</a:t>
            </a:r>
            <a:r>
              <a:rPr lang="en-GB" sz="1400" baseline="30000" dirty="0"/>
              <a:t>3</a:t>
            </a:r>
            <a:r>
              <a:rPr lang="en-GB" sz="1400" dirty="0"/>
              <a:t>/year</a:t>
            </a:r>
          </a:p>
          <a:p>
            <a:pPr lvl="1"/>
            <a:r>
              <a:rPr lang="en-GB" sz="2000" b="1" dirty="0"/>
              <a:t>Optimisation, sustainability and efficiency aspects - new technologies</a:t>
            </a:r>
          </a:p>
          <a:p>
            <a:pPr lvl="1"/>
            <a:r>
              <a:rPr lang="en-GB" sz="1400" dirty="0"/>
              <a:t>Case by case studies for new installations and upgrade of existing installations</a:t>
            </a:r>
          </a:p>
          <a:p>
            <a:pPr lvl="1"/>
            <a:r>
              <a:rPr lang="en-GB" sz="2000" b="1" dirty="0"/>
              <a:t>Implementing KPIs</a:t>
            </a:r>
          </a:p>
          <a:p>
            <a:pPr lvl="2"/>
            <a:r>
              <a:rPr lang="en-GB" sz="1400" dirty="0"/>
              <a:t>“</a:t>
            </a:r>
            <a:r>
              <a:rPr lang="en-GB" sz="1400" dirty="0" err="1"/>
              <a:t>Indicateur</a:t>
            </a:r>
            <a:r>
              <a:rPr lang="en-GB" sz="1400" dirty="0"/>
              <a:t> de performance </a:t>
            </a:r>
            <a:r>
              <a:rPr lang="en-GB" sz="1400" dirty="0" err="1"/>
              <a:t>aquatique</a:t>
            </a:r>
            <a:r>
              <a:rPr lang="en-GB" sz="1400" dirty="0"/>
              <a:t>”</a:t>
            </a:r>
          </a:p>
          <a:p>
            <a:pPr lvl="2"/>
            <a:endParaRPr lang="en-GB" sz="1400" dirty="0"/>
          </a:p>
          <a:p>
            <a:pPr marL="0" lvl="1" indent="0">
              <a:buNone/>
            </a:pPr>
            <a:endParaRPr lang="en-GB" dirty="0"/>
          </a:p>
        </p:txBody>
      </p:sp>
      <p:sp>
        <p:nvSpPr>
          <p:cNvPr id="4" name="Date Placeholder 3">
            <a:extLst>
              <a:ext uri="{FF2B5EF4-FFF2-40B4-BE49-F238E27FC236}">
                <a16:creationId xmlns:a16="http://schemas.microsoft.com/office/drawing/2014/main" id="{BBA2AB3E-835A-2A0B-77BD-8DF2A1F8A4FE}"/>
              </a:ext>
            </a:extLst>
          </p:cNvPr>
          <p:cNvSpPr>
            <a:spLocks noGrp="1"/>
          </p:cNvSpPr>
          <p:nvPr>
            <p:ph type="dt" sz="half" idx="10"/>
          </p:nvPr>
        </p:nvSpPr>
        <p:spPr/>
        <p:txBody>
          <a:bodyPr/>
          <a:lstStyle/>
          <a:p>
            <a:r>
              <a:rPr lang="en-US"/>
              <a:t>8 November 2024</a:t>
            </a:r>
            <a:endParaRPr lang="en-US" dirty="0"/>
          </a:p>
        </p:txBody>
      </p:sp>
      <p:sp>
        <p:nvSpPr>
          <p:cNvPr id="5" name="Footer Placeholder 4">
            <a:extLst>
              <a:ext uri="{FF2B5EF4-FFF2-40B4-BE49-F238E27FC236}">
                <a16:creationId xmlns:a16="http://schemas.microsoft.com/office/drawing/2014/main" id="{187F3DDC-6FD9-D469-CF95-102F3BA67D19}"/>
              </a:ext>
            </a:extLst>
          </p:cNvPr>
          <p:cNvSpPr>
            <a:spLocks noGrp="1"/>
          </p:cNvSpPr>
          <p:nvPr>
            <p:ph type="ftr" sz="quarter" idx="11"/>
          </p:nvPr>
        </p:nvSpPr>
        <p:spPr/>
        <p:txBody>
          <a:bodyPr/>
          <a:lstStyle/>
          <a:p>
            <a:r>
              <a:rPr lang="en-GB"/>
              <a:t>CERN and the Environment Town Hall</a:t>
            </a:r>
            <a:endParaRPr lang="en-US" dirty="0"/>
          </a:p>
        </p:txBody>
      </p:sp>
      <p:sp>
        <p:nvSpPr>
          <p:cNvPr id="6" name="Slide Number Placeholder 5">
            <a:extLst>
              <a:ext uri="{FF2B5EF4-FFF2-40B4-BE49-F238E27FC236}">
                <a16:creationId xmlns:a16="http://schemas.microsoft.com/office/drawing/2014/main" id="{43190867-8F82-5D9F-0114-2F116709E2F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1223699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817832B8-B6FC-4A20-9144-23BF2ABDD0ED}"/>
              </a:ext>
            </a:extLst>
          </p:cNvPr>
          <p:cNvSpPr>
            <a:spLocks noGrp="1"/>
          </p:cNvSpPr>
          <p:nvPr>
            <p:ph idx="1"/>
          </p:nvPr>
        </p:nvSpPr>
        <p:spPr>
          <a:xfrm>
            <a:off x="401968" y="1340768"/>
            <a:ext cx="11386832" cy="4608512"/>
          </a:xfrm>
        </p:spPr>
        <p:txBody>
          <a:bodyPr/>
          <a:lstStyle/>
          <a:p>
            <a:pPr marL="342900" indent="-342900">
              <a:buFont typeface="Arial" panose="020B0604020202020204" pitchFamily="34" charset="0"/>
              <a:buChar char="•"/>
            </a:pPr>
            <a:r>
              <a:rPr lang="en-GB" dirty="0"/>
              <a:t>Water management has always been a priority for the Organization</a:t>
            </a:r>
          </a:p>
          <a:p>
            <a:pPr marL="342900" indent="-342900">
              <a:buFont typeface="Arial" panose="020B0604020202020204" pitchFamily="34" charset="0"/>
              <a:buChar char="•"/>
            </a:pPr>
            <a:r>
              <a:rPr lang="en-GB" dirty="0"/>
              <a:t>With the new projects’ respective upgrades, CERN cooling need has increased and will increase even more in the coming years   </a:t>
            </a:r>
          </a:p>
          <a:p>
            <a:pPr marL="342900" indent="-342900">
              <a:buFont typeface="Arial" panose="020B0604020202020204" pitchFamily="34" charset="0"/>
              <a:buChar char="•"/>
            </a:pPr>
            <a:r>
              <a:rPr lang="en-GB" dirty="0"/>
              <a:t>CERN set up a project in 2016 in close collaboration with the local authorities to improve the quality and to reduce the quantity of effluent water as well as to contain the increase of the water consumption</a:t>
            </a:r>
          </a:p>
          <a:p>
            <a:pPr marL="342900" indent="-342900">
              <a:buFont typeface="Arial" panose="020B0604020202020204" pitchFamily="34" charset="0"/>
              <a:buChar char="•"/>
            </a:pPr>
            <a:r>
              <a:rPr lang="en-GB" dirty="0"/>
              <a:t>The modifications and optimisations works have shown the expected positive results</a:t>
            </a:r>
          </a:p>
          <a:p>
            <a:pPr marL="342900" indent="-342900">
              <a:buFont typeface="Arial" panose="020B0604020202020204" pitchFamily="34" charset="0"/>
              <a:buChar char="•"/>
            </a:pPr>
            <a:r>
              <a:rPr lang="en-GB" dirty="0"/>
              <a:t>The major investment for a completely new water treatment plant for the blowdown water of LHC and SPS cooling towers will be installed in 2027 – 2028</a:t>
            </a:r>
          </a:p>
          <a:p>
            <a:pPr marL="342900" indent="-342900">
              <a:buFont typeface="Arial" panose="020B0604020202020204" pitchFamily="34" charset="0"/>
              <a:buChar char="•"/>
            </a:pPr>
            <a:r>
              <a:rPr lang="en-GB" dirty="0"/>
              <a:t>More to come …</a:t>
            </a:r>
          </a:p>
          <a:p>
            <a:endParaRPr lang="en-GB" dirty="0"/>
          </a:p>
          <a:p>
            <a:endParaRPr lang="en-GB" dirty="0"/>
          </a:p>
          <a:p>
            <a:endParaRPr lang="en-GB" dirty="0"/>
          </a:p>
        </p:txBody>
      </p:sp>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Conclusion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4" name="Date Placeholder 5">
            <a:extLst>
              <a:ext uri="{FF2B5EF4-FFF2-40B4-BE49-F238E27FC236}">
                <a16:creationId xmlns:a16="http://schemas.microsoft.com/office/drawing/2014/main" id="{7A93FAA9-A9E0-916F-D5CE-0FB463ABE741}"/>
              </a:ext>
            </a:extLst>
          </p:cNvPr>
          <p:cNvSpPr>
            <a:spLocks noGrp="1"/>
          </p:cNvSpPr>
          <p:nvPr>
            <p:ph type="dt" sz="half" idx="10"/>
          </p:nvPr>
        </p:nvSpPr>
        <p:spPr>
          <a:xfrm>
            <a:off x="3017520" y="6378349"/>
            <a:ext cx="1098868" cy="365125"/>
          </a:xfrm>
        </p:spPr>
        <p:txBody>
          <a:bodyPr/>
          <a:lstStyle/>
          <a:p>
            <a:r>
              <a:rPr lang="en-US" dirty="0"/>
              <a:t>8 November 2024</a:t>
            </a:r>
          </a:p>
        </p:txBody>
      </p:sp>
      <p:sp>
        <p:nvSpPr>
          <p:cNvPr id="5" name="Footer Placeholder 7">
            <a:extLst>
              <a:ext uri="{FF2B5EF4-FFF2-40B4-BE49-F238E27FC236}">
                <a16:creationId xmlns:a16="http://schemas.microsoft.com/office/drawing/2014/main" id="{CAA6B05E-2CCA-5652-27CE-3AB2EE868538}"/>
              </a:ext>
            </a:extLst>
          </p:cNvPr>
          <p:cNvSpPr>
            <a:spLocks noGrp="1"/>
          </p:cNvSpPr>
          <p:nvPr>
            <p:ph type="ftr" sz="quarter" idx="11"/>
          </p:nvPr>
        </p:nvSpPr>
        <p:spPr>
          <a:xfrm>
            <a:off x="4259262" y="6383848"/>
            <a:ext cx="6848284" cy="365125"/>
          </a:xfrm>
        </p:spPr>
        <p:txBody>
          <a:bodyPr/>
          <a:lstStyle/>
          <a:p>
            <a:r>
              <a:rPr lang="en-GB"/>
              <a:t>CERN and the Environment Town Hall</a:t>
            </a:r>
            <a:endParaRPr lang="en-US" dirty="0"/>
          </a:p>
        </p:txBody>
      </p:sp>
    </p:spTree>
    <p:extLst>
      <p:ext uri="{BB962C8B-B14F-4D97-AF65-F5344CB8AC3E}">
        <p14:creationId xmlns:p14="http://schemas.microsoft.com/office/powerpoint/2010/main" val="2356300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6751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DFCF2-7098-9C7D-2799-B78A2A1F46BB}"/>
              </a:ext>
            </a:extLst>
          </p:cNvPr>
          <p:cNvSpPr>
            <a:spLocks noGrp="1"/>
          </p:cNvSpPr>
          <p:nvPr>
            <p:ph type="title"/>
          </p:nvPr>
        </p:nvSpPr>
        <p:spPr/>
        <p:txBody>
          <a:bodyPr/>
          <a:lstStyle/>
          <a:p>
            <a:r>
              <a:rPr lang="en-GB" dirty="0"/>
              <a:t>Context</a:t>
            </a:r>
          </a:p>
        </p:txBody>
      </p:sp>
      <p:sp>
        <p:nvSpPr>
          <p:cNvPr id="3" name="Content Placeholder 2">
            <a:extLst>
              <a:ext uri="{FF2B5EF4-FFF2-40B4-BE49-F238E27FC236}">
                <a16:creationId xmlns:a16="http://schemas.microsoft.com/office/drawing/2014/main" id="{9E81152B-E3B1-0597-AA68-9B0858353BD9}"/>
              </a:ext>
            </a:extLst>
          </p:cNvPr>
          <p:cNvSpPr>
            <a:spLocks noGrp="1"/>
          </p:cNvSpPr>
          <p:nvPr>
            <p:ph sz="half" idx="1"/>
          </p:nvPr>
        </p:nvSpPr>
        <p:spPr>
          <a:xfrm>
            <a:off x="119337" y="1592264"/>
            <a:ext cx="5184576" cy="4608512"/>
          </a:xfrm>
        </p:spPr>
        <p:txBody>
          <a:bodyPr/>
          <a:lstStyle/>
          <a:p>
            <a:r>
              <a:rPr lang="en-GB" dirty="0"/>
              <a:t>ONE Obligation</a:t>
            </a:r>
          </a:p>
          <a:p>
            <a:r>
              <a:rPr lang="en-GB" dirty="0"/>
              <a:t>Respect the regulations regarding the quality of effluent water and reducing the discharge of effluent water into the ‘Nant </a:t>
            </a:r>
            <a:r>
              <a:rPr lang="en-GB" dirty="0" err="1"/>
              <a:t>d’Avril</a:t>
            </a:r>
            <a:r>
              <a:rPr lang="en-GB" dirty="0"/>
              <a:t>’</a:t>
            </a:r>
          </a:p>
          <a:p>
            <a:endParaRPr lang="en-GB" dirty="0"/>
          </a:p>
        </p:txBody>
      </p:sp>
      <p:sp>
        <p:nvSpPr>
          <p:cNvPr id="4" name="Content Placeholder 3">
            <a:extLst>
              <a:ext uri="{FF2B5EF4-FFF2-40B4-BE49-F238E27FC236}">
                <a16:creationId xmlns:a16="http://schemas.microsoft.com/office/drawing/2014/main" id="{49E4D1EF-17E8-19FD-32A1-E82C4CAAE183}"/>
              </a:ext>
            </a:extLst>
          </p:cNvPr>
          <p:cNvSpPr>
            <a:spLocks noGrp="1"/>
          </p:cNvSpPr>
          <p:nvPr>
            <p:ph sz="half" idx="2"/>
          </p:nvPr>
        </p:nvSpPr>
        <p:spPr>
          <a:xfrm>
            <a:off x="6744072" y="1592264"/>
            <a:ext cx="5328592" cy="4608511"/>
          </a:xfrm>
        </p:spPr>
        <p:txBody>
          <a:bodyPr/>
          <a:lstStyle/>
          <a:p>
            <a:r>
              <a:rPr lang="en-GB" dirty="0"/>
              <a:t>ONE Objective</a:t>
            </a:r>
          </a:p>
          <a:p>
            <a:r>
              <a:rPr lang="en-GB" dirty="0"/>
              <a:t>Keep the water consumption at the level (+5% max) of pre LS2 despite:</a:t>
            </a:r>
          </a:p>
          <a:p>
            <a:pPr marL="285750" indent="-285750">
              <a:buFont typeface="Arial" panose="020B0604020202020204" pitchFamily="34" charset="0"/>
              <a:buChar char="•"/>
            </a:pPr>
            <a:r>
              <a:rPr lang="en-GB" sz="1800" dirty="0"/>
              <a:t>LIU – power / performance upgrade</a:t>
            </a:r>
          </a:p>
          <a:p>
            <a:pPr marL="285750" indent="-285750">
              <a:buFont typeface="Arial" panose="020B0604020202020204" pitchFamily="34" charset="0"/>
              <a:buChar char="•"/>
            </a:pPr>
            <a:r>
              <a:rPr lang="en-GB" sz="1800" dirty="0"/>
              <a:t>HL-LHC – performance upgrade</a:t>
            </a:r>
          </a:p>
          <a:p>
            <a:pPr marL="342900" indent="-342900">
              <a:lnSpc>
                <a:spcPct val="100000"/>
              </a:lnSpc>
              <a:buFont typeface="Arial" panose="020B0604020202020204" pitchFamily="34" charset="0"/>
              <a:buChar char="•"/>
            </a:pPr>
            <a:r>
              <a:rPr lang="en-GB" sz="1800" dirty="0" err="1"/>
              <a:t>HostLab</a:t>
            </a:r>
            <a:r>
              <a:rPr lang="en-GB" sz="1800" dirty="0"/>
              <a:t> detector upgrade</a:t>
            </a:r>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r>
              <a:rPr lang="en-GB" dirty="0"/>
              <a:t> </a:t>
            </a:r>
          </a:p>
        </p:txBody>
      </p:sp>
      <p:sp>
        <p:nvSpPr>
          <p:cNvPr id="5" name="Date Placeholder 4">
            <a:extLst>
              <a:ext uri="{FF2B5EF4-FFF2-40B4-BE49-F238E27FC236}">
                <a16:creationId xmlns:a16="http://schemas.microsoft.com/office/drawing/2014/main" id="{4CD77B48-15E9-E71D-C592-E95CDFB10956}"/>
              </a:ext>
            </a:extLst>
          </p:cNvPr>
          <p:cNvSpPr>
            <a:spLocks noGrp="1"/>
          </p:cNvSpPr>
          <p:nvPr>
            <p:ph type="dt" sz="half" idx="10"/>
          </p:nvPr>
        </p:nvSpPr>
        <p:spPr/>
        <p:txBody>
          <a:bodyPr/>
          <a:lstStyle/>
          <a:p>
            <a:r>
              <a:rPr lang="en-US"/>
              <a:t>8 November 2024</a:t>
            </a:r>
            <a:endParaRPr lang="en-US" dirty="0"/>
          </a:p>
        </p:txBody>
      </p:sp>
      <p:sp>
        <p:nvSpPr>
          <p:cNvPr id="6" name="Footer Placeholder 5">
            <a:extLst>
              <a:ext uri="{FF2B5EF4-FFF2-40B4-BE49-F238E27FC236}">
                <a16:creationId xmlns:a16="http://schemas.microsoft.com/office/drawing/2014/main" id="{776D0D2F-EACF-5E4A-6A53-8C2D6DAEB030}"/>
              </a:ext>
            </a:extLst>
          </p:cNvPr>
          <p:cNvSpPr>
            <a:spLocks noGrp="1"/>
          </p:cNvSpPr>
          <p:nvPr>
            <p:ph type="ftr" sz="quarter" idx="11"/>
          </p:nvPr>
        </p:nvSpPr>
        <p:spPr/>
        <p:txBody>
          <a:bodyPr/>
          <a:lstStyle/>
          <a:p>
            <a:r>
              <a:rPr lang="en-GB"/>
              <a:t>CERN and the Environment Town Hall</a:t>
            </a:r>
            <a:endParaRPr lang="en-US" dirty="0"/>
          </a:p>
        </p:txBody>
      </p:sp>
      <p:sp>
        <p:nvSpPr>
          <p:cNvPr id="7" name="Slide Number Placeholder 6">
            <a:extLst>
              <a:ext uri="{FF2B5EF4-FFF2-40B4-BE49-F238E27FC236}">
                <a16:creationId xmlns:a16="http://schemas.microsoft.com/office/drawing/2014/main" id="{FDB8DF06-FF3F-C720-DC09-D41688A4B99C}"/>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8" name="Plus Sign 7">
            <a:extLst>
              <a:ext uri="{FF2B5EF4-FFF2-40B4-BE49-F238E27FC236}">
                <a16:creationId xmlns:a16="http://schemas.microsoft.com/office/drawing/2014/main" id="{72592E6D-B3A1-30E9-2B61-E6697082EA0F}"/>
              </a:ext>
            </a:extLst>
          </p:cNvPr>
          <p:cNvSpPr/>
          <p:nvPr/>
        </p:nvSpPr>
        <p:spPr>
          <a:xfrm>
            <a:off x="5303912" y="2833408"/>
            <a:ext cx="1296195" cy="1296144"/>
          </a:xfrm>
          <a:prstGeom prst="mathPlus">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pic>
        <p:nvPicPr>
          <p:cNvPr id="10" name="Picture 9">
            <a:extLst>
              <a:ext uri="{FF2B5EF4-FFF2-40B4-BE49-F238E27FC236}">
                <a16:creationId xmlns:a16="http://schemas.microsoft.com/office/drawing/2014/main" id="{690148A0-BBA9-0019-30A2-E5E6DE0D06F4}"/>
              </a:ext>
            </a:extLst>
          </p:cNvPr>
          <p:cNvPicPr>
            <a:picLocks noChangeAspect="1"/>
          </p:cNvPicPr>
          <p:nvPr/>
        </p:nvPicPr>
        <p:blipFill>
          <a:blip r:embed="rId2"/>
          <a:stretch>
            <a:fillRect/>
          </a:stretch>
        </p:blipFill>
        <p:spPr>
          <a:xfrm>
            <a:off x="147863" y="3352800"/>
            <a:ext cx="5182709" cy="2812193"/>
          </a:xfrm>
          <a:prstGeom prst="rect">
            <a:avLst/>
          </a:prstGeom>
        </p:spPr>
      </p:pic>
      <p:sp>
        <p:nvSpPr>
          <p:cNvPr id="12" name="TextBox 11">
            <a:extLst>
              <a:ext uri="{FF2B5EF4-FFF2-40B4-BE49-F238E27FC236}">
                <a16:creationId xmlns:a16="http://schemas.microsoft.com/office/drawing/2014/main" id="{0049EC9A-604B-0441-E315-E526D6062024}"/>
              </a:ext>
            </a:extLst>
          </p:cNvPr>
          <p:cNvSpPr txBox="1"/>
          <p:nvPr/>
        </p:nvSpPr>
        <p:spPr>
          <a:xfrm>
            <a:off x="3156155" y="42841"/>
            <a:ext cx="4493341" cy="1477328"/>
          </a:xfrm>
          <a:prstGeom prst="rect">
            <a:avLst/>
          </a:prstGeom>
          <a:solidFill>
            <a:srgbClr val="FFFF00"/>
          </a:solidFill>
        </p:spPr>
        <p:txBody>
          <a:bodyPr wrap="square">
            <a:spAutoFit/>
          </a:bodyPr>
          <a:lstStyle/>
          <a:p>
            <a:r>
              <a:rPr lang="en-GB" b="1" dirty="0">
                <a:solidFill>
                  <a:srgbClr val="FF0000"/>
                </a:solidFill>
              </a:rPr>
              <a:t>Project launched in 2016</a:t>
            </a:r>
          </a:p>
          <a:p>
            <a:pPr marL="742950" lvl="1" indent="-285750">
              <a:buFont typeface="Arial" panose="020B0604020202020204" pitchFamily="34" charset="0"/>
              <a:buChar char="•"/>
            </a:pPr>
            <a:r>
              <a:rPr lang="en-GB" b="1" dirty="0">
                <a:solidFill>
                  <a:srgbClr val="FF0000"/>
                </a:solidFill>
              </a:rPr>
              <a:t>Reduce effluent water</a:t>
            </a:r>
          </a:p>
          <a:p>
            <a:pPr marL="742950" lvl="1" indent="-285750">
              <a:buFont typeface="Arial" panose="020B0604020202020204" pitchFamily="34" charset="0"/>
              <a:buChar char="•"/>
            </a:pPr>
            <a:r>
              <a:rPr lang="en-GB" b="1" dirty="0">
                <a:solidFill>
                  <a:srgbClr val="FF0000"/>
                </a:solidFill>
              </a:rPr>
              <a:t>Improve effluent water quality</a:t>
            </a:r>
          </a:p>
          <a:p>
            <a:pPr marL="742950" lvl="1" indent="-285750">
              <a:buFont typeface="Arial" panose="020B0604020202020204" pitchFamily="34" charset="0"/>
              <a:buChar char="•"/>
            </a:pPr>
            <a:r>
              <a:rPr lang="en-GB" b="1" dirty="0">
                <a:solidFill>
                  <a:srgbClr val="FF0000"/>
                </a:solidFill>
              </a:rPr>
              <a:t>Contain water consumption </a:t>
            </a:r>
          </a:p>
          <a:p>
            <a:r>
              <a:rPr lang="en-GB" b="1" dirty="0">
                <a:solidFill>
                  <a:srgbClr val="FF0000"/>
                </a:solidFill>
              </a:rPr>
              <a:t>Completion during LS3 </a:t>
            </a:r>
          </a:p>
        </p:txBody>
      </p:sp>
      <p:pic>
        <p:nvPicPr>
          <p:cNvPr id="14" name="Picture 13">
            <a:extLst>
              <a:ext uri="{FF2B5EF4-FFF2-40B4-BE49-F238E27FC236}">
                <a16:creationId xmlns:a16="http://schemas.microsoft.com/office/drawing/2014/main" id="{C818EA51-4C42-0B35-9DB8-A7224E076FFF}"/>
              </a:ext>
            </a:extLst>
          </p:cNvPr>
          <p:cNvPicPr>
            <a:picLocks noChangeAspect="1"/>
          </p:cNvPicPr>
          <p:nvPr/>
        </p:nvPicPr>
        <p:blipFill>
          <a:blip r:embed="rId3"/>
          <a:stretch>
            <a:fillRect/>
          </a:stretch>
        </p:blipFill>
        <p:spPr>
          <a:xfrm>
            <a:off x="7032104" y="4404736"/>
            <a:ext cx="2987268" cy="1796040"/>
          </a:xfrm>
          <a:prstGeom prst="rect">
            <a:avLst/>
          </a:prstGeom>
        </p:spPr>
      </p:pic>
      <p:pic>
        <p:nvPicPr>
          <p:cNvPr id="11" name="Picture 10">
            <a:extLst>
              <a:ext uri="{FF2B5EF4-FFF2-40B4-BE49-F238E27FC236}">
                <a16:creationId xmlns:a16="http://schemas.microsoft.com/office/drawing/2014/main" id="{68010DAC-53DE-6F51-357E-2A8F7E15C4A6}"/>
              </a:ext>
            </a:extLst>
          </p:cNvPr>
          <p:cNvPicPr>
            <a:picLocks noChangeAspect="1"/>
          </p:cNvPicPr>
          <p:nvPr/>
        </p:nvPicPr>
        <p:blipFill>
          <a:blip r:embed="rId4"/>
          <a:stretch>
            <a:fillRect/>
          </a:stretch>
        </p:blipFill>
        <p:spPr>
          <a:xfrm rot="383525">
            <a:off x="8178009" y="390701"/>
            <a:ext cx="3682726" cy="1141586"/>
          </a:xfrm>
          <a:prstGeom prst="rect">
            <a:avLst/>
          </a:prstGeom>
        </p:spPr>
      </p:pic>
      <p:sp>
        <p:nvSpPr>
          <p:cNvPr id="13" name="Rectangle 12">
            <a:extLst>
              <a:ext uri="{FF2B5EF4-FFF2-40B4-BE49-F238E27FC236}">
                <a16:creationId xmlns:a16="http://schemas.microsoft.com/office/drawing/2014/main" id="{0E50BBAE-712F-52C6-1BAB-3B1F202627C4}"/>
              </a:ext>
            </a:extLst>
          </p:cNvPr>
          <p:cNvSpPr/>
          <p:nvPr/>
        </p:nvSpPr>
        <p:spPr>
          <a:xfrm rot="361554">
            <a:off x="8128306" y="1214925"/>
            <a:ext cx="3656679" cy="34244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6347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1"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1" end="1"/>
                                            </p:txEl>
                                          </p:spTgt>
                                        </p:tgtEl>
                                        <p:attrNameLst>
                                          <p:attrName>style.visibility</p:attrName>
                                        </p:attrNameLst>
                                      </p:cBhvr>
                                      <p:to>
                                        <p:strVal val="visible"/>
                                      </p:to>
                                    </p:set>
                                    <p:anim calcmode="lin" valueType="num">
                                      <p:cBhvr additive="base">
                                        <p:cTn id="4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anim calcmode="lin" valueType="num">
                                      <p:cBhvr additive="base">
                                        <p:cTn id="4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3" end="3"/>
                                            </p:txEl>
                                          </p:spTgt>
                                        </p:tgtEl>
                                        <p:attrNameLst>
                                          <p:attrName>style.visibility</p:attrName>
                                        </p:attrNameLst>
                                      </p:cBhvr>
                                      <p:to>
                                        <p:strVal val="visible"/>
                                      </p:to>
                                    </p:set>
                                    <p:anim calcmode="lin" valueType="num">
                                      <p:cBhvr additive="base">
                                        <p:cTn id="5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
                                            <p:txEl>
                                              <p:pRg st="4" end="4"/>
                                            </p:txEl>
                                          </p:spTgt>
                                        </p:tgtEl>
                                        <p:attrNameLst>
                                          <p:attrName>style.visibility</p:attrName>
                                        </p:attrNameLst>
                                      </p:cBhvr>
                                      <p:to>
                                        <p:strVal val="visible"/>
                                      </p:to>
                                    </p:set>
                                    <p:anim calcmode="lin" valueType="num">
                                      <p:cBhvr additive="base">
                                        <p:cTn id="5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
                                            <p:txEl>
                                              <p:pRg st="6" end="6"/>
                                            </p:txEl>
                                          </p:spTgt>
                                        </p:tgtEl>
                                        <p:attrNameLst>
                                          <p:attrName>style.visibility</p:attrName>
                                        </p:attrNameLst>
                                      </p:cBhvr>
                                      <p:to>
                                        <p:strVal val="visible"/>
                                      </p:to>
                                    </p:set>
                                    <p:anim calcmode="lin" valueType="num">
                                      <p:cBhvr additive="base">
                                        <p:cTn id="6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1" fill="hold" grpId="0" nodeType="click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ppt_x"/>
                                          </p:val>
                                        </p:tav>
                                        <p:tav tm="100000">
                                          <p:val>
                                            <p:strVal val="#ppt_x"/>
                                          </p:val>
                                        </p:tav>
                                      </p:tavLst>
                                    </p:anim>
                                    <p:anim calcmode="lin" valueType="num">
                                      <p:cBhvr additive="base">
                                        <p:cTn id="76"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8"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756" y="87765"/>
            <a:ext cx="11376025" cy="1065742"/>
          </a:xfrm>
        </p:spPr>
        <p:txBody>
          <a:bodyPr/>
          <a:lstStyle/>
          <a:p>
            <a:r>
              <a:rPr lang="en-US" dirty="0"/>
              <a:t>CERN water supply</a:t>
            </a:r>
          </a:p>
        </p:txBody>
      </p:sp>
      <p:pic>
        <p:nvPicPr>
          <p:cNvPr id="4" name="Picture 3"/>
          <p:cNvPicPr>
            <a:picLocks noChangeAspect="1"/>
          </p:cNvPicPr>
          <p:nvPr/>
        </p:nvPicPr>
        <p:blipFill>
          <a:blip r:embed="rId3"/>
          <a:stretch>
            <a:fillRect/>
          </a:stretch>
        </p:blipFill>
        <p:spPr>
          <a:xfrm>
            <a:off x="4039113" y="678810"/>
            <a:ext cx="7738131" cy="5324468"/>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pic>
      <p:cxnSp>
        <p:nvCxnSpPr>
          <p:cNvPr id="13" name="Straight Connector 12"/>
          <p:cNvCxnSpPr>
            <a:stCxn id="6" idx="5"/>
            <a:endCxn id="5" idx="1"/>
          </p:cNvCxnSpPr>
          <p:nvPr/>
        </p:nvCxnSpPr>
        <p:spPr>
          <a:xfrm>
            <a:off x="9411388" y="4172185"/>
            <a:ext cx="317200" cy="387836"/>
          </a:xfrm>
          <a:prstGeom prst="line">
            <a:avLst/>
          </a:prstGeom>
          <a:ln>
            <a:solidFill>
              <a:srgbClr val="002060"/>
            </a:solidFill>
          </a:ln>
        </p:spPr>
        <p:style>
          <a:lnRef idx="2">
            <a:schemeClr val="dk1">
              <a:shade val="50000"/>
            </a:schemeClr>
          </a:lnRef>
          <a:fillRef idx="1">
            <a:schemeClr val="dk1"/>
          </a:fillRef>
          <a:effectRef idx="0">
            <a:schemeClr val="dk1"/>
          </a:effectRef>
          <a:fontRef idx="minor">
            <a:schemeClr val="lt1"/>
          </a:fontRef>
        </p:style>
      </p:cxnSp>
      <p:cxnSp>
        <p:nvCxnSpPr>
          <p:cNvPr id="15" name="Straight Connector 14"/>
          <p:cNvCxnSpPr>
            <a:stCxn id="6" idx="2"/>
          </p:cNvCxnSpPr>
          <p:nvPr/>
        </p:nvCxnSpPr>
        <p:spPr>
          <a:xfrm flipH="1">
            <a:off x="8804069" y="4130806"/>
            <a:ext cx="494928" cy="115407"/>
          </a:xfrm>
          <a:prstGeom prst="line">
            <a:avLst/>
          </a:prstGeom>
          <a:ln w="38100">
            <a:solidFill>
              <a:srgbClr val="002060"/>
            </a:solidFill>
          </a:ln>
        </p:spPr>
        <p:style>
          <a:lnRef idx="2">
            <a:schemeClr val="dk1">
              <a:shade val="50000"/>
            </a:schemeClr>
          </a:lnRef>
          <a:fillRef idx="1">
            <a:schemeClr val="dk1"/>
          </a:fillRef>
          <a:effectRef idx="0">
            <a:schemeClr val="dk1"/>
          </a:effectRef>
          <a:fontRef idx="minor">
            <a:schemeClr val="lt1"/>
          </a:fontRef>
        </p:style>
      </p:cxnSp>
      <p:cxnSp>
        <p:nvCxnSpPr>
          <p:cNvPr id="17" name="Straight Connector 16"/>
          <p:cNvCxnSpPr>
            <a:cxnSpLocks/>
          </p:cNvCxnSpPr>
          <p:nvPr/>
        </p:nvCxnSpPr>
        <p:spPr>
          <a:xfrm flipV="1">
            <a:off x="8804069" y="4246212"/>
            <a:ext cx="0" cy="70758"/>
          </a:xfrm>
          <a:prstGeom prst="line">
            <a:avLst/>
          </a:prstGeom>
          <a:ln w="38100">
            <a:solidFill>
              <a:srgbClr val="002060"/>
            </a:solidFill>
          </a:ln>
        </p:spPr>
        <p:style>
          <a:lnRef idx="2">
            <a:schemeClr val="dk1">
              <a:shade val="50000"/>
            </a:schemeClr>
          </a:lnRef>
          <a:fillRef idx="1">
            <a:schemeClr val="dk1"/>
          </a:fillRef>
          <a:effectRef idx="0">
            <a:schemeClr val="dk1"/>
          </a:effectRef>
          <a:fontRef idx="minor">
            <a:schemeClr val="lt1"/>
          </a:fontRef>
        </p:style>
      </p:cxnSp>
      <p:cxnSp>
        <p:nvCxnSpPr>
          <p:cNvPr id="19" name="Straight Connector 18"/>
          <p:cNvCxnSpPr>
            <a:cxnSpLocks/>
          </p:cNvCxnSpPr>
          <p:nvPr/>
        </p:nvCxnSpPr>
        <p:spPr>
          <a:xfrm flipH="1">
            <a:off x="8224797" y="4316971"/>
            <a:ext cx="579273" cy="577361"/>
          </a:xfrm>
          <a:prstGeom prst="line">
            <a:avLst/>
          </a:prstGeom>
          <a:ln w="38100">
            <a:solidFill>
              <a:srgbClr val="002060"/>
            </a:solidFill>
          </a:ln>
        </p:spPr>
        <p:style>
          <a:lnRef idx="2">
            <a:schemeClr val="dk1">
              <a:shade val="50000"/>
            </a:schemeClr>
          </a:lnRef>
          <a:fillRef idx="1">
            <a:schemeClr val="dk1"/>
          </a:fillRef>
          <a:effectRef idx="0">
            <a:schemeClr val="dk1"/>
          </a:effectRef>
          <a:fontRef idx="minor">
            <a:schemeClr val="lt1"/>
          </a:fontRef>
        </p:style>
      </p:cxnSp>
      <p:cxnSp>
        <p:nvCxnSpPr>
          <p:cNvPr id="25" name="Straight Connector 24"/>
          <p:cNvCxnSpPr>
            <a:cxnSpLocks/>
          </p:cNvCxnSpPr>
          <p:nvPr/>
        </p:nvCxnSpPr>
        <p:spPr>
          <a:xfrm flipH="1">
            <a:off x="7362132" y="4844089"/>
            <a:ext cx="788795" cy="701990"/>
          </a:xfrm>
          <a:prstGeom prst="line">
            <a:avLst/>
          </a:prstGeom>
          <a:ln w="38100">
            <a:solidFill>
              <a:srgbClr val="002060"/>
            </a:solidFill>
          </a:ln>
        </p:spPr>
        <p:style>
          <a:lnRef idx="2">
            <a:schemeClr val="dk1">
              <a:shade val="50000"/>
            </a:schemeClr>
          </a:lnRef>
          <a:fillRef idx="1">
            <a:schemeClr val="dk1"/>
          </a:fillRef>
          <a:effectRef idx="0">
            <a:schemeClr val="dk1"/>
          </a:effectRef>
          <a:fontRef idx="minor">
            <a:schemeClr val="lt1"/>
          </a:fontRef>
        </p:style>
      </p:cxnSp>
      <p:cxnSp>
        <p:nvCxnSpPr>
          <p:cNvPr id="28" name="Straight Connector 27"/>
          <p:cNvCxnSpPr>
            <a:cxnSpLocks/>
          </p:cNvCxnSpPr>
          <p:nvPr/>
        </p:nvCxnSpPr>
        <p:spPr>
          <a:xfrm flipH="1" flipV="1">
            <a:off x="6286958" y="5100322"/>
            <a:ext cx="1075175" cy="445758"/>
          </a:xfrm>
          <a:prstGeom prst="line">
            <a:avLst/>
          </a:prstGeom>
          <a:ln w="38100">
            <a:solidFill>
              <a:srgbClr val="002060"/>
            </a:solidFill>
          </a:ln>
        </p:spPr>
        <p:style>
          <a:lnRef idx="2">
            <a:schemeClr val="dk1">
              <a:shade val="50000"/>
            </a:schemeClr>
          </a:lnRef>
          <a:fillRef idx="1">
            <a:schemeClr val="dk1"/>
          </a:fillRef>
          <a:effectRef idx="0">
            <a:schemeClr val="dk1"/>
          </a:effectRef>
          <a:fontRef idx="minor">
            <a:schemeClr val="lt1"/>
          </a:fontRef>
        </p:style>
      </p:cxnSp>
      <p:sp>
        <p:nvSpPr>
          <p:cNvPr id="6" name="Oval 5"/>
          <p:cNvSpPr/>
          <p:nvPr/>
        </p:nvSpPr>
        <p:spPr>
          <a:xfrm>
            <a:off x="9298997" y="4072284"/>
            <a:ext cx="131674" cy="117043"/>
          </a:xfrm>
          <a:prstGeom prst="ellipse">
            <a:avLst/>
          </a:prstGeom>
          <a:solidFill>
            <a:schemeClr val="accent1">
              <a:lumMod val="50000"/>
            </a:schemeClr>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H"/>
          </a:p>
        </p:txBody>
      </p:sp>
      <p:sp>
        <p:nvSpPr>
          <p:cNvPr id="5" name="Oval 4"/>
          <p:cNvSpPr/>
          <p:nvPr/>
        </p:nvSpPr>
        <p:spPr>
          <a:xfrm>
            <a:off x="9709305" y="4542881"/>
            <a:ext cx="131674" cy="117043"/>
          </a:xfrm>
          <a:prstGeom prst="ellipse">
            <a:avLst/>
          </a:prstGeom>
          <a:solidFill>
            <a:schemeClr val="accent1">
              <a:lumMod val="50000"/>
            </a:schemeClr>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H"/>
          </a:p>
        </p:txBody>
      </p:sp>
      <p:sp>
        <p:nvSpPr>
          <p:cNvPr id="31" name="Isosceles Triangle 30"/>
          <p:cNvSpPr/>
          <p:nvPr/>
        </p:nvSpPr>
        <p:spPr>
          <a:xfrm rot="19293732">
            <a:off x="9496586" y="4263766"/>
            <a:ext cx="99753" cy="156146"/>
          </a:xfrm>
          <a:prstGeom prst="triangle">
            <a:avLst/>
          </a:prstGeom>
          <a:solidFill>
            <a:schemeClr val="accent1">
              <a:lumMod val="50000"/>
            </a:schemeClr>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H"/>
          </a:p>
        </p:txBody>
      </p:sp>
      <p:cxnSp>
        <p:nvCxnSpPr>
          <p:cNvPr id="20" name="Straight Connector 19"/>
          <p:cNvCxnSpPr>
            <a:cxnSpLocks/>
          </p:cNvCxnSpPr>
          <p:nvPr/>
        </p:nvCxnSpPr>
        <p:spPr>
          <a:xfrm flipH="1" flipV="1">
            <a:off x="8150926" y="4844089"/>
            <a:ext cx="73870" cy="50242"/>
          </a:xfrm>
          <a:prstGeom prst="line">
            <a:avLst/>
          </a:prstGeom>
          <a:ln w="38100">
            <a:solidFill>
              <a:srgbClr val="002060"/>
            </a:solidFill>
          </a:ln>
        </p:spPr>
        <p:style>
          <a:lnRef idx="2">
            <a:schemeClr val="dk1">
              <a:shade val="50000"/>
            </a:schemeClr>
          </a:lnRef>
          <a:fillRef idx="1">
            <a:schemeClr val="dk1"/>
          </a:fillRef>
          <a:effectRef idx="0">
            <a:schemeClr val="dk1"/>
          </a:effectRef>
          <a:fontRef idx="minor">
            <a:schemeClr val="lt1"/>
          </a:fontRef>
        </p:style>
      </p:cxnSp>
      <p:sp>
        <p:nvSpPr>
          <p:cNvPr id="9" name="TextBox 8"/>
          <p:cNvSpPr txBox="1"/>
          <p:nvPr/>
        </p:nvSpPr>
        <p:spPr>
          <a:xfrm>
            <a:off x="9902091" y="4601401"/>
            <a:ext cx="925253"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fr-CH" sz="800" dirty="0"/>
              <a:t>Vengeron </a:t>
            </a:r>
          </a:p>
          <a:p>
            <a:r>
              <a:rPr lang="fr-CH" sz="800" dirty="0" err="1"/>
              <a:t>Pumping</a:t>
            </a:r>
            <a:r>
              <a:rPr lang="fr-CH" sz="800" dirty="0"/>
              <a:t> station</a:t>
            </a:r>
          </a:p>
        </p:txBody>
      </p:sp>
      <p:sp>
        <p:nvSpPr>
          <p:cNvPr id="26" name="TextBox 25"/>
          <p:cNvSpPr txBox="1"/>
          <p:nvPr/>
        </p:nvSpPr>
        <p:spPr>
          <a:xfrm>
            <a:off x="8830747" y="3662972"/>
            <a:ext cx="832279"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fr-CH" sz="800" dirty="0"/>
              <a:t>Tuileries </a:t>
            </a:r>
          </a:p>
          <a:p>
            <a:r>
              <a:rPr lang="fr-CH" sz="800" dirty="0"/>
              <a:t>Filtration plant</a:t>
            </a:r>
          </a:p>
        </p:txBody>
      </p:sp>
      <p:sp>
        <p:nvSpPr>
          <p:cNvPr id="27" name="Oval 26"/>
          <p:cNvSpPr/>
          <p:nvPr/>
        </p:nvSpPr>
        <p:spPr>
          <a:xfrm>
            <a:off x="6325973" y="5063067"/>
            <a:ext cx="131674" cy="117043"/>
          </a:xfrm>
          <a:prstGeom prst="ellipse">
            <a:avLst/>
          </a:prstGeom>
          <a:solidFill>
            <a:schemeClr val="accent1">
              <a:lumMod val="50000"/>
            </a:schemeClr>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H"/>
          </a:p>
        </p:txBody>
      </p:sp>
      <p:sp>
        <p:nvSpPr>
          <p:cNvPr id="29" name="TextBox 28"/>
          <p:cNvSpPr txBox="1"/>
          <p:nvPr/>
        </p:nvSpPr>
        <p:spPr>
          <a:xfrm>
            <a:off x="6499302" y="4689475"/>
            <a:ext cx="633507"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fr-CH" sz="800" dirty="0"/>
              <a:t>La Berne </a:t>
            </a:r>
          </a:p>
          <a:p>
            <a:r>
              <a:rPr lang="fr-CH" sz="800" dirty="0"/>
              <a:t>Tanks</a:t>
            </a:r>
          </a:p>
        </p:txBody>
      </p:sp>
      <p:sp>
        <p:nvSpPr>
          <p:cNvPr id="30" name="Oval 29"/>
          <p:cNvSpPr/>
          <p:nvPr/>
        </p:nvSpPr>
        <p:spPr>
          <a:xfrm>
            <a:off x="6180317" y="5004174"/>
            <a:ext cx="131674" cy="117043"/>
          </a:xfrm>
          <a:prstGeom prst="ellipse">
            <a:avLst/>
          </a:prstGeom>
          <a:solidFill>
            <a:schemeClr val="accent1">
              <a:lumMod val="50000"/>
            </a:schemeClr>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H"/>
          </a:p>
        </p:txBody>
      </p:sp>
      <p:sp>
        <p:nvSpPr>
          <p:cNvPr id="32" name="TextBox 31"/>
          <p:cNvSpPr txBox="1"/>
          <p:nvPr/>
        </p:nvSpPr>
        <p:spPr>
          <a:xfrm>
            <a:off x="5317483" y="4589315"/>
            <a:ext cx="620683"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fr-CH" sz="800" dirty="0" err="1"/>
              <a:t>Pumping</a:t>
            </a:r>
            <a:r>
              <a:rPr lang="fr-CH" sz="800" dirty="0"/>
              <a:t> </a:t>
            </a:r>
          </a:p>
          <a:p>
            <a:r>
              <a:rPr lang="fr-CH" sz="800" dirty="0"/>
              <a:t>stations</a:t>
            </a:r>
          </a:p>
        </p:txBody>
      </p:sp>
      <p:sp>
        <p:nvSpPr>
          <p:cNvPr id="7" name="Footer Placeholder 6">
            <a:extLst>
              <a:ext uri="{FF2B5EF4-FFF2-40B4-BE49-F238E27FC236}">
                <a16:creationId xmlns:a16="http://schemas.microsoft.com/office/drawing/2014/main" id="{ABE0BC05-33A6-F491-51F9-184C40E015C9}"/>
              </a:ext>
            </a:extLst>
          </p:cNvPr>
          <p:cNvSpPr>
            <a:spLocks noGrp="1"/>
          </p:cNvSpPr>
          <p:nvPr>
            <p:ph type="ftr" sz="quarter" idx="11"/>
          </p:nvPr>
        </p:nvSpPr>
        <p:spPr>
          <a:xfrm>
            <a:off x="4264957" y="6381468"/>
            <a:ext cx="6572221" cy="365125"/>
          </a:xfrm>
        </p:spPr>
        <p:txBody>
          <a:bodyPr/>
          <a:lstStyle/>
          <a:p>
            <a:r>
              <a:rPr lang="en-GB"/>
              <a:t>CERN and the Environment Town Hall</a:t>
            </a:r>
            <a:endParaRPr lang="en-US" dirty="0"/>
          </a:p>
        </p:txBody>
      </p:sp>
      <p:sp>
        <p:nvSpPr>
          <p:cNvPr id="8" name="Slide Number Placeholder 7">
            <a:extLst>
              <a:ext uri="{FF2B5EF4-FFF2-40B4-BE49-F238E27FC236}">
                <a16:creationId xmlns:a16="http://schemas.microsoft.com/office/drawing/2014/main" id="{310821AA-3B38-F6DD-C035-F0AB3B51ED24}"/>
              </a:ext>
            </a:extLst>
          </p:cNvPr>
          <p:cNvSpPr>
            <a:spLocks noGrp="1"/>
          </p:cNvSpPr>
          <p:nvPr>
            <p:ph type="sldNum" sz="quarter" idx="12"/>
          </p:nvPr>
        </p:nvSpPr>
        <p:spPr/>
        <p:txBody>
          <a:bodyPr/>
          <a:lstStyle/>
          <a:p>
            <a:fld id="{8D6C380F-326D-3C40-9EE7-7FBAB0953422}" type="slidenum">
              <a:rPr lang="en-US" smtClean="0"/>
              <a:pPr/>
              <a:t>3</a:t>
            </a:fld>
            <a:endParaRPr lang="en-US"/>
          </a:p>
        </p:txBody>
      </p:sp>
      <p:sp>
        <p:nvSpPr>
          <p:cNvPr id="10" name="Date Placeholder 9">
            <a:extLst>
              <a:ext uri="{FF2B5EF4-FFF2-40B4-BE49-F238E27FC236}">
                <a16:creationId xmlns:a16="http://schemas.microsoft.com/office/drawing/2014/main" id="{365736E5-C1EE-D9BB-3C40-A6BDA1739E4C}"/>
              </a:ext>
            </a:extLst>
          </p:cNvPr>
          <p:cNvSpPr>
            <a:spLocks noGrp="1"/>
          </p:cNvSpPr>
          <p:nvPr>
            <p:ph type="dt" sz="half" idx="10"/>
          </p:nvPr>
        </p:nvSpPr>
        <p:spPr/>
        <p:txBody>
          <a:bodyPr/>
          <a:lstStyle/>
          <a:p>
            <a:r>
              <a:rPr lang="en-US"/>
              <a:t>8 November 2024</a:t>
            </a:r>
            <a:endParaRPr lang="en-US" dirty="0"/>
          </a:p>
        </p:txBody>
      </p:sp>
      <p:graphicFrame>
        <p:nvGraphicFramePr>
          <p:cNvPr id="11" name="Table 10">
            <a:extLst>
              <a:ext uri="{FF2B5EF4-FFF2-40B4-BE49-F238E27FC236}">
                <a16:creationId xmlns:a16="http://schemas.microsoft.com/office/drawing/2014/main" id="{C01AB5B7-A772-00D1-86FA-FF4597B78232}"/>
              </a:ext>
            </a:extLst>
          </p:cNvPr>
          <p:cNvGraphicFramePr>
            <a:graphicFrameLocks noGrp="1"/>
          </p:cNvGraphicFramePr>
          <p:nvPr>
            <p:extLst>
              <p:ext uri="{D42A27DB-BD31-4B8C-83A1-F6EECF244321}">
                <p14:modId xmlns:p14="http://schemas.microsoft.com/office/powerpoint/2010/main" val="3547389847"/>
              </p:ext>
            </p:extLst>
          </p:nvPr>
        </p:nvGraphicFramePr>
        <p:xfrm>
          <a:off x="439628" y="4599649"/>
          <a:ext cx="3326439" cy="1495142"/>
        </p:xfrm>
        <a:graphic>
          <a:graphicData uri="http://schemas.openxmlformats.org/drawingml/2006/table">
            <a:tbl>
              <a:tblPr/>
              <a:tblGrid>
                <a:gridCol w="1798505">
                  <a:extLst>
                    <a:ext uri="{9D8B030D-6E8A-4147-A177-3AD203B41FA5}">
                      <a16:colId xmlns:a16="http://schemas.microsoft.com/office/drawing/2014/main" val="2078617635"/>
                    </a:ext>
                  </a:extLst>
                </a:gridCol>
                <a:gridCol w="763967">
                  <a:extLst>
                    <a:ext uri="{9D8B030D-6E8A-4147-A177-3AD203B41FA5}">
                      <a16:colId xmlns:a16="http://schemas.microsoft.com/office/drawing/2014/main" val="2119259952"/>
                    </a:ext>
                  </a:extLst>
                </a:gridCol>
                <a:gridCol w="763967">
                  <a:extLst>
                    <a:ext uri="{9D8B030D-6E8A-4147-A177-3AD203B41FA5}">
                      <a16:colId xmlns:a16="http://schemas.microsoft.com/office/drawing/2014/main" val="706311711"/>
                    </a:ext>
                  </a:extLst>
                </a:gridCol>
              </a:tblGrid>
              <a:tr h="277303">
                <a:tc>
                  <a:txBody>
                    <a:bodyPr/>
                    <a:lstStyle/>
                    <a:p>
                      <a:pPr algn="ctr" fontAlgn="b"/>
                      <a:endParaRPr lang="en-GB" sz="1400" b="1" i="0" u="none" strike="noStrike">
                        <a:solidFill>
                          <a:schemeClr val="tx1"/>
                        </a:solidFill>
                        <a:effectLst/>
                        <a:latin typeface="Aptos Narrow" panose="020B0004020202020204" pitchFamily="34" charset="0"/>
                      </a:endParaRPr>
                    </a:p>
                  </a:txBody>
                  <a:tcPr marL="7620" marR="7620" marT="762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GB" sz="1400" b="1" i="0" u="none" strike="noStrike">
                          <a:solidFill>
                            <a:schemeClr val="tx1"/>
                          </a:solidFill>
                          <a:effectLst/>
                          <a:latin typeface="Aptos Narrow" panose="020B0004020202020204" pitchFamily="34" charset="0"/>
                        </a:rPr>
                        <a:t>l/s</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400" b="1" i="0" u="none" strike="noStrike">
                          <a:solidFill>
                            <a:schemeClr val="tx1"/>
                          </a:solidFill>
                          <a:effectLst/>
                          <a:latin typeface="Aptos Narrow" panose="020B0004020202020204" pitchFamily="34" charset="0"/>
                        </a:rPr>
                        <a:t>m</a:t>
                      </a:r>
                      <a:r>
                        <a:rPr lang="en-GB" sz="1400" b="1" i="0" u="none" strike="noStrike" baseline="30000">
                          <a:solidFill>
                            <a:schemeClr val="tx1"/>
                          </a:solidFill>
                          <a:effectLst/>
                          <a:latin typeface="Aptos Narrow" panose="020B0004020202020204" pitchFamily="34" charset="0"/>
                        </a:rPr>
                        <a:t>3</a:t>
                      </a:r>
                      <a:r>
                        <a:rPr lang="en-GB" sz="1400" b="1" i="0" u="none" strike="noStrike">
                          <a:solidFill>
                            <a:schemeClr val="tx1"/>
                          </a:solidFill>
                          <a:effectLst/>
                          <a:latin typeface="Aptos Narrow" panose="020B0004020202020204" pitchFamily="34" charset="0"/>
                        </a:rPr>
                        <a:t>/ h</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7789237"/>
                  </a:ext>
                </a:extLst>
              </a:tr>
              <a:tr h="368816">
                <a:tc>
                  <a:txBody>
                    <a:bodyPr/>
                    <a:lstStyle/>
                    <a:p>
                      <a:pPr algn="l" fontAlgn="b"/>
                      <a:r>
                        <a:rPr lang="en-GB" sz="1400" b="1" i="0" u="none" strike="noStrike">
                          <a:solidFill>
                            <a:schemeClr val="tx1"/>
                          </a:solidFill>
                          <a:effectLst/>
                          <a:latin typeface="Aptos Narrow" panose="020B0004020202020204" pitchFamily="34" charset="0"/>
                        </a:rPr>
                        <a:t>Network capacity</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400" b="0" i="0" u="none" strike="noStrike">
                          <a:solidFill>
                            <a:schemeClr val="tx1"/>
                          </a:solidFill>
                          <a:effectLst/>
                          <a:latin typeface="Aptos Narrow" panose="020B0004020202020204" pitchFamily="34" charset="0"/>
                        </a:rPr>
                        <a:t>1500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400" b="0" i="0" u="none" strike="noStrike">
                          <a:solidFill>
                            <a:schemeClr val="tx1"/>
                          </a:solidFill>
                          <a:effectLst/>
                          <a:latin typeface="Aptos Narrow" panose="020B0004020202020204" pitchFamily="34" charset="0"/>
                        </a:rPr>
                        <a:t>5400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54141591"/>
                  </a:ext>
                </a:extLst>
              </a:tr>
              <a:tr h="277303">
                <a:tc>
                  <a:txBody>
                    <a:bodyPr/>
                    <a:lstStyle/>
                    <a:p>
                      <a:pPr algn="l" fontAlgn="b"/>
                      <a:r>
                        <a:rPr lang="en-GB" sz="1400" b="1" i="0" u="none" strike="noStrike">
                          <a:solidFill>
                            <a:schemeClr val="tx1"/>
                          </a:solidFill>
                          <a:effectLst/>
                          <a:latin typeface="Aptos Narrow" panose="020B0004020202020204" pitchFamily="34" charset="0"/>
                        </a:rPr>
                        <a:t>CERN allocation</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400" b="0" i="0" u="none" strike="noStrike">
                          <a:solidFill>
                            <a:schemeClr val="tx1"/>
                          </a:solidFill>
                          <a:effectLst/>
                          <a:latin typeface="Aptos Narrow" panose="020B0004020202020204" pitchFamily="34" charset="0"/>
                        </a:rPr>
                        <a:t>500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400" b="0" i="0" u="none" strike="noStrike" dirty="0">
                          <a:solidFill>
                            <a:schemeClr val="tx1"/>
                          </a:solidFill>
                          <a:effectLst/>
                          <a:latin typeface="Aptos Narrow" panose="020B0004020202020204" pitchFamily="34" charset="0"/>
                        </a:rPr>
                        <a:t>1800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7366807"/>
                  </a:ext>
                </a:extLst>
              </a:tr>
              <a:tr h="294417">
                <a:tc>
                  <a:txBody>
                    <a:bodyPr/>
                    <a:lstStyle/>
                    <a:p>
                      <a:pPr algn="l" fontAlgn="b"/>
                      <a:r>
                        <a:rPr lang="en-GB" sz="1400" b="1" i="0" u="none" strike="noStrike" dirty="0">
                          <a:solidFill>
                            <a:schemeClr val="tx1"/>
                          </a:solidFill>
                          <a:effectLst/>
                          <a:latin typeface="Aptos Narrow" panose="020B0004020202020204" pitchFamily="34" charset="0"/>
                        </a:rPr>
                        <a:t>CERN max use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400" b="0" i="0" u="none" strike="noStrike">
                          <a:solidFill>
                            <a:schemeClr val="tx1"/>
                          </a:solidFill>
                          <a:effectLst/>
                          <a:latin typeface="Aptos Narrow" panose="020B0004020202020204" pitchFamily="34" charset="0"/>
                        </a:rPr>
                        <a:t>350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400" b="0" i="0" u="none" strike="noStrike" dirty="0">
                          <a:solidFill>
                            <a:schemeClr val="tx1"/>
                          </a:solidFill>
                          <a:effectLst/>
                          <a:latin typeface="Aptos Narrow" panose="020B0004020202020204" pitchFamily="34" charset="0"/>
                        </a:rPr>
                        <a:t>1260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695017"/>
                  </a:ext>
                </a:extLst>
              </a:tr>
              <a:tr h="277303">
                <a:tc>
                  <a:txBody>
                    <a:bodyPr/>
                    <a:lstStyle/>
                    <a:p>
                      <a:pPr algn="l" fontAlgn="b"/>
                      <a:r>
                        <a:rPr lang="en-GB" sz="1400" b="1" i="0" u="none" strike="noStrike" dirty="0">
                          <a:solidFill>
                            <a:schemeClr val="tx1"/>
                          </a:solidFill>
                          <a:effectLst/>
                          <a:latin typeface="Aptos Narrow" panose="020B0004020202020204" pitchFamily="34" charset="0"/>
                        </a:rPr>
                        <a:t>Others</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GB" sz="1400" b="0" i="0" u="none" strike="noStrike">
                          <a:solidFill>
                            <a:schemeClr val="tx1"/>
                          </a:solidFill>
                          <a:effectLst/>
                          <a:latin typeface="Aptos Narrow" panose="020B0004020202020204" pitchFamily="34" charset="0"/>
                        </a:rPr>
                        <a:t>1000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GB" sz="1400" b="0" i="0" u="none" strike="noStrike" dirty="0">
                          <a:solidFill>
                            <a:schemeClr val="tx1"/>
                          </a:solidFill>
                          <a:effectLst/>
                          <a:latin typeface="Aptos Narrow" panose="020B0004020202020204" pitchFamily="34" charset="0"/>
                        </a:rPr>
                        <a:t>3600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0381327"/>
                  </a:ext>
                </a:extLst>
              </a:tr>
            </a:tbl>
          </a:graphicData>
        </a:graphic>
      </p:graphicFrame>
      <p:sp>
        <p:nvSpPr>
          <p:cNvPr id="12" name="TextBox 11">
            <a:extLst>
              <a:ext uri="{FF2B5EF4-FFF2-40B4-BE49-F238E27FC236}">
                <a16:creationId xmlns:a16="http://schemas.microsoft.com/office/drawing/2014/main" id="{FBE213CB-23DA-5D42-BA28-3CEA624C6B58}"/>
              </a:ext>
            </a:extLst>
          </p:cNvPr>
          <p:cNvSpPr txBox="1"/>
          <p:nvPr/>
        </p:nvSpPr>
        <p:spPr>
          <a:xfrm>
            <a:off x="77125" y="672784"/>
            <a:ext cx="3917359" cy="3693319"/>
          </a:xfrm>
          <a:prstGeom prst="rect">
            <a:avLst/>
          </a:prstGeom>
          <a:noFill/>
        </p:spPr>
        <p:txBody>
          <a:bodyPr wrap="square">
            <a:spAutoFit/>
          </a:bodyPr>
          <a:lstStyle/>
          <a:p>
            <a:r>
              <a:rPr lang="en-GB" sz="1300" dirty="0"/>
              <a:t>~99% by Services </a:t>
            </a:r>
            <a:r>
              <a:rPr lang="en-GB" sz="1300" dirty="0" err="1"/>
              <a:t>Industriels</a:t>
            </a:r>
            <a:r>
              <a:rPr lang="en-GB" sz="1300" dirty="0"/>
              <a:t> de Genève (SIG)</a:t>
            </a:r>
          </a:p>
          <a:p>
            <a:pPr marL="171450" indent="-171450">
              <a:buFont typeface="Arial" panose="020B0604020202020204" pitchFamily="34" charset="0"/>
              <a:buChar char="•"/>
            </a:pPr>
            <a:r>
              <a:rPr lang="en-GB" sz="1300" dirty="0"/>
              <a:t>Source – Lac </a:t>
            </a:r>
            <a:r>
              <a:rPr lang="en-GB" sz="1300" dirty="0" err="1"/>
              <a:t>léman</a:t>
            </a:r>
            <a:endParaRPr lang="en-GB" sz="1300" dirty="0"/>
          </a:p>
          <a:p>
            <a:pPr marL="628650" lvl="1" indent="-171450">
              <a:buFont typeface="Arial" panose="020B0604020202020204" pitchFamily="34" charset="0"/>
              <a:buChar char="•"/>
            </a:pPr>
            <a:r>
              <a:rPr lang="en-GB" sz="1300" dirty="0"/>
              <a:t>Used for drinking water and sanitary installations</a:t>
            </a:r>
          </a:p>
          <a:p>
            <a:pPr marL="628650" lvl="1" indent="-171450">
              <a:buFont typeface="Arial" panose="020B0604020202020204" pitchFamily="34" charset="0"/>
              <a:buChar char="•"/>
            </a:pPr>
            <a:r>
              <a:rPr lang="en-GB" sz="1300" b="1" dirty="0"/>
              <a:t>Used as raw / make up water for primary water cooling</a:t>
            </a:r>
            <a:r>
              <a:rPr lang="en-GB" sz="1300" dirty="0"/>
              <a:t> and other industrial services</a:t>
            </a:r>
          </a:p>
          <a:p>
            <a:pPr marL="171450" indent="-171450">
              <a:buFont typeface="Arial" panose="020B0604020202020204" pitchFamily="34" charset="0"/>
              <a:buChar char="•"/>
            </a:pPr>
            <a:r>
              <a:rPr lang="en-GB" sz="1300" dirty="0"/>
              <a:t>2.8 Mm</a:t>
            </a:r>
            <a:r>
              <a:rPr lang="en-GB" sz="1300" baseline="30000" dirty="0"/>
              <a:t>3</a:t>
            </a:r>
            <a:r>
              <a:rPr lang="en-GB" sz="1300" dirty="0"/>
              <a:t> in 2023 (out of 58 Mm</a:t>
            </a:r>
            <a:r>
              <a:rPr lang="en-GB" sz="1300" baseline="30000" dirty="0"/>
              <a:t>3</a:t>
            </a:r>
            <a:r>
              <a:rPr lang="en-GB" sz="1300" dirty="0"/>
              <a:t> distributed by SIG)</a:t>
            </a:r>
          </a:p>
          <a:p>
            <a:pPr marL="171450" indent="-171450">
              <a:buFont typeface="Arial" panose="020B0604020202020204" pitchFamily="34" charset="0"/>
              <a:buChar char="•"/>
            </a:pPr>
            <a:r>
              <a:rPr lang="en-GB" sz="1300" dirty="0"/>
              <a:t>Peak consumption at ~1260 m</a:t>
            </a:r>
            <a:r>
              <a:rPr lang="en-GB" sz="1300" baseline="30000" dirty="0"/>
              <a:t>3</a:t>
            </a:r>
            <a:r>
              <a:rPr lang="en-GB" sz="1300" dirty="0"/>
              <a:t>/h</a:t>
            </a:r>
          </a:p>
          <a:p>
            <a:pPr marL="171450" indent="-171450">
              <a:buFont typeface="Arial" panose="020B0604020202020204" pitchFamily="34" charset="0"/>
              <a:buChar char="•"/>
            </a:pPr>
            <a:r>
              <a:rPr lang="en-GB" sz="1300" u="sng" dirty="0"/>
              <a:t>Water consumption is a direct function of Physics programme and climate</a:t>
            </a:r>
          </a:p>
          <a:p>
            <a:pPr lvl="2"/>
            <a:endParaRPr lang="en-GB" sz="1300" dirty="0"/>
          </a:p>
          <a:p>
            <a:pPr lvl="2"/>
            <a:endParaRPr lang="en-GB" sz="1300" dirty="0"/>
          </a:p>
          <a:p>
            <a:r>
              <a:rPr lang="en-GB" sz="1300" dirty="0"/>
              <a:t>~1% by </a:t>
            </a:r>
            <a:r>
              <a:rPr lang="en-GB" sz="1300" dirty="0" err="1"/>
              <a:t>Régie</a:t>
            </a:r>
            <a:r>
              <a:rPr lang="en-GB" sz="1300" dirty="0"/>
              <a:t> des Eaux </a:t>
            </a:r>
            <a:r>
              <a:rPr lang="en-GB" sz="1300" dirty="0" err="1"/>
              <a:t>Gessiennes</a:t>
            </a:r>
            <a:endParaRPr lang="en-GB" sz="1300" dirty="0"/>
          </a:p>
          <a:p>
            <a:pPr marL="171450" indent="-171450">
              <a:buFont typeface="Arial" panose="020B0604020202020204" pitchFamily="34" charset="0"/>
              <a:buChar char="•"/>
            </a:pPr>
            <a:r>
              <a:rPr lang="en-GB" sz="1300" dirty="0"/>
              <a:t>Source - Nappe </a:t>
            </a:r>
            <a:r>
              <a:rPr lang="en-GB" sz="1300" dirty="0" err="1"/>
              <a:t>phréatique</a:t>
            </a:r>
            <a:endParaRPr lang="en-GB" sz="1300" dirty="0"/>
          </a:p>
          <a:p>
            <a:pPr marL="171450" indent="-171450">
              <a:buFont typeface="Arial" panose="020B0604020202020204" pitchFamily="34" charset="0"/>
              <a:buChar char="•"/>
            </a:pPr>
            <a:r>
              <a:rPr lang="en-GB" sz="1300" dirty="0"/>
              <a:t>Used only for drinking water and sanitary installations</a:t>
            </a:r>
          </a:p>
        </p:txBody>
      </p:sp>
      <p:pic>
        <p:nvPicPr>
          <p:cNvPr id="14" name="Picture 13">
            <a:extLst>
              <a:ext uri="{FF2B5EF4-FFF2-40B4-BE49-F238E27FC236}">
                <a16:creationId xmlns:a16="http://schemas.microsoft.com/office/drawing/2014/main" id="{9B727936-DA6A-DAA5-E28A-51E8BEA8FD29}"/>
              </a:ext>
            </a:extLst>
          </p:cNvPr>
          <p:cNvPicPr>
            <a:picLocks noChangeAspect="1"/>
          </p:cNvPicPr>
          <p:nvPr/>
        </p:nvPicPr>
        <p:blipFill>
          <a:blip r:embed="rId4"/>
          <a:stretch>
            <a:fillRect/>
          </a:stretch>
        </p:blipFill>
        <p:spPr>
          <a:xfrm>
            <a:off x="9182460" y="2086221"/>
            <a:ext cx="2364513" cy="1346045"/>
          </a:xfrm>
          <a:prstGeom prst="rect">
            <a:avLst/>
          </a:prstGeom>
        </p:spPr>
      </p:pic>
      <p:pic>
        <p:nvPicPr>
          <p:cNvPr id="18" name="Picture 17">
            <a:extLst>
              <a:ext uri="{FF2B5EF4-FFF2-40B4-BE49-F238E27FC236}">
                <a16:creationId xmlns:a16="http://schemas.microsoft.com/office/drawing/2014/main" id="{EDAC41E9-8D39-8612-66FD-F205D7D60EAD}"/>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116390" y="740691"/>
            <a:ext cx="3211666" cy="2300739"/>
          </a:xfrm>
          <a:prstGeom prst="rect">
            <a:avLst/>
          </a:prstGeom>
        </p:spPr>
      </p:pic>
      <p:sp>
        <p:nvSpPr>
          <p:cNvPr id="21" name="TextBox 20">
            <a:extLst>
              <a:ext uri="{FF2B5EF4-FFF2-40B4-BE49-F238E27FC236}">
                <a16:creationId xmlns:a16="http://schemas.microsoft.com/office/drawing/2014/main" id="{357D88A6-E9B6-4E87-E45F-F7C03DDFE73A}"/>
              </a:ext>
            </a:extLst>
          </p:cNvPr>
          <p:cNvSpPr txBox="1"/>
          <p:nvPr/>
        </p:nvSpPr>
        <p:spPr>
          <a:xfrm>
            <a:off x="4171353" y="820706"/>
            <a:ext cx="3156703" cy="1231106"/>
          </a:xfrm>
          <a:prstGeom prst="rect">
            <a:avLst/>
          </a:prstGeom>
          <a:noFill/>
        </p:spPr>
        <p:txBody>
          <a:bodyPr wrap="square" lIns="0" tIns="0" rIns="0" bIns="0" rtlCol="0">
            <a:spAutoFit/>
          </a:bodyPr>
          <a:lstStyle/>
          <a:p>
            <a:pPr algn="l"/>
            <a:r>
              <a:rPr lang="en-GB" sz="2000" b="1" dirty="0">
                <a:solidFill>
                  <a:schemeClr val="bg1"/>
                </a:solidFill>
              </a:rPr>
              <a:t>24 sets of Cooling Towers</a:t>
            </a:r>
          </a:p>
          <a:p>
            <a:pPr algn="l"/>
            <a:r>
              <a:rPr lang="en-GB" sz="2000" b="1" dirty="0">
                <a:solidFill>
                  <a:schemeClr val="bg1"/>
                </a:solidFill>
              </a:rPr>
              <a:t>466 MW</a:t>
            </a:r>
          </a:p>
          <a:p>
            <a:pPr algn="l"/>
            <a:r>
              <a:rPr lang="en-GB" sz="2000" b="1" dirty="0">
                <a:solidFill>
                  <a:srgbClr val="00B050"/>
                </a:solidFill>
              </a:rPr>
              <a:t>27 sets of Cooling Towers</a:t>
            </a:r>
          </a:p>
          <a:p>
            <a:pPr algn="l"/>
            <a:r>
              <a:rPr lang="en-GB" sz="2000" b="1" dirty="0">
                <a:solidFill>
                  <a:srgbClr val="00B050"/>
                </a:solidFill>
              </a:rPr>
              <a:t>490 MW</a:t>
            </a:r>
          </a:p>
        </p:txBody>
      </p:sp>
      <p:sp>
        <p:nvSpPr>
          <p:cNvPr id="22" name="TextBox 21">
            <a:extLst>
              <a:ext uri="{FF2B5EF4-FFF2-40B4-BE49-F238E27FC236}">
                <a16:creationId xmlns:a16="http://schemas.microsoft.com/office/drawing/2014/main" id="{CEB43FBF-7D82-3237-5C8E-4E6C824117E7}"/>
              </a:ext>
            </a:extLst>
          </p:cNvPr>
          <p:cNvSpPr txBox="1"/>
          <p:nvPr/>
        </p:nvSpPr>
        <p:spPr>
          <a:xfrm>
            <a:off x="9213627" y="3144388"/>
            <a:ext cx="2333346" cy="246221"/>
          </a:xfrm>
          <a:prstGeom prst="rect">
            <a:avLst/>
          </a:prstGeom>
          <a:noFill/>
        </p:spPr>
        <p:txBody>
          <a:bodyPr wrap="square" lIns="0" tIns="0" rIns="0" bIns="0" rtlCol="0">
            <a:spAutoFit/>
          </a:bodyPr>
          <a:lstStyle/>
          <a:p>
            <a:pPr algn="l"/>
            <a:r>
              <a:rPr lang="en-GB" sz="1600" b="1" dirty="0" err="1"/>
              <a:t>Prélèvement</a:t>
            </a:r>
            <a:r>
              <a:rPr lang="en-GB" sz="1600" b="1" dirty="0"/>
              <a:t> à 40m</a:t>
            </a:r>
          </a:p>
        </p:txBody>
      </p:sp>
      <p:pic>
        <p:nvPicPr>
          <p:cNvPr id="16" name="Picture 15" descr="1974">
            <a:extLst>
              <a:ext uri="{FF2B5EF4-FFF2-40B4-BE49-F238E27FC236}">
                <a16:creationId xmlns:a16="http://schemas.microsoft.com/office/drawing/2014/main" id="{CA63A158-5951-0211-0E83-2207C1D4592A}"/>
              </a:ext>
            </a:extLst>
          </p:cNvPr>
          <p:cNvPicPr>
            <a:picLocks noChangeAspect="1"/>
          </p:cNvPicPr>
          <p:nvPr/>
        </p:nvPicPr>
        <p:blipFill rotWithShape="1">
          <a:blip r:embed="rId6"/>
          <a:srcRect t="29230" b="14520"/>
          <a:stretch/>
        </p:blipFill>
        <p:spPr>
          <a:xfrm>
            <a:off x="5303946" y="2701391"/>
            <a:ext cx="3356307" cy="1887923"/>
          </a:xfrm>
          <a:prstGeom prst="rect">
            <a:avLst/>
          </a:prstGeom>
          <a:noFill/>
        </p:spPr>
      </p:pic>
    </p:spTree>
    <p:extLst>
      <p:ext uri="{BB962C8B-B14F-4D97-AF65-F5344CB8AC3E}">
        <p14:creationId xmlns:p14="http://schemas.microsoft.com/office/powerpoint/2010/main" val="312570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817832B8-B6FC-4A20-9144-23BF2ABDD0ED}"/>
              </a:ext>
            </a:extLst>
          </p:cNvPr>
          <p:cNvSpPr>
            <a:spLocks noGrp="1"/>
          </p:cNvSpPr>
          <p:nvPr>
            <p:ph idx="1"/>
          </p:nvPr>
        </p:nvSpPr>
        <p:spPr>
          <a:xfrm>
            <a:off x="263352" y="1340768"/>
            <a:ext cx="8856984" cy="4608512"/>
          </a:xfrm>
        </p:spPr>
        <p:txBody>
          <a:bodyPr/>
          <a:lstStyle/>
          <a:p>
            <a:pPr marL="342900" indent="-342900">
              <a:buFont typeface="Arial" panose="020B0604020202020204" pitchFamily="34" charset="0"/>
              <a:buChar char="•"/>
            </a:pPr>
            <a:r>
              <a:rPr lang="en-GB" b="0" dirty="0"/>
              <a:t>2018 – reference year for RUN2</a:t>
            </a:r>
          </a:p>
          <a:p>
            <a:pPr marL="342900" indent="-342900">
              <a:buFont typeface="Arial" panose="020B0604020202020204" pitchFamily="34" charset="0"/>
              <a:buChar char="•"/>
            </a:pPr>
            <a:r>
              <a:rPr lang="en-GB" b="0" dirty="0"/>
              <a:t>~1.6 Mm</a:t>
            </a:r>
            <a:r>
              <a:rPr lang="en-GB" b="0" baseline="30000" dirty="0"/>
              <a:t>3</a:t>
            </a:r>
            <a:r>
              <a:rPr lang="en-GB" b="0" dirty="0"/>
              <a:t> for PS, SPS and LHC cooling towers</a:t>
            </a:r>
          </a:p>
          <a:p>
            <a:pPr marL="666900" lvl="1" indent="-342900">
              <a:buFont typeface="Arial" panose="020B0604020202020204" pitchFamily="34" charset="0"/>
              <a:buChar char="•"/>
            </a:pPr>
            <a:r>
              <a:rPr lang="en-GB" dirty="0"/>
              <a:t>Evaporation</a:t>
            </a:r>
          </a:p>
          <a:p>
            <a:pPr marL="666900" lvl="1" indent="-342900">
              <a:buFont typeface="Arial" panose="020B0604020202020204" pitchFamily="34" charset="0"/>
              <a:buChar char="•"/>
            </a:pPr>
            <a:r>
              <a:rPr lang="en-GB" b="0" dirty="0"/>
              <a:t>Blowdown water discharged into nearby rivers</a:t>
            </a:r>
          </a:p>
          <a:p>
            <a:pPr marL="342900" indent="-342900">
              <a:buFont typeface="Arial" panose="020B0604020202020204" pitchFamily="34" charset="0"/>
              <a:buChar char="•"/>
            </a:pPr>
            <a:r>
              <a:rPr lang="en-GB" b="0" dirty="0"/>
              <a:t>~1.3 Mm</a:t>
            </a:r>
            <a:r>
              <a:rPr lang="en-GB" b="0" baseline="30000" dirty="0"/>
              <a:t>3</a:t>
            </a:r>
            <a:r>
              <a:rPr lang="en-GB" b="0" dirty="0"/>
              <a:t> for other cooling/industrial services</a:t>
            </a:r>
          </a:p>
          <a:p>
            <a:pPr marL="666900" lvl="1" indent="-342900">
              <a:buFont typeface="Arial" panose="020B0604020202020204" pitchFamily="34" charset="0"/>
              <a:buChar char="•"/>
            </a:pPr>
            <a:r>
              <a:rPr lang="en-GB" dirty="0"/>
              <a:t>Discharged into nearby rivers</a:t>
            </a:r>
            <a:endParaRPr lang="en-GB" b="0" dirty="0"/>
          </a:p>
          <a:p>
            <a:pPr marL="342900" indent="-342900">
              <a:buFont typeface="Arial" panose="020B0604020202020204" pitchFamily="34" charset="0"/>
              <a:buChar char="•"/>
            </a:pPr>
            <a:r>
              <a:rPr lang="en-GB" b="0" dirty="0"/>
              <a:t>~0.5 Mm</a:t>
            </a:r>
            <a:r>
              <a:rPr lang="en-GB" b="0" baseline="30000" dirty="0"/>
              <a:t>3</a:t>
            </a:r>
            <a:r>
              <a:rPr lang="en-GB" b="0" dirty="0"/>
              <a:t> for </a:t>
            </a:r>
            <a:r>
              <a:rPr lang="en-GB" b="0" dirty="0" err="1"/>
              <a:t>Meyrin</a:t>
            </a:r>
            <a:r>
              <a:rPr lang="en-GB" b="0" dirty="0"/>
              <a:t>/</a:t>
            </a:r>
            <a:r>
              <a:rPr lang="en-GB" b="0" dirty="0" err="1"/>
              <a:t>Prévessin</a:t>
            </a:r>
            <a:r>
              <a:rPr lang="en-GB" b="0" dirty="0"/>
              <a:t> sanitary use</a:t>
            </a:r>
          </a:p>
          <a:p>
            <a:pPr marL="666900" lvl="1" indent="-342900">
              <a:buFont typeface="Arial" panose="020B0604020202020204" pitchFamily="34" charset="0"/>
              <a:buChar char="•"/>
            </a:pPr>
            <a:r>
              <a:rPr lang="en-GB" b="0" dirty="0"/>
              <a:t>Evacuated via wastewater circuit</a:t>
            </a:r>
          </a:p>
          <a:p>
            <a:pPr marL="342900" indent="-342900">
              <a:buFont typeface="Arial" panose="020B0604020202020204" pitchFamily="34" charset="0"/>
              <a:buChar char="•"/>
            </a:pPr>
            <a:r>
              <a:rPr lang="en-GB" dirty="0"/>
              <a:t>Total ~3.4 Mm</a:t>
            </a:r>
            <a:r>
              <a:rPr lang="en-GB" baseline="30000" dirty="0"/>
              <a:t>3</a:t>
            </a:r>
          </a:p>
          <a:p>
            <a:endParaRPr lang="en-GB" dirty="0"/>
          </a:p>
        </p:txBody>
      </p:sp>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err="1"/>
              <a:t>What</a:t>
            </a:r>
            <a:r>
              <a:rPr lang="fr-FR" dirty="0"/>
              <a:t> are </a:t>
            </a:r>
            <a:r>
              <a:rPr lang="fr-FR" dirty="0" err="1"/>
              <a:t>we</a:t>
            </a:r>
            <a:r>
              <a:rPr lang="fr-FR" dirty="0"/>
              <a:t> </a:t>
            </a:r>
            <a:r>
              <a:rPr lang="fr-FR" dirty="0" err="1"/>
              <a:t>using</a:t>
            </a:r>
            <a:r>
              <a:rPr lang="fr-FR" dirty="0"/>
              <a:t> the water for?</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026" name="52A55760-A658-4A7B-AC5B-9196EF43274B" descr="IMG_5341.jpg">
            <a:extLst>
              <a:ext uri="{FF2B5EF4-FFF2-40B4-BE49-F238E27FC236}">
                <a16:creationId xmlns:a16="http://schemas.microsoft.com/office/drawing/2014/main" id="{5D4B9BFD-8D2E-C158-9E9A-55C15ECDD4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2784" y="958177"/>
            <a:ext cx="2887552" cy="2165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4569CF77-5695-7F22-992B-C7E1E4FAA8DB}"/>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197264" y="93694"/>
            <a:ext cx="2887552" cy="1728966"/>
          </a:xfrm>
          <a:prstGeom prst="rect">
            <a:avLst/>
          </a:prstGeom>
        </p:spPr>
      </p:pic>
      <p:pic>
        <p:nvPicPr>
          <p:cNvPr id="1027" name="8BC2D67D-6CF9-4F70-9811-3CD3D9965FC9" descr="IMG_5343.jpg">
            <a:extLst>
              <a:ext uri="{FF2B5EF4-FFF2-40B4-BE49-F238E27FC236}">
                <a16:creationId xmlns:a16="http://schemas.microsoft.com/office/drawing/2014/main" id="{D49A32AD-43D6-7F2C-1E1C-4606B431C97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97264" y="1889495"/>
            <a:ext cx="2887552" cy="215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5">
            <a:extLst>
              <a:ext uri="{FF2B5EF4-FFF2-40B4-BE49-F238E27FC236}">
                <a16:creationId xmlns:a16="http://schemas.microsoft.com/office/drawing/2014/main" id="{1DFBFBAA-5E0B-675B-4CF1-CB6E77D7CF65}"/>
              </a:ext>
            </a:extLst>
          </p:cNvPr>
          <p:cNvSpPr>
            <a:spLocks noGrp="1"/>
          </p:cNvSpPr>
          <p:nvPr>
            <p:ph type="dt" sz="half" idx="10"/>
          </p:nvPr>
        </p:nvSpPr>
        <p:spPr>
          <a:xfrm>
            <a:off x="2910348" y="6378349"/>
            <a:ext cx="1206040" cy="365125"/>
          </a:xfrm>
        </p:spPr>
        <p:txBody>
          <a:bodyPr/>
          <a:lstStyle/>
          <a:p>
            <a:r>
              <a:rPr lang="en-US" dirty="0"/>
              <a:t>8 November 2024</a:t>
            </a:r>
          </a:p>
        </p:txBody>
      </p:sp>
      <p:sp>
        <p:nvSpPr>
          <p:cNvPr id="4" name="Footer Placeholder 7">
            <a:extLst>
              <a:ext uri="{FF2B5EF4-FFF2-40B4-BE49-F238E27FC236}">
                <a16:creationId xmlns:a16="http://schemas.microsoft.com/office/drawing/2014/main" id="{4BBE9515-0370-D731-7329-A1345653BA7A}"/>
              </a:ext>
            </a:extLst>
          </p:cNvPr>
          <p:cNvSpPr>
            <a:spLocks noGrp="1"/>
          </p:cNvSpPr>
          <p:nvPr>
            <p:ph type="ftr" sz="quarter" idx="11"/>
          </p:nvPr>
        </p:nvSpPr>
        <p:spPr>
          <a:xfrm>
            <a:off x="4259262" y="6383848"/>
            <a:ext cx="6848284" cy="365125"/>
          </a:xfrm>
        </p:spPr>
        <p:txBody>
          <a:bodyPr/>
          <a:lstStyle/>
          <a:p>
            <a:r>
              <a:rPr lang="en-GB"/>
              <a:t>CERN and the Environment Town Hall</a:t>
            </a:r>
            <a:endParaRPr lang="en-US" dirty="0"/>
          </a:p>
        </p:txBody>
      </p:sp>
      <p:graphicFrame>
        <p:nvGraphicFramePr>
          <p:cNvPr id="6" name="Chart 5">
            <a:extLst>
              <a:ext uri="{FF2B5EF4-FFF2-40B4-BE49-F238E27FC236}">
                <a16:creationId xmlns:a16="http://schemas.microsoft.com/office/drawing/2014/main" id="{2C16E010-DF40-B677-6B4E-A9B76297A77C}"/>
              </a:ext>
            </a:extLst>
          </p:cNvPr>
          <p:cNvGraphicFramePr>
            <a:graphicFrameLocks/>
          </p:cNvGraphicFramePr>
          <p:nvPr>
            <p:extLst>
              <p:ext uri="{D42A27DB-BD31-4B8C-83A1-F6EECF244321}">
                <p14:modId xmlns:p14="http://schemas.microsoft.com/office/powerpoint/2010/main" val="984769627"/>
              </p:ext>
            </p:extLst>
          </p:nvPr>
        </p:nvGraphicFramePr>
        <p:xfrm>
          <a:off x="6232784" y="3499978"/>
          <a:ext cx="4572000" cy="27432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379899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506" y="86383"/>
            <a:ext cx="11376025" cy="1065742"/>
          </a:xfrm>
        </p:spPr>
        <p:txBody>
          <a:bodyPr/>
          <a:lstStyle/>
          <a:p>
            <a:r>
              <a:rPr lang="en-US" dirty="0"/>
              <a:t>Water consumption</a:t>
            </a:r>
            <a:endParaRPr lang="en-US" sz="2000" dirty="0"/>
          </a:p>
        </p:txBody>
      </p:sp>
      <p:sp>
        <p:nvSpPr>
          <p:cNvPr id="4" name="Date Placeholder 3">
            <a:extLst>
              <a:ext uri="{FF2B5EF4-FFF2-40B4-BE49-F238E27FC236}">
                <a16:creationId xmlns:a16="http://schemas.microsoft.com/office/drawing/2014/main" id="{087DED96-90AD-038D-AB24-A85549995734}"/>
              </a:ext>
            </a:extLst>
          </p:cNvPr>
          <p:cNvSpPr>
            <a:spLocks noGrp="1"/>
          </p:cNvSpPr>
          <p:nvPr>
            <p:ph type="dt" sz="half" idx="10"/>
          </p:nvPr>
        </p:nvSpPr>
        <p:spPr/>
        <p:txBody>
          <a:bodyPr/>
          <a:lstStyle/>
          <a:p>
            <a:r>
              <a:rPr lang="en-US"/>
              <a:t>8 November 2024</a:t>
            </a:r>
            <a:endParaRPr lang="en-US" dirty="0"/>
          </a:p>
        </p:txBody>
      </p:sp>
      <p:sp>
        <p:nvSpPr>
          <p:cNvPr id="6" name="Footer Placeholder 5">
            <a:extLst>
              <a:ext uri="{FF2B5EF4-FFF2-40B4-BE49-F238E27FC236}">
                <a16:creationId xmlns:a16="http://schemas.microsoft.com/office/drawing/2014/main" id="{622982BB-245A-F1FC-2599-92777A520F1C}"/>
              </a:ext>
            </a:extLst>
          </p:cNvPr>
          <p:cNvSpPr>
            <a:spLocks noGrp="1"/>
          </p:cNvSpPr>
          <p:nvPr>
            <p:ph type="ftr" sz="quarter" idx="11"/>
          </p:nvPr>
        </p:nvSpPr>
        <p:spPr/>
        <p:txBody>
          <a:bodyPr/>
          <a:lstStyle/>
          <a:p>
            <a:r>
              <a:rPr lang="en-GB"/>
              <a:t>CERN and the Environment Town Hall</a:t>
            </a:r>
            <a:endParaRPr lang="en-US" dirty="0"/>
          </a:p>
        </p:txBody>
      </p:sp>
      <p:sp>
        <p:nvSpPr>
          <p:cNvPr id="7" name="Slide Number Placeholder 6">
            <a:extLst>
              <a:ext uri="{FF2B5EF4-FFF2-40B4-BE49-F238E27FC236}">
                <a16:creationId xmlns:a16="http://schemas.microsoft.com/office/drawing/2014/main" id="{E84FABAA-5D86-B152-7592-A9B0875F6325}"/>
              </a:ext>
            </a:extLst>
          </p:cNvPr>
          <p:cNvSpPr>
            <a:spLocks noGrp="1"/>
          </p:cNvSpPr>
          <p:nvPr>
            <p:ph type="sldNum" sz="quarter" idx="12"/>
          </p:nvPr>
        </p:nvSpPr>
        <p:spPr/>
        <p:txBody>
          <a:bodyPr/>
          <a:lstStyle/>
          <a:p>
            <a:fld id="{8D6C380F-326D-3C40-9EE7-7FBAB0953422}" type="slidenum">
              <a:rPr lang="en-US" smtClean="0"/>
              <a:pPr/>
              <a:t>5</a:t>
            </a:fld>
            <a:endParaRPr lang="en-US"/>
          </a:p>
        </p:txBody>
      </p:sp>
      <p:graphicFrame>
        <p:nvGraphicFramePr>
          <p:cNvPr id="9" name="Chart 8">
            <a:extLst>
              <a:ext uri="{FF2B5EF4-FFF2-40B4-BE49-F238E27FC236}">
                <a16:creationId xmlns:a16="http://schemas.microsoft.com/office/drawing/2014/main" id="{E381F3E8-FE7F-FA58-30A0-7514C79E2095}"/>
              </a:ext>
            </a:extLst>
          </p:cNvPr>
          <p:cNvGraphicFramePr>
            <a:graphicFrameLocks/>
          </p:cNvGraphicFramePr>
          <p:nvPr>
            <p:extLst>
              <p:ext uri="{D42A27DB-BD31-4B8C-83A1-F6EECF244321}">
                <p14:modId xmlns:p14="http://schemas.microsoft.com/office/powerpoint/2010/main" val="1969860367"/>
              </p:ext>
            </p:extLst>
          </p:nvPr>
        </p:nvGraphicFramePr>
        <p:xfrm>
          <a:off x="436469" y="589954"/>
          <a:ext cx="11319061" cy="5678091"/>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Rounded Corners 9">
            <a:extLst>
              <a:ext uri="{FF2B5EF4-FFF2-40B4-BE49-F238E27FC236}">
                <a16:creationId xmlns:a16="http://schemas.microsoft.com/office/drawing/2014/main" id="{AB6A0D8A-905D-E86E-335D-08881EF8A06C}"/>
              </a:ext>
            </a:extLst>
          </p:cNvPr>
          <p:cNvSpPr/>
          <p:nvPr/>
        </p:nvSpPr>
        <p:spPr>
          <a:xfrm>
            <a:off x="4909700" y="1427747"/>
            <a:ext cx="1243263" cy="4267200"/>
          </a:xfrm>
          <a:prstGeom prst="roundRect">
            <a:avLst/>
          </a:prstGeom>
          <a:solidFill>
            <a:srgbClr val="0033A0">
              <a:alpha val="4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LS1</a:t>
            </a:r>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p:txBody>
      </p:sp>
      <p:sp>
        <p:nvSpPr>
          <p:cNvPr id="11" name="Rectangle: Rounded Corners 10">
            <a:extLst>
              <a:ext uri="{FF2B5EF4-FFF2-40B4-BE49-F238E27FC236}">
                <a16:creationId xmlns:a16="http://schemas.microsoft.com/office/drawing/2014/main" id="{FCDAE963-119B-1DD1-036C-436BFC49CF6C}"/>
              </a:ext>
            </a:extLst>
          </p:cNvPr>
          <p:cNvSpPr/>
          <p:nvPr/>
        </p:nvSpPr>
        <p:spPr>
          <a:xfrm>
            <a:off x="8559279" y="1427747"/>
            <a:ext cx="1827984" cy="4267200"/>
          </a:xfrm>
          <a:prstGeom prst="roundRect">
            <a:avLst/>
          </a:prstGeom>
          <a:solidFill>
            <a:srgbClr val="0033A0">
              <a:alpha val="4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LS2</a:t>
            </a:r>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a:p>
            <a:pPr algn="ctr"/>
            <a:endParaRPr lang="fr-CH" dirty="0"/>
          </a:p>
        </p:txBody>
      </p:sp>
    </p:spTree>
    <p:extLst>
      <p:ext uri="{BB962C8B-B14F-4D97-AF65-F5344CB8AC3E}">
        <p14:creationId xmlns:p14="http://schemas.microsoft.com/office/powerpoint/2010/main" val="3007736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iagram of a heat pump diagram&#10;&#10;Description automatically generated">
            <a:extLst>
              <a:ext uri="{FF2B5EF4-FFF2-40B4-BE49-F238E27FC236}">
                <a16:creationId xmlns:a16="http://schemas.microsoft.com/office/drawing/2014/main" id="{BF90C027-1A8D-228E-0D4D-BB71BA133BD9}"/>
              </a:ext>
            </a:extLst>
          </p:cNvPr>
          <p:cNvPicPr>
            <a:picLocks noChangeAspect="1"/>
          </p:cNvPicPr>
          <p:nvPr/>
        </p:nvPicPr>
        <p:blipFill>
          <a:blip r:embed="rId2"/>
          <a:srcRect b="3434"/>
          <a:stretch/>
        </p:blipFill>
        <p:spPr>
          <a:xfrm>
            <a:off x="20" y="10"/>
            <a:ext cx="12191980" cy="6857990"/>
          </a:xfrm>
          <a:prstGeom prst="rect">
            <a:avLst/>
          </a:prstGeom>
          <a:noFill/>
        </p:spPr>
      </p:pic>
      <p:sp>
        <p:nvSpPr>
          <p:cNvPr id="3" name="Date Placeholder 2" hidden="1">
            <a:extLst>
              <a:ext uri="{FF2B5EF4-FFF2-40B4-BE49-F238E27FC236}">
                <a16:creationId xmlns:a16="http://schemas.microsoft.com/office/drawing/2014/main" id="{56188B7A-908A-2A81-931A-838B841A759E}"/>
              </a:ext>
            </a:extLst>
          </p:cNvPr>
          <p:cNvSpPr>
            <a:spLocks noGrp="1"/>
          </p:cNvSpPr>
          <p:nvPr>
            <p:ph type="dt" sz="half" idx="10"/>
          </p:nvPr>
        </p:nvSpPr>
        <p:spPr/>
        <p:txBody>
          <a:bodyPr/>
          <a:lstStyle/>
          <a:p>
            <a:pPr>
              <a:spcAft>
                <a:spcPts val="600"/>
              </a:spcAft>
            </a:pPr>
            <a:r>
              <a:rPr lang="en-US"/>
              <a:t>8 November 2024</a:t>
            </a:r>
          </a:p>
        </p:txBody>
      </p:sp>
      <p:sp>
        <p:nvSpPr>
          <p:cNvPr id="5" name="Slide Number Placeholder 4" hidden="1">
            <a:extLst>
              <a:ext uri="{FF2B5EF4-FFF2-40B4-BE49-F238E27FC236}">
                <a16:creationId xmlns:a16="http://schemas.microsoft.com/office/drawing/2014/main" id="{ECF5AE98-1D69-AE8B-E2B9-4AABD5FD0416}"/>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6</a:t>
            </a:fld>
            <a:endParaRPr lang="en-US"/>
          </a:p>
        </p:txBody>
      </p:sp>
      <p:sp>
        <p:nvSpPr>
          <p:cNvPr id="10" name="TextBox 9">
            <a:extLst>
              <a:ext uri="{FF2B5EF4-FFF2-40B4-BE49-F238E27FC236}">
                <a16:creationId xmlns:a16="http://schemas.microsoft.com/office/drawing/2014/main" id="{FDF43A7A-B20D-A19E-0CD6-A2ED9162597F}"/>
              </a:ext>
            </a:extLst>
          </p:cNvPr>
          <p:cNvSpPr txBox="1"/>
          <p:nvPr/>
        </p:nvSpPr>
        <p:spPr>
          <a:xfrm>
            <a:off x="9984432" y="260648"/>
            <a:ext cx="2707290" cy="830997"/>
          </a:xfrm>
          <a:prstGeom prst="rect">
            <a:avLst/>
          </a:prstGeom>
          <a:noFill/>
        </p:spPr>
        <p:txBody>
          <a:bodyPr wrap="square" lIns="0" tIns="0" rIns="0" bIns="0" rtlCol="0">
            <a:spAutoFit/>
          </a:bodyPr>
          <a:lstStyle/>
          <a:p>
            <a:pPr algn="l"/>
            <a:r>
              <a:rPr lang="en-GB" dirty="0"/>
              <a:t>Courtesy – VEOLIA</a:t>
            </a:r>
          </a:p>
          <a:p>
            <a:pPr algn="l"/>
            <a:r>
              <a:rPr lang="en-GB" dirty="0"/>
              <a:t>Contract S294/EN</a:t>
            </a:r>
          </a:p>
          <a:p>
            <a:pPr algn="l"/>
            <a:r>
              <a:rPr lang="en-GB" dirty="0"/>
              <a:t>Water treatment</a:t>
            </a:r>
          </a:p>
        </p:txBody>
      </p:sp>
      <p:sp>
        <p:nvSpPr>
          <p:cNvPr id="11" name="Oval 10">
            <a:extLst>
              <a:ext uri="{FF2B5EF4-FFF2-40B4-BE49-F238E27FC236}">
                <a16:creationId xmlns:a16="http://schemas.microsoft.com/office/drawing/2014/main" id="{35771B7D-5C8A-A16A-AB8D-D9C46D914380}"/>
              </a:ext>
            </a:extLst>
          </p:cNvPr>
          <p:cNvSpPr/>
          <p:nvPr/>
        </p:nvSpPr>
        <p:spPr>
          <a:xfrm>
            <a:off x="2711624" y="4509120"/>
            <a:ext cx="1404764" cy="2348880"/>
          </a:xfrm>
          <a:prstGeom prst="ellipse">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875B461A-E350-4098-FB79-69E455D61DE5}"/>
              </a:ext>
            </a:extLst>
          </p:cNvPr>
          <p:cNvSpPr/>
          <p:nvPr/>
        </p:nvSpPr>
        <p:spPr>
          <a:xfrm rot="3300620">
            <a:off x="3441745" y="-215240"/>
            <a:ext cx="1995335" cy="3044112"/>
          </a:xfrm>
          <a:prstGeom prst="ellipse">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51A4BCF0-02C5-4413-832B-0BC4BC48C243}"/>
              </a:ext>
            </a:extLst>
          </p:cNvPr>
          <p:cNvSpPr txBox="1"/>
          <p:nvPr/>
        </p:nvSpPr>
        <p:spPr>
          <a:xfrm>
            <a:off x="6758993" y="281515"/>
            <a:ext cx="2707290" cy="923330"/>
          </a:xfrm>
          <a:prstGeom prst="rect">
            <a:avLst/>
          </a:prstGeom>
          <a:noFill/>
          <a:ln w="19050">
            <a:solidFill>
              <a:schemeClr val="tx2">
                <a:lumMod val="50000"/>
              </a:schemeClr>
            </a:solidFill>
          </a:ln>
        </p:spPr>
        <p:txBody>
          <a:bodyPr wrap="square">
            <a:spAutoFit/>
          </a:bodyPr>
          <a:lstStyle/>
          <a:p>
            <a:r>
              <a:rPr lang="en-GB" dirty="0">
                <a:solidFill>
                  <a:srgbClr val="FF0000"/>
                </a:solidFill>
              </a:rPr>
              <a:t>During a run year CERN cooling towers consume ~1’600 Mm3/year</a:t>
            </a:r>
          </a:p>
        </p:txBody>
      </p:sp>
      <p:sp>
        <p:nvSpPr>
          <p:cNvPr id="18" name="Footer Placeholder 17">
            <a:extLst>
              <a:ext uri="{FF2B5EF4-FFF2-40B4-BE49-F238E27FC236}">
                <a16:creationId xmlns:a16="http://schemas.microsoft.com/office/drawing/2014/main" id="{CAA12FD9-71C9-CC6A-E8CD-4C83D5E88D82}"/>
              </a:ext>
            </a:extLst>
          </p:cNvPr>
          <p:cNvSpPr>
            <a:spLocks noGrp="1"/>
          </p:cNvSpPr>
          <p:nvPr>
            <p:ph type="ftr" sz="quarter" idx="11"/>
          </p:nvPr>
        </p:nvSpPr>
        <p:spPr/>
        <p:txBody>
          <a:bodyPr/>
          <a:lstStyle/>
          <a:p>
            <a:r>
              <a:rPr lang="en-GB"/>
              <a:t>CERN and the Environment Town Hall</a:t>
            </a:r>
            <a:endParaRPr lang="en-US" dirty="0"/>
          </a:p>
        </p:txBody>
      </p:sp>
    </p:spTree>
    <p:extLst>
      <p:ext uri="{BB962C8B-B14F-4D97-AF65-F5344CB8AC3E}">
        <p14:creationId xmlns:p14="http://schemas.microsoft.com/office/powerpoint/2010/main" val="367547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130106-C309-B6C1-59CC-343C256C41DE}"/>
              </a:ext>
            </a:extLst>
          </p:cNvPr>
          <p:cNvSpPr>
            <a:spLocks noGrp="1"/>
          </p:cNvSpPr>
          <p:nvPr>
            <p:ph type="title"/>
          </p:nvPr>
        </p:nvSpPr>
        <p:spPr/>
        <p:txBody>
          <a:bodyPr/>
          <a:lstStyle/>
          <a:p>
            <a:r>
              <a:rPr lang="en-GB" dirty="0"/>
              <a:t>Why cooling tower water treatment ?</a:t>
            </a:r>
          </a:p>
        </p:txBody>
      </p:sp>
      <p:sp>
        <p:nvSpPr>
          <p:cNvPr id="7" name="Content Placeholder 6">
            <a:extLst>
              <a:ext uri="{FF2B5EF4-FFF2-40B4-BE49-F238E27FC236}">
                <a16:creationId xmlns:a16="http://schemas.microsoft.com/office/drawing/2014/main" id="{73E7470A-52A6-5042-3C86-2C920C6AE171}"/>
              </a:ext>
            </a:extLst>
          </p:cNvPr>
          <p:cNvSpPr>
            <a:spLocks noGrp="1"/>
          </p:cNvSpPr>
          <p:nvPr>
            <p:ph sz="half" idx="1"/>
          </p:nvPr>
        </p:nvSpPr>
        <p:spPr/>
        <p:txBody>
          <a:bodyPr/>
          <a:lstStyle/>
          <a:p>
            <a:r>
              <a:rPr lang="en-GB" dirty="0"/>
              <a:t>For Safety and technical reasons:</a:t>
            </a:r>
          </a:p>
          <a:p>
            <a:pPr marL="342900" indent="-342900">
              <a:buFont typeface="Arial" panose="020B0604020202020204" pitchFamily="34" charset="0"/>
              <a:buChar char="•"/>
            </a:pPr>
            <a:r>
              <a:rPr lang="en-GB" dirty="0"/>
              <a:t>Minimise the risk of</a:t>
            </a:r>
          </a:p>
          <a:p>
            <a:pPr marL="666750" lvl="1" indent="-342900">
              <a:buFont typeface="Arial" panose="020B0604020202020204" pitchFamily="34" charset="0"/>
              <a:buChar char="•"/>
            </a:pPr>
            <a:r>
              <a:rPr lang="en-GB" dirty="0"/>
              <a:t>corrosion</a:t>
            </a:r>
          </a:p>
          <a:p>
            <a:pPr marL="666750" lvl="1" indent="-342900">
              <a:buFont typeface="Arial" panose="020B0604020202020204" pitchFamily="34" charset="0"/>
              <a:buChar char="•"/>
            </a:pPr>
            <a:r>
              <a:rPr lang="en-GB" dirty="0"/>
              <a:t>scaling</a:t>
            </a:r>
          </a:p>
          <a:p>
            <a:pPr marL="666750" lvl="1" indent="-342900">
              <a:buFont typeface="Arial" panose="020B0604020202020204" pitchFamily="34" charset="0"/>
              <a:buChar char="•"/>
            </a:pPr>
            <a:r>
              <a:rPr lang="en-GB" dirty="0"/>
              <a:t>fouling</a:t>
            </a:r>
          </a:p>
          <a:p>
            <a:pPr marL="666750" lvl="1" indent="-342900">
              <a:buFont typeface="Arial" panose="020B0604020202020204" pitchFamily="34" charset="0"/>
              <a:buChar char="•"/>
            </a:pPr>
            <a:r>
              <a:rPr lang="en-GB" dirty="0"/>
              <a:t>microbiological build-up</a:t>
            </a:r>
          </a:p>
          <a:p>
            <a:pPr marL="666750" lvl="1" indent="-342900">
              <a:buFont typeface="Arial" panose="020B0604020202020204" pitchFamily="34" charset="0"/>
              <a:buChar char="•"/>
            </a:pPr>
            <a:endParaRPr lang="en-GB" dirty="0"/>
          </a:p>
        </p:txBody>
      </p:sp>
      <p:sp>
        <p:nvSpPr>
          <p:cNvPr id="8" name="Content Placeholder 7">
            <a:extLst>
              <a:ext uri="{FF2B5EF4-FFF2-40B4-BE49-F238E27FC236}">
                <a16:creationId xmlns:a16="http://schemas.microsoft.com/office/drawing/2014/main" id="{7731F4A8-6887-04E6-0195-8A0B89200228}"/>
              </a:ext>
            </a:extLst>
          </p:cNvPr>
          <p:cNvSpPr>
            <a:spLocks noGrp="1"/>
          </p:cNvSpPr>
          <p:nvPr>
            <p:ph sz="half" idx="2"/>
          </p:nvPr>
        </p:nvSpPr>
        <p:spPr/>
        <p:txBody>
          <a:bodyPr/>
          <a:lstStyle/>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Minimise the risk of</a:t>
            </a:r>
          </a:p>
          <a:p>
            <a:pPr marL="666750" lvl="1" indent="-342900">
              <a:buFont typeface="Arial" panose="020B0604020202020204" pitchFamily="34" charset="0"/>
              <a:buChar char="•"/>
            </a:pPr>
            <a:r>
              <a:rPr lang="en-GB" b="1" dirty="0">
                <a:solidFill>
                  <a:srgbClr val="FF0000"/>
                </a:solidFill>
              </a:rPr>
              <a:t>LEGIONELLA</a:t>
            </a:r>
          </a:p>
          <a:p>
            <a:pPr marL="990900" lvl="2" indent="-342900"/>
            <a:r>
              <a:rPr lang="en-GB" b="1" dirty="0">
                <a:solidFill>
                  <a:srgbClr val="FF0000"/>
                </a:solidFill>
              </a:rPr>
              <a:t>Applying French law</a:t>
            </a:r>
          </a:p>
          <a:p>
            <a:pPr marL="990900" lvl="2" indent="-342900"/>
            <a:r>
              <a:rPr lang="en-GB" b="1" dirty="0">
                <a:solidFill>
                  <a:srgbClr val="FF0000"/>
                </a:solidFill>
              </a:rPr>
              <a:t>Regular monitoring / laboratory tests</a:t>
            </a:r>
          </a:p>
          <a:p>
            <a:pPr marL="990900" lvl="2" indent="-342900"/>
            <a:r>
              <a:rPr lang="en-GB" b="1" dirty="0">
                <a:solidFill>
                  <a:srgbClr val="FF0000"/>
                </a:solidFill>
              </a:rPr>
              <a:t>Annual emptying and cleaning of every cooling tower</a:t>
            </a:r>
          </a:p>
        </p:txBody>
      </p:sp>
      <p:sp>
        <p:nvSpPr>
          <p:cNvPr id="4" name="Date Placeholder 3">
            <a:extLst>
              <a:ext uri="{FF2B5EF4-FFF2-40B4-BE49-F238E27FC236}">
                <a16:creationId xmlns:a16="http://schemas.microsoft.com/office/drawing/2014/main" id="{727C1B13-47B3-290E-11F5-B39C8566D180}"/>
              </a:ext>
            </a:extLst>
          </p:cNvPr>
          <p:cNvSpPr>
            <a:spLocks noGrp="1"/>
          </p:cNvSpPr>
          <p:nvPr>
            <p:ph type="dt" sz="half" idx="10"/>
          </p:nvPr>
        </p:nvSpPr>
        <p:spPr/>
        <p:txBody>
          <a:bodyPr/>
          <a:lstStyle/>
          <a:p>
            <a:r>
              <a:rPr lang="en-US"/>
              <a:t>8 November 2024</a:t>
            </a:r>
            <a:endParaRPr lang="en-US" dirty="0"/>
          </a:p>
        </p:txBody>
      </p:sp>
      <p:sp>
        <p:nvSpPr>
          <p:cNvPr id="5" name="Footer Placeholder 4">
            <a:extLst>
              <a:ext uri="{FF2B5EF4-FFF2-40B4-BE49-F238E27FC236}">
                <a16:creationId xmlns:a16="http://schemas.microsoft.com/office/drawing/2014/main" id="{7A4E5391-265A-0A10-F51F-12F58E826491}"/>
              </a:ext>
            </a:extLst>
          </p:cNvPr>
          <p:cNvSpPr>
            <a:spLocks noGrp="1"/>
          </p:cNvSpPr>
          <p:nvPr>
            <p:ph type="ftr" sz="quarter" idx="11"/>
          </p:nvPr>
        </p:nvSpPr>
        <p:spPr/>
        <p:txBody>
          <a:bodyPr/>
          <a:lstStyle/>
          <a:p>
            <a:r>
              <a:rPr lang="en-GB"/>
              <a:t>CERN and the Environment Town Hall</a:t>
            </a:r>
            <a:endParaRPr lang="en-US" dirty="0"/>
          </a:p>
        </p:txBody>
      </p:sp>
      <p:sp>
        <p:nvSpPr>
          <p:cNvPr id="6" name="Slide Number Placeholder 5">
            <a:extLst>
              <a:ext uri="{FF2B5EF4-FFF2-40B4-BE49-F238E27FC236}">
                <a16:creationId xmlns:a16="http://schemas.microsoft.com/office/drawing/2014/main" id="{A56F152A-D643-C85F-279C-46C715543B3E}"/>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9" name="B5A22D32-D6AE-4B06-A470-6DDC0C057173" descr="IMG_5344.jpg">
            <a:extLst>
              <a:ext uri="{FF2B5EF4-FFF2-40B4-BE49-F238E27FC236}">
                <a16:creationId xmlns:a16="http://schemas.microsoft.com/office/drawing/2014/main" id="{F0B1B314-0526-C51E-24D8-CDBE7EF833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1742" y="2539845"/>
            <a:ext cx="2649384" cy="198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62DAE638-2299-904C-03B3-0782BDBC8761}"/>
              </a:ext>
            </a:extLst>
          </p:cNvPr>
          <p:cNvSpPr txBox="1"/>
          <p:nvPr/>
        </p:nvSpPr>
        <p:spPr>
          <a:xfrm>
            <a:off x="481680" y="4948331"/>
            <a:ext cx="11233405" cy="830997"/>
          </a:xfrm>
          <a:prstGeom prst="rect">
            <a:avLst/>
          </a:prstGeom>
          <a:solidFill>
            <a:srgbClr val="FFFF00"/>
          </a:solidFill>
        </p:spPr>
        <p:txBody>
          <a:bodyPr wrap="square" lIns="0" tIns="0" rIns="0" bIns="0" rtlCol="0">
            <a:spAutoFit/>
          </a:bodyPr>
          <a:lstStyle/>
          <a:p>
            <a:pPr algn="l"/>
            <a:r>
              <a:rPr lang="en-GB" dirty="0">
                <a:solidFill>
                  <a:srgbClr val="FF0000"/>
                </a:solidFill>
              </a:rPr>
              <a:t>Side effect – Blowdown water with residual chemicals that is discharged into the Nant </a:t>
            </a:r>
            <a:r>
              <a:rPr lang="en-GB" dirty="0" err="1">
                <a:solidFill>
                  <a:srgbClr val="FF0000"/>
                </a:solidFill>
              </a:rPr>
              <a:t>d’Avril</a:t>
            </a:r>
            <a:endParaRPr lang="en-GB" dirty="0">
              <a:solidFill>
                <a:srgbClr val="FF0000"/>
              </a:solidFill>
            </a:endParaRPr>
          </a:p>
          <a:p>
            <a:pPr algn="l"/>
            <a:endParaRPr lang="en-GB" dirty="0">
              <a:solidFill>
                <a:srgbClr val="FF0000"/>
              </a:solidFill>
            </a:endParaRPr>
          </a:p>
          <a:p>
            <a:pPr algn="l"/>
            <a:r>
              <a:rPr lang="en-GB" dirty="0">
                <a:solidFill>
                  <a:srgbClr val="FF0000"/>
                </a:solidFill>
              </a:rPr>
              <a:t>Solution - New specific water treatment station(s)</a:t>
            </a:r>
            <a:endParaRPr lang="en-GB" strike="sngStrike" dirty="0">
              <a:solidFill>
                <a:srgbClr val="FF0000"/>
              </a:solidFill>
            </a:endParaRPr>
          </a:p>
        </p:txBody>
      </p:sp>
    </p:spTree>
    <p:extLst>
      <p:ext uri="{BB962C8B-B14F-4D97-AF65-F5344CB8AC3E}">
        <p14:creationId xmlns:p14="http://schemas.microsoft.com/office/powerpoint/2010/main" val="3116797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 calcmode="lin" valueType="num">
                                      <p:cBhvr additive="base">
                                        <p:cTn id="2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 calcmode="lin" valueType="num">
                                      <p:cBhvr additive="base">
                                        <p:cTn id="3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anim calcmode="lin" valueType="num">
                                      <p:cBhvr additive="base">
                                        <p:cTn id="3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anim calcmode="lin" valueType="num">
                                      <p:cBhvr additive="base">
                                        <p:cTn id="4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anim calcmode="lin" valueType="num">
                                      <p:cBhvr additive="base">
                                        <p:cTn id="47"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
                                            <p:txEl>
                                              <p:pRg st="4" end="4"/>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5" end="5"/>
                                            </p:txEl>
                                          </p:spTgt>
                                        </p:tgtEl>
                                        <p:attrNameLst>
                                          <p:attrName>style.visibility</p:attrName>
                                        </p:attrNameLst>
                                      </p:cBhvr>
                                      <p:to>
                                        <p:strVal val="visible"/>
                                      </p:to>
                                    </p:set>
                                    <p:anim calcmode="lin" valueType="num">
                                      <p:cBhvr additive="base">
                                        <p:cTn id="51"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5" end="5"/>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additive="base">
                                        <p:cTn id="61" dur="500" fill="hold"/>
                                        <p:tgtEl>
                                          <p:spTgt spid="2"/>
                                        </p:tgtEl>
                                        <p:attrNameLst>
                                          <p:attrName>ppt_x</p:attrName>
                                        </p:attrNameLst>
                                      </p:cBhvr>
                                      <p:tavLst>
                                        <p:tav tm="0">
                                          <p:val>
                                            <p:strVal val="#ppt_x"/>
                                          </p:val>
                                        </p:tav>
                                        <p:tav tm="100000">
                                          <p:val>
                                            <p:strVal val="#ppt_x"/>
                                          </p:val>
                                        </p:tav>
                                      </p:tavLst>
                                    </p:anim>
                                    <p:anim calcmode="lin" valueType="num">
                                      <p:cBhvr additive="base">
                                        <p:cTn id="6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8" y="373593"/>
            <a:ext cx="11376025" cy="1065742"/>
          </a:xfrm>
        </p:spPr>
        <p:txBody>
          <a:bodyPr anchor="t">
            <a:normAutofit fontScale="90000"/>
          </a:bodyPr>
          <a:lstStyle/>
          <a:p>
            <a:r>
              <a:rPr lang="en-GB" dirty="0"/>
              <a:t>Solution to treat blowdown water quality </a:t>
            </a:r>
            <a:r>
              <a:rPr lang="en-GB" u="sng" dirty="0"/>
              <a:t>AND</a:t>
            </a:r>
            <a:r>
              <a:rPr lang="en-GB" dirty="0"/>
              <a:t> reduce water consumption</a:t>
            </a:r>
            <a:br>
              <a:rPr lang="en-GB" dirty="0"/>
            </a:br>
            <a:endParaRPr lang="en-GB" dirty="0"/>
          </a:p>
        </p:txBody>
      </p:sp>
      <p:pic>
        <p:nvPicPr>
          <p:cNvPr id="3" name="Picture 2">
            <a:extLst>
              <a:ext uri="{FF2B5EF4-FFF2-40B4-BE49-F238E27FC236}">
                <a16:creationId xmlns:a16="http://schemas.microsoft.com/office/drawing/2014/main" id="{DDF59AE1-1D89-0EC9-D2DE-D2A509CE91FF}"/>
              </a:ext>
            </a:extLst>
          </p:cNvPr>
          <p:cNvPicPr>
            <a:picLocks noChangeAspect="1"/>
          </p:cNvPicPr>
          <p:nvPr/>
        </p:nvPicPr>
        <p:blipFill>
          <a:blip r:embed="rId2"/>
          <a:stretch>
            <a:fillRect/>
          </a:stretch>
        </p:blipFill>
        <p:spPr>
          <a:xfrm>
            <a:off x="5223851" y="1647731"/>
            <a:ext cx="6919498" cy="3788425"/>
          </a:xfrm>
          <a:prstGeom prst="rect">
            <a:avLst/>
          </a:prstGeom>
          <a:noFill/>
        </p:spPr>
      </p:pic>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8</a:t>
            </a:fld>
            <a:endParaRPr lang="en-US"/>
          </a:p>
        </p:txBody>
      </p:sp>
      <p:sp>
        <p:nvSpPr>
          <p:cNvPr id="5" name="Date Placeholder 5">
            <a:extLst>
              <a:ext uri="{FF2B5EF4-FFF2-40B4-BE49-F238E27FC236}">
                <a16:creationId xmlns:a16="http://schemas.microsoft.com/office/drawing/2014/main" id="{6B365798-A251-E18D-3E09-A7E7857EDB9C}"/>
              </a:ext>
            </a:extLst>
          </p:cNvPr>
          <p:cNvSpPr>
            <a:spLocks noGrp="1"/>
          </p:cNvSpPr>
          <p:nvPr>
            <p:ph type="dt" sz="half" idx="10"/>
          </p:nvPr>
        </p:nvSpPr>
        <p:spPr>
          <a:xfrm>
            <a:off x="3105339" y="6378349"/>
            <a:ext cx="1011049" cy="365125"/>
          </a:xfrm>
        </p:spPr>
        <p:txBody>
          <a:bodyPr/>
          <a:lstStyle/>
          <a:p>
            <a:r>
              <a:rPr lang="en-US"/>
              <a:t>8 November 2024</a:t>
            </a:r>
            <a:endParaRPr lang="en-US" dirty="0"/>
          </a:p>
        </p:txBody>
      </p:sp>
      <p:sp>
        <p:nvSpPr>
          <p:cNvPr id="6" name="Footer Placeholder 7">
            <a:extLst>
              <a:ext uri="{FF2B5EF4-FFF2-40B4-BE49-F238E27FC236}">
                <a16:creationId xmlns:a16="http://schemas.microsoft.com/office/drawing/2014/main" id="{517112AC-F4A6-6AA4-975B-00C6C81543DF}"/>
              </a:ext>
            </a:extLst>
          </p:cNvPr>
          <p:cNvSpPr>
            <a:spLocks noGrp="1"/>
          </p:cNvSpPr>
          <p:nvPr>
            <p:ph type="ftr" sz="quarter" idx="11"/>
          </p:nvPr>
        </p:nvSpPr>
        <p:spPr>
          <a:xfrm>
            <a:off x="4259262" y="6383848"/>
            <a:ext cx="6848284" cy="365125"/>
          </a:xfrm>
        </p:spPr>
        <p:txBody>
          <a:bodyPr/>
          <a:lstStyle/>
          <a:p>
            <a:r>
              <a:rPr lang="en-GB"/>
              <a:t>CERN and the Environment Town Hall</a:t>
            </a:r>
            <a:endParaRPr lang="en-US" dirty="0"/>
          </a:p>
        </p:txBody>
      </p:sp>
      <p:sp>
        <p:nvSpPr>
          <p:cNvPr id="2" name="Oval 1">
            <a:extLst>
              <a:ext uri="{FF2B5EF4-FFF2-40B4-BE49-F238E27FC236}">
                <a16:creationId xmlns:a16="http://schemas.microsoft.com/office/drawing/2014/main" id="{8B35F235-327E-9A03-0D95-915E6CC5675D}"/>
              </a:ext>
            </a:extLst>
          </p:cNvPr>
          <p:cNvSpPr/>
          <p:nvPr/>
        </p:nvSpPr>
        <p:spPr>
          <a:xfrm rot="10800000">
            <a:off x="5115208" y="2056345"/>
            <a:ext cx="2519069" cy="3378624"/>
          </a:xfrm>
          <a:prstGeom prst="ellipse">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allout: Line 3">
            <a:extLst>
              <a:ext uri="{FF2B5EF4-FFF2-40B4-BE49-F238E27FC236}">
                <a16:creationId xmlns:a16="http://schemas.microsoft.com/office/drawing/2014/main" id="{6BE54D7A-F082-EE77-28D0-FFED535EACAD}"/>
              </a:ext>
            </a:extLst>
          </p:cNvPr>
          <p:cNvSpPr/>
          <p:nvPr/>
        </p:nvSpPr>
        <p:spPr>
          <a:xfrm>
            <a:off x="8401615" y="5059249"/>
            <a:ext cx="2433533" cy="908931"/>
          </a:xfrm>
          <a:prstGeom prst="borderCallout1">
            <a:avLst>
              <a:gd name="adj1" fmla="val 48871"/>
              <a:gd name="adj2" fmla="val 191"/>
              <a:gd name="adj3" fmla="val -107321"/>
              <a:gd name="adj4" fmla="val -19193"/>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Blowdown water Conductivity</a:t>
            </a:r>
          </a:p>
          <a:p>
            <a:pPr algn="ctr"/>
            <a:r>
              <a:rPr lang="en-GB" dirty="0"/>
              <a:t>~850 </a:t>
            </a:r>
            <a:r>
              <a:rPr lang="en-GB" dirty="0">
                <a:latin typeface="Arial" panose="020B0604020202020204" pitchFamily="34" charset="0"/>
                <a:cs typeface="Arial" panose="020B0604020202020204" pitchFamily="34" charset="0"/>
              </a:rPr>
              <a:t>µSiemens/cm</a:t>
            </a:r>
            <a:endParaRPr lang="en-GB" dirty="0"/>
          </a:p>
        </p:txBody>
      </p:sp>
      <p:sp>
        <p:nvSpPr>
          <p:cNvPr id="8" name="Callout: Line 7">
            <a:extLst>
              <a:ext uri="{FF2B5EF4-FFF2-40B4-BE49-F238E27FC236}">
                <a16:creationId xmlns:a16="http://schemas.microsoft.com/office/drawing/2014/main" id="{D8A6FAEA-043D-52E2-59C9-9E042C10BDF2}"/>
              </a:ext>
            </a:extLst>
          </p:cNvPr>
          <p:cNvSpPr/>
          <p:nvPr/>
        </p:nvSpPr>
        <p:spPr>
          <a:xfrm>
            <a:off x="7491897" y="1047312"/>
            <a:ext cx="2124235" cy="800465"/>
          </a:xfrm>
          <a:prstGeom prst="borderCallout1">
            <a:avLst>
              <a:gd name="adj1" fmla="val 48871"/>
              <a:gd name="adj2" fmla="val 191"/>
              <a:gd name="adj3" fmla="val 258142"/>
              <a:gd name="adj4" fmla="val -6416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Recycled water</a:t>
            </a:r>
          </a:p>
          <a:p>
            <a:pPr algn="ctr"/>
            <a:r>
              <a:rPr lang="en-GB" dirty="0"/>
              <a:t>Conductivity</a:t>
            </a:r>
          </a:p>
          <a:p>
            <a:pPr algn="ctr"/>
            <a:r>
              <a:rPr lang="en-GB" dirty="0"/>
              <a:t>&lt;70 </a:t>
            </a:r>
            <a:r>
              <a:rPr lang="en-GB" dirty="0">
                <a:latin typeface="Arial" panose="020B0604020202020204" pitchFamily="34" charset="0"/>
                <a:cs typeface="Arial" panose="020B0604020202020204" pitchFamily="34" charset="0"/>
              </a:rPr>
              <a:t>µSiemens/cm</a:t>
            </a:r>
            <a:endParaRPr lang="en-GB" dirty="0"/>
          </a:p>
        </p:txBody>
      </p:sp>
      <p:sp>
        <p:nvSpPr>
          <p:cNvPr id="19" name="Content Placeholder 18">
            <a:extLst>
              <a:ext uri="{FF2B5EF4-FFF2-40B4-BE49-F238E27FC236}">
                <a16:creationId xmlns:a16="http://schemas.microsoft.com/office/drawing/2014/main" id="{817832B8-B6FC-4A20-9144-23BF2ABDD0ED}"/>
              </a:ext>
            </a:extLst>
          </p:cNvPr>
          <p:cNvSpPr>
            <a:spLocks noGrp="1"/>
          </p:cNvSpPr>
          <p:nvPr>
            <p:ph sz="half" idx="1"/>
          </p:nvPr>
        </p:nvSpPr>
        <p:spPr>
          <a:xfrm>
            <a:off x="106598" y="1927243"/>
            <a:ext cx="5008609" cy="3523827"/>
          </a:xfrm>
        </p:spPr>
        <p:txBody>
          <a:bodyPr>
            <a:normAutofit fontScale="92500" lnSpcReduction="10000"/>
          </a:bodyPr>
          <a:lstStyle/>
          <a:p>
            <a:pPr marL="342900" indent="-342900">
              <a:buFont typeface="Arial" panose="020B0604020202020204" pitchFamily="34" charset="0"/>
              <a:buChar char="•"/>
            </a:pPr>
            <a:r>
              <a:rPr lang="en-GB" dirty="0"/>
              <a:t>Recycling of blowdown water by adding a specific water treatment plant</a:t>
            </a:r>
          </a:p>
          <a:p>
            <a:pPr marL="342900" indent="-342900">
              <a:buFont typeface="Arial" panose="020B0604020202020204" pitchFamily="34" charset="0"/>
              <a:buChar char="•"/>
            </a:pPr>
            <a:r>
              <a:rPr lang="en-GB" dirty="0"/>
              <a:t>Strong reduction of effluent water </a:t>
            </a:r>
          </a:p>
          <a:p>
            <a:pPr marL="342900" indent="-342900">
              <a:buFont typeface="Arial" panose="020B0604020202020204" pitchFamily="34" charset="0"/>
              <a:buChar char="•"/>
            </a:pPr>
            <a:r>
              <a:rPr lang="en-GB" dirty="0"/>
              <a:t>Residual effluent discharged into wastewater network</a:t>
            </a:r>
          </a:p>
          <a:p>
            <a:pPr marL="342900" indent="-342900">
              <a:buFont typeface="Arial" panose="020B0604020202020204" pitchFamily="34" charset="0"/>
              <a:buChar char="•"/>
            </a:pPr>
            <a:r>
              <a:rPr lang="en-GB" dirty="0"/>
              <a:t>No more discharge of cooling water from SPS and LHC cooling towers into the Nant </a:t>
            </a:r>
            <a:r>
              <a:rPr lang="en-GB" dirty="0" err="1"/>
              <a:t>d’Avril</a:t>
            </a:r>
            <a:endParaRPr lang="en-GB" dirty="0"/>
          </a:p>
          <a:p>
            <a:pPr marL="342900" indent="-342900">
              <a:buFont typeface="Arial" panose="020B0604020202020204" pitchFamily="34" charset="0"/>
              <a:buChar char="•"/>
            </a:pPr>
            <a:r>
              <a:rPr lang="en-GB" dirty="0"/>
              <a:t>Solution applicable for bigger circuits with sufficient space </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4022062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1" fill="hold" grpId="0" nodeType="afterEffect">
                                  <p:stCondLst>
                                    <p:cond delay="20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817832B8-B6FC-4A20-9144-23BF2ABDD0ED}"/>
              </a:ext>
            </a:extLst>
          </p:cNvPr>
          <p:cNvSpPr>
            <a:spLocks noGrp="1"/>
          </p:cNvSpPr>
          <p:nvPr>
            <p:ph idx="1"/>
          </p:nvPr>
        </p:nvSpPr>
        <p:spPr>
          <a:xfrm>
            <a:off x="407989" y="911088"/>
            <a:ext cx="11376024" cy="4608512"/>
          </a:xfrm>
        </p:spPr>
        <p:txBody>
          <a:bodyPr>
            <a:normAutofit/>
          </a:bodyPr>
          <a:lstStyle/>
          <a:p>
            <a:pPr>
              <a:lnSpc>
                <a:spcPct val="100000"/>
              </a:lnSpc>
            </a:pPr>
            <a:r>
              <a:rPr lang="en-GB" sz="1400" dirty="0"/>
              <a:t>Cooling capacity = 57 MW;  Water flow = 2400 m3/h</a:t>
            </a:r>
          </a:p>
        </p:txBody>
      </p:sp>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nchor="t">
            <a:normAutofit/>
          </a:bodyPr>
          <a:lstStyle/>
          <a:p>
            <a:r>
              <a:rPr lang="en-GB" sz="3400" dirty="0"/>
              <a:t>Implementation - cooling tower of the SPS North Area</a:t>
            </a:r>
          </a:p>
        </p:txBody>
      </p:sp>
      <p:sp>
        <p:nvSpPr>
          <p:cNvPr id="4" name="Date Placeholder 5">
            <a:extLst>
              <a:ext uri="{FF2B5EF4-FFF2-40B4-BE49-F238E27FC236}">
                <a16:creationId xmlns:a16="http://schemas.microsoft.com/office/drawing/2014/main" id="{C8BD0F80-D0A3-2B42-3CE3-AFB16FB124DF}"/>
              </a:ext>
            </a:extLst>
          </p:cNvPr>
          <p:cNvSpPr>
            <a:spLocks noGrp="1"/>
          </p:cNvSpPr>
          <p:nvPr>
            <p:ph type="dt" sz="half" idx="10"/>
          </p:nvPr>
        </p:nvSpPr>
        <p:spPr/>
        <p:txBody>
          <a:bodyPr/>
          <a:lstStyle/>
          <a:p>
            <a:r>
              <a:rPr lang="en-US"/>
              <a:t>8 November 2024</a:t>
            </a:r>
            <a:endParaRPr lang="en-US" dirty="0"/>
          </a:p>
        </p:txBody>
      </p:sp>
      <p:sp>
        <p:nvSpPr>
          <p:cNvPr id="5" name="Footer Placeholder 7">
            <a:extLst>
              <a:ext uri="{FF2B5EF4-FFF2-40B4-BE49-F238E27FC236}">
                <a16:creationId xmlns:a16="http://schemas.microsoft.com/office/drawing/2014/main" id="{A6D054BC-DB68-B5FC-4BD2-DD43B4BAF77D}"/>
              </a:ext>
            </a:extLst>
          </p:cNvPr>
          <p:cNvSpPr>
            <a:spLocks noGrp="1"/>
          </p:cNvSpPr>
          <p:nvPr>
            <p:ph type="ftr" sz="quarter" idx="11"/>
          </p:nvPr>
        </p:nvSpPr>
        <p:spPr/>
        <p:txBody>
          <a:bodyPr/>
          <a:lstStyle/>
          <a:p>
            <a:r>
              <a:rPr lang="en-GB"/>
              <a:t>CERN and the Environment Town Hall</a:t>
            </a:r>
            <a:endParaRPr lang="en-US"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nchor="ctr">
            <a:normAutofit/>
          </a:bodyPr>
          <a:lstStyle/>
          <a:p>
            <a:pPr>
              <a:spcAft>
                <a:spcPts val="600"/>
              </a:spcAft>
            </a:pPr>
            <a:fld id="{36B5EA5A-BC32-A742-B11B-8E7414D5B535}" type="slidenum">
              <a:rPr lang="en-US" smtClean="0"/>
              <a:pPr>
                <a:spcAft>
                  <a:spcPts val="600"/>
                </a:spcAft>
              </a:pPr>
              <a:t>9</a:t>
            </a:fld>
            <a:endParaRPr lang="en-US"/>
          </a:p>
        </p:txBody>
      </p:sp>
      <p:pic>
        <p:nvPicPr>
          <p:cNvPr id="1026" name="040A2136-F052-49B8-A547-791130D0980F" descr="IMG_4361.JPG">
            <a:extLst>
              <a:ext uri="{FF2B5EF4-FFF2-40B4-BE49-F238E27FC236}">
                <a16:creationId xmlns:a16="http://schemas.microsoft.com/office/drawing/2014/main" id="{5412A9FB-099A-E017-2F35-86D7AA0740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0370" y="3784827"/>
            <a:ext cx="3264363"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AECFD0F7-9A23-4550-874A-E16349279261" descr="IMG_4368.JPG">
            <a:extLst>
              <a:ext uri="{FF2B5EF4-FFF2-40B4-BE49-F238E27FC236}">
                <a16:creationId xmlns:a16="http://schemas.microsoft.com/office/drawing/2014/main" id="{496997EB-B220-C189-0B40-F104B7D64B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6756" y="1210731"/>
            <a:ext cx="1834515" cy="2446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E47D4C85-F531-4AFB-BC3E-C05687219733" descr="IMG_4371.JPG">
            <a:extLst>
              <a:ext uri="{FF2B5EF4-FFF2-40B4-BE49-F238E27FC236}">
                <a16:creationId xmlns:a16="http://schemas.microsoft.com/office/drawing/2014/main" id="{511F00EF-CEF5-97A0-D67F-775B74AE26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50370" y="1210731"/>
            <a:ext cx="3264364"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a:extLst>
              <a:ext uri="{FF2B5EF4-FFF2-40B4-BE49-F238E27FC236}">
                <a16:creationId xmlns:a16="http://schemas.microsoft.com/office/drawing/2014/main" id="{0AEC56FC-A80B-7DA9-69C7-C9CDB5F9954A}"/>
              </a:ext>
            </a:extLst>
          </p:cNvPr>
          <p:cNvGraphicFramePr>
            <a:graphicFrameLocks noGrp="1"/>
          </p:cNvGraphicFramePr>
          <p:nvPr>
            <p:extLst>
              <p:ext uri="{D42A27DB-BD31-4B8C-83A1-F6EECF244321}">
                <p14:modId xmlns:p14="http://schemas.microsoft.com/office/powerpoint/2010/main" val="1671498995"/>
              </p:ext>
            </p:extLst>
          </p:nvPr>
        </p:nvGraphicFramePr>
        <p:xfrm>
          <a:off x="106764" y="1210731"/>
          <a:ext cx="6690797" cy="2603180"/>
        </p:xfrm>
        <a:graphic>
          <a:graphicData uri="http://schemas.openxmlformats.org/drawingml/2006/table">
            <a:tbl>
              <a:tblPr firstRow="1" bandRow="1">
                <a:tableStyleId>{8EC20E35-A176-4012-BC5E-935CFFF8708E}</a:tableStyleId>
              </a:tblPr>
              <a:tblGrid>
                <a:gridCol w="1243006">
                  <a:extLst>
                    <a:ext uri="{9D8B030D-6E8A-4147-A177-3AD203B41FA5}">
                      <a16:colId xmlns:a16="http://schemas.microsoft.com/office/drawing/2014/main" val="662686955"/>
                    </a:ext>
                  </a:extLst>
                </a:gridCol>
                <a:gridCol w="1216449">
                  <a:extLst>
                    <a:ext uri="{9D8B030D-6E8A-4147-A177-3AD203B41FA5}">
                      <a16:colId xmlns:a16="http://schemas.microsoft.com/office/drawing/2014/main" val="2807646316"/>
                    </a:ext>
                  </a:extLst>
                </a:gridCol>
                <a:gridCol w="1337187">
                  <a:extLst>
                    <a:ext uri="{9D8B030D-6E8A-4147-A177-3AD203B41FA5}">
                      <a16:colId xmlns:a16="http://schemas.microsoft.com/office/drawing/2014/main" val="3869750496"/>
                    </a:ext>
                  </a:extLst>
                </a:gridCol>
                <a:gridCol w="904567">
                  <a:extLst>
                    <a:ext uri="{9D8B030D-6E8A-4147-A177-3AD203B41FA5}">
                      <a16:colId xmlns:a16="http://schemas.microsoft.com/office/drawing/2014/main" val="285093117"/>
                    </a:ext>
                  </a:extLst>
                </a:gridCol>
                <a:gridCol w="1071717">
                  <a:extLst>
                    <a:ext uri="{9D8B030D-6E8A-4147-A177-3AD203B41FA5}">
                      <a16:colId xmlns:a16="http://schemas.microsoft.com/office/drawing/2014/main" val="1506232322"/>
                    </a:ext>
                  </a:extLst>
                </a:gridCol>
                <a:gridCol w="917871">
                  <a:extLst>
                    <a:ext uri="{9D8B030D-6E8A-4147-A177-3AD203B41FA5}">
                      <a16:colId xmlns:a16="http://schemas.microsoft.com/office/drawing/2014/main" val="375271732"/>
                    </a:ext>
                  </a:extLst>
                </a:gridCol>
              </a:tblGrid>
              <a:tr h="434534">
                <a:tc>
                  <a:txBody>
                    <a:bodyPr/>
                    <a:lstStyle/>
                    <a:p>
                      <a:endParaRPr lang="en-GB" sz="1400" noProof="0" dirty="0"/>
                    </a:p>
                  </a:txBody>
                  <a:tcPr/>
                </a:tc>
                <a:tc>
                  <a:txBody>
                    <a:bodyPr/>
                    <a:lstStyle/>
                    <a:p>
                      <a:pPr algn="ctr"/>
                      <a:r>
                        <a:rPr lang="en-GB" sz="1400" noProof="0" dirty="0"/>
                        <a:t>2018</a:t>
                      </a:r>
                    </a:p>
                  </a:txBody>
                  <a:tcPr/>
                </a:tc>
                <a:tc>
                  <a:txBody>
                    <a:bodyPr/>
                    <a:lstStyle/>
                    <a:p>
                      <a:pPr algn="ctr"/>
                      <a:r>
                        <a:rPr lang="en-GB" sz="1400" noProof="0" dirty="0"/>
                        <a:t>2022</a:t>
                      </a:r>
                    </a:p>
                  </a:txBody>
                  <a:tcPr/>
                </a:tc>
                <a:tc>
                  <a:txBody>
                    <a:bodyPr/>
                    <a:lstStyle/>
                    <a:p>
                      <a:pPr algn="ctr"/>
                      <a:r>
                        <a:rPr lang="en-GB" sz="1400" noProof="0" dirty="0"/>
                        <a:t>∆ 2022</a:t>
                      </a:r>
                    </a:p>
                    <a:p>
                      <a:pPr algn="ctr"/>
                      <a:r>
                        <a:rPr lang="en-GB" sz="1400" noProof="0" dirty="0"/>
                        <a:t>vs 2018</a:t>
                      </a:r>
                    </a:p>
                  </a:txBody>
                  <a:tcPr/>
                </a:tc>
                <a:tc>
                  <a:txBody>
                    <a:bodyPr/>
                    <a:lstStyle/>
                    <a:p>
                      <a:pPr algn="ctr"/>
                      <a:r>
                        <a:rPr lang="en-GB" sz="1400" noProof="0" dirty="0"/>
                        <a:t>2023</a:t>
                      </a:r>
                    </a:p>
                  </a:txBody>
                  <a:tcPr/>
                </a:tc>
                <a:tc>
                  <a:txBody>
                    <a:bodyPr/>
                    <a:lstStyle/>
                    <a:p>
                      <a:r>
                        <a:rPr lang="en-GB" sz="1400" noProof="0" dirty="0"/>
                        <a:t>∆ 2023</a:t>
                      </a:r>
                    </a:p>
                    <a:p>
                      <a:r>
                        <a:rPr lang="en-GB" sz="1400" noProof="0" dirty="0"/>
                        <a:t>vs 2018</a:t>
                      </a:r>
                    </a:p>
                  </a:txBody>
                  <a:tcPr/>
                </a:tc>
                <a:extLst>
                  <a:ext uri="{0D108BD9-81ED-4DB2-BD59-A6C34878D82A}">
                    <a16:rowId xmlns:a16="http://schemas.microsoft.com/office/drawing/2014/main" val="27653858"/>
                  </a:ext>
                </a:extLst>
              </a:tr>
              <a:tr h="310990">
                <a:tc>
                  <a:txBody>
                    <a:bodyPr/>
                    <a:lstStyle/>
                    <a:p>
                      <a:r>
                        <a:rPr lang="en-GB" sz="1400" noProof="0" dirty="0"/>
                        <a:t>Make up</a:t>
                      </a:r>
                    </a:p>
                  </a:txBody>
                  <a:tcPr anchor="ctr"/>
                </a:tc>
                <a:tc>
                  <a:txBody>
                    <a:bodyPr/>
                    <a:lstStyle/>
                    <a:p>
                      <a:pPr algn="ctr"/>
                      <a:r>
                        <a:rPr lang="en-GB" sz="1400" noProof="0" dirty="0"/>
                        <a:t>164 841 m3</a:t>
                      </a:r>
                    </a:p>
                  </a:txBody>
                  <a:tcPr anchor="ctr"/>
                </a:tc>
                <a:tc>
                  <a:txBody>
                    <a:bodyPr/>
                    <a:lstStyle/>
                    <a:p>
                      <a:pPr algn="ctr"/>
                      <a:r>
                        <a:rPr lang="en-GB" sz="1400" noProof="0" dirty="0"/>
                        <a:t>145 530 m3</a:t>
                      </a:r>
                    </a:p>
                  </a:txBody>
                  <a:tcPr anchor="ctr"/>
                </a:tc>
                <a:tc>
                  <a:txBody>
                    <a:bodyPr/>
                    <a:lstStyle/>
                    <a:p>
                      <a:pPr algn="ctr"/>
                      <a:r>
                        <a:rPr lang="en-GB" sz="1400" noProof="0" dirty="0"/>
                        <a:t>-12%</a:t>
                      </a:r>
                    </a:p>
                  </a:txBody>
                  <a:tcPr anchor="ctr"/>
                </a:tc>
                <a:tc>
                  <a:txBody>
                    <a:bodyPr/>
                    <a:lstStyle/>
                    <a:p>
                      <a:pPr algn="ctr"/>
                      <a:r>
                        <a:rPr lang="en-GB" sz="1400" noProof="0" dirty="0"/>
                        <a:t>98 115 m3</a:t>
                      </a:r>
                    </a:p>
                  </a:txBody>
                  <a:tcPr anchor="ctr"/>
                </a:tc>
                <a:tc>
                  <a:txBody>
                    <a:bodyPr/>
                    <a:lstStyle/>
                    <a:p>
                      <a:pPr algn="ctr"/>
                      <a:r>
                        <a:rPr lang="en-GB" sz="1400" noProof="0" dirty="0"/>
                        <a:t>-41%</a:t>
                      </a:r>
                    </a:p>
                  </a:txBody>
                  <a:tcPr anchor="ctr"/>
                </a:tc>
                <a:extLst>
                  <a:ext uri="{0D108BD9-81ED-4DB2-BD59-A6C34878D82A}">
                    <a16:rowId xmlns:a16="http://schemas.microsoft.com/office/drawing/2014/main" val="3541934615"/>
                  </a:ext>
                </a:extLst>
              </a:tr>
              <a:tr h="434534">
                <a:tc>
                  <a:txBody>
                    <a:bodyPr/>
                    <a:lstStyle/>
                    <a:p>
                      <a:r>
                        <a:rPr lang="en-GB" sz="1400" noProof="0" dirty="0"/>
                        <a:t>Effluent – blowdown water</a:t>
                      </a:r>
                    </a:p>
                  </a:txBody>
                  <a:tcPr anchor="ctr"/>
                </a:tc>
                <a:tc>
                  <a:txBody>
                    <a:bodyPr/>
                    <a:lstStyle/>
                    <a:p>
                      <a:pPr algn="ctr"/>
                      <a:r>
                        <a:rPr lang="en-GB" sz="1400" noProof="0" dirty="0"/>
                        <a:t>32 283 m3</a:t>
                      </a:r>
                    </a:p>
                  </a:txBody>
                  <a:tcPr anchor="ctr"/>
                </a:tc>
                <a:tc>
                  <a:txBody>
                    <a:bodyPr/>
                    <a:lstStyle/>
                    <a:p>
                      <a:pPr algn="ctr"/>
                      <a:r>
                        <a:rPr lang="en-GB" sz="1400" noProof="0" dirty="0"/>
                        <a:t>10 109 m3</a:t>
                      </a:r>
                    </a:p>
                  </a:txBody>
                  <a:tcPr anchor="ctr"/>
                </a:tc>
                <a:tc>
                  <a:txBody>
                    <a:bodyPr/>
                    <a:lstStyle/>
                    <a:p>
                      <a:pPr algn="ctr"/>
                      <a:r>
                        <a:rPr lang="en-GB" sz="1400" noProof="0" dirty="0"/>
                        <a:t>-69%</a:t>
                      </a:r>
                    </a:p>
                  </a:txBody>
                  <a:tcPr anchor="ctr"/>
                </a:tc>
                <a:tc>
                  <a:txBody>
                    <a:bodyPr/>
                    <a:lstStyle/>
                    <a:p>
                      <a:pPr algn="ctr"/>
                      <a:r>
                        <a:rPr lang="en-GB" sz="1400" noProof="0" dirty="0"/>
                        <a:t>4 969 m3</a:t>
                      </a:r>
                    </a:p>
                  </a:txBody>
                  <a:tcPr anchor="ctr"/>
                </a:tc>
                <a:tc>
                  <a:txBody>
                    <a:bodyPr/>
                    <a:lstStyle/>
                    <a:p>
                      <a:pPr algn="ctr"/>
                      <a:r>
                        <a:rPr lang="en-GB" sz="1400" noProof="0" dirty="0"/>
                        <a:t>- 85%</a:t>
                      </a:r>
                    </a:p>
                  </a:txBody>
                  <a:tcPr anchor="ctr"/>
                </a:tc>
                <a:extLst>
                  <a:ext uri="{0D108BD9-81ED-4DB2-BD59-A6C34878D82A}">
                    <a16:rowId xmlns:a16="http://schemas.microsoft.com/office/drawing/2014/main" val="209346367"/>
                  </a:ext>
                </a:extLst>
              </a:tr>
              <a:tr h="310990">
                <a:tc>
                  <a:txBody>
                    <a:bodyPr/>
                    <a:lstStyle/>
                    <a:p>
                      <a:r>
                        <a:rPr lang="en-GB" sz="1400" noProof="0" dirty="0"/>
                        <a:t>Reused</a:t>
                      </a:r>
                    </a:p>
                  </a:txBody>
                  <a:tcPr anchor="ctr"/>
                </a:tc>
                <a:tc>
                  <a:txBody>
                    <a:bodyPr/>
                    <a:lstStyle/>
                    <a:p>
                      <a:pPr algn="ctr"/>
                      <a:r>
                        <a:rPr lang="en-GB" sz="1400" noProof="0" dirty="0"/>
                        <a:t>0 m3</a:t>
                      </a:r>
                    </a:p>
                  </a:txBody>
                  <a:tcPr anchor="ctr"/>
                </a:tc>
                <a:tc>
                  <a:txBody>
                    <a:bodyPr/>
                    <a:lstStyle/>
                    <a:p>
                      <a:pPr algn="ctr"/>
                      <a:r>
                        <a:rPr lang="en-GB" sz="1400" noProof="0" dirty="0"/>
                        <a:t>26 778 m3</a:t>
                      </a:r>
                    </a:p>
                  </a:txBody>
                  <a:tcPr anchor="ctr"/>
                </a:tc>
                <a:tc>
                  <a:txBody>
                    <a:bodyPr/>
                    <a:lstStyle/>
                    <a:p>
                      <a:pPr algn="ctr"/>
                      <a:endParaRPr lang="en-GB" sz="1400" noProof="0" dirty="0"/>
                    </a:p>
                  </a:txBody>
                  <a:tcPr anchor="ctr"/>
                </a:tc>
                <a:tc>
                  <a:txBody>
                    <a:bodyPr/>
                    <a:lstStyle/>
                    <a:p>
                      <a:pPr algn="ctr"/>
                      <a:r>
                        <a:rPr lang="en-GB" sz="1400" noProof="0" dirty="0"/>
                        <a:t>14 366 m3</a:t>
                      </a:r>
                    </a:p>
                  </a:txBody>
                  <a:tcPr anchor="ctr"/>
                </a:tc>
                <a:tc>
                  <a:txBody>
                    <a:bodyPr/>
                    <a:lstStyle/>
                    <a:p>
                      <a:pPr algn="ctr"/>
                      <a:endParaRPr lang="en-GB" sz="1400" noProof="0" dirty="0"/>
                    </a:p>
                  </a:txBody>
                  <a:tcPr anchor="ctr"/>
                </a:tc>
                <a:extLst>
                  <a:ext uri="{0D108BD9-81ED-4DB2-BD59-A6C34878D82A}">
                    <a16:rowId xmlns:a16="http://schemas.microsoft.com/office/drawing/2014/main" val="3741605177"/>
                  </a:ext>
                </a:extLst>
              </a:tr>
              <a:tr h="434534">
                <a:tc>
                  <a:txBody>
                    <a:bodyPr/>
                    <a:lstStyle/>
                    <a:p>
                      <a:r>
                        <a:rPr lang="en-GB" sz="1400" noProof="0" dirty="0"/>
                        <a:t>Average power in summer</a:t>
                      </a:r>
                    </a:p>
                  </a:txBody>
                  <a:tcPr anchor="ctr"/>
                </a:tc>
                <a:tc>
                  <a:txBody>
                    <a:bodyPr/>
                    <a:lstStyle/>
                    <a:p>
                      <a:pPr algn="ctr"/>
                      <a:r>
                        <a:rPr lang="en-GB" sz="1400" noProof="0" dirty="0"/>
                        <a:t>ND</a:t>
                      </a:r>
                    </a:p>
                  </a:txBody>
                  <a:tcPr anchor="ctr"/>
                </a:tc>
                <a:tc>
                  <a:txBody>
                    <a:bodyPr/>
                    <a:lstStyle/>
                    <a:p>
                      <a:pPr algn="ctr"/>
                      <a:r>
                        <a:rPr lang="en-GB" sz="1400" noProof="0" dirty="0"/>
                        <a:t>21 MW</a:t>
                      </a:r>
                    </a:p>
                  </a:txBody>
                  <a:tcPr anchor="ctr"/>
                </a:tc>
                <a:tc>
                  <a:txBody>
                    <a:bodyPr/>
                    <a:lstStyle/>
                    <a:p>
                      <a:pPr algn="ctr"/>
                      <a:endParaRPr lang="en-GB" sz="1400" noProof="0" dirty="0">
                        <a:solidFill>
                          <a:srgbClr val="FF0000"/>
                        </a:solidFill>
                      </a:endParaRPr>
                    </a:p>
                  </a:txBody>
                  <a:tcPr anchor="ctr"/>
                </a:tc>
                <a:tc>
                  <a:txBody>
                    <a:bodyPr/>
                    <a:lstStyle/>
                    <a:p>
                      <a:pPr algn="ctr"/>
                      <a:r>
                        <a:rPr lang="en-GB" sz="1400" noProof="0" dirty="0">
                          <a:solidFill>
                            <a:srgbClr val="FF0000"/>
                          </a:solidFill>
                        </a:rPr>
                        <a:t>16 MW</a:t>
                      </a:r>
                    </a:p>
                  </a:txBody>
                  <a:tcPr anchor="ctr"/>
                </a:tc>
                <a:tc>
                  <a:txBody>
                    <a:bodyPr/>
                    <a:lstStyle/>
                    <a:p>
                      <a:pPr algn="ctr"/>
                      <a:endParaRPr lang="en-GB" sz="1400" noProof="0" dirty="0"/>
                    </a:p>
                  </a:txBody>
                  <a:tcPr anchor="ctr"/>
                </a:tc>
                <a:extLst>
                  <a:ext uri="{0D108BD9-81ED-4DB2-BD59-A6C34878D82A}">
                    <a16:rowId xmlns:a16="http://schemas.microsoft.com/office/drawing/2014/main" val="3496031299"/>
                  </a:ext>
                </a:extLst>
              </a:tr>
            </a:tbl>
          </a:graphicData>
        </a:graphic>
      </p:graphicFrame>
      <p:sp>
        <p:nvSpPr>
          <p:cNvPr id="16" name="TextBox 15">
            <a:extLst>
              <a:ext uri="{FF2B5EF4-FFF2-40B4-BE49-F238E27FC236}">
                <a16:creationId xmlns:a16="http://schemas.microsoft.com/office/drawing/2014/main" id="{F2DC69CA-7B70-E8C3-6010-A5CA0375B5A3}"/>
              </a:ext>
            </a:extLst>
          </p:cNvPr>
          <p:cNvSpPr txBox="1"/>
          <p:nvPr/>
        </p:nvSpPr>
        <p:spPr>
          <a:xfrm>
            <a:off x="77268" y="4086508"/>
            <a:ext cx="8711802" cy="1938992"/>
          </a:xfrm>
          <a:prstGeom prst="rect">
            <a:avLst/>
          </a:prstGeom>
          <a:solidFill>
            <a:srgbClr val="FFFF00"/>
          </a:solidFill>
        </p:spPr>
        <p:txBody>
          <a:bodyPr wrap="square">
            <a:spAutoFit/>
          </a:bodyPr>
          <a:lstStyle/>
          <a:p>
            <a:pPr marL="342900" indent="-342900">
              <a:buFont typeface="Arial" panose="020B0604020202020204" pitchFamily="34" charset="0"/>
              <a:buChar char="•"/>
            </a:pPr>
            <a:r>
              <a:rPr lang="en-GB" sz="2000" dirty="0">
                <a:solidFill>
                  <a:srgbClr val="FF0000"/>
                </a:solidFill>
              </a:rPr>
              <a:t>In 2023 14’366 m</a:t>
            </a:r>
            <a:r>
              <a:rPr lang="en-GB" sz="2000" baseline="30000" dirty="0">
                <a:solidFill>
                  <a:srgbClr val="FF0000"/>
                </a:solidFill>
              </a:rPr>
              <a:t>3</a:t>
            </a:r>
            <a:r>
              <a:rPr lang="en-GB" sz="2000" dirty="0">
                <a:solidFill>
                  <a:srgbClr val="FF0000"/>
                </a:solidFill>
              </a:rPr>
              <a:t> of blowdown water recycled and fed back into the cooling towers</a:t>
            </a:r>
          </a:p>
          <a:p>
            <a:pPr marL="342900" indent="-342900">
              <a:buFont typeface="Arial" panose="020B0604020202020204" pitchFamily="34" charset="0"/>
              <a:buChar char="•"/>
            </a:pPr>
            <a:r>
              <a:rPr lang="en-GB" sz="2000" dirty="0">
                <a:solidFill>
                  <a:srgbClr val="FF0000"/>
                </a:solidFill>
              </a:rPr>
              <a:t>Resulted in a strong decrease of the effluent water quantity</a:t>
            </a:r>
          </a:p>
          <a:p>
            <a:pPr marL="342900" indent="-342900">
              <a:buFont typeface="Arial" panose="020B0604020202020204" pitchFamily="34" charset="0"/>
              <a:buChar char="•"/>
            </a:pPr>
            <a:r>
              <a:rPr lang="en-GB" sz="2000" dirty="0">
                <a:solidFill>
                  <a:srgbClr val="FF0000"/>
                </a:solidFill>
              </a:rPr>
              <a:t>Reduction of the water consumption despite the increase of the thermal load</a:t>
            </a:r>
          </a:p>
          <a:p>
            <a:pPr marL="342900" indent="-342900">
              <a:buFont typeface="Arial" panose="020B0604020202020204" pitchFamily="34" charset="0"/>
              <a:buChar char="•"/>
            </a:pPr>
            <a:r>
              <a:rPr lang="en-GB" sz="2000" b="1" dirty="0">
                <a:solidFill>
                  <a:srgbClr val="FF0000"/>
                </a:solidFill>
              </a:rPr>
              <a:t>Need to develop a set of more ‘meaningful’ performance indicators</a:t>
            </a:r>
          </a:p>
        </p:txBody>
      </p:sp>
    </p:spTree>
    <p:extLst>
      <p:ext uri="{BB962C8B-B14F-4D97-AF65-F5344CB8AC3E}">
        <p14:creationId xmlns:p14="http://schemas.microsoft.com/office/powerpoint/2010/main" val="53838532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10197</TotalTime>
  <Words>1198</Words>
  <Application>Microsoft Office PowerPoint</Application>
  <PresentationFormat>Widescreen</PresentationFormat>
  <Paragraphs>262</Paragraphs>
  <Slides>14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Aptos Narrow</vt:lpstr>
      <vt:lpstr>Arial</vt:lpstr>
      <vt:lpstr>Calibri</vt:lpstr>
      <vt:lpstr>Office Theme</vt:lpstr>
      <vt:lpstr>CERN and the Environment  Town Hall meeting Water</vt:lpstr>
      <vt:lpstr>Context</vt:lpstr>
      <vt:lpstr>CERN water supply</vt:lpstr>
      <vt:lpstr>What are we using the water for?</vt:lpstr>
      <vt:lpstr>Water consumption</vt:lpstr>
      <vt:lpstr>PowerPoint Presentation</vt:lpstr>
      <vt:lpstr>Why cooling tower water treatment ?</vt:lpstr>
      <vt:lpstr>Solution to treat blowdown water quality AND reduce water consumption </vt:lpstr>
      <vt:lpstr>Implementation - cooling tower of the SPS North Area</vt:lpstr>
      <vt:lpstr>Objective: single water treatment plant for LHC and SPS</vt:lpstr>
      <vt:lpstr>New treatment plant for SPS and LHC cooling tower blowdown water </vt:lpstr>
      <vt:lpstr>Summary</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Anna Cook</dc:creator>
  <cp:lastModifiedBy>Anna Cook</cp:lastModifiedBy>
  <cp:revision>63</cp:revision>
  <dcterms:created xsi:type="dcterms:W3CDTF">2023-03-09T16:25:59Z</dcterms:created>
  <dcterms:modified xsi:type="dcterms:W3CDTF">2024-11-07T16:21:04Z</dcterms:modified>
</cp:coreProperties>
</file>