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8" r:id="rId2"/>
  </p:sldMasterIdLst>
  <p:notesMasterIdLst>
    <p:notesMasterId r:id="rId22"/>
  </p:notesMasterIdLst>
  <p:sldIdLst>
    <p:sldId id="257" r:id="rId3"/>
    <p:sldId id="1341" r:id="rId4"/>
    <p:sldId id="1568" r:id="rId5"/>
    <p:sldId id="1335" r:id="rId6"/>
    <p:sldId id="1367" r:id="rId7"/>
    <p:sldId id="1366" r:id="rId8"/>
    <p:sldId id="1374" r:id="rId9"/>
    <p:sldId id="1570" r:id="rId10"/>
    <p:sldId id="331" r:id="rId11"/>
    <p:sldId id="1571" r:id="rId12"/>
    <p:sldId id="1572" r:id="rId13"/>
    <p:sldId id="1573" r:id="rId14"/>
    <p:sldId id="1574" r:id="rId15"/>
    <p:sldId id="1575" r:id="rId16"/>
    <p:sldId id="1578" r:id="rId17"/>
    <p:sldId id="1576" r:id="rId18"/>
    <p:sldId id="1377" r:id="rId19"/>
    <p:sldId id="1577" r:id="rId20"/>
    <p:sldId id="157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758"/>
    <p:restoredTop sz="94613"/>
  </p:normalViewPr>
  <p:slideViewPr>
    <p:cSldViewPr snapToGrid="0" snapToObjects="1" showGuides="1">
      <p:cViewPr varScale="1">
        <p:scale>
          <a:sx n="71" d="100"/>
          <a:sy n="71" d="100"/>
        </p:scale>
        <p:origin x="192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0239D73C-AF14-7643-8BC7-209F4FB10DDF}" type="datetimeFigureOut">
              <a:rPr lang="en-US" smtClean="0"/>
              <a:pPr/>
              <a:t>10/21/24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F52A25F9-16D3-E64A-8639-7B020C319E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7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A25F9-16D3-E64A-8639-7B020C319E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20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 l="-128000" r="-1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368" y="3968496"/>
            <a:ext cx="6638544" cy="1650381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800" b="0" i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US" dirty="0"/>
              <a:t>Sub-topic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472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2050" name="Picture 2" descr="ECFA Detector R&amp;D Roadmap">
            <a:extLst>
              <a:ext uri="{FF2B5EF4-FFF2-40B4-BE49-F238E27FC236}">
                <a16:creationId xmlns:a16="http://schemas.microsoft.com/office/drawing/2014/main" id="{6D29C21D-F1C3-7FE4-F83F-7B8608F5BA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12" y="6154557"/>
            <a:ext cx="4969441" cy="51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6F511C-CA1B-8011-162D-7F2EE4A9E54D}"/>
              </a:ext>
            </a:extLst>
          </p:cNvPr>
          <p:cNvSpPr txBox="1"/>
          <p:nvPr userDrawn="1"/>
        </p:nvSpPr>
        <p:spPr>
          <a:xfrm>
            <a:off x="10232968" y="6154557"/>
            <a:ext cx="1688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2800" b="1" dirty="0">
                <a:solidFill>
                  <a:schemeClr val="bg1"/>
                </a:solidFill>
              </a:rPr>
              <a:t>DRD4</a:t>
            </a:r>
          </a:p>
        </p:txBody>
      </p:sp>
    </p:spTree>
    <p:extLst>
      <p:ext uri="{BB962C8B-B14F-4D97-AF65-F5344CB8AC3E}">
        <p14:creationId xmlns:p14="http://schemas.microsoft.com/office/powerpoint/2010/main" val="3825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CAA554F-B37C-9E47-B5E4-82235D4EC6C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114631" y="934720"/>
            <a:ext cx="7077369" cy="306467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5FDDA2-E7AF-294B-ACDF-BDB5997277BC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5114631" y="3998296"/>
            <a:ext cx="360252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2499D1A-BF4E-8444-BF94-86863CA11648}"/>
              </a:ext>
            </a:extLst>
          </p:cNvPr>
          <p:cNvSpPr>
            <a:spLocks noGrp="1" noChangeAspect="1"/>
          </p:cNvSpPr>
          <p:nvPr>
            <p:ph type="pic" idx="15"/>
          </p:nvPr>
        </p:nvSpPr>
        <p:spPr>
          <a:xfrm>
            <a:off x="8701089" y="3998296"/>
            <a:ext cx="349091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F90DAFF-101D-E948-A7EE-D57686CEB2D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5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47F2-B572-1341-97A2-03F799FC1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EA68-2B0A-7648-9710-0081FFDD7D68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0" y="927100"/>
            <a:ext cx="12192000" cy="59309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C2F5B-0BEC-1B48-AF19-F70CBF88DDD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5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7801AF-0533-6D95-B296-C568BA83D6BA}"/>
              </a:ext>
            </a:extLst>
          </p:cNvPr>
          <p:cNvSpPr/>
          <p:nvPr userDrawn="1"/>
        </p:nvSpPr>
        <p:spPr>
          <a:xfrm>
            <a:off x="6766564" y="1014152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hart Placeholder 2">
            <a:extLst>
              <a:ext uri="{FF2B5EF4-FFF2-40B4-BE49-F238E27FC236}">
                <a16:creationId xmlns:a16="http://schemas.microsoft.com/office/drawing/2014/main" id="{7B782143-2792-E14B-AE51-0FFA9028EB8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161935" y="1976285"/>
            <a:ext cx="6325152" cy="39673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  <a:p>
            <a:r>
              <a:rPr lang="en-US" dirty="0"/>
              <a:t>Drag chart to placeholder or click icon to add chart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FBFC18-7AE9-1C44-9039-61F804A6140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94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009520"/>
            <a:ext cx="10363200" cy="59093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82B2A-A609-483A-8759-A84EE5715A00}" type="datetimeFigureOut">
              <a:rPr lang="ru-RU"/>
              <a:pPr>
                <a:defRPr/>
              </a:pPr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D6BC-62EB-4F63-BAC2-EC22CD64D3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331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DAD27-5385-6861-B259-7D0861E638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1D9F33-FEAA-50F6-C662-7D719F67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34E1C-F1E6-9F89-E8C9-05A03231A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191D5-47E1-495C-B0BF-27DA2A518B25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C78F0-E0FA-861B-FEA4-70516020B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2A3CA-C937-613C-342A-D9D83661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214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C3BBA-81EF-A7D0-3450-65FC4150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008AD-AE3F-91BD-66C6-74E58423F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42B83-9502-0282-DCA6-4596862BC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8FB12-C226-42CB-8048-6D0E157B435D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F1543-BED5-E246-D513-1E8B16E86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9ED78-F221-1E66-18FB-0471B8B3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6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15B0C-D90D-FF9B-16C1-131CDA1F1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27DDD-087C-0867-4078-81027B10F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2A57C-EEC9-1001-19E4-8D980CAFF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DBF2-11E1-4A9B-8FA3-843C336271B1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61241-8841-97DB-D5D9-83F016E6F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55207-0111-B979-0377-61412555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67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F2412-EB78-2B9D-66A8-2215B6D17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F4AA7-1210-3182-0A0E-0CD6B820E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085DF-3B88-D410-8C1A-F3A15226B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F4E08-171B-0C6D-E1F1-A405F33F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83ED-4ADB-4688-A2AC-AB4C239E3C2F}" type="datetime1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17570-4871-AE82-3011-FCFE092A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4BC90-B3C5-A6C2-1492-D14E696D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310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CB024-DFBA-F193-20A4-EEB2B8C6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BCE12B-C5FF-713C-7D6F-BF5737A5C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B3050-AC92-733A-BCB1-2F1D3FFD8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AE7B09-355A-83C7-FCBA-6C1ACC725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85A049-D115-69CA-882A-0C7490E38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311A68-4C0D-2FD7-911A-25C5C3E41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D9EF-459E-4A30-A12D-3253A0598424}" type="datetime1">
              <a:rPr lang="en-GB" smtClean="0"/>
              <a:t>21/10/2024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A76FF4-8BCB-95CC-D4D7-DF57F9ED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5FD610-AB62-D69D-CE3A-965427E56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98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1958-48E2-1F52-A125-4F59ABB22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F7A4D8-44AD-E37A-F3DA-84467B81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6AFA-A8E8-4A91-BC7F-20154F199220}" type="datetime1">
              <a:rPr lang="en-GB" smtClean="0"/>
              <a:t>21/10/2024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79956-DBD2-364E-138F-3DECFD1A4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30766-BA8D-5DF4-B1CB-A6E79152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56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blipFill dpi="0" rotWithShape="1">
          <a:blip r:embed="rId2">
            <a:lum/>
          </a:blip>
          <a:srcRect/>
          <a:stretch>
            <a:fillRect l="-128000" r="-1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663"/>
            <a:ext cx="6638544" cy="2387600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8368" y="3970337"/>
            <a:ext cx="6638544" cy="2212976"/>
          </a:xfrm>
          <a:prstGeom prst="rect">
            <a:avLst/>
          </a:prstGeom>
          <a:ln>
            <a:noFill/>
          </a:ln>
        </p:spPr>
        <p:txBody>
          <a:bodyPr lIns="0">
            <a:noAutofit/>
          </a:bodyPr>
          <a:lstStyle>
            <a:lvl1pPr marL="0" indent="0" algn="l">
              <a:buNone/>
              <a:defRPr sz="2800" b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27521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E2474D-75F7-6CD3-C275-0315628A6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CC8A8-96D3-48EC-B66B-575A3D49A4A1}" type="datetime1">
              <a:rPr lang="en-GB" smtClean="0"/>
              <a:t>21/10/2024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40F3A2-E505-644B-01A8-13CC7D02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1771" y="6356350"/>
            <a:ext cx="4604657" cy="365125"/>
          </a:xfrm>
        </p:spPr>
        <p:txBody>
          <a:bodyPr/>
          <a:lstStyle/>
          <a:p>
            <a:r>
              <a:rPr lang="en-GB" dirty="0"/>
              <a:t>R&amp;D on Photon Detectors and Particle identification Techniques (DRD4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CA199-D66A-73D2-7A11-2252A184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2A97CB-1A6C-5ADE-CF11-6EE29E264897}"/>
              </a:ext>
            </a:extLst>
          </p:cNvPr>
          <p:cNvSpPr txBox="1"/>
          <p:nvPr userDrawn="1"/>
        </p:nvSpPr>
        <p:spPr>
          <a:xfrm>
            <a:off x="10825816" y="381000"/>
            <a:ext cx="1122423" cy="584775"/>
          </a:xfrm>
          <a:prstGeom prst="rect">
            <a:avLst/>
          </a:prstGeom>
          <a:solidFill>
            <a:schemeClr val="accent1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DRD4</a:t>
            </a:r>
          </a:p>
        </p:txBody>
      </p:sp>
      <p:pic>
        <p:nvPicPr>
          <p:cNvPr id="1026" name="Picture 2" descr="Latest News | ECFA">
            <a:extLst>
              <a:ext uri="{FF2B5EF4-FFF2-40B4-BE49-F238E27FC236}">
                <a16:creationId xmlns:a16="http://schemas.microsoft.com/office/drawing/2014/main" id="{3E4F47B8-2D3B-9BFA-1E76-4BFAB35C7F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1705" y="6453527"/>
            <a:ext cx="1679695" cy="17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 PNG Vectors Free Download">
            <a:extLst>
              <a:ext uri="{FF2B5EF4-FFF2-40B4-BE49-F238E27FC236}">
                <a16:creationId xmlns:a16="http://schemas.microsoft.com/office/drawing/2014/main" id="{16755B30-3027-89CF-CC3A-3BC7299B956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2852" y="6356350"/>
            <a:ext cx="400050" cy="38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511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C2988-6042-7066-AE8C-A106A7F9B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492F4-AA3F-3622-331C-9F5F683D3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440983-0BA5-4296-9886-7DB40B018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32A8B-81D6-88F7-21D2-FC051F45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D80A1-F0D2-4135-B839-99A20BC4986E}" type="datetime1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AB3D5-17A6-326F-C872-A287309D5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45217-D424-B4DF-7403-0036B865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29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7DB4-3E42-64B6-646C-97CD296BB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2F453-C398-A9D7-4586-333EDEC7D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14CDDA-B725-08E8-E195-A9ED25E2B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123BE-2FB0-9548-84A3-4CA3C460C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57564-8F5E-4136-8B26-5F7D817FB313}" type="datetime1">
              <a:rPr lang="en-GB" smtClean="0"/>
              <a:t>21/10/2024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C2B195-2D13-E787-2733-8C7FE2960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B421E4-2557-A7B6-EEBC-16690E15C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303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DD8E0-42D1-EEBE-48F3-0FFBAAA72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3F61B-3C73-2684-EBE3-0943FB2DB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F2616-24B8-289C-F708-AFE7F6B2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2DFE8-D644-4525-99C0-CF354D60DD0C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EE40E-EBBE-510C-1BAF-2CC5A0C03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13385-5354-7089-057E-70E876F8E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567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238B73-9261-0607-A7AC-2F938CC52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536A48-70FE-F468-9817-0A446EA53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FCA76-68AB-7708-477A-600D8A815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612D5-22CF-4BDD-9046-4847FC08D073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ED364-1F1B-EBD9-ED7D-2E637799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6F598-E8F7-25B5-84E3-71EE8F008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60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E7A7448-A16C-0664-2861-32C1EA25BED9}"/>
              </a:ext>
            </a:extLst>
          </p:cNvPr>
          <p:cNvSpPr/>
          <p:nvPr userDrawn="1"/>
        </p:nvSpPr>
        <p:spPr>
          <a:xfrm>
            <a:off x="6766563" y="997527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420E5-CF10-E744-8836-DA131F3DFE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1070F9D-B741-47F1-1B02-870BA5376E24}"/>
              </a:ext>
            </a:extLst>
          </p:cNvPr>
          <p:cNvSpPr/>
          <p:nvPr userDrawn="1"/>
        </p:nvSpPr>
        <p:spPr>
          <a:xfrm>
            <a:off x="6766562" y="997527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51F46-BA21-2546-AE85-93B56EC061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21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C8B6165-1702-1173-E6BB-3D58F1F4955C}"/>
              </a:ext>
            </a:extLst>
          </p:cNvPr>
          <p:cNvSpPr/>
          <p:nvPr userDrawn="1"/>
        </p:nvSpPr>
        <p:spPr>
          <a:xfrm>
            <a:off x="6766563" y="997527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052B2E-D090-724F-8681-FBE0CDA2F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59530-982F-0F4F-B296-9DB2F44D80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928" y="2185416"/>
            <a:ext cx="4500372" cy="39486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367C6-4AC8-9C47-BDFA-A5613CF90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0200" y="2185416"/>
            <a:ext cx="4498848" cy="395020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1A3F1F-FF47-0844-82BA-F475FCD0AA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6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CB85B4-2EB4-69D5-5BFA-A9EC0D79496D}"/>
              </a:ext>
            </a:extLst>
          </p:cNvPr>
          <p:cNvSpPr/>
          <p:nvPr userDrawn="1"/>
        </p:nvSpPr>
        <p:spPr>
          <a:xfrm>
            <a:off x="6749936" y="997527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45C5C1-32E2-374C-809B-D54BEC11E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98817A-73B4-F340-8D0E-FB813E55F7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6928" y="2185416"/>
            <a:ext cx="5138928" cy="393192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26641-0094-3D49-865E-3DB9ECAC4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928" y="2593340"/>
            <a:ext cx="5140515" cy="3535744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E11705-25F9-194A-9D2F-C9FEEA3A574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185416"/>
            <a:ext cx="5138928" cy="394980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978716-6004-6344-B5D2-C780B062C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90800"/>
            <a:ext cx="5138928" cy="3538728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A91F9-8796-3D42-B75E-9C7F7D9B73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4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F37AAD-7FC0-24B3-DA09-8EA4171AAA05}"/>
              </a:ext>
            </a:extLst>
          </p:cNvPr>
          <p:cNvSpPr/>
          <p:nvPr userDrawn="1"/>
        </p:nvSpPr>
        <p:spPr>
          <a:xfrm>
            <a:off x="6733314" y="997527"/>
            <a:ext cx="5419898" cy="58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AA2439-3BDA-DB47-AA02-5590274D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2EBF7-C6C5-4541-B47E-7FB413A3DF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5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13847-6053-FF4A-A422-D886A866F5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C6EF38F-8DF7-3941-B22C-502232E4CB0B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098566" y="927100"/>
            <a:ext cx="7093434" cy="59309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8C17C1-D75E-7F4A-895D-15D9E2D1D38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1614BA-85C5-BA49-A402-F7BCCCDB2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66ADF-AEA5-DC4B-841D-168372B89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928" y="2185416"/>
            <a:ext cx="10515600" cy="3968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4790E-48FE-324B-A4AD-34E3A7792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4280" y="631977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 descr="ECFA Detector R&amp;D Roadmap">
            <a:extLst>
              <a:ext uri="{FF2B5EF4-FFF2-40B4-BE49-F238E27FC236}">
                <a16:creationId xmlns:a16="http://schemas.microsoft.com/office/drawing/2014/main" id="{50909464-6372-076F-8FFC-F8FB448A72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78" y="202829"/>
            <a:ext cx="4902847" cy="50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13D1B1-422E-CB02-784F-885681ABD4C3}"/>
              </a:ext>
            </a:extLst>
          </p:cNvPr>
          <p:cNvSpPr txBox="1"/>
          <p:nvPr userDrawn="1"/>
        </p:nvSpPr>
        <p:spPr>
          <a:xfrm>
            <a:off x="10000211" y="167813"/>
            <a:ext cx="1688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2800" b="1" dirty="0">
                <a:solidFill>
                  <a:schemeClr val="bg1"/>
                </a:solidFill>
              </a:rPr>
              <a:t>DRD4</a:t>
            </a:r>
          </a:p>
        </p:txBody>
      </p:sp>
    </p:spTree>
    <p:extLst>
      <p:ext uri="{BB962C8B-B14F-4D97-AF65-F5344CB8AC3E}">
        <p14:creationId xmlns:p14="http://schemas.microsoft.com/office/powerpoint/2010/main" val="293797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0" r:id="rId3"/>
    <p:sldLayoutId id="2147483664" r:id="rId4"/>
    <p:sldLayoutId id="2147483652" r:id="rId5"/>
    <p:sldLayoutId id="2147483653" r:id="rId6"/>
    <p:sldLayoutId id="2147483654" r:id="rId7"/>
    <p:sldLayoutId id="2147483655" r:id="rId8"/>
    <p:sldLayoutId id="2147483665" r:id="rId9"/>
    <p:sldLayoutId id="2147483666" r:id="rId10"/>
    <p:sldLayoutId id="2147483660" r:id="rId11"/>
    <p:sldLayoutId id="2147483667" r:id="rId12"/>
    <p:sldLayoutId id="214748368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20248C-8DCE-312F-091E-0946364F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4AD6A-0AB0-6FC3-A774-577B0E7FB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4729C-3573-ADBD-CF03-DD5E8C80F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F0169-41E3-4914-9DE2-B6D961F6D481}" type="datetime1">
              <a:rPr lang="en-GB" smtClean="0"/>
              <a:t>21/10/2024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4FA5F-D824-F9BF-B6D1-626C7B46B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R&amp;D on Photon Detectors and Particle identification Techniques (DRD4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EA0D5-CB98-097C-CB0C-DE62A6B32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BEE18-B1E3-4B3D-8582-B793BB301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79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8958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ds.cern.ch/record/2884872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esentation Title">
            <a:extLst>
              <a:ext uri="{FF2B5EF4-FFF2-40B4-BE49-F238E27FC236}">
                <a16:creationId xmlns:a16="http://schemas.microsoft.com/office/drawing/2014/main" id="{1089AC9A-5D7D-5A4C-8605-7607252D4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367" y="1490472"/>
            <a:ext cx="11243823" cy="1190944"/>
          </a:xfrm>
        </p:spPr>
        <p:txBody>
          <a:bodyPr/>
          <a:lstStyle/>
          <a:p>
            <a:pPr algn="ctr"/>
            <a:r>
              <a:rPr lang="en-US" sz="4000" dirty="0"/>
              <a:t>WP 4.1  Solid State Photon Detectors</a:t>
            </a:r>
            <a:br>
              <a:rPr lang="en-US" sz="4000" dirty="0"/>
            </a:br>
            <a:r>
              <a:rPr lang="en-US" sz="4000" dirty="0"/>
              <a:t>Introduction</a:t>
            </a:r>
          </a:p>
        </p:txBody>
      </p:sp>
      <p:sp>
        <p:nvSpPr>
          <p:cNvPr id="7" name="Sub-topic">
            <a:extLst>
              <a:ext uri="{FF2B5EF4-FFF2-40B4-BE49-F238E27FC236}">
                <a16:creationId xmlns:a16="http://schemas.microsoft.com/office/drawing/2014/main" id="{9C71998B-4791-F94C-B599-D1D767436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3640" y="2979955"/>
            <a:ext cx="8473275" cy="1650381"/>
          </a:xfrm>
        </p:spPr>
        <p:txBody>
          <a:bodyPr/>
          <a:lstStyle/>
          <a:p>
            <a:pPr algn="ctr"/>
            <a:r>
              <a:rPr lang="en-US" dirty="0" err="1"/>
              <a:t>Rok</a:t>
            </a:r>
            <a:r>
              <a:rPr lang="en-US" dirty="0"/>
              <a:t> Pestotnik</a:t>
            </a:r>
          </a:p>
          <a:p>
            <a:pPr algn="ctr"/>
            <a:r>
              <a:rPr lang="en-US" dirty="0"/>
              <a:t>DRD4 Collaboration meeting,  Oct. 22, 2024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A42492-CBF9-2E5B-AA19-EB83F82C2DD3}"/>
              </a:ext>
            </a:extLst>
          </p:cNvPr>
          <p:cNvSpPr txBox="1"/>
          <p:nvPr/>
        </p:nvSpPr>
        <p:spPr>
          <a:xfrm>
            <a:off x="598406" y="274773"/>
            <a:ext cx="113037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DRD4 R&amp;D on Photon Detectors and Particle identification Techniques </a:t>
            </a:r>
            <a:endParaRPr lang="sl-SI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8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B2547-5B72-C467-5A23-9719D696D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Next WP1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4A0EA-FE4B-968C-36E5-A45B3B1D9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Presentation of the progress, planning of next steps</a:t>
            </a:r>
          </a:p>
          <a:p>
            <a:pPr marL="0" indent="0">
              <a:buNone/>
            </a:pPr>
            <a:endParaRPr lang="sl-SI" dirty="0"/>
          </a:p>
          <a:p>
            <a:r>
              <a:rPr lang="sl-SI" dirty="0"/>
              <a:t>Wednesday, Nov. 13, 2024, 15h-17h CEST</a:t>
            </a:r>
          </a:p>
          <a:p>
            <a:r>
              <a:rPr lang="sl-SI" dirty="0"/>
              <a:t>Wednesday, Dec. 11, 2024, 15h-17h CEST</a:t>
            </a:r>
          </a:p>
          <a:p>
            <a:r>
              <a:rPr lang="sl-SI" dirty="0"/>
              <a:t>Wednesday, Jan. 22, 2025, 15h-17h CEST</a:t>
            </a:r>
          </a:p>
          <a:p>
            <a:r>
              <a:rPr lang="sl-SI" dirty="0"/>
              <a:t>Wednesday, Feb. 19, 2025, 15h-17h CEST</a:t>
            </a:r>
          </a:p>
          <a:p>
            <a:r>
              <a:rPr lang="sl-SI" dirty="0"/>
              <a:t>Wednesday, March 19, 2025, 15h-17h CEST</a:t>
            </a:r>
          </a:p>
          <a:p>
            <a:endParaRPr lang="sl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3535C4-FA9B-D20C-C130-1F7177DD4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755246"/>
            <a:ext cx="5240244" cy="301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9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A19E62-C3E3-FE88-1830-AE21FF603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12" y="1767818"/>
            <a:ext cx="7437717" cy="425221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9860339-21B9-5D00-E06E-36B1DBC8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176887"/>
            <a:ext cx="10515600" cy="590931"/>
          </a:xfrm>
        </p:spPr>
        <p:txBody>
          <a:bodyPr/>
          <a:lstStyle/>
          <a:p>
            <a:r>
              <a:rPr lang="sl-SI" dirty="0"/>
              <a:t>WP1 closed session, 21.10.2024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9A6687-958A-BB8F-AED0-8AD03E800565}"/>
              </a:ext>
            </a:extLst>
          </p:cNvPr>
          <p:cNvSpPr txBox="1"/>
          <p:nvPr/>
        </p:nvSpPr>
        <p:spPr>
          <a:xfrm>
            <a:off x="412376" y="6364941"/>
            <a:ext cx="819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/>
              <a:t>Access to the event opened only to the members of the drd4-wp1-sspd group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C48F6F-8EFA-1393-7ED7-A35FBB9CEB18}"/>
              </a:ext>
            </a:extLst>
          </p:cNvPr>
          <p:cNvSpPr txBox="1"/>
          <p:nvPr/>
        </p:nvSpPr>
        <p:spPr>
          <a:xfrm>
            <a:off x="7691718" y="1287686"/>
            <a:ext cx="4069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/>
              <a:t> </a:t>
            </a:r>
            <a:r>
              <a:rPr lang="sl-SI" dirty="0">
                <a:hlinkClick r:id="rId3"/>
              </a:rPr>
              <a:t>https://indico.cern.ch/event/1468958/</a:t>
            </a:r>
            <a:r>
              <a:rPr lang="sl-S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5350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5A8FB-B77D-C781-8337-4D0C0F47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001019"/>
            <a:ext cx="11320272" cy="648488"/>
          </a:xfrm>
        </p:spPr>
        <p:txBody>
          <a:bodyPr/>
          <a:lstStyle/>
          <a:p>
            <a:r>
              <a:rPr lang="sl-SI" dirty="0"/>
              <a:t>D1.1 First results of the samples of the BSI IBIS Run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17A33C-D49C-B1CE-D1B0-371DF64A8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8" y="1910410"/>
            <a:ext cx="8092978" cy="45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55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5A8FB-B77D-C781-8337-4D0C0F47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001019"/>
            <a:ext cx="11320272" cy="648488"/>
          </a:xfrm>
        </p:spPr>
        <p:txBody>
          <a:bodyPr/>
          <a:lstStyle/>
          <a:p>
            <a:r>
              <a:rPr lang="sl-SI" dirty="0"/>
              <a:t>D1.1 First results of the samples of the BSI IBIS Run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80BF7F-27B0-EC5C-DD8D-20C231247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8" y="1649507"/>
            <a:ext cx="8881872" cy="49461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527EAD-3B53-22C2-FD9F-EA0A8F494A55}"/>
              </a:ext>
            </a:extLst>
          </p:cNvPr>
          <p:cNvSpPr txBox="1"/>
          <p:nvPr/>
        </p:nvSpPr>
        <p:spPr>
          <a:xfrm>
            <a:off x="9144000" y="2979313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The results will be shown in Tampa, IEEE NSS next week</a:t>
            </a:r>
          </a:p>
        </p:txBody>
      </p:sp>
    </p:spTree>
    <p:extLst>
      <p:ext uri="{BB962C8B-B14F-4D97-AF65-F5344CB8AC3E}">
        <p14:creationId xmlns:p14="http://schemas.microsoft.com/office/powerpoint/2010/main" val="3936305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BC076-9603-4A9D-7553-168C9DC82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970" y="949044"/>
            <a:ext cx="11374060" cy="1643527"/>
          </a:xfrm>
        </p:spPr>
        <p:txBody>
          <a:bodyPr/>
          <a:lstStyle/>
          <a:p>
            <a:r>
              <a:rPr lang="sl-SI" dirty="0"/>
              <a:t>D1.2 SpadRICH </a:t>
            </a:r>
            <a:br>
              <a:rPr lang="sl-SI" dirty="0"/>
            </a:br>
            <a:r>
              <a:rPr lang="en-US" sz="1800" i="1" dirty="0">
                <a:solidFill>
                  <a:srgbClr val="1E3C5A"/>
                </a:solidFill>
                <a:effectLst/>
                <a:latin typeface="Helvetica" pitchFamily="2" charset="0"/>
              </a:rPr>
              <a:t>Radiation-hard digital analog silicon photomultipliers</a:t>
            </a:r>
            <a:r>
              <a:rPr lang="en-US" sz="1800" i="1" dirty="0">
                <a:solidFill>
                  <a:srgbClr val="1E3C5A"/>
                </a:solidFill>
                <a:latin typeface="Helvetica" pitchFamily="2" charset="0"/>
              </a:rPr>
              <a:t> </a:t>
            </a:r>
            <a:r>
              <a:rPr lang="en-US" sz="1800" i="1" dirty="0">
                <a:solidFill>
                  <a:srgbClr val="1E3C5A"/>
                </a:solidFill>
                <a:effectLst/>
                <a:latin typeface="Helvetica" pitchFamily="2" charset="0"/>
              </a:rPr>
              <a:t>for future upgrades of Ring Imaging Cherenkov detectors – bilateral Weave project EPFL, JSI</a:t>
            </a:r>
            <a:br>
              <a:rPr lang="en-US" sz="1800" dirty="0">
                <a:solidFill>
                  <a:srgbClr val="1E3C5A"/>
                </a:solidFill>
                <a:effectLst/>
                <a:latin typeface="Helvetica" pitchFamily="2" charset="0"/>
              </a:rPr>
            </a:br>
            <a:endParaRPr lang="sl-S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39A18-13B5-0894-423B-49E078021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54270"/>
            <a:ext cx="8027894" cy="459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1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8F0EE-FF7B-6F19-E00C-2471E360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4546"/>
            <a:ext cx="10515600" cy="593624"/>
          </a:xfrm>
        </p:spPr>
        <p:txBody>
          <a:bodyPr/>
          <a:lstStyle/>
          <a:p>
            <a:r>
              <a:rPr lang="en-US" i="1" dirty="0">
                <a:effectLst/>
                <a:latin typeface="Helvetica" pitchFamily="2" charset="0"/>
              </a:rPr>
              <a:t>D1.2 </a:t>
            </a:r>
            <a:r>
              <a:rPr lang="en-US" i="1" dirty="0" err="1">
                <a:effectLst/>
                <a:latin typeface="Helvetica" pitchFamily="2" charset="0"/>
              </a:rPr>
              <a:t>ASPiDeS</a:t>
            </a:r>
            <a:r>
              <a:rPr lang="en-US" i="1" dirty="0">
                <a:effectLst/>
                <a:latin typeface="Helvetica" pitchFamily="2" charset="0"/>
              </a:rPr>
              <a:t> </a:t>
            </a:r>
            <a:r>
              <a:rPr lang="en-US" sz="1800" i="1" dirty="0">
                <a:effectLst/>
                <a:latin typeface="Helvetica" pitchFamily="2" charset="0"/>
              </a:rPr>
              <a:t>(A CMOS SPAD and Digital SiPM Platform for High Energy Physics)</a:t>
            </a:r>
            <a:endParaRPr lang="sl-S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2AAE22-AF8F-80C2-4B43-6E83C7FD2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563" y="1956336"/>
            <a:ext cx="9779708" cy="49016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873E57-14AA-0F6C-7E9E-BACC809BA8A9}"/>
              </a:ext>
            </a:extLst>
          </p:cNvPr>
          <p:cNvSpPr txBox="1"/>
          <p:nvPr/>
        </p:nvSpPr>
        <p:spPr>
          <a:xfrm>
            <a:off x="322729" y="2223247"/>
            <a:ext cx="18646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L. Ratti</a:t>
            </a:r>
          </a:p>
          <a:p>
            <a:r>
              <a:rPr lang="sl-SI" dirty="0"/>
              <a:t>Approved INFN Project, starting in 2025 </a:t>
            </a:r>
          </a:p>
          <a:p>
            <a:endParaRPr lang="sl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CA6970-0AC4-B612-3A6A-0DB9942D5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470" y="1678170"/>
            <a:ext cx="5057459" cy="173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475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DE464-2A66-FD23-7E90-510365518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0" y="1031987"/>
            <a:ext cx="10515600" cy="590931"/>
          </a:xfrm>
        </p:spPr>
        <p:txBody>
          <a:bodyPr/>
          <a:lstStyle/>
          <a:p>
            <a:r>
              <a:rPr lang="sl-SI" dirty="0"/>
              <a:t>Initial activities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FD9192-4F1F-6F6C-8DD6-DAAB20200098}"/>
              </a:ext>
            </a:extLst>
          </p:cNvPr>
          <p:cNvSpPr txBox="1"/>
          <p:nvPr/>
        </p:nvSpPr>
        <p:spPr>
          <a:xfrm>
            <a:off x="430306" y="1871880"/>
            <a:ext cx="267148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effectLst/>
                <a:latin typeface="Helvetica" pitchFamily="2" charset="0"/>
              </a:rPr>
              <a:t>• Radiation hardness measurements (neutrons up to 10</a:t>
            </a:r>
            <a:r>
              <a:rPr lang="en-US" i="1" baseline="30000" dirty="0">
                <a:effectLst/>
                <a:latin typeface="Helvetica" pitchFamily="2" charset="0"/>
              </a:rPr>
              <a:t>12 </a:t>
            </a:r>
            <a:r>
              <a:rPr lang="en-US" i="1" dirty="0" err="1">
                <a:effectLst/>
                <a:latin typeface="Helvetica" pitchFamily="2" charset="0"/>
              </a:rPr>
              <a:t>neq</a:t>
            </a:r>
            <a:r>
              <a:rPr lang="en-US" i="1" dirty="0">
                <a:effectLst/>
                <a:latin typeface="Helvetica" pitchFamily="2" charset="0"/>
              </a:rPr>
              <a:t>/cm2 @TRIGA) in 180 nm (actively quenched SPADs) and in GF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i="1" dirty="0">
                <a:effectLst/>
                <a:latin typeface="Helvetica" pitchFamily="2" charset="0"/>
              </a:rPr>
              <a:t>55nm BCD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i="1" dirty="0">
                <a:effectLst/>
                <a:latin typeface="Helvetica" pitchFamily="2" charset="0"/>
              </a:rPr>
              <a:t>• Operation at cryogenic temperature (starting)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i="1" dirty="0">
                <a:effectLst/>
                <a:latin typeface="Helvetica" pitchFamily="2" charset="0"/>
              </a:rPr>
              <a:t>• Planned: 110 nm SPADs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i="1" dirty="0">
                <a:effectLst/>
                <a:latin typeface="Helvetica" pitchFamily="2" charset="0"/>
              </a:rPr>
              <a:t>• Microlenses: radiation hardness measurements and cryogenic operation</a:t>
            </a:r>
            <a:endParaRPr lang="en-US" dirty="0">
              <a:effectLst/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2620AA-9A0B-2762-1177-6F979BD4D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788" y="1622918"/>
            <a:ext cx="8854620" cy="49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60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D0B66-08F9-BAE6-5893-8A09A9639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91" y="1200250"/>
            <a:ext cx="11415275" cy="590931"/>
          </a:xfrm>
        </p:spPr>
        <p:txBody>
          <a:bodyPr/>
          <a:lstStyle/>
          <a:p>
            <a:r>
              <a:rPr lang="sl-SI" dirty="0"/>
              <a:t>D1.3 AidaInnova run @ FBK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7939D-251A-AA81-91BF-983180017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98" y="1855306"/>
            <a:ext cx="4155492" cy="2956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Helvetica" pitchFamily="2" charset="0"/>
              </a:rPr>
              <a:t>Experimental structures </a:t>
            </a:r>
          </a:p>
          <a:p>
            <a:pPr marL="0" indent="0">
              <a:buNone/>
            </a:pPr>
            <a:r>
              <a:rPr lang="en-US" b="1" dirty="0">
                <a:latin typeface="Helvetica" pitchFamily="2" charset="0"/>
              </a:rPr>
              <a:t>Two different technologies</a:t>
            </a:r>
            <a:r>
              <a:rPr lang="en-US" dirty="0">
                <a:effectLst/>
                <a:latin typeface="Helvetica" pitchFamily="2" charset="0"/>
              </a:rPr>
              <a:t>: </a:t>
            </a:r>
          </a:p>
          <a:p>
            <a:pPr lvl="1"/>
            <a:r>
              <a:rPr lang="en-US" dirty="0">
                <a:effectLst/>
                <a:latin typeface="Helvetica" pitchFamily="2" charset="0"/>
              </a:rPr>
              <a:t>Low electric field </a:t>
            </a:r>
          </a:p>
          <a:p>
            <a:pPr lvl="1"/>
            <a:r>
              <a:rPr lang="en-US" dirty="0">
                <a:effectLst/>
                <a:latin typeface="Helvetica" pitchFamily="2" charset="0"/>
              </a:rPr>
              <a:t>Ultra Low electric field </a:t>
            </a:r>
            <a:endParaRPr lang="en-US" dirty="0">
              <a:latin typeface="Helvetica" pitchFamily="2" charset="0"/>
            </a:endParaRPr>
          </a:p>
          <a:p>
            <a:pPr marL="0" indent="0">
              <a:buNone/>
            </a:pPr>
            <a:r>
              <a:rPr lang="en-US" dirty="0">
                <a:latin typeface="Helvetica" pitchFamily="2" charset="0"/>
              </a:rPr>
              <a:t>Different samples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dirty="0">
                <a:effectLst/>
                <a:latin typeface="Helvetica" pitchFamily="2" charset="0"/>
              </a:rPr>
              <a:t>Die size: 3.15 mmx3.15mm</a:t>
            </a:r>
          </a:p>
          <a:p>
            <a:r>
              <a:rPr lang="en-US" dirty="0">
                <a:effectLst/>
                <a:latin typeface="Helvetica" pitchFamily="2" charset="0"/>
              </a:rPr>
              <a:t>Cell pitch: 15um, 25um, 40um, 75um</a:t>
            </a:r>
          </a:p>
          <a:p>
            <a:endParaRPr lang="sl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684B85-F138-E17E-0BB3-980C66A1C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872" y="1136125"/>
            <a:ext cx="5410200" cy="25584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038C07-5689-EA37-40D6-14FB17056059}"/>
              </a:ext>
            </a:extLst>
          </p:cNvPr>
          <p:cNvSpPr txBox="1"/>
          <p:nvPr/>
        </p:nvSpPr>
        <p:spPr>
          <a:xfrm>
            <a:off x="5201393" y="4135213"/>
            <a:ext cx="77189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effectLst/>
                <a:latin typeface="Helvetica" pitchFamily="2" charset="0"/>
              </a:rPr>
              <a:t>Variants of 2x2 arrays:</a:t>
            </a:r>
            <a:endParaRPr lang="en-US" sz="1600" dirty="0">
              <a:effectLst/>
              <a:latin typeface="Helvetica" pitchFamily="2" charset="0"/>
            </a:endParaRPr>
          </a:p>
          <a:p>
            <a:r>
              <a:rPr lang="en-US" sz="1600" dirty="0">
                <a:effectLst/>
                <a:latin typeface="Helvetica" pitchFamily="2" charset="0"/>
              </a:rPr>
              <a:t>1) 2x2 array of SiPM 1x1mm2 with 15um-25um-40um-75um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2) 2x2 array of SiPM 0.75x0.75mm2 with 15um-25um-40um-75um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3) 2x2 array of SiPM 0.5x0.5mm2 with 15um-25um-40um-75um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4) 2x2 array of SiPM 0.25x0.25mm2 with 15um-25um-40um-75um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5) 2x1 array of SiPM 1.5x1.5mm2 with 15um+25um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6) 2x1 array of SiPM 1.5x1.5mm2 with 40um+75um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7) single SiPM 2x2mm2 with 15um cell size</a:t>
            </a:r>
          </a:p>
          <a:p>
            <a:r>
              <a:rPr lang="en-US" sz="1600" dirty="0">
                <a:effectLst/>
                <a:latin typeface="Helvetica" pitchFamily="2" charset="0"/>
              </a:rPr>
              <a:t>8) single SiPM 2x2mm2 with 40um cell size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F33B41-0918-9112-7651-E0C33A910358}"/>
              </a:ext>
            </a:extLst>
          </p:cNvPr>
          <p:cNvSpPr txBox="1"/>
          <p:nvPr/>
        </p:nvSpPr>
        <p:spPr>
          <a:xfrm>
            <a:off x="5201393" y="3703578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effectLst/>
                <a:latin typeface="Helvetica" pitchFamily="2" charset="0"/>
              </a:rPr>
              <a:t>2x2 array of 1x1 mm² and mini-SiPM</a:t>
            </a:r>
            <a:endParaRPr lang="en-US" dirty="0">
              <a:effectLst/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4A63F-8179-3132-B837-ECA05F6A0F60}"/>
              </a:ext>
            </a:extLst>
          </p:cNvPr>
          <p:cNvSpPr txBox="1"/>
          <p:nvPr/>
        </p:nvSpPr>
        <p:spPr>
          <a:xfrm>
            <a:off x="209798" y="5831718"/>
            <a:ext cx="60979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/>
              <a:t>Expected end of production Feb 2024</a:t>
            </a:r>
          </a:p>
          <a:p>
            <a:r>
              <a:rPr lang="sl-SI" dirty="0"/>
              <a:t>To be tested in the framework of the AidaInnova </a:t>
            </a:r>
          </a:p>
          <a:p>
            <a:r>
              <a:rPr lang="sl-SI" dirty="0"/>
              <a:t>Samples will be available for testing for DRD4</a:t>
            </a:r>
          </a:p>
        </p:txBody>
      </p:sp>
    </p:spTree>
    <p:extLst>
      <p:ext uri="{BB962C8B-B14F-4D97-AF65-F5344CB8AC3E}">
        <p14:creationId xmlns:p14="http://schemas.microsoft.com/office/powerpoint/2010/main" val="3078331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50A3D-BD87-2F30-F1B4-B1BF4265B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938089"/>
            <a:ext cx="10515600" cy="590931"/>
          </a:xfrm>
        </p:spPr>
        <p:txBody>
          <a:bodyPr/>
          <a:lstStyle/>
          <a:p>
            <a:r>
              <a:rPr lang="sl-SI" dirty="0"/>
              <a:t>D1.4 Timing and close integration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B327B1-A2BD-CA7B-9E3C-9F27E907E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8" y="1657900"/>
            <a:ext cx="8108249" cy="45929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D31952-E2BB-0A60-1ECA-F08A3830D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6776" y="1214802"/>
            <a:ext cx="3245224" cy="8861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2E3171-7EFF-B47C-E092-72F546EB44AB}"/>
              </a:ext>
            </a:extLst>
          </p:cNvPr>
          <p:cNvSpPr txBox="1"/>
          <p:nvPr/>
        </p:nvSpPr>
        <p:spPr>
          <a:xfrm>
            <a:off x="9615184" y="2617694"/>
            <a:ext cx="2312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/>
              <a:t>256 Ch Module proposal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7DB90B-1510-8720-14B7-D0DDB4821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9019" y="3374508"/>
            <a:ext cx="3245224" cy="276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996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CEBBF-3BA3-E832-24EC-CC76739A6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8A553-4F51-9ECD-2B6E-8628DE54C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8881872" cy="3968249"/>
          </a:xfrm>
        </p:spPr>
        <p:txBody>
          <a:bodyPr/>
          <a:lstStyle/>
          <a:p>
            <a:r>
              <a:rPr lang="sl-SI" dirty="0"/>
              <a:t>A lot of interesting activities</a:t>
            </a:r>
          </a:p>
          <a:p>
            <a:r>
              <a:rPr lang="sl-SI" dirty="0"/>
              <a:t>Planned monthly meetings</a:t>
            </a:r>
          </a:p>
          <a:p>
            <a:r>
              <a:rPr lang="sl-SI" dirty="0"/>
              <a:t>Looking for new funding opportunites to go beyond the first three year period</a:t>
            </a:r>
          </a:p>
        </p:txBody>
      </p:sp>
    </p:spTree>
    <p:extLst>
      <p:ext uri="{BB962C8B-B14F-4D97-AF65-F5344CB8AC3E}">
        <p14:creationId xmlns:p14="http://schemas.microsoft.com/office/powerpoint/2010/main" val="257831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2305-A537-5DCD-5590-8FBC3D736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84" y="-17256"/>
            <a:ext cx="11541984" cy="2086725"/>
          </a:xfrm>
        </p:spPr>
        <p:txBody>
          <a:bodyPr/>
          <a:lstStyle/>
          <a:p>
            <a:r>
              <a:rPr lang="sl-SI" dirty="0"/>
              <a:t>Develop photosensors for extreme environments with ultimate granularity and timing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0D8B-7E5E-B68B-DDCF-5FF2EEC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427" y="2057555"/>
            <a:ext cx="9000853" cy="3968249"/>
          </a:xfrm>
        </p:spPr>
        <p:txBody>
          <a:bodyPr/>
          <a:lstStyle/>
          <a:p>
            <a:r>
              <a:rPr lang="sl-SI" dirty="0"/>
              <a:t>Work programe defined in a task proposal: </a:t>
            </a:r>
            <a:r>
              <a:rPr lang="sl-SI" dirty="0">
                <a:hlinkClick r:id="rId2"/>
              </a:rPr>
              <a:t>https://cds.cern.ch/record/2884872</a:t>
            </a:r>
            <a:r>
              <a:rPr lang="sl-SI" dirty="0"/>
              <a:t> </a:t>
            </a:r>
          </a:p>
          <a:p>
            <a:r>
              <a:rPr lang="sl-SI" dirty="0"/>
              <a:t>Three Tasks:</a:t>
            </a:r>
          </a:p>
          <a:p>
            <a:pPr lvl="1"/>
            <a:r>
              <a:rPr lang="sl-SI" b="1" dirty="0"/>
              <a:t>SSPD wIth new configurations and modes	</a:t>
            </a:r>
          </a:p>
          <a:p>
            <a:pPr lvl="1"/>
            <a:r>
              <a:rPr lang="sl-SI" sz="1800" b="1" dirty="0"/>
              <a:t>Fast radiation hard SiPMs</a:t>
            </a:r>
          </a:p>
          <a:p>
            <a:pPr lvl="1"/>
            <a:r>
              <a:rPr lang="sl-SI" sz="1800" b="1" dirty="0"/>
              <a:t>Timing of SSPD + Readout electronics</a:t>
            </a:r>
            <a:endParaRPr lang="sl-SI" dirty="0"/>
          </a:p>
          <a:p>
            <a:r>
              <a:rPr lang="sl-SI" dirty="0"/>
              <a:t>Many groups with heterogenous background</a:t>
            </a:r>
          </a:p>
          <a:p>
            <a:r>
              <a:rPr lang="sl-SI" dirty="0"/>
              <a:t>Challenges: </a:t>
            </a:r>
          </a:p>
          <a:p>
            <a:pPr lvl="1"/>
            <a:r>
              <a:rPr lang="sl-SI" dirty="0"/>
              <a:t>Find common base &amp; Define the program</a:t>
            </a:r>
          </a:p>
          <a:p>
            <a:pPr lvl="1"/>
            <a:r>
              <a:rPr lang="sl-SI" dirty="0"/>
              <a:t>Secure Funding</a:t>
            </a:r>
          </a:p>
          <a:p>
            <a:r>
              <a:rPr lang="sl-SI" dirty="0"/>
              <a:t>Fundametal WP for RICH, TOF and SciFI WPs</a:t>
            </a:r>
          </a:p>
          <a:p>
            <a:endParaRPr lang="sl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082CEB-CB0A-6D9C-28D4-B73BD0DCE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71"/>
          <a:stretch/>
        </p:blipFill>
        <p:spPr>
          <a:xfrm>
            <a:off x="6500552" y="3253547"/>
            <a:ext cx="5630082" cy="2613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4F4839-1F77-0C89-69B7-6B6FD12F1335}"/>
              </a:ext>
            </a:extLst>
          </p:cNvPr>
          <p:cNvSpPr txBox="1"/>
          <p:nvPr/>
        </p:nvSpPr>
        <p:spPr>
          <a:xfrm>
            <a:off x="6500552" y="247684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/>
              <a:t>Claimed WP4.1 Resources in the proposal</a:t>
            </a:r>
          </a:p>
        </p:txBody>
      </p:sp>
    </p:spTree>
    <p:extLst>
      <p:ext uri="{BB962C8B-B14F-4D97-AF65-F5344CB8AC3E}">
        <p14:creationId xmlns:p14="http://schemas.microsoft.com/office/powerpoint/2010/main" val="2422718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2305-A537-5DCD-5590-8FBC3D736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786" y="1059251"/>
            <a:ext cx="11541984" cy="590931"/>
          </a:xfrm>
        </p:spPr>
        <p:txBody>
          <a:bodyPr/>
          <a:lstStyle/>
          <a:p>
            <a:r>
              <a:rPr lang="sl-SI" dirty="0"/>
              <a:t>MoU - Transformation of tasks to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0D8B-7E5E-B68B-DDCF-5FF2EEC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0" y="1650182"/>
            <a:ext cx="11541984" cy="3968249"/>
          </a:xfrm>
        </p:spPr>
        <p:txBody>
          <a:bodyPr/>
          <a:lstStyle/>
          <a:p>
            <a:pPr marL="502920" lvl="1" indent="0">
              <a:buNone/>
            </a:pPr>
            <a:r>
              <a:rPr lang="sl-SI" b="1" dirty="0"/>
              <a:t>Deliverables will become part of the MoU: </a:t>
            </a:r>
            <a:r>
              <a:rPr lang="sl-SI" dirty="0"/>
              <a:t>Title, Short description, start and end date: </a:t>
            </a:r>
          </a:p>
          <a:p>
            <a:pPr marL="502920" lvl="1" indent="0">
              <a:buNone/>
            </a:pPr>
            <a:r>
              <a:rPr lang="sl-SI" dirty="0"/>
              <a:t>Transforation of task to deliverables with leaders of the deliverables.</a:t>
            </a:r>
          </a:p>
          <a:p>
            <a:pPr lvl="1">
              <a:buFont typeface="Wingdings" pitchFamily="2" charset="2"/>
              <a:buChar char="q"/>
            </a:pPr>
            <a:r>
              <a:rPr lang="sl-SI" dirty="0"/>
              <a:t>SSPD wIth new configurations and modes	</a:t>
            </a:r>
          </a:p>
          <a:p>
            <a:pPr marL="502920" lvl="1" indent="0">
              <a:buNone/>
            </a:pPr>
            <a:r>
              <a:rPr lang="en-US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D1.1 Demonstrator of BSI SiPM array (M36) -&gt; Alberto Gola</a:t>
            </a:r>
          </a:p>
          <a:p>
            <a:pPr marL="502920" lvl="1" indent="0">
              <a:buNone/>
            </a:pPr>
            <a:r>
              <a:rPr lang="en-US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D1.2 Demonstrator of CMOS-SPAD monolithic sensor (M36) -&gt; Lodovico </a:t>
            </a:r>
            <a:r>
              <a:rPr lang="en-US" b="1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Ratti</a:t>
            </a:r>
            <a:endParaRPr lang="sl-SI" sz="1800" b="1" dirty="0"/>
          </a:p>
          <a:p>
            <a:pPr lvl="1">
              <a:buFont typeface="Wingdings" pitchFamily="2" charset="2"/>
              <a:buChar char="q"/>
            </a:pPr>
            <a:r>
              <a:rPr lang="sl-SI" sz="1800" dirty="0"/>
              <a:t>Fast radiation hard SiPMs</a:t>
            </a:r>
          </a:p>
          <a:p>
            <a:pPr marL="502920" lvl="1" indent="0">
              <a:buNone/>
            </a:pPr>
            <a:r>
              <a:rPr lang="en-US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D1.3 Report on achieved state-of-the-art fast and radiation hard </a:t>
            </a:r>
            <a:r>
              <a:rPr lang="en-US" b="1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SiPMs</a:t>
            </a:r>
            <a:r>
              <a:rPr lang="en-US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and analysis of prospects (M36)</a:t>
            </a:r>
          </a:p>
          <a:p>
            <a:pPr marL="502920" lvl="1" indent="0">
              <a:buNone/>
            </a:pPr>
            <a:r>
              <a:rPr lang="en-US" sz="1800" b="1" dirty="0">
                <a:solidFill>
                  <a:srgbClr val="555555"/>
                </a:solidFill>
                <a:latin typeface="Roboto" panose="02000000000000000000" pitchFamily="2" charset="0"/>
              </a:rPr>
              <a:t>-&gt; Rok Pestotnik</a:t>
            </a:r>
            <a:endParaRPr lang="sl-SI" sz="1800" b="1" dirty="0"/>
          </a:p>
          <a:p>
            <a:pPr lvl="1">
              <a:buFont typeface="Wingdings" pitchFamily="2" charset="2"/>
              <a:buChar char="q"/>
            </a:pPr>
            <a:r>
              <a:rPr lang="sl-SI" sz="1800" dirty="0"/>
              <a:t>Timing of SSPD + Readout electronics</a:t>
            </a:r>
          </a:p>
          <a:p>
            <a:pPr marL="502920" lvl="1" indent="0">
              <a:buNone/>
            </a:pPr>
            <a:r>
              <a:rPr lang="en-US" b="1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D1.4 Demonstrator of the ultra-fast SiPM with optimized readout electronics (M36)</a:t>
            </a:r>
          </a:p>
          <a:p>
            <a:pPr marL="502920" lvl="1" indent="0">
              <a:buNone/>
            </a:pPr>
            <a:r>
              <a:rPr lang="en-US" b="1" dirty="0">
                <a:solidFill>
                  <a:srgbClr val="555555"/>
                </a:solidFill>
                <a:latin typeface="Roboto" panose="02000000000000000000" pitchFamily="2" charset="0"/>
              </a:rPr>
              <a:t>-&gt; David Gascon</a:t>
            </a:r>
            <a:endParaRPr lang="sl-SI" b="1" dirty="0"/>
          </a:p>
          <a:p>
            <a:r>
              <a:rPr lang="sl-SI" dirty="0"/>
              <a:t>Next step Review of the resources for the MoU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66311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338771-EEFE-9602-34C4-E5DBD5313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7343" y="6492875"/>
            <a:ext cx="5020668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R&amp;D on Photon Detectors and Particle identification Techniques (DRD4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34E89E-7851-2E51-1057-98D9C561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6172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ABEE18-B1E3-4B3D-8582-B793BB30136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DAAF26-47F4-5E4D-C8C4-FE65D5D2F4C5}"/>
              </a:ext>
            </a:extLst>
          </p:cNvPr>
          <p:cNvSpPr>
            <a:spLocks noGrp="1"/>
          </p:cNvSpPr>
          <p:nvPr/>
        </p:nvSpPr>
        <p:spPr>
          <a:xfrm>
            <a:off x="1295655" y="461908"/>
            <a:ext cx="3487581" cy="503118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Solid-State Photodetectors – 3 tasks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B590B6-521D-56C5-3006-7C72322EBA51}"/>
              </a:ext>
            </a:extLst>
          </p:cNvPr>
          <p:cNvSpPr>
            <a:spLocks noGrp="1"/>
          </p:cNvSpPr>
          <p:nvPr/>
        </p:nvSpPr>
        <p:spPr>
          <a:xfrm>
            <a:off x="236279" y="1091894"/>
            <a:ext cx="5389805" cy="5618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4.1.1 - SSPD </a:t>
            </a:r>
            <a:r>
              <a:rPr lang="sl-SI" sz="1600" b="1" dirty="0">
                <a:solidFill>
                  <a:srgbClr val="0070C0"/>
                </a:solidFill>
                <a:latin typeface="Calibri" panose="020F0502020204030204"/>
              </a:rPr>
              <a:t>&amp;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configurations and modes (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16 groups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Backside illuminated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(BSI) SiPMs: potential for an enhanced PDE  and a better radiation tolerance.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 ultraviolet (VUV) or near-infrared (NIR)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sensitive SiPMs: design, fabrication, and characterisation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Developing ultra-granular SiPM that integrates with the readout electronics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using 2.5D or 3D interconnection techniques. -&gt; 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D1.4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CMOS-SPAD light sensors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co-integration of SPADs and electronics, digitized output signals with low power consumption and fast read-out.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materials for light detection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e.g., SiC, GeC, InGaAs, GaAs technology: possible advantages in SSPDs.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D8CA3FF-C29A-24B5-253B-39FF2E6486BF}"/>
              </a:ext>
            </a:extLst>
          </p:cNvPr>
          <p:cNvSpPr txBox="1">
            <a:spLocks/>
          </p:cNvSpPr>
          <p:nvPr/>
        </p:nvSpPr>
        <p:spPr>
          <a:xfrm>
            <a:off x="6503160" y="1013143"/>
            <a:ext cx="5286186" cy="5618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 4.1.2 - Fast radiation hard SiPMs (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17 groups</a:t>
            </a: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Standardize procedures for quantification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radiation effects.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Characterize the irradiated SiPMs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 wide range of temperatures down to -200 deg..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of  annealing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and quantify other measures </a:t>
            </a: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enabling the use of SiPM in highly irradiated areas: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smaller SiPMs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macro- and micro-light collectors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1B4F28-D4D4-4BAF-8DCA-D9B17FB9F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54" y="4781943"/>
            <a:ext cx="3390900" cy="14097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9D25561-4853-5D1E-99E3-B5B7E97B0017}"/>
              </a:ext>
            </a:extLst>
          </p:cNvPr>
          <p:cNvGrpSpPr/>
          <p:nvPr/>
        </p:nvGrpSpPr>
        <p:grpSpPr>
          <a:xfrm>
            <a:off x="3851046" y="4904694"/>
            <a:ext cx="2360780" cy="1416759"/>
            <a:chOff x="3967967" y="4776220"/>
            <a:chExt cx="2360780" cy="1416759"/>
          </a:xfrm>
        </p:grpSpPr>
        <p:pic>
          <p:nvPicPr>
            <p:cNvPr id="10" name="Picture 9" descr="Schematic structure of SPADs">
              <a:extLst>
                <a:ext uri="{FF2B5EF4-FFF2-40B4-BE49-F238E27FC236}">
                  <a16:creationId xmlns:a16="http://schemas.microsoft.com/office/drawing/2014/main" id="{0FEE1ECF-7075-6717-D395-CF9BB2096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399" y="4776220"/>
              <a:ext cx="2351348" cy="1063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BFD8B34C-FAE7-70DB-369A-1DD6C488CC5F}"/>
                </a:ext>
              </a:extLst>
            </p:cNvPr>
            <p:cNvSpPr txBox="1"/>
            <p:nvPr/>
          </p:nvSpPr>
          <p:spPr>
            <a:xfrm>
              <a:off x="3967967" y="5854425"/>
              <a:ext cx="225983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SI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© Fraunhofer IMS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8177091-9E78-493D-CED4-E3F22E57D2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885" y="4177553"/>
            <a:ext cx="2708433" cy="20140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DCD868-179C-75C6-0F87-828EC625525F}"/>
              </a:ext>
            </a:extLst>
          </p:cNvPr>
          <p:cNvSpPr txBox="1"/>
          <p:nvPr/>
        </p:nvSpPr>
        <p:spPr>
          <a:xfrm>
            <a:off x="226808" y="482635"/>
            <a:ext cx="11803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 4.1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4">
            <a:extLst>
              <a:ext uri="{FF2B5EF4-FFF2-40B4-BE49-F238E27FC236}">
                <a16:creationId xmlns:a16="http://schemas.microsoft.com/office/drawing/2014/main" id="{F84DDBBF-BE9E-4774-9AD0-0D3216F6A5E3}"/>
              </a:ext>
            </a:extLst>
          </p:cNvPr>
          <p:cNvSpPr txBox="1"/>
          <p:nvPr/>
        </p:nvSpPr>
        <p:spPr>
          <a:xfrm>
            <a:off x="9730333" y="4443029"/>
            <a:ext cx="156903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Bias current increase after the irradiation</a:t>
            </a:r>
          </a:p>
        </p:txBody>
      </p:sp>
      <p:sp>
        <p:nvSpPr>
          <p:cNvPr id="14" name="ZoneTexte 4">
            <a:extLst>
              <a:ext uri="{FF2B5EF4-FFF2-40B4-BE49-F238E27FC236}">
                <a16:creationId xmlns:a16="http://schemas.microsoft.com/office/drawing/2014/main" id="{F217C565-2976-E590-7596-0B08D3C98F97}"/>
              </a:ext>
            </a:extLst>
          </p:cNvPr>
          <p:cNvSpPr txBox="1"/>
          <p:nvPr/>
        </p:nvSpPr>
        <p:spPr>
          <a:xfrm>
            <a:off x="3953464" y="6354375"/>
            <a:ext cx="1569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BSI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4">
            <a:extLst>
              <a:ext uri="{FF2B5EF4-FFF2-40B4-BE49-F238E27FC236}">
                <a16:creationId xmlns:a16="http://schemas.microsoft.com/office/drawing/2014/main" id="{8B3A1856-B4CF-2006-B2DE-4A76DFCDE1BA}"/>
              </a:ext>
            </a:extLst>
          </p:cNvPr>
          <p:cNvSpPr txBox="1"/>
          <p:nvPr/>
        </p:nvSpPr>
        <p:spPr>
          <a:xfrm>
            <a:off x="511136" y="6257591"/>
            <a:ext cx="1569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graniular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ame 15">
            <a:extLst>
              <a:ext uri="{FF2B5EF4-FFF2-40B4-BE49-F238E27FC236}">
                <a16:creationId xmlns:a16="http://schemas.microsoft.com/office/drawing/2014/main" id="{D573AE46-B20A-3D25-AD6D-96BFAC47AA99}"/>
              </a:ext>
            </a:extLst>
          </p:cNvPr>
          <p:cNvSpPr/>
          <p:nvPr/>
        </p:nvSpPr>
        <p:spPr>
          <a:xfrm>
            <a:off x="226808" y="1446413"/>
            <a:ext cx="6111651" cy="1873246"/>
          </a:xfrm>
          <a:prstGeom prst="frame">
            <a:avLst>
              <a:gd name="adj1" fmla="val 178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05C23F97-54F0-0E45-EB37-65EAD889DEC6}"/>
              </a:ext>
            </a:extLst>
          </p:cNvPr>
          <p:cNvSpPr/>
          <p:nvPr/>
        </p:nvSpPr>
        <p:spPr>
          <a:xfrm>
            <a:off x="236279" y="3319659"/>
            <a:ext cx="6111651" cy="808843"/>
          </a:xfrm>
          <a:prstGeom prst="frame">
            <a:avLst>
              <a:gd name="adj1" fmla="val 178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18" name="Frame 17">
            <a:extLst>
              <a:ext uri="{FF2B5EF4-FFF2-40B4-BE49-F238E27FC236}">
                <a16:creationId xmlns:a16="http://schemas.microsoft.com/office/drawing/2014/main" id="{EFC04DC6-288A-962A-184C-D59F3BF9A5A2}"/>
              </a:ext>
            </a:extLst>
          </p:cNvPr>
          <p:cNvSpPr/>
          <p:nvPr/>
        </p:nvSpPr>
        <p:spPr>
          <a:xfrm>
            <a:off x="236279" y="4131699"/>
            <a:ext cx="6111651" cy="695599"/>
          </a:xfrm>
          <a:prstGeom prst="frame">
            <a:avLst>
              <a:gd name="adj1" fmla="val 178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EA5000-E6EB-F26B-C05B-FA1B433ACF57}"/>
              </a:ext>
            </a:extLst>
          </p:cNvPr>
          <p:cNvSpPr txBox="1"/>
          <p:nvPr/>
        </p:nvSpPr>
        <p:spPr>
          <a:xfrm>
            <a:off x="5598528" y="1507475"/>
            <a:ext cx="68853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sl-SI" dirty="0">
                <a:solidFill>
                  <a:schemeClr val="bg1"/>
                </a:solidFill>
              </a:rPr>
              <a:t>D1.1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EB7562-A45F-9C55-016D-F5A1C78B1611}"/>
              </a:ext>
            </a:extLst>
          </p:cNvPr>
          <p:cNvSpPr txBox="1"/>
          <p:nvPr/>
        </p:nvSpPr>
        <p:spPr>
          <a:xfrm>
            <a:off x="5620869" y="3341568"/>
            <a:ext cx="68853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sl-SI" dirty="0">
                <a:solidFill>
                  <a:schemeClr val="bg1"/>
                </a:solidFill>
              </a:rPr>
              <a:t>D1.2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E84AA5-DCDB-DFB6-E7A1-37EE90FBA3BB}"/>
              </a:ext>
            </a:extLst>
          </p:cNvPr>
          <p:cNvSpPr txBox="1"/>
          <p:nvPr/>
        </p:nvSpPr>
        <p:spPr>
          <a:xfrm>
            <a:off x="5322763" y="3942666"/>
            <a:ext cx="1491892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sl-SI" dirty="0">
                <a:solidFill>
                  <a:schemeClr val="bg1"/>
                </a:solidFill>
              </a:rPr>
              <a:t>Not enough interest at the moment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7A6D97-24A8-6BCC-4D13-57F1AB8760B7}"/>
              </a:ext>
            </a:extLst>
          </p:cNvPr>
          <p:cNvSpPr txBox="1"/>
          <p:nvPr/>
        </p:nvSpPr>
        <p:spPr>
          <a:xfrm>
            <a:off x="10202102" y="3018402"/>
            <a:ext cx="14918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sl-SI" dirty="0">
                <a:solidFill>
                  <a:schemeClr val="bg1"/>
                </a:solidFill>
              </a:rPr>
              <a:t>D1.3</a:t>
            </a:r>
          </a:p>
        </p:txBody>
      </p:sp>
    </p:spTree>
    <p:extLst>
      <p:ext uri="{BB962C8B-B14F-4D97-AF65-F5344CB8AC3E}">
        <p14:creationId xmlns:p14="http://schemas.microsoft.com/office/powerpoint/2010/main" val="284453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662"/>
    </mc:Choice>
    <mc:Fallback xmlns="">
      <p:transition spd="slow" advTm="10666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8B5C1C-6C67-B8D6-6460-7EFA9A5AB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R&amp;D on Photon Detectors and Particle identification Techniques (DRD4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C89A33-6651-FC1C-FA49-F711D875C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BEE18-B1E3-4B3D-8582-B793BB301368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DAAF26-47F4-5E4D-C8C4-FE65D5D2F4C5}"/>
              </a:ext>
            </a:extLst>
          </p:cNvPr>
          <p:cNvSpPr>
            <a:spLocks noGrp="1"/>
          </p:cNvSpPr>
          <p:nvPr/>
        </p:nvSpPr>
        <p:spPr>
          <a:xfrm>
            <a:off x="1571426" y="195672"/>
            <a:ext cx="4480796" cy="44346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000" b="1" dirty="0"/>
              <a:t> Solid-State Photodetectors ...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B590B6-521D-56C5-3006-7C72322EBA51}"/>
              </a:ext>
            </a:extLst>
          </p:cNvPr>
          <p:cNvSpPr>
            <a:spLocks noGrp="1"/>
          </p:cNvSpPr>
          <p:nvPr/>
        </p:nvSpPr>
        <p:spPr>
          <a:xfrm>
            <a:off x="226782" y="790419"/>
            <a:ext cx="7590440" cy="2967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1600" dirty="0">
                <a:solidFill>
                  <a:srgbClr val="0070C0"/>
                </a:solidFill>
              </a:rPr>
              <a:t>Task 4.1.3  </a:t>
            </a:r>
            <a:r>
              <a:rPr lang="sl-SI" sz="1600" b="1" dirty="0">
                <a:solidFill>
                  <a:srgbClr val="0070C0"/>
                </a:solidFill>
              </a:rPr>
              <a:t>Timing of SSPD + Readout electronics  </a:t>
            </a:r>
            <a:r>
              <a:rPr lang="sl-SI" sz="1600" dirty="0">
                <a:solidFill>
                  <a:srgbClr val="0070C0"/>
                </a:solidFill>
              </a:rPr>
              <a:t>(</a:t>
            </a:r>
            <a:r>
              <a:rPr lang="sl-SI" sz="1600" b="1" dirty="0">
                <a:solidFill>
                  <a:srgbClr val="0070C0"/>
                </a:solidFill>
                <a:highlight>
                  <a:srgbClr val="FFFF00"/>
                </a:highlight>
              </a:rPr>
              <a:t>16 groups</a:t>
            </a:r>
            <a:r>
              <a:rPr lang="sl-SI" sz="16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RO electronics - transversal activity for all WPs </a:t>
            </a:r>
            <a:endParaRPr lang="sl-SI" sz="1600" dirty="0">
              <a:solidFill>
                <a:srgbClr val="0070C0"/>
              </a:solidFill>
            </a:endParaRPr>
          </a:p>
          <a:p>
            <a:r>
              <a:rPr lang="sl-SI" sz="1600" dirty="0">
                <a:solidFill>
                  <a:srgbClr val="0070C0"/>
                </a:solidFill>
              </a:rPr>
              <a:t>Study and </a:t>
            </a:r>
            <a:r>
              <a:rPr lang="sl-SI" sz="1600" b="1" dirty="0">
                <a:solidFill>
                  <a:srgbClr val="0070C0"/>
                </a:solidFill>
              </a:rPr>
              <a:t>improve the timing of SiPMs</a:t>
            </a:r>
            <a:r>
              <a:rPr lang="sl-SI" sz="1600" dirty="0">
                <a:solidFill>
                  <a:srgbClr val="0070C0"/>
                </a:solidFill>
              </a:rPr>
              <a:t>.</a:t>
            </a:r>
          </a:p>
          <a:p>
            <a:r>
              <a:rPr lang="sl-SI" sz="1600" b="1" dirty="0">
                <a:solidFill>
                  <a:srgbClr val="0070C0"/>
                </a:solidFill>
              </a:rPr>
              <a:t>Co-design of a multi-ch. readout </a:t>
            </a:r>
            <a:r>
              <a:rPr lang="sl-SI" sz="1600" dirty="0">
                <a:solidFill>
                  <a:srgbClr val="0070C0"/>
                </a:solidFill>
              </a:rPr>
              <a:t>ASIC exploiting the timing potential.</a:t>
            </a:r>
          </a:p>
          <a:p>
            <a:r>
              <a:rPr lang="sl-SI" sz="1600" b="1" dirty="0">
                <a:solidFill>
                  <a:srgbClr val="0070C0"/>
                </a:solidFill>
              </a:rPr>
              <a:t>Optimized, reliable, cost-effective integration </a:t>
            </a:r>
            <a:r>
              <a:rPr lang="sl-SI" sz="1600" dirty="0">
                <a:solidFill>
                  <a:srgbClr val="0070C0"/>
                </a:solidFill>
              </a:rPr>
              <a:t>and packaging with integrated cooling.</a:t>
            </a:r>
          </a:p>
          <a:p>
            <a:r>
              <a:rPr lang="sl-SI" sz="1600" b="1" dirty="0">
                <a:solidFill>
                  <a:srgbClr val="0070C0"/>
                </a:solidFill>
              </a:rPr>
              <a:t>Vertical integration of SiPM arrays to FEE: </a:t>
            </a:r>
            <a:r>
              <a:rPr lang="sl-SI" sz="1600" dirty="0">
                <a:solidFill>
                  <a:srgbClr val="0070C0"/>
                </a:solidFill>
              </a:rPr>
              <a:t>optimize timing by reducing the interconnections' parasitic inductances and capacitances.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E0E5B3F7-7D1B-40FD-7FD3-5556B0AE5B5D}"/>
              </a:ext>
            </a:extLst>
          </p:cNvPr>
          <p:cNvSpPr txBox="1"/>
          <p:nvPr/>
        </p:nvSpPr>
        <p:spPr>
          <a:xfrm>
            <a:off x="227472" y="3232887"/>
            <a:ext cx="5761336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sl-SI" sz="1600" b="1" dirty="0"/>
              <a:t>Milestones: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/>
              <a:t>Should be defined internaly</a:t>
            </a:r>
          </a:p>
          <a:p>
            <a:endParaRPr lang="sl-SI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855AA-5C79-F5CF-F74A-2AE871F5E36C}"/>
              </a:ext>
            </a:extLst>
          </p:cNvPr>
          <p:cNvSpPr txBox="1"/>
          <p:nvPr/>
        </p:nvSpPr>
        <p:spPr>
          <a:xfrm>
            <a:off x="6169603" y="3268042"/>
            <a:ext cx="5761336" cy="19697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SI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sl-SI" sz="1600" b="1" dirty="0"/>
              <a:t>Deliverables: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/>
              <a:t>D1.1 Demonstrator of BSI SiPM array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/>
              <a:t>D1.2 Demonstrator of CMOS-SPAD monolithic sensor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/>
              <a:t>D1.3 Report on achieved state-of-the-art fast and radiation hard SiPMs and analysis of prospects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/>
              <a:t>D1.4 Demonstrator of the ultra-fast SiPM with optimized readout  electronics (M36)</a:t>
            </a:r>
          </a:p>
        </p:txBody>
      </p:sp>
      <p:pic>
        <p:nvPicPr>
          <p:cNvPr id="9" name="Picture 8" descr="PDF) Very Compact, Water Cooled SiPM Module for PET/MRT Applications">
            <a:extLst>
              <a:ext uri="{FF2B5EF4-FFF2-40B4-BE49-F238E27FC236}">
                <a16:creationId xmlns:a16="http://schemas.microsoft.com/office/drawing/2014/main" id="{A62FA087-0320-7D4C-C982-4DE8D7F79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4768" y="5163122"/>
            <a:ext cx="1490789" cy="149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E7C79C-00AB-4074-B7DA-98A93F12DD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444" y="5192756"/>
            <a:ext cx="2410022" cy="1494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892679-E25F-CCC5-7DE4-470E2CFDEA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80" y="5124401"/>
            <a:ext cx="2688595" cy="1631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52B722-B095-8DC3-1904-2919E89263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693" y="1144074"/>
            <a:ext cx="2631316" cy="20712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126BFF-C8D4-AFD4-1B0B-26773335D0E0}"/>
              </a:ext>
            </a:extLst>
          </p:cNvPr>
          <p:cNvSpPr txBox="1"/>
          <p:nvPr/>
        </p:nvSpPr>
        <p:spPr>
          <a:xfrm>
            <a:off x="204253" y="207852"/>
            <a:ext cx="11803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2400" b="1" dirty="0">
                <a:solidFill>
                  <a:srgbClr val="0070C0"/>
                </a:solidFill>
              </a:rPr>
              <a:t>WP 4.</a:t>
            </a:r>
            <a:r>
              <a:rPr lang="de-CH" sz="2400" b="1" dirty="0">
                <a:solidFill>
                  <a:srgbClr val="0070C0"/>
                </a:solidFill>
              </a:rPr>
              <a:t>1</a:t>
            </a:r>
            <a:r>
              <a:rPr lang="sl-SI" sz="2400" b="1" dirty="0">
                <a:solidFill>
                  <a:srgbClr val="0070C0"/>
                </a:solidFill>
              </a:rPr>
              <a:t>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3" name="ZoneTexte 4">
            <a:extLst>
              <a:ext uri="{FF2B5EF4-FFF2-40B4-BE49-F238E27FC236}">
                <a16:creationId xmlns:a16="http://schemas.microsoft.com/office/drawing/2014/main" id="{4F67C904-FFF2-1FB6-4980-65D19ACBB6F8}"/>
              </a:ext>
            </a:extLst>
          </p:cNvPr>
          <p:cNvSpPr txBox="1"/>
          <p:nvPr/>
        </p:nvSpPr>
        <p:spPr>
          <a:xfrm>
            <a:off x="1753852" y="5543721"/>
            <a:ext cx="227124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Vertical cost effective integration of sensor and readout electronics</a:t>
            </a:r>
          </a:p>
        </p:txBody>
      </p:sp>
      <p:sp>
        <p:nvSpPr>
          <p:cNvPr id="14" name="ZoneTexte 4">
            <a:extLst>
              <a:ext uri="{FF2B5EF4-FFF2-40B4-BE49-F238E27FC236}">
                <a16:creationId xmlns:a16="http://schemas.microsoft.com/office/drawing/2014/main" id="{9F043E43-EE8D-DAE1-511E-E2FD3E2207F6}"/>
              </a:ext>
            </a:extLst>
          </p:cNvPr>
          <p:cNvSpPr txBox="1"/>
          <p:nvPr/>
        </p:nvSpPr>
        <p:spPr>
          <a:xfrm>
            <a:off x="7204814" y="5451387"/>
            <a:ext cx="12419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Integrated cooling: SUBLIMA</a:t>
            </a:r>
          </a:p>
        </p:txBody>
      </p:sp>
      <p:sp>
        <p:nvSpPr>
          <p:cNvPr id="16" name="ZoneTexte 4">
            <a:extLst>
              <a:ext uri="{FF2B5EF4-FFF2-40B4-BE49-F238E27FC236}">
                <a16:creationId xmlns:a16="http://schemas.microsoft.com/office/drawing/2014/main" id="{1AF96C71-8191-8BD1-F3AD-0BAF6939E55E}"/>
              </a:ext>
            </a:extLst>
          </p:cNvPr>
          <p:cNvSpPr txBox="1"/>
          <p:nvPr/>
        </p:nvSpPr>
        <p:spPr>
          <a:xfrm>
            <a:off x="10426009" y="1582201"/>
            <a:ext cx="92779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SPTR of the current sensors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2BD80F-154F-C24E-05D3-71DCFE299AD9}"/>
              </a:ext>
            </a:extLst>
          </p:cNvPr>
          <p:cNvSpPr txBox="1"/>
          <p:nvPr/>
        </p:nvSpPr>
        <p:spPr>
          <a:xfrm>
            <a:off x="5658751" y="691835"/>
            <a:ext cx="14918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sl-SI" dirty="0">
                <a:solidFill>
                  <a:schemeClr val="bg1"/>
                </a:solidFill>
              </a:rPr>
              <a:t>D1.4</a:t>
            </a:r>
          </a:p>
        </p:txBody>
      </p:sp>
    </p:spTree>
    <p:extLst>
      <p:ext uri="{BB962C8B-B14F-4D97-AF65-F5344CB8AC3E}">
        <p14:creationId xmlns:p14="http://schemas.microsoft.com/office/powerpoint/2010/main" val="342174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03"/>
    </mc:Choice>
    <mc:Fallback xmlns="">
      <p:transition spd="slow" advTm="7350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0382-B4F4-C2A8-6E26-45900F539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123098"/>
            <a:ext cx="6951472" cy="590931"/>
          </a:xfrm>
        </p:spPr>
        <p:txBody>
          <a:bodyPr/>
          <a:lstStyle/>
          <a:p>
            <a:r>
              <a:rPr lang="sl-SI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D1DC9-DBA6-E897-8471-1D5D4F3B6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1766653"/>
            <a:ext cx="11382056" cy="3968249"/>
          </a:xfrm>
        </p:spPr>
        <p:txBody>
          <a:bodyPr/>
          <a:lstStyle/>
          <a:p>
            <a:r>
              <a:rPr lang="sl-SI" sz="1800" dirty="0">
                <a:solidFill>
                  <a:srgbClr val="0070C0"/>
                </a:solidFill>
              </a:rPr>
              <a:t>D1.1 &amp; D1.2 - SSPD w new configurations and modes</a:t>
            </a:r>
          </a:p>
          <a:p>
            <a:pPr marL="0" indent="0">
              <a:buNone/>
            </a:pPr>
            <a:r>
              <a:rPr lang="en-US" dirty="0">
                <a:latin typeface="Georgia"/>
              </a:rPr>
              <a:t>18 groups: Bologna, CERN EP, Ferrara, FNAL, Genova, Maryland*, Michigan*, Pavia, Trento, Milano , Virginia*, Bologna, Iowa, SNU, Tokyo Metropolitan, Bari2, EPFL, Ljubljana </a:t>
            </a:r>
            <a:endParaRPr lang="sl-SI" sz="1800" dirty="0">
              <a:solidFill>
                <a:srgbClr val="0070C0"/>
              </a:solidFill>
            </a:endParaRPr>
          </a:p>
          <a:p>
            <a:r>
              <a:rPr lang="sl-SI" sz="1800" dirty="0">
                <a:solidFill>
                  <a:srgbClr val="0070C0"/>
                </a:solidFill>
              </a:rPr>
              <a:t>D1.3 - Fast radiation hard SiPMs </a:t>
            </a:r>
          </a:p>
          <a:p>
            <a:pPr marL="0" indent="0">
              <a:buNone/>
            </a:pPr>
            <a:r>
              <a:rPr lang="en-US" dirty="0"/>
              <a:t>18 groups: </a:t>
            </a:r>
            <a:r>
              <a:rPr lang="en-US" dirty="0">
                <a:latin typeface="Georgia"/>
              </a:rPr>
              <a:t>Bologna, Ferrara ,Genova, KEK, Bucharest, CERN-SY-BI, FBK, Giessen, Iowa*, </a:t>
            </a:r>
            <a:r>
              <a:rPr lang="en-US" dirty="0" err="1">
                <a:latin typeface="Georgia"/>
              </a:rPr>
              <a:t>Laussane</a:t>
            </a:r>
            <a:r>
              <a:rPr lang="en-US" dirty="0">
                <a:latin typeface="Georgia"/>
              </a:rPr>
              <a:t> EPFL, Ljubljana, Nagoya, Padova B2, Padova LHCb, Perugia, SNU, Tokyo Metropolitan, EPFL Aqualab</a:t>
            </a:r>
            <a:endParaRPr lang="sl-SI" sz="1800" dirty="0">
              <a:solidFill>
                <a:srgbClr val="0070C0"/>
              </a:solidFill>
            </a:endParaRPr>
          </a:p>
          <a:p>
            <a:r>
              <a:rPr lang="sl-SI" sz="1800" dirty="0">
                <a:solidFill>
                  <a:srgbClr val="0070C0"/>
                </a:solidFill>
              </a:rPr>
              <a:t>D1.4 - Timing of SSPD + Readout electronics</a:t>
            </a:r>
          </a:p>
          <a:p>
            <a:pPr marL="0" indent="0">
              <a:buNone/>
            </a:pPr>
            <a:r>
              <a:rPr lang="sl-SI" dirty="0"/>
              <a:t>16 groups :Barcelona, Bologna, Bucharest , CERN-EP, FNAL , Genova, Ljubljana, Michigan*, Monash, Omega, Padova, Perugia, Virginia, Maryland, FBK, FZU Prague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* Non active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7837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BA73ED-4424-B49D-FF92-14367AC1C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5904" y="113404"/>
            <a:ext cx="5357091" cy="590931"/>
          </a:xfrm>
        </p:spPr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Tasks : Gantt chart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D3CBB7-3F68-293C-5B2C-FFAC6B816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41" y="1047926"/>
            <a:ext cx="10621918" cy="569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59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07ED1-7A41-431B-E7D6-8D96A8041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7" y="1184082"/>
            <a:ext cx="11356131" cy="590931"/>
          </a:xfrm>
        </p:spPr>
        <p:txBody>
          <a:bodyPr/>
          <a:lstStyle/>
          <a:p>
            <a:r>
              <a:rPr lang="sl-SI" dirty="0"/>
              <a:t>New groups in the SSPD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67DA1-4F48-4B5E-9110-36E107F87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7" y="2185416"/>
            <a:ext cx="10387943" cy="3968249"/>
          </a:xfrm>
        </p:spPr>
        <p:txBody>
          <a:bodyPr/>
          <a:lstStyle/>
          <a:p>
            <a:r>
              <a:rPr lang="sl-SI" dirty="0"/>
              <a:t>Milano Bicocca, Claudio Gotti -&gt; work on the irradiation hardness with the Hamamastu SiPMs – development of the cryogenic amplifier (group already in the DRD4) </a:t>
            </a:r>
          </a:p>
          <a:p>
            <a:r>
              <a:rPr lang="sl-SI" dirty="0"/>
              <a:t>Institute of Radiation Problems, Azerbaijan, Farid Ahmadov, new SiPM structures      (not yet in the DRD4) -&gt; will officialy ask to join the DRD4 during the next CB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53093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5400000">
            <a:off x="6256015" y="3136900"/>
            <a:ext cx="9144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MAPD modification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Rectangle 39"/>
          <p:cNvSpPr>
            <a:spLocks noChangeArrowheads="1"/>
          </p:cNvSpPr>
          <p:nvPr/>
        </p:nvSpPr>
        <p:spPr bwMode="auto">
          <a:xfrm>
            <a:off x="6667506" y="2928939"/>
            <a:ext cx="3643337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b="1" dirty="0"/>
              <a:t>• </a:t>
            </a:r>
            <a:r>
              <a:rPr lang="ru-RU" sz="1400" b="1" dirty="0" err="1"/>
              <a:t>Geometrical</a:t>
            </a:r>
            <a:r>
              <a:rPr lang="ru-RU" sz="1400" b="1" dirty="0"/>
              <a:t> </a:t>
            </a:r>
            <a:r>
              <a:rPr lang="en-US" sz="1400" b="1" dirty="0"/>
              <a:t>factor</a:t>
            </a:r>
            <a:r>
              <a:rPr lang="ru-RU" sz="1400" b="1" dirty="0"/>
              <a:t> --------</a:t>
            </a:r>
            <a:r>
              <a:rPr lang="en-US" sz="1400" b="1" dirty="0"/>
              <a:t>-</a:t>
            </a:r>
            <a:r>
              <a:rPr lang="ru-RU" sz="1400" b="1" dirty="0"/>
              <a:t>- 100%;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Quantum</a:t>
            </a:r>
            <a:r>
              <a:rPr lang="ru-RU" sz="1400" b="1" dirty="0"/>
              <a:t> </a:t>
            </a:r>
            <a:r>
              <a:rPr lang="ru-RU" sz="1400" b="1" dirty="0" err="1"/>
              <a:t>efficiency</a:t>
            </a:r>
            <a:r>
              <a:rPr lang="ru-RU" sz="1400" b="1" dirty="0"/>
              <a:t> ----</a:t>
            </a:r>
            <a:r>
              <a:rPr lang="en-US" sz="1400" b="1" dirty="0"/>
              <a:t>---</a:t>
            </a:r>
            <a:r>
              <a:rPr lang="ru-RU" sz="1400" b="1" dirty="0"/>
              <a:t>---- </a:t>
            </a:r>
            <a:r>
              <a:rPr lang="en-US" sz="1400" b="1" dirty="0"/>
              <a:t>9</a:t>
            </a:r>
            <a:r>
              <a:rPr lang="ru-RU" sz="1400" b="1" dirty="0"/>
              <a:t>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Max</a:t>
            </a:r>
            <a:r>
              <a:rPr lang="ru-RU" sz="1400" b="1" dirty="0"/>
              <a:t>. </a:t>
            </a:r>
            <a:r>
              <a:rPr lang="ru-RU" sz="1400" b="1" dirty="0" err="1"/>
              <a:t>gain</a:t>
            </a:r>
            <a:r>
              <a:rPr lang="ru-RU" sz="1400" b="1" dirty="0"/>
              <a:t> (</a:t>
            </a:r>
            <a:r>
              <a:rPr lang="ru-RU" sz="1400" b="1" dirty="0" err="1"/>
              <a:t>today</a:t>
            </a:r>
            <a:r>
              <a:rPr lang="ru-RU" sz="1400" b="1" dirty="0"/>
              <a:t>)------------</a:t>
            </a:r>
            <a:r>
              <a:rPr lang="en-US" sz="1400" b="1" dirty="0"/>
              <a:t>10</a:t>
            </a:r>
            <a:r>
              <a:rPr lang="ru-RU" sz="1400" b="1" dirty="0"/>
              <a:t>0 000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en-US" sz="1400" b="1" dirty="0"/>
              <a:t>D</a:t>
            </a:r>
            <a:r>
              <a:rPr lang="ru-RU" sz="1400" b="1" dirty="0" err="1"/>
              <a:t>ensity</a:t>
            </a:r>
            <a:r>
              <a:rPr lang="ru-RU" sz="1400" b="1" dirty="0"/>
              <a:t> </a:t>
            </a:r>
            <a:r>
              <a:rPr lang="ru-RU" sz="1400" b="1" dirty="0" err="1"/>
              <a:t>of</a:t>
            </a:r>
            <a:r>
              <a:rPr lang="ru-RU" sz="1400" b="1" dirty="0"/>
              <a:t> </a:t>
            </a:r>
            <a:r>
              <a:rPr lang="ru-RU" sz="1400" b="1" dirty="0" err="1"/>
              <a:t>pixels</a:t>
            </a:r>
            <a:r>
              <a:rPr lang="ru-RU" sz="1400" b="1" dirty="0"/>
              <a:t> - </a:t>
            </a:r>
            <a:r>
              <a:rPr lang="en-US" sz="1400" b="1" dirty="0"/>
              <a:t>4</a:t>
            </a:r>
            <a:r>
              <a:rPr lang="ru-RU" sz="1400" b="1" dirty="0"/>
              <a:t>0 000 </a:t>
            </a:r>
            <a:r>
              <a:rPr lang="ru-RU" sz="1400" b="1" dirty="0" err="1"/>
              <a:t>p</a:t>
            </a:r>
            <a:r>
              <a:rPr lang="en-US" sz="1400" b="1" dirty="0"/>
              <a:t>ix/mm</a:t>
            </a:r>
            <a:r>
              <a:rPr lang="en-US" sz="1400" b="1" baseline="30000" dirty="0"/>
              <a:t>2</a:t>
            </a:r>
            <a:endParaRPr lang="ru-RU" sz="1400" b="1" dirty="0"/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Excess</a:t>
            </a:r>
            <a:r>
              <a:rPr lang="ru-RU" sz="1400" b="1" dirty="0"/>
              <a:t> </a:t>
            </a:r>
            <a:r>
              <a:rPr lang="ru-RU" sz="1400" b="1" dirty="0" err="1"/>
              <a:t>noise</a:t>
            </a:r>
            <a:r>
              <a:rPr lang="ru-RU" sz="1400" b="1" dirty="0"/>
              <a:t> </a:t>
            </a:r>
            <a:r>
              <a:rPr lang="ru-RU" sz="1400" b="1" dirty="0" err="1"/>
              <a:t>factor</a:t>
            </a:r>
            <a:r>
              <a:rPr lang="ru-RU" sz="1400" b="1" dirty="0"/>
              <a:t> -</a:t>
            </a:r>
            <a:r>
              <a:rPr lang="en-US" sz="1400" b="1" dirty="0"/>
              <a:t>---------</a:t>
            </a:r>
            <a:r>
              <a:rPr lang="ru-RU" sz="1400" b="1" dirty="0"/>
              <a:t>--------1</a:t>
            </a:r>
            <a:endParaRPr lang="en-US" sz="1400" b="1" dirty="0"/>
          </a:p>
          <a:p>
            <a:pPr marL="342900" indent="-342900"/>
            <a:r>
              <a:rPr lang="ru-RU" sz="1400" b="1" dirty="0"/>
              <a:t>•</a:t>
            </a:r>
            <a:r>
              <a:rPr lang="en-US" sz="1400" b="1" dirty="0"/>
              <a:t> Size---------------------------</a:t>
            </a:r>
            <a:r>
              <a:rPr lang="en-US" sz="1400" b="1" dirty="0">
                <a:sym typeface="Wingdings" pitchFamily="2" charset="2"/>
              </a:rPr>
              <a:t> 3.7mm*3.7mm</a:t>
            </a:r>
            <a:endParaRPr lang="en-US" sz="1400" b="1" dirty="0"/>
          </a:p>
          <a:p>
            <a:pPr marL="342900" indent="-342900"/>
            <a:endParaRPr lang="ru-RU" sz="1400" b="1" dirty="0"/>
          </a:p>
        </p:txBody>
      </p:sp>
      <p:sp>
        <p:nvSpPr>
          <p:cNvPr id="10245" name="Rectangle 48"/>
          <p:cNvSpPr>
            <a:spLocks noChangeArrowheads="1"/>
          </p:cNvSpPr>
          <p:nvPr/>
        </p:nvSpPr>
        <p:spPr bwMode="auto">
          <a:xfrm>
            <a:off x="2244248" y="2275745"/>
            <a:ext cx="282000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Patent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No</a:t>
            </a:r>
            <a:r>
              <a:rPr lang="ru-RU" sz="1400" b="1" dirty="0">
                <a:solidFill>
                  <a:srgbClr val="FF0000"/>
                </a:solidFill>
              </a:rPr>
              <a:t>. RU. 2102820. 1998</a:t>
            </a:r>
            <a:r>
              <a:rPr lang="ru-RU" sz="1400" b="1" dirty="0"/>
              <a:t> </a:t>
            </a:r>
          </a:p>
        </p:txBody>
      </p:sp>
      <p:sp>
        <p:nvSpPr>
          <p:cNvPr id="10246" name="Rectangle 50"/>
          <p:cNvSpPr>
            <a:spLocks noChangeArrowheads="1"/>
          </p:cNvSpPr>
          <p:nvPr/>
        </p:nvSpPr>
        <p:spPr bwMode="auto">
          <a:xfrm>
            <a:off x="2233582" y="4461296"/>
            <a:ext cx="52562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 err="1">
                <a:solidFill>
                  <a:srgbClr val="FF0000"/>
                </a:solidFill>
              </a:rPr>
              <a:t>Patent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No</a:t>
            </a:r>
            <a:r>
              <a:rPr lang="ru-RU" sz="1400" b="1" dirty="0">
                <a:solidFill>
                  <a:srgbClr val="FF0000"/>
                </a:solidFill>
              </a:rPr>
              <a:t>. RU. №2316848.2006</a:t>
            </a:r>
            <a:r>
              <a:rPr lang="ru-RU" sz="1400" b="1" dirty="0"/>
              <a:t> </a:t>
            </a:r>
          </a:p>
        </p:txBody>
      </p:sp>
      <p:sp>
        <p:nvSpPr>
          <p:cNvPr id="10247" name="Rectangle 52"/>
          <p:cNvSpPr>
            <a:spLocks noChangeArrowheads="1"/>
          </p:cNvSpPr>
          <p:nvPr/>
        </p:nvSpPr>
        <p:spPr bwMode="auto">
          <a:xfrm>
            <a:off x="6596068" y="1071563"/>
            <a:ext cx="3214709" cy="16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Geometrical</a:t>
            </a:r>
            <a:r>
              <a:rPr lang="ru-RU" sz="1400" b="1" dirty="0"/>
              <a:t> </a:t>
            </a:r>
            <a:r>
              <a:rPr lang="en-US" sz="1400" b="1" dirty="0"/>
              <a:t>factor</a:t>
            </a:r>
            <a:r>
              <a:rPr lang="ru-RU" sz="1400" b="1" dirty="0"/>
              <a:t> ------</a:t>
            </a:r>
            <a:r>
              <a:rPr lang="en-US" sz="1400" b="1" dirty="0"/>
              <a:t>---</a:t>
            </a:r>
            <a:r>
              <a:rPr lang="ru-RU" sz="1400" b="1" dirty="0"/>
              <a:t>-</a:t>
            </a:r>
            <a:r>
              <a:rPr lang="en-US" sz="1400" b="1" dirty="0"/>
              <a:t>--</a:t>
            </a:r>
            <a:r>
              <a:rPr lang="ru-RU" sz="1400" b="1" dirty="0"/>
              <a:t>--</a:t>
            </a:r>
            <a:r>
              <a:rPr lang="en-US" sz="1400" b="1" dirty="0"/>
              <a:t>5</a:t>
            </a:r>
            <a:r>
              <a:rPr lang="ru-RU" sz="1400" b="1" dirty="0"/>
              <a:t>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Quantum</a:t>
            </a:r>
            <a:r>
              <a:rPr lang="ru-RU" sz="1400" b="1" dirty="0"/>
              <a:t> </a:t>
            </a:r>
            <a:r>
              <a:rPr lang="ru-RU" sz="1400" b="1" dirty="0" err="1"/>
              <a:t>efficiency</a:t>
            </a:r>
            <a:r>
              <a:rPr lang="ru-RU" sz="1400" b="1" dirty="0"/>
              <a:t> ------</a:t>
            </a:r>
            <a:r>
              <a:rPr lang="en-US" sz="1400" b="1" dirty="0"/>
              <a:t>-----</a:t>
            </a:r>
            <a:r>
              <a:rPr lang="ru-RU" sz="1400" b="1" dirty="0"/>
              <a:t>--</a:t>
            </a:r>
            <a:r>
              <a:rPr lang="en-US" sz="1400" b="1" dirty="0"/>
              <a:t>9</a:t>
            </a:r>
            <a:r>
              <a:rPr lang="ru-RU" sz="1400" b="1" dirty="0"/>
              <a:t>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Max</a:t>
            </a:r>
            <a:r>
              <a:rPr lang="ru-RU" sz="1400" b="1" dirty="0"/>
              <a:t>. </a:t>
            </a:r>
            <a:r>
              <a:rPr lang="ru-RU" sz="1400" b="1" dirty="0" err="1"/>
              <a:t>gain</a:t>
            </a:r>
            <a:r>
              <a:rPr lang="ru-RU" sz="1400" b="1" dirty="0"/>
              <a:t> (</a:t>
            </a:r>
            <a:r>
              <a:rPr lang="ru-RU" sz="1400" b="1" dirty="0" err="1"/>
              <a:t>today</a:t>
            </a:r>
            <a:r>
              <a:rPr lang="ru-RU" sz="1400" b="1" dirty="0"/>
              <a:t>)-----------</a:t>
            </a:r>
            <a:r>
              <a:rPr lang="en-US" sz="1400" b="1" dirty="0"/>
              <a:t>--------</a:t>
            </a:r>
            <a:r>
              <a:rPr lang="ru-RU" sz="1400" b="1" dirty="0"/>
              <a:t>-</a:t>
            </a:r>
            <a:r>
              <a:rPr lang="en-US" sz="1400" b="1" dirty="0"/>
              <a:t>1</a:t>
            </a:r>
            <a:r>
              <a:rPr lang="ru-RU" sz="1400" b="1" dirty="0"/>
              <a:t>0</a:t>
            </a:r>
            <a:r>
              <a:rPr lang="en-US" sz="1400" b="1" baseline="30000" dirty="0"/>
              <a:t>7</a:t>
            </a:r>
            <a:endParaRPr lang="ru-RU" sz="1400" b="1" dirty="0"/>
          </a:p>
          <a:p>
            <a:pPr marL="342900" indent="-342900"/>
            <a:r>
              <a:rPr lang="ru-RU" sz="1400" b="1" dirty="0"/>
              <a:t>• </a:t>
            </a:r>
            <a:r>
              <a:rPr lang="en-US" sz="1400" b="1" dirty="0"/>
              <a:t>D</a:t>
            </a:r>
            <a:r>
              <a:rPr lang="ru-RU" sz="1400" b="1" dirty="0" err="1"/>
              <a:t>ensity</a:t>
            </a:r>
            <a:r>
              <a:rPr lang="ru-RU" sz="1400" b="1" dirty="0"/>
              <a:t> </a:t>
            </a:r>
            <a:r>
              <a:rPr lang="ru-RU" sz="1400" b="1" dirty="0" err="1"/>
              <a:t>of</a:t>
            </a:r>
            <a:r>
              <a:rPr lang="ru-RU" sz="1400" b="1" dirty="0"/>
              <a:t> </a:t>
            </a:r>
            <a:r>
              <a:rPr lang="ru-RU" sz="1400" b="1" dirty="0" err="1"/>
              <a:t>pixels</a:t>
            </a:r>
            <a:r>
              <a:rPr lang="ru-RU" sz="1400" b="1" dirty="0"/>
              <a:t> -</a:t>
            </a:r>
            <a:r>
              <a:rPr lang="en-US" sz="1400" b="1" dirty="0"/>
              <a:t>--</a:t>
            </a:r>
            <a:r>
              <a:rPr lang="ru-RU" sz="1400" b="1" dirty="0"/>
              <a:t> </a:t>
            </a:r>
            <a:r>
              <a:rPr lang="en-US" sz="1400" b="1" dirty="0"/>
              <a:t>3</a:t>
            </a:r>
            <a:r>
              <a:rPr lang="ru-RU" sz="1400" b="1" dirty="0"/>
              <a:t> 000 p</a:t>
            </a:r>
            <a:r>
              <a:rPr lang="en-US" sz="1400" b="1" dirty="0"/>
              <a:t>ix/mm</a:t>
            </a:r>
            <a:r>
              <a:rPr lang="en-US" sz="1400" b="1" baseline="30000" dirty="0"/>
              <a:t>2</a:t>
            </a:r>
            <a:endParaRPr lang="ru-RU" sz="1400" b="1" dirty="0"/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Excess</a:t>
            </a:r>
            <a:r>
              <a:rPr lang="ru-RU" sz="1400" b="1" dirty="0"/>
              <a:t> </a:t>
            </a:r>
            <a:r>
              <a:rPr lang="ru-RU" sz="1400" b="1" dirty="0" err="1"/>
              <a:t>noise</a:t>
            </a:r>
            <a:r>
              <a:rPr lang="ru-RU" sz="1400" b="1" dirty="0"/>
              <a:t> </a:t>
            </a:r>
            <a:r>
              <a:rPr lang="ru-RU" sz="1400" b="1" dirty="0" err="1"/>
              <a:t>factor</a:t>
            </a:r>
            <a:r>
              <a:rPr lang="ru-RU" sz="1400" b="1" dirty="0"/>
              <a:t> -------</a:t>
            </a:r>
            <a:r>
              <a:rPr lang="en-US" sz="1400" b="1" dirty="0"/>
              <a:t>--------</a:t>
            </a:r>
            <a:r>
              <a:rPr lang="ru-RU" sz="1400" b="1" dirty="0"/>
              <a:t>-- 1</a:t>
            </a:r>
            <a:endParaRPr lang="en-US" sz="1400" b="1" dirty="0"/>
          </a:p>
          <a:p>
            <a:pPr marL="342900" indent="-342900"/>
            <a:r>
              <a:rPr lang="ru-RU" sz="1400" b="1" dirty="0"/>
              <a:t>•</a:t>
            </a:r>
            <a:r>
              <a:rPr lang="en-US" sz="1400" b="1" dirty="0"/>
              <a:t> Size---------------------------</a:t>
            </a:r>
            <a:r>
              <a:rPr lang="en-US" sz="1400" b="1" dirty="0">
                <a:sym typeface="Wingdings" pitchFamily="2" charset="2"/>
              </a:rPr>
              <a:t> 3mm*3mm</a:t>
            </a:r>
            <a:endParaRPr lang="en-US" sz="1400" b="1" dirty="0"/>
          </a:p>
          <a:p>
            <a:pPr marL="342900" indent="-342900"/>
            <a:endParaRPr lang="ru-RU" sz="1400" b="1" dirty="0"/>
          </a:p>
        </p:txBody>
      </p:sp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0197" y="2728899"/>
            <a:ext cx="2835301" cy="1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39"/>
          <p:cNvSpPr>
            <a:spLocks noChangeArrowheads="1"/>
          </p:cNvSpPr>
          <p:nvPr/>
        </p:nvSpPr>
        <p:spPr bwMode="auto">
          <a:xfrm>
            <a:off x="6667504" y="4857751"/>
            <a:ext cx="3571900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b="1" dirty="0"/>
              <a:t>• </a:t>
            </a:r>
            <a:r>
              <a:rPr lang="ru-RU" sz="1400" b="1" dirty="0" err="1"/>
              <a:t>Geometrical</a:t>
            </a:r>
            <a:r>
              <a:rPr lang="ru-RU" sz="1400" b="1" dirty="0"/>
              <a:t> </a:t>
            </a:r>
            <a:r>
              <a:rPr lang="en-US" sz="1400" b="1" dirty="0"/>
              <a:t>factor</a:t>
            </a:r>
            <a:r>
              <a:rPr lang="ru-RU" sz="1400" b="1" dirty="0"/>
              <a:t> ---</a:t>
            </a:r>
            <a:r>
              <a:rPr lang="en-US" sz="1400" b="1" dirty="0"/>
              <a:t>-------</a:t>
            </a:r>
            <a:r>
              <a:rPr lang="ru-RU" sz="1400" b="1" dirty="0"/>
              <a:t>------ </a:t>
            </a:r>
            <a:r>
              <a:rPr lang="en-US" sz="1400" b="1" dirty="0"/>
              <a:t>5</a:t>
            </a:r>
            <a:r>
              <a:rPr lang="ru-RU" sz="1400" b="1" dirty="0"/>
              <a:t>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Quantum</a:t>
            </a:r>
            <a:r>
              <a:rPr lang="ru-RU" sz="1400" b="1" dirty="0"/>
              <a:t> </a:t>
            </a:r>
            <a:r>
              <a:rPr lang="ru-RU" sz="1400" b="1" dirty="0" err="1"/>
              <a:t>efficiency</a:t>
            </a:r>
            <a:r>
              <a:rPr lang="ru-RU" sz="1400" b="1" dirty="0"/>
              <a:t> ----</a:t>
            </a:r>
            <a:r>
              <a:rPr lang="en-US" sz="1400" b="1" dirty="0"/>
              <a:t>--------</a:t>
            </a:r>
            <a:r>
              <a:rPr lang="ru-RU" sz="1400" b="1" dirty="0"/>
              <a:t>---- </a:t>
            </a:r>
            <a:r>
              <a:rPr lang="en-US" sz="1400" b="1" dirty="0"/>
              <a:t>9</a:t>
            </a:r>
            <a:r>
              <a:rPr lang="ru-RU" sz="1400" b="1" dirty="0"/>
              <a:t>0%;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Max</a:t>
            </a:r>
            <a:r>
              <a:rPr lang="ru-RU" sz="1400" b="1" dirty="0"/>
              <a:t>. </a:t>
            </a:r>
            <a:r>
              <a:rPr lang="ru-RU" sz="1400" b="1" dirty="0" err="1"/>
              <a:t>gain</a:t>
            </a:r>
            <a:r>
              <a:rPr lang="ru-RU" sz="1400" b="1" dirty="0"/>
              <a:t> (</a:t>
            </a:r>
            <a:r>
              <a:rPr lang="ru-RU" sz="1400" b="1" dirty="0" err="1"/>
              <a:t>today</a:t>
            </a:r>
            <a:r>
              <a:rPr lang="ru-RU" sz="1400" b="1" dirty="0"/>
              <a:t>)-----</a:t>
            </a:r>
            <a:r>
              <a:rPr lang="en-US" sz="1400" b="1" dirty="0"/>
              <a:t>----</a:t>
            </a:r>
            <a:r>
              <a:rPr lang="ru-RU" sz="1400" b="1" dirty="0"/>
              <a:t>-------</a:t>
            </a:r>
            <a:r>
              <a:rPr lang="en-US" sz="1400" b="1" dirty="0"/>
              <a:t>100</a:t>
            </a:r>
            <a:r>
              <a:rPr lang="ru-RU" sz="1400" b="1" dirty="0"/>
              <a:t>0 000</a:t>
            </a:r>
          </a:p>
          <a:p>
            <a:pPr marL="342900" indent="-342900"/>
            <a:r>
              <a:rPr lang="ru-RU" sz="1400" b="1" dirty="0"/>
              <a:t>• </a:t>
            </a:r>
            <a:r>
              <a:rPr lang="en-US" sz="1400" b="1" dirty="0"/>
              <a:t>D</a:t>
            </a:r>
            <a:r>
              <a:rPr lang="ru-RU" sz="1400" b="1" dirty="0" err="1"/>
              <a:t>ensity</a:t>
            </a:r>
            <a:r>
              <a:rPr lang="ru-RU" sz="1400" b="1" dirty="0"/>
              <a:t> </a:t>
            </a:r>
            <a:r>
              <a:rPr lang="ru-RU" sz="1400" b="1" dirty="0" err="1"/>
              <a:t>of</a:t>
            </a:r>
            <a:r>
              <a:rPr lang="ru-RU" sz="1400" b="1" dirty="0"/>
              <a:t> </a:t>
            </a:r>
            <a:r>
              <a:rPr lang="ru-RU" sz="1400" b="1" dirty="0" err="1"/>
              <a:t>pixels</a:t>
            </a:r>
            <a:r>
              <a:rPr lang="ru-RU" sz="1400" b="1" dirty="0"/>
              <a:t> </a:t>
            </a:r>
            <a:r>
              <a:rPr lang="en-US" sz="1400" b="1" dirty="0"/>
              <a:t>--------</a:t>
            </a:r>
            <a:r>
              <a:rPr lang="ru-RU" sz="1400" b="1" dirty="0"/>
              <a:t>- </a:t>
            </a:r>
            <a:r>
              <a:rPr lang="en-US" sz="1400" b="1" dirty="0"/>
              <a:t>3</a:t>
            </a:r>
            <a:r>
              <a:rPr lang="ru-RU" sz="1400" b="1" dirty="0"/>
              <a:t>000 </a:t>
            </a:r>
            <a:r>
              <a:rPr lang="ru-RU" sz="1400" b="1" dirty="0" err="1"/>
              <a:t>p</a:t>
            </a:r>
            <a:r>
              <a:rPr lang="en-US" sz="1400" b="1" dirty="0"/>
              <a:t>ix/mm</a:t>
            </a:r>
            <a:r>
              <a:rPr lang="en-US" sz="1400" b="1" baseline="30000" dirty="0"/>
              <a:t>2</a:t>
            </a:r>
            <a:endParaRPr lang="ru-RU" sz="1400" b="1" dirty="0"/>
          </a:p>
          <a:p>
            <a:pPr marL="342900" indent="-342900"/>
            <a:r>
              <a:rPr lang="ru-RU" sz="1400" b="1" dirty="0"/>
              <a:t>• </a:t>
            </a:r>
            <a:r>
              <a:rPr lang="ru-RU" sz="1400" b="1" dirty="0" err="1"/>
              <a:t>Excess</a:t>
            </a:r>
            <a:r>
              <a:rPr lang="ru-RU" sz="1400" b="1" dirty="0"/>
              <a:t> </a:t>
            </a:r>
            <a:r>
              <a:rPr lang="ru-RU" sz="1400" b="1" dirty="0" err="1"/>
              <a:t>noise</a:t>
            </a:r>
            <a:r>
              <a:rPr lang="ru-RU" sz="1400" b="1" dirty="0"/>
              <a:t> </a:t>
            </a:r>
            <a:r>
              <a:rPr lang="ru-RU" sz="1400" b="1" dirty="0" err="1"/>
              <a:t>factor</a:t>
            </a:r>
            <a:r>
              <a:rPr lang="ru-RU" sz="1400" b="1" dirty="0"/>
              <a:t> --</a:t>
            </a:r>
            <a:r>
              <a:rPr lang="en-US" sz="1400" b="1" dirty="0"/>
              <a:t>---------------</a:t>
            </a:r>
            <a:r>
              <a:rPr lang="ru-RU" sz="1400" b="1" dirty="0"/>
              <a:t>-------1</a:t>
            </a:r>
            <a:endParaRPr lang="en-US" sz="1400" b="1" dirty="0"/>
          </a:p>
          <a:p>
            <a:pPr marL="342900" indent="-342900"/>
            <a:r>
              <a:rPr lang="ru-RU" sz="1400" b="1" dirty="0"/>
              <a:t>•</a:t>
            </a:r>
            <a:r>
              <a:rPr lang="en-US" sz="1400" b="1" dirty="0"/>
              <a:t> Size----------------------------</a:t>
            </a:r>
            <a:r>
              <a:rPr lang="en-US" sz="1400" b="1" dirty="0">
                <a:sym typeface="Wingdings" pitchFamily="2" charset="2"/>
              </a:rPr>
              <a:t>&gt;10mm*10mm</a:t>
            </a:r>
            <a:endParaRPr lang="en-US" sz="1400" b="1" dirty="0"/>
          </a:p>
          <a:p>
            <a:pPr marL="342900" indent="-342900"/>
            <a:endParaRPr lang="ru-RU" sz="1400" b="1" dirty="0"/>
          </a:p>
        </p:txBody>
      </p:sp>
      <p:sp>
        <p:nvSpPr>
          <p:cNvPr id="10251" name="Rectangle 50"/>
          <p:cNvSpPr>
            <a:spLocks noChangeArrowheads="1"/>
          </p:cNvSpPr>
          <p:nvPr/>
        </p:nvSpPr>
        <p:spPr bwMode="auto">
          <a:xfrm>
            <a:off x="2135560" y="5912750"/>
            <a:ext cx="52562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 err="1">
                <a:solidFill>
                  <a:srgbClr val="FF0000"/>
                </a:solidFill>
              </a:rPr>
              <a:t>Patent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No</a:t>
            </a:r>
            <a:r>
              <a:rPr lang="ru-RU" sz="1400" b="1" dirty="0">
                <a:solidFill>
                  <a:srgbClr val="FF0000"/>
                </a:solidFill>
              </a:rPr>
              <a:t>. </a:t>
            </a:r>
            <a:r>
              <a:rPr lang="en-US" sz="1400" b="1" dirty="0">
                <a:solidFill>
                  <a:srgbClr val="FF0000"/>
                </a:solidFill>
              </a:rPr>
              <a:t>US20150048472A1.2015</a:t>
            </a:r>
            <a:endParaRPr lang="ru-RU" sz="1400" b="1" i="1" u="sng" dirty="0">
              <a:solidFill>
                <a:srgbClr val="FF0000"/>
              </a:solidFill>
            </a:endParaRPr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366" y="4960518"/>
            <a:ext cx="30861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6976" y="928670"/>
            <a:ext cx="23622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39B78B-519E-03F7-C58F-A2F4FC914B98}"/>
              </a:ext>
            </a:extLst>
          </p:cNvPr>
          <p:cNvSpPr txBox="1"/>
          <p:nvPr/>
        </p:nvSpPr>
        <p:spPr>
          <a:xfrm>
            <a:off x="26870" y="2385619"/>
            <a:ext cx="2476495" cy="1988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800" b="1" u="sng" dirty="0">
                <a:latin typeface="Times New Roman" panose="02020603050405020304" pitchFamily="18" charset="0"/>
              </a:rPr>
              <a:t>Dr. Farid Ahmadov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1800" b="1" u="sng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800" b="1" dirty="0">
                <a:latin typeface="Times New Roman" panose="02020603050405020304" pitchFamily="18" charset="0"/>
              </a:rPr>
              <a:t>        I</a:t>
            </a:r>
            <a:r>
              <a:rPr lang="az-Latn-AZ" altLang="ru-RU" sz="1800" b="1" dirty="0">
                <a:latin typeface="Times New Roman" panose="02020603050405020304" pitchFamily="18" charset="0"/>
              </a:rPr>
              <a:t>nst</a:t>
            </a:r>
            <a:r>
              <a:rPr lang="en-US" altLang="ru-RU" sz="1800" b="1" dirty="0" err="1">
                <a:latin typeface="Times New Roman" panose="02020603050405020304" pitchFamily="18" charset="0"/>
              </a:rPr>
              <a:t>i</a:t>
            </a:r>
            <a:r>
              <a:rPr lang="az-Latn-AZ" altLang="ru-RU" sz="1800" b="1" dirty="0">
                <a:latin typeface="Times New Roman" panose="02020603050405020304" pitchFamily="18" charset="0"/>
              </a:rPr>
              <a:t>tute of Radiation Problems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az-Latn-AZ" altLang="ru-RU" b="1" dirty="0">
                <a:latin typeface="Times New Roman" panose="02020603050405020304" pitchFamily="18" charset="0"/>
              </a:rPr>
              <a:t>Azerbaijan</a:t>
            </a:r>
            <a:endParaRPr lang="az-Latn-AZ" altLang="ru-RU" sz="1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az-Latn-AZ" altLang="ru-RU" sz="1800" b="1" dirty="0">
                <a:latin typeface="Times New Roman" panose="02020603050405020304" pitchFamily="18" charset="0"/>
              </a:rPr>
              <a:t>      </a:t>
            </a:r>
            <a:endParaRPr lang="en-US" altLang="ru-RU" sz="1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1100" b="1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1100" b="1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200" b="1" dirty="0"/>
              <a:t>                         E-mail: farid081211@gmail.com</a:t>
            </a:r>
            <a:endParaRPr lang="ru-RU" altLang="ru-RU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E6C0F5-8F0A-6C1D-19DC-FA41D4A54BE5}"/>
              </a:ext>
            </a:extLst>
          </p:cNvPr>
          <p:cNvSpPr txBox="1"/>
          <p:nvPr/>
        </p:nvSpPr>
        <p:spPr>
          <a:xfrm>
            <a:off x="4186518" y="237008"/>
            <a:ext cx="7189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Sensitive Micropixel APDs</a:t>
            </a:r>
            <a:endParaRPr lang="ru-RU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A76237-1266-633A-ADDA-B4D0F15D6006}"/>
              </a:ext>
            </a:extLst>
          </p:cNvPr>
          <p:cNvSpPr txBox="1"/>
          <p:nvPr/>
        </p:nvSpPr>
        <p:spPr>
          <a:xfrm>
            <a:off x="1739152" y="6382871"/>
            <a:ext cx="807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Up until now collaborating with Zecotec, looking for potential partners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B Brand Colors">
      <a:dk1>
        <a:srgbClr val="666666"/>
      </a:dk1>
      <a:lt1>
        <a:srgbClr val="FFFFFF"/>
      </a:lt1>
      <a:dk2>
        <a:srgbClr val="005BBB"/>
      </a:dk2>
      <a:lt2>
        <a:srgbClr val="FFFFFF"/>
      </a:lt2>
      <a:accent1>
        <a:srgbClr val="005BBB"/>
      </a:accent1>
      <a:accent2>
        <a:srgbClr val="41B6E6"/>
      </a:accent2>
      <a:accent3>
        <a:srgbClr val="E56D54"/>
      </a:accent3>
      <a:accent4>
        <a:srgbClr val="666666"/>
      </a:accent4>
      <a:accent5>
        <a:srgbClr val="007681"/>
      </a:accent5>
      <a:accent6>
        <a:srgbClr val="003E51"/>
      </a:accent6>
      <a:hlink>
        <a:srgbClr val="005BBB"/>
      </a:hlink>
      <a:folHlink>
        <a:srgbClr val="D86A4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rgbClr val="0070C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5971</TotalTime>
  <Words>1480</Words>
  <Application>Microsoft Macintosh PowerPoint</Application>
  <PresentationFormat>Widescreen</PresentationFormat>
  <Paragraphs>173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Arial Regular</vt:lpstr>
      <vt:lpstr>Calibri</vt:lpstr>
      <vt:lpstr>Calibri Light</vt:lpstr>
      <vt:lpstr>Georgia</vt:lpstr>
      <vt:lpstr>Helvetica</vt:lpstr>
      <vt:lpstr>Roboto</vt:lpstr>
      <vt:lpstr>System Font Regular</vt:lpstr>
      <vt:lpstr>Times New Roman</vt:lpstr>
      <vt:lpstr>Wingdings</vt:lpstr>
      <vt:lpstr>Office Theme</vt:lpstr>
      <vt:lpstr>1_Office Theme</vt:lpstr>
      <vt:lpstr>WP 4.1  Solid State Photon Detectors Introduction</vt:lpstr>
      <vt:lpstr>Develop photosensors for extreme environments with ultimate granularity and timing resolution</vt:lpstr>
      <vt:lpstr>MoU - Transformation of tasks to deliverables</vt:lpstr>
      <vt:lpstr>PowerPoint Presentation</vt:lpstr>
      <vt:lpstr>PowerPoint Presentation</vt:lpstr>
      <vt:lpstr>Participants</vt:lpstr>
      <vt:lpstr>Tasks : Gantt chart</vt:lpstr>
      <vt:lpstr>New groups in the SSPD</vt:lpstr>
      <vt:lpstr>PowerPoint Presentation</vt:lpstr>
      <vt:lpstr>Next WP1 meetings</vt:lpstr>
      <vt:lpstr>WP1 closed session, 21.10.2024</vt:lpstr>
      <vt:lpstr>D1.1 First results of the samples of the BSI IBIS Run</vt:lpstr>
      <vt:lpstr>D1.1 First results of the samples of the BSI IBIS Run</vt:lpstr>
      <vt:lpstr>D1.2 SpadRICH  Radiation-hard digital analog silicon photomultipliers for future upgrades of Ring Imaging Cherenkov detectors – bilateral Weave project EPFL, JSI </vt:lpstr>
      <vt:lpstr>D1.2 ASPiDeS (A CMOS SPAD and Digital SiPM Platform for High Energy Physics)</vt:lpstr>
      <vt:lpstr>Initial activities</vt:lpstr>
      <vt:lpstr>D1.3 AidaInnova run @ FBK</vt:lpstr>
      <vt:lpstr>D1.4 Timing and close integration</vt:lpstr>
      <vt:lpstr>Summary</vt:lpstr>
    </vt:vector>
  </TitlesOfParts>
  <Manager/>
  <Company>University at Buffalo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 PowerPoint Presentation</dc:title>
  <dc:subject/>
  <dc:creator>Division of University Communications</dc:creator>
  <cp:keywords/>
  <dc:description/>
  <cp:lastModifiedBy>Rok Pestotnik</cp:lastModifiedBy>
  <cp:revision>329</cp:revision>
  <cp:lastPrinted>2024-06-18T12:15:48Z</cp:lastPrinted>
  <dcterms:created xsi:type="dcterms:W3CDTF">2019-04-04T19:20:28Z</dcterms:created>
  <dcterms:modified xsi:type="dcterms:W3CDTF">2024-10-22T12:27:54Z</dcterms:modified>
  <cp:category/>
</cp:coreProperties>
</file>