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sldIdLst>
    <p:sldId id="262" r:id="rId2"/>
    <p:sldId id="269" r:id="rId3"/>
    <p:sldId id="270" r:id="rId4"/>
    <p:sldId id="265" r:id="rId5"/>
    <p:sldId id="266" r:id="rId6"/>
    <p:sldId id="268" r:id="rId7"/>
    <p:sldId id="267" r:id="rId8"/>
    <p:sldId id="257" r:id="rId9"/>
    <p:sldId id="260" r:id="rId10"/>
    <p:sldId id="259" r:id="rId11"/>
  </p:sldIdLst>
  <p:sldSz cx="12192000" cy="6858000"/>
  <p:notesSz cx="6858000" cy="9144000"/>
  <p:defaultText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6" d="100"/>
          <a:sy n="96" d="100"/>
        </p:scale>
        <p:origin x="8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BF97A0-53F6-464B-B5AA-9612A56F066F}" type="datetimeFigureOut">
              <a:rPr lang="en-CA" smtClean="0"/>
              <a:t>2024-10-24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494B1C-0A75-42AB-9FB5-EA9CA6745749}" type="slidenum">
              <a:rPr lang="en-CA" smtClean="0"/>
              <a:t>‹#›</a:t>
            </a:fld>
            <a:endParaRPr lang="en-CA"/>
          </a:p>
        </p:txBody>
      </p:sp>
    </p:spTree>
    <p:extLst>
      <p:ext uri="{BB962C8B-B14F-4D97-AF65-F5344CB8AC3E}">
        <p14:creationId xmlns:p14="http://schemas.microsoft.com/office/powerpoint/2010/main" val="2908616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1"/>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a:t>Edit Master text styles</a:t>
            </a:r>
          </a:p>
        </p:txBody>
      </p:sp>
      <p:sp>
        <p:nvSpPr>
          <p:cNvPr id="10" name="Date Placeholder 9"/>
          <p:cNvSpPr>
            <a:spLocks noGrp="1"/>
          </p:cNvSpPr>
          <p:nvPr>
            <p:ph type="dt" sz="half" idx="10"/>
          </p:nvPr>
        </p:nvSpPr>
        <p:spPr/>
        <p:txBody>
          <a:bodyPr/>
          <a:lstStyle/>
          <a:p>
            <a:fld id="{70BEC832-D440-47DC-88DE-49FF74232DB3}" type="datetime1">
              <a:rPr lang="en-CA" smtClean="0"/>
              <a:t>2024-10-24</a:t>
            </a:fld>
            <a:endParaRPr lang="en-CA"/>
          </a:p>
        </p:txBody>
      </p:sp>
      <p:sp>
        <p:nvSpPr>
          <p:cNvPr id="11" name="Footer Placeholder 10"/>
          <p:cNvSpPr>
            <a:spLocks noGrp="1"/>
          </p:cNvSpPr>
          <p:nvPr>
            <p:ph type="ftr" sz="quarter" idx="11"/>
          </p:nvPr>
        </p:nvSpPr>
        <p:spPr/>
        <p:txBody>
          <a:bodyPr/>
          <a:lstStyle/>
          <a:p>
            <a:r>
              <a:rPr lang="en-CA"/>
              <a:t>Blake Leverington - ECFA DRD4 WP4.5</a:t>
            </a:r>
          </a:p>
        </p:txBody>
      </p:sp>
      <p:sp>
        <p:nvSpPr>
          <p:cNvPr id="12" name="Slide Number Placeholder 11"/>
          <p:cNvSpPr>
            <a:spLocks noGrp="1"/>
          </p:cNvSpPr>
          <p:nvPr>
            <p:ph type="sldNum" sz="quarter" idx="12"/>
          </p:nvPr>
        </p:nvSpPr>
        <p:spPr/>
        <p:txBody>
          <a:bodyPr/>
          <a:lstStyle/>
          <a:p>
            <a:fld id="{F3CBEF0A-F9E6-4719-9F84-4284135C0D90}" type="slidenum">
              <a:rPr lang="en-CA" smtClean="0"/>
              <a:t>‹#›</a:t>
            </a:fld>
            <a:endParaRPr lang="en-CA"/>
          </a:p>
        </p:txBody>
      </p:sp>
    </p:spTree>
    <p:extLst>
      <p:ext uri="{BB962C8B-B14F-4D97-AF65-F5344CB8AC3E}">
        <p14:creationId xmlns:p14="http://schemas.microsoft.com/office/powerpoint/2010/main" val="256891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2" y="365127"/>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3FF618-BFD0-4BEC-A7B1-229E77767BB3}" type="datetime1">
              <a:rPr lang="en-CA" smtClean="0"/>
              <a:t>2024-10-24</a:t>
            </a:fld>
            <a:endParaRPr lang="en-CA"/>
          </a:p>
        </p:txBody>
      </p:sp>
      <p:sp>
        <p:nvSpPr>
          <p:cNvPr id="5" name="Footer Placeholder 4"/>
          <p:cNvSpPr>
            <a:spLocks noGrp="1"/>
          </p:cNvSpPr>
          <p:nvPr>
            <p:ph type="ftr" sz="quarter" idx="11"/>
          </p:nvPr>
        </p:nvSpPr>
        <p:spPr/>
        <p:txBody>
          <a:bodyPr/>
          <a:lstStyle/>
          <a:p>
            <a:r>
              <a:rPr lang="en-CA"/>
              <a:t>Blake Leverington - ECFA DRD4 WP4.5</a:t>
            </a:r>
          </a:p>
        </p:txBody>
      </p:sp>
      <p:sp>
        <p:nvSpPr>
          <p:cNvPr id="6" name="Slide Number Placeholder 5"/>
          <p:cNvSpPr>
            <a:spLocks noGrp="1"/>
          </p:cNvSpPr>
          <p:nvPr>
            <p:ph type="sldNum" sz="quarter" idx="12"/>
          </p:nvPr>
        </p:nvSpPr>
        <p:spPr/>
        <p:txBody>
          <a:bodyPr/>
          <a:lstStyle/>
          <a:p>
            <a:fld id="{F3CBEF0A-F9E6-4719-9F84-4284135C0D90}" type="slidenum">
              <a:rPr lang="en-CA" smtClean="0"/>
              <a:t>‹#›</a:t>
            </a:fld>
            <a:endParaRPr lang="en-CA"/>
          </a:p>
        </p:txBody>
      </p:sp>
    </p:spTree>
    <p:extLst>
      <p:ext uri="{BB962C8B-B14F-4D97-AF65-F5344CB8AC3E}">
        <p14:creationId xmlns:p14="http://schemas.microsoft.com/office/powerpoint/2010/main" val="295839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0F7FF-1A73-463A-91FE-2EE963B85E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1613F1BC-9895-4207-940F-300FB942E6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B81EB488-05C6-430F-8146-8F1FD96DB54D}"/>
              </a:ext>
            </a:extLst>
          </p:cNvPr>
          <p:cNvSpPr>
            <a:spLocks noGrp="1"/>
          </p:cNvSpPr>
          <p:nvPr>
            <p:ph type="dt" sz="half" idx="10"/>
          </p:nvPr>
        </p:nvSpPr>
        <p:spPr/>
        <p:txBody>
          <a:bodyPr/>
          <a:lstStyle/>
          <a:p>
            <a:fld id="{008B33C9-466B-4B58-86FD-54B234EBADA4}" type="datetime1">
              <a:rPr lang="en-CA" smtClean="0"/>
              <a:t>2024-10-24</a:t>
            </a:fld>
            <a:endParaRPr lang="en-CA"/>
          </a:p>
        </p:txBody>
      </p:sp>
      <p:sp>
        <p:nvSpPr>
          <p:cNvPr id="5" name="Footer Placeholder 4">
            <a:extLst>
              <a:ext uri="{FF2B5EF4-FFF2-40B4-BE49-F238E27FC236}">
                <a16:creationId xmlns:a16="http://schemas.microsoft.com/office/drawing/2014/main" id="{DF10CA6D-8D73-4249-B889-9C72AEDA4B29}"/>
              </a:ext>
            </a:extLst>
          </p:cNvPr>
          <p:cNvSpPr>
            <a:spLocks noGrp="1"/>
          </p:cNvSpPr>
          <p:nvPr>
            <p:ph type="ftr" sz="quarter" idx="11"/>
          </p:nvPr>
        </p:nvSpPr>
        <p:spPr/>
        <p:txBody>
          <a:bodyPr/>
          <a:lstStyle/>
          <a:p>
            <a:r>
              <a:rPr lang="en-CA"/>
              <a:t>Blake Leverington - ECFA DRD4 WP4.5</a:t>
            </a:r>
          </a:p>
        </p:txBody>
      </p:sp>
      <p:sp>
        <p:nvSpPr>
          <p:cNvPr id="6" name="Slide Number Placeholder 5">
            <a:extLst>
              <a:ext uri="{FF2B5EF4-FFF2-40B4-BE49-F238E27FC236}">
                <a16:creationId xmlns:a16="http://schemas.microsoft.com/office/drawing/2014/main" id="{CA25DD23-2BC4-4C76-A1ED-6C1EF7C8B5DB}"/>
              </a:ext>
            </a:extLst>
          </p:cNvPr>
          <p:cNvSpPr>
            <a:spLocks noGrp="1"/>
          </p:cNvSpPr>
          <p:nvPr>
            <p:ph type="sldNum" sz="quarter" idx="12"/>
          </p:nvPr>
        </p:nvSpPr>
        <p:spPr>
          <a:xfrm>
            <a:off x="10441858" y="6356352"/>
            <a:ext cx="911942" cy="365125"/>
          </a:xfrm>
        </p:spPr>
        <p:txBody>
          <a:bodyPr/>
          <a:lstStyle/>
          <a:p>
            <a:fld id="{F3CBEF0A-F9E6-4719-9F84-4284135C0D90}" type="slidenum">
              <a:rPr lang="en-CA" smtClean="0"/>
              <a:t>‹#›</a:t>
            </a:fld>
            <a:endParaRPr lang="en-CA"/>
          </a:p>
        </p:txBody>
      </p:sp>
    </p:spTree>
    <p:extLst>
      <p:ext uri="{BB962C8B-B14F-4D97-AF65-F5344CB8AC3E}">
        <p14:creationId xmlns:p14="http://schemas.microsoft.com/office/powerpoint/2010/main" val="3260851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3BEAA2D-F04C-4DD7-9D5B-0E15807E043B}"/>
              </a:ext>
            </a:extLst>
          </p:cNvPr>
          <p:cNvSpPr/>
          <p:nvPr/>
        </p:nvSpPr>
        <p:spPr>
          <a:xfrm>
            <a:off x="0" y="0"/>
            <a:ext cx="11353800" cy="8665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a:ln>
                <a:noFill/>
              </a:ln>
            </a:endParaRPr>
          </a:p>
        </p:txBody>
      </p:sp>
      <p:sp>
        <p:nvSpPr>
          <p:cNvPr id="2" name="Title 1"/>
          <p:cNvSpPr>
            <a:spLocks noGrp="1"/>
          </p:cNvSpPr>
          <p:nvPr>
            <p:ph type="title"/>
          </p:nvPr>
        </p:nvSpPr>
        <p:spPr>
          <a:xfrm>
            <a:off x="838200" y="3"/>
            <a:ext cx="10515600" cy="767751"/>
          </a:xfrm>
        </p:spPr>
        <p:txBody>
          <a:bodyPr/>
          <a:lstStyle/>
          <a:p>
            <a:r>
              <a:rPr lang="en-US"/>
              <a:t>Click to edit Master title style</a:t>
            </a:r>
          </a:p>
        </p:txBody>
      </p:sp>
      <p:sp>
        <p:nvSpPr>
          <p:cNvPr id="3" name="Content Placeholder 2"/>
          <p:cNvSpPr>
            <a:spLocks noGrp="1"/>
          </p:cNvSpPr>
          <p:nvPr>
            <p:ph idx="1"/>
          </p:nvPr>
        </p:nvSpPr>
        <p:spPr>
          <a:xfrm>
            <a:off x="838200" y="1181819"/>
            <a:ext cx="10515600" cy="499514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320F820-9384-4E08-AB96-7BD81F704409}" type="datetime1">
              <a:rPr lang="en-CA" smtClean="0"/>
              <a:t>2024-10-24</a:t>
            </a:fld>
            <a:endParaRPr lang="en-CA"/>
          </a:p>
        </p:txBody>
      </p:sp>
      <p:sp>
        <p:nvSpPr>
          <p:cNvPr id="8" name="Footer Placeholder 7"/>
          <p:cNvSpPr>
            <a:spLocks noGrp="1"/>
          </p:cNvSpPr>
          <p:nvPr>
            <p:ph type="ftr" sz="quarter" idx="11"/>
          </p:nvPr>
        </p:nvSpPr>
        <p:spPr/>
        <p:txBody>
          <a:bodyPr/>
          <a:lstStyle/>
          <a:p>
            <a:r>
              <a:rPr lang="en-CA"/>
              <a:t>Blake Leverington - ECFA DRD4 WP4.5</a:t>
            </a:r>
          </a:p>
        </p:txBody>
      </p:sp>
      <p:sp>
        <p:nvSpPr>
          <p:cNvPr id="9" name="Slide Number Placeholder 8"/>
          <p:cNvSpPr>
            <a:spLocks noGrp="1"/>
          </p:cNvSpPr>
          <p:nvPr>
            <p:ph type="sldNum" sz="quarter" idx="12"/>
          </p:nvPr>
        </p:nvSpPr>
        <p:spPr/>
        <p:txBody>
          <a:bodyPr/>
          <a:lstStyle/>
          <a:p>
            <a:fld id="{F3CBEF0A-F9E6-4719-9F84-4284135C0D90}" type="slidenum">
              <a:rPr lang="en-CA" smtClean="0"/>
              <a:t>‹#›</a:t>
            </a:fld>
            <a:endParaRPr lang="en-CA"/>
          </a:p>
        </p:txBody>
      </p:sp>
    </p:spTree>
    <p:extLst>
      <p:ext uri="{BB962C8B-B14F-4D97-AF65-F5344CB8AC3E}">
        <p14:creationId xmlns:p14="http://schemas.microsoft.com/office/powerpoint/2010/main" val="2928338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6F2E78C-4F72-4912-BD3D-778E8B269BFA}"/>
              </a:ext>
            </a:extLst>
          </p:cNvPr>
          <p:cNvSpPr/>
          <p:nvPr/>
        </p:nvSpPr>
        <p:spPr>
          <a:xfrm>
            <a:off x="0" y="0"/>
            <a:ext cx="11353800" cy="8665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a:ln>
                <a:noFill/>
              </a:ln>
            </a:endParaRPr>
          </a:p>
        </p:txBody>
      </p:sp>
      <p:sp>
        <p:nvSpPr>
          <p:cNvPr id="3" name="Content Placeholder 2"/>
          <p:cNvSpPr>
            <a:spLocks noGrp="1"/>
          </p:cNvSpPr>
          <p:nvPr>
            <p:ph sz="half" idx="1"/>
          </p:nvPr>
        </p:nvSpPr>
        <p:spPr>
          <a:xfrm>
            <a:off x="838200" y="1155942"/>
            <a:ext cx="5181600" cy="5021023"/>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155942"/>
            <a:ext cx="5181600" cy="5021023"/>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D83B96D-760E-4C50-BE88-D5BA81FC54D2}" type="datetime1">
              <a:rPr lang="en-CA" smtClean="0"/>
              <a:t>2024-10-24</a:t>
            </a:fld>
            <a:endParaRPr lang="en-CA"/>
          </a:p>
        </p:txBody>
      </p:sp>
      <p:sp>
        <p:nvSpPr>
          <p:cNvPr id="6" name="Footer Placeholder 5"/>
          <p:cNvSpPr>
            <a:spLocks noGrp="1"/>
          </p:cNvSpPr>
          <p:nvPr>
            <p:ph type="ftr" sz="quarter" idx="11"/>
          </p:nvPr>
        </p:nvSpPr>
        <p:spPr/>
        <p:txBody>
          <a:bodyPr/>
          <a:lstStyle/>
          <a:p>
            <a:r>
              <a:rPr lang="en-CA"/>
              <a:t>Blake Leverington - ECFA DRD4 WP4.5</a:t>
            </a:r>
          </a:p>
        </p:txBody>
      </p:sp>
      <p:sp>
        <p:nvSpPr>
          <p:cNvPr id="7" name="Slide Number Placeholder 6"/>
          <p:cNvSpPr>
            <a:spLocks noGrp="1"/>
          </p:cNvSpPr>
          <p:nvPr>
            <p:ph type="sldNum" sz="quarter" idx="12"/>
          </p:nvPr>
        </p:nvSpPr>
        <p:spPr/>
        <p:txBody>
          <a:bodyPr/>
          <a:lstStyle/>
          <a:p>
            <a:fld id="{F3CBEF0A-F9E6-4719-9F84-4284135C0D90}" type="slidenum">
              <a:rPr lang="en-CA" smtClean="0"/>
              <a:t>‹#›</a:t>
            </a:fld>
            <a:endParaRPr lang="en-CA"/>
          </a:p>
        </p:txBody>
      </p:sp>
      <p:sp>
        <p:nvSpPr>
          <p:cNvPr id="8"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3181770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622CC43-05DB-4BEA-B8F0-392B0227C6B8}"/>
              </a:ext>
            </a:extLst>
          </p:cNvPr>
          <p:cNvSpPr/>
          <p:nvPr/>
        </p:nvSpPr>
        <p:spPr>
          <a:xfrm>
            <a:off x="0" y="0"/>
            <a:ext cx="11353800" cy="8665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a:ln>
                <a:noFill/>
              </a:ln>
            </a:endParaRPr>
          </a:p>
        </p:txBody>
      </p:sp>
      <p:sp>
        <p:nvSpPr>
          <p:cNvPr id="3" name="Text Placeholder 2"/>
          <p:cNvSpPr>
            <a:spLocks noGrp="1"/>
          </p:cNvSpPr>
          <p:nvPr>
            <p:ph type="body" idx="1"/>
          </p:nvPr>
        </p:nvSpPr>
        <p:spPr>
          <a:xfrm>
            <a:off x="839789" y="1185864"/>
            <a:ext cx="5157787"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Edit Master text styles</a:t>
            </a:r>
          </a:p>
        </p:txBody>
      </p:sp>
      <p:sp>
        <p:nvSpPr>
          <p:cNvPr id="4" name="Content Placeholder 3"/>
          <p:cNvSpPr>
            <a:spLocks noGrp="1"/>
          </p:cNvSpPr>
          <p:nvPr>
            <p:ph sz="half" idx="2"/>
          </p:nvPr>
        </p:nvSpPr>
        <p:spPr>
          <a:xfrm>
            <a:off x="839789" y="2070341"/>
            <a:ext cx="5157787" cy="4119323"/>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2" y="1185864"/>
            <a:ext cx="5183188"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Edit Master text styles</a:t>
            </a:r>
          </a:p>
        </p:txBody>
      </p:sp>
      <p:sp>
        <p:nvSpPr>
          <p:cNvPr id="6" name="Content Placeholder 5"/>
          <p:cNvSpPr>
            <a:spLocks noGrp="1"/>
          </p:cNvSpPr>
          <p:nvPr>
            <p:ph sz="quarter" idx="4"/>
          </p:nvPr>
        </p:nvSpPr>
        <p:spPr>
          <a:xfrm>
            <a:off x="6172202" y="2070341"/>
            <a:ext cx="5183188" cy="4119323"/>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61F1CB0-426C-436B-ABA6-C714B01FC4E0}" type="datetime1">
              <a:rPr lang="en-CA" smtClean="0"/>
              <a:t>2024-10-24</a:t>
            </a:fld>
            <a:endParaRPr lang="en-CA"/>
          </a:p>
        </p:txBody>
      </p:sp>
      <p:sp>
        <p:nvSpPr>
          <p:cNvPr id="8" name="Footer Placeholder 7"/>
          <p:cNvSpPr>
            <a:spLocks noGrp="1"/>
          </p:cNvSpPr>
          <p:nvPr>
            <p:ph type="ftr" sz="quarter" idx="11"/>
          </p:nvPr>
        </p:nvSpPr>
        <p:spPr/>
        <p:txBody>
          <a:bodyPr/>
          <a:lstStyle/>
          <a:p>
            <a:r>
              <a:rPr lang="en-CA"/>
              <a:t>Blake Leverington - ECFA DRD4 WP4.5</a:t>
            </a:r>
          </a:p>
        </p:txBody>
      </p:sp>
      <p:sp>
        <p:nvSpPr>
          <p:cNvPr id="9" name="Slide Number Placeholder 8"/>
          <p:cNvSpPr>
            <a:spLocks noGrp="1"/>
          </p:cNvSpPr>
          <p:nvPr>
            <p:ph type="sldNum" sz="quarter" idx="12"/>
          </p:nvPr>
        </p:nvSpPr>
        <p:spPr/>
        <p:txBody>
          <a:bodyPr/>
          <a:lstStyle/>
          <a:p>
            <a:fld id="{F3CBEF0A-F9E6-4719-9F84-4284135C0D90}" type="slidenum">
              <a:rPr lang="en-CA" smtClean="0"/>
              <a:t>‹#›</a:t>
            </a:fld>
            <a:endParaRPr lang="en-CA"/>
          </a:p>
        </p:txBody>
      </p:sp>
      <p:sp>
        <p:nvSpPr>
          <p:cNvPr id="10"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832499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5F82E04-A72C-4464-BBDE-CDF3634BC911}"/>
              </a:ext>
            </a:extLst>
          </p:cNvPr>
          <p:cNvSpPr/>
          <p:nvPr/>
        </p:nvSpPr>
        <p:spPr>
          <a:xfrm>
            <a:off x="0" y="0"/>
            <a:ext cx="11353800" cy="8665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a:ln>
                <a:noFill/>
              </a:ln>
            </a:endParaRPr>
          </a:p>
        </p:txBody>
      </p:sp>
      <p:sp>
        <p:nvSpPr>
          <p:cNvPr id="3" name="Date Placeholder 2"/>
          <p:cNvSpPr>
            <a:spLocks noGrp="1"/>
          </p:cNvSpPr>
          <p:nvPr>
            <p:ph type="dt" sz="half" idx="10"/>
          </p:nvPr>
        </p:nvSpPr>
        <p:spPr/>
        <p:txBody>
          <a:bodyPr/>
          <a:lstStyle/>
          <a:p>
            <a:fld id="{F7229F4A-D82C-4FF5-AA59-0A6B8A174A4C}" type="datetime1">
              <a:rPr lang="en-CA" smtClean="0"/>
              <a:t>2024-10-24</a:t>
            </a:fld>
            <a:endParaRPr lang="en-CA"/>
          </a:p>
        </p:txBody>
      </p:sp>
      <p:sp>
        <p:nvSpPr>
          <p:cNvPr id="4" name="Footer Placeholder 3"/>
          <p:cNvSpPr>
            <a:spLocks noGrp="1"/>
          </p:cNvSpPr>
          <p:nvPr>
            <p:ph type="ftr" sz="quarter" idx="11"/>
          </p:nvPr>
        </p:nvSpPr>
        <p:spPr/>
        <p:txBody>
          <a:bodyPr/>
          <a:lstStyle/>
          <a:p>
            <a:r>
              <a:rPr lang="en-CA"/>
              <a:t>Blake Leverington - ECFA DRD4 WP4.5</a:t>
            </a:r>
          </a:p>
        </p:txBody>
      </p:sp>
      <p:sp>
        <p:nvSpPr>
          <p:cNvPr id="5" name="Slide Number Placeholder 4"/>
          <p:cNvSpPr>
            <a:spLocks noGrp="1"/>
          </p:cNvSpPr>
          <p:nvPr>
            <p:ph type="sldNum" sz="quarter" idx="12"/>
          </p:nvPr>
        </p:nvSpPr>
        <p:spPr/>
        <p:txBody>
          <a:bodyPr/>
          <a:lstStyle/>
          <a:p>
            <a:fld id="{F3CBEF0A-F9E6-4719-9F84-4284135C0D90}" type="slidenum">
              <a:rPr lang="en-CA" smtClean="0"/>
              <a:t>‹#›</a:t>
            </a:fld>
            <a:endParaRPr lang="en-CA"/>
          </a:p>
        </p:txBody>
      </p:sp>
      <p:sp>
        <p:nvSpPr>
          <p:cNvPr id="6"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2231204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9751F5-317D-45F6-8250-7958901B2C12}" type="datetime1">
              <a:rPr lang="en-CA" smtClean="0"/>
              <a:t>2024-10-24</a:t>
            </a:fld>
            <a:endParaRPr lang="en-CA"/>
          </a:p>
        </p:txBody>
      </p:sp>
      <p:sp>
        <p:nvSpPr>
          <p:cNvPr id="3" name="Footer Placeholder 2"/>
          <p:cNvSpPr>
            <a:spLocks noGrp="1"/>
          </p:cNvSpPr>
          <p:nvPr>
            <p:ph type="ftr" sz="quarter" idx="11"/>
          </p:nvPr>
        </p:nvSpPr>
        <p:spPr/>
        <p:txBody>
          <a:bodyPr/>
          <a:lstStyle/>
          <a:p>
            <a:r>
              <a:rPr lang="en-CA"/>
              <a:t>Blake Leverington - ECFA DRD4 WP4.5</a:t>
            </a:r>
          </a:p>
        </p:txBody>
      </p:sp>
      <p:sp>
        <p:nvSpPr>
          <p:cNvPr id="4" name="Slide Number Placeholder 3"/>
          <p:cNvSpPr>
            <a:spLocks noGrp="1"/>
          </p:cNvSpPr>
          <p:nvPr>
            <p:ph type="sldNum" sz="quarter" idx="12"/>
          </p:nvPr>
        </p:nvSpPr>
        <p:spPr/>
        <p:txBody>
          <a:bodyPr/>
          <a:lstStyle/>
          <a:p>
            <a:fld id="{F3CBEF0A-F9E6-4719-9F84-4284135C0D90}" type="slidenum">
              <a:rPr lang="en-CA" smtClean="0"/>
              <a:t>‹#›</a:t>
            </a:fld>
            <a:endParaRPr lang="en-CA"/>
          </a:p>
        </p:txBody>
      </p:sp>
    </p:spTree>
    <p:extLst>
      <p:ext uri="{BB962C8B-B14F-4D97-AF65-F5344CB8AC3E}">
        <p14:creationId xmlns:p14="http://schemas.microsoft.com/office/powerpoint/2010/main" val="2541333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2"/>
            <a:ext cx="3932237" cy="987425"/>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370937"/>
            <a:ext cx="6172200" cy="549011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1207697"/>
            <a:ext cx="3932237" cy="4661291"/>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7C2091D-FA9E-41E8-A307-5A81E97BB5BA}" type="datetime1">
              <a:rPr lang="en-CA" smtClean="0"/>
              <a:t>2024-10-24</a:t>
            </a:fld>
            <a:endParaRPr lang="en-CA"/>
          </a:p>
        </p:txBody>
      </p:sp>
      <p:sp>
        <p:nvSpPr>
          <p:cNvPr id="6" name="Footer Placeholder 5"/>
          <p:cNvSpPr>
            <a:spLocks noGrp="1"/>
          </p:cNvSpPr>
          <p:nvPr>
            <p:ph type="ftr" sz="quarter" idx="11"/>
          </p:nvPr>
        </p:nvSpPr>
        <p:spPr/>
        <p:txBody>
          <a:bodyPr/>
          <a:lstStyle/>
          <a:p>
            <a:r>
              <a:rPr lang="en-CA"/>
              <a:t>Blake Leverington - ECFA DRD4 WP4.5</a:t>
            </a:r>
          </a:p>
        </p:txBody>
      </p:sp>
      <p:sp>
        <p:nvSpPr>
          <p:cNvPr id="7" name="Slide Number Placeholder 6"/>
          <p:cNvSpPr>
            <a:spLocks noGrp="1"/>
          </p:cNvSpPr>
          <p:nvPr>
            <p:ph type="sldNum" sz="quarter" idx="12"/>
          </p:nvPr>
        </p:nvSpPr>
        <p:spPr/>
        <p:txBody>
          <a:bodyPr/>
          <a:lstStyle/>
          <a:p>
            <a:fld id="{F3CBEF0A-F9E6-4719-9F84-4284135C0D90}" type="slidenum">
              <a:rPr lang="en-CA" smtClean="0"/>
              <a:t>‹#›</a:t>
            </a:fld>
            <a:endParaRPr lang="en-CA"/>
          </a:p>
        </p:txBody>
      </p:sp>
    </p:spTree>
    <p:extLst>
      <p:ext uri="{BB962C8B-B14F-4D97-AF65-F5344CB8AC3E}">
        <p14:creationId xmlns:p14="http://schemas.microsoft.com/office/powerpoint/2010/main" val="3970504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8"/>
            <a:ext cx="6172200" cy="4873625"/>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1302591"/>
            <a:ext cx="3932237" cy="4566399"/>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46B2EFC-2BC8-4557-B96B-1B0D8A510603}" type="datetime1">
              <a:rPr lang="en-CA" smtClean="0"/>
              <a:t>2024-10-24</a:t>
            </a:fld>
            <a:endParaRPr lang="en-CA"/>
          </a:p>
        </p:txBody>
      </p:sp>
      <p:sp>
        <p:nvSpPr>
          <p:cNvPr id="6" name="Footer Placeholder 5"/>
          <p:cNvSpPr>
            <a:spLocks noGrp="1"/>
          </p:cNvSpPr>
          <p:nvPr>
            <p:ph type="ftr" sz="quarter" idx="11"/>
          </p:nvPr>
        </p:nvSpPr>
        <p:spPr/>
        <p:txBody>
          <a:bodyPr/>
          <a:lstStyle/>
          <a:p>
            <a:r>
              <a:rPr lang="en-CA"/>
              <a:t>Blake Leverington - ECFA DRD4 WP4.5</a:t>
            </a:r>
          </a:p>
        </p:txBody>
      </p:sp>
      <p:sp>
        <p:nvSpPr>
          <p:cNvPr id="7" name="Slide Number Placeholder 6"/>
          <p:cNvSpPr>
            <a:spLocks noGrp="1"/>
          </p:cNvSpPr>
          <p:nvPr>
            <p:ph type="sldNum" sz="quarter" idx="12"/>
          </p:nvPr>
        </p:nvSpPr>
        <p:spPr/>
        <p:txBody>
          <a:bodyPr/>
          <a:lstStyle/>
          <a:p>
            <a:fld id="{F3CBEF0A-F9E6-4719-9F84-4284135C0D90}" type="slidenum">
              <a:rPr lang="en-CA" smtClean="0"/>
              <a:t>‹#›</a:t>
            </a:fld>
            <a:endParaRPr lang="en-CA"/>
          </a:p>
        </p:txBody>
      </p:sp>
      <p:sp>
        <p:nvSpPr>
          <p:cNvPr id="8" name="Title 1"/>
          <p:cNvSpPr>
            <a:spLocks noGrp="1"/>
          </p:cNvSpPr>
          <p:nvPr>
            <p:ph type="title"/>
          </p:nvPr>
        </p:nvSpPr>
        <p:spPr>
          <a:xfrm>
            <a:off x="839788" y="2"/>
            <a:ext cx="3932237" cy="987425"/>
          </a:xfrm>
        </p:spPr>
        <p:txBody>
          <a:bodyPr anchor="b"/>
          <a:lstStyle>
            <a:lvl1pPr>
              <a:defRPr sz="3200"/>
            </a:lvl1pPr>
          </a:lstStyle>
          <a:p>
            <a:r>
              <a:rPr lang="en-US"/>
              <a:t>Click to edit Master title style</a:t>
            </a:r>
          </a:p>
        </p:txBody>
      </p:sp>
    </p:spTree>
    <p:extLst>
      <p:ext uri="{BB962C8B-B14F-4D97-AF65-F5344CB8AC3E}">
        <p14:creationId xmlns:p14="http://schemas.microsoft.com/office/powerpoint/2010/main" val="2040605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9BF98E9-1FCD-41B7-8D02-6989AED974D3}"/>
              </a:ext>
            </a:extLst>
          </p:cNvPr>
          <p:cNvSpPr/>
          <p:nvPr/>
        </p:nvSpPr>
        <p:spPr>
          <a:xfrm>
            <a:off x="0" y="0"/>
            <a:ext cx="11353800" cy="8665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a:ln>
                <a:noFill/>
              </a:ln>
            </a:endParaRPr>
          </a:p>
        </p:txBody>
      </p:sp>
      <p:sp>
        <p:nvSpPr>
          <p:cNvPr id="3" name="Vertical Text Placeholder 2"/>
          <p:cNvSpPr>
            <a:spLocks noGrp="1"/>
          </p:cNvSpPr>
          <p:nvPr>
            <p:ph type="body" orient="vert" idx="1"/>
          </p:nvPr>
        </p:nvSpPr>
        <p:spPr>
          <a:xfrm>
            <a:off x="838200" y="1199073"/>
            <a:ext cx="10515600" cy="497789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9835FF-C5F2-4D91-97BC-E9A0C9C76C8A}" type="datetime1">
              <a:rPr lang="en-CA" smtClean="0"/>
              <a:t>2024-10-24</a:t>
            </a:fld>
            <a:endParaRPr lang="en-CA"/>
          </a:p>
        </p:txBody>
      </p:sp>
      <p:sp>
        <p:nvSpPr>
          <p:cNvPr id="5" name="Footer Placeholder 4"/>
          <p:cNvSpPr>
            <a:spLocks noGrp="1"/>
          </p:cNvSpPr>
          <p:nvPr>
            <p:ph type="ftr" sz="quarter" idx="11"/>
          </p:nvPr>
        </p:nvSpPr>
        <p:spPr/>
        <p:txBody>
          <a:bodyPr/>
          <a:lstStyle/>
          <a:p>
            <a:r>
              <a:rPr lang="en-CA"/>
              <a:t>Blake Leverington - ECFA DRD4 WP4.5</a:t>
            </a:r>
          </a:p>
        </p:txBody>
      </p:sp>
      <p:sp>
        <p:nvSpPr>
          <p:cNvPr id="6" name="Slide Number Placeholder 5"/>
          <p:cNvSpPr>
            <a:spLocks noGrp="1"/>
          </p:cNvSpPr>
          <p:nvPr>
            <p:ph type="sldNum" sz="quarter" idx="12"/>
          </p:nvPr>
        </p:nvSpPr>
        <p:spPr/>
        <p:txBody>
          <a:bodyPr/>
          <a:lstStyle/>
          <a:p>
            <a:fld id="{F3CBEF0A-F9E6-4719-9F84-4284135C0D90}" type="slidenum">
              <a:rPr lang="en-CA" smtClean="0"/>
              <a:t>‹#›</a:t>
            </a:fld>
            <a:endParaRPr lang="en-CA"/>
          </a:p>
        </p:txBody>
      </p:sp>
      <p:sp>
        <p:nvSpPr>
          <p:cNvPr id="7"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2008761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b="0">
                <a:solidFill>
                  <a:schemeClr val="tx1"/>
                </a:solidFill>
                <a:latin typeface="+mj-lt"/>
              </a:defRPr>
            </a:lvl1pPr>
          </a:lstStyle>
          <a:p>
            <a:fld id="{C0D3B03A-E873-4C2B-96FE-202E4D8F2255}" type="datetime1">
              <a:rPr lang="en-CA" smtClean="0"/>
              <a:t>2024-10-24</a:t>
            </a:fld>
            <a:endParaRPr lang="en-CA"/>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b="0">
                <a:solidFill>
                  <a:schemeClr val="tx1"/>
                </a:solidFill>
                <a:latin typeface="+mj-lt"/>
              </a:defRPr>
            </a:lvl1pPr>
          </a:lstStyle>
          <a:p>
            <a:r>
              <a:rPr lang="en-CA"/>
              <a:t>Blake Leverington - ECFA DRD4 WP4.5</a:t>
            </a:r>
          </a:p>
        </p:txBody>
      </p:sp>
      <p:sp>
        <p:nvSpPr>
          <p:cNvPr id="6" name="Slide Number Placeholder 5"/>
          <p:cNvSpPr>
            <a:spLocks noGrp="1"/>
          </p:cNvSpPr>
          <p:nvPr>
            <p:ph type="sldNum" sz="quarter" idx="4"/>
          </p:nvPr>
        </p:nvSpPr>
        <p:spPr>
          <a:xfrm>
            <a:off x="10412360" y="6356352"/>
            <a:ext cx="941439" cy="365125"/>
          </a:xfrm>
          <a:prstGeom prst="rect">
            <a:avLst/>
          </a:prstGeom>
        </p:spPr>
        <p:txBody>
          <a:bodyPr vert="horz" lIns="91440" tIns="45720" rIns="91440" bIns="45720" rtlCol="0" anchor="ctr"/>
          <a:lstStyle>
            <a:lvl1pPr algn="r">
              <a:defRPr sz="1867" b="0">
                <a:solidFill>
                  <a:schemeClr val="tx1"/>
                </a:solidFill>
                <a:latin typeface="+mj-lt"/>
              </a:defRPr>
            </a:lvl1pPr>
          </a:lstStyle>
          <a:p>
            <a:fld id="{F3CBEF0A-F9E6-4719-9F84-4284135C0D90}" type="slidenum">
              <a:rPr lang="en-CA" smtClean="0"/>
              <a:t>‹#›</a:t>
            </a:fld>
            <a:endParaRPr lang="en-CA"/>
          </a:p>
        </p:txBody>
      </p:sp>
      <p:pic>
        <p:nvPicPr>
          <p:cNvPr id="11" name="Picture 10"/>
          <p:cNvPicPr>
            <a:picLocks noChangeAspect="1"/>
          </p:cNvPicPr>
          <p:nvPr/>
        </p:nvPicPr>
        <p:blipFill rotWithShape="1">
          <a:blip r:embed="rId13"/>
          <a:srcRect t="16142" b="25293"/>
          <a:stretch/>
        </p:blipFill>
        <p:spPr>
          <a:xfrm>
            <a:off x="9093257" y="6295104"/>
            <a:ext cx="1319104" cy="513733"/>
          </a:xfrm>
          <a:prstGeom prst="rect">
            <a:avLst/>
          </a:prstGeom>
        </p:spPr>
      </p:pic>
      <p:pic>
        <p:nvPicPr>
          <p:cNvPr id="15" name="Picture 14">
            <a:extLst>
              <a:ext uri="{FF2B5EF4-FFF2-40B4-BE49-F238E27FC236}">
                <a16:creationId xmlns:a16="http://schemas.microsoft.com/office/drawing/2014/main" id="{D7A5A9EE-6990-4696-9C25-BF934A669111}"/>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1" r="-5724" b="5251"/>
          <a:stretch/>
        </p:blipFill>
        <p:spPr>
          <a:xfrm>
            <a:off x="8591907" y="6348018"/>
            <a:ext cx="434110" cy="460818"/>
          </a:xfrm>
          <a:prstGeom prst="rect">
            <a:avLst/>
          </a:prstGeom>
        </p:spPr>
      </p:pic>
      <p:cxnSp>
        <p:nvCxnSpPr>
          <p:cNvPr id="9" name="Straight Connector 8"/>
          <p:cNvCxnSpPr/>
          <p:nvPr/>
        </p:nvCxnSpPr>
        <p:spPr>
          <a:xfrm>
            <a:off x="838200" y="6296293"/>
            <a:ext cx="10515600" cy="0"/>
          </a:xfrm>
          <a:prstGeom prst="line">
            <a:avLst/>
          </a:prstGeom>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5021469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2FC70-EE63-432F-BA33-9B2F078159E3}"/>
              </a:ext>
            </a:extLst>
          </p:cNvPr>
          <p:cNvSpPr>
            <a:spLocks noGrp="1"/>
          </p:cNvSpPr>
          <p:nvPr>
            <p:ph type="ctrTitle"/>
          </p:nvPr>
        </p:nvSpPr>
        <p:spPr/>
        <p:txBody>
          <a:bodyPr>
            <a:normAutofit fontScale="90000"/>
          </a:bodyPr>
          <a:lstStyle/>
          <a:p>
            <a:r>
              <a:rPr lang="en-US" dirty="0"/>
              <a:t>ECFA DRD4</a:t>
            </a:r>
            <a:br>
              <a:rPr lang="en-US" dirty="0"/>
            </a:br>
            <a:r>
              <a:rPr lang="en-US" dirty="0"/>
              <a:t>Work-Package(s) 4.5</a:t>
            </a:r>
            <a:br>
              <a:rPr lang="en-US" dirty="0"/>
            </a:br>
            <a:r>
              <a:rPr lang="en-US" dirty="0"/>
              <a:t>Scintillating Fibres and Transition Radiation Detectors</a:t>
            </a:r>
            <a:endParaRPr lang="en-CA" dirty="0"/>
          </a:p>
        </p:txBody>
      </p:sp>
      <p:sp>
        <p:nvSpPr>
          <p:cNvPr id="3" name="Subtitle 2">
            <a:extLst>
              <a:ext uri="{FF2B5EF4-FFF2-40B4-BE49-F238E27FC236}">
                <a16:creationId xmlns:a16="http://schemas.microsoft.com/office/drawing/2014/main" id="{74C0E494-74A4-4113-B5A9-E91E73DD3A1E}"/>
              </a:ext>
            </a:extLst>
          </p:cNvPr>
          <p:cNvSpPr>
            <a:spLocks noGrp="1"/>
          </p:cNvSpPr>
          <p:nvPr>
            <p:ph type="subTitle" idx="1"/>
          </p:nvPr>
        </p:nvSpPr>
        <p:spPr>
          <a:xfrm>
            <a:off x="838200" y="3602038"/>
            <a:ext cx="10515600" cy="1655762"/>
          </a:xfrm>
        </p:spPr>
        <p:txBody>
          <a:bodyPr>
            <a:normAutofit/>
          </a:bodyPr>
          <a:lstStyle/>
          <a:p>
            <a:r>
              <a:rPr lang="en-US" u="sng" dirty="0"/>
              <a:t>Blake Leverington</a:t>
            </a:r>
            <a:r>
              <a:rPr lang="en-US" u="sng" baseline="30000" dirty="0"/>
              <a:t>1</a:t>
            </a:r>
            <a:r>
              <a:rPr lang="en-US" dirty="0"/>
              <a:t>, Guido Haefeli</a:t>
            </a:r>
            <a:r>
              <a:rPr lang="en-US" baseline="30000" dirty="0"/>
              <a:t>2</a:t>
            </a:r>
          </a:p>
          <a:p>
            <a:r>
              <a:rPr lang="en-US" u="sng" baseline="30000" dirty="0"/>
              <a:t>1</a:t>
            </a:r>
            <a:r>
              <a:rPr lang="en-US" dirty="0"/>
              <a:t>Heidelberg Universitaet, </a:t>
            </a:r>
            <a:r>
              <a:rPr lang="en-US" baseline="30000" dirty="0"/>
              <a:t>2</a:t>
            </a:r>
            <a:r>
              <a:rPr lang="en-US" dirty="0"/>
              <a:t>EPFL</a:t>
            </a:r>
            <a:endParaRPr lang="en-CA" dirty="0"/>
          </a:p>
        </p:txBody>
      </p:sp>
      <p:sp>
        <p:nvSpPr>
          <p:cNvPr id="4" name="Date Placeholder 3">
            <a:extLst>
              <a:ext uri="{FF2B5EF4-FFF2-40B4-BE49-F238E27FC236}">
                <a16:creationId xmlns:a16="http://schemas.microsoft.com/office/drawing/2014/main" id="{64D30EF4-B18B-431D-8401-66380A758935}"/>
              </a:ext>
            </a:extLst>
          </p:cNvPr>
          <p:cNvSpPr>
            <a:spLocks noGrp="1"/>
          </p:cNvSpPr>
          <p:nvPr>
            <p:ph type="dt" sz="half" idx="10"/>
          </p:nvPr>
        </p:nvSpPr>
        <p:spPr/>
        <p:txBody>
          <a:bodyPr/>
          <a:lstStyle/>
          <a:p>
            <a:fld id="{EFEFF8E9-A849-4DC8-AB1A-20EAC231F41F}" type="datetime1">
              <a:rPr lang="en-CA" smtClean="0"/>
              <a:t>2024-10-24</a:t>
            </a:fld>
            <a:endParaRPr lang="en-CA"/>
          </a:p>
        </p:txBody>
      </p:sp>
      <p:sp>
        <p:nvSpPr>
          <p:cNvPr id="5" name="Footer Placeholder 4">
            <a:extLst>
              <a:ext uri="{FF2B5EF4-FFF2-40B4-BE49-F238E27FC236}">
                <a16:creationId xmlns:a16="http://schemas.microsoft.com/office/drawing/2014/main" id="{C88C6FCB-D35D-4042-A694-CA73E0E801DB}"/>
              </a:ext>
            </a:extLst>
          </p:cNvPr>
          <p:cNvSpPr>
            <a:spLocks noGrp="1"/>
          </p:cNvSpPr>
          <p:nvPr>
            <p:ph type="ftr" sz="quarter" idx="11"/>
          </p:nvPr>
        </p:nvSpPr>
        <p:spPr/>
        <p:txBody>
          <a:bodyPr/>
          <a:lstStyle/>
          <a:p>
            <a:r>
              <a:rPr lang="en-CA"/>
              <a:t>Blake Leverington - ECFA DRD4 WP4.5</a:t>
            </a:r>
          </a:p>
        </p:txBody>
      </p:sp>
      <p:sp>
        <p:nvSpPr>
          <p:cNvPr id="6" name="Slide Number Placeholder 5">
            <a:extLst>
              <a:ext uri="{FF2B5EF4-FFF2-40B4-BE49-F238E27FC236}">
                <a16:creationId xmlns:a16="http://schemas.microsoft.com/office/drawing/2014/main" id="{FF908130-C525-421B-8B90-9A4A8E67FB99}"/>
              </a:ext>
            </a:extLst>
          </p:cNvPr>
          <p:cNvSpPr>
            <a:spLocks noGrp="1"/>
          </p:cNvSpPr>
          <p:nvPr>
            <p:ph type="sldNum" sz="quarter" idx="12"/>
          </p:nvPr>
        </p:nvSpPr>
        <p:spPr/>
        <p:txBody>
          <a:bodyPr/>
          <a:lstStyle/>
          <a:p>
            <a:fld id="{F3CBEF0A-F9E6-4719-9F84-4284135C0D90}" type="slidenum">
              <a:rPr lang="en-CA" smtClean="0"/>
              <a:t>1</a:t>
            </a:fld>
            <a:endParaRPr lang="en-CA"/>
          </a:p>
        </p:txBody>
      </p:sp>
    </p:spTree>
    <p:extLst>
      <p:ext uri="{BB962C8B-B14F-4D97-AF65-F5344CB8AC3E}">
        <p14:creationId xmlns:p14="http://schemas.microsoft.com/office/powerpoint/2010/main" val="436752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497F4C-6EC0-45AA-949D-32101CD7F947}"/>
              </a:ext>
            </a:extLst>
          </p:cNvPr>
          <p:cNvSpPr>
            <a:spLocks noGrp="1"/>
          </p:cNvSpPr>
          <p:nvPr>
            <p:ph sz="half" idx="1"/>
          </p:nvPr>
        </p:nvSpPr>
        <p:spPr>
          <a:xfrm>
            <a:off x="838199" y="938254"/>
            <a:ext cx="5554649" cy="5238709"/>
          </a:xfrm>
        </p:spPr>
        <p:txBody>
          <a:bodyPr>
            <a:noAutofit/>
          </a:bodyPr>
          <a:lstStyle/>
          <a:p>
            <a:pPr marL="0" indent="0">
              <a:buNone/>
            </a:pPr>
            <a:r>
              <a:rPr lang="en-US" sz="1400" u="sng" dirty="0"/>
              <a:t>Task 4.5.1 Milestones:</a:t>
            </a:r>
          </a:p>
          <a:p>
            <a:pPr marL="342900" indent="-342900">
              <a:buFont typeface="+mj-lt"/>
              <a:buAutoNum type="arabicPeriod"/>
            </a:pPr>
            <a:r>
              <a:rPr lang="en-US" sz="1400" dirty="0"/>
              <a:t>First, identify new scintillators, fluorescent dyes, or fibre modifications</a:t>
            </a:r>
          </a:p>
          <a:p>
            <a:pPr lvl="1"/>
            <a:r>
              <a:rPr lang="en-US" sz="1400" dirty="0"/>
              <a:t>Market, literature (organic chemistry journals), simulation. </a:t>
            </a:r>
            <a:r>
              <a:rPr lang="en-US" sz="1400" b="1" dirty="0"/>
              <a:t>Make contacts.</a:t>
            </a:r>
          </a:p>
          <a:p>
            <a:pPr marL="457200" indent="-457200">
              <a:buFont typeface="+mj-lt"/>
              <a:buAutoNum type="arabicPeriod"/>
            </a:pPr>
            <a:r>
              <a:rPr lang="en-US" sz="1400" dirty="0"/>
              <a:t>Obtain samples and characterize the bulk scintillator material </a:t>
            </a:r>
            <a:r>
              <a:rPr lang="en-US" sz="1400" dirty="0">
                <a:sym typeface="Wingdings" panose="05000000000000000000" pitchFamily="2" charset="2"/>
              </a:rPr>
              <a:t> </a:t>
            </a:r>
            <a:r>
              <a:rPr lang="en-US" sz="1400" dirty="0">
                <a:solidFill>
                  <a:schemeClr val="accent2"/>
                </a:solidFill>
                <a:sym typeface="Wingdings" panose="05000000000000000000" pitchFamily="2" charset="2"/>
              </a:rPr>
              <a:t>Possibly the hardest part. We can’t produce our own.</a:t>
            </a:r>
            <a:endParaRPr lang="en-US" sz="1400" dirty="0">
              <a:solidFill>
                <a:schemeClr val="accent2"/>
              </a:solidFill>
            </a:endParaRPr>
          </a:p>
          <a:p>
            <a:pPr lvl="1"/>
            <a:r>
              <a:rPr lang="en-US" sz="1400" dirty="0"/>
              <a:t>Radiation hardness, timing, wavelength</a:t>
            </a:r>
          </a:p>
          <a:p>
            <a:pPr lvl="1"/>
            <a:r>
              <a:rPr lang="en-US" sz="1400" dirty="0">
                <a:solidFill>
                  <a:schemeClr val="accent6"/>
                </a:solidFill>
              </a:rPr>
              <a:t>Irradiating thin slices of </a:t>
            </a:r>
            <a:r>
              <a:rPr lang="en-US" sz="1400" dirty="0" err="1">
                <a:solidFill>
                  <a:schemeClr val="accent6"/>
                </a:solidFill>
              </a:rPr>
              <a:t>Nuvea</a:t>
            </a:r>
            <a:r>
              <a:rPr lang="en-US" sz="1400" dirty="0">
                <a:solidFill>
                  <a:schemeClr val="accent6"/>
                </a:solidFill>
              </a:rPr>
              <a:t> SP32/33 in </a:t>
            </a:r>
            <a:r>
              <a:rPr lang="en-US" sz="1400" strike="sngStrike" dirty="0">
                <a:solidFill>
                  <a:schemeClr val="accent6"/>
                </a:solidFill>
              </a:rPr>
              <a:t>~May</a:t>
            </a:r>
            <a:r>
              <a:rPr lang="en-US" sz="1400" dirty="0">
                <a:solidFill>
                  <a:schemeClr val="accent6"/>
                </a:solidFill>
                <a:highlight>
                  <a:srgbClr val="FFFF00"/>
                </a:highlight>
              </a:rPr>
              <a:t> July</a:t>
            </a:r>
          </a:p>
          <a:p>
            <a:pPr marL="457200" indent="-457200">
              <a:buFont typeface="+mj-lt"/>
              <a:buAutoNum type="arabicPeriod"/>
            </a:pPr>
            <a:r>
              <a:rPr lang="en-US" sz="1400" dirty="0"/>
              <a:t>Production of fibre samples (a few km) with Industry Partner(s)</a:t>
            </a:r>
          </a:p>
          <a:p>
            <a:pPr lvl="1"/>
            <a:r>
              <a:rPr lang="en-US" sz="1400" dirty="0"/>
              <a:t>In contact with positive response. Kuraray Production facility closed until mid-2024.</a:t>
            </a:r>
          </a:p>
          <a:p>
            <a:pPr marL="457200" indent="-457200">
              <a:buFont typeface="+mj-lt"/>
              <a:buAutoNum type="arabicPeriod"/>
            </a:pPr>
            <a:r>
              <a:rPr lang="en-US" sz="1400" dirty="0"/>
              <a:t>Testing and qualification of prototype fibre samples</a:t>
            </a:r>
          </a:p>
          <a:p>
            <a:pPr lvl="1"/>
            <a:r>
              <a:rPr lang="en-US" sz="1400" dirty="0"/>
              <a:t>Light yield, attenuation length, timing, radiation hardness</a:t>
            </a:r>
          </a:p>
          <a:p>
            <a:pPr marL="0" indent="0">
              <a:buNone/>
            </a:pPr>
            <a:r>
              <a:rPr lang="en-US" sz="1400" u="sng" dirty="0"/>
              <a:t>Task 4.5.1 Deliverables:</a:t>
            </a:r>
          </a:p>
          <a:p>
            <a:pPr lvl="1"/>
            <a:r>
              <a:rPr lang="en-US" sz="1400" dirty="0"/>
              <a:t>Report on candidates (between 2 and 3)</a:t>
            </a:r>
          </a:p>
          <a:p>
            <a:pPr lvl="1"/>
            <a:r>
              <a:rPr lang="en-US" sz="1400" dirty="0"/>
              <a:t>Report on any produced prototype. </a:t>
            </a:r>
            <a:r>
              <a:rPr lang="en-US" sz="1400" dirty="0">
                <a:solidFill>
                  <a:schemeClr val="accent2"/>
                </a:solidFill>
              </a:rPr>
              <a:t>Not guaranteed to find any.</a:t>
            </a:r>
          </a:p>
        </p:txBody>
      </p:sp>
      <p:pic>
        <p:nvPicPr>
          <p:cNvPr id="9" name="Content Placeholder 8">
            <a:extLst>
              <a:ext uri="{FF2B5EF4-FFF2-40B4-BE49-F238E27FC236}">
                <a16:creationId xmlns:a16="http://schemas.microsoft.com/office/drawing/2014/main" id="{1DFDEE4B-2126-4A84-A520-E21E604D828A}"/>
              </a:ext>
            </a:extLst>
          </p:cNvPr>
          <p:cNvPicPr>
            <a:picLocks noGrp="1" noChangeAspect="1"/>
          </p:cNvPicPr>
          <p:nvPr>
            <p:ph sz="half" idx="2"/>
          </p:nvPr>
        </p:nvPicPr>
        <p:blipFill rotWithShape="1">
          <a:blip r:embed="rId2"/>
          <a:srcRect t="25635"/>
          <a:stretch/>
        </p:blipFill>
        <p:spPr>
          <a:xfrm>
            <a:off x="6239565" y="270028"/>
            <a:ext cx="4297837" cy="3952116"/>
          </a:xfrm>
          <a:prstGeom prst="rect">
            <a:avLst/>
          </a:prstGeom>
        </p:spPr>
      </p:pic>
      <p:sp>
        <p:nvSpPr>
          <p:cNvPr id="2" name="Title 1">
            <a:extLst>
              <a:ext uri="{FF2B5EF4-FFF2-40B4-BE49-F238E27FC236}">
                <a16:creationId xmlns:a16="http://schemas.microsoft.com/office/drawing/2014/main" id="{24869159-0B44-4C91-BD20-2C33C714CAAB}"/>
              </a:ext>
            </a:extLst>
          </p:cNvPr>
          <p:cNvSpPr>
            <a:spLocks noGrp="1"/>
          </p:cNvSpPr>
          <p:nvPr>
            <p:ph type="title"/>
          </p:nvPr>
        </p:nvSpPr>
        <p:spPr>
          <a:xfrm>
            <a:off x="838200" y="365125"/>
            <a:ext cx="10515600" cy="573129"/>
          </a:xfrm>
        </p:spPr>
        <p:txBody>
          <a:bodyPr>
            <a:normAutofit fontScale="90000"/>
          </a:bodyPr>
          <a:lstStyle/>
          <a:p>
            <a:r>
              <a:rPr lang="en-US" dirty="0"/>
              <a:t>WP 4.5</a:t>
            </a:r>
            <a:endParaRPr lang="en-CA" dirty="0"/>
          </a:p>
        </p:txBody>
      </p:sp>
      <p:pic>
        <p:nvPicPr>
          <p:cNvPr id="10" name="Picture 9">
            <a:extLst>
              <a:ext uri="{FF2B5EF4-FFF2-40B4-BE49-F238E27FC236}">
                <a16:creationId xmlns:a16="http://schemas.microsoft.com/office/drawing/2014/main" id="{215976F8-093B-4898-8EF5-748251D79AF5}"/>
              </a:ext>
            </a:extLst>
          </p:cNvPr>
          <p:cNvPicPr>
            <a:picLocks noChangeAspect="1"/>
          </p:cNvPicPr>
          <p:nvPr/>
        </p:nvPicPr>
        <p:blipFill rotWithShape="1">
          <a:blip r:embed="rId3"/>
          <a:srcRect t="21983" r="23833"/>
          <a:stretch/>
        </p:blipFill>
        <p:spPr>
          <a:xfrm rot="5400000">
            <a:off x="9032801" y="4031435"/>
            <a:ext cx="1465629" cy="1953192"/>
          </a:xfrm>
          <a:prstGeom prst="rect">
            <a:avLst/>
          </a:prstGeom>
        </p:spPr>
      </p:pic>
      <p:sp>
        <p:nvSpPr>
          <p:cNvPr id="11" name="TextBox 10">
            <a:extLst>
              <a:ext uri="{FF2B5EF4-FFF2-40B4-BE49-F238E27FC236}">
                <a16:creationId xmlns:a16="http://schemas.microsoft.com/office/drawing/2014/main" id="{E80CF05B-C137-47E1-A99D-8A4996EAC5AA}"/>
              </a:ext>
            </a:extLst>
          </p:cNvPr>
          <p:cNvSpPr txBox="1"/>
          <p:nvPr/>
        </p:nvSpPr>
        <p:spPr>
          <a:xfrm>
            <a:off x="8872811" y="5740846"/>
            <a:ext cx="2068183" cy="600164"/>
          </a:xfrm>
          <a:prstGeom prst="rect">
            <a:avLst/>
          </a:prstGeom>
          <a:noFill/>
        </p:spPr>
        <p:txBody>
          <a:bodyPr wrap="square" rtlCol="0">
            <a:spAutoFit/>
          </a:bodyPr>
          <a:lstStyle/>
          <a:p>
            <a:r>
              <a:rPr lang="en-US" sz="1100" dirty="0"/>
              <a:t>SP32 and SP33 Sample 2 months after irradiation at CERN (~50kGy).</a:t>
            </a:r>
            <a:endParaRPr lang="en-CA" sz="1100" dirty="0"/>
          </a:p>
        </p:txBody>
      </p:sp>
      <p:pic>
        <p:nvPicPr>
          <p:cNvPr id="16" name="Picture 15">
            <a:extLst>
              <a:ext uri="{FF2B5EF4-FFF2-40B4-BE49-F238E27FC236}">
                <a16:creationId xmlns:a16="http://schemas.microsoft.com/office/drawing/2014/main" id="{F09FBFBA-A773-441E-9FCA-10F0EA26C819}"/>
              </a:ext>
            </a:extLst>
          </p:cNvPr>
          <p:cNvPicPr>
            <a:picLocks noChangeAspect="1"/>
          </p:cNvPicPr>
          <p:nvPr/>
        </p:nvPicPr>
        <p:blipFill>
          <a:blip r:embed="rId4"/>
          <a:stretch>
            <a:fillRect/>
          </a:stretch>
        </p:blipFill>
        <p:spPr>
          <a:xfrm>
            <a:off x="7124621" y="4416847"/>
            <a:ext cx="1748191" cy="1616434"/>
          </a:xfrm>
          <a:prstGeom prst="rect">
            <a:avLst/>
          </a:prstGeom>
        </p:spPr>
      </p:pic>
      <p:cxnSp>
        <p:nvCxnSpPr>
          <p:cNvPr id="5" name="Straight Connector 4">
            <a:extLst>
              <a:ext uri="{FF2B5EF4-FFF2-40B4-BE49-F238E27FC236}">
                <a16:creationId xmlns:a16="http://schemas.microsoft.com/office/drawing/2014/main" id="{EFC0BFA6-4E8E-4DA5-A4AE-AA346E4CCE73}"/>
              </a:ext>
            </a:extLst>
          </p:cNvPr>
          <p:cNvCxnSpPr/>
          <p:nvPr/>
        </p:nvCxnSpPr>
        <p:spPr>
          <a:xfrm>
            <a:off x="9151951" y="4540196"/>
            <a:ext cx="0" cy="667909"/>
          </a:xfrm>
          <a:prstGeom prst="line">
            <a:avLst/>
          </a:prstGeom>
        </p:spPr>
        <p:style>
          <a:lnRef idx="3">
            <a:schemeClr val="dk1"/>
          </a:lnRef>
          <a:fillRef idx="0">
            <a:schemeClr val="dk1"/>
          </a:fillRef>
          <a:effectRef idx="2">
            <a:schemeClr val="dk1"/>
          </a:effectRef>
          <a:fontRef idx="minor">
            <a:schemeClr val="tx1"/>
          </a:fontRef>
        </p:style>
      </p:cxnSp>
      <p:cxnSp>
        <p:nvCxnSpPr>
          <p:cNvPr id="12" name="Straight Connector 11">
            <a:extLst>
              <a:ext uri="{FF2B5EF4-FFF2-40B4-BE49-F238E27FC236}">
                <a16:creationId xmlns:a16="http://schemas.microsoft.com/office/drawing/2014/main" id="{62236653-AABF-4477-B0D4-1EBE4B58B79D}"/>
              </a:ext>
            </a:extLst>
          </p:cNvPr>
          <p:cNvCxnSpPr/>
          <p:nvPr/>
        </p:nvCxnSpPr>
        <p:spPr>
          <a:xfrm>
            <a:off x="9558795" y="4540196"/>
            <a:ext cx="0" cy="667909"/>
          </a:xfrm>
          <a:prstGeom prst="line">
            <a:avLst/>
          </a:prstGeom>
        </p:spPr>
        <p:style>
          <a:lnRef idx="3">
            <a:schemeClr val="dk1"/>
          </a:lnRef>
          <a:fillRef idx="0">
            <a:schemeClr val="dk1"/>
          </a:fillRef>
          <a:effectRef idx="2">
            <a:schemeClr val="dk1"/>
          </a:effectRef>
          <a:fontRef idx="minor">
            <a:schemeClr val="tx1"/>
          </a:fontRef>
        </p:style>
      </p:cxnSp>
      <p:sp>
        <p:nvSpPr>
          <p:cNvPr id="6" name="Date Placeholder 5">
            <a:extLst>
              <a:ext uri="{FF2B5EF4-FFF2-40B4-BE49-F238E27FC236}">
                <a16:creationId xmlns:a16="http://schemas.microsoft.com/office/drawing/2014/main" id="{AE3AB958-983A-4560-94CE-273507417EF5}"/>
              </a:ext>
            </a:extLst>
          </p:cNvPr>
          <p:cNvSpPr>
            <a:spLocks noGrp="1"/>
          </p:cNvSpPr>
          <p:nvPr>
            <p:ph type="dt" sz="half" idx="10"/>
          </p:nvPr>
        </p:nvSpPr>
        <p:spPr/>
        <p:txBody>
          <a:bodyPr/>
          <a:lstStyle/>
          <a:p>
            <a:fld id="{14EDD90D-5289-413A-B85C-3CF3916584F7}" type="datetime1">
              <a:rPr lang="en-CA" smtClean="0"/>
              <a:t>2024-10-24</a:t>
            </a:fld>
            <a:endParaRPr lang="en-CA"/>
          </a:p>
        </p:txBody>
      </p:sp>
      <p:sp>
        <p:nvSpPr>
          <p:cNvPr id="7" name="Footer Placeholder 6">
            <a:extLst>
              <a:ext uri="{FF2B5EF4-FFF2-40B4-BE49-F238E27FC236}">
                <a16:creationId xmlns:a16="http://schemas.microsoft.com/office/drawing/2014/main" id="{8AF43729-9A06-45E7-B0D7-6469ED946D39}"/>
              </a:ext>
            </a:extLst>
          </p:cNvPr>
          <p:cNvSpPr>
            <a:spLocks noGrp="1"/>
          </p:cNvSpPr>
          <p:nvPr>
            <p:ph type="ftr" sz="quarter" idx="11"/>
          </p:nvPr>
        </p:nvSpPr>
        <p:spPr/>
        <p:txBody>
          <a:bodyPr/>
          <a:lstStyle/>
          <a:p>
            <a:r>
              <a:rPr lang="en-CA"/>
              <a:t>Blake Leverington - ECFA DRD4 WP4.5</a:t>
            </a:r>
          </a:p>
        </p:txBody>
      </p:sp>
      <p:sp>
        <p:nvSpPr>
          <p:cNvPr id="8" name="Slide Number Placeholder 7">
            <a:extLst>
              <a:ext uri="{FF2B5EF4-FFF2-40B4-BE49-F238E27FC236}">
                <a16:creationId xmlns:a16="http://schemas.microsoft.com/office/drawing/2014/main" id="{879C773A-BF1C-4562-9443-95AB72F86DD4}"/>
              </a:ext>
            </a:extLst>
          </p:cNvPr>
          <p:cNvSpPr>
            <a:spLocks noGrp="1"/>
          </p:cNvSpPr>
          <p:nvPr>
            <p:ph type="sldNum" sz="quarter" idx="12"/>
          </p:nvPr>
        </p:nvSpPr>
        <p:spPr/>
        <p:txBody>
          <a:bodyPr/>
          <a:lstStyle/>
          <a:p>
            <a:fld id="{F3CBEF0A-F9E6-4719-9F84-4284135C0D90}" type="slidenum">
              <a:rPr lang="en-CA" smtClean="0"/>
              <a:t>10</a:t>
            </a:fld>
            <a:endParaRPr lang="en-CA"/>
          </a:p>
        </p:txBody>
      </p:sp>
    </p:spTree>
    <p:extLst>
      <p:ext uri="{BB962C8B-B14F-4D97-AF65-F5344CB8AC3E}">
        <p14:creationId xmlns:p14="http://schemas.microsoft.com/office/powerpoint/2010/main" val="3821361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FFD47-F01A-4536-AE3A-19A36CDD3747}"/>
              </a:ext>
            </a:extLst>
          </p:cNvPr>
          <p:cNvSpPr>
            <a:spLocks noGrp="1"/>
          </p:cNvSpPr>
          <p:nvPr>
            <p:ph type="title"/>
          </p:nvPr>
        </p:nvSpPr>
        <p:spPr/>
        <p:txBody>
          <a:bodyPr/>
          <a:lstStyle/>
          <a:p>
            <a:r>
              <a:rPr lang="en-US" dirty="0"/>
              <a:t>WP 4.5.1 (the only task so far)</a:t>
            </a:r>
            <a:endParaRPr lang="en-CA" dirty="0"/>
          </a:p>
        </p:txBody>
      </p:sp>
      <p:sp>
        <p:nvSpPr>
          <p:cNvPr id="4" name="Date Placeholder 3">
            <a:extLst>
              <a:ext uri="{FF2B5EF4-FFF2-40B4-BE49-F238E27FC236}">
                <a16:creationId xmlns:a16="http://schemas.microsoft.com/office/drawing/2014/main" id="{69DE0739-1047-4DCD-860F-70BE2C31666A}"/>
              </a:ext>
            </a:extLst>
          </p:cNvPr>
          <p:cNvSpPr>
            <a:spLocks noGrp="1"/>
          </p:cNvSpPr>
          <p:nvPr>
            <p:ph type="dt" sz="half" idx="10"/>
          </p:nvPr>
        </p:nvSpPr>
        <p:spPr/>
        <p:txBody>
          <a:bodyPr/>
          <a:lstStyle/>
          <a:p>
            <a:fld id="{E320F820-9384-4E08-AB96-7BD81F704409}" type="datetime1">
              <a:rPr lang="en-CA" smtClean="0"/>
              <a:t>2024-10-24</a:t>
            </a:fld>
            <a:endParaRPr lang="en-CA"/>
          </a:p>
        </p:txBody>
      </p:sp>
      <p:sp>
        <p:nvSpPr>
          <p:cNvPr id="5" name="Footer Placeholder 4">
            <a:extLst>
              <a:ext uri="{FF2B5EF4-FFF2-40B4-BE49-F238E27FC236}">
                <a16:creationId xmlns:a16="http://schemas.microsoft.com/office/drawing/2014/main" id="{F2802F70-0E0A-40B5-945C-631593D267B3}"/>
              </a:ext>
            </a:extLst>
          </p:cNvPr>
          <p:cNvSpPr>
            <a:spLocks noGrp="1"/>
          </p:cNvSpPr>
          <p:nvPr>
            <p:ph type="ftr" sz="quarter" idx="11"/>
          </p:nvPr>
        </p:nvSpPr>
        <p:spPr/>
        <p:txBody>
          <a:bodyPr/>
          <a:lstStyle/>
          <a:p>
            <a:r>
              <a:rPr lang="en-CA"/>
              <a:t>Blake Leverington - ECFA DRD4 WP4.5</a:t>
            </a:r>
          </a:p>
        </p:txBody>
      </p:sp>
      <p:sp>
        <p:nvSpPr>
          <p:cNvPr id="6" name="Slide Number Placeholder 5">
            <a:extLst>
              <a:ext uri="{FF2B5EF4-FFF2-40B4-BE49-F238E27FC236}">
                <a16:creationId xmlns:a16="http://schemas.microsoft.com/office/drawing/2014/main" id="{A27C966D-1B35-4878-AF7B-C5F3840875A6}"/>
              </a:ext>
            </a:extLst>
          </p:cNvPr>
          <p:cNvSpPr>
            <a:spLocks noGrp="1"/>
          </p:cNvSpPr>
          <p:nvPr>
            <p:ph type="sldNum" sz="quarter" idx="12"/>
          </p:nvPr>
        </p:nvSpPr>
        <p:spPr/>
        <p:txBody>
          <a:bodyPr/>
          <a:lstStyle/>
          <a:p>
            <a:fld id="{F3CBEF0A-F9E6-4719-9F84-4284135C0D90}" type="slidenum">
              <a:rPr lang="en-CA" smtClean="0"/>
              <a:t>2</a:t>
            </a:fld>
            <a:endParaRPr lang="en-CA"/>
          </a:p>
        </p:txBody>
      </p:sp>
      <p:sp>
        <p:nvSpPr>
          <p:cNvPr id="9" name="TextBox 8">
            <a:extLst>
              <a:ext uri="{FF2B5EF4-FFF2-40B4-BE49-F238E27FC236}">
                <a16:creationId xmlns:a16="http://schemas.microsoft.com/office/drawing/2014/main" id="{94D4607C-9779-4017-9131-55C9E74C22FF}"/>
              </a:ext>
            </a:extLst>
          </p:cNvPr>
          <p:cNvSpPr txBox="1"/>
          <p:nvPr/>
        </p:nvSpPr>
        <p:spPr>
          <a:xfrm>
            <a:off x="2506437" y="5367920"/>
            <a:ext cx="5086970" cy="300082"/>
          </a:xfrm>
          <a:prstGeom prst="rect">
            <a:avLst/>
          </a:prstGeom>
          <a:noFill/>
        </p:spPr>
        <p:txBody>
          <a:bodyPr wrap="none" rtlCol="0">
            <a:spAutoFit/>
          </a:bodyPr>
          <a:lstStyle/>
          <a:p>
            <a:r>
              <a:rPr lang="en-US" dirty="0"/>
              <a:t>Text to appear in the MOU Annex for the Work Package Deliverables</a:t>
            </a:r>
            <a:endParaRPr lang="en-CA" dirty="0"/>
          </a:p>
        </p:txBody>
      </p:sp>
      <p:sp>
        <p:nvSpPr>
          <p:cNvPr id="11" name="Rectangle 10">
            <a:extLst>
              <a:ext uri="{FF2B5EF4-FFF2-40B4-BE49-F238E27FC236}">
                <a16:creationId xmlns:a16="http://schemas.microsoft.com/office/drawing/2014/main" id="{4F38F9BD-228A-4FB0-ACA1-0963F471988E}"/>
              </a:ext>
            </a:extLst>
          </p:cNvPr>
          <p:cNvSpPr/>
          <p:nvPr/>
        </p:nvSpPr>
        <p:spPr>
          <a:xfrm>
            <a:off x="2506437" y="2729326"/>
            <a:ext cx="7282774" cy="2554545"/>
          </a:xfrm>
          <a:prstGeom prst="rect">
            <a:avLst/>
          </a:prstGeom>
        </p:spPr>
        <p:txBody>
          <a:bodyPr wrap="square">
            <a:spAutoFit/>
          </a:bodyPr>
          <a:lstStyle/>
          <a:p>
            <a:r>
              <a:rPr lang="en-US" sz="2000" dirty="0">
                <a:solidFill>
                  <a:srgbClr val="000000"/>
                </a:solidFill>
                <a:latin typeface="Arial" panose="020B0604020202020204" pitchFamily="34" charset="0"/>
              </a:rPr>
              <a:t>The deliverable should summarize investigations and efforts at identifying possible scintillators technologies that could be made into a scintillating fibre that are an improvement over the standard fibre by investigation of literature, through contacts with industry, or developments or modifications to existing technology. Physical samples should be studied for their relevant parameters to determine their feasibility as a new fibre before proceeding to producing fibre samples.</a:t>
            </a:r>
            <a:endParaRPr lang="en-CA" sz="2000" dirty="0"/>
          </a:p>
        </p:txBody>
      </p:sp>
      <p:sp>
        <p:nvSpPr>
          <p:cNvPr id="12" name="TextBox 11">
            <a:extLst>
              <a:ext uri="{FF2B5EF4-FFF2-40B4-BE49-F238E27FC236}">
                <a16:creationId xmlns:a16="http://schemas.microsoft.com/office/drawing/2014/main" id="{AF2EDC07-34A7-4C9F-92E5-997556B2D69F}"/>
              </a:ext>
            </a:extLst>
          </p:cNvPr>
          <p:cNvSpPr txBox="1"/>
          <p:nvPr/>
        </p:nvSpPr>
        <p:spPr>
          <a:xfrm>
            <a:off x="724654" y="3653203"/>
            <a:ext cx="912814" cy="523220"/>
          </a:xfrm>
          <a:prstGeom prst="rect">
            <a:avLst/>
          </a:prstGeom>
          <a:noFill/>
        </p:spPr>
        <p:txBody>
          <a:bodyPr wrap="none" rtlCol="0">
            <a:spAutoFit/>
          </a:bodyPr>
          <a:lstStyle/>
          <a:p>
            <a:r>
              <a:rPr lang="en-US" sz="2800" dirty="0"/>
              <a:t>D5.1</a:t>
            </a:r>
            <a:endParaRPr lang="en-CA" sz="2800" dirty="0"/>
          </a:p>
        </p:txBody>
      </p:sp>
      <p:sp>
        <p:nvSpPr>
          <p:cNvPr id="13" name="TextBox 12">
            <a:extLst>
              <a:ext uri="{FF2B5EF4-FFF2-40B4-BE49-F238E27FC236}">
                <a16:creationId xmlns:a16="http://schemas.microsoft.com/office/drawing/2014/main" id="{F9C2C5F3-7554-407A-B26D-0DAAD2AF6C10}"/>
              </a:ext>
            </a:extLst>
          </p:cNvPr>
          <p:cNvSpPr txBox="1"/>
          <p:nvPr/>
        </p:nvSpPr>
        <p:spPr>
          <a:xfrm>
            <a:off x="2506437" y="1697474"/>
            <a:ext cx="7396320"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dirty="0"/>
              <a:t>Standard fibres like </a:t>
            </a:r>
            <a:r>
              <a:rPr lang="en-US" sz="2000" dirty="0" err="1"/>
              <a:t>Kurarays</a:t>
            </a:r>
            <a:r>
              <a:rPr lang="en-US" sz="2000" dirty="0"/>
              <a:t> SCSF-78MJ are 25+ years old…</a:t>
            </a:r>
          </a:p>
          <a:p>
            <a:r>
              <a:rPr lang="en-US" sz="2000" dirty="0"/>
              <a:t>Update to match the rise of SiPMs</a:t>
            </a:r>
            <a:endParaRPr lang="en-CA" sz="2000" dirty="0"/>
          </a:p>
        </p:txBody>
      </p:sp>
    </p:spTree>
    <p:extLst>
      <p:ext uri="{BB962C8B-B14F-4D97-AF65-F5344CB8AC3E}">
        <p14:creationId xmlns:p14="http://schemas.microsoft.com/office/powerpoint/2010/main" val="492544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FFD47-F01A-4536-AE3A-19A36CDD3747}"/>
              </a:ext>
            </a:extLst>
          </p:cNvPr>
          <p:cNvSpPr>
            <a:spLocks noGrp="1"/>
          </p:cNvSpPr>
          <p:nvPr>
            <p:ph type="title"/>
          </p:nvPr>
        </p:nvSpPr>
        <p:spPr/>
        <p:txBody>
          <a:bodyPr/>
          <a:lstStyle/>
          <a:p>
            <a:r>
              <a:rPr lang="en-US" dirty="0"/>
              <a:t>WP 4.5.1 (the only task so far)</a:t>
            </a:r>
            <a:endParaRPr lang="en-CA" dirty="0"/>
          </a:p>
        </p:txBody>
      </p:sp>
      <p:sp>
        <p:nvSpPr>
          <p:cNvPr id="4" name="Date Placeholder 3">
            <a:extLst>
              <a:ext uri="{FF2B5EF4-FFF2-40B4-BE49-F238E27FC236}">
                <a16:creationId xmlns:a16="http://schemas.microsoft.com/office/drawing/2014/main" id="{69DE0739-1047-4DCD-860F-70BE2C31666A}"/>
              </a:ext>
            </a:extLst>
          </p:cNvPr>
          <p:cNvSpPr>
            <a:spLocks noGrp="1"/>
          </p:cNvSpPr>
          <p:nvPr>
            <p:ph type="dt" sz="half" idx="10"/>
          </p:nvPr>
        </p:nvSpPr>
        <p:spPr/>
        <p:txBody>
          <a:bodyPr/>
          <a:lstStyle/>
          <a:p>
            <a:fld id="{E320F820-9384-4E08-AB96-7BD81F704409}" type="datetime1">
              <a:rPr lang="en-CA" smtClean="0"/>
              <a:t>2024-10-24</a:t>
            </a:fld>
            <a:endParaRPr lang="en-CA"/>
          </a:p>
        </p:txBody>
      </p:sp>
      <p:sp>
        <p:nvSpPr>
          <p:cNvPr id="5" name="Footer Placeholder 4">
            <a:extLst>
              <a:ext uri="{FF2B5EF4-FFF2-40B4-BE49-F238E27FC236}">
                <a16:creationId xmlns:a16="http://schemas.microsoft.com/office/drawing/2014/main" id="{F2802F70-0E0A-40B5-945C-631593D267B3}"/>
              </a:ext>
            </a:extLst>
          </p:cNvPr>
          <p:cNvSpPr>
            <a:spLocks noGrp="1"/>
          </p:cNvSpPr>
          <p:nvPr>
            <p:ph type="ftr" sz="quarter" idx="11"/>
          </p:nvPr>
        </p:nvSpPr>
        <p:spPr/>
        <p:txBody>
          <a:bodyPr/>
          <a:lstStyle/>
          <a:p>
            <a:r>
              <a:rPr lang="en-CA"/>
              <a:t>Blake Leverington - ECFA DRD4 WP4.5</a:t>
            </a:r>
          </a:p>
        </p:txBody>
      </p:sp>
      <p:sp>
        <p:nvSpPr>
          <p:cNvPr id="6" name="Slide Number Placeholder 5">
            <a:extLst>
              <a:ext uri="{FF2B5EF4-FFF2-40B4-BE49-F238E27FC236}">
                <a16:creationId xmlns:a16="http://schemas.microsoft.com/office/drawing/2014/main" id="{A27C966D-1B35-4878-AF7B-C5F3840875A6}"/>
              </a:ext>
            </a:extLst>
          </p:cNvPr>
          <p:cNvSpPr>
            <a:spLocks noGrp="1"/>
          </p:cNvSpPr>
          <p:nvPr>
            <p:ph type="sldNum" sz="quarter" idx="12"/>
          </p:nvPr>
        </p:nvSpPr>
        <p:spPr/>
        <p:txBody>
          <a:bodyPr/>
          <a:lstStyle/>
          <a:p>
            <a:fld id="{F3CBEF0A-F9E6-4719-9F84-4284135C0D90}" type="slidenum">
              <a:rPr lang="en-CA" smtClean="0"/>
              <a:t>3</a:t>
            </a:fld>
            <a:endParaRPr lang="en-CA"/>
          </a:p>
        </p:txBody>
      </p:sp>
      <p:sp>
        <p:nvSpPr>
          <p:cNvPr id="9" name="TextBox 8">
            <a:extLst>
              <a:ext uri="{FF2B5EF4-FFF2-40B4-BE49-F238E27FC236}">
                <a16:creationId xmlns:a16="http://schemas.microsoft.com/office/drawing/2014/main" id="{94D4607C-9779-4017-9131-55C9E74C22FF}"/>
              </a:ext>
            </a:extLst>
          </p:cNvPr>
          <p:cNvSpPr txBox="1"/>
          <p:nvPr/>
        </p:nvSpPr>
        <p:spPr>
          <a:xfrm>
            <a:off x="2336259" y="4675367"/>
            <a:ext cx="5086970" cy="300082"/>
          </a:xfrm>
          <a:prstGeom prst="rect">
            <a:avLst/>
          </a:prstGeom>
          <a:noFill/>
        </p:spPr>
        <p:txBody>
          <a:bodyPr wrap="none" rtlCol="0">
            <a:spAutoFit/>
          </a:bodyPr>
          <a:lstStyle/>
          <a:p>
            <a:r>
              <a:rPr lang="en-US" dirty="0"/>
              <a:t>Text to appear in the MOU Annex for the Work Package Deliverables</a:t>
            </a:r>
            <a:endParaRPr lang="en-CA" dirty="0"/>
          </a:p>
        </p:txBody>
      </p:sp>
      <p:sp>
        <p:nvSpPr>
          <p:cNvPr id="11" name="Rectangle 10">
            <a:extLst>
              <a:ext uri="{FF2B5EF4-FFF2-40B4-BE49-F238E27FC236}">
                <a16:creationId xmlns:a16="http://schemas.microsoft.com/office/drawing/2014/main" id="{4F38F9BD-228A-4FB0-ACA1-0963F471988E}"/>
              </a:ext>
            </a:extLst>
          </p:cNvPr>
          <p:cNvSpPr/>
          <p:nvPr/>
        </p:nvSpPr>
        <p:spPr>
          <a:xfrm>
            <a:off x="2336259" y="2592557"/>
            <a:ext cx="7282774" cy="1938992"/>
          </a:xfrm>
          <a:prstGeom prst="rect">
            <a:avLst/>
          </a:prstGeom>
        </p:spPr>
        <p:txBody>
          <a:bodyPr wrap="square">
            <a:spAutoFit/>
          </a:bodyPr>
          <a:lstStyle/>
          <a:p>
            <a:r>
              <a:rPr lang="en-US" sz="2000" dirty="0">
                <a:solidFill>
                  <a:srgbClr val="000000"/>
                </a:solidFill>
                <a:latin typeface="Arial" panose="020B0604020202020204" pitchFamily="34" charset="0"/>
              </a:rPr>
              <a:t>Assuming the first deliverable 5.1 has a feasible scintillator to be investigated further, scintillating fibres should be produced with an industry partner and developed further. Parameters such as light yield, attenuation length and radiation hardness up to LHC or future accelerator doses will be studied, with a short report explaining the outcomes.</a:t>
            </a:r>
            <a:endParaRPr lang="en-CA" sz="2000" dirty="0">
              <a:solidFill>
                <a:srgbClr val="000000"/>
              </a:solidFill>
              <a:latin typeface="Arial" panose="020B0604020202020204" pitchFamily="34" charset="0"/>
            </a:endParaRPr>
          </a:p>
        </p:txBody>
      </p:sp>
      <p:sp>
        <p:nvSpPr>
          <p:cNvPr id="12" name="TextBox 11">
            <a:extLst>
              <a:ext uri="{FF2B5EF4-FFF2-40B4-BE49-F238E27FC236}">
                <a16:creationId xmlns:a16="http://schemas.microsoft.com/office/drawing/2014/main" id="{AF2EDC07-34A7-4C9F-92E5-997556B2D69F}"/>
              </a:ext>
            </a:extLst>
          </p:cNvPr>
          <p:cNvSpPr txBox="1"/>
          <p:nvPr/>
        </p:nvSpPr>
        <p:spPr>
          <a:xfrm>
            <a:off x="838200" y="2905780"/>
            <a:ext cx="926857" cy="523220"/>
          </a:xfrm>
          <a:prstGeom prst="rect">
            <a:avLst/>
          </a:prstGeom>
          <a:noFill/>
        </p:spPr>
        <p:txBody>
          <a:bodyPr wrap="none" rtlCol="0">
            <a:spAutoFit/>
          </a:bodyPr>
          <a:lstStyle/>
          <a:p>
            <a:r>
              <a:rPr lang="en-US" sz="2800" dirty="0"/>
              <a:t>D5.2</a:t>
            </a:r>
            <a:endParaRPr lang="en-CA" sz="2800" dirty="0"/>
          </a:p>
        </p:txBody>
      </p:sp>
    </p:spTree>
    <p:extLst>
      <p:ext uri="{BB962C8B-B14F-4D97-AF65-F5344CB8AC3E}">
        <p14:creationId xmlns:p14="http://schemas.microsoft.com/office/powerpoint/2010/main" val="3726670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01474F0-2CDB-40AB-9253-E159F0FEB7D5}"/>
              </a:ext>
            </a:extLst>
          </p:cNvPr>
          <p:cNvSpPr>
            <a:spLocks noGrp="1"/>
          </p:cNvSpPr>
          <p:nvPr>
            <p:ph type="title"/>
          </p:nvPr>
        </p:nvSpPr>
        <p:spPr/>
        <p:txBody>
          <a:bodyPr/>
          <a:lstStyle/>
          <a:p>
            <a:r>
              <a:rPr lang="en-US" dirty="0"/>
              <a:t>WP 4.5.1	</a:t>
            </a:r>
            <a:endParaRPr lang="en-CA" dirty="0"/>
          </a:p>
        </p:txBody>
      </p:sp>
      <p:sp>
        <p:nvSpPr>
          <p:cNvPr id="8" name="Content Placeholder 7">
            <a:extLst>
              <a:ext uri="{FF2B5EF4-FFF2-40B4-BE49-F238E27FC236}">
                <a16:creationId xmlns:a16="http://schemas.microsoft.com/office/drawing/2014/main" id="{5E236662-A855-48C9-AB25-0BC98CD76681}"/>
              </a:ext>
            </a:extLst>
          </p:cNvPr>
          <p:cNvSpPr>
            <a:spLocks noGrp="1"/>
          </p:cNvSpPr>
          <p:nvPr>
            <p:ph idx="1"/>
          </p:nvPr>
        </p:nvSpPr>
        <p:spPr>
          <a:xfrm>
            <a:off x="838199" y="1181819"/>
            <a:ext cx="10515600" cy="3493548"/>
          </a:xfrm>
        </p:spPr>
        <p:txBody>
          <a:bodyPr>
            <a:normAutofit/>
          </a:bodyPr>
          <a:lstStyle/>
          <a:p>
            <a:r>
              <a:rPr lang="en-US" sz="2000" dirty="0"/>
              <a:t>Desired inclusion of </a:t>
            </a:r>
            <a:r>
              <a:rPr lang="en-US" sz="2000" dirty="0" err="1"/>
              <a:t>Luxium</a:t>
            </a:r>
            <a:r>
              <a:rPr lang="en-US" sz="2000" dirty="0"/>
              <a:t> (formerly Saint </a:t>
            </a:r>
            <a:r>
              <a:rPr lang="en-US" sz="2000" dirty="0" err="1"/>
              <a:t>Gobain</a:t>
            </a:r>
            <a:r>
              <a:rPr lang="en-US" sz="2000" dirty="0"/>
              <a:t> Crystals) and Kuraray as Industrial Partners in the WG, as well as scintillator producers (</a:t>
            </a:r>
            <a:r>
              <a:rPr lang="en-US" sz="2000" dirty="0" err="1"/>
              <a:t>NuveaTech</a:t>
            </a:r>
            <a:r>
              <a:rPr lang="en-US" sz="2000" dirty="0"/>
              <a:t>, </a:t>
            </a:r>
            <a:r>
              <a:rPr lang="en-US" sz="2000" dirty="0" err="1"/>
              <a:t>etc</a:t>
            </a:r>
            <a:r>
              <a:rPr lang="en-US" sz="2000" dirty="0"/>
              <a:t>)</a:t>
            </a:r>
          </a:p>
          <a:p>
            <a:pPr lvl="1"/>
            <a:r>
              <a:rPr lang="en-US" sz="1600" dirty="0"/>
              <a:t>We would like to advance further in our development/selection of new materials</a:t>
            </a:r>
          </a:p>
          <a:p>
            <a:pPr lvl="1"/>
            <a:r>
              <a:rPr lang="en-US" sz="1600" dirty="0"/>
              <a:t>Continuous market surveys and literature searches in chemistry journals</a:t>
            </a:r>
          </a:p>
          <a:p>
            <a:pPr lvl="1"/>
            <a:endParaRPr lang="en-US" sz="1600" dirty="0"/>
          </a:p>
          <a:p>
            <a:r>
              <a:rPr lang="en-US" sz="2000" dirty="0"/>
              <a:t>Strong synergy with DRD6 WP3 (Optical Calorimeters) (TASK 3.4 MATERIALS)</a:t>
            </a:r>
          </a:p>
          <a:p>
            <a:pPr lvl="1"/>
            <a:endParaRPr lang="en-US" sz="1600" dirty="0"/>
          </a:p>
          <a:p>
            <a:pPr lvl="1"/>
            <a:endParaRPr lang="en-US" sz="1600" dirty="0"/>
          </a:p>
          <a:p>
            <a:r>
              <a:rPr lang="en-US" sz="2000" dirty="0"/>
              <a:t>I</a:t>
            </a:r>
            <a:r>
              <a:rPr lang="en-CA" sz="2000" dirty="0"/>
              <a:t>n general this WP so far is a loose envelope around ongoing LHCb and CERN funded developments, without direct funding from funding agencies. </a:t>
            </a:r>
          </a:p>
        </p:txBody>
      </p:sp>
      <p:sp>
        <p:nvSpPr>
          <p:cNvPr id="4" name="Date Placeholder 3">
            <a:extLst>
              <a:ext uri="{FF2B5EF4-FFF2-40B4-BE49-F238E27FC236}">
                <a16:creationId xmlns:a16="http://schemas.microsoft.com/office/drawing/2014/main" id="{745EDE3D-68E8-4E30-8319-2AFDD1370CD1}"/>
              </a:ext>
            </a:extLst>
          </p:cNvPr>
          <p:cNvSpPr>
            <a:spLocks noGrp="1"/>
          </p:cNvSpPr>
          <p:nvPr>
            <p:ph type="dt" sz="half" idx="10"/>
          </p:nvPr>
        </p:nvSpPr>
        <p:spPr/>
        <p:txBody>
          <a:bodyPr/>
          <a:lstStyle/>
          <a:p>
            <a:fld id="{008B33C9-466B-4B58-86FD-54B234EBADA4}" type="datetime1">
              <a:rPr lang="en-CA" smtClean="0"/>
              <a:t>2024-10-24</a:t>
            </a:fld>
            <a:endParaRPr lang="en-CA"/>
          </a:p>
        </p:txBody>
      </p:sp>
      <p:sp>
        <p:nvSpPr>
          <p:cNvPr id="5" name="Footer Placeholder 4">
            <a:extLst>
              <a:ext uri="{FF2B5EF4-FFF2-40B4-BE49-F238E27FC236}">
                <a16:creationId xmlns:a16="http://schemas.microsoft.com/office/drawing/2014/main" id="{323614F2-AD3F-4F30-BB68-E66E7673DDB5}"/>
              </a:ext>
            </a:extLst>
          </p:cNvPr>
          <p:cNvSpPr>
            <a:spLocks noGrp="1"/>
          </p:cNvSpPr>
          <p:nvPr>
            <p:ph type="ftr" sz="quarter" idx="11"/>
          </p:nvPr>
        </p:nvSpPr>
        <p:spPr/>
        <p:txBody>
          <a:bodyPr/>
          <a:lstStyle/>
          <a:p>
            <a:r>
              <a:rPr lang="en-CA"/>
              <a:t>Blake Leverington - ECFA DRD4 WP4.5</a:t>
            </a:r>
          </a:p>
        </p:txBody>
      </p:sp>
      <p:sp>
        <p:nvSpPr>
          <p:cNvPr id="6" name="Slide Number Placeholder 5">
            <a:extLst>
              <a:ext uri="{FF2B5EF4-FFF2-40B4-BE49-F238E27FC236}">
                <a16:creationId xmlns:a16="http://schemas.microsoft.com/office/drawing/2014/main" id="{95734C97-AC0D-431A-ABB4-E3530D578835}"/>
              </a:ext>
            </a:extLst>
          </p:cNvPr>
          <p:cNvSpPr>
            <a:spLocks noGrp="1"/>
          </p:cNvSpPr>
          <p:nvPr>
            <p:ph type="sldNum" sz="quarter" idx="12"/>
          </p:nvPr>
        </p:nvSpPr>
        <p:spPr/>
        <p:txBody>
          <a:bodyPr/>
          <a:lstStyle/>
          <a:p>
            <a:fld id="{F3CBEF0A-F9E6-4719-9F84-4284135C0D90}" type="slidenum">
              <a:rPr lang="en-CA" smtClean="0"/>
              <a:t>4</a:t>
            </a:fld>
            <a:endParaRPr lang="en-CA"/>
          </a:p>
        </p:txBody>
      </p:sp>
      <p:graphicFrame>
        <p:nvGraphicFramePr>
          <p:cNvPr id="9" name="Content Placeholder 4">
            <a:extLst>
              <a:ext uri="{FF2B5EF4-FFF2-40B4-BE49-F238E27FC236}">
                <a16:creationId xmlns:a16="http://schemas.microsoft.com/office/drawing/2014/main" id="{A2E52F94-B340-40CD-930B-7ECCD9A108C6}"/>
              </a:ext>
            </a:extLst>
          </p:cNvPr>
          <p:cNvGraphicFramePr>
            <a:graphicFrameLocks/>
          </p:cNvGraphicFramePr>
          <p:nvPr>
            <p:extLst>
              <p:ext uri="{D42A27DB-BD31-4B8C-83A1-F6EECF244321}">
                <p14:modId xmlns:p14="http://schemas.microsoft.com/office/powerpoint/2010/main" val="672687711"/>
              </p:ext>
            </p:extLst>
          </p:nvPr>
        </p:nvGraphicFramePr>
        <p:xfrm>
          <a:off x="8549641" y="4227819"/>
          <a:ext cx="1790700" cy="1889760"/>
        </p:xfrm>
        <a:graphic>
          <a:graphicData uri="http://schemas.openxmlformats.org/drawingml/2006/table">
            <a:tbl>
              <a:tblPr/>
              <a:tblGrid>
                <a:gridCol w="1143000">
                  <a:extLst>
                    <a:ext uri="{9D8B030D-6E8A-4147-A177-3AD203B41FA5}">
                      <a16:colId xmlns:a16="http://schemas.microsoft.com/office/drawing/2014/main" val="2842423462"/>
                    </a:ext>
                  </a:extLst>
                </a:gridCol>
                <a:gridCol w="647700">
                  <a:extLst>
                    <a:ext uri="{9D8B030D-6E8A-4147-A177-3AD203B41FA5}">
                      <a16:colId xmlns:a16="http://schemas.microsoft.com/office/drawing/2014/main" val="3874128026"/>
                    </a:ext>
                  </a:extLst>
                </a:gridCol>
              </a:tblGrid>
              <a:tr h="190500">
                <a:tc>
                  <a:txBody>
                    <a:bodyPr/>
                    <a:lstStyle/>
                    <a:p>
                      <a:pPr algn="l" fontAlgn="b"/>
                      <a:r>
                        <a:rPr lang="en-CA" sz="1200" b="0" i="0" u="none" strike="noStrike" dirty="0">
                          <a:solidFill>
                            <a:srgbClr val="000000"/>
                          </a:solidFill>
                          <a:effectLst/>
                          <a:latin typeface="Calibri" panose="020F0502020204030204" pitchFamily="34" charset="0"/>
                        </a:rPr>
                        <a:t>WP 4.5</a:t>
                      </a:r>
                    </a:p>
                  </a:txBody>
                  <a:tcPr marL="7620" marR="7620" marT="762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tc>
                  <a:txBody>
                    <a:bodyPr/>
                    <a:lstStyle/>
                    <a:p>
                      <a:pPr algn="l" fontAlgn="b"/>
                      <a:r>
                        <a:rPr lang="en-CA" sz="1200" b="0" i="0" u="none" strike="noStrike">
                          <a:solidFill>
                            <a:srgbClr val="000000"/>
                          </a:solidFill>
                          <a:effectLst/>
                          <a:latin typeface="Calibri" panose="020F0502020204030204" pitchFamily="34" charset="0"/>
                        </a:rPr>
                        <a:t>4.5.1</a:t>
                      </a:r>
                    </a:p>
                  </a:txBody>
                  <a:tcPr marL="7620" marR="7620" marT="762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109746410"/>
                  </a:ext>
                </a:extLst>
              </a:tr>
              <a:tr h="190500">
                <a:tc>
                  <a:txBody>
                    <a:bodyPr/>
                    <a:lstStyle/>
                    <a:p>
                      <a:pPr algn="l" fontAlgn="b"/>
                      <a:r>
                        <a:rPr lang="en-CA" sz="1000" b="0" i="0" u="none" strike="noStrike">
                          <a:solidFill>
                            <a:srgbClr val="000000"/>
                          </a:solidFill>
                          <a:effectLst/>
                          <a:latin typeface="Arial" panose="020B0604020202020204" pitchFamily="34" charset="0"/>
                        </a:rPr>
                        <a:t>CERN SY-BI</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2763846019"/>
                  </a:ext>
                </a:extLst>
              </a:tr>
              <a:tr h="190500">
                <a:tc>
                  <a:txBody>
                    <a:bodyPr/>
                    <a:lstStyle/>
                    <a:p>
                      <a:pPr algn="l" fontAlgn="b"/>
                      <a:r>
                        <a:rPr lang="en-CA" sz="1000" b="0" i="0" u="none" strike="noStrike">
                          <a:solidFill>
                            <a:srgbClr val="000000"/>
                          </a:solidFill>
                          <a:effectLst/>
                          <a:latin typeface="Arial" panose="020B0604020202020204" pitchFamily="34" charset="0"/>
                        </a:rPr>
                        <a:t>CERN-EP</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617262617"/>
                  </a:ext>
                </a:extLst>
              </a:tr>
              <a:tr h="190500">
                <a:tc>
                  <a:txBody>
                    <a:bodyPr/>
                    <a:lstStyle/>
                    <a:p>
                      <a:pPr algn="l" fontAlgn="b"/>
                      <a:r>
                        <a:rPr lang="en-CA" sz="1000" b="0" i="0" u="none" strike="noStrike">
                          <a:solidFill>
                            <a:srgbClr val="000000"/>
                          </a:solidFill>
                          <a:effectLst/>
                          <a:latin typeface="Arial" panose="020B0604020202020204" pitchFamily="34" charset="0"/>
                        </a:rPr>
                        <a:t>CERN-LHCb</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2091356997"/>
                  </a:ext>
                </a:extLst>
              </a:tr>
              <a:tr h="190500">
                <a:tc>
                  <a:txBody>
                    <a:bodyPr/>
                    <a:lstStyle/>
                    <a:p>
                      <a:pPr algn="l" fontAlgn="b"/>
                      <a:r>
                        <a:rPr lang="en-CA" sz="1000" b="0" i="0" u="none" strike="noStrike">
                          <a:solidFill>
                            <a:srgbClr val="000000"/>
                          </a:solidFill>
                          <a:effectLst/>
                          <a:latin typeface="Arial" panose="020B0604020202020204" pitchFamily="34" charset="0"/>
                        </a:rPr>
                        <a:t>Clermont-Ferrand</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2229947264"/>
                  </a:ext>
                </a:extLst>
              </a:tr>
              <a:tr h="190500">
                <a:tc>
                  <a:txBody>
                    <a:bodyPr/>
                    <a:lstStyle/>
                    <a:p>
                      <a:pPr algn="l" fontAlgn="b"/>
                      <a:r>
                        <a:rPr lang="en-CA" sz="1000" b="0" i="0" u="none" strike="noStrike">
                          <a:solidFill>
                            <a:srgbClr val="000000"/>
                          </a:solidFill>
                          <a:effectLst/>
                          <a:latin typeface="Arial" panose="020B0604020202020204" pitchFamily="34" charset="0"/>
                        </a:rPr>
                        <a:t>Heidelberg</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1066896836"/>
                  </a:ext>
                </a:extLst>
              </a:tr>
              <a:tr h="190500">
                <a:tc>
                  <a:txBody>
                    <a:bodyPr/>
                    <a:lstStyle/>
                    <a:p>
                      <a:pPr algn="l" fontAlgn="b"/>
                      <a:r>
                        <a:rPr lang="en-CA" sz="1000" b="0" i="0" u="none" strike="noStrike">
                          <a:solidFill>
                            <a:srgbClr val="000000"/>
                          </a:solidFill>
                          <a:effectLst/>
                          <a:latin typeface="Arial" panose="020B0604020202020204" pitchFamily="34" charset="0"/>
                        </a:rPr>
                        <a:t>Lausanne - EPFL</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466376551"/>
                  </a:ext>
                </a:extLst>
              </a:tr>
              <a:tr h="190500">
                <a:tc>
                  <a:txBody>
                    <a:bodyPr/>
                    <a:lstStyle/>
                    <a:p>
                      <a:pPr algn="l" fontAlgn="b"/>
                      <a:r>
                        <a:rPr lang="en-CA" sz="1100" b="1" i="0" u="none" strike="noStrike" dirty="0">
                          <a:solidFill>
                            <a:srgbClr val="000000"/>
                          </a:solidFill>
                          <a:effectLst/>
                          <a:latin typeface="Arial" panose="020B0604020202020204" pitchFamily="34" charset="0"/>
                        </a:rPr>
                        <a:t>No. of groups</a:t>
                      </a:r>
                    </a:p>
                  </a:txBody>
                  <a:tcPr marL="7620" marR="7620" marT="762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1" i="0" u="none" strike="noStrike" dirty="0">
                          <a:solidFill>
                            <a:srgbClr val="000000"/>
                          </a:solidFill>
                          <a:effectLst/>
                          <a:latin typeface="Calibri" panose="020F0502020204030204" pitchFamily="34" charset="0"/>
                        </a:rPr>
                        <a:t>6</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451466678"/>
                  </a:ext>
                </a:extLst>
              </a:tr>
            </a:tbl>
          </a:graphicData>
        </a:graphic>
      </p:graphicFrame>
    </p:spTree>
    <p:extLst>
      <p:ext uri="{BB962C8B-B14F-4D97-AF65-F5344CB8AC3E}">
        <p14:creationId xmlns:p14="http://schemas.microsoft.com/office/powerpoint/2010/main" val="2874914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2781F6-B620-4208-9BDB-DAE04964CBEF}"/>
              </a:ext>
            </a:extLst>
          </p:cNvPr>
          <p:cNvSpPr>
            <a:spLocks noGrp="1"/>
          </p:cNvSpPr>
          <p:nvPr>
            <p:ph sz="half" idx="1"/>
          </p:nvPr>
        </p:nvSpPr>
        <p:spPr>
          <a:xfrm>
            <a:off x="551383" y="1165670"/>
            <a:ext cx="8461444" cy="5021023"/>
          </a:xfrm>
        </p:spPr>
        <p:txBody>
          <a:bodyPr>
            <a:normAutofit/>
          </a:bodyPr>
          <a:lstStyle/>
          <a:p>
            <a:r>
              <a:rPr lang="en-US" sz="1800" dirty="0" err="1"/>
              <a:t>Nuvea</a:t>
            </a:r>
            <a:r>
              <a:rPr lang="en-US" sz="1800" dirty="0"/>
              <a:t> SP32 &amp; SP33 samples confirmed to be irradiated </a:t>
            </a:r>
            <a:r>
              <a:rPr lang="en-US" sz="1800" strike="sngStrike" dirty="0"/>
              <a:t>in July 2024  </a:t>
            </a:r>
            <a:r>
              <a:rPr lang="en-US" sz="1800" dirty="0"/>
              <a:t>at IRRAD (in the hands of IRRAD now) facility</a:t>
            </a:r>
          </a:p>
          <a:p>
            <a:pPr lvl="1"/>
            <a:r>
              <a:rPr lang="en-US" sz="1600" dirty="0"/>
              <a:t>Cube samples irradiated in November 2023 showed large brown regions in the inner regions, but not the edges.</a:t>
            </a:r>
          </a:p>
          <a:p>
            <a:pPr lvl="1"/>
            <a:r>
              <a:rPr lang="en-US" sz="1600" dirty="0"/>
              <a:t>Now sliced in 2mm samples; more similar to a fibre mat than the cube samples</a:t>
            </a:r>
          </a:p>
          <a:p>
            <a:pPr lvl="1"/>
            <a:r>
              <a:rPr lang="en-US" sz="1600" b="1" dirty="0"/>
              <a:t>It took 1 year to repeat this… </a:t>
            </a:r>
            <a:r>
              <a:rPr lang="en-US" sz="1600" b="1" u="sng" dirty="0"/>
              <a:t>we need to find a better process</a:t>
            </a:r>
          </a:p>
          <a:p>
            <a:pPr lvl="1"/>
            <a:endParaRPr lang="en-US" sz="1600" dirty="0"/>
          </a:p>
          <a:p>
            <a:pPr lvl="1"/>
            <a:endParaRPr lang="en-US" sz="1600" dirty="0"/>
          </a:p>
          <a:p>
            <a:r>
              <a:rPr lang="en-US" sz="1800" dirty="0"/>
              <a:t>EPFL ordered fibres from </a:t>
            </a:r>
            <a:r>
              <a:rPr lang="en-US" sz="1800" dirty="0" err="1"/>
              <a:t>Luxium</a:t>
            </a:r>
            <a:r>
              <a:rPr lang="en-US" sz="1800" dirty="0"/>
              <a:t> (4km each of 3 types)</a:t>
            </a:r>
          </a:p>
          <a:p>
            <a:pPr lvl="1"/>
            <a:r>
              <a:rPr lang="en-US" sz="1600" dirty="0"/>
              <a:t>Small samples received</a:t>
            </a:r>
          </a:p>
          <a:p>
            <a:pPr lvl="1"/>
            <a:r>
              <a:rPr lang="en-US" sz="1600" dirty="0"/>
              <a:t>3x4km Order was placed through CERN in April but not delivered yet</a:t>
            </a:r>
          </a:p>
          <a:p>
            <a:pPr lvl="1"/>
            <a:endParaRPr lang="en-US" sz="1600" dirty="0"/>
          </a:p>
          <a:p>
            <a:r>
              <a:rPr lang="en-US" sz="2000" dirty="0"/>
              <a:t>CERN EP investigating a high light yield fibre with a 3</a:t>
            </a:r>
            <a:r>
              <a:rPr lang="en-US" sz="2000" baseline="30000" dirty="0"/>
              <a:t>rd</a:t>
            </a:r>
            <a:r>
              <a:rPr lang="en-US" sz="2000" dirty="0"/>
              <a:t> scintillator dye</a:t>
            </a:r>
            <a:endParaRPr lang="en-CA" sz="2000" dirty="0"/>
          </a:p>
        </p:txBody>
      </p:sp>
      <p:sp>
        <p:nvSpPr>
          <p:cNvPr id="4" name="Date Placeholder 3">
            <a:extLst>
              <a:ext uri="{FF2B5EF4-FFF2-40B4-BE49-F238E27FC236}">
                <a16:creationId xmlns:a16="http://schemas.microsoft.com/office/drawing/2014/main" id="{608B4E3F-4CD3-4E75-BFCA-9CD1C5D8F968}"/>
              </a:ext>
            </a:extLst>
          </p:cNvPr>
          <p:cNvSpPr>
            <a:spLocks noGrp="1"/>
          </p:cNvSpPr>
          <p:nvPr>
            <p:ph type="dt" sz="half" idx="10"/>
          </p:nvPr>
        </p:nvSpPr>
        <p:spPr/>
        <p:txBody>
          <a:bodyPr/>
          <a:lstStyle/>
          <a:p>
            <a:fld id="{ED83B96D-760E-4C50-BE88-D5BA81FC54D2}" type="datetime1">
              <a:rPr lang="en-CA" smtClean="0"/>
              <a:t>2024-10-24</a:t>
            </a:fld>
            <a:endParaRPr lang="en-CA"/>
          </a:p>
        </p:txBody>
      </p:sp>
      <p:sp>
        <p:nvSpPr>
          <p:cNvPr id="5" name="Footer Placeholder 4">
            <a:extLst>
              <a:ext uri="{FF2B5EF4-FFF2-40B4-BE49-F238E27FC236}">
                <a16:creationId xmlns:a16="http://schemas.microsoft.com/office/drawing/2014/main" id="{46779609-C492-4BBE-9DF3-49CE09B7AD55}"/>
              </a:ext>
            </a:extLst>
          </p:cNvPr>
          <p:cNvSpPr>
            <a:spLocks noGrp="1"/>
          </p:cNvSpPr>
          <p:nvPr>
            <p:ph type="ftr" sz="quarter" idx="11"/>
          </p:nvPr>
        </p:nvSpPr>
        <p:spPr/>
        <p:txBody>
          <a:bodyPr/>
          <a:lstStyle/>
          <a:p>
            <a:r>
              <a:rPr lang="en-CA"/>
              <a:t>Blake Leverington - ECFA DRD4 WP4.5</a:t>
            </a:r>
          </a:p>
        </p:txBody>
      </p:sp>
      <p:sp>
        <p:nvSpPr>
          <p:cNvPr id="6" name="Slide Number Placeholder 5">
            <a:extLst>
              <a:ext uri="{FF2B5EF4-FFF2-40B4-BE49-F238E27FC236}">
                <a16:creationId xmlns:a16="http://schemas.microsoft.com/office/drawing/2014/main" id="{AC398633-95A2-47CF-976F-2D4D1E720D88}"/>
              </a:ext>
            </a:extLst>
          </p:cNvPr>
          <p:cNvSpPr>
            <a:spLocks noGrp="1"/>
          </p:cNvSpPr>
          <p:nvPr>
            <p:ph type="sldNum" sz="quarter" idx="12"/>
          </p:nvPr>
        </p:nvSpPr>
        <p:spPr/>
        <p:txBody>
          <a:bodyPr/>
          <a:lstStyle/>
          <a:p>
            <a:fld id="{F3CBEF0A-F9E6-4719-9F84-4284135C0D90}" type="slidenum">
              <a:rPr lang="en-CA" smtClean="0"/>
              <a:t>5</a:t>
            </a:fld>
            <a:endParaRPr lang="en-CA"/>
          </a:p>
        </p:txBody>
      </p:sp>
      <p:sp>
        <p:nvSpPr>
          <p:cNvPr id="7" name="Title 6">
            <a:extLst>
              <a:ext uri="{FF2B5EF4-FFF2-40B4-BE49-F238E27FC236}">
                <a16:creationId xmlns:a16="http://schemas.microsoft.com/office/drawing/2014/main" id="{21021A27-DA7C-4A72-A29F-58343A188A96}"/>
              </a:ext>
            </a:extLst>
          </p:cNvPr>
          <p:cNvSpPr>
            <a:spLocks noGrp="1"/>
          </p:cNvSpPr>
          <p:nvPr>
            <p:ph type="title"/>
          </p:nvPr>
        </p:nvSpPr>
        <p:spPr/>
        <p:txBody>
          <a:bodyPr/>
          <a:lstStyle/>
          <a:p>
            <a:r>
              <a:rPr lang="en-US" dirty="0"/>
              <a:t>4.5.1 Work in Progress</a:t>
            </a:r>
            <a:endParaRPr lang="en-CA" dirty="0"/>
          </a:p>
        </p:txBody>
      </p:sp>
      <p:pic>
        <p:nvPicPr>
          <p:cNvPr id="8" name="Picture 7">
            <a:extLst>
              <a:ext uri="{FF2B5EF4-FFF2-40B4-BE49-F238E27FC236}">
                <a16:creationId xmlns:a16="http://schemas.microsoft.com/office/drawing/2014/main" id="{AA21AF7F-0B84-4C55-9BE7-BBEE1C59FED4}"/>
              </a:ext>
            </a:extLst>
          </p:cNvPr>
          <p:cNvPicPr>
            <a:picLocks noChangeAspect="1"/>
          </p:cNvPicPr>
          <p:nvPr/>
        </p:nvPicPr>
        <p:blipFill rotWithShape="1">
          <a:blip r:embed="rId2"/>
          <a:srcRect t="21983" r="23833"/>
          <a:stretch/>
        </p:blipFill>
        <p:spPr>
          <a:xfrm rot="5400000">
            <a:off x="9334304" y="1118692"/>
            <a:ext cx="1932741" cy="2575696"/>
          </a:xfrm>
          <a:prstGeom prst="rect">
            <a:avLst/>
          </a:prstGeom>
        </p:spPr>
      </p:pic>
      <p:sp>
        <p:nvSpPr>
          <p:cNvPr id="9" name="TextBox 8">
            <a:extLst>
              <a:ext uri="{FF2B5EF4-FFF2-40B4-BE49-F238E27FC236}">
                <a16:creationId xmlns:a16="http://schemas.microsoft.com/office/drawing/2014/main" id="{B4A5F5F9-3D9C-4A14-BDDD-3FE4161A04EA}"/>
              </a:ext>
            </a:extLst>
          </p:cNvPr>
          <p:cNvSpPr txBox="1"/>
          <p:nvPr/>
        </p:nvSpPr>
        <p:spPr>
          <a:xfrm>
            <a:off x="9012826" y="3446684"/>
            <a:ext cx="2579154" cy="461665"/>
          </a:xfrm>
          <a:prstGeom prst="rect">
            <a:avLst/>
          </a:prstGeom>
          <a:noFill/>
        </p:spPr>
        <p:txBody>
          <a:bodyPr wrap="square" rtlCol="0">
            <a:spAutoFit/>
          </a:bodyPr>
          <a:lstStyle/>
          <a:p>
            <a:r>
              <a:rPr lang="en-US" sz="1200" dirty="0"/>
              <a:t>SP32 and SP33 Sample 2 months after irradiation at CERN (~50kGy).</a:t>
            </a:r>
            <a:endParaRPr lang="en-CA" sz="1200" dirty="0"/>
          </a:p>
        </p:txBody>
      </p:sp>
      <p:cxnSp>
        <p:nvCxnSpPr>
          <p:cNvPr id="10" name="Straight Connector 9">
            <a:extLst>
              <a:ext uri="{FF2B5EF4-FFF2-40B4-BE49-F238E27FC236}">
                <a16:creationId xmlns:a16="http://schemas.microsoft.com/office/drawing/2014/main" id="{385BEBA6-F9F4-4CA2-B457-2DB6562856A9}"/>
              </a:ext>
            </a:extLst>
          </p:cNvPr>
          <p:cNvCxnSpPr>
            <a:cxnSpLocks/>
          </p:cNvCxnSpPr>
          <p:nvPr/>
        </p:nvCxnSpPr>
        <p:spPr>
          <a:xfrm>
            <a:off x="9467954" y="1741251"/>
            <a:ext cx="0" cy="904672"/>
          </a:xfrm>
          <a:prstGeom prst="line">
            <a:avLst/>
          </a:prstGeom>
          <a:ln>
            <a:prstDash val="sysDash"/>
          </a:ln>
          <a:effectLst>
            <a:glow rad="63500">
              <a:schemeClr val="accent1">
                <a:satMod val="175000"/>
                <a:alpha val="40000"/>
              </a:schemeClr>
            </a:glow>
          </a:effectLst>
        </p:spPr>
        <p:style>
          <a:lnRef idx="3">
            <a:schemeClr val="dk1"/>
          </a:lnRef>
          <a:fillRef idx="0">
            <a:schemeClr val="dk1"/>
          </a:fillRef>
          <a:effectRef idx="2">
            <a:schemeClr val="dk1"/>
          </a:effectRef>
          <a:fontRef idx="minor">
            <a:schemeClr val="tx1"/>
          </a:fontRef>
        </p:style>
      </p:cxnSp>
      <p:cxnSp>
        <p:nvCxnSpPr>
          <p:cNvPr id="11" name="Straight Connector 10">
            <a:extLst>
              <a:ext uri="{FF2B5EF4-FFF2-40B4-BE49-F238E27FC236}">
                <a16:creationId xmlns:a16="http://schemas.microsoft.com/office/drawing/2014/main" id="{6CBD80A0-43CE-4291-A0D1-F1530BAC1853}"/>
              </a:ext>
            </a:extLst>
          </p:cNvPr>
          <p:cNvCxnSpPr>
            <a:cxnSpLocks/>
          </p:cNvCxnSpPr>
          <p:nvPr/>
        </p:nvCxnSpPr>
        <p:spPr>
          <a:xfrm>
            <a:off x="10040168" y="1741251"/>
            <a:ext cx="0" cy="865761"/>
          </a:xfrm>
          <a:prstGeom prst="line">
            <a:avLst/>
          </a:prstGeom>
          <a:ln>
            <a:prstDash val="sysDash"/>
          </a:ln>
          <a:effectLst>
            <a:glow rad="63500">
              <a:schemeClr val="accent1">
                <a:satMod val="175000"/>
                <a:alpha val="40000"/>
              </a:schemeClr>
            </a:glow>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148683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0A53380-706D-42D4-B893-51EAF7D2E7D1}"/>
              </a:ext>
            </a:extLst>
          </p:cNvPr>
          <p:cNvSpPr>
            <a:spLocks noGrp="1"/>
          </p:cNvSpPr>
          <p:nvPr>
            <p:ph type="title"/>
          </p:nvPr>
        </p:nvSpPr>
        <p:spPr/>
        <p:txBody>
          <a:bodyPr/>
          <a:lstStyle/>
          <a:p>
            <a:r>
              <a:rPr lang="en-US" dirty="0"/>
              <a:t>4.5.1 Work in Progress</a:t>
            </a:r>
            <a:endParaRPr lang="en-CA" dirty="0"/>
          </a:p>
        </p:txBody>
      </p:sp>
      <p:sp>
        <p:nvSpPr>
          <p:cNvPr id="9" name="Content Placeholder 8">
            <a:extLst>
              <a:ext uri="{FF2B5EF4-FFF2-40B4-BE49-F238E27FC236}">
                <a16:creationId xmlns:a16="http://schemas.microsoft.com/office/drawing/2014/main" id="{305C456C-270A-4F93-88F3-758DB5DE37E1}"/>
              </a:ext>
            </a:extLst>
          </p:cNvPr>
          <p:cNvSpPr>
            <a:spLocks noGrp="1"/>
          </p:cNvSpPr>
          <p:nvPr>
            <p:ph idx="1"/>
          </p:nvPr>
        </p:nvSpPr>
        <p:spPr>
          <a:xfrm>
            <a:off x="838200" y="1099226"/>
            <a:ext cx="10515600" cy="5174353"/>
          </a:xfrm>
        </p:spPr>
        <p:txBody>
          <a:bodyPr anchor="t">
            <a:normAutofit/>
          </a:bodyPr>
          <a:lstStyle/>
          <a:p>
            <a:pPr marL="0" indent="0">
              <a:buNone/>
            </a:pPr>
            <a:r>
              <a:rPr lang="en-US" sz="2200" u="sng" dirty="0"/>
              <a:t>Novel high light yield fiber research </a:t>
            </a:r>
            <a:r>
              <a:rPr lang="en-US" sz="2400" dirty="0"/>
              <a:t>from CERN EP</a:t>
            </a:r>
            <a:endParaRPr lang="en-US" sz="2200" u="sng" dirty="0"/>
          </a:p>
          <a:p>
            <a:pPr marL="0" indent="0">
              <a:buNone/>
            </a:pPr>
            <a:r>
              <a:rPr lang="en-US" sz="2200" dirty="0"/>
              <a:t>Lead by Sune Jakobsen</a:t>
            </a:r>
          </a:p>
          <a:p>
            <a:pPr marL="0" indent="0">
              <a:buNone/>
            </a:pPr>
            <a:endParaRPr lang="en-US" sz="2200" dirty="0"/>
          </a:p>
          <a:p>
            <a:r>
              <a:rPr lang="en-US" sz="2200" dirty="0"/>
              <a:t>Simulations show it would work</a:t>
            </a:r>
          </a:p>
          <a:p>
            <a:r>
              <a:rPr lang="en-US" sz="2200" dirty="0"/>
              <a:t>Contacts with 3 industry partners to determine a new WLS to enable this fibre</a:t>
            </a:r>
          </a:p>
          <a:p>
            <a:pPr lvl="1"/>
            <a:r>
              <a:rPr lang="en-US" sz="1800" dirty="0"/>
              <a:t>One WLS determined, but some concerns on the safety of using it. Being investigated</a:t>
            </a:r>
            <a:r>
              <a:rPr lang="en-US" sz="2200" dirty="0"/>
              <a:t> </a:t>
            </a:r>
          </a:p>
          <a:p>
            <a:pPr lvl="1"/>
            <a:r>
              <a:rPr lang="en-US" sz="1800" dirty="0"/>
              <a:t>Two partners could produce the fibres, one to provide base materials</a:t>
            </a:r>
          </a:p>
          <a:p>
            <a:r>
              <a:rPr lang="en-US" sz="2200" dirty="0"/>
              <a:t>Plans 2025: </a:t>
            </a:r>
          </a:p>
          <a:p>
            <a:pPr lvl="1"/>
            <a:r>
              <a:rPr lang="en-US" sz="1800" dirty="0"/>
              <a:t>Follow up with all 3 companies. </a:t>
            </a:r>
          </a:p>
          <a:p>
            <a:pPr lvl="1"/>
            <a:r>
              <a:rPr lang="en-US" sz="1800" dirty="0"/>
              <a:t>If a </a:t>
            </a:r>
            <a:r>
              <a:rPr lang="en-US" sz="1800" dirty="0" err="1"/>
              <a:t>wls</a:t>
            </a:r>
            <a:r>
              <a:rPr lang="en-US" sz="1800" dirty="0"/>
              <a:t> is identified, move forward with prototype fibers. The prototype fibers would then be characterized and if the results are encouraging, samples would be irradiated and re-characterized.</a:t>
            </a:r>
          </a:p>
          <a:p>
            <a:r>
              <a:rPr lang="en-US" sz="2200" dirty="0"/>
              <a:t>“But it is not really part of the DRD at the moment.”</a:t>
            </a:r>
            <a:endParaRPr lang="en-CA" dirty="0"/>
          </a:p>
        </p:txBody>
      </p:sp>
      <p:sp>
        <p:nvSpPr>
          <p:cNvPr id="4" name="Date Placeholder 3">
            <a:extLst>
              <a:ext uri="{FF2B5EF4-FFF2-40B4-BE49-F238E27FC236}">
                <a16:creationId xmlns:a16="http://schemas.microsoft.com/office/drawing/2014/main" id="{DC67300C-4E86-4138-B0D0-F32A95883B1A}"/>
              </a:ext>
            </a:extLst>
          </p:cNvPr>
          <p:cNvSpPr>
            <a:spLocks noGrp="1"/>
          </p:cNvSpPr>
          <p:nvPr>
            <p:ph type="dt" sz="half" idx="10"/>
          </p:nvPr>
        </p:nvSpPr>
        <p:spPr/>
        <p:txBody>
          <a:bodyPr/>
          <a:lstStyle/>
          <a:p>
            <a:fld id="{ED83B96D-760E-4C50-BE88-D5BA81FC54D2}" type="datetime1">
              <a:rPr lang="en-CA" smtClean="0"/>
              <a:t>2024-10-24</a:t>
            </a:fld>
            <a:endParaRPr lang="en-CA"/>
          </a:p>
        </p:txBody>
      </p:sp>
      <p:sp>
        <p:nvSpPr>
          <p:cNvPr id="5" name="Footer Placeholder 4">
            <a:extLst>
              <a:ext uri="{FF2B5EF4-FFF2-40B4-BE49-F238E27FC236}">
                <a16:creationId xmlns:a16="http://schemas.microsoft.com/office/drawing/2014/main" id="{89DCBF11-B45B-4036-B901-4887E12E3AA3}"/>
              </a:ext>
            </a:extLst>
          </p:cNvPr>
          <p:cNvSpPr>
            <a:spLocks noGrp="1"/>
          </p:cNvSpPr>
          <p:nvPr>
            <p:ph type="ftr" sz="quarter" idx="11"/>
          </p:nvPr>
        </p:nvSpPr>
        <p:spPr/>
        <p:txBody>
          <a:bodyPr/>
          <a:lstStyle/>
          <a:p>
            <a:r>
              <a:rPr lang="en-CA"/>
              <a:t>Blake Leverington - ECFA DRD4 WP4.5</a:t>
            </a:r>
          </a:p>
        </p:txBody>
      </p:sp>
      <p:sp>
        <p:nvSpPr>
          <p:cNvPr id="6" name="Slide Number Placeholder 5">
            <a:extLst>
              <a:ext uri="{FF2B5EF4-FFF2-40B4-BE49-F238E27FC236}">
                <a16:creationId xmlns:a16="http://schemas.microsoft.com/office/drawing/2014/main" id="{93FC2CD5-A003-4AFE-82F4-862E4A9B269D}"/>
              </a:ext>
            </a:extLst>
          </p:cNvPr>
          <p:cNvSpPr>
            <a:spLocks noGrp="1"/>
          </p:cNvSpPr>
          <p:nvPr>
            <p:ph type="sldNum" sz="quarter" idx="12"/>
          </p:nvPr>
        </p:nvSpPr>
        <p:spPr/>
        <p:txBody>
          <a:bodyPr/>
          <a:lstStyle/>
          <a:p>
            <a:fld id="{F3CBEF0A-F9E6-4719-9F84-4284135C0D90}" type="slidenum">
              <a:rPr lang="en-CA" smtClean="0"/>
              <a:t>6</a:t>
            </a:fld>
            <a:endParaRPr lang="en-CA"/>
          </a:p>
        </p:txBody>
      </p:sp>
    </p:spTree>
    <p:extLst>
      <p:ext uri="{BB962C8B-B14F-4D97-AF65-F5344CB8AC3E}">
        <p14:creationId xmlns:p14="http://schemas.microsoft.com/office/powerpoint/2010/main" val="1560583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BFD5E08-4918-47E9-BAE0-1162CCD8429D}"/>
              </a:ext>
            </a:extLst>
          </p:cNvPr>
          <p:cNvSpPr>
            <a:spLocks noGrp="1"/>
          </p:cNvSpPr>
          <p:nvPr>
            <p:ph sz="half" idx="1"/>
          </p:nvPr>
        </p:nvSpPr>
        <p:spPr/>
        <p:txBody>
          <a:bodyPr/>
          <a:lstStyle/>
          <a:p>
            <a:r>
              <a:rPr lang="en-US" dirty="0"/>
              <a:t>Old slides</a:t>
            </a:r>
            <a:endParaRPr lang="en-CA" dirty="0"/>
          </a:p>
        </p:txBody>
      </p:sp>
      <p:sp>
        <p:nvSpPr>
          <p:cNvPr id="3" name="Content Placeholder 2">
            <a:extLst>
              <a:ext uri="{FF2B5EF4-FFF2-40B4-BE49-F238E27FC236}">
                <a16:creationId xmlns:a16="http://schemas.microsoft.com/office/drawing/2014/main" id="{1B231971-BE21-46D0-ACA0-89DFCC1D14CA}"/>
              </a:ext>
            </a:extLst>
          </p:cNvPr>
          <p:cNvSpPr>
            <a:spLocks noGrp="1"/>
          </p:cNvSpPr>
          <p:nvPr>
            <p:ph sz="half" idx="2"/>
          </p:nvPr>
        </p:nvSpPr>
        <p:spPr/>
        <p:txBody>
          <a:bodyPr/>
          <a:lstStyle/>
          <a:p>
            <a:endParaRPr lang="en-CA"/>
          </a:p>
        </p:txBody>
      </p:sp>
      <p:sp>
        <p:nvSpPr>
          <p:cNvPr id="4" name="Date Placeholder 3">
            <a:extLst>
              <a:ext uri="{FF2B5EF4-FFF2-40B4-BE49-F238E27FC236}">
                <a16:creationId xmlns:a16="http://schemas.microsoft.com/office/drawing/2014/main" id="{C70CE91F-3783-4747-B1DE-62675F03DDE6}"/>
              </a:ext>
            </a:extLst>
          </p:cNvPr>
          <p:cNvSpPr>
            <a:spLocks noGrp="1"/>
          </p:cNvSpPr>
          <p:nvPr>
            <p:ph type="dt" sz="half" idx="10"/>
          </p:nvPr>
        </p:nvSpPr>
        <p:spPr/>
        <p:txBody>
          <a:bodyPr/>
          <a:lstStyle/>
          <a:p>
            <a:fld id="{ED83B96D-760E-4C50-BE88-D5BA81FC54D2}" type="datetime1">
              <a:rPr lang="en-CA" smtClean="0"/>
              <a:t>2024-10-24</a:t>
            </a:fld>
            <a:endParaRPr lang="en-CA"/>
          </a:p>
        </p:txBody>
      </p:sp>
      <p:sp>
        <p:nvSpPr>
          <p:cNvPr id="5" name="Footer Placeholder 4">
            <a:extLst>
              <a:ext uri="{FF2B5EF4-FFF2-40B4-BE49-F238E27FC236}">
                <a16:creationId xmlns:a16="http://schemas.microsoft.com/office/drawing/2014/main" id="{1809197C-BFA3-477A-B479-37A9452B3E02}"/>
              </a:ext>
            </a:extLst>
          </p:cNvPr>
          <p:cNvSpPr>
            <a:spLocks noGrp="1"/>
          </p:cNvSpPr>
          <p:nvPr>
            <p:ph type="ftr" sz="quarter" idx="11"/>
          </p:nvPr>
        </p:nvSpPr>
        <p:spPr/>
        <p:txBody>
          <a:bodyPr/>
          <a:lstStyle/>
          <a:p>
            <a:r>
              <a:rPr lang="en-CA"/>
              <a:t>Blake Leverington - ECFA DRD4 WP4.5</a:t>
            </a:r>
          </a:p>
        </p:txBody>
      </p:sp>
      <p:sp>
        <p:nvSpPr>
          <p:cNvPr id="6" name="Slide Number Placeholder 5">
            <a:extLst>
              <a:ext uri="{FF2B5EF4-FFF2-40B4-BE49-F238E27FC236}">
                <a16:creationId xmlns:a16="http://schemas.microsoft.com/office/drawing/2014/main" id="{886E13FA-6BF7-41FA-AB24-F25C38E36283}"/>
              </a:ext>
            </a:extLst>
          </p:cNvPr>
          <p:cNvSpPr>
            <a:spLocks noGrp="1"/>
          </p:cNvSpPr>
          <p:nvPr>
            <p:ph type="sldNum" sz="quarter" idx="12"/>
          </p:nvPr>
        </p:nvSpPr>
        <p:spPr/>
        <p:txBody>
          <a:bodyPr/>
          <a:lstStyle/>
          <a:p>
            <a:fld id="{F3CBEF0A-F9E6-4719-9F84-4284135C0D90}" type="slidenum">
              <a:rPr lang="en-CA" smtClean="0"/>
              <a:t>7</a:t>
            </a:fld>
            <a:endParaRPr lang="en-CA"/>
          </a:p>
        </p:txBody>
      </p:sp>
      <p:sp>
        <p:nvSpPr>
          <p:cNvPr id="7" name="Title 6">
            <a:extLst>
              <a:ext uri="{FF2B5EF4-FFF2-40B4-BE49-F238E27FC236}">
                <a16:creationId xmlns:a16="http://schemas.microsoft.com/office/drawing/2014/main" id="{A44CFD6A-E29E-4ECA-AE00-402352F8C167}"/>
              </a:ext>
            </a:extLst>
          </p:cNvPr>
          <p:cNvSpPr>
            <a:spLocks noGrp="1"/>
          </p:cNvSpPr>
          <p:nvPr>
            <p:ph type="title"/>
          </p:nvPr>
        </p:nvSpPr>
        <p:spPr/>
        <p:txBody>
          <a:bodyPr/>
          <a:lstStyle/>
          <a:p>
            <a:endParaRPr lang="en-CA"/>
          </a:p>
        </p:txBody>
      </p:sp>
    </p:spTree>
    <p:extLst>
      <p:ext uri="{BB962C8B-B14F-4D97-AF65-F5344CB8AC3E}">
        <p14:creationId xmlns:p14="http://schemas.microsoft.com/office/powerpoint/2010/main" val="3835942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497F4C-6EC0-45AA-949D-32101CD7F947}"/>
              </a:ext>
            </a:extLst>
          </p:cNvPr>
          <p:cNvSpPr>
            <a:spLocks noGrp="1"/>
          </p:cNvSpPr>
          <p:nvPr>
            <p:ph sz="half" idx="1"/>
          </p:nvPr>
        </p:nvSpPr>
        <p:spPr>
          <a:xfrm>
            <a:off x="844620" y="982360"/>
            <a:ext cx="5181600" cy="5238709"/>
          </a:xfrm>
        </p:spPr>
        <p:txBody>
          <a:bodyPr anchor="t">
            <a:normAutofit/>
          </a:bodyPr>
          <a:lstStyle/>
          <a:p>
            <a:pPr marL="0" indent="0">
              <a:buNone/>
            </a:pPr>
            <a:r>
              <a:rPr lang="en-US" sz="1400" u="sng" dirty="0"/>
              <a:t>Task 4.5.1:</a:t>
            </a:r>
          </a:p>
          <a:p>
            <a:pPr marL="0" indent="0">
              <a:buNone/>
            </a:pPr>
            <a:r>
              <a:rPr lang="en-US" sz="1400" b="1" dirty="0"/>
              <a:t>“Develop an improved radiation hard scintillating fibre with a fluorescence decay time less than 4 ns.”</a:t>
            </a:r>
          </a:p>
          <a:p>
            <a:pPr marL="0" indent="0">
              <a:buNone/>
            </a:pPr>
            <a:r>
              <a:rPr lang="en-US" sz="1400" dirty="0"/>
              <a:t>The standard fast fibre is </a:t>
            </a:r>
            <a:r>
              <a:rPr lang="en-US" sz="1400" u="sng" dirty="0"/>
              <a:t>over 25 years old</a:t>
            </a:r>
            <a:r>
              <a:rPr lang="en-US" sz="1400" dirty="0"/>
              <a:t> (SCSF-78M and -78MJ from Kuraray) </a:t>
            </a:r>
          </a:p>
          <a:p>
            <a:pPr lvl="1"/>
            <a:r>
              <a:rPr lang="en-US" sz="1400" dirty="0"/>
              <a:t>Peaks at 450nm, 3.5m attenuation length, 2.8ns decay time</a:t>
            </a:r>
          </a:p>
          <a:p>
            <a:pPr lvl="1"/>
            <a:r>
              <a:rPr lang="en-US" sz="1400" dirty="0"/>
              <a:t>3HF has a decay time of 8ns, but peaks at 550nm.</a:t>
            </a:r>
          </a:p>
          <a:p>
            <a:pPr marL="0" indent="0">
              <a:buNone/>
            </a:pPr>
            <a:r>
              <a:rPr lang="en-US" sz="1400" u="sng" dirty="0"/>
              <a:t>Goal: </a:t>
            </a:r>
            <a:r>
              <a:rPr lang="en-US" sz="1400" dirty="0"/>
              <a:t>A new fibre with larger </a:t>
            </a:r>
            <a:r>
              <a:rPr lang="en-US" sz="1400" dirty="0" err="1"/>
              <a:t>Stoke’s</a:t>
            </a:r>
            <a:r>
              <a:rPr lang="en-US" sz="1400" dirty="0"/>
              <a:t> Shift (to &gt;500nm ) would improve the transmission after irradiation of the fibre</a:t>
            </a:r>
          </a:p>
          <a:p>
            <a:pPr lvl="1"/>
            <a:r>
              <a:rPr lang="en-US" sz="1400" dirty="0"/>
              <a:t>Should have same or better light yield, attenuation, decay time, and stable in time.</a:t>
            </a:r>
            <a:endParaRPr lang="en-CA" sz="1400" dirty="0"/>
          </a:p>
        </p:txBody>
      </p:sp>
      <p:pic>
        <p:nvPicPr>
          <p:cNvPr id="12" name="Content Placeholder 11">
            <a:extLst>
              <a:ext uri="{FF2B5EF4-FFF2-40B4-BE49-F238E27FC236}">
                <a16:creationId xmlns:a16="http://schemas.microsoft.com/office/drawing/2014/main" id="{22720123-7A47-4114-B478-D75D513D0546}"/>
              </a:ext>
            </a:extLst>
          </p:cNvPr>
          <p:cNvPicPr>
            <a:picLocks noGrp="1" noChangeAspect="1"/>
          </p:cNvPicPr>
          <p:nvPr>
            <p:ph sz="half" idx="2"/>
          </p:nvPr>
        </p:nvPicPr>
        <p:blipFill>
          <a:blip r:embed="rId2"/>
          <a:stretch>
            <a:fillRect/>
          </a:stretch>
        </p:blipFill>
        <p:spPr>
          <a:xfrm>
            <a:off x="7315532" y="365125"/>
            <a:ext cx="4133684" cy="3164141"/>
          </a:xfrm>
          <a:prstGeom prst="rect">
            <a:avLst/>
          </a:prstGeom>
        </p:spPr>
      </p:pic>
      <p:sp>
        <p:nvSpPr>
          <p:cNvPr id="2" name="Title 1">
            <a:extLst>
              <a:ext uri="{FF2B5EF4-FFF2-40B4-BE49-F238E27FC236}">
                <a16:creationId xmlns:a16="http://schemas.microsoft.com/office/drawing/2014/main" id="{24869159-0B44-4C91-BD20-2C33C714CAAB}"/>
              </a:ext>
            </a:extLst>
          </p:cNvPr>
          <p:cNvSpPr>
            <a:spLocks noGrp="1"/>
          </p:cNvSpPr>
          <p:nvPr>
            <p:ph type="title"/>
          </p:nvPr>
        </p:nvSpPr>
        <p:spPr>
          <a:xfrm>
            <a:off x="838200" y="365125"/>
            <a:ext cx="10515600" cy="573129"/>
          </a:xfrm>
        </p:spPr>
        <p:txBody>
          <a:bodyPr>
            <a:normAutofit fontScale="90000"/>
          </a:bodyPr>
          <a:lstStyle/>
          <a:p>
            <a:r>
              <a:rPr lang="en-US" dirty="0"/>
              <a:t>WP 4.5</a:t>
            </a:r>
            <a:endParaRPr lang="en-CA" dirty="0"/>
          </a:p>
        </p:txBody>
      </p:sp>
      <p:pic>
        <p:nvPicPr>
          <p:cNvPr id="5" name="Picture 4">
            <a:extLst>
              <a:ext uri="{FF2B5EF4-FFF2-40B4-BE49-F238E27FC236}">
                <a16:creationId xmlns:a16="http://schemas.microsoft.com/office/drawing/2014/main" id="{7561ADC8-1266-4931-A389-66B0131ED46C}"/>
              </a:ext>
            </a:extLst>
          </p:cNvPr>
          <p:cNvPicPr>
            <a:picLocks noChangeAspect="1"/>
          </p:cNvPicPr>
          <p:nvPr/>
        </p:nvPicPr>
        <p:blipFill>
          <a:blip r:embed="rId3"/>
          <a:stretch>
            <a:fillRect/>
          </a:stretch>
        </p:blipFill>
        <p:spPr>
          <a:xfrm>
            <a:off x="1393584" y="3991556"/>
            <a:ext cx="3575982" cy="2564650"/>
          </a:xfrm>
          <a:prstGeom prst="rect">
            <a:avLst/>
          </a:prstGeom>
        </p:spPr>
      </p:pic>
      <p:pic>
        <p:nvPicPr>
          <p:cNvPr id="7" name="Picture 6">
            <a:extLst>
              <a:ext uri="{FF2B5EF4-FFF2-40B4-BE49-F238E27FC236}">
                <a16:creationId xmlns:a16="http://schemas.microsoft.com/office/drawing/2014/main" id="{50B87086-4A8D-4DC2-8A83-C96D3B3582B7}"/>
              </a:ext>
            </a:extLst>
          </p:cNvPr>
          <p:cNvPicPr>
            <a:picLocks noChangeAspect="1"/>
          </p:cNvPicPr>
          <p:nvPr/>
        </p:nvPicPr>
        <p:blipFill>
          <a:blip r:embed="rId4"/>
          <a:stretch>
            <a:fillRect/>
          </a:stretch>
        </p:blipFill>
        <p:spPr>
          <a:xfrm>
            <a:off x="947276" y="4084632"/>
            <a:ext cx="539394" cy="2308217"/>
          </a:xfrm>
          <a:prstGeom prst="rect">
            <a:avLst/>
          </a:prstGeom>
        </p:spPr>
      </p:pic>
      <p:sp>
        <p:nvSpPr>
          <p:cNvPr id="8" name="Rectangle 7">
            <a:extLst>
              <a:ext uri="{FF2B5EF4-FFF2-40B4-BE49-F238E27FC236}">
                <a16:creationId xmlns:a16="http://schemas.microsoft.com/office/drawing/2014/main" id="{39EB88D7-89AB-44B1-BEE5-5BA44E647461}"/>
              </a:ext>
            </a:extLst>
          </p:cNvPr>
          <p:cNvSpPr/>
          <p:nvPr/>
        </p:nvSpPr>
        <p:spPr>
          <a:xfrm>
            <a:off x="5087511" y="5886740"/>
            <a:ext cx="1375575" cy="646331"/>
          </a:xfrm>
          <a:prstGeom prst="rect">
            <a:avLst/>
          </a:prstGeom>
        </p:spPr>
        <p:txBody>
          <a:bodyPr wrap="square">
            <a:spAutoFit/>
          </a:bodyPr>
          <a:lstStyle/>
          <a:p>
            <a:r>
              <a:rPr lang="en-CA" sz="1200" dirty="0"/>
              <a:t>From the thesis of R. Ekelhof, 2016. TU Dortmund</a:t>
            </a:r>
          </a:p>
        </p:txBody>
      </p:sp>
      <p:pic>
        <p:nvPicPr>
          <p:cNvPr id="13" name="Content Placeholder 6">
            <a:extLst>
              <a:ext uri="{FF2B5EF4-FFF2-40B4-BE49-F238E27FC236}">
                <a16:creationId xmlns:a16="http://schemas.microsoft.com/office/drawing/2014/main" id="{F4940145-AE7C-47B9-8195-236A730D885B}"/>
              </a:ext>
            </a:extLst>
          </p:cNvPr>
          <p:cNvPicPr>
            <a:picLocks noChangeAspect="1"/>
          </p:cNvPicPr>
          <p:nvPr/>
        </p:nvPicPr>
        <p:blipFill>
          <a:blip r:embed="rId5"/>
          <a:stretch>
            <a:fillRect/>
          </a:stretch>
        </p:blipFill>
        <p:spPr>
          <a:xfrm>
            <a:off x="7082873" y="3164188"/>
            <a:ext cx="3303270" cy="1168504"/>
          </a:xfrm>
          <a:prstGeom prst="rect">
            <a:avLst/>
          </a:prstGeom>
        </p:spPr>
      </p:pic>
      <p:pic>
        <p:nvPicPr>
          <p:cNvPr id="14" name="Picture 13">
            <a:extLst>
              <a:ext uri="{FF2B5EF4-FFF2-40B4-BE49-F238E27FC236}">
                <a16:creationId xmlns:a16="http://schemas.microsoft.com/office/drawing/2014/main" id="{6D072BEC-25FE-4683-BE63-438EAF06987C}"/>
              </a:ext>
            </a:extLst>
          </p:cNvPr>
          <p:cNvPicPr>
            <a:picLocks noChangeAspect="1"/>
          </p:cNvPicPr>
          <p:nvPr/>
        </p:nvPicPr>
        <p:blipFill rotWithShape="1">
          <a:blip r:embed="rId6"/>
          <a:srcRect b="61422"/>
          <a:stretch/>
        </p:blipFill>
        <p:spPr>
          <a:xfrm>
            <a:off x="7491800" y="4237735"/>
            <a:ext cx="4413287" cy="1352034"/>
          </a:xfrm>
          <a:prstGeom prst="rect">
            <a:avLst/>
          </a:prstGeom>
        </p:spPr>
      </p:pic>
      <p:sp>
        <p:nvSpPr>
          <p:cNvPr id="15" name="TextBox 14">
            <a:extLst>
              <a:ext uri="{FF2B5EF4-FFF2-40B4-BE49-F238E27FC236}">
                <a16:creationId xmlns:a16="http://schemas.microsoft.com/office/drawing/2014/main" id="{099488D6-FC29-4DF1-A730-F61ED38EEA09}"/>
              </a:ext>
            </a:extLst>
          </p:cNvPr>
          <p:cNvSpPr txBox="1"/>
          <p:nvPr/>
        </p:nvSpPr>
        <p:spPr>
          <a:xfrm>
            <a:off x="9537644" y="4973389"/>
            <a:ext cx="2367443" cy="338554"/>
          </a:xfrm>
          <a:prstGeom prst="rect">
            <a:avLst/>
          </a:prstGeom>
          <a:noFill/>
        </p:spPr>
        <p:txBody>
          <a:bodyPr wrap="none" rtlCol="0">
            <a:spAutoFit/>
          </a:bodyPr>
          <a:lstStyle/>
          <a:p>
            <a:r>
              <a:rPr lang="en-US" sz="1600" b="1" dirty="0">
                <a:solidFill>
                  <a:srgbClr val="FF0000"/>
                </a:solidFill>
              </a:rPr>
              <a:t>Lots of “promising, but…”</a:t>
            </a:r>
          </a:p>
        </p:txBody>
      </p:sp>
      <p:sp>
        <p:nvSpPr>
          <p:cNvPr id="9" name="TextBox 8">
            <a:extLst>
              <a:ext uri="{FF2B5EF4-FFF2-40B4-BE49-F238E27FC236}">
                <a16:creationId xmlns:a16="http://schemas.microsoft.com/office/drawing/2014/main" id="{76546DC8-FF9C-4908-8528-C2AAA490B21D}"/>
              </a:ext>
            </a:extLst>
          </p:cNvPr>
          <p:cNvSpPr txBox="1"/>
          <p:nvPr/>
        </p:nvSpPr>
        <p:spPr>
          <a:xfrm>
            <a:off x="4984649" y="4542502"/>
            <a:ext cx="1199841" cy="600164"/>
          </a:xfrm>
          <a:prstGeom prst="rect">
            <a:avLst/>
          </a:prstGeom>
          <a:noFill/>
        </p:spPr>
        <p:txBody>
          <a:bodyPr wrap="square" rtlCol="0">
            <a:spAutoFit/>
          </a:bodyPr>
          <a:lstStyle/>
          <a:p>
            <a:r>
              <a:rPr lang="en-US" sz="1100" dirty="0"/>
              <a:t>Intrinsic attenuation length 3.5m</a:t>
            </a:r>
            <a:endParaRPr lang="en-CA" sz="1100" dirty="0"/>
          </a:p>
        </p:txBody>
      </p:sp>
      <p:sp>
        <p:nvSpPr>
          <p:cNvPr id="19" name="Rectangle 18">
            <a:extLst>
              <a:ext uri="{FF2B5EF4-FFF2-40B4-BE49-F238E27FC236}">
                <a16:creationId xmlns:a16="http://schemas.microsoft.com/office/drawing/2014/main" id="{CF596BDE-AF14-4E39-B9F7-E6021B057947}"/>
              </a:ext>
            </a:extLst>
          </p:cNvPr>
          <p:cNvSpPr/>
          <p:nvPr/>
        </p:nvSpPr>
        <p:spPr>
          <a:xfrm>
            <a:off x="2003729" y="4017186"/>
            <a:ext cx="3366609" cy="128586"/>
          </a:xfrm>
          <a:prstGeom prst="rect">
            <a:avLst/>
          </a:prstGeom>
          <a:gradFill>
            <a:gsLst>
              <a:gs pos="0">
                <a:schemeClr val="accent1">
                  <a:lumMod val="5000"/>
                  <a:lumOff val="95000"/>
                </a:schemeClr>
              </a:gs>
              <a:gs pos="84000">
                <a:schemeClr val="accent4"/>
              </a:gs>
              <a:gs pos="100000">
                <a:schemeClr val="accent4">
                  <a:lumMod val="50000"/>
                </a:schemeClr>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6" name="Straight Connector 5">
            <a:extLst>
              <a:ext uri="{FF2B5EF4-FFF2-40B4-BE49-F238E27FC236}">
                <a16:creationId xmlns:a16="http://schemas.microsoft.com/office/drawing/2014/main" id="{C5FF2F84-08BB-4745-A129-86D86A467F1D}"/>
              </a:ext>
            </a:extLst>
          </p:cNvPr>
          <p:cNvCxnSpPr/>
          <p:nvPr/>
        </p:nvCxnSpPr>
        <p:spPr>
          <a:xfrm>
            <a:off x="1948070" y="4802588"/>
            <a:ext cx="30214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ECB8CE4-0891-462B-9550-D4EE64994EED}"/>
              </a:ext>
            </a:extLst>
          </p:cNvPr>
          <p:cNvCxnSpPr>
            <a:cxnSpLocks/>
          </p:cNvCxnSpPr>
          <p:nvPr/>
        </p:nvCxnSpPr>
        <p:spPr>
          <a:xfrm>
            <a:off x="2003729" y="4572000"/>
            <a:ext cx="1840684" cy="0"/>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BE19A83-B929-443E-9680-C3D661FADEBE}"/>
              </a:ext>
            </a:extLst>
          </p:cNvPr>
          <p:cNvSpPr txBox="1"/>
          <p:nvPr/>
        </p:nvSpPr>
        <p:spPr>
          <a:xfrm>
            <a:off x="2049950" y="4371701"/>
            <a:ext cx="1462699" cy="430887"/>
          </a:xfrm>
          <a:prstGeom prst="rect">
            <a:avLst/>
          </a:prstGeom>
          <a:noFill/>
        </p:spPr>
        <p:txBody>
          <a:bodyPr wrap="square" rtlCol="0">
            <a:spAutoFit/>
          </a:bodyPr>
          <a:lstStyle/>
          <a:p>
            <a:r>
              <a:rPr lang="en-US" sz="1100" dirty="0"/>
              <a:t>Approx. Operational range of 78MJ</a:t>
            </a:r>
            <a:endParaRPr lang="en-CA" sz="1100" dirty="0"/>
          </a:p>
        </p:txBody>
      </p:sp>
      <p:sp>
        <p:nvSpPr>
          <p:cNvPr id="21" name="Date Placeholder 20">
            <a:extLst>
              <a:ext uri="{FF2B5EF4-FFF2-40B4-BE49-F238E27FC236}">
                <a16:creationId xmlns:a16="http://schemas.microsoft.com/office/drawing/2014/main" id="{C39BE92E-018B-4B89-9415-7E7534BA1A5C}"/>
              </a:ext>
            </a:extLst>
          </p:cNvPr>
          <p:cNvSpPr>
            <a:spLocks noGrp="1"/>
          </p:cNvSpPr>
          <p:nvPr>
            <p:ph type="dt" sz="half" idx="10"/>
          </p:nvPr>
        </p:nvSpPr>
        <p:spPr/>
        <p:txBody>
          <a:bodyPr/>
          <a:lstStyle/>
          <a:p>
            <a:fld id="{D965648E-B217-40F2-924D-DC57EFD1B643}" type="datetime1">
              <a:rPr lang="en-CA" smtClean="0"/>
              <a:t>2024-10-24</a:t>
            </a:fld>
            <a:endParaRPr lang="en-CA"/>
          </a:p>
        </p:txBody>
      </p:sp>
      <p:sp>
        <p:nvSpPr>
          <p:cNvPr id="22" name="Footer Placeholder 21">
            <a:extLst>
              <a:ext uri="{FF2B5EF4-FFF2-40B4-BE49-F238E27FC236}">
                <a16:creationId xmlns:a16="http://schemas.microsoft.com/office/drawing/2014/main" id="{EFD66155-637B-4270-BF0D-A5273BA4D7FF}"/>
              </a:ext>
            </a:extLst>
          </p:cNvPr>
          <p:cNvSpPr>
            <a:spLocks noGrp="1"/>
          </p:cNvSpPr>
          <p:nvPr>
            <p:ph type="ftr" sz="quarter" idx="11"/>
          </p:nvPr>
        </p:nvSpPr>
        <p:spPr/>
        <p:txBody>
          <a:bodyPr/>
          <a:lstStyle/>
          <a:p>
            <a:r>
              <a:rPr lang="en-CA"/>
              <a:t>Blake Leverington - ECFA DRD4 WP4.5</a:t>
            </a:r>
          </a:p>
        </p:txBody>
      </p:sp>
      <p:sp>
        <p:nvSpPr>
          <p:cNvPr id="23" name="Slide Number Placeholder 22">
            <a:extLst>
              <a:ext uri="{FF2B5EF4-FFF2-40B4-BE49-F238E27FC236}">
                <a16:creationId xmlns:a16="http://schemas.microsoft.com/office/drawing/2014/main" id="{E62C1E27-9675-4381-BA29-E1C6A8531293}"/>
              </a:ext>
            </a:extLst>
          </p:cNvPr>
          <p:cNvSpPr>
            <a:spLocks noGrp="1"/>
          </p:cNvSpPr>
          <p:nvPr>
            <p:ph type="sldNum" sz="quarter" idx="12"/>
          </p:nvPr>
        </p:nvSpPr>
        <p:spPr/>
        <p:txBody>
          <a:bodyPr/>
          <a:lstStyle/>
          <a:p>
            <a:fld id="{F3CBEF0A-F9E6-4719-9F84-4284135C0D90}" type="slidenum">
              <a:rPr lang="en-CA" smtClean="0"/>
              <a:t>8</a:t>
            </a:fld>
            <a:endParaRPr lang="en-CA"/>
          </a:p>
        </p:txBody>
      </p:sp>
    </p:spTree>
    <p:extLst>
      <p:ext uri="{BB962C8B-B14F-4D97-AF65-F5344CB8AC3E}">
        <p14:creationId xmlns:p14="http://schemas.microsoft.com/office/powerpoint/2010/main" val="280690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444622-916D-46C5-8F04-19C177832E6B}"/>
              </a:ext>
            </a:extLst>
          </p:cNvPr>
          <p:cNvSpPr>
            <a:spLocks noGrp="1"/>
          </p:cNvSpPr>
          <p:nvPr>
            <p:ph sz="half" idx="1"/>
          </p:nvPr>
        </p:nvSpPr>
        <p:spPr>
          <a:xfrm>
            <a:off x="914400" y="1073172"/>
            <a:ext cx="5181600" cy="5072766"/>
          </a:xfrm>
        </p:spPr>
        <p:txBody>
          <a:bodyPr>
            <a:normAutofit fontScale="92500" lnSpcReduction="10000"/>
          </a:bodyPr>
          <a:lstStyle/>
          <a:p>
            <a:pPr marL="0" indent="0">
              <a:buNone/>
            </a:pPr>
            <a:r>
              <a:rPr lang="en-US" sz="2000" dirty="0"/>
              <a:t>EPFL</a:t>
            </a:r>
          </a:p>
          <a:p>
            <a:pPr lvl="1"/>
            <a:r>
              <a:rPr lang="en-US" sz="1800" dirty="0"/>
              <a:t>Has produced a few fibre based trackers and telescopes for various experiments and projects</a:t>
            </a:r>
          </a:p>
          <a:p>
            <a:pPr lvl="1"/>
            <a:r>
              <a:rPr lang="en-US" sz="1800" dirty="0"/>
              <a:t>SiPM development with Hamamatsu and FBK; </a:t>
            </a:r>
            <a:r>
              <a:rPr lang="en-US" sz="1800" dirty="0" err="1"/>
              <a:t>microlenses</a:t>
            </a:r>
            <a:r>
              <a:rPr lang="en-US" sz="1800" dirty="0"/>
              <a:t>; irradiation studies</a:t>
            </a:r>
          </a:p>
          <a:p>
            <a:pPr lvl="1"/>
            <a:r>
              <a:rPr lang="en-US" sz="1800" dirty="0"/>
              <a:t>Fibre winding for </a:t>
            </a:r>
            <a:r>
              <a:rPr lang="en-US" sz="1800" b="1" dirty="0"/>
              <a:t>LHCB SciFi Tracker</a:t>
            </a:r>
          </a:p>
          <a:p>
            <a:pPr lvl="1"/>
            <a:r>
              <a:rPr lang="en-US" sz="1800" dirty="0"/>
              <a:t>Cryo-cooling of SiPMs for LHCb Upgrade 2</a:t>
            </a:r>
          </a:p>
          <a:p>
            <a:pPr lvl="1"/>
            <a:r>
              <a:rPr lang="en-US" sz="1800" dirty="0"/>
              <a:t>Investigating new scintillators with polymer chemists at EPFL</a:t>
            </a:r>
          </a:p>
          <a:p>
            <a:pPr lvl="1"/>
            <a:r>
              <a:rPr lang="en-US" sz="1800" dirty="0"/>
              <a:t>Good connection with Kuraray (fibres)</a:t>
            </a:r>
          </a:p>
          <a:p>
            <a:pPr lvl="1"/>
            <a:endParaRPr lang="en-US" sz="1800" dirty="0"/>
          </a:p>
          <a:p>
            <a:pPr marL="0" indent="0">
              <a:buNone/>
            </a:pPr>
            <a:r>
              <a:rPr lang="en-US" sz="2000" dirty="0"/>
              <a:t>Heidelberg</a:t>
            </a:r>
          </a:p>
          <a:p>
            <a:pPr lvl="1"/>
            <a:r>
              <a:rPr lang="en-US" sz="1800" dirty="0"/>
              <a:t>Module production for </a:t>
            </a:r>
            <a:r>
              <a:rPr lang="en-US" sz="1800" b="1" dirty="0"/>
              <a:t>LHCb SciFi Tracker</a:t>
            </a:r>
          </a:p>
          <a:p>
            <a:pPr lvl="1"/>
            <a:r>
              <a:rPr lang="en-US" sz="1800" dirty="0"/>
              <a:t>Irradiation studies of Fibres</a:t>
            </a:r>
          </a:p>
          <a:p>
            <a:pPr lvl="1"/>
            <a:r>
              <a:rPr lang="en-US" sz="1800" dirty="0"/>
              <a:t>Development of LHCb Upgrade 2 Fibre and Pixel Tracker</a:t>
            </a:r>
          </a:p>
          <a:p>
            <a:pPr lvl="1"/>
            <a:r>
              <a:rPr lang="en-US" sz="1800" dirty="0"/>
              <a:t>Ion-beam profile monitor for HIT clinic</a:t>
            </a:r>
          </a:p>
          <a:p>
            <a:pPr lvl="1"/>
            <a:r>
              <a:rPr lang="en-US" sz="1800" dirty="0"/>
              <a:t>Investigating new scintillators for fibres</a:t>
            </a:r>
            <a:endParaRPr lang="en-CA" sz="1800" dirty="0"/>
          </a:p>
        </p:txBody>
      </p:sp>
      <p:graphicFrame>
        <p:nvGraphicFramePr>
          <p:cNvPr id="5" name="Content Placeholder 4">
            <a:extLst>
              <a:ext uri="{FF2B5EF4-FFF2-40B4-BE49-F238E27FC236}">
                <a16:creationId xmlns:a16="http://schemas.microsoft.com/office/drawing/2014/main" id="{57300EDC-B266-4F32-A7C2-7FC462E50D2C}"/>
              </a:ext>
            </a:extLst>
          </p:cNvPr>
          <p:cNvGraphicFramePr>
            <a:graphicFrameLocks noGrp="1"/>
          </p:cNvGraphicFramePr>
          <p:nvPr>
            <p:ph sz="half" idx="2"/>
            <p:extLst/>
          </p:nvPr>
        </p:nvGraphicFramePr>
        <p:xfrm>
          <a:off x="8096417" y="530463"/>
          <a:ext cx="1790700" cy="1889760"/>
        </p:xfrm>
        <a:graphic>
          <a:graphicData uri="http://schemas.openxmlformats.org/drawingml/2006/table">
            <a:tbl>
              <a:tblPr/>
              <a:tblGrid>
                <a:gridCol w="1143000">
                  <a:extLst>
                    <a:ext uri="{9D8B030D-6E8A-4147-A177-3AD203B41FA5}">
                      <a16:colId xmlns:a16="http://schemas.microsoft.com/office/drawing/2014/main" val="2842423462"/>
                    </a:ext>
                  </a:extLst>
                </a:gridCol>
                <a:gridCol w="647700">
                  <a:extLst>
                    <a:ext uri="{9D8B030D-6E8A-4147-A177-3AD203B41FA5}">
                      <a16:colId xmlns:a16="http://schemas.microsoft.com/office/drawing/2014/main" val="3874128026"/>
                    </a:ext>
                  </a:extLst>
                </a:gridCol>
              </a:tblGrid>
              <a:tr h="190500">
                <a:tc>
                  <a:txBody>
                    <a:bodyPr/>
                    <a:lstStyle/>
                    <a:p>
                      <a:pPr algn="l" fontAlgn="b"/>
                      <a:r>
                        <a:rPr lang="en-CA" sz="1200" b="0" i="0" u="none" strike="noStrike" dirty="0">
                          <a:solidFill>
                            <a:srgbClr val="000000"/>
                          </a:solidFill>
                          <a:effectLst/>
                          <a:latin typeface="Calibri" panose="020F0502020204030204" pitchFamily="34" charset="0"/>
                        </a:rPr>
                        <a:t>WP 4.5</a:t>
                      </a:r>
                    </a:p>
                  </a:txBody>
                  <a:tcPr marL="7620" marR="7620" marT="762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tc>
                  <a:txBody>
                    <a:bodyPr/>
                    <a:lstStyle/>
                    <a:p>
                      <a:pPr algn="l" fontAlgn="b"/>
                      <a:r>
                        <a:rPr lang="en-CA" sz="1200" b="0" i="0" u="none" strike="noStrike">
                          <a:solidFill>
                            <a:srgbClr val="000000"/>
                          </a:solidFill>
                          <a:effectLst/>
                          <a:latin typeface="Calibri" panose="020F0502020204030204" pitchFamily="34" charset="0"/>
                        </a:rPr>
                        <a:t>4.5.1</a:t>
                      </a:r>
                    </a:p>
                  </a:txBody>
                  <a:tcPr marL="7620" marR="7620" marT="762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109746410"/>
                  </a:ext>
                </a:extLst>
              </a:tr>
              <a:tr h="190500">
                <a:tc>
                  <a:txBody>
                    <a:bodyPr/>
                    <a:lstStyle/>
                    <a:p>
                      <a:pPr algn="l" fontAlgn="b"/>
                      <a:r>
                        <a:rPr lang="en-CA" sz="1000" b="0" i="0" u="none" strike="noStrike">
                          <a:solidFill>
                            <a:srgbClr val="000000"/>
                          </a:solidFill>
                          <a:effectLst/>
                          <a:latin typeface="Arial" panose="020B0604020202020204" pitchFamily="34" charset="0"/>
                        </a:rPr>
                        <a:t>CERN SY-BI</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2763846019"/>
                  </a:ext>
                </a:extLst>
              </a:tr>
              <a:tr h="190500">
                <a:tc>
                  <a:txBody>
                    <a:bodyPr/>
                    <a:lstStyle/>
                    <a:p>
                      <a:pPr algn="l" fontAlgn="b"/>
                      <a:r>
                        <a:rPr lang="en-CA" sz="1000" b="0" i="0" u="none" strike="noStrike">
                          <a:solidFill>
                            <a:srgbClr val="000000"/>
                          </a:solidFill>
                          <a:effectLst/>
                          <a:latin typeface="Arial" panose="020B0604020202020204" pitchFamily="34" charset="0"/>
                        </a:rPr>
                        <a:t>CERN-EP</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617262617"/>
                  </a:ext>
                </a:extLst>
              </a:tr>
              <a:tr h="190500">
                <a:tc>
                  <a:txBody>
                    <a:bodyPr/>
                    <a:lstStyle/>
                    <a:p>
                      <a:pPr algn="l" fontAlgn="b"/>
                      <a:r>
                        <a:rPr lang="en-CA" sz="1000" b="0" i="0" u="none" strike="noStrike">
                          <a:solidFill>
                            <a:srgbClr val="000000"/>
                          </a:solidFill>
                          <a:effectLst/>
                          <a:latin typeface="Arial" panose="020B0604020202020204" pitchFamily="34" charset="0"/>
                        </a:rPr>
                        <a:t>CERN-LHCb</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2091356997"/>
                  </a:ext>
                </a:extLst>
              </a:tr>
              <a:tr h="190500">
                <a:tc>
                  <a:txBody>
                    <a:bodyPr/>
                    <a:lstStyle/>
                    <a:p>
                      <a:pPr algn="l" fontAlgn="b"/>
                      <a:r>
                        <a:rPr lang="en-CA" sz="1000" b="0" i="0" u="none" strike="noStrike">
                          <a:solidFill>
                            <a:srgbClr val="000000"/>
                          </a:solidFill>
                          <a:effectLst/>
                          <a:latin typeface="Arial" panose="020B0604020202020204" pitchFamily="34" charset="0"/>
                        </a:rPr>
                        <a:t>Clermont-Ferrand</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2229947264"/>
                  </a:ext>
                </a:extLst>
              </a:tr>
              <a:tr h="190500">
                <a:tc>
                  <a:txBody>
                    <a:bodyPr/>
                    <a:lstStyle/>
                    <a:p>
                      <a:pPr algn="l" fontAlgn="b"/>
                      <a:r>
                        <a:rPr lang="en-CA" sz="1000" b="0" i="0" u="none" strike="noStrike">
                          <a:solidFill>
                            <a:srgbClr val="000000"/>
                          </a:solidFill>
                          <a:effectLst/>
                          <a:latin typeface="Arial" panose="020B0604020202020204" pitchFamily="34" charset="0"/>
                        </a:rPr>
                        <a:t>Heidelberg</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1066896836"/>
                  </a:ext>
                </a:extLst>
              </a:tr>
              <a:tr h="190500">
                <a:tc>
                  <a:txBody>
                    <a:bodyPr/>
                    <a:lstStyle/>
                    <a:p>
                      <a:pPr algn="l" fontAlgn="b"/>
                      <a:r>
                        <a:rPr lang="en-CA" sz="1000" b="0" i="0" u="none" strike="noStrike">
                          <a:solidFill>
                            <a:srgbClr val="000000"/>
                          </a:solidFill>
                          <a:effectLst/>
                          <a:latin typeface="Arial" panose="020B0604020202020204" pitchFamily="34" charset="0"/>
                        </a:rPr>
                        <a:t>Lausanne - EPFL</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0" i="0" u="none" strike="noStrike">
                          <a:solidFill>
                            <a:srgbClr val="000000"/>
                          </a:solidFill>
                          <a:effectLst/>
                          <a:latin typeface="Calibri" panose="020F0502020204030204" pitchFamily="34" charset="0"/>
                        </a:rPr>
                        <a:t>x</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466376551"/>
                  </a:ext>
                </a:extLst>
              </a:tr>
              <a:tr h="190500">
                <a:tc>
                  <a:txBody>
                    <a:bodyPr/>
                    <a:lstStyle/>
                    <a:p>
                      <a:pPr algn="l" fontAlgn="b"/>
                      <a:r>
                        <a:rPr lang="en-CA" sz="1100" b="1" i="0" u="none" strike="noStrike" dirty="0">
                          <a:solidFill>
                            <a:srgbClr val="000000"/>
                          </a:solidFill>
                          <a:effectLst/>
                          <a:latin typeface="Arial" panose="020B0604020202020204" pitchFamily="34" charset="0"/>
                        </a:rPr>
                        <a:t>No. of groups</a:t>
                      </a:r>
                    </a:p>
                  </a:txBody>
                  <a:tcPr marL="7620" marR="7620" marT="762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1200" b="1" i="0" u="none" strike="noStrike" dirty="0">
                          <a:solidFill>
                            <a:srgbClr val="000000"/>
                          </a:solidFill>
                          <a:effectLst/>
                          <a:latin typeface="Calibri" panose="020F0502020204030204" pitchFamily="34" charset="0"/>
                        </a:rPr>
                        <a:t>6</a:t>
                      </a:r>
                    </a:p>
                  </a:txBody>
                  <a:tcPr marL="7620" marR="7620" marT="76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451466678"/>
                  </a:ext>
                </a:extLst>
              </a:tr>
            </a:tbl>
          </a:graphicData>
        </a:graphic>
      </p:graphicFrame>
      <p:sp>
        <p:nvSpPr>
          <p:cNvPr id="2" name="Title 1">
            <a:extLst>
              <a:ext uri="{FF2B5EF4-FFF2-40B4-BE49-F238E27FC236}">
                <a16:creationId xmlns:a16="http://schemas.microsoft.com/office/drawing/2014/main" id="{948D03E3-DBC8-4AA6-91A6-EB1B1BE9DFF5}"/>
              </a:ext>
            </a:extLst>
          </p:cNvPr>
          <p:cNvSpPr>
            <a:spLocks noGrp="1"/>
          </p:cNvSpPr>
          <p:nvPr>
            <p:ph type="title"/>
          </p:nvPr>
        </p:nvSpPr>
        <p:spPr>
          <a:xfrm>
            <a:off x="838200" y="124629"/>
            <a:ext cx="10515600" cy="811668"/>
          </a:xfrm>
        </p:spPr>
        <p:txBody>
          <a:bodyPr/>
          <a:lstStyle/>
          <a:p>
            <a:r>
              <a:rPr lang="en-US" dirty="0"/>
              <a:t>Participating Groups</a:t>
            </a:r>
            <a:endParaRPr lang="en-CA" dirty="0"/>
          </a:p>
        </p:txBody>
      </p:sp>
      <p:sp>
        <p:nvSpPr>
          <p:cNvPr id="6" name="TextBox 5">
            <a:extLst>
              <a:ext uri="{FF2B5EF4-FFF2-40B4-BE49-F238E27FC236}">
                <a16:creationId xmlns:a16="http://schemas.microsoft.com/office/drawing/2014/main" id="{64C76340-CB42-44C4-AD7B-C53FF36FAE32}"/>
              </a:ext>
            </a:extLst>
          </p:cNvPr>
          <p:cNvSpPr txBox="1"/>
          <p:nvPr/>
        </p:nvSpPr>
        <p:spPr>
          <a:xfrm>
            <a:off x="6698760" y="2837340"/>
            <a:ext cx="5271715" cy="3031599"/>
          </a:xfrm>
          <a:prstGeom prst="rect">
            <a:avLst/>
          </a:prstGeom>
          <a:noFill/>
        </p:spPr>
        <p:txBody>
          <a:bodyPr wrap="square" rtlCol="0">
            <a:spAutoFit/>
          </a:bodyPr>
          <a:lstStyle/>
          <a:p>
            <a:r>
              <a:rPr lang="en-US" sz="1700" dirty="0"/>
              <a:t>CERN-LHCb + -EP + SY-BI</a:t>
            </a:r>
          </a:p>
          <a:p>
            <a:pPr marL="742950" lvl="1" indent="-285750">
              <a:buFont typeface="Arial" panose="020B0604020202020204" pitchFamily="34" charset="0"/>
              <a:buChar char="•"/>
            </a:pPr>
            <a:r>
              <a:rPr lang="en-US" sz="1500" dirty="0"/>
              <a:t>SPACAL for </a:t>
            </a:r>
            <a:r>
              <a:rPr lang="en-US" sz="1500" b="1" dirty="0"/>
              <a:t>LHCb ECAL </a:t>
            </a:r>
            <a:r>
              <a:rPr lang="en-US" sz="1500" dirty="0"/>
              <a:t>LS3 and Run5/6 Upgrades</a:t>
            </a:r>
          </a:p>
          <a:p>
            <a:pPr marL="742950" lvl="1" indent="-285750">
              <a:buFont typeface="Arial" panose="020B0604020202020204" pitchFamily="34" charset="0"/>
              <a:buChar char="•"/>
            </a:pPr>
            <a:r>
              <a:rPr lang="en-US" sz="1500" dirty="0"/>
              <a:t>Irradiation of Scintillators</a:t>
            </a:r>
          </a:p>
          <a:p>
            <a:pPr marL="742950" lvl="1" indent="-285750">
              <a:buFont typeface="Arial" panose="020B0604020202020204" pitchFamily="34" charset="0"/>
              <a:buChar char="•"/>
            </a:pPr>
            <a:r>
              <a:rPr lang="en-US" sz="1500" b="1" dirty="0"/>
              <a:t>LHCb SciFi </a:t>
            </a:r>
            <a:r>
              <a:rPr lang="en-US" sz="1500" dirty="0"/>
              <a:t>QA</a:t>
            </a:r>
          </a:p>
          <a:p>
            <a:pPr marL="742950" lvl="1" indent="-285750">
              <a:buFont typeface="Arial" panose="020B0604020202020204" pitchFamily="34" charset="0"/>
              <a:buChar char="•"/>
            </a:pPr>
            <a:r>
              <a:rPr lang="en-US" sz="1500" dirty="0"/>
              <a:t>Scintillator irradiation and characterization</a:t>
            </a:r>
          </a:p>
          <a:p>
            <a:pPr marL="742950" lvl="1" indent="-285750">
              <a:buFont typeface="Arial" panose="020B0604020202020204" pitchFamily="34" charset="0"/>
              <a:buChar char="•"/>
            </a:pPr>
            <a:r>
              <a:rPr lang="en-US" sz="1500" dirty="0"/>
              <a:t>Beam Instrumentation </a:t>
            </a:r>
          </a:p>
          <a:p>
            <a:pPr marL="285750" indent="-285750">
              <a:buFont typeface="Arial" panose="020B0604020202020204" pitchFamily="34" charset="0"/>
              <a:buChar char="•"/>
            </a:pPr>
            <a:endParaRPr lang="en-US" dirty="0"/>
          </a:p>
          <a:p>
            <a:r>
              <a:rPr lang="en-US" sz="1700" dirty="0"/>
              <a:t>Clermont-Ferrand (Pascal Perret et al.)</a:t>
            </a:r>
          </a:p>
          <a:p>
            <a:pPr marL="742950" lvl="1" indent="-285750">
              <a:buFont typeface="Arial" panose="020B0604020202020204" pitchFamily="34" charset="0"/>
              <a:buChar char="•"/>
            </a:pPr>
            <a:r>
              <a:rPr lang="en-US" sz="1500" b="1" dirty="0"/>
              <a:t>LHCb SciFi </a:t>
            </a:r>
            <a:r>
              <a:rPr lang="en-US" sz="1500" dirty="0"/>
              <a:t>Tracker Electronics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sz="2000" dirty="0"/>
              <a:t>Other groups expressed interest in the WG, but not willing to commit to a WP (yet?)</a:t>
            </a:r>
            <a:endParaRPr lang="en-CA" sz="2000" dirty="0"/>
          </a:p>
        </p:txBody>
      </p:sp>
      <p:sp>
        <p:nvSpPr>
          <p:cNvPr id="7" name="Date Placeholder 6">
            <a:extLst>
              <a:ext uri="{FF2B5EF4-FFF2-40B4-BE49-F238E27FC236}">
                <a16:creationId xmlns:a16="http://schemas.microsoft.com/office/drawing/2014/main" id="{71DABFA8-BC4A-4499-BB7B-AB39024EB1A8}"/>
              </a:ext>
            </a:extLst>
          </p:cNvPr>
          <p:cNvSpPr>
            <a:spLocks noGrp="1"/>
          </p:cNvSpPr>
          <p:nvPr>
            <p:ph type="dt" sz="half" idx="10"/>
          </p:nvPr>
        </p:nvSpPr>
        <p:spPr/>
        <p:txBody>
          <a:bodyPr/>
          <a:lstStyle/>
          <a:p>
            <a:fld id="{097B6D1B-B8FF-44D7-9851-404A7FA112D2}" type="datetime1">
              <a:rPr lang="en-CA" smtClean="0"/>
              <a:t>2024-10-24</a:t>
            </a:fld>
            <a:endParaRPr lang="en-CA"/>
          </a:p>
        </p:txBody>
      </p:sp>
      <p:sp>
        <p:nvSpPr>
          <p:cNvPr id="8" name="Footer Placeholder 7">
            <a:extLst>
              <a:ext uri="{FF2B5EF4-FFF2-40B4-BE49-F238E27FC236}">
                <a16:creationId xmlns:a16="http://schemas.microsoft.com/office/drawing/2014/main" id="{BF1A5857-A8E8-4C79-A9BB-7A8CE9196658}"/>
              </a:ext>
            </a:extLst>
          </p:cNvPr>
          <p:cNvSpPr>
            <a:spLocks noGrp="1"/>
          </p:cNvSpPr>
          <p:nvPr>
            <p:ph type="ftr" sz="quarter" idx="11"/>
          </p:nvPr>
        </p:nvSpPr>
        <p:spPr/>
        <p:txBody>
          <a:bodyPr/>
          <a:lstStyle/>
          <a:p>
            <a:r>
              <a:rPr lang="en-CA" dirty="0"/>
              <a:t>Blake Leverington - ECFA DRD4 WP4.5</a:t>
            </a:r>
          </a:p>
        </p:txBody>
      </p:sp>
      <p:sp>
        <p:nvSpPr>
          <p:cNvPr id="9" name="Slide Number Placeholder 8">
            <a:extLst>
              <a:ext uri="{FF2B5EF4-FFF2-40B4-BE49-F238E27FC236}">
                <a16:creationId xmlns:a16="http://schemas.microsoft.com/office/drawing/2014/main" id="{11DF014B-2CFB-4246-98BA-57D5894471EA}"/>
              </a:ext>
            </a:extLst>
          </p:cNvPr>
          <p:cNvSpPr>
            <a:spLocks noGrp="1"/>
          </p:cNvSpPr>
          <p:nvPr>
            <p:ph type="sldNum" sz="quarter" idx="12"/>
          </p:nvPr>
        </p:nvSpPr>
        <p:spPr/>
        <p:txBody>
          <a:bodyPr/>
          <a:lstStyle/>
          <a:p>
            <a:fld id="{F3CBEF0A-F9E6-4719-9F84-4284135C0D90}" type="slidenum">
              <a:rPr lang="en-CA" smtClean="0"/>
              <a:t>9</a:t>
            </a:fld>
            <a:endParaRPr lang="en-CA"/>
          </a:p>
        </p:txBody>
      </p:sp>
    </p:spTree>
    <p:extLst>
      <p:ext uri="{BB962C8B-B14F-4D97-AF65-F5344CB8AC3E}">
        <p14:creationId xmlns:p14="http://schemas.microsoft.com/office/powerpoint/2010/main" val="3077679219"/>
      </p:ext>
    </p:extLst>
  </p:cSld>
  <p:clrMapOvr>
    <a:masterClrMapping/>
  </p:clrMapOvr>
</p:sld>
</file>

<file path=ppt/theme/theme1.xml><?xml version="1.0" encoding="utf-8"?>
<a:theme xmlns:a="http://schemas.openxmlformats.org/drawingml/2006/main" name="LHCbSciFi_Form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A698FC95-2F5A-4718-ABA1-FAD9F174CF78}" vid="{06071303-AC64-419F-8C9C-F6C8097398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 Sub-committee on RTA &amp; Subdetectors</Template>
  <TotalTime>0</TotalTime>
  <Words>1115</Words>
  <Application>Microsoft Office PowerPoint</Application>
  <PresentationFormat>Widescreen</PresentationFormat>
  <Paragraphs>163</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Franklin Gothic Book</vt:lpstr>
      <vt:lpstr>Franklin Gothic Medium</vt:lpstr>
      <vt:lpstr>Wingdings</vt:lpstr>
      <vt:lpstr>LHCbSciFi_Formal</vt:lpstr>
      <vt:lpstr>ECFA DRD4 Work-Package(s) 4.5 Scintillating Fibres and Transition Radiation Detectors</vt:lpstr>
      <vt:lpstr>WP 4.5.1 (the only task so far)</vt:lpstr>
      <vt:lpstr>WP 4.5.1 (the only task so far)</vt:lpstr>
      <vt:lpstr>WP 4.5.1 </vt:lpstr>
      <vt:lpstr>4.5.1 Work in Progress</vt:lpstr>
      <vt:lpstr>4.5.1 Work in Progress</vt:lpstr>
      <vt:lpstr>PowerPoint Presentation</vt:lpstr>
      <vt:lpstr>WP 4.5</vt:lpstr>
      <vt:lpstr>Participating Groups</vt:lpstr>
      <vt:lpstr>WP 4.5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leverington</dc:creator>
  <cp:lastModifiedBy>leverington</cp:lastModifiedBy>
  <cp:revision>61</cp:revision>
  <dcterms:created xsi:type="dcterms:W3CDTF">2023-11-24T12:45:58Z</dcterms:created>
  <dcterms:modified xsi:type="dcterms:W3CDTF">2024-10-24T14:11:06Z</dcterms:modified>
</cp:coreProperties>
</file>