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drawings/drawing1.xml" ContentType="application/vnd.openxmlformats-officedocument.drawingml.chartshapes+xml"/>
  <Override PartName="/ppt/charts/chart2.xml" ContentType="application/vnd.openxmlformats-officedocument.drawingml.chart+xml"/>
  <Override PartName="/ppt/drawings/drawing2.xml" ContentType="application/vnd.openxmlformats-officedocument.drawingml.chartshapes+xml"/>
  <Override PartName="/ppt/notesSlides/notesSlide5.xml" ContentType="application/vnd.openxmlformats-officedocument.presentationml.notesSlide+xml"/>
  <Override PartName="/ppt/charts/chart3.xml" ContentType="application/vnd.openxmlformats-officedocument.drawingml.chart+xml"/>
  <Override PartName="/ppt/drawings/drawing3.xml" ContentType="application/vnd.openxmlformats-officedocument.drawingml.chartshapes+xml"/>
  <Override PartName="/ppt/charts/chart4.xml" ContentType="application/vnd.openxmlformats-officedocument.drawingml.chart+xml"/>
  <Override PartName="/ppt/tags/tag1.xml" ContentType="application/vnd.openxmlformats-officedocument.presentationml.tags+xml"/>
  <Override PartName="/ppt/tags/tag2.xml" ContentType="application/vnd.openxmlformats-officedocument.presentationml.tags+xml"/>
  <Override PartName="/ppt/charts/chart5.xml" ContentType="application/vnd.openxmlformats-officedocument.drawingml.chart+xml"/>
  <Override PartName="/ppt/charts/style1.xml" ContentType="application/vnd.ms-office.chartstyle+xml"/>
  <Override PartName="/ppt/charts/colors1.xml" ContentType="application/vnd.ms-office.chartcolorstyl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bookmarkIdSeed="2">
  <p:sldMasterIdLst>
    <p:sldMasterId id="2147483648" r:id="rId1"/>
    <p:sldMasterId id="2147483661" r:id="rId2"/>
  </p:sldMasterIdLst>
  <p:notesMasterIdLst>
    <p:notesMasterId r:id="rId75"/>
  </p:notesMasterIdLst>
  <p:handoutMasterIdLst>
    <p:handoutMasterId r:id="rId76"/>
  </p:handoutMasterIdLst>
  <p:sldIdLst>
    <p:sldId id="615" r:id="rId3"/>
    <p:sldId id="922" r:id="rId4"/>
    <p:sldId id="1110" r:id="rId5"/>
    <p:sldId id="1424" r:id="rId6"/>
    <p:sldId id="287" r:id="rId7"/>
    <p:sldId id="1427" r:id="rId8"/>
    <p:sldId id="1428" r:id="rId9"/>
    <p:sldId id="1429" r:id="rId10"/>
    <p:sldId id="1418" r:id="rId11"/>
    <p:sldId id="1430" r:id="rId12"/>
    <p:sldId id="1432" r:id="rId13"/>
    <p:sldId id="1482" r:id="rId14"/>
    <p:sldId id="1431" r:id="rId15"/>
    <p:sldId id="1434" r:id="rId16"/>
    <p:sldId id="1440" r:id="rId17"/>
    <p:sldId id="1436" r:id="rId18"/>
    <p:sldId id="1443" r:id="rId19"/>
    <p:sldId id="1437" r:id="rId20"/>
    <p:sldId id="1448" r:id="rId21"/>
    <p:sldId id="1438" r:id="rId22"/>
    <p:sldId id="1455" r:id="rId23"/>
    <p:sldId id="1480" r:id="rId24"/>
    <p:sldId id="1444" r:id="rId25"/>
    <p:sldId id="1445" r:id="rId26"/>
    <p:sldId id="1446" r:id="rId27"/>
    <p:sldId id="1447" r:id="rId28"/>
    <p:sldId id="1474" r:id="rId29"/>
    <p:sldId id="1439" r:id="rId30"/>
    <p:sldId id="1477" r:id="rId31"/>
    <p:sldId id="1476" r:id="rId32"/>
    <p:sldId id="1456" r:id="rId33"/>
    <p:sldId id="1441" r:id="rId34"/>
    <p:sldId id="1442" r:id="rId35"/>
    <p:sldId id="1481" r:id="rId36"/>
    <p:sldId id="923" r:id="rId37"/>
    <p:sldId id="924" r:id="rId38"/>
    <p:sldId id="925" r:id="rId39"/>
    <p:sldId id="931" r:id="rId40"/>
    <p:sldId id="1460" r:id="rId41"/>
    <p:sldId id="1475" r:id="rId42"/>
    <p:sldId id="1422" r:id="rId43"/>
    <p:sldId id="1310" r:id="rId44"/>
    <p:sldId id="1309" r:id="rId45"/>
    <p:sldId id="1143" r:id="rId46"/>
    <p:sldId id="1479" r:id="rId47"/>
    <p:sldId id="1189" r:id="rId48"/>
    <p:sldId id="1190" r:id="rId49"/>
    <p:sldId id="1191" r:id="rId50"/>
    <p:sldId id="1192" r:id="rId51"/>
    <p:sldId id="1193" r:id="rId52"/>
    <p:sldId id="1195" r:id="rId53"/>
    <p:sldId id="1411" r:id="rId54"/>
    <p:sldId id="1412" r:id="rId55"/>
    <p:sldId id="1197" r:id="rId56"/>
    <p:sldId id="1277" r:id="rId57"/>
    <p:sldId id="1198" r:id="rId58"/>
    <p:sldId id="914" r:id="rId59"/>
    <p:sldId id="955" r:id="rId60"/>
    <p:sldId id="956" r:id="rId61"/>
    <p:sldId id="957" r:id="rId62"/>
    <p:sldId id="1175" r:id="rId63"/>
    <p:sldId id="1401" r:id="rId64"/>
    <p:sldId id="1402" r:id="rId65"/>
    <p:sldId id="1403" r:id="rId66"/>
    <p:sldId id="1404" r:id="rId67"/>
    <p:sldId id="783" r:id="rId68"/>
    <p:sldId id="784" r:id="rId69"/>
    <p:sldId id="785" r:id="rId70"/>
    <p:sldId id="786" r:id="rId71"/>
    <p:sldId id="797" r:id="rId72"/>
    <p:sldId id="787" r:id="rId73"/>
    <p:sldId id="892" r:id="rId7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3484CC"/>
    <a:srgbClr val="B51BA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yle moyen 2 - Accentuation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400" autoAdjust="0"/>
    <p:restoredTop sz="94660"/>
  </p:normalViewPr>
  <p:slideViewPr>
    <p:cSldViewPr snapToGrid="0">
      <p:cViewPr>
        <p:scale>
          <a:sx n="66" d="100"/>
          <a:sy n="66" d="100"/>
        </p:scale>
        <p:origin x="1234" y="322"/>
      </p:cViewPr>
      <p:guideLst/>
    </p:cSldViewPr>
  </p:slideViewPr>
  <p:notesTextViewPr>
    <p:cViewPr>
      <p:scale>
        <a:sx n="1" d="1"/>
        <a:sy n="1" d="1"/>
      </p:scale>
      <p:origin x="0" y="0"/>
    </p:cViewPr>
  </p:notesTextViewPr>
  <p:sorterViewPr>
    <p:cViewPr>
      <p:scale>
        <a:sx n="57" d="100"/>
        <a:sy n="57" d="100"/>
      </p:scale>
      <p:origin x="0" y="-2414"/>
    </p:cViewPr>
  </p:sorter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4.xml"/><Relationship Id="rId21" Type="http://schemas.openxmlformats.org/officeDocument/2006/relationships/slide" Target="slides/slide19.xml"/><Relationship Id="rId42" Type="http://schemas.openxmlformats.org/officeDocument/2006/relationships/slide" Target="slides/slide40.xml"/><Relationship Id="rId47" Type="http://schemas.openxmlformats.org/officeDocument/2006/relationships/slide" Target="slides/slide45.xml"/><Relationship Id="rId63" Type="http://schemas.openxmlformats.org/officeDocument/2006/relationships/slide" Target="slides/slide61.xml"/><Relationship Id="rId68" Type="http://schemas.openxmlformats.org/officeDocument/2006/relationships/slide" Target="slides/slide66.xml"/><Relationship Id="rId16" Type="http://schemas.openxmlformats.org/officeDocument/2006/relationships/slide" Target="slides/slide1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slide" Target="slides/slide38.xml"/><Relationship Id="rId45" Type="http://schemas.openxmlformats.org/officeDocument/2006/relationships/slide" Target="slides/slide43.xml"/><Relationship Id="rId53" Type="http://schemas.openxmlformats.org/officeDocument/2006/relationships/slide" Target="slides/slide51.xml"/><Relationship Id="rId58" Type="http://schemas.openxmlformats.org/officeDocument/2006/relationships/slide" Target="slides/slide56.xml"/><Relationship Id="rId66" Type="http://schemas.openxmlformats.org/officeDocument/2006/relationships/slide" Target="slides/slide64.xml"/><Relationship Id="rId74" Type="http://schemas.openxmlformats.org/officeDocument/2006/relationships/slide" Target="slides/slide72.xml"/><Relationship Id="rId79" Type="http://schemas.openxmlformats.org/officeDocument/2006/relationships/theme" Target="theme/theme1.xml"/><Relationship Id="rId5" Type="http://schemas.openxmlformats.org/officeDocument/2006/relationships/slide" Target="slides/slide3.xml"/><Relationship Id="rId61" Type="http://schemas.openxmlformats.org/officeDocument/2006/relationships/slide" Target="slides/slide59.xml"/><Relationship Id="rId19" Type="http://schemas.openxmlformats.org/officeDocument/2006/relationships/slide" Target="slides/slide1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slide" Target="slides/slide41.xml"/><Relationship Id="rId48" Type="http://schemas.openxmlformats.org/officeDocument/2006/relationships/slide" Target="slides/slide46.xml"/><Relationship Id="rId56" Type="http://schemas.openxmlformats.org/officeDocument/2006/relationships/slide" Target="slides/slide54.xml"/><Relationship Id="rId64" Type="http://schemas.openxmlformats.org/officeDocument/2006/relationships/slide" Target="slides/slide62.xml"/><Relationship Id="rId69" Type="http://schemas.openxmlformats.org/officeDocument/2006/relationships/slide" Target="slides/slide67.xml"/><Relationship Id="rId77" Type="http://schemas.openxmlformats.org/officeDocument/2006/relationships/presProps" Target="presProps.xml"/><Relationship Id="rId8" Type="http://schemas.openxmlformats.org/officeDocument/2006/relationships/slide" Target="slides/slide6.xml"/><Relationship Id="rId51" Type="http://schemas.openxmlformats.org/officeDocument/2006/relationships/slide" Target="slides/slide49.xml"/><Relationship Id="rId72" Type="http://schemas.openxmlformats.org/officeDocument/2006/relationships/slide" Target="slides/slide70.xml"/><Relationship Id="rId80" Type="http://schemas.openxmlformats.org/officeDocument/2006/relationships/tableStyles" Target="tableStyles.xml"/><Relationship Id="rId3" Type="http://schemas.openxmlformats.org/officeDocument/2006/relationships/slide" Target="slides/slide1.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46" Type="http://schemas.openxmlformats.org/officeDocument/2006/relationships/slide" Target="slides/slide44.xml"/><Relationship Id="rId59" Type="http://schemas.openxmlformats.org/officeDocument/2006/relationships/slide" Target="slides/slide57.xml"/><Relationship Id="rId67" Type="http://schemas.openxmlformats.org/officeDocument/2006/relationships/slide" Target="slides/slide65.xml"/><Relationship Id="rId20" Type="http://schemas.openxmlformats.org/officeDocument/2006/relationships/slide" Target="slides/slide18.xml"/><Relationship Id="rId41" Type="http://schemas.openxmlformats.org/officeDocument/2006/relationships/slide" Target="slides/slide39.xml"/><Relationship Id="rId54" Type="http://schemas.openxmlformats.org/officeDocument/2006/relationships/slide" Target="slides/slide52.xml"/><Relationship Id="rId62" Type="http://schemas.openxmlformats.org/officeDocument/2006/relationships/slide" Target="slides/slide60.xml"/><Relationship Id="rId70" Type="http://schemas.openxmlformats.org/officeDocument/2006/relationships/slide" Target="slides/slide68.xml"/><Relationship Id="rId75"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4.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49" Type="http://schemas.openxmlformats.org/officeDocument/2006/relationships/slide" Target="slides/slide47.xml"/><Relationship Id="rId57" Type="http://schemas.openxmlformats.org/officeDocument/2006/relationships/slide" Target="slides/slide55.xml"/><Relationship Id="rId10" Type="http://schemas.openxmlformats.org/officeDocument/2006/relationships/slide" Target="slides/slide8.xml"/><Relationship Id="rId31" Type="http://schemas.openxmlformats.org/officeDocument/2006/relationships/slide" Target="slides/slide29.xml"/><Relationship Id="rId44" Type="http://schemas.openxmlformats.org/officeDocument/2006/relationships/slide" Target="slides/slide42.xml"/><Relationship Id="rId52" Type="http://schemas.openxmlformats.org/officeDocument/2006/relationships/slide" Target="slides/slide50.xml"/><Relationship Id="rId60" Type="http://schemas.openxmlformats.org/officeDocument/2006/relationships/slide" Target="slides/slide58.xml"/><Relationship Id="rId65" Type="http://schemas.openxmlformats.org/officeDocument/2006/relationships/slide" Target="slides/slide63.xml"/><Relationship Id="rId73" Type="http://schemas.openxmlformats.org/officeDocument/2006/relationships/slide" Target="slides/slide71.xml"/><Relationship Id="rId78"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3" Type="http://schemas.openxmlformats.org/officeDocument/2006/relationships/slide" Target="slides/slide11.xml"/><Relationship Id="rId18" Type="http://schemas.openxmlformats.org/officeDocument/2006/relationships/slide" Target="slides/slide16.xml"/><Relationship Id="rId39" Type="http://schemas.openxmlformats.org/officeDocument/2006/relationships/slide" Target="slides/slide37.xml"/><Relationship Id="rId34" Type="http://schemas.openxmlformats.org/officeDocument/2006/relationships/slide" Target="slides/slide32.xml"/><Relationship Id="rId50" Type="http://schemas.openxmlformats.org/officeDocument/2006/relationships/slide" Target="slides/slide48.xml"/><Relationship Id="rId55" Type="http://schemas.openxmlformats.org/officeDocument/2006/relationships/slide" Target="slides/slide53.xml"/><Relationship Id="rId76" Type="http://schemas.openxmlformats.org/officeDocument/2006/relationships/handoutMaster" Target="handoutMasters/handoutMaster1.xml"/><Relationship Id="rId7" Type="http://schemas.openxmlformats.org/officeDocument/2006/relationships/slide" Target="slides/slide5.xml"/><Relationship Id="rId71" Type="http://schemas.openxmlformats.org/officeDocument/2006/relationships/slide" Target="slides/slide69.xml"/><Relationship Id="rId2" Type="http://schemas.openxmlformats.org/officeDocument/2006/relationships/slideMaster" Target="slideMasters/slideMaster2.xml"/><Relationship Id="rId29" Type="http://schemas.openxmlformats.org/officeDocument/2006/relationships/slide" Target="slides/slide27.xml"/></Relationships>
</file>

<file path=ppt/charts/_rels/chart1.xml.rels><?xml version="1.0" encoding="UTF-8" standalone="yes"?>
<Relationships xmlns="http://schemas.openxmlformats.org/package/2006/relationships"><Relationship Id="rId1" Type="http://schemas.openxmlformats.org/officeDocument/2006/relationships/chartUserShapes" Target="../drawings/drawing1.xml"/></Relationships>
</file>

<file path=ppt/charts/_rels/chart2.xml.rels><?xml version="1.0" encoding="UTF-8" standalone="yes"?>
<Relationships xmlns="http://schemas.openxmlformats.org/package/2006/relationships"><Relationship Id="rId1" Type="http://schemas.openxmlformats.org/officeDocument/2006/relationships/chartUserShapes" Target="../drawings/drawing2.xml"/></Relationships>
</file>

<file path=ppt/charts/_rels/chart3.xml.rels><?xml version="1.0" encoding="UTF-8" standalone="yes"?>
<Relationships xmlns="http://schemas.openxmlformats.org/package/2006/relationships"><Relationship Id="rId1" Type="http://schemas.openxmlformats.org/officeDocument/2006/relationships/chartUserShapes" Target="../drawings/drawing3.xml"/></Relationships>
</file>

<file path=ppt/charts/_rels/chart5.xml.rels><?xml version="1.0" encoding="UTF-8" standalone="yes"?>
<Relationships xmlns="http://schemas.openxmlformats.org/package/2006/relationships"><Relationship Id="rId3" Type="http://schemas.openxmlformats.org/officeDocument/2006/relationships/oleObject" Target="file:///F:\RICH2022%20new%20data%20nov-dec%202022.xlsx" TargetMode="External"/><Relationship Id="rId2" Type="http://schemas.microsoft.com/office/2011/relationships/chartColorStyle" Target="colors1.xml"/><Relationship Id="rId1" Type="http://schemas.microsoft.com/office/2011/relationships/chartStyle" Target="style1.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2"/>
  <c:chart>
    <c:autoTitleDeleted val="1"/>
    <c:plotArea>
      <c:layout>
        <c:manualLayout>
          <c:layoutTarget val="inner"/>
          <c:xMode val="edge"/>
          <c:yMode val="edge"/>
          <c:x val="0.113800248653129"/>
          <c:y val="9.1229875762699406E-2"/>
          <c:w val="0.76597596353087405"/>
          <c:h val="0.73844004998897295"/>
        </c:manualLayout>
      </c:layout>
      <c:scatterChart>
        <c:scatterStyle val="lineMarker"/>
        <c:varyColors val="0"/>
        <c:ser>
          <c:idx val="0"/>
          <c:order val="0"/>
          <c:tx>
            <c:strRef>
              <c:f>label 0</c:f>
              <c:strCache>
                <c:ptCount val="1"/>
                <c:pt idx="0">
                  <c:v>e thresh</c:v>
                </c:pt>
              </c:strCache>
            </c:strRef>
          </c:tx>
          <c:spPr>
            <a:ln w="28440">
              <a:noFill/>
            </a:ln>
          </c:spPr>
          <c:marker>
            <c:symbol val="circle"/>
            <c:size val="5"/>
            <c:spPr>
              <a:solidFill>
                <a:srgbClr val="5B9BD5"/>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1</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0</c:f>
              <c:numCache>
                <c:formatCode>General</c:formatCode>
                <c:ptCount val="11"/>
                <c:pt idx="0">
                  <c:v>0.20020702669725099</c:v>
                </c:pt>
                <c:pt idx="1">
                  <c:v>0.165659470998367</c:v>
                </c:pt>
                <c:pt idx="2">
                  <c:v>0.144450626031322</c:v>
                </c:pt>
                <c:pt idx="3">
                  <c:v>0.12974354620157</c:v>
                </c:pt>
                <c:pt idx="4">
                  <c:v>0.11877719639533001</c:v>
                </c:pt>
                <c:pt idx="5">
                  <c:v>0.11019484801759601</c:v>
                </c:pt>
                <c:pt idx="6">
                  <c:v>0.103241767825863</c:v>
                </c:pt>
                <c:pt idx="7">
                  <c:v>9.7460275852463404E-2</c:v>
                </c:pt>
                <c:pt idx="8">
                  <c:v>9.2554565335660602E-2</c:v>
                </c:pt>
                <c:pt idx="9">
                  <c:v>8.8323827105703204E-2</c:v>
                </c:pt>
                <c:pt idx="10">
                  <c:v>8.4626311551591005E-2</c:v>
                </c:pt>
              </c:numCache>
            </c:numRef>
          </c:yVal>
          <c:smooth val="0"/>
          <c:extLst>
            <c:ext xmlns:c16="http://schemas.microsoft.com/office/drawing/2014/chart" uri="{C3380CC4-5D6E-409C-BE32-E72D297353CC}">
              <c16:uniqueId val="{00000000-E757-4E25-B96D-78D229939146}"/>
            </c:ext>
          </c:extLst>
        </c:ser>
        <c:ser>
          <c:idx val="1"/>
          <c:order val="1"/>
          <c:tx>
            <c:strRef>
              <c:f>label 2</c:f>
              <c:strCache>
                <c:ptCount val="1"/>
                <c:pt idx="0">
                  <c:v>mu thresh</c:v>
                </c:pt>
              </c:strCache>
            </c:strRef>
          </c:tx>
          <c:spPr>
            <a:ln w="25560">
              <a:solidFill>
                <a:schemeClr val="accent1"/>
              </a:solidFill>
              <a:round/>
            </a:ln>
          </c:spPr>
          <c:marker>
            <c:symbol val="circle"/>
            <c:size val="5"/>
            <c:spPr>
              <a:solidFill>
                <a:srgbClr val="ED7D31"/>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3</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2</c:f>
              <c:numCache>
                <c:formatCode>General</c:formatCode>
                <c:ptCount val="11"/>
                <c:pt idx="0">
                  <c:v>4.20434756064226</c:v>
                </c:pt>
                <c:pt idx="1">
                  <c:v>3.4788488909657</c:v>
                </c:pt>
                <c:pt idx="2">
                  <c:v>3.03346314665776</c:v>
                </c:pt>
                <c:pt idx="3">
                  <c:v>2.72461447023296</c:v>
                </c:pt>
                <c:pt idx="4">
                  <c:v>2.4943211243019401</c:v>
                </c:pt>
                <c:pt idx="5">
                  <c:v>2.3140918083695201</c:v>
                </c:pt>
                <c:pt idx="6">
                  <c:v>2.1680771243431298</c:v>
                </c:pt>
                <c:pt idx="7">
                  <c:v>2.04666579290173</c:v>
                </c:pt>
                <c:pt idx="8">
                  <c:v>1.9436458720488701</c:v>
                </c:pt>
                <c:pt idx="9">
                  <c:v>1.8548003692197701</c:v>
                </c:pt>
                <c:pt idx="10">
                  <c:v>1.77715254258341</c:v>
                </c:pt>
              </c:numCache>
            </c:numRef>
          </c:yVal>
          <c:smooth val="0"/>
          <c:extLst>
            <c:ext xmlns:c16="http://schemas.microsoft.com/office/drawing/2014/chart" uri="{C3380CC4-5D6E-409C-BE32-E72D297353CC}">
              <c16:uniqueId val="{00000001-E757-4E25-B96D-78D229939146}"/>
            </c:ext>
          </c:extLst>
        </c:ser>
        <c:ser>
          <c:idx val="2"/>
          <c:order val="2"/>
          <c:tx>
            <c:strRef>
              <c:f>label 4</c:f>
              <c:strCache>
                <c:ptCount val="1"/>
                <c:pt idx="0">
                  <c:v>pi thresh</c:v>
                </c:pt>
              </c:strCache>
            </c:strRef>
          </c:tx>
          <c:spPr>
            <a:ln w="19080">
              <a:solidFill>
                <a:srgbClr val="FF9900"/>
              </a:solidFill>
              <a:round/>
            </a:ln>
          </c:spPr>
          <c:marker>
            <c:symbol val="circle"/>
            <c:size val="5"/>
            <c:spPr>
              <a:solidFill>
                <a:srgbClr val="FF9900"/>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5</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4</c:f>
              <c:numCache>
                <c:formatCode>General</c:formatCode>
                <c:ptCount val="11"/>
                <c:pt idx="0">
                  <c:v>5.4856725315046697</c:v>
                </c:pt>
                <c:pt idx="1">
                  <c:v>4.5390695053552497</c:v>
                </c:pt>
                <c:pt idx="2">
                  <c:v>3.95794715325823</c:v>
                </c:pt>
                <c:pt idx="3">
                  <c:v>3.5549731659230099</c:v>
                </c:pt>
                <c:pt idx="4">
                  <c:v>3.2544951812320502</c:v>
                </c:pt>
                <c:pt idx="5">
                  <c:v>3.0193388356821398</c:v>
                </c:pt>
                <c:pt idx="6">
                  <c:v>2.8288244384286498</c:v>
                </c:pt>
                <c:pt idx="7">
                  <c:v>2.6704115583574999</c:v>
                </c:pt>
                <c:pt idx="8">
                  <c:v>2.5359950901970998</c:v>
                </c:pt>
                <c:pt idx="9">
                  <c:v>2.4200728626962702</c:v>
                </c:pt>
                <c:pt idx="10">
                  <c:v>2.3187609365135899</c:v>
                </c:pt>
              </c:numCache>
            </c:numRef>
          </c:yVal>
          <c:smooth val="0"/>
          <c:extLst>
            <c:ext xmlns:c16="http://schemas.microsoft.com/office/drawing/2014/chart" uri="{C3380CC4-5D6E-409C-BE32-E72D297353CC}">
              <c16:uniqueId val="{00000002-E757-4E25-B96D-78D229939146}"/>
            </c:ext>
          </c:extLst>
        </c:ser>
        <c:ser>
          <c:idx val="3"/>
          <c:order val="3"/>
          <c:tx>
            <c:strRef>
              <c:f>label 6</c:f>
              <c:strCache>
                <c:ptCount val="1"/>
                <c:pt idx="0">
                  <c:v>kthresh</c:v>
                </c:pt>
              </c:strCache>
            </c:strRef>
          </c:tx>
          <c:spPr>
            <a:ln w="25560">
              <a:solidFill>
                <a:srgbClr val="000000"/>
              </a:solidFill>
              <a:round/>
            </a:ln>
          </c:spPr>
          <c:marker>
            <c:symbol val="circle"/>
            <c:size val="5"/>
            <c:spPr>
              <a:solidFill>
                <a:srgbClr val="000000"/>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7</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6</c:f>
              <c:numCache>
                <c:formatCode>General</c:formatCode>
                <c:ptCount val="11"/>
                <c:pt idx="0">
                  <c:v>19.9005784537067</c:v>
                </c:pt>
                <c:pt idx="1">
                  <c:v>16.466551417237699</c:v>
                </c:pt>
                <c:pt idx="2">
                  <c:v>14.3583922275134</c:v>
                </c:pt>
                <c:pt idx="3">
                  <c:v>12.896508492436</c:v>
                </c:pt>
                <c:pt idx="4">
                  <c:v>11.8064533216958</c:v>
                </c:pt>
                <c:pt idx="5">
                  <c:v>10.9533678929491</c:v>
                </c:pt>
                <c:pt idx="6">
                  <c:v>10.262231721890799</c:v>
                </c:pt>
                <c:pt idx="7">
                  <c:v>9.6875514197348593</c:v>
                </c:pt>
                <c:pt idx="8">
                  <c:v>9.1999237943646595</c:v>
                </c:pt>
                <c:pt idx="9">
                  <c:v>8.7793884143069008</c:v>
                </c:pt>
                <c:pt idx="10">
                  <c:v>8.4118553682281405</c:v>
                </c:pt>
              </c:numCache>
            </c:numRef>
          </c:yVal>
          <c:smooth val="0"/>
          <c:extLst>
            <c:ext xmlns:c16="http://schemas.microsoft.com/office/drawing/2014/chart" uri="{C3380CC4-5D6E-409C-BE32-E72D297353CC}">
              <c16:uniqueId val="{00000003-E757-4E25-B96D-78D229939146}"/>
            </c:ext>
          </c:extLst>
        </c:ser>
        <c:ser>
          <c:idx val="4"/>
          <c:order val="4"/>
          <c:tx>
            <c:strRef>
              <c:f>label 8</c:f>
              <c:strCache>
                <c:ptCount val="1"/>
                <c:pt idx="0">
                  <c:v>pthresh</c:v>
                </c:pt>
              </c:strCache>
            </c:strRef>
          </c:tx>
          <c:spPr>
            <a:ln w="28440">
              <a:noFill/>
            </a:ln>
          </c:spPr>
          <c:marker>
            <c:symbol val="circle"/>
            <c:size val="5"/>
            <c:spPr>
              <a:solidFill>
                <a:srgbClr val="FF0000"/>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trendline>
            <c:spPr>
              <a:ln w="25560">
                <a:solidFill>
                  <a:srgbClr val="FF0000"/>
                </a:solidFill>
                <a:round/>
              </a:ln>
            </c:spPr>
            <c:trendlineType val="poly"/>
            <c:order val="3"/>
            <c:dispRSqr val="0"/>
            <c:dispEq val="0"/>
          </c:trendline>
          <c:xVal>
            <c:numRef>
              <c:f>9</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8</c:f>
              <c:numCache>
                <c:formatCode>General</c:formatCode>
                <c:ptCount val="11"/>
                <c:pt idx="0">
                  <c:v>37.478755397725301</c:v>
                </c:pt>
                <c:pt idx="1">
                  <c:v>31.0114529708943</c:v>
                </c:pt>
                <c:pt idx="2">
                  <c:v>27.041157193063501</c:v>
                </c:pt>
                <c:pt idx="3">
                  <c:v>24.2879918489338</c:v>
                </c:pt>
                <c:pt idx="4">
                  <c:v>22.235091165205901</c:v>
                </c:pt>
                <c:pt idx="5">
                  <c:v>20.628475548893999</c:v>
                </c:pt>
                <c:pt idx="6">
                  <c:v>19.3268589370016</c:v>
                </c:pt>
                <c:pt idx="7">
                  <c:v>18.244563639581099</c:v>
                </c:pt>
                <c:pt idx="8">
                  <c:v>17.3262146308357</c:v>
                </c:pt>
                <c:pt idx="9">
                  <c:v>16.534220434187599</c:v>
                </c:pt>
                <c:pt idx="10">
                  <c:v>15.8420455224578</c:v>
                </c:pt>
              </c:numCache>
            </c:numRef>
          </c:yVal>
          <c:smooth val="0"/>
          <c:extLst>
            <c:ext xmlns:c16="http://schemas.microsoft.com/office/drawing/2014/chart" uri="{C3380CC4-5D6E-409C-BE32-E72D297353CC}">
              <c16:uniqueId val="{00000004-E757-4E25-B96D-78D229939146}"/>
            </c:ext>
          </c:extLst>
        </c:ser>
        <c:dLbls>
          <c:showLegendKey val="0"/>
          <c:showVal val="0"/>
          <c:showCatName val="0"/>
          <c:showSerName val="0"/>
          <c:showPercent val="0"/>
          <c:showBubbleSize val="0"/>
        </c:dLbls>
        <c:axId val="82949631"/>
        <c:axId val="42131911"/>
      </c:scatterChart>
      <c:scatterChart>
        <c:scatterStyle val="lineMarker"/>
        <c:varyColors val="0"/>
        <c:ser>
          <c:idx val="5"/>
          <c:order val="5"/>
          <c:tx>
            <c:strRef>
              <c:f>label 10</c:f>
              <c:strCache>
                <c:ptCount val="1"/>
                <c:pt idx="0">
                  <c:v>% C5F12</c:v>
                </c:pt>
              </c:strCache>
            </c:strRef>
          </c:tx>
          <c:spPr>
            <a:ln w="25560" cap="rnd">
              <a:solidFill>
                <a:srgbClr val="70AD47"/>
              </a:solidFill>
              <a:prstDash val="sysDash"/>
              <a:round/>
            </a:ln>
          </c:spPr>
          <c:marker>
            <c:symbol val="circle"/>
            <c:size val="5"/>
            <c:spPr>
              <a:solidFill>
                <a:srgbClr val="70AD47"/>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11</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10</c:f>
              <c:numCache>
                <c:formatCode>General</c:formatCode>
                <c:ptCount val="11"/>
                <c:pt idx="0">
                  <c:v>0</c:v>
                </c:pt>
                <c:pt idx="1">
                  <c:v>10</c:v>
                </c:pt>
                <c:pt idx="2">
                  <c:v>20</c:v>
                </c:pt>
                <c:pt idx="3">
                  <c:v>30</c:v>
                </c:pt>
                <c:pt idx="4">
                  <c:v>40</c:v>
                </c:pt>
                <c:pt idx="5">
                  <c:v>50</c:v>
                </c:pt>
                <c:pt idx="6">
                  <c:v>60</c:v>
                </c:pt>
                <c:pt idx="7">
                  <c:v>70</c:v>
                </c:pt>
                <c:pt idx="8">
                  <c:v>80</c:v>
                </c:pt>
                <c:pt idx="9">
                  <c:v>90</c:v>
                </c:pt>
                <c:pt idx="10">
                  <c:v>100</c:v>
                </c:pt>
              </c:numCache>
            </c:numRef>
          </c:yVal>
          <c:smooth val="0"/>
          <c:extLst>
            <c:ext xmlns:c16="http://schemas.microsoft.com/office/drawing/2014/chart" uri="{C3380CC4-5D6E-409C-BE32-E72D297353CC}">
              <c16:uniqueId val="{00000005-E757-4E25-B96D-78D229939146}"/>
            </c:ext>
          </c:extLst>
        </c:ser>
        <c:dLbls>
          <c:showLegendKey val="0"/>
          <c:showVal val="0"/>
          <c:showCatName val="0"/>
          <c:showSerName val="0"/>
          <c:showPercent val="0"/>
          <c:showBubbleSize val="0"/>
        </c:dLbls>
        <c:axId val="1063607"/>
        <c:axId val="12012025"/>
      </c:scatterChart>
      <c:valAx>
        <c:axId val="82949631"/>
        <c:scaling>
          <c:orientation val="minMax"/>
          <c:min val="80"/>
        </c:scaling>
        <c:delete val="0"/>
        <c:axPos val="b"/>
        <c:majorGridlines>
          <c:spPr>
            <a:ln w="9360">
              <a:solidFill>
                <a:srgbClr val="D9D9D9"/>
              </a:solidFill>
              <a:round/>
            </a:ln>
          </c:spPr>
        </c:majorGridlines>
        <c:numFmt formatCode="General" sourceLinked="0"/>
        <c:majorTickMark val="none"/>
        <c:minorTickMark val="none"/>
        <c:tickLblPos val="nextTo"/>
        <c:spPr>
          <a:ln w="9360">
            <a:solidFill>
              <a:srgbClr val="BFBFBF"/>
            </a:solidFill>
            <a:round/>
          </a:ln>
        </c:spPr>
        <c:txPr>
          <a:bodyPr/>
          <a:lstStyle/>
          <a:p>
            <a:pPr>
              <a:defRPr sz="1800" b="1" strike="noStrike" spc="-1">
                <a:solidFill>
                  <a:srgbClr val="000000"/>
                </a:solidFill>
                <a:latin typeface="Arial"/>
                <a:ea typeface="DejaVu Sans"/>
              </a:defRPr>
            </a:pPr>
            <a:endParaRPr lang="en-US"/>
          </a:p>
        </c:txPr>
        <c:crossAx val="42131911"/>
        <c:crosses val="autoZero"/>
        <c:crossBetween val="midCat"/>
        <c:majorUnit val="50"/>
      </c:valAx>
      <c:valAx>
        <c:axId val="42131911"/>
        <c:scaling>
          <c:orientation val="minMax"/>
        </c:scaling>
        <c:delete val="0"/>
        <c:axPos val="l"/>
        <c:majorGridlines>
          <c:spPr>
            <a:ln w="9360">
              <a:solidFill>
                <a:srgbClr val="D9D9D9"/>
              </a:solidFill>
              <a:round/>
            </a:ln>
          </c:spPr>
        </c:majorGridlines>
        <c:numFmt formatCode="General" sourceLinked="0"/>
        <c:majorTickMark val="none"/>
        <c:minorTickMark val="none"/>
        <c:tickLblPos val="nextTo"/>
        <c:spPr>
          <a:ln w="9360">
            <a:solidFill>
              <a:srgbClr val="BFBFBF"/>
            </a:solidFill>
            <a:round/>
          </a:ln>
        </c:spPr>
        <c:txPr>
          <a:bodyPr/>
          <a:lstStyle/>
          <a:p>
            <a:pPr>
              <a:defRPr sz="1600" b="1" strike="noStrike" spc="-1">
                <a:solidFill>
                  <a:srgbClr val="000000"/>
                </a:solidFill>
                <a:latin typeface="Arial"/>
                <a:ea typeface="DejaVu Sans"/>
              </a:defRPr>
            </a:pPr>
            <a:endParaRPr lang="en-US"/>
          </a:p>
        </c:txPr>
        <c:crossAx val="82949631"/>
        <c:crosses val="autoZero"/>
        <c:crossBetween val="midCat"/>
      </c:valAx>
      <c:valAx>
        <c:axId val="1063607"/>
        <c:scaling>
          <c:orientation val="minMax"/>
        </c:scaling>
        <c:delete val="1"/>
        <c:axPos val="b"/>
        <c:numFmt formatCode="General" sourceLinked="0"/>
        <c:majorTickMark val="out"/>
        <c:minorTickMark val="none"/>
        <c:tickLblPos val="nextTo"/>
        <c:crossAx val="12012025"/>
        <c:crosses val="autoZero"/>
        <c:crossBetween val="midCat"/>
      </c:valAx>
      <c:valAx>
        <c:axId val="12012025"/>
        <c:scaling>
          <c:orientation val="minMax"/>
          <c:max val="100"/>
          <c:min val="0"/>
        </c:scaling>
        <c:delete val="0"/>
        <c:axPos val="r"/>
        <c:numFmt formatCode="General" sourceLinked="0"/>
        <c:majorTickMark val="out"/>
        <c:minorTickMark val="none"/>
        <c:tickLblPos val="nextTo"/>
        <c:spPr>
          <a:ln w="9360">
            <a:solidFill>
              <a:srgbClr val="BFBFBF"/>
            </a:solidFill>
            <a:round/>
          </a:ln>
        </c:spPr>
        <c:txPr>
          <a:bodyPr/>
          <a:lstStyle/>
          <a:p>
            <a:pPr>
              <a:defRPr sz="1600" b="1" strike="noStrike" spc="-1">
                <a:solidFill>
                  <a:srgbClr val="70AD47"/>
                </a:solidFill>
                <a:latin typeface="Arial"/>
                <a:ea typeface="DejaVu Sans"/>
              </a:defRPr>
            </a:pPr>
            <a:endParaRPr lang="en-US"/>
          </a:p>
        </c:txPr>
        <c:crossAx val="1063607"/>
        <c:crosses val="max"/>
        <c:crossBetween val="midCat"/>
      </c:valAx>
      <c:spPr>
        <a:solidFill>
          <a:srgbClr val="FFFFFF"/>
        </a:solidFill>
        <a:ln>
          <a:noFill/>
        </a:ln>
      </c:spPr>
    </c:plotArea>
    <c:legend>
      <c:legendPos val="b"/>
      <c:layout>
        <c:manualLayout>
          <c:xMode val="edge"/>
          <c:yMode val="edge"/>
          <c:x val="0.52423090205829503"/>
          <c:y val="0.29066216501268199"/>
          <c:w val="0.35152102310740602"/>
          <c:h val="0.13011446485855899"/>
        </c:manualLayout>
      </c:layout>
      <c:overlay val="0"/>
      <c:spPr>
        <a:solidFill>
          <a:srgbClr val="FFFFFF"/>
        </a:solidFill>
        <a:ln w="15840">
          <a:solidFill>
            <a:srgbClr val="000000"/>
          </a:solidFill>
          <a:round/>
        </a:ln>
      </c:spPr>
      <c:txPr>
        <a:bodyPr/>
        <a:lstStyle/>
        <a:p>
          <a:pPr>
            <a:defRPr sz="1200" b="1" strike="noStrike" spc="-1">
              <a:solidFill>
                <a:srgbClr val="595959"/>
              </a:solidFill>
              <a:latin typeface="Arial"/>
              <a:ea typeface="DejaVu Sans"/>
            </a:defRPr>
          </a:pPr>
          <a:endParaRPr lang="en-US"/>
        </a:p>
      </c:txPr>
    </c:legend>
    <c:plotVisOnly val="1"/>
    <c:dispBlanksAs val="gap"/>
    <c:showDLblsOverMax val="1"/>
  </c:chart>
  <c:spPr>
    <a:noFill/>
    <a:ln w="25560">
      <a:solidFill>
        <a:srgbClr val="000000"/>
      </a:solidFill>
      <a:round/>
    </a:ln>
  </c:spPr>
  <c:userShapes r:id="rId1"/>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2"/>
  <c:chart>
    <c:autoTitleDeleted val="1"/>
    <c:plotArea>
      <c:layout>
        <c:manualLayout>
          <c:layoutTarget val="inner"/>
          <c:xMode val="edge"/>
          <c:yMode val="edge"/>
          <c:x val="0.113800248653129"/>
          <c:y val="9.1229875762699406E-2"/>
          <c:w val="0.76597596353087405"/>
          <c:h val="0.73844004998897295"/>
        </c:manualLayout>
      </c:layout>
      <c:scatterChart>
        <c:scatterStyle val="lineMarker"/>
        <c:varyColors val="0"/>
        <c:ser>
          <c:idx val="0"/>
          <c:order val="0"/>
          <c:tx>
            <c:strRef>
              <c:f>label 0</c:f>
              <c:strCache>
                <c:ptCount val="1"/>
                <c:pt idx="0">
                  <c:v>e thresh</c:v>
                </c:pt>
              </c:strCache>
            </c:strRef>
          </c:tx>
          <c:spPr>
            <a:ln w="28440">
              <a:noFill/>
            </a:ln>
          </c:spPr>
          <c:marker>
            <c:symbol val="circle"/>
            <c:size val="5"/>
            <c:spPr>
              <a:solidFill>
                <a:srgbClr val="5B9BD5"/>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1</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0</c:f>
              <c:numCache>
                <c:formatCode>General</c:formatCode>
                <c:ptCount val="11"/>
                <c:pt idx="0">
                  <c:v>0.20020702669725099</c:v>
                </c:pt>
                <c:pt idx="1">
                  <c:v>0.165659470998367</c:v>
                </c:pt>
                <c:pt idx="2">
                  <c:v>0.144450626031322</c:v>
                </c:pt>
                <c:pt idx="3">
                  <c:v>0.12974354620157</c:v>
                </c:pt>
                <c:pt idx="4">
                  <c:v>0.11877719639533001</c:v>
                </c:pt>
                <c:pt idx="5">
                  <c:v>0.11019484801759601</c:v>
                </c:pt>
                <c:pt idx="6">
                  <c:v>0.103241767825863</c:v>
                </c:pt>
                <c:pt idx="7">
                  <c:v>9.7460275852463404E-2</c:v>
                </c:pt>
                <c:pt idx="8">
                  <c:v>9.2554565335660602E-2</c:v>
                </c:pt>
                <c:pt idx="9">
                  <c:v>8.8323827105703204E-2</c:v>
                </c:pt>
                <c:pt idx="10">
                  <c:v>8.4626311551591005E-2</c:v>
                </c:pt>
              </c:numCache>
            </c:numRef>
          </c:yVal>
          <c:smooth val="0"/>
          <c:extLst>
            <c:ext xmlns:c16="http://schemas.microsoft.com/office/drawing/2014/chart" uri="{C3380CC4-5D6E-409C-BE32-E72D297353CC}">
              <c16:uniqueId val="{00000000-E757-4E25-B96D-78D229939146}"/>
            </c:ext>
          </c:extLst>
        </c:ser>
        <c:ser>
          <c:idx val="1"/>
          <c:order val="1"/>
          <c:tx>
            <c:strRef>
              <c:f>label 2</c:f>
              <c:strCache>
                <c:ptCount val="1"/>
                <c:pt idx="0">
                  <c:v>mu thresh</c:v>
                </c:pt>
              </c:strCache>
            </c:strRef>
          </c:tx>
          <c:spPr>
            <a:ln w="25560">
              <a:solidFill>
                <a:schemeClr val="accent1"/>
              </a:solidFill>
              <a:round/>
            </a:ln>
          </c:spPr>
          <c:marker>
            <c:symbol val="circle"/>
            <c:size val="5"/>
            <c:spPr>
              <a:solidFill>
                <a:srgbClr val="ED7D31"/>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3</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2</c:f>
              <c:numCache>
                <c:formatCode>General</c:formatCode>
                <c:ptCount val="11"/>
                <c:pt idx="0">
                  <c:v>4.20434756064226</c:v>
                </c:pt>
                <c:pt idx="1">
                  <c:v>3.4788488909657</c:v>
                </c:pt>
                <c:pt idx="2">
                  <c:v>3.03346314665776</c:v>
                </c:pt>
                <c:pt idx="3">
                  <c:v>2.72461447023296</c:v>
                </c:pt>
                <c:pt idx="4">
                  <c:v>2.4943211243019401</c:v>
                </c:pt>
                <c:pt idx="5">
                  <c:v>2.3140918083695201</c:v>
                </c:pt>
                <c:pt idx="6">
                  <c:v>2.1680771243431298</c:v>
                </c:pt>
                <c:pt idx="7">
                  <c:v>2.04666579290173</c:v>
                </c:pt>
                <c:pt idx="8">
                  <c:v>1.9436458720488701</c:v>
                </c:pt>
                <c:pt idx="9">
                  <c:v>1.8548003692197701</c:v>
                </c:pt>
                <c:pt idx="10">
                  <c:v>1.77715254258341</c:v>
                </c:pt>
              </c:numCache>
            </c:numRef>
          </c:yVal>
          <c:smooth val="0"/>
          <c:extLst>
            <c:ext xmlns:c16="http://schemas.microsoft.com/office/drawing/2014/chart" uri="{C3380CC4-5D6E-409C-BE32-E72D297353CC}">
              <c16:uniqueId val="{00000001-E757-4E25-B96D-78D229939146}"/>
            </c:ext>
          </c:extLst>
        </c:ser>
        <c:ser>
          <c:idx val="2"/>
          <c:order val="2"/>
          <c:tx>
            <c:strRef>
              <c:f>label 4</c:f>
              <c:strCache>
                <c:ptCount val="1"/>
                <c:pt idx="0">
                  <c:v>pi thresh</c:v>
                </c:pt>
              </c:strCache>
            </c:strRef>
          </c:tx>
          <c:spPr>
            <a:ln w="19080">
              <a:solidFill>
                <a:srgbClr val="FF9900"/>
              </a:solidFill>
              <a:round/>
            </a:ln>
          </c:spPr>
          <c:marker>
            <c:symbol val="circle"/>
            <c:size val="5"/>
            <c:spPr>
              <a:solidFill>
                <a:srgbClr val="FF9900"/>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5</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4</c:f>
              <c:numCache>
                <c:formatCode>General</c:formatCode>
                <c:ptCount val="11"/>
                <c:pt idx="0">
                  <c:v>5.4856725315046697</c:v>
                </c:pt>
                <c:pt idx="1">
                  <c:v>4.5390695053552497</c:v>
                </c:pt>
                <c:pt idx="2">
                  <c:v>3.95794715325823</c:v>
                </c:pt>
                <c:pt idx="3">
                  <c:v>3.5549731659230099</c:v>
                </c:pt>
                <c:pt idx="4">
                  <c:v>3.2544951812320502</c:v>
                </c:pt>
                <c:pt idx="5">
                  <c:v>3.0193388356821398</c:v>
                </c:pt>
                <c:pt idx="6">
                  <c:v>2.8288244384286498</c:v>
                </c:pt>
                <c:pt idx="7">
                  <c:v>2.6704115583574999</c:v>
                </c:pt>
                <c:pt idx="8">
                  <c:v>2.5359950901970998</c:v>
                </c:pt>
                <c:pt idx="9">
                  <c:v>2.4200728626962702</c:v>
                </c:pt>
                <c:pt idx="10">
                  <c:v>2.3187609365135899</c:v>
                </c:pt>
              </c:numCache>
            </c:numRef>
          </c:yVal>
          <c:smooth val="0"/>
          <c:extLst>
            <c:ext xmlns:c16="http://schemas.microsoft.com/office/drawing/2014/chart" uri="{C3380CC4-5D6E-409C-BE32-E72D297353CC}">
              <c16:uniqueId val="{00000002-E757-4E25-B96D-78D229939146}"/>
            </c:ext>
          </c:extLst>
        </c:ser>
        <c:ser>
          <c:idx val="3"/>
          <c:order val="3"/>
          <c:tx>
            <c:strRef>
              <c:f>label 6</c:f>
              <c:strCache>
                <c:ptCount val="1"/>
                <c:pt idx="0">
                  <c:v>kthresh</c:v>
                </c:pt>
              </c:strCache>
            </c:strRef>
          </c:tx>
          <c:spPr>
            <a:ln w="25560">
              <a:solidFill>
                <a:srgbClr val="000000"/>
              </a:solidFill>
              <a:round/>
            </a:ln>
          </c:spPr>
          <c:marker>
            <c:symbol val="circle"/>
            <c:size val="5"/>
            <c:spPr>
              <a:solidFill>
                <a:srgbClr val="000000"/>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7</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6</c:f>
              <c:numCache>
                <c:formatCode>General</c:formatCode>
                <c:ptCount val="11"/>
                <c:pt idx="0">
                  <c:v>19.9005784537067</c:v>
                </c:pt>
                <c:pt idx="1">
                  <c:v>16.466551417237699</c:v>
                </c:pt>
                <c:pt idx="2">
                  <c:v>14.3583922275134</c:v>
                </c:pt>
                <c:pt idx="3">
                  <c:v>12.896508492436</c:v>
                </c:pt>
                <c:pt idx="4">
                  <c:v>11.8064533216958</c:v>
                </c:pt>
                <c:pt idx="5">
                  <c:v>10.9533678929491</c:v>
                </c:pt>
                <c:pt idx="6">
                  <c:v>10.262231721890799</c:v>
                </c:pt>
                <c:pt idx="7">
                  <c:v>9.6875514197348593</c:v>
                </c:pt>
                <c:pt idx="8">
                  <c:v>9.1999237943646595</c:v>
                </c:pt>
                <c:pt idx="9">
                  <c:v>8.7793884143069008</c:v>
                </c:pt>
                <c:pt idx="10">
                  <c:v>8.4118553682281405</c:v>
                </c:pt>
              </c:numCache>
            </c:numRef>
          </c:yVal>
          <c:smooth val="0"/>
          <c:extLst>
            <c:ext xmlns:c16="http://schemas.microsoft.com/office/drawing/2014/chart" uri="{C3380CC4-5D6E-409C-BE32-E72D297353CC}">
              <c16:uniqueId val="{00000003-E757-4E25-B96D-78D229939146}"/>
            </c:ext>
          </c:extLst>
        </c:ser>
        <c:ser>
          <c:idx val="4"/>
          <c:order val="4"/>
          <c:tx>
            <c:strRef>
              <c:f>label 8</c:f>
              <c:strCache>
                <c:ptCount val="1"/>
                <c:pt idx="0">
                  <c:v>pthresh</c:v>
                </c:pt>
              </c:strCache>
            </c:strRef>
          </c:tx>
          <c:spPr>
            <a:ln w="28440">
              <a:noFill/>
            </a:ln>
          </c:spPr>
          <c:marker>
            <c:symbol val="circle"/>
            <c:size val="5"/>
            <c:spPr>
              <a:solidFill>
                <a:srgbClr val="FF0000"/>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trendline>
            <c:spPr>
              <a:ln w="25560">
                <a:solidFill>
                  <a:srgbClr val="FF0000"/>
                </a:solidFill>
                <a:round/>
              </a:ln>
            </c:spPr>
            <c:trendlineType val="poly"/>
            <c:order val="3"/>
            <c:dispRSqr val="0"/>
            <c:dispEq val="0"/>
          </c:trendline>
          <c:xVal>
            <c:numRef>
              <c:f>9</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8</c:f>
              <c:numCache>
                <c:formatCode>General</c:formatCode>
                <c:ptCount val="11"/>
                <c:pt idx="0">
                  <c:v>37.478755397725301</c:v>
                </c:pt>
                <c:pt idx="1">
                  <c:v>31.0114529708943</c:v>
                </c:pt>
                <c:pt idx="2">
                  <c:v>27.041157193063501</c:v>
                </c:pt>
                <c:pt idx="3">
                  <c:v>24.2879918489338</c:v>
                </c:pt>
                <c:pt idx="4">
                  <c:v>22.235091165205901</c:v>
                </c:pt>
                <c:pt idx="5">
                  <c:v>20.628475548893999</c:v>
                </c:pt>
                <c:pt idx="6">
                  <c:v>19.3268589370016</c:v>
                </c:pt>
                <c:pt idx="7">
                  <c:v>18.244563639581099</c:v>
                </c:pt>
                <c:pt idx="8">
                  <c:v>17.3262146308357</c:v>
                </c:pt>
                <c:pt idx="9">
                  <c:v>16.534220434187599</c:v>
                </c:pt>
                <c:pt idx="10">
                  <c:v>15.8420455224578</c:v>
                </c:pt>
              </c:numCache>
            </c:numRef>
          </c:yVal>
          <c:smooth val="0"/>
          <c:extLst>
            <c:ext xmlns:c16="http://schemas.microsoft.com/office/drawing/2014/chart" uri="{C3380CC4-5D6E-409C-BE32-E72D297353CC}">
              <c16:uniqueId val="{00000004-E757-4E25-B96D-78D229939146}"/>
            </c:ext>
          </c:extLst>
        </c:ser>
        <c:dLbls>
          <c:showLegendKey val="0"/>
          <c:showVal val="0"/>
          <c:showCatName val="0"/>
          <c:showSerName val="0"/>
          <c:showPercent val="0"/>
          <c:showBubbleSize val="0"/>
        </c:dLbls>
        <c:axId val="82949631"/>
        <c:axId val="42131911"/>
      </c:scatterChart>
      <c:scatterChart>
        <c:scatterStyle val="lineMarker"/>
        <c:varyColors val="0"/>
        <c:ser>
          <c:idx val="5"/>
          <c:order val="5"/>
          <c:tx>
            <c:strRef>
              <c:f>label 10</c:f>
              <c:strCache>
                <c:ptCount val="1"/>
                <c:pt idx="0">
                  <c:v>% C5F12</c:v>
                </c:pt>
              </c:strCache>
            </c:strRef>
          </c:tx>
          <c:spPr>
            <a:ln w="25560" cap="rnd">
              <a:solidFill>
                <a:srgbClr val="70AD47"/>
              </a:solidFill>
              <a:prstDash val="sysDash"/>
              <a:round/>
            </a:ln>
          </c:spPr>
          <c:marker>
            <c:symbol val="circle"/>
            <c:size val="5"/>
            <c:spPr>
              <a:solidFill>
                <a:srgbClr val="70AD47"/>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11</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10</c:f>
              <c:numCache>
                <c:formatCode>General</c:formatCode>
                <c:ptCount val="11"/>
                <c:pt idx="0">
                  <c:v>0</c:v>
                </c:pt>
                <c:pt idx="1">
                  <c:v>10</c:v>
                </c:pt>
                <c:pt idx="2">
                  <c:v>20</c:v>
                </c:pt>
                <c:pt idx="3">
                  <c:v>30</c:v>
                </c:pt>
                <c:pt idx="4">
                  <c:v>40</c:v>
                </c:pt>
                <c:pt idx="5">
                  <c:v>50</c:v>
                </c:pt>
                <c:pt idx="6">
                  <c:v>60</c:v>
                </c:pt>
                <c:pt idx="7">
                  <c:v>70</c:v>
                </c:pt>
                <c:pt idx="8">
                  <c:v>80</c:v>
                </c:pt>
                <c:pt idx="9">
                  <c:v>90</c:v>
                </c:pt>
                <c:pt idx="10">
                  <c:v>100</c:v>
                </c:pt>
              </c:numCache>
            </c:numRef>
          </c:yVal>
          <c:smooth val="0"/>
          <c:extLst>
            <c:ext xmlns:c16="http://schemas.microsoft.com/office/drawing/2014/chart" uri="{C3380CC4-5D6E-409C-BE32-E72D297353CC}">
              <c16:uniqueId val="{00000005-E757-4E25-B96D-78D229939146}"/>
            </c:ext>
          </c:extLst>
        </c:ser>
        <c:dLbls>
          <c:showLegendKey val="0"/>
          <c:showVal val="0"/>
          <c:showCatName val="0"/>
          <c:showSerName val="0"/>
          <c:showPercent val="0"/>
          <c:showBubbleSize val="0"/>
        </c:dLbls>
        <c:axId val="1063607"/>
        <c:axId val="12012025"/>
      </c:scatterChart>
      <c:valAx>
        <c:axId val="82949631"/>
        <c:scaling>
          <c:orientation val="minMax"/>
          <c:min val="80"/>
        </c:scaling>
        <c:delete val="0"/>
        <c:axPos val="b"/>
        <c:majorGridlines>
          <c:spPr>
            <a:ln w="9360">
              <a:solidFill>
                <a:srgbClr val="D9D9D9"/>
              </a:solidFill>
              <a:round/>
            </a:ln>
          </c:spPr>
        </c:majorGridlines>
        <c:numFmt formatCode="General" sourceLinked="0"/>
        <c:majorTickMark val="none"/>
        <c:minorTickMark val="none"/>
        <c:tickLblPos val="nextTo"/>
        <c:spPr>
          <a:ln w="9360">
            <a:solidFill>
              <a:srgbClr val="BFBFBF"/>
            </a:solidFill>
            <a:round/>
          </a:ln>
        </c:spPr>
        <c:txPr>
          <a:bodyPr/>
          <a:lstStyle/>
          <a:p>
            <a:pPr>
              <a:defRPr sz="1800" b="1" strike="noStrike" spc="-1">
                <a:solidFill>
                  <a:srgbClr val="000000"/>
                </a:solidFill>
                <a:latin typeface="Arial"/>
                <a:ea typeface="DejaVu Sans"/>
              </a:defRPr>
            </a:pPr>
            <a:endParaRPr lang="en-US"/>
          </a:p>
        </c:txPr>
        <c:crossAx val="42131911"/>
        <c:crosses val="autoZero"/>
        <c:crossBetween val="midCat"/>
        <c:majorUnit val="50"/>
      </c:valAx>
      <c:valAx>
        <c:axId val="42131911"/>
        <c:scaling>
          <c:orientation val="minMax"/>
        </c:scaling>
        <c:delete val="0"/>
        <c:axPos val="l"/>
        <c:majorGridlines>
          <c:spPr>
            <a:ln w="9360">
              <a:solidFill>
                <a:srgbClr val="D9D9D9"/>
              </a:solidFill>
              <a:round/>
            </a:ln>
          </c:spPr>
        </c:majorGridlines>
        <c:numFmt formatCode="General" sourceLinked="0"/>
        <c:majorTickMark val="none"/>
        <c:minorTickMark val="none"/>
        <c:tickLblPos val="nextTo"/>
        <c:spPr>
          <a:ln w="9360">
            <a:solidFill>
              <a:srgbClr val="BFBFBF"/>
            </a:solidFill>
            <a:round/>
          </a:ln>
        </c:spPr>
        <c:txPr>
          <a:bodyPr/>
          <a:lstStyle/>
          <a:p>
            <a:pPr>
              <a:defRPr sz="1600" b="1" strike="noStrike" spc="-1">
                <a:solidFill>
                  <a:srgbClr val="000000"/>
                </a:solidFill>
                <a:latin typeface="Arial"/>
                <a:ea typeface="DejaVu Sans"/>
              </a:defRPr>
            </a:pPr>
            <a:endParaRPr lang="en-US"/>
          </a:p>
        </c:txPr>
        <c:crossAx val="82949631"/>
        <c:crosses val="autoZero"/>
        <c:crossBetween val="midCat"/>
      </c:valAx>
      <c:valAx>
        <c:axId val="1063607"/>
        <c:scaling>
          <c:orientation val="minMax"/>
        </c:scaling>
        <c:delete val="1"/>
        <c:axPos val="b"/>
        <c:numFmt formatCode="General" sourceLinked="0"/>
        <c:majorTickMark val="out"/>
        <c:minorTickMark val="none"/>
        <c:tickLblPos val="nextTo"/>
        <c:crossAx val="12012025"/>
        <c:crosses val="autoZero"/>
        <c:crossBetween val="midCat"/>
      </c:valAx>
      <c:valAx>
        <c:axId val="12012025"/>
        <c:scaling>
          <c:orientation val="minMax"/>
          <c:max val="100"/>
          <c:min val="0"/>
        </c:scaling>
        <c:delete val="0"/>
        <c:axPos val="r"/>
        <c:numFmt formatCode="General" sourceLinked="0"/>
        <c:majorTickMark val="out"/>
        <c:minorTickMark val="none"/>
        <c:tickLblPos val="nextTo"/>
        <c:spPr>
          <a:ln w="9360">
            <a:solidFill>
              <a:srgbClr val="BFBFBF"/>
            </a:solidFill>
            <a:round/>
          </a:ln>
        </c:spPr>
        <c:txPr>
          <a:bodyPr/>
          <a:lstStyle/>
          <a:p>
            <a:pPr>
              <a:defRPr sz="1600" b="1" strike="noStrike" spc="-1">
                <a:solidFill>
                  <a:srgbClr val="70AD47"/>
                </a:solidFill>
                <a:latin typeface="Arial"/>
                <a:ea typeface="DejaVu Sans"/>
              </a:defRPr>
            </a:pPr>
            <a:endParaRPr lang="en-US"/>
          </a:p>
        </c:txPr>
        <c:crossAx val="1063607"/>
        <c:crosses val="max"/>
        <c:crossBetween val="midCat"/>
      </c:valAx>
      <c:spPr>
        <a:solidFill>
          <a:srgbClr val="FFFFFF"/>
        </a:solidFill>
        <a:ln>
          <a:noFill/>
        </a:ln>
      </c:spPr>
    </c:plotArea>
    <c:legend>
      <c:legendPos val="b"/>
      <c:layout>
        <c:manualLayout>
          <c:xMode val="edge"/>
          <c:yMode val="edge"/>
          <c:x val="0.52423090205829503"/>
          <c:y val="0.29066216501268199"/>
          <c:w val="0.35152102310740602"/>
          <c:h val="0.13011446485855899"/>
        </c:manualLayout>
      </c:layout>
      <c:overlay val="0"/>
      <c:spPr>
        <a:solidFill>
          <a:srgbClr val="FFFFFF"/>
        </a:solidFill>
        <a:ln w="15840">
          <a:solidFill>
            <a:srgbClr val="000000"/>
          </a:solidFill>
          <a:round/>
        </a:ln>
      </c:spPr>
      <c:txPr>
        <a:bodyPr/>
        <a:lstStyle/>
        <a:p>
          <a:pPr>
            <a:defRPr sz="1200" b="1" strike="noStrike" spc="-1">
              <a:solidFill>
                <a:srgbClr val="595959"/>
              </a:solidFill>
              <a:latin typeface="Arial"/>
              <a:ea typeface="DejaVu Sans"/>
            </a:defRPr>
          </a:pPr>
          <a:endParaRPr lang="en-US"/>
        </a:p>
      </c:txPr>
    </c:legend>
    <c:plotVisOnly val="1"/>
    <c:dispBlanksAs val="gap"/>
    <c:showDLblsOverMax val="1"/>
  </c:chart>
  <c:spPr>
    <a:noFill/>
    <a:ln w="25560">
      <a:solidFill>
        <a:srgbClr val="000000"/>
      </a:solidFill>
      <a:round/>
    </a:ln>
  </c:spPr>
  <c:userShapes r:id="rId1"/>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2"/>
  <c:chart>
    <c:title>
      <c:tx>
        <c:rich>
          <a:bodyPr rot="0"/>
          <a:lstStyle/>
          <a:p>
            <a:pPr>
              <a:defRPr sz="1600" b="1" strike="noStrike" spc="-1">
                <a:solidFill>
                  <a:srgbClr val="000000"/>
                </a:solidFill>
                <a:latin typeface="Arial"/>
                <a:ea typeface="DejaVu Sans"/>
              </a:defRPr>
            </a:pPr>
            <a:r>
              <a:rPr lang="en-GB" sz="1600" b="1" strike="noStrike" spc="-1" dirty="0">
                <a:solidFill>
                  <a:schemeClr val="accent6">
                    <a:lumMod val="75000"/>
                  </a:schemeClr>
                </a:solidFill>
                <a:latin typeface="Arial"/>
                <a:ea typeface="DejaVu Sans"/>
              </a:rPr>
              <a:t>C</a:t>
            </a:r>
            <a:r>
              <a:rPr lang="en-GB" sz="1600" b="1" strike="noStrike" spc="-1" baseline="-25000" dirty="0">
                <a:solidFill>
                  <a:schemeClr val="accent6">
                    <a:lumMod val="75000"/>
                  </a:schemeClr>
                </a:solidFill>
                <a:latin typeface="Arial"/>
                <a:ea typeface="DejaVu Sans"/>
              </a:rPr>
              <a:t>5</a:t>
            </a:r>
            <a:r>
              <a:rPr lang="en-GB" sz="1600" b="1" strike="noStrike" spc="-1" dirty="0">
                <a:solidFill>
                  <a:schemeClr val="accent6">
                    <a:lumMod val="75000"/>
                  </a:schemeClr>
                </a:solidFill>
                <a:latin typeface="Arial"/>
                <a:ea typeface="DejaVu Sans"/>
              </a:rPr>
              <a:t>F</a:t>
            </a:r>
            <a:r>
              <a:rPr lang="en-GB" sz="1600" b="1" i="0" u="none" strike="noStrike" spc="-1" baseline="-25000" dirty="0">
                <a:solidFill>
                  <a:schemeClr val="accent6">
                    <a:lumMod val="75000"/>
                  </a:schemeClr>
                </a:solidFill>
                <a:effectLst/>
                <a:latin typeface="Arial"/>
                <a:ea typeface="DejaVu Sans"/>
              </a:rPr>
              <a:t>12</a:t>
            </a:r>
            <a:r>
              <a:rPr lang="en-GB" sz="1600" b="1" strike="noStrike" spc="-1" dirty="0">
                <a:solidFill>
                  <a:schemeClr val="accent6">
                    <a:lumMod val="75000"/>
                  </a:schemeClr>
                </a:solidFill>
                <a:latin typeface="Arial"/>
                <a:ea typeface="DejaVu Sans"/>
              </a:rPr>
              <a:t>-N</a:t>
            </a:r>
            <a:r>
              <a:rPr lang="en-GB" sz="1600" b="1" i="0" u="none" strike="noStrike" spc="-1" baseline="-25000" dirty="0">
                <a:solidFill>
                  <a:schemeClr val="accent6">
                    <a:lumMod val="75000"/>
                  </a:schemeClr>
                </a:solidFill>
                <a:effectLst/>
                <a:latin typeface="Arial"/>
                <a:ea typeface="DejaVu Sans"/>
              </a:rPr>
              <a:t>2</a:t>
            </a:r>
            <a:r>
              <a:rPr lang="en-GB" sz="1600" b="1" strike="noStrike" spc="-1" dirty="0">
                <a:solidFill>
                  <a:schemeClr val="accent6">
                    <a:lumMod val="75000"/>
                  </a:schemeClr>
                </a:solidFill>
                <a:latin typeface="Arial"/>
                <a:ea typeface="DejaVu Sans"/>
              </a:rPr>
              <a:t> 40 ⁰C</a:t>
            </a:r>
            <a:endParaRPr lang="en-GB" sz="1600" b="1" strike="noStrike" spc="-1" dirty="0">
              <a:solidFill>
                <a:srgbClr val="000000"/>
              </a:solidFill>
              <a:latin typeface="Arial"/>
              <a:ea typeface="DejaVu Sans"/>
            </a:endParaRPr>
          </a:p>
        </c:rich>
      </c:tx>
      <c:layout>
        <c:manualLayout>
          <c:xMode val="edge"/>
          <c:yMode val="edge"/>
          <c:x val="0.10234342262192567"/>
          <c:y val="1.1835677759806564E-2"/>
        </c:manualLayout>
      </c:layout>
      <c:overlay val="0"/>
      <c:spPr>
        <a:noFill/>
        <a:ln>
          <a:noFill/>
        </a:ln>
      </c:spPr>
    </c:title>
    <c:autoTitleDeleted val="0"/>
    <c:plotArea>
      <c:layout>
        <c:manualLayout>
          <c:layoutTarget val="inner"/>
          <c:xMode val="edge"/>
          <c:yMode val="edge"/>
          <c:x val="0.113800248653129"/>
          <c:y val="9.1229875762699406E-2"/>
          <c:w val="0.76597596353087405"/>
          <c:h val="0.73844004998897295"/>
        </c:manualLayout>
      </c:layout>
      <c:scatterChart>
        <c:scatterStyle val="lineMarker"/>
        <c:varyColors val="0"/>
        <c:ser>
          <c:idx val="0"/>
          <c:order val="0"/>
          <c:tx>
            <c:strRef>
              <c:f>label 0</c:f>
              <c:strCache>
                <c:ptCount val="1"/>
                <c:pt idx="0">
                  <c:v>e thresh</c:v>
                </c:pt>
              </c:strCache>
            </c:strRef>
          </c:tx>
          <c:spPr>
            <a:ln w="28440">
              <a:noFill/>
            </a:ln>
          </c:spPr>
          <c:marker>
            <c:symbol val="circle"/>
            <c:size val="5"/>
            <c:spPr>
              <a:solidFill>
                <a:srgbClr val="5B9BD5"/>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1</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0</c:f>
              <c:numCache>
                <c:formatCode>General</c:formatCode>
                <c:ptCount val="11"/>
                <c:pt idx="0">
                  <c:v>0.20020702669725099</c:v>
                </c:pt>
                <c:pt idx="1">
                  <c:v>0.165659470998367</c:v>
                </c:pt>
                <c:pt idx="2">
                  <c:v>0.144450626031322</c:v>
                </c:pt>
                <c:pt idx="3">
                  <c:v>0.12974354620157</c:v>
                </c:pt>
                <c:pt idx="4">
                  <c:v>0.11877719639533001</c:v>
                </c:pt>
                <c:pt idx="5">
                  <c:v>0.11019484801759601</c:v>
                </c:pt>
                <c:pt idx="6">
                  <c:v>0.103241767825863</c:v>
                </c:pt>
                <c:pt idx="7">
                  <c:v>9.7460275852463404E-2</c:v>
                </c:pt>
                <c:pt idx="8">
                  <c:v>9.2554565335660602E-2</c:v>
                </c:pt>
                <c:pt idx="9">
                  <c:v>8.8323827105703204E-2</c:v>
                </c:pt>
                <c:pt idx="10">
                  <c:v>8.4626311551591005E-2</c:v>
                </c:pt>
              </c:numCache>
            </c:numRef>
          </c:yVal>
          <c:smooth val="0"/>
          <c:extLst>
            <c:ext xmlns:c16="http://schemas.microsoft.com/office/drawing/2014/chart" uri="{C3380CC4-5D6E-409C-BE32-E72D297353CC}">
              <c16:uniqueId val="{00000000-E757-4E25-B96D-78D229939146}"/>
            </c:ext>
          </c:extLst>
        </c:ser>
        <c:ser>
          <c:idx val="1"/>
          <c:order val="1"/>
          <c:tx>
            <c:strRef>
              <c:f>label 2</c:f>
              <c:strCache>
                <c:ptCount val="1"/>
                <c:pt idx="0">
                  <c:v>mu thresh</c:v>
                </c:pt>
              </c:strCache>
            </c:strRef>
          </c:tx>
          <c:spPr>
            <a:ln w="25560">
              <a:solidFill>
                <a:schemeClr val="accent5"/>
              </a:solidFill>
              <a:round/>
            </a:ln>
          </c:spPr>
          <c:marker>
            <c:symbol val="circle"/>
            <c:size val="5"/>
            <c:spPr>
              <a:solidFill>
                <a:srgbClr val="ED7D31"/>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3</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2</c:f>
              <c:numCache>
                <c:formatCode>General</c:formatCode>
                <c:ptCount val="11"/>
                <c:pt idx="0">
                  <c:v>4.20434756064226</c:v>
                </c:pt>
                <c:pt idx="1">
                  <c:v>3.4788488909657</c:v>
                </c:pt>
                <c:pt idx="2">
                  <c:v>3.03346314665776</c:v>
                </c:pt>
                <c:pt idx="3">
                  <c:v>2.72461447023296</c:v>
                </c:pt>
                <c:pt idx="4">
                  <c:v>2.4943211243019401</c:v>
                </c:pt>
                <c:pt idx="5">
                  <c:v>2.3140918083695201</c:v>
                </c:pt>
                <c:pt idx="6">
                  <c:v>2.1680771243431298</c:v>
                </c:pt>
                <c:pt idx="7">
                  <c:v>2.04666579290173</c:v>
                </c:pt>
                <c:pt idx="8">
                  <c:v>1.9436458720488701</c:v>
                </c:pt>
                <c:pt idx="9">
                  <c:v>1.8548003692197701</c:v>
                </c:pt>
                <c:pt idx="10">
                  <c:v>1.77715254258341</c:v>
                </c:pt>
              </c:numCache>
            </c:numRef>
          </c:yVal>
          <c:smooth val="0"/>
          <c:extLst>
            <c:ext xmlns:c16="http://schemas.microsoft.com/office/drawing/2014/chart" uri="{C3380CC4-5D6E-409C-BE32-E72D297353CC}">
              <c16:uniqueId val="{00000001-E757-4E25-B96D-78D229939146}"/>
            </c:ext>
          </c:extLst>
        </c:ser>
        <c:ser>
          <c:idx val="2"/>
          <c:order val="2"/>
          <c:tx>
            <c:strRef>
              <c:f>label 4</c:f>
              <c:strCache>
                <c:ptCount val="1"/>
                <c:pt idx="0">
                  <c:v>pi thresh</c:v>
                </c:pt>
              </c:strCache>
            </c:strRef>
          </c:tx>
          <c:spPr>
            <a:ln w="19080">
              <a:solidFill>
                <a:srgbClr val="FF9900"/>
              </a:solidFill>
              <a:round/>
            </a:ln>
          </c:spPr>
          <c:marker>
            <c:symbol val="circle"/>
            <c:size val="5"/>
            <c:spPr>
              <a:solidFill>
                <a:srgbClr val="FF9900"/>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5</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4</c:f>
              <c:numCache>
                <c:formatCode>General</c:formatCode>
                <c:ptCount val="11"/>
                <c:pt idx="0">
                  <c:v>5.4856725315046697</c:v>
                </c:pt>
                <c:pt idx="1">
                  <c:v>4.5390695053552497</c:v>
                </c:pt>
                <c:pt idx="2">
                  <c:v>3.95794715325823</c:v>
                </c:pt>
                <c:pt idx="3">
                  <c:v>3.5549731659230099</c:v>
                </c:pt>
                <c:pt idx="4">
                  <c:v>3.2544951812320502</c:v>
                </c:pt>
                <c:pt idx="5">
                  <c:v>3.0193388356821398</c:v>
                </c:pt>
                <c:pt idx="6">
                  <c:v>2.8288244384286498</c:v>
                </c:pt>
                <c:pt idx="7">
                  <c:v>2.6704115583574999</c:v>
                </c:pt>
                <c:pt idx="8">
                  <c:v>2.5359950901970998</c:v>
                </c:pt>
                <c:pt idx="9">
                  <c:v>2.4200728626962702</c:v>
                </c:pt>
                <c:pt idx="10">
                  <c:v>2.3187609365135899</c:v>
                </c:pt>
              </c:numCache>
            </c:numRef>
          </c:yVal>
          <c:smooth val="0"/>
          <c:extLst>
            <c:ext xmlns:c16="http://schemas.microsoft.com/office/drawing/2014/chart" uri="{C3380CC4-5D6E-409C-BE32-E72D297353CC}">
              <c16:uniqueId val="{00000002-E757-4E25-B96D-78D229939146}"/>
            </c:ext>
          </c:extLst>
        </c:ser>
        <c:ser>
          <c:idx val="3"/>
          <c:order val="3"/>
          <c:tx>
            <c:strRef>
              <c:f>label 6</c:f>
              <c:strCache>
                <c:ptCount val="1"/>
                <c:pt idx="0">
                  <c:v>kthresh</c:v>
                </c:pt>
              </c:strCache>
            </c:strRef>
          </c:tx>
          <c:spPr>
            <a:ln w="25560">
              <a:solidFill>
                <a:srgbClr val="000000"/>
              </a:solidFill>
              <a:round/>
            </a:ln>
          </c:spPr>
          <c:marker>
            <c:symbol val="circle"/>
            <c:size val="5"/>
            <c:spPr>
              <a:solidFill>
                <a:srgbClr val="000000"/>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7</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6</c:f>
              <c:numCache>
                <c:formatCode>General</c:formatCode>
                <c:ptCount val="11"/>
                <c:pt idx="0">
                  <c:v>19.9005784537067</c:v>
                </c:pt>
                <c:pt idx="1">
                  <c:v>16.466551417237699</c:v>
                </c:pt>
                <c:pt idx="2">
                  <c:v>14.3583922275134</c:v>
                </c:pt>
                <c:pt idx="3">
                  <c:v>12.896508492436</c:v>
                </c:pt>
                <c:pt idx="4">
                  <c:v>11.8064533216958</c:v>
                </c:pt>
                <c:pt idx="5">
                  <c:v>10.9533678929491</c:v>
                </c:pt>
                <c:pt idx="6">
                  <c:v>10.262231721890799</c:v>
                </c:pt>
                <c:pt idx="7">
                  <c:v>9.6875514197348593</c:v>
                </c:pt>
                <c:pt idx="8">
                  <c:v>9.1999237943646595</c:v>
                </c:pt>
                <c:pt idx="9">
                  <c:v>8.7793884143069008</c:v>
                </c:pt>
                <c:pt idx="10">
                  <c:v>8.4118553682281405</c:v>
                </c:pt>
              </c:numCache>
            </c:numRef>
          </c:yVal>
          <c:smooth val="0"/>
          <c:extLst>
            <c:ext xmlns:c16="http://schemas.microsoft.com/office/drawing/2014/chart" uri="{C3380CC4-5D6E-409C-BE32-E72D297353CC}">
              <c16:uniqueId val="{00000003-E757-4E25-B96D-78D229939146}"/>
            </c:ext>
          </c:extLst>
        </c:ser>
        <c:ser>
          <c:idx val="4"/>
          <c:order val="4"/>
          <c:tx>
            <c:strRef>
              <c:f>label 8</c:f>
              <c:strCache>
                <c:ptCount val="1"/>
                <c:pt idx="0">
                  <c:v>pthresh</c:v>
                </c:pt>
              </c:strCache>
            </c:strRef>
          </c:tx>
          <c:spPr>
            <a:ln w="28440">
              <a:noFill/>
            </a:ln>
          </c:spPr>
          <c:marker>
            <c:symbol val="circle"/>
            <c:size val="5"/>
            <c:spPr>
              <a:solidFill>
                <a:srgbClr val="FF0000"/>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trendline>
            <c:spPr>
              <a:ln w="25560">
                <a:solidFill>
                  <a:srgbClr val="FF0000"/>
                </a:solidFill>
                <a:round/>
              </a:ln>
            </c:spPr>
            <c:trendlineType val="poly"/>
            <c:order val="3"/>
            <c:dispRSqr val="0"/>
            <c:dispEq val="0"/>
          </c:trendline>
          <c:xVal>
            <c:numRef>
              <c:f>9</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8</c:f>
              <c:numCache>
                <c:formatCode>General</c:formatCode>
                <c:ptCount val="11"/>
                <c:pt idx="0">
                  <c:v>37.478755397725301</c:v>
                </c:pt>
                <c:pt idx="1">
                  <c:v>31.0114529708943</c:v>
                </c:pt>
                <c:pt idx="2">
                  <c:v>27.041157193063501</c:v>
                </c:pt>
                <c:pt idx="3">
                  <c:v>24.2879918489338</c:v>
                </c:pt>
                <c:pt idx="4">
                  <c:v>22.235091165205901</c:v>
                </c:pt>
                <c:pt idx="5">
                  <c:v>20.628475548893999</c:v>
                </c:pt>
                <c:pt idx="6">
                  <c:v>19.3268589370016</c:v>
                </c:pt>
                <c:pt idx="7">
                  <c:v>18.244563639581099</c:v>
                </c:pt>
                <c:pt idx="8">
                  <c:v>17.3262146308357</c:v>
                </c:pt>
                <c:pt idx="9">
                  <c:v>16.534220434187599</c:v>
                </c:pt>
                <c:pt idx="10">
                  <c:v>15.8420455224578</c:v>
                </c:pt>
              </c:numCache>
            </c:numRef>
          </c:yVal>
          <c:smooth val="0"/>
          <c:extLst>
            <c:ext xmlns:c16="http://schemas.microsoft.com/office/drawing/2014/chart" uri="{C3380CC4-5D6E-409C-BE32-E72D297353CC}">
              <c16:uniqueId val="{00000004-E757-4E25-B96D-78D229939146}"/>
            </c:ext>
          </c:extLst>
        </c:ser>
        <c:dLbls>
          <c:showLegendKey val="0"/>
          <c:showVal val="0"/>
          <c:showCatName val="0"/>
          <c:showSerName val="0"/>
          <c:showPercent val="0"/>
          <c:showBubbleSize val="0"/>
        </c:dLbls>
        <c:axId val="82949631"/>
        <c:axId val="42131911"/>
      </c:scatterChart>
      <c:scatterChart>
        <c:scatterStyle val="lineMarker"/>
        <c:varyColors val="0"/>
        <c:ser>
          <c:idx val="5"/>
          <c:order val="5"/>
          <c:tx>
            <c:strRef>
              <c:f>label 10</c:f>
              <c:strCache>
                <c:ptCount val="1"/>
                <c:pt idx="0">
                  <c:v>% C5F12</c:v>
                </c:pt>
              </c:strCache>
            </c:strRef>
          </c:tx>
          <c:spPr>
            <a:ln w="25560" cap="rnd">
              <a:solidFill>
                <a:srgbClr val="70AD47"/>
              </a:solidFill>
              <a:prstDash val="sysDash"/>
              <a:round/>
            </a:ln>
          </c:spPr>
          <c:marker>
            <c:symbol val="circle"/>
            <c:size val="5"/>
            <c:spPr>
              <a:solidFill>
                <a:srgbClr val="70AD47"/>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11</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10</c:f>
              <c:numCache>
                <c:formatCode>General</c:formatCode>
                <c:ptCount val="11"/>
                <c:pt idx="0">
                  <c:v>0</c:v>
                </c:pt>
                <c:pt idx="1">
                  <c:v>10</c:v>
                </c:pt>
                <c:pt idx="2">
                  <c:v>20</c:v>
                </c:pt>
                <c:pt idx="3">
                  <c:v>30</c:v>
                </c:pt>
                <c:pt idx="4">
                  <c:v>40</c:v>
                </c:pt>
                <c:pt idx="5">
                  <c:v>50</c:v>
                </c:pt>
                <c:pt idx="6">
                  <c:v>60</c:v>
                </c:pt>
                <c:pt idx="7">
                  <c:v>70</c:v>
                </c:pt>
                <c:pt idx="8">
                  <c:v>80</c:v>
                </c:pt>
                <c:pt idx="9">
                  <c:v>90</c:v>
                </c:pt>
                <c:pt idx="10">
                  <c:v>100</c:v>
                </c:pt>
              </c:numCache>
            </c:numRef>
          </c:yVal>
          <c:smooth val="0"/>
          <c:extLst>
            <c:ext xmlns:c16="http://schemas.microsoft.com/office/drawing/2014/chart" uri="{C3380CC4-5D6E-409C-BE32-E72D297353CC}">
              <c16:uniqueId val="{00000005-E757-4E25-B96D-78D229939146}"/>
            </c:ext>
          </c:extLst>
        </c:ser>
        <c:dLbls>
          <c:showLegendKey val="0"/>
          <c:showVal val="0"/>
          <c:showCatName val="0"/>
          <c:showSerName val="0"/>
          <c:showPercent val="0"/>
          <c:showBubbleSize val="0"/>
        </c:dLbls>
        <c:axId val="1063607"/>
        <c:axId val="12012025"/>
      </c:scatterChart>
      <c:valAx>
        <c:axId val="82949631"/>
        <c:scaling>
          <c:orientation val="minMax"/>
          <c:min val="80"/>
        </c:scaling>
        <c:delete val="0"/>
        <c:axPos val="b"/>
        <c:majorGridlines>
          <c:spPr>
            <a:ln w="9360">
              <a:solidFill>
                <a:srgbClr val="D9D9D9"/>
              </a:solidFill>
              <a:round/>
            </a:ln>
          </c:spPr>
        </c:majorGridlines>
        <c:numFmt formatCode="General" sourceLinked="0"/>
        <c:majorTickMark val="none"/>
        <c:minorTickMark val="none"/>
        <c:tickLblPos val="nextTo"/>
        <c:spPr>
          <a:ln w="9360">
            <a:solidFill>
              <a:srgbClr val="BFBFBF"/>
            </a:solidFill>
            <a:round/>
          </a:ln>
        </c:spPr>
        <c:txPr>
          <a:bodyPr/>
          <a:lstStyle/>
          <a:p>
            <a:pPr>
              <a:defRPr sz="1800" b="1" strike="noStrike" spc="-1">
                <a:solidFill>
                  <a:srgbClr val="000000"/>
                </a:solidFill>
                <a:latin typeface="Arial"/>
                <a:ea typeface="DejaVu Sans"/>
              </a:defRPr>
            </a:pPr>
            <a:endParaRPr lang="en-US"/>
          </a:p>
        </c:txPr>
        <c:crossAx val="42131911"/>
        <c:crosses val="autoZero"/>
        <c:crossBetween val="midCat"/>
        <c:majorUnit val="50"/>
      </c:valAx>
      <c:valAx>
        <c:axId val="42131911"/>
        <c:scaling>
          <c:orientation val="minMax"/>
        </c:scaling>
        <c:delete val="0"/>
        <c:axPos val="l"/>
        <c:majorGridlines>
          <c:spPr>
            <a:ln w="9360">
              <a:solidFill>
                <a:srgbClr val="D9D9D9"/>
              </a:solidFill>
              <a:round/>
            </a:ln>
          </c:spPr>
        </c:majorGridlines>
        <c:numFmt formatCode="General" sourceLinked="0"/>
        <c:majorTickMark val="none"/>
        <c:minorTickMark val="none"/>
        <c:tickLblPos val="nextTo"/>
        <c:spPr>
          <a:ln w="9360">
            <a:solidFill>
              <a:srgbClr val="BFBFBF"/>
            </a:solidFill>
            <a:round/>
          </a:ln>
        </c:spPr>
        <c:txPr>
          <a:bodyPr/>
          <a:lstStyle/>
          <a:p>
            <a:pPr>
              <a:defRPr sz="1600" b="1" strike="noStrike" spc="-1">
                <a:solidFill>
                  <a:srgbClr val="000000"/>
                </a:solidFill>
                <a:latin typeface="Arial"/>
                <a:ea typeface="DejaVu Sans"/>
              </a:defRPr>
            </a:pPr>
            <a:endParaRPr lang="en-US"/>
          </a:p>
        </c:txPr>
        <c:crossAx val="82949631"/>
        <c:crosses val="autoZero"/>
        <c:crossBetween val="midCat"/>
      </c:valAx>
      <c:valAx>
        <c:axId val="1063607"/>
        <c:scaling>
          <c:orientation val="minMax"/>
        </c:scaling>
        <c:delete val="1"/>
        <c:axPos val="b"/>
        <c:numFmt formatCode="General" sourceLinked="0"/>
        <c:majorTickMark val="out"/>
        <c:minorTickMark val="none"/>
        <c:tickLblPos val="nextTo"/>
        <c:crossAx val="12012025"/>
        <c:crosses val="autoZero"/>
        <c:crossBetween val="midCat"/>
      </c:valAx>
      <c:valAx>
        <c:axId val="12012025"/>
        <c:scaling>
          <c:orientation val="minMax"/>
          <c:max val="100"/>
          <c:min val="0"/>
        </c:scaling>
        <c:delete val="0"/>
        <c:axPos val="r"/>
        <c:numFmt formatCode="General" sourceLinked="0"/>
        <c:majorTickMark val="out"/>
        <c:minorTickMark val="none"/>
        <c:tickLblPos val="nextTo"/>
        <c:spPr>
          <a:ln w="9360">
            <a:solidFill>
              <a:srgbClr val="BFBFBF"/>
            </a:solidFill>
            <a:round/>
          </a:ln>
        </c:spPr>
        <c:txPr>
          <a:bodyPr/>
          <a:lstStyle/>
          <a:p>
            <a:pPr>
              <a:defRPr sz="1600" b="1" strike="noStrike" spc="-1">
                <a:solidFill>
                  <a:srgbClr val="70AD47"/>
                </a:solidFill>
                <a:latin typeface="Arial"/>
                <a:ea typeface="DejaVu Sans"/>
              </a:defRPr>
            </a:pPr>
            <a:endParaRPr lang="en-US"/>
          </a:p>
        </c:txPr>
        <c:crossAx val="1063607"/>
        <c:crosses val="max"/>
        <c:crossBetween val="midCat"/>
      </c:valAx>
      <c:spPr>
        <a:solidFill>
          <a:srgbClr val="FFFFFF"/>
        </a:solidFill>
        <a:ln>
          <a:noFill/>
        </a:ln>
      </c:spPr>
    </c:plotArea>
    <c:legend>
      <c:legendPos val="b"/>
      <c:layout>
        <c:manualLayout>
          <c:xMode val="edge"/>
          <c:yMode val="edge"/>
          <c:x val="0.52423090205829503"/>
          <c:y val="0.29066216501268199"/>
          <c:w val="0.35152102310740602"/>
          <c:h val="0.13011446485855899"/>
        </c:manualLayout>
      </c:layout>
      <c:overlay val="0"/>
      <c:spPr>
        <a:solidFill>
          <a:srgbClr val="FFFFFF"/>
        </a:solidFill>
        <a:ln w="15840">
          <a:solidFill>
            <a:srgbClr val="000000"/>
          </a:solidFill>
          <a:round/>
        </a:ln>
      </c:spPr>
      <c:txPr>
        <a:bodyPr/>
        <a:lstStyle/>
        <a:p>
          <a:pPr>
            <a:defRPr sz="1200" b="1" strike="noStrike" spc="-1">
              <a:solidFill>
                <a:srgbClr val="595959"/>
              </a:solidFill>
              <a:latin typeface="Arial"/>
              <a:ea typeface="DejaVu Sans"/>
            </a:defRPr>
          </a:pPr>
          <a:endParaRPr lang="en-US"/>
        </a:p>
      </c:txPr>
    </c:legend>
    <c:plotVisOnly val="1"/>
    <c:dispBlanksAs val="gap"/>
    <c:showDLblsOverMax val="1"/>
  </c:chart>
  <c:spPr>
    <a:noFill/>
    <a:ln w="25560">
      <a:solidFill>
        <a:srgbClr val="000000"/>
      </a:solidFill>
      <a:round/>
    </a:ln>
  </c:spPr>
  <c:userShapes r:id="rId1"/>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1"/>
  <c:lang val="en-US"/>
  <c:roundedCorners val="0"/>
  <c:style val="2"/>
  <c:chart>
    <c:title>
      <c:tx>
        <c:rich>
          <a:bodyPr rot="0"/>
          <a:lstStyle/>
          <a:p>
            <a:pPr marL="0" marR="0" lvl="0" indent="0" algn="ctr" defTabSz="914400" rtl="0" eaLnBrk="1" fontAlgn="auto" latinLnBrk="0" hangingPunct="1">
              <a:lnSpc>
                <a:spcPct val="100000"/>
              </a:lnSpc>
              <a:spcBef>
                <a:spcPts val="0"/>
              </a:spcBef>
              <a:spcAft>
                <a:spcPts val="0"/>
              </a:spcAft>
              <a:buClrTx/>
              <a:buSzTx/>
              <a:buFontTx/>
              <a:buNone/>
              <a:tabLst/>
              <a:defRPr sz="1800" b="1" i="0" u="none" strike="noStrike" kern="1200" spc="-1" baseline="0">
                <a:solidFill>
                  <a:srgbClr val="595959"/>
                </a:solidFill>
                <a:latin typeface="Arial"/>
                <a:ea typeface="DejaVu Sans"/>
                <a:cs typeface="+mn-cs"/>
              </a:defRPr>
            </a:pPr>
            <a:r>
              <a:rPr lang="en-GB" sz="1800" b="1" strike="noStrike" spc="-1" dirty="0">
                <a:solidFill>
                  <a:schemeClr val="accent6">
                    <a:lumMod val="75000"/>
                  </a:schemeClr>
                </a:solidFill>
                <a:latin typeface="Arial"/>
                <a:ea typeface="DejaVu Sans"/>
              </a:rPr>
              <a:t>C5F12-N2 40 ⁰C</a:t>
            </a:r>
            <a:r>
              <a:rPr lang="en-GB" sz="1800" b="1" strike="noStrike" spc="-1" dirty="0">
                <a:solidFill>
                  <a:srgbClr val="595959"/>
                </a:solidFill>
                <a:latin typeface="Arial"/>
                <a:ea typeface="DejaVu Sans"/>
              </a:rPr>
              <a:t>: (</a:t>
            </a:r>
            <a:r>
              <a:rPr lang="en-GB" sz="1800" b="1" i="0" baseline="0" dirty="0">
                <a:effectLst/>
              </a:rPr>
              <a:t>N2-C5F10O should be very similar</a:t>
            </a:r>
            <a:endParaRPr lang="en-GB" dirty="0">
              <a:effectLst/>
            </a:endParaRPr>
          </a:p>
          <a:p>
            <a:pPr marL="0" marR="0" lvl="0" indent="0" algn="ctr" defTabSz="914400" rtl="0" eaLnBrk="1" fontAlgn="auto" latinLnBrk="0" hangingPunct="1">
              <a:lnSpc>
                <a:spcPct val="100000"/>
              </a:lnSpc>
              <a:spcBef>
                <a:spcPts val="0"/>
              </a:spcBef>
              <a:spcAft>
                <a:spcPts val="0"/>
              </a:spcAft>
              <a:buClrTx/>
              <a:buSzTx/>
              <a:buFontTx/>
              <a:buNone/>
              <a:tabLst/>
              <a:defRPr sz="1800" b="1" i="0" u="none" strike="noStrike" kern="1200" spc="-1" baseline="0">
                <a:solidFill>
                  <a:srgbClr val="595959"/>
                </a:solidFill>
                <a:latin typeface="Arial"/>
                <a:ea typeface="DejaVu Sans"/>
                <a:cs typeface="+mn-cs"/>
              </a:defRPr>
            </a:pPr>
            <a:endParaRPr lang="en-GB" sz="1800" b="1" strike="noStrike" spc="-1" dirty="0">
              <a:solidFill>
                <a:srgbClr val="595959"/>
              </a:solidFill>
              <a:latin typeface="Arial"/>
              <a:ea typeface="DejaVu Sans"/>
            </a:endParaRPr>
          </a:p>
        </c:rich>
      </c:tx>
      <c:overlay val="0"/>
      <c:spPr>
        <a:noFill/>
        <a:ln>
          <a:noFill/>
        </a:ln>
      </c:spPr>
    </c:title>
    <c:autoTitleDeleted val="0"/>
    <c:plotArea>
      <c:layout>
        <c:manualLayout>
          <c:layoutTarget val="inner"/>
          <c:xMode val="edge"/>
          <c:yMode val="edge"/>
          <c:x val="0.113219949059239"/>
          <c:y val="0.10344336937962401"/>
          <c:w val="0.76485087503081095"/>
          <c:h val="0.720902105862265"/>
        </c:manualLayout>
      </c:layout>
      <c:scatterChart>
        <c:scatterStyle val="lineMarker"/>
        <c:varyColors val="0"/>
        <c:ser>
          <c:idx val="0"/>
          <c:order val="0"/>
          <c:tx>
            <c:strRef>
              <c:f>label 0</c:f>
              <c:strCache>
                <c:ptCount val="1"/>
                <c:pt idx="0">
                  <c:v>e thresh</c:v>
                </c:pt>
              </c:strCache>
            </c:strRef>
          </c:tx>
          <c:spPr>
            <a:ln w="28440">
              <a:noFill/>
            </a:ln>
          </c:spPr>
          <c:marker>
            <c:symbol val="circle"/>
            <c:size val="5"/>
            <c:spPr>
              <a:solidFill>
                <a:srgbClr val="5B9BD5"/>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1</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0</c:f>
              <c:numCache>
                <c:formatCode>General</c:formatCode>
                <c:ptCount val="11"/>
                <c:pt idx="0">
                  <c:v>0.20020702669725099</c:v>
                </c:pt>
                <c:pt idx="1">
                  <c:v>0.165659470998367</c:v>
                </c:pt>
                <c:pt idx="2">
                  <c:v>0.144450626031322</c:v>
                </c:pt>
                <c:pt idx="3">
                  <c:v>0.12974354620157</c:v>
                </c:pt>
                <c:pt idx="4">
                  <c:v>0.11877719639533001</c:v>
                </c:pt>
                <c:pt idx="5">
                  <c:v>0.11019484801759601</c:v>
                </c:pt>
                <c:pt idx="6">
                  <c:v>0.103241767825863</c:v>
                </c:pt>
                <c:pt idx="7">
                  <c:v>9.7460275852463404E-2</c:v>
                </c:pt>
                <c:pt idx="8">
                  <c:v>9.2554565335660602E-2</c:v>
                </c:pt>
                <c:pt idx="9">
                  <c:v>8.8323827105703204E-2</c:v>
                </c:pt>
                <c:pt idx="10">
                  <c:v>8.4626311551591005E-2</c:v>
                </c:pt>
              </c:numCache>
            </c:numRef>
          </c:yVal>
          <c:smooth val="0"/>
          <c:extLst>
            <c:ext xmlns:c16="http://schemas.microsoft.com/office/drawing/2014/chart" uri="{C3380CC4-5D6E-409C-BE32-E72D297353CC}">
              <c16:uniqueId val="{00000000-79F4-45B8-9685-36BA4672751F}"/>
            </c:ext>
          </c:extLst>
        </c:ser>
        <c:ser>
          <c:idx val="1"/>
          <c:order val="1"/>
          <c:tx>
            <c:strRef>
              <c:f>label 2</c:f>
              <c:strCache>
                <c:ptCount val="1"/>
                <c:pt idx="0">
                  <c:v>mu thresh</c:v>
                </c:pt>
              </c:strCache>
            </c:strRef>
          </c:tx>
          <c:spPr>
            <a:ln w="25560">
              <a:solidFill>
                <a:srgbClr val="70AD47"/>
              </a:solidFill>
              <a:round/>
            </a:ln>
          </c:spPr>
          <c:marker>
            <c:symbol val="circle"/>
            <c:size val="5"/>
            <c:spPr>
              <a:solidFill>
                <a:srgbClr val="70AD47"/>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3</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2</c:f>
              <c:numCache>
                <c:formatCode>General</c:formatCode>
                <c:ptCount val="11"/>
                <c:pt idx="0">
                  <c:v>4.20434756064226</c:v>
                </c:pt>
                <c:pt idx="1">
                  <c:v>3.4788488909657</c:v>
                </c:pt>
                <c:pt idx="2">
                  <c:v>3.03346314665776</c:v>
                </c:pt>
                <c:pt idx="3">
                  <c:v>2.72461447023296</c:v>
                </c:pt>
                <c:pt idx="4">
                  <c:v>2.4943211243019401</c:v>
                </c:pt>
                <c:pt idx="5">
                  <c:v>2.3140918083695201</c:v>
                </c:pt>
                <c:pt idx="6">
                  <c:v>2.1680771243431298</c:v>
                </c:pt>
                <c:pt idx="7">
                  <c:v>2.04666579290173</c:v>
                </c:pt>
                <c:pt idx="8">
                  <c:v>1.9436458720488701</c:v>
                </c:pt>
                <c:pt idx="9">
                  <c:v>1.8548003692197701</c:v>
                </c:pt>
                <c:pt idx="10">
                  <c:v>1.77715254258341</c:v>
                </c:pt>
              </c:numCache>
            </c:numRef>
          </c:yVal>
          <c:smooth val="0"/>
          <c:extLst>
            <c:ext xmlns:c16="http://schemas.microsoft.com/office/drawing/2014/chart" uri="{C3380CC4-5D6E-409C-BE32-E72D297353CC}">
              <c16:uniqueId val="{00000001-79F4-45B8-9685-36BA4672751F}"/>
            </c:ext>
          </c:extLst>
        </c:ser>
        <c:ser>
          <c:idx val="2"/>
          <c:order val="2"/>
          <c:tx>
            <c:strRef>
              <c:f>label 4</c:f>
              <c:strCache>
                <c:ptCount val="1"/>
                <c:pt idx="0">
                  <c:v>pi thresh</c:v>
                </c:pt>
              </c:strCache>
            </c:strRef>
          </c:tx>
          <c:spPr>
            <a:ln w="28440">
              <a:solidFill>
                <a:srgbClr val="FFC000"/>
              </a:solidFill>
              <a:round/>
            </a:ln>
          </c:spPr>
          <c:marker>
            <c:symbol val="circle"/>
            <c:size val="5"/>
            <c:spPr>
              <a:solidFill>
                <a:srgbClr val="FFC000"/>
              </a:solidFill>
            </c:spPr>
          </c:marker>
          <c:dPt>
            <c:idx val="2"/>
            <c:bubble3D val="0"/>
            <c:spPr>
              <a:ln w="25560">
                <a:solidFill>
                  <a:srgbClr val="FFC000"/>
                </a:solidFill>
                <a:round/>
              </a:ln>
            </c:spPr>
            <c:extLst>
              <c:ext xmlns:c16="http://schemas.microsoft.com/office/drawing/2014/chart" uri="{C3380CC4-5D6E-409C-BE32-E72D297353CC}">
                <c16:uniqueId val="{00000003-79F4-45B8-9685-36BA4672751F}"/>
              </c:ext>
            </c:extLst>
          </c:dPt>
          <c:dLbls>
            <c:dLbl>
              <c:idx val="2"/>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extLst>
                <c:ext xmlns:c15="http://schemas.microsoft.com/office/drawing/2012/chart" uri="{CE6537A1-D6FC-4f65-9D91-7224C49458BB}"/>
                <c:ext xmlns:c16="http://schemas.microsoft.com/office/drawing/2014/chart" uri="{C3380CC4-5D6E-409C-BE32-E72D297353CC}">
                  <c16:uniqueId val="{00000003-79F4-45B8-9685-36BA4672751F}"/>
                </c:ext>
              </c:extLst>
            </c:dLbl>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5</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4</c:f>
              <c:numCache>
                <c:formatCode>General</c:formatCode>
                <c:ptCount val="11"/>
                <c:pt idx="0">
                  <c:v>5.4856725315046697</c:v>
                </c:pt>
                <c:pt idx="1">
                  <c:v>4.5390695053552497</c:v>
                </c:pt>
                <c:pt idx="2">
                  <c:v>3.95794715325823</c:v>
                </c:pt>
                <c:pt idx="3">
                  <c:v>3.5549731659230099</c:v>
                </c:pt>
                <c:pt idx="4">
                  <c:v>3.2544951812320502</c:v>
                </c:pt>
                <c:pt idx="5">
                  <c:v>3.0193388356821398</c:v>
                </c:pt>
                <c:pt idx="6">
                  <c:v>2.8288244384286498</c:v>
                </c:pt>
                <c:pt idx="7">
                  <c:v>2.6704115583574999</c:v>
                </c:pt>
                <c:pt idx="8">
                  <c:v>2.5359950901970998</c:v>
                </c:pt>
                <c:pt idx="9">
                  <c:v>2.4200728626962702</c:v>
                </c:pt>
                <c:pt idx="10">
                  <c:v>2.3187609365135899</c:v>
                </c:pt>
              </c:numCache>
            </c:numRef>
          </c:yVal>
          <c:smooth val="0"/>
          <c:extLst>
            <c:ext xmlns:c16="http://schemas.microsoft.com/office/drawing/2014/chart" uri="{C3380CC4-5D6E-409C-BE32-E72D297353CC}">
              <c16:uniqueId val="{00000004-79F4-45B8-9685-36BA4672751F}"/>
            </c:ext>
          </c:extLst>
        </c:ser>
        <c:ser>
          <c:idx val="3"/>
          <c:order val="3"/>
          <c:tx>
            <c:strRef>
              <c:f>label 6</c:f>
              <c:strCache>
                <c:ptCount val="1"/>
                <c:pt idx="0">
                  <c:v>kthresh</c:v>
                </c:pt>
              </c:strCache>
            </c:strRef>
          </c:tx>
          <c:spPr>
            <a:ln w="28440">
              <a:noFill/>
            </a:ln>
          </c:spPr>
          <c:marker>
            <c:symbol val="circle"/>
            <c:size val="5"/>
            <c:spPr>
              <a:solidFill>
                <a:srgbClr val="FFC000"/>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trendline>
            <c:spPr>
              <a:ln w="25560">
                <a:solidFill>
                  <a:schemeClr val="tx1"/>
                </a:solidFill>
                <a:round/>
              </a:ln>
            </c:spPr>
            <c:trendlineType val="poly"/>
            <c:order val="2"/>
            <c:dispRSqr val="0"/>
            <c:dispEq val="0"/>
          </c:trendline>
          <c:xVal>
            <c:numRef>
              <c:f>7</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6</c:f>
              <c:numCache>
                <c:formatCode>General</c:formatCode>
                <c:ptCount val="11"/>
                <c:pt idx="0">
                  <c:v>19.9005784537067</c:v>
                </c:pt>
                <c:pt idx="1">
                  <c:v>16.466551417237699</c:v>
                </c:pt>
                <c:pt idx="2">
                  <c:v>14.3583922275134</c:v>
                </c:pt>
                <c:pt idx="3">
                  <c:v>12.896508492436</c:v>
                </c:pt>
                <c:pt idx="4">
                  <c:v>11.8064533216958</c:v>
                </c:pt>
                <c:pt idx="5">
                  <c:v>10.9533678929491</c:v>
                </c:pt>
                <c:pt idx="6">
                  <c:v>10.262231721890799</c:v>
                </c:pt>
                <c:pt idx="7">
                  <c:v>9.6875514197348593</c:v>
                </c:pt>
                <c:pt idx="8">
                  <c:v>9.1999237943646595</c:v>
                </c:pt>
                <c:pt idx="9">
                  <c:v>8.7793884143069008</c:v>
                </c:pt>
                <c:pt idx="10">
                  <c:v>8.4118553682281405</c:v>
                </c:pt>
              </c:numCache>
            </c:numRef>
          </c:yVal>
          <c:smooth val="0"/>
          <c:extLst>
            <c:ext xmlns:c16="http://schemas.microsoft.com/office/drawing/2014/chart" uri="{C3380CC4-5D6E-409C-BE32-E72D297353CC}">
              <c16:uniqueId val="{00000005-79F4-45B8-9685-36BA4672751F}"/>
            </c:ext>
          </c:extLst>
        </c:ser>
        <c:ser>
          <c:idx val="4"/>
          <c:order val="4"/>
          <c:tx>
            <c:strRef>
              <c:f>label 8</c:f>
              <c:strCache>
                <c:ptCount val="1"/>
                <c:pt idx="0">
                  <c:v>pthresh</c:v>
                </c:pt>
              </c:strCache>
            </c:strRef>
          </c:tx>
          <c:spPr>
            <a:ln w="25560">
              <a:solidFill>
                <a:srgbClr val="FF0000"/>
              </a:solidFill>
              <a:round/>
            </a:ln>
          </c:spPr>
          <c:marker>
            <c:symbol val="circle"/>
            <c:size val="5"/>
            <c:spPr>
              <a:solidFill>
                <a:srgbClr val="FF0000"/>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xVal>
            <c:numRef>
              <c:f>9</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8</c:f>
              <c:numCache>
                <c:formatCode>General</c:formatCode>
                <c:ptCount val="11"/>
                <c:pt idx="0">
                  <c:v>37.478755397725301</c:v>
                </c:pt>
                <c:pt idx="1">
                  <c:v>31.0114529708943</c:v>
                </c:pt>
                <c:pt idx="2">
                  <c:v>27.041157193063501</c:v>
                </c:pt>
                <c:pt idx="3">
                  <c:v>24.2879918489338</c:v>
                </c:pt>
                <c:pt idx="4">
                  <c:v>22.235091165205901</c:v>
                </c:pt>
                <c:pt idx="5">
                  <c:v>20.628475548893999</c:v>
                </c:pt>
                <c:pt idx="6">
                  <c:v>19.3268589370016</c:v>
                </c:pt>
                <c:pt idx="7">
                  <c:v>18.244563639581099</c:v>
                </c:pt>
                <c:pt idx="8">
                  <c:v>17.3262146308357</c:v>
                </c:pt>
                <c:pt idx="9">
                  <c:v>16.534220434187599</c:v>
                </c:pt>
                <c:pt idx="10">
                  <c:v>15.8420455224578</c:v>
                </c:pt>
              </c:numCache>
            </c:numRef>
          </c:yVal>
          <c:smooth val="0"/>
          <c:extLst>
            <c:ext xmlns:c16="http://schemas.microsoft.com/office/drawing/2014/chart" uri="{C3380CC4-5D6E-409C-BE32-E72D297353CC}">
              <c16:uniqueId val="{00000006-79F4-45B8-9685-36BA4672751F}"/>
            </c:ext>
          </c:extLst>
        </c:ser>
        <c:dLbls>
          <c:showLegendKey val="0"/>
          <c:showVal val="0"/>
          <c:showCatName val="0"/>
          <c:showSerName val="0"/>
          <c:showPercent val="0"/>
          <c:showBubbleSize val="0"/>
        </c:dLbls>
        <c:axId val="89019359"/>
        <c:axId val="24120678"/>
      </c:scatterChart>
      <c:scatterChart>
        <c:scatterStyle val="lineMarker"/>
        <c:varyColors val="0"/>
        <c:ser>
          <c:idx val="5"/>
          <c:order val="5"/>
          <c:tx>
            <c:strRef>
              <c:f>label 10</c:f>
              <c:strCache>
                <c:ptCount val="1"/>
                <c:pt idx="0">
                  <c:v>Thresh/c</c:v>
                </c:pt>
              </c:strCache>
            </c:strRef>
          </c:tx>
          <c:spPr>
            <a:ln w="25560" cap="rnd">
              <a:solidFill>
                <a:srgbClr val="70AD47"/>
              </a:solidFill>
              <a:prstDash val="sysDash"/>
              <a:round/>
            </a:ln>
          </c:spPr>
          <c:marker>
            <c:symbol val="circle"/>
            <c:size val="5"/>
            <c:spPr>
              <a:solidFill>
                <a:srgbClr val="70AD47"/>
              </a:solidFill>
            </c:spPr>
          </c:marker>
          <c:dLbls>
            <c:spPr>
              <a:noFill/>
              <a:ln>
                <a:noFill/>
              </a:ln>
              <a:effectLst/>
            </c:spPr>
            <c:txPr>
              <a:bodyPr/>
              <a:lstStyle/>
              <a:p>
                <a:pPr>
                  <a:defRPr sz="1000" b="0" strike="noStrike" spc="-1">
                    <a:solidFill>
                      <a:srgbClr val="000000"/>
                    </a:solidFill>
                    <a:latin typeface="Arial"/>
                    <a:ea typeface="DejaVu Sans"/>
                  </a:defRPr>
                </a:pPr>
                <a:endParaRPr lang="en-US"/>
              </a:p>
            </c:txPr>
            <c:dLblPos val="r"/>
            <c:showLegendKey val="0"/>
            <c:showVal val="0"/>
            <c:showCatName val="0"/>
            <c:showSerName val="0"/>
            <c:showPercent val="0"/>
            <c:showBubbleSize val="1"/>
            <c:separator>; </c:separator>
            <c:showLeaderLines val="0"/>
            <c:extLst>
              <c:ext xmlns:c15="http://schemas.microsoft.com/office/drawing/2012/chart" uri="{CE6537A1-D6FC-4f65-9D91-7224C49458BB}">
                <c15:showLeaderLines val="0"/>
              </c:ext>
            </c:extLst>
          </c:dLbls>
          <c:trendline>
            <c:spPr>
              <a:ln w="19080">
                <a:noFill/>
              </a:ln>
            </c:spPr>
            <c:trendlineType val="poly"/>
            <c:order val="6"/>
            <c:dispRSqr val="0"/>
            <c:dispEq val="0"/>
          </c:trendline>
          <c:xVal>
            <c:numRef>
              <c:f>11</c:f>
              <c:numCache>
                <c:formatCode>General</c:formatCode>
                <c:ptCount val="11"/>
                <c:pt idx="0">
                  <c:v>361.57150866452997</c:v>
                </c:pt>
                <c:pt idx="1">
                  <c:v>256.66370132773199</c:v>
                </c:pt>
                <c:pt idx="2">
                  <c:v>207.76041110631601</c:v>
                </c:pt>
                <c:pt idx="3">
                  <c:v>177.74100163378299</c:v>
                </c:pt>
                <c:pt idx="4">
                  <c:v>156.771959339836</c:v>
                </c:pt>
                <c:pt idx="5">
                  <c:v>140.96541864529999</c:v>
                </c:pt>
                <c:pt idx="6">
                  <c:v>128.432486611158</c:v>
                </c:pt>
                <c:pt idx="7">
                  <c:v>118.12923971441801</c:v>
                </c:pt>
                <c:pt idx="8">
                  <c:v>109.42497216462201</c:v>
                </c:pt>
                <c:pt idx="9">
                  <c:v>101.912772216321</c:v>
                </c:pt>
                <c:pt idx="10">
                  <c:v>95.316482075286103</c:v>
                </c:pt>
              </c:numCache>
            </c:numRef>
          </c:xVal>
          <c:yVal>
            <c:numRef>
              <c:f>10</c:f>
              <c:numCache>
                <c:formatCode>General</c:formatCode>
                <c:ptCount val="11"/>
                <c:pt idx="0">
                  <c:v>0.99968809731363795</c:v>
                </c:pt>
                <c:pt idx="1">
                  <c:v>0.999544407658989</c:v>
                </c:pt>
                <c:pt idx="2">
                  <c:v>0.99940075930472105</c:v>
                </c:pt>
                <c:pt idx="3">
                  <c:v>0.99925715223303002</c:v>
                </c:pt>
                <c:pt idx="4">
                  <c:v>0.99911358642612302</c:v>
                </c:pt>
                <c:pt idx="5">
                  <c:v>0.99897006186621595</c:v>
                </c:pt>
                <c:pt idx="6">
                  <c:v>0.99882657853553602</c:v>
                </c:pt>
                <c:pt idx="7">
                  <c:v>0.998683136416322</c:v>
                </c:pt>
                <c:pt idx="8">
                  <c:v>0.99853973549081798</c:v>
                </c:pt>
                <c:pt idx="9">
                  <c:v>0.99839637574128404</c:v>
                </c:pt>
                <c:pt idx="10">
                  <c:v>0.99825305714998802</c:v>
                </c:pt>
              </c:numCache>
            </c:numRef>
          </c:yVal>
          <c:smooth val="0"/>
          <c:extLst>
            <c:ext xmlns:c16="http://schemas.microsoft.com/office/drawing/2014/chart" uri="{C3380CC4-5D6E-409C-BE32-E72D297353CC}">
              <c16:uniqueId val="{00000007-79F4-45B8-9685-36BA4672751F}"/>
            </c:ext>
          </c:extLst>
        </c:ser>
        <c:dLbls>
          <c:showLegendKey val="0"/>
          <c:showVal val="0"/>
          <c:showCatName val="0"/>
          <c:showSerName val="0"/>
          <c:showPercent val="0"/>
          <c:showBubbleSize val="0"/>
        </c:dLbls>
        <c:axId val="39289227"/>
        <c:axId val="29546681"/>
      </c:scatterChart>
      <c:valAx>
        <c:axId val="89019359"/>
        <c:scaling>
          <c:orientation val="minMax"/>
          <c:min val="80"/>
        </c:scaling>
        <c:delete val="0"/>
        <c:axPos val="b"/>
        <c:majorGridlines>
          <c:spPr>
            <a:ln w="9360">
              <a:solidFill>
                <a:srgbClr val="D9D9D9"/>
              </a:solidFill>
              <a:round/>
            </a:ln>
          </c:spPr>
        </c:majorGridlines>
        <c:numFmt formatCode="General" sourceLinked="0"/>
        <c:majorTickMark val="none"/>
        <c:minorTickMark val="none"/>
        <c:tickLblPos val="nextTo"/>
        <c:spPr>
          <a:ln w="9360">
            <a:solidFill>
              <a:srgbClr val="BFBFBF"/>
            </a:solidFill>
            <a:round/>
          </a:ln>
        </c:spPr>
        <c:txPr>
          <a:bodyPr/>
          <a:lstStyle/>
          <a:p>
            <a:pPr>
              <a:defRPr sz="1800" b="1" strike="noStrike" spc="-1">
                <a:solidFill>
                  <a:srgbClr val="000000"/>
                </a:solidFill>
                <a:latin typeface="Arial"/>
                <a:ea typeface="DejaVu Sans"/>
              </a:defRPr>
            </a:pPr>
            <a:endParaRPr lang="en-US"/>
          </a:p>
        </c:txPr>
        <c:crossAx val="24120678"/>
        <c:crosses val="autoZero"/>
        <c:crossBetween val="midCat"/>
      </c:valAx>
      <c:valAx>
        <c:axId val="24120678"/>
        <c:scaling>
          <c:orientation val="minMax"/>
        </c:scaling>
        <c:delete val="0"/>
        <c:axPos val="l"/>
        <c:majorGridlines>
          <c:spPr>
            <a:ln w="9360">
              <a:solidFill>
                <a:srgbClr val="D9D9D9"/>
              </a:solidFill>
              <a:round/>
            </a:ln>
          </c:spPr>
        </c:majorGridlines>
        <c:numFmt formatCode="General" sourceLinked="0"/>
        <c:majorTickMark val="none"/>
        <c:minorTickMark val="none"/>
        <c:tickLblPos val="nextTo"/>
        <c:spPr>
          <a:ln w="9360">
            <a:solidFill>
              <a:srgbClr val="BFBFBF"/>
            </a:solidFill>
            <a:round/>
          </a:ln>
        </c:spPr>
        <c:txPr>
          <a:bodyPr/>
          <a:lstStyle/>
          <a:p>
            <a:pPr>
              <a:defRPr sz="1600" b="1" strike="noStrike" spc="-1">
                <a:solidFill>
                  <a:srgbClr val="000000"/>
                </a:solidFill>
                <a:latin typeface="Arial"/>
                <a:ea typeface="DejaVu Sans"/>
              </a:defRPr>
            </a:pPr>
            <a:endParaRPr lang="en-US"/>
          </a:p>
        </c:txPr>
        <c:crossAx val="89019359"/>
        <c:crosses val="autoZero"/>
        <c:crossBetween val="midCat"/>
      </c:valAx>
      <c:valAx>
        <c:axId val="39289227"/>
        <c:scaling>
          <c:orientation val="minMax"/>
        </c:scaling>
        <c:delete val="1"/>
        <c:axPos val="b"/>
        <c:numFmt formatCode="General" sourceLinked="0"/>
        <c:majorTickMark val="out"/>
        <c:minorTickMark val="none"/>
        <c:tickLblPos val="nextTo"/>
        <c:crossAx val="29546681"/>
        <c:crosses val="autoZero"/>
        <c:crossBetween val="midCat"/>
      </c:valAx>
      <c:valAx>
        <c:axId val="29546681"/>
        <c:scaling>
          <c:orientation val="minMax"/>
        </c:scaling>
        <c:delete val="0"/>
        <c:axPos val="r"/>
        <c:numFmt formatCode="General" sourceLinked="0"/>
        <c:majorTickMark val="out"/>
        <c:minorTickMark val="none"/>
        <c:tickLblPos val="nextTo"/>
        <c:spPr>
          <a:ln w="9360">
            <a:solidFill>
              <a:srgbClr val="BFBFBF"/>
            </a:solidFill>
            <a:round/>
          </a:ln>
        </c:spPr>
        <c:txPr>
          <a:bodyPr/>
          <a:lstStyle/>
          <a:p>
            <a:pPr>
              <a:defRPr sz="1600" b="1" strike="noStrike" spc="-1">
                <a:solidFill>
                  <a:srgbClr val="70AD47"/>
                </a:solidFill>
                <a:latin typeface="Arial"/>
                <a:ea typeface="DejaVu Sans"/>
              </a:defRPr>
            </a:pPr>
            <a:endParaRPr lang="en-US"/>
          </a:p>
        </c:txPr>
        <c:crossAx val="39289227"/>
        <c:crosses val="max"/>
        <c:crossBetween val="midCat"/>
      </c:valAx>
      <c:spPr>
        <a:noFill/>
        <a:ln>
          <a:noFill/>
        </a:ln>
      </c:spPr>
    </c:plotArea>
    <c:legend>
      <c:legendPos val="b"/>
      <c:layout>
        <c:manualLayout>
          <c:xMode val="edge"/>
          <c:yMode val="edge"/>
          <c:x val="0.111783179276504"/>
          <c:y val="0.107766970313073"/>
          <c:w val="0.31411480086728299"/>
          <c:h val="0.15970123840445799"/>
        </c:manualLayout>
      </c:layout>
      <c:overlay val="0"/>
      <c:spPr>
        <a:solidFill>
          <a:srgbClr val="FFFFFF"/>
        </a:solidFill>
        <a:ln w="15840">
          <a:solidFill>
            <a:srgbClr val="000000"/>
          </a:solidFill>
          <a:round/>
        </a:ln>
      </c:spPr>
      <c:txPr>
        <a:bodyPr/>
        <a:lstStyle/>
        <a:p>
          <a:pPr>
            <a:defRPr sz="1200" b="1" strike="noStrike" spc="-1">
              <a:solidFill>
                <a:srgbClr val="000000"/>
              </a:solidFill>
              <a:latin typeface="Arial"/>
              <a:ea typeface="DejaVu Sans"/>
            </a:defRPr>
          </a:pPr>
          <a:endParaRPr lang="en-US"/>
        </a:p>
      </c:txPr>
    </c:legend>
    <c:plotVisOnly val="1"/>
    <c:dispBlanksAs val="gap"/>
    <c:showDLblsOverMax val="1"/>
  </c:chart>
  <c:spPr>
    <a:noFill/>
    <a:ln w="25560">
      <a:solidFill>
        <a:srgbClr val="000000"/>
      </a:solidFill>
      <a:round/>
    </a:ln>
  </c:spPr>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scatterChart>
        <c:scatterStyle val="lineMarker"/>
        <c:varyColors val="0"/>
        <c:ser>
          <c:idx val="0"/>
          <c:order val="0"/>
          <c:tx>
            <c:v>CO2 concentration (ppm)</c:v>
          </c:tx>
          <c:spPr>
            <a:ln w="19050" cap="rnd">
              <a:solidFill>
                <a:srgbClr val="0C1FD8"/>
              </a:solidFill>
              <a:round/>
            </a:ln>
            <a:effectLst/>
          </c:spPr>
          <c:marker>
            <c:symbol val="none"/>
          </c:marker>
          <c:xVal>
            <c:numRef>
              <c:f>'new data nov-dec 2022'!$E$5274:$E$8820</c:f>
              <c:numCache>
                <c:formatCode>m/d/yyyy\ h:mm</c:formatCode>
                <c:ptCount val="3547"/>
                <c:pt idx="0">
                  <c:v>44895.751388888886</c:v>
                </c:pt>
                <c:pt idx="1">
                  <c:v>44895.754861111112</c:v>
                </c:pt>
                <c:pt idx="2">
                  <c:v>44895.758333333331</c:v>
                </c:pt>
                <c:pt idx="3">
                  <c:v>44895.761805555558</c:v>
                </c:pt>
                <c:pt idx="4">
                  <c:v>44895.765277777777</c:v>
                </c:pt>
                <c:pt idx="5">
                  <c:v>44895.769444444442</c:v>
                </c:pt>
                <c:pt idx="6">
                  <c:v>44895.772916666669</c:v>
                </c:pt>
                <c:pt idx="7">
                  <c:v>44895.776388888888</c:v>
                </c:pt>
                <c:pt idx="8">
                  <c:v>44895.779861111114</c:v>
                </c:pt>
                <c:pt idx="9">
                  <c:v>44895.783333333333</c:v>
                </c:pt>
                <c:pt idx="10">
                  <c:v>44895.786805555559</c:v>
                </c:pt>
                <c:pt idx="11">
                  <c:v>44895.790277777778</c:v>
                </c:pt>
                <c:pt idx="12">
                  <c:v>44895.793749999997</c:v>
                </c:pt>
                <c:pt idx="13">
                  <c:v>44895.797222222223</c:v>
                </c:pt>
                <c:pt idx="14">
                  <c:v>44895.800694444442</c:v>
                </c:pt>
                <c:pt idx="15">
                  <c:v>44895.804166666669</c:v>
                </c:pt>
                <c:pt idx="16">
                  <c:v>44895.808333333334</c:v>
                </c:pt>
                <c:pt idx="17">
                  <c:v>44895.811805555553</c:v>
                </c:pt>
                <c:pt idx="18">
                  <c:v>44895.81527777778</c:v>
                </c:pt>
                <c:pt idx="19">
                  <c:v>44895.818749999999</c:v>
                </c:pt>
                <c:pt idx="20">
                  <c:v>44895.822222222225</c:v>
                </c:pt>
                <c:pt idx="21">
                  <c:v>44895.825694444444</c:v>
                </c:pt>
                <c:pt idx="22">
                  <c:v>44895.82916666667</c:v>
                </c:pt>
                <c:pt idx="23">
                  <c:v>44895.832638888889</c:v>
                </c:pt>
                <c:pt idx="24">
                  <c:v>44895.836111111108</c:v>
                </c:pt>
                <c:pt idx="25">
                  <c:v>44895.839583333334</c:v>
                </c:pt>
                <c:pt idx="26">
                  <c:v>44895.843055555553</c:v>
                </c:pt>
                <c:pt idx="27">
                  <c:v>44895.84652777778</c:v>
                </c:pt>
                <c:pt idx="28">
                  <c:v>44895.85</c:v>
                </c:pt>
                <c:pt idx="29">
                  <c:v>44895.852777777778</c:v>
                </c:pt>
                <c:pt idx="30">
                  <c:v>44895.852777777778</c:v>
                </c:pt>
                <c:pt idx="31">
                  <c:v>44895.853472222225</c:v>
                </c:pt>
                <c:pt idx="32">
                  <c:v>44895.854166666664</c:v>
                </c:pt>
                <c:pt idx="33">
                  <c:v>44895.854166666664</c:v>
                </c:pt>
                <c:pt idx="34">
                  <c:v>44895.854861111111</c:v>
                </c:pt>
                <c:pt idx="35">
                  <c:v>44895.856249999997</c:v>
                </c:pt>
                <c:pt idx="36">
                  <c:v>44895.859722222223</c:v>
                </c:pt>
                <c:pt idx="37">
                  <c:v>44895.863194444442</c:v>
                </c:pt>
                <c:pt idx="38">
                  <c:v>44895.865277777775</c:v>
                </c:pt>
                <c:pt idx="39">
                  <c:v>44895.866666666669</c:v>
                </c:pt>
                <c:pt idx="40">
                  <c:v>44895.869444444441</c:v>
                </c:pt>
                <c:pt idx="41">
                  <c:v>44895.873611111114</c:v>
                </c:pt>
                <c:pt idx="42">
                  <c:v>44895.875</c:v>
                </c:pt>
                <c:pt idx="43">
                  <c:v>44895.877083333333</c:v>
                </c:pt>
                <c:pt idx="44">
                  <c:v>44895.879166666666</c:v>
                </c:pt>
                <c:pt idx="45">
                  <c:v>44895.882638888892</c:v>
                </c:pt>
                <c:pt idx="46">
                  <c:v>44895.886111111111</c:v>
                </c:pt>
                <c:pt idx="47">
                  <c:v>44895.890277777777</c:v>
                </c:pt>
                <c:pt idx="48">
                  <c:v>44895.893750000003</c:v>
                </c:pt>
                <c:pt idx="49">
                  <c:v>44895.897222222222</c:v>
                </c:pt>
                <c:pt idx="50">
                  <c:v>44895.900694444441</c:v>
                </c:pt>
                <c:pt idx="51">
                  <c:v>44895.904166666667</c:v>
                </c:pt>
                <c:pt idx="52">
                  <c:v>44895.907638888886</c:v>
                </c:pt>
                <c:pt idx="53">
                  <c:v>44895.911111111112</c:v>
                </c:pt>
                <c:pt idx="54">
                  <c:v>44895.914583333331</c:v>
                </c:pt>
                <c:pt idx="55">
                  <c:v>44895.918055555558</c:v>
                </c:pt>
                <c:pt idx="56">
                  <c:v>44895.922222222223</c:v>
                </c:pt>
                <c:pt idx="57">
                  <c:v>44895.925694444442</c:v>
                </c:pt>
                <c:pt idx="58">
                  <c:v>44895.929166666669</c:v>
                </c:pt>
                <c:pt idx="59">
                  <c:v>44895.932638888888</c:v>
                </c:pt>
                <c:pt idx="60">
                  <c:v>44895.936111111114</c:v>
                </c:pt>
                <c:pt idx="61">
                  <c:v>44895.939583333333</c:v>
                </c:pt>
                <c:pt idx="62">
                  <c:v>44895.943055555559</c:v>
                </c:pt>
                <c:pt idx="63">
                  <c:v>44895.946527777778</c:v>
                </c:pt>
                <c:pt idx="64">
                  <c:v>44895.948611111111</c:v>
                </c:pt>
                <c:pt idx="65">
                  <c:v>44895.95208333333</c:v>
                </c:pt>
                <c:pt idx="66">
                  <c:v>44895.955555555556</c:v>
                </c:pt>
                <c:pt idx="67">
                  <c:v>44895.959722222222</c:v>
                </c:pt>
                <c:pt idx="68">
                  <c:v>44895.963194444441</c:v>
                </c:pt>
                <c:pt idx="69">
                  <c:v>44895.966666666667</c:v>
                </c:pt>
                <c:pt idx="70">
                  <c:v>44895.970138888886</c:v>
                </c:pt>
                <c:pt idx="71">
                  <c:v>44895.973611111112</c:v>
                </c:pt>
                <c:pt idx="72">
                  <c:v>44895.977083333331</c:v>
                </c:pt>
                <c:pt idx="73">
                  <c:v>44895.980555555558</c:v>
                </c:pt>
                <c:pt idx="74">
                  <c:v>44895.982638888891</c:v>
                </c:pt>
                <c:pt idx="75">
                  <c:v>44895.986111111109</c:v>
                </c:pt>
                <c:pt idx="76">
                  <c:v>44895.990277777775</c:v>
                </c:pt>
                <c:pt idx="77">
                  <c:v>44895.993750000001</c:v>
                </c:pt>
                <c:pt idx="78">
                  <c:v>44895.99722222222</c:v>
                </c:pt>
                <c:pt idx="79">
                  <c:v>44896.000694444447</c:v>
                </c:pt>
                <c:pt idx="80">
                  <c:v>44896.004166666666</c:v>
                </c:pt>
                <c:pt idx="81">
                  <c:v>44896.007638888892</c:v>
                </c:pt>
                <c:pt idx="82">
                  <c:v>44896.011111111111</c:v>
                </c:pt>
                <c:pt idx="83">
                  <c:v>44896.01458333333</c:v>
                </c:pt>
                <c:pt idx="84">
                  <c:v>44896.018055555556</c:v>
                </c:pt>
                <c:pt idx="85">
                  <c:v>44896.019444444442</c:v>
                </c:pt>
                <c:pt idx="86">
                  <c:v>44896.019444444442</c:v>
                </c:pt>
                <c:pt idx="87">
                  <c:v>44896.019444444442</c:v>
                </c:pt>
                <c:pt idx="88">
                  <c:v>44896.020138888889</c:v>
                </c:pt>
                <c:pt idx="89">
                  <c:v>44896.020138888889</c:v>
                </c:pt>
                <c:pt idx="90">
                  <c:v>44896.020138888889</c:v>
                </c:pt>
                <c:pt idx="91">
                  <c:v>44896.020138888889</c:v>
                </c:pt>
                <c:pt idx="92">
                  <c:v>44896.020833333336</c:v>
                </c:pt>
                <c:pt idx="93">
                  <c:v>44896.021527777775</c:v>
                </c:pt>
                <c:pt idx="94">
                  <c:v>44896.021527777775</c:v>
                </c:pt>
                <c:pt idx="95">
                  <c:v>44896.022222222222</c:v>
                </c:pt>
                <c:pt idx="96">
                  <c:v>44896.023611111108</c:v>
                </c:pt>
                <c:pt idx="97">
                  <c:v>44896.027083333334</c:v>
                </c:pt>
                <c:pt idx="98">
                  <c:v>44896.027083333334</c:v>
                </c:pt>
                <c:pt idx="99">
                  <c:v>44896.027777777781</c:v>
                </c:pt>
                <c:pt idx="100">
                  <c:v>44896.027777777781</c:v>
                </c:pt>
                <c:pt idx="101">
                  <c:v>44896.02847222222</c:v>
                </c:pt>
                <c:pt idx="102">
                  <c:v>44896.02847222222</c:v>
                </c:pt>
                <c:pt idx="103">
                  <c:v>44896.02847222222</c:v>
                </c:pt>
                <c:pt idx="104">
                  <c:v>44896.029166666667</c:v>
                </c:pt>
                <c:pt idx="105">
                  <c:v>44896.029166666667</c:v>
                </c:pt>
                <c:pt idx="106">
                  <c:v>44896.029166666667</c:v>
                </c:pt>
                <c:pt idx="107">
                  <c:v>44896.029861111114</c:v>
                </c:pt>
                <c:pt idx="108">
                  <c:v>44896.029861111114</c:v>
                </c:pt>
                <c:pt idx="109">
                  <c:v>44896.030555555553</c:v>
                </c:pt>
                <c:pt idx="110">
                  <c:v>44896.030555555553</c:v>
                </c:pt>
                <c:pt idx="111">
                  <c:v>44896.03125</c:v>
                </c:pt>
                <c:pt idx="112">
                  <c:v>44896.03125</c:v>
                </c:pt>
                <c:pt idx="113">
                  <c:v>44896.031944444447</c:v>
                </c:pt>
                <c:pt idx="114">
                  <c:v>44896.031944444447</c:v>
                </c:pt>
                <c:pt idx="115">
                  <c:v>44896.032638888886</c:v>
                </c:pt>
                <c:pt idx="116">
                  <c:v>44896.033333333333</c:v>
                </c:pt>
                <c:pt idx="117">
                  <c:v>44896.03402777778</c:v>
                </c:pt>
                <c:pt idx="118">
                  <c:v>44896.034722222219</c:v>
                </c:pt>
                <c:pt idx="119">
                  <c:v>44896.035416666666</c:v>
                </c:pt>
                <c:pt idx="120">
                  <c:v>44896.036805555559</c:v>
                </c:pt>
                <c:pt idx="121">
                  <c:v>44896.038194444445</c:v>
                </c:pt>
                <c:pt idx="122">
                  <c:v>44896.040972222225</c:v>
                </c:pt>
                <c:pt idx="123">
                  <c:v>44896.044444444444</c:v>
                </c:pt>
                <c:pt idx="124">
                  <c:v>44896.04791666667</c:v>
                </c:pt>
                <c:pt idx="125">
                  <c:v>44896.051388888889</c:v>
                </c:pt>
                <c:pt idx="126">
                  <c:v>44896.054861111108</c:v>
                </c:pt>
                <c:pt idx="127">
                  <c:v>44896.058333333334</c:v>
                </c:pt>
                <c:pt idx="128">
                  <c:v>44896.061805555553</c:v>
                </c:pt>
                <c:pt idx="129">
                  <c:v>44896.06527777778</c:v>
                </c:pt>
                <c:pt idx="130">
                  <c:v>44896.068749999999</c:v>
                </c:pt>
                <c:pt idx="131">
                  <c:v>44896.072222222225</c:v>
                </c:pt>
                <c:pt idx="132">
                  <c:v>44896.075694444444</c:v>
                </c:pt>
                <c:pt idx="133">
                  <c:v>44896.079861111109</c:v>
                </c:pt>
                <c:pt idx="134">
                  <c:v>44896.083333333336</c:v>
                </c:pt>
                <c:pt idx="135">
                  <c:v>44896.086805555555</c:v>
                </c:pt>
                <c:pt idx="136">
                  <c:v>44896.090277777781</c:v>
                </c:pt>
                <c:pt idx="137">
                  <c:v>44896.09375</c:v>
                </c:pt>
                <c:pt idx="138">
                  <c:v>44896.097222222219</c:v>
                </c:pt>
                <c:pt idx="139">
                  <c:v>44896.100694444445</c:v>
                </c:pt>
                <c:pt idx="140">
                  <c:v>44896.104166666664</c:v>
                </c:pt>
                <c:pt idx="141">
                  <c:v>44896.107638888891</c:v>
                </c:pt>
                <c:pt idx="142">
                  <c:v>44896.111111111109</c:v>
                </c:pt>
                <c:pt idx="143">
                  <c:v>44896.114583333336</c:v>
                </c:pt>
                <c:pt idx="144">
                  <c:v>44896.118750000001</c:v>
                </c:pt>
                <c:pt idx="145">
                  <c:v>44896.12222222222</c:v>
                </c:pt>
                <c:pt idx="146">
                  <c:v>44896.125694444447</c:v>
                </c:pt>
                <c:pt idx="147">
                  <c:v>44896.129166666666</c:v>
                </c:pt>
                <c:pt idx="148">
                  <c:v>44896.132638888892</c:v>
                </c:pt>
                <c:pt idx="149">
                  <c:v>44896.136111111111</c:v>
                </c:pt>
                <c:pt idx="150">
                  <c:v>44896.13958333333</c:v>
                </c:pt>
                <c:pt idx="151">
                  <c:v>44896.143055555556</c:v>
                </c:pt>
                <c:pt idx="152">
                  <c:v>44896.146527777775</c:v>
                </c:pt>
                <c:pt idx="153">
                  <c:v>44896.15</c:v>
                </c:pt>
                <c:pt idx="154">
                  <c:v>44896.15347222222</c:v>
                </c:pt>
                <c:pt idx="155">
                  <c:v>44896.156944444447</c:v>
                </c:pt>
                <c:pt idx="156">
                  <c:v>44896.161111111112</c:v>
                </c:pt>
                <c:pt idx="157">
                  <c:v>44896.164583333331</c:v>
                </c:pt>
                <c:pt idx="158">
                  <c:v>44896.168055555558</c:v>
                </c:pt>
                <c:pt idx="159">
                  <c:v>44896.171527777777</c:v>
                </c:pt>
                <c:pt idx="160">
                  <c:v>44896.175000000003</c:v>
                </c:pt>
                <c:pt idx="161">
                  <c:v>44896.178472222222</c:v>
                </c:pt>
                <c:pt idx="162">
                  <c:v>44896.181944444441</c:v>
                </c:pt>
                <c:pt idx="163">
                  <c:v>44896.185416666667</c:v>
                </c:pt>
                <c:pt idx="164">
                  <c:v>44896.188888888886</c:v>
                </c:pt>
                <c:pt idx="165">
                  <c:v>44896.192361111112</c:v>
                </c:pt>
                <c:pt idx="166">
                  <c:v>44896.192361111112</c:v>
                </c:pt>
                <c:pt idx="167">
                  <c:v>44896.193055555559</c:v>
                </c:pt>
                <c:pt idx="168">
                  <c:v>44896.193749999999</c:v>
                </c:pt>
                <c:pt idx="169">
                  <c:v>44896.194444444445</c:v>
                </c:pt>
                <c:pt idx="170">
                  <c:v>44896.194444444445</c:v>
                </c:pt>
                <c:pt idx="171">
                  <c:v>44896.195138888892</c:v>
                </c:pt>
                <c:pt idx="172">
                  <c:v>44896.195138888892</c:v>
                </c:pt>
                <c:pt idx="173">
                  <c:v>44896.195833333331</c:v>
                </c:pt>
                <c:pt idx="174">
                  <c:v>44896.195833333331</c:v>
                </c:pt>
                <c:pt idx="175">
                  <c:v>44896.196527777778</c:v>
                </c:pt>
                <c:pt idx="176">
                  <c:v>44896.196527777778</c:v>
                </c:pt>
                <c:pt idx="177">
                  <c:v>44896.196527777778</c:v>
                </c:pt>
                <c:pt idx="178">
                  <c:v>44896.197222222225</c:v>
                </c:pt>
                <c:pt idx="179">
                  <c:v>44896.197916666664</c:v>
                </c:pt>
                <c:pt idx="180">
                  <c:v>44896.197916666664</c:v>
                </c:pt>
                <c:pt idx="181">
                  <c:v>44896.198611111111</c:v>
                </c:pt>
                <c:pt idx="182">
                  <c:v>44896.198611111111</c:v>
                </c:pt>
                <c:pt idx="183">
                  <c:v>44896.199305555558</c:v>
                </c:pt>
                <c:pt idx="184">
                  <c:v>44896.199305555558</c:v>
                </c:pt>
                <c:pt idx="185">
                  <c:v>44896.2</c:v>
                </c:pt>
                <c:pt idx="186">
                  <c:v>44896.2</c:v>
                </c:pt>
                <c:pt idx="187">
                  <c:v>44896.200694444444</c:v>
                </c:pt>
                <c:pt idx="188">
                  <c:v>44896.201388888891</c:v>
                </c:pt>
                <c:pt idx="189">
                  <c:v>44896.201388888891</c:v>
                </c:pt>
                <c:pt idx="190">
                  <c:v>44896.20208333333</c:v>
                </c:pt>
                <c:pt idx="191">
                  <c:v>44896.203472222223</c:v>
                </c:pt>
                <c:pt idx="192">
                  <c:v>44896.205555555556</c:v>
                </c:pt>
                <c:pt idx="193">
                  <c:v>44896.208333333336</c:v>
                </c:pt>
                <c:pt idx="194">
                  <c:v>44896.211111111108</c:v>
                </c:pt>
                <c:pt idx="195">
                  <c:v>44896.213888888888</c:v>
                </c:pt>
                <c:pt idx="196">
                  <c:v>44896.217361111114</c:v>
                </c:pt>
                <c:pt idx="197">
                  <c:v>44896.220833333333</c:v>
                </c:pt>
                <c:pt idx="198">
                  <c:v>44896.224305555559</c:v>
                </c:pt>
                <c:pt idx="199">
                  <c:v>44896.227777777778</c:v>
                </c:pt>
                <c:pt idx="200">
                  <c:v>44896.230555555558</c:v>
                </c:pt>
                <c:pt idx="201">
                  <c:v>44896.234027777777</c:v>
                </c:pt>
                <c:pt idx="202">
                  <c:v>44896.237500000003</c:v>
                </c:pt>
                <c:pt idx="203">
                  <c:v>44896.240972222222</c:v>
                </c:pt>
                <c:pt idx="204">
                  <c:v>44896.245138888888</c:v>
                </c:pt>
                <c:pt idx="205">
                  <c:v>44896.248611111114</c:v>
                </c:pt>
                <c:pt idx="206">
                  <c:v>44896.251388888886</c:v>
                </c:pt>
                <c:pt idx="207">
                  <c:v>44896.254861111112</c:v>
                </c:pt>
                <c:pt idx="208">
                  <c:v>44896.258333333331</c:v>
                </c:pt>
                <c:pt idx="209">
                  <c:v>44896.261805555558</c:v>
                </c:pt>
                <c:pt idx="210">
                  <c:v>44896.265277777777</c:v>
                </c:pt>
                <c:pt idx="211">
                  <c:v>44896.268750000003</c:v>
                </c:pt>
                <c:pt idx="212">
                  <c:v>44896.272222222222</c:v>
                </c:pt>
                <c:pt idx="213">
                  <c:v>44896.275694444441</c:v>
                </c:pt>
                <c:pt idx="214">
                  <c:v>44896.279166666667</c:v>
                </c:pt>
                <c:pt idx="215">
                  <c:v>44896.283333333333</c:v>
                </c:pt>
                <c:pt idx="216">
                  <c:v>44896.286805555559</c:v>
                </c:pt>
                <c:pt idx="217">
                  <c:v>44896.290277777778</c:v>
                </c:pt>
                <c:pt idx="218">
                  <c:v>44896.293749999997</c:v>
                </c:pt>
                <c:pt idx="219">
                  <c:v>44896.297222222223</c:v>
                </c:pt>
                <c:pt idx="220">
                  <c:v>44896.29791666667</c:v>
                </c:pt>
                <c:pt idx="221">
                  <c:v>44896.301388888889</c:v>
                </c:pt>
                <c:pt idx="222">
                  <c:v>44896.304861111108</c:v>
                </c:pt>
                <c:pt idx="223">
                  <c:v>44896.308333333334</c:v>
                </c:pt>
                <c:pt idx="224">
                  <c:v>44896.311805555553</c:v>
                </c:pt>
                <c:pt idx="225">
                  <c:v>44896.31527777778</c:v>
                </c:pt>
                <c:pt idx="226">
                  <c:v>44896.318749999999</c:v>
                </c:pt>
                <c:pt idx="227">
                  <c:v>44896.322222222225</c:v>
                </c:pt>
                <c:pt idx="228">
                  <c:v>44896.325694444444</c:v>
                </c:pt>
                <c:pt idx="229">
                  <c:v>44896.329861111109</c:v>
                </c:pt>
                <c:pt idx="230">
                  <c:v>44896.333333333336</c:v>
                </c:pt>
                <c:pt idx="231">
                  <c:v>44896.336805555555</c:v>
                </c:pt>
                <c:pt idx="232">
                  <c:v>44896.339583333334</c:v>
                </c:pt>
                <c:pt idx="233">
                  <c:v>44896.34097222222</c:v>
                </c:pt>
                <c:pt idx="234">
                  <c:v>44896.344444444447</c:v>
                </c:pt>
                <c:pt idx="235">
                  <c:v>44896.347916666666</c:v>
                </c:pt>
                <c:pt idx="236">
                  <c:v>44896.351388888892</c:v>
                </c:pt>
                <c:pt idx="237">
                  <c:v>44896.352777777778</c:v>
                </c:pt>
                <c:pt idx="238">
                  <c:v>44896.352777777778</c:v>
                </c:pt>
                <c:pt idx="239">
                  <c:v>44896.353472222225</c:v>
                </c:pt>
                <c:pt idx="240">
                  <c:v>44896.353472222225</c:v>
                </c:pt>
                <c:pt idx="241">
                  <c:v>44896.353472222225</c:v>
                </c:pt>
                <c:pt idx="242">
                  <c:v>44896.353472222225</c:v>
                </c:pt>
                <c:pt idx="243">
                  <c:v>44896.354166666664</c:v>
                </c:pt>
                <c:pt idx="244">
                  <c:v>44896.354166666664</c:v>
                </c:pt>
                <c:pt idx="245">
                  <c:v>44896.354861111111</c:v>
                </c:pt>
                <c:pt idx="246">
                  <c:v>44896.354861111111</c:v>
                </c:pt>
                <c:pt idx="247">
                  <c:v>44896.354861111111</c:v>
                </c:pt>
                <c:pt idx="248">
                  <c:v>44896.356944444444</c:v>
                </c:pt>
                <c:pt idx="249">
                  <c:v>44896.36041666667</c:v>
                </c:pt>
                <c:pt idx="250">
                  <c:v>44896.361111111109</c:v>
                </c:pt>
                <c:pt idx="251">
                  <c:v>44896.362500000003</c:v>
                </c:pt>
                <c:pt idx="252">
                  <c:v>44896.363888888889</c:v>
                </c:pt>
                <c:pt idx="253">
                  <c:v>44896.365277777775</c:v>
                </c:pt>
                <c:pt idx="254">
                  <c:v>44896.366666666669</c:v>
                </c:pt>
                <c:pt idx="255">
                  <c:v>44896.367361111108</c:v>
                </c:pt>
                <c:pt idx="256">
                  <c:v>44896.370138888888</c:v>
                </c:pt>
                <c:pt idx="257">
                  <c:v>44896.370833333334</c:v>
                </c:pt>
                <c:pt idx="258">
                  <c:v>44896.374305555553</c:v>
                </c:pt>
                <c:pt idx="259">
                  <c:v>44896.37777777778</c:v>
                </c:pt>
                <c:pt idx="260">
                  <c:v>44896.381249999999</c:v>
                </c:pt>
                <c:pt idx="261">
                  <c:v>44896.384722222225</c:v>
                </c:pt>
                <c:pt idx="262">
                  <c:v>44896.388194444444</c:v>
                </c:pt>
                <c:pt idx="263">
                  <c:v>44896.39166666667</c:v>
                </c:pt>
                <c:pt idx="264">
                  <c:v>44896.395138888889</c:v>
                </c:pt>
                <c:pt idx="265">
                  <c:v>44896.399305555555</c:v>
                </c:pt>
                <c:pt idx="266">
                  <c:v>44896.402777777781</c:v>
                </c:pt>
                <c:pt idx="267">
                  <c:v>44896.40625</c:v>
                </c:pt>
                <c:pt idx="268">
                  <c:v>44896.409722222219</c:v>
                </c:pt>
                <c:pt idx="269">
                  <c:v>44896.413194444445</c:v>
                </c:pt>
                <c:pt idx="270">
                  <c:v>44896.416666666664</c:v>
                </c:pt>
                <c:pt idx="271">
                  <c:v>44896.420138888891</c:v>
                </c:pt>
                <c:pt idx="272">
                  <c:v>44896.423611111109</c:v>
                </c:pt>
                <c:pt idx="273">
                  <c:v>44896.427083333336</c:v>
                </c:pt>
                <c:pt idx="274">
                  <c:v>44896.430555555555</c:v>
                </c:pt>
                <c:pt idx="275">
                  <c:v>44896.434027777781</c:v>
                </c:pt>
                <c:pt idx="276">
                  <c:v>44896.4375</c:v>
                </c:pt>
                <c:pt idx="277">
                  <c:v>44896.441666666666</c:v>
                </c:pt>
                <c:pt idx="278">
                  <c:v>44896.445138888892</c:v>
                </c:pt>
                <c:pt idx="279">
                  <c:v>44896.448611111111</c:v>
                </c:pt>
                <c:pt idx="280">
                  <c:v>44896.45208333333</c:v>
                </c:pt>
                <c:pt idx="281">
                  <c:v>44896.455555555556</c:v>
                </c:pt>
                <c:pt idx="282">
                  <c:v>44896.459027777775</c:v>
                </c:pt>
                <c:pt idx="283">
                  <c:v>44896.462500000001</c:v>
                </c:pt>
                <c:pt idx="284">
                  <c:v>44896.46597222222</c:v>
                </c:pt>
                <c:pt idx="285">
                  <c:v>44896.46875</c:v>
                </c:pt>
                <c:pt idx="286">
                  <c:v>44896.472222222219</c:v>
                </c:pt>
                <c:pt idx="287">
                  <c:v>44896.475694444445</c:v>
                </c:pt>
                <c:pt idx="288">
                  <c:v>44896.479166666664</c:v>
                </c:pt>
                <c:pt idx="289">
                  <c:v>44896.481944444444</c:v>
                </c:pt>
                <c:pt idx="290">
                  <c:v>44896.48541666667</c:v>
                </c:pt>
                <c:pt idx="291">
                  <c:v>44896.488194444442</c:v>
                </c:pt>
                <c:pt idx="292">
                  <c:v>44896.491666666669</c:v>
                </c:pt>
                <c:pt idx="293">
                  <c:v>44896.493750000001</c:v>
                </c:pt>
                <c:pt idx="294">
                  <c:v>44896.49722222222</c:v>
                </c:pt>
                <c:pt idx="295">
                  <c:v>44896.499305555553</c:v>
                </c:pt>
                <c:pt idx="296">
                  <c:v>44896.502083333333</c:v>
                </c:pt>
                <c:pt idx="297">
                  <c:v>44896.505555555559</c:v>
                </c:pt>
                <c:pt idx="298">
                  <c:v>44896.508333333331</c:v>
                </c:pt>
                <c:pt idx="299">
                  <c:v>44896.511111111111</c:v>
                </c:pt>
                <c:pt idx="300">
                  <c:v>44896.51458333333</c:v>
                </c:pt>
                <c:pt idx="301">
                  <c:v>44896.518055555556</c:v>
                </c:pt>
                <c:pt idx="302">
                  <c:v>44896.520138888889</c:v>
                </c:pt>
                <c:pt idx="303">
                  <c:v>44896.523611111108</c:v>
                </c:pt>
                <c:pt idx="304">
                  <c:v>44896.527083333334</c:v>
                </c:pt>
                <c:pt idx="305">
                  <c:v>44896.529166666667</c:v>
                </c:pt>
                <c:pt idx="306">
                  <c:v>44896.530555555553</c:v>
                </c:pt>
                <c:pt idx="307">
                  <c:v>44896.53125</c:v>
                </c:pt>
                <c:pt idx="308">
                  <c:v>44896.531944444447</c:v>
                </c:pt>
                <c:pt idx="309">
                  <c:v>44896.533333333333</c:v>
                </c:pt>
                <c:pt idx="310">
                  <c:v>44896.53402777778</c:v>
                </c:pt>
                <c:pt idx="311">
                  <c:v>44896.534722222219</c:v>
                </c:pt>
                <c:pt idx="312">
                  <c:v>44896.536111111112</c:v>
                </c:pt>
                <c:pt idx="313">
                  <c:v>44896.536805555559</c:v>
                </c:pt>
                <c:pt idx="314">
                  <c:v>44896.537499999999</c:v>
                </c:pt>
                <c:pt idx="315">
                  <c:v>44896.538888888892</c:v>
                </c:pt>
                <c:pt idx="316">
                  <c:v>44896.539583333331</c:v>
                </c:pt>
                <c:pt idx="317">
                  <c:v>44896.540277777778</c:v>
                </c:pt>
                <c:pt idx="318">
                  <c:v>44896.540972222225</c:v>
                </c:pt>
                <c:pt idx="319">
                  <c:v>44896.542361111111</c:v>
                </c:pt>
                <c:pt idx="320">
                  <c:v>44896.543749999997</c:v>
                </c:pt>
                <c:pt idx="321">
                  <c:v>44896.545138888891</c:v>
                </c:pt>
                <c:pt idx="322">
                  <c:v>44896.54583333333</c:v>
                </c:pt>
                <c:pt idx="323">
                  <c:v>44896.547222222223</c:v>
                </c:pt>
                <c:pt idx="324">
                  <c:v>44896.548611111109</c:v>
                </c:pt>
                <c:pt idx="325">
                  <c:v>44896.549305555556</c:v>
                </c:pt>
                <c:pt idx="326">
                  <c:v>44896.550694444442</c:v>
                </c:pt>
                <c:pt idx="327">
                  <c:v>44896.552777777775</c:v>
                </c:pt>
                <c:pt idx="328">
                  <c:v>44896.556250000001</c:v>
                </c:pt>
                <c:pt idx="329">
                  <c:v>44896.55972222222</c:v>
                </c:pt>
                <c:pt idx="330">
                  <c:v>44896.563194444447</c:v>
                </c:pt>
                <c:pt idx="331">
                  <c:v>44896.566666666666</c:v>
                </c:pt>
                <c:pt idx="332">
                  <c:v>44896.570138888892</c:v>
                </c:pt>
                <c:pt idx="333">
                  <c:v>44896.570833333331</c:v>
                </c:pt>
                <c:pt idx="334">
                  <c:v>44896.574305555558</c:v>
                </c:pt>
                <c:pt idx="335">
                  <c:v>44896.577777777777</c:v>
                </c:pt>
                <c:pt idx="336">
                  <c:v>44896.581944444442</c:v>
                </c:pt>
                <c:pt idx="337">
                  <c:v>44896.585416666669</c:v>
                </c:pt>
                <c:pt idx="338">
                  <c:v>44896.588888888888</c:v>
                </c:pt>
                <c:pt idx="339">
                  <c:v>44896.592361111114</c:v>
                </c:pt>
                <c:pt idx="340">
                  <c:v>44896.595833333333</c:v>
                </c:pt>
                <c:pt idx="341">
                  <c:v>44896.599305555559</c:v>
                </c:pt>
                <c:pt idx="342">
                  <c:v>44896.602777777778</c:v>
                </c:pt>
                <c:pt idx="343">
                  <c:v>44896.606249999997</c:v>
                </c:pt>
                <c:pt idx="344">
                  <c:v>44896.609722222223</c:v>
                </c:pt>
                <c:pt idx="345">
                  <c:v>44896.613194444442</c:v>
                </c:pt>
                <c:pt idx="346">
                  <c:v>44896.616666666669</c:v>
                </c:pt>
                <c:pt idx="347">
                  <c:v>44896.620833333334</c:v>
                </c:pt>
                <c:pt idx="348">
                  <c:v>44896.624305555553</c:v>
                </c:pt>
                <c:pt idx="349">
                  <c:v>44896.62777777778</c:v>
                </c:pt>
                <c:pt idx="350">
                  <c:v>44896.631249999999</c:v>
                </c:pt>
                <c:pt idx="351">
                  <c:v>44896.634722222225</c:v>
                </c:pt>
                <c:pt idx="352">
                  <c:v>44896.638194444444</c:v>
                </c:pt>
                <c:pt idx="353">
                  <c:v>44896.64166666667</c:v>
                </c:pt>
                <c:pt idx="354">
                  <c:v>44896.645138888889</c:v>
                </c:pt>
                <c:pt idx="355">
                  <c:v>44896.648611111108</c:v>
                </c:pt>
                <c:pt idx="356">
                  <c:v>44896.652083333334</c:v>
                </c:pt>
                <c:pt idx="357">
                  <c:v>44896.655555555553</c:v>
                </c:pt>
                <c:pt idx="358">
                  <c:v>44896.65902777778</c:v>
                </c:pt>
                <c:pt idx="359">
                  <c:v>44896.662499999999</c:v>
                </c:pt>
                <c:pt idx="360">
                  <c:v>44896.666666666664</c:v>
                </c:pt>
                <c:pt idx="361">
                  <c:v>44896.670138888891</c:v>
                </c:pt>
                <c:pt idx="362">
                  <c:v>44896.673611111109</c:v>
                </c:pt>
                <c:pt idx="363">
                  <c:v>44896.677083333336</c:v>
                </c:pt>
                <c:pt idx="364">
                  <c:v>44896.680555555555</c:v>
                </c:pt>
                <c:pt idx="365">
                  <c:v>44896.684027777781</c:v>
                </c:pt>
                <c:pt idx="366">
                  <c:v>44896.686111111114</c:v>
                </c:pt>
                <c:pt idx="367">
                  <c:v>44896.686111111114</c:v>
                </c:pt>
                <c:pt idx="368">
                  <c:v>44896.686805555553</c:v>
                </c:pt>
                <c:pt idx="369">
                  <c:v>44896.686805555553</c:v>
                </c:pt>
                <c:pt idx="370">
                  <c:v>44896.686805555553</c:v>
                </c:pt>
                <c:pt idx="371">
                  <c:v>44896.686805555553</c:v>
                </c:pt>
                <c:pt idx="372">
                  <c:v>44896.6875</c:v>
                </c:pt>
                <c:pt idx="373">
                  <c:v>44896.6875</c:v>
                </c:pt>
                <c:pt idx="374">
                  <c:v>44896.688194444447</c:v>
                </c:pt>
                <c:pt idx="375">
                  <c:v>44896.688194444447</c:v>
                </c:pt>
                <c:pt idx="376">
                  <c:v>44896.689583333333</c:v>
                </c:pt>
                <c:pt idx="377">
                  <c:v>44896.690972222219</c:v>
                </c:pt>
                <c:pt idx="378">
                  <c:v>44896.693749999999</c:v>
                </c:pt>
                <c:pt idx="379">
                  <c:v>44896.694444444445</c:v>
                </c:pt>
                <c:pt idx="380">
                  <c:v>44896.694444444445</c:v>
                </c:pt>
                <c:pt idx="381">
                  <c:v>44896.695138888892</c:v>
                </c:pt>
                <c:pt idx="382">
                  <c:v>44896.695138888892</c:v>
                </c:pt>
                <c:pt idx="383">
                  <c:v>44896.695833333331</c:v>
                </c:pt>
                <c:pt idx="384">
                  <c:v>44896.695833333331</c:v>
                </c:pt>
                <c:pt idx="385">
                  <c:v>44896.696527777778</c:v>
                </c:pt>
                <c:pt idx="386">
                  <c:v>44896.696527777778</c:v>
                </c:pt>
                <c:pt idx="387">
                  <c:v>44896.697222222225</c:v>
                </c:pt>
                <c:pt idx="388">
                  <c:v>44896.697222222225</c:v>
                </c:pt>
                <c:pt idx="389">
                  <c:v>44896.697916666664</c:v>
                </c:pt>
                <c:pt idx="390">
                  <c:v>44896.697916666664</c:v>
                </c:pt>
                <c:pt idx="391">
                  <c:v>44896.698611111111</c:v>
                </c:pt>
                <c:pt idx="392">
                  <c:v>44896.698611111111</c:v>
                </c:pt>
                <c:pt idx="393">
                  <c:v>44896.699305555558</c:v>
                </c:pt>
                <c:pt idx="394">
                  <c:v>44896.7</c:v>
                </c:pt>
                <c:pt idx="395">
                  <c:v>44896.700694444444</c:v>
                </c:pt>
                <c:pt idx="396">
                  <c:v>44896.701388888891</c:v>
                </c:pt>
                <c:pt idx="397">
                  <c:v>44896.702777777777</c:v>
                </c:pt>
                <c:pt idx="398">
                  <c:v>44896.704861111109</c:v>
                </c:pt>
                <c:pt idx="399">
                  <c:v>44896.708333333336</c:v>
                </c:pt>
                <c:pt idx="400">
                  <c:v>44896.711805555555</c:v>
                </c:pt>
                <c:pt idx="401">
                  <c:v>44896.715277777781</c:v>
                </c:pt>
                <c:pt idx="402">
                  <c:v>44896.71875</c:v>
                </c:pt>
                <c:pt idx="403">
                  <c:v>44896.722222222219</c:v>
                </c:pt>
                <c:pt idx="404">
                  <c:v>44896.725694444445</c:v>
                </c:pt>
                <c:pt idx="405">
                  <c:v>44896.729166666664</c:v>
                </c:pt>
                <c:pt idx="406">
                  <c:v>44896.732638888891</c:v>
                </c:pt>
                <c:pt idx="407">
                  <c:v>44896.736805555556</c:v>
                </c:pt>
                <c:pt idx="408">
                  <c:v>44896.740277777775</c:v>
                </c:pt>
                <c:pt idx="409">
                  <c:v>44896.743750000001</c:v>
                </c:pt>
                <c:pt idx="410">
                  <c:v>44896.74722222222</c:v>
                </c:pt>
                <c:pt idx="411">
                  <c:v>44896.750694444447</c:v>
                </c:pt>
                <c:pt idx="412">
                  <c:v>44896.754166666666</c:v>
                </c:pt>
                <c:pt idx="413">
                  <c:v>44896.757638888892</c:v>
                </c:pt>
                <c:pt idx="414">
                  <c:v>44896.761111111111</c:v>
                </c:pt>
                <c:pt idx="415">
                  <c:v>44896.76458333333</c:v>
                </c:pt>
                <c:pt idx="416">
                  <c:v>44896.768055555556</c:v>
                </c:pt>
                <c:pt idx="417">
                  <c:v>44896.771527777775</c:v>
                </c:pt>
                <c:pt idx="418">
                  <c:v>44896.775000000001</c:v>
                </c:pt>
                <c:pt idx="419">
                  <c:v>44896.77847222222</c:v>
                </c:pt>
                <c:pt idx="420">
                  <c:v>44896.781944444447</c:v>
                </c:pt>
                <c:pt idx="421">
                  <c:v>44896.785416666666</c:v>
                </c:pt>
                <c:pt idx="422">
                  <c:v>44896.789583333331</c:v>
                </c:pt>
                <c:pt idx="423">
                  <c:v>44896.793055555558</c:v>
                </c:pt>
                <c:pt idx="424">
                  <c:v>44896.796527777777</c:v>
                </c:pt>
                <c:pt idx="425">
                  <c:v>44896.800000000003</c:v>
                </c:pt>
                <c:pt idx="426">
                  <c:v>44896.803472222222</c:v>
                </c:pt>
                <c:pt idx="427">
                  <c:v>44896.806944444441</c:v>
                </c:pt>
                <c:pt idx="428">
                  <c:v>44896.810416666667</c:v>
                </c:pt>
                <c:pt idx="429">
                  <c:v>44896.813888888886</c:v>
                </c:pt>
                <c:pt idx="430">
                  <c:v>44896.817361111112</c:v>
                </c:pt>
                <c:pt idx="431">
                  <c:v>44896.820833333331</c:v>
                </c:pt>
                <c:pt idx="432">
                  <c:v>44896.824305555558</c:v>
                </c:pt>
                <c:pt idx="433">
                  <c:v>44896.828472222223</c:v>
                </c:pt>
                <c:pt idx="434">
                  <c:v>44896.831944444442</c:v>
                </c:pt>
                <c:pt idx="435">
                  <c:v>44896.835416666669</c:v>
                </c:pt>
                <c:pt idx="436">
                  <c:v>44896.838888888888</c:v>
                </c:pt>
                <c:pt idx="437">
                  <c:v>44896.842361111114</c:v>
                </c:pt>
                <c:pt idx="438">
                  <c:v>44896.845833333333</c:v>
                </c:pt>
                <c:pt idx="439">
                  <c:v>44896.849305555559</c:v>
                </c:pt>
                <c:pt idx="440">
                  <c:v>44896.852777777778</c:v>
                </c:pt>
                <c:pt idx="441">
                  <c:v>44896.856249999997</c:v>
                </c:pt>
                <c:pt idx="442">
                  <c:v>44896.859027777777</c:v>
                </c:pt>
                <c:pt idx="443">
                  <c:v>44896.859027777777</c:v>
                </c:pt>
                <c:pt idx="444">
                  <c:v>44896.859722222223</c:v>
                </c:pt>
                <c:pt idx="445">
                  <c:v>44896.86041666667</c:v>
                </c:pt>
                <c:pt idx="446">
                  <c:v>44896.86041666667</c:v>
                </c:pt>
                <c:pt idx="447">
                  <c:v>44896.861111111109</c:v>
                </c:pt>
                <c:pt idx="448">
                  <c:v>44896.861111111109</c:v>
                </c:pt>
                <c:pt idx="449">
                  <c:v>44896.861805555556</c:v>
                </c:pt>
                <c:pt idx="450">
                  <c:v>44896.862500000003</c:v>
                </c:pt>
                <c:pt idx="451">
                  <c:v>44896.862500000003</c:v>
                </c:pt>
                <c:pt idx="452">
                  <c:v>44896.863194444442</c:v>
                </c:pt>
                <c:pt idx="453">
                  <c:v>44896.863194444442</c:v>
                </c:pt>
                <c:pt idx="454">
                  <c:v>44896.863888888889</c:v>
                </c:pt>
                <c:pt idx="455">
                  <c:v>44896.863888888889</c:v>
                </c:pt>
                <c:pt idx="456">
                  <c:v>44896.864583333336</c:v>
                </c:pt>
                <c:pt idx="457">
                  <c:v>44896.864583333336</c:v>
                </c:pt>
                <c:pt idx="458">
                  <c:v>44896.865277777775</c:v>
                </c:pt>
                <c:pt idx="459">
                  <c:v>44896.865972222222</c:v>
                </c:pt>
                <c:pt idx="460">
                  <c:v>44896.866666666669</c:v>
                </c:pt>
                <c:pt idx="461">
                  <c:v>44896.866666666669</c:v>
                </c:pt>
                <c:pt idx="462">
                  <c:v>44896.867361111108</c:v>
                </c:pt>
                <c:pt idx="463">
                  <c:v>44896.868055555555</c:v>
                </c:pt>
                <c:pt idx="464">
                  <c:v>44896.868750000001</c:v>
                </c:pt>
                <c:pt idx="465">
                  <c:v>44896.869444444441</c:v>
                </c:pt>
                <c:pt idx="466">
                  <c:v>44896.871527777781</c:v>
                </c:pt>
                <c:pt idx="467">
                  <c:v>44896.873611111114</c:v>
                </c:pt>
                <c:pt idx="468">
                  <c:v>44896.877083333333</c:v>
                </c:pt>
                <c:pt idx="469">
                  <c:v>44896.880555555559</c:v>
                </c:pt>
                <c:pt idx="470">
                  <c:v>44896.884027777778</c:v>
                </c:pt>
                <c:pt idx="471">
                  <c:v>44896.887499999997</c:v>
                </c:pt>
                <c:pt idx="472">
                  <c:v>44896.890972222223</c:v>
                </c:pt>
                <c:pt idx="473">
                  <c:v>44896.894444444442</c:v>
                </c:pt>
                <c:pt idx="474">
                  <c:v>44896.897916666669</c:v>
                </c:pt>
                <c:pt idx="475">
                  <c:v>44896.902083333334</c:v>
                </c:pt>
                <c:pt idx="476">
                  <c:v>44896.905555555553</c:v>
                </c:pt>
                <c:pt idx="477">
                  <c:v>44896.90902777778</c:v>
                </c:pt>
                <c:pt idx="478">
                  <c:v>44896.910416666666</c:v>
                </c:pt>
                <c:pt idx="479">
                  <c:v>44896.913888888892</c:v>
                </c:pt>
                <c:pt idx="480">
                  <c:v>44896.917361111111</c:v>
                </c:pt>
                <c:pt idx="481">
                  <c:v>44896.92083333333</c:v>
                </c:pt>
                <c:pt idx="482">
                  <c:v>44896.924305555556</c:v>
                </c:pt>
                <c:pt idx="483">
                  <c:v>44896.927777777775</c:v>
                </c:pt>
                <c:pt idx="484">
                  <c:v>44896.931250000001</c:v>
                </c:pt>
                <c:pt idx="485">
                  <c:v>44896.93472222222</c:v>
                </c:pt>
                <c:pt idx="486">
                  <c:v>44896.938194444447</c:v>
                </c:pt>
                <c:pt idx="487">
                  <c:v>44896.941666666666</c:v>
                </c:pt>
                <c:pt idx="488">
                  <c:v>44896.945138888892</c:v>
                </c:pt>
                <c:pt idx="489">
                  <c:v>44896.948611111111</c:v>
                </c:pt>
                <c:pt idx="490">
                  <c:v>44896.952777777777</c:v>
                </c:pt>
                <c:pt idx="491">
                  <c:v>44896.956250000003</c:v>
                </c:pt>
                <c:pt idx="492">
                  <c:v>44896.959722222222</c:v>
                </c:pt>
                <c:pt idx="493">
                  <c:v>44896.962500000001</c:v>
                </c:pt>
                <c:pt idx="494">
                  <c:v>44896.96597222222</c:v>
                </c:pt>
                <c:pt idx="495">
                  <c:v>44896.969444444447</c:v>
                </c:pt>
                <c:pt idx="496">
                  <c:v>44896.972916666666</c:v>
                </c:pt>
                <c:pt idx="497">
                  <c:v>44896.976388888892</c:v>
                </c:pt>
                <c:pt idx="498">
                  <c:v>44896.979861111111</c:v>
                </c:pt>
                <c:pt idx="499">
                  <c:v>44896.98333333333</c:v>
                </c:pt>
                <c:pt idx="500">
                  <c:v>44896.986805555556</c:v>
                </c:pt>
                <c:pt idx="501">
                  <c:v>44896.990277777775</c:v>
                </c:pt>
                <c:pt idx="502">
                  <c:v>44896.993750000001</c:v>
                </c:pt>
                <c:pt idx="503">
                  <c:v>44896.99722222222</c:v>
                </c:pt>
                <c:pt idx="504">
                  <c:v>44897.000694444447</c:v>
                </c:pt>
                <c:pt idx="505">
                  <c:v>44897.004166666666</c:v>
                </c:pt>
                <c:pt idx="506">
                  <c:v>44897.007638888892</c:v>
                </c:pt>
                <c:pt idx="507">
                  <c:v>44897.011111111111</c:v>
                </c:pt>
                <c:pt idx="508">
                  <c:v>44897.01458333333</c:v>
                </c:pt>
                <c:pt idx="509">
                  <c:v>44897.018055555556</c:v>
                </c:pt>
                <c:pt idx="510">
                  <c:v>44897.019444444442</c:v>
                </c:pt>
                <c:pt idx="511">
                  <c:v>44897.019444444442</c:v>
                </c:pt>
                <c:pt idx="512">
                  <c:v>44897.020138888889</c:v>
                </c:pt>
                <c:pt idx="513">
                  <c:v>44897.020138888889</c:v>
                </c:pt>
                <c:pt idx="514">
                  <c:v>44897.020138888889</c:v>
                </c:pt>
                <c:pt idx="515">
                  <c:v>44897.020138888889</c:v>
                </c:pt>
                <c:pt idx="516">
                  <c:v>44897.020833333336</c:v>
                </c:pt>
                <c:pt idx="517">
                  <c:v>44897.020833333336</c:v>
                </c:pt>
                <c:pt idx="518">
                  <c:v>44897.020833333336</c:v>
                </c:pt>
                <c:pt idx="519">
                  <c:v>44897.021527777775</c:v>
                </c:pt>
                <c:pt idx="520">
                  <c:v>44897.021527777775</c:v>
                </c:pt>
                <c:pt idx="521">
                  <c:v>44897.022222222222</c:v>
                </c:pt>
                <c:pt idx="522">
                  <c:v>44897.023611111108</c:v>
                </c:pt>
                <c:pt idx="523">
                  <c:v>44897.027083333334</c:v>
                </c:pt>
                <c:pt idx="524">
                  <c:v>44897.027777777781</c:v>
                </c:pt>
                <c:pt idx="525">
                  <c:v>44897.030555555553</c:v>
                </c:pt>
                <c:pt idx="526">
                  <c:v>44897.03125</c:v>
                </c:pt>
                <c:pt idx="527">
                  <c:v>44897.032638888886</c:v>
                </c:pt>
                <c:pt idx="528">
                  <c:v>44897.033333333333</c:v>
                </c:pt>
                <c:pt idx="529">
                  <c:v>44897.036805555559</c:v>
                </c:pt>
                <c:pt idx="530">
                  <c:v>44897.040277777778</c:v>
                </c:pt>
                <c:pt idx="531">
                  <c:v>44897.042361111111</c:v>
                </c:pt>
                <c:pt idx="532">
                  <c:v>44897.044444444444</c:v>
                </c:pt>
                <c:pt idx="533">
                  <c:v>44897.04791666667</c:v>
                </c:pt>
                <c:pt idx="534">
                  <c:v>44897.051388888889</c:v>
                </c:pt>
                <c:pt idx="535">
                  <c:v>44897.054861111108</c:v>
                </c:pt>
                <c:pt idx="536">
                  <c:v>44897.058333333334</c:v>
                </c:pt>
                <c:pt idx="537">
                  <c:v>44897.061805555553</c:v>
                </c:pt>
                <c:pt idx="538">
                  <c:v>44897.06527777778</c:v>
                </c:pt>
                <c:pt idx="539">
                  <c:v>44897.068749999999</c:v>
                </c:pt>
                <c:pt idx="540">
                  <c:v>44897.072222222225</c:v>
                </c:pt>
                <c:pt idx="541">
                  <c:v>44897.075694444444</c:v>
                </c:pt>
                <c:pt idx="542">
                  <c:v>44897.07916666667</c:v>
                </c:pt>
                <c:pt idx="543">
                  <c:v>44897.082638888889</c:v>
                </c:pt>
                <c:pt idx="544">
                  <c:v>44897.086111111108</c:v>
                </c:pt>
                <c:pt idx="545">
                  <c:v>44897.089583333334</c:v>
                </c:pt>
                <c:pt idx="546">
                  <c:v>44897.093055555553</c:v>
                </c:pt>
                <c:pt idx="547">
                  <c:v>44897.095833333333</c:v>
                </c:pt>
                <c:pt idx="548">
                  <c:v>44897.099305555559</c:v>
                </c:pt>
                <c:pt idx="549">
                  <c:v>44897.102777777778</c:v>
                </c:pt>
                <c:pt idx="550">
                  <c:v>44897.105555555558</c:v>
                </c:pt>
                <c:pt idx="551">
                  <c:v>44897.109027777777</c:v>
                </c:pt>
                <c:pt idx="552">
                  <c:v>44897.112500000003</c:v>
                </c:pt>
                <c:pt idx="553">
                  <c:v>44897.115972222222</c:v>
                </c:pt>
                <c:pt idx="554">
                  <c:v>44897.119444444441</c:v>
                </c:pt>
                <c:pt idx="555">
                  <c:v>44897.122916666667</c:v>
                </c:pt>
                <c:pt idx="556">
                  <c:v>44897.126388888886</c:v>
                </c:pt>
                <c:pt idx="557">
                  <c:v>44897.129861111112</c:v>
                </c:pt>
                <c:pt idx="558">
                  <c:v>44897.133333333331</c:v>
                </c:pt>
                <c:pt idx="559">
                  <c:v>44897.136805555558</c:v>
                </c:pt>
                <c:pt idx="560">
                  <c:v>44897.140277777777</c:v>
                </c:pt>
                <c:pt idx="561">
                  <c:v>44897.143750000003</c:v>
                </c:pt>
                <c:pt idx="562">
                  <c:v>44897.147222222222</c:v>
                </c:pt>
                <c:pt idx="563">
                  <c:v>44897.150694444441</c:v>
                </c:pt>
                <c:pt idx="564">
                  <c:v>44897.154166666667</c:v>
                </c:pt>
                <c:pt idx="565">
                  <c:v>44897.157638888886</c:v>
                </c:pt>
                <c:pt idx="566">
                  <c:v>44897.161111111112</c:v>
                </c:pt>
                <c:pt idx="567">
                  <c:v>44897.164583333331</c:v>
                </c:pt>
                <c:pt idx="568">
                  <c:v>44897.168055555558</c:v>
                </c:pt>
                <c:pt idx="569">
                  <c:v>44897.171527777777</c:v>
                </c:pt>
                <c:pt idx="570">
                  <c:v>44897.175000000003</c:v>
                </c:pt>
                <c:pt idx="571">
                  <c:v>44897.178472222222</c:v>
                </c:pt>
                <c:pt idx="572">
                  <c:v>44897.181944444441</c:v>
                </c:pt>
                <c:pt idx="573">
                  <c:v>44897.185416666667</c:v>
                </c:pt>
                <c:pt idx="574">
                  <c:v>44897.186111111114</c:v>
                </c:pt>
                <c:pt idx="575">
                  <c:v>44897.186111111114</c:v>
                </c:pt>
                <c:pt idx="576">
                  <c:v>44897.186805555553</c:v>
                </c:pt>
                <c:pt idx="577">
                  <c:v>44897.186805555553</c:v>
                </c:pt>
                <c:pt idx="578">
                  <c:v>44897.186805555553</c:v>
                </c:pt>
                <c:pt idx="579">
                  <c:v>44897.186805555553</c:v>
                </c:pt>
                <c:pt idx="580">
                  <c:v>44897.186805555553</c:v>
                </c:pt>
                <c:pt idx="581">
                  <c:v>44897.1875</c:v>
                </c:pt>
                <c:pt idx="582">
                  <c:v>44897.1875</c:v>
                </c:pt>
                <c:pt idx="583">
                  <c:v>44897.188194444447</c:v>
                </c:pt>
                <c:pt idx="584">
                  <c:v>44897.188888888886</c:v>
                </c:pt>
                <c:pt idx="585">
                  <c:v>44897.19027777778</c:v>
                </c:pt>
                <c:pt idx="586">
                  <c:v>44897.193055555559</c:v>
                </c:pt>
                <c:pt idx="587">
                  <c:v>44897.196527777778</c:v>
                </c:pt>
                <c:pt idx="588">
                  <c:v>44897.197916666664</c:v>
                </c:pt>
                <c:pt idx="589">
                  <c:v>44897.201388888891</c:v>
                </c:pt>
                <c:pt idx="590">
                  <c:v>44897.204861111109</c:v>
                </c:pt>
                <c:pt idx="591">
                  <c:v>44897.207638888889</c:v>
                </c:pt>
                <c:pt idx="592">
                  <c:v>44897.211111111108</c:v>
                </c:pt>
                <c:pt idx="593">
                  <c:v>44897.214583333334</c:v>
                </c:pt>
                <c:pt idx="594">
                  <c:v>44897.218055555553</c:v>
                </c:pt>
                <c:pt idx="595">
                  <c:v>44897.22152777778</c:v>
                </c:pt>
                <c:pt idx="596">
                  <c:v>44897.224999999999</c:v>
                </c:pt>
                <c:pt idx="597">
                  <c:v>44897.228472222225</c:v>
                </c:pt>
                <c:pt idx="598">
                  <c:v>44897.231944444444</c:v>
                </c:pt>
                <c:pt idx="599">
                  <c:v>44897.23541666667</c:v>
                </c:pt>
                <c:pt idx="600">
                  <c:v>44897.238888888889</c:v>
                </c:pt>
                <c:pt idx="601">
                  <c:v>44897.242361111108</c:v>
                </c:pt>
                <c:pt idx="602">
                  <c:v>44897.245833333334</c:v>
                </c:pt>
                <c:pt idx="603">
                  <c:v>44897.249305555553</c:v>
                </c:pt>
                <c:pt idx="604">
                  <c:v>44897.25277777778</c:v>
                </c:pt>
                <c:pt idx="605">
                  <c:v>44897.256249999999</c:v>
                </c:pt>
                <c:pt idx="606">
                  <c:v>44897.259722222225</c:v>
                </c:pt>
                <c:pt idx="607">
                  <c:v>44897.263194444444</c:v>
                </c:pt>
                <c:pt idx="608">
                  <c:v>44897.26666666667</c:v>
                </c:pt>
                <c:pt idx="609">
                  <c:v>44897.270138888889</c:v>
                </c:pt>
                <c:pt idx="610">
                  <c:v>44897.273611111108</c:v>
                </c:pt>
                <c:pt idx="611">
                  <c:v>44897.277083333334</c:v>
                </c:pt>
                <c:pt idx="612">
                  <c:v>44897.280555555553</c:v>
                </c:pt>
                <c:pt idx="613">
                  <c:v>44897.28402777778</c:v>
                </c:pt>
                <c:pt idx="614">
                  <c:v>44897.287499999999</c:v>
                </c:pt>
                <c:pt idx="615">
                  <c:v>44897.290972222225</c:v>
                </c:pt>
                <c:pt idx="616">
                  <c:v>44897.294444444444</c:v>
                </c:pt>
                <c:pt idx="617">
                  <c:v>44897.29791666667</c:v>
                </c:pt>
                <c:pt idx="618">
                  <c:v>44897.301388888889</c:v>
                </c:pt>
                <c:pt idx="619">
                  <c:v>44897.304861111108</c:v>
                </c:pt>
                <c:pt idx="620">
                  <c:v>44897.308333333334</c:v>
                </c:pt>
                <c:pt idx="621">
                  <c:v>44897.311805555553</c:v>
                </c:pt>
                <c:pt idx="622">
                  <c:v>44897.31527777778</c:v>
                </c:pt>
                <c:pt idx="623">
                  <c:v>44897.318749999999</c:v>
                </c:pt>
                <c:pt idx="624">
                  <c:v>44897.322916666664</c:v>
                </c:pt>
                <c:pt idx="625">
                  <c:v>44897.326388888891</c:v>
                </c:pt>
                <c:pt idx="626">
                  <c:v>44897.329861111109</c:v>
                </c:pt>
                <c:pt idx="627">
                  <c:v>44897.333333333336</c:v>
                </c:pt>
                <c:pt idx="628">
                  <c:v>44897.336805555555</c:v>
                </c:pt>
                <c:pt idx="629">
                  <c:v>44897.340277777781</c:v>
                </c:pt>
                <c:pt idx="630">
                  <c:v>44897.34375</c:v>
                </c:pt>
                <c:pt idx="631">
                  <c:v>44897.347222222219</c:v>
                </c:pt>
                <c:pt idx="632">
                  <c:v>44897.350694444445</c:v>
                </c:pt>
                <c:pt idx="633">
                  <c:v>44897.352777777778</c:v>
                </c:pt>
                <c:pt idx="634">
                  <c:v>44897.352777777778</c:v>
                </c:pt>
                <c:pt idx="635">
                  <c:v>44897.353472222225</c:v>
                </c:pt>
                <c:pt idx="636">
                  <c:v>44897.353472222225</c:v>
                </c:pt>
                <c:pt idx="637">
                  <c:v>44897.353472222225</c:v>
                </c:pt>
                <c:pt idx="638">
                  <c:v>44897.354166666664</c:v>
                </c:pt>
                <c:pt idx="639">
                  <c:v>44897.354166666664</c:v>
                </c:pt>
                <c:pt idx="640">
                  <c:v>44897.354861111111</c:v>
                </c:pt>
                <c:pt idx="641">
                  <c:v>44897.354861111111</c:v>
                </c:pt>
                <c:pt idx="642">
                  <c:v>44897.356944444444</c:v>
                </c:pt>
                <c:pt idx="643">
                  <c:v>44897.36041666667</c:v>
                </c:pt>
                <c:pt idx="644">
                  <c:v>44897.36041666667</c:v>
                </c:pt>
                <c:pt idx="645">
                  <c:v>44897.361111111109</c:v>
                </c:pt>
                <c:pt idx="646">
                  <c:v>44897.361805555556</c:v>
                </c:pt>
                <c:pt idx="647">
                  <c:v>44897.361805555556</c:v>
                </c:pt>
                <c:pt idx="648">
                  <c:v>44897.362500000003</c:v>
                </c:pt>
                <c:pt idx="649">
                  <c:v>44897.362500000003</c:v>
                </c:pt>
                <c:pt idx="650">
                  <c:v>44897.363194444442</c:v>
                </c:pt>
                <c:pt idx="651">
                  <c:v>44897.363194444442</c:v>
                </c:pt>
                <c:pt idx="652">
                  <c:v>44897.363888888889</c:v>
                </c:pt>
                <c:pt idx="653">
                  <c:v>44897.363888888889</c:v>
                </c:pt>
                <c:pt idx="654">
                  <c:v>44897.364583333336</c:v>
                </c:pt>
                <c:pt idx="655">
                  <c:v>44897.364583333336</c:v>
                </c:pt>
                <c:pt idx="656">
                  <c:v>44897.365277777775</c:v>
                </c:pt>
                <c:pt idx="657">
                  <c:v>44897.365972222222</c:v>
                </c:pt>
                <c:pt idx="658">
                  <c:v>44897.365972222222</c:v>
                </c:pt>
                <c:pt idx="659">
                  <c:v>44897.366666666669</c:v>
                </c:pt>
                <c:pt idx="660">
                  <c:v>44897.367361111108</c:v>
                </c:pt>
                <c:pt idx="661">
                  <c:v>44897.368750000001</c:v>
                </c:pt>
                <c:pt idx="662">
                  <c:v>44897.370138888888</c:v>
                </c:pt>
                <c:pt idx="663">
                  <c:v>44897.372916666667</c:v>
                </c:pt>
                <c:pt idx="664">
                  <c:v>44897.376388888886</c:v>
                </c:pt>
                <c:pt idx="665">
                  <c:v>44897.380555555559</c:v>
                </c:pt>
                <c:pt idx="666">
                  <c:v>44897.384027777778</c:v>
                </c:pt>
                <c:pt idx="667">
                  <c:v>44897.387499999997</c:v>
                </c:pt>
                <c:pt idx="668">
                  <c:v>44897.390972222223</c:v>
                </c:pt>
                <c:pt idx="669">
                  <c:v>44897.394444444442</c:v>
                </c:pt>
                <c:pt idx="670">
                  <c:v>44897.397916666669</c:v>
                </c:pt>
                <c:pt idx="671">
                  <c:v>44897.401388888888</c:v>
                </c:pt>
                <c:pt idx="672">
                  <c:v>44897.404861111114</c:v>
                </c:pt>
                <c:pt idx="673">
                  <c:v>44897.408333333333</c:v>
                </c:pt>
                <c:pt idx="674">
                  <c:v>44897.412499999999</c:v>
                </c:pt>
                <c:pt idx="675">
                  <c:v>44897.415972222225</c:v>
                </c:pt>
                <c:pt idx="676">
                  <c:v>44897.419444444444</c:v>
                </c:pt>
                <c:pt idx="677">
                  <c:v>44897.42291666667</c:v>
                </c:pt>
                <c:pt idx="678">
                  <c:v>44897.426388888889</c:v>
                </c:pt>
                <c:pt idx="679">
                  <c:v>44897.429861111108</c:v>
                </c:pt>
                <c:pt idx="680">
                  <c:v>44897.433333333334</c:v>
                </c:pt>
                <c:pt idx="681">
                  <c:v>44897.436805555553</c:v>
                </c:pt>
                <c:pt idx="682">
                  <c:v>44897.440972222219</c:v>
                </c:pt>
                <c:pt idx="683">
                  <c:v>44897.444444444445</c:v>
                </c:pt>
                <c:pt idx="684">
                  <c:v>44897.447916666664</c:v>
                </c:pt>
                <c:pt idx="685">
                  <c:v>44897.451388888891</c:v>
                </c:pt>
                <c:pt idx="686">
                  <c:v>44897.454861111109</c:v>
                </c:pt>
                <c:pt idx="687">
                  <c:v>44897.458333333336</c:v>
                </c:pt>
                <c:pt idx="688">
                  <c:v>44897.461805555555</c:v>
                </c:pt>
                <c:pt idx="689">
                  <c:v>44897.46597222222</c:v>
                </c:pt>
                <c:pt idx="690">
                  <c:v>44897.469444444447</c:v>
                </c:pt>
                <c:pt idx="691">
                  <c:v>44897.472916666666</c:v>
                </c:pt>
                <c:pt idx="692">
                  <c:v>44897.476388888892</c:v>
                </c:pt>
                <c:pt idx="693">
                  <c:v>44897.479861111111</c:v>
                </c:pt>
                <c:pt idx="694">
                  <c:v>44897.48333333333</c:v>
                </c:pt>
                <c:pt idx="695">
                  <c:v>44897.48541666667</c:v>
                </c:pt>
                <c:pt idx="696">
                  <c:v>44897.486111111109</c:v>
                </c:pt>
                <c:pt idx="697">
                  <c:v>44897.486805555556</c:v>
                </c:pt>
                <c:pt idx="698">
                  <c:v>44897.487500000003</c:v>
                </c:pt>
                <c:pt idx="699">
                  <c:v>44897.488888888889</c:v>
                </c:pt>
                <c:pt idx="700">
                  <c:v>44897.488888888889</c:v>
                </c:pt>
                <c:pt idx="701">
                  <c:v>44897.489583333336</c:v>
                </c:pt>
                <c:pt idx="702">
                  <c:v>44897.490277777775</c:v>
                </c:pt>
                <c:pt idx="703">
                  <c:v>44897.490972222222</c:v>
                </c:pt>
                <c:pt idx="704">
                  <c:v>44897.491666666669</c:v>
                </c:pt>
                <c:pt idx="705">
                  <c:v>44897.492361111108</c:v>
                </c:pt>
                <c:pt idx="706">
                  <c:v>44897.493055555555</c:v>
                </c:pt>
                <c:pt idx="707">
                  <c:v>44897.494444444441</c:v>
                </c:pt>
                <c:pt idx="708">
                  <c:v>44897.495138888888</c:v>
                </c:pt>
                <c:pt idx="709">
                  <c:v>44897.496527777781</c:v>
                </c:pt>
                <c:pt idx="710">
                  <c:v>44897.496527777781</c:v>
                </c:pt>
                <c:pt idx="711">
                  <c:v>44897.49722222222</c:v>
                </c:pt>
                <c:pt idx="712">
                  <c:v>44897.497916666667</c:v>
                </c:pt>
                <c:pt idx="713">
                  <c:v>44897.499305555553</c:v>
                </c:pt>
                <c:pt idx="714">
                  <c:v>44897.5</c:v>
                </c:pt>
                <c:pt idx="715">
                  <c:v>44897.501388888886</c:v>
                </c:pt>
                <c:pt idx="716">
                  <c:v>44897.50277777778</c:v>
                </c:pt>
                <c:pt idx="717">
                  <c:v>44897.503472222219</c:v>
                </c:pt>
                <c:pt idx="718">
                  <c:v>44897.504861111112</c:v>
                </c:pt>
                <c:pt idx="719">
                  <c:v>44897.506249999999</c:v>
                </c:pt>
                <c:pt idx="720">
                  <c:v>44897.507638888892</c:v>
                </c:pt>
                <c:pt idx="721">
                  <c:v>44897.508333333331</c:v>
                </c:pt>
                <c:pt idx="722">
                  <c:v>44897.511111111111</c:v>
                </c:pt>
                <c:pt idx="723">
                  <c:v>44897.51458333333</c:v>
                </c:pt>
                <c:pt idx="724">
                  <c:v>44897.515972222223</c:v>
                </c:pt>
                <c:pt idx="725">
                  <c:v>44897.519444444442</c:v>
                </c:pt>
                <c:pt idx="726">
                  <c:v>44897.519444444442</c:v>
                </c:pt>
                <c:pt idx="727">
                  <c:v>44897.519444444442</c:v>
                </c:pt>
                <c:pt idx="728">
                  <c:v>44897.519444444442</c:v>
                </c:pt>
                <c:pt idx="729">
                  <c:v>44897.520138888889</c:v>
                </c:pt>
                <c:pt idx="730">
                  <c:v>44897.520138888889</c:v>
                </c:pt>
                <c:pt idx="731">
                  <c:v>44897.520138888889</c:v>
                </c:pt>
                <c:pt idx="732">
                  <c:v>44897.520138888889</c:v>
                </c:pt>
                <c:pt idx="733">
                  <c:v>44897.520138888889</c:v>
                </c:pt>
                <c:pt idx="734">
                  <c:v>44897.520833333336</c:v>
                </c:pt>
                <c:pt idx="735">
                  <c:v>44897.520833333336</c:v>
                </c:pt>
                <c:pt idx="736">
                  <c:v>44897.520833333336</c:v>
                </c:pt>
                <c:pt idx="737">
                  <c:v>44897.521527777775</c:v>
                </c:pt>
                <c:pt idx="738">
                  <c:v>44897.522916666669</c:v>
                </c:pt>
                <c:pt idx="739">
                  <c:v>44897.523611111108</c:v>
                </c:pt>
                <c:pt idx="740">
                  <c:v>44897.527083333334</c:v>
                </c:pt>
                <c:pt idx="741">
                  <c:v>44897.52847222222</c:v>
                </c:pt>
                <c:pt idx="742">
                  <c:v>44897.530555555553</c:v>
                </c:pt>
                <c:pt idx="743">
                  <c:v>44897.53402777778</c:v>
                </c:pt>
                <c:pt idx="744">
                  <c:v>44897.537499999999</c:v>
                </c:pt>
                <c:pt idx="745">
                  <c:v>44897.540972222225</c:v>
                </c:pt>
                <c:pt idx="746">
                  <c:v>44897.543055555558</c:v>
                </c:pt>
                <c:pt idx="747">
                  <c:v>44897.547222222223</c:v>
                </c:pt>
                <c:pt idx="748">
                  <c:v>44897.550694444442</c:v>
                </c:pt>
                <c:pt idx="749">
                  <c:v>44897.551388888889</c:v>
                </c:pt>
                <c:pt idx="750">
                  <c:v>44897.554166666669</c:v>
                </c:pt>
                <c:pt idx="751">
                  <c:v>44897.557638888888</c:v>
                </c:pt>
                <c:pt idx="752">
                  <c:v>44897.561111111114</c:v>
                </c:pt>
                <c:pt idx="753">
                  <c:v>44897.564583333333</c:v>
                </c:pt>
                <c:pt idx="754">
                  <c:v>44897.568055555559</c:v>
                </c:pt>
                <c:pt idx="755">
                  <c:v>44897.571527777778</c:v>
                </c:pt>
                <c:pt idx="756">
                  <c:v>44897.574999999997</c:v>
                </c:pt>
                <c:pt idx="757">
                  <c:v>44897.578472222223</c:v>
                </c:pt>
                <c:pt idx="758">
                  <c:v>44897.581944444442</c:v>
                </c:pt>
                <c:pt idx="759">
                  <c:v>44897.586111111108</c:v>
                </c:pt>
                <c:pt idx="760">
                  <c:v>44897.589583333334</c:v>
                </c:pt>
                <c:pt idx="761">
                  <c:v>44897.59097222222</c:v>
                </c:pt>
                <c:pt idx="762">
                  <c:v>44897.594444444447</c:v>
                </c:pt>
                <c:pt idx="763">
                  <c:v>44897.597916666666</c:v>
                </c:pt>
                <c:pt idx="764">
                  <c:v>44897.601388888892</c:v>
                </c:pt>
                <c:pt idx="765">
                  <c:v>44897.604861111111</c:v>
                </c:pt>
                <c:pt idx="766">
                  <c:v>44897.606249999997</c:v>
                </c:pt>
                <c:pt idx="767">
                  <c:v>44897.607638888891</c:v>
                </c:pt>
                <c:pt idx="768">
                  <c:v>44897.611111111109</c:v>
                </c:pt>
                <c:pt idx="769">
                  <c:v>44897.614583333336</c:v>
                </c:pt>
                <c:pt idx="770">
                  <c:v>44897.618750000001</c:v>
                </c:pt>
                <c:pt idx="771">
                  <c:v>44897.619444444441</c:v>
                </c:pt>
                <c:pt idx="772">
                  <c:v>44897.622916666667</c:v>
                </c:pt>
                <c:pt idx="773">
                  <c:v>44897.626388888886</c:v>
                </c:pt>
                <c:pt idx="774">
                  <c:v>44897.629861111112</c:v>
                </c:pt>
                <c:pt idx="775">
                  <c:v>44897.633333333331</c:v>
                </c:pt>
                <c:pt idx="776">
                  <c:v>44897.636805555558</c:v>
                </c:pt>
                <c:pt idx="777">
                  <c:v>44897.640277777777</c:v>
                </c:pt>
                <c:pt idx="778">
                  <c:v>44897.643750000003</c:v>
                </c:pt>
                <c:pt idx="779">
                  <c:v>44897.647222222222</c:v>
                </c:pt>
                <c:pt idx="780">
                  <c:v>44897.650694444441</c:v>
                </c:pt>
                <c:pt idx="781">
                  <c:v>44897.654166666667</c:v>
                </c:pt>
                <c:pt idx="782">
                  <c:v>44897.657638888886</c:v>
                </c:pt>
                <c:pt idx="783">
                  <c:v>44897.658333333333</c:v>
                </c:pt>
                <c:pt idx="784">
                  <c:v>44897.661805555559</c:v>
                </c:pt>
                <c:pt idx="785">
                  <c:v>44897.664583333331</c:v>
                </c:pt>
                <c:pt idx="786">
                  <c:v>44897.668055555558</c:v>
                </c:pt>
                <c:pt idx="787">
                  <c:v>44897.670138888891</c:v>
                </c:pt>
                <c:pt idx="788">
                  <c:v>44897.672222222223</c:v>
                </c:pt>
                <c:pt idx="789">
                  <c:v>44897.675694444442</c:v>
                </c:pt>
                <c:pt idx="790">
                  <c:v>44897.679166666669</c:v>
                </c:pt>
                <c:pt idx="791">
                  <c:v>44897.682638888888</c:v>
                </c:pt>
                <c:pt idx="792">
                  <c:v>44897.684027777781</c:v>
                </c:pt>
                <c:pt idx="793">
                  <c:v>44897.686111111114</c:v>
                </c:pt>
                <c:pt idx="794">
                  <c:v>44897.686111111114</c:v>
                </c:pt>
                <c:pt idx="795">
                  <c:v>44897.686805555553</c:v>
                </c:pt>
                <c:pt idx="796">
                  <c:v>44897.686805555553</c:v>
                </c:pt>
                <c:pt idx="797">
                  <c:v>44897.686805555553</c:v>
                </c:pt>
                <c:pt idx="798">
                  <c:v>44897.6875</c:v>
                </c:pt>
                <c:pt idx="799">
                  <c:v>44897.6875</c:v>
                </c:pt>
                <c:pt idx="800">
                  <c:v>44897.6875</c:v>
                </c:pt>
                <c:pt idx="801">
                  <c:v>44897.688194444447</c:v>
                </c:pt>
                <c:pt idx="802">
                  <c:v>44897.688194444447</c:v>
                </c:pt>
                <c:pt idx="803">
                  <c:v>44897.689583333333</c:v>
                </c:pt>
                <c:pt idx="804">
                  <c:v>44897.693055555559</c:v>
                </c:pt>
                <c:pt idx="805">
                  <c:v>44897.695138888892</c:v>
                </c:pt>
                <c:pt idx="806">
                  <c:v>44897.697916666664</c:v>
                </c:pt>
                <c:pt idx="807">
                  <c:v>44897.699305555558</c:v>
                </c:pt>
                <c:pt idx="808">
                  <c:v>44897.702777777777</c:v>
                </c:pt>
                <c:pt idx="809">
                  <c:v>44897.70416666667</c:v>
                </c:pt>
                <c:pt idx="810">
                  <c:v>44897.706250000003</c:v>
                </c:pt>
                <c:pt idx="811">
                  <c:v>44897.709722222222</c:v>
                </c:pt>
                <c:pt idx="812">
                  <c:v>44897.713888888888</c:v>
                </c:pt>
                <c:pt idx="813">
                  <c:v>44897.717361111114</c:v>
                </c:pt>
                <c:pt idx="814">
                  <c:v>44897.720833333333</c:v>
                </c:pt>
                <c:pt idx="815">
                  <c:v>44897.724305555559</c:v>
                </c:pt>
                <c:pt idx="816">
                  <c:v>44897.727777777778</c:v>
                </c:pt>
                <c:pt idx="817">
                  <c:v>44897.731249999997</c:v>
                </c:pt>
                <c:pt idx="818">
                  <c:v>44897.734722222223</c:v>
                </c:pt>
                <c:pt idx="819">
                  <c:v>44897.738194444442</c:v>
                </c:pt>
                <c:pt idx="820">
                  <c:v>44897.741666666669</c:v>
                </c:pt>
                <c:pt idx="821">
                  <c:v>44897.745138888888</c:v>
                </c:pt>
                <c:pt idx="822">
                  <c:v>44897.748611111114</c:v>
                </c:pt>
                <c:pt idx="823">
                  <c:v>44897.75277777778</c:v>
                </c:pt>
                <c:pt idx="824">
                  <c:v>44897.756249999999</c:v>
                </c:pt>
                <c:pt idx="825">
                  <c:v>44897.759722222225</c:v>
                </c:pt>
                <c:pt idx="826">
                  <c:v>44897.763194444444</c:v>
                </c:pt>
                <c:pt idx="827">
                  <c:v>44897.76666666667</c:v>
                </c:pt>
                <c:pt idx="828">
                  <c:v>44897.770138888889</c:v>
                </c:pt>
                <c:pt idx="829">
                  <c:v>44897.773611111108</c:v>
                </c:pt>
                <c:pt idx="830">
                  <c:v>44897.777083333334</c:v>
                </c:pt>
                <c:pt idx="831">
                  <c:v>44897.780555555553</c:v>
                </c:pt>
                <c:pt idx="832">
                  <c:v>44897.78402777778</c:v>
                </c:pt>
                <c:pt idx="833">
                  <c:v>44897.787499999999</c:v>
                </c:pt>
                <c:pt idx="834">
                  <c:v>44897.790972222225</c:v>
                </c:pt>
                <c:pt idx="835">
                  <c:v>44897.795138888891</c:v>
                </c:pt>
                <c:pt idx="836">
                  <c:v>44897.798611111109</c:v>
                </c:pt>
                <c:pt idx="837">
                  <c:v>44897.802083333336</c:v>
                </c:pt>
                <c:pt idx="838">
                  <c:v>44897.805555555555</c:v>
                </c:pt>
                <c:pt idx="839">
                  <c:v>44897.809027777781</c:v>
                </c:pt>
                <c:pt idx="840">
                  <c:v>44897.8125</c:v>
                </c:pt>
                <c:pt idx="841">
                  <c:v>44897.815972222219</c:v>
                </c:pt>
                <c:pt idx="842">
                  <c:v>44897.819444444445</c:v>
                </c:pt>
                <c:pt idx="843">
                  <c:v>44897.822916666664</c:v>
                </c:pt>
                <c:pt idx="844">
                  <c:v>44897.826388888891</c:v>
                </c:pt>
                <c:pt idx="845">
                  <c:v>44897.829861111109</c:v>
                </c:pt>
                <c:pt idx="846">
                  <c:v>44897.833333333336</c:v>
                </c:pt>
                <c:pt idx="847">
                  <c:v>44897.836805555555</c:v>
                </c:pt>
                <c:pt idx="848">
                  <c:v>44897.84097222222</c:v>
                </c:pt>
                <c:pt idx="849">
                  <c:v>44897.844444444447</c:v>
                </c:pt>
                <c:pt idx="850">
                  <c:v>44897.847916666666</c:v>
                </c:pt>
                <c:pt idx="851">
                  <c:v>44897.851388888892</c:v>
                </c:pt>
                <c:pt idx="852">
                  <c:v>44897.852777777778</c:v>
                </c:pt>
                <c:pt idx="853">
                  <c:v>44897.852777777778</c:v>
                </c:pt>
                <c:pt idx="854">
                  <c:v>44897.853472222225</c:v>
                </c:pt>
                <c:pt idx="855">
                  <c:v>44897.853472222225</c:v>
                </c:pt>
                <c:pt idx="856">
                  <c:v>44897.853472222225</c:v>
                </c:pt>
                <c:pt idx="857">
                  <c:v>44897.854166666664</c:v>
                </c:pt>
                <c:pt idx="858">
                  <c:v>44897.854166666664</c:v>
                </c:pt>
                <c:pt idx="859">
                  <c:v>44897.854166666664</c:v>
                </c:pt>
                <c:pt idx="860">
                  <c:v>44897.854861111111</c:v>
                </c:pt>
                <c:pt idx="861">
                  <c:v>44897.854861111111</c:v>
                </c:pt>
                <c:pt idx="862">
                  <c:v>44897.855555555558</c:v>
                </c:pt>
                <c:pt idx="863">
                  <c:v>44897.856249999997</c:v>
                </c:pt>
                <c:pt idx="864">
                  <c:v>44897.86041666667</c:v>
                </c:pt>
                <c:pt idx="865">
                  <c:v>44897.863194444442</c:v>
                </c:pt>
                <c:pt idx="866">
                  <c:v>44897.866666666669</c:v>
                </c:pt>
                <c:pt idx="867">
                  <c:v>44897.869444444441</c:v>
                </c:pt>
                <c:pt idx="868">
                  <c:v>44897.870833333334</c:v>
                </c:pt>
                <c:pt idx="869">
                  <c:v>44897.874305555553</c:v>
                </c:pt>
                <c:pt idx="870">
                  <c:v>44897.87777777778</c:v>
                </c:pt>
                <c:pt idx="871">
                  <c:v>44897.881249999999</c:v>
                </c:pt>
                <c:pt idx="872">
                  <c:v>44897.884722222225</c:v>
                </c:pt>
                <c:pt idx="873">
                  <c:v>44897.888194444444</c:v>
                </c:pt>
                <c:pt idx="874">
                  <c:v>44897.89166666667</c:v>
                </c:pt>
                <c:pt idx="875">
                  <c:v>44897.895138888889</c:v>
                </c:pt>
                <c:pt idx="876">
                  <c:v>44897.898611111108</c:v>
                </c:pt>
                <c:pt idx="877">
                  <c:v>44897.902083333334</c:v>
                </c:pt>
                <c:pt idx="878">
                  <c:v>44897.905555555553</c:v>
                </c:pt>
                <c:pt idx="879">
                  <c:v>44897.90902777778</c:v>
                </c:pt>
                <c:pt idx="880">
                  <c:v>44897.912499999999</c:v>
                </c:pt>
                <c:pt idx="881">
                  <c:v>44897.913888888892</c:v>
                </c:pt>
                <c:pt idx="882">
                  <c:v>44897.915972222225</c:v>
                </c:pt>
                <c:pt idx="883">
                  <c:v>44897.919444444444</c:v>
                </c:pt>
                <c:pt idx="884">
                  <c:v>44897.92291666667</c:v>
                </c:pt>
                <c:pt idx="885">
                  <c:v>44897.926388888889</c:v>
                </c:pt>
                <c:pt idx="886">
                  <c:v>44897.929861111108</c:v>
                </c:pt>
                <c:pt idx="887">
                  <c:v>44897.933333333334</c:v>
                </c:pt>
                <c:pt idx="888">
                  <c:v>44897.936805555553</c:v>
                </c:pt>
                <c:pt idx="889">
                  <c:v>44897.94027777778</c:v>
                </c:pt>
                <c:pt idx="890">
                  <c:v>44897.943749999999</c:v>
                </c:pt>
                <c:pt idx="891">
                  <c:v>44897.947222222225</c:v>
                </c:pt>
                <c:pt idx="892">
                  <c:v>44897.950694444444</c:v>
                </c:pt>
                <c:pt idx="893">
                  <c:v>44897.95416666667</c:v>
                </c:pt>
                <c:pt idx="894">
                  <c:v>44897.957638888889</c:v>
                </c:pt>
                <c:pt idx="895">
                  <c:v>44897.961805555555</c:v>
                </c:pt>
                <c:pt idx="896">
                  <c:v>44897.965277777781</c:v>
                </c:pt>
                <c:pt idx="897">
                  <c:v>44897.96875</c:v>
                </c:pt>
                <c:pt idx="898">
                  <c:v>44897.972222222219</c:v>
                </c:pt>
                <c:pt idx="899">
                  <c:v>44897.975694444445</c:v>
                </c:pt>
                <c:pt idx="900">
                  <c:v>44897.979166666664</c:v>
                </c:pt>
                <c:pt idx="901">
                  <c:v>44897.982638888891</c:v>
                </c:pt>
                <c:pt idx="902">
                  <c:v>44897.986111111109</c:v>
                </c:pt>
                <c:pt idx="903">
                  <c:v>44897.989583333336</c:v>
                </c:pt>
                <c:pt idx="904">
                  <c:v>44897.993055555555</c:v>
                </c:pt>
                <c:pt idx="905">
                  <c:v>44897.996527777781</c:v>
                </c:pt>
                <c:pt idx="906">
                  <c:v>44898</c:v>
                </c:pt>
                <c:pt idx="907">
                  <c:v>44898.003472222219</c:v>
                </c:pt>
                <c:pt idx="908">
                  <c:v>44898.007638888892</c:v>
                </c:pt>
                <c:pt idx="909">
                  <c:v>44898.011111111111</c:v>
                </c:pt>
                <c:pt idx="910">
                  <c:v>44898.01458333333</c:v>
                </c:pt>
                <c:pt idx="911">
                  <c:v>44898.018055555556</c:v>
                </c:pt>
                <c:pt idx="912">
                  <c:v>44898.019444444442</c:v>
                </c:pt>
                <c:pt idx="913">
                  <c:v>44898.019444444442</c:v>
                </c:pt>
                <c:pt idx="914">
                  <c:v>44898.019444444442</c:v>
                </c:pt>
                <c:pt idx="915">
                  <c:v>44898.020138888889</c:v>
                </c:pt>
                <c:pt idx="916">
                  <c:v>44898.020138888889</c:v>
                </c:pt>
                <c:pt idx="917">
                  <c:v>44898.020138888889</c:v>
                </c:pt>
                <c:pt idx="918">
                  <c:v>44898.020138888889</c:v>
                </c:pt>
                <c:pt idx="919">
                  <c:v>44898.020138888889</c:v>
                </c:pt>
                <c:pt idx="920">
                  <c:v>44898.020833333336</c:v>
                </c:pt>
                <c:pt idx="921">
                  <c:v>44898.020833333336</c:v>
                </c:pt>
                <c:pt idx="922">
                  <c:v>44898.021527777775</c:v>
                </c:pt>
                <c:pt idx="923">
                  <c:v>44898.021527777775</c:v>
                </c:pt>
                <c:pt idx="924">
                  <c:v>44898.021527777775</c:v>
                </c:pt>
                <c:pt idx="925">
                  <c:v>44898.022222222222</c:v>
                </c:pt>
                <c:pt idx="926">
                  <c:v>44898.022916666669</c:v>
                </c:pt>
                <c:pt idx="927">
                  <c:v>44898.024305555555</c:v>
                </c:pt>
                <c:pt idx="928">
                  <c:v>44898.027777777781</c:v>
                </c:pt>
                <c:pt idx="929">
                  <c:v>44898.029166666667</c:v>
                </c:pt>
                <c:pt idx="930">
                  <c:v>44898.029166666667</c:v>
                </c:pt>
                <c:pt idx="931">
                  <c:v>44898.029861111114</c:v>
                </c:pt>
                <c:pt idx="932">
                  <c:v>44898.03125</c:v>
                </c:pt>
                <c:pt idx="933">
                  <c:v>44898.031944444447</c:v>
                </c:pt>
                <c:pt idx="934">
                  <c:v>44898.032638888886</c:v>
                </c:pt>
                <c:pt idx="935">
                  <c:v>44898.033333333333</c:v>
                </c:pt>
                <c:pt idx="936">
                  <c:v>44898.03402777778</c:v>
                </c:pt>
                <c:pt idx="937">
                  <c:v>44898.036111111112</c:v>
                </c:pt>
                <c:pt idx="938">
                  <c:v>44898.038194444445</c:v>
                </c:pt>
                <c:pt idx="939">
                  <c:v>44898.041666666664</c:v>
                </c:pt>
                <c:pt idx="940">
                  <c:v>44898.045138888891</c:v>
                </c:pt>
                <c:pt idx="941">
                  <c:v>44898.048611111109</c:v>
                </c:pt>
                <c:pt idx="942">
                  <c:v>44898.052777777775</c:v>
                </c:pt>
                <c:pt idx="943">
                  <c:v>44898.056250000001</c:v>
                </c:pt>
                <c:pt idx="944">
                  <c:v>44898.05972222222</c:v>
                </c:pt>
                <c:pt idx="945">
                  <c:v>44898.063194444447</c:v>
                </c:pt>
                <c:pt idx="946">
                  <c:v>44898.066666666666</c:v>
                </c:pt>
                <c:pt idx="947">
                  <c:v>44898.070138888892</c:v>
                </c:pt>
                <c:pt idx="948">
                  <c:v>44898.073611111111</c:v>
                </c:pt>
                <c:pt idx="949">
                  <c:v>44898.07708333333</c:v>
                </c:pt>
                <c:pt idx="950">
                  <c:v>44898.080555555556</c:v>
                </c:pt>
                <c:pt idx="951">
                  <c:v>44898.084027777775</c:v>
                </c:pt>
                <c:pt idx="952">
                  <c:v>44898.087500000001</c:v>
                </c:pt>
                <c:pt idx="953">
                  <c:v>44898.091666666667</c:v>
                </c:pt>
                <c:pt idx="954">
                  <c:v>44898.095138888886</c:v>
                </c:pt>
                <c:pt idx="955">
                  <c:v>44898.098611111112</c:v>
                </c:pt>
                <c:pt idx="956">
                  <c:v>44898.102083333331</c:v>
                </c:pt>
                <c:pt idx="957">
                  <c:v>44898.105555555558</c:v>
                </c:pt>
                <c:pt idx="958">
                  <c:v>44898.109027777777</c:v>
                </c:pt>
                <c:pt idx="959">
                  <c:v>44898.112500000003</c:v>
                </c:pt>
                <c:pt idx="960">
                  <c:v>44898.115972222222</c:v>
                </c:pt>
                <c:pt idx="961">
                  <c:v>44898.119444444441</c:v>
                </c:pt>
                <c:pt idx="962">
                  <c:v>44898.122916666667</c:v>
                </c:pt>
                <c:pt idx="963">
                  <c:v>44898.127083333333</c:v>
                </c:pt>
                <c:pt idx="964">
                  <c:v>44898.130555555559</c:v>
                </c:pt>
                <c:pt idx="965">
                  <c:v>44898.134027777778</c:v>
                </c:pt>
                <c:pt idx="966">
                  <c:v>44898.137499999997</c:v>
                </c:pt>
                <c:pt idx="967">
                  <c:v>44898.138888888891</c:v>
                </c:pt>
                <c:pt idx="968">
                  <c:v>44898.142361111109</c:v>
                </c:pt>
                <c:pt idx="969">
                  <c:v>44898.145833333336</c:v>
                </c:pt>
                <c:pt idx="970">
                  <c:v>44898.15</c:v>
                </c:pt>
                <c:pt idx="971">
                  <c:v>44898.15347222222</c:v>
                </c:pt>
                <c:pt idx="972">
                  <c:v>44898.156944444447</c:v>
                </c:pt>
                <c:pt idx="973">
                  <c:v>44898.160416666666</c:v>
                </c:pt>
                <c:pt idx="974">
                  <c:v>44898.163888888892</c:v>
                </c:pt>
                <c:pt idx="975">
                  <c:v>44898.165277777778</c:v>
                </c:pt>
                <c:pt idx="976">
                  <c:v>44898.168749999997</c:v>
                </c:pt>
                <c:pt idx="977">
                  <c:v>44898.172222222223</c:v>
                </c:pt>
                <c:pt idx="978">
                  <c:v>44898.175694444442</c:v>
                </c:pt>
                <c:pt idx="979">
                  <c:v>44898.179166666669</c:v>
                </c:pt>
                <c:pt idx="980">
                  <c:v>44898.182638888888</c:v>
                </c:pt>
                <c:pt idx="981">
                  <c:v>44898.186111111114</c:v>
                </c:pt>
                <c:pt idx="982">
                  <c:v>44898.186805555553</c:v>
                </c:pt>
                <c:pt idx="983">
                  <c:v>44898.186805555553</c:v>
                </c:pt>
                <c:pt idx="984">
                  <c:v>44898.186805555553</c:v>
                </c:pt>
                <c:pt idx="985">
                  <c:v>44898.186805555553</c:v>
                </c:pt>
                <c:pt idx="986">
                  <c:v>44898.1875</c:v>
                </c:pt>
                <c:pt idx="987">
                  <c:v>44898.1875</c:v>
                </c:pt>
                <c:pt idx="988">
                  <c:v>44898.1875</c:v>
                </c:pt>
                <c:pt idx="989">
                  <c:v>44898.188194444447</c:v>
                </c:pt>
                <c:pt idx="990">
                  <c:v>44898.188888888886</c:v>
                </c:pt>
                <c:pt idx="991">
                  <c:v>44898.19027777778</c:v>
                </c:pt>
                <c:pt idx="992">
                  <c:v>44898.192361111112</c:v>
                </c:pt>
                <c:pt idx="993">
                  <c:v>44898.193055555559</c:v>
                </c:pt>
                <c:pt idx="994">
                  <c:v>44898.193749999999</c:v>
                </c:pt>
                <c:pt idx="995">
                  <c:v>44898.194444444445</c:v>
                </c:pt>
                <c:pt idx="996">
                  <c:v>44898.195138888892</c:v>
                </c:pt>
                <c:pt idx="997">
                  <c:v>44898.196527777778</c:v>
                </c:pt>
                <c:pt idx="998">
                  <c:v>44898.197222222225</c:v>
                </c:pt>
                <c:pt idx="999">
                  <c:v>44898.197916666664</c:v>
                </c:pt>
                <c:pt idx="1000">
                  <c:v>44898.198611111111</c:v>
                </c:pt>
                <c:pt idx="1001">
                  <c:v>44898.199305555558</c:v>
                </c:pt>
                <c:pt idx="1002">
                  <c:v>44898.200694444444</c:v>
                </c:pt>
                <c:pt idx="1003">
                  <c:v>44898.202777777777</c:v>
                </c:pt>
                <c:pt idx="1004">
                  <c:v>44898.206250000003</c:v>
                </c:pt>
                <c:pt idx="1005">
                  <c:v>44898.209722222222</c:v>
                </c:pt>
                <c:pt idx="1006">
                  <c:v>44898.213194444441</c:v>
                </c:pt>
                <c:pt idx="1007">
                  <c:v>44898.213888888888</c:v>
                </c:pt>
                <c:pt idx="1008">
                  <c:v>44898.217361111114</c:v>
                </c:pt>
                <c:pt idx="1009">
                  <c:v>44898.219444444447</c:v>
                </c:pt>
                <c:pt idx="1010">
                  <c:v>44898.222916666666</c:v>
                </c:pt>
                <c:pt idx="1011">
                  <c:v>44898.224305555559</c:v>
                </c:pt>
                <c:pt idx="1012">
                  <c:v>44898.225694444445</c:v>
                </c:pt>
                <c:pt idx="1013">
                  <c:v>44898.227777777778</c:v>
                </c:pt>
                <c:pt idx="1014">
                  <c:v>44898.231249999997</c:v>
                </c:pt>
                <c:pt idx="1015">
                  <c:v>44898.234722222223</c:v>
                </c:pt>
                <c:pt idx="1016">
                  <c:v>44898.236111111109</c:v>
                </c:pt>
                <c:pt idx="1017">
                  <c:v>44898.237500000003</c:v>
                </c:pt>
                <c:pt idx="1018">
                  <c:v>44898.240972222222</c:v>
                </c:pt>
                <c:pt idx="1019">
                  <c:v>44898.244444444441</c:v>
                </c:pt>
                <c:pt idx="1020">
                  <c:v>44898.247916666667</c:v>
                </c:pt>
                <c:pt idx="1021">
                  <c:v>44898.251388888886</c:v>
                </c:pt>
                <c:pt idx="1022">
                  <c:v>44898.254861111112</c:v>
                </c:pt>
                <c:pt idx="1023">
                  <c:v>44898.258333333331</c:v>
                </c:pt>
                <c:pt idx="1024">
                  <c:v>44898.262499999997</c:v>
                </c:pt>
                <c:pt idx="1025">
                  <c:v>44898.265972222223</c:v>
                </c:pt>
                <c:pt idx="1026">
                  <c:v>44898.267361111109</c:v>
                </c:pt>
                <c:pt idx="1027">
                  <c:v>44898.268055555556</c:v>
                </c:pt>
                <c:pt idx="1028">
                  <c:v>44898.271527777775</c:v>
                </c:pt>
                <c:pt idx="1029">
                  <c:v>44898.273611111108</c:v>
                </c:pt>
                <c:pt idx="1030">
                  <c:v>44898.277083333334</c:v>
                </c:pt>
                <c:pt idx="1031">
                  <c:v>44898.280555555553</c:v>
                </c:pt>
                <c:pt idx="1032">
                  <c:v>44898.28125</c:v>
                </c:pt>
                <c:pt idx="1033">
                  <c:v>44898.283333333333</c:v>
                </c:pt>
                <c:pt idx="1034">
                  <c:v>44898.287499999999</c:v>
                </c:pt>
                <c:pt idx="1035">
                  <c:v>44898.290972222225</c:v>
                </c:pt>
                <c:pt idx="1036">
                  <c:v>44898.293749999997</c:v>
                </c:pt>
                <c:pt idx="1037">
                  <c:v>44898.29583333333</c:v>
                </c:pt>
                <c:pt idx="1038">
                  <c:v>44898.297222222223</c:v>
                </c:pt>
                <c:pt idx="1039">
                  <c:v>44898.298611111109</c:v>
                </c:pt>
                <c:pt idx="1040">
                  <c:v>44898.302083333336</c:v>
                </c:pt>
                <c:pt idx="1041">
                  <c:v>44898.305555555555</c:v>
                </c:pt>
                <c:pt idx="1042">
                  <c:v>44898.30972222222</c:v>
                </c:pt>
                <c:pt idx="1043">
                  <c:v>44898.313194444447</c:v>
                </c:pt>
                <c:pt idx="1044">
                  <c:v>44898.316666666666</c:v>
                </c:pt>
                <c:pt idx="1045">
                  <c:v>44898.320138888892</c:v>
                </c:pt>
                <c:pt idx="1046">
                  <c:v>44898.323611111111</c:v>
                </c:pt>
                <c:pt idx="1047">
                  <c:v>44898.32708333333</c:v>
                </c:pt>
                <c:pt idx="1048">
                  <c:v>44898.330555555556</c:v>
                </c:pt>
                <c:pt idx="1049">
                  <c:v>44898.334027777775</c:v>
                </c:pt>
                <c:pt idx="1050">
                  <c:v>44898.337500000001</c:v>
                </c:pt>
                <c:pt idx="1051">
                  <c:v>44898.338888888888</c:v>
                </c:pt>
                <c:pt idx="1052">
                  <c:v>44898.34097222222</c:v>
                </c:pt>
                <c:pt idx="1053">
                  <c:v>44898.344444444447</c:v>
                </c:pt>
                <c:pt idx="1054">
                  <c:v>44898.34652777778</c:v>
                </c:pt>
                <c:pt idx="1055">
                  <c:v>44898.35</c:v>
                </c:pt>
                <c:pt idx="1056">
                  <c:v>44898.352777777778</c:v>
                </c:pt>
                <c:pt idx="1057">
                  <c:v>44898.352777777778</c:v>
                </c:pt>
                <c:pt idx="1058">
                  <c:v>44898.353472222225</c:v>
                </c:pt>
                <c:pt idx="1059">
                  <c:v>44898.353472222225</c:v>
                </c:pt>
                <c:pt idx="1060">
                  <c:v>44898.353472222225</c:v>
                </c:pt>
                <c:pt idx="1061">
                  <c:v>44898.353472222225</c:v>
                </c:pt>
                <c:pt idx="1062">
                  <c:v>44898.354166666664</c:v>
                </c:pt>
                <c:pt idx="1063">
                  <c:v>44898.354166666664</c:v>
                </c:pt>
                <c:pt idx="1064">
                  <c:v>44898.354861111111</c:v>
                </c:pt>
                <c:pt idx="1065">
                  <c:v>44898.355555555558</c:v>
                </c:pt>
                <c:pt idx="1066">
                  <c:v>44898.356249999997</c:v>
                </c:pt>
                <c:pt idx="1067">
                  <c:v>44898.359027777777</c:v>
                </c:pt>
                <c:pt idx="1068">
                  <c:v>44898.362500000003</c:v>
                </c:pt>
                <c:pt idx="1069">
                  <c:v>44898.365277777775</c:v>
                </c:pt>
                <c:pt idx="1070">
                  <c:v>44898.367361111108</c:v>
                </c:pt>
                <c:pt idx="1071">
                  <c:v>44898.368750000001</c:v>
                </c:pt>
                <c:pt idx="1072">
                  <c:v>44898.37222222222</c:v>
                </c:pt>
                <c:pt idx="1073">
                  <c:v>44898.374305555553</c:v>
                </c:pt>
                <c:pt idx="1074">
                  <c:v>44898.37777777778</c:v>
                </c:pt>
                <c:pt idx="1075">
                  <c:v>44898.381249999999</c:v>
                </c:pt>
                <c:pt idx="1076">
                  <c:v>44898.384722222225</c:v>
                </c:pt>
                <c:pt idx="1077">
                  <c:v>44898.388194444444</c:v>
                </c:pt>
                <c:pt idx="1078">
                  <c:v>44898.39166666667</c:v>
                </c:pt>
                <c:pt idx="1079">
                  <c:v>44898.395138888889</c:v>
                </c:pt>
                <c:pt idx="1080">
                  <c:v>44898.398611111108</c:v>
                </c:pt>
                <c:pt idx="1081">
                  <c:v>44898.402777777781</c:v>
                </c:pt>
                <c:pt idx="1082">
                  <c:v>44898.40625</c:v>
                </c:pt>
                <c:pt idx="1083">
                  <c:v>44898.409722222219</c:v>
                </c:pt>
                <c:pt idx="1084">
                  <c:v>44898.413194444445</c:v>
                </c:pt>
                <c:pt idx="1085">
                  <c:v>44898.416666666664</c:v>
                </c:pt>
                <c:pt idx="1086">
                  <c:v>44898.420138888891</c:v>
                </c:pt>
                <c:pt idx="1087">
                  <c:v>44898.423611111109</c:v>
                </c:pt>
                <c:pt idx="1088">
                  <c:v>44898.427083333336</c:v>
                </c:pt>
                <c:pt idx="1089">
                  <c:v>44898.430555555555</c:v>
                </c:pt>
                <c:pt idx="1090">
                  <c:v>44898.434027777781</c:v>
                </c:pt>
                <c:pt idx="1091">
                  <c:v>44898.4375</c:v>
                </c:pt>
                <c:pt idx="1092">
                  <c:v>44898.440972222219</c:v>
                </c:pt>
                <c:pt idx="1093">
                  <c:v>44898.445138888892</c:v>
                </c:pt>
                <c:pt idx="1094">
                  <c:v>44898.448611111111</c:v>
                </c:pt>
                <c:pt idx="1095">
                  <c:v>44898.45208333333</c:v>
                </c:pt>
                <c:pt idx="1096">
                  <c:v>44898.455555555556</c:v>
                </c:pt>
                <c:pt idx="1097">
                  <c:v>44898.459027777775</c:v>
                </c:pt>
                <c:pt idx="1098">
                  <c:v>44898.462500000001</c:v>
                </c:pt>
                <c:pt idx="1099">
                  <c:v>44898.46597222222</c:v>
                </c:pt>
                <c:pt idx="1100">
                  <c:v>44898.469444444447</c:v>
                </c:pt>
                <c:pt idx="1101">
                  <c:v>44898.472916666666</c:v>
                </c:pt>
                <c:pt idx="1102">
                  <c:v>44898.476388888892</c:v>
                </c:pt>
                <c:pt idx="1103">
                  <c:v>44898.479861111111</c:v>
                </c:pt>
                <c:pt idx="1104">
                  <c:v>44898.48333333333</c:v>
                </c:pt>
                <c:pt idx="1105">
                  <c:v>44898.486805555556</c:v>
                </c:pt>
                <c:pt idx="1106">
                  <c:v>44898.490277777775</c:v>
                </c:pt>
                <c:pt idx="1107">
                  <c:v>44898.494444444441</c:v>
                </c:pt>
                <c:pt idx="1108">
                  <c:v>44898.497916666667</c:v>
                </c:pt>
                <c:pt idx="1109">
                  <c:v>44898.501388888886</c:v>
                </c:pt>
                <c:pt idx="1110">
                  <c:v>44898.504861111112</c:v>
                </c:pt>
                <c:pt idx="1111">
                  <c:v>44898.508333333331</c:v>
                </c:pt>
                <c:pt idx="1112">
                  <c:v>44898.511805555558</c:v>
                </c:pt>
                <c:pt idx="1113">
                  <c:v>44898.515277777777</c:v>
                </c:pt>
                <c:pt idx="1114">
                  <c:v>44898.518750000003</c:v>
                </c:pt>
                <c:pt idx="1115">
                  <c:v>44898.519444444442</c:v>
                </c:pt>
                <c:pt idx="1116">
                  <c:v>44898.520138888889</c:v>
                </c:pt>
                <c:pt idx="1117">
                  <c:v>44898.520138888889</c:v>
                </c:pt>
                <c:pt idx="1118">
                  <c:v>44898.520138888889</c:v>
                </c:pt>
                <c:pt idx="1119">
                  <c:v>44898.520138888889</c:v>
                </c:pt>
                <c:pt idx="1120">
                  <c:v>44898.520138888889</c:v>
                </c:pt>
                <c:pt idx="1121">
                  <c:v>44898.520833333336</c:v>
                </c:pt>
                <c:pt idx="1122">
                  <c:v>44898.520833333336</c:v>
                </c:pt>
                <c:pt idx="1123">
                  <c:v>44898.521527777775</c:v>
                </c:pt>
                <c:pt idx="1124">
                  <c:v>44898.521527777775</c:v>
                </c:pt>
                <c:pt idx="1125">
                  <c:v>44898.522222222222</c:v>
                </c:pt>
                <c:pt idx="1126">
                  <c:v>44898.522916666669</c:v>
                </c:pt>
                <c:pt idx="1127">
                  <c:v>44898.524305555555</c:v>
                </c:pt>
                <c:pt idx="1128">
                  <c:v>44898.52847222222</c:v>
                </c:pt>
                <c:pt idx="1129">
                  <c:v>44898.530555555553</c:v>
                </c:pt>
                <c:pt idx="1130">
                  <c:v>44898.531944444447</c:v>
                </c:pt>
                <c:pt idx="1131">
                  <c:v>44898.535416666666</c:v>
                </c:pt>
                <c:pt idx="1132">
                  <c:v>44898.537499999999</c:v>
                </c:pt>
                <c:pt idx="1133">
                  <c:v>44898.540277777778</c:v>
                </c:pt>
                <c:pt idx="1134">
                  <c:v>44898.543749999997</c:v>
                </c:pt>
                <c:pt idx="1135">
                  <c:v>44898.547222222223</c:v>
                </c:pt>
                <c:pt idx="1136">
                  <c:v>44898.551388888889</c:v>
                </c:pt>
                <c:pt idx="1137">
                  <c:v>44898.553472222222</c:v>
                </c:pt>
                <c:pt idx="1138">
                  <c:v>44898.556944444441</c:v>
                </c:pt>
                <c:pt idx="1139">
                  <c:v>44898.561111111114</c:v>
                </c:pt>
                <c:pt idx="1140">
                  <c:v>44898.564583333333</c:v>
                </c:pt>
                <c:pt idx="1141">
                  <c:v>44898.568055555559</c:v>
                </c:pt>
                <c:pt idx="1142">
                  <c:v>44898.571527777778</c:v>
                </c:pt>
                <c:pt idx="1143">
                  <c:v>44898.573611111111</c:v>
                </c:pt>
                <c:pt idx="1144">
                  <c:v>44898.57708333333</c:v>
                </c:pt>
                <c:pt idx="1145">
                  <c:v>44898.580555555556</c:v>
                </c:pt>
                <c:pt idx="1146">
                  <c:v>44898.584027777775</c:v>
                </c:pt>
                <c:pt idx="1147">
                  <c:v>44898.587500000001</c:v>
                </c:pt>
                <c:pt idx="1148">
                  <c:v>44898.59097222222</c:v>
                </c:pt>
                <c:pt idx="1149">
                  <c:v>44898.594444444447</c:v>
                </c:pt>
                <c:pt idx="1150">
                  <c:v>44898.597916666666</c:v>
                </c:pt>
                <c:pt idx="1151">
                  <c:v>44898.602083333331</c:v>
                </c:pt>
                <c:pt idx="1152">
                  <c:v>44898.605555555558</c:v>
                </c:pt>
                <c:pt idx="1153">
                  <c:v>44898.609027777777</c:v>
                </c:pt>
                <c:pt idx="1154">
                  <c:v>44898.612500000003</c:v>
                </c:pt>
                <c:pt idx="1155">
                  <c:v>44898.615972222222</c:v>
                </c:pt>
                <c:pt idx="1156">
                  <c:v>44898.619444444441</c:v>
                </c:pt>
                <c:pt idx="1157">
                  <c:v>44898.622916666667</c:v>
                </c:pt>
                <c:pt idx="1158">
                  <c:v>44898.626388888886</c:v>
                </c:pt>
                <c:pt idx="1159">
                  <c:v>44898.630555555559</c:v>
                </c:pt>
                <c:pt idx="1160">
                  <c:v>44898.634027777778</c:v>
                </c:pt>
                <c:pt idx="1161">
                  <c:v>44898.637499999997</c:v>
                </c:pt>
                <c:pt idx="1162">
                  <c:v>44898.640277777777</c:v>
                </c:pt>
                <c:pt idx="1163">
                  <c:v>44898.643055555556</c:v>
                </c:pt>
                <c:pt idx="1164">
                  <c:v>44898.645138888889</c:v>
                </c:pt>
                <c:pt idx="1165">
                  <c:v>44898.648611111108</c:v>
                </c:pt>
                <c:pt idx="1166">
                  <c:v>44898.652083333334</c:v>
                </c:pt>
                <c:pt idx="1167">
                  <c:v>44898.655555555553</c:v>
                </c:pt>
                <c:pt idx="1168">
                  <c:v>44898.656944444447</c:v>
                </c:pt>
                <c:pt idx="1169">
                  <c:v>44898.659722222219</c:v>
                </c:pt>
                <c:pt idx="1170">
                  <c:v>44898.663194444445</c:v>
                </c:pt>
                <c:pt idx="1171">
                  <c:v>44898.666666666664</c:v>
                </c:pt>
                <c:pt idx="1172">
                  <c:v>44898.670138888891</c:v>
                </c:pt>
                <c:pt idx="1173">
                  <c:v>44898.673611111109</c:v>
                </c:pt>
                <c:pt idx="1174">
                  <c:v>44898.677083333336</c:v>
                </c:pt>
                <c:pt idx="1175">
                  <c:v>44898.680555555555</c:v>
                </c:pt>
                <c:pt idx="1176">
                  <c:v>44898.684027777781</c:v>
                </c:pt>
                <c:pt idx="1177">
                  <c:v>44898.686111111114</c:v>
                </c:pt>
                <c:pt idx="1178">
                  <c:v>44898.686805555553</c:v>
                </c:pt>
                <c:pt idx="1179">
                  <c:v>44898.686805555553</c:v>
                </c:pt>
                <c:pt idx="1180">
                  <c:v>44898.686805555553</c:v>
                </c:pt>
                <c:pt idx="1181">
                  <c:v>44898.686805555553</c:v>
                </c:pt>
                <c:pt idx="1182">
                  <c:v>44898.686805555553</c:v>
                </c:pt>
                <c:pt idx="1183">
                  <c:v>44898.6875</c:v>
                </c:pt>
                <c:pt idx="1184">
                  <c:v>44898.6875</c:v>
                </c:pt>
                <c:pt idx="1185">
                  <c:v>44898.6875</c:v>
                </c:pt>
                <c:pt idx="1186">
                  <c:v>44898.688194444447</c:v>
                </c:pt>
                <c:pt idx="1187">
                  <c:v>44898.688194444447</c:v>
                </c:pt>
                <c:pt idx="1188">
                  <c:v>44898.688888888886</c:v>
                </c:pt>
                <c:pt idx="1189">
                  <c:v>44898.688888888886</c:v>
                </c:pt>
                <c:pt idx="1190">
                  <c:v>44898.689583333333</c:v>
                </c:pt>
                <c:pt idx="1191">
                  <c:v>44898.690972222219</c:v>
                </c:pt>
                <c:pt idx="1192">
                  <c:v>44898.695138888892</c:v>
                </c:pt>
                <c:pt idx="1193">
                  <c:v>44898.695833333331</c:v>
                </c:pt>
                <c:pt idx="1194">
                  <c:v>44898.696527777778</c:v>
                </c:pt>
                <c:pt idx="1195">
                  <c:v>44898.697222222225</c:v>
                </c:pt>
                <c:pt idx="1196">
                  <c:v>44898.697916666664</c:v>
                </c:pt>
                <c:pt idx="1197">
                  <c:v>44898.698611111111</c:v>
                </c:pt>
                <c:pt idx="1198">
                  <c:v>44898.699305555558</c:v>
                </c:pt>
                <c:pt idx="1199">
                  <c:v>44898.7</c:v>
                </c:pt>
                <c:pt idx="1200">
                  <c:v>44898.700694444444</c:v>
                </c:pt>
                <c:pt idx="1201">
                  <c:v>44898.702777777777</c:v>
                </c:pt>
                <c:pt idx="1202">
                  <c:v>44898.706250000003</c:v>
                </c:pt>
                <c:pt idx="1203">
                  <c:v>44898.709722222222</c:v>
                </c:pt>
                <c:pt idx="1204">
                  <c:v>44898.713194444441</c:v>
                </c:pt>
                <c:pt idx="1205">
                  <c:v>44898.716666666667</c:v>
                </c:pt>
                <c:pt idx="1206">
                  <c:v>44898.720138888886</c:v>
                </c:pt>
                <c:pt idx="1207">
                  <c:v>44898.723611111112</c:v>
                </c:pt>
                <c:pt idx="1208">
                  <c:v>44898.727777777778</c:v>
                </c:pt>
                <c:pt idx="1209">
                  <c:v>44898.731249999997</c:v>
                </c:pt>
                <c:pt idx="1210">
                  <c:v>44898.734722222223</c:v>
                </c:pt>
                <c:pt idx="1211">
                  <c:v>44898.738194444442</c:v>
                </c:pt>
                <c:pt idx="1212">
                  <c:v>44898.741666666669</c:v>
                </c:pt>
                <c:pt idx="1213">
                  <c:v>44898.745138888888</c:v>
                </c:pt>
                <c:pt idx="1214">
                  <c:v>44898.748611111114</c:v>
                </c:pt>
                <c:pt idx="1215">
                  <c:v>44898.752083333333</c:v>
                </c:pt>
                <c:pt idx="1216">
                  <c:v>44898.756249999999</c:v>
                </c:pt>
                <c:pt idx="1217">
                  <c:v>44898.759722222225</c:v>
                </c:pt>
                <c:pt idx="1218">
                  <c:v>44898.763194444444</c:v>
                </c:pt>
                <c:pt idx="1219">
                  <c:v>44898.76666666667</c:v>
                </c:pt>
                <c:pt idx="1220">
                  <c:v>44898.770138888889</c:v>
                </c:pt>
                <c:pt idx="1221">
                  <c:v>44898.773611111108</c:v>
                </c:pt>
                <c:pt idx="1222">
                  <c:v>44898.777083333334</c:v>
                </c:pt>
                <c:pt idx="1223">
                  <c:v>44898.780555555553</c:v>
                </c:pt>
                <c:pt idx="1224">
                  <c:v>44898.784722222219</c:v>
                </c:pt>
                <c:pt idx="1225">
                  <c:v>44898.788194444445</c:v>
                </c:pt>
                <c:pt idx="1226">
                  <c:v>44898.791666666664</c:v>
                </c:pt>
                <c:pt idx="1227">
                  <c:v>44898.795138888891</c:v>
                </c:pt>
                <c:pt idx="1228">
                  <c:v>44898.798611111109</c:v>
                </c:pt>
                <c:pt idx="1229">
                  <c:v>44898.802083333336</c:v>
                </c:pt>
                <c:pt idx="1230">
                  <c:v>44898.805555555555</c:v>
                </c:pt>
                <c:pt idx="1231">
                  <c:v>44898.809027777781</c:v>
                </c:pt>
                <c:pt idx="1232">
                  <c:v>44898.8125</c:v>
                </c:pt>
                <c:pt idx="1233">
                  <c:v>44898.815972222219</c:v>
                </c:pt>
                <c:pt idx="1234">
                  <c:v>44898.820138888892</c:v>
                </c:pt>
                <c:pt idx="1235">
                  <c:v>44898.823611111111</c:v>
                </c:pt>
                <c:pt idx="1236">
                  <c:v>44898.82708333333</c:v>
                </c:pt>
                <c:pt idx="1237">
                  <c:v>44898.830555555556</c:v>
                </c:pt>
                <c:pt idx="1238">
                  <c:v>44898.834027777775</c:v>
                </c:pt>
                <c:pt idx="1239">
                  <c:v>44898.837500000001</c:v>
                </c:pt>
                <c:pt idx="1240">
                  <c:v>44898.84097222222</c:v>
                </c:pt>
                <c:pt idx="1241">
                  <c:v>44898.844444444447</c:v>
                </c:pt>
                <c:pt idx="1242">
                  <c:v>44898.847916666666</c:v>
                </c:pt>
                <c:pt idx="1243">
                  <c:v>44898.851388888892</c:v>
                </c:pt>
                <c:pt idx="1244">
                  <c:v>44898.852777777778</c:v>
                </c:pt>
                <c:pt idx="1245">
                  <c:v>44898.852777777778</c:v>
                </c:pt>
                <c:pt idx="1246">
                  <c:v>44898.853472222225</c:v>
                </c:pt>
                <c:pt idx="1247">
                  <c:v>44898.853472222225</c:v>
                </c:pt>
                <c:pt idx="1248">
                  <c:v>44898.853472222225</c:v>
                </c:pt>
                <c:pt idx="1249">
                  <c:v>44898.853472222225</c:v>
                </c:pt>
                <c:pt idx="1250">
                  <c:v>44898.854166666664</c:v>
                </c:pt>
                <c:pt idx="1251">
                  <c:v>44898.854166666664</c:v>
                </c:pt>
                <c:pt idx="1252">
                  <c:v>44898.854166666664</c:v>
                </c:pt>
                <c:pt idx="1253">
                  <c:v>44898.854861111111</c:v>
                </c:pt>
                <c:pt idx="1254">
                  <c:v>44898.854861111111</c:v>
                </c:pt>
                <c:pt idx="1255">
                  <c:v>44898.855555555558</c:v>
                </c:pt>
                <c:pt idx="1256">
                  <c:v>44898.856249999997</c:v>
                </c:pt>
                <c:pt idx="1257">
                  <c:v>44898.857638888891</c:v>
                </c:pt>
                <c:pt idx="1258">
                  <c:v>44898.859027777777</c:v>
                </c:pt>
                <c:pt idx="1259">
                  <c:v>44898.859722222223</c:v>
                </c:pt>
                <c:pt idx="1260">
                  <c:v>44898.861111111109</c:v>
                </c:pt>
                <c:pt idx="1261">
                  <c:v>44898.861805555556</c:v>
                </c:pt>
                <c:pt idx="1262">
                  <c:v>44898.862500000003</c:v>
                </c:pt>
                <c:pt idx="1263">
                  <c:v>44898.863194444442</c:v>
                </c:pt>
                <c:pt idx="1264">
                  <c:v>44898.863888888889</c:v>
                </c:pt>
                <c:pt idx="1265">
                  <c:v>44898.864583333336</c:v>
                </c:pt>
                <c:pt idx="1266">
                  <c:v>44898.864583333336</c:v>
                </c:pt>
                <c:pt idx="1267">
                  <c:v>44898.865972222222</c:v>
                </c:pt>
                <c:pt idx="1268">
                  <c:v>44898.866666666669</c:v>
                </c:pt>
                <c:pt idx="1269">
                  <c:v>44898.868055555555</c:v>
                </c:pt>
                <c:pt idx="1270">
                  <c:v>44898.871527777781</c:v>
                </c:pt>
                <c:pt idx="1271">
                  <c:v>44898.872916666667</c:v>
                </c:pt>
                <c:pt idx="1272">
                  <c:v>44898.875694444447</c:v>
                </c:pt>
                <c:pt idx="1273">
                  <c:v>44898.879166666666</c:v>
                </c:pt>
                <c:pt idx="1274">
                  <c:v>44898.881249999999</c:v>
                </c:pt>
                <c:pt idx="1275">
                  <c:v>44898.882638888892</c:v>
                </c:pt>
                <c:pt idx="1276">
                  <c:v>44898.886111111111</c:v>
                </c:pt>
                <c:pt idx="1277">
                  <c:v>44898.88958333333</c:v>
                </c:pt>
                <c:pt idx="1278">
                  <c:v>44898.893055555556</c:v>
                </c:pt>
                <c:pt idx="1279">
                  <c:v>44898.895138888889</c:v>
                </c:pt>
                <c:pt idx="1280">
                  <c:v>44898.898611111108</c:v>
                </c:pt>
                <c:pt idx="1281">
                  <c:v>44898.902083333334</c:v>
                </c:pt>
                <c:pt idx="1282">
                  <c:v>44898.905555555553</c:v>
                </c:pt>
                <c:pt idx="1283">
                  <c:v>44898.90902777778</c:v>
                </c:pt>
                <c:pt idx="1284">
                  <c:v>44898.912499999999</c:v>
                </c:pt>
                <c:pt idx="1285">
                  <c:v>44898.914583333331</c:v>
                </c:pt>
                <c:pt idx="1286">
                  <c:v>44898.918055555558</c:v>
                </c:pt>
                <c:pt idx="1287">
                  <c:v>44898.921527777777</c:v>
                </c:pt>
                <c:pt idx="1288">
                  <c:v>44898.923611111109</c:v>
                </c:pt>
                <c:pt idx="1289">
                  <c:v>44898.925694444442</c:v>
                </c:pt>
                <c:pt idx="1290">
                  <c:v>44898.927083333336</c:v>
                </c:pt>
                <c:pt idx="1291">
                  <c:v>44898.929166666669</c:v>
                </c:pt>
                <c:pt idx="1292">
                  <c:v>44898.932638888888</c:v>
                </c:pt>
                <c:pt idx="1293">
                  <c:v>44898.936111111114</c:v>
                </c:pt>
                <c:pt idx="1294">
                  <c:v>44898.939583333333</c:v>
                </c:pt>
                <c:pt idx="1295">
                  <c:v>44898.941666666666</c:v>
                </c:pt>
                <c:pt idx="1296">
                  <c:v>44898.945138888892</c:v>
                </c:pt>
                <c:pt idx="1297">
                  <c:v>44898.948611111111</c:v>
                </c:pt>
                <c:pt idx="1298">
                  <c:v>44898.95</c:v>
                </c:pt>
                <c:pt idx="1299">
                  <c:v>44898.95208333333</c:v>
                </c:pt>
                <c:pt idx="1300">
                  <c:v>44898.955555555556</c:v>
                </c:pt>
                <c:pt idx="1301">
                  <c:v>44898.957638888889</c:v>
                </c:pt>
                <c:pt idx="1302">
                  <c:v>44898.961111111108</c:v>
                </c:pt>
                <c:pt idx="1303">
                  <c:v>44898.964583333334</c:v>
                </c:pt>
                <c:pt idx="1304">
                  <c:v>44898.966666666667</c:v>
                </c:pt>
                <c:pt idx="1305">
                  <c:v>44898.96875</c:v>
                </c:pt>
                <c:pt idx="1306">
                  <c:v>44898.970833333333</c:v>
                </c:pt>
                <c:pt idx="1307">
                  <c:v>44898.97152777778</c:v>
                </c:pt>
                <c:pt idx="1308">
                  <c:v>44898.972222222219</c:v>
                </c:pt>
                <c:pt idx="1309">
                  <c:v>44898.975694444445</c:v>
                </c:pt>
                <c:pt idx="1310">
                  <c:v>44898.977083333331</c:v>
                </c:pt>
                <c:pt idx="1311">
                  <c:v>44898.978472222225</c:v>
                </c:pt>
                <c:pt idx="1312">
                  <c:v>44898.981944444444</c:v>
                </c:pt>
                <c:pt idx="1313">
                  <c:v>44898.98333333333</c:v>
                </c:pt>
                <c:pt idx="1314">
                  <c:v>44898.984722222223</c:v>
                </c:pt>
                <c:pt idx="1315">
                  <c:v>44898.988194444442</c:v>
                </c:pt>
                <c:pt idx="1316">
                  <c:v>44898.990972222222</c:v>
                </c:pt>
                <c:pt idx="1317">
                  <c:v>44898.993055555555</c:v>
                </c:pt>
                <c:pt idx="1318">
                  <c:v>44898.994444444441</c:v>
                </c:pt>
                <c:pt idx="1319">
                  <c:v>44898.997916666667</c:v>
                </c:pt>
                <c:pt idx="1320">
                  <c:v>44898.999305555553</c:v>
                </c:pt>
                <c:pt idx="1321">
                  <c:v>44899.000694444447</c:v>
                </c:pt>
                <c:pt idx="1322">
                  <c:v>44899.004166666666</c:v>
                </c:pt>
                <c:pt idx="1323">
                  <c:v>44899.004861111112</c:v>
                </c:pt>
                <c:pt idx="1324">
                  <c:v>44899.006249999999</c:v>
                </c:pt>
                <c:pt idx="1325">
                  <c:v>44899.010416666664</c:v>
                </c:pt>
                <c:pt idx="1326">
                  <c:v>44899.013888888891</c:v>
                </c:pt>
                <c:pt idx="1327">
                  <c:v>44899.017361111109</c:v>
                </c:pt>
                <c:pt idx="1328">
                  <c:v>44899.019444444442</c:v>
                </c:pt>
                <c:pt idx="1329">
                  <c:v>44899.019444444442</c:v>
                </c:pt>
                <c:pt idx="1330">
                  <c:v>44899.020138888889</c:v>
                </c:pt>
                <c:pt idx="1331">
                  <c:v>44899.020138888889</c:v>
                </c:pt>
                <c:pt idx="1332">
                  <c:v>44899.020138888889</c:v>
                </c:pt>
                <c:pt idx="1333">
                  <c:v>44899.020833333336</c:v>
                </c:pt>
                <c:pt idx="1334">
                  <c:v>44899.020833333336</c:v>
                </c:pt>
                <c:pt idx="1335">
                  <c:v>44899.020833333336</c:v>
                </c:pt>
                <c:pt idx="1336">
                  <c:v>44899.021527777775</c:v>
                </c:pt>
                <c:pt idx="1337">
                  <c:v>44899.021527777775</c:v>
                </c:pt>
                <c:pt idx="1338">
                  <c:v>44899.021527777775</c:v>
                </c:pt>
                <c:pt idx="1339">
                  <c:v>44899.022222222222</c:v>
                </c:pt>
                <c:pt idx="1340">
                  <c:v>44899.022916666669</c:v>
                </c:pt>
                <c:pt idx="1341">
                  <c:v>44899.023611111108</c:v>
                </c:pt>
                <c:pt idx="1342">
                  <c:v>44899.027083333334</c:v>
                </c:pt>
                <c:pt idx="1343">
                  <c:v>44899.02847222222</c:v>
                </c:pt>
                <c:pt idx="1344">
                  <c:v>44899.030555555553</c:v>
                </c:pt>
                <c:pt idx="1345">
                  <c:v>44899.033333333333</c:v>
                </c:pt>
                <c:pt idx="1346">
                  <c:v>44899.036111111112</c:v>
                </c:pt>
                <c:pt idx="1347">
                  <c:v>44899.038888888892</c:v>
                </c:pt>
                <c:pt idx="1348">
                  <c:v>44899.042361111111</c:v>
                </c:pt>
                <c:pt idx="1349">
                  <c:v>44899.045138888891</c:v>
                </c:pt>
                <c:pt idx="1350">
                  <c:v>44899.048611111109</c:v>
                </c:pt>
                <c:pt idx="1351">
                  <c:v>44899.052777777775</c:v>
                </c:pt>
                <c:pt idx="1352">
                  <c:v>44899.056250000001</c:v>
                </c:pt>
                <c:pt idx="1353">
                  <c:v>44899.05972222222</c:v>
                </c:pt>
                <c:pt idx="1354">
                  <c:v>44899.063194444447</c:v>
                </c:pt>
                <c:pt idx="1355">
                  <c:v>44899.066666666666</c:v>
                </c:pt>
                <c:pt idx="1356">
                  <c:v>44899.070138888892</c:v>
                </c:pt>
                <c:pt idx="1357">
                  <c:v>44899.073611111111</c:v>
                </c:pt>
                <c:pt idx="1358">
                  <c:v>44899.07708333333</c:v>
                </c:pt>
                <c:pt idx="1359">
                  <c:v>44899.080555555556</c:v>
                </c:pt>
                <c:pt idx="1360">
                  <c:v>44899.084027777775</c:v>
                </c:pt>
                <c:pt idx="1361">
                  <c:v>44899.088194444441</c:v>
                </c:pt>
                <c:pt idx="1362">
                  <c:v>44899.091666666667</c:v>
                </c:pt>
                <c:pt idx="1363">
                  <c:v>44899.095138888886</c:v>
                </c:pt>
                <c:pt idx="1364">
                  <c:v>44899.098611111112</c:v>
                </c:pt>
                <c:pt idx="1365">
                  <c:v>44899.102083333331</c:v>
                </c:pt>
                <c:pt idx="1366">
                  <c:v>44899.105555555558</c:v>
                </c:pt>
                <c:pt idx="1367">
                  <c:v>44899.109027777777</c:v>
                </c:pt>
                <c:pt idx="1368">
                  <c:v>44899.113194444442</c:v>
                </c:pt>
                <c:pt idx="1369">
                  <c:v>44899.116666666669</c:v>
                </c:pt>
                <c:pt idx="1370">
                  <c:v>44899.120138888888</c:v>
                </c:pt>
                <c:pt idx="1371">
                  <c:v>44899.123611111114</c:v>
                </c:pt>
                <c:pt idx="1372">
                  <c:v>44899.127083333333</c:v>
                </c:pt>
                <c:pt idx="1373">
                  <c:v>44899.130555555559</c:v>
                </c:pt>
                <c:pt idx="1374">
                  <c:v>44899.134027777778</c:v>
                </c:pt>
                <c:pt idx="1375">
                  <c:v>44899.137499999997</c:v>
                </c:pt>
                <c:pt idx="1376">
                  <c:v>44899.140972222223</c:v>
                </c:pt>
                <c:pt idx="1377">
                  <c:v>44899.144444444442</c:v>
                </c:pt>
                <c:pt idx="1378">
                  <c:v>44899.147916666669</c:v>
                </c:pt>
                <c:pt idx="1379">
                  <c:v>44899.151388888888</c:v>
                </c:pt>
                <c:pt idx="1380">
                  <c:v>44899.154861111114</c:v>
                </c:pt>
                <c:pt idx="1381">
                  <c:v>44899.158333333333</c:v>
                </c:pt>
                <c:pt idx="1382">
                  <c:v>44899.161111111112</c:v>
                </c:pt>
                <c:pt idx="1383">
                  <c:v>44899.164583333331</c:v>
                </c:pt>
                <c:pt idx="1384">
                  <c:v>44899.168055555558</c:v>
                </c:pt>
                <c:pt idx="1385">
                  <c:v>44899.171527777777</c:v>
                </c:pt>
                <c:pt idx="1386">
                  <c:v>44899.175000000003</c:v>
                </c:pt>
                <c:pt idx="1387">
                  <c:v>44899.178472222222</c:v>
                </c:pt>
                <c:pt idx="1388">
                  <c:v>44899.181250000001</c:v>
                </c:pt>
                <c:pt idx="1389">
                  <c:v>44899.18472222222</c:v>
                </c:pt>
                <c:pt idx="1390">
                  <c:v>44899.186111111114</c:v>
                </c:pt>
                <c:pt idx="1391">
                  <c:v>44899.186111111114</c:v>
                </c:pt>
                <c:pt idx="1392">
                  <c:v>44899.186805555553</c:v>
                </c:pt>
                <c:pt idx="1393">
                  <c:v>44899.186805555553</c:v>
                </c:pt>
                <c:pt idx="1394">
                  <c:v>44899.186805555553</c:v>
                </c:pt>
                <c:pt idx="1395">
                  <c:v>44899.1875</c:v>
                </c:pt>
                <c:pt idx="1396">
                  <c:v>44899.1875</c:v>
                </c:pt>
                <c:pt idx="1397">
                  <c:v>44899.1875</c:v>
                </c:pt>
                <c:pt idx="1398">
                  <c:v>44899.188194444447</c:v>
                </c:pt>
                <c:pt idx="1399">
                  <c:v>44899.188194444447</c:v>
                </c:pt>
                <c:pt idx="1400">
                  <c:v>44899.188888888886</c:v>
                </c:pt>
                <c:pt idx="1401">
                  <c:v>44899.19027777778</c:v>
                </c:pt>
                <c:pt idx="1402">
                  <c:v>44899.193749999999</c:v>
                </c:pt>
                <c:pt idx="1403">
                  <c:v>44899.197222222225</c:v>
                </c:pt>
                <c:pt idx="1404">
                  <c:v>44899.199999999997</c:v>
                </c:pt>
                <c:pt idx="1405">
                  <c:v>44899.201388888891</c:v>
                </c:pt>
                <c:pt idx="1406">
                  <c:v>44899.204861111109</c:v>
                </c:pt>
                <c:pt idx="1407">
                  <c:v>44899.206944444442</c:v>
                </c:pt>
                <c:pt idx="1408">
                  <c:v>44899.210416666669</c:v>
                </c:pt>
                <c:pt idx="1409">
                  <c:v>44899.213888888888</c:v>
                </c:pt>
                <c:pt idx="1410">
                  <c:v>44899.217361111114</c:v>
                </c:pt>
                <c:pt idx="1411">
                  <c:v>44899.220833333333</c:v>
                </c:pt>
                <c:pt idx="1412">
                  <c:v>44899.224999999999</c:v>
                </c:pt>
                <c:pt idx="1413">
                  <c:v>44899.228472222225</c:v>
                </c:pt>
                <c:pt idx="1414">
                  <c:v>44899.231944444444</c:v>
                </c:pt>
                <c:pt idx="1415">
                  <c:v>44899.23541666667</c:v>
                </c:pt>
                <c:pt idx="1416">
                  <c:v>44899.238888888889</c:v>
                </c:pt>
                <c:pt idx="1417">
                  <c:v>44899.242361111108</c:v>
                </c:pt>
                <c:pt idx="1418">
                  <c:v>44899.245833333334</c:v>
                </c:pt>
                <c:pt idx="1419">
                  <c:v>44899.249305555553</c:v>
                </c:pt>
                <c:pt idx="1420">
                  <c:v>44899.25277777778</c:v>
                </c:pt>
                <c:pt idx="1421">
                  <c:v>44899.256249999999</c:v>
                </c:pt>
                <c:pt idx="1422">
                  <c:v>44899.260416666664</c:v>
                </c:pt>
                <c:pt idx="1423">
                  <c:v>44899.263194444444</c:v>
                </c:pt>
                <c:pt idx="1424">
                  <c:v>44899.265972222223</c:v>
                </c:pt>
                <c:pt idx="1425">
                  <c:v>44899.269444444442</c:v>
                </c:pt>
                <c:pt idx="1426">
                  <c:v>44899.272916666669</c:v>
                </c:pt>
                <c:pt idx="1427">
                  <c:v>44899.276388888888</c:v>
                </c:pt>
                <c:pt idx="1428">
                  <c:v>44899.279861111114</c:v>
                </c:pt>
                <c:pt idx="1429">
                  <c:v>44899.283333333333</c:v>
                </c:pt>
                <c:pt idx="1430">
                  <c:v>44899.286805555559</c:v>
                </c:pt>
                <c:pt idx="1431">
                  <c:v>44899.290277777778</c:v>
                </c:pt>
                <c:pt idx="1432">
                  <c:v>44899.293749999997</c:v>
                </c:pt>
                <c:pt idx="1433">
                  <c:v>44899.29791666667</c:v>
                </c:pt>
                <c:pt idx="1434">
                  <c:v>44899.301388888889</c:v>
                </c:pt>
                <c:pt idx="1435">
                  <c:v>44899.304861111108</c:v>
                </c:pt>
                <c:pt idx="1436">
                  <c:v>44899.308333333334</c:v>
                </c:pt>
                <c:pt idx="1437">
                  <c:v>44899.311805555553</c:v>
                </c:pt>
                <c:pt idx="1438">
                  <c:v>44899.31527777778</c:v>
                </c:pt>
                <c:pt idx="1439">
                  <c:v>44899.318749999999</c:v>
                </c:pt>
                <c:pt idx="1440">
                  <c:v>44899.322222222225</c:v>
                </c:pt>
                <c:pt idx="1441">
                  <c:v>44899.325694444444</c:v>
                </c:pt>
                <c:pt idx="1442">
                  <c:v>44899.32916666667</c:v>
                </c:pt>
                <c:pt idx="1443">
                  <c:v>44899.333333333336</c:v>
                </c:pt>
                <c:pt idx="1444">
                  <c:v>44899.336805555555</c:v>
                </c:pt>
                <c:pt idx="1445">
                  <c:v>44899.340277777781</c:v>
                </c:pt>
                <c:pt idx="1446">
                  <c:v>44899.34375</c:v>
                </c:pt>
                <c:pt idx="1447">
                  <c:v>44899.347222222219</c:v>
                </c:pt>
                <c:pt idx="1448">
                  <c:v>44899.350694444445</c:v>
                </c:pt>
                <c:pt idx="1449">
                  <c:v>44899.352777777778</c:v>
                </c:pt>
                <c:pt idx="1450">
                  <c:v>44899.352777777778</c:v>
                </c:pt>
                <c:pt idx="1451">
                  <c:v>44899.353472222225</c:v>
                </c:pt>
                <c:pt idx="1452">
                  <c:v>44899.353472222225</c:v>
                </c:pt>
                <c:pt idx="1453">
                  <c:v>44899.353472222225</c:v>
                </c:pt>
                <c:pt idx="1454">
                  <c:v>44899.353472222225</c:v>
                </c:pt>
                <c:pt idx="1455">
                  <c:v>44899.354166666664</c:v>
                </c:pt>
                <c:pt idx="1456">
                  <c:v>44899.354166666664</c:v>
                </c:pt>
                <c:pt idx="1457">
                  <c:v>44899.354166666664</c:v>
                </c:pt>
                <c:pt idx="1458">
                  <c:v>44899.354861111111</c:v>
                </c:pt>
                <c:pt idx="1459">
                  <c:v>44899.354861111111</c:v>
                </c:pt>
                <c:pt idx="1460">
                  <c:v>44899.355555555558</c:v>
                </c:pt>
                <c:pt idx="1461">
                  <c:v>44899.355555555558</c:v>
                </c:pt>
                <c:pt idx="1462">
                  <c:v>44899.356249999997</c:v>
                </c:pt>
                <c:pt idx="1463">
                  <c:v>44899.359027777777</c:v>
                </c:pt>
                <c:pt idx="1464">
                  <c:v>44899.362500000003</c:v>
                </c:pt>
                <c:pt idx="1465">
                  <c:v>44899.363194444442</c:v>
                </c:pt>
                <c:pt idx="1466">
                  <c:v>44899.363194444442</c:v>
                </c:pt>
                <c:pt idx="1467">
                  <c:v>44899.363888888889</c:v>
                </c:pt>
                <c:pt idx="1468">
                  <c:v>44899.365277777775</c:v>
                </c:pt>
                <c:pt idx="1469">
                  <c:v>44899.365972222222</c:v>
                </c:pt>
                <c:pt idx="1470">
                  <c:v>44899.366666666669</c:v>
                </c:pt>
                <c:pt idx="1471">
                  <c:v>44899.367361111108</c:v>
                </c:pt>
                <c:pt idx="1472">
                  <c:v>44899.368055555555</c:v>
                </c:pt>
                <c:pt idx="1473">
                  <c:v>44899.370833333334</c:v>
                </c:pt>
                <c:pt idx="1474">
                  <c:v>44899.374305555553</c:v>
                </c:pt>
                <c:pt idx="1475">
                  <c:v>44899.37777777778</c:v>
                </c:pt>
                <c:pt idx="1476">
                  <c:v>44899.381249999999</c:v>
                </c:pt>
                <c:pt idx="1477">
                  <c:v>44899.384722222225</c:v>
                </c:pt>
                <c:pt idx="1478">
                  <c:v>44899.388194444444</c:v>
                </c:pt>
                <c:pt idx="1479">
                  <c:v>44899.39166666667</c:v>
                </c:pt>
                <c:pt idx="1480">
                  <c:v>44899.395138888889</c:v>
                </c:pt>
                <c:pt idx="1481">
                  <c:v>44899.397916666669</c:v>
                </c:pt>
                <c:pt idx="1482">
                  <c:v>44899.401388888888</c:v>
                </c:pt>
                <c:pt idx="1483">
                  <c:v>44899.404861111114</c:v>
                </c:pt>
                <c:pt idx="1484">
                  <c:v>44899.408333333333</c:v>
                </c:pt>
                <c:pt idx="1485">
                  <c:v>44899.411805555559</c:v>
                </c:pt>
                <c:pt idx="1486">
                  <c:v>44899.415277777778</c:v>
                </c:pt>
                <c:pt idx="1487">
                  <c:v>44899.418749999997</c:v>
                </c:pt>
                <c:pt idx="1488">
                  <c:v>44899.422222222223</c:v>
                </c:pt>
                <c:pt idx="1489">
                  <c:v>44899.425694444442</c:v>
                </c:pt>
                <c:pt idx="1490">
                  <c:v>44899.429166666669</c:v>
                </c:pt>
                <c:pt idx="1491">
                  <c:v>44899.433333333334</c:v>
                </c:pt>
                <c:pt idx="1492">
                  <c:v>44899.436805555553</c:v>
                </c:pt>
                <c:pt idx="1493">
                  <c:v>44899.44027777778</c:v>
                </c:pt>
                <c:pt idx="1494">
                  <c:v>44899.443749999999</c:v>
                </c:pt>
                <c:pt idx="1495">
                  <c:v>44899.447222222225</c:v>
                </c:pt>
                <c:pt idx="1496">
                  <c:v>44899.450694444444</c:v>
                </c:pt>
                <c:pt idx="1497">
                  <c:v>44899.45416666667</c:v>
                </c:pt>
                <c:pt idx="1498">
                  <c:v>44899.457638888889</c:v>
                </c:pt>
                <c:pt idx="1499">
                  <c:v>44899.461111111108</c:v>
                </c:pt>
                <c:pt idx="1500">
                  <c:v>44899.464583333334</c:v>
                </c:pt>
                <c:pt idx="1501">
                  <c:v>44899.468055555553</c:v>
                </c:pt>
                <c:pt idx="1502">
                  <c:v>44899.47152777778</c:v>
                </c:pt>
                <c:pt idx="1503">
                  <c:v>44899.475694444445</c:v>
                </c:pt>
                <c:pt idx="1504">
                  <c:v>44899.479166666664</c:v>
                </c:pt>
                <c:pt idx="1505">
                  <c:v>44899.482638888891</c:v>
                </c:pt>
                <c:pt idx="1506">
                  <c:v>44899.486111111109</c:v>
                </c:pt>
                <c:pt idx="1507">
                  <c:v>44899.489583333336</c:v>
                </c:pt>
                <c:pt idx="1508">
                  <c:v>44899.493055555555</c:v>
                </c:pt>
                <c:pt idx="1509">
                  <c:v>44899.496527777781</c:v>
                </c:pt>
                <c:pt idx="1510">
                  <c:v>44899.5</c:v>
                </c:pt>
                <c:pt idx="1511">
                  <c:v>44899.503472222219</c:v>
                </c:pt>
                <c:pt idx="1512">
                  <c:v>44899.506944444445</c:v>
                </c:pt>
                <c:pt idx="1513">
                  <c:v>44899.511111111111</c:v>
                </c:pt>
                <c:pt idx="1514">
                  <c:v>44899.51458333333</c:v>
                </c:pt>
                <c:pt idx="1515">
                  <c:v>44899.518055555556</c:v>
                </c:pt>
                <c:pt idx="1516">
                  <c:v>44899.519444444442</c:v>
                </c:pt>
                <c:pt idx="1517">
                  <c:v>44899.520138888889</c:v>
                </c:pt>
                <c:pt idx="1518">
                  <c:v>44899.520138888889</c:v>
                </c:pt>
                <c:pt idx="1519">
                  <c:v>44899.520138888889</c:v>
                </c:pt>
                <c:pt idx="1520">
                  <c:v>44899.520138888889</c:v>
                </c:pt>
                <c:pt idx="1521">
                  <c:v>44899.520138888889</c:v>
                </c:pt>
                <c:pt idx="1522">
                  <c:v>44899.520833333336</c:v>
                </c:pt>
                <c:pt idx="1523">
                  <c:v>44899.520833333336</c:v>
                </c:pt>
                <c:pt idx="1524">
                  <c:v>44899.520833333336</c:v>
                </c:pt>
                <c:pt idx="1525">
                  <c:v>44899.521527777775</c:v>
                </c:pt>
                <c:pt idx="1526">
                  <c:v>44899.521527777775</c:v>
                </c:pt>
                <c:pt idx="1527">
                  <c:v>44899.522222222222</c:v>
                </c:pt>
                <c:pt idx="1528">
                  <c:v>44899.522222222222</c:v>
                </c:pt>
                <c:pt idx="1529">
                  <c:v>44899.522916666669</c:v>
                </c:pt>
                <c:pt idx="1530">
                  <c:v>44899.523611111108</c:v>
                </c:pt>
                <c:pt idx="1531">
                  <c:v>44899.525000000001</c:v>
                </c:pt>
                <c:pt idx="1532">
                  <c:v>44899.526388888888</c:v>
                </c:pt>
                <c:pt idx="1533">
                  <c:v>44899.527777777781</c:v>
                </c:pt>
                <c:pt idx="1534">
                  <c:v>44899.527777777781</c:v>
                </c:pt>
                <c:pt idx="1535">
                  <c:v>44899.52847222222</c:v>
                </c:pt>
                <c:pt idx="1536">
                  <c:v>44899.529166666667</c:v>
                </c:pt>
                <c:pt idx="1537">
                  <c:v>44899.529166666667</c:v>
                </c:pt>
                <c:pt idx="1538">
                  <c:v>44899.529861111114</c:v>
                </c:pt>
                <c:pt idx="1539">
                  <c:v>44899.530555555553</c:v>
                </c:pt>
                <c:pt idx="1540">
                  <c:v>44899.531944444447</c:v>
                </c:pt>
                <c:pt idx="1541">
                  <c:v>44899.532638888886</c:v>
                </c:pt>
                <c:pt idx="1542">
                  <c:v>44899.533333333333</c:v>
                </c:pt>
                <c:pt idx="1543">
                  <c:v>44899.535416666666</c:v>
                </c:pt>
                <c:pt idx="1544">
                  <c:v>44899.536111111112</c:v>
                </c:pt>
                <c:pt idx="1545">
                  <c:v>44899.539583333331</c:v>
                </c:pt>
                <c:pt idx="1546">
                  <c:v>44899.540972222225</c:v>
                </c:pt>
                <c:pt idx="1547">
                  <c:v>44899.544444444444</c:v>
                </c:pt>
                <c:pt idx="1548">
                  <c:v>44899.546527777777</c:v>
                </c:pt>
                <c:pt idx="1549">
                  <c:v>44899.54791666667</c:v>
                </c:pt>
                <c:pt idx="1550">
                  <c:v>44899.548611111109</c:v>
                </c:pt>
                <c:pt idx="1551">
                  <c:v>44899.550694444442</c:v>
                </c:pt>
                <c:pt idx="1552">
                  <c:v>44899.553472222222</c:v>
                </c:pt>
                <c:pt idx="1553">
                  <c:v>44899.554861111108</c:v>
                </c:pt>
                <c:pt idx="1554">
                  <c:v>44899.555555555555</c:v>
                </c:pt>
                <c:pt idx="1555">
                  <c:v>44899.557638888888</c:v>
                </c:pt>
                <c:pt idx="1556">
                  <c:v>44899.561111111114</c:v>
                </c:pt>
                <c:pt idx="1557">
                  <c:v>44899.564583333333</c:v>
                </c:pt>
                <c:pt idx="1558">
                  <c:v>44899.568749999999</c:v>
                </c:pt>
                <c:pt idx="1559">
                  <c:v>44899.571527777778</c:v>
                </c:pt>
                <c:pt idx="1560">
                  <c:v>44899.572222222225</c:v>
                </c:pt>
                <c:pt idx="1561">
                  <c:v>44899.574305555558</c:v>
                </c:pt>
                <c:pt idx="1562">
                  <c:v>44899.574305555558</c:v>
                </c:pt>
                <c:pt idx="1563">
                  <c:v>44899.575694444444</c:v>
                </c:pt>
                <c:pt idx="1564">
                  <c:v>44899.57708333333</c:v>
                </c:pt>
                <c:pt idx="1565">
                  <c:v>44899.578472222223</c:v>
                </c:pt>
                <c:pt idx="1566">
                  <c:v>44899.581944444442</c:v>
                </c:pt>
                <c:pt idx="1567">
                  <c:v>44899.583333333336</c:v>
                </c:pt>
                <c:pt idx="1568">
                  <c:v>44899.584722222222</c:v>
                </c:pt>
                <c:pt idx="1569">
                  <c:v>44899.587500000001</c:v>
                </c:pt>
                <c:pt idx="1570">
                  <c:v>44899.588888888888</c:v>
                </c:pt>
                <c:pt idx="1571">
                  <c:v>44899.592361111114</c:v>
                </c:pt>
                <c:pt idx="1572">
                  <c:v>44899.595833333333</c:v>
                </c:pt>
                <c:pt idx="1573">
                  <c:v>44899.59652777778</c:v>
                </c:pt>
                <c:pt idx="1574">
                  <c:v>44899.598611111112</c:v>
                </c:pt>
                <c:pt idx="1575">
                  <c:v>44899.602083333331</c:v>
                </c:pt>
                <c:pt idx="1576">
                  <c:v>44899.605555555558</c:v>
                </c:pt>
                <c:pt idx="1577">
                  <c:v>44899.609027777777</c:v>
                </c:pt>
                <c:pt idx="1578">
                  <c:v>44899.611111111109</c:v>
                </c:pt>
                <c:pt idx="1579">
                  <c:v>44899.613888888889</c:v>
                </c:pt>
                <c:pt idx="1580">
                  <c:v>44899.615972222222</c:v>
                </c:pt>
                <c:pt idx="1581">
                  <c:v>44899.618055555555</c:v>
                </c:pt>
                <c:pt idx="1582">
                  <c:v>44899.621527777781</c:v>
                </c:pt>
                <c:pt idx="1583">
                  <c:v>44899.622916666667</c:v>
                </c:pt>
                <c:pt idx="1584">
                  <c:v>44899.623611111114</c:v>
                </c:pt>
                <c:pt idx="1585">
                  <c:v>44899.625</c:v>
                </c:pt>
                <c:pt idx="1586">
                  <c:v>44899.626388888886</c:v>
                </c:pt>
                <c:pt idx="1587">
                  <c:v>44899.626388888886</c:v>
                </c:pt>
                <c:pt idx="1588">
                  <c:v>44899.630555555559</c:v>
                </c:pt>
                <c:pt idx="1589">
                  <c:v>44899.631944444445</c:v>
                </c:pt>
                <c:pt idx="1590">
                  <c:v>44899.633333333331</c:v>
                </c:pt>
                <c:pt idx="1591">
                  <c:v>44899.634027777778</c:v>
                </c:pt>
                <c:pt idx="1592">
                  <c:v>44899.635416666664</c:v>
                </c:pt>
                <c:pt idx="1593">
                  <c:v>44899.638888888891</c:v>
                </c:pt>
                <c:pt idx="1594">
                  <c:v>44899.640972222223</c:v>
                </c:pt>
                <c:pt idx="1595">
                  <c:v>44899.644444444442</c:v>
                </c:pt>
                <c:pt idx="1596">
                  <c:v>44899.646527777775</c:v>
                </c:pt>
                <c:pt idx="1597">
                  <c:v>44899.65</c:v>
                </c:pt>
                <c:pt idx="1598">
                  <c:v>44899.652083333334</c:v>
                </c:pt>
                <c:pt idx="1599">
                  <c:v>44899.654861111114</c:v>
                </c:pt>
                <c:pt idx="1600">
                  <c:v>44899.655555555553</c:v>
                </c:pt>
                <c:pt idx="1601">
                  <c:v>44899.658333333333</c:v>
                </c:pt>
                <c:pt idx="1602">
                  <c:v>44899.661111111112</c:v>
                </c:pt>
                <c:pt idx="1603">
                  <c:v>44899.663888888892</c:v>
                </c:pt>
                <c:pt idx="1604">
                  <c:v>44899.666666666664</c:v>
                </c:pt>
                <c:pt idx="1605">
                  <c:v>44899.670138888891</c:v>
                </c:pt>
                <c:pt idx="1606">
                  <c:v>44899.671527777777</c:v>
                </c:pt>
                <c:pt idx="1607">
                  <c:v>44899.672222222223</c:v>
                </c:pt>
                <c:pt idx="1608">
                  <c:v>44899.673611111109</c:v>
                </c:pt>
                <c:pt idx="1609">
                  <c:v>44899.674305555556</c:v>
                </c:pt>
                <c:pt idx="1610">
                  <c:v>44899.676388888889</c:v>
                </c:pt>
                <c:pt idx="1611">
                  <c:v>44899.678472222222</c:v>
                </c:pt>
                <c:pt idx="1612">
                  <c:v>44899.681944444441</c:v>
                </c:pt>
                <c:pt idx="1613">
                  <c:v>44899.68472222222</c:v>
                </c:pt>
                <c:pt idx="1614">
                  <c:v>44899.686111111114</c:v>
                </c:pt>
                <c:pt idx="1615">
                  <c:v>44899.686111111114</c:v>
                </c:pt>
                <c:pt idx="1616">
                  <c:v>44899.686805555553</c:v>
                </c:pt>
                <c:pt idx="1617">
                  <c:v>44899.686805555553</c:v>
                </c:pt>
                <c:pt idx="1618">
                  <c:v>44899.686805555553</c:v>
                </c:pt>
                <c:pt idx="1619">
                  <c:v>44899.686805555553</c:v>
                </c:pt>
                <c:pt idx="1620">
                  <c:v>44899.6875</c:v>
                </c:pt>
                <c:pt idx="1621">
                  <c:v>44899.6875</c:v>
                </c:pt>
                <c:pt idx="1622">
                  <c:v>44899.6875</c:v>
                </c:pt>
                <c:pt idx="1623">
                  <c:v>44899.688194444447</c:v>
                </c:pt>
                <c:pt idx="1624">
                  <c:v>44899.688194444447</c:v>
                </c:pt>
                <c:pt idx="1625">
                  <c:v>44899.688888888886</c:v>
                </c:pt>
                <c:pt idx="1626">
                  <c:v>44899.689583333333</c:v>
                </c:pt>
                <c:pt idx="1627">
                  <c:v>44899.689583333333</c:v>
                </c:pt>
                <c:pt idx="1628">
                  <c:v>44899.69027777778</c:v>
                </c:pt>
                <c:pt idx="1629">
                  <c:v>44899.693749999999</c:v>
                </c:pt>
                <c:pt idx="1630">
                  <c:v>44899.696527777778</c:v>
                </c:pt>
                <c:pt idx="1631">
                  <c:v>44899.697916666664</c:v>
                </c:pt>
                <c:pt idx="1632">
                  <c:v>44899.698611111111</c:v>
                </c:pt>
                <c:pt idx="1633">
                  <c:v>44899.70208333333</c:v>
                </c:pt>
                <c:pt idx="1634">
                  <c:v>44899.704861111109</c:v>
                </c:pt>
                <c:pt idx="1635">
                  <c:v>44899.708333333336</c:v>
                </c:pt>
                <c:pt idx="1636">
                  <c:v>44899.711805555555</c:v>
                </c:pt>
                <c:pt idx="1637">
                  <c:v>44899.715277777781</c:v>
                </c:pt>
                <c:pt idx="1638">
                  <c:v>44899.71875</c:v>
                </c:pt>
                <c:pt idx="1639">
                  <c:v>44899.722916666666</c:v>
                </c:pt>
                <c:pt idx="1640">
                  <c:v>44899.726388888892</c:v>
                </c:pt>
                <c:pt idx="1641">
                  <c:v>44899.728472222225</c:v>
                </c:pt>
                <c:pt idx="1642">
                  <c:v>44899.731944444444</c:v>
                </c:pt>
                <c:pt idx="1643">
                  <c:v>44899.73541666667</c:v>
                </c:pt>
                <c:pt idx="1644">
                  <c:v>44899.738888888889</c:v>
                </c:pt>
                <c:pt idx="1645">
                  <c:v>44899.742361111108</c:v>
                </c:pt>
                <c:pt idx="1646">
                  <c:v>44899.745833333334</c:v>
                </c:pt>
                <c:pt idx="1647">
                  <c:v>44899.749305555553</c:v>
                </c:pt>
                <c:pt idx="1648">
                  <c:v>44899.75277777778</c:v>
                </c:pt>
                <c:pt idx="1649">
                  <c:v>44899.756944444445</c:v>
                </c:pt>
                <c:pt idx="1650">
                  <c:v>44899.760416666664</c:v>
                </c:pt>
                <c:pt idx="1651">
                  <c:v>44899.763888888891</c:v>
                </c:pt>
                <c:pt idx="1652">
                  <c:v>44899.767361111109</c:v>
                </c:pt>
                <c:pt idx="1653">
                  <c:v>44899.770833333336</c:v>
                </c:pt>
                <c:pt idx="1654">
                  <c:v>44899.774305555555</c:v>
                </c:pt>
                <c:pt idx="1655">
                  <c:v>44899.777777777781</c:v>
                </c:pt>
                <c:pt idx="1656">
                  <c:v>44899.78125</c:v>
                </c:pt>
                <c:pt idx="1657">
                  <c:v>44899.784722222219</c:v>
                </c:pt>
                <c:pt idx="1658">
                  <c:v>44899.788194444445</c:v>
                </c:pt>
                <c:pt idx="1659">
                  <c:v>44899.791666666664</c:v>
                </c:pt>
                <c:pt idx="1660">
                  <c:v>44899.795138888891</c:v>
                </c:pt>
                <c:pt idx="1661">
                  <c:v>44899.798611111109</c:v>
                </c:pt>
                <c:pt idx="1662">
                  <c:v>44899.802083333336</c:v>
                </c:pt>
                <c:pt idx="1663">
                  <c:v>44899.806250000001</c:v>
                </c:pt>
                <c:pt idx="1664">
                  <c:v>44899.80972222222</c:v>
                </c:pt>
                <c:pt idx="1665">
                  <c:v>44899.813194444447</c:v>
                </c:pt>
                <c:pt idx="1666">
                  <c:v>44899.816666666666</c:v>
                </c:pt>
                <c:pt idx="1667">
                  <c:v>44899.820138888892</c:v>
                </c:pt>
                <c:pt idx="1668">
                  <c:v>44899.823611111111</c:v>
                </c:pt>
                <c:pt idx="1669">
                  <c:v>44899.82708333333</c:v>
                </c:pt>
                <c:pt idx="1670">
                  <c:v>44899.830555555556</c:v>
                </c:pt>
                <c:pt idx="1671">
                  <c:v>44899.834027777775</c:v>
                </c:pt>
                <c:pt idx="1672">
                  <c:v>44899.837500000001</c:v>
                </c:pt>
                <c:pt idx="1673">
                  <c:v>44899.84097222222</c:v>
                </c:pt>
                <c:pt idx="1674">
                  <c:v>44899.845138888886</c:v>
                </c:pt>
                <c:pt idx="1675">
                  <c:v>44899.848611111112</c:v>
                </c:pt>
                <c:pt idx="1676">
                  <c:v>44899.852083333331</c:v>
                </c:pt>
                <c:pt idx="1677">
                  <c:v>44899.852777777778</c:v>
                </c:pt>
                <c:pt idx="1678">
                  <c:v>44899.853472222225</c:v>
                </c:pt>
                <c:pt idx="1679">
                  <c:v>44899.853472222225</c:v>
                </c:pt>
                <c:pt idx="1680">
                  <c:v>44899.853472222225</c:v>
                </c:pt>
                <c:pt idx="1681">
                  <c:v>44899.854166666664</c:v>
                </c:pt>
                <c:pt idx="1682">
                  <c:v>44899.854166666664</c:v>
                </c:pt>
                <c:pt idx="1683">
                  <c:v>44899.854861111111</c:v>
                </c:pt>
                <c:pt idx="1684">
                  <c:v>44899.854861111111</c:v>
                </c:pt>
                <c:pt idx="1685">
                  <c:v>44899.855555555558</c:v>
                </c:pt>
                <c:pt idx="1686">
                  <c:v>44899.856944444444</c:v>
                </c:pt>
                <c:pt idx="1687">
                  <c:v>44899.86041666667</c:v>
                </c:pt>
                <c:pt idx="1688">
                  <c:v>44899.863888888889</c:v>
                </c:pt>
                <c:pt idx="1689">
                  <c:v>44899.865972222222</c:v>
                </c:pt>
                <c:pt idx="1690">
                  <c:v>44899.868055555555</c:v>
                </c:pt>
                <c:pt idx="1691">
                  <c:v>44899.869444444441</c:v>
                </c:pt>
                <c:pt idx="1692">
                  <c:v>44899.870833333334</c:v>
                </c:pt>
                <c:pt idx="1693">
                  <c:v>44899.874305555553</c:v>
                </c:pt>
                <c:pt idx="1694">
                  <c:v>44899.87777777778</c:v>
                </c:pt>
                <c:pt idx="1695">
                  <c:v>44899.881249999999</c:v>
                </c:pt>
                <c:pt idx="1696">
                  <c:v>44899.882638888892</c:v>
                </c:pt>
                <c:pt idx="1697">
                  <c:v>44899.886805555558</c:v>
                </c:pt>
                <c:pt idx="1698">
                  <c:v>44899.88958333333</c:v>
                </c:pt>
                <c:pt idx="1699">
                  <c:v>44899.893750000003</c:v>
                </c:pt>
                <c:pt idx="1700">
                  <c:v>44899.897222222222</c:v>
                </c:pt>
                <c:pt idx="1701">
                  <c:v>44899.900694444441</c:v>
                </c:pt>
                <c:pt idx="1702">
                  <c:v>44899.904166666667</c:v>
                </c:pt>
                <c:pt idx="1703">
                  <c:v>44899.907638888886</c:v>
                </c:pt>
                <c:pt idx="1704">
                  <c:v>44899.911111111112</c:v>
                </c:pt>
                <c:pt idx="1705">
                  <c:v>44899.914583333331</c:v>
                </c:pt>
                <c:pt idx="1706">
                  <c:v>44899.918055555558</c:v>
                </c:pt>
                <c:pt idx="1707">
                  <c:v>44899.921527777777</c:v>
                </c:pt>
                <c:pt idx="1708">
                  <c:v>44899.925000000003</c:v>
                </c:pt>
                <c:pt idx="1709">
                  <c:v>44899.928472222222</c:v>
                </c:pt>
                <c:pt idx="1710">
                  <c:v>44899.931944444441</c:v>
                </c:pt>
                <c:pt idx="1711">
                  <c:v>44899.936111111114</c:v>
                </c:pt>
                <c:pt idx="1712">
                  <c:v>44899.939583333333</c:v>
                </c:pt>
                <c:pt idx="1713">
                  <c:v>44899.943055555559</c:v>
                </c:pt>
                <c:pt idx="1714">
                  <c:v>44899.946527777778</c:v>
                </c:pt>
                <c:pt idx="1715">
                  <c:v>44899.95</c:v>
                </c:pt>
                <c:pt idx="1716">
                  <c:v>44899.953472222223</c:v>
                </c:pt>
                <c:pt idx="1717">
                  <c:v>44899.956944444442</c:v>
                </c:pt>
                <c:pt idx="1718">
                  <c:v>44899.960416666669</c:v>
                </c:pt>
                <c:pt idx="1719">
                  <c:v>44899.963888888888</c:v>
                </c:pt>
                <c:pt idx="1720">
                  <c:v>44899.967361111114</c:v>
                </c:pt>
                <c:pt idx="1721">
                  <c:v>44899.970833333333</c:v>
                </c:pt>
                <c:pt idx="1722">
                  <c:v>44899.974305555559</c:v>
                </c:pt>
                <c:pt idx="1723">
                  <c:v>44899.977083333331</c:v>
                </c:pt>
                <c:pt idx="1724">
                  <c:v>44899.980555555558</c:v>
                </c:pt>
                <c:pt idx="1725">
                  <c:v>44899.984027777777</c:v>
                </c:pt>
                <c:pt idx="1726">
                  <c:v>44899.987500000003</c:v>
                </c:pt>
                <c:pt idx="1727">
                  <c:v>44899.991666666669</c:v>
                </c:pt>
                <c:pt idx="1728">
                  <c:v>44899.995138888888</c:v>
                </c:pt>
                <c:pt idx="1729">
                  <c:v>44899.998611111114</c:v>
                </c:pt>
                <c:pt idx="1730">
                  <c:v>44900.002083333333</c:v>
                </c:pt>
                <c:pt idx="1731">
                  <c:v>44900.005555555559</c:v>
                </c:pt>
                <c:pt idx="1732">
                  <c:v>44900.009027777778</c:v>
                </c:pt>
                <c:pt idx="1733">
                  <c:v>44900.012499999997</c:v>
                </c:pt>
                <c:pt idx="1734">
                  <c:v>44900.015972222223</c:v>
                </c:pt>
                <c:pt idx="1735">
                  <c:v>44900.019444444442</c:v>
                </c:pt>
                <c:pt idx="1736">
                  <c:v>44900.019444444442</c:v>
                </c:pt>
                <c:pt idx="1737">
                  <c:v>44900.020138888889</c:v>
                </c:pt>
                <c:pt idx="1738">
                  <c:v>44900.020138888889</c:v>
                </c:pt>
                <c:pt idx="1739">
                  <c:v>44900.020138888889</c:v>
                </c:pt>
                <c:pt idx="1740">
                  <c:v>44900.020138888889</c:v>
                </c:pt>
                <c:pt idx="1741">
                  <c:v>44900.020833333336</c:v>
                </c:pt>
                <c:pt idx="1742">
                  <c:v>44900.020833333336</c:v>
                </c:pt>
                <c:pt idx="1743">
                  <c:v>44900.020833333336</c:v>
                </c:pt>
                <c:pt idx="1744">
                  <c:v>44900.021527777775</c:v>
                </c:pt>
                <c:pt idx="1745">
                  <c:v>44900.021527777775</c:v>
                </c:pt>
                <c:pt idx="1746">
                  <c:v>44900.022222222222</c:v>
                </c:pt>
                <c:pt idx="1747">
                  <c:v>44900.022916666669</c:v>
                </c:pt>
                <c:pt idx="1748">
                  <c:v>44900.022916666669</c:v>
                </c:pt>
                <c:pt idx="1749">
                  <c:v>44900.023611111108</c:v>
                </c:pt>
                <c:pt idx="1750">
                  <c:v>44900.025694444441</c:v>
                </c:pt>
                <c:pt idx="1751">
                  <c:v>44900.02847222222</c:v>
                </c:pt>
                <c:pt idx="1752">
                  <c:v>44900.029166666667</c:v>
                </c:pt>
                <c:pt idx="1753">
                  <c:v>44900.029861111114</c:v>
                </c:pt>
                <c:pt idx="1754">
                  <c:v>44900.030555555553</c:v>
                </c:pt>
                <c:pt idx="1755">
                  <c:v>44900.03125</c:v>
                </c:pt>
                <c:pt idx="1756">
                  <c:v>44900.032638888886</c:v>
                </c:pt>
                <c:pt idx="1757">
                  <c:v>44900.033333333333</c:v>
                </c:pt>
                <c:pt idx="1758">
                  <c:v>44900.034722222219</c:v>
                </c:pt>
                <c:pt idx="1759">
                  <c:v>44900.036111111112</c:v>
                </c:pt>
                <c:pt idx="1760">
                  <c:v>44900.039583333331</c:v>
                </c:pt>
                <c:pt idx="1761">
                  <c:v>44900.043055555558</c:v>
                </c:pt>
                <c:pt idx="1762">
                  <c:v>44900.046527777777</c:v>
                </c:pt>
                <c:pt idx="1763">
                  <c:v>44900.05</c:v>
                </c:pt>
                <c:pt idx="1764">
                  <c:v>44900.053472222222</c:v>
                </c:pt>
                <c:pt idx="1765">
                  <c:v>44900.056944444441</c:v>
                </c:pt>
                <c:pt idx="1766">
                  <c:v>44900.060416666667</c:v>
                </c:pt>
                <c:pt idx="1767">
                  <c:v>44900.063888888886</c:v>
                </c:pt>
                <c:pt idx="1768">
                  <c:v>44900.067361111112</c:v>
                </c:pt>
                <c:pt idx="1769">
                  <c:v>44900.071527777778</c:v>
                </c:pt>
                <c:pt idx="1770">
                  <c:v>44900.074999999997</c:v>
                </c:pt>
                <c:pt idx="1771">
                  <c:v>44900.078472222223</c:v>
                </c:pt>
                <c:pt idx="1772">
                  <c:v>44900.081944444442</c:v>
                </c:pt>
                <c:pt idx="1773">
                  <c:v>44900.085416666669</c:v>
                </c:pt>
                <c:pt idx="1774">
                  <c:v>44900.088888888888</c:v>
                </c:pt>
                <c:pt idx="1775">
                  <c:v>44900.092361111114</c:v>
                </c:pt>
                <c:pt idx="1776">
                  <c:v>44900.095833333333</c:v>
                </c:pt>
                <c:pt idx="1777">
                  <c:v>44900.099305555559</c:v>
                </c:pt>
                <c:pt idx="1778">
                  <c:v>44900.103472222225</c:v>
                </c:pt>
                <c:pt idx="1779">
                  <c:v>44900.106944444444</c:v>
                </c:pt>
                <c:pt idx="1780">
                  <c:v>44900.11041666667</c:v>
                </c:pt>
                <c:pt idx="1781">
                  <c:v>44900.113888888889</c:v>
                </c:pt>
                <c:pt idx="1782">
                  <c:v>44900.117361111108</c:v>
                </c:pt>
                <c:pt idx="1783">
                  <c:v>44900.120833333334</c:v>
                </c:pt>
                <c:pt idx="1784">
                  <c:v>44900.124305555553</c:v>
                </c:pt>
                <c:pt idx="1785">
                  <c:v>44900.12777777778</c:v>
                </c:pt>
                <c:pt idx="1786">
                  <c:v>44900.131249999999</c:v>
                </c:pt>
                <c:pt idx="1787">
                  <c:v>44900.135416666664</c:v>
                </c:pt>
                <c:pt idx="1788">
                  <c:v>44900.138888888891</c:v>
                </c:pt>
                <c:pt idx="1789">
                  <c:v>44900.142361111109</c:v>
                </c:pt>
                <c:pt idx="1790">
                  <c:v>44900.145833333336</c:v>
                </c:pt>
                <c:pt idx="1791">
                  <c:v>44900.149305555555</c:v>
                </c:pt>
                <c:pt idx="1792">
                  <c:v>44900.152777777781</c:v>
                </c:pt>
                <c:pt idx="1793">
                  <c:v>44900.15625</c:v>
                </c:pt>
                <c:pt idx="1794">
                  <c:v>44900.159722222219</c:v>
                </c:pt>
                <c:pt idx="1795">
                  <c:v>44900.163194444445</c:v>
                </c:pt>
                <c:pt idx="1796">
                  <c:v>44900.166666666664</c:v>
                </c:pt>
                <c:pt idx="1797">
                  <c:v>44900.17083333333</c:v>
                </c:pt>
                <c:pt idx="1798">
                  <c:v>44900.174305555556</c:v>
                </c:pt>
                <c:pt idx="1799">
                  <c:v>44900.177777777775</c:v>
                </c:pt>
                <c:pt idx="1800">
                  <c:v>44900.181250000001</c:v>
                </c:pt>
                <c:pt idx="1801">
                  <c:v>44900.18472222222</c:v>
                </c:pt>
                <c:pt idx="1802">
                  <c:v>44900.186111111114</c:v>
                </c:pt>
                <c:pt idx="1803">
                  <c:v>44900.186805555553</c:v>
                </c:pt>
                <c:pt idx="1804">
                  <c:v>44900.186805555553</c:v>
                </c:pt>
                <c:pt idx="1805">
                  <c:v>44900.186805555553</c:v>
                </c:pt>
                <c:pt idx="1806">
                  <c:v>44900.186805555553</c:v>
                </c:pt>
                <c:pt idx="1807">
                  <c:v>44900.186805555553</c:v>
                </c:pt>
                <c:pt idx="1808">
                  <c:v>44900.1875</c:v>
                </c:pt>
                <c:pt idx="1809">
                  <c:v>44900.1875</c:v>
                </c:pt>
                <c:pt idx="1810">
                  <c:v>44900.1875</c:v>
                </c:pt>
                <c:pt idx="1811">
                  <c:v>44900.188194444447</c:v>
                </c:pt>
                <c:pt idx="1812">
                  <c:v>44900.188194444447</c:v>
                </c:pt>
                <c:pt idx="1813">
                  <c:v>44900.188888888886</c:v>
                </c:pt>
                <c:pt idx="1814">
                  <c:v>44900.19027777778</c:v>
                </c:pt>
                <c:pt idx="1815">
                  <c:v>44900.190972222219</c:v>
                </c:pt>
                <c:pt idx="1816">
                  <c:v>44900.192361111112</c:v>
                </c:pt>
                <c:pt idx="1817">
                  <c:v>44900.193749999999</c:v>
                </c:pt>
                <c:pt idx="1818">
                  <c:v>44900.193749999999</c:v>
                </c:pt>
                <c:pt idx="1819">
                  <c:v>44900.194444444445</c:v>
                </c:pt>
                <c:pt idx="1820">
                  <c:v>44900.195833333331</c:v>
                </c:pt>
                <c:pt idx="1821">
                  <c:v>44900.196527777778</c:v>
                </c:pt>
                <c:pt idx="1822">
                  <c:v>44900.197222222225</c:v>
                </c:pt>
                <c:pt idx="1823">
                  <c:v>44900.197222222225</c:v>
                </c:pt>
                <c:pt idx="1824">
                  <c:v>44900.197916666664</c:v>
                </c:pt>
                <c:pt idx="1825">
                  <c:v>44900.199305555558</c:v>
                </c:pt>
                <c:pt idx="1826">
                  <c:v>44900.2</c:v>
                </c:pt>
                <c:pt idx="1827">
                  <c:v>44900.200694444444</c:v>
                </c:pt>
                <c:pt idx="1828">
                  <c:v>44900.202777777777</c:v>
                </c:pt>
                <c:pt idx="1829">
                  <c:v>44900.205555555556</c:v>
                </c:pt>
                <c:pt idx="1830">
                  <c:v>44900.206250000003</c:v>
                </c:pt>
                <c:pt idx="1831">
                  <c:v>44900.208333333336</c:v>
                </c:pt>
                <c:pt idx="1832">
                  <c:v>44900.209722222222</c:v>
                </c:pt>
                <c:pt idx="1833">
                  <c:v>44900.211805555555</c:v>
                </c:pt>
                <c:pt idx="1834">
                  <c:v>44900.213888888888</c:v>
                </c:pt>
                <c:pt idx="1835">
                  <c:v>44900.21597222222</c:v>
                </c:pt>
                <c:pt idx="1836">
                  <c:v>44900.218055555553</c:v>
                </c:pt>
                <c:pt idx="1837">
                  <c:v>44900.22152777778</c:v>
                </c:pt>
                <c:pt idx="1838">
                  <c:v>44900.224999999999</c:v>
                </c:pt>
                <c:pt idx="1839">
                  <c:v>44900.224999999999</c:v>
                </c:pt>
                <c:pt idx="1840">
                  <c:v>44900.227083333331</c:v>
                </c:pt>
                <c:pt idx="1841">
                  <c:v>44900.230555555558</c:v>
                </c:pt>
                <c:pt idx="1842">
                  <c:v>44900.231249999997</c:v>
                </c:pt>
                <c:pt idx="1843">
                  <c:v>44900.234722222223</c:v>
                </c:pt>
                <c:pt idx="1844">
                  <c:v>44900.238194444442</c:v>
                </c:pt>
                <c:pt idx="1845">
                  <c:v>44900.240972222222</c:v>
                </c:pt>
                <c:pt idx="1846">
                  <c:v>44900.243750000001</c:v>
                </c:pt>
                <c:pt idx="1847">
                  <c:v>44900.245138888888</c:v>
                </c:pt>
                <c:pt idx="1848">
                  <c:v>44900.248611111114</c:v>
                </c:pt>
                <c:pt idx="1849">
                  <c:v>44900.25</c:v>
                </c:pt>
                <c:pt idx="1850">
                  <c:v>44900.251388888886</c:v>
                </c:pt>
                <c:pt idx="1851">
                  <c:v>44900.253472222219</c:v>
                </c:pt>
                <c:pt idx="1852">
                  <c:v>44900.255555555559</c:v>
                </c:pt>
                <c:pt idx="1853">
                  <c:v>44900.256249999999</c:v>
                </c:pt>
                <c:pt idx="1854">
                  <c:v>44900.259027777778</c:v>
                </c:pt>
                <c:pt idx="1855">
                  <c:v>44900.261111111111</c:v>
                </c:pt>
                <c:pt idx="1856">
                  <c:v>44900.26458333333</c:v>
                </c:pt>
                <c:pt idx="1857">
                  <c:v>44900.268055555556</c:v>
                </c:pt>
                <c:pt idx="1858">
                  <c:v>44900.269444444442</c:v>
                </c:pt>
                <c:pt idx="1859">
                  <c:v>44900.271527777775</c:v>
                </c:pt>
                <c:pt idx="1860">
                  <c:v>44900.272222222222</c:v>
                </c:pt>
                <c:pt idx="1861">
                  <c:v>44900.275694444441</c:v>
                </c:pt>
                <c:pt idx="1862">
                  <c:v>44900.276388888888</c:v>
                </c:pt>
                <c:pt idx="1863">
                  <c:v>44900.277777777781</c:v>
                </c:pt>
                <c:pt idx="1864">
                  <c:v>44900.27847222222</c:v>
                </c:pt>
                <c:pt idx="1865">
                  <c:v>44900.281944444447</c:v>
                </c:pt>
                <c:pt idx="1866">
                  <c:v>44900.283333333333</c:v>
                </c:pt>
                <c:pt idx="1867">
                  <c:v>44900.28402777778</c:v>
                </c:pt>
                <c:pt idx="1868">
                  <c:v>44900.287499999999</c:v>
                </c:pt>
                <c:pt idx="1869">
                  <c:v>44900.289583333331</c:v>
                </c:pt>
                <c:pt idx="1870">
                  <c:v>44900.293055555558</c:v>
                </c:pt>
                <c:pt idx="1871">
                  <c:v>44900.293749999997</c:v>
                </c:pt>
                <c:pt idx="1872">
                  <c:v>44900.29583333333</c:v>
                </c:pt>
                <c:pt idx="1873">
                  <c:v>44900.296527777777</c:v>
                </c:pt>
                <c:pt idx="1874">
                  <c:v>44900.3</c:v>
                </c:pt>
                <c:pt idx="1875">
                  <c:v>44900.303472222222</c:v>
                </c:pt>
                <c:pt idx="1876">
                  <c:v>44900.304166666669</c:v>
                </c:pt>
                <c:pt idx="1877">
                  <c:v>44900.305555555555</c:v>
                </c:pt>
                <c:pt idx="1878">
                  <c:v>44900.307638888888</c:v>
                </c:pt>
                <c:pt idx="1879">
                  <c:v>44900.308333333334</c:v>
                </c:pt>
                <c:pt idx="1880">
                  <c:v>44900.311805555553</c:v>
                </c:pt>
                <c:pt idx="1881">
                  <c:v>44900.313888888886</c:v>
                </c:pt>
                <c:pt idx="1882">
                  <c:v>44900.31527777778</c:v>
                </c:pt>
                <c:pt idx="1883">
                  <c:v>44900.318749999999</c:v>
                </c:pt>
                <c:pt idx="1884">
                  <c:v>44900.320138888892</c:v>
                </c:pt>
                <c:pt idx="1885">
                  <c:v>44900.320833333331</c:v>
                </c:pt>
                <c:pt idx="1886">
                  <c:v>44900.322222222225</c:v>
                </c:pt>
                <c:pt idx="1887">
                  <c:v>44900.323611111111</c:v>
                </c:pt>
                <c:pt idx="1888">
                  <c:v>44900.325694444444</c:v>
                </c:pt>
                <c:pt idx="1889">
                  <c:v>44900.32916666667</c:v>
                </c:pt>
                <c:pt idx="1890">
                  <c:v>44900.329861111109</c:v>
                </c:pt>
                <c:pt idx="1891">
                  <c:v>44900.331250000003</c:v>
                </c:pt>
                <c:pt idx="1892">
                  <c:v>44900.331944444442</c:v>
                </c:pt>
                <c:pt idx="1893">
                  <c:v>44900.334027777775</c:v>
                </c:pt>
                <c:pt idx="1894">
                  <c:v>44900.335416666669</c:v>
                </c:pt>
                <c:pt idx="1895">
                  <c:v>44900.336805555555</c:v>
                </c:pt>
                <c:pt idx="1896">
                  <c:v>44900.338888888888</c:v>
                </c:pt>
                <c:pt idx="1897">
                  <c:v>44900.339583333334</c:v>
                </c:pt>
                <c:pt idx="1898">
                  <c:v>44900.343055555553</c:v>
                </c:pt>
                <c:pt idx="1899">
                  <c:v>44900.34652777778</c:v>
                </c:pt>
                <c:pt idx="1900">
                  <c:v>44900.35</c:v>
                </c:pt>
                <c:pt idx="1901">
                  <c:v>44900.351388888892</c:v>
                </c:pt>
                <c:pt idx="1902">
                  <c:v>44900.352777777778</c:v>
                </c:pt>
                <c:pt idx="1903">
                  <c:v>44900.352777777778</c:v>
                </c:pt>
                <c:pt idx="1904">
                  <c:v>44900.353472222225</c:v>
                </c:pt>
                <c:pt idx="1905">
                  <c:v>44900.353472222225</c:v>
                </c:pt>
                <c:pt idx="1906">
                  <c:v>44900.353472222225</c:v>
                </c:pt>
                <c:pt idx="1907">
                  <c:v>44900.353472222225</c:v>
                </c:pt>
                <c:pt idx="1908">
                  <c:v>44900.354166666664</c:v>
                </c:pt>
                <c:pt idx="1909">
                  <c:v>44900.354166666664</c:v>
                </c:pt>
                <c:pt idx="1910">
                  <c:v>44900.354166666664</c:v>
                </c:pt>
                <c:pt idx="1911">
                  <c:v>44900.354166666664</c:v>
                </c:pt>
                <c:pt idx="1912">
                  <c:v>44900.354861111111</c:v>
                </c:pt>
                <c:pt idx="1913">
                  <c:v>44900.354861111111</c:v>
                </c:pt>
                <c:pt idx="1914">
                  <c:v>44900.354861111111</c:v>
                </c:pt>
                <c:pt idx="1915">
                  <c:v>44900.355555555558</c:v>
                </c:pt>
                <c:pt idx="1916">
                  <c:v>44900.355555555558</c:v>
                </c:pt>
                <c:pt idx="1917">
                  <c:v>44900.356249999997</c:v>
                </c:pt>
                <c:pt idx="1918">
                  <c:v>44900.359722222223</c:v>
                </c:pt>
                <c:pt idx="1919">
                  <c:v>44900.362500000003</c:v>
                </c:pt>
                <c:pt idx="1920">
                  <c:v>44900.363888888889</c:v>
                </c:pt>
                <c:pt idx="1921">
                  <c:v>44900.365277777775</c:v>
                </c:pt>
                <c:pt idx="1922">
                  <c:v>44900.368055555555</c:v>
                </c:pt>
                <c:pt idx="1923">
                  <c:v>44900.371527777781</c:v>
                </c:pt>
                <c:pt idx="1924">
                  <c:v>44900.375</c:v>
                </c:pt>
                <c:pt idx="1925">
                  <c:v>44900.378472222219</c:v>
                </c:pt>
                <c:pt idx="1926">
                  <c:v>44900.381944444445</c:v>
                </c:pt>
                <c:pt idx="1927">
                  <c:v>44900.385416666664</c:v>
                </c:pt>
                <c:pt idx="1928">
                  <c:v>44900.388888888891</c:v>
                </c:pt>
                <c:pt idx="1929">
                  <c:v>44900.393055555556</c:v>
                </c:pt>
                <c:pt idx="1930">
                  <c:v>44900.396527777775</c:v>
                </c:pt>
                <c:pt idx="1931">
                  <c:v>44900.4</c:v>
                </c:pt>
                <c:pt idx="1932">
                  <c:v>44900.40347222222</c:v>
                </c:pt>
                <c:pt idx="1933">
                  <c:v>44900.406944444447</c:v>
                </c:pt>
                <c:pt idx="1934">
                  <c:v>44900.410416666666</c:v>
                </c:pt>
                <c:pt idx="1935">
                  <c:v>44900.413888888892</c:v>
                </c:pt>
                <c:pt idx="1936">
                  <c:v>44900.417361111111</c:v>
                </c:pt>
                <c:pt idx="1937">
                  <c:v>44900.42083333333</c:v>
                </c:pt>
                <c:pt idx="1938">
                  <c:v>44900.424305555556</c:v>
                </c:pt>
                <c:pt idx="1939">
                  <c:v>44900.428472222222</c:v>
                </c:pt>
                <c:pt idx="1940">
                  <c:v>44900.431944444441</c:v>
                </c:pt>
                <c:pt idx="1941">
                  <c:v>44900.435416666667</c:v>
                </c:pt>
                <c:pt idx="1942">
                  <c:v>44900.438888888886</c:v>
                </c:pt>
                <c:pt idx="1943">
                  <c:v>44900.440972222219</c:v>
                </c:pt>
                <c:pt idx="1944">
                  <c:v>44900.444444444445</c:v>
                </c:pt>
                <c:pt idx="1945">
                  <c:v>44900.447916666664</c:v>
                </c:pt>
                <c:pt idx="1946">
                  <c:v>44900.451388888891</c:v>
                </c:pt>
                <c:pt idx="1947">
                  <c:v>44900.454861111109</c:v>
                </c:pt>
                <c:pt idx="1948">
                  <c:v>44900.458333333336</c:v>
                </c:pt>
                <c:pt idx="1949">
                  <c:v>44900.461805555555</c:v>
                </c:pt>
                <c:pt idx="1950">
                  <c:v>44900.465277777781</c:v>
                </c:pt>
                <c:pt idx="1951">
                  <c:v>44900.469444444447</c:v>
                </c:pt>
                <c:pt idx="1952">
                  <c:v>44900.472916666666</c:v>
                </c:pt>
                <c:pt idx="1953">
                  <c:v>44900.476388888892</c:v>
                </c:pt>
                <c:pt idx="1954">
                  <c:v>44900.479861111111</c:v>
                </c:pt>
                <c:pt idx="1955">
                  <c:v>44900.48333333333</c:v>
                </c:pt>
                <c:pt idx="1956">
                  <c:v>44900.486805555556</c:v>
                </c:pt>
                <c:pt idx="1957">
                  <c:v>44900.490277777775</c:v>
                </c:pt>
                <c:pt idx="1958">
                  <c:v>44900.493750000001</c:v>
                </c:pt>
                <c:pt idx="1959">
                  <c:v>44900.49722222222</c:v>
                </c:pt>
                <c:pt idx="1960">
                  <c:v>44900.500694444447</c:v>
                </c:pt>
                <c:pt idx="1961">
                  <c:v>44900.504166666666</c:v>
                </c:pt>
                <c:pt idx="1962">
                  <c:v>44900.507638888892</c:v>
                </c:pt>
                <c:pt idx="1963">
                  <c:v>44900.511111111111</c:v>
                </c:pt>
                <c:pt idx="1964">
                  <c:v>44900.51458333333</c:v>
                </c:pt>
                <c:pt idx="1965">
                  <c:v>44900.518055555556</c:v>
                </c:pt>
                <c:pt idx="1966">
                  <c:v>44900.519444444442</c:v>
                </c:pt>
                <c:pt idx="1967">
                  <c:v>44900.520138888889</c:v>
                </c:pt>
                <c:pt idx="1968">
                  <c:v>44900.520138888889</c:v>
                </c:pt>
                <c:pt idx="1969">
                  <c:v>44900.520138888889</c:v>
                </c:pt>
                <c:pt idx="1970">
                  <c:v>44900.520138888889</c:v>
                </c:pt>
                <c:pt idx="1971">
                  <c:v>44900.520833333336</c:v>
                </c:pt>
                <c:pt idx="1972">
                  <c:v>44900.520833333336</c:v>
                </c:pt>
                <c:pt idx="1973">
                  <c:v>44900.521527777775</c:v>
                </c:pt>
                <c:pt idx="1974">
                  <c:v>44900.521527777775</c:v>
                </c:pt>
                <c:pt idx="1975">
                  <c:v>44900.522222222222</c:v>
                </c:pt>
                <c:pt idx="1976">
                  <c:v>44900.525694444441</c:v>
                </c:pt>
                <c:pt idx="1977">
                  <c:v>44900.529166666667</c:v>
                </c:pt>
                <c:pt idx="1978">
                  <c:v>44900.53125</c:v>
                </c:pt>
                <c:pt idx="1979">
                  <c:v>44900.534722222219</c:v>
                </c:pt>
                <c:pt idx="1980">
                  <c:v>44900.538194444445</c:v>
                </c:pt>
                <c:pt idx="1981">
                  <c:v>44900.539583333331</c:v>
                </c:pt>
                <c:pt idx="1982">
                  <c:v>44900.543055555558</c:v>
                </c:pt>
                <c:pt idx="1983">
                  <c:v>44900.547222222223</c:v>
                </c:pt>
                <c:pt idx="1984">
                  <c:v>44900.550694444442</c:v>
                </c:pt>
                <c:pt idx="1985">
                  <c:v>44900.554166666669</c:v>
                </c:pt>
                <c:pt idx="1986">
                  <c:v>44900.557638888888</c:v>
                </c:pt>
                <c:pt idx="1987">
                  <c:v>44900.561111111114</c:v>
                </c:pt>
                <c:pt idx="1988">
                  <c:v>44900.564583333333</c:v>
                </c:pt>
                <c:pt idx="1989">
                  <c:v>44900.566666666666</c:v>
                </c:pt>
                <c:pt idx="1990">
                  <c:v>44900.568055555559</c:v>
                </c:pt>
                <c:pt idx="1991">
                  <c:v>44900.569444444445</c:v>
                </c:pt>
                <c:pt idx="1992">
                  <c:v>44900.572916666664</c:v>
                </c:pt>
                <c:pt idx="1993">
                  <c:v>44900.574305555558</c:v>
                </c:pt>
                <c:pt idx="1994">
                  <c:v>44900.575694444444</c:v>
                </c:pt>
                <c:pt idx="1995">
                  <c:v>44900.57916666667</c:v>
                </c:pt>
                <c:pt idx="1996">
                  <c:v>44900.582638888889</c:v>
                </c:pt>
                <c:pt idx="1997">
                  <c:v>44900.584027777775</c:v>
                </c:pt>
                <c:pt idx="1998">
                  <c:v>44900.587500000001</c:v>
                </c:pt>
                <c:pt idx="1999">
                  <c:v>44900.59097222222</c:v>
                </c:pt>
                <c:pt idx="2000">
                  <c:v>44900.594444444447</c:v>
                </c:pt>
                <c:pt idx="2001">
                  <c:v>44900.597916666666</c:v>
                </c:pt>
                <c:pt idx="2002">
                  <c:v>44900.601388888892</c:v>
                </c:pt>
                <c:pt idx="2003">
                  <c:v>44900.604861111111</c:v>
                </c:pt>
                <c:pt idx="2004">
                  <c:v>44900.60833333333</c:v>
                </c:pt>
                <c:pt idx="2005">
                  <c:v>44900.611805555556</c:v>
                </c:pt>
                <c:pt idx="2006">
                  <c:v>44900.615277777775</c:v>
                </c:pt>
                <c:pt idx="2007">
                  <c:v>44900.618750000001</c:v>
                </c:pt>
                <c:pt idx="2008">
                  <c:v>44900.622916666667</c:v>
                </c:pt>
                <c:pt idx="2009">
                  <c:v>44900.626388888886</c:v>
                </c:pt>
                <c:pt idx="2010">
                  <c:v>44900.629861111112</c:v>
                </c:pt>
                <c:pt idx="2011">
                  <c:v>44900.633333333331</c:v>
                </c:pt>
                <c:pt idx="2012">
                  <c:v>44900.636805555558</c:v>
                </c:pt>
                <c:pt idx="2013">
                  <c:v>44900.637499999997</c:v>
                </c:pt>
                <c:pt idx="2014">
                  <c:v>44900.640277777777</c:v>
                </c:pt>
                <c:pt idx="2015">
                  <c:v>44900.642361111109</c:v>
                </c:pt>
                <c:pt idx="2016">
                  <c:v>44900.643750000003</c:v>
                </c:pt>
                <c:pt idx="2017">
                  <c:v>44900.647222222222</c:v>
                </c:pt>
                <c:pt idx="2018">
                  <c:v>44900.648611111108</c:v>
                </c:pt>
                <c:pt idx="2019">
                  <c:v>44900.652083333334</c:v>
                </c:pt>
                <c:pt idx="2020">
                  <c:v>44900.655555555553</c:v>
                </c:pt>
                <c:pt idx="2021">
                  <c:v>44900.659722222219</c:v>
                </c:pt>
                <c:pt idx="2022">
                  <c:v>44900.663194444445</c:v>
                </c:pt>
                <c:pt idx="2023">
                  <c:v>44900.666666666664</c:v>
                </c:pt>
                <c:pt idx="2024">
                  <c:v>44900.669444444444</c:v>
                </c:pt>
                <c:pt idx="2025">
                  <c:v>44900.67291666667</c:v>
                </c:pt>
                <c:pt idx="2026">
                  <c:v>44900.676388888889</c:v>
                </c:pt>
                <c:pt idx="2027">
                  <c:v>44900.679861111108</c:v>
                </c:pt>
                <c:pt idx="2028">
                  <c:v>44900.683333333334</c:v>
                </c:pt>
                <c:pt idx="2029">
                  <c:v>44900.686111111114</c:v>
                </c:pt>
                <c:pt idx="2030">
                  <c:v>44900.686805555553</c:v>
                </c:pt>
                <c:pt idx="2031">
                  <c:v>44900.686805555553</c:v>
                </c:pt>
                <c:pt idx="2032">
                  <c:v>44900.686805555553</c:v>
                </c:pt>
                <c:pt idx="2033">
                  <c:v>44900.686805555553</c:v>
                </c:pt>
                <c:pt idx="2034">
                  <c:v>44900.6875</c:v>
                </c:pt>
                <c:pt idx="2035">
                  <c:v>44900.6875</c:v>
                </c:pt>
                <c:pt idx="2036">
                  <c:v>44900.6875</c:v>
                </c:pt>
                <c:pt idx="2037">
                  <c:v>44900.688194444447</c:v>
                </c:pt>
                <c:pt idx="2038">
                  <c:v>44900.688194444447</c:v>
                </c:pt>
                <c:pt idx="2039">
                  <c:v>44900.688888888886</c:v>
                </c:pt>
                <c:pt idx="2040">
                  <c:v>44900.688888888886</c:v>
                </c:pt>
                <c:pt idx="2041">
                  <c:v>44900.689583333333</c:v>
                </c:pt>
                <c:pt idx="2042">
                  <c:v>44900.692361111112</c:v>
                </c:pt>
                <c:pt idx="2043">
                  <c:v>44900.693749999999</c:v>
                </c:pt>
                <c:pt idx="2044">
                  <c:v>44900.694444444445</c:v>
                </c:pt>
                <c:pt idx="2045">
                  <c:v>44900.695833333331</c:v>
                </c:pt>
                <c:pt idx="2046">
                  <c:v>44900.695833333331</c:v>
                </c:pt>
                <c:pt idx="2047">
                  <c:v>44900.696527777778</c:v>
                </c:pt>
                <c:pt idx="2048">
                  <c:v>44900.696527777778</c:v>
                </c:pt>
                <c:pt idx="2049">
                  <c:v>44900.697222222225</c:v>
                </c:pt>
                <c:pt idx="2050">
                  <c:v>44900.697222222225</c:v>
                </c:pt>
                <c:pt idx="2051">
                  <c:v>44900.697916666664</c:v>
                </c:pt>
                <c:pt idx="2052">
                  <c:v>44900.697916666664</c:v>
                </c:pt>
                <c:pt idx="2053">
                  <c:v>44900.698611111111</c:v>
                </c:pt>
                <c:pt idx="2054">
                  <c:v>44900.699305555558</c:v>
                </c:pt>
                <c:pt idx="2055">
                  <c:v>44900.7</c:v>
                </c:pt>
                <c:pt idx="2056">
                  <c:v>44900.7</c:v>
                </c:pt>
                <c:pt idx="2057">
                  <c:v>44900.700694444444</c:v>
                </c:pt>
                <c:pt idx="2058">
                  <c:v>44900.701388888891</c:v>
                </c:pt>
                <c:pt idx="2059">
                  <c:v>44900.704861111109</c:v>
                </c:pt>
                <c:pt idx="2060">
                  <c:v>44900.709027777775</c:v>
                </c:pt>
                <c:pt idx="2061">
                  <c:v>44900.712500000001</c:v>
                </c:pt>
                <c:pt idx="2062">
                  <c:v>44900.71597222222</c:v>
                </c:pt>
                <c:pt idx="2063">
                  <c:v>44900.719444444447</c:v>
                </c:pt>
                <c:pt idx="2064">
                  <c:v>44900.722916666666</c:v>
                </c:pt>
                <c:pt idx="2065">
                  <c:v>44900.726388888892</c:v>
                </c:pt>
                <c:pt idx="2066">
                  <c:v>44900.729861111111</c:v>
                </c:pt>
                <c:pt idx="2067">
                  <c:v>44900.73333333333</c:v>
                </c:pt>
                <c:pt idx="2068">
                  <c:v>44900.736805555556</c:v>
                </c:pt>
                <c:pt idx="2069">
                  <c:v>44900.740277777775</c:v>
                </c:pt>
                <c:pt idx="2070">
                  <c:v>44900.743750000001</c:v>
                </c:pt>
                <c:pt idx="2071">
                  <c:v>44900.747916666667</c:v>
                </c:pt>
                <c:pt idx="2072">
                  <c:v>44900.751388888886</c:v>
                </c:pt>
                <c:pt idx="2073">
                  <c:v>44900.754861111112</c:v>
                </c:pt>
                <c:pt idx="2074">
                  <c:v>44900.758333333331</c:v>
                </c:pt>
                <c:pt idx="2075">
                  <c:v>44900.761805555558</c:v>
                </c:pt>
                <c:pt idx="2076">
                  <c:v>44900.765277777777</c:v>
                </c:pt>
                <c:pt idx="2077">
                  <c:v>44900.768750000003</c:v>
                </c:pt>
                <c:pt idx="2078">
                  <c:v>44900.772222222222</c:v>
                </c:pt>
                <c:pt idx="2079">
                  <c:v>44900.775694444441</c:v>
                </c:pt>
                <c:pt idx="2080">
                  <c:v>44900.779166666667</c:v>
                </c:pt>
                <c:pt idx="2081">
                  <c:v>44900.782638888886</c:v>
                </c:pt>
                <c:pt idx="2082">
                  <c:v>44900.786111111112</c:v>
                </c:pt>
                <c:pt idx="2083">
                  <c:v>44900.790277777778</c:v>
                </c:pt>
                <c:pt idx="2084">
                  <c:v>44900.793749999997</c:v>
                </c:pt>
                <c:pt idx="2085">
                  <c:v>44900.797222222223</c:v>
                </c:pt>
                <c:pt idx="2086">
                  <c:v>44900.800694444442</c:v>
                </c:pt>
                <c:pt idx="2087">
                  <c:v>44900.804166666669</c:v>
                </c:pt>
                <c:pt idx="2088">
                  <c:v>44900.807638888888</c:v>
                </c:pt>
                <c:pt idx="2089">
                  <c:v>44900.811111111114</c:v>
                </c:pt>
                <c:pt idx="2090">
                  <c:v>44900.814583333333</c:v>
                </c:pt>
                <c:pt idx="2091">
                  <c:v>44900.818055555559</c:v>
                </c:pt>
                <c:pt idx="2092">
                  <c:v>44900.822222222225</c:v>
                </c:pt>
                <c:pt idx="2093">
                  <c:v>44900.825694444444</c:v>
                </c:pt>
                <c:pt idx="2094">
                  <c:v>44900.82916666667</c:v>
                </c:pt>
                <c:pt idx="2095">
                  <c:v>44900.832638888889</c:v>
                </c:pt>
                <c:pt idx="2096">
                  <c:v>44900.836111111108</c:v>
                </c:pt>
                <c:pt idx="2097">
                  <c:v>44900.839583333334</c:v>
                </c:pt>
                <c:pt idx="2098">
                  <c:v>44900.843055555553</c:v>
                </c:pt>
                <c:pt idx="2099">
                  <c:v>44900.84652777778</c:v>
                </c:pt>
                <c:pt idx="2100">
                  <c:v>44900.85</c:v>
                </c:pt>
                <c:pt idx="2101">
                  <c:v>44900.853472222225</c:v>
                </c:pt>
                <c:pt idx="2102">
                  <c:v>44900.853472222225</c:v>
                </c:pt>
                <c:pt idx="2103">
                  <c:v>44900.853472222225</c:v>
                </c:pt>
                <c:pt idx="2104">
                  <c:v>44900.853472222225</c:v>
                </c:pt>
                <c:pt idx="2105">
                  <c:v>44900.854166666664</c:v>
                </c:pt>
                <c:pt idx="2106">
                  <c:v>44900.854166666664</c:v>
                </c:pt>
                <c:pt idx="2107">
                  <c:v>44900.854166666664</c:v>
                </c:pt>
                <c:pt idx="2108">
                  <c:v>44900.854861111111</c:v>
                </c:pt>
                <c:pt idx="2109">
                  <c:v>44900.855555555558</c:v>
                </c:pt>
                <c:pt idx="2110">
                  <c:v>44900.856249999997</c:v>
                </c:pt>
                <c:pt idx="2111">
                  <c:v>44900.857638888891</c:v>
                </c:pt>
                <c:pt idx="2112">
                  <c:v>44900.85833333333</c:v>
                </c:pt>
                <c:pt idx="2113">
                  <c:v>44900.859722222223</c:v>
                </c:pt>
                <c:pt idx="2114">
                  <c:v>44900.86041666667</c:v>
                </c:pt>
                <c:pt idx="2115">
                  <c:v>44900.861111111109</c:v>
                </c:pt>
                <c:pt idx="2116">
                  <c:v>44900.861111111109</c:v>
                </c:pt>
                <c:pt idx="2117">
                  <c:v>44900.861805555556</c:v>
                </c:pt>
                <c:pt idx="2118">
                  <c:v>44900.861805555556</c:v>
                </c:pt>
                <c:pt idx="2119">
                  <c:v>44900.862500000003</c:v>
                </c:pt>
                <c:pt idx="2120">
                  <c:v>44900.863194444442</c:v>
                </c:pt>
                <c:pt idx="2121">
                  <c:v>44900.863888888889</c:v>
                </c:pt>
                <c:pt idx="2122">
                  <c:v>44900.864583333336</c:v>
                </c:pt>
                <c:pt idx="2123">
                  <c:v>44900.864583333336</c:v>
                </c:pt>
                <c:pt idx="2124">
                  <c:v>44900.865277777775</c:v>
                </c:pt>
                <c:pt idx="2125">
                  <c:v>44900.865972222222</c:v>
                </c:pt>
                <c:pt idx="2126">
                  <c:v>44900.866666666669</c:v>
                </c:pt>
                <c:pt idx="2127">
                  <c:v>44900.866666666669</c:v>
                </c:pt>
                <c:pt idx="2128">
                  <c:v>44900.867361111108</c:v>
                </c:pt>
                <c:pt idx="2129">
                  <c:v>44900.868750000001</c:v>
                </c:pt>
                <c:pt idx="2130">
                  <c:v>44900.870138888888</c:v>
                </c:pt>
                <c:pt idx="2131">
                  <c:v>44900.870833333334</c:v>
                </c:pt>
                <c:pt idx="2132">
                  <c:v>44900.871527777781</c:v>
                </c:pt>
                <c:pt idx="2133">
                  <c:v>44900.873611111114</c:v>
                </c:pt>
                <c:pt idx="2134">
                  <c:v>44900.877083333333</c:v>
                </c:pt>
                <c:pt idx="2135">
                  <c:v>44900.880555555559</c:v>
                </c:pt>
                <c:pt idx="2136">
                  <c:v>44900.884027777778</c:v>
                </c:pt>
                <c:pt idx="2137">
                  <c:v>44900.886111111111</c:v>
                </c:pt>
                <c:pt idx="2138">
                  <c:v>44900.887499999997</c:v>
                </c:pt>
                <c:pt idx="2139">
                  <c:v>44900.88958333333</c:v>
                </c:pt>
                <c:pt idx="2140">
                  <c:v>44900.893055555556</c:v>
                </c:pt>
                <c:pt idx="2141">
                  <c:v>44900.894444444442</c:v>
                </c:pt>
                <c:pt idx="2142">
                  <c:v>44900.897916666669</c:v>
                </c:pt>
                <c:pt idx="2143">
                  <c:v>44900.899305555555</c:v>
                </c:pt>
                <c:pt idx="2144">
                  <c:v>44900.902777777781</c:v>
                </c:pt>
                <c:pt idx="2145">
                  <c:v>44900.905555555553</c:v>
                </c:pt>
                <c:pt idx="2146">
                  <c:v>44900.90902777778</c:v>
                </c:pt>
                <c:pt idx="2147">
                  <c:v>44900.911805555559</c:v>
                </c:pt>
                <c:pt idx="2148">
                  <c:v>44900.912499999999</c:v>
                </c:pt>
                <c:pt idx="2149">
                  <c:v>44900.914583333331</c:v>
                </c:pt>
                <c:pt idx="2150">
                  <c:v>44900.918055555558</c:v>
                </c:pt>
                <c:pt idx="2151">
                  <c:v>44900.919444444444</c:v>
                </c:pt>
                <c:pt idx="2152">
                  <c:v>44900.920138888891</c:v>
                </c:pt>
                <c:pt idx="2153">
                  <c:v>44900.922222222223</c:v>
                </c:pt>
                <c:pt idx="2154">
                  <c:v>44900.922222222223</c:v>
                </c:pt>
                <c:pt idx="2155">
                  <c:v>44900.925000000003</c:v>
                </c:pt>
                <c:pt idx="2156">
                  <c:v>44900.928472222222</c:v>
                </c:pt>
                <c:pt idx="2157">
                  <c:v>44900.929861111108</c:v>
                </c:pt>
                <c:pt idx="2158">
                  <c:v>44900.933333333334</c:v>
                </c:pt>
                <c:pt idx="2159">
                  <c:v>44900.9375</c:v>
                </c:pt>
                <c:pt idx="2160">
                  <c:v>44900.940972222219</c:v>
                </c:pt>
                <c:pt idx="2161">
                  <c:v>44900.942361111112</c:v>
                </c:pt>
                <c:pt idx="2162">
                  <c:v>44900.944444444445</c:v>
                </c:pt>
                <c:pt idx="2163">
                  <c:v>44900.946527777778</c:v>
                </c:pt>
                <c:pt idx="2164">
                  <c:v>44900.947916666664</c:v>
                </c:pt>
                <c:pt idx="2165">
                  <c:v>44900.95</c:v>
                </c:pt>
                <c:pt idx="2166">
                  <c:v>44900.953472222223</c:v>
                </c:pt>
                <c:pt idx="2167">
                  <c:v>44900.956944444442</c:v>
                </c:pt>
                <c:pt idx="2168">
                  <c:v>44900.960416666669</c:v>
                </c:pt>
                <c:pt idx="2169">
                  <c:v>44900.963888888888</c:v>
                </c:pt>
                <c:pt idx="2170">
                  <c:v>44900.964583333334</c:v>
                </c:pt>
                <c:pt idx="2171">
                  <c:v>44900.967361111114</c:v>
                </c:pt>
                <c:pt idx="2172">
                  <c:v>44900.970833333333</c:v>
                </c:pt>
                <c:pt idx="2173">
                  <c:v>44900.973611111112</c:v>
                </c:pt>
                <c:pt idx="2174">
                  <c:v>44900.974305555559</c:v>
                </c:pt>
                <c:pt idx="2175">
                  <c:v>44900.978472222225</c:v>
                </c:pt>
                <c:pt idx="2176">
                  <c:v>44900.981944444444</c:v>
                </c:pt>
                <c:pt idx="2177">
                  <c:v>44900.982638888891</c:v>
                </c:pt>
                <c:pt idx="2178">
                  <c:v>44900.98541666667</c:v>
                </c:pt>
                <c:pt idx="2179">
                  <c:v>44900.988194444442</c:v>
                </c:pt>
                <c:pt idx="2180">
                  <c:v>44900.991666666669</c:v>
                </c:pt>
                <c:pt idx="2181">
                  <c:v>44900.994444444441</c:v>
                </c:pt>
                <c:pt idx="2182">
                  <c:v>44900.996527777781</c:v>
                </c:pt>
                <c:pt idx="2183">
                  <c:v>44901</c:v>
                </c:pt>
                <c:pt idx="2184">
                  <c:v>44901.003472222219</c:v>
                </c:pt>
                <c:pt idx="2185">
                  <c:v>44901.006249999999</c:v>
                </c:pt>
                <c:pt idx="2186">
                  <c:v>44901.006944444445</c:v>
                </c:pt>
                <c:pt idx="2187">
                  <c:v>44901.008333333331</c:v>
                </c:pt>
                <c:pt idx="2188">
                  <c:v>44901.009722222225</c:v>
                </c:pt>
                <c:pt idx="2189">
                  <c:v>44901.011805555558</c:v>
                </c:pt>
                <c:pt idx="2190">
                  <c:v>44901.013194444444</c:v>
                </c:pt>
                <c:pt idx="2191">
                  <c:v>44901.015972222223</c:v>
                </c:pt>
                <c:pt idx="2192">
                  <c:v>44901.01666666667</c:v>
                </c:pt>
                <c:pt idx="2193">
                  <c:v>44901.018750000003</c:v>
                </c:pt>
                <c:pt idx="2194">
                  <c:v>44901.019444444442</c:v>
                </c:pt>
                <c:pt idx="2195">
                  <c:v>44901.020138888889</c:v>
                </c:pt>
                <c:pt idx="2196">
                  <c:v>44901.020138888889</c:v>
                </c:pt>
                <c:pt idx="2197">
                  <c:v>44901.020138888889</c:v>
                </c:pt>
                <c:pt idx="2198">
                  <c:v>44901.020138888889</c:v>
                </c:pt>
                <c:pt idx="2199">
                  <c:v>44901.020833333336</c:v>
                </c:pt>
                <c:pt idx="2200">
                  <c:v>44901.020833333336</c:v>
                </c:pt>
                <c:pt idx="2201">
                  <c:v>44901.020833333336</c:v>
                </c:pt>
                <c:pt idx="2202">
                  <c:v>44901.020833333336</c:v>
                </c:pt>
                <c:pt idx="2203">
                  <c:v>44901.021527777775</c:v>
                </c:pt>
                <c:pt idx="2204">
                  <c:v>44901.021527777775</c:v>
                </c:pt>
                <c:pt idx="2205">
                  <c:v>44901.022222222222</c:v>
                </c:pt>
                <c:pt idx="2206">
                  <c:v>44901.022916666669</c:v>
                </c:pt>
                <c:pt idx="2207">
                  <c:v>44901.024305555555</c:v>
                </c:pt>
                <c:pt idx="2208">
                  <c:v>44901.026388888888</c:v>
                </c:pt>
                <c:pt idx="2209">
                  <c:v>44901.029861111114</c:v>
                </c:pt>
                <c:pt idx="2210">
                  <c:v>44901.031944444447</c:v>
                </c:pt>
                <c:pt idx="2211">
                  <c:v>44901.034722222219</c:v>
                </c:pt>
                <c:pt idx="2212">
                  <c:v>44901.037499999999</c:v>
                </c:pt>
                <c:pt idx="2213">
                  <c:v>44901.040277777778</c:v>
                </c:pt>
                <c:pt idx="2214">
                  <c:v>44901.043749999997</c:v>
                </c:pt>
                <c:pt idx="2215">
                  <c:v>44901.047222222223</c:v>
                </c:pt>
                <c:pt idx="2216">
                  <c:v>44901.050694444442</c:v>
                </c:pt>
                <c:pt idx="2217">
                  <c:v>44901.054166666669</c:v>
                </c:pt>
                <c:pt idx="2218">
                  <c:v>44901.057638888888</c:v>
                </c:pt>
                <c:pt idx="2219">
                  <c:v>44901.061111111114</c:v>
                </c:pt>
                <c:pt idx="2220">
                  <c:v>44901.064583333333</c:v>
                </c:pt>
                <c:pt idx="2221">
                  <c:v>44901.068055555559</c:v>
                </c:pt>
                <c:pt idx="2222">
                  <c:v>44901.071527777778</c:v>
                </c:pt>
                <c:pt idx="2223">
                  <c:v>44901.074999999997</c:v>
                </c:pt>
                <c:pt idx="2224">
                  <c:v>44901.078472222223</c:v>
                </c:pt>
                <c:pt idx="2225">
                  <c:v>44901.081944444442</c:v>
                </c:pt>
                <c:pt idx="2226">
                  <c:v>44901.086111111108</c:v>
                </c:pt>
                <c:pt idx="2227">
                  <c:v>44901.089583333334</c:v>
                </c:pt>
                <c:pt idx="2228">
                  <c:v>44901.093055555553</c:v>
                </c:pt>
                <c:pt idx="2229">
                  <c:v>44901.09652777778</c:v>
                </c:pt>
                <c:pt idx="2230">
                  <c:v>44901.1</c:v>
                </c:pt>
                <c:pt idx="2231">
                  <c:v>44901.103472222225</c:v>
                </c:pt>
                <c:pt idx="2232">
                  <c:v>44901.106249999997</c:v>
                </c:pt>
                <c:pt idx="2233">
                  <c:v>44901.109722222223</c:v>
                </c:pt>
                <c:pt idx="2234">
                  <c:v>44901.113194444442</c:v>
                </c:pt>
                <c:pt idx="2235">
                  <c:v>44901.117361111108</c:v>
                </c:pt>
                <c:pt idx="2236">
                  <c:v>44901.120833333334</c:v>
                </c:pt>
                <c:pt idx="2237">
                  <c:v>44901.124305555553</c:v>
                </c:pt>
                <c:pt idx="2238">
                  <c:v>44901.127083333333</c:v>
                </c:pt>
                <c:pt idx="2239">
                  <c:v>44901.130555555559</c:v>
                </c:pt>
                <c:pt idx="2240">
                  <c:v>44901.133333333331</c:v>
                </c:pt>
                <c:pt idx="2241">
                  <c:v>44901.136805555558</c:v>
                </c:pt>
                <c:pt idx="2242">
                  <c:v>44901.140277777777</c:v>
                </c:pt>
                <c:pt idx="2243">
                  <c:v>44901.143055555556</c:v>
                </c:pt>
                <c:pt idx="2244">
                  <c:v>44901.145138888889</c:v>
                </c:pt>
                <c:pt idx="2245">
                  <c:v>44901.148611111108</c:v>
                </c:pt>
                <c:pt idx="2246">
                  <c:v>44901.152777777781</c:v>
                </c:pt>
                <c:pt idx="2247">
                  <c:v>44901.15625</c:v>
                </c:pt>
                <c:pt idx="2248">
                  <c:v>44901.159722222219</c:v>
                </c:pt>
                <c:pt idx="2249">
                  <c:v>44901.163194444445</c:v>
                </c:pt>
                <c:pt idx="2250">
                  <c:v>44901.166666666664</c:v>
                </c:pt>
                <c:pt idx="2251">
                  <c:v>44901.170138888891</c:v>
                </c:pt>
                <c:pt idx="2252">
                  <c:v>44901.173611111109</c:v>
                </c:pt>
                <c:pt idx="2253">
                  <c:v>44901.177083333336</c:v>
                </c:pt>
                <c:pt idx="2254">
                  <c:v>44901.180555555555</c:v>
                </c:pt>
                <c:pt idx="2255">
                  <c:v>44901.184027777781</c:v>
                </c:pt>
                <c:pt idx="2256">
                  <c:v>44901.186805555553</c:v>
                </c:pt>
                <c:pt idx="2257">
                  <c:v>44901.186805555553</c:v>
                </c:pt>
                <c:pt idx="2258">
                  <c:v>44901.186805555553</c:v>
                </c:pt>
                <c:pt idx="2259">
                  <c:v>44901.1875</c:v>
                </c:pt>
                <c:pt idx="2260">
                  <c:v>44901.1875</c:v>
                </c:pt>
                <c:pt idx="2261">
                  <c:v>44901.188194444447</c:v>
                </c:pt>
                <c:pt idx="2262">
                  <c:v>44901.188194444447</c:v>
                </c:pt>
                <c:pt idx="2263">
                  <c:v>44901.188888888886</c:v>
                </c:pt>
                <c:pt idx="2264">
                  <c:v>44901.190972222219</c:v>
                </c:pt>
                <c:pt idx="2265">
                  <c:v>44901.194444444445</c:v>
                </c:pt>
                <c:pt idx="2266">
                  <c:v>44901.196527777778</c:v>
                </c:pt>
                <c:pt idx="2267">
                  <c:v>44901.197916666664</c:v>
                </c:pt>
                <c:pt idx="2268">
                  <c:v>44901.199305555558</c:v>
                </c:pt>
                <c:pt idx="2269">
                  <c:v>44901.201388888891</c:v>
                </c:pt>
                <c:pt idx="2270">
                  <c:v>44901.20208333333</c:v>
                </c:pt>
                <c:pt idx="2271">
                  <c:v>44901.203472222223</c:v>
                </c:pt>
                <c:pt idx="2272">
                  <c:v>44901.20416666667</c:v>
                </c:pt>
                <c:pt idx="2273">
                  <c:v>44901.204861111109</c:v>
                </c:pt>
                <c:pt idx="2274">
                  <c:v>44901.206250000003</c:v>
                </c:pt>
                <c:pt idx="2275">
                  <c:v>44901.206944444442</c:v>
                </c:pt>
                <c:pt idx="2276">
                  <c:v>44901.208333333336</c:v>
                </c:pt>
                <c:pt idx="2277">
                  <c:v>44901.209027777775</c:v>
                </c:pt>
                <c:pt idx="2278">
                  <c:v>44901.211111111108</c:v>
                </c:pt>
                <c:pt idx="2279">
                  <c:v>44901.212500000001</c:v>
                </c:pt>
                <c:pt idx="2280">
                  <c:v>44901.21597222222</c:v>
                </c:pt>
                <c:pt idx="2281">
                  <c:v>44901.218055555553</c:v>
                </c:pt>
                <c:pt idx="2282">
                  <c:v>44901.22152777778</c:v>
                </c:pt>
                <c:pt idx="2283">
                  <c:v>44901.224999999999</c:v>
                </c:pt>
                <c:pt idx="2284">
                  <c:v>44901.227777777778</c:v>
                </c:pt>
                <c:pt idx="2285">
                  <c:v>44901.231249999997</c:v>
                </c:pt>
                <c:pt idx="2286">
                  <c:v>44901.234722222223</c:v>
                </c:pt>
                <c:pt idx="2287">
                  <c:v>44901.238194444442</c:v>
                </c:pt>
                <c:pt idx="2288">
                  <c:v>44901.241666666669</c:v>
                </c:pt>
                <c:pt idx="2289">
                  <c:v>44901.245833333334</c:v>
                </c:pt>
                <c:pt idx="2290">
                  <c:v>44901.249305555553</c:v>
                </c:pt>
                <c:pt idx="2291">
                  <c:v>44901.25277777778</c:v>
                </c:pt>
                <c:pt idx="2292">
                  <c:v>44901.256249999999</c:v>
                </c:pt>
                <c:pt idx="2293">
                  <c:v>44901.259722222225</c:v>
                </c:pt>
                <c:pt idx="2294">
                  <c:v>44901.263194444444</c:v>
                </c:pt>
                <c:pt idx="2295">
                  <c:v>44901.26666666667</c:v>
                </c:pt>
                <c:pt idx="2296">
                  <c:v>44901.270833333336</c:v>
                </c:pt>
                <c:pt idx="2297">
                  <c:v>44901.272222222222</c:v>
                </c:pt>
                <c:pt idx="2298">
                  <c:v>44901.275694444441</c:v>
                </c:pt>
                <c:pt idx="2299">
                  <c:v>44901.279166666667</c:v>
                </c:pt>
                <c:pt idx="2300">
                  <c:v>44901.282638888886</c:v>
                </c:pt>
                <c:pt idx="2301">
                  <c:v>44901.286111111112</c:v>
                </c:pt>
                <c:pt idx="2302">
                  <c:v>44901.290277777778</c:v>
                </c:pt>
                <c:pt idx="2303">
                  <c:v>44901.293749999997</c:v>
                </c:pt>
                <c:pt idx="2304">
                  <c:v>44901.297222222223</c:v>
                </c:pt>
                <c:pt idx="2305">
                  <c:v>44901.300694444442</c:v>
                </c:pt>
                <c:pt idx="2306">
                  <c:v>44901.304166666669</c:v>
                </c:pt>
                <c:pt idx="2307">
                  <c:v>44901.307638888888</c:v>
                </c:pt>
                <c:pt idx="2308">
                  <c:v>44901.311111111114</c:v>
                </c:pt>
                <c:pt idx="2309">
                  <c:v>44901.314583333333</c:v>
                </c:pt>
                <c:pt idx="2310">
                  <c:v>44901.318055555559</c:v>
                </c:pt>
                <c:pt idx="2311">
                  <c:v>44901.321527777778</c:v>
                </c:pt>
                <c:pt idx="2312">
                  <c:v>44901.324999999997</c:v>
                </c:pt>
                <c:pt idx="2313">
                  <c:v>44901.328472222223</c:v>
                </c:pt>
                <c:pt idx="2314">
                  <c:v>44901.331944444442</c:v>
                </c:pt>
                <c:pt idx="2315">
                  <c:v>44901.335416666669</c:v>
                </c:pt>
                <c:pt idx="2316">
                  <c:v>44901.338888888888</c:v>
                </c:pt>
                <c:pt idx="2317">
                  <c:v>44901.342361111114</c:v>
                </c:pt>
                <c:pt idx="2318">
                  <c:v>44901.345833333333</c:v>
                </c:pt>
                <c:pt idx="2319">
                  <c:v>44901.349305555559</c:v>
                </c:pt>
                <c:pt idx="2320">
                  <c:v>44901.352777777778</c:v>
                </c:pt>
                <c:pt idx="2321">
                  <c:v>44901.353472222225</c:v>
                </c:pt>
                <c:pt idx="2322">
                  <c:v>44901.353472222225</c:v>
                </c:pt>
                <c:pt idx="2323">
                  <c:v>44901.353472222225</c:v>
                </c:pt>
                <c:pt idx="2324">
                  <c:v>44901.353472222225</c:v>
                </c:pt>
                <c:pt idx="2325">
                  <c:v>44901.353472222225</c:v>
                </c:pt>
                <c:pt idx="2326">
                  <c:v>44901.354166666664</c:v>
                </c:pt>
                <c:pt idx="2327">
                  <c:v>44901.354166666664</c:v>
                </c:pt>
                <c:pt idx="2328">
                  <c:v>44901.354861111111</c:v>
                </c:pt>
                <c:pt idx="2329">
                  <c:v>44901.354861111111</c:v>
                </c:pt>
                <c:pt idx="2330">
                  <c:v>44901.355555555558</c:v>
                </c:pt>
                <c:pt idx="2331">
                  <c:v>44901.356249999997</c:v>
                </c:pt>
                <c:pt idx="2332">
                  <c:v>44901.357638888891</c:v>
                </c:pt>
                <c:pt idx="2333">
                  <c:v>44901.35833333333</c:v>
                </c:pt>
                <c:pt idx="2334">
                  <c:v>44901.361111111109</c:v>
                </c:pt>
                <c:pt idx="2335">
                  <c:v>44901.361111111109</c:v>
                </c:pt>
                <c:pt idx="2336">
                  <c:v>44901.361805555556</c:v>
                </c:pt>
                <c:pt idx="2337">
                  <c:v>44901.362500000003</c:v>
                </c:pt>
                <c:pt idx="2338">
                  <c:v>44901.362500000003</c:v>
                </c:pt>
                <c:pt idx="2339">
                  <c:v>44901.363194444442</c:v>
                </c:pt>
                <c:pt idx="2340">
                  <c:v>44901.363888888889</c:v>
                </c:pt>
                <c:pt idx="2341">
                  <c:v>44901.363888888889</c:v>
                </c:pt>
                <c:pt idx="2342">
                  <c:v>44901.364583333336</c:v>
                </c:pt>
                <c:pt idx="2343">
                  <c:v>44901.364583333336</c:v>
                </c:pt>
                <c:pt idx="2344">
                  <c:v>44901.365277777775</c:v>
                </c:pt>
                <c:pt idx="2345">
                  <c:v>44901.365972222222</c:v>
                </c:pt>
                <c:pt idx="2346">
                  <c:v>44901.366666666669</c:v>
                </c:pt>
                <c:pt idx="2347">
                  <c:v>44901.367361111108</c:v>
                </c:pt>
                <c:pt idx="2348">
                  <c:v>44901.368055555555</c:v>
                </c:pt>
                <c:pt idx="2349">
                  <c:v>44901.368055555555</c:v>
                </c:pt>
                <c:pt idx="2350">
                  <c:v>44901.37222222222</c:v>
                </c:pt>
                <c:pt idx="2351">
                  <c:v>44901.375</c:v>
                </c:pt>
                <c:pt idx="2352">
                  <c:v>44901.378472222219</c:v>
                </c:pt>
                <c:pt idx="2353">
                  <c:v>44901.381944444445</c:v>
                </c:pt>
                <c:pt idx="2354">
                  <c:v>44901.385416666664</c:v>
                </c:pt>
                <c:pt idx="2355">
                  <c:v>44901.388888888891</c:v>
                </c:pt>
                <c:pt idx="2356">
                  <c:v>44901.392361111109</c:v>
                </c:pt>
                <c:pt idx="2357">
                  <c:v>44901.395833333336</c:v>
                </c:pt>
                <c:pt idx="2358">
                  <c:v>44901.399305555555</c:v>
                </c:pt>
                <c:pt idx="2359">
                  <c:v>44901.402777777781</c:v>
                </c:pt>
                <c:pt idx="2360">
                  <c:v>44901.406944444447</c:v>
                </c:pt>
                <c:pt idx="2361">
                  <c:v>44901.410416666666</c:v>
                </c:pt>
                <c:pt idx="2362">
                  <c:v>44901.413888888892</c:v>
                </c:pt>
                <c:pt idx="2363">
                  <c:v>44901.417361111111</c:v>
                </c:pt>
                <c:pt idx="2364">
                  <c:v>44901.42083333333</c:v>
                </c:pt>
                <c:pt idx="2365">
                  <c:v>44901.424305555556</c:v>
                </c:pt>
                <c:pt idx="2366">
                  <c:v>44901.427777777775</c:v>
                </c:pt>
                <c:pt idx="2367">
                  <c:v>44901.431250000001</c:v>
                </c:pt>
                <c:pt idx="2368">
                  <c:v>44901.43472222222</c:v>
                </c:pt>
                <c:pt idx="2369">
                  <c:v>44901.438194444447</c:v>
                </c:pt>
                <c:pt idx="2370">
                  <c:v>44901.441666666666</c:v>
                </c:pt>
                <c:pt idx="2371">
                  <c:v>44901.445138888892</c:v>
                </c:pt>
                <c:pt idx="2372">
                  <c:v>44901.449305555558</c:v>
                </c:pt>
                <c:pt idx="2373">
                  <c:v>44901.452777777777</c:v>
                </c:pt>
                <c:pt idx="2374">
                  <c:v>44901.456250000003</c:v>
                </c:pt>
                <c:pt idx="2375">
                  <c:v>44901.459722222222</c:v>
                </c:pt>
                <c:pt idx="2376">
                  <c:v>44901.463194444441</c:v>
                </c:pt>
                <c:pt idx="2377">
                  <c:v>44901.466666666667</c:v>
                </c:pt>
                <c:pt idx="2378">
                  <c:v>44901.470138888886</c:v>
                </c:pt>
                <c:pt idx="2379">
                  <c:v>44901.473611111112</c:v>
                </c:pt>
                <c:pt idx="2380">
                  <c:v>44901.477083333331</c:v>
                </c:pt>
                <c:pt idx="2381">
                  <c:v>44901.480555555558</c:v>
                </c:pt>
                <c:pt idx="2382">
                  <c:v>44901.484722222223</c:v>
                </c:pt>
                <c:pt idx="2383">
                  <c:v>44901.488194444442</c:v>
                </c:pt>
                <c:pt idx="2384">
                  <c:v>44901.491666666669</c:v>
                </c:pt>
                <c:pt idx="2385">
                  <c:v>44901.495138888888</c:v>
                </c:pt>
                <c:pt idx="2386">
                  <c:v>44901.498611111114</c:v>
                </c:pt>
                <c:pt idx="2387">
                  <c:v>44901.502083333333</c:v>
                </c:pt>
                <c:pt idx="2388">
                  <c:v>44901.505555555559</c:v>
                </c:pt>
                <c:pt idx="2389">
                  <c:v>44901.509027777778</c:v>
                </c:pt>
                <c:pt idx="2390">
                  <c:v>44901.512499999997</c:v>
                </c:pt>
                <c:pt idx="2391">
                  <c:v>44901.51666666667</c:v>
                </c:pt>
                <c:pt idx="2392">
                  <c:v>44901.520138888889</c:v>
                </c:pt>
                <c:pt idx="2393">
                  <c:v>44901.520138888889</c:v>
                </c:pt>
                <c:pt idx="2394">
                  <c:v>44901.520138888889</c:v>
                </c:pt>
                <c:pt idx="2395">
                  <c:v>44901.520138888889</c:v>
                </c:pt>
                <c:pt idx="2396">
                  <c:v>44901.520138888889</c:v>
                </c:pt>
                <c:pt idx="2397">
                  <c:v>44901.520833333336</c:v>
                </c:pt>
                <c:pt idx="2398">
                  <c:v>44901.520833333336</c:v>
                </c:pt>
                <c:pt idx="2399">
                  <c:v>44901.520833333336</c:v>
                </c:pt>
                <c:pt idx="2400">
                  <c:v>44901.521527777775</c:v>
                </c:pt>
                <c:pt idx="2401">
                  <c:v>44901.522222222222</c:v>
                </c:pt>
                <c:pt idx="2402">
                  <c:v>44901.522916666669</c:v>
                </c:pt>
                <c:pt idx="2403">
                  <c:v>44901.524305555555</c:v>
                </c:pt>
                <c:pt idx="2404">
                  <c:v>44901.525000000001</c:v>
                </c:pt>
                <c:pt idx="2405">
                  <c:v>44901.525694444441</c:v>
                </c:pt>
                <c:pt idx="2406">
                  <c:v>44901.526388888888</c:v>
                </c:pt>
                <c:pt idx="2407">
                  <c:v>44901.527083333334</c:v>
                </c:pt>
                <c:pt idx="2408">
                  <c:v>44901.527083333334</c:v>
                </c:pt>
                <c:pt idx="2409">
                  <c:v>44901.527777777781</c:v>
                </c:pt>
                <c:pt idx="2410">
                  <c:v>44901.52847222222</c:v>
                </c:pt>
                <c:pt idx="2411">
                  <c:v>44901.52847222222</c:v>
                </c:pt>
                <c:pt idx="2412">
                  <c:v>44901.529166666667</c:v>
                </c:pt>
                <c:pt idx="2413">
                  <c:v>44901.529166666667</c:v>
                </c:pt>
                <c:pt idx="2414">
                  <c:v>44901.529861111114</c:v>
                </c:pt>
                <c:pt idx="2415">
                  <c:v>44901.530555555553</c:v>
                </c:pt>
                <c:pt idx="2416">
                  <c:v>44901.53125</c:v>
                </c:pt>
                <c:pt idx="2417">
                  <c:v>44901.531944444447</c:v>
                </c:pt>
                <c:pt idx="2418">
                  <c:v>44901.532638888886</c:v>
                </c:pt>
                <c:pt idx="2419">
                  <c:v>44901.532638888886</c:v>
                </c:pt>
                <c:pt idx="2420">
                  <c:v>44901.533333333333</c:v>
                </c:pt>
                <c:pt idx="2421">
                  <c:v>44901.533333333333</c:v>
                </c:pt>
                <c:pt idx="2422">
                  <c:v>44901.53402777778</c:v>
                </c:pt>
                <c:pt idx="2423">
                  <c:v>44901.534722222219</c:v>
                </c:pt>
                <c:pt idx="2424">
                  <c:v>44901.536805555559</c:v>
                </c:pt>
                <c:pt idx="2425">
                  <c:v>44901.537499999999</c:v>
                </c:pt>
                <c:pt idx="2426">
                  <c:v>44901.539583333331</c:v>
                </c:pt>
                <c:pt idx="2427">
                  <c:v>44901.540277777778</c:v>
                </c:pt>
                <c:pt idx="2428">
                  <c:v>44901.543055555558</c:v>
                </c:pt>
                <c:pt idx="2429">
                  <c:v>44901.546527777777</c:v>
                </c:pt>
                <c:pt idx="2430">
                  <c:v>44901.549305555556</c:v>
                </c:pt>
                <c:pt idx="2431">
                  <c:v>44901.549305555556</c:v>
                </c:pt>
                <c:pt idx="2432">
                  <c:v>44901.55</c:v>
                </c:pt>
                <c:pt idx="2433">
                  <c:v>44901.553472222222</c:v>
                </c:pt>
                <c:pt idx="2434">
                  <c:v>44901.555555555555</c:v>
                </c:pt>
                <c:pt idx="2435">
                  <c:v>44901.556250000001</c:v>
                </c:pt>
                <c:pt idx="2436">
                  <c:v>44901.556944444441</c:v>
                </c:pt>
                <c:pt idx="2437">
                  <c:v>44901.561111111114</c:v>
                </c:pt>
                <c:pt idx="2438">
                  <c:v>44901.561111111114</c:v>
                </c:pt>
                <c:pt idx="2439">
                  <c:v>44901.561805555553</c:v>
                </c:pt>
                <c:pt idx="2440">
                  <c:v>44901.5625</c:v>
                </c:pt>
                <c:pt idx="2441">
                  <c:v>44901.563888888886</c:v>
                </c:pt>
                <c:pt idx="2442">
                  <c:v>44901.567361111112</c:v>
                </c:pt>
                <c:pt idx="2443">
                  <c:v>44901.568749999999</c:v>
                </c:pt>
                <c:pt idx="2444">
                  <c:v>44901.572222222225</c:v>
                </c:pt>
                <c:pt idx="2445">
                  <c:v>44901.575694444444</c:v>
                </c:pt>
                <c:pt idx="2446">
                  <c:v>44901.57916666667</c:v>
                </c:pt>
                <c:pt idx="2447">
                  <c:v>44901.582638888889</c:v>
                </c:pt>
                <c:pt idx="2448">
                  <c:v>44901.584027777775</c:v>
                </c:pt>
                <c:pt idx="2449">
                  <c:v>44901.586111111108</c:v>
                </c:pt>
                <c:pt idx="2450">
                  <c:v>44901.589583333334</c:v>
                </c:pt>
                <c:pt idx="2451">
                  <c:v>44901.591666666667</c:v>
                </c:pt>
                <c:pt idx="2452">
                  <c:v>44901.59375</c:v>
                </c:pt>
                <c:pt idx="2453">
                  <c:v>44901.597222222219</c:v>
                </c:pt>
                <c:pt idx="2454">
                  <c:v>44901.600694444445</c:v>
                </c:pt>
                <c:pt idx="2455">
                  <c:v>44901.601388888892</c:v>
                </c:pt>
                <c:pt idx="2456">
                  <c:v>44901.602083333331</c:v>
                </c:pt>
                <c:pt idx="2457">
                  <c:v>44901.604861111111</c:v>
                </c:pt>
                <c:pt idx="2458">
                  <c:v>44901.606249999997</c:v>
                </c:pt>
                <c:pt idx="2459">
                  <c:v>44901.606944444444</c:v>
                </c:pt>
                <c:pt idx="2460">
                  <c:v>44901.609027777777</c:v>
                </c:pt>
                <c:pt idx="2461">
                  <c:v>44901.611805555556</c:v>
                </c:pt>
                <c:pt idx="2462">
                  <c:v>44901.613194444442</c:v>
                </c:pt>
                <c:pt idx="2463">
                  <c:v>44901.615277777775</c:v>
                </c:pt>
                <c:pt idx="2464">
                  <c:v>44901.618055555555</c:v>
                </c:pt>
                <c:pt idx="2465">
                  <c:v>44901.621527777781</c:v>
                </c:pt>
                <c:pt idx="2466">
                  <c:v>44901.62222222222</c:v>
                </c:pt>
                <c:pt idx="2467">
                  <c:v>44901.625694444447</c:v>
                </c:pt>
                <c:pt idx="2468">
                  <c:v>44901.629166666666</c:v>
                </c:pt>
                <c:pt idx="2469">
                  <c:v>44901.630555555559</c:v>
                </c:pt>
                <c:pt idx="2470">
                  <c:v>44901.631249999999</c:v>
                </c:pt>
                <c:pt idx="2471">
                  <c:v>44901.631944444445</c:v>
                </c:pt>
                <c:pt idx="2472">
                  <c:v>44901.633333333331</c:v>
                </c:pt>
                <c:pt idx="2473">
                  <c:v>44901.634722222225</c:v>
                </c:pt>
                <c:pt idx="2474">
                  <c:v>44901.634722222225</c:v>
                </c:pt>
                <c:pt idx="2475">
                  <c:v>44901.635416666664</c:v>
                </c:pt>
                <c:pt idx="2476">
                  <c:v>44901.637499999997</c:v>
                </c:pt>
                <c:pt idx="2477">
                  <c:v>44901.640277777777</c:v>
                </c:pt>
                <c:pt idx="2478">
                  <c:v>44901.642361111109</c:v>
                </c:pt>
                <c:pt idx="2479">
                  <c:v>44901.645833333336</c:v>
                </c:pt>
                <c:pt idx="2480">
                  <c:v>44901.646527777775</c:v>
                </c:pt>
                <c:pt idx="2481">
                  <c:v>44901.65</c:v>
                </c:pt>
                <c:pt idx="2482">
                  <c:v>44901.650694444441</c:v>
                </c:pt>
                <c:pt idx="2483">
                  <c:v>44901.651388888888</c:v>
                </c:pt>
                <c:pt idx="2484">
                  <c:v>44901.652777777781</c:v>
                </c:pt>
                <c:pt idx="2485">
                  <c:v>44901.652777777781</c:v>
                </c:pt>
                <c:pt idx="2486">
                  <c:v>44901.654166666667</c:v>
                </c:pt>
                <c:pt idx="2487">
                  <c:v>44901.655555555553</c:v>
                </c:pt>
                <c:pt idx="2488">
                  <c:v>44901.65625</c:v>
                </c:pt>
                <c:pt idx="2489">
                  <c:v>44901.657638888886</c:v>
                </c:pt>
                <c:pt idx="2490">
                  <c:v>44901.661111111112</c:v>
                </c:pt>
                <c:pt idx="2491">
                  <c:v>44901.661805555559</c:v>
                </c:pt>
                <c:pt idx="2492">
                  <c:v>44901.662499999999</c:v>
                </c:pt>
                <c:pt idx="2493">
                  <c:v>44901.663194444445</c:v>
                </c:pt>
                <c:pt idx="2494">
                  <c:v>44901.663888888892</c:v>
                </c:pt>
                <c:pt idx="2495">
                  <c:v>44901.666666666664</c:v>
                </c:pt>
                <c:pt idx="2496">
                  <c:v>44901.670138888891</c:v>
                </c:pt>
                <c:pt idx="2497">
                  <c:v>44901.67291666667</c:v>
                </c:pt>
                <c:pt idx="2498">
                  <c:v>44901.674305555556</c:v>
                </c:pt>
                <c:pt idx="2499">
                  <c:v>44901.677083333336</c:v>
                </c:pt>
                <c:pt idx="2500">
                  <c:v>44901.680555555555</c:v>
                </c:pt>
                <c:pt idx="2501">
                  <c:v>44901.680555555555</c:v>
                </c:pt>
                <c:pt idx="2502">
                  <c:v>44901.681944444441</c:v>
                </c:pt>
                <c:pt idx="2503">
                  <c:v>44901.682638888888</c:v>
                </c:pt>
                <c:pt idx="2504">
                  <c:v>44901.684027777781</c:v>
                </c:pt>
                <c:pt idx="2505">
                  <c:v>44901.686111111114</c:v>
                </c:pt>
                <c:pt idx="2506">
                  <c:v>44901.686111111114</c:v>
                </c:pt>
                <c:pt idx="2507">
                  <c:v>44901.686805555553</c:v>
                </c:pt>
                <c:pt idx="2508">
                  <c:v>44901.686805555553</c:v>
                </c:pt>
                <c:pt idx="2509">
                  <c:v>44901.686805555553</c:v>
                </c:pt>
                <c:pt idx="2510">
                  <c:v>44901.6875</c:v>
                </c:pt>
                <c:pt idx="2511">
                  <c:v>44901.6875</c:v>
                </c:pt>
                <c:pt idx="2512">
                  <c:v>44901.6875</c:v>
                </c:pt>
                <c:pt idx="2513">
                  <c:v>44901.6875</c:v>
                </c:pt>
                <c:pt idx="2514">
                  <c:v>44901.688194444447</c:v>
                </c:pt>
                <c:pt idx="2515">
                  <c:v>44901.688194444447</c:v>
                </c:pt>
                <c:pt idx="2516">
                  <c:v>44901.688194444447</c:v>
                </c:pt>
                <c:pt idx="2517">
                  <c:v>44901.688888888886</c:v>
                </c:pt>
                <c:pt idx="2518">
                  <c:v>44901.689583333333</c:v>
                </c:pt>
                <c:pt idx="2519">
                  <c:v>44901.69027777778</c:v>
                </c:pt>
                <c:pt idx="2520">
                  <c:v>44901.693749999999</c:v>
                </c:pt>
                <c:pt idx="2521">
                  <c:v>44901.695138888892</c:v>
                </c:pt>
                <c:pt idx="2522">
                  <c:v>44901.696527777778</c:v>
                </c:pt>
                <c:pt idx="2523">
                  <c:v>44901.697222222225</c:v>
                </c:pt>
                <c:pt idx="2524">
                  <c:v>44901.698611111111</c:v>
                </c:pt>
                <c:pt idx="2525">
                  <c:v>44901.7</c:v>
                </c:pt>
                <c:pt idx="2526">
                  <c:v>44901.700694444444</c:v>
                </c:pt>
                <c:pt idx="2527">
                  <c:v>44901.70416666667</c:v>
                </c:pt>
                <c:pt idx="2528">
                  <c:v>44901.705555555556</c:v>
                </c:pt>
                <c:pt idx="2529">
                  <c:v>44901.709027777775</c:v>
                </c:pt>
                <c:pt idx="2530">
                  <c:v>44901.710416666669</c:v>
                </c:pt>
                <c:pt idx="2531">
                  <c:v>44901.713888888888</c:v>
                </c:pt>
                <c:pt idx="2532">
                  <c:v>44901.717361111114</c:v>
                </c:pt>
                <c:pt idx="2533">
                  <c:v>44901.72152777778</c:v>
                </c:pt>
                <c:pt idx="2534">
                  <c:v>44901.724999999999</c:v>
                </c:pt>
                <c:pt idx="2535">
                  <c:v>44901.728472222225</c:v>
                </c:pt>
                <c:pt idx="2536">
                  <c:v>44901.731944444444</c:v>
                </c:pt>
                <c:pt idx="2537">
                  <c:v>44901.73541666667</c:v>
                </c:pt>
                <c:pt idx="2538">
                  <c:v>44901.738888888889</c:v>
                </c:pt>
                <c:pt idx="2539">
                  <c:v>44901.742361111108</c:v>
                </c:pt>
                <c:pt idx="2540">
                  <c:v>44901.745833333334</c:v>
                </c:pt>
                <c:pt idx="2541">
                  <c:v>44901.749305555553</c:v>
                </c:pt>
                <c:pt idx="2542">
                  <c:v>44901.753472222219</c:v>
                </c:pt>
                <c:pt idx="2543">
                  <c:v>44901.756944444445</c:v>
                </c:pt>
                <c:pt idx="2544">
                  <c:v>44901.760416666664</c:v>
                </c:pt>
                <c:pt idx="2545">
                  <c:v>44901.763888888891</c:v>
                </c:pt>
                <c:pt idx="2546">
                  <c:v>44901.767361111109</c:v>
                </c:pt>
                <c:pt idx="2547">
                  <c:v>44901.770833333336</c:v>
                </c:pt>
                <c:pt idx="2548">
                  <c:v>44901.774305555555</c:v>
                </c:pt>
                <c:pt idx="2549">
                  <c:v>44901.777777777781</c:v>
                </c:pt>
                <c:pt idx="2550">
                  <c:v>44901.78125</c:v>
                </c:pt>
                <c:pt idx="2551">
                  <c:v>44901.783333333333</c:v>
                </c:pt>
                <c:pt idx="2552">
                  <c:v>44901.786805555559</c:v>
                </c:pt>
                <c:pt idx="2553">
                  <c:v>44901.790277777778</c:v>
                </c:pt>
                <c:pt idx="2554">
                  <c:v>44901.793749999997</c:v>
                </c:pt>
                <c:pt idx="2555">
                  <c:v>44901.797222222223</c:v>
                </c:pt>
                <c:pt idx="2556">
                  <c:v>44901.800694444442</c:v>
                </c:pt>
                <c:pt idx="2557">
                  <c:v>44901.804166666669</c:v>
                </c:pt>
                <c:pt idx="2558">
                  <c:v>44901.807638888888</c:v>
                </c:pt>
                <c:pt idx="2559">
                  <c:v>44901.811111111114</c:v>
                </c:pt>
                <c:pt idx="2560">
                  <c:v>44901.81527777778</c:v>
                </c:pt>
                <c:pt idx="2561">
                  <c:v>44901.818749999999</c:v>
                </c:pt>
                <c:pt idx="2562">
                  <c:v>44901.822222222225</c:v>
                </c:pt>
                <c:pt idx="2563">
                  <c:v>44901.825694444444</c:v>
                </c:pt>
                <c:pt idx="2564">
                  <c:v>44901.82916666667</c:v>
                </c:pt>
                <c:pt idx="2565">
                  <c:v>44901.832638888889</c:v>
                </c:pt>
                <c:pt idx="2566">
                  <c:v>44901.836111111108</c:v>
                </c:pt>
                <c:pt idx="2567">
                  <c:v>44901.840277777781</c:v>
                </c:pt>
                <c:pt idx="2568">
                  <c:v>44901.84375</c:v>
                </c:pt>
                <c:pt idx="2569">
                  <c:v>44901.847222222219</c:v>
                </c:pt>
                <c:pt idx="2570">
                  <c:v>44901.850694444445</c:v>
                </c:pt>
                <c:pt idx="2571">
                  <c:v>44901.853472222225</c:v>
                </c:pt>
                <c:pt idx="2572">
                  <c:v>44901.853472222225</c:v>
                </c:pt>
                <c:pt idx="2573">
                  <c:v>44901.853472222225</c:v>
                </c:pt>
                <c:pt idx="2574">
                  <c:v>44901.853472222225</c:v>
                </c:pt>
                <c:pt idx="2575">
                  <c:v>44901.853472222225</c:v>
                </c:pt>
                <c:pt idx="2576">
                  <c:v>44901.854166666664</c:v>
                </c:pt>
                <c:pt idx="2577">
                  <c:v>44901.854166666664</c:v>
                </c:pt>
                <c:pt idx="2578">
                  <c:v>44901.854166666664</c:v>
                </c:pt>
                <c:pt idx="2579">
                  <c:v>44901.854861111111</c:v>
                </c:pt>
                <c:pt idx="2580">
                  <c:v>44901.855555555558</c:v>
                </c:pt>
                <c:pt idx="2581">
                  <c:v>44901.85833333333</c:v>
                </c:pt>
                <c:pt idx="2582">
                  <c:v>44901.861805555556</c:v>
                </c:pt>
                <c:pt idx="2583">
                  <c:v>44901.864583333336</c:v>
                </c:pt>
                <c:pt idx="2584">
                  <c:v>44901.868055555555</c:v>
                </c:pt>
                <c:pt idx="2585">
                  <c:v>44901.870138888888</c:v>
                </c:pt>
                <c:pt idx="2586">
                  <c:v>44901.87222222222</c:v>
                </c:pt>
                <c:pt idx="2587">
                  <c:v>44901.875694444447</c:v>
                </c:pt>
                <c:pt idx="2588">
                  <c:v>44901.877083333333</c:v>
                </c:pt>
                <c:pt idx="2589">
                  <c:v>44901.880555555559</c:v>
                </c:pt>
                <c:pt idx="2590">
                  <c:v>44901.883333333331</c:v>
                </c:pt>
                <c:pt idx="2591">
                  <c:v>44901.886805555558</c:v>
                </c:pt>
                <c:pt idx="2592">
                  <c:v>44901.890277777777</c:v>
                </c:pt>
                <c:pt idx="2593">
                  <c:v>44901.894444444442</c:v>
                </c:pt>
                <c:pt idx="2594">
                  <c:v>44901.897916666669</c:v>
                </c:pt>
                <c:pt idx="2595">
                  <c:v>44901.901388888888</c:v>
                </c:pt>
                <c:pt idx="2596">
                  <c:v>44901.904861111114</c:v>
                </c:pt>
                <c:pt idx="2597">
                  <c:v>44901.90625</c:v>
                </c:pt>
                <c:pt idx="2598">
                  <c:v>44901.909722222219</c:v>
                </c:pt>
                <c:pt idx="2599">
                  <c:v>44901.913194444445</c:v>
                </c:pt>
                <c:pt idx="2600">
                  <c:v>44901.916666666664</c:v>
                </c:pt>
                <c:pt idx="2601">
                  <c:v>44901.919444444444</c:v>
                </c:pt>
                <c:pt idx="2602">
                  <c:v>44901.92291666667</c:v>
                </c:pt>
                <c:pt idx="2603">
                  <c:v>44901.926388888889</c:v>
                </c:pt>
                <c:pt idx="2604">
                  <c:v>44901.929861111108</c:v>
                </c:pt>
                <c:pt idx="2605">
                  <c:v>44901.933333333334</c:v>
                </c:pt>
                <c:pt idx="2606">
                  <c:v>44901.934027777781</c:v>
                </c:pt>
                <c:pt idx="2607">
                  <c:v>44901.936111111114</c:v>
                </c:pt>
                <c:pt idx="2608">
                  <c:v>44901.9375</c:v>
                </c:pt>
                <c:pt idx="2609">
                  <c:v>44901.940972222219</c:v>
                </c:pt>
                <c:pt idx="2610">
                  <c:v>44901.944444444445</c:v>
                </c:pt>
                <c:pt idx="2611">
                  <c:v>44901.945138888892</c:v>
                </c:pt>
                <c:pt idx="2612">
                  <c:v>44901.948611111111</c:v>
                </c:pt>
                <c:pt idx="2613">
                  <c:v>44901.95208333333</c:v>
                </c:pt>
                <c:pt idx="2614">
                  <c:v>44901.955555555556</c:v>
                </c:pt>
                <c:pt idx="2615">
                  <c:v>44901.959027777775</c:v>
                </c:pt>
                <c:pt idx="2616">
                  <c:v>44901.962500000001</c:v>
                </c:pt>
                <c:pt idx="2617">
                  <c:v>44901.963888888888</c:v>
                </c:pt>
                <c:pt idx="2618">
                  <c:v>44901.967361111114</c:v>
                </c:pt>
                <c:pt idx="2619">
                  <c:v>44901.970833333333</c:v>
                </c:pt>
                <c:pt idx="2620">
                  <c:v>44901.974305555559</c:v>
                </c:pt>
                <c:pt idx="2621">
                  <c:v>44901.977777777778</c:v>
                </c:pt>
                <c:pt idx="2622">
                  <c:v>44901.981249999997</c:v>
                </c:pt>
                <c:pt idx="2623">
                  <c:v>44901.984722222223</c:v>
                </c:pt>
                <c:pt idx="2624">
                  <c:v>44901.986111111109</c:v>
                </c:pt>
                <c:pt idx="2625">
                  <c:v>44901.990277777775</c:v>
                </c:pt>
                <c:pt idx="2626">
                  <c:v>44901.993750000001</c:v>
                </c:pt>
                <c:pt idx="2627">
                  <c:v>44901.99722222222</c:v>
                </c:pt>
                <c:pt idx="2628">
                  <c:v>44902.000694444447</c:v>
                </c:pt>
                <c:pt idx="2629">
                  <c:v>44902.004166666666</c:v>
                </c:pt>
                <c:pt idx="2630">
                  <c:v>44902.007638888892</c:v>
                </c:pt>
                <c:pt idx="2631">
                  <c:v>44902.011111111111</c:v>
                </c:pt>
                <c:pt idx="2632">
                  <c:v>44902.01458333333</c:v>
                </c:pt>
                <c:pt idx="2633">
                  <c:v>44902.018055555556</c:v>
                </c:pt>
                <c:pt idx="2634">
                  <c:v>44902.019444444442</c:v>
                </c:pt>
                <c:pt idx="2635">
                  <c:v>44902.020138888889</c:v>
                </c:pt>
                <c:pt idx="2636">
                  <c:v>44902.020138888889</c:v>
                </c:pt>
                <c:pt idx="2637">
                  <c:v>44902.020138888889</c:v>
                </c:pt>
                <c:pt idx="2638">
                  <c:v>44902.020833333336</c:v>
                </c:pt>
                <c:pt idx="2639">
                  <c:v>44902.020833333336</c:v>
                </c:pt>
                <c:pt idx="2640">
                  <c:v>44902.021527777775</c:v>
                </c:pt>
                <c:pt idx="2641">
                  <c:v>44902.022222222222</c:v>
                </c:pt>
                <c:pt idx="2642">
                  <c:v>44902.025694444441</c:v>
                </c:pt>
                <c:pt idx="2643">
                  <c:v>44902.027777777781</c:v>
                </c:pt>
                <c:pt idx="2644">
                  <c:v>44902.02847222222</c:v>
                </c:pt>
                <c:pt idx="2645">
                  <c:v>44902.029166666667</c:v>
                </c:pt>
                <c:pt idx="2646">
                  <c:v>44902.029166666667</c:v>
                </c:pt>
                <c:pt idx="2647">
                  <c:v>44902.029861111114</c:v>
                </c:pt>
                <c:pt idx="2648">
                  <c:v>44902.029861111114</c:v>
                </c:pt>
                <c:pt idx="2649">
                  <c:v>44902.030555555553</c:v>
                </c:pt>
                <c:pt idx="2650">
                  <c:v>44902.03125</c:v>
                </c:pt>
                <c:pt idx="2651">
                  <c:v>44902.031944444447</c:v>
                </c:pt>
                <c:pt idx="2652">
                  <c:v>44902.031944444447</c:v>
                </c:pt>
                <c:pt idx="2653">
                  <c:v>44902.032638888886</c:v>
                </c:pt>
                <c:pt idx="2654">
                  <c:v>44902.033333333333</c:v>
                </c:pt>
                <c:pt idx="2655">
                  <c:v>44902.03402777778</c:v>
                </c:pt>
                <c:pt idx="2656">
                  <c:v>44902.034722222219</c:v>
                </c:pt>
                <c:pt idx="2657">
                  <c:v>44902.034722222219</c:v>
                </c:pt>
                <c:pt idx="2658">
                  <c:v>44902.036111111112</c:v>
                </c:pt>
                <c:pt idx="2659">
                  <c:v>44902.039583333331</c:v>
                </c:pt>
                <c:pt idx="2660">
                  <c:v>44902.043055555558</c:v>
                </c:pt>
                <c:pt idx="2661">
                  <c:v>44902.046527777777</c:v>
                </c:pt>
                <c:pt idx="2662">
                  <c:v>44902.05</c:v>
                </c:pt>
                <c:pt idx="2663">
                  <c:v>44902.053472222222</c:v>
                </c:pt>
                <c:pt idx="2664">
                  <c:v>44902.057638888888</c:v>
                </c:pt>
                <c:pt idx="2665">
                  <c:v>44902.061111111114</c:v>
                </c:pt>
                <c:pt idx="2666">
                  <c:v>44902.064583333333</c:v>
                </c:pt>
                <c:pt idx="2667">
                  <c:v>44902.068055555559</c:v>
                </c:pt>
                <c:pt idx="2668">
                  <c:v>44902.071527777778</c:v>
                </c:pt>
                <c:pt idx="2669">
                  <c:v>44902.074999999997</c:v>
                </c:pt>
                <c:pt idx="2670">
                  <c:v>44902.078472222223</c:v>
                </c:pt>
                <c:pt idx="2671">
                  <c:v>44902.082638888889</c:v>
                </c:pt>
                <c:pt idx="2672">
                  <c:v>44902.086111111108</c:v>
                </c:pt>
                <c:pt idx="2673">
                  <c:v>44902.089583333334</c:v>
                </c:pt>
                <c:pt idx="2674">
                  <c:v>44902.093055555553</c:v>
                </c:pt>
                <c:pt idx="2675">
                  <c:v>44902.09652777778</c:v>
                </c:pt>
                <c:pt idx="2676">
                  <c:v>44902.1</c:v>
                </c:pt>
                <c:pt idx="2677">
                  <c:v>44902.103472222225</c:v>
                </c:pt>
                <c:pt idx="2678">
                  <c:v>44902.106944444444</c:v>
                </c:pt>
                <c:pt idx="2679">
                  <c:v>44902.11041666667</c:v>
                </c:pt>
                <c:pt idx="2680">
                  <c:v>44902.113888888889</c:v>
                </c:pt>
                <c:pt idx="2681">
                  <c:v>44902.117361111108</c:v>
                </c:pt>
                <c:pt idx="2682">
                  <c:v>44902.121527777781</c:v>
                </c:pt>
                <c:pt idx="2683">
                  <c:v>44902.125</c:v>
                </c:pt>
                <c:pt idx="2684">
                  <c:v>44902.128472222219</c:v>
                </c:pt>
                <c:pt idx="2685">
                  <c:v>44902.131944444445</c:v>
                </c:pt>
                <c:pt idx="2686">
                  <c:v>44902.135416666664</c:v>
                </c:pt>
                <c:pt idx="2687">
                  <c:v>44902.138888888891</c:v>
                </c:pt>
                <c:pt idx="2688">
                  <c:v>44902.142361111109</c:v>
                </c:pt>
                <c:pt idx="2689">
                  <c:v>44902.145833333336</c:v>
                </c:pt>
                <c:pt idx="2690">
                  <c:v>44902.149305555555</c:v>
                </c:pt>
                <c:pt idx="2691">
                  <c:v>44902.152777777781</c:v>
                </c:pt>
                <c:pt idx="2692">
                  <c:v>44902.15625</c:v>
                </c:pt>
                <c:pt idx="2693">
                  <c:v>44902.159722222219</c:v>
                </c:pt>
                <c:pt idx="2694">
                  <c:v>44902.163888888892</c:v>
                </c:pt>
                <c:pt idx="2695">
                  <c:v>44902.167361111111</c:v>
                </c:pt>
                <c:pt idx="2696">
                  <c:v>44902.17083333333</c:v>
                </c:pt>
                <c:pt idx="2697">
                  <c:v>44902.174305555556</c:v>
                </c:pt>
                <c:pt idx="2698">
                  <c:v>44902.177777777775</c:v>
                </c:pt>
                <c:pt idx="2699">
                  <c:v>44902.181250000001</c:v>
                </c:pt>
                <c:pt idx="2700">
                  <c:v>44902.18472222222</c:v>
                </c:pt>
                <c:pt idx="2701">
                  <c:v>44902.186805555553</c:v>
                </c:pt>
                <c:pt idx="2702">
                  <c:v>44902.186805555553</c:v>
                </c:pt>
                <c:pt idx="2703">
                  <c:v>44902.1875</c:v>
                </c:pt>
                <c:pt idx="2704">
                  <c:v>44902.1875</c:v>
                </c:pt>
                <c:pt idx="2705">
                  <c:v>44902.1875</c:v>
                </c:pt>
                <c:pt idx="2706">
                  <c:v>44902.188194444447</c:v>
                </c:pt>
                <c:pt idx="2707">
                  <c:v>44902.189583333333</c:v>
                </c:pt>
                <c:pt idx="2708">
                  <c:v>44902.191666666666</c:v>
                </c:pt>
                <c:pt idx="2709">
                  <c:v>44902.191666666666</c:v>
                </c:pt>
                <c:pt idx="2710">
                  <c:v>44902.193055555559</c:v>
                </c:pt>
                <c:pt idx="2711">
                  <c:v>44902.193055555559</c:v>
                </c:pt>
                <c:pt idx="2712">
                  <c:v>44902.193749999999</c:v>
                </c:pt>
                <c:pt idx="2713">
                  <c:v>44902.194444444445</c:v>
                </c:pt>
                <c:pt idx="2714">
                  <c:v>44902.194444444445</c:v>
                </c:pt>
                <c:pt idx="2715">
                  <c:v>44902.195138888892</c:v>
                </c:pt>
                <c:pt idx="2716">
                  <c:v>44902.195833333331</c:v>
                </c:pt>
                <c:pt idx="2717">
                  <c:v>44902.196527777778</c:v>
                </c:pt>
                <c:pt idx="2718">
                  <c:v>44902.196527777778</c:v>
                </c:pt>
                <c:pt idx="2719">
                  <c:v>44902.197222222225</c:v>
                </c:pt>
                <c:pt idx="2720">
                  <c:v>44902.197222222225</c:v>
                </c:pt>
                <c:pt idx="2721">
                  <c:v>44902.197916666664</c:v>
                </c:pt>
                <c:pt idx="2722">
                  <c:v>44902.198611111111</c:v>
                </c:pt>
                <c:pt idx="2723">
                  <c:v>44902.198611111111</c:v>
                </c:pt>
                <c:pt idx="2724">
                  <c:v>44902.199305555558</c:v>
                </c:pt>
                <c:pt idx="2725">
                  <c:v>44902.199305555558</c:v>
                </c:pt>
                <c:pt idx="2726">
                  <c:v>44902.200694444444</c:v>
                </c:pt>
                <c:pt idx="2727">
                  <c:v>44902.20208333333</c:v>
                </c:pt>
                <c:pt idx="2728">
                  <c:v>44902.202777777777</c:v>
                </c:pt>
                <c:pt idx="2729">
                  <c:v>44902.206250000003</c:v>
                </c:pt>
                <c:pt idx="2730">
                  <c:v>44902.207638888889</c:v>
                </c:pt>
                <c:pt idx="2731">
                  <c:v>44902.211111111108</c:v>
                </c:pt>
                <c:pt idx="2732">
                  <c:v>44902.214583333334</c:v>
                </c:pt>
                <c:pt idx="2733">
                  <c:v>44902.21597222222</c:v>
                </c:pt>
                <c:pt idx="2734">
                  <c:v>44902.217361111114</c:v>
                </c:pt>
                <c:pt idx="2735">
                  <c:v>44902.220833333333</c:v>
                </c:pt>
                <c:pt idx="2736">
                  <c:v>44902.222916666666</c:v>
                </c:pt>
                <c:pt idx="2737">
                  <c:v>44902.223611111112</c:v>
                </c:pt>
                <c:pt idx="2738">
                  <c:v>44902.224305555559</c:v>
                </c:pt>
                <c:pt idx="2739">
                  <c:v>44902.225694444445</c:v>
                </c:pt>
                <c:pt idx="2740">
                  <c:v>44902.229166666664</c:v>
                </c:pt>
                <c:pt idx="2741">
                  <c:v>44902.232638888891</c:v>
                </c:pt>
                <c:pt idx="2742">
                  <c:v>44902.236111111109</c:v>
                </c:pt>
                <c:pt idx="2743">
                  <c:v>44902.236805555556</c:v>
                </c:pt>
                <c:pt idx="2744">
                  <c:v>44902.238194444442</c:v>
                </c:pt>
                <c:pt idx="2745">
                  <c:v>44902.240972222222</c:v>
                </c:pt>
                <c:pt idx="2746">
                  <c:v>44902.244444444441</c:v>
                </c:pt>
                <c:pt idx="2747">
                  <c:v>44902.247916666667</c:v>
                </c:pt>
                <c:pt idx="2748">
                  <c:v>44902.248611111114</c:v>
                </c:pt>
                <c:pt idx="2749">
                  <c:v>44902.252083333333</c:v>
                </c:pt>
                <c:pt idx="2750">
                  <c:v>44902.253472222219</c:v>
                </c:pt>
                <c:pt idx="2751">
                  <c:v>44902.256944444445</c:v>
                </c:pt>
                <c:pt idx="2752">
                  <c:v>44902.257638888892</c:v>
                </c:pt>
                <c:pt idx="2753">
                  <c:v>44902.261111111111</c:v>
                </c:pt>
                <c:pt idx="2754">
                  <c:v>44902.263194444444</c:v>
                </c:pt>
                <c:pt idx="2755">
                  <c:v>44902.265277777777</c:v>
                </c:pt>
                <c:pt idx="2756">
                  <c:v>44902.26666666667</c:v>
                </c:pt>
                <c:pt idx="2757">
                  <c:v>44902.268055555556</c:v>
                </c:pt>
                <c:pt idx="2758">
                  <c:v>44902.268750000003</c:v>
                </c:pt>
                <c:pt idx="2759">
                  <c:v>44902.271527777775</c:v>
                </c:pt>
                <c:pt idx="2760">
                  <c:v>44902.272916666669</c:v>
                </c:pt>
                <c:pt idx="2761">
                  <c:v>44902.274305555555</c:v>
                </c:pt>
                <c:pt idx="2762">
                  <c:v>44902.277777777781</c:v>
                </c:pt>
                <c:pt idx="2763">
                  <c:v>44902.27847222222</c:v>
                </c:pt>
                <c:pt idx="2764">
                  <c:v>44902.279861111114</c:v>
                </c:pt>
                <c:pt idx="2765">
                  <c:v>44902.281944444447</c:v>
                </c:pt>
                <c:pt idx="2766">
                  <c:v>44902.285416666666</c:v>
                </c:pt>
                <c:pt idx="2767">
                  <c:v>44902.287499999999</c:v>
                </c:pt>
                <c:pt idx="2768">
                  <c:v>44902.288888888892</c:v>
                </c:pt>
                <c:pt idx="2769">
                  <c:v>44902.290972222225</c:v>
                </c:pt>
                <c:pt idx="2770">
                  <c:v>44902.295138888891</c:v>
                </c:pt>
                <c:pt idx="2771">
                  <c:v>44902.29583333333</c:v>
                </c:pt>
                <c:pt idx="2772">
                  <c:v>44902.298611111109</c:v>
                </c:pt>
                <c:pt idx="2773">
                  <c:v>44902.3</c:v>
                </c:pt>
                <c:pt idx="2774">
                  <c:v>44902.3</c:v>
                </c:pt>
                <c:pt idx="2775">
                  <c:v>44902.300694444442</c:v>
                </c:pt>
                <c:pt idx="2776">
                  <c:v>44902.304166666669</c:v>
                </c:pt>
                <c:pt idx="2777">
                  <c:v>44902.307638888888</c:v>
                </c:pt>
                <c:pt idx="2778">
                  <c:v>44902.310416666667</c:v>
                </c:pt>
                <c:pt idx="2779">
                  <c:v>44902.313888888886</c:v>
                </c:pt>
                <c:pt idx="2780">
                  <c:v>44902.314583333333</c:v>
                </c:pt>
                <c:pt idx="2781">
                  <c:v>44902.318055555559</c:v>
                </c:pt>
                <c:pt idx="2782">
                  <c:v>44902.319444444445</c:v>
                </c:pt>
                <c:pt idx="2783">
                  <c:v>44902.322222222225</c:v>
                </c:pt>
                <c:pt idx="2784">
                  <c:v>44902.323611111111</c:v>
                </c:pt>
                <c:pt idx="2785">
                  <c:v>44902.32708333333</c:v>
                </c:pt>
                <c:pt idx="2786">
                  <c:v>44902.328472222223</c:v>
                </c:pt>
                <c:pt idx="2787">
                  <c:v>44902.331944444442</c:v>
                </c:pt>
                <c:pt idx="2788">
                  <c:v>44902.333333333336</c:v>
                </c:pt>
                <c:pt idx="2789">
                  <c:v>44902.334722222222</c:v>
                </c:pt>
                <c:pt idx="2790">
                  <c:v>44902.335416666669</c:v>
                </c:pt>
                <c:pt idx="2791">
                  <c:v>44902.336111111108</c:v>
                </c:pt>
                <c:pt idx="2792">
                  <c:v>44902.338888888888</c:v>
                </c:pt>
                <c:pt idx="2793">
                  <c:v>44902.340277777781</c:v>
                </c:pt>
                <c:pt idx="2794">
                  <c:v>44902.34375</c:v>
                </c:pt>
                <c:pt idx="2795">
                  <c:v>44902.345833333333</c:v>
                </c:pt>
                <c:pt idx="2796">
                  <c:v>44902.349305555559</c:v>
                </c:pt>
                <c:pt idx="2797">
                  <c:v>44902.353472222225</c:v>
                </c:pt>
                <c:pt idx="2798">
                  <c:v>44902.353472222225</c:v>
                </c:pt>
                <c:pt idx="2799">
                  <c:v>44902.353472222225</c:v>
                </c:pt>
                <c:pt idx="2800">
                  <c:v>44902.353472222225</c:v>
                </c:pt>
                <c:pt idx="2801">
                  <c:v>44902.354166666664</c:v>
                </c:pt>
                <c:pt idx="2802">
                  <c:v>44902.354166666664</c:v>
                </c:pt>
                <c:pt idx="2803">
                  <c:v>44902.354166666664</c:v>
                </c:pt>
                <c:pt idx="2804">
                  <c:v>44902.354166666664</c:v>
                </c:pt>
                <c:pt idx="2805">
                  <c:v>44902.354861111111</c:v>
                </c:pt>
                <c:pt idx="2806">
                  <c:v>44902.354861111111</c:v>
                </c:pt>
                <c:pt idx="2807">
                  <c:v>44902.354861111111</c:v>
                </c:pt>
                <c:pt idx="2808">
                  <c:v>44902.355555555558</c:v>
                </c:pt>
                <c:pt idx="2809">
                  <c:v>44902.356249999997</c:v>
                </c:pt>
                <c:pt idx="2810">
                  <c:v>44902.356944444444</c:v>
                </c:pt>
                <c:pt idx="2811">
                  <c:v>44902.36041666667</c:v>
                </c:pt>
                <c:pt idx="2812">
                  <c:v>44902.361805555556</c:v>
                </c:pt>
                <c:pt idx="2813">
                  <c:v>44902.365277777775</c:v>
                </c:pt>
                <c:pt idx="2814">
                  <c:v>44902.366666666669</c:v>
                </c:pt>
                <c:pt idx="2815">
                  <c:v>44902.370138888888</c:v>
                </c:pt>
                <c:pt idx="2816">
                  <c:v>44902.373611111114</c:v>
                </c:pt>
                <c:pt idx="2817">
                  <c:v>44902.377083333333</c:v>
                </c:pt>
                <c:pt idx="2818">
                  <c:v>44902.380555555559</c:v>
                </c:pt>
                <c:pt idx="2819">
                  <c:v>44902.384027777778</c:v>
                </c:pt>
                <c:pt idx="2820">
                  <c:v>44902.387499999997</c:v>
                </c:pt>
                <c:pt idx="2821">
                  <c:v>44902.390972222223</c:v>
                </c:pt>
                <c:pt idx="2822">
                  <c:v>44902.394444444442</c:v>
                </c:pt>
                <c:pt idx="2823">
                  <c:v>44902.397916666669</c:v>
                </c:pt>
                <c:pt idx="2824">
                  <c:v>44902.401388888888</c:v>
                </c:pt>
                <c:pt idx="2825">
                  <c:v>44902.404861111114</c:v>
                </c:pt>
                <c:pt idx="2826">
                  <c:v>44902.40902777778</c:v>
                </c:pt>
                <c:pt idx="2827">
                  <c:v>44902.412499999999</c:v>
                </c:pt>
                <c:pt idx="2828">
                  <c:v>44902.415972222225</c:v>
                </c:pt>
                <c:pt idx="2829">
                  <c:v>44902.419444444444</c:v>
                </c:pt>
                <c:pt idx="2830">
                  <c:v>44902.42291666667</c:v>
                </c:pt>
                <c:pt idx="2831">
                  <c:v>44902.426388888889</c:v>
                </c:pt>
                <c:pt idx="2832">
                  <c:v>44902.429861111108</c:v>
                </c:pt>
                <c:pt idx="2833">
                  <c:v>44902.433333333334</c:v>
                </c:pt>
                <c:pt idx="2834">
                  <c:v>44902.436805555553</c:v>
                </c:pt>
                <c:pt idx="2835">
                  <c:v>44902.44027777778</c:v>
                </c:pt>
                <c:pt idx="2836">
                  <c:v>44902.443749999999</c:v>
                </c:pt>
                <c:pt idx="2837">
                  <c:v>44902.445833333331</c:v>
                </c:pt>
                <c:pt idx="2838">
                  <c:v>44902.449305555558</c:v>
                </c:pt>
                <c:pt idx="2839">
                  <c:v>44902.452777777777</c:v>
                </c:pt>
                <c:pt idx="2840">
                  <c:v>44902.456250000003</c:v>
                </c:pt>
                <c:pt idx="2841">
                  <c:v>44902.459722222222</c:v>
                </c:pt>
                <c:pt idx="2842">
                  <c:v>44902.463194444441</c:v>
                </c:pt>
                <c:pt idx="2843">
                  <c:v>44902.466666666667</c:v>
                </c:pt>
                <c:pt idx="2844">
                  <c:v>44902.470833333333</c:v>
                </c:pt>
                <c:pt idx="2845">
                  <c:v>44902.474305555559</c:v>
                </c:pt>
                <c:pt idx="2846">
                  <c:v>44902.477777777778</c:v>
                </c:pt>
                <c:pt idx="2847">
                  <c:v>44902.481249999997</c:v>
                </c:pt>
                <c:pt idx="2848">
                  <c:v>44902.484722222223</c:v>
                </c:pt>
                <c:pt idx="2849">
                  <c:v>44902.488194444442</c:v>
                </c:pt>
                <c:pt idx="2850">
                  <c:v>44902.491666666669</c:v>
                </c:pt>
                <c:pt idx="2851">
                  <c:v>44902.495138888888</c:v>
                </c:pt>
                <c:pt idx="2852">
                  <c:v>44902.498611111114</c:v>
                </c:pt>
                <c:pt idx="2853">
                  <c:v>44902.50277777778</c:v>
                </c:pt>
                <c:pt idx="2854">
                  <c:v>44902.506249999999</c:v>
                </c:pt>
                <c:pt idx="2855">
                  <c:v>44902.509027777778</c:v>
                </c:pt>
                <c:pt idx="2856">
                  <c:v>44902.512499999997</c:v>
                </c:pt>
                <c:pt idx="2857">
                  <c:v>44902.515972222223</c:v>
                </c:pt>
                <c:pt idx="2858">
                  <c:v>44902.519444444442</c:v>
                </c:pt>
                <c:pt idx="2859">
                  <c:v>44902.520138888889</c:v>
                </c:pt>
                <c:pt idx="2860">
                  <c:v>44902.520138888889</c:v>
                </c:pt>
                <c:pt idx="2861">
                  <c:v>44902.520138888889</c:v>
                </c:pt>
                <c:pt idx="2862">
                  <c:v>44902.520138888889</c:v>
                </c:pt>
                <c:pt idx="2863">
                  <c:v>44902.520833333336</c:v>
                </c:pt>
                <c:pt idx="2864">
                  <c:v>44902.520833333336</c:v>
                </c:pt>
                <c:pt idx="2865">
                  <c:v>44902.520833333336</c:v>
                </c:pt>
                <c:pt idx="2866">
                  <c:v>44902.521527777775</c:v>
                </c:pt>
                <c:pt idx="2867">
                  <c:v>44902.521527777775</c:v>
                </c:pt>
                <c:pt idx="2868">
                  <c:v>44902.522222222222</c:v>
                </c:pt>
                <c:pt idx="2869">
                  <c:v>44902.522916666669</c:v>
                </c:pt>
                <c:pt idx="2870">
                  <c:v>44902.526388888888</c:v>
                </c:pt>
                <c:pt idx="2871">
                  <c:v>44902.529861111114</c:v>
                </c:pt>
                <c:pt idx="2872">
                  <c:v>44902.533333333333</c:v>
                </c:pt>
                <c:pt idx="2873">
                  <c:v>44902.536805555559</c:v>
                </c:pt>
                <c:pt idx="2874">
                  <c:v>44902.540277777778</c:v>
                </c:pt>
                <c:pt idx="2875">
                  <c:v>44902.540972222225</c:v>
                </c:pt>
                <c:pt idx="2876">
                  <c:v>44902.542361111111</c:v>
                </c:pt>
                <c:pt idx="2877">
                  <c:v>44902.54583333333</c:v>
                </c:pt>
                <c:pt idx="2878">
                  <c:v>44902.549305555556</c:v>
                </c:pt>
                <c:pt idx="2879">
                  <c:v>44902.552083333336</c:v>
                </c:pt>
                <c:pt idx="2880">
                  <c:v>44902.555555555555</c:v>
                </c:pt>
                <c:pt idx="2881">
                  <c:v>44902.559027777781</c:v>
                </c:pt>
                <c:pt idx="2882">
                  <c:v>44902.5625</c:v>
                </c:pt>
                <c:pt idx="2883">
                  <c:v>44902.563888888886</c:v>
                </c:pt>
                <c:pt idx="2884">
                  <c:v>44902.564583333333</c:v>
                </c:pt>
                <c:pt idx="2885">
                  <c:v>44902.565972222219</c:v>
                </c:pt>
                <c:pt idx="2886">
                  <c:v>44902.569444444445</c:v>
                </c:pt>
                <c:pt idx="2887">
                  <c:v>44902.572916666664</c:v>
                </c:pt>
                <c:pt idx="2888">
                  <c:v>44902.576388888891</c:v>
                </c:pt>
                <c:pt idx="2889">
                  <c:v>44902.579861111109</c:v>
                </c:pt>
                <c:pt idx="2890">
                  <c:v>44902.583333333336</c:v>
                </c:pt>
                <c:pt idx="2891">
                  <c:v>44902.586111111108</c:v>
                </c:pt>
                <c:pt idx="2892">
                  <c:v>44902.588888888888</c:v>
                </c:pt>
                <c:pt idx="2893">
                  <c:v>44902.593055555553</c:v>
                </c:pt>
                <c:pt idx="2894">
                  <c:v>44902.594444444447</c:v>
                </c:pt>
                <c:pt idx="2895">
                  <c:v>44902.59652777778</c:v>
                </c:pt>
                <c:pt idx="2896">
                  <c:v>44902.6</c:v>
                </c:pt>
                <c:pt idx="2897">
                  <c:v>44902.603472222225</c:v>
                </c:pt>
                <c:pt idx="2898">
                  <c:v>44902.604861111111</c:v>
                </c:pt>
                <c:pt idx="2899">
                  <c:v>44902.606944444444</c:v>
                </c:pt>
                <c:pt idx="2900">
                  <c:v>44902.607638888891</c:v>
                </c:pt>
                <c:pt idx="2901">
                  <c:v>44902.611111111109</c:v>
                </c:pt>
                <c:pt idx="2902">
                  <c:v>44902.614583333336</c:v>
                </c:pt>
                <c:pt idx="2903">
                  <c:v>44902.616666666669</c:v>
                </c:pt>
                <c:pt idx="2904">
                  <c:v>44902.618750000001</c:v>
                </c:pt>
                <c:pt idx="2905">
                  <c:v>44902.619444444441</c:v>
                </c:pt>
                <c:pt idx="2906">
                  <c:v>44902.622916666667</c:v>
                </c:pt>
                <c:pt idx="2907">
                  <c:v>44902.626388888886</c:v>
                </c:pt>
                <c:pt idx="2908">
                  <c:v>44902.629166666666</c:v>
                </c:pt>
                <c:pt idx="2909">
                  <c:v>44902.629861111112</c:v>
                </c:pt>
                <c:pt idx="2910">
                  <c:v>44902.631249999999</c:v>
                </c:pt>
                <c:pt idx="2911">
                  <c:v>44902.634027777778</c:v>
                </c:pt>
                <c:pt idx="2912">
                  <c:v>44902.636111111111</c:v>
                </c:pt>
                <c:pt idx="2913">
                  <c:v>44902.638888888891</c:v>
                </c:pt>
                <c:pt idx="2914">
                  <c:v>44902.642361111109</c:v>
                </c:pt>
                <c:pt idx="2915">
                  <c:v>44902.643055555556</c:v>
                </c:pt>
                <c:pt idx="2916">
                  <c:v>44902.646527777775</c:v>
                </c:pt>
                <c:pt idx="2917">
                  <c:v>44902.65</c:v>
                </c:pt>
                <c:pt idx="2918">
                  <c:v>44902.65347222222</c:v>
                </c:pt>
                <c:pt idx="2919">
                  <c:v>44902.655555555553</c:v>
                </c:pt>
                <c:pt idx="2920">
                  <c:v>44902.65902777778</c:v>
                </c:pt>
                <c:pt idx="2921">
                  <c:v>44902.662499999999</c:v>
                </c:pt>
                <c:pt idx="2922">
                  <c:v>44902.663888888892</c:v>
                </c:pt>
                <c:pt idx="2923">
                  <c:v>44902.665972222225</c:v>
                </c:pt>
                <c:pt idx="2924">
                  <c:v>44902.669444444444</c:v>
                </c:pt>
                <c:pt idx="2925">
                  <c:v>44902.67291666667</c:v>
                </c:pt>
                <c:pt idx="2926">
                  <c:v>44902.676388888889</c:v>
                </c:pt>
                <c:pt idx="2927">
                  <c:v>44902.677083333336</c:v>
                </c:pt>
                <c:pt idx="2928">
                  <c:v>44902.680555555555</c:v>
                </c:pt>
                <c:pt idx="2929">
                  <c:v>44902.684027777781</c:v>
                </c:pt>
                <c:pt idx="2930">
                  <c:v>44902.686111111114</c:v>
                </c:pt>
                <c:pt idx="2931">
                  <c:v>44902.686805555553</c:v>
                </c:pt>
                <c:pt idx="2932">
                  <c:v>44902.686805555553</c:v>
                </c:pt>
                <c:pt idx="2933">
                  <c:v>44902.686805555553</c:v>
                </c:pt>
                <c:pt idx="2934">
                  <c:v>44902.686805555553</c:v>
                </c:pt>
                <c:pt idx="2935">
                  <c:v>44902.686805555553</c:v>
                </c:pt>
                <c:pt idx="2936">
                  <c:v>44902.6875</c:v>
                </c:pt>
                <c:pt idx="2937">
                  <c:v>44902.6875</c:v>
                </c:pt>
                <c:pt idx="2938">
                  <c:v>44902.6875</c:v>
                </c:pt>
                <c:pt idx="2939">
                  <c:v>44902.688194444447</c:v>
                </c:pt>
                <c:pt idx="2940">
                  <c:v>44902.688194444447</c:v>
                </c:pt>
                <c:pt idx="2941">
                  <c:v>44902.688888888886</c:v>
                </c:pt>
                <c:pt idx="2942">
                  <c:v>44902.688888888886</c:v>
                </c:pt>
                <c:pt idx="2943">
                  <c:v>44902.689583333333</c:v>
                </c:pt>
                <c:pt idx="2944">
                  <c:v>44902.693055555559</c:v>
                </c:pt>
                <c:pt idx="2945">
                  <c:v>44902.693749999999</c:v>
                </c:pt>
                <c:pt idx="2946">
                  <c:v>44902.694444444445</c:v>
                </c:pt>
                <c:pt idx="2947">
                  <c:v>44902.694444444445</c:v>
                </c:pt>
                <c:pt idx="2948">
                  <c:v>44902.695138888892</c:v>
                </c:pt>
                <c:pt idx="2949">
                  <c:v>44902.695138888892</c:v>
                </c:pt>
                <c:pt idx="2950">
                  <c:v>44902.695138888892</c:v>
                </c:pt>
                <c:pt idx="2951">
                  <c:v>44902.695833333331</c:v>
                </c:pt>
                <c:pt idx="2952">
                  <c:v>44902.695833333331</c:v>
                </c:pt>
                <c:pt idx="2953">
                  <c:v>44902.696527777778</c:v>
                </c:pt>
                <c:pt idx="2954">
                  <c:v>44902.696527777778</c:v>
                </c:pt>
                <c:pt idx="2955">
                  <c:v>44902.697222222225</c:v>
                </c:pt>
                <c:pt idx="2956">
                  <c:v>44902.697222222225</c:v>
                </c:pt>
                <c:pt idx="2957">
                  <c:v>44902.697222222225</c:v>
                </c:pt>
                <c:pt idx="2958">
                  <c:v>44902.697916666664</c:v>
                </c:pt>
                <c:pt idx="2959">
                  <c:v>44902.697916666664</c:v>
                </c:pt>
                <c:pt idx="2960">
                  <c:v>44902.698611111111</c:v>
                </c:pt>
                <c:pt idx="2961">
                  <c:v>44902.699305555558</c:v>
                </c:pt>
                <c:pt idx="2962">
                  <c:v>44902.699305555558</c:v>
                </c:pt>
                <c:pt idx="2963">
                  <c:v>44902.7</c:v>
                </c:pt>
                <c:pt idx="2964">
                  <c:v>44902.700694444444</c:v>
                </c:pt>
                <c:pt idx="2965">
                  <c:v>44902.701388888891</c:v>
                </c:pt>
                <c:pt idx="2966">
                  <c:v>44902.70208333333</c:v>
                </c:pt>
                <c:pt idx="2967">
                  <c:v>44902.703472222223</c:v>
                </c:pt>
                <c:pt idx="2968">
                  <c:v>44902.704861111109</c:v>
                </c:pt>
                <c:pt idx="2969">
                  <c:v>44902.708333333336</c:v>
                </c:pt>
                <c:pt idx="2970">
                  <c:v>44902.711805555555</c:v>
                </c:pt>
                <c:pt idx="2971">
                  <c:v>44902.71597222222</c:v>
                </c:pt>
                <c:pt idx="2972">
                  <c:v>44902.719444444447</c:v>
                </c:pt>
                <c:pt idx="2973">
                  <c:v>44902.722916666666</c:v>
                </c:pt>
                <c:pt idx="2974">
                  <c:v>44902.726388888892</c:v>
                </c:pt>
                <c:pt idx="2975">
                  <c:v>44902.729861111111</c:v>
                </c:pt>
                <c:pt idx="2976">
                  <c:v>44902.73333333333</c:v>
                </c:pt>
                <c:pt idx="2977">
                  <c:v>44902.736805555556</c:v>
                </c:pt>
                <c:pt idx="2978">
                  <c:v>44902.740277777775</c:v>
                </c:pt>
                <c:pt idx="2979">
                  <c:v>44902.743750000001</c:v>
                </c:pt>
                <c:pt idx="2980">
                  <c:v>44902.74722222222</c:v>
                </c:pt>
                <c:pt idx="2981">
                  <c:v>44902.750694444447</c:v>
                </c:pt>
                <c:pt idx="2982">
                  <c:v>44902.754166666666</c:v>
                </c:pt>
                <c:pt idx="2983">
                  <c:v>44902.758333333331</c:v>
                </c:pt>
                <c:pt idx="2984">
                  <c:v>44902.761805555558</c:v>
                </c:pt>
                <c:pt idx="2985">
                  <c:v>44902.765277777777</c:v>
                </c:pt>
                <c:pt idx="2986">
                  <c:v>44902.768750000003</c:v>
                </c:pt>
                <c:pt idx="2987">
                  <c:v>44902.772222222222</c:v>
                </c:pt>
                <c:pt idx="2988">
                  <c:v>44902.775694444441</c:v>
                </c:pt>
                <c:pt idx="2989">
                  <c:v>44902.779166666667</c:v>
                </c:pt>
                <c:pt idx="2990">
                  <c:v>44902.782638888886</c:v>
                </c:pt>
                <c:pt idx="2991">
                  <c:v>44902.786111111112</c:v>
                </c:pt>
                <c:pt idx="2992">
                  <c:v>44902.789583333331</c:v>
                </c:pt>
                <c:pt idx="2993">
                  <c:v>44902.793055555558</c:v>
                </c:pt>
                <c:pt idx="2994">
                  <c:v>44902.796527777777</c:v>
                </c:pt>
                <c:pt idx="2995">
                  <c:v>44902.8</c:v>
                </c:pt>
                <c:pt idx="2996">
                  <c:v>44902.804166666669</c:v>
                </c:pt>
                <c:pt idx="2997">
                  <c:v>44902.807638888888</c:v>
                </c:pt>
                <c:pt idx="2998">
                  <c:v>44902.811111111114</c:v>
                </c:pt>
                <c:pt idx="2999">
                  <c:v>44902.814583333333</c:v>
                </c:pt>
                <c:pt idx="3000">
                  <c:v>44902.818055555559</c:v>
                </c:pt>
                <c:pt idx="3001">
                  <c:v>44902.821527777778</c:v>
                </c:pt>
                <c:pt idx="3002">
                  <c:v>44902.824999999997</c:v>
                </c:pt>
                <c:pt idx="3003">
                  <c:v>44902.828472222223</c:v>
                </c:pt>
                <c:pt idx="3004">
                  <c:v>44902.832638888889</c:v>
                </c:pt>
                <c:pt idx="3005">
                  <c:v>44902.836111111108</c:v>
                </c:pt>
                <c:pt idx="3006">
                  <c:v>44902.839583333334</c:v>
                </c:pt>
                <c:pt idx="3007">
                  <c:v>44902.843055555553</c:v>
                </c:pt>
                <c:pt idx="3008">
                  <c:v>44902.84652777778</c:v>
                </c:pt>
                <c:pt idx="3009">
                  <c:v>44902.85</c:v>
                </c:pt>
                <c:pt idx="3010">
                  <c:v>44902.853472222225</c:v>
                </c:pt>
                <c:pt idx="3011">
                  <c:v>44902.853472222225</c:v>
                </c:pt>
                <c:pt idx="3012">
                  <c:v>44902.854166666664</c:v>
                </c:pt>
                <c:pt idx="3013">
                  <c:v>44902.854166666664</c:v>
                </c:pt>
                <c:pt idx="3014">
                  <c:v>44902.854861111111</c:v>
                </c:pt>
                <c:pt idx="3015">
                  <c:v>44902.855555555558</c:v>
                </c:pt>
                <c:pt idx="3016">
                  <c:v>44902.859027777777</c:v>
                </c:pt>
                <c:pt idx="3017">
                  <c:v>44902.859722222223</c:v>
                </c:pt>
                <c:pt idx="3018">
                  <c:v>44902.859722222223</c:v>
                </c:pt>
                <c:pt idx="3019">
                  <c:v>44902.861111111109</c:v>
                </c:pt>
                <c:pt idx="3020">
                  <c:v>44902.861111111109</c:v>
                </c:pt>
                <c:pt idx="3021">
                  <c:v>44902.861805555556</c:v>
                </c:pt>
                <c:pt idx="3022">
                  <c:v>44902.861805555556</c:v>
                </c:pt>
                <c:pt idx="3023">
                  <c:v>44902.862500000003</c:v>
                </c:pt>
                <c:pt idx="3024">
                  <c:v>44902.862500000003</c:v>
                </c:pt>
                <c:pt idx="3025">
                  <c:v>44902.863194444442</c:v>
                </c:pt>
                <c:pt idx="3026">
                  <c:v>44902.863194444442</c:v>
                </c:pt>
                <c:pt idx="3027">
                  <c:v>44902.863888888889</c:v>
                </c:pt>
                <c:pt idx="3028">
                  <c:v>44902.863888888889</c:v>
                </c:pt>
                <c:pt idx="3029">
                  <c:v>44902.864583333336</c:v>
                </c:pt>
                <c:pt idx="3030">
                  <c:v>44902.865277777775</c:v>
                </c:pt>
                <c:pt idx="3031">
                  <c:v>44902.865277777775</c:v>
                </c:pt>
                <c:pt idx="3032">
                  <c:v>44902.865972222222</c:v>
                </c:pt>
                <c:pt idx="3033">
                  <c:v>44902.865972222222</c:v>
                </c:pt>
                <c:pt idx="3034">
                  <c:v>44902.866666666669</c:v>
                </c:pt>
                <c:pt idx="3035">
                  <c:v>44902.866666666669</c:v>
                </c:pt>
                <c:pt idx="3036">
                  <c:v>44902.867361111108</c:v>
                </c:pt>
                <c:pt idx="3037">
                  <c:v>44902.868055555555</c:v>
                </c:pt>
                <c:pt idx="3038">
                  <c:v>44902.868055555555</c:v>
                </c:pt>
                <c:pt idx="3039">
                  <c:v>44902.869444444441</c:v>
                </c:pt>
                <c:pt idx="3040">
                  <c:v>44902.870138888888</c:v>
                </c:pt>
                <c:pt idx="3041">
                  <c:v>44902.870833333334</c:v>
                </c:pt>
                <c:pt idx="3042">
                  <c:v>44902.871527777781</c:v>
                </c:pt>
                <c:pt idx="3043">
                  <c:v>44902.875</c:v>
                </c:pt>
                <c:pt idx="3044">
                  <c:v>44902.876388888886</c:v>
                </c:pt>
                <c:pt idx="3045">
                  <c:v>44902.87777777778</c:v>
                </c:pt>
                <c:pt idx="3046">
                  <c:v>44902.878472222219</c:v>
                </c:pt>
                <c:pt idx="3047">
                  <c:v>44902.879166666666</c:v>
                </c:pt>
                <c:pt idx="3048">
                  <c:v>44902.879861111112</c:v>
                </c:pt>
                <c:pt idx="3049">
                  <c:v>44902.883333333331</c:v>
                </c:pt>
                <c:pt idx="3050">
                  <c:v>44902.886111111111</c:v>
                </c:pt>
                <c:pt idx="3051">
                  <c:v>44902.888194444444</c:v>
                </c:pt>
                <c:pt idx="3052">
                  <c:v>44902.88958333333</c:v>
                </c:pt>
                <c:pt idx="3053">
                  <c:v>44902.890972222223</c:v>
                </c:pt>
                <c:pt idx="3054">
                  <c:v>44902.894444444442</c:v>
                </c:pt>
                <c:pt idx="3055">
                  <c:v>44902.896527777775</c:v>
                </c:pt>
                <c:pt idx="3056">
                  <c:v>44902.897916666669</c:v>
                </c:pt>
                <c:pt idx="3057">
                  <c:v>44902.898611111108</c:v>
                </c:pt>
                <c:pt idx="3058">
                  <c:v>44902.9</c:v>
                </c:pt>
                <c:pt idx="3059">
                  <c:v>44902.90347222222</c:v>
                </c:pt>
                <c:pt idx="3060">
                  <c:v>44902.904861111114</c:v>
                </c:pt>
                <c:pt idx="3061">
                  <c:v>44902.908333333333</c:v>
                </c:pt>
                <c:pt idx="3062">
                  <c:v>44902.911805555559</c:v>
                </c:pt>
                <c:pt idx="3063">
                  <c:v>44902.913888888892</c:v>
                </c:pt>
                <c:pt idx="3064">
                  <c:v>44902.914583333331</c:v>
                </c:pt>
                <c:pt idx="3065">
                  <c:v>44902.917361111111</c:v>
                </c:pt>
                <c:pt idx="3066">
                  <c:v>44902.919444444444</c:v>
                </c:pt>
                <c:pt idx="3067">
                  <c:v>44902.920138888891</c:v>
                </c:pt>
                <c:pt idx="3068">
                  <c:v>44902.92083333333</c:v>
                </c:pt>
                <c:pt idx="3069">
                  <c:v>44902.921527777777</c:v>
                </c:pt>
                <c:pt idx="3070">
                  <c:v>44902.922222222223</c:v>
                </c:pt>
                <c:pt idx="3071">
                  <c:v>44902.924305555556</c:v>
                </c:pt>
                <c:pt idx="3072">
                  <c:v>44902.925694444442</c:v>
                </c:pt>
                <c:pt idx="3073">
                  <c:v>44902.929166666669</c:v>
                </c:pt>
                <c:pt idx="3074">
                  <c:v>44902.932638888888</c:v>
                </c:pt>
                <c:pt idx="3075">
                  <c:v>44902.936111111114</c:v>
                </c:pt>
                <c:pt idx="3076">
                  <c:v>44902.936805555553</c:v>
                </c:pt>
                <c:pt idx="3077">
                  <c:v>44902.938194444447</c:v>
                </c:pt>
                <c:pt idx="3078">
                  <c:v>44902.939583333333</c:v>
                </c:pt>
                <c:pt idx="3079">
                  <c:v>44902.94027777778</c:v>
                </c:pt>
                <c:pt idx="3080">
                  <c:v>44902.943749999999</c:v>
                </c:pt>
                <c:pt idx="3081">
                  <c:v>44902.945138888892</c:v>
                </c:pt>
                <c:pt idx="3082">
                  <c:v>44902.945833333331</c:v>
                </c:pt>
                <c:pt idx="3083">
                  <c:v>44902.947222222225</c:v>
                </c:pt>
                <c:pt idx="3084">
                  <c:v>44902.950694444444</c:v>
                </c:pt>
                <c:pt idx="3085">
                  <c:v>44902.95416666667</c:v>
                </c:pt>
                <c:pt idx="3086">
                  <c:v>44902.954861111109</c:v>
                </c:pt>
                <c:pt idx="3087">
                  <c:v>44902.956250000003</c:v>
                </c:pt>
                <c:pt idx="3088">
                  <c:v>44902.957638888889</c:v>
                </c:pt>
                <c:pt idx="3089">
                  <c:v>44902.957638888889</c:v>
                </c:pt>
                <c:pt idx="3090">
                  <c:v>44902.961111111108</c:v>
                </c:pt>
                <c:pt idx="3091">
                  <c:v>44902.963194444441</c:v>
                </c:pt>
                <c:pt idx="3092">
                  <c:v>44902.963888888888</c:v>
                </c:pt>
                <c:pt idx="3093">
                  <c:v>44902.96597222222</c:v>
                </c:pt>
                <c:pt idx="3094">
                  <c:v>44902.968055555553</c:v>
                </c:pt>
                <c:pt idx="3095">
                  <c:v>44902.970138888886</c:v>
                </c:pt>
                <c:pt idx="3096">
                  <c:v>44902.970833333333</c:v>
                </c:pt>
                <c:pt idx="3097">
                  <c:v>44902.972222222219</c:v>
                </c:pt>
                <c:pt idx="3098">
                  <c:v>44902.972916666666</c:v>
                </c:pt>
                <c:pt idx="3099">
                  <c:v>44902.973611111112</c:v>
                </c:pt>
                <c:pt idx="3100">
                  <c:v>44902.974305555559</c:v>
                </c:pt>
                <c:pt idx="3101">
                  <c:v>44902.976388888892</c:v>
                </c:pt>
                <c:pt idx="3102">
                  <c:v>44902.977777777778</c:v>
                </c:pt>
                <c:pt idx="3103">
                  <c:v>44902.979861111111</c:v>
                </c:pt>
                <c:pt idx="3104">
                  <c:v>44902.98333333333</c:v>
                </c:pt>
                <c:pt idx="3105">
                  <c:v>44902.986805555556</c:v>
                </c:pt>
                <c:pt idx="3106">
                  <c:v>44902.990277777775</c:v>
                </c:pt>
                <c:pt idx="3107">
                  <c:v>44902.993750000001</c:v>
                </c:pt>
                <c:pt idx="3108">
                  <c:v>44902.995138888888</c:v>
                </c:pt>
                <c:pt idx="3109">
                  <c:v>44902.998611111114</c:v>
                </c:pt>
                <c:pt idx="3110">
                  <c:v>44903.00277777778</c:v>
                </c:pt>
                <c:pt idx="3111">
                  <c:v>44903.006249999999</c:v>
                </c:pt>
                <c:pt idx="3112">
                  <c:v>44903.009027777778</c:v>
                </c:pt>
                <c:pt idx="3113">
                  <c:v>44903.011111111111</c:v>
                </c:pt>
                <c:pt idx="3114">
                  <c:v>44903.012499999997</c:v>
                </c:pt>
                <c:pt idx="3115">
                  <c:v>44903.012499999997</c:v>
                </c:pt>
                <c:pt idx="3116">
                  <c:v>44903.01666666667</c:v>
                </c:pt>
                <c:pt idx="3117">
                  <c:v>44903.020138888889</c:v>
                </c:pt>
                <c:pt idx="3118">
                  <c:v>44903.020138888889</c:v>
                </c:pt>
                <c:pt idx="3119">
                  <c:v>44903.020138888889</c:v>
                </c:pt>
                <c:pt idx="3120">
                  <c:v>44903.020138888889</c:v>
                </c:pt>
                <c:pt idx="3121">
                  <c:v>44903.020833333336</c:v>
                </c:pt>
                <c:pt idx="3122">
                  <c:v>44903.020833333336</c:v>
                </c:pt>
                <c:pt idx="3123">
                  <c:v>44903.020833333336</c:v>
                </c:pt>
                <c:pt idx="3124">
                  <c:v>44903.020833333336</c:v>
                </c:pt>
                <c:pt idx="3125">
                  <c:v>44903.021527777775</c:v>
                </c:pt>
                <c:pt idx="3126">
                  <c:v>44903.021527777775</c:v>
                </c:pt>
                <c:pt idx="3127">
                  <c:v>44903.021527777775</c:v>
                </c:pt>
                <c:pt idx="3128">
                  <c:v>44903.022222222222</c:v>
                </c:pt>
                <c:pt idx="3129">
                  <c:v>44903.022916666669</c:v>
                </c:pt>
                <c:pt idx="3130">
                  <c:v>44903.022916666669</c:v>
                </c:pt>
                <c:pt idx="3131">
                  <c:v>44903.024305555555</c:v>
                </c:pt>
                <c:pt idx="3132">
                  <c:v>44903.027777777781</c:v>
                </c:pt>
                <c:pt idx="3133">
                  <c:v>44903.029166666667</c:v>
                </c:pt>
                <c:pt idx="3134">
                  <c:v>44903.032638888886</c:v>
                </c:pt>
                <c:pt idx="3135">
                  <c:v>44903.03402777778</c:v>
                </c:pt>
                <c:pt idx="3136">
                  <c:v>44903.035416666666</c:v>
                </c:pt>
                <c:pt idx="3137">
                  <c:v>44903.037499999999</c:v>
                </c:pt>
                <c:pt idx="3138">
                  <c:v>44903.040972222225</c:v>
                </c:pt>
                <c:pt idx="3139">
                  <c:v>44903.044444444444</c:v>
                </c:pt>
                <c:pt idx="3140">
                  <c:v>44903.04791666667</c:v>
                </c:pt>
                <c:pt idx="3141">
                  <c:v>44903.051388888889</c:v>
                </c:pt>
                <c:pt idx="3142">
                  <c:v>44903.054861111108</c:v>
                </c:pt>
                <c:pt idx="3143">
                  <c:v>44903.058333333334</c:v>
                </c:pt>
                <c:pt idx="3144">
                  <c:v>44903.061805555553</c:v>
                </c:pt>
                <c:pt idx="3145">
                  <c:v>44903.06527777778</c:v>
                </c:pt>
                <c:pt idx="3146">
                  <c:v>44903.069444444445</c:v>
                </c:pt>
                <c:pt idx="3147">
                  <c:v>44903.072916666664</c:v>
                </c:pt>
                <c:pt idx="3148">
                  <c:v>44903.076388888891</c:v>
                </c:pt>
                <c:pt idx="3149">
                  <c:v>44903.079861111109</c:v>
                </c:pt>
                <c:pt idx="3150">
                  <c:v>44903.083333333336</c:v>
                </c:pt>
                <c:pt idx="3151">
                  <c:v>44903.086805555555</c:v>
                </c:pt>
                <c:pt idx="3152">
                  <c:v>44903.090277777781</c:v>
                </c:pt>
                <c:pt idx="3153">
                  <c:v>44903.09375</c:v>
                </c:pt>
                <c:pt idx="3154">
                  <c:v>44903.097222222219</c:v>
                </c:pt>
                <c:pt idx="3155">
                  <c:v>44903.100694444445</c:v>
                </c:pt>
                <c:pt idx="3156">
                  <c:v>44903.104166666664</c:v>
                </c:pt>
                <c:pt idx="3157">
                  <c:v>44903.107638888891</c:v>
                </c:pt>
                <c:pt idx="3158">
                  <c:v>44903.111805555556</c:v>
                </c:pt>
                <c:pt idx="3159">
                  <c:v>44903.115277777775</c:v>
                </c:pt>
                <c:pt idx="3160">
                  <c:v>44903.118750000001</c:v>
                </c:pt>
                <c:pt idx="3161">
                  <c:v>44903.12222222222</c:v>
                </c:pt>
                <c:pt idx="3162">
                  <c:v>44903.125694444447</c:v>
                </c:pt>
                <c:pt idx="3163">
                  <c:v>44903.129166666666</c:v>
                </c:pt>
                <c:pt idx="3164">
                  <c:v>44903.132638888892</c:v>
                </c:pt>
                <c:pt idx="3165">
                  <c:v>44903.136111111111</c:v>
                </c:pt>
                <c:pt idx="3166">
                  <c:v>44903.13958333333</c:v>
                </c:pt>
                <c:pt idx="3167">
                  <c:v>44903.143055555556</c:v>
                </c:pt>
                <c:pt idx="3168">
                  <c:v>44903.146527777775</c:v>
                </c:pt>
                <c:pt idx="3169">
                  <c:v>44903.15</c:v>
                </c:pt>
                <c:pt idx="3170">
                  <c:v>44903.15347222222</c:v>
                </c:pt>
                <c:pt idx="3171">
                  <c:v>44903.156944444447</c:v>
                </c:pt>
                <c:pt idx="3172">
                  <c:v>44903.160416666666</c:v>
                </c:pt>
                <c:pt idx="3173">
                  <c:v>44903.163888888892</c:v>
                </c:pt>
                <c:pt idx="3174">
                  <c:v>44903.167361111111</c:v>
                </c:pt>
                <c:pt idx="3175">
                  <c:v>44903.171527777777</c:v>
                </c:pt>
                <c:pt idx="3176">
                  <c:v>44903.175000000003</c:v>
                </c:pt>
                <c:pt idx="3177">
                  <c:v>44903.178472222222</c:v>
                </c:pt>
                <c:pt idx="3178">
                  <c:v>44903.181944444441</c:v>
                </c:pt>
                <c:pt idx="3179">
                  <c:v>44903.185416666667</c:v>
                </c:pt>
                <c:pt idx="3180">
                  <c:v>44903.186805555553</c:v>
                </c:pt>
                <c:pt idx="3181">
                  <c:v>44903.186805555553</c:v>
                </c:pt>
                <c:pt idx="3182">
                  <c:v>44903.186805555553</c:v>
                </c:pt>
                <c:pt idx="3183">
                  <c:v>44903.186805555553</c:v>
                </c:pt>
                <c:pt idx="3184">
                  <c:v>44903.1875</c:v>
                </c:pt>
                <c:pt idx="3185">
                  <c:v>44903.1875</c:v>
                </c:pt>
                <c:pt idx="3186">
                  <c:v>44903.1875</c:v>
                </c:pt>
                <c:pt idx="3187">
                  <c:v>44903.188194444447</c:v>
                </c:pt>
                <c:pt idx="3188">
                  <c:v>44903.188194444447</c:v>
                </c:pt>
                <c:pt idx="3189">
                  <c:v>44903.189583333333</c:v>
                </c:pt>
                <c:pt idx="3190">
                  <c:v>44903.193055555559</c:v>
                </c:pt>
                <c:pt idx="3191">
                  <c:v>44903.196527777778</c:v>
                </c:pt>
                <c:pt idx="3192">
                  <c:v>44903.198611111111</c:v>
                </c:pt>
                <c:pt idx="3193">
                  <c:v>44903.20208333333</c:v>
                </c:pt>
                <c:pt idx="3194">
                  <c:v>44903.204861111109</c:v>
                </c:pt>
                <c:pt idx="3195">
                  <c:v>44903.208333333336</c:v>
                </c:pt>
                <c:pt idx="3196">
                  <c:v>44903.211111111108</c:v>
                </c:pt>
                <c:pt idx="3197">
                  <c:v>44903.214583333334</c:v>
                </c:pt>
                <c:pt idx="3198">
                  <c:v>44903.218055555553</c:v>
                </c:pt>
                <c:pt idx="3199">
                  <c:v>44903.220138888886</c:v>
                </c:pt>
                <c:pt idx="3200">
                  <c:v>44903.22152777778</c:v>
                </c:pt>
                <c:pt idx="3201">
                  <c:v>44903.223611111112</c:v>
                </c:pt>
                <c:pt idx="3202">
                  <c:v>44903.224999999999</c:v>
                </c:pt>
                <c:pt idx="3203">
                  <c:v>44903.228472222225</c:v>
                </c:pt>
                <c:pt idx="3204">
                  <c:v>44903.231944444444</c:v>
                </c:pt>
                <c:pt idx="3205">
                  <c:v>44903.23333333333</c:v>
                </c:pt>
                <c:pt idx="3206">
                  <c:v>44903.236805555556</c:v>
                </c:pt>
                <c:pt idx="3207">
                  <c:v>44903.238194444442</c:v>
                </c:pt>
                <c:pt idx="3208">
                  <c:v>44903.241666666669</c:v>
                </c:pt>
                <c:pt idx="3209">
                  <c:v>44903.245138888888</c:v>
                </c:pt>
                <c:pt idx="3210">
                  <c:v>44903.249305555553</c:v>
                </c:pt>
                <c:pt idx="3211">
                  <c:v>44903.25277777778</c:v>
                </c:pt>
                <c:pt idx="3212">
                  <c:v>44903.256249999999</c:v>
                </c:pt>
                <c:pt idx="3213">
                  <c:v>44903.259722222225</c:v>
                </c:pt>
                <c:pt idx="3214">
                  <c:v>44903.263194444444</c:v>
                </c:pt>
                <c:pt idx="3215">
                  <c:v>44903.26666666667</c:v>
                </c:pt>
                <c:pt idx="3216">
                  <c:v>44903.270138888889</c:v>
                </c:pt>
                <c:pt idx="3217">
                  <c:v>44903.272222222222</c:v>
                </c:pt>
                <c:pt idx="3218">
                  <c:v>44903.275694444441</c:v>
                </c:pt>
                <c:pt idx="3219">
                  <c:v>44903.279166666667</c:v>
                </c:pt>
                <c:pt idx="3220">
                  <c:v>44903.282638888886</c:v>
                </c:pt>
                <c:pt idx="3221">
                  <c:v>44903.286111111112</c:v>
                </c:pt>
                <c:pt idx="3222">
                  <c:v>44903.287499999999</c:v>
                </c:pt>
                <c:pt idx="3223">
                  <c:v>44903.290277777778</c:v>
                </c:pt>
                <c:pt idx="3224">
                  <c:v>44903.293749999997</c:v>
                </c:pt>
                <c:pt idx="3225">
                  <c:v>44903.297222222223</c:v>
                </c:pt>
                <c:pt idx="3226">
                  <c:v>44903.300694444442</c:v>
                </c:pt>
                <c:pt idx="3227">
                  <c:v>44903.304166666669</c:v>
                </c:pt>
                <c:pt idx="3228">
                  <c:v>44903.307638888888</c:v>
                </c:pt>
                <c:pt idx="3229">
                  <c:v>44903.311111111114</c:v>
                </c:pt>
                <c:pt idx="3230">
                  <c:v>44903.314583333333</c:v>
                </c:pt>
                <c:pt idx="3231">
                  <c:v>44903.318055555559</c:v>
                </c:pt>
                <c:pt idx="3232">
                  <c:v>44903.321527777778</c:v>
                </c:pt>
                <c:pt idx="3233">
                  <c:v>44903.324999999997</c:v>
                </c:pt>
                <c:pt idx="3234">
                  <c:v>44903.32916666667</c:v>
                </c:pt>
                <c:pt idx="3235">
                  <c:v>44903.332638888889</c:v>
                </c:pt>
                <c:pt idx="3236">
                  <c:v>44903.335416666669</c:v>
                </c:pt>
                <c:pt idx="3237">
                  <c:v>44903.338888888888</c:v>
                </c:pt>
                <c:pt idx="3238">
                  <c:v>44903.342361111114</c:v>
                </c:pt>
                <c:pt idx="3239">
                  <c:v>44903.345833333333</c:v>
                </c:pt>
                <c:pt idx="3240">
                  <c:v>44903.349305555559</c:v>
                </c:pt>
                <c:pt idx="3241">
                  <c:v>44903.352777777778</c:v>
                </c:pt>
                <c:pt idx="3242">
                  <c:v>44903.353472222225</c:v>
                </c:pt>
                <c:pt idx="3243">
                  <c:v>44903.353472222225</c:v>
                </c:pt>
                <c:pt idx="3244">
                  <c:v>44903.353472222225</c:v>
                </c:pt>
                <c:pt idx="3245">
                  <c:v>44903.353472222225</c:v>
                </c:pt>
                <c:pt idx="3246">
                  <c:v>44903.353472222225</c:v>
                </c:pt>
                <c:pt idx="3247">
                  <c:v>44903.353472222225</c:v>
                </c:pt>
                <c:pt idx="3248">
                  <c:v>44903.354166666664</c:v>
                </c:pt>
                <c:pt idx="3249">
                  <c:v>44903.354166666664</c:v>
                </c:pt>
                <c:pt idx="3250">
                  <c:v>44903.354166666664</c:v>
                </c:pt>
                <c:pt idx="3251">
                  <c:v>44903.354166666664</c:v>
                </c:pt>
                <c:pt idx="3252">
                  <c:v>44903.354166666664</c:v>
                </c:pt>
                <c:pt idx="3253">
                  <c:v>44903.354861111111</c:v>
                </c:pt>
                <c:pt idx="3254">
                  <c:v>44903.354861111111</c:v>
                </c:pt>
                <c:pt idx="3255">
                  <c:v>44903.354861111111</c:v>
                </c:pt>
                <c:pt idx="3256">
                  <c:v>44903.355555555558</c:v>
                </c:pt>
                <c:pt idx="3257">
                  <c:v>44903.356249999997</c:v>
                </c:pt>
                <c:pt idx="3258">
                  <c:v>44903.356944444444</c:v>
                </c:pt>
                <c:pt idx="3259">
                  <c:v>44903.359027777777</c:v>
                </c:pt>
                <c:pt idx="3260">
                  <c:v>44903.36041666667</c:v>
                </c:pt>
                <c:pt idx="3261">
                  <c:v>44903.361111111109</c:v>
                </c:pt>
                <c:pt idx="3262">
                  <c:v>44903.361111111109</c:v>
                </c:pt>
                <c:pt idx="3263">
                  <c:v>44903.361805555556</c:v>
                </c:pt>
                <c:pt idx="3264">
                  <c:v>44903.361805555556</c:v>
                </c:pt>
                <c:pt idx="3265">
                  <c:v>44903.361805555556</c:v>
                </c:pt>
                <c:pt idx="3266">
                  <c:v>44903.362500000003</c:v>
                </c:pt>
                <c:pt idx="3267">
                  <c:v>44903.363194444442</c:v>
                </c:pt>
                <c:pt idx="3268">
                  <c:v>44903.363194444442</c:v>
                </c:pt>
                <c:pt idx="3269">
                  <c:v>44903.363194444442</c:v>
                </c:pt>
                <c:pt idx="3270">
                  <c:v>44903.363888888889</c:v>
                </c:pt>
                <c:pt idx="3271">
                  <c:v>44903.363888888889</c:v>
                </c:pt>
                <c:pt idx="3272">
                  <c:v>44903.364583333336</c:v>
                </c:pt>
                <c:pt idx="3273">
                  <c:v>44903.364583333336</c:v>
                </c:pt>
                <c:pt idx="3274">
                  <c:v>44903.365277777775</c:v>
                </c:pt>
                <c:pt idx="3275">
                  <c:v>44903.365972222222</c:v>
                </c:pt>
                <c:pt idx="3276">
                  <c:v>44903.366666666669</c:v>
                </c:pt>
                <c:pt idx="3277">
                  <c:v>44903.367361111108</c:v>
                </c:pt>
                <c:pt idx="3278">
                  <c:v>44903.368055555555</c:v>
                </c:pt>
                <c:pt idx="3279">
                  <c:v>44903.368750000001</c:v>
                </c:pt>
                <c:pt idx="3280">
                  <c:v>44903.370138888888</c:v>
                </c:pt>
                <c:pt idx="3281">
                  <c:v>44903.37222222222</c:v>
                </c:pt>
                <c:pt idx="3282">
                  <c:v>44903.375694444447</c:v>
                </c:pt>
                <c:pt idx="3283">
                  <c:v>44903.379166666666</c:v>
                </c:pt>
                <c:pt idx="3284">
                  <c:v>44903.382638888892</c:v>
                </c:pt>
                <c:pt idx="3285">
                  <c:v>44903.386111111111</c:v>
                </c:pt>
                <c:pt idx="3286">
                  <c:v>44903.38958333333</c:v>
                </c:pt>
                <c:pt idx="3287">
                  <c:v>44903.393055555556</c:v>
                </c:pt>
                <c:pt idx="3288">
                  <c:v>44903.396527777775</c:v>
                </c:pt>
                <c:pt idx="3289">
                  <c:v>44903.4</c:v>
                </c:pt>
                <c:pt idx="3290">
                  <c:v>44903.40347222222</c:v>
                </c:pt>
                <c:pt idx="3291">
                  <c:v>44903.406944444447</c:v>
                </c:pt>
                <c:pt idx="3292">
                  <c:v>44903.410416666666</c:v>
                </c:pt>
                <c:pt idx="3293">
                  <c:v>44903.413888888892</c:v>
                </c:pt>
                <c:pt idx="3294">
                  <c:v>44903.417361111111</c:v>
                </c:pt>
                <c:pt idx="3295">
                  <c:v>44903.421527777777</c:v>
                </c:pt>
                <c:pt idx="3296">
                  <c:v>44903.425000000003</c:v>
                </c:pt>
                <c:pt idx="3297">
                  <c:v>44903.428472222222</c:v>
                </c:pt>
                <c:pt idx="3298">
                  <c:v>44903.431944444441</c:v>
                </c:pt>
                <c:pt idx="3299">
                  <c:v>44903.435416666667</c:v>
                </c:pt>
                <c:pt idx="3300">
                  <c:v>44903.438888888886</c:v>
                </c:pt>
                <c:pt idx="3301">
                  <c:v>44903.442361111112</c:v>
                </c:pt>
                <c:pt idx="3302">
                  <c:v>44903.445833333331</c:v>
                </c:pt>
                <c:pt idx="3303">
                  <c:v>44903.449305555558</c:v>
                </c:pt>
                <c:pt idx="3304">
                  <c:v>44903.452777777777</c:v>
                </c:pt>
                <c:pt idx="3305">
                  <c:v>44903.456944444442</c:v>
                </c:pt>
                <c:pt idx="3306">
                  <c:v>44903.460416666669</c:v>
                </c:pt>
                <c:pt idx="3307">
                  <c:v>44903.463888888888</c:v>
                </c:pt>
                <c:pt idx="3308">
                  <c:v>44903.467361111114</c:v>
                </c:pt>
                <c:pt idx="3309">
                  <c:v>44903.470833333333</c:v>
                </c:pt>
                <c:pt idx="3310">
                  <c:v>44903.474305555559</c:v>
                </c:pt>
                <c:pt idx="3311">
                  <c:v>44903.477777777778</c:v>
                </c:pt>
                <c:pt idx="3312">
                  <c:v>44903.481249999997</c:v>
                </c:pt>
                <c:pt idx="3313">
                  <c:v>44903.484722222223</c:v>
                </c:pt>
                <c:pt idx="3314">
                  <c:v>44903.488194444442</c:v>
                </c:pt>
                <c:pt idx="3315">
                  <c:v>44903.491666666669</c:v>
                </c:pt>
                <c:pt idx="3316">
                  <c:v>44903.495833333334</c:v>
                </c:pt>
                <c:pt idx="3317">
                  <c:v>44903.499305555553</c:v>
                </c:pt>
                <c:pt idx="3318">
                  <c:v>44903.50277777778</c:v>
                </c:pt>
                <c:pt idx="3319">
                  <c:v>44903.506249999999</c:v>
                </c:pt>
                <c:pt idx="3320">
                  <c:v>44903.509722222225</c:v>
                </c:pt>
                <c:pt idx="3321">
                  <c:v>44903.513194444444</c:v>
                </c:pt>
                <c:pt idx="3322">
                  <c:v>44903.51666666667</c:v>
                </c:pt>
                <c:pt idx="3323">
                  <c:v>44903.520138888889</c:v>
                </c:pt>
                <c:pt idx="3324">
                  <c:v>44903.520138888889</c:v>
                </c:pt>
                <c:pt idx="3325">
                  <c:v>44903.520833333336</c:v>
                </c:pt>
                <c:pt idx="3326">
                  <c:v>44903.521527777775</c:v>
                </c:pt>
                <c:pt idx="3327">
                  <c:v>44903.522222222222</c:v>
                </c:pt>
                <c:pt idx="3328">
                  <c:v>44903.525000000001</c:v>
                </c:pt>
                <c:pt idx="3329">
                  <c:v>44903.525694444441</c:v>
                </c:pt>
                <c:pt idx="3330">
                  <c:v>44903.526388888888</c:v>
                </c:pt>
                <c:pt idx="3331">
                  <c:v>44903.527083333334</c:v>
                </c:pt>
                <c:pt idx="3332">
                  <c:v>44903.527777777781</c:v>
                </c:pt>
                <c:pt idx="3333">
                  <c:v>44903.527777777781</c:v>
                </c:pt>
                <c:pt idx="3334">
                  <c:v>44903.52847222222</c:v>
                </c:pt>
                <c:pt idx="3335">
                  <c:v>44903.52847222222</c:v>
                </c:pt>
                <c:pt idx="3336">
                  <c:v>44903.529166666667</c:v>
                </c:pt>
                <c:pt idx="3337">
                  <c:v>44903.529166666667</c:v>
                </c:pt>
                <c:pt idx="3338">
                  <c:v>44903.529861111114</c:v>
                </c:pt>
                <c:pt idx="3339">
                  <c:v>44903.529861111114</c:v>
                </c:pt>
                <c:pt idx="3340">
                  <c:v>44903.530555555553</c:v>
                </c:pt>
                <c:pt idx="3341">
                  <c:v>44903.530555555553</c:v>
                </c:pt>
                <c:pt idx="3342">
                  <c:v>44903.53125</c:v>
                </c:pt>
                <c:pt idx="3343">
                  <c:v>44903.531944444447</c:v>
                </c:pt>
                <c:pt idx="3344">
                  <c:v>44903.531944444447</c:v>
                </c:pt>
                <c:pt idx="3345">
                  <c:v>44903.532638888886</c:v>
                </c:pt>
                <c:pt idx="3346">
                  <c:v>44903.532638888886</c:v>
                </c:pt>
                <c:pt idx="3347">
                  <c:v>44903.533333333333</c:v>
                </c:pt>
                <c:pt idx="3348">
                  <c:v>44903.533333333333</c:v>
                </c:pt>
                <c:pt idx="3349">
                  <c:v>44903.53402777778</c:v>
                </c:pt>
                <c:pt idx="3350">
                  <c:v>44903.53402777778</c:v>
                </c:pt>
                <c:pt idx="3351">
                  <c:v>44903.534722222219</c:v>
                </c:pt>
                <c:pt idx="3352">
                  <c:v>44903.535416666666</c:v>
                </c:pt>
                <c:pt idx="3353">
                  <c:v>44903.536805555559</c:v>
                </c:pt>
                <c:pt idx="3354">
                  <c:v>44903.539583333331</c:v>
                </c:pt>
                <c:pt idx="3355">
                  <c:v>44903.540972222225</c:v>
                </c:pt>
                <c:pt idx="3356">
                  <c:v>44903.542361111111</c:v>
                </c:pt>
                <c:pt idx="3357">
                  <c:v>44903.545138888891</c:v>
                </c:pt>
                <c:pt idx="3358">
                  <c:v>44903.547222222223</c:v>
                </c:pt>
                <c:pt idx="3359">
                  <c:v>44903.550694444442</c:v>
                </c:pt>
                <c:pt idx="3360">
                  <c:v>44903.551388888889</c:v>
                </c:pt>
                <c:pt idx="3361">
                  <c:v>44903.552777777775</c:v>
                </c:pt>
                <c:pt idx="3362">
                  <c:v>44903.554166666669</c:v>
                </c:pt>
                <c:pt idx="3363">
                  <c:v>44903.554861111108</c:v>
                </c:pt>
                <c:pt idx="3364">
                  <c:v>44903.556250000001</c:v>
                </c:pt>
                <c:pt idx="3365">
                  <c:v>44903.557638888888</c:v>
                </c:pt>
                <c:pt idx="3366">
                  <c:v>44903.558333333334</c:v>
                </c:pt>
                <c:pt idx="3367">
                  <c:v>44903.55972222222</c:v>
                </c:pt>
                <c:pt idx="3368">
                  <c:v>44903.561111111114</c:v>
                </c:pt>
                <c:pt idx="3369">
                  <c:v>44903.561805555553</c:v>
                </c:pt>
                <c:pt idx="3370">
                  <c:v>44903.56527777778</c:v>
                </c:pt>
                <c:pt idx="3371">
                  <c:v>44903.565972222219</c:v>
                </c:pt>
                <c:pt idx="3372">
                  <c:v>44903.569444444445</c:v>
                </c:pt>
                <c:pt idx="3373">
                  <c:v>44903.572916666664</c:v>
                </c:pt>
                <c:pt idx="3374">
                  <c:v>44903.576388888891</c:v>
                </c:pt>
                <c:pt idx="3375">
                  <c:v>44903.578472222223</c:v>
                </c:pt>
                <c:pt idx="3376">
                  <c:v>44903.580555555556</c:v>
                </c:pt>
                <c:pt idx="3377">
                  <c:v>44903.582638888889</c:v>
                </c:pt>
                <c:pt idx="3378">
                  <c:v>44903.583333333336</c:v>
                </c:pt>
                <c:pt idx="3379">
                  <c:v>44903.586111111108</c:v>
                </c:pt>
                <c:pt idx="3380">
                  <c:v>44903.588888888888</c:v>
                </c:pt>
                <c:pt idx="3381">
                  <c:v>44903.590277777781</c:v>
                </c:pt>
                <c:pt idx="3382">
                  <c:v>44903.59375</c:v>
                </c:pt>
                <c:pt idx="3383">
                  <c:v>44903.597222222219</c:v>
                </c:pt>
                <c:pt idx="3384">
                  <c:v>44903.597916666666</c:v>
                </c:pt>
                <c:pt idx="3385">
                  <c:v>44903.599305555559</c:v>
                </c:pt>
                <c:pt idx="3386">
                  <c:v>44903.601388888892</c:v>
                </c:pt>
                <c:pt idx="3387">
                  <c:v>44903.602083333331</c:v>
                </c:pt>
                <c:pt idx="3388">
                  <c:v>44903.603472222225</c:v>
                </c:pt>
                <c:pt idx="3389">
                  <c:v>44903.606944444444</c:v>
                </c:pt>
                <c:pt idx="3390">
                  <c:v>44903.61041666667</c:v>
                </c:pt>
                <c:pt idx="3391">
                  <c:v>44903.613194444442</c:v>
                </c:pt>
                <c:pt idx="3392">
                  <c:v>44903.613194444442</c:v>
                </c:pt>
                <c:pt idx="3393">
                  <c:v>44903.615972222222</c:v>
                </c:pt>
                <c:pt idx="3394">
                  <c:v>44903.618055555555</c:v>
                </c:pt>
                <c:pt idx="3395">
                  <c:v>44903.621527777781</c:v>
                </c:pt>
                <c:pt idx="3396">
                  <c:v>44903.623611111114</c:v>
                </c:pt>
                <c:pt idx="3397">
                  <c:v>44903.625694444447</c:v>
                </c:pt>
                <c:pt idx="3398">
                  <c:v>44903.626388888886</c:v>
                </c:pt>
                <c:pt idx="3399">
                  <c:v>44903.629861111112</c:v>
                </c:pt>
                <c:pt idx="3400">
                  <c:v>44903.631944444445</c:v>
                </c:pt>
                <c:pt idx="3401">
                  <c:v>44903.632638888892</c:v>
                </c:pt>
                <c:pt idx="3402">
                  <c:v>44903.636111111111</c:v>
                </c:pt>
                <c:pt idx="3403">
                  <c:v>44903.63958333333</c:v>
                </c:pt>
                <c:pt idx="3404">
                  <c:v>44903.642361111109</c:v>
                </c:pt>
                <c:pt idx="3405">
                  <c:v>44903.643750000003</c:v>
                </c:pt>
                <c:pt idx="3406">
                  <c:v>44903.644444444442</c:v>
                </c:pt>
                <c:pt idx="3407">
                  <c:v>44903.646527777775</c:v>
                </c:pt>
                <c:pt idx="3408">
                  <c:v>44903.647916666669</c:v>
                </c:pt>
                <c:pt idx="3409">
                  <c:v>44903.649305555555</c:v>
                </c:pt>
                <c:pt idx="3410">
                  <c:v>44903.652083333334</c:v>
                </c:pt>
                <c:pt idx="3411">
                  <c:v>44903.655555555553</c:v>
                </c:pt>
                <c:pt idx="3412">
                  <c:v>44903.65902777778</c:v>
                </c:pt>
                <c:pt idx="3413">
                  <c:v>44903.660416666666</c:v>
                </c:pt>
                <c:pt idx="3414">
                  <c:v>44903.662499999999</c:v>
                </c:pt>
                <c:pt idx="3415">
                  <c:v>44903.665277777778</c:v>
                </c:pt>
                <c:pt idx="3416">
                  <c:v>44903.668055555558</c:v>
                </c:pt>
                <c:pt idx="3417">
                  <c:v>44903.670138888891</c:v>
                </c:pt>
                <c:pt idx="3418">
                  <c:v>44903.67083333333</c:v>
                </c:pt>
                <c:pt idx="3419">
                  <c:v>44903.674305555556</c:v>
                </c:pt>
                <c:pt idx="3420">
                  <c:v>44903.677777777775</c:v>
                </c:pt>
                <c:pt idx="3421">
                  <c:v>44903.679166666669</c:v>
                </c:pt>
                <c:pt idx="3422">
                  <c:v>44903.679861111108</c:v>
                </c:pt>
                <c:pt idx="3423">
                  <c:v>44903.680555555555</c:v>
                </c:pt>
                <c:pt idx="3424">
                  <c:v>44903.682638888888</c:v>
                </c:pt>
                <c:pt idx="3425">
                  <c:v>44903.686111111114</c:v>
                </c:pt>
                <c:pt idx="3426">
                  <c:v>44903.686805555553</c:v>
                </c:pt>
                <c:pt idx="3427">
                  <c:v>44903.686805555553</c:v>
                </c:pt>
                <c:pt idx="3428">
                  <c:v>44903.686805555553</c:v>
                </c:pt>
                <c:pt idx="3429">
                  <c:v>44903.686805555553</c:v>
                </c:pt>
                <c:pt idx="3430">
                  <c:v>44903.6875</c:v>
                </c:pt>
                <c:pt idx="3431">
                  <c:v>44903.6875</c:v>
                </c:pt>
                <c:pt idx="3432">
                  <c:v>44903.6875</c:v>
                </c:pt>
                <c:pt idx="3433">
                  <c:v>44903.6875</c:v>
                </c:pt>
                <c:pt idx="3434">
                  <c:v>44903.6875</c:v>
                </c:pt>
                <c:pt idx="3435">
                  <c:v>44903.688194444447</c:v>
                </c:pt>
                <c:pt idx="3436">
                  <c:v>44903.688194444447</c:v>
                </c:pt>
                <c:pt idx="3437">
                  <c:v>44903.688194444447</c:v>
                </c:pt>
                <c:pt idx="3438">
                  <c:v>44903.688888888886</c:v>
                </c:pt>
                <c:pt idx="3439">
                  <c:v>44903.688888888886</c:v>
                </c:pt>
                <c:pt idx="3440">
                  <c:v>44903.69027777778</c:v>
                </c:pt>
                <c:pt idx="3441">
                  <c:v>44903.693749999999</c:v>
                </c:pt>
                <c:pt idx="3442">
                  <c:v>44903.696527777778</c:v>
                </c:pt>
                <c:pt idx="3443">
                  <c:v>44903.698611111111</c:v>
                </c:pt>
                <c:pt idx="3444">
                  <c:v>44903.699305555558</c:v>
                </c:pt>
                <c:pt idx="3445">
                  <c:v>44903.701388888891</c:v>
                </c:pt>
                <c:pt idx="3446">
                  <c:v>44903.703472222223</c:v>
                </c:pt>
                <c:pt idx="3447">
                  <c:v>44903.706944444442</c:v>
                </c:pt>
                <c:pt idx="3448">
                  <c:v>44903.710416666669</c:v>
                </c:pt>
                <c:pt idx="3449">
                  <c:v>44903.713888888888</c:v>
                </c:pt>
                <c:pt idx="3450">
                  <c:v>44903.717361111114</c:v>
                </c:pt>
                <c:pt idx="3451">
                  <c:v>44903.720833333333</c:v>
                </c:pt>
                <c:pt idx="3452">
                  <c:v>44903.724305555559</c:v>
                </c:pt>
                <c:pt idx="3453">
                  <c:v>44903.727777777778</c:v>
                </c:pt>
                <c:pt idx="3454">
                  <c:v>44903.731249999997</c:v>
                </c:pt>
                <c:pt idx="3455">
                  <c:v>44903.734722222223</c:v>
                </c:pt>
                <c:pt idx="3456">
                  <c:v>44903.738888888889</c:v>
                </c:pt>
                <c:pt idx="3457">
                  <c:v>44903.742361111108</c:v>
                </c:pt>
                <c:pt idx="3458">
                  <c:v>44903.745833333334</c:v>
                </c:pt>
                <c:pt idx="3459">
                  <c:v>44903.749305555553</c:v>
                </c:pt>
                <c:pt idx="3460">
                  <c:v>44903.75277777778</c:v>
                </c:pt>
                <c:pt idx="3461">
                  <c:v>44903.756249999999</c:v>
                </c:pt>
                <c:pt idx="3462">
                  <c:v>44903.759722222225</c:v>
                </c:pt>
                <c:pt idx="3463">
                  <c:v>44903.763194444444</c:v>
                </c:pt>
                <c:pt idx="3464">
                  <c:v>44903.76666666667</c:v>
                </c:pt>
                <c:pt idx="3465">
                  <c:v>44903.770138888889</c:v>
                </c:pt>
                <c:pt idx="3466">
                  <c:v>44903.773611111108</c:v>
                </c:pt>
                <c:pt idx="3467">
                  <c:v>44903.777083333334</c:v>
                </c:pt>
                <c:pt idx="3468">
                  <c:v>44903.780555555553</c:v>
                </c:pt>
                <c:pt idx="3469">
                  <c:v>44903.78402777778</c:v>
                </c:pt>
                <c:pt idx="3470">
                  <c:v>44903.787499999999</c:v>
                </c:pt>
                <c:pt idx="3471">
                  <c:v>44903.791666666664</c:v>
                </c:pt>
                <c:pt idx="3472">
                  <c:v>44903.795138888891</c:v>
                </c:pt>
                <c:pt idx="3473">
                  <c:v>44903.798611111109</c:v>
                </c:pt>
                <c:pt idx="3474">
                  <c:v>44903.802083333336</c:v>
                </c:pt>
                <c:pt idx="3475">
                  <c:v>44903.804861111108</c:v>
                </c:pt>
                <c:pt idx="3476">
                  <c:v>44903.808333333334</c:v>
                </c:pt>
                <c:pt idx="3477">
                  <c:v>44903.811805555553</c:v>
                </c:pt>
                <c:pt idx="3478">
                  <c:v>44903.81527777778</c:v>
                </c:pt>
                <c:pt idx="3479">
                  <c:v>44903.818055555559</c:v>
                </c:pt>
                <c:pt idx="3480">
                  <c:v>44903.820833333331</c:v>
                </c:pt>
                <c:pt idx="3481">
                  <c:v>44903.824305555558</c:v>
                </c:pt>
                <c:pt idx="3482">
                  <c:v>44903.827777777777</c:v>
                </c:pt>
                <c:pt idx="3483">
                  <c:v>44903.831250000003</c:v>
                </c:pt>
                <c:pt idx="3484">
                  <c:v>44903.834722222222</c:v>
                </c:pt>
                <c:pt idx="3485">
                  <c:v>44903.838194444441</c:v>
                </c:pt>
                <c:pt idx="3486">
                  <c:v>44903.841666666667</c:v>
                </c:pt>
                <c:pt idx="3487">
                  <c:v>44903.845138888886</c:v>
                </c:pt>
                <c:pt idx="3488">
                  <c:v>44903.849305555559</c:v>
                </c:pt>
                <c:pt idx="3489">
                  <c:v>44903.852777777778</c:v>
                </c:pt>
                <c:pt idx="3490">
                  <c:v>44903.853472222225</c:v>
                </c:pt>
                <c:pt idx="3491">
                  <c:v>44903.853472222225</c:v>
                </c:pt>
                <c:pt idx="3492">
                  <c:v>44903.853472222225</c:v>
                </c:pt>
                <c:pt idx="3493">
                  <c:v>44903.854166666664</c:v>
                </c:pt>
                <c:pt idx="3494">
                  <c:v>44903.854166666664</c:v>
                </c:pt>
                <c:pt idx="3495">
                  <c:v>44903.854166666664</c:v>
                </c:pt>
                <c:pt idx="3496">
                  <c:v>44903.854861111111</c:v>
                </c:pt>
                <c:pt idx="3497">
                  <c:v>44903.854861111111</c:v>
                </c:pt>
                <c:pt idx="3498">
                  <c:v>44903.855555555558</c:v>
                </c:pt>
                <c:pt idx="3499">
                  <c:v>44903.855555555558</c:v>
                </c:pt>
                <c:pt idx="3500">
                  <c:v>44903.857638888891</c:v>
                </c:pt>
                <c:pt idx="3501">
                  <c:v>44903.861111111109</c:v>
                </c:pt>
                <c:pt idx="3502">
                  <c:v>44903.863194444442</c:v>
                </c:pt>
                <c:pt idx="3503">
                  <c:v>44903.865972222222</c:v>
                </c:pt>
                <c:pt idx="3504">
                  <c:v>44903.868055555555</c:v>
                </c:pt>
                <c:pt idx="3505">
                  <c:v>44903.869444444441</c:v>
                </c:pt>
                <c:pt idx="3506">
                  <c:v>44903.871527777781</c:v>
                </c:pt>
                <c:pt idx="3507">
                  <c:v>44903.87222222222</c:v>
                </c:pt>
                <c:pt idx="3508">
                  <c:v>44903.875694444447</c:v>
                </c:pt>
                <c:pt idx="3509">
                  <c:v>44903.878472222219</c:v>
                </c:pt>
                <c:pt idx="3510">
                  <c:v>44903.881944444445</c:v>
                </c:pt>
                <c:pt idx="3511">
                  <c:v>44903.885416666664</c:v>
                </c:pt>
                <c:pt idx="3512">
                  <c:v>44903.888888888891</c:v>
                </c:pt>
                <c:pt idx="3513">
                  <c:v>44903.892361111109</c:v>
                </c:pt>
                <c:pt idx="3514">
                  <c:v>44903.895833333336</c:v>
                </c:pt>
                <c:pt idx="3515">
                  <c:v>44903.9</c:v>
                </c:pt>
                <c:pt idx="3516">
                  <c:v>44903.90347222222</c:v>
                </c:pt>
                <c:pt idx="3517">
                  <c:v>44903.906944444447</c:v>
                </c:pt>
                <c:pt idx="3518">
                  <c:v>44903.910416666666</c:v>
                </c:pt>
                <c:pt idx="3519">
                  <c:v>44903.913888888892</c:v>
                </c:pt>
                <c:pt idx="3520">
                  <c:v>44903.917361111111</c:v>
                </c:pt>
                <c:pt idx="3521">
                  <c:v>44903.92083333333</c:v>
                </c:pt>
                <c:pt idx="3522">
                  <c:v>44903.924305555556</c:v>
                </c:pt>
                <c:pt idx="3523">
                  <c:v>44903.927777777775</c:v>
                </c:pt>
                <c:pt idx="3524">
                  <c:v>44903.930555555555</c:v>
                </c:pt>
                <c:pt idx="3525">
                  <c:v>44903.93472222222</c:v>
                </c:pt>
                <c:pt idx="3526">
                  <c:v>44903.938194444447</c:v>
                </c:pt>
                <c:pt idx="3527">
                  <c:v>44903.939583333333</c:v>
                </c:pt>
                <c:pt idx="3528">
                  <c:v>44903.943055555559</c:v>
                </c:pt>
                <c:pt idx="3529">
                  <c:v>44903.946527777778</c:v>
                </c:pt>
                <c:pt idx="3530">
                  <c:v>44903.95</c:v>
                </c:pt>
                <c:pt idx="3531">
                  <c:v>44903.953472222223</c:v>
                </c:pt>
                <c:pt idx="3532">
                  <c:v>44903.956944444442</c:v>
                </c:pt>
                <c:pt idx="3533">
                  <c:v>44903.958333333336</c:v>
                </c:pt>
                <c:pt idx="3534">
                  <c:v>44903.961805555555</c:v>
                </c:pt>
                <c:pt idx="3535">
                  <c:v>44903.963888888888</c:v>
                </c:pt>
                <c:pt idx="3536">
                  <c:v>44903.967361111114</c:v>
                </c:pt>
                <c:pt idx="3537">
                  <c:v>44903.970833333333</c:v>
                </c:pt>
                <c:pt idx="3538">
                  <c:v>44903.974305555559</c:v>
                </c:pt>
                <c:pt idx="3539">
                  <c:v>44903.977777777778</c:v>
                </c:pt>
                <c:pt idx="3540">
                  <c:v>44903.981249999997</c:v>
                </c:pt>
                <c:pt idx="3541">
                  <c:v>44903.98541666667</c:v>
                </c:pt>
                <c:pt idx="3542">
                  <c:v>44903.988888888889</c:v>
                </c:pt>
                <c:pt idx="3543">
                  <c:v>44903.992361111108</c:v>
                </c:pt>
                <c:pt idx="3544">
                  <c:v>44903.995833333334</c:v>
                </c:pt>
                <c:pt idx="3545">
                  <c:v>44903.999305555553</c:v>
                </c:pt>
                <c:pt idx="3546">
                  <c:v>44904.000694444447</c:v>
                </c:pt>
              </c:numCache>
            </c:numRef>
          </c:xVal>
          <c:yVal>
            <c:numRef>
              <c:f>'new data nov-dec 2022'!$F$5274:$F$8820</c:f>
              <c:numCache>
                <c:formatCode>0.00E+00</c:formatCode>
                <c:ptCount val="3547"/>
                <c:pt idx="0">
                  <c:v>269</c:v>
                </c:pt>
                <c:pt idx="1">
                  <c:v>260</c:v>
                </c:pt>
                <c:pt idx="2">
                  <c:v>257</c:v>
                </c:pt>
                <c:pt idx="3">
                  <c:v>252</c:v>
                </c:pt>
                <c:pt idx="4">
                  <c:v>250</c:v>
                </c:pt>
                <c:pt idx="5">
                  <c:v>252</c:v>
                </c:pt>
                <c:pt idx="6">
                  <c:v>248</c:v>
                </c:pt>
                <c:pt idx="7">
                  <c:v>241</c:v>
                </c:pt>
                <c:pt idx="8">
                  <c:v>237</c:v>
                </c:pt>
                <c:pt idx="9">
                  <c:v>232</c:v>
                </c:pt>
                <c:pt idx="10">
                  <c:v>229</c:v>
                </c:pt>
                <c:pt idx="11">
                  <c:v>228</c:v>
                </c:pt>
                <c:pt idx="12">
                  <c:v>222</c:v>
                </c:pt>
                <c:pt idx="13">
                  <c:v>219</c:v>
                </c:pt>
                <c:pt idx="14">
                  <c:v>221</c:v>
                </c:pt>
                <c:pt idx="15">
                  <c:v>217</c:v>
                </c:pt>
                <c:pt idx="16">
                  <c:v>215</c:v>
                </c:pt>
                <c:pt idx="17">
                  <c:v>209</c:v>
                </c:pt>
                <c:pt idx="18">
                  <c:v>208</c:v>
                </c:pt>
                <c:pt idx="19">
                  <c:v>207</c:v>
                </c:pt>
                <c:pt idx="20">
                  <c:v>203</c:v>
                </c:pt>
                <c:pt idx="21">
                  <c:v>199</c:v>
                </c:pt>
                <c:pt idx="22">
                  <c:v>201</c:v>
                </c:pt>
                <c:pt idx="23">
                  <c:v>199</c:v>
                </c:pt>
                <c:pt idx="24">
                  <c:v>196</c:v>
                </c:pt>
                <c:pt idx="25">
                  <c:v>193</c:v>
                </c:pt>
                <c:pt idx="26">
                  <c:v>194</c:v>
                </c:pt>
                <c:pt idx="27">
                  <c:v>192</c:v>
                </c:pt>
                <c:pt idx="28">
                  <c:v>191</c:v>
                </c:pt>
                <c:pt idx="29">
                  <c:v>202</c:v>
                </c:pt>
                <c:pt idx="30">
                  <c:v>233</c:v>
                </c:pt>
                <c:pt idx="31">
                  <c:v>250</c:v>
                </c:pt>
                <c:pt idx="32">
                  <c:v>235</c:v>
                </c:pt>
                <c:pt idx="33">
                  <c:v>221</c:v>
                </c:pt>
                <c:pt idx="34">
                  <c:v>207</c:v>
                </c:pt>
                <c:pt idx="35">
                  <c:v>196</c:v>
                </c:pt>
                <c:pt idx="36">
                  <c:v>191</c:v>
                </c:pt>
                <c:pt idx="37">
                  <c:v>181</c:v>
                </c:pt>
                <c:pt idx="38">
                  <c:v>171</c:v>
                </c:pt>
                <c:pt idx="39">
                  <c:v>162</c:v>
                </c:pt>
                <c:pt idx="40">
                  <c:v>153</c:v>
                </c:pt>
                <c:pt idx="41">
                  <c:v>147</c:v>
                </c:pt>
                <c:pt idx="42">
                  <c:v>139</c:v>
                </c:pt>
                <c:pt idx="43">
                  <c:v>132</c:v>
                </c:pt>
                <c:pt idx="44">
                  <c:v>125</c:v>
                </c:pt>
                <c:pt idx="45">
                  <c:v>123</c:v>
                </c:pt>
                <c:pt idx="46">
                  <c:v>117</c:v>
                </c:pt>
                <c:pt idx="47">
                  <c:v>113</c:v>
                </c:pt>
                <c:pt idx="48">
                  <c:v>110</c:v>
                </c:pt>
                <c:pt idx="49">
                  <c:v>107</c:v>
                </c:pt>
                <c:pt idx="50">
                  <c:v>107</c:v>
                </c:pt>
                <c:pt idx="51">
                  <c:v>104</c:v>
                </c:pt>
                <c:pt idx="52">
                  <c:v>104</c:v>
                </c:pt>
                <c:pt idx="53">
                  <c:v>104</c:v>
                </c:pt>
                <c:pt idx="54">
                  <c:v>102</c:v>
                </c:pt>
                <c:pt idx="55">
                  <c:v>106</c:v>
                </c:pt>
                <c:pt idx="56">
                  <c:v>107</c:v>
                </c:pt>
                <c:pt idx="57">
                  <c:v>108</c:v>
                </c:pt>
                <c:pt idx="58">
                  <c:v>110</c:v>
                </c:pt>
                <c:pt idx="59">
                  <c:v>110</c:v>
                </c:pt>
                <c:pt idx="60">
                  <c:v>109</c:v>
                </c:pt>
                <c:pt idx="61">
                  <c:v>110</c:v>
                </c:pt>
                <c:pt idx="62">
                  <c:v>106</c:v>
                </c:pt>
                <c:pt idx="63">
                  <c:v>109</c:v>
                </c:pt>
                <c:pt idx="64">
                  <c:v>103</c:v>
                </c:pt>
                <c:pt idx="65">
                  <c:v>103</c:v>
                </c:pt>
                <c:pt idx="66">
                  <c:v>102</c:v>
                </c:pt>
                <c:pt idx="67">
                  <c:v>102</c:v>
                </c:pt>
                <c:pt idx="68">
                  <c:v>102</c:v>
                </c:pt>
                <c:pt idx="69">
                  <c:v>100</c:v>
                </c:pt>
                <c:pt idx="70">
                  <c:v>100</c:v>
                </c:pt>
                <c:pt idx="71">
                  <c:v>102</c:v>
                </c:pt>
                <c:pt idx="72">
                  <c:v>100</c:v>
                </c:pt>
                <c:pt idx="73">
                  <c:v>104</c:v>
                </c:pt>
                <c:pt idx="74">
                  <c:v>98</c:v>
                </c:pt>
                <c:pt idx="75">
                  <c:v>101</c:v>
                </c:pt>
                <c:pt idx="76">
                  <c:v>100</c:v>
                </c:pt>
                <c:pt idx="77">
                  <c:v>97</c:v>
                </c:pt>
                <c:pt idx="78">
                  <c:v>96</c:v>
                </c:pt>
                <c:pt idx="79">
                  <c:v>96</c:v>
                </c:pt>
                <c:pt idx="80">
                  <c:v>94</c:v>
                </c:pt>
                <c:pt idx="81">
                  <c:v>96</c:v>
                </c:pt>
                <c:pt idx="82">
                  <c:v>93</c:v>
                </c:pt>
                <c:pt idx="83">
                  <c:v>95</c:v>
                </c:pt>
                <c:pt idx="84">
                  <c:v>94</c:v>
                </c:pt>
                <c:pt idx="85">
                  <c:v>115</c:v>
                </c:pt>
                <c:pt idx="86">
                  <c:v>149</c:v>
                </c:pt>
                <c:pt idx="87">
                  <c:v>192</c:v>
                </c:pt>
                <c:pt idx="88">
                  <c:v>221</c:v>
                </c:pt>
                <c:pt idx="89">
                  <c:v>173</c:v>
                </c:pt>
                <c:pt idx="90">
                  <c:v>143</c:v>
                </c:pt>
                <c:pt idx="91">
                  <c:v>116</c:v>
                </c:pt>
                <c:pt idx="92">
                  <c:v>108</c:v>
                </c:pt>
                <c:pt idx="93">
                  <c:v>101</c:v>
                </c:pt>
                <c:pt idx="94">
                  <c:v>93</c:v>
                </c:pt>
                <c:pt idx="95">
                  <c:v>88</c:v>
                </c:pt>
                <c:pt idx="96">
                  <c:v>83</c:v>
                </c:pt>
                <c:pt idx="97">
                  <c:v>88</c:v>
                </c:pt>
                <c:pt idx="98">
                  <c:v>95</c:v>
                </c:pt>
                <c:pt idx="99">
                  <c:v>104</c:v>
                </c:pt>
                <c:pt idx="100">
                  <c:v>111</c:v>
                </c:pt>
                <c:pt idx="101">
                  <c:v>119</c:v>
                </c:pt>
                <c:pt idx="102">
                  <c:v>125</c:v>
                </c:pt>
                <c:pt idx="103">
                  <c:v>134</c:v>
                </c:pt>
                <c:pt idx="104">
                  <c:v>141</c:v>
                </c:pt>
                <c:pt idx="105">
                  <c:v>149</c:v>
                </c:pt>
                <c:pt idx="106">
                  <c:v>157</c:v>
                </c:pt>
                <c:pt idx="107">
                  <c:v>167</c:v>
                </c:pt>
                <c:pt idx="108">
                  <c:v>179</c:v>
                </c:pt>
                <c:pt idx="109">
                  <c:v>191</c:v>
                </c:pt>
                <c:pt idx="110">
                  <c:v>204</c:v>
                </c:pt>
                <c:pt idx="111">
                  <c:v>216</c:v>
                </c:pt>
                <c:pt idx="112">
                  <c:v>229</c:v>
                </c:pt>
                <c:pt idx="113">
                  <c:v>241</c:v>
                </c:pt>
                <c:pt idx="114">
                  <c:v>257</c:v>
                </c:pt>
                <c:pt idx="115">
                  <c:v>274</c:v>
                </c:pt>
                <c:pt idx="116">
                  <c:v>288</c:v>
                </c:pt>
                <c:pt idx="117">
                  <c:v>305</c:v>
                </c:pt>
                <c:pt idx="118">
                  <c:v>324</c:v>
                </c:pt>
                <c:pt idx="119">
                  <c:v>343</c:v>
                </c:pt>
                <c:pt idx="120">
                  <c:v>362</c:v>
                </c:pt>
                <c:pt idx="121">
                  <c:v>381</c:v>
                </c:pt>
                <c:pt idx="122">
                  <c:v>401</c:v>
                </c:pt>
                <c:pt idx="123">
                  <c:v>415</c:v>
                </c:pt>
                <c:pt idx="124">
                  <c:v>422</c:v>
                </c:pt>
                <c:pt idx="125">
                  <c:v>425</c:v>
                </c:pt>
                <c:pt idx="126">
                  <c:v>423</c:v>
                </c:pt>
                <c:pt idx="127">
                  <c:v>423</c:v>
                </c:pt>
                <c:pt idx="128">
                  <c:v>424</c:v>
                </c:pt>
                <c:pt idx="129">
                  <c:v>422</c:v>
                </c:pt>
                <c:pt idx="130">
                  <c:v>423</c:v>
                </c:pt>
                <c:pt idx="131">
                  <c:v>420</c:v>
                </c:pt>
                <c:pt idx="132">
                  <c:v>419</c:v>
                </c:pt>
                <c:pt idx="133">
                  <c:v>424</c:v>
                </c:pt>
                <c:pt idx="134">
                  <c:v>437</c:v>
                </c:pt>
                <c:pt idx="135">
                  <c:v>446</c:v>
                </c:pt>
                <c:pt idx="136">
                  <c:v>449</c:v>
                </c:pt>
                <c:pt idx="137">
                  <c:v>453</c:v>
                </c:pt>
                <c:pt idx="138">
                  <c:v>451</c:v>
                </c:pt>
                <c:pt idx="139">
                  <c:v>450</c:v>
                </c:pt>
                <c:pt idx="140">
                  <c:v>453</c:v>
                </c:pt>
                <c:pt idx="141">
                  <c:v>457</c:v>
                </c:pt>
                <c:pt idx="142">
                  <c:v>462</c:v>
                </c:pt>
                <c:pt idx="143">
                  <c:v>461</c:v>
                </c:pt>
                <c:pt idx="144">
                  <c:v>463</c:v>
                </c:pt>
                <c:pt idx="145">
                  <c:v>466</c:v>
                </c:pt>
                <c:pt idx="146">
                  <c:v>467</c:v>
                </c:pt>
                <c:pt idx="147">
                  <c:v>465</c:v>
                </c:pt>
                <c:pt idx="148">
                  <c:v>464</c:v>
                </c:pt>
                <c:pt idx="149">
                  <c:v>464</c:v>
                </c:pt>
                <c:pt idx="150">
                  <c:v>467</c:v>
                </c:pt>
                <c:pt idx="151">
                  <c:v>466</c:v>
                </c:pt>
                <c:pt idx="152">
                  <c:v>467</c:v>
                </c:pt>
                <c:pt idx="153">
                  <c:v>469</c:v>
                </c:pt>
                <c:pt idx="154">
                  <c:v>467</c:v>
                </c:pt>
                <c:pt idx="155">
                  <c:v>469</c:v>
                </c:pt>
                <c:pt idx="156">
                  <c:v>469</c:v>
                </c:pt>
                <c:pt idx="157">
                  <c:v>468</c:v>
                </c:pt>
                <c:pt idx="158">
                  <c:v>455</c:v>
                </c:pt>
                <c:pt idx="159">
                  <c:v>437</c:v>
                </c:pt>
                <c:pt idx="160">
                  <c:v>429</c:v>
                </c:pt>
                <c:pt idx="161">
                  <c:v>428</c:v>
                </c:pt>
                <c:pt idx="162">
                  <c:v>429</c:v>
                </c:pt>
                <c:pt idx="163">
                  <c:v>429</c:v>
                </c:pt>
                <c:pt idx="164">
                  <c:v>427</c:v>
                </c:pt>
                <c:pt idx="165">
                  <c:v>402</c:v>
                </c:pt>
                <c:pt idx="166">
                  <c:v>381</c:v>
                </c:pt>
                <c:pt idx="167">
                  <c:v>357</c:v>
                </c:pt>
                <c:pt idx="168">
                  <c:v>335</c:v>
                </c:pt>
                <c:pt idx="169">
                  <c:v>314</c:v>
                </c:pt>
                <c:pt idx="170">
                  <c:v>298</c:v>
                </c:pt>
                <c:pt idx="171">
                  <c:v>282</c:v>
                </c:pt>
                <c:pt idx="172">
                  <c:v>267</c:v>
                </c:pt>
                <c:pt idx="173">
                  <c:v>253</c:v>
                </c:pt>
                <c:pt idx="174">
                  <c:v>238</c:v>
                </c:pt>
                <c:pt idx="175">
                  <c:v>226</c:v>
                </c:pt>
                <c:pt idx="176">
                  <c:v>210</c:v>
                </c:pt>
                <c:pt idx="177">
                  <c:v>199</c:v>
                </c:pt>
                <c:pt idx="178">
                  <c:v>187</c:v>
                </c:pt>
                <c:pt idx="179">
                  <c:v>177</c:v>
                </c:pt>
                <c:pt idx="180">
                  <c:v>167</c:v>
                </c:pt>
                <c:pt idx="181">
                  <c:v>157</c:v>
                </c:pt>
                <c:pt idx="182">
                  <c:v>149</c:v>
                </c:pt>
                <c:pt idx="183">
                  <c:v>138</c:v>
                </c:pt>
                <c:pt idx="184">
                  <c:v>131</c:v>
                </c:pt>
                <c:pt idx="185">
                  <c:v>124</c:v>
                </c:pt>
                <c:pt idx="186">
                  <c:v>116</c:v>
                </c:pt>
                <c:pt idx="187">
                  <c:v>110</c:v>
                </c:pt>
                <c:pt idx="188">
                  <c:v>104</c:v>
                </c:pt>
                <c:pt idx="189">
                  <c:v>98</c:v>
                </c:pt>
                <c:pt idx="190">
                  <c:v>93</c:v>
                </c:pt>
                <c:pt idx="191">
                  <c:v>88</c:v>
                </c:pt>
                <c:pt idx="192">
                  <c:v>82</c:v>
                </c:pt>
                <c:pt idx="193">
                  <c:v>77</c:v>
                </c:pt>
                <c:pt idx="194">
                  <c:v>81</c:v>
                </c:pt>
                <c:pt idx="195">
                  <c:v>76</c:v>
                </c:pt>
                <c:pt idx="196">
                  <c:v>79</c:v>
                </c:pt>
                <c:pt idx="197">
                  <c:v>77</c:v>
                </c:pt>
                <c:pt idx="198">
                  <c:v>76</c:v>
                </c:pt>
                <c:pt idx="199">
                  <c:v>72</c:v>
                </c:pt>
                <c:pt idx="200">
                  <c:v>76</c:v>
                </c:pt>
                <c:pt idx="201">
                  <c:v>73</c:v>
                </c:pt>
                <c:pt idx="202">
                  <c:v>72</c:v>
                </c:pt>
                <c:pt idx="203">
                  <c:v>72</c:v>
                </c:pt>
                <c:pt idx="204">
                  <c:v>72</c:v>
                </c:pt>
                <c:pt idx="205">
                  <c:v>71</c:v>
                </c:pt>
                <c:pt idx="206">
                  <c:v>75</c:v>
                </c:pt>
                <c:pt idx="207">
                  <c:v>72</c:v>
                </c:pt>
                <c:pt idx="208">
                  <c:v>74</c:v>
                </c:pt>
                <c:pt idx="209">
                  <c:v>74</c:v>
                </c:pt>
                <c:pt idx="210">
                  <c:v>71</c:v>
                </c:pt>
                <c:pt idx="211">
                  <c:v>71</c:v>
                </c:pt>
                <c:pt idx="212">
                  <c:v>71</c:v>
                </c:pt>
                <c:pt idx="213">
                  <c:v>72</c:v>
                </c:pt>
                <c:pt idx="214">
                  <c:v>72</c:v>
                </c:pt>
                <c:pt idx="215">
                  <c:v>69</c:v>
                </c:pt>
                <c:pt idx="216">
                  <c:v>69</c:v>
                </c:pt>
                <c:pt idx="217">
                  <c:v>71</c:v>
                </c:pt>
                <c:pt idx="218">
                  <c:v>70</c:v>
                </c:pt>
                <c:pt idx="219">
                  <c:v>67</c:v>
                </c:pt>
                <c:pt idx="220">
                  <c:v>71</c:v>
                </c:pt>
                <c:pt idx="221">
                  <c:v>72</c:v>
                </c:pt>
                <c:pt idx="222">
                  <c:v>68</c:v>
                </c:pt>
                <c:pt idx="223">
                  <c:v>69</c:v>
                </c:pt>
                <c:pt idx="224">
                  <c:v>68</c:v>
                </c:pt>
                <c:pt idx="225">
                  <c:v>69</c:v>
                </c:pt>
                <c:pt idx="226">
                  <c:v>69</c:v>
                </c:pt>
                <c:pt idx="227">
                  <c:v>69</c:v>
                </c:pt>
                <c:pt idx="228">
                  <c:v>66</c:v>
                </c:pt>
                <c:pt idx="229">
                  <c:v>67</c:v>
                </c:pt>
                <c:pt idx="230">
                  <c:v>66</c:v>
                </c:pt>
                <c:pt idx="231">
                  <c:v>65</c:v>
                </c:pt>
                <c:pt idx="232">
                  <c:v>69</c:v>
                </c:pt>
                <c:pt idx="233">
                  <c:v>65</c:v>
                </c:pt>
                <c:pt idx="234">
                  <c:v>67</c:v>
                </c:pt>
                <c:pt idx="235">
                  <c:v>66</c:v>
                </c:pt>
                <c:pt idx="236">
                  <c:v>65</c:v>
                </c:pt>
                <c:pt idx="237">
                  <c:v>77</c:v>
                </c:pt>
                <c:pt idx="238">
                  <c:v>130</c:v>
                </c:pt>
                <c:pt idx="239">
                  <c:v>146</c:v>
                </c:pt>
                <c:pt idx="240">
                  <c:v>167</c:v>
                </c:pt>
                <c:pt idx="241">
                  <c:v>149</c:v>
                </c:pt>
                <c:pt idx="242">
                  <c:v>137</c:v>
                </c:pt>
                <c:pt idx="243">
                  <c:v>128</c:v>
                </c:pt>
                <c:pt idx="244">
                  <c:v>114</c:v>
                </c:pt>
                <c:pt idx="245">
                  <c:v>108</c:v>
                </c:pt>
                <c:pt idx="246">
                  <c:v>102</c:v>
                </c:pt>
                <c:pt idx="247">
                  <c:v>96</c:v>
                </c:pt>
                <c:pt idx="248">
                  <c:v>91</c:v>
                </c:pt>
                <c:pt idx="249">
                  <c:v>89</c:v>
                </c:pt>
                <c:pt idx="250">
                  <c:v>94</c:v>
                </c:pt>
                <c:pt idx="251">
                  <c:v>99</c:v>
                </c:pt>
                <c:pt idx="252">
                  <c:v>105</c:v>
                </c:pt>
                <c:pt idx="253">
                  <c:v>111</c:v>
                </c:pt>
                <c:pt idx="254">
                  <c:v>117</c:v>
                </c:pt>
                <c:pt idx="255">
                  <c:v>123</c:v>
                </c:pt>
                <c:pt idx="256">
                  <c:v>130</c:v>
                </c:pt>
                <c:pt idx="257">
                  <c:v>139</c:v>
                </c:pt>
                <c:pt idx="258">
                  <c:v>145</c:v>
                </c:pt>
                <c:pt idx="259">
                  <c:v>149</c:v>
                </c:pt>
                <c:pt idx="260">
                  <c:v>149</c:v>
                </c:pt>
                <c:pt idx="261">
                  <c:v>151</c:v>
                </c:pt>
                <c:pt idx="262">
                  <c:v>151</c:v>
                </c:pt>
                <c:pt idx="263">
                  <c:v>154</c:v>
                </c:pt>
                <c:pt idx="264">
                  <c:v>150</c:v>
                </c:pt>
                <c:pt idx="265">
                  <c:v>152</c:v>
                </c:pt>
                <c:pt idx="266">
                  <c:v>151</c:v>
                </c:pt>
                <c:pt idx="267">
                  <c:v>151</c:v>
                </c:pt>
                <c:pt idx="268">
                  <c:v>154</c:v>
                </c:pt>
                <c:pt idx="269">
                  <c:v>152</c:v>
                </c:pt>
                <c:pt idx="270">
                  <c:v>152</c:v>
                </c:pt>
                <c:pt idx="271">
                  <c:v>156</c:v>
                </c:pt>
                <c:pt idx="272">
                  <c:v>159</c:v>
                </c:pt>
                <c:pt idx="273">
                  <c:v>158</c:v>
                </c:pt>
                <c:pt idx="274">
                  <c:v>160</c:v>
                </c:pt>
                <c:pt idx="275">
                  <c:v>156</c:v>
                </c:pt>
                <c:pt idx="276">
                  <c:v>157</c:v>
                </c:pt>
                <c:pt idx="277">
                  <c:v>156</c:v>
                </c:pt>
                <c:pt idx="278">
                  <c:v>153</c:v>
                </c:pt>
                <c:pt idx="279">
                  <c:v>157</c:v>
                </c:pt>
                <c:pt idx="280">
                  <c:v>158</c:v>
                </c:pt>
                <c:pt idx="281">
                  <c:v>159</c:v>
                </c:pt>
                <c:pt idx="282">
                  <c:v>163</c:v>
                </c:pt>
                <c:pt idx="283">
                  <c:v>164</c:v>
                </c:pt>
                <c:pt idx="284">
                  <c:v>167</c:v>
                </c:pt>
                <c:pt idx="285">
                  <c:v>176</c:v>
                </c:pt>
                <c:pt idx="286">
                  <c:v>181</c:v>
                </c:pt>
                <c:pt idx="287">
                  <c:v>188</c:v>
                </c:pt>
                <c:pt idx="288">
                  <c:v>193</c:v>
                </c:pt>
                <c:pt idx="289">
                  <c:v>203</c:v>
                </c:pt>
                <c:pt idx="290">
                  <c:v>213</c:v>
                </c:pt>
                <c:pt idx="291">
                  <c:v>225</c:v>
                </c:pt>
                <c:pt idx="292">
                  <c:v>235</c:v>
                </c:pt>
                <c:pt idx="293">
                  <c:v>247</c:v>
                </c:pt>
                <c:pt idx="294">
                  <c:v>260</c:v>
                </c:pt>
                <c:pt idx="295">
                  <c:v>276</c:v>
                </c:pt>
                <c:pt idx="296">
                  <c:v>290</c:v>
                </c:pt>
                <c:pt idx="297">
                  <c:v>305</c:v>
                </c:pt>
                <c:pt idx="298">
                  <c:v>322</c:v>
                </c:pt>
                <c:pt idx="299">
                  <c:v>341</c:v>
                </c:pt>
                <c:pt idx="300">
                  <c:v>357</c:v>
                </c:pt>
                <c:pt idx="301">
                  <c:v>371</c:v>
                </c:pt>
                <c:pt idx="302">
                  <c:v>390</c:v>
                </c:pt>
                <c:pt idx="303">
                  <c:v>391</c:v>
                </c:pt>
                <c:pt idx="304">
                  <c:v>392</c:v>
                </c:pt>
                <c:pt idx="305">
                  <c:v>372</c:v>
                </c:pt>
                <c:pt idx="306">
                  <c:v>350</c:v>
                </c:pt>
                <c:pt idx="307">
                  <c:v>332</c:v>
                </c:pt>
                <c:pt idx="308">
                  <c:v>314</c:v>
                </c:pt>
                <c:pt idx="309">
                  <c:v>298</c:v>
                </c:pt>
                <c:pt idx="310">
                  <c:v>281</c:v>
                </c:pt>
                <c:pt idx="311">
                  <c:v>264</c:v>
                </c:pt>
                <c:pt idx="312">
                  <c:v>247</c:v>
                </c:pt>
                <c:pt idx="313">
                  <c:v>232</c:v>
                </c:pt>
                <c:pt idx="314">
                  <c:v>219</c:v>
                </c:pt>
                <c:pt idx="315">
                  <c:v>208</c:v>
                </c:pt>
                <c:pt idx="316">
                  <c:v>197</c:v>
                </c:pt>
                <c:pt idx="317">
                  <c:v>187</c:v>
                </c:pt>
                <c:pt idx="318">
                  <c:v>177</c:v>
                </c:pt>
                <c:pt idx="319">
                  <c:v>167</c:v>
                </c:pt>
                <c:pt idx="320">
                  <c:v>158</c:v>
                </c:pt>
                <c:pt idx="321">
                  <c:v>148</c:v>
                </c:pt>
                <c:pt idx="322">
                  <c:v>140</c:v>
                </c:pt>
                <c:pt idx="323">
                  <c:v>132</c:v>
                </c:pt>
                <c:pt idx="324">
                  <c:v>125</c:v>
                </c:pt>
                <c:pt idx="325">
                  <c:v>118</c:v>
                </c:pt>
                <c:pt idx="326">
                  <c:v>111</c:v>
                </c:pt>
                <c:pt idx="327">
                  <c:v>105</c:v>
                </c:pt>
                <c:pt idx="328">
                  <c:v>99</c:v>
                </c:pt>
                <c:pt idx="329">
                  <c:v>98</c:v>
                </c:pt>
                <c:pt idx="330">
                  <c:v>96</c:v>
                </c:pt>
                <c:pt idx="331">
                  <c:v>94</c:v>
                </c:pt>
                <c:pt idx="332">
                  <c:v>92</c:v>
                </c:pt>
                <c:pt idx="333">
                  <c:v>97</c:v>
                </c:pt>
                <c:pt idx="334">
                  <c:v>93</c:v>
                </c:pt>
                <c:pt idx="335">
                  <c:v>96</c:v>
                </c:pt>
                <c:pt idx="336">
                  <c:v>93</c:v>
                </c:pt>
                <c:pt idx="337">
                  <c:v>95</c:v>
                </c:pt>
                <c:pt idx="338">
                  <c:v>95</c:v>
                </c:pt>
                <c:pt idx="339">
                  <c:v>98</c:v>
                </c:pt>
                <c:pt idx="340">
                  <c:v>99</c:v>
                </c:pt>
                <c:pt idx="341">
                  <c:v>99</c:v>
                </c:pt>
                <c:pt idx="342">
                  <c:v>100</c:v>
                </c:pt>
                <c:pt idx="343">
                  <c:v>101</c:v>
                </c:pt>
                <c:pt idx="344">
                  <c:v>101</c:v>
                </c:pt>
                <c:pt idx="345">
                  <c:v>102</c:v>
                </c:pt>
                <c:pt idx="346">
                  <c:v>102</c:v>
                </c:pt>
                <c:pt idx="347">
                  <c:v>102</c:v>
                </c:pt>
                <c:pt idx="348">
                  <c:v>105</c:v>
                </c:pt>
                <c:pt idx="349">
                  <c:v>101</c:v>
                </c:pt>
                <c:pt idx="350">
                  <c:v>105</c:v>
                </c:pt>
                <c:pt idx="351">
                  <c:v>104</c:v>
                </c:pt>
                <c:pt idx="352">
                  <c:v>101</c:v>
                </c:pt>
                <c:pt idx="353">
                  <c:v>104</c:v>
                </c:pt>
                <c:pt idx="354">
                  <c:v>100</c:v>
                </c:pt>
                <c:pt idx="355">
                  <c:v>104</c:v>
                </c:pt>
                <c:pt idx="356">
                  <c:v>103</c:v>
                </c:pt>
                <c:pt idx="357">
                  <c:v>104</c:v>
                </c:pt>
                <c:pt idx="358">
                  <c:v>103</c:v>
                </c:pt>
                <c:pt idx="359">
                  <c:v>105</c:v>
                </c:pt>
                <c:pt idx="360">
                  <c:v>106</c:v>
                </c:pt>
                <c:pt idx="361">
                  <c:v>106</c:v>
                </c:pt>
                <c:pt idx="362">
                  <c:v>105</c:v>
                </c:pt>
                <c:pt idx="363">
                  <c:v>105</c:v>
                </c:pt>
                <c:pt idx="364">
                  <c:v>102</c:v>
                </c:pt>
                <c:pt idx="365">
                  <c:v>105</c:v>
                </c:pt>
                <c:pt idx="366">
                  <c:v>135</c:v>
                </c:pt>
                <c:pt idx="367">
                  <c:v>210</c:v>
                </c:pt>
                <c:pt idx="368">
                  <c:v>226</c:v>
                </c:pt>
                <c:pt idx="369">
                  <c:v>176</c:v>
                </c:pt>
                <c:pt idx="370">
                  <c:v>147</c:v>
                </c:pt>
                <c:pt idx="371">
                  <c:v>135</c:v>
                </c:pt>
                <c:pt idx="372">
                  <c:v>123</c:v>
                </c:pt>
                <c:pt idx="373">
                  <c:v>115</c:v>
                </c:pt>
                <c:pt idx="374">
                  <c:v>107</c:v>
                </c:pt>
                <c:pt idx="375">
                  <c:v>101</c:v>
                </c:pt>
                <c:pt idx="376">
                  <c:v>95</c:v>
                </c:pt>
                <c:pt idx="377">
                  <c:v>90</c:v>
                </c:pt>
                <c:pt idx="378">
                  <c:v>98</c:v>
                </c:pt>
                <c:pt idx="379">
                  <c:v>108</c:v>
                </c:pt>
                <c:pt idx="380">
                  <c:v>116</c:v>
                </c:pt>
                <c:pt idx="381">
                  <c:v>123</c:v>
                </c:pt>
                <c:pt idx="382">
                  <c:v>130</c:v>
                </c:pt>
                <c:pt idx="383">
                  <c:v>137</c:v>
                </c:pt>
                <c:pt idx="384">
                  <c:v>149</c:v>
                </c:pt>
                <c:pt idx="385">
                  <c:v>160</c:v>
                </c:pt>
                <c:pt idx="386">
                  <c:v>170</c:v>
                </c:pt>
                <c:pt idx="387">
                  <c:v>179</c:v>
                </c:pt>
                <c:pt idx="388">
                  <c:v>192</c:v>
                </c:pt>
                <c:pt idx="389">
                  <c:v>206</c:v>
                </c:pt>
                <c:pt idx="390">
                  <c:v>217</c:v>
                </c:pt>
                <c:pt idx="391">
                  <c:v>229</c:v>
                </c:pt>
                <c:pt idx="392">
                  <c:v>244</c:v>
                </c:pt>
                <c:pt idx="393">
                  <c:v>259</c:v>
                </c:pt>
                <c:pt idx="394">
                  <c:v>275</c:v>
                </c:pt>
                <c:pt idx="395">
                  <c:v>289</c:v>
                </c:pt>
                <c:pt idx="396">
                  <c:v>308</c:v>
                </c:pt>
                <c:pt idx="397">
                  <c:v>326</c:v>
                </c:pt>
                <c:pt idx="398">
                  <c:v>343</c:v>
                </c:pt>
                <c:pt idx="399">
                  <c:v>358</c:v>
                </c:pt>
                <c:pt idx="400">
                  <c:v>360</c:v>
                </c:pt>
                <c:pt idx="401">
                  <c:v>361</c:v>
                </c:pt>
                <c:pt idx="402">
                  <c:v>360</c:v>
                </c:pt>
                <c:pt idx="403">
                  <c:v>356</c:v>
                </c:pt>
                <c:pt idx="404">
                  <c:v>352</c:v>
                </c:pt>
                <c:pt idx="405">
                  <c:v>357</c:v>
                </c:pt>
                <c:pt idx="406">
                  <c:v>359</c:v>
                </c:pt>
                <c:pt idx="407">
                  <c:v>357</c:v>
                </c:pt>
                <c:pt idx="408">
                  <c:v>355</c:v>
                </c:pt>
                <c:pt idx="409">
                  <c:v>356</c:v>
                </c:pt>
                <c:pt idx="410">
                  <c:v>354</c:v>
                </c:pt>
                <c:pt idx="411">
                  <c:v>358</c:v>
                </c:pt>
                <c:pt idx="412">
                  <c:v>354</c:v>
                </c:pt>
                <c:pt idx="413">
                  <c:v>352</c:v>
                </c:pt>
                <c:pt idx="414">
                  <c:v>356</c:v>
                </c:pt>
                <c:pt idx="415">
                  <c:v>353</c:v>
                </c:pt>
                <c:pt idx="416">
                  <c:v>347</c:v>
                </c:pt>
                <c:pt idx="417">
                  <c:v>344</c:v>
                </c:pt>
                <c:pt idx="418">
                  <c:v>347</c:v>
                </c:pt>
                <c:pt idx="419">
                  <c:v>354</c:v>
                </c:pt>
                <c:pt idx="420">
                  <c:v>354</c:v>
                </c:pt>
                <c:pt idx="421">
                  <c:v>357</c:v>
                </c:pt>
                <c:pt idx="422">
                  <c:v>364</c:v>
                </c:pt>
                <c:pt idx="423">
                  <c:v>373</c:v>
                </c:pt>
                <c:pt idx="424">
                  <c:v>381</c:v>
                </c:pt>
                <c:pt idx="425">
                  <c:v>378</c:v>
                </c:pt>
                <c:pt idx="426">
                  <c:v>376</c:v>
                </c:pt>
                <c:pt idx="427">
                  <c:v>373</c:v>
                </c:pt>
                <c:pt idx="428">
                  <c:v>372</c:v>
                </c:pt>
                <c:pt idx="429">
                  <c:v>368</c:v>
                </c:pt>
                <c:pt idx="430">
                  <c:v>364</c:v>
                </c:pt>
                <c:pt idx="431">
                  <c:v>370</c:v>
                </c:pt>
                <c:pt idx="432">
                  <c:v>365</c:v>
                </c:pt>
                <c:pt idx="433">
                  <c:v>355</c:v>
                </c:pt>
                <c:pt idx="434">
                  <c:v>352</c:v>
                </c:pt>
                <c:pt idx="435">
                  <c:v>342</c:v>
                </c:pt>
                <c:pt idx="436">
                  <c:v>336</c:v>
                </c:pt>
                <c:pt idx="437">
                  <c:v>335</c:v>
                </c:pt>
                <c:pt idx="438">
                  <c:v>329</c:v>
                </c:pt>
                <c:pt idx="439">
                  <c:v>336</c:v>
                </c:pt>
                <c:pt idx="440">
                  <c:v>337</c:v>
                </c:pt>
                <c:pt idx="441">
                  <c:v>332</c:v>
                </c:pt>
                <c:pt idx="442">
                  <c:v>315</c:v>
                </c:pt>
                <c:pt idx="443">
                  <c:v>296</c:v>
                </c:pt>
                <c:pt idx="444">
                  <c:v>279</c:v>
                </c:pt>
                <c:pt idx="445">
                  <c:v>264</c:v>
                </c:pt>
                <c:pt idx="446">
                  <c:v>248</c:v>
                </c:pt>
                <c:pt idx="447">
                  <c:v>232</c:v>
                </c:pt>
                <c:pt idx="448">
                  <c:v>220</c:v>
                </c:pt>
                <c:pt idx="449">
                  <c:v>204</c:v>
                </c:pt>
                <c:pt idx="450">
                  <c:v>192</c:v>
                </c:pt>
                <c:pt idx="451">
                  <c:v>182</c:v>
                </c:pt>
                <c:pt idx="452">
                  <c:v>172</c:v>
                </c:pt>
                <c:pt idx="453">
                  <c:v>163</c:v>
                </c:pt>
                <c:pt idx="454">
                  <c:v>152</c:v>
                </c:pt>
                <c:pt idx="455">
                  <c:v>142</c:v>
                </c:pt>
                <c:pt idx="456">
                  <c:v>133</c:v>
                </c:pt>
                <c:pt idx="457">
                  <c:v>125</c:v>
                </c:pt>
                <c:pt idx="458">
                  <c:v>115</c:v>
                </c:pt>
                <c:pt idx="459">
                  <c:v>109</c:v>
                </c:pt>
                <c:pt idx="460">
                  <c:v>103</c:v>
                </c:pt>
                <c:pt idx="461">
                  <c:v>97</c:v>
                </c:pt>
                <c:pt idx="462">
                  <c:v>92</c:v>
                </c:pt>
                <c:pt idx="463">
                  <c:v>87</c:v>
                </c:pt>
                <c:pt idx="464">
                  <c:v>81</c:v>
                </c:pt>
                <c:pt idx="465">
                  <c:v>76</c:v>
                </c:pt>
                <c:pt idx="466">
                  <c:v>72</c:v>
                </c:pt>
                <c:pt idx="467">
                  <c:v>68</c:v>
                </c:pt>
                <c:pt idx="468">
                  <c:v>67</c:v>
                </c:pt>
                <c:pt idx="469">
                  <c:v>67</c:v>
                </c:pt>
                <c:pt idx="470">
                  <c:v>67</c:v>
                </c:pt>
                <c:pt idx="471">
                  <c:v>64</c:v>
                </c:pt>
                <c:pt idx="472">
                  <c:v>67</c:v>
                </c:pt>
                <c:pt idx="473">
                  <c:v>66</c:v>
                </c:pt>
                <c:pt idx="474">
                  <c:v>66</c:v>
                </c:pt>
                <c:pt idx="475">
                  <c:v>64</c:v>
                </c:pt>
                <c:pt idx="476">
                  <c:v>65</c:v>
                </c:pt>
                <c:pt idx="477">
                  <c:v>67</c:v>
                </c:pt>
                <c:pt idx="478">
                  <c:v>63</c:v>
                </c:pt>
                <c:pt idx="479">
                  <c:v>65</c:v>
                </c:pt>
                <c:pt idx="480">
                  <c:v>68</c:v>
                </c:pt>
                <c:pt idx="481">
                  <c:v>67</c:v>
                </c:pt>
                <c:pt idx="482">
                  <c:v>67</c:v>
                </c:pt>
                <c:pt idx="483">
                  <c:v>67</c:v>
                </c:pt>
                <c:pt idx="484">
                  <c:v>66</c:v>
                </c:pt>
                <c:pt idx="485">
                  <c:v>66</c:v>
                </c:pt>
                <c:pt idx="486">
                  <c:v>65</c:v>
                </c:pt>
                <c:pt idx="487">
                  <c:v>66</c:v>
                </c:pt>
                <c:pt idx="488">
                  <c:v>65</c:v>
                </c:pt>
                <c:pt idx="489">
                  <c:v>66</c:v>
                </c:pt>
                <c:pt idx="490">
                  <c:v>67</c:v>
                </c:pt>
                <c:pt idx="491">
                  <c:v>64</c:v>
                </c:pt>
                <c:pt idx="492">
                  <c:v>65</c:v>
                </c:pt>
                <c:pt idx="493">
                  <c:v>69</c:v>
                </c:pt>
                <c:pt idx="494">
                  <c:v>65</c:v>
                </c:pt>
                <c:pt idx="495">
                  <c:v>65</c:v>
                </c:pt>
                <c:pt idx="496">
                  <c:v>66</c:v>
                </c:pt>
                <c:pt idx="497">
                  <c:v>66</c:v>
                </c:pt>
                <c:pt idx="498">
                  <c:v>65</c:v>
                </c:pt>
                <c:pt idx="499">
                  <c:v>66</c:v>
                </c:pt>
                <c:pt idx="500">
                  <c:v>65</c:v>
                </c:pt>
                <c:pt idx="501">
                  <c:v>66</c:v>
                </c:pt>
                <c:pt idx="502">
                  <c:v>65</c:v>
                </c:pt>
                <c:pt idx="503">
                  <c:v>66</c:v>
                </c:pt>
                <c:pt idx="504">
                  <c:v>66</c:v>
                </c:pt>
                <c:pt idx="505">
                  <c:v>64</c:v>
                </c:pt>
                <c:pt idx="506">
                  <c:v>63</c:v>
                </c:pt>
                <c:pt idx="507">
                  <c:v>65</c:v>
                </c:pt>
                <c:pt idx="508">
                  <c:v>67</c:v>
                </c:pt>
                <c:pt idx="509">
                  <c:v>66</c:v>
                </c:pt>
                <c:pt idx="510">
                  <c:v>80</c:v>
                </c:pt>
                <c:pt idx="511">
                  <c:v>105</c:v>
                </c:pt>
                <c:pt idx="512">
                  <c:v>143</c:v>
                </c:pt>
                <c:pt idx="513">
                  <c:v>175</c:v>
                </c:pt>
                <c:pt idx="514">
                  <c:v>163</c:v>
                </c:pt>
                <c:pt idx="515">
                  <c:v>146</c:v>
                </c:pt>
                <c:pt idx="516">
                  <c:v>135</c:v>
                </c:pt>
                <c:pt idx="517">
                  <c:v>125</c:v>
                </c:pt>
                <c:pt idx="518">
                  <c:v>116</c:v>
                </c:pt>
                <c:pt idx="519">
                  <c:v>110</c:v>
                </c:pt>
                <c:pt idx="520">
                  <c:v>101</c:v>
                </c:pt>
                <c:pt idx="521">
                  <c:v>94</c:v>
                </c:pt>
                <c:pt idx="522">
                  <c:v>89</c:v>
                </c:pt>
                <c:pt idx="523">
                  <c:v>89</c:v>
                </c:pt>
                <c:pt idx="524">
                  <c:v>94</c:v>
                </c:pt>
                <c:pt idx="525">
                  <c:v>99</c:v>
                </c:pt>
                <c:pt idx="526">
                  <c:v>104</c:v>
                </c:pt>
                <c:pt idx="527">
                  <c:v>110</c:v>
                </c:pt>
                <c:pt idx="528">
                  <c:v>116</c:v>
                </c:pt>
                <c:pt idx="529">
                  <c:v>122</c:v>
                </c:pt>
                <c:pt idx="530">
                  <c:v>129</c:v>
                </c:pt>
                <c:pt idx="531">
                  <c:v>136</c:v>
                </c:pt>
                <c:pt idx="532">
                  <c:v>144</c:v>
                </c:pt>
                <c:pt idx="533">
                  <c:v>144</c:v>
                </c:pt>
                <c:pt idx="534">
                  <c:v>146</c:v>
                </c:pt>
                <c:pt idx="535">
                  <c:v>146</c:v>
                </c:pt>
                <c:pt idx="536">
                  <c:v>141</c:v>
                </c:pt>
                <c:pt idx="537">
                  <c:v>142</c:v>
                </c:pt>
                <c:pt idx="538">
                  <c:v>140</c:v>
                </c:pt>
                <c:pt idx="539">
                  <c:v>136</c:v>
                </c:pt>
                <c:pt idx="540">
                  <c:v>137</c:v>
                </c:pt>
                <c:pt idx="541">
                  <c:v>135</c:v>
                </c:pt>
                <c:pt idx="542">
                  <c:v>135</c:v>
                </c:pt>
                <c:pt idx="543">
                  <c:v>136</c:v>
                </c:pt>
                <c:pt idx="544">
                  <c:v>133</c:v>
                </c:pt>
                <c:pt idx="545">
                  <c:v>131</c:v>
                </c:pt>
                <c:pt idx="546">
                  <c:v>137</c:v>
                </c:pt>
                <c:pt idx="547">
                  <c:v>130</c:v>
                </c:pt>
                <c:pt idx="548">
                  <c:v>130</c:v>
                </c:pt>
                <c:pt idx="549">
                  <c:v>129</c:v>
                </c:pt>
                <c:pt idx="550">
                  <c:v>122</c:v>
                </c:pt>
                <c:pt idx="551">
                  <c:v>123</c:v>
                </c:pt>
                <c:pt idx="552">
                  <c:v>124</c:v>
                </c:pt>
                <c:pt idx="553">
                  <c:v>128</c:v>
                </c:pt>
                <c:pt idx="554">
                  <c:v>124</c:v>
                </c:pt>
                <c:pt idx="555">
                  <c:v>126</c:v>
                </c:pt>
                <c:pt idx="556">
                  <c:v>125</c:v>
                </c:pt>
                <c:pt idx="557">
                  <c:v>126</c:v>
                </c:pt>
                <c:pt idx="558">
                  <c:v>124</c:v>
                </c:pt>
                <c:pt idx="559">
                  <c:v>126</c:v>
                </c:pt>
                <c:pt idx="560">
                  <c:v>127</c:v>
                </c:pt>
                <c:pt idx="561">
                  <c:v>126</c:v>
                </c:pt>
                <c:pt idx="562">
                  <c:v>123</c:v>
                </c:pt>
                <c:pt idx="563">
                  <c:v>127</c:v>
                </c:pt>
                <c:pt idx="564">
                  <c:v>125</c:v>
                </c:pt>
                <c:pt idx="565">
                  <c:v>124</c:v>
                </c:pt>
                <c:pt idx="566">
                  <c:v>122</c:v>
                </c:pt>
                <c:pt idx="567">
                  <c:v>123</c:v>
                </c:pt>
                <c:pt idx="568">
                  <c:v>123</c:v>
                </c:pt>
                <c:pt idx="569">
                  <c:v>124</c:v>
                </c:pt>
                <c:pt idx="570">
                  <c:v>125</c:v>
                </c:pt>
                <c:pt idx="571">
                  <c:v>123</c:v>
                </c:pt>
                <c:pt idx="572">
                  <c:v>126</c:v>
                </c:pt>
                <c:pt idx="573">
                  <c:v>125</c:v>
                </c:pt>
                <c:pt idx="574">
                  <c:v>143</c:v>
                </c:pt>
                <c:pt idx="575">
                  <c:v>193</c:v>
                </c:pt>
                <c:pt idx="576">
                  <c:v>221</c:v>
                </c:pt>
                <c:pt idx="577">
                  <c:v>238</c:v>
                </c:pt>
                <c:pt idx="578">
                  <c:v>226</c:v>
                </c:pt>
                <c:pt idx="579">
                  <c:v>193</c:v>
                </c:pt>
                <c:pt idx="580">
                  <c:v>183</c:v>
                </c:pt>
                <c:pt idx="581">
                  <c:v>172</c:v>
                </c:pt>
                <c:pt idx="582">
                  <c:v>159</c:v>
                </c:pt>
                <c:pt idx="583">
                  <c:v>150</c:v>
                </c:pt>
                <c:pt idx="584">
                  <c:v>142</c:v>
                </c:pt>
                <c:pt idx="585">
                  <c:v>134</c:v>
                </c:pt>
                <c:pt idx="586">
                  <c:v>127</c:v>
                </c:pt>
                <c:pt idx="587">
                  <c:v>127</c:v>
                </c:pt>
                <c:pt idx="588">
                  <c:v>120</c:v>
                </c:pt>
                <c:pt idx="589">
                  <c:v>115</c:v>
                </c:pt>
                <c:pt idx="590">
                  <c:v>109</c:v>
                </c:pt>
                <c:pt idx="591">
                  <c:v>103</c:v>
                </c:pt>
                <c:pt idx="592">
                  <c:v>102</c:v>
                </c:pt>
                <c:pt idx="593">
                  <c:v>97</c:v>
                </c:pt>
                <c:pt idx="594">
                  <c:v>94</c:v>
                </c:pt>
                <c:pt idx="595">
                  <c:v>96</c:v>
                </c:pt>
                <c:pt idx="596">
                  <c:v>96</c:v>
                </c:pt>
                <c:pt idx="597">
                  <c:v>97</c:v>
                </c:pt>
                <c:pt idx="598">
                  <c:v>95</c:v>
                </c:pt>
                <c:pt idx="599">
                  <c:v>97</c:v>
                </c:pt>
                <c:pt idx="600">
                  <c:v>94</c:v>
                </c:pt>
                <c:pt idx="601">
                  <c:v>95</c:v>
                </c:pt>
                <c:pt idx="602">
                  <c:v>96</c:v>
                </c:pt>
                <c:pt idx="603">
                  <c:v>94</c:v>
                </c:pt>
                <c:pt idx="604">
                  <c:v>97</c:v>
                </c:pt>
                <c:pt idx="605">
                  <c:v>99</c:v>
                </c:pt>
                <c:pt idx="606">
                  <c:v>101</c:v>
                </c:pt>
                <c:pt idx="607">
                  <c:v>100</c:v>
                </c:pt>
                <c:pt idx="608">
                  <c:v>100</c:v>
                </c:pt>
                <c:pt idx="609">
                  <c:v>101</c:v>
                </c:pt>
                <c:pt idx="610">
                  <c:v>105</c:v>
                </c:pt>
                <c:pt idx="611">
                  <c:v>103</c:v>
                </c:pt>
                <c:pt idx="612">
                  <c:v>108</c:v>
                </c:pt>
                <c:pt idx="613">
                  <c:v>105</c:v>
                </c:pt>
                <c:pt idx="614">
                  <c:v>105</c:v>
                </c:pt>
                <c:pt idx="615">
                  <c:v>105</c:v>
                </c:pt>
                <c:pt idx="616">
                  <c:v>103</c:v>
                </c:pt>
                <c:pt idx="617">
                  <c:v>105</c:v>
                </c:pt>
                <c:pt idx="618">
                  <c:v>104</c:v>
                </c:pt>
                <c:pt idx="619">
                  <c:v>102</c:v>
                </c:pt>
                <c:pt idx="620">
                  <c:v>102</c:v>
                </c:pt>
                <c:pt idx="621">
                  <c:v>103</c:v>
                </c:pt>
                <c:pt idx="622">
                  <c:v>104</c:v>
                </c:pt>
                <c:pt idx="623">
                  <c:v>104</c:v>
                </c:pt>
                <c:pt idx="624">
                  <c:v>105</c:v>
                </c:pt>
                <c:pt idx="625">
                  <c:v>105</c:v>
                </c:pt>
                <c:pt idx="626">
                  <c:v>101</c:v>
                </c:pt>
                <c:pt idx="627">
                  <c:v>102</c:v>
                </c:pt>
                <c:pt idx="628">
                  <c:v>105</c:v>
                </c:pt>
                <c:pt idx="629">
                  <c:v>104</c:v>
                </c:pt>
                <c:pt idx="630">
                  <c:v>103</c:v>
                </c:pt>
                <c:pt idx="631">
                  <c:v>104</c:v>
                </c:pt>
                <c:pt idx="632">
                  <c:v>103</c:v>
                </c:pt>
                <c:pt idx="633">
                  <c:v>115</c:v>
                </c:pt>
                <c:pt idx="634">
                  <c:v>196</c:v>
                </c:pt>
                <c:pt idx="635">
                  <c:v>222</c:v>
                </c:pt>
                <c:pt idx="636">
                  <c:v>145</c:v>
                </c:pt>
                <c:pt idx="637">
                  <c:v>123</c:v>
                </c:pt>
                <c:pt idx="638">
                  <c:v>116</c:v>
                </c:pt>
                <c:pt idx="639">
                  <c:v>109</c:v>
                </c:pt>
                <c:pt idx="640">
                  <c:v>102</c:v>
                </c:pt>
                <c:pt idx="641">
                  <c:v>95</c:v>
                </c:pt>
                <c:pt idx="642">
                  <c:v>89</c:v>
                </c:pt>
                <c:pt idx="643">
                  <c:v>94</c:v>
                </c:pt>
                <c:pt idx="644">
                  <c:v>99</c:v>
                </c:pt>
                <c:pt idx="645">
                  <c:v>106</c:v>
                </c:pt>
                <c:pt idx="646">
                  <c:v>114</c:v>
                </c:pt>
                <c:pt idx="647">
                  <c:v>126</c:v>
                </c:pt>
                <c:pt idx="648">
                  <c:v>135</c:v>
                </c:pt>
                <c:pt idx="649">
                  <c:v>144</c:v>
                </c:pt>
                <c:pt idx="650">
                  <c:v>152</c:v>
                </c:pt>
                <c:pt idx="651">
                  <c:v>165</c:v>
                </c:pt>
                <c:pt idx="652">
                  <c:v>175</c:v>
                </c:pt>
                <c:pt idx="653">
                  <c:v>184</c:v>
                </c:pt>
                <c:pt idx="654">
                  <c:v>195</c:v>
                </c:pt>
                <c:pt idx="655">
                  <c:v>207</c:v>
                </c:pt>
                <c:pt idx="656">
                  <c:v>219</c:v>
                </c:pt>
                <c:pt idx="657">
                  <c:v>234</c:v>
                </c:pt>
                <c:pt idx="658">
                  <c:v>248</c:v>
                </c:pt>
                <c:pt idx="659">
                  <c:v>261</c:v>
                </c:pt>
                <c:pt idx="660">
                  <c:v>278</c:v>
                </c:pt>
                <c:pt idx="661">
                  <c:v>294</c:v>
                </c:pt>
                <c:pt idx="662">
                  <c:v>309</c:v>
                </c:pt>
                <c:pt idx="663">
                  <c:v>325</c:v>
                </c:pt>
                <c:pt idx="664">
                  <c:v>335</c:v>
                </c:pt>
                <c:pt idx="665">
                  <c:v>339</c:v>
                </c:pt>
                <c:pt idx="666">
                  <c:v>338</c:v>
                </c:pt>
                <c:pt idx="667">
                  <c:v>336</c:v>
                </c:pt>
                <c:pt idx="668">
                  <c:v>334</c:v>
                </c:pt>
                <c:pt idx="669">
                  <c:v>337</c:v>
                </c:pt>
                <c:pt idx="670">
                  <c:v>339</c:v>
                </c:pt>
                <c:pt idx="671">
                  <c:v>342</c:v>
                </c:pt>
                <c:pt idx="672">
                  <c:v>340</c:v>
                </c:pt>
                <c:pt idx="673">
                  <c:v>340</c:v>
                </c:pt>
                <c:pt idx="674">
                  <c:v>337</c:v>
                </c:pt>
                <c:pt idx="675">
                  <c:v>336</c:v>
                </c:pt>
                <c:pt idx="676">
                  <c:v>336</c:v>
                </c:pt>
                <c:pt idx="677">
                  <c:v>340</c:v>
                </c:pt>
                <c:pt idx="678">
                  <c:v>336</c:v>
                </c:pt>
                <c:pt idx="679">
                  <c:v>336</c:v>
                </c:pt>
                <c:pt idx="680">
                  <c:v>340</c:v>
                </c:pt>
                <c:pt idx="681">
                  <c:v>343</c:v>
                </c:pt>
                <c:pt idx="682">
                  <c:v>344</c:v>
                </c:pt>
                <c:pt idx="683">
                  <c:v>337</c:v>
                </c:pt>
                <c:pt idx="684">
                  <c:v>334</c:v>
                </c:pt>
                <c:pt idx="685">
                  <c:v>336</c:v>
                </c:pt>
                <c:pt idx="686">
                  <c:v>337</c:v>
                </c:pt>
                <c:pt idx="687">
                  <c:v>339</c:v>
                </c:pt>
                <c:pt idx="688">
                  <c:v>338</c:v>
                </c:pt>
                <c:pt idx="689">
                  <c:v>340</c:v>
                </c:pt>
                <c:pt idx="690">
                  <c:v>341</c:v>
                </c:pt>
                <c:pt idx="691">
                  <c:v>336</c:v>
                </c:pt>
                <c:pt idx="692">
                  <c:v>333</c:v>
                </c:pt>
                <c:pt idx="693">
                  <c:v>334</c:v>
                </c:pt>
                <c:pt idx="694">
                  <c:v>326</c:v>
                </c:pt>
                <c:pt idx="695">
                  <c:v>309</c:v>
                </c:pt>
                <c:pt idx="696">
                  <c:v>293</c:v>
                </c:pt>
                <c:pt idx="697">
                  <c:v>277</c:v>
                </c:pt>
                <c:pt idx="698">
                  <c:v>263</c:v>
                </c:pt>
                <c:pt idx="699">
                  <c:v>245</c:v>
                </c:pt>
                <c:pt idx="700">
                  <c:v>231</c:v>
                </c:pt>
                <c:pt idx="701">
                  <c:v>219</c:v>
                </c:pt>
                <c:pt idx="702">
                  <c:v>203</c:v>
                </c:pt>
                <c:pt idx="703">
                  <c:v>191</c:v>
                </c:pt>
                <c:pt idx="704">
                  <c:v>181</c:v>
                </c:pt>
                <c:pt idx="705">
                  <c:v>171</c:v>
                </c:pt>
                <c:pt idx="706">
                  <c:v>162</c:v>
                </c:pt>
                <c:pt idx="707">
                  <c:v>153</c:v>
                </c:pt>
                <c:pt idx="708">
                  <c:v>142</c:v>
                </c:pt>
                <c:pt idx="709">
                  <c:v>132</c:v>
                </c:pt>
                <c:pt idx="710">
                  <c:v>125</c:v>
                </c:pt>
                <c:pt idx="711">
                  <c:v>118</c:v>
                </c:pt>
                <c:pt idx="712">
                  <c:v>112</c:v>
                </c:pt>
                <c:pt idx="713">
                  <c:v>106</c:v>
                </c:pt>
                <c:pt idx="714">
                  <c:v>100</c:v>
                </c:pt>
                <c:pt idx="715">
                  <c:v>94</c:v>
                </c:pt>
                <c:pt idx="716">
                  <c:v>89</c:v>
                </c:pt>
                <c:pt idx="717">
                  <c:v>84</c:v>
                </c:pt>
                <c:pt idx="718">
                  <c:v>79</c:v>
                </c:pt>
                <c:pt idx="719">
                  <c:v>75</c:v>
                </c:pt>
                <c:pt idx="720">
                  <c:v>71</c:v>
                </c:pt>
                <c:pt idx="721">
                  <c:v>67</c:v>
                </c:pt>
                <c:pt idx="722">
                  <c:v>63</c:v>
                </c:pt>
                <c:pt idx="723">
                  <c:v>62</c:v>
                </c:pt>
                <c:pt idx="724">
                  <c:v>66</c:v>
                </c:pt>
                <c:pt idx="725">
                  <c:v>70</c:v>
                </c:pt>
                <c:pt idx="726">
                  <c:v>77</c:v>
                </c:pt>
                <c:pt idx="727">
                  <c:v>89</c:v>
                </c:pt>
                <c:pt idx="728">
                  <c:v>135</c:v>
                </c:pt>
                <c:pt idx="729">
                  <c:v>193</c:v>
                </c:pt>
                <c:pt idx="730">
                  <c:v>204</c:v>
                </c:pt>
                <c:pt idx="731">
                  <c:v>156</c:v>
                </c:pt>
                <c:pt idx="732">
                  <c:v>123</c:v>
                </c:pt>
                <c:pt idx="733">
                  <c:v>114</c:v>
                </c:pt>
                <c:pt idx="734">
                  <c:v>102</c:v>
                </c:pt>
                <c:pt idx="735">
                  <c:v>94</c:v>
                </c:pt>
                <c:pt idx="736">
                  <c:v>88</c:v>
                </c:pt>
                <c:pt idx="737">
                  <c:v>83</c:v>
                </c:pt>
                <c:pt idx="738">
                  <c:v>78</c:v>
                </c:pt>
                <c:pt idx="739">
                  <c:v>74</c:v>
                </c:pt>
                <c:pt idx="740">
                  <c:v>74</c:v>
                </c:pt>
                <c:pt idx="741">
                  <c:v>70</c:v>
                </c:pt>
                <c:pt idx="742">
                  <c:v>66</c:v>
                </c:pt>
                <c:pt idx="743">
                  <c:v>65</c:v>
                </c:pt>
                <c:pt idx="744">
                  <c:v>63</c:v>
                </c:pt>
                <c:pt idx="745">
                  <c:v>62</c:v>
                </c:pt>
                <c:pt idx="746">
                  <c:v>58</c:v>
                </c:pt>
                <c:pt idx="747">
                  <c:v>58</c:v>
                </c:pt>
                <c:pt idx="748">
                  <c:v>57</c:v>
                </c:pt>
                <c:pt idx="749">
                  <c:v>60</c:v>
                </c:pt>
                <c:pt idx="750">
                  <c:v>56</c:v>
                </c:pt>
                <c:pt idx="751">
                  <c:v>57</c:v>
                </c:pt>
                <c:pt idx="752">
                  <c:v>54</c:v>
                </c:pt>
                <c:pt idx="753">
                  <c:v>54</c:v>
                </c:pt>
                <c:pt idx="754">
                  <c:v>54</c:v>
                </c:pt>
                <c:pt idx="755">
                  <c:v>55</c:v>
                </c:pt>
                <c:pt idx="756">
                  <c:v>53</c:v>
                </c:pt>
                <c:pt idx="757">
                  <c:v>52</c:v>
                </c:pt>
                <c:pt idx="758">
                  <c:v>51</c:v>
                </c:pt>
                <c:pt idx="759">
                  <c:v>52</c:v>
                </c:pt>
                <c:pt idx="760">
                  <c:v>50</c:v>
                </c:pt>
                <c:pt idx="761">
                  <c:v>53</c:v>
                </c:pt>
                <c:pt idx="762">
                  <c:v>51</c:v>
                </c:pt>
                <c:pt idx="763">
                  <c:v>50</c:v>
                </c:pt>
                <c:pt idx="764">
                  <c:v>51</c:v>
                </c:pt>
                <c:pt idx="765">
                  <c:v>51</c:v>
                </c:pt>
                <c:pt idx="766">
                  <c:v>48</c:v>
                </c:pt>
                <c:pt idx="767">
                  <c:v>51</c:v>
                </c:pt>
                <c:pt idx="768">
                  <c:v>50</c:v>
                </c:pt>
                <c:pt idx="769">
                  <c:v>49</c:v>
                </c:pt>
                <c:pt idx="770">
                  <c:v>51</c:v>
                </c:pt>
                <c:pt idx="771">
                  <c:v>54</c:v>
                </c:pt>
                <c:pt idx="772">
                  <c:v>51</c:v>
                </c:pt>
                <c:pt idx="773">
                  <c:v>49</c:v>
                </c:pt>
                <c:pt idx="774">
                  <c:v>50</c:v>
                </c:pt>
                <c:pt idx="775">
                  <c:v>50</c:v>
                </c:pt>
                <c:pt idx="776">
                  <c:v>50</c:v>
                </c:pt>
                <c:pt idx="777">
                  <c:v>50</c:v>
                </c:pt>
                <c:pt idx="778">
                  <c:v>50</c:v>
                </c:pt>
                <c:pt idx="779">
                  <c:v>51</c:v>
                </c:pt>
                <c:pt idx="780">
                  <c:v>51</c:v>
                </c:pt>
                <c:pt idx="781">
                  <c:v>50</c:v>
                </c:pt>
                <c:pt idx="782">
                  <c:v>47</c:v>
                </c:pt>
                <c:pt idx="783">
                  <c:v>50</c:v>
                </c:pt>
                <c:pt idx="784">
                  <c:v>48</c:v>
                </c:pt>
                <c:pt idx="785">
                  <c:v>51</c:v>
                </c:pt>
                <c:pt idx="786">
                  <c:v>50</c:v>
                </c:pt>
                <c:pt idx="787">
                  <c:v>47</c:v>
                </c:pt>
                <c:pt idx="788">
                  <c:v>50</c:v>
                </c:pt>
                <c:pt idx="789">
                  <c:v>49</c:v>
                </c:pt>
                <c:pt idx="790">
                  <c:v>51</c:v>
                </c:pt>
                <c:pt idx="791">
                  <c:v>53</c:v>
                </c:pt>
                <c:pt idx="792">
                  <c:v>50</c:v>
                </c:pt>
                <c:pt idx="793">
                  <c:v>61</c:v>
                </c:pt>
                <c:pt idx="794">
                  <c:v>136</c:v>
                </c:pt>
                <c:pt idx="795">
                  <c:v>156</c:v>
                </c:pt>
                <c:pt idx="796">
                  <c:v>165</c:v>
                </c:pt>
                <c:pt idx="797">
                  <c:v>127</c:v>
                </c:pt>
                <c:pt idx="798">
                  <c:v>117</c:v>
                </c:pt>
                <c:pt idx="799">
                  <c:v>111</c:v>
                </c:pt>
                <c:pt idx="800">
                  <c:v>101</c:v>
                </c:pt>
                <c:pt idx="801">
                  <c:v>94</c:v>
                </c:pt>
                <c:pt idx="802">
                  <c:v>86</c:v>
                </c:pt>
                <c:pt idx="803">
                  <c:v>81</c:v>
                </c:pt>
                <c:pt idx="804">
                  <c:v>78</c:v>
                </c:pt>
                <c:pt idx="805">
                  <c:v>82</c:v>
                </c:pt>
                <c:pt idx="806">
                  <c:v>87</c:v>
                </c:pt>
                <c:pt idx="807">
                  <c:v>92</c:v>
                </c:pt>
                <c:pt idx="808">
                  <c:v>96</c:v>
                </c:pt>
                <c:pt idx="809">
                  <c:v>101</c:v>
                </c:pt>
                <c:pt idx="810">
                  <c:v>107</c:v>
                </c:pt>
                <c:pt idx="811">
                  <c:v>108</c:v>
                </c:pt>
                <c:pt idx="812">
                  <c:v>109</c:v>
                </c:pt>
                <c:pt idx="813">
                  <c:v>110</c:v>
                </c:pt>
                <c:pt idx="814">
                  <c:v>110</c:v>
                </c:pt>
                <c:pt idx="815">
                  <c:v>109</c:v>
                </c:pt>
                <c:pt idx="816">
                  <c:v>111</c:v>
                </c:pt>
                <c:pt idx="817">
                  <c:v>111</c:v>
                </c:pt>
                <c:pt idx="818">
                  <c:v>110</c:v>
                </c:pt>
                <c:pt idx="819">
                  <c:v>107</c:v>
                </c:pt>
                <c:pt idx="820">
                  <c:v>109</c:v>
                </c:pt>
                <c:pt idx="821">
                  <c:v>108</c:v>
                </c:pt>
                <c:pt idx="822">
                  <c:v>109</c:v>
                </c:pt>
                <c:pt idx="823">
                  <c:v>106</c:v>
                </c:pt>
                <c:pt idx="824">
                  <c:v>108</c:v>
                </c:pt>
                <c:pt idx="825">
                  <c:v>107</c:v>
                </c:pt>
                <c:pt idx="826">
                  <c:v>108</c:v>
                </c:pt>
                <c:pt idx="827">
                  <c:v>106</c:v>
                </c:pt>
                <c:pt idx="828">
                  <c:v>105</c:v>
                </c:pt>
                <c:pt idx="829">
                  <c:v>104</c:v>
                </c:pt>
                <c:pt idx="830">
                  <c:v>106</c:v>
                </c:pt>
                <c:pt idx="831">
                  <c:v>105</c:v>
                </c:pt>
                <c:pt idx="832">
                  <c:v>106</c:v>
                </c:pt>
                <c:pt idx="833">
                  <c:v>103</c:v>
                </c:pt>
                <c:pt idx="834">
                  <c:v>102</c:v>
                </c:pt>
                <c:pt idx="835">
                  <c:v>104</c:v>
                </c:pt>
                <c:pt idx="836">
                  <c:v>105</c:v>
                </c:pt>
                <c:pt idx="837">
                  <c:v>103</c:v>
                </c:pt>
                <c:pt idx="838">
                  <c:v>104</c:v>
                </c:pt>
                <c:pt idx="839">
                  <c:v>104</c:v>
                </c:pt>
                <c:pt idx="840">
                  <c:v>102</c:v>
                </c:pt>
                <c:pt idx="841">
                  <c:v>105</c:v>
                </c:pt>
                <c:pt idx="842">
                  <c:v>103</c:v>
                </c:pt>
                <c:pt idx="843">
                  <c:v>107</c:v>
                </c:pt>
                <c:pt idx="844">
                  <c:v>102</c:v>
                </c:pt>
                <c:pt idx="845">
                  <c:v>103</c:v>
                </c:pt>
                <c:pt idx="846">
                  <c:v>102</c:v>
                </c:pt>
                <c:pt idx="847">
                  <c:v>101</c:v>
                </c:pt>
                <c:pt idx="848">
                  <c:v>102</c:v>
                </c:pt>
                <c:pt idx="849">
                  <c:v>105</c:v>
                </c:pt>
                <c:pt idx="850">
                  <c:v>104</c:v>
                </c:pt>
                <c:pt idx="851">
                  <c:v>103</c:v>
                </c:pt>
                <c:pt idx="852">
                  <c:v>110</c:v>
                </c:pt>
                <c:pt idx="853">
                  <c:v>140</c:v>
                </c:pt>
                <c:pt idx="854">
                  <c:v>181</c:v>
                </c:pt>
                <c:pt idx="855">
                  <c:v>214</c:v>
                </c:pt>
                <c:pt idx="856">
                  <c:v>181</c:v>
                </c:pt>
                <c:pt idx="857">
                  <c:v>165</c:v>
                </c:pt>
                <c:pt idx="858">
                  <c:v>154</c:v>
                </c:pt>
                <c:pt idx="859">
                  <c:v>144</c:v>
                </c:pt>
                <c:pt idx="860">
                  <c:v>135</c:v>
                </c:pt>
                <c:pt idx="861">
                  <c:v>125</c:v>
                </c:pt>
                <c:pt idx="862">
                  <c:v>117</c:v>
                </c:pt>
                <c:pt idx="863">
                  <c:v>111</c:v>
                </c:pt>
                <c:pt idx="864">
                  <c:v>107</c:v>
                </c:pt>
                <c:pt idx="865">
                  <c:v>100</c:v>
                </c:pt>
                <c:pt idx="866">
                  <c:v>97</c:v>
                </c:pt>
                <c:pt idx="867">
                  <c:v>92</c:v>
                </c:pt>
                <c:pt idx="868">
                  <c:v>87</c:v>
                </c:pt>
                <c:pt idx="869">
                  <c:v>84</c:v>
                </c:pt>
                <c:pt idx="870">
                  <c:v>80</c:v>
                </c:pt>
                <c:pt idx="871">
                  <c:v>76</c:v>
                </c:pt>
                <c:pt idx="872">
                  <c:v>74</c:v>
                </c:pt>
                <c:pt idx="873">
                  <c:v>76</c:v>
                </c:pt>
                <c:pt idx="874">
                  <c:v>74</c:v>
                </c:pt>
                <c:pt idx="875">
                  <c:v>73</c:v>
                </c:pt>
                <c:pt idx="876">
                  <c:v>72</c:v>
                </c:pt>
                <c:pt idx="877">
                  <c:v>75</c:v>
                </c:pt>
                <c:pt idx="878">
                  <c:v>75</c:v>
                </c:pt>
                <c:pt idx="879">
                  <c:v>74</c:v>
                </c:pt>
                <c:pt idx="880">
                  <c:v>73</c:v>
                </c:pt>
                <c:pt idx="881">
                  <c:v>77</c:v>
                </c:pt>
                <c:pt idx="882">
                  <c:v>73</c:v>
                </c:pt>
                <c:pt idx="883">
                  <c:v>74</c:v>
                </c:pt>
                <c:pt idx="884">
                  <c:v>73</c:v>
                </c:pt>
                <c:pt idx="885">
                  <c:v>77</c:v>
                </c:pt>
                <c:pt idx="886">
                  <c:v>76</c:v>
                </c:pt>
                <c:pt idx="887">
                  <c:v>78</c:v>
                </c:pt>
                <c:pt idx="888">
                  <c:v>77</c:v>
                </c:pt>
                <c:pt idx="889">
                  <c:v>76</c:v>
                </c:pt>
                <c:pt idx="890">
                  <c:v>78</c:v>
                </c:pt>
                <c:pt idx="891">
                  <c:v>79</c:v>
                </c:pt>
                <c:pt idx="892">
                  <c:v>77</c:v>
                </c:pt>
                <c:pt idx="893">
                  <c:v>76</c:v>
                </c:pt>
                <c:pt idx="894">
                  <c:v>76</c:v>
                </c:pt>
                <c:pt idx="895">
                  <c:v>77</c:v>
                </c:pt>
                <c:pt idx="896">
                  <c:v>77</c:v>
                </c:pt>
                <c:pt idx="897">
                  <c:v>77</c:v>
                </c:pt>
                <c:pt idx="898">
                  <c:v>75</c:v>
                </c:pt>
                <c:pt idx="899">
                  <c:v>78</c:v>
                </c:pt>
                <c:pt idx="900">
                  <c:v>79</c:v>
                </c:pt>
                <c:pt idx="901">
                  <c:v>77</c:v>
                </c:pt>
                <c:pt idx="902">
                  <c:v>77</c:v>
                </c:pt>
                <c:pt idx="903">
                  <c:v>75</c:v>
                </c:pt>
                <c:pt idx="904">
                  <c:v>76</c:v>
                </c:pt>
                <c:pt idx="905">
                  <c:v>78</c:v>
                </c:pt>
                <c:pt idx="906">
                  <c:v>77</c:v>
                </c:pt>
                <c:pt idx="907">
                  <c:v>77</c:v>
                </c:pt>
                <c:pt idx="908">
                  <c:v>79</c:v>
                </c:pt>
                <c:pt idx="909">
                  <c:v>75</c:v>
                </c:pt>
                <c:pt idx="910">
                  <c:v>77</c:v>
                </c:pt>
                <c:pt idx="911">
                  <c:v>78</c:v>
                </c:pt>
                <c:pt idx="912">
                  <c:v>82</c:v>
                </c:pt>
                <c:pt idx="913">
                  <c:v>94</c:v>
                </c:pt>
                <c:pt idx="914">
                  <c:v>170</c:v>
                </c:pt>
                <c:pt idx="915">
                  <c:v>194</c:v>
                </c:pt>
                <c:pt idx="916">
                  <c:v>213</c:v>
                </c:pt>
                <c:pt idx="917">
                  <c:v>198</c:v>
                </c:pt>
                <c:pt idx="918">
                  <c:v>155</c:v>
                </c:pt>
                <c:pt idx="919">
                  <c:v>103</c:v>
                </c:pt>
                <c:pt idx="920">
                  <c:v>96</c:v>
                </c:pt>
                <c:pt idx="921">
                  <c:v>90</c:v>
                </c:pt>
                <c:pt idx="922">
                  <c:v>83</c:v>
                </c:pt>
                <c:pt idx="923">
                  <c:v>78</c:v>
                </c:pt>
                <c:pt idx="924">
                  <c:v>74</c:v>
                </c:pt>
                <c:pt idx="925">
                  <c:v>70</c:v>
                </c:pt>
                <c:pt idx="926">
                  <c:v>66</c:v>
                </c:pt>
                <c:pt idx="927">
                  <c:v>62</c:v>
                </c:pt>
                <c:pt idx="928">
                  <c:v>63</c:v>
                </c:pt>
                <c:pt idx="929">
                  <c:v>67</c:v>
                </c:pt>
                <c:pt idx="930">
                  <c:v>71</c:v>
                </c:pt>
                <c:pt idx="931">
                  <c:v>75</c:v>
                </c:pt>
                <c:pt idx="932">
                  <c:v>79</c:v>
                </c:pt>
                <c:pt idx="933">
                  <c:v>83</c:v>
                </c:pt>
                <c:pt idx="934">
                  <c:v>90</c:v>
                </c:pt>
                <c:pt idx="935">
                  <c:v>95</c:v>
                </c:pt>
                <c:pt idx="936">
                  <c:v>100</c:v>
                </c:pt>
                <c:pt idx="937">
                  <c:v>106</c:v>
                </c:pt>
                <c:pt idx="938">
                  <c:v>112</c:v>
                </c:pt>
                <c:pt idx="939">
                  <c:v>114</c:v>
                </c:pt>
                <c:pt idx="940">
                  <c:v>117</c:v>
                </c:pt>
                <c:pt idx="941">
                  <c:v>116</c:v>
                </c:pt>
                <c:pt idx="942">
                  <c:v>117</c:v>
                </c:pt>
                <c:pt idx="943">
                  <c:v>116</c:v>
                </c:pt>
                <c:pt idx="944">
                  <c:v>117</c:v>
                </c:pt>
                <c:pt idx="945">
                  <c:v>117</c:v>
                </c:pt>
                <c:pt idx="946">
                  <c:v>119</c:v>
                </c:pt>
                <c:pt idx="947">
                  <c:v>114</c:v>
                </c:pt>
                <c:pt idx="948">
                  <c:v>115</c:v>
                </c:pt>
                <c:pt idx="949">
                  <c:v>116</c:v>
                </c:pt>
                <c:pt idx="950">
                  <c:v>114</c:v>
                </c:pt>
                <c:pt idx="951">
                  <c:v>114</c:v>
                </c:pt>
                <c:pt idx="952">
                  <c:v>113</c:v>
                </c:pt>
                <c:pt idx="953">
                  <c:v>115</c:v>
                </c:pt>
                <c:pt idx="954">
                  <c:v>115</c:v>
                </c:pt>
                <c:pt idx="955">
                  <c:v>115</c:v>
                </c:pt>
                <c:pt idx="956">
                  <c:v>118</c:v>
                </c:pt>
                <c:pt idx="957">
                  <c:v>118</c:v>
                </c:pt>
                <c:pt idx="958">
                  <c:v>117</c:v>
                </c:pt>
                <c:pt idx="959">
                  <c:v>115</c:v>
                </c:pt>
                <c:pt idx="960">
                  <c:v>116</c:v>
                </c:pt>
                <c:pt idx="961">
                  <c:v>116</c:v>
                </c:pt>
                <c:pt idx="962">
                  <c:v>114</c:v>
                </c:pt>
                <c:pt idx="963">
                  <c:v>113</c:v>
                </c:pt>
                <c:pt idx="964">
                  <c:v>114</c:v>
                </c:pt>
                <c:pt idx="965">
                  <c:v>112</c:v>
                </c:pt>
                <c:pt idx="966">
                  <c:v>114</c:v>
                </c:pt>
                <c:pt idx="967">
                  <c:v>120</c:v>
                </c:pt>
                <c:pt idx="968">
                  <c:v>118</c:v>
                </c:pt>
                <c:pt idx="969">
                  <c:v>117</c:v>
                </c:pt>
                <c:pt idx="970">
                  <c:v>113</c:v>
                </c:pt>
                <c:pt idx="971">
                  <c:v>114</c:v>
                </c:pt>
                <c:pt idx="972">
                  <c:v>114</c:v>
                </c:pt>
                <c:pt idx="973">
                  <c:v>113</c:v>
                </c:pt>
                <c:pt idx="974">
                  <c:v>118</c:v>
                </c:pt>
                <c:pt idx="975">
                  <c:v>112</c:v>
                </c:pt>
                <c:pt idx="976">
                  <c:v>110</c:v>
                </c:pt>
                <c:pt idx="977">
                  <c:v>107</c:v>
                </c:pt>
                <c:pt idx="978">
                  <c:v>107</c:v>
                </c:pt>
                <c:pt idx="979">
                  <c:v>106</c:v>
                </c:pt>
                <c:pt idx="980">
                  <c:v>105</c:v>
                </c:pt>
                <c:pt idx="981">
                  <c:v>147</c:v>
                </c:pt>
                <c:pt idx="982">
                  <c:v>195</c:v>
                </c:pt>
                <c:pt idx="983">
                  <c:v>205</c:v>
                </c:pt>
                <c:pt idx="984">
                  <c:v>168</c:v>
                </c:pt>
                <c:pt idx="985">
                  <c:v>142</c:v>
                </c:pt>
                <c:pt idx="986">
                  <c:v>131</c:v>
                </c:pt>
                <c:pt idx="987">
                  <c:v>122</c:v>
                </c:pt>
                <c:pt idx="988">
                  <c:v>115</c:v>
                </c:pt>
                <c:pt idx="989">
                  <c:v>109</c:v>
                </c:pt>
                <c:pt idx="990">
                  <c:v>102</c:v>
                </c:pt>
                <c:pt idx="991">
                  <c:v>96</c:v>
                </c:pt>
                <c:pt idx="992">
                  <c:v>91</c:v>
                </c:pt>
                <c:pt idx="993">
                  <c:v>86</c:v>
                </c:pt>
                <c:pt idx="994">
                  <c:v>81</c:v>
                </c:pt>
                <c:pt idx="995">
                  <c:v>76</c:v>
                </c:pt>
                <c:pt idx="996">
                  <c:v>72</c:v>
                </c:pt>
                <c:pt idx="997">
                  <c:v>68</c:v>
                </c:pt>
                <c:pt idx="998">
                  <c:v>64</c:v>
                </c:pt>
                <c:pt idx="999">
                  <c:v>60</c:v>
                </c:pt>
                <c:pt idx="1000">
                  <c:v>56</c:v>
                </c:pt>
                <c:pt idx="1001">
                  <c:v>53</c:v>
                </c:pt>
                <c:pt idx="1002">
                  <c:v>50</c:v>
                </c:pt>
                <c:pt idx="1003">
                  <c:v>47</c:v>
                </c:pt>
                <c:pt idx="1004">
                  <c:v>47</c:v>
                </c:pt>
                <c:pt idx="1005">
                  <c:v>44</c:v>
                </c:pt>
                <c:pt idx="1006">
                  <c:v>42</c:v>
                </c:pt>
                <c:pt idx="1007">
                  <c:v>45</c:v>
                </c:pt>
                <c:pt idx="1008">
                  <c:v>43</c:v>
                </c:pt>
                <c:pt idx="1009">
                  <c:v>46</c:v>
                </c:pt>
                <c:pt idx="1010">
                  <c:v>46</c:v>
                </c:pt>
                <c:pt idx="1011">
                  <c:v>43</c:v>
                </c:pt>
                <c:pt idx="1012">
                  <c:v>46</c:v>
                </c:pt>
                <c:pt idx="1013">
                  <c:v>43</c:v>
                </c:pt>
                <c:pt idx="1014">
                  <c:v>43</c:v>
                </c:pt>
                <c:pt idx="1015">
                  <c:v>43</c:v>
                </c:pt>
                <c:pt idx="1016">
                  <c:v>40</c:v>
                </c:pt>
                <c:pt idx="1017">
                  <c:v>43</c:v>
                </c:pt>
                <c:pt idx="1018">
                  <c:v>42</c:v>
                </c:pt>
                <c:pt idx="1019">
                  <c:v>43</c:v>
                </c:pt>
                <c:pt idx="1020">
                  <c:v>44</c:v>
                </c:pt>
                <c:pt idx="1021">
                  <c:v>42</c:v>
                </c:pt>
                <c:pt idx="1022">
                  <c:v>43</c:v>
                </c:pt>
                <c:pt idx="1023">
                  <c:v>44</c:v>
                </c:pt>
                <c:pt idx="1024">
                  <c:v>44</c:v>
                </c:pt>
                <c:pt idx="1025">
                  <c:v>42</c:v>
                </c:pt>
                <c:pt idx="1026">
                  <c:v>45</c:v>
                </c:pt>
                <c:pt idx="1027">
                  <c:v>42</c:v>
                </c:pt>
                <c:pt idx="1028">
                  <c:v>45</c:v>
                </c:pt>
                <c:pt idx="1029">
                  <c:v>42</c:v>
                </c:pt>
                <c:pt idx="1030">
                  <c:v>44</c:v>
                </c:pt>
                <c:pt idx="1031">
                  <c:v>43</c:v>
                </c:pt>
                <c:pt idx="1032">
                  <c:v>46</c:v>
                </c:pt>
                <c:pt idx="1033">
                  <c:v>43</c:v>
                </c:pt>
                <c:pt idx="1034">
                  <c:v>43</c:v>
                </c:pt>
                <c:pt idx="1035">
                  <c:v>43</c:v>
                </c:pt>
                <c:pt idx="1036">
                  <c:v>40</c:v>
                </c:pt>
                <c:pt idx="1037">
                  <c:v>43</c:v>
                </c:pt>
                <c:pt idx="1038">
                  <c:v>46</c:v>
                </c:pt>
                <c:pt idx="1039">
                  <c:v>43</c:v>
                </c:pt>
                <c:pt idx="1040">
                  <c:v>42</c:v>
                </c:pt>
                <c:pt idx="1041">
                  <c:v>42</c:v>
                </c:pt>
                <c:pt idx="1042">
                  <c:v>42</c:v>
                </c:pt>
                <c:pt idx="1043">
                  <c:v>43</c:v>
                </c:pt>
                <c:pt idx="1044">
                  <c:v>41</c:v>
                </c:pt>
                <c:pt idx="1045">
                  <c:v>43</c:v>
                </c:pt>
                <c:pt idx="1046">
                  <c:v>42</c:v>
                </c:pt>
                <c:pt idx="1047">
                  <c:v>42</c:v>
                </c:pt>
                <c:pt idx="1048">
                  <c:v>43</c:v>
                </c:pt>
                <c:pt idx="1049">
                  <c:v>43</c:v>
                </c:pt>
                <c:pt idx="1050">
                  <c:v>42</c:v>
                </c:pt>
                <c:pt idx="1051">
                  <c:v>39</c:v>
                </c:pt>
                <c:pt idx="1052">
                  <c:v>41</c:v>
                </c:pt>
                <c:pt idx="1053">
                  <c:v>41</c:v>
                </c:pt>
                <c:pt idx="1054">
                  <c:v>44</c:v>
                </c:pt>
                <c:pt idx="1055">
                  <c:v>42</c:v>
                </c:pt>
                <c:pt idx="1056">
                  <c:v>50</c:v>
                </c:pt>
                <c:pt idx="1057">
                  <c:v>71</c:v>
                </c:pt>
                <c:pt idx="1058">
                  <c:v>143</c:v>
                </c:pt>
                <c:pt idx="1059">
                  <c:v>187</c:v>
                </c:pt>
                <c:pt idx="1060">
                  <c:v>148</c:v>
                </c:pt>
                <c:pt idx="1061">
                  <c:v>97</c:v>
                </c:pt>
                <c:pt idx="1062">
                  <c:v>89</c:v>
                </c:pt>
                <c:pt idx="1063">
                  <c:v>84</c:v>
                </c:pt>
                <c:pt idx="1064">
                  <c:v>79</c:v>
                </c:pt>
                <c:pt idx="1065">
                  <c:v>74</c:v>
                </c:pt>
                <c:pt idx="1066">
                  <c:v>70</c:v>
                </c:pt>
                <c:pt idx="1067">
                  <c:v>74</c:v>
                </c:pt>
                <c:pt idx="1068">
                  <c:v>77</c:v>
                </c:pt>
                <c:pt idx="1069">
                  <c:v>81</c:v>
                </c:pt>
                <c:pt idx="1070">
                  <c:v>86</c:v>
                </c:pt>
                <c:pt idx="1071">
                  <c:v>91</c:v>
                </c:pt>
                <c:pt idx="1072">
                  <c:v>95</c:v>
                </c:pt>
                <c:pt idx="1073">
                  <c:v>100</c:v>
                </c:pt>
                <c:pt idx="1074">
                  <c:v>102</c:v>
                </c:pt>
                <c:pt idx="1075">
                  <c:v>103</c:v>
                </c:pt>
                <c:pt idx="1076">
                  <c:v>104</c:v>
                </c:pt>
                <c:pt idx="1077">
                  <c:v>107</c:v>
                </c:pt>
                <c:pt idx="1078">
                  <c:v>104</c:v>
                </c:pt>
                <c:pt idx="1079">
                  <c:v>105</c:v>
                </c:pt>
                <c:pt idx="1080">
                  <c:v>102</c:v>
                </c:pt>
                <c:pt idx="1081">
                  <c:v>103</c:v>
                </c:pt>
                <c:pt idx="1082">
                  <c:v>104</c:v>
                </c:pt>
                <c:pt idx="1083">
                  <c:v>100</c:v>
                </c:pt>
                <c:pt idx="1084">
                  <c:v>102</c:v>
                </c:pt>
                <c:pt idx="1085">
                  <c:v>101</c:v>
                </c:pt>
                <c:pt idx="1086">
                  <c:v>102</c:v>
                </c:pt>
                <c:pt idx="1087">
                  <c:v>103</c:v>
                </c:pt>
                <c:pt idx="1088">
                  <c:v>100</c:v>
                </c:pt>
                <c:pt idx="1089">
                  <c:v>101</c:v>
                </c:pt>
                <c:pt idx="1090">
                  <c:v>102</c:v>
                </c:pt>
                <c:pt idx="1091">
                  <c:v>99</c:v>
                </c:pt>
                <c:pt idx="1092">
                  <c:v>99</c:v>
                </c:pt>
                <c:pt idx="1093">
                  <c:v>100</c:v>
                </c:pt>
                <c:pt idx="1094">
                  <c:v>99</c:v>
                </c:pt>
                <c:pt idx="1095">
                  <c:v>100</c:v>
                </c:pt>
                <c:pt idx="1096">
                  <c:v>99</c:v>
                </c:pt>
                <c:pt idx="1097">
                  <c:v>97</c:v>
                </c:pt>
                <c:pt idx="1098">
                  <c:v>97</c:v>
                </c:pt>
                <c:pt idx="1099">
                  <c:v>98</c:v>
                </c:pt>
                <c:pt idx="1100">
                  <c:v>96</c:v>
                </c:pt>
                <c:pt idx="1101">
                  <c:v>96</c:v>
                </c:pt>
                <c:pt idx="1102">
                  <c:v>97</c:v>
                </c:pt>
                <c:pt idx="1103">
                  <c:v>95</c:v>
                </c:pt>
                <c:pt idx="1104">
                  <c:v>97</c:v>
                </c:pt>
                <c:pt idx="1105">
                  <c:v>98</c:v>
                </c:pt>
                <c:pt idx="1106">
                  <c:v>97</c:v>
                </c:pt>
                <c:pt idx="1107">
                  <c:v>97</c:v>
                </c:pt>
                <c:pt idx="1108">
                  <c:v>100</c:v>
                </c:pt>
                <c:pt idx="1109">
                  <c:v>100</c:v>
                </c:pt>
                <c:pt idx="1110">
                  <c:v>98</c:v>
                </c:pt>
                <c:pt idx="1111">
                  <c:v>95</c:v>
                </c:pt>
                <c:pt idx="1112">
                  <c:v>96</c:v>
                </c:pt>
                <c:pt idx="1113">
                  <c:v>98</c:v>
                </c:pt>
                <c:pt idx="1114">
                  <c:v>98</c:v>
                </c:pt>
                <c:pt idx="1115">
                  <c:v>135</c:v>
                </c:pt>
                <c:pt idx="1116">
                  <c:v>198</c:v>
                </c:pt>
                <c:pt idx="1117">
                  <c:v>232</c:v>
                </c:pt>
                <c:pt idx="1118">
                  <c:v>220</c:v>
                </c:pt>
                <c:pt idx="1119">
                  <c:v>203</c:v>
                </c:pt>
                <c:pt idx="1120">
                  <c:v>166</c:v>
                </c:pt>
                <c:pt idx="1121">
                  <c:v>154</c:v>
                </c:pt>
                <c:pt idx="1122">
                  <c:v>144</c:v>
                </c:pt>
                <c:pt idx="1123">
                  <c:v>133</c:v>
                </c:pt>
                <c:pt idx="1124">
                  <c:v>124</c:v>
                </c:pt>
                <c:pt idx="1125">
                  <c:v>117</c:v>
                </c:pt>
                <c:pt idx="1126">
                  <c:v>111</c:v>
                </c:pt>
                <c:pt idx="1127">
                  <c:v>105</c:v>
                </c:pt>
                <c:pt idx="1128">
                  <c:v>104</c:v>
                </c:pt>
                <c:pt idx="1129">
                  <c:v>98</c:v>
                </c:pt>
                <c:pt idx="1130">
                  <c:v>93</c:v>
                </c:pt>
                <c:pt idx="1131">
                  <c:v>88</c:v>
                </c:pt>
                <c:pt idx="1132">
                  <c:v>83</c:v>
                </c:pt>
                <c:pt idx="1133">
                  <c:v>78</c:v>
                </c:pt>
                <c:pt idx="1134">
                  <c:v>78</c:v>
                </c:pt>
                <c:pt idx="1135">
                  <c:v>74</c:v>
                </c:pt>
                <c:pt idx="1136">
                  <c:v>71</c:v>
                </c:pt>
                <c:pt idx="1137">
                  <c:v>75</c:v>
                </c:pt>
                <c:pt idx="1138">
                  <c:v>72</c:v>
                </c:pt>
                <c:pt idx="1139">
                  <c:v>75</c:v>
                </c:pt>
                <c:pt idx="1140">
                  <c:v>73</c:v>
                </c:pt>
                <c:pt idx="1141">
                  <c:v>72</c:v>
                </c:pt>
                <c:pt idx="1142">
                  <c:v>75</c:v>
                </c:pt>
                <c:pt idx="1143">
                  <c:v>71</c:v>
                </c:pt>
                <c:pt idx="1144">
                  <c:v>70</c:v>
                </c:pt>
                <c:pt idx="1145">
                  <c:v>72</c:v>
                </c:pt>
                <c:pt idx="1146">
                  <c:v>73</c:v>
                </c:pt>
                <c:pt idx="1147">
                  <c:v>74</c:v>
                </c:pt>
                <c:pt idx="1148">
                  <c:v>75</c:v>
                </c:pt>
                <c:pt idx="1149">
                  <c:v>77</c:v>
                </c:pt>
                <c:pt idx="1150">
                  <c:v>75</c:v>
                </c:pt>
                <c:pt idx="1151">
                  <c:v>75</c:v>
                </c:pt>
                <c:pt idx="1152">
                  <c:v>75</c:v>
                </c:pt>
                <c:pt idx="1153">
                  <c:v>78</c:v>
                </c:pt>
                <c:pt idx="1154">
                  <c:v>75</c:v>
                </c:pt>
                <c:pt idx="1155">
                  <c:v>77</c:v>
                </c:pt>
                <c:pt idx="1156">
                  <c:v>78</c:v>
                </c:pt>
                <c:pt idx="1157">
                  <c:v>76</c:v>
                </c:pt>
                <c:pt idx="1158">
                  <c:v>77</c:v>
                </c:pt>
                <c:pt idx="1159">
                  <c:v>77</c:v>
                </c:pt>
                <c:pt idx="1160">
                  <c:v>77</c:v>
                </c:pt>
                <c:pt idx="1161">
                  <c:v>79</c:v>
                </c:pt>
                <c:pt idx="1162">
                  <c:v>75</c:v>
                </c:pt>
                <c:pt idx="1163">
                  <c:v>79</c:v>
                </c:pt>
                <c:pt idx="1164">
                  <c:v>75</c:v>
                </c:pt>
                <c:pt idx="1165">
                  <c:v>77</c:v>
                </c:pt>
                <c:pt idx="1166">
                  <c:v>77</c:v>
                </c:pt>
                <c:pt idx="1167">
                  <c:v>78</c:v>
                </c:pt>
                <c:pt idx="1168">
                  <c:v>74</c:v>
                </c:pt>
                <c:pt idx="1169">
                  <c:v>78</c:v>
                </c:pt>
                <c:pt idx="1170">
                  <c:v>80</c:v>
                </c:pt>
                <c:pt idx="1171">
                  <c:v>77</c:v>
                </c:pt>
                <c:pt idx="1172">
                  <c:v>75</c:v>
                </c:pt>
                <c:pt idx="1173">
                  <c:v>76</c:v>
                </c:pt>
                <c:pt idx="1174">
                  <c:v>78</c:v>
                </c:pt>
                <c:pt idx="1175">
                  <c:v>80</c:v>
                </c:pt>
                <c:pt idx="1176">
                  <c:v>77</c:v>
                </c:pt>
                <c:pt idx="1177">
                  <c:v>116</c:v>
                </c:pt>
                <c:pt idx="1178">
                  <c:v>176</c:v>
                </c:pt>
                <c:pt idx="1179">
                  <c:v>232</c:v>
                </c:pt>
                <c:pt idx="1180">
                  <c:v>245</c:v>
                </c:pt>
                <c:pt idx="1181">
                  <c:v>127</c:v>
                </c:pt>
                <c:pt idx="1182">
                  <c:v>109</c:v>
                </c:pt>
                <c:pt idx="1183">
                  <c:v>101</c:v>
                </c:pt>
                <c:pt idx="1184">
                  <c:v>95</c:v>
                </c:pt>
                <c:pt idx="1185">
                  <c:v>90</c:v>
                </c:pt>
                <c:pt idx="1186">
                  <c:v>84</c:v>
                </c:pt>
                <c:pt idx="1187">
                  <c:v>79</c:v>
                </c:pt>
                <c:pt idx="1188">
                  <c:v>75</c:v>
                </c:pt>
                <c:pt idx="1189">
                  <c:v>70</c:v>
                </c:pt>
                <c:pt idx="1190">
                  <c:v>66</c:v>
                </c:pt>
                <c:pt idx="1191">
                  <c:v>62</c:v>
                </c:pt>
                <c:pt idx="1192">
                  <c:v>63</c:v>
                </c:pt>
                <c:pt idx="1193">
                  <c:v>67</c:v>
                </c:pt>
                <c:pt idx="1194">
                  <c:v>71</c:v>
                </c:pt>
                <c:pt idx="1195">
                  <c:v>75</c:v>
                </c:pt>
                <c:pt idx="1196">
                  <c:v>79</c:v>
                </c:pt>
                <c:pt idx="1197">
                  <c:v>85</c:v>
                </c:pt>
                <c:pt idx="1198">
                  <c:v>90</c:v>
                </c:pt>
                <c:pt idx="1199">
                  <c:v>95</c:v>
                </c:pt>
                <c:pt idx="1200">
                  <c:v>100</c:v>
                </c:pt>
                <c:pt idx="1201">
                  <c:v>106</c:v>
                </c:pt>
                <c:pt idx="1202">
                  <c:v>108</c:v>
                </c:pt>
                <c:pt idx="1203">
                  <c:v>112</c:v>
                </c:pt>
                <c:pt idx="1204">
                  <c:v>111</c:v>
                </c:pt>
                <c:pt idx="1205">
                  <c:v>112</c:v>
                </c:pt>
                <c:pt idx="1206">
                  <c:v>116</c:v>
                </c:pt>
                <c:pt idx="1207">
                  <c:v>114</c:v>
                </c:pt>
                <c:pt idx="1208">
                  <c:v>115</c:v>
                </c:pt>
                <c:pt idx="1209">
                  <c:v>114</c:v>
                </c:pt>
                <c:pt idx="1210">
                  <c:v>115</c:v>
                </c:pt>
                <c:pt idx="1211">
                  <c:v>113</c:v>
                </c:pt>
                <c:pt idx="1212">
                  <c:v>114</c:v>
                </c:pt>
                <c:pt idx="1213">
                  <c:v>117</c:v>
                </c:pt>
                <c:pt idx="1214">
                  <c:v>112</c:v>
                </c:pt>
                <c:pt idx="1215">
                  <c:v>114</c:v>
                </c:pt>
                <c:pt idx="1216">
                  <c:v>113</c:v>
                </c:pt>
                <c:pt idx="1217">
                  <c:v>111</c:v>
                </c:pt>
                <c:pt idx="1218">
                  <c:v>113</c:v>
                </c:pt>
                <c:pt idx="1219">
                  <c:v>116</c:v>
                </c:pt>
                <c:pt idx="1220">
                  <c:v>116</c:v>
                </c:pt>
                <c:pt idx="1221">
                  <c:v>115</c:v>
                </c:pt>
                <c:pt idx="1222">
                  <c:v>113</c:v>
                </c:pt>
                <c:pt idx="1223">
                  <c:v>118</c:v>
                </c:pt>
                <c:pt idx="1224">
                  <c:v>115</c:v>
                </c:pt>
                <c:pt idx="1225">
                  <c:v>112</c:v>
                </c:pt>
                <c:pt idx="1226">
                  <c:v>112</c:v>
                </c:pt>
                <c:pt idx="1227">
                  <c:v>113</c:v>
                </c:pt>
                <c:pt idx="1228">
                  <c:v>112</c:v>
                </c:pt>
                <c:pt idx="1229">
                  <c:v>115</c:v>
                </c:pt>
                <c:pt idx="1230">
                  <c:v>113</c:v>
                </c:pt>
                <c:pt idx="1231">
                  <c:v>113</c:v>
                </c:pt>
                <c:pt idx="1232">
                  <c:v>112</c:v>
                </c:pt>
                <c:pt idx="1233">
                  <c:v>112</c:v>
                </c:pt>
                <c:pt idx="1234">
                  <c:v>112</c:v>
                </c:pt>
                <c:pt idx="1235">
                  <c:v>113</c:v>
                </c:pt>
                <c:pt idx="1236">
                  <c:v>116</c:v>
                </c:pt>
                <c:pt idx="1237">
                  <c:v>114</c:v>
                </c:pt>
                <c:pt idx="1238">
                  <c:v>109</c:v>
                </c:pt>
                <c:pt idx="1239">
                  <c:v>104</c:v>
                </c:pt>
                <c:pt idx="1240">
                  <c:v>103</c:v>
                </c:pt>
                <c:pt idx="1241">
                  <c:v>105</c:v>
                </c:pt>
                <c:pt idx="1242">
                  <c:v>104</c:v>
                </c:pt>
                <c:pt idx="1243">
                  <c:v>103</c:v>
                </c:pt>
                <c:pt idx="1244">
                  <c:v>110</c:v>
                </c:pt>
                <c:pt idx="1245">
                  <c:v>127</c:v>
                </c:pt>
                <c:pt idx="1246">
                  <c:v>165</c:v>
                </c:pt>
                <c:pt idx="1247">
                  <c:v>219</c:v>
                </c:pt>
                <c:pt idx="1248">
                  <c:v>182</c:v>
                </c:pt>
                <c:pt idx="1249">
                  <c:v>165</c:v>
                </c:pt>
                <c:pt idx="1250">
                  <c:v>150</c:v>
                </c:pt>
                <c:pt idx="1251">
                  <c:v>137</c:v>
                </c:pt>
                <c:pt idx="1252">
                  <c:v>130</c:v>
                </c:pt>
                <c:pt idx="1253">
                  <c:v>121</c:v>
                </c:pt>
                <c:pt idx="1254">
                  <c:v>110</c:v>
                </c:pt>
                <c:pt idx="1255">
                  <c:v>104</c:v>
                </c:pt>
                <c:pt idx="1256">
                  <c:v>98</c:v>
                </c:pt>
                <c:pt idx="1257">
                  <c:v>93</c:v>
                </c:pt>
                <c:pt idx="1258">
                  <c:v>88</c:v>
                </c:pt>
                <c:pt idx="1259">
                  <c:v>83</c:v>
                </c:pt>
                <c:pt idx="1260">
                  <c:v>78</c:v>
                </c:pt>
                <c:pt idx="1261">
                  <c:v>73</c:v>
                </c:pt>
                <c:pt idx="1262">
                  <c:v>69</c:v>
                </c:pt>
                <c:pt idx="1263">
                  <c:v>65</c:v>
                </c:pt>
                <c:pt idx="1264">
                  <c:v>61</c:v>
                </c:pt>
                <c:pt idx="1265">
                  <c:v>57</c:v>
                </c:pt>
                <c:pt idx="1266">
                  <c:v>54</c:v>
                </c:pt>
                <c:pt idx="1267">
                  <c:v>51</c:v>
                </c:pt>
                <c:pt idx="1268">
                  <c:v>48</c:v>
                </c:pt>
                <c:pt idx="1269">
                  <c:v>45</c:v>
                </c:pt>
                <c:pt idx="1270">
                  <c:v>43</c:v>
                </c:pt>
                <c:pt idx="1271">
                  <c:v>46</c:v>
                </c:pt>
                <c:pt idx="1272">
                  <c:v>43</c:v>
                </c:pt>
                <c:pt idx="1273">
                  <c:v>42</c:v>
                </c:pt>
                <c:pt idx="1274">
                  <c:v>39</c:v>
                </c:pt>
                <c:pt idx="1275">
                  <c:v>41</c:v>
                </c:pt>
                <c:pt idx="1276">
                  <c:v>42</c:v>
                </c:pt>
                <c:pt idx="1277">
                  <c:v>41</c:v>
                </c:pt>
                <c:pt idx="1278">
                  <c:v>39</c:v>
                </c:pt>
                <c:pt idx="1279">
                  <c:v>41</c:v>
                </c:pt>
                <c:pt idx="1280">
                  <c:v>41</c:v>
                </c:pt>
                <c:pt idx="1281">
                  <c:v>39</c:v>
                </c:pt>
                <c:pt idx="1282">
                  <c:v>40</c:v>
                </c:pt>
                <c:pt idx="1283">
                  <c:v>41</c:v>
                </c:pt>
                <c:pt idx="1284">
                  <c:v>39</c:v>
                </c:pt>
                <c:pt idx="1285">
                  <c:v>41</c:v>
                </c:pt>
                <c:pt idx="1286">
                  <c:v>40</c:v>
                </c:pt>
                <c:pt idx="1287">
                  <c:v>41</c:v>
                </c:pt>
                <c:pt idx="1288">
                  <c:v>38</c:v>
                </c:pt>
                <c:pt idx="1289">
                  <c:v>36</c:v>
                </c:pt>
                <c:pt idx="1290">
                  <c:v>38</c:v>
                </c:pt>
                <c:pt idx="1291">
                  <c:v>40</c:v>
                </c:pt>
                <c:pt idx="1292">
                  <c:v>40</c:v>
                </c:pt>
                <c:pt idx="1293">
                  <c:v>41</c:v>
                </c:pt>
                <c:pt idx="1294">
                  <c:v>39</c:v>
                </c:pt>
                <c:pt idx="1295">
                  <c:v>41</c:v>
                </c:pt>
                <c:pt idx="1296">
                  <c:v>40</c:v>
                </c:pt>
                <c:pt idx="1297">
                  <c:v>41</c:v>
                </c:pt>
                <c:pt idx="1298">
                  <c:v>38</c:v>
                </c:pt>
                <c:pt idx="1299">
                  <c:v>40</c:v>
                </c:pt>
                <c:pt idx="1300">
                  <c:v>38</c:v>
                </c:pt>
                <c:pt idx="1301">
                  <c:v>40</c:v>
                </c:pt>
                <c:pt idx="1302">
                  <c:v>40</c:v>
                </c:pt>
                <c:pt idx="1303">
                  <c:v>40</c:v>
                </c:pt>
                <c:pt idx="1304">
                  <c:v>37</c:v>
                </c:pt>
                <c:pt idx="1305">
                  <c:v>39</c:v>
                </c:pt>
                <c:pt idx="1306">
                  <c:v>37</c:v>
                </c:pt>
                <c:pt idx="1307">
                  <c:v>39</c:v>
                </c:pt>
                <c:pt idx="1308">
                  <c:v>41</c:v>
                </c:pt>
                <c:pt idx="1309">
                  <c:v>39</c:v>
                </c:pt>
                <c:pt idx="1310">
                  <c:v>37</c:v>
                </c:pt>
                <c:pt idx="1311">
                  <c:v>39</c:v>
                </c:pt>
                <c:pt idx="1312">
                  <c:v>37</c:v>
                </c:pt>
                <c:pt idx="1313">
                  <c:v>39</c:v>
                </c:pt>
                <c:pt idx="1314">
                  <c:v>41</c:v>
                </c:pt>
                <c:pt idx="1315">
                  <c:v>41</c:v>
                </c:pt>
                <c:pt idx="1316">
                  <c:v>38</c:v>
                </c:pt>
                <c:pt idx="1317">
                  <c:v>40</c:v>
                </c:pt>
                <c:pt idx="1318">
                  <c:v>37</c:v>
                </c:pt>
                <c:pt idx="1319">
                  <c:v>36</c:v>
                </c:pt>
                <c:pt idx="1320">
                  <c:v>38</c:v>
                </c:pt>
                <c:pt idx="1321">
                  <c:v>40</c:v>
                </c:pt>
                <c:pt idx="1322">
                  <c:v>41</c:v>
                </c:pt>
                <c:pt idx="1323">
                  <c:v>38</c:v>
                </c:pt>
                <c:pt idx="1324">
                  <c:v>40</c:v>
                </c:pt>
                <c:pt idx="1325">
                  <c:v>41</c:v>
                </c:pt>
                <c:pt idx="1326">
                  <c:v>39</c:v>
                </c:pt>
                <c:pt idx="1327">
                  <c:v>38</c:v>
                </c:pt>
                <c:pt idx="1328">
                  <c:v>40</c:v>
                </c:pt>
                <c:pt idx="1329">
                  <c:v>67</c:v>
                </c:pt>
                <c:pt idx="1330">
                  <c:v>130</c:v>
                </c:pt>
                <c:pt idx="1331">
                  <c:v>154</c:v>
                </c:pt>
                <c:pt idx="1332">
                  <c:v>140</c:v>
                </c:pt>
                <c:pt idx="1333">
                  <c:v>121</c:v>
                </c:pt>
                <c:pt idx="1334">
                  <c:v>111</c:v>
                </c:pt>
                <c:pt idx="1335">
                  <c:v>101</c:v>
                </c:pt>
                <c:pt idx="1336">
                  <c:v>93</c:v>
                </c:pt>
                <c:pt idx="1337">
                  <c:v>88</c:v>
                </c:pt>
                <c:pt idx="1338">
                  <c:v>83</c:v>
                </c:pt>
                <c:pt idx="1339">
                  <c:v>78</c:v>
                </c:pt>
                <c:pt idx="1340">
                  <c:v>74</c:v>
                </c:pt>
                <c:pt idx="1341">
                  <c:v>70</c:v>
                </c:pt>
                <c:pt idx="1342">
                  <c:v>71</c:v>
                </c:pt>
                <c:pt idx="1343">
                  <c:v>75</c:v>
                </c:pt>
                <c:pt idx="1344">
                  <c:v>79</c:v>
                </c:pt>
                <c:pt idx="1345">
                  <c:v>83</c:v>
                </c:pt>
                <c:pt idx="1346">
                  <c:v>88</c:v>
                </c:pt>
                <c:pt idx="1347">
                  <c:v>93</c:v>
                </c:pt>
                <c:pt idx="1348">
                  <c:v>95</c:v>
                </c:pt>
                <c:pt idx="1349">
                  <c:v>100</c:v>
                </c:pt>
                <c:pt idx="1350">
                  <c:v>102</c:v>
                </c:pt>
                <c:pt idx="1351">
                  <c:v>104</c:v>
                </c:pt>
                <c:pt idx="1352">
                  <c:v>100</c:v>
                </c:pt>
                <c:pt idx="1353">
                  <c:v>103</c:v>
                </c:pt>
                <c:pt idx="1354">
                  <c:v>102</c:v>
                </c:pt>
                <c:pt idx="1355">
                  <c:v>101</c:v>
                </c:pt>
                <c:pt idx="1356">
                  <c:v>104</c:v>
                </c:pt>
                <c:pt idx="1357">
                  <c:v>106</c:v>
                </c:pt>
                <c:pt idx="1358">
                  <c:v>102</c:v>
                </c:pt>
                <c:pt idx="1359">
                  <c:v>104</c:v>
                </c:pt>
                <c:pt idx="1360">
                  <c:v>103</c:v>
                </c:pt>
                <c:pt idx="1361">
                  <c:v>104</c:v>
                </c:pt>
                <c:pt idx="1362">
                  <c:v>102</c:v>
                </c:pt>
                <c:pt idx="1363">
                  <c:v>103</c:v>
                </c:pt>
                <c:pt idx="1364">
                  <c:v>102</c:v>
                </c:pt>
                <c:pt idx="1365">
                  <c:v>101</c:v>
                </c:pt>
                <c:pt idx="1366">
                  <c:v>99</c:v>
                </c:pt>
                <c:pt idx="1367">
                  <c:v>99</c:v>
                </c:pt>
                <c:pt idx="1368">
                  <c:v>97</c:v>
                </c:pt>
                <c:pt idx="1369">
                  <c:v>98</c:v>
                </c:pt>
                <c:pt idx="1370">
                  <c:v>99</c:v>
                </c:pt>
                <c:pt idx="1371">
                  <c:v>97</c:v>
                </c:pt>
                <c:pt idx="1372">
                  <c:v>98</c:v>
                </c:pt>
                <c:pt idx="1373">
                  <c:v>96</c:v>
                </c:pt>
                <c:pt idx="1374">
                  <c:v>96</c:v>
                </c:pt>
                <c:pt idx="1375">
                  <c:v>95</c:v>
                </c:pt>
                <c:pt idx="1376">
                  <c:v>98</c:v>
                </c:pt>
                <c:pt idx="1377">
                  <c:v>99</c:v>
                </c:pt>
                <c:pt idx="1378">
                  <c:v>96</c:v>
                </c:pt>
                <c:pt idx="1379">
                  <c:v>97</c:v>
                </c:pt>
                <c:pt idx="1380">
                  <c:v>94</c:v>
                </c:pt>
                <c:pt idx="1381">
                  <c:v>96</c:v>
                </c:pt>
                <c:pt idx="1382">
                  <c:v>101</c:v>
                </c:pt>
                <c:pt idx="1383">
                  <c:v>98</c:v>
                </c:pt>
                <c:pt idx="1384">
                  <c:v>96</c:v>
                </c:pt>
                <c:pt idx="1385">
                  <c:v>95</c:v>
                </c:pt>
                <c:pt idx="1386">
                  <c:v>96</c:v>
                </c:pt>
                <c:pt idx="1387">
                  <c:v>99</c:v>
                </c:pt>
                <c:pt idx="1388">
                  <c:v>94</c:v>
                </c:pt>
                <c:pt idx="1389">
                  <c:v>95</c:v>
                </c:pt>
                <c:pt idx="1390">
                  <c:v>101</c:v>
                </c:pt>
                <c:pt idx="1391">
                  <c:v>145</c:v>
                </c:pt>
                <c:pt idx="1392">
                  <c:v>190</c:v>
                </c:pt>
                <c:pt idx="1393">
                  <c:v>213</c:v>
                </c:pt>
                <c:pt idx="1394">
                  <c:v>199</c:v>
                </c:pt>
                <c:pt idx="1395">
                  <c:v>169</c:v>
                </c:pt>
                <c:pt idx="1396">
                  <c:v>144</c:v>
                </c:pt>
                <c:pt idx="1397">
                  <c:v>131</c:v>
                </c:pt>
                <c:pt idx="1398">
                  <c:v>124</c:v>
                </c:pt>
                <c:pt idx="1399">
                  <c:v>117</c:v>
                </c:pt>
                <c:pt idx="1400">
                  <c:v>111</c:v>
                </c:pt>
                <c:pt idx="1401">
                  <c:v>105</c:v>
                </c:pt>
                <c:pt idx="1402">
                  <c:v>102</c:v>
                </c:pt>
                <c:pt idx="1403">
                  <c:v>98</c:v>
                </c:pt>
                <c:pt idx="1404">
                  <c:v>93</c:v>
                </c:pt>
                <c:pt idx="1405">
                  <c:v>88</c:v>
                </c:pt>
                <c:pt idx="1406">
                  <c:v>83</c:v>
                </c:pt>
                <c:pt idx="1407">
                  <c:v>78</c:v>
                </c:pt>
                <c:pt idx="1408">
                  <c:v>77</c:v>
                </c:pt>
                <c:pt idx="1409">
                  <c:v>76</c:v>
                </c:pt>
                <c:pt idx="1410">
                  <c:v>74</c:v>
                </c:pt>
                <c:pt idx="1411">
                  <c:v>75</c:v>
                </c:pt>
                <c:pt idx="1412">
                  <c:v>74</c:v>
                </c:pt>
                <c:pt idx="1413">
                  <c:v>75</c:v>
                </c:pt>
                <c:pt idx="1414">
                  <c:v>72</c:v>
                </c:pt>
                <c:pt idx="1415">
                  <c:v>73</c:v>
                </c:pt>
                <c:pt idx="1416">
                  <c:v>72</c:v>
                </c:pt>
                <c:pt idx="1417">
                  <c:v>75</c:v>
                </c:pt>
                <c:pt idx="1418">
                  <c:v>71</c:v>
                </c:pt>
                <c:pt idx="1419">
                  <c:v>73</c:v>
                </c:pt>
                <c:pt idx="1420">
                  <c:v>76</c:v>
                </c:pt>
                <c:pt idx="1421">
                  <c:v>74</c:v>
                </c:pt>
                <c:pt idx="1422">
                  <c:v>75</c:v>
                </c:pt>
                <c:pt idx="1423">
                  <c:v>79</c:v>
                </c:pt>
                <c:pt idx="1424">
                  <c:v>75</c:v>
                </c:pt>
                <c:pt idx="1425">
                  <c:v>76</c:v>
                </c:pt>
                <c:pt idx="1426">
                  <c:v>77</c:v>
                </c:pt>
                <c:pt idx="1427">
                  <c:v>79</c:v>
                </c:pt>
                <c:pt idx="1428">
                  <c:v>78</c:v>
                </c:pt>
                <c:pt idx="1429">
                  <c:v>76</c:v>
                </c:pt>
                <c:pt idx="1430">
                  <c:v>77</c:v>
                </c:pt>
                <c:pt idx="1431">
                  <c:v>79</c:v>
                </c:pt>
                <c:pt idx="1432">
                  <c:v>77</c:v>
                </c:pt>
                <c:pt idx="1433">
                  <c:v>78</c:v>
                </c:pt>
                <c:pt idx="1434">
                  <c:v>77</c:v>
                </c:pt>
                <c:pt idx="1435">
                  <c:v>77</c:v>
                </c:pt>
                <c:pt idx="1436">
                  <c:v>79</c:v>
                </c:pt>
                <c:pt idx="1437">
                  <c:v>78</c:v>
                </c:pt>
                <c:pt idx="1438">
                  <c:v>78</c:v>
                </c:pt>
                <c:pt idx="1439">
                  <c:v>79</c:v>
                </c:pt>
                <c:pt idx="1440">
                  <c:v>79</c:v>
                </c:pt>
                <c:pt idx="1441">
                  <c:v>79</c:v>
                </c:pt>
                <c:pt idx="1442">
                  <c:v>78</c:v>
                </c:pt>
                <c:pt idx="1443">
                  <c:v>76</c:v>
                </c:pt>
                <c:pt idx="1444">
                  <c:v>78</c:v>
                </c:pt>
                <c:pt idx="1445">
                  <c:v>78</c:v>
                </c:pt>
                <c:pt idx="1446">
                  <c:v>78</c:v>
                </c:pt>
                <c:pt idx="1447">
                  <c:v>77</c:v>
                </c:pt>
                <c:pt idx="1448">
                  <c:v>77</c:v>
                </c:pt>
                <c:pt idx="1449">
                  <c:v>82</c:v>
                </c:pt>
                <c:pt idx="1450">
                  <c:v>135</c:v>
                </c:pt>
                <c:pt idx="1451">
                  <c:v>187</c:v>
                </c:pt>
                <c:pt idx="1452">
                  <c:v>203</c:v>
                </c:pt>
                <c:pt idx="1453">
                  <c:v>190</c:v>
                </c:pt>
                <c:pt idx="1454">
                  <c:v>111</c:v>
                </c:pt>
                <c:pt idx="1455">
                  <c:v>104</c:v>
                </c:pt>
                <c:pt idx="1456">
                  <c:v>95</c:v>
                </c:pt>
                <c:pt idx="1457">
                  <c:v>89</c:v>
                </c:pt>
                <c:pt idx="1458">
                  <c:v>82</c:v>
                </c:pt>
                <c:pt idx="1459">
                  <c:v>77</c:v>
                </c:pt>
                <c:pt idx="1460">
                  <c:v>73</c:v>
                </c:pt>
                <c:pt idx="1461">
                  <c:v>69</c:v>
                </c:pt>
                <c:pt idx="1462">
                  <c:v>65</c:v>
                </c:pt>
                <c:pt idx="1463">
                  <c:v>61</c:v>
                </c:pt>
                <c:pt idx="1464">
                  <c:v>65</c:v>
                </c:pt>
                <c:pt idx="1465">
                  <c:v>69</c:v>
                </c:pt>
                <c:pt idx="1466">
                  <c:v>73</c:v>
                </c:pt>
                <c:pt idx="1467">
                  <c:v>77</c:v>
                </c:pt>
                <c:pt idx="1468">
                  <c:v>81</c:v>
                </c:pt>
                <c:pt idx="1469">
                  <c:v>86</c:v>
                </c:pt>
                <c:pt idx="1470">
                  <c:v>91</c:v>
                </c:pt>
                <c:pt idx="1471">
                  <c:v>96</c:v>
                </c:pt>
                <c:pt idx="1472">
                  <c:v>101</c:v>
                </c:pt>
                <c:pt idx="1473">
                  <c:v>108</c:v>
                </c:pt>
                <c:pt idx="1474">
                  <c:v>110</c:v>
                </c:pt>
                <c:pt idx="1475">
                  <c:v>112</c:v>
                </c:pt>
                <c:pt idx="1476">
                  <c:v>107</c:v>
                </c:pt>
                <c:pt idx="1477">
                  <c:v>109</c:v>
                </c:pt>
                <c:pt idx="1478">
                  <c:v>108</c:v>
                </c:pt>
                <c:pt idx="1479">
                  <c:v>107</c:v>
                </c:pt>
                <c:pt idx="1480">
                  <c:v>109</c:v>
                </c:pt>
                <c:pt idx="1481">
                  <c:v>115</c:v>
                </c:pt>
                <c:pt idx="1482">
                  <c:v>113</c:v>
                </c:pt>
                <c:pt idx="1483">
                  <c:v>113</c:v>
                </c:pt>
                <c:pt idx="1484">
                  <c:v>114</c:v>
                </c:pt>
                <c:pt idx="1485">
                  <c:v>110</c:v>
                </c:pt>
                <c:pt idx="1486">
                  <c:v>108</c:v>
                </c:pt>
                <c:pt idx="1487">
                  <c:v>112</c:v>
                </c:pt>
                <c:pt idx="1488">
                  <c:v>111</c:v>
                </c:pt>
                <c:pt idx="1489">
                  <c:v>109</c:v>
                </c:pt>
                <c:pt idx="1490">
                  <c:v>111</c:v>
                </c:pt>
                <c:pt idx="1491">
                  <c:v>110</c:v>
                </c:pt>
                <c:pt idx="1492">
                  <c:v>108</c:v>
                </c:pt>
                <c:pt idx="1493">
                  <c:v>110</c:v>
                </c:pt>
                <c:pt idx="1494">
                  <c:v>110</c:v>
                </c:pt>
                <c:pt idx="1495">
                  <c:v>111</c:v>
                </c:pt>
                <c:pt idx="1496">
                  <c:v>108</c:v>
                </c:pt>
                <c:pt idx="1497">
                  <c:v>110</c:v>
                </c:pt>
                <c:pt idx="1498">
                  <c:v>108</c:v>
                </c:pt>
                <c:pt idx="1499">
                  <c:v>111</c:v>
                </c:pt>
                <c:pt idx="1500">
                  <c:v>107</c:v>
                </c:pt>
                <c:pt idx="1501">
                  <c:v>109</c:v>
                </c:pt>
                <c:pt idx="1502">
                  <c:v>109</c:v>
                </c:pt>
                <c:pt idx="1503">
                  <c:v>106</c:v>
                </c:pt>
                <c:pt idx="1504">
                  <c:v>107</c:v>
                </c:pt>
                <c:pt idx="1505">
                  <c:v>106</c:v>
                </c:pt>
                <c:pt idx="1506">
                  <c:v>109</c:v>
                </c:pt>
                <c:pt idx="1507">
                  <c:v>109</c:v>
                </c:pt>
                <c:pt idx="1508">
                  <c:v>112</c:v>
                </c:pt>
                <c:pt idx="1509">
                  <c:v>109</c:v>
                </c:pt>
                <c:pt idx="1510">
                  <c:v>107</c:v>
                </c:pt>
                <c:pt idx="1511">
                  <c:v>102</c:v>
                </c:pt>
                <c:pt idx="1512">
                  <c:v>99</c:v>
                </c:pt>
                <c:pt idx="1513">
                  <c:v>101</c:v>
                </c:pt>
                <c:pt idx="1514">
                  <c:v>102</c:v>
                </c:pt>
                <c:pt idx="1515">
                  <c:v>100</c:v>
                </c:pt>
                <c:pt idx="1516">
                  <c:v>109</c:v>
                </c:pt>
                <c:pt idx="1517">
                  <c:v>160</c:v>
                </c:pt>
                <c:pt idx="1518">
                  <c:v>209</c:v>
                </c:pt>
                <c:pt idx="1519">
                  <c:v>224</c:v>
                </c:pt>
                <c:pt idx="1520">
                  <c:v>174</c:v>
                </c:pt>
                <c:pt idx="1521">
                  <c:v>162</c:v>
                </c:pt>
                <c:pt idx="1522">
                  <c:v>150</c:v>
                </c:pt>
                <c:pt idx="1523">
                  <c:v>138</c:v>
                </c:pt>
                <c:pt idx="1524">
                  <c:v>130</c:v>
                </c:pt>
                <c:pt idx="1525">
                  <c:v>122</c:v>
                </c:pt>
                <c:pt idx="1526">
                  <c:v>115</c:v>
                </c:pt>
                <c:pt idx="1527">
                  <c:v>109</c:v>
                </c:pt>
                <c:pt idx="1528">
                  <c:v>103</c:v>
                </c:pt>
                <c:pt idx="1529">
                  <c:v>97</c:v>
                </c:pt>
                <c:pt idx="1530">
                  <c:v>92</c:v>
                </c:pt>
                <c:pt idx="1531">
                  <c:v>87</c:v>
                </c:pt>
                <c:pt idx="1532">
                  <c:v>82</c:v>
                </c:pt>
                <c:pt idx="1533">
                  <c:v>77</c:v>
                </c:pt>
                <c:pt idx="1534">
                  <c:v>73</c:v>
                </c:pt>
                <c:pt idx="1535">
                  <c:v>69</c:v>
                </c:pt>
                <c:pt idx="1536">
                  <c:v>65</c:v>
                </c:pt>
                <c:pt idx="1537">
                  <c:v>61</c:v>
                </c:pt>
                <c:pt idx="1538">
                  <c:v>57</c:v>
                </c:pt>
                <c:pt idx="1539">
                  <c:v>54</c:v>
                </c:pt>
                <c:pt idx="1540">
                  <c:v>51</c:v>
                </c:pt>
                <c:pt idx="1541">
                  <c:v>48</c:v>
                </c:pt>
                <c:pt idx="1542">
                  <c:v>45</c:v>
                </c:pt>
                <c:pt idx="1543">
                  <c:v>42</c:v>
                </c:pt>
                <c:pt idx="1544">
                  <c:v>39</c:v>
                </c:pt>
                <c:pt idx="1545">
                  <c:v>39</c:v>
                </c:pt>
                <c:pt idx="1546">
                  <c:v>37</c:v>
                </c:pt>
                <c:pt idx="1547">
                  <c:v>39</c:v>
                </c:pt>
                <c:pt idx="1548">
                  <c:v>37</c:v>
                </c:pt>
                <c:pt idx="1549">
                  <c:v>35</c:v>
                </c:pt>
                <c:pt idx="1550">
                  <c:v>37</c:v>
                </c:pt>
                <c:pt idx="1551">
                  <c:v>39</c:v>
                </c:pt>
                <c:pt idx="1552">
                  <c:v>37</c:v>
                </c:pt>
                <c:pt idx="1553">
                  <c:v>35</c:v>
                </c:pt>
                <c:pt idx="1554">
                  <c:v>37</c:v>
                </c:pt>
                <c:pt idx="1555">
                  <c:v>35</c:v>
                </c:pt>
                <c:pt idx="1556">
                  <c:v>34</c:v>
                </c:pt>
                <c:pt idx="1557">
                  <c:v>35</c:v>
                </c:pt>
                <c:pt idx="1558">
                  <c:v>34</c:v>
                </c:pt>
                <c:pt idx="1559">
                  <c:v>36</c:v>
                </c:pt>
                <c:pt idx="1560">
                  <c:v>38</c:v>
                </c:pt>
                <c:pt idx="1561">
                  <c:v>36</c:v>
                </c:pt>
                <c:pt idx="1562">
                  <c:v>34</c:v>
                </c:pt>
                <c:pt idx="1563">
                  <c:v>36</c:v>
                </c:pt>
                <c:pt idx="1564">
                  <c:v>38</c:v>
                </c:pt>
                <c:pt idx="1565">
                  <c:v>36</c:v>
                </c:pt>
                <c:pt idx="1566">
                  <c:v>36</c:v>
                </c:pt>
                <c:pt idx="1567">
                  <c:v>38</c:v>
                </c:pt>
                <c:pt idx="1568">
                  <c:v>36</c:v>
                </c:pt>
                <c:pt idx="1569">
                  <c:v>38</c:v>
                </c:pt>
                <c:pt idx="1570">
                  <c:v>36</c:v>
                </c:pt>
                <c:pt idx="1571">
                  <c:v>37</c:v>
                </c:pt>
                <c:pt idx="1572">
                  <c:v>35</c:v>
                </c:pt>
                <c:pt idx="1573">
                  <c:v>37</c:v>
                </c:pt>
                <c:pt idx="1574">
                  <c:v>35</c:v>
                </c:pt>
                <c:pt idx="1575">
                  <c:v>37</c:v>
                </c:pt>
                <c:pt idx="1576">
                  <c:v>37</c:v>
                </c:pt>
                <c:pt idx="1577">
                  <c:v>37</c:v>
                </c:pt>
                <c:pt idx="1578">
                  <c:v>35</c:v>
                </c:pt>
                <c:pt idx="1579">
                  <c:v>37</c:v>
                </c:pt>
                <c:pt idx="1580">
                  <c:v>35</c:v>
                </c:pt>
                <c:pt idx="1581">
                  <c:v>37</c:v>
                </c:pt>
                <c:pt idx="1582">
                  <c:v>38</c:v>
                </c:pt>
                <c:pt idx="1583">
                  <c:v>40</c:v>
                </c:pt>
                <c:pt idx="1584">
                  <c:v>37</c:v>
                </c:pt>
                <c:pt idx="1585">
                  <c:v>35</c:v>
                </c:pt>
                <c:pt idx="1586">
                  <c:v>33</c:v>
                </c:pt>
                <c:pt idx="1587">
                  <c:v>35</c:v>
                </c:pt>
                <c:pt idx="1588">
                  <c:v>35</c:v>
                </c:pt>
                <c:pt idx="1589">
                  <c:v>33</c:v>
                </c:pt>
                <c:pt idx="1590">
                  <c:v>35</c:v>
                </c:pt>
                <c:pt idx="1591">
                  <c:v>37</c:v>
                </c:pt>
                <c:pt idx="1592">
                  <c:v>35</c:v>
                </c:pt>
                <c:pt idx="1593">
                  <c:v>34</c:v>
                </c:pt>
                <c:pt idx="1594">
                  <c:v>36</c:v>
                </c:pt>
                <c:pt idx="1595">
                  <c:v>37</c:v>
                </c:pt>
                <c:pt idx="1596">
                  <c:v>35</c:v>
                </c:pt>
                <c:pt idx="1597">
                  <c:v>36</c:v>
                </c:pt>
                <c:pt idx="1598">
                  <c:v>38</c:v>
                </c:pt>
                <c:pt idx="1599">
                  <c:v>36</c:v>
                </c:pt>
                <c:pt idx="1600">
                  <c:v>38</c:v>
                </c:pt>
                <c:pt idx="1601">
                  <c:v>36</c:v>
                </c:pt>
                <c:pt idx="1602">
                  <c:v>34</c:v>
                </c:pt>
                <c:pt idx="1603">
                  <c:v>36</c:v>
                </c:pt>
                <c:pt idx="1604">
                  <c:v>38</c:v>
                </c:pt>
                <c:pt idx="1605">
                  <c:v>38</c:v>
                </c:pt>
                <c:pt idx="1606">
                  <c:v>36</c:v>
                </c:pt>
                <c:pt idx="1607">
                  <c:v>34</c:v>
                </c:pt>
                <c:pt idx="1608">
                  <c:v>36</c:v>
                </c:pt>
                <c:pt idx="1609">
                  <c:v>38</c:v>
                </c:pt>
                <c:pt idx="1610">
                  <c:v>40</c:v>
                </c:pt>
                <c:pt idx="1611">
                  <c:v>37</c:v>
                </c:pt>
                <c:pt idx="1612">
                  <c:v>37</c:v>
                </c:pt>
                <c:pt idx="1613">
                  <c:v>35</c:v>
                </c:pt>
                <c:pt idx="1614">
                  <c:v>37</c:v>
                </c:pt>
                <c:pt idx="1615">
                  <c:v>58</c:v>
                </c:pt>
                <c:pt idx="1616">
                  <c:v>97</c:v>
                </c:pt>
                <c:pt idx="1617">
                  <c:v>152</c:v>
                </c:pt>
                <c:pt idx="1618">
                  <c:v>175</c:v>
                </c:pt>
                <c:pt idx="1619">
                  <c:v>130</c:v>
                </c:pt>
                <c:pt idx="1620">
                  <c:v>119</c:v>
                </c:pt>
                <c:pt idx="1621">
                  <c:v>108</c:v>
                </c:pt>
                <c:pt idx="1622">
                  <c:v>100</c:v>
                </c:pt>
                <c:pt idx="1623">
                  <c:v>94</c:v>
                </c:pt>
                <c:pt idx="1624">
                  <c:v>88</c:v>
                </c:pt>
                <c:pt idx="1625">
                  <c:v>82</c:v>
                </c:pt>
                <c:pt idx="1626">
                  <c:v>77</c:v>
                </c:pt>
                <c:pt idx="1627">
                  <c:v>73</c:v>
                </c:pt>
                <c:pt idx="1628">
                  <c:v>69</c:v>
                </c:pt>
                <c:pt idx="1629">
                  <c:v>69</c:v>
                </c:pt>
                <c:pt idx="1630">
                  <c:v>73</c:v>
                </c:pt>
                <c:pt idx="1631">
                  <c:v>77</c:v>
                </c:pt>
                <c:pt idx="1632">
                  <c:v>81</c:v>
                </c:pt>
                <c:pt idx="1633">
                  <c:v>86</c:v>
                </c:pt>
                <c:pt idx="1634">
                  <c:v>91</c:v>
                </c:pt>
                <c:pt idx="1635">
                  <c:v>95</c:v>
                </c:pt>
                <c:pt idx="1636">
                  <c:v>100</c:v>
                </c:pt>
                <c:pt idx="1637">
                  <c:v>101</c:v>
                </c:pt>
                <c:pt idx="1638">
                  <c:v>102</c:v>
                </c:pt>
                <c:pt idx="1639">
                  <c:v>103</c:v>
                </c:pt>
                <c:pt idx="1640">
                  <c:v>100</c:v>
                </c:pt>
                <c:pt idx="1641">
                  <c:v>106</c:v>
                </c:pt>
                <c:pt idx="1642">
                  <c:v>103</c:v>
                </c:pt>
                <c:pt idx="1643">
                  <c:v>104</c:v>
                </c:pt>
                <c:pt idx="1644">
                  <c:v>107</c:v>
                </c:pt>
                <c:pt idx="1645">
                  <c:v>107</c:v>
                </c:pt>
                <c:pt idx="1646">
                  <c:v>105</c:v>
                </c:pt>
                <c:pt idx="1647">
                  <c:v>106</c:v>
                </c:pt>
                <c:pt idx="1648">
                  <c:v>108</c:v>
                </c:pt>
                <c:pt idx="1649">
                  <c:v>108</c:v>
                </c:pt>
                <c:pt idx="1650">
                  <c:v>109</c:v>
                </c:pt>
                <c:pt idx="1651">
                  <c:v>110</c:v>
                </c:pt>
                <c:pt idx="1652">
                  <c:v>109</c:v>
                </c:pt>
                <c:pt idx="1653">
                  <c:v>109</c:v>
                </c:pt>
                <c:pt idx="1654">
                  <c:v>105</c:v>
                </c:pt>
                <c:pt idx="1655">
                  <c:v>108</c:v>
                </c:pt>
                <c:pt idx="1656">
                  <c:v>106</c:v>
                </c:pt>
                <c:pt idx="1657">
                  <c:v>103</c:v>
                </c:pt>
                <c:pt idx="1658">
                  <c:v>107</c:v>
                </c:pt>
                <c:pt idx="1659">
                  <c:v>109</c:v>
                </c:pt>
                <c:pt idx="1660">
                  <c:v>109</c:v>
                </c:pt>
                <c:pt idx="1661">
                  <c:v>106</c:v>
                </c:pt>
                <c:pt idx="1662">
                  <c:v>110</c:v>
                </c:pt>
                <c:pt idx="1663">
                  <c:v>105</c:v>
                </c:pt>
                <c:pt idx="1664">
                  <c:v>105</c:v>
                </c:pt>
                <c:pt idx="1665">
                  <c:v>109</c:v>
                </c:pt>
                <c:pt idx="1666">
                  <c:v>108</c:v>
                </c:pt>
                <c:pt idx="1667">
                  <c:v>107</c:v>
                </c:pt>
                <c:pt idx="1668">
                  <c:v>108</c:v>
                </c:pt>
                <c:pt idx="1669">
                  <c:v>108</c:v>
                </c:pt>
                <c:pt idx="1670">
                  <c:v>108</c:v>
                </c:pt>
                <c:pt idx="1671">
                  <c:v>107</c:v>
                </c:pt>
                <c:pt idx="1672">
                  <c:v>109</c:v>
                </c:pt>
                <c:pt idx="1673">
                  <c:v>106</c:v>
                </c:pt>
                <c:pt idx="1674">
                  <c:v>106</c:v>
                </c:pt>
                <c:pt idx="1675">
                  <c:v>111</c:v>
                </c:pt>
                <c:pt idx="1676">
                  <c:v>111</c:v>
                </c:pt>
                <c:pt idx="1677">
                  <c:v>122</c:v>
                </c:pt>
                <c:pt idx="1678">
                  <c:v>196</c:v>
                </c:pt>
                <c:pt idx="1679">
                  <c:v>243</c:v>
                </c:pt>
                <c:pt idx="1680">
                  <c:v>190</c:v>
                </c:pt>
                <c:pt idx="1681">
                  <c:v>159</c:v>
                </c:pt>
                <c:pt idx="1682">
                  <c:v>149</c:v>
                </c:pt>
                <c:pt idx="1683">
                  <c:v>139</c:v>
                </c:pt>
                <c:pt idx="1684">
                  <c:v>132</c:v>
                </c:pt>
                <c:pt idx="1685">
                  <c:v>123</c:v>
                </c:pt>
                <c:pt idx="1686">
                  <c:v>116</c:v>
                </c:pt>
                <c:pt idx="1687">
                  <c:v>114</c:v>
                </c:pt>
                <c:pt idx="1688">
                  <c:v>109</c:v>
                </c:pt>
                <c:pt idx="1689">
                  <c:v>103</c:v>
                </c:pt>
                <c:pt idx="1690">
                  <c:v>97</c:v>
                </c:pt>
                <c:pt idx="1691">
                  <c:v>92</c:v>
                </c:pt>
                <c:pt idx="1692">
                  <c:v>87</c:v>
                </c:pt>
                <c:pt idx="1693">
                  <c:v>83</c:v>
                </c:pt>
                <c:pt idx="1694">
                  <c:v>79</c:v>
                </c:pt>
                <c:pt idx="1695">
                  <c:v>77</c:v>
                </c:pt>
                <c:pt idx="1696">
                  <c:v>73</c:v>
                </c:pt>
                <c:pt idx="1697">
                  <c:v>75</c:v>
                </c:pt>
                <c:pt idx="1698">
                  <c:v>71</c:v>
                </c:pt>
                <c:pt idx="1699">
                  <c:v>72</c:v>
                </c:pt>
                <c:pt idx="1700">
                  <c:v>72</c:v>
                </c:pt>
                <c:pt idx="1701">
                  <c:v>74</c:v>
                </c:pt>
                <c:pt idx="1702">
                  <c:v>74</c:v>
                </c:pt>
                <c:pt idx="1703">
                  <c:v>72</c:v>
                </c:pt>
                <c:pt idx="1704">
                  <c:v>73</c:v>
                </c:pt>
                <c:pt idx="1705">
                  <c:v>73</c:v>
                </c:pt>
                <c:pt idx="1706">
                  <c:v>77</c:v>
                </c:pt>
                <c:pt idx="1707">
                  <c:v>74</c:v>
                </c:pt>
                <c:pt idx="1708">
                  <c:v>76</c:v>
                </c:pt>
                <c:pt idx="1709">
                  <c:v>75</c:v>
                </c:pt>
                <c:pt idx="1710">
                  <c:v>75</c:v>
                </c:pt>
                <c:pt idx="1711">
                  <c:v>76</c:v>
                </c:pt>
                <c:pt idx="1712">
                  <c:v>78</c:v>
                </c:pt>
                <c:pt idx="1713">
                  <c:v>76</c:v>
                </c:pt>
                <c:pt idx="1714">
                  <c:v>78</c:v>
                </c:pt>
                <c:pt idx="1715">
                  <c:v>78</c:v>
                </c:pt>
                <c:pt idx="1716">
                  <c:v>77</c:v>
                </c:pt>
                <c:pt idx="1717">
                  <c:v>77</c:v>
                </c:pt>
                <c:pt idx="1718">
                  <c:v>76</c:v>
                </c:pt>
                <c:pt idx="1719">
                  <c:v>77</c:v>
                </c:pt>
                <c:pt idx="1720">
                  <c:v>76</c:v>
                </c:pt>
                <c:pt idx="1721">
                  <c:v>78</c:v>
                </c:pt>
                <c:pt idx="1722">
                  <c:v>75</c:v>
                </c:pt>
                <c:pt idx="1723">
                  <c:v>79</c:v>
                </c:pt>
                <c:pt idx="1724">
                  <c:v>77</c:v>
                </c:pt>
                <c:pt idx="1725">
                  <c:v>77</c:v>
                </c:pt>
                <c:pt idx="1726">
                  <c:v>78</c:v>
                </c:pt>
                <c:pt idx="1727">
                  <c:v>78</c:v>
                </c:pt>
                <c:pt idx="1728">
                  <c:v>77</c:v>
                </c:pt>
                <c:pt idx="1729">
                  <c:v>76</c:v>
                </c:pt>
                <c:pt idx="1730">
                  <c:v>78</c:v>
                </c:pt>
                <c:pt idx="1731">
                  <c:v>78</c:v>
                </c:pt>
                <c:pt idx="1732">
                  <c:v>78</c:v>
                </c:pt>
                <c:pt idx="1733">
                  <c:v>77</c:v>
                </c:pt>
                <c:pt idx="1734">
                  <c:v>77</c:v>
                </c:pt>
                <c:pt idx="1735">
                  <c:v>77</c:v>
                </c:pt>
                <c:pt idx="1736">
                  <c:v>100</c:v>
                </c:pt>
                <c:pt idx="1737">
                  <c:v>185</c:v>
                </c:pt>
                <c:pt idx="1738">
                  <c:v>203</c:v>
                </c:pt>
                <c:pt idx="1739">
                  <c:v>170</c:v>
                </c:pt>
                <c:pt idx="1740">
                  <c:v>116</c:v>
                </c:pt>
                <c:pt idx="1741">
                  <c:v>107</c:v>
                </c:pt>
                <c:pt idx="1742">
                  <c:v>99</c:v>
                </c:pt>
                <c:pt idx="1743">
                  <c:v>91</c:v>
                </c:pt>
                <c:pt idx="1744">
                  <c:v>86</c:v>
                </c:pt>
                <c:pt idx="1745">
                  <c:v>80</c:v>
                </c:pt>
                <c:pt idx="1746">
                  <c:v>75</c:v>
                </c:pt>
                <c:pt idx="1747">
                  <c:v>71</c:v>
                </c:pt>
                <c:pt idx="1748">
                  <c:v>67</c:v>
                </c:pt>
                <c:pt idx="1749">
                  <c:v>63</c:v>
                </c:pt>
                <c:pt idx="1750">
                  <c:v>59</c:v>
                </c:pt>
                <c:pt idx="1751">
                  <c:v>62</c:v>
                </c:pt>
                <c:pt idx="1752">
                  <c:v>66</c:v>
                </c:pt>
                <c:pt idx="1753">
                  <c:v>70</c:v>
                </c:pt>
                <c:pt idx="1754">
                  <c:v>76</c:v>
                </c:pt>
                <c:pt idx="1755">
                  <c:v>80</c:v>
                </c:pt>
                <c:pt idx="1756">
                  <c:v>85</c:v>
                </c:pt>
                <c:pt idx="1757">
                  <c:v>90</c:v>
                </c:pt>
                <c:pt idx="1758">
                  <c:v>95</c:v>
                </c:pt>
                <c:pt idx="1759">
                  <c:v>100</c:v>
                </c:pt>
                <c:pt idx="1760">
                  <c:v>105</c:v>
                </c:pt>
                <c:pt idx="1761">
                  <c:v>108</c:v>
                </c:pt>
                <c:pt idx="1762">
                  <c:v>110</c:v>
                </c:pt>
                <c:pt idx="1763">
                  <c:v>110</c:v>
                </c:pt>
                <c:pt idx="1764">
                  <c:v>110</c:v>
                </c:pt>
                <c:pt idx="1765">
                  <c:v>109</c:v>
                </c:pt>
                <c:pt idx="1766">
                  <c:v>109</c:v>
                </c:pt>
                <c:pt idx="1767">
                  <c:v>109</c:v>
                </c:pt>
                <c:pt idx="1768">
                  <c:v>108</c:v>
                </c:pt>
                <c:pt idx="1769">
                  <c:v>106</c:v>
                </c:pt>
                <c:pt idx="1770">
                  <c:v>107</c:v>
                </c:pt>
                <c:pt idx="1771">
                  <c:v>107</c:v>
                </c:pt>
                <c:pt idx="1772">
                  <c:v>105</c:v>
                </c:pt>
                <c:pt idx="1773">
                  <c:v>108</c:v>
                </c:pt>
                <c:pt idx="1774">
                  <c:v>109</c:v>
                </c:pt>
                <c:pt idx="1775">
                  <c:v>107</c:v>
                </c:pt>
                <c:pt idx="1776">
                  <c:v>109</c:v>
                </c:pt>
                <c:pt idx="1777">
                  <c:v>107</c:v>
                </c:pt>
                <c:pt idx="1778">
                  <c:v>103</c:v>
                </c:pt>
                <c:pt idx="1779">
                  <c:v>107</c:v>
                </c:pt>
                <c:pt idx="1780">
                  <c:v>109</c:v>
                </c:pt>
                <c:pt idx="1781">
                  <c:v>108</c:v>
                </c:pt>
                <c:pt idx="1782">
                  <c:v>106</c:v>
                </c:pt>
                <c:pt idx="1783">
                  <c:v>108</c:v>
                </c:pt>
                <c:pt idx="1784">
                  <c:v>106</c:v>
                </c:pt>
                <c:pt idx="1785">
                  <c:v>109</c:v>
                </c:pt>
                <c:pt idx="1786">
                  <c:v>108</c:v>
                </c:pt>
                <c:pt idx="1787">
                  <c:v>108</c:v>
                </c:pt>
                <c:pt idx="1788">
                  <c:v>107</c:v>
                </c:pt>
                <c:pt idx="1789">
                  <c:v>108</c:v>
                </c:pt>
                <c:pt idx="1790">
                  <c:v>108</c:v>
                </c:pt>
                <c:pt idx="1791">
                  <c:v>108</c:v>
                </c:pt>
                <c:pt idx="1792">
                  <c:v>106</c:v>
                </c:pt>
                <c:pt idx="1793">
                  <c:v>108</c:v>
                </c:pt>
                <c:pt idx="1794">
                  <c:v>108</c:v>
                </c:pt>
                <c:pt idx="1795">
                  <c:v>106</c:v>
                </c:pt>
                <c:pt idx="1796">
                  <c:v>106</c:v>
                </c:pt>
                <c:pt idx="1797">
                  <c:v>103</c:v>
                </c:pt>
                <c:pt idx="1798">
                  <c:v>101</c:v>
                </c:pt>
                <c:pt idx="1799">
                  <c:v>99</c:v>
                </c:pt>
                <c:pt idx="1800">
                  <c:v>100</c:v>
                </c:pt>
                <c:pt idx="1801">
                  <c:v>102</c:v>
                </c:pt>
                <c:pt idx="1802">
                  <c:v>111</c:v>
                </c:pt>
                <c:pt idx="1803">
                  <c:v>141</c:v>
                </c:pt>
                <c:pt idx="1804">
                  <c:v>194</c:v>
                </c:pt>
                <c:pt idx="1805">
                  <c:v>248</c:v>
                </c:pt>
                <c:pt idx="1806">
                  <c:v>171</c:v>
                </c:pt>
                <c:pt idx="1807">
                  <c:v>147</c:v>
                </c:pt>
                <c:pt idx="1808">
                  <c:v>137</c:v>
                </c:pt>
                <c:pt idx="1809">
                  <c:v>126</c:v>
                </c:pt>
                <c:pt idx="1810">
                  <c:v>117</c:v>
                </c:pt>
                <c:pt idx="1811">
                  <c:v>111</c:v>
                </c:pt>
                <c:pt idx="1812">
                  <c:v>105</c:v>
                </c:pt>
                <c:pt idx="1813">
                  <c:v>98</c:v>
                </c:pt>
                <c:pt idx="1814">
                  <c:v>93</c:v>
                </c:pt>
                <c:pt idx="1815">
                  <c:v>86</c:v>
                </c:pt>
                <c:pt idx="1816">
                  <c:v>81</c:v>
                </c:pt>
                <c:pt idx="1817">
                  <c:v>76</c:v>
                </c:pt>
                <c:pt idx="1818">
                  <c:v>71</c:v>
                </c:pt>
                <c:pt idx="1819">
                  <c:v>67</c:v>
                </c:pt>
                <c:pt idx="1820">
                  <c:v>63</c:v>
                </c:pt>
                <c:pt idx="1821">
                  <c:v>59</c:v>
                </c:pt>
                <c:pt idx="1822">
                  <c:v>56</c:v>
                </c:pt>
                <c:pt idx="1823">
                  <c:v>53</c:v>
                </c:pt>
                <c:pt idx="1824">
                  <c:v>50</c:v>
                </c:pt>
                <c:pt idx="1825">
                  <c:v>47</c:v>
                </c:pt>
                <c:pt idx="1826">
                  <c:v>44</c:v>
                </c:pt>
                <c:pt idx="1827">
                  <c:v>41</c:v>
                </c:pt>
                <c:pt idx="1828">
                  <c:v>38</c:v>
                </c:pt>
                <c:pt idx="1829">
                  <c:v>36</c:v>
                </c:pt>
                <c:pt idx="1830">
                  <c:v>34</c:v>
                </c:pt>
                <c:pt idx="1831">
                  <c:v>36</c:v>
                </c:pt>
                <c:pt idx="1832">
                  <c:v>34</c:v>
                </c:pt>
                <c:pt idx="1833">
                  <c:v>32</c:v>
                </c:pt>
                <c:pt idx="1834">
                  <c:v>34</c:v>
                </c:pt>
                <c:pt idx="1835">
                  <c:v>36</c:v>
                </c:pt>
                <c:pt idx="1836">
                  <c:v>34</c:v>
                </c:pt>
                <c:pt idx="1837">
                  <c:v>35</c:v>
                </c:pt>
                <c:pt idx="1838">
                  <c:v>35</c:v>
                </c:pt>
                <c:pt idx="1839">
                  <c:v>33</c:v>
                </c:pt>
                <c:pt idx="1840">
                  <c:v>35</c:v>
                </c:pt>
                <c:pt idx="1841">
                  <c:v>33</c:v>
                </c:pt>
                <c:pt idx="1842">
                  <c:v>35</c:v>
                </c:pt>
                <c:pt idx="1843">
                  <c:v>35</c:v>
                </c:pt>
                <c:pt idx="1844">
                  <c:v>34</c:v>
                </c:pt>
                <c:pt idx="1845">
                  <c:v>36</c:v>
                </c:pt>
                <c:pt idx="1846">
                  <c:v>34</c:v>
                </c:pt>
                <c:pt idx="1847">
                  <c:v>36</c:v>
                </c:pt>
                <c:pt idx="1848">
                  <c:v>35</c:v>
                </c:pt>
                <c:pt idx="1849">
                  <c:v>33</c:v>
                </c:pt>
                <c:pt idx="1850">
                  <c:v>35</c:v>
                </c:pt>
                <c:pt idx="1851">
                  <c:v>33</c:v>
                </c:pt>
                <c:pt idx="1852">
                  <c:v>35</c:v>
                </c:pt>
                <c:pt idx="1853">
                  <c:v>37</c:v>
                </c:pt>
                <c:pt idx="1854">
                  <c:v>35</c:v>
                </c:pt>
                <c:pt idx="1855">
                  <c:v>33</c:v>
                </c:pt>
                <c:pt idx="1856">
                  <c:v>34</c:v>
                </c:pt>
                <c:pt idx="1857">
                  <c:v>36</c:v>
                </c:pt>
                <c:pt idx="1858">
                  <c:v>34</c:v>
                </c:pt>
                <c:pt idx="1859">
                  <c:v>36</c:v>
                </c:pt>
                <c:pt idx="1860">
                  <c:v>34</c:v>
                </c:pt>
                <c:pt idx="1861">
                  <c:v>34</c:v>
                </c:pt>
                <c:pt idx="1862">
                  <c:v>36</c:v>
                </c:pt>
                <c:pt idx="1863">
                  <c:v>34</c:v>
                </c:pt>
                <c:pt idx="1864">
                  <c:v>36</c:v>
                </c:pt>
                <c:pt idx="1865">
                  <c:v>36</c:v>
                </c:pt>
                <c:pt idx="1866">
                  <c:v>34</c:v>
                </c:pt>
                <c:pt idx="1867">
                  <c:v>36</c:v>
                </c:pt>
                <c:pt idx="1868">
                  <c:v>34</c:v>
                </c:pt>
                <c:pt idx="1869">
                  <c:v>36</c:v>
                </c:pt>
                <c:pt idx="1870">
                  <c:v>35</c:v>
                </c:pt>
                <c:pt idx="1871">
                  <c:v>37</c:v>
                </c:pt>
                <c:pt idx="1872">
                  <c:v>35</c:v>
                </c:pt>
                <c:pt idx="1873">
                  <c:v>33</c:v>
                </c:pt>
                <c:pt idx="1874">
                  <c:v>34</c:v>
                </c:pt>
                <c:pt idx="1875">
                  <c:v>36</c:v>
                </c:pt>
                <c:pt idx="1876">
                  <c:v>38</c:v>
                </c:pt>
                <c:pt idx="1877">
                  <c:v>40</c:v>
                </c:pt>
                <c:pt idx="1878">
                  <c:v>37</c:v>
                </c:pt>
                <c:pt idx="1879">
                  <c:v>35</c:v>
                </c:pt>
                <c:pt idx="1880">
                  <c:v>35</c:v>
                </c:pt>
                <c:pt idx="1881">
                  <c:v>33</c:v>
                </c:pt>
                <c:pt idx="1882">
                  <c:v>35</c:v>
                </c:pt>
                <c:pt idx="1883">
                  <c:v>34</c:v>
                </c:pt>
                <c:pt idx="1884">
                  <c:v>36</c:v>
                </c:pt>
                <c:pt idx="1885">
                  <c:v>38</c:v>
                </c:pt>
                <c:pt idx="1886">
                  <c:v>36</c:v>
                </c:pt>
                <c:pt idx="1887">
                  <c:v>34</c:v>
                </c:pt>
                <c:pt idx="1888">
                  <c:v>36</c:v>
                </c:pt>
                <c:pt idx="1889">
                  <c:v>34</c:v>
                </c:pt>
                <c:pt idx="1890">
                  <c:v>36</c:v>
                </c:pt>
                <c:pt idx="1891">
                  <c:v>38</c:v>
                </c:pt>
                <c:pt idx="1892">
                  <c:v>36</c:v>
                </c:pt>
                <c:pt idx="1893">
                  <c:v>34</c:v>
                </c:pt>
                <c:pt idx="1894">
                  <c:v>36</c:v>
                </c:pt>
                <c:pt idx="1895">
                  <c:v>34</c:v>
                </c:pt>
                <c:pt idx="1896">
                  <c:v>36</c:v>
                </c:pt>
                <c:pt idx="1897">
                  <c:v>34</c:v>
                </c:pt>
                <c:pt idx="1898">
                  <c:v>36</c:v>
                </c:pt>
                <c:pt idx="1899">
                  <c:v>35</c:v>
                </c:pt>
                <c:pt idx="1900">
                  <c:v>37</c:v>
                </c:pt>
                <c:pt idx="1901">
                  <c:v>35</c:v>
                </c:pt>
                <c:pt idx="1902">
                  <c:v>33</c:v>
                </c:pt>
                <c:pt idx="1903">
                  <c:v>41</c:v>
                </c:pt>
                <c:pt idx="1904">
                  <c:v>86</c:v>
                </c:pt>
                <c:pt idx="1905">
                  <c:v>151</c:v>
                </c:pt>
                <c:pt idx="1906">
                  <c:v>164</c:v>
                </c:pt>
                <c:pt idx="1907">
                  <c:v>148</c:v>
                </c:pt>
                <c:pt idx="1908">
                  <c:v>138</c:v>
                </c:pt>
                <c:pt idx="1909">
                  <c:v>127</c:v>
                </c:pt>
                <c:pt idx="1910">
                  <c:v>115</c:v>
                </c:pt>
                <c:pt idx="1911">
                  <c:v>106</c:v>
                </c:pt>
                <c:pt idx="1912">
                  <c:v>97</c:v>
                </c:pt>
                <c:pt idx="1913">
                  <c:v>92</c:v>
                </c:pt>
                <c:pt idx="1914">
                  <c:v>85</c:v>
                </c:pt>
                <c:pt idx="1915">
                  <c:v>80</c:v>
                </c:pt>
                <c:pt idx="1916">
                  <c:v>75</c:v>
                </c:pt>
                <c:pt idx="1917">
                  <c:v>71</c:v>
                </c:pt>
                <c:pt idx="1918">
                  <c:v>70</c:v>
                </c:pt>
                <c:pt idx="1919">
                  <c:v>74</c:v>
                </c:pt>
                <c:pt idx="1920">
                  <c:v>78</c:v>
                </c:pt>
                <c:pt idx="1921">
                  <c:v>82</c:v>
                </c:pt>
                <c:pt idx="1922">
                  <c:v>87</c:v>
                </c:pt>
                <c:pt idx="1923">
                  <c:v>89</c:v>
                </c:pt>
                <c:pt idx="1924">
                  <c:v>94</c:v>
                </c:pt>
                <c:pt idx="1925">
                  <c:v>97</c:v>
                </c:pt>
                <c:pt idx="1926">
                  <c:v>101</c:v>
                </c:pt>
                <c:pt idx="1927">
                  <c:v>97</c:v>
                </c:pt>
                <c:pt idx="1928">
                  <c:v>100</c:v>
                </c:pt>
                <c:pt idx="1929">
                  <c:v>99</c:v>
                </c:pt>
                <c:pt idx="1930">
                  <c:v>99</c:v>
                </c:pt>
                <c:pt idx="1931">
                  <c:v>99</c:v>
                </c:pt>
                <c:pt idx="1932">
                  <c:v>99</c:v>
                </c:pt>
                <c:pt idx="1933">
                  <c:v>96</c:v>
                </c:pt>
                <c:pt idx="1934">
                  <c:v>97</c:v>
                </c:pt>
                <c:pt idx="1935">
                  <c:v>97</c:v>
                </c:pt>
                <c:pt idx="1936">
                  <c:v>96</c:v>
                </c:pt>
                <c:pt idx="1937">
                  <c:v>99</c:v>
                </c:pt>
                <c:pt idx="1938">
                  <c:v>96</c:v>
                </c:pt>
                <c:pt idx="1939">
                  <c:v>96</c:v>
                </c:pt>
                <c:pt idx="1940">
                  <c:v>95</c:v>
                </c:pt>
                <c:pt idx="1941">
                  <c:v>96</c:v>
                </c:pt>
                <c:pt idx="1942">
                  <c:v>98</c:v>
                </c:pt>
                <c:pt idx="1943">
                  <c:v>93</c:v>
                </c:pt>
                <c:pt idx="1944">
                  <c:v>96</c:v>
                </c:pt>
                <c:pt idx="1945">
                  <c:v>98</c:v>
                </c:pt>
                <c:pt idx="1946">
                  <c:v>95</c:v>
                </c:pt>
                <c:pt idx="1947">
                  <c:v>95</c:v>
                </c:pt>
                <c:pt idx="1948">
                  <c:v>96</c:v>
                </c:pt>
                <c:pt idx="1949">
                  <c:v>92</c:v>
                </c:pt>
                <c:pt idx="1950">
                  <c:v>95</c:v>
                </c:pt>
                <c:pt idx="1951">
                  <c:v>93</c:v>
                </c:pt>
                <c:pt idx="1952">
                  <c:v>94</c:v>
                </c:pt>
                <c:pt idx="1953">
                  <c:v>93</c:v>
                </c:pt>
                <c:pt idx="1954">
                  <c:v>92</c:v>
                </c:pt>
                <c:pt idx="1955">
                  <c:v>95</c:v>
                </c:pt>
                <c:pt idx="1956">
                  <c:v>94</c:v>
                </c:pt>
                <c:pt idx="1957">
                  <c:v>91</c:v>
                </c:pt>
                <c:pt idx="1958">
                  <c:v>93</c:v>
                </c:pt>
                <c:pt idx="1959">
                  <c:v>93</c:v>
                </c:pt>
                <c:pt idx="1960">
                  <c:v>95</c:v>
                </c:pt>
                <c:pt idx="1961">
                  <c:v>92</c:v>
                </c:pt>
                <c:pt idx="1962">
                  <c:v>91</c:v>
                </c:pt>
                <c:pt idx="1963">
                  <c:v>89</c:v>
                </c:pt>
                <c:pt idx="1964">
                  <c:v>89</c:v>
                </c:pt>
                <c:pt idx="1965">
                  <c:v>94</c:v>
                </c:pt>
                <c:pt idx="1966">
                  <c:v>101</c:v>
                </c:pt>
                <c:pt idx="1967">
                  <c:v>153</c:v>
                </c:pt>
                <c:pt idx="1968">
                  <c:v>203</c:v>
                </c:pt>
                <c:pt idx="1969">
                  <c:v>226</c:v>
                </c:pt>
                <c:pt idx="1970">
                  <c:v>176</c:v>
                </c:pt>
                <c:pt idx="1971">
                  <c:v>130</c:v>
                </c:pt>
                <c:pt idx="1972">
                  <c:v>122</c:v>
                </c:pt>
                <c:pt idx="1973">
                  <c:v>115</c:v>
                </c:pt>
                <c:pt idx="1974">
                  <c:v>109</c:v>
                </c:pt>
                <c:pt idx="1975">
                  <c:v>101</c:v>
                </c:pt>
                <c:pt idx="1976">
                  <c:v>96</c:v>
                </c:pt>
                <c:pt idx="1977">
                  <c:v>94</c:v>
                </c:pt>
                <c:pt idx="1978">
                  <c:v>89</c:v>
                </c:pt>
                <c:pt idx="1979">
                  <c:v>86</c:v>
                </c:pt>
                <c:pt idx="1980">
                  <c:v>82</c:v>
                </c:pt>
                <c:pt idx="1981">
                  <c:v>77</c:v>
                </c:pt>
                <c:pt idx="1982">
                  <c:v>75</c:v>
                </c:pt>
                <c:pt idx="1983">
                  <c:v>73</c:v>
                </c:pt>
                <c:pt idx="1984">
                  <c:v>72</c:v>
                </c:pt>
                <c:pt idx="1985">
                  <c:v>72</c:v>
                </c:pt>
                <c:pt idx="1986">
                  <c:v>72</c:v>
                </c:pt>
                <c:pt idx="1987">
                  <c:v>70</c:v>
                </c:pt>
                <c:pt idx="1988">
                  <c:v>72</c:v>
                </c:pt>
                <c:pt idx="1989">
                  <c:v>68</c:v>
                </c:pt>
                <c:pt idx="1990">
                  <c:v>72</c:v>
                </c:pt>
                <c:pt idx="1991">
                  <c:v>68</c:v>
                </c:pt>
                <c:pt idx="1992">
                  <c:v>68</c:v>
                </c:pt>
                <c:pt idx="1993">
                  <c:v>72</c:v>
                </c:pt>
                <c:pt idx="1994">
                  <c:v>68</c:v>
                </c:pt>
                <c:pt idx="1995">
                  <c:v>72</c:v>
                </c:pt>
                <c:pt idx="1996">
                  <c:v>73</c:v>
                </c:pt>
                <c:pt idx="1997">
                  <c:v>69</c:v>
                </c:pt>
                <c:pt idx="1998">
                  <c:v>73</c:v>
                </c:pt>
                <c:pt idx="1999">
                  <c:v>70</c:v>
                </c:pt>
                <c:pt idx="2000">
                  <c:v>70</c:v>
                </c:pt>
                <c:pt idx="2001">
                  <c:v>74</c:v>
                </c:pt>
                <c:pt idx="2002">
                  <c:v>73</c:v>
                </c:pt>
                <c:pt idx="2003">
                  <c:v>74</c:v>
                </c:pt>
                <c:pt idx="2004">
                  <c:v>72</c:v>
                </c:pt>
                <c:pt idx="2005">
                  <c:v>71</c:v>
                </c:pt>
                <c:pt idx="2006">
                  <c:v>71</c:v>
                </c:pt>
                <c:pt idx="2007">
                  <c:v>70</c:v>
                </c:pt>
                <c:pt idx="2008">
                  <c:v>71</c:v>
                </c:pt>
                <c:pt idx="2009">
                  <c:v>69</c:v>
                </c:pt>
                <c:pt idx="2010">
                  <c:v>72</c:v>
                </c:pt>
                <c:pt idx="2011">
                  <c:v>71</c:v>
                </c:pt>
                <c:pt idx="2012">
                  <c:v>69</c:v>
                </c:pt>
                <c:pt idx="2013">
                  <c:v>73</c:v>
                </c:pt>
                <c:pt idx="2014">
                  <c:v>69</c:v>
                </c:pt>
                <c:pt idx="2015">
                  <c:v>73</c:v>
                </c:pt>
                <c:pt idx="2016">
                  <c:v>69</c:v>
                </c:pt>
                <c:pt idx="2017">
                  <c:v>69</c:v>
                </c:pt>
                <c:pt idx="2018">
                  <c:v>73</c:v>
                </c:pt>
                <c:pt idx="2019">
                  <c:v>70</c:v>
                </c:pt>
                <c:pt idx="2020">
                  <c:v>70</c:v>
                </c:pt>
                <c:pt idx="2021">
                  <c:v>70</c:v>
                </c:pt>
                <c:pt idx="2022">
                  <c:v>69</c:v>
                </c:pt>
                <c:pt idx="2023">
                  <c:v>71</c:v>
                </c:pt>
                <c:pt idx="2024">
                  <c:v>67</c:v>
                </c:pt>
                <c:pt idx="2025">
                  <c:v>69</c:v>
                </c:pt>
                <c:pt idx="2026">
                  <c:v>70</c:v>
                </c:pt>
                <c:pt idx="2027">
                  <c:v>71</c:v>
                </c:pt>
                <c:pt idx="2028">
                  <c:v>72</c:v>
                </c:pt>
                <c:pt idx="2029">
                  <c:v>93</c:v>
                </c:pt>
                <c:pt idx="2030">
                  <c:v>168</c:v>
                </c:pt>
                <c:pt idx="2031">
                  <c:v>182</c:v>
                </c:pt>
                <c:pt idx="2032">
                  <c:v>207</c:v>
                </c:pt>
                <c:pt idx="2033">
                  <c:v>116</c:v>
                </c:pt>
                <c:pt idx="2034">
                  <c:v>97</c:v>
                </c:pt>
                <c:pt idx="2035">
                  <c:v>89</c:v>
                </c:pt>
                <c:pt idx="2036">
                  <c:v>80</c:v>
                </c:pt>
                <c:pt idx="2037">
                  <c:v>74</c:v>
                </c:pt>
                <c:pt idx="2038">
                  <c:v>70</c:v>
                </c:pt>
                <c:pt idx="2039">
                  <c:v>64</c:v>
                </c:pt>
                <c:pt idx="2040">
                  <c:v>60</c:v>
                </c:pt>
                <c:pt idx="2041">
                  <c:v>56</c:v>
                </c:pt>
                <c:pt idx="2042">
                  <c:v>53</c:v>
                </c:pt>
                <c:pt idx="2043">
                  <c:v>57</c:v>
                </c:pt>
                <c:pt idx="2044">
                  <c:v>60</c:v>
                </c:pt>
                <c:pt idx="2045">
                  <c:v>64</c:v>
                </c:pt>
                <c:pt idx="2046">
                  <c:v>68</c:v>
                </c:pt>
                <c:pt idx="2047">
                  <c:v>72</c:v>
                </c:pt>
                <c:pt idx="2048">
                  <c:v>77</c:v>
                </c:pt>
                <c:pt idx="2049">
                  <c:v>81</c:v>
                </c:pt>
                <c:pt idx="2050">
                  <c:v>86</c:v>
                </c:pt>
                <c:pt idx="2051">
                  <c:v>93</c:v>
                </c:pt>
                <c:pt idx="2052">
                  <c:v>101</c:v>
                </c:pt>
                <c:pt idx="2053">
                  <c:v>107</c:v>
                </c:pt>
                <c:pt idx="2054">
                  <c:v>113</c:v>
                </c:pt>
                <c:pt idx="2055">
                  <c:v>119</c:v>
                </c:pt>
                <c:pt idx="2056">
                  <c:v>127</c:v>
                </c:pt>
                <c:pt idx="2057">
                  <c:v>134</c:v>
                </c:pt>
                <c:pt idx="2058">
                  <c:v>141</c:v>
                </c:pt>
                <c:pt idx="2059">
                  <c:v>146</c:v>
                </c:pt>
                <c:pt idx="2060">
                  <c:v>150</c:v>
                </c:pt>
                <c:pt idx="2061">
                  <c:v>157</c:v>
                </c:pt>
                <c:pt idx="2062">
                  <c:v>157</c:v>
                </c:pt>
                <c:pt idx="2063">
                  <c:v>153</c:v>
                </c:pt>
                <c:pt idx="2064">
                  <c:v>155</c:v>
                </c:pt>
                <c:pt idx="2065">
                  <c:v>157</c:v>
                </c:pt>
                <c:pt idx="2066">
                  <c:v>156</c:v>
                </c:pt>
                <c:pt idx="2067">
                  <c:v>155</c:v>
                </c:pt>
                <c:pt idx="2068">
                  <c:v>156</c:v>
                </c:pt>
                <c:pt idx="2069">
                  <c:v>153</c:v>
                </c:pt>
                <c:pt idx="2070">
                  <c:v>155</c:v>
                </c:pt>
                <c:pt idx="2071">
                  <c:v>156</c:v>
                </c:pt>
                <c:pt idx="2072">
                  <c:v>157</c:v>
                </c:pt>
                <c:pt idx="2073">
                  <c:v>157</c:v>
                </c:pt>
                <c:pt idx="2074">
                  <c:v>157</c:v>
                </c:pt>
                <c:pt idx="2075">
                  <c:v>160</c:v>
                </c:pt>
                <c:pt idx="2076">
                  <c:v>158</c:v>
                </c:pt>
                <c:pt idx="2077">
                  <c:v>156</c:v>
                </c:pt>
                <c:pt idx="2078">
                  <c:v>155</c:v>
                </c:pt>
                <c:pt idx="2079">
                  <c:v>157</c:v>
                </c:pt>
                <c:pt idx="2080">
                  <c:v>154</c:v>
                </c:pt>
                <c:pt idx="2081">
                  <c:v>153</c:v>
                </c:pt>
                <c:pt idx="2082">
                  <c:v>151</c:v>
                </c:pt>
                <c:pt idx="2083">
                  <c:v>150</c:v>
                </c:pt>
                <c:pt idx="2084">
                  <c:v>149</c:v>
                </c:pt>
                <c:pt idx="2085">
                  <c:v>150</c:v>
                </c:pt>
                <c:pt idx="2086">
                  <c:v>152</c:v>
                </c:pt>
                <c:pt idx="2087">
                  <c:v>154</c:v>
                </c:pt>
                <c:pt idx="2088">
                  <c:v>153</c:v>
                </c:pt>
                <c:pt idx="2089">
                  <c:v>152</c:v>
                </c:pt>
                <c:pt idx="2090">
                  <c:v>151</c:v>
                </c:pt>
                <c:pt idx="2091">
                  <c:v>151</c:v>
                </c:pt>
                <c:pt idx="2092">
                  <c:v>152</c:v>
                </c:pt>
                <c:pt idx="2093">
                  <c:v>150</c:v>
                </c:pt>
                <c:pt idx="2094">
                  <c:v>150</c:v>
                </c:pt>
                <c:pt idx="2095">
                  <c:v>150</c:v>
                </c:pt>
                <c:pt idx="2096">
                  <c:v>147</c:v>
                </c:pt>
                <c:pt idx="2097">
                  <c:v>147</c:v>
                </c:pt>
                <c:pt idx="2098">
                  <c:v>146</c:v>
                </c:pt>
                <c:pt idx="2099">
                  <c:v>146</c:v>
                </c:pt>
                <c:pt idx="2100">
                  <c:v>145</c:v>
                </c:pt>
                <c:pt idx="2101">
                  <c:v>191</c:v>
                </c:pt>
                <c:pt idx="2102">
                  <c:v>202</c:v>
                </c:pt>
                <c:pt idx="2103">
                  <c:v>220</c:v>
                </c:pt>
                <c:pt idx="2104">
                  <c:v>207</c:v>
                </c:pt>
                <c:pt idx="2105">
                  <c:v>191</c:v>
                </c:pt>
                <c:pt idx="2106">
                  <c:v>181</c:v>
                </c:pt>
                <c:pt idx="2107">
                  <c:v>169</c:v>
                </c:pt>
                <c:pt idx="2108">
                  <c:v>160</c:v>
                </c:pt>
                <c:pt idx="2109">
                  <c:v>151</c:v>
                </c:pt>
                <c:pt idx="2110">
                  <c:v>143</c:v>
                </c:pt>
                <c:pt idx="2111">
                  <c:v>132</c:v>
                </c:pt>
                <c:pt idx="2112">
                  <c:v>125</c:v>
                </c:pt>
                <c:pt idx="2113">
                  <c:v>117</c:v>
                </c:pt>
                <c:pt idx="2114">
                  <c:v>110</c:v>
                </c:pt>
                <c:pt idx="2115">
                  <c:v>103</c:v>
                </c:pt>
                <c:pt idx="2116">
                  <c:v>97</c:v>
                </c:pt>
                <c:pt idx="2117">
                  <c:v>92</c:v>
                </c:pt>
                <c:pt idx="2118">
                  <c:v>87</c:v>
                </c:pt>
                <c:pt idx="2119">
                  <c:v>82</c:v>
                </c:pt>
                <c:pt idx="2120">
                  <c:v>75</c:v>
                </c:pt>
                <c:pt idx="2121">
                  <c:v>71</c:v>
                </c:pt>
                <c:pt idx="2122">
                  <c:v>67</c:v>
                </c:pt>
                <c:pt idx="2123">
                  <c:v>62</c:v>
                </c:pt>
                <c:pt idx="2124">
                  <c:v>58</c:v>
                </c:pt>
                <c:pt idx="2125">
                  <c:v>55</c:v>
                </c:pt>
                <c:pt idx="2126">
                  <c:v>52</c:v>
                </c:pt>
                <c:pt idx="2127">
                  <c:v>49</c:v>
                </c:pt>
                <c:pt idx="2128">
                  <c:v>46</c:v>
                </c:pt>
                <c:pt idx="2129">
                  <c:v>43</c:v>
                </c:pt>
                <c:pt idx="2130">
                  <c:v>40</c:v>
                </c:pt>
                <c:pt idx="2131">
                  <c:v>37</c:v>
                </c:pt>
                <c:pt idx="2132">
                  <c:v>35</c:v>
                </c:pt>
                <c:pt idx="2133">
                  <c:v>37</c:v>
                </c:pt>
                <c:pt idx="2134">
                  <c:v>36</c:v>
                </c:pt>
                <c:pt idx="2135">
                  <c:v>36</c:v>
                </c:pt>
                <c:pt idx="2136">
                  <c:v>35</c:v>
                </c:pt>
                <c:pt idx="2137">
                  <c:v>37</c:v>
                </c:pt>
                <c:pt idx="2138">
                  <c:v>35</c:v>
                </c:pt>
                <c:pt idx="2139">
                  <c:v>37</c:v>
                </c:pt>
                <c:pt idx="2140">
                  <c:v>36</c:v>
                </c:pt>
                <c:pt idx="2141">
                  <c:v>34</c:v>
                </c:pt>
                <c:pt idx="2142">
                  <c:v>35</c:v>
                </c:pt>
                <c:pt idx="2143">
                  <c:v>37</c:v>
                </c:pt>
                <c:pt idx="2144">
                  <c:v>37</c:v>
                </c:pt>
                <c:pt idx="2145">
                  <c:v>35</c:v>
                </c:pt>
                <c:pt idx="2146">
                  <c:v>34</c:v>
                </c:pt>
                <c:pt idx="2147">
                  <c:v>36</c:v>
                </c:pt>
                <c:pt idx="2148">
                  <c:v>34</c:v>
                </c:pt>
                <c:pt idx="2149">
                  <c:v>36</c:v>
                </c:pt>
                <c:pt idx="2150">
                  <c:v>36</c:v>
                </c:pt>
                <c:pt idx="2151">
                  <c:v>34</c:v>
                </c:pt>
                <c:pt idx="2152">
                  <c:v>36</c:v>
                </c:pt>
                <c:pt idx="2153">
                  <c:v>34</c:v>
                </c:pt>
                <c:pt idx="2154">
                  <c:v>36</c:v>
                </c:pt>
                <c:pt idx="2155">
                  <c:v>34</c:v>
                </c:pt>
                <c:pt idx="2156">
                  <c:v>36</c:v>
                </c:pt>
                <c:pt idx="2157">
                  <c:v>34</c:v>
                </c:pt>
                <c:pt idx="2158">
                  <c:v>35</c:v>
                </c:pt>
                <c:pt idx="2159">
                  <c:v>35</c:v>
                </c:pt>
                <c:pt idx="2160">
                  <c:v>35</c:v>
                </c:pt>
                <c:pt idx="2161">
                  <c:v>33</c:v>
                </c:pt>
                <c:pt idx="2162">
                  <c:v>35</c:v>
                </c:pt>
                <c:pt idx="2163">
                  <c:v>37</c:v>
                </c:pt>
                <c:pt idx="2164">
                  <c:v>35</c:v>
                </c:pt>
                <c:pt idx="2165">
                  <c:v>33</c:v>
                </c:pt>
                <c:pt idx="2166">
                  <c:v>35</c:v>
                </c:pt>
                <c:pt idx="2167">
                  <c:v>34</c:v>
                </c:pt>
                <c:pt idx="2168">
                  <c:v>34</c:v>
                </c:pt>
                <c:pt idx="2169">
                  <c:v>34</c:v>
                </c:pt>
                <c:pt idx="2170">
                  <c:v>36</c:v>
                </c:pt>
                <c:pt idx="2171">
                  <c:v>34</c:v>
                </c:pt>
                <c:pt idx="2172">
                  <c:v>34</c:v>
                </c:pt>
                <c:pt idx="2173">
                  <c:v>36</c:v>
                </c:pt>
                <c:pt idx="2174">
                  <c:v>34</c:v>
                </c:pt>
                <c:pt idx="2175">
                  <c:v>34</c:v>
                </c:pt>
                <c:pt idx="2176">
                  <c:v>34</c:v>
                </c:pt>
                <c:pt idx="2177">
                  <c:v>36</c:v>
                </c:pt>
                <c:pt idx="2178">
                  <c:v>34</c:v>
                </c:pt>
                <c:pt idx="2179">
                  <c:v>36</c:v>
                </c:pt>
                <c:pt idx="2180">
                  <c:v>36</c:v>
                </c:pt>
                <c:pt idx="2181">
                  <c:v>34</c:v>
                </c:pt>
                <c:pt idx="2182">
                  <c:v>36</c:v>
                </c:pt>
                <c:pt idx="2183">
                  <c:v>36</c:v>
                </c:pt>
                <c:pt idx="2184">
                  <c:v>35</c:v>
                </c:pt>
                <c:pt idx="2185">
                  <c:v>33</c:v>
                </c:pt>
                <c:pt idx="2186">
                  <c:v>35</c:v>
                </c:pt>
                <c:pt idx="2187">
                  <c:v>37</c:v>
                </c:pt>
                <c:pt idx="2188">
                  <c:v>35</c:v>
                </c:pt>
                <c:pt idx="2189">
                  <c:v>37</c:v>
                </c:pt>
                <c:pt idx="2190">
                  <c:v>35</c:v>
                </c:pt>
                <c:pt idx="2191">
                  <c:v>33</c:v>
                </c:pt>
                <c:pt idx="2192">
                  <c:v>35</c:v>
                </c:pt>
                <c:pt idx="2193">
                  <c:v>37</c:v>
                </c:pt>
                <c:pt idx="2194">
                  <c:v>47</c:v>
                </c:pt>
                <c:pt idx="2195">
                  <c:v>75</c:v>
                </c:pt>
                <c:pt idx="2196">
                  <c:v>157</c:v>
                </c:pt>
                <c:pt idx="2197">
                  <c:v>165</c:v>
                </c:pt>
                <c:pt idx="2198">
                  <c:v>125</c:v>
                </c:pt>
                <c:pt idx="2199">
                  <c:v>110</c:v>
                </c:pt>
                <c:pt idx="2200">
                  <c:v>104</c:v>
                </c:pt>
                <c:pt idx="2201">
                  <c:v>98</c:v>
                </c:pt>
                <c:pt idx="2202">
                  <c:v>91</c:v>
                </c:pt>
                <c:pt idx="2203">
                  <c:v>83</c:v>
                </c:pt>
                <c:pt idx="2204">
                  <c:v>78</c:v>
                </c:pt>
                <c:pt idx="2205">
                  <c:v>74</c:v>
                </c:pt>
                <c:pt idx="2206">
                  <c:v>70</c:v>
                </c:pt>
                <c:pt idx="2207">
                  <c:v>66</c:v>
                </c:pt>
                <c:pt idx="2208">
                  <c:v>70</c:v>
                </c:pt>
                <c:pt idx="2209">
                  <c:v>72</c:v>
                </c:pt>
                <c:pt idx="2210">
                  <c:v>76</c:v>
                </c:pt>
                <c:pt idx="2211">
                  <c:v>80</c:v>
                </c:pt>
                <c:pt idx="2212">
                  <c:v>85</c:v>
                </c:pt>
                <c:pt idx="2213">
                  <c:v>90</c:v>
                </c:pt>
                <c:pt idx="2214">
                  <c:v>92</c:v>
                </c:pt>
                <c:pt idx="2215">
                  <c:v>93</c:v>
                </c:pt>
                <c:pt idx="2216">
                  <c:v>90</c:v>
                </c:pt>
                <c:pt idx="2217">
                  <c:v>95</c:v>
                </c:pt>
                <c:pt idx="2218">
                  <c:v>96</c:v>
                </c:pt>
                <c:pt idx="2219">
                  <c:v>96</c:v>
                </c:pt>
                <c:pt idx="2220">
                  <c:v>94</c:v>
                </c:pt>
                <c:pt idx="2221">
                  <c:v>94</c:v>
                </c:pt>
                <c:pt idx="2222">
                  <c:v>96</c:v>
                </c:pt>
                <c:pt idx="2223">
                  <c:v>95</c:v>
                </c:pt>
                <c:pt idx="2224">
                  <c:v>97</c:v>
                </c:pt>
                <c:pt idx="2225">
                  <c:v>96</c:v>
                </c:pt>
                <c:pt idx="2226">
                  <c:v>99</c:v>
                </c:pt>
                <c:pt idx="2227">
                  <c:v>101</c:v>
                </c:pt>
                <c:pt idx="2228">
                  <c:v>101</c:v>
                </c:pt>
                <c:pt idx="2229">
                  <c:v>102</c:v>
                </c:pt>
                <c:pt idx="2230">
                  <c:v>103</c:v>
                </c:pt>
                <c:pt idx="2231">
                  <c:v>99</c:v>
                </c:pt>
                <c:pt idx="2232">
                  <c:v>104</c:v>
                </c:pt>
                <c:pt idx="2233">
                  <c:v>105</c:v>
                </c:pt>
                <c:pt idx="2234">
                  <c:v>107</c:v>
                </c:pt>
                <c:pt idx="2235">
                  <c:v>105</c:v>
                </c:pt>
                <c:pt idx="2236">
                  <c:v>109</c:v>
                </c:pt>
                <c:pt idx="2237">
                  <c:v>111</c:v>
                </c:pt>
                <c:pt idx="2238">
                  <c:v>117</c:v>
                </c:pt>
                <c:pt idx="2239">
                  <c:v>116</c:v>
                </c:pt>
                <c:pt idx="2240">
                  <c:v>122</c:v>
                </c:pt>
                <c:pt idx="2241">
                  <c:v>122</c:v>
                </c:pt>
                <c:pt idx="2242">
                  <c:v>127</c:v>
                </c:pt>
                <c:pt idx="2243">
                  <c:v>134</c:v>
                </c:pt>
                <c:pt idx="2244">
                  <c:v>141</c:v>
                </c:pt>
                <c:pt idx="2245">
                  <c:v>146</c:v>
                </c:pt>
                <c:pt idx="2246">
                  <c:v>149</c:v>
                </c:pt>
                <c:pt idx="2247">
                  <c:v>150</c:v>
                </c:pt>
                <c:pt idx="2248">
                  <c:v>151</c:v>
                </c:pt>
                <c:pt idx="2249">
                  <c:v>157</c:v>
                </c:pt>
                <c:pt idx="2250">
                  <c:v>160</c:v>
                </c:pt>
                <c:pt idx="2251">
                  <c:v>166</c:v>
                </c:pt>
                <c:pt idx="2252">
                  <c:v>168</c:v>
                </c:pt>
                <c:pt idx="2253">
                  <c:v>174</c:v>
                </c:pt>
                <c:pt idx="2254">
                  <c:v>177</c:v>
                </c:pt>
                <c:pt idx="2255">
                  <c:v>177</c:v>
                </c:pt>
                <c:pt idx="2256">
                  <c:v>196</c:v>
                </c:pt>
                <c:pt idx="2257">
                  <c:v>229</c:v>
                </c:pt>
                <c:pt idx="2258">
                  <c:v>258</c:v>
                </c:pt>
                <c:pt idx="2259">
                  <c:v>245</c:v>
                </c:pt>
                <c:pt idx="2260">
                  <c:v>232</c:v>
                </c:pt>
                <c:pt idx="2261">
                  <c:v>218</c:v>
                </c:pt>
                <c:pt idx="2262">
                  <c:v>206</c:v>
                </c:pt>
                <c:pt idx="2263">
                  <c:v>195</c:v>
                </c:pt>
                <c:pt idx="2264">
                  <c:v>185</c:v>
                </c:pt>
                <c:pt idx="2265">
                  <c:v>182</c:v>
                </c:pt>
                <c:pt idx="2266">
                  <c:v>172</c:v>
                </c:pt>
                <c:pt idx="2267">
                  <c:v>163</c:v>
                </c:pt>
                <c:pt idx="2268">
                  <c:v>154</c:v>
                </c:pt>
                <c:pt idx="2269">
                  <c:v>146</c:v>
                </c:pt>
                <c:pt idx="2270">
                  <c:v>138</c:v>
                </c:pt>
                <c:pt idx="2271">
                  <c:v>131</c:v>
                </c:pt>
                <c:pt idx="2272">
                  <c:v>124</c:v>
                </c:pt>
                <c:pt idx="2273">
                  <c:v>117</c:v>
                </c:pt>
                <c:pt idx="2274">
                  <c:v>111</c:v>
                </c:pt>
                <c:pt idx="2275">
                  <c:v>104</c:v>
                </c:pt>
                <c:pt idx="2276">
                  <c:v>98</c:v>
                </c:pt>
                <c:pt idx="2277">
                  <c:v>92</c:v>
                </c:pt>
                <c:pt idx="2278">
                  <c:v>87</c:v>
                </c:pt>
                <c:pt idx="2279">
                  <c:v>82</c:v>
                </c:pt>
                <c:pt idx="2280">
                  <c:v>78</c:v>
                </c:pt>
                <c:pt idx="2281">
                  <c:v>74</c:v>
                </c:pt>
                <c:pt idx="2282">
                  <c:v>74</c:v>
                </c:pt>
                <c:pt idx="2283">
                  <c:v>73</c:v>
                </c:pt>
                <c:pt idx="2284">
                  <c:v>69</c:v>
                </c:pt>
                <c:pt idx="2285">
                  <c:v>72</c:v>
                </c:pt>
                <c:pt idx="2286">
                  <c:v>69</c:v>
                </c:pt>
                <c:pt idx="2287">
                  <c:v>69</c:v>
                </c:pt>
                <c:pt idx="2288">
                  <c:v>68</c:v>
                </c:pt>
                <c:pt idx="2289">
                  <c:v>70</c:v>
                </c:pt>
                <c:pt idx="2290">
                  <c:v>68</c:v>
                </c:pt>
                <c:pt idx="2291">
                  <c:v>68</c:v>
                </c:pt>
                <c:pt idx="2292">
                  <c:v>69</c:v>
                </c:pt>
                <c:pt idx="2293">
                  <c:v>70</c:v>
                </c:pt>
                <c:pt idx="2294">
                  <c:v>72</c:v>
                </c:pt>
                <c:pt idx="2295">
                  <c:v>73</c:v>
                </c:pt>
                <c:pt idx="2296">
                  <c:v>70</c:v>
                </c:pt>
                <c:pt idx="2297">
                  <c:v>74</c:v>
                </c:pt>
                <c:pt idx="2298">
                  <c:v>72</c:v>
                </c:pt>
                <c:pt idx="2299">
                  <c:v>72</c:v>
                </c:pt>
                <c:pt idx="2300">
                  <c:v>73</c:v>
                </c:pt>
                <c:pt idx="2301">
                  <c:v>73</c:v>
                </c:pt>
                <c:pt idx="2302">
                  <c:v>73</c:v>
                </c:pt>
                <c:pt idx="2303">
                  <c:v>74</c:v>
                </c:pt>
                <c:pt idx="2304">
                  <c:v>74</c:v>
                </c:pt>
                <c:pt idx="2305">
                  <c:v>73</c:v>
                </c:pt>
                <c:pt idx="2306">
                  <c:v>72</c:v>
                </c:pt>
                <c:pt idx="2307">
                  <c:v>75</c:v>
                </c:pt>
                <c:pt idx="2308">
                  <c:v>73</c:v>
                </c:pt>
                <c:pt idx="2309">
                  <c:v>71</c:v>
                </c:pt>
                <c:pt idx="2310">
                  <c:v>70</c:v>
                </c:pt>
                <c:pt idx="2311">
                  <c:v>74</c:v>
                </c:pt>
                <c:pt idx="2312">
                  <c:v>71</c:v>
                </c:pt>
                <c:pt idx="2313">
                  <c:v>71</c:v>
                </c:pt>
                <c:pt idx="2314">
                  <c:v>71</c:v>
                </c:pt>
                <c:pt idx="2315">
                  <c:v>74</c:v>
                </c:pt>
                <c:pt idx="2316">
                  <c:v>75</c:v>
                </c:pt>
                <c:pt idx="2317">
                  <c:v>74</c:v>
                </c:pt>
                <c:pt idx="2318">
                  <c:v>74</c:v>
                </c:pt>
                <c:pt idx="2319">
                  <c:v>74</c:v>
                </c:pt>
                <c:pt idx="2320">
                  <c:v>76</c:v>
                </c:pt>
                <c:pt idx="2321">
                  <c:v>157</c:v>
                </c:pt>
                <c:pt idx="2322">
                  <c:v>232</c:v>
                </c:pt>
                <c:pt idx="2323">
                  <c:v>247</c:v>
                </c:pt>
                <c:pt idx="2324">
                  <c:v>230</c:v>
                </c:pt>
                <c:pt idx="2325">
                  <c:v>156</c:v>
                </c:pt>
                <c:pt idx="2326">
                  <c:v>81</c:v>
                </c:pt>
                <c:pt idx="2327">
                  <c:v>76</c:v>
                </c:pt>
                <c:pt idx="2328">
                  <c:v>71</c:v>
                </c:pt>
                <c:pt idx="2329">
                  <c:v>67</c:v>
                </c:pt>
                <c:pt idx="2330">
                  <c:v>63</c:v>
                </c:pt>
                <c:pt idx="2331">
                  <c:v>59</c:v>
                </c:pt>
                <c:pt idx="2332">
                  <c:v>56</c:v>
                </c:pt>
                <c:pt idx="2333">
                  <c:v>53</c:v>
                </c:pt>
                <c:pt idx="2334">
                  <c:v>57</c:v>
                </c:pt>
                <c:pt idx="2335">
                  <c:v>60</c:v>
                </c:pt>
                <c:pt idx="2336">
                  <c:v>64</c:v>
                </c:pt>
                <c:pt idx="2337">
                  <c:v>70</c:v>
                </c:pt>
                <c:pt idx="2338">
                  <c:v>74</c:v>
                </c:pt>
                <c:pt idx="2339">
                  <c:v>79</c:v>
                </c:pt>
                <c:pt idx="2340">
                  <c:v>83</c:v>
                </c:pt>
                <c:pt idx="2341">
                  <c:v>89</c:v>
                </c:pt>
                <c:pt idx="2342">
                  <c:v>94</c:v>
                </c:pt>
                <c:pt idx="2343">
                  <c:v>99</c:v>
                </c:pt>
                <c:pt idx="2344">
                  <c:v>105</c:v>
                </c:pt>
                <c:pt idx="2345">
                  <c:v>111</c:v>
                </c:pt>
                <c:pt idx="2346">
                  <c:v>120</c:v>
                </c:pt>
                <c:pt idx="2347">
                  <c:v>127</c:v>
                </c:pt>
                <c:pt idx="2348">
                  <c:v>134</c:v>
                </c:pt>
                <c:pt idx="2349">
                  <c:v>141</c:v>
                </c:pt>
                <c:pt idx="2350">
                  <c:v>145</c:v>
                </c:pt>
                <c:pt idx="2351">
                  <c:v>153</c:v>
                </c:pt>
                <c:pt idx="2352">
                  <c:v>157</c:v>
                </c:pt>
                <c:pt idx="2353">
                  <c:v>159</c:v>
                </c:pt>
                <c:pt idx="2354">
                  <c:v>158</c:v>
                </c:pt>
                <c:pt idx="2355">
                  <c:v>162</c:v>
                </c:pt>
                <c:pt idx="2356">
                  <c:v>158</c:v>
                </c:pt>
                <c:pt idx="2357">
                  <c:v>158</c:v>
                </c:pt>
                <c:pt idx="2358">
                  <c:v>158</c:v>
                </c:pt>
                <c:pt idx="2359">
                  <c:v>157</c:v>
                </c:pt>
                <c:pt idx="2360">
                  <c:v>159</c:v>
                </c:pt>
                <c:pt idx="2361">
                  <c:v>157</c:v>
                </c:pt>
                <c:pt idx="2362">
                  <c:v>157</c:v>
                </c:pt>
                <c:pt idx="2363">
                  <c:v>152</c:v>
                </c:pt>
                <c:pt idx="2364">
                  <c:v>155</c:v>
                </c:pt>
                <c:pt idx="2365">
                  <c:v>157</c:v>
                </c:pt>
                <c:pt idx="2366">
                  <c:v>155</c:v>
                </c:pt>
                <c:pt idx="2367">
                  <c:v>157</c:v>
                </c:pt>
                <c:pt idx="2368">
                  <c:v>154</c:v>
                </c:pt>
                <c:pt idx="2369">
                  <c:v>157</c:v>
                </c:pt>
                <c:pt idx="2370">
                  <c:v>156</c:v>
                </c:pt>
                <c:pt idx="2371">
                  <c:v>156</c:v>
                </c:pt>
                <c:pt idx="2372">
                  <c:v>154</c:v>
                </c:pt>
                <c:pt idx="2373">
                  <c:v>156</c:v>
                </c:pt>
                <c:pt idx="2374">
                  <c:v>151</c:v>
                </c:pt>
                <c:pt idx="2375">
                  <c:v>152</c:v>
                </c:pt>
                <c:pt idx="2376">
                  <c:v>158</c:v>
                </c:pt>
                <c:pt idx="2377">
                  <c:v>152</c:v>
                </c:pt>
                <c:pt idx="2378">
                  <c:v>158</c:v>
                </c:pt>
                <c:pt idx="2379">
                  <c:v>156</c:v>
                </c:pt>
                <c:pt idx="2380">
                  <c:v>155</c:v>
                </c:pt>
                <c:pt idx="2381">
                  <c:v>158</c:v>
                </c:pt>
                <c:pt idx="2382">
                  <c:v>158</c:v>
                </c:pt>
                <c:pt idx="2383">
                  <c:v>154</c:v>
                </c:pt>
                <c:pt idx="2384">
                  <c:v>155</c:v>
                </c:pt>
                <c:pt idx="2385">
                  <c:v>155</c:v>
                </c:pt>
                <c:pt idx="2386">
                  <c:v>151</c:v>
                </c:pt>
                <c:pt idx="2387">
                  <c:v>147</c:v>
                </c:pt>
                <c:pt idx="2388">
                  <c:v>149</c:v>
                </c:pt>
                <c:pt idx="2389">
                  <c:v>150</c:v>
                </c:pt>
                <c:pt idx="2390">
                  <c:v>148</c:v>
                </c:pt>
                <c:pt idx="2391">
                  <c:v>144</c:v>
                </c:pt>
                <c:pt idx="2392">
                  <c:v>157</c:v>
                </c:pt>
                <c:pt idx="2393">
                  <c:v>182</c:v>
                </c:pt>
                <c:pt idx="2394">
                  <c:v>219</c:v>
                </c:pt>
                <c:pt idx="2395">
                  <c:v>239</c:v>
                </c:pt>
                <c:pt idx="2396">
                  <c:v>223</c:v>
                </c:pt>
                <c:pt idx="2397">
                  <c:v>206</c:v>
                </c:pt>
                <c:pt idx="2398">
                  <c:v>195</c:v>
                </c:pt>
                <c:pt idx="2399">
                  <c:v>183</c:v>
                </c:pt>
                <c:pt idx="2400">
                  <c:v>171</c:v>
                </c:pt>
                <c:pt idx="2401">
                  <c:v>162</c:v>
                </c:pt>
                <c:pt idx="2402">
                  <c:v>151</c:v>
                </c:pt>
                <c:pt idx="2403">
                  <c:v>143</c:v>
                </c:pt>
                <c:pt idx="2404">
                  <c:v>135</c:v>
                </c:pt>
                <c:pt idx="2405">
                  <c:v>127</c:v>
                </c:pt>
                <c:pt idx="2406">
                  <c:v>120</c:v>
                </c:pt>
                <c:pt idx="2407">
                  <c:v>112</c:v>
                </c:pt>
                <c:pt idx="2408">
                  <c:v>106</c:v>
                </c:pt>
                <c:pt idx="2409">
                  <c:v>100</c:v>
                </c:pt>
                <c:pt idx="2410">
                  <c:v>94</c:v>
                </c:pt>
                <c:pt idx="2411">
                  <c:v>89</c:v>
                </c:pt>
                <c:pt idx="2412">
                  <c:v>84</c:v>
                </c:pt>
                <c:pt idx="2413">
                  <c:v>79</c:v>
                </c:pt>
                <c:pt idx="2414">
                  <c:v>75</c:v>
                </c:pt>
                <c:pt idx="2415">
                  <c:v>70</c:v>
                </c:pt>
                <c:pt idx="2416">
                  <c:v>66</c:v>
                </c:pt>
                <c:pt idx="2417">
                  <c:v>62</c:v>
                </c:pt>
                <c:pt idx="2418">
                  <c:v>58</c:v>
                </c:pt>
                <c:pt idx="2419">
                  <c:v>55</c:v>
                </c:pt>
                <c:pt idx="2420">
                  <c:v>52</c:v>
                </c:pt>
                <c:pt idx="2421">
                  <c:v>49</c:v>
                </c:pt>
                <c:pt idx="2422">
                  <c:v>46</c:v>
                </c:pt>
                <c:pt idx="2423">
                  <c:v>43</c:v>
                </c:pt>
                <c:pt idx="2424">
                  <c:v>40</c:v>
                </c:pt>
                <c:pt idx="2425">
                  <c:v>37</c:v>
                </c:pt>
                <c:pt idx="2426">
                  <c:v>35</c:v>
                </c:pt>
                <c:pt idx="2427">
                  <c:v>33</c:v>
                </c:pt>
                <c:pt idx="2428">
                  <c:v>35</c:v>
                </c:pt>
                <c:pt idx="2429">
                  <c:v>33</c:v>
                </c:pt>
                <c:pt idx="2430">
                  <c:v>35</c:v>
                </c:pt>
                <c:pt idx="2431">
                  <c:v>37</c:v>
                </c:pt>
                <c:pt idx="2432">
                  <c:v>35</c:v>
                </c:pt>
                <c:pt idx="2433">
                  <c:v>36</c:v>
                </c:pt>
                <c:pt idx="2434">
                  <c:v>34</c:v>
                </c:pt>
                <c:pt idx="2435">
                  <c:v>32</c:v>
                </c:pt>
                <c:pt idx="2436">
                  <c:v>34</c:v>
                </c:pt>
                <c:pt idx="2437">
                  <c:v>34</c:v>
                </c:pt>
                <c:pt idx="2438">
                  <c:v>36</c:v>
                </c:pt>
                <c:pt idx="2439">
                  <c:v>34</c:v>
                </c:pt>
                <c:pt idx="2440">
                  <c:v>32</c:v>
                </c:pt>
                <c:pt idx="2441">
                  <c:v>34</c:v>
                </c:pt>
                <c:pt idx="2442">
                  <c:v>32</c:v>
                </c:pt>
                <c:pt idx="2443">
                  <c:v>34</c:v>
                </c:pt>
                <c:pt idx="2444">
                  <c:v>33</c:v>
                </c:pt>
                <c:pt idx="2445">
                  <c:v>35</c:v>
                </c:pt>
                <c:pt idx="2446">
                  <c:v>36</c:v>
                </c:pt>
                <c:pt idx="2447">
                  <c:v>35</c:v>
                </c:pt>
                <c:pt idx="2448">
                  <c:v>33</c:v>
                </c:pt>
                <c:pt idx="2449">
                  <c:v>35</c:v>
                </c:pt>
                <c:pt idx="2450">
                  <c:v>34</c:v>
                </c:pt>
                <c:pt idx="2451">
                  <c:v>32</c:v>
                </c:pt>
                <c:pt idx="2452">
                  <c:v>34</c:v>
                </c:pt>
                <c:pt idx="2453">
                  <c:v>35</c:v>
                </c:pt>
                <c:pt idx="2454">
                  <c:v>34</c:v>
                </c:pt>
                <c:pt idx="2455">
                  <c:v>32</c:v>
                </c:pt>
                <c:pt idx="2456">
                  <c:v>34</c:v>
                </c:pt>
                <c:pt idx="2457">
                  <c:v>36</c:v>
                </c:pt>
                <c:pt idx="2458">
                  <c:v>38</c:v>
                </c:pt>
                <c:pt idx="2459">
                  <c:v>36</c:v>
                </c:pt>
                <c:pt idx="2460">
                  <c:v>34</c:v>
                </c:pt>
                <c:pt idx="2461">
                  <c:v>36</c:v>
                </c:pt>
                <c:pt idx="2462">
                  <c:v>34</c:v>
                </c:pt>
                <c:pt idx="2463">
                  <c:v>36</c:v>
                </c:pt>
                <c:pt idx="2464">
                  <c:v>34</c:v>
                </c:pt>
                <c:pt idx="2465">
                  <c:v>35</c:v>
                </c:pt>
                <c:pt idx="2466">
                  <c:v>33</c:v>
                </c:pt>
                <c:pt idx="2467">
                  <c:v>34</c:v>
                </c:pt>
                <c:pt idx="2468">
                  <c:v>35</c:v>
                </c:pt>
                <c:pt idx="2469">
                  <c:v>37</c:v>
                </c:pt>
                <c:pt idx="2470">
                  <c:v>35</c:v>
                </c:pt>
                <c:pt idx="2471">
                  <c:v>37</c:v>
                </c:pt>
                <c:pt idx="2472">
                  <c:v>35</c:v>
                </c:pt>
                <c:pt idx="2473">
                  <c:v>37</c:v>
                </c:pt>
                <c:pt idx="2474">
                  <c:v>39</c:v>
                </c:pt>
                <c:pt idx="2475">
                  <c:v>37</c:v>
                </c:pt>
                <c:pt idx="2476">
                  <c:v>35</c:v>
                </c:pt>
                <c:pt idx="2477">
                  <c:v>37</c:v>
                </c:pt>
                <c:pt idx="2478">
                  <c:v>35</c:v>
                </c:pt>
                <c:pt idx="2479">
                  <c:v>34</c:v>
                </c:pt>
                <c:pt idx="2480">
                  <c:v>36</c:v>
                </c:pt>
                <c:pt idx="2481">
                  <c:v>34</c:v>
                </c:pt>
                <c:pt idx="2482">
                  <c:v>36</c:v>
                </c:pt>
                <c:pt idx="2483">
                  <c:v>38</c:v>
                </c:pt>
                <c:pt idx="2484">
                  <c:v>36</c:v>
                </c:pt>
                <c:pt idx="2485">
                  <c:v>34</c:v>
                </c:pt>
                <c:pt idx="2486">
                  <c:v>36</c:v>
                </c:pt>
                <c:pt idx="2487">
                  <c:v>38</c:v>
                </c:pt>
                <c:pt idx="2488">
                  <c:v>36</c:v>
                </c:pt>
                <c:pt idx="2489">
                  <c:v>34</c:v>
                </c:pt>
                <c:pt idx="2490">
                  <c:v>33</c:v>
                </c:pt>
                <c:pt idx="2491">
                  <c:v>35</c:v>
                </c:pt>
                <c:pt idx="2492">
                  <c:v>37</c:v>
                </c:pt>
                <c:pt idx="2493">
                  <c:v>39</c:v>
                </c:pt>
                <c:pt idx="2494">
                  <c:v>37</c:v>
                </c:pt>
                <c:pt idx="2495">
                  <c:v>35</c:v>
                </c:pt>
                <c:pt idx="2496">
                  <c:v>36</c:v>
                </c:pt>
                <c:pt idx="2497">
                  <c:v>38</c:v>
                </c:pt>
                <c:pt idx="2498">
                  <c:v>36</c:v>
                </c:pt>
                <c:pt idx="2499">
                  <c:v>38</c:v>
                </c:pt>
                <c:pt idx="2500">
                  <c:v>38</c:v>
                </c:pt>
                <c:pt idx="2501">
                  <c:v>36</c:v>
                </c:pt>
                <c:pt idx="2502">
                  <c:v>34</c:v>
                </c:pt>
                <c:pt idx="2503">
                  <c:v>36</c:v>
                </c:pt>
                <c:pt idx="2504">
                  <c:v>34</c:v>
                </c:pt>
                <c:pt idx="2505">
                  <c:v>36</c:v>
                </c:pt>
                <c:pt idx="2506">
                  <c:v>40</c:v>
                </c:pt>
                <c:pt idx="2507">
                  <c:v>69</c:v>
                </c:pt>
                <c:pt idx="2508">
                  <c:v>129</c:v>
                </c:pt>
                <c:pt idx="2509">
                  <c:v>160</c:v>
                </c:pt>
                <c:pt idx="2510">
                  <c:v>124</c:v>
                </c:pt>
                <c:pt idx="2511">
                  <c:v>111</c:v>
                </c:pt>
                <c:pt idx="2512">
                  <c:v>105</c:v>
                </c:pt>
                <c:pt idx="2513">
                  <c:v>96</c:v>
                </c:pt>
                <c:pt idx="2514">
                  <c:v>91</c:v>
                </c:pt>
                <c:pt idx="2515">
                  <c:v>86</c:v>
                </c:pt>
                <c:pt idx="2516">
                  <c:v>81</c:v>
                </c:pt>
                <c:pt idx="2517">
                  <c:v>75</c:v>
                </c:pt>
                <c:pt idx="2518">
                  <c:v>71</c:v>
                </c:pt>
                <c:pt idx="2519">
                  <c:v>67</c:v>
                </c:pt>
                <c:pt idx="2520">
                  <c:v>68</c:v>
                </c:pt>
                <c:pt idx="2521">
                  <c:v>72</c:v>
                </c:pt>
                <c:pt idx="2522">
                  <c:v>76</c:v>
                </c:pt>
                <c:pt idx="2523">
                  <c:v>80</c:v>
                </c:pt>
                <c:pt idx="2524">
                  <c:v>85</c:v>
                </c:pt>
                <c:pt idx="2525">
                  <c:v>90</c:v>
                </c:pt>
                <c:pt idx="2526">
                  <c:v>95</c:v>
                </c:pt>
                <c:pt idx="2527">
                  <c:v>99</c:v>
                </c:pt>
                <c:pt idx="2528">
                  <c:v>104</c:v>
                </c:pt>
                <c:pt idx="2529">
                  <c:v>107</c:v>
                </c:pt>
                <c:pt idx="2530">
                  <c:v>113</c:v>
                </c:pt>
                <c:pt idx="2531">
                  <c:v>116</c:v>
                </c:pt>
                <c:pt idx="2532">
                  <c:v>121</c:v>
                </c:pt>
                <c:pt idx="2533">
                  <c:v>120</c:v>
                </c:pt>
                <c:pt idx="2534">
                  <c:v>118</c:v>
                </c:pt>
                <c:pt idx="2535">
                  <c:v>118</c:v>
                </c:pt>
                <c:pt idx="2536">
                  <c:v>119</c:v>
                </c:pt>
                <c:pt idx="2537">
                  <c:v>117</c:v>
                </c:pt>
                <c:pt idx="2538">
                  <c:v>115</c:v>
                </c:pt>
                <c:pt idx="2539">
                  <c:v>117</c:v>
                </c:pt>
                <c:pt idx="2540">
                  <c:v>116</c:v>
                </c:pt>
                <c:pt idx="2541">
                  <c:v>118</c:v>
                </c:pt>
                <c:pt idx="2542">
                  <c:v>115</c:v>
                </c:pt>
                <c:pt idx="2543">
                  <c:v>114</c:v>
                </c:pt>
                <c:pt idx="2544">
                  <c:v>114</c:v>
                </c:pt>
                <c:pt idx="2545">
                  <c:v>114</c:v>
                </c:pt>
                <c:pt idx="2546">
                  <c:v>108</c:v>
                </c:pt>
                <c:pt idx="2547">
                  <c:v>104</c:v>
                </c:pt>
                <c:pt idx="2548">
                  <c:v>101</c:v>
                </c:pt>
                <c:pt idx="2549">
                  <c:v>100</c:v>
                </c:pt>
                <c:pt idx="2550">
                  <c:v>98</c:v>
                </c:pt>
                <c:pt idx="2551">
                  <c:v>93</c:v>
                </c:pt>
                <c:pt idx="2552">
                  <c:v>96</c:v>
                </c:pt>
                <c:pt idx="2553">
                  <c:v>94</c:v>
                </c:pt>
                <c:pt idx="2554">
                  <c:v>95</c:v>
                </c:pt>
                <c:pt idx="2555">
                  <c:v>93</c:v>
                </c:pt>
                <c:pt idx="2556">
                  <c:v>95</c:v>
                </c:pt>
                <c:pt idx="2557">
                  <c:v>93</c:v>
                </c:pt>
                <c:pt idx="2558">
                  <c:v>93</c:v>
                </c:pt>
                <c:pt idx="2559">
                  <c:v>93</c:v>
                </c:pt>
                <c:pt idx="2560">
                  <c:v>91</c:v>
                </c:pt>
                <c:pt idx="2561">
                  <c:v>92</c:v>
                </c:pt>
                <c:pt idx="2562">
                  <c:v>95</c:v>
                </c:pt>
                <c:pt idx="2563">
                  <c:v>93</c:v>
                </c:pt>
                <c:pt idx="2564">
                  <c:v>93</c:v>
                </c:pt>
                <c:pt idx="2565">
                  <c:v>92</c:v>
                </c:pt>
                <c:pt idx="2566">
                  <c:v>96</c:v>
                </c:pt>
                <c:pt idx="2567">
                  <c:v>96</c:v>
                </c:pt>
                <c:pt idx="2568">
                  <c:v>94</c:v>
                </c:pt>
                <c:pt idx="2569">
                  <c:v>93</c:v>
                </c:pt>
                <c:pt idx="2570">
                  <c:v>94</c:v>
                </c:pt>
                <c:pt idx="2571">
                  <c:v>128</c:v>
                </c:pt>
                <c:pt idx="2572">
                  <c:v>183</c:v>
                </c:pt>
                <c:pt idx="2573">
                  <c:v>216</c:v>
                </c:pt>
                <c:pt idx="2574">
                  <c:v>229</c:v>
                </c:pt>
                <c:pt idx="2575">
                  <c:v>210</c:v>
                </c:pt>
                <c:pt idx="2576">
                  <c:v>175</c:v>
                </c:pt>
                <c:pt idx="2577">
                  <c:v>127</c:v>
                </c:pt>
                <c:pt idx="2578">
                  <c:v>119</c:v>
                </c:pt>
                <c:pt idx="2579">
                  <c:v>110</c:v>
                </c:pt>
                <c:pt idx="2580">
                  <c:v>104</c:v>
                </c:pt>
                <c:pt idx="2581">
                  <c:v>98</c:v>
                </c:pt>
                <c:pt idx="2582">
                  <c:v>97</c:v>
                </c:pt>
                <c:pt idx="2583">
                  <c:v>92</c:v>
                </c:pt>
                <c:pt idx="2584">
                  <c:v>87</c:v>
                </c:pt>
                <c:pt idx="2585">
                  <c:v>82</c:v>
                </c:pt>
                <c:pt idx="2586">
                  <c:v>77</c:v>
                </c:pt>
                <c:pt idx="2587">
                  <c:v>77</c:v>
                </c:pt>
                <c:pt idx="2588">
                  <c:v>73</c:v>
                </c:pt>
                <c:pt idx="2589">
                  <c:v>74</c:v>
                </c:pt>
                <c:pt idx="2590">
                  <c:v>70</c:v>
                </c:pt>
                <c:pt idx="2591">
                  <c:v>69</c:v>
                </c:pt>
                <c:pt idx="2592">
                  <c:v>71</c:v>
                </c:pt>
                <c:pt idx="2593">
                  <c:v>70</c:v>
                </c:pt>
                <c:pt idx="2594">
                  <c:v>71</c:v>
                </c:pt>
                <c:pt idx="2595">
                  <c:v>70</c:v>
                </c:pt>
                <c:pt idx="2596">
                  <c:v>74</c:v>
                </c:pt>
                <c:pt idx="2597">
                  <c:v>70</c:v>
                </c:pt>
                <c:pt idx="2598">
                  <c:v>70</c:v>
                </c:pt>
                <c:pt idx="2599">
                  <c:v>69</c:v>
                </c:pt>
                <c:pt idx="2600">
                  <c:v>70</c:v>
                </c:pt>
                <c:pt idx="2601">
                  <c:v>66</c:v>
                </c:pt>
                <c:pt idx="2602">
                  <c:v>70</c:v>
                </c:pt>
                <c:pt idx="2603">
                  <c:v>68</c:v>
                </c:pt>
                <c:pt idx="2604">
                  <c:v>71</c:v>
                </c:pt>
                <c:pt idx="2605">
                  <c:v>71</c:v>
                </c:pt>
                <c:pt idx="2606">
                  <c:v>75</c:v>
                </c:pt>
                <c:pt idx="2607">
                  <c:v>71</c:v>
                </c:pt>
                <c:pt idx="2608">
                  <c:v>75</c:v>
                </c:pt>
                <c:pt idx="2609">
                  <c:v>72</c:v>
                </c:pt>
                <c:pt idx="2610">
                  <c:v>70</c:v>
                </c:pt>
                <c:pt idx="2611">
                  <c:v>75</c:v>
                </c:pt>
                <c:pt idx="2612">
                  <c:v>72</c:v>
                </c:pt>
                <c:pt idx="2613">
                  <c:v>72</c:v>
                </c:pt>
                <c:pt idx="2614">
                  <c:v>74</c:v>
                </c:pt>
                <c:pt idx="2615">
                  <c:v>73</c:v>
                </c:pt>
                <c:pt idx="2616">
                  <c:v>76</c:v>
                </c:pt>
                <c:pt idx="2617">
                  <c:v>72</c:v>
                </c:pt>
                <c:pt idx="2618">
                  <c:v>74</c:v>
                </c:pt>
                <c:pt idx="2619">
                  <c:v>74</c:v>
                </c:pt>
                <c:pt idx="2620">
                  <c:v>75</c:v>
                </c:pt>
                <c:pt idx="2621">
                  <c:v>74</c:v>
                </c:pt>
                <c:pt idx="2622">
                  <c:v>73</c:v>
                </c:pt>
                <c:pt idx="2623">
                  <c:v>76</c:v>
                </c:pt>
                <c:pt idx="2624">
                  <c:v>72</c:v>
                </c:pt>
                <c:pt idx="2625">
                  <c:v>73</c:v>
                </c:pt>
                <c:pt idx="2626">
                  <c:v>73</c:v>
                </c:pt>
                <c:pt idx="2627">
                  <c:v>76</c:v>
                </c:pt>
                <c:pt idx="2628">
                  <c:v>74</c:v>
                </c:pt>
                <c:pt idx="2629">
                  <c:v>75</c:v>
                </c:pt>
                <c:pt idx="2630">
                  <c:v>74</c:v>
                </c:pt>
                <c:pt idx="2631">
                  <c:v>74</c:v>
                </c:pt>
                <c:pt idx="2632">
                  <c:v>76</c:v>
                </c:pt>
                <c:pt idx="2633">
                  <c:v>74</c:v>
                </c:pt>
                <c:pt idx="2634">
                  <c:v>79</c:v>
                </c:pt>
                <c:pt idx="2635">
                  <c:v>130</c:v>
                </c:pt>
                <c:pt idx="2636">
                  <c:v>195</c:v>
                </c:pt>
                <c:pt idx="2637">
                  <c:v>207</c:v>
                </c:pt>
                <c:pt idx="2638">
                  <c:v>131</c:v>
                </c:pt>
                <c:pt idx="2639">
                  <c:v>69</c:v>
                </c:pt>
                <c:pt idx="2640">
                  <c:v>64</c:v>
                </c:pt>
                <c:pt idx="2641">
                  <c:v>60</c:v>
                </c:pt>
                <c:pt idx="2642">
                  <c:v>56</c:v>
                </c:pt>
                <c:pt idx="2643">
                  <c:v>59</c:v>
                </c:pt>
                <c:pt idx="2644">
                  <c:v>64</c:v>
                </c:pt>
                <c:pt idx="2645">
                  <c:v>68</c:v>
                </c:pt>
                <c:pt idx="2646">
                  <c:v>73</c:v>
                </c:pt>
                <c:pt idx="2647">
                  <c:v>77</c:v>
                </c:pt>
                <c:pt idx="2648">
                  <c:v>81</c:v>
                </c:pt>
                <c:pt idx="2649">
                  <c:v>86</c:v>
                </c:pt>
                <c:pt idx="2650">
                  <c:v>92</c:v>
                </c:pt>
                <c:pt idx="2651">
                  <c:v>98</c:v>
                </c:pt>
                <c:pt idx="2652">
                  <c:v>104</c:v>
                </c:pt>
                <c:pt idx="2653">
                  <c:v>111</c:v>
                </c:pt>
                <c:pt idx="2654">
                  <c:v>117</c:v>
                </c:pt>
                <c:pt idx="2655">
                  <c:v>123</c:v>
                </c:pt>
                <c:pt idx="2656">
                  <c:v>131</c:v>
                </c:pt>
                <c:pt idx="2657">
                  <c:v>138</c:v>
                </c:pt>
                <c:pt idx="2658">
                  <c:v>145</c:v>
                </c:pt>
                <c:pt idx="2659">
                  <c:v>151</c:v>
                </c:pt>
                <c:pt idx="2660">
                  <c:v>153</c:v>
                </c:pt>
                <c:pt idx="2661">
                  <c:v>154</c:v>
                </c:pt>
                <c:pt idx="2662">
                  <c:v>157</c:v>
                </c:pt>
                <c:pt idx="2663">
                  <c:v>154</c:v>
                </c:pt>
                <c:pt idx="2664">
                  <c:v>158</c:v>
                </c:pt>
                <c:pt idx="2665">
                  <c:v>157</c:v>
                </c:pt>
                <c:pt idx="2666">
                  <c:v>158</c:v>
                </c:pt>
                <c:pt idx="2667">
                  <c:v>156</c:v>
                </c:pt>
                <c:pt idx="2668">
                  <c:v>160</c:v>
                </c:pt>
                <c:pt idx="2669">
                  <c:v>159</c:v>
                </c:pt>
                <c:pt idx="2670">
                  <c:v>160</c:v>
                </c:pt>
                <c:pt idx="2671">
                  <c:v>156</c:v>
                </c:pt>
                <c:pt idx="2672">
                  <c:v>159</c:v>
                </c:pt>
                <c:pt idx="2673">
                  <c:v>159</c:v>
                </c:pt>
                <c:pt idx="2674">
                  <c:v>159</c:v>
                </c:pt>
                <c:pt idx="2675">
                  <c:v>159</c:v>
                </c:pt>
                <c:pt idx="2676">
                  <c:v>160</c:v>
                </c:pt>
                <c:pt idx="2677">
                  <c:v>160</c:v>
                </c:pt>
                <c:pt idx="2678">
                  <c:v>161</c:v>
                </c:pt>
                <c:pt idx="2679">
                  <c:v>161</c:v>
                </c:pt>
                <c:pt idx="2680">
                  <c:v>156</c:v>
                </c:pt>
                <c:pt idx="2681">
                  <c:v>159</c:v>
                </c:pt>
                <c:pt idx="2682">
                  <c:v>158</c:v>
                </c:pt>
                <c:pt idx="2683">
                  <c:v>160</c:v>
                </c:pt>
                <c:pt idx="2684">
                  <c:v>159</c:v>
                </c:pt>
                <c:pt idx="2685">
                  <c:v>159</c:v>
                </c:pt>
                <c:pt idx="2686">
                  <c:v>157</c:v>
                </c:pt>
                <c:pt idx="2687">
                  <c:v>158</c:v>
                </c:pt>
                <c:pt idx="2688">
                  <c:v>156</c:v>
                </c:pt>
                <c:pt idx="2689">
                  <c:v>158</c:v>
                </c:pt>
                <c:pt idx="2690">
                  <c:v>162</c:v>
                </c:pt>
                <c:pt idx="2691">
                  <c:v>162</c:v>
                </c:pt>
                <c:pt idx="2692">
                  <c:v>158</c:v>
                </c:pt>
                <c:pt idx="2693">
                  <c:v>160</c:v>
                </c:pt>
                <c:pt idx="2694">
                  <c:v>156</c:v>
                </c:pt>
                <c:pt idx="2695">
                  <c:v>153</c:v>
                </c:pt>
                <c:pt idx="2696">
                  <c:v>151</c:v>
                </c:pt>
                <c:pt idx="2697">
                  <c:v>152</c:v>
                </c:pt>
                <c:pt idx="2698">
                  <c:v>150</c:v>
                </c:pt>
                <c:pt idx="2699">
                  <c:v>151</c:v>
                </c:pt>
                <c:pt idx="2700">
                  <c:v>151</c:v>
                </c:pt>
                <c:pt idx="2701">
                  <c:v>198</c:v>
                </c:pt>
                <c:pt idx="2702">
                  <c:v>222</c:v>
                </c:pt>
                <c:pt idx="2703">
                  <c:v>202</c:v>
                </c:pt>
                <c:pt idx="2704">
                  <c:v>188</c:v>
                </c:pt>
                <c:pt idx="2705">
                  <c:v>176</c:v>
                </c:pt>
                <c:pt idx="2706">
                  <c:v>164</c:v>
                </c:pt>
                <c:pt idx="2707">
                  <c:v>155</c:v>
                </c:pt>
                <c:pt idx="2708">
                  <c:v>147</c:v>
                </c:pt>
                <c:pt idx="2709">
                  <c:v>139</c:v>
                </c:pt>
                <c:pt idx="2710">
                  <c:v>131</c:v>
                </c:pt>
                <c:pt idx="2711">
                  <c:v>124</c:v>
                </c:pt>
                <c:pt idx="2712">
                  <c:v>117</c:v>
                </c:pt>
                <c:pt idx="2713">
                  <c:v>109</c:v>
                </c:pt>
                <c:pt idx="2714">
                  <c:v>103</c:v>
                </c:pt>
                <c:pt idx="2715">
                  <c:v>95</c:v>
                </c:pt>
                <c:pt idx="2716">
                  <c:v>90</c:v>
                </c:pt>
                <c:pt idx="2717">
                  <c:v>85</c:v>
                </c:pt>
                <c:pt idx="2718">
                  <c:v>80</c:v>
                </c:pt>
                <c:pt idx="2719">
                  <c:v>74</c:v>
                </c:pt>
                <c:pt idx="2720">
                  <c:v>70</c:v>
                </c:pt>
                <c:pt idx="2721">
                  <c:v>64</c:v>
                </c:pt>
                <c:pt idx="2722">
                  <c:v>60</c:v>
                </c:pt>
                <c:pt idx="2723">
                  <c:v>55</c:v>
                </c:pt>
                <c:pt idx="2724">
                  <c:v>52</c:v>
                </c:pt>
                <c:pt idx="2725">
                  <c:v>49</c:v>
                </c:pt>
                <c:pt idx="2726">
                  <c:v>46</c:v>
                </c:pt>
                <c:pt idx="2727">
                  <c:v>43</c:v>
                </c:pt>
                <c:pt idx="2728">
                  <c:v>40</c:v>
                </c:pt>
                <c:pt idx="2729">
                  <c:v>39</c:v>
                </c:pt>
                <c:pt idx="2730">
                  <c:v>37</c:v>
                </c:pt>
                <c:pt idx="2731">
                  <c:v>37</c:v>
                </c:pt>
                <c:pt idx="2732">
                  <c:v>37</c:v>
                </c:pt>
                <c:pt idx="2733">
                  <c:v>35</c:v>
                </c:pt>
                <c:pt idx="2734">
                  <c:v>37</c:v>
                </c:pt>
                <c:pt idx="2735">
                  <c:v>36</c:v>
                </c:pt>
                <c:pt idx="2736">
                  <c:v>34</c:v>
                </c:pt>
                <c:pt idx="2737">
                  <c:v>32</c:v>
                </c:pt>
                <c:pt idx="2738">
                  <c:v>34</c:v>
                </c:pt>
                <c:pt idx="2739">
                  <c:v>36</c:v>
                </c:pt>
                <c:pt idx="2740">
                  <c:v>36</c:v>
                </c:pt>
                <c:pt idx="2741">
                  <c:v>36</c:v>
                </c:pt>
                <c:pt idx="2742">
                  <c:v>36</c:v>
                </c:pt>
                <c:pt idx="2743">
                  <c:v>34</c:v>
                </c:pt>
                <c:pt idx="2744">
                  <c:v>36</c:v>
                </c:pt>
                <c:pt idx="2745">
                  <c:v>38</c:v>
                </c:pt>
                <c:pt idx="2746">
                  <c:v>37</c:v>
                </c:pt>
                <c:pt idx="2747">
                  <c:v>37</c:v>
                </c:pt>
                <c:pt idx="2748">
                  <c:v>35</c:v>
                </c:pt>
                <c:pt idx="2749">
                  <c:v>37</c:v>
                </c:pt>
                <c:pt idx="2750">
                  <c:v>35</c:v>
                </c:pt>
                <c:pt idx="2751">
                  <c:v>35</c:v>
                </c:pt>
                <c:pt idx="2752">
                  <c:v>37</c:v>
                </c:pt>
                <c:pt idx="2753">
                  <c:v>35</c:v>
                </c:pt>
                <c:pt idx="2754">
                  <c:v>37</c:v>
                </c:pt>
                <c:pt idx="2755">
                  <c:v>35</c:v>
                </c:pt>
                <c:pt idx="2756">
                  <c:v>33</c:v>
                </c:pt>
                <c:pt idx="2757">
                  <c:v>35</c:v>
                </c:pt>
                <c:pt idx="2758">
                  <c:v>37</c:v>
                </c:pt>
                <c:pt idx="2759">
                  <c:v>35</c:v>
                </c:pt>
                <c:pt idx="2760">
                  <c:v>37</c:v>
                </c:pt>
                <c:pt idx="2761">
                  <c:v>35</c:v>
                </c:pt>
                <c:pt idx="2762">
                  <c:v>35</c:v>
                </c:pt>
                <c:pt idx="2763">
                  <c:v>33</c:v>
                </c:pt>
                <c:pt idx="2764">
                  <c:v>35</c:v>
                </c:pt>
                <c:pt idx="2765">
                  <c:v>37</c:v>
                </c:pt>
                <c:pt idx="2766">
                  <c:v>36</c:v>
                </c:pt>
                <c:pt idx="2767">
                  <c:v>38</c:v>
                </c:pt>
                <c:pt idx="2768">
                  <c:v>36</c:v>
                </c:pt>
                <c:pt idx="2769">
                  <c:v>34</c:v>
                </c:pt>
                <c:pt idx="2770">
                  <c:v>34</c:v>
                </c:pt>
                <c:pt idx="2771">
                  <c:v>36</c:v>
                </c:pt>
                <c:pt idx="2772">
                  <c:v>38</c:v>
                </c:pt>
                <c:pt idx="2773">
                  <c:v>36</c:v>
                </c:pt>
                <c:pt idx="2774">
                  <c:v>34</c:v>
                </c:pt>
                <c:pt idx="2775">
                  <c:v>36</c:v>
                </c:pt>
                <c:pt idx="2776">
                  <c:v>35</c:v>
                </c:pt>
                <c:pt idx="2777">
                  <c:v>36</c:v>
                </c:pt>
                <c:pt idx="2778">
                  <c:v>38</c:v>
                </c:pt>
                <c:pt idx="2779">
                  <c:v>38</c:v>
                </c:pt>
                <c:pt idx="2780">
                  <c:v>36</c:v>
                </c:pt>
                <c:pt idx="2781">
                  <c:v>38</c:v>
                </c:pt>
                <c:pt idx="2782">
                  <c:v>36</c:v>
                </c:pt>
                <c:pt idx="2783">
                  <c:v>34</c:v>
                </c:pt>
                <c:pt idx="2784">
                  <c:v>36</c:v>
                </c:pt>
                <c:pt idx="2785">
                  <c:v>38</c:v>
                </c:pt>
                <c:pt idx="2786">
                  <c:v>36</c:v>
                </c:pt>
                <c:pt idx="2787">
                  <c:v>36</c:v>
                </c:pt>
                <c:pt idx="2788">
                  <c:v>38</c:v>
                </c:pt>
                <c:pt idx="2789">
                  <c:v>36</c:v>
                </c:pt>
                <c:pt idx="2790">
                  <c:v>34</c:v>
                </c:pt>
                <c:pt idx="2791">
                  <c:v>36</c:v>
                </c:pt>
                <c:pt idx="2792">
                  <c:v>34</c:v>
                </c:pt>
                <c:pt idx="2793">
                  <c:v>36</c:v>
                </c:pt>
                <c:pt idx="2794">
                  <c:v>37</c:v>
                </c:pt>
                <c:pt idx="2795">
                  <c:v>35</c:v>
                </c:pt>
                <c:pt idx="2796">
                  <c:v>36</c:v>
                </c:pt>
                <c:pt idx="2797">
                  <c:v>52</c:v>
                </c:pt>
                <c:pt idx="2798">
                  <c:v>136</c:v>
                </c:pt>
                <c:pt idx="2799">
                  <c:v>145</c:v>
                </c:pt>
                <c:pt idx="2800">
                  <c:v>156</c:v>
                </c:pt>
                <c:pt idx="2801">
                  <c:v>142</c:v>
                </c:pt>
                <c:pt idx="2802">
                  <c:v>129</c:v>
                </c:pt>
                <c:pt idx="2803">
                  <c:v>117</c:v>
                </c:pt>
                <c:pt idx="2804">
                  <c:v>99</c:v>
                </c:pt>
                <c:pt idx="2805">
                  <c:v>92</c:v>
                </c:pt>
                <c:pt idx="2806">
                  <c:v>87</c:v>
                </c:pt>
                <c:pt idx="2807">
                  <c:v>81</c:v>
                </c:pt>
                <c:pt idx="2808">
                  <c:v>75</c:v>
                </c:pt>
                <c:pt idx="2809">
                  <c:v>71</c:v>
                </c:pt>
                <c:pt idx="2810">
                  <c:v>66</c:v>
                </c:pt>
                <c:pt idx="2811">
                  <c:v>68</c:v>
                </c:pt>
                <c:pt idx="2812">
                  <c:v>72</c:v>
                </c:pt>
                <c:pt idx="2813">
                  <c:v>76</c:v>
                </c:pt>
                <c:pt idx="2814">
                  <c:v>80</c:v>
                </c:pt>
                <c:pt idx="2815">
                  <c:v>85</c:v>
                </c:pt>
                <c:pt idx="2816">
                  <c:v>88</c:v>
                </c:pt>
                <c:pt idx="2817">
                  <c:v>91</c:v>
                </c:pt>
                <c:pt idx="2818">
                  <c:v>94</c:v>
                </c:pt>
                <c:pt idx="2819">
                  <c:v>94</c:v>
                </c:pt>
                <c:pt idx="2820">
                  <c:v>93</c:v>
                </c:pt>
                <c:pt idx="2821">
                  <c:v>94</c:v>
                </c:pt>
                <c:pt idx="2822">
                  <c:v>92</c:v>
                </c:pt>
                <c:pt idx="2823">
                  <c:v>95</c:v>
                </c:pt>
                <c:pt idx="2824">
                  <c:v>94</c:v>
                </c:pt>
                <c:pt idx="2825">
                  <c:v>93</c:v>
                </c:pt>
                <c:pt idx="2826">
                  <c:v>94</c:v>
                </c:pt>
                <c:pt idx="2827">
                  <c:v>95</c:v>
                </c:pt>
                <c:pt idx="2828">
                  <c:v>95</c:v>
                </c:pt>
                <c:pt idx="2829">
                  <c:v>95</c:v>
                </c:pt>
                <c:pt idx="2830">
                  <c:v>93</c:v>
                </c:pt>
                <c:pt idx="2831">
                  <c:v>93</c:v>
                </c:pt>
                <c:pt idx="2832">
                  <c:v>94</c:v>
                </c:pt>
                <c:pt idx="2833">
                  <c:v>94</c:v>
                </c:pt>
                <c:pt idx="2834">
                  <c:v>94</c:v>
                </c:pt>
                <c:pt idx="2835">
                  <c:v>92</c:v>
                </c:pt>
                <c:pt idx="2836">
                  <c:v>92</c:v>
                </c:pt>
                <c:pt idx="2837">
                  <c:v>87</c:v>
                </c:pt>
                <c:pt idx="2838">
                  <c:v>91</c:v>
                </c:pt>
                <c:pt idx="2839">
                  <c:v>90</c:v>
                </c:pt>
                <c:pt idx="2840">
                  <c:v>92</c:v>
                </c:pt>
                <c:pt idx="2841">
                  <c:v>89</c:v>
                </c:pt>
                <c:pt idx="2842">
                  <c:v>91</c:v>
                </c:pt>
                <c:pt idx="2843">
                  <c:v>90</c:v>
                </c:pt>
                <c:pt idx="2844">
                  <c:v>93</c:v>
                </c:pt>
                <c:pt idx="2845">
                  <c:v>91</c:v>
                </c:pt>
                <c:pt idx="2846">
                  <c:v>90</c:v>
                </c:pt>
                <c:pt idx="2847">
                  <c:v>92</c:v>
                </c:pt>
                <c:pt idx="2848">
                  <c:v>91</c:v>
                </c:pt>
                <c:pt idx="2849">
                  <c:v>90</c:v>
                </c:pt>
                <c:pt idx="2850">
                  <c:v>91</c:v>
                </c:pt>
                <c:pt idx="2851">
                  <c:v>90</c:v>
                </c:pt>
                <c:pt idx="2852">
                  <c:v>92</c:v>
                </c:pt>
                <c:pt idx="2853">
                  <c:v>89</c:v>
                </c:pt>
                <c:pt idx="2854">
                  <c:v>88</c:v>
                </c:pt>
                <c:pt idx="2855">
                  <c:v>93</c:v>
                </c:pt>
                <c:pt idx="2856">
                  <c:v>93</c:v>
                </c:pt>
                <c:pt idx="2857">
                  <c:v>91</c:v>
                </c:pt>
                <c:pt idx="2858">
                  <c:v>91</c:v>
                </c:pt>
                <c:pt idx="2859">
                  <c:v>112</c:v>
                </c:pt>
                <c:pt idx="2860">
                  <c:v>181</c:v>
                </c:pt>
                <c:pt idx="2861">
                  <c:v>234</c:v>
                </c:pt>
                <c:pt idx="2862">
                  <c:v>203</c:v>
                </c:pt>
                <c:pt idx="2863">
                  <c:v>147</c:v>
                </c:pt>
                <c:pt idx="2864">
                  <c:v>136</c:v>
                </c:pt>
                <c:pt idx="2865">
                  <c:v>128</c:v>
                </c:pt>
                <c:pt idx="2866">
                  <c:v>120</c:v>
                </c:pt>
                <c:pt idx="2867">
                  <c:v>112</c:v>
                </c:pt>
                <c:pt idx="2868">
                  <c:v>106</c:v>
                </c:pt>
                <c:pt idx="2869">
                  <c:v>100</c:v>
                </c:pt>
                <c:pt idx="2870">
                  <c:v>95</c:v>
                </c:pt>
                <c:pt idx="2871">
                  <c:v>91</c:v>
                </c:pt>
                <c:pt idx="2872">
                  <c:v>86</c:v>
                </c:pt>
                <c:pt idx="2873">
                  <c:v>82</c:v>
                </c:pt>
                <c:pt idx="2874">
                  <c:v>79</c:v>
                </c:pt>
                <c:pt idx="2875">
                  <c:v>75</c:v>
                </c:pt>
                <c:pt idx="2876">
                  <c:v>71</c:v>
                </c:pt>
                <c:pt idx="2877">
                  <c:v>71</c:v>
                </c:pt>
                <c:pt idx="2878">
                  <c:v>72</c:v>
                </c:pt>
                <c:pt idx="2879">
                  <c:v>68</c:v>
                </c:pt>
                <c:pt idx="2880">
                  <c:v>70</c:v>
                </c:pt>
                <c:pt idx="2881">
                  <c:v>71</c:v>
                </c:pt>
                <c:pt idx="2882">
                  <c:v>73</c:v>
                </c:pt>
                <c:pt idx="2883">
                  <c:v>69</c:v>
                </c:pt>
                <c:pt idx="2884">
                  <c:v>65</c:v>
                </c:pt>
                <c:pt idx="2885">
                  <c:v>69</c:v>
                </c:pt>
                <c:pt idx="2886">
                  <c:v>70</c:v>
                </c:pt>
                <c:pt idx="2887">
                  <c:v>70</c:v>
                </c:pt>
                <c:pt idx="2888">
                  <c:v>70</c:v>
                </c:pt>
                <c:pt idx="2889">
                  <c:v>70</c:v>
                </c:pt>
                <c:pt idx="2890">
                  <c:v>69</c:v>
                </c:pt>
                <c:pt idx="2891">
                  <c:v>73</c:v>
                </c:pt>
                <c:pt idx="2892">
                  <c:v>69</c:v>
                </c:pt>
                <c:pt idx="2893">
                  <c:v>67</c:v>
                </c:pt>
                <c:pt idx="2894">
                  <c:v>71</c:v>
                </c:pt>
                <c:pt idx="2895">
                  <c:v>67</c:v>
                </c:pt>
                <c:pt idx="2896">
                  <c:v>67</c:v>
                </c:pt>
                <c:pt idx="2897">
                  <c:v>65</c:v>
                </c:pt>
                <c:pt idx="2898">
                  <c:v>61</c:v>
                </c:pt>
                <c:pt idx="2899">
                  <c:v>57</c:v>
                </c:pt>
                <c:pt idx="2900">
                  <c:v>60</c:v>
                </c:pt>
                <c:pt idx="2901">
                  <c:v>56</c:v>
                </c:pt>
                <c:pt idx="2902">
                  <c:v>55</c:v>
                </c:pt>
                <c:pt idx="2903">
                  <c:v>52</c:v>
                </c:pt>
                <c:pt idx="2904">
                  <c:v>55</c:v>
                </c:pt>
                <c:pt idx="2905">
                  <c:v>52</c:v>
                </c:pt>
                <c:pt idx="2906">
                  <c:v>51</c:v>
                </c:pt>
                <c:pt idx="2907">
                  <c:v>51</c:v>
                </c:pt>
                <c:pt idx="2908">
                  <c:v>54</c:v>
                </c:pt>
                <c:pt idx="2909">
                  <c:v>57</c:v>
                </c:pt>
                <c:pt idx="2910">
                  <c:v>54</c:v>
                </c:pt>
                <c:pt idx="2911">
                  <c:v>57</c:v>
                </c:pt>
                <c:pt idx="2912">
                  <c:v>60</c:v>
                </c:pt>
                <c:pt idx="2913">
                  <c:v>56</c:v>
                </c:pt>
                <c:pt idx="2914">
                  <c:v>56</c:v>
                </c:pt>
                <c:pt idx="2915">
                  <c:v>53</c:v>
                </c:pt>
                <c:pt idx="2916">
                  <c:v>53</c:v>
                </c:pt>
                <c:pt idx="2917">
                  <c:v>52</c:v>
                </c:pt>
                <c:pt idx="2918">
                  <c:v>55</c:v>
                </c:pt>
                <c:pt idx="2919">
                  <c:v>52</c:v>
                </c:pt>
                <c:pt idx="2920">
                  <c:v>55</c:v>
                </c:pt>
                <c:pt idx="2921">
                  <c:v>53</c:v>
                </c:pt>
                <c:pt idx="2922">
                  <c:v>50</c:v>
                </c:pt>
                <c:pt idx="2923">
                  <c:v>53</c:v>
                </c:pt>
                <c:pt idx="2924">
                  <c:v>51</c:v>
                </c:pt>
                <c:pt idx="2925">
                  <c:v>50</c:v>
                </c:pt>
                <c:pt idx="2926">
                  <c:v>52</c:v>
                </c:pt>
                <c:pt idx="2927">
                  <c:v>55</c:v>
                </c:pt>
                <c:pt idx="2928">
                  <c:v>55</c:v>
                </c:pt>
                <c:pt idx="2929">
                  <c:v>57</c:v>
                </c:pt>
                <c:pt idx="2930">
                  <c:v>60</c:v>
                </c:pt>
                <c:pt idx="2931">
                  <c:v>91</c:v>
                </c:pt>
                <c:pt idx="2932">
                  <c:v>171</c:v>
                </c:pt>
                <c:pt idx="2933">
                  <c:v>203</c:v>
                </c:pt>
                <c:pt idx="2934">
                  <c:v>217</c:v>
                </c:pt>
                <c:pt idx="2935">
                  <c:v>163</c:v>
                </c:pt>
                <c:pt idx="2936">
                  <c:v>51</c:v>
                </c:pt>
                <c:pt idx="2937">
                  <c:v>63</c:v>
                </c:pt>
                <c:pt idx="2938">
                  <c:v>57</c:v>
                </c:pt>
                <c:pt idx="2939">
                  <c:v>54</c:v>
                </c:pt>
                <c:pt idx="2940">
                  <c:v>51</c:v>
                </c:pt>
                <c:pt idx="2941">
                  <c:v>48</c:v>
                </c:pt>
                <c:pt idx="2942">
                  <c:v>45</c:v>
                </c:pt>
                <c:pt idx="2943">
                  <c:v>42</c:v>
                </c:pt>
                <c:pt idx="2944">
                  <c:v>42</c:v>
                </c:pt>
                <c:pt idx="2945">
                  <c:v>45</c:v>
                </c:pt>
                <c:pt idx="2946">
                  <c:v>51</c:v>
                </c:pt>
                <c:pt idx="2947">
                  <c:v>55</c:v>
                </c:pt>
                <c:pt idx="2948">
                  <c:v>58</c:v>
                </c:pt>
                <c:pt idx="2949">
                  <c:v>62</c:v>
                </c:pt>
                <c:pt idx="2950">
                  <c:v>66</c:v>
                </c:pt>
                <c:pt idx="2951">
                  <c:v>74</c:v>
                </c:pt>
                <c:pt idx="2952">
                  <c:v>79</c:v>
                </c:pt>
                <c:pt idx="2953">
                  <c:v>83</c:v>
                </c:pt>
                <c:pt idx="2954">
                  <c:v>91</c:v>
                </c:pt>
                <c:pt idx="2955">
                  <c:v>100</c:v>
                </c:pt>
                <c:pt idx="2956">
                  <c:v>106</c:v>
                </c:pt>
                <c:pt idx="2957">
                  <c:v>115</c:v>
                </c:pt>
                <c:pt idx="2958">
                  <c:v>122</c:v>
                </c:pt>
                <c:pt idx="2959">
                  <c:v>129</c:v>
                </c:pt>
                <c:pt idx="2960">
                  <c:v>136</c:v>
                </c:pt>
                <c:pt idx="2961">
                  <c:v>145</c:v>
                </c:pt>
                <c:pt idx="2962">
                  <c:v>154</c:v>
                </c:pt>
                <c:pt idx="2963">
                  <c:v>164</c:v>
                </c:pt>
                <c:pt idx="2964">
                  <c:v>173</c:v>
                </c:pt>
                <c:pt idx="2965">
                  <c:v>183</c:v>
                </c:pt>
                <c:pt idx="2966">
                  <c:v>195</c:v>
                </c:pt>
                <c:pt idx="2967">
                  <c:v>205</c:v>
                </c:pt>
                <c:pt idx="2968">
                  <c:v>216</c:v>
                </c:pt>
                <c:pt idx="2969">
                  <c:v>225</c:v>
                </c:pt>
                <c:pt idx="2970">
                  <c:v>230</c:v>
                </c:pt>
                <c:pt idx="2971">
                  <c:v>232</c:v>
                </c:pt>
                <c:pt idx="2972">
                  <c:v>236</c:v>
                </c:pt>
                <c:pt idx="2973">
                  <c:v>234</c:v>
                </c:pt>
                <c:pt idx="2974">
                  <c:v>230</c:v>
                </c:pt>
                <c:pt idx="2975">
                  <c:v>229</c:v>
                </c:pt>
                <c:pt idx="2976">
                  <c:v>227</c:v>
                </c:pt>
                <c:pt idx="2977">
                  <c:v>228</c:v>
                </c:pt>
                <c:pt idx="2978">
                  <c:v>227</c:v>
                </c:pt>
                <c:pt idx="2979">
                  <c:v>229</c:v>
                </c:pt>
                <c:pt idx="2980">
                  <c:v>224</c:v>
                </c:pt>
                <c:pt idx="2981">
                  <c:v>230</c:v>
                </c:pt>
                <c:pt idx="2982">
                  <c:v>228</c:v>
                </c:pt>
                <c:pt idx="2983">
                  <c:v>226</c:v>
                </c:pt>
                <c:pt idx="2984">
                  <c:v>229</c:v>
                </c:pt>
                <c:pt idx="2985">
                  <c:v>226</c:v>
                </c:pt>
                <c:pt idx="2986">
                  <c:v>230</c:v>
                </c:pt>
                <c:pt idx="2987">
                  <c:v>229</c:v>
                </c:pt>
                <c:pt idx="2988">
                  <c:v>227</c:v>
                </c:pt>
                <c:pt idx="2989">
                  <c:v>229</c:v>
                </c:pt>
                <c:pt idx="2990">
                  <c:v>227</c:v>
                </c:pt>
                <c:pt idx="2991">
                  <c:v>231</c:v>
                </c:pt>
                <c:pt idx="2992">
                  <c:v>227</c:v>
                </c:pt>
                <c:pt idx="2993">
                  <c:v>230</c:v>
                </c:pt>
                <c:pt idx="2994">
                  <c:v>230</c:v>
                </c:pt>
                <c:pt idx="2995">
                  <c:v>227</c:v>
                </c:pt>
                <c:pt idx="2996">
                  <c:v>225</c:v>
                </c:pt>
                <c:pt idx="2997">
                  <c:v>228</c:v>
                </c:pt>
                <c:pt idx="2998">
                  <c:v>226</c:v>
                </c:pt>
                <c:pt idx="2999">
                  <c:v>229</c:v>
                </c:pt>
                <c:pt idx="3000">
                  <c:v>227</c:v>
                </c:pt>
                <c:pt idx="3001">
                  <c:v>229</c:v>
                </c:pt>
                <c:pt idx="3002">
                  <c:v>228</c:v>
                </c:pt>
                <c:pt idx="3003">
                  <c:v>229</c:v>
                </c:pt>
                <c:pt idx="3004">
                  <c:v>222</c:v>
                </c:pt>
                <c:pt idx="3005">
                  <c:v>216</c:v>
                </c:pt>
                <c:pt idx="3006">
                  <c:v>206</c:v>
                </c:pt>
                <c:pt idx="3007">
                  <c:v>203</c:v>
                </c:pt>
                <c:pt idx="3008">
                  <c:v>204</c:v>
                </c:pt>
                <c:pt idx="3009">
                  <c:v>206</c:v>
                </c:pt>
                <c:pt idx="3010">
                  <c:v>238</c:v>
                </c:pt>
                <c:pt idx="3011">
                  <c:v>256</c:v>
                </c:pt>
                <c:pt idx="3012">
                  <c:v>243</c:v>
                </c:pt>
                <c:pt idx="3013">
                  <c:v>228</c:v>
                </c:pt>
                <c:pt idx="3014">
                  <c:v>216</c:v>
                </c:pt>
                <c:pt idx="3015">
                  <c:v>205</c:v>
                </c:pt>
                <c:pt idx="3016">
                  <c:v>193</c:v>
                </c:pt>
                <c:pt idx="3017">
                  <c:v>182</c:v>
                </c:pt>
                <c:pt idx="3018">
                  <c:v>171</c:v>
                </c:pt>
                <c:pt idx="3019">
                  <c:v>160</c:v>
                </c:pt>
                <c:pt idx="3020">
                  <c:v>149</c:v>
                </c:pt>
                <c:pt idx="3021">
                  <c:v>136</c:v>
                </c:pt>
                <c:pt idx="3022">
                  <c:v>126</c:v>
                </c:pt>
                <c:pt idx="3023">
                  <c:v>119</c:v>
                </c:pt>
                <c:pt idx="3024">
                  <c:v>111</c:v>
                </c:pt>
                <c:pt idx="3025">
                  <c:v>105</c:v>
                </c:pt>
                <c:pt idx="3026">
                  <c:v>97</c:v>
                </c:pt>
                <c:pt idx="3027">
                  <c:v>92</c:v>
                </c:pt>
                <c:pt idx="3028">
                  <c:v>87</c:v>
                </c:pt>
                <c:pt idx="3029">
                  <c:v>79</c:v>
                </c:pt>
                <c:pt idx="3030">
                  <c:v>73</c:v>
                </c:pt>
                <c:pt idx="3031">
                  <c:v>67</c:v>
                </c:pt>
                <c:pt idx="3032">
                  <c:v>63</c:v>
                </c:pt>
                <c:pt idx="3033">
                  <c:v>59</c:v>
                </c:pt>
                <c:pt idx="3034">
                  <c:v>56</c:v>
                </c:pt>
                <c:pt idx="3035">
                  <c:v>53</c:v>
                </c:pt>
                <c:pt idx="3036">
                  <c:v>50</c:v>
                </c:pt>
                <c:pt idx="3037">
                  <c:v>47</c:v>
                </c:pt>
                <c:pt idx="3038">
                  <c:v>44</c:v>
                </c:pt>
                <c:pt idx="3039">
                  <c:v>41</c:v>
                </c:pt>
                <c:pt idx="3040">
                  <c:v>38</c:v>
                </c:pt>
                <c:pt idx="3041">
                  <c:v>36</c:v>
                </c:pt>
                <c:pt idx="3042">
                  <c:v>34</c:v>
                </c:pt>
                <c:pt idx="3043">
                  <c:v>36</c:v>
                </c:pt>
                <c:pt idx="3044">
                  <c:v>38</c:v>
                </c:pt>
                <c:pt idx="3045">
                  <c:v>36</c:v>
                </c:pt>
                <c:pt idx="3046">
                  <c:v>34</c:v>
                </c:pt>
                <c:pt idx="3047">
                  <c:v>32</c:v>
                </c:pt>
                <c:pt idx="3048">
                  <c:v>34</c:v>
                </c:pt>
                <c:pt idx="3049">
                  <c:v>33</c:v>
                </c:pt>
                <c:pt idx="3050">
                  <c:v>35</c:v>
                </c:pt>
                <c:pt idx="3051">
                  <c:v>33</c:v>
                </c:pt>
                <c:pt idx="3052">
                  <c:v>35</c:v>
                </c:pt>
                <c:pt idx="3053">
                  <c:v>33</c:v>
                </c:pt>
                <c:pt idx="3054">
                  <c:v>33</c:v>
                </c:pt>
                <c:pt idx="3055">
                  <c:v>35</c:v>
                </c:pt>
                <c:pt idx="3056">
                  <c:v>33</c:v>
                </c:pt>
                <c:pt idx="3057">
                  <c:v>35</c:v>
                </c:pt>
                <c:pt idx="3058">
                  <c:v>37</c:v>
                </c:pt>
                <c:pt idx="3059">
                  <c:v>37</c:v>
                </c:pt>
                <c:pt idx="3060">
                  <c:v>35</c:v>
                </c:pt>
                <c:pt idx="3061">
                  <c:v>36</c:v>
                </c:pt>
                <c:pt idx="3062">
                  <c:v>34</c:v>
                </c:pt>
                <c:pt idx="3063">
                  <c:v>36</c:v>
                </c:pt>
                <c:pt idx="3064">
                  <c:v>34</c:v>
                </c:pt>
                <c:pt idx="3065">
                  <c:v>32</c:v>
                </c:pt>
                <c:pt idx="3066">
                  <c:v>30</c:v>
                </c:pt>
                <c:pt idx="3067">
                  <c:v>32</c:v>
                </c:pt>
                <c:pt idx="3068">
                  <c:v>34</c:v>
                </c:pt>
                <c:pt idx="3069">
                  <c:v>32</c:v>
                </c:pt>
                <c:pt idx="3070">
                  <c:v>34</c:v>
                </c:pt>
                <c:pt idx="3071">
                  <c:v>32</c:v>
                </c:pt>
                <c:pt idx="3072">
                  <c:v>34</c:v>
                </c:pt>
                <c:pt idx="3073">
                  <c:v>33</c:v>
                </c:pt>
                <c:pt idx="3074">
                  <c:v>34</c:v>
                </c:pt>
                <c:pt idx="3075">
                  <c:v>35</c:v>
                </c:pt>
                <c:pt idx="3076">
                  <c:v>33</c:v>
                </c:pt>
                <c:pt idx="3077">
                  <c:v>35</c:v>
                </c:pt>
                <c:pt idx="3078">
                  <c:v>37</c:v>
                </c:pt>
                <c:pt idx="3079">
                  <c:v>35</c:v>
                </c:pt>
                <c:pt idx="3080">
                  <c:v>35</c:v>
                </c:pt>
                <c:pt idx="3081">
                  <c:v>33</c:v>
                </c:pt>
                <c:pt idx="3082">
                  <c:v>31</c:v>
                </c:pt>
                <c:pt idx="3083">
                  <c:v>33</c:v>
                </c:pt>
                <c:pt idx="3084">
                  <c:v>34</c:v>
                </c:pt>
                <c:pt idx="3085">
                  <c:v>35</c:v>
                </c:pt>
                <c:pt idx="3086">
                  <c:v>33</c:v>
                </c:pt>
                <c:pt idx="3087">
                  <c:v>31</c:v>
                </c:pt>
                <c:pt idx="3088">
                  <c:v>33</c:v>
                </c:pt>
                <c:pt idx="3089">
                  <c:v>35</c:v>
                </c:pt>
                <c:pt idx="3090">
                  <c:v>36</c:v>
                </c:pt>
                <c:pt idx="3091">
                  <c:v>34</c:v>
                </c:pt>
                <c:pt idx="3092">
                  <c:v>32</c:v>
                </c:pt>
                <c:pt idx="3093">
                  <c:v>34</c:v>
                </c:pt>
                <c:pt idx="3094">
                  <c:v>36</c:v>
                </c:pt>
                <c:pt idx="3095">
                  <c:v>34</c:v>
                </c:pt>
                <c:pt idx="3096">
                  <c:v>32</c:v>
                </c:pt>
                <c:pt idx="3097">
                  <c:v>34</c:v>
                </c:pt>
                <c:pt idx="3098">
                  <c:v>36</c:v>
                </c:pt>
                <c:pt idx="3099">
                  <c:v>38</c:v>
                </c:pt>
                <c:pt idx="3100">
                  <c:v>36</c:v>
                </c:pt>
                <c:pt idx="3101">
                  <c:v>34</c:v>
                </c:pt>
                <c:pt idx="3102">
                  <c:v>36</c:v>
                </c:pt>
                <c:pt idx="3103">
                  <c:v>34</c:v>
                </c:pt>
                <c:pt idx="3104">
                  <c:v>35</c:v>
                </c:pt>
                <c:pt idx="3105">
                  <c:v>34</c:v>
                </c:pt>
                <c:pt idx="3106">
                  <c:v>34</c:v>
                </c:pt>
                <c:pt idx="3107">
                  <c:v>34</c:v>
                </c:pt>
                <c:pt idx="3108">
                  <c:v>36</c:v>
                </c:pt>
                <c:pt idx="3109">
                  <c:v>35</c:v>
                </c:pt>
                <c:pt idx="3110">
                  <c:v>34</c:v>
                </c:pt>
                <c:pt idx="3111">
                  <c:v>35</c:v>
                </c:pt>
                <c:pt idx="3112">
                  <c:v>37</c:v>
                </c:pt>
                <c:pt idx="3113">
                  <c:v>35</c:v>
                </c:pt>
                <c:pt idx="3114">
                  <c:v>33</c:v>
                </c:pt>
                <c:pt idx="3115">
                  <c:v>35</c:v>
                </c:pt>
                <c:pt idx="3116">
                  <c:v>36</c:v>
                </c:pt>
                <c:pt idx="3117">
                  <c:v>46</c:v>
                </c:pt>
                <c:pt idx="3118">
                  <c:v>120</c:v>
                </c:pt>
                <c:pt idx="3119">
                  <c:v>141</c:v>
                </c:pt>
                <c:pt idx="3120">
                  <c:v>152</c:v>
                </c:pt>
                <c:pt idx="3121">
                  <c:v>142</c:v>
                </c:pt>
                <c:pt idx="3122">
                  <c:v>134</c:v>
                </c:pt>
                <c:pt idx="3123">
                  <c:v>118</c:v>
                </c:pt>
                <c:pt idx="3124">
                  <c:v>105</c:v>
                </c:pt>
                <c:pt idx="3125">
                  <c:v>98</c:v>
                </c:pt>
                <c:pt idx="3126">
                  <c:v>92</c:v>
                </c:pt>
                <c:pt idx="3127">
                  <c:v>83</c:v>
                </c:pt>
                <c:pt idx="3128">
                  <c:v>78</c:v>
                </c:pt>
                <c:pt idx="3129">
                  <c:v>74</c:v>
                </c:pt>
                <c:pt idx="3130">
                  <c:v>70</c:v>
                </c:pt>
                <c:pt idx="3131">
                  <c:v>66</c:v>
                </c:pt>
                <c:pt idx="3132">
                  <c:v>68</c:v>
                </c:pt>
                <c:pt idx="3133">
                  <c:v>72</c:v>
                </c:pt>
                <c:pt idx="3134">
                  <c:v>74</c:v>
                </c:pt>
                <c:pt idx="3135">
                  <c:v>78</c:v>
                </c:pt>
                <c:pt idx="3136">
                  <c:v>82</c:v>
                </c:pt>
                <c:pt idx="3137">
                  <c:v>87</c:v>
                </c:pt>
                <c:pt idx="3138">
                  <c:v>89</c:v>
                </c:pt>
                <c:pt idx="3139">
                  <c:v>93</c:v>
                </c:pt>
                <c:pt idx="3140">
                  <c:v>92</c:v>
                </c:pt>
                <c:pt idx="3141">
                  <c:v>93</c:v>
                </c:pt>
                <c:pt idx="3142">
                  <c:v>94</c:v>
                </c:pt>
                <c:pt idx="3143">
                  <c:v>94</c:v>
                </c:pt>
                <c:pt idx="3144">
                  <c:v>95</c:v>
                </c:pt>
                <c:pt idx="3145">
                  <c:v>94</c:v>
                </c:pt>
                <c:pt idx="3146">
                  <c:v>96</c:v>
                </c:pt>
                <c:pt idx="3147">
                  <c:v>93</c:v>
                </c:pt>
                <c:pt idx="3148">
                  <c:v>94</c:v>
                </c:pt>
                <c:pt idx="3149">
                  <c:v>94</c:v>
                </c:pt>
                <c:pt idx="3150">
                  <c:v>93</c:v>
                </c:pt>
                <c:pt idx="3151">
                  <c:v>95</c:v>
                </c:pt>
                <c:pt idx="3152">
                  <c:v>95</c:v>
                </c:pt>
                <c:pt idx="3153">
                  <c:v>94</c:v>
                </c:pt>
                <c:pt idx="3154">
                  <c:v>93</c:v>
                </c:pt>
                <c:pt idx="3155">
                  <c:v>95</c:v>
                </c:pt>
                <c:pt idx="3156">
                  <c:v>93</c:v>
                </c:pt>
                <c:pt idx="3157">
                  <c:v>93</c:v>
                </c:pt>
                <c:pt idx="3158">
                  <c:v>95</c:v>
                </c:pt>
                <c:pt idx="3159">
                  <c:v>92</c:v>
                </c:pt>
                <c:pt idx="3160">
                  <c:v>95</c:v>
                </c:pt>
                <c:pt idx="3161">
                  <c:v>94</c:v>
                </c:pt>
                <c:pt idx="3162">
                  <c:v>92</c:v>
                </c:pt>
                <c:pt idx="3163">
                  <c:v>93</c:v>
                </c:pt>
                <c:pt idx="3164">
                  <c:v>96</c:v>
                </c:pt>
                <c:pt idx="3165">
                  <c:v>95</c:v>
                </c:pt>
                <c:pt idx="3166">
                  <c:v>94</c:v>
                </c:pt>
                <c:pt idx="3167">
                  <c:v>94</c:v>
                </c:pt>
                <c:pt idx="3168">
                  <c:v>93</c:v>
                </c:pt>
                <c:pt idx="3169">
                  <c:v>93</c:v>
                </c:pt>
                <c:pt idx="3170">
                  <c:v>93</c:v>
                </c:pt>
                <c:pt idx="3171">
                  <c:v>94</c:v>
                </c:pt>
                <c:pt idx="3172">
                  <c:v>95</c:v>
                </c:pt>
                <c:pt idx="3173">
                  <c:v>95</c:v>
                </c:pt>
                <c:pt idx="3174">
                  <c:v>92</c:v>
                </c:pt>
                <c:pt idx="3175">
                  <c:v>95</c:v>
                </c:pt>
                <c:pt idx="3176">
                  <c:v>94</c:v>
                </c:pt>
                <c:pt idx="3177">
                  <c:v>95</c:v>
                </c:pt>
                <c:pt idx="3178">
                  <c:v>93</c:v>
                </c:pt>
                <c:pt idx="3179">
                  <c:v>92</c:v>
                </c:pt>
                <c:pt idx="3180">
                  <c:v>112</c:v>
                </c:pt>
                <c:pt idx="3181">
                  <c:v>189</c:v>
                </c:pt>
                <c:pt idx="3182">
                  <c:v>215</c:v>
                </c:pt>
                <c:pt idx="3183">
                  <c:v>227</c:v>
                </c:pt>
                <c:pt idx="3184">
                  <c:v>197</c:v>
                </c:pt>
                <c:pt idx="3185">
                  <c:v>131</c:v>
                </c:pt>
                <c:pt idx="3186">
                  <c:v>124</c:v>
                </c:pt>
                <c:pt idx="3187">
                  <c:v>116</c:v>
                </c:pt>
                <c:pt idx="3188">
                  <c:v>109</c:v>
                </c:pt>
                <c:pt idx="3189">
                  <c:v>103</c:v>
                </c:pt>
                <c:pt idx="3190">
                  <c:v>100</c:v>
                </c:pt>
                <c:pt idx="3191">
                  <c:v>95</c:v>
                </c:pt>
                <c:pt idx="3192">
                  <c:v>90</c:v>
                </c:pt>
                <c:pt idx="3193">
                  <c:v>85</c:v>
                </c:pt>
                <c:pt idx="3194">
                  <c:v>80</c:v>
                </c:pt>
                <c:pt idx="3195">
                  <c:v>76</c:v>
                </c:pt>
                <c:pt idx="3196">
                  <c:v>72</c:v>
                </c:pt>
                <c:pt idx="3197">
                  <c:v>71</c:v>
                </c:pt>
                <c:pt idx="3198">
                  <c:v>70</c:v>
                </c:pt>
                <c:pt idx="3199">
                  <c:v>66</c:v>
                </c:pt>
                <c:pt idx="3200">
                  <c:v>70</c:v>
                </c:pt>
                <c:pt idx="3201">
                  <c:v>74</c:v>
                </c:pt>
                <c:pt idx="3202">
                  <c:v>70</c:v>
                </c:pt>
                <c:pt idx="3203">
                  <c:v>69</c:v>
                </c:pt>
                <c:pt idx="3204">
                  <c:v>72</c:v>
                </c:pt>
                <c:pt idx="3205">
                  <c:v>68</c:v>
                </c:pt>
                <c:pt idx="3206">
                  <c:v>67</c:v>
                </c:pt>
                <c:pt idx="3207">
                  <c:v>71</c:v>
                </c:pt>
                <c:pt idx="3208">
                  <c:v>69</c:v>
                </c:pt>
                <c:pt idx="3209">
                  <c:v>68</c:v>
                </c:pt>
                <c:pt idx="3210">
                  <c:v>71</c:v>
                </c:pt>
                <c:pt idx="3211">
                  <c:v>71</c:v>
                </c:pt>
                <c:pt idx="3212">
                  <c:v>69</c:v>
                </c:pt>
                <c:pt idx="3213">
                  <c:v>71</c:v>
                </c:pt>
                <c:pt idx="3214">
                  <c:v>71</c:v>
                </c:pt>
                <c:pt idx="3215">
                  <c:v>72</c:v>
                </c:pt>
                <c:pt idx="3216">
                  <c:v>75</c:v>
                </c:pt>
                <c:pt idx="3217">
                  <c:v>71</c:v>
                </c:pt>
                <c:pt idx="3218">
                  <c:v>73</c:v>
                </c:pt>
                <c:pt idx="3219">
                  <c:v>75</c:v>
                </c:pt>
                <c:pt idx="3220">
                  <c:v>73</c:v>
                </c:pt>
                <c:pt idx="3221">
                  <c:v>75</c:v>
                </c:pt>
                <c:pt idx="3222">
                  <c:v>71</c:v>
                </c:pt>
                <c:pt idx="3223">
                  <c:v>75</c:v>
                </c:pt>
                <c:pt idx="3224">
                  <c:v>73</c:v>
                </c:pt>
                <c:pt idx="3225">
                  <c:v>77</c:v>
                </c:pt>
                <c:pt idx="3226">
                  <c:v>74</c:v>
                </c:pt>
                <c:pt idx="3227">
                  <c:v>72</c:v>
                </c:pt>
                <c:pt idx="3228">
                  <c:v>73</c:v>
                </c:pt>
                <c:pt idx="3229">
                  <c:v>73</c:v>
                </c:pt>
                <c:pt idx="3230">
                  <c:v>72</c:v>
                </c:pt>
                <c:pt idx="3231">
                  <c:v>75</c:v>
                </c:pt>
                <c:pt idx="3232">
                  <c:v>72</c:v>
                </c:pt>
                <c:pt idx="3233">
                  <c:v>73</c:v>
                </c:pt>
                <c:pt idx="3234">
                  <c:v>72</c:v>
                </c:pt>
                <c:pt idx="3235">
                  <c:v>70</c:v>
                </c:pt>
                <c:pt idx="3236">
                  <c:v>74</c:v>
                </c:pt>
                <c:pt idx="3237">
                  <c:v>75</c:v>
                </c:pt>
                <c:pt idx="3238">
                  <c:v>74</c:v>
                </c:pt>
                <c:pt idx="3239">
                  <c:v>76</c:v>
                </c:pt>
                <c:pt idx="3240">
                  <c:v>74</c:v>
                </c:pt>
                <c:pt idx="3241">
                  <c:v>72</c:v>
                </c:pt>
                <c:pt idx="3242">
                  <c:v>85</c:v>
                </c:pt>
                <c:pt idx="3243">
                  <c:v>175</c:v>
                </c:pt>
                <c:pt idx="3244">
                  <c:v>188</c:v>
                </c:pt>
                <c:pt idx="3245">
                  <c:v>201</c:v>
                </c:pt>
                <c:pt idx="3246">
                  <c:v>234</c:v>
                </c:pt>
                <c:pt idx="3247">
                  <c:v>165</c:v>
                </c:pt>
                <c:pt idx="3248">
                  <c:v>139</c:v>
                </c:pt>
                <c:pt idx="3249">
                  <c:v>108</c:v>
                </c:pt>
                <c:pt idx="3250">
                  <c:v>101</c:v>
                </c:pt>
                <c:pt idx="3251">
                  <c:v>95</c:v>
                </c:pt>
                <c:pt idx="3252">
                  <c:v>88</c:v>
                </c:pt>
                <c:pt idx="3253">
                  <c:v>83</c:v>
                </c:pt>
                <c:pt idx="3254">
                  <c:v>77</c:v>
                </c:pt>
                <c:pt idx="3255">
                  <c:v>73</c:v>
                </c:pt>
                <c:pt idx="3256">
                  <c:v>68</c:v>
                </c:pt>
                <c:pt idx="3257">
                  <c:v>64</c:v>
                </c:pt>
                <c:pt idx="3258">
                  <c:v>60</c:v>
                </c:pt>
                <c:pt idx="3259">
                  <c:v>56</c:v>
                </c:pt>
                <c:pt idx="3260">
                  <c:v>59</c:v>
                </c:pt>
                <c:pt idx="3261">
                  <c:v>62</c:v>
                </c:pt>
                <c:pt idx="3262">
                  <c:v>66</c:v>
                </c:pt>
                <c:pt idx="3263">
                  <c:v>71</c:v>
                </c:pt>
                <c:pt idx="3264">
                  <c:v>75</c:v>
                </c:pt>
                <c:pt idx="3265">
                  <c:v>80</c:v>
                </c:pt>
                <c:pt idx="3266">
                  <c:v>85</c:v>
                </c:pt>
                <c:pt idx="3267">
                  <c:v>93</c:v>
                </c:pt>
                <c:pt idx="3268">
                  <c:v>98</c:v>
                </c:pt>
                <c:pt idx="3269">
                  <c:v>104</c:v>
                </c:pt>
                <c:pt idx="3270">
                  <c:v>113</c:v>
                </c:pt>
                <c:pt idx="3271">
                  <c:v>124</c:v>
                </c:pt>
                <c:pt idx="3272">
                  <c:v>131</c:v>
                </c:pt>
                <c:pt idx="3273">
                  <c:v>140</c:v>
                </c:pt>
                <c:pt idx="3274">
                  <c:v>150</c:v>
                </c:pt>
                <c:pt idx="3275">
                  <c:v>160</c:v>
                </c:pt>
                <c:pt idx="3276">
                  <c:v>169</c:v>
                </c:pt>
                <c:pt idx="3277">
                  <c:v>178</c:v>
                </c:pt>
                <c:pt idx="3278">
                  <c:v>187</c:v>
                </c:pt>
                <c:pt idx="3279">
                  <c:v>197</c:v>
                </c:pt>
                <c:pt idx="3280">
                  <c:v>207</c:v>
                </c:pt>
                <c:pt idx="3281">
                  <c:v>218</c:v>
                </c:pt>
                <c:pt idx="3282">
                  <c:v>226</c:v>
                </c:pt>
                <c:pt idx="3283">
                  <c:v>229</c:v>
                </c:pt>
                <c:pt idx="3284">
                  <c:v>229</c:v>
                </c:pt>
                <c:pt idx="3285">
                  <c:v>233</c:v>
                </c:pt>
                <c:pt idx="3286">
                  <c:v>228</c:v>
                </c:pt>
                <c:pt idx="3287">
                  <c:v>232</c:v>
                </c:pt>
                <c:pt idx="3288">
                  <c:v>232</c:v>
                </c:pt>
                <c:pt idx="3289">
                  <c:v>232</c:v>
                </c:pt>
                <c:pt idx="3290">
                  <c:v>233</c:v>
                </c:pt>
                <c:pt idx="3291">
                  <c:v>233</c:v>
                </c:pt>
                <c:pt idx="3292">
                  <c:v>229</c:v>
                </c:pt>
                <c:pt idx="3293">
                  <c:v>231</c:v>
                </c:pt>
                <c:pt idx="3294">
                  <c:v>228</c:v>
                </c:pt>
                <c:pt idx="3295">
                  <c:v>229</c:v>
                </c:pt>
                <c:pt idx="3296">
                  <c:v>228</c:v>
                </c:pt>
                <c:pt idx="3297">
                  <c:v>231</c:v>
                </c:pt>
                <c:pt idx="3298">
                  <c:v>233</c:v>
                </c:pt>
                <c:pt idx="3299">
                  <c:v>231</c:v>
                </c:pt>
                <c:pt idx="3300">
                  <c:v>230</c:v>
                </c:pt>
                <c:pt idx="3301">
                  <c:v>232</c:v>
                </c:pt>
                <c:pt idx="3302">
                  <c:v>234</c:v>
                </c:pt>
                <c:pt idx="3303">
                  <c:v>230</c:v>
                </c:pt>
                <c:pt idx="3304">
                  <c:v>231</c:v>
                </c:pt>
                <c:pt idx="3305">
                  <c:v>228</c:v>
                </c:pt>
                <c:pt idx="3306">
                  <c:v>230</c:v>
                </c:pt>
                <c:pt idx="3307">
                  <c:v>232</c:v>
                </c:pt>
                <c:pt idx="3308">
                  <c:v>230</c:v>
                </c:pt>
                <c:pt idx="3309">
                  <c:v>230</c:v>
                </c:pt>
                <c:pt idx="3310">
                  <c:v>229</c:v>
                </c:pt>
                <c:pt idx="3311">
                  <c:v>230</c:v>
                </c:pt>
                <c:pt idx="3312">
                  <c:v>230</c:v>
                </c:pt>
                <c:pt idx="3313">
                  <c:v>231</c:v>
                </c:pt>
                <c:pt idx="3314">
                  <c:v>232</c:v>
                </c:pt>
                <c:pt idx="3315">
                  <c:v>228</c:v>
                </c:pt>
                <c:pt idx="3316">
                  <c:v>228</c:v>
                </c:pt>
                <c:pt idx="3317">
                  <c:v>223</c:v>
                </c:pt>
                <c:pt idx="3318">
                  <c:v>216</c:v>
                </c:pt>
                <c:pt idx="3319">
                  <c:v>207</c:v>
                </c:pt>
                <c:pt idx="3320">
                  <c:v>204</c:v>
                </c:pt>
                <c:pt idx="3321">
                  <c:v>205</c:v>
                </c:pt>
                <c:pt idx="3322">
                  <c:v>205</c:v>
                </c:pt>
                <c:pt idx="3323">
                  <c:v>227</c:v>
                </c:pt>
                <c:pt idx="3324">
                  <c:v>248</c:v>
                </c:pt>
                <c:pt idx="3325">
                  <c:v>229</c:v>
                </c:pt>
                <c:pt idx="3326">
                  <c:v>217</c:v>
                </c:pt>
                <c:pt idx="3327">
                  <c:v>206</c:v>
                </c:pt>
                <c:pt idx="3328">
                  <c:v>195</c:v>
                </c:pt>
                <c:pt idx="3329">
                  <c:v>185</c:v>
                </c:pt>
                <c:pt idx="3330">
                  <c:v>175</c:v>
                </c:pt>
                <c:pt idx="3331">
                  <c:v>166</c:v>
                </c:pt>
                <c:pt idx="3332">
                  <c:v>157</c:v>
                </c:pt>
                <c:pt idx="3333">
                  <c:v>149</c:v>
                </c:pt>
                <c:pt idx="3334">
                  <c:v>141</c:v>
                </c:pt>
                <c:pt idx="3335">
                  <c:v>131</c:v>
                </c:pt>
                <c:pt idx="3336">
                  <c:v>122</c:v>
                </c:pt>
                <c:pt idx="3337">
                  <c:v>115</c:v>
                </c:pt>
                <c:pt idx="3338">
                  <c:v>109</c:v>
                </c:pt>
                <c:pt idx="3339">
                  <c:v>101</c:v>
                </c:pt>
                <c:pt idx="3340">
                  <c:v>92</c:v>
                </c:pt>
                <c:pt idx="3341">
                  <c:v>86</c:v>
                </c:pt>
                <c:pt idx="3342">
                  <c:v>81</c:v>
                </c:pt>
                <c:pt idx="3343">
                  <c:v>76</c:v>
                </c:pt>
                <c:pt idx="3344">
                  <c:v>71</c:v>
                </c:pt>
                <c:pt idx="3345">
                  <c:v>67</c:v>
                </c:pt>
                <c:pt idx="3346">
                  <c:v>63</c:v>
                </c:pt>
                <c:pt idx="3347">
                  <c:v>59</c:v>
                </c:pt>
                <c:pt idx="3348">
                  <c:v>55</c:v>
                </c:pt>
                <c:pt idx="3349">
                  <c:v>52</c:v>
                </c:pt>
                <c:pt idx="3350">
                  <c:v>49</c:v>
                </c:pt>
                <c:pt idx="3351">
                  <c:v>46</c:v>
                </c:pt>
                <c:pt idx="3352">
                  <c:v>43</c:v>
                </c:pt>
                <c:pt idx="3353">
                  <c:v>40</c:v>
                </c:pt>
                <c:pt idx="3354">
                  <c:v>37</c:v>
                </c:pt>
                <c:pt idx="3355">
                  <c:v>35</c:v>
                </c:pt>
                <c:pt idx="3356">
                  <c:v>37</c:v>
                </c:pt>
                <c:pt idx="3357">
                  <c:v>35</c:v>
                </c:pt>
                <c:pt idx="3358">
                  <c:v>37</c:v>
                </c:pt>
                <c:pt idx="3359">
                  <c:v>35</c:v>
                </c:pt>
                <c:pt idx="3360">
                  <c:v>33</c:v>
                </c:pt>
                <c:pt idx="3361">
                  <c:v>35</c:v>
                </c:pt>
                <c:pt idx="3362">
                  <c:v>37</c:v>
                </c:pt>
                <c:pt idx="3363">
                  <c:v>35</c:v>
                </c:pt>
                <c:pt idx="3364">
                  <c:v>37</c:v>
                </c:pt>
                <c:pt idx="3365">
                  <c:v>35</c:v>
                </c:pt>
                <c:pt idx="3366">
                  <c:v>37</c:v>
                </c:pt>
                <c:pt idx="3367">
                  <c:v>35</c:v>
                </c:pt>
                <c:pt idx="3368">
                  <c:v>33</c:v>
                </c:pt>
                <c:pt idx="3369">
                  <c:v>35</c:v>
                </c:pt>
                <c:pt idx="3370">
                  <c:v>37</c:v>
                </c:pt>
                <c:pt idx="3371">
                  <c:v>35</c:v>
                </c:pt>
                <c:pt idx="3372">
                  <c:v>35</c:v>
                </c:pt>
                <c:pt idx="3373">
                  <c:v>34</c:v>
                </c:pt>
                <c:pt idx="3374">
                  <c:v>34</c:v>
                </c:pt>
                <c:pt idx="3375">
                  <c:v>36</c:v>
                </c:pt>
                <c:pt idx="3376">
                  <c:v>34</c:v>
                </c:pt>
                <c:pt idx="3377">
                  <c:v>36</c:v>
                </c:pt>
                <c:pt idx="3378">
                  <c:v>38</c:v>
                </c:pt>
                <c:pt idx="3379">
                  <c:v>36</c:v>
                </c:pt>
                <c:pt idx="3380">
                  <c:v>34</c:v>
                </c:pt>
                <c:pt idx="3381">
                  <c:v>36</c:v>
                </c:pt>
                <c:pt idx="3382">
                  <c:v>34</c:v>
                </c:pt>
                <c:pt idx="3383">
                  <c:v>33</c:v>
                </c:pt>
                <c:pt idx="3384">
                  <c:v>35</c:v>
                </c:pt>
                <c:pt idx="3385">
                  <c:v>37</c:v>
                </c:pt>
                <c:pt idx="3386">
                  <c:v>35</c:v>
                </c:pt>
                <c:pt idx="3387">
                  <c:v>33</c:v>
                </c:pt>
                <c:pt idx="3388">
                  <c:v>35</c:v>
                </c:pt>
                <c:pt idx="3389">
                  <c:v>35</c:v>
                </c:pt>
                <c:pt idx="3390">
                  <c:v>34</c:v>
                </c:pt>
                <c:pt idx="3391">
                  <c:v>36</c:v>
                </c:pt>
                <c:pt idx="3392">
                  <c:v>38</c:v>
                </c:pt>
                <c:pt idx="3393">
                  <c:v>36</c:v>
                </c:pt>
                <c:pt idx="3394">
                  <c:v>34</c:v>
                </c:pt>
                <c:pt idx="3395">
                  <c:v>36</c:v>
                </c:pt>
                <c:pt idx="3396">
                  <c:v>34</c:v>
                </c:pt>
                <c:pt idx="3397">
                  <c:v>36</c:v>
                </c:pt>
                <c:pt idx="3398">
                  <c:v>34</c:v>
                </c:pt>
                <c:pt idx="3399">
                  <c:v>35</c:v>
                </c:pt>
                <c:pt idx="3400">
                  <c:v>33</c:v>
                </c:pt>
                <c:pt idx="3401">
                  <c:v>35</c:v>
                </c:pt>
                <c:pt idx="3402">
                  <c:v>35</c:v>
                </c:pt>
                <c:pt idx="3403">
                  <c:v>34</c:v>
                </c:pt>
                <c:pt idx="3404">
                  <c:v>36</c:v>
                </c:pt>
                <c:pt idx="3405">
                  <c:v>34</c:v>
                </c:pt>
                <c:pt idx="3406">
                  <c:v>36</c:v>
                </c:pt>
                <c:pt idx="3407">
                  <c:v>38</c:v>
                </c:pt>
                <c:pt idx="3408">
                  <c:v>36</c:v>
                </c:pt>
                <c:pt idx="3409">
                  <c:v>34</c:v>
                </c:pt>
                <c:pt idx="3410">
                  <c:v>36</c:v>
                </c:pt>
                <c:pt idx="3411">
                  <c:v>37</c:v>
                </c:pt>
                <c:pt idx="3412">
                  <c:v>37</c:v>
                </c:pt>
                <c:pt idx="3413">
                  <c:v>35</c:v>
                </c:pt>
                <c:pt idx="3414">
                  <c:v>37</c:v>
                </c:pt>
                <c:pt idx="3415">
                  <c:v>35</c:v>
                </c:pt>
                <c:pt idx="3416">
                  <c:v>37</c:v>
                </c:pt>
                <c:pt idx="3417">
                  <c:v>35</c:v>
                </c:pt>
                <c:pt idx="3418">
                  <c:v>33</c:v>
                </c:pt>
                <c:pt idx="3419">
                  <c:v>34</c:v>
                </c:pt>
                <c:pt idx="3420">
                  <c:v>36</c:v>
                </c:pt>
                <c:pt idx="3421">
                  <c:v>34</c:v>
                </c:pt>
                <c:pt idx="3422">
                  <c:v>36</c:v>
                </c:pt>
                <c:pt idx="3423">
                  <c:v>38</c:v>
                </c:pt>
                <c:pt idx="3424">
                  <c:v>36</c:v>
                </c:pt>
                <c:pt idx="3425">
                  <c:v>36</c:v>
                </c:pt>
                <c:pt idx="3426">
                  <c:v>40</c:v>
                </c:pt>
                <c:pt idx="3427">
                  <c:v>69</c:v>
                </c:pt>
                <c:pt idx="3428">
                  <c:v>132</c:v>
                </c:pt>
                <c:pt idx="3429">
                  <c:v>157</c:v>
                </c:pt>
                <c:pt idx="3430">
                  <c:v>148</c:v>
                </c:pt>
                <c:pt idx="3431">
                  <c:v>132</c:v>
                </c:pt>
                <c:pt idx="3432">
                  <c:v>123</c:v>
                </c:pt>
                <c:pt idx="3433">
                  <c:v>106</c:v>
                </c:pt>
                <c:pt idx="3434">
                  <c:v>98</c:v>
                </c:pt>
                <c:pt idx="3435">
                  <c:v>91</c:v>
                </c:pt>
                <c:pt idx="3436">
                  <c:v>86</c:v>
                </c:pt>
                <c:pt idx="3437">
                  <c:v>80</c:v>
                </c:pt>
                <c:pt idx="3438">
                  <c:v>74</c:v>
                </c:pt>
                <c:pt idx="3439">
                  <c:v>70</c:v>
                </c:pt>
                <c:pt idx="3440">
                  <c:v>66</c:v>
                </c:pt>
                <c:pt idx="3441">
                  <c:v>66</c:v>
                </c:pt>
                <c:pt idx="3442">
                  <c:v>70</c:v>
                </c:pt>
                <c:pt idx="3443">
                  <c:v>74</c:v>
                </c:pt>
                <c:pt idx="3444">
                  <c:v>78</c:v>
                </c:pt>
                <c:pt idx="3445">
                  <c:v>82</c:v>
                </c:pt>
                <c:pt idx="3446">
                  <c:v>87</c:v>
                </c:pt>
                <c:pt idx="3447">
                  <c:v>89</c:v>
                </c:pt>
                <c:pt idx="3448">
                  <c:v>91</c:v>
                </c:pt>
                <c:pt idx="3449">
                  <c:v>92</c:v>
                </c:pt>
                <c:pt idx="3450">
                  <c:v>94</c:v>
                </c:pt>
                <c:pt idx="3451">
                  <c:v>96</c:v>
                </c:pt>
                <c:pt idx="3452">
                  <c:v>94</c:v>
                </c:pt>
                <c:pt idx="3453">
                  <c:v>96</c:v>
                </c:pt>
                <c:pt idx="3454">
                  <c:v>95</c:v>
                </c:pt>
                <c:pt idx="3455">
                  <c:v>95</c:v>
                </c:pt>
                <c:pt idx="3456">
                  <c:v>95</c:v>
                </c:pt>
                <c:pt idx="3457">
                  <c:v>96</c:v>
                </c:pt>
                <c:pt idx="3458">
                  <c:v>96</c:v>
                </c:pt>
                <c:pt idx="3459">
                  <c:v>94</c:v>
                </c:pt>
                <c:pt idx="3460">
                  <c:v>94</c:v>
                </c:pt>
                <c:pt idx="3461">
                  <c:v>97</c:v>
                </c:pt>
                <c:pt idx="3462">
                  <c:v>98</c:v>
                </c:pt>
                <c:pt idx="3463">
                  <c:v>95</c:v>
                </c:pt>
                <c:pt idx="3464">
                  <c:v>96</c:v>
                </c:pt>
                <c:pt idx="3465">
                  <c:v>94</c:v>
                </c:pt>
                <c:pt idx="3466">
                  <c:v>97</c:v>
                </c:pt>
                <c:pt idx="3467">
                  <c:v>97</c:v>
                </c:pt>
                <c:pt idx="3468">
                  <c:v>96</c:v>
                </c:pt>
                <c:pt idx="3469">
                  <c:v>95</c:v>
                </c:pt>
                <c:pt idx="3470">
                  <c:v>95</c:v>
                </c:pt>
                <c:pt idx="3471">
                  <c:v>96</c:v>
                </c:pt>
                <c:pt idx="3472">
                  <c:v>97</c:v>
                </c:pt>
                <c:pt idx="3473">
                  <c:v>94</c:v>
                </c:pt>
                <c:pt idx="3474">
                  <c:v>96</c:v>
                </c:pt>
                <c:pt idx="3475">
                  <c:v>101</c:v>
                </c:pt>
                <c:pt idx="3476">
                  <c:v>101</c:v>
                </c:pt>
                <c:pt idx="3477">
                  <c:v>102</c:v>
                </c:pt>
                <c:pt idx="3478">
                  <c:v>99</c:v>
                </c:pt>
                <c:pt idx="3479">
                  <c:v>94</c:v>
                </c:pt>
                <c:pt idx="3480">
                  <c:v>99</c:v>
                </c:pt>
                <c:pt idx="3481">
                  <c:v>99</c:v>
                </c:pt>
                <c:pt idx="3482">
                  <c:v>103</c:v>
                </c:pt>
                <c:pt idx="3483">
                  <c:v>105</c:v>
                </c:pt>
                <c:pt idx="3484">
                  <c:v>104</c:v>
                </c:pt>
                <c:pt idx="3485">
                  <c:v>105</c:v>
                </c:pt>
                <c:pt idx="3486">
                  <c:v>108</c:v>
                </c:pt>
                <c:pt idx="3487">
                  <c:v>106</c:v>
                </c:pt>
                <c:pt idx="3488">
                  <c:v>110</c:v>
                </c:pt>
                <c:pt idx="3489">
                  <c:v>113</c:v>
                </c:pt>
                <c:pt idx="3490">
                  <c:v>147</c:v>
                </c:pt>
                <c:pt idx="3491">
                  <c:v>202</c:v>
                </c:pt>
                <c:pt idx="3492">
                  <c:v>221</c:v>
                </c:pt>
                <c:pt idx="3493">
                  <c:v>208</c:v>
                </c:pt>
                <c:pt idx="3494">
                  <c:v>169</c:v>
                </c:pt>
                <c:pt idx="3495">
                  <c:v>160</c:v>
                </c:pt>
                <c:pt idx="3496">
                  <c:v>150</c:v>
                </c:pt>
                <c:pt idx="3497">
                  <c:v>142</c:v>
                </c:pt>
                <c:pt idx="3498">
                  <c:v>134</c:v>
                </c:pt>
                <c:pt idx="3499">
                  <c:v>127</c:v>
                </c:pt>
                <c:pt idx="3500">
                  <c:v>120</c:v>
                </c:pt>
                <c:pt idx="3501">
                  <c:v>119</c:v>
                </c:pt>
                <c:pt idx="3502">
                  <c:v>113</c:v>
                </c:pt>
                <c:pt idx="3503">
                  <c:v>107</c:v>
                </c:pt>
                <c:pt idx="3504">
                  <c:v>101</c:v>
                </c:pt>
                <c:pt idx="3505">
                  <c:v>94</c:v>
                </c:pt>
                <c:pt idx="3506">
                  <c:v>89</c:v>
                </c:pt>
                <c:pt idx="3507">
                  <c:v>84</c:v>
                </c:pt>
                <c:pt idx="3508">
                  <c:v>81</c:v>
                </c:pt>
                <c:pt idx="3509">
                  <c:v>76</c:v>
                </c:pt>
                <c:pt idx="3510">
                  <c:v>73</c:v>
                </c:pt>
                <c:pt idx="3511">
                  <c:v>72</c:v>
                </c:pt>
                <c:pt idx="3512">
                  <c:v>71</c:v>
                </c:pt>
                <c:pt idx="3513">
                  <c:v>71</c:v>
                </c:pt>
                <c:pt idx="3514">
                  <c:v>72</c:v>
                </c:pt>
                <c:pt idx="3515">
                  <c:v>71</c:v>
                </c:pt>
                <c:pt idx="3516">
                  <c:v>72</c:v>
                </c:pt>
                <c:pt idx="3517">
                  <c:v>72</c:v>
                </c:pt>
                <c:pt idx="3518">
                  <c:v>71</c:v>
                </c:pt>
                <c:pt idx="3519">
                  <c:v>69</c:v>
                </c:pt>
                <c:pt idx="3520">
                  <c:v>70</c:v>
                </c:pt>
                <c:pt idx="3521">
                  <c:v>71</c:v>
                </c:pt>
                <c:pt idx="3522">
                  <c:v>69</c:v>
                </c:pt>
                <c:pt idx="3523">
                  <c:v>73</c:v>
                </c:pt>
                <c:pt idx="3524">
                  <c:v>69</c:v>
                </c:pt>
                <c:pt idx="3525">
                  <c:v>70</c:v>
                </c:pt>
                <c:pt idx="3526">
                  <c:v>70</c:v>
                </c:pt>
                <c:pt idx="3527">
                  <c:v>74</c:v>
                </c:pt>
                <c:pt idx="3528">
                  <c:v>72</c:v>
                </c:pt>
                <c:pt idx="3529">
                  <c:v>72</c:v>
                </c:pt>
                <c:pt idx="3530">
                  <c:v>72</c:v>
                </c:pt>
                <c:pt idx="3531">
                  <c:v>72</c:v>
                </c:pt>
                <c:pt idx="3532">
                  <c:v>69</c:v>
                </c:pt>
                <c:pt idx="3533">
                  <c:v>73</c:v>
                </c:pt>
                <c:pt idx="3534">
                  <c:v>73</c:v>
                </c:pt>
                <c:pt idx="3535">
                  <c:v>69</c:v>
                </c:pt>
                <c:pt idx="3536">
                  <c:v>71</c:v>
                </c:pt>
                <c:pt idx="3537">
                  <c:v>72</c:v>
                </c:pt>
                <c:pt idx="3538">
                  <c:v>71</c:v>
                </c:pt>
                <c:pt idx="3539">
                  <c:v>73</c:v>
                </c:pt>
                <c:pt idx="3540">
                  <c:v>71</c:v>
                </c:pt>
                <c:pt idx="3541">
                  <c:v>71</c:v>
                </c:pt>
                <c:pt idx="3542">
                  <c:v>71</c:v>
                </c:pt>
                <c:pt idx="3543">
                  <c:v>72</c:v>
                </c:pt>
                <c:pt idx="3544">
                  <c:v>72</c:v>
                </c:pt>
                <c:pt idx="3545">
                  <c:v>76</c:v>
                </c:pt>
                <c:pt idx="3546">
                  <c:v>72</c:v>
                </c:pt>
              </c:numCache>
            </c:numRef>
          </c:yVal>
          <c:smooth val="0"/>
          <c:extLst>
            <c:ext xmlns:c16="http://schemas.microsoft.com/office/drawing/2014/chart" uri="{C3380CC4-5D6E-409C-BE32-E72D297353CC}">
              <c16:uniqueId val="{00000000-EE74-493C-8FEF-381D048446D5}"/>
            </c:ext>
          </c:extLst>
        </c:ser>
        <c:ser>
          <c:idx val="1"/>
          <c:order val="1"/>
          <c:tx>
            <c:v>Zone</c:v>
          </c:tx>
          <c:spPr>
            <a:ln w="19050" cap="rnd">
              <a:solidFill>
                <a:schemeClr val="tx1"/>
              </a:solidFill>
              <a:round/>
            </a:ln>
            <a:effectLst/>
          </c:spPr>
          <c:marker>
            <c:symbol val="none"/>
          </c:marker>
          <c:dPt>
            <c:idx val="17"/>
            <c:marker>
              <c:symbol val="none"/>
            </c:marker>
            <c:bubble3D val="0"/>
            <c:spPr>
              <a:ln w="19050" cap="rnd">
                <a:solidFill>
                  <a:schemeClr val="tx1"/>
                </a:solidFill>
                <a:round/>
              </a:ln>
              <a:effectLst/>
            </c:spPr>
            <c:extLst>
              <c:ext xmlns:c16="http://schemas.microsoft.com/office/drawing/2014/chart" uri="{C3380CC4-5D6E-409C-BE32-E72D297353CC}">
                <c16:uniqueId val="{00000002-EE74-493C-8FEF-381D048446D5}"/>
              </c:ext>
            </c:extLst>
          </c:dPt>
          <c:xVal>
            <c:numRef>
              <c:f>'new data nov-dec 2022'!$E$3939:$E$4037</c:f>
              <c:numCache>
                <c:formatCode>m/d/yyyy\ h:mm</c:formatCode>
                <c:ptCount val="99"/>
                <c:pt idx="0">
                  <c:v>44895.852777777778</c:v>
                </c:pt>
                <c:pt idx="1">
                  <c:v>44895.852777777778</c:v>
                </c:pt>
                <c:pt idx="2">
                  <c:v>44896.019444444442</c:v>
                </c:pt>
                <c:pt idx="3">
                  <c:v>44896.019444444442</c:v>
                </c:pt>
                <c:pt idx="4">
                  <c:v>44896.186111111114</c:v>
                </c:pt>
                <c:pt idx="5">
                  <c:v>44896.186111111114</c:v>
                </c:pt>
                <c:pt idx="6">
                  <c:v>44896.352777777778</c:v>
                </c:pt>
                <c:pt idx="7">
                  <c:v>44896.352777777778</c:v>
                </c:pt>
                <c:pt idx="8">
                  <c:v>44896.519444444442</c:v>
                </c:pt>
                <c:pt idx="9">
                  <c:v>44896.519444444442</c:v>
                </c:pt>
                <c:pt idx="10">
                  <c:v>44896.686111111114</c:v>
                </c:pt>
                <c:pt idx="11">
                  <c:v>44896.686111111114</c:v>
                </c:pt>
                <c:pt idx="12">
                  <c:v>44896.852777777778</c:v>
                </c:pt>
                <c:pt idx="13">
                  <c:v>44896.852777777778</c:v>
                </c:pt>
                <c:pt idx="14">
                  <c:v>44897.019444444442</c:v>
                </c:pt>
                <c:pt idx="15">
                  <c:v>44897.019444444442</c:v>
                </c:pt>
                <c:pt idx="16">
                  <c:v>44897.186111111114</c:v>
                </c:pt>
                <c:pt idx="17">
                  <c:v>44897.186111111114</c:v>
                </c:pt>
                <c:pt idx="18">
                  <c:v>44897.352777777778</c:v>
                </c:pt>
                <c:pt idx="19">
                  <c:v>44897.352777777778</c:v>
                </c:pt>
                <c:pt idx="20">
                  <c:v>44897.519444444442</c:v>
                </c:pt>
                <c:pt idx="21">
                  <c:v>44897.519444444442</c:v>
                </c:pt>
                <c:pt idx="22">
                  <c:v>44897.686111111114</c:v>
                </c:pt>
                <c:pt idx="23">
                  <c:v>44897.686111111114</c:v>
                </c:pt>
                <c:pt idx="24">
                  <c:v>44897.852777777778</c:v>
                </c:pt>
                <c:pt idx="25">
                  <c:v>44897.852777777778</c:v>
                </c:pt>
                <c:pt idx="26">
                  <c:v>44898.019444444442</c:v>
                </c:pt>
                <c:pt idx="27">
                  <c:v>44898.019444444442</c:v>
                </c:pt>
                <c:pt idx="28">
                  <c:v>44898.186111111114</c:v>
                </c:pt>
                <c:pt idx="29">
                  <c:v>44898.186111111114</c:v>
                </c:pt>
                <c:pt idx="30">
                  <c:v>44898.352777777778</c:v>
                </c:pt>
                <c:pt idx="31">
                  <c:v>44898.352777777778</c:v>
                </c:pt>
                <c:pt idx="32">
                  <c:v>44898.519444444442</c:v>
                </c:pt>
                <c:pt idx="33">
                  <c:v>44898.519444444442</c:v>
                </c:pt>
                <c:pt idx="34">
                  <c:v>44898.686111111114</c:v>
                </c:pt>
                <c:pt idx="35">
                  <c:v>44898.686111111114</c:v>
                </c:pt>
                <c:pt idx="36">
                  <c:v>44898.852777777778</c:v>
                </c:pt>
                <c:pt idx="37">
                  <c:v>44898.852777777778</c:v>
                </c:pt>
                <c:pt idx="38">
                  <c:v>44899.019444444442</c:v>
                </c:pt>
                <c:pt idx="39">
                  <c:v>44899.019444444442</c:v>
                </c:pt>
                <c:pt idx="40">
                  <c:v>44899.186111111114</c:v>
                </c:pt>
                <c:pt idx="41">
                  <c:v>44899.186111111114</c:v>
                </c:pt>
                <c:pt idx="42">
                  <c:v>44899.352777777778</c:v>
                </c:pt>
                <c:pt idx="43">
                  <c:v>44899.352777777778</c:v>
                </c:pt>
                <c:pt idx="44">
                  <c:v>44899.519444444442</c:v>
                </c:pt>
                <c:pt idx="45">
                  <c:v>44899.519444444442</c:v>
                </c:pt>
                <c:pt idx="46">
                  <c:v>44899.686111111114</c:v>
                </c:pt>
                <c:pt idx="47">
                  <c:v>44899.686111111114</c:v>
                </c:pt>
                <c:pt idx="48">
                  <c:v>44899.852777777778</c:v>
                </c:pt>
                <c:pt idx="49">
                  <c:v>44899.852777777778</c:v>
                </c:pt>
                <c:pt idx="50">
                  <c:v>44900.019444444442</c:v>
                </c:pt>
                <c:pt idx="51">
                  <c:v>44900.019444444442</c:v>
                </c:pt>
                <c:pt idx="52">
                  <c:v>44900.186111111114</c:v>
                </c:pt>
                <c:pt idx="53">
                  <c:v>44900.186111111114</c:v>
                </c:pt>
                <c:pt idx="54">
                  <c:v>44900.352777777778</c:v>
                </c:pt>
                <c:pt idx="55">
                  <c:v>44900.352777777778</c:v>
                </c:pt>
                <c:pt idx="56">
                  <c:v>44900.519444444442</c:v>
                </c:pt>
                <c:pt idx="57">
                  <c:v>44900.519444444442</c:v>
                </c:pt>
                <c:pt idx="58">
                  <c:v>44900.686111111114</c:v>
                </c:pt>
                <c:pt idx="59">
                  <c:v>44900.686111111114</c:v>
                </c:pt>
                <c:pt idx="60">
                  <c:v>44900.852777777778</c:v>
                </c:pt>
                <c:pt idx="61">
                  <c:v>44900.852777777778</c:v>
                </c:pt>
                <c:pt idx="62">
                  <c:v>44901.019444444442</c:v>
                </c:pt>
                <c:pt idx="63">
                  <c:v>44901.019444444442</c:v>
                </c:pt>
                <c:pt idx="64">
                  <c:v>44901.186111111114</c:v>
                </c:pt>
                <c:pt idx="65">
                  <c:v>44901.186111111114</c:v>
                </c:pt>
                <c:pt idx="66">
                  <c:v>44901.352777777778</c:v>
                </c:pt>
                <c:pt idx="67">
                  <c:v>44901.352777777778</c:v>
                </c:pt>
                <c:pt idx="68">
                  <c:v>44901.519444444442</c:v>
                </c:pt>
                <c:pt idx="69">
                  <c:v>44901.519444444442</c:v>
                </c:pt>
                <c:pt idx="70">
                  <c:v>44901.686111111114</c:v>
                </c:pt>
                <c:pt idx="71">
                  <c:v>44901.686111111114</c:v>
                </c:pt>
                <c:pt idx="72">
                  <c:v>44901.852777777778</c:v>
                </c:pt>
                <c:pt idx="73">
                  <c:v>44901.852777777778</c:v>
                </c:pt>
                <c:pt idx="74">
                  <c:v>44902.019444444442</c:v>
                </c:pt>
                <c:pt idx="75">
                  <c:v>44902.019444444442</c:v>
                </c:pt>
                <c:pt idx="76">
                  <c:v>44902.186111111114</c:v>
                </c:pt>
                <c:pt idx="77">
                  <c:v>44902.186111111114</c:v>
                </c:pt>
                <c:pt idx="78">
                  <c:v>44902.352777777778</c:v>
                </c:pt>
                <c:pt idx="79">
                  <c:v>44902.352777777778</c:v>
                </c:pt>
                <c:pt idx="80">
                  <c:v>44902.519444444442</c:v>
                </c:pt>
                <c:pt idx="81">
                  <c:v>44902.519444444442</c:v>
                </c:pt>
                <c:pt idx="82">
                  <c:v>44902.686111111114</c:v>
                </c:pt>
                <c:pt idx="83">
                  <c:v>44902.686111111114</c:v>
                </c:pt>
                <c:pt idx="84">
                  <c:v>44902.852777777778</c:v>
                </c:pt>
                <c:pt idx="85">
                  <c:v>44902.852777777778</c:v>
                </c:pt>
                <c:pt idx="86">
                  <c:v>44903.019444444442</c:v>
                </c:pt>
                <c:pt idx="87">
                  <c:v>44903.019444444442</c:v>
                </c:pt>
                <c:pt idx="88">
                  <c:v>44903.186111111114</c:v>
                </c:pt>
                <c:pt idx="89">
                  <c:v>44903.186111111114</c:v>
                </c:pt>
                <c:pt idx="90">
                  <c:v>44903.352777777778</c:v>
                </c:pt>
                <c:pt idx="91">
                  <c:v>44903.352777777778</c:v>
                </c:pt>
                <c:pt idx="92">
                  <c:v>44903.519444444442</c:v>
                </c:pt>
                <c:pt idx="93">
                  <c:v>44903.519444444442</c:v>
                </c:pt>
                <c:pt idx="94">
                  <c:v>44903.686111111114</c:v>
                </c:pt>
                <c:pt idx="95">
                  <c:v>44903.686111111114</c:v>
                </c:pt>
                <c:pt idx="96">
                  <c:v>44903.852777777778</c:v>
                </c:pt>
                <c:pt idx="97">
                  <c:v>44903.852777777778</c:v>
                </c:pt>
                <c:pt idx="98">
                  <c:v>44904.019444444442</c:v>
                </c:pt>
              </c:numCache>
            </c:numRef>
          </c:xVal>
          <c:yVal>
            <c:numRef>
              <c:f>'new data nov-dec 2022'!$G$3939:$G$4037</c:f>
              <c:numCache>
                <c:formatCode>0.00E+00</c:formatCode>
                <c:ptCount val="99"/>
                <c:pt idx="0">
                  <c:v>40</c:v>
                </c:pt>
                <c:pt idx="1">
                  <c:v>10</c:v>
                </c:pt>
                <c:pt idx="2">
                  <c:v>10</c:v>
                </c:pt>
                <c:pt idx="3">
                  <c:v>20</c:v>
                </c:pt>
                <c:pt idx="4">
                  <c:v>20</c:v>
                </c:pt>
                <c:pt idx="5">
                  <c:v>30</c:v>
                </c:pt>
                <c:pt idx="6">
                  <c:v>30</c:v>
                </c:pt>
                <c:pt idx="7">
                  <c:v>40</c:v>
                </c:pt>
                <c:pt idx="8">
                  <c:v>40</c:v>
                </c:pt>
                <c:pt idx="9">
                  <c:v>10</c:v>
                </c:pt>
                <c:pt idx="10">
                  <c:v>10</c:v>
                </c:pt>
                <c:pt idx="11">
                  <c:v>20</c:v>
                </c:pt>
                <c:pt idx="12">
                  <c:v>20</c:v>
                </c:pt>
                <c:pt idx="13">
                  <c:v>30</c:v>
                </c:pt>
                <c:pt idx="14">
                  <c:v>30</c:v>
                </c:pt>
                <c:pt idx="15">
                  <c:v>40</c:v>
                </c:pt>
                <c:pt idx="16">
                  <c:v>40</c:v>
                </c:pt>
                <c:pt idx="17">
                  <c:v>10</c:v>
                </c:pt>
                <c:pt idx="18">
                  <c:v>10</c:v>
                </c:pt>
                <c:pt idx="19">
                  <c:v>20</c:v>
                </c:pt>
                <c:pt idx="20">
                  <c:v>20</c:v>
                </c:pt>
                <c:pt idx="21">
                  <c:v>30</c:v>
                </c:pt>
                <c:pt idx="22">
                  <c:v>30</c:v>
                </c:pt>
                <c:pt idx="23">
                  <c:v>40</c:v>
                </c:pt>
                <c:pt idx="24">
                  <c:v>40</c:v>
                </c:pt>
                <c:pt idx="25">
                  <c:v>10</c:v>
                </c:pt>
                <c:pt idx="26">
                  <c:v>10</c:v>
                </c:pt>
                <c:pt idx="27">
                  <c:v>20</c:v>
                </c:pt>
                <c:pt idx="28">
                  <c:v>20</c:v>
                </c:pt>
                <c:pt idx="29">
                  <c:v>30</c:v>
                </c:pt>
                <c:pt idx="30">
                  <c:v>30</c:v>
                </c:pt>
                <c:pt idx="31">
                  <c:v>40</c:v>
                </c:pt>
                <c:pt idx="32">
                  <c:v>40</c:v>
                </c:pt>
                <c:pt idx="33">
                  <c:v>10</c:v>
                </c:pt>
                <c:pt idx="34">
                  <c:v>10</c:v>
                </c:pt>
                <c:pt idx="35">
                  <c:v>20</c:v>
                </c:pt>
                <c:pt idx="36">
                  <c:v>20</c:v>
                </c:pt>
                <c:pt idx="37">
                  <c:v>30</c:v>
                </c:pt>
                <c:pt idx="38">
                  <c:v>30</c:v>
                </c:pt>
                <c:pt idx="39">
                  <c:v>40</c:v>
                </c:pt>
                <c:pt idx="40">
                  <c:v>40</c:v>
                </c:pt>
                <c:pt idx="41">
                  <c:v>10</c:v>
                </c:pt>
                <c:pt idx="42">
                  <c:v>10</c:v>
                </c:pt>
                <c:pt idx="43">
                  <c:v>20</c:v>
                </c:pt>
                <c:pt idx="44">
                  <c:v>20</c:v>
                </c:pt>
                <c:pt idx="45">
                  <c:v>30</c:v>
                </c:pt>
                <c:pt idx="46">
                  <c:v>30</c:v>
                </c:pt>
                <c:pt idx="47">
                  <c:v>40</c:v>
                </c:pt>
                <c:pt idx="48">
                  <c:v>40</c:v>
                </c:pt>
                <c:pt idx="49">
                  <c:v>10</c:v>
                </c:pt>
                <c:pt idx="50">
                  <c:v>10</c:v>
                </c:pt>
                <c:pt idx="51">
                  <c:v>20</c:v>
                </c:pt>
                <c:pt idx="52">
                  <c:v>20</c:v>
                </c:pt>
                <c:pt idx="53">
                  <c:v>30</c:v>
                </c:pt>
                <c:pt idx="54">
                  <c:v>30</c:v>
                </c:pt>
                <c:pt idx="55">
                  <c:v>40</c:v>
                </c:pt>
                <c:pt idx="56">
                  <c:v>40</c:v>
                </c:pt>
                <c:pt idx="57">
                  <c:v>10</c:v>
                </c:pt>
                <c:pt idx="58">
                  <c:v>10</c:v>
                </c:pt>
                <c:pt idx="59">
                  <c:v>20</c:v>
                </c:pt>
                <c:pt idx="60">
                  <c:v>20</c:v>
                </c:pt>
                <c:pt idx="61">
                  <c:v>30</c:v>
                </c:pt>
                <c:pt idx="62">
                  <c:v>30</c:v>
                </c:pt>
                <c:pt idx="63">
                  <c:v>40</c:v>
                </c:pt>
                <c:pt idx="64">
                  <c:v>40</c:v>
                </c:pt>
                <c:pt idx="65">
                  <c:v>10</c:v>
                </c:pt>
                <c:pt idx="66">
                  <c:v>10</c:v>
                </c:pt>
                <c:pt idx="67">
                  <c:v>20</c:v>
                </c:pt>
                <c:pt idx="68">
                  <c:v>20</c:v>
                </c:pt>
                <c:pt idx="69">
                  <c:v>30</c:v>
                </c:pt>
                <c:pt idx="70">
                  <c:v>30</c:v>
                </c:pt>
                <c:pt idx="71">
                  <c:v>40</c:v>
                </c:pt>
                <c:pt idx="72">
                  <c:v>40</c:v>
                </c:pt>
                <c:pt idx="73">
                  <c:v>10</c:v>
                </c:pt>
                <c:pt idx="74">
                  <c:v>10</c:v>
                </c:pt>
                <c:pt idx="75">
                  <c:v>20</c:v>
                </c:pt>
                <c:pt idx="76">
                  <c:v>20</c:v>
                </c:pt>
                <c:pt idx="77">
                  <c:v>30</c:v>
                </c:pt>
                <c:pt idx="78">
                  <c:v>30</c:v>
                </c:pt>
                <c:pt idx="79">
                  <c:v>40</c:v>
                </c:pt>
                <c:pt idx="80">
                  <c:v>40</c:v>
                </c:pt>
                <c:pt idx="81">
                  <c:v>10</c:v>
                </c:pt>
                <c:pt idx="82">
                  <c:v>10</c:v>
                </c:pt>
                <c:pt idx="83">
                  <c:v>20</c:v>
                </c:pt>
                <c:pt idx="84">
                  <c:v>20</c:v>
                </c:pt>
                <c:pt idx="85">
                  <c:v>30</c:v>
                </c:pt>
                <c:pt idx="86">
                  <c:v>30</c:v>
                </c:pt>
                <c:pt idx="87">
                  <c:v>40</c:v>
                </c:pt>
                <c:pt idx="88">
                  <c:v>40</c:v>
                </c:pt>
                <c:pt idx="89">
                  <c:v>10</c:v>
                </c:pt>
                <c:pt idx="90">
                  <c:v>10</c:v>
                </c:pt>
                <c:pt idx="91">
                  <c:v>20</c:v>
                </c:pt>
                <c:pt idx="92">
                  <c:v>20</c:v>
                </c:pt>
                <c:pt idx="93">
                  <c:v>30</c:v>
                </c:pt>
                <c:pt idx="94">
                  <c:v>30</c:v>
                </c:pt>
                <c:pt idx="95">
                  <c:v>40</c:v>
                </c:pt>
                <c:pt idx="96">
                  <c:v>40</c:v>
                </c:pt>
                <c:pt idx="97">
                  <c:v>10</c:v>
                </c:pt>
                <c:pt idx="98">
                  <c:v>10</c:v>
                </c:pt>
              </c:numCache>
            </c:numRef>
          </c:yVal>
          <c:smooth val="0"/>
          <c:extLst>
            <c:ext xmlns:c16="http://schemas.microsoft.com/office/drawing/2014/chart" uri="{C3380CC4-5D6E-409C-BE32-E72D297353CC}">
              <c16:uniqueId val="{00000003-EE74-493C-8FEF-381D048446D5}"/>
            </c:ext>
          </c:extLst>
        </c:ser>
        <c:dLbls>
          <c:showLegendKey val="0"/>
          <c:showVal val="0"/>
          <c:showCatName val="0"/>
          <c:showSerName val="0"/>
          <c:showPercent val="0"/>
          <c:showBubbleSize val="0"/>
        </c:dLbls>
        <c:axId val="1605310496"/>
        <c:axId val="1605305504"/>
      </c:scatterChart>
      <c:scatterChart>
        <c:scatterStyle val="lineMarker"/>
        <c:varyColors val="0"/>
        <c:ser>
          <c:idx val="2"/>
          <c:order val="2"/>
          <c:tx>
            <c:v>C3F8 concentration</c:v>
          </c:tx>
          <c:spPr>
            <a:ln w="19050" cap="rnd">
              <a:solidFill>
                <a:srgbClr val="C00000"/>
              </a:solidFill>
              <a:round/>
            </a:ln>
            <a:effectLst/>
          </c:spPr>
          <c:marker>
            <c:symbol val="none"/>
          </c:marker>
          <c:xVal>
            <c:numRef>
              <c:f>'new data nov-dec 2022'!$E$997:$E$3368</c:f>
              <c:numCache>
                <c:formatCode>m/d/yyyy\ h:mm</c:formatCode>
                <c:ptCount val="2372"/>
                <c:pt idx="0">
                  <c:v>44895.75277777778</c:v>
                </c:pt>
                <c:pt idx="1">
                  <c:v>44895.756249999999</c:v>
                </c:pt>
                <c:pt idx="2">
                  <c:v>44895.760416666664</c:v>
                </c:pt>
                <c:pt idx="3">
                  <c:v>44895.763888888891</c:v>
                </c:pt>
                <c:pt idx="4">
                  <c:v>44895.767361111109</c:v>
                </c:pt>
                <c:pt idx="5">
                  <c:v>44895.770833333336</c:v>
                </c:pt>
                <c:pt idx="6">
                  <c:v>44895.774305555555</c:v>
                </c:pt>
                <c:pt idx="7">
                  <c:v>44895.77847222222</c:v>
                </c:pt>
                <c:pt idx="8">
                  <c:v>44895.781944444447</c:v>
                </c:pt>
                <c:pt idx="9">
                  <c:v>44895.785416666666</c:v>
                </c:pt>
                <c:pt idx="10">
                  <c:v>44895.788888888892</c:v>
                </c:pt>
                <c:pt idx="11">
                  <c:v>44895.793055555558</c:v>
                </c:pt>
                <c:pt idx="12">
                  <c:v>44895.796527777777</c:v>
                </c:pt>
                <c:pt idx="13">
                  <c:v>44895.8</c:v>
                </c:pt>
                <c:pt idx="14">
                  <c:v>44895.803472222222</c:v>
                </c:pt>
                <c:pt idx="15">
                  <c:v>44895.807638888888</c:v>
                </c:pt>
                <c:pt idx="16">
                  <c:v>44895.811111111114</c:v>
                </c:pt>
                <c:pt idx="17">
                  <c:v>44895.814583333333</c:v>
                </c:pt>
                <c:pt idx="18">
                  <c:v>44895.818055555559</c:v>
                </c:pt>
                <c:pt idx="19">
                  <c:v>44895.821527777778</c:v>
                </c:pt>
                <c:pt idx="20">
                  <c:v>44895.825694444444</c:v>
                </c:pt>
                <c:pt idx="21">
                  <c:v>44895.82916666667</c:v>
                </c:pt>
                <c:pt idx="22">
                  <c:v>44895.832638888889</c:v>
                </c:pt>
                <c:pt idx="23">
                  <c:v>44895.836805555555</c:v>
                </c:pt>
                <c:pt idx="24">
                  <c:v>44895.840277777781</c:v>
                </c:pt>
                <c:pt idx="25">
                  <c:v>44895.84375</c:v>
                </c:pt>
                <c:pt idx="26">
                  <c:v>44895.847222222219</c:v>
                </c:pt>
                <c:pt idx="27">
                  <c:v>44895.850694444445</c:v>
                </c:pt>
                <c:pt idx="28">
                  <c:v>44895.854861111111</c:v>
                </c:pt>
                <c:pt idx="29">
                  <c:v>44895.85833333333</c:v>
                </c:pt>
                <c:pt idx="30">
                  <c:v>44895.861805555556</c:v>
                </c:pt>
                <c:pt idx="31">
                  <c:v>44895.865972222222</c:v>
                </c:pt>
                <c:pt idx="32">
                  <c:v>44895.869444444441</c:v>
                </c:pt>
                <c:pt idx="33">
                  <c:v>44895.872916666667</c:v>
                </c:pt>
                <c:pt idx="34">
                  <c:v>44895.876388888886</c:v>
                </c:pt>
                <c:pt idx="35">
                  <c:v>44895.879861111112</c:v>
                </c:pt>
                <c:pt idx="36">
                  <c:v>44895.884027777778</c:v>
                </c:pt>
                <c:pt idx="37">
                  <c:v>44895.887499999997</c:v>
                </c:pt>
                <c:pt idx="38">
                  <c:v>44895.890972222223</c:v>
                </c:pt>
                <c:pt idx="39">
                  <c:v>44895.894444444442</c:v>
                </c:pt>
                <c:pt idx="40">
                  <c:v>44895.897916666669</c:v>
                </c:pt>
                <c:pt idx="41">
                  <c:v>44895.902083333334</c:v>
                </c:pt>
                <c:pt idx="42">
                  <c:v>44895.905555555553</c:v>
                </c:pt>
                <c:pt idx="43">
                  <c:v>44895.90902777778</c:v>
                </c:pt>
                <c:pt idx="44">
                  <c:v>44895.912499999999</c:v>
                </c:pt>
                <c:pt idx="45">
                  <c:v>44895.916666666664</c:v>
                </c:pt>
                <c:pt idx="46">
                  <c:v>44895.920138888891</c:v>
                </c:pt>
                <c:pt idx="47">
                  <c:v>44895.923611111109</c:v>
                </c:pt>
                <c:pt idx="48">
                  <c:v>44895.927083333336</c:v>
                </c:pt>
                <c:pt idx="49">
                  <c:v>44895.931250000001</c:v>
                </c:pt>
                <c:pt idx="50">
                  <c:v>44895.93472222222</c:v>
                </c:pt>
                <c:pt idx="51">
                  <c:v>44895.938194444447</c:v>
                </c:pt>
                <c:pt idx="52">
                  <c:v>44895.941666666666</c:v>
                </c:pt>
                <c:pt idx="53">
                  <c:v>44895.945138888892</c:v>
                </c:pt>
                <c:pt idx="54">
                  <c:v>44895.949305555558</c:v>
                </c:pt>
                <c:pt idx="55">
                  <c:v>44895.952777777777</c:v>
                </c:pt>
                <c:pt idx="56">
                  <c:v>44895.956250000003</c:v>
                </c:pt>
                <c:pt idx="57">
                  <c:v>44895.960416666669</c:v>
                </c:pt>
                <c:pt idx="58">
                  <c:v>44895.963888888888</c:v>
                </c:pt>
                <c:pt idx="59">
                  <c:v>44895.967361111114</c:v>
                </c:pt>
                <c:pt idx="60">
                  <c:v>44895.970833333333</c:v>
                </c:pt>
                <c:pt idx="61">
                  <c:v>44895.974305555559</c:v>
                </c:pt>
                <c:pt idx="62">
                  <c:v>44895.978472222225</c:v>
                </c:pt>
                <c:pt idx="63">
                  <c:v>44895.981944444444</c:v>
                </c:pt>
                <c:pt idx="64">
                  <c:v>44895.98541666667</c:v>
                </c:pt>
                <c:pt idx="65">
                  <c:v>44895.988888888889</c:v>
                </c:pt>
                <c:pt idx="66">
                  <c:v>44895.992361111108</c:v>
                </c:pt>
                <c:pt idx="67">
                  <c:v>44895.996527777781</c:v>
                </c:pt>
                <c:pt idx="68">
                  <c:v>44896</c:v>
                </c:pt>
                <c:pt idx="69">
                  <c:v>44896.003472222219</c:v>
                </c:pt>
                <c:pt idx="70">
                  <c:v>44896.007638888892</c:v>
                </c:pt>
                <c:pt idx="71">
                  <c:v>44896.011111111111</c:v>
                </c:pt>
                <c:pt idx="72">
                  <c:v>44896.01458333333</c:v>
                </c:pt>
                <c:pt idx="73">
                  <c:v>44896.018055555556</c:v>
                </c:pt>
                <c:pt idx="74">
                  <c:v>44896.021527777775</c:v>
                </c:pt>
                <c:pt idx="75">
                  <c:v>44896.025694444441</c:v>
                </c:pt>
                <c:pt idx="76">
                  <c:v>44896.029166666667</c:v>
                </c:pt>
                <c:pt idx="77">
                  <c:v>44896.032638888886</c:v>
                </c:pt>
                <c:pt idx="78">
                  <c:v>44896.036111111112</c:v>
                </c:pt>
                <c:pt idx="79">
                  <c:v>44896.040277777778</c:v>
                </c:pt>
                <c:pt idx="80">
                  <c:v>44896.043749999997</c:v>
                </c:pt>
                <c:pt idx="81">
                  <c:v>44896.047222222223</c:v>
                </c:pt>
                <c:pt idx="82">
                  <c:v>44896.050694444442</c:v>
                </c:pt>
                <c:pt idx="83">
                  <c:v>44896.054861111108</c:v>
                </c:pt>
                <c:pt idx="84">
                  <c:v>44896.058333333334</c:v>
                </c:pt>
                <c:pt idx="85">
                  <c:v>44896.061805555553</c:v>
                </c:pt>
                <c:pt idx="86">
                  <c:v>44896.06527777778</c:v>
                </c:pt>
                <c:pt idx="87">
                  <c:v>44896.068749999999</c:v>
                </c:pt>
                <c:pt idx="88">
                  <c:v>44896.072916666664</c:v>
                </c:pt>
                <c:pt idx="89">
                  <c:v>44896.076388888891</c:v>
                </c:pt>
                <c:pt idx="90">
                  <c:v>44896.079861111109</c:v>
                </c:pt>
                <c:pt idx="91">
                  <c:v>44896.084027777775</c:v>
                </c:pt>
                <c:pt idx="92">
                  <c:v>44896.087500000001</c:v>
                </c:pt>
                <c:pt idx="93">
                  <c:v>44896.09097222222</c:v>
                </c:pt>
                <c:pt idx="94">
                  <c:v>44896.094444444447</c:v>
                </c:pt>
                <c:pt idx="95">
                  <c:v>44896.097916666666</c:v>
                </c:pt>
                <c:pt idx="96">
                  <c:v>44896.102083333331</c:v>
                </c:pt>
                <c:pt idx="97">
                  <c:v>44896.105555555558</c:v>
                </c:pt>
                <c:pt idx="98">
                  <c:v>44896.109027777777</c:v>
                </c:pt>
                <c:pt idx="99">
                  <c:v>44896.112500000003</c:v>
                </c:pt>
                <c:pt idx="100">
                  <c:v>44896.115972222222</c:v>
                </c:pt>
                <c:pt idx="101">
                  <c:v>44896.120138888888</c:v>
                </c:pt>
                <c:pt idx="102">
                  <c:v>44896.123611111114</c:v>
                </c:pt>
                <c:pt idx="103">
                  <c:v>44896.127083333333</c:v>
                </c:pt>
                <c:pt idx="104">
                  <c:v>44896.131249999999</c:v>
                </c:pt>
                <c:pt idx="105">
                  <c:v>44896.134722222225</c:v>
                </c:pt>
                <c:pt idx="106">
                  <c:v>44896.138194444444</c:v>
                </c:pt>
                <c:pt idx="107">
                  <c:v>44896.14166666667</c:v>
                </c:pt>
                <c:pt idx="108">
                  <c:v>44896.145138888889</c:v>
                </c:pt>
                <c:pt idx="109">
                  <c:v>44896.148611111108</c:v>
                </c:pt>
                <c:pt idx="110">
                  <c:v>44896.152777777781</c:v>
                </c:pt>
                <c:pt idx="111">
                  <c:v>44896.15625</c:v>
                </c:pt>
                <c:pt idx="112">
                  <c:v>44896.159722222219</c:v>
                </c:pt>
                <c:pt idx="113">
                  <c:v>44896.163194444445</c:v>
                </c:pt>
                <c:pt idx="114">
                  <c:v>44896.166666666664</c:v>
                </c:pt>
                <c:pt idx="115">
                  <c:v>44896.170138888891</c:v>
                </c:pt>
                <c:pt idx="116">
                  <c:v>44896.173611111109</c:v>
                </c:pt>
                <c:pt idx="117">
                  <c:v>44896.177083333336</c:v>
                </c:pt>
                <c:pt idx="118">
                  <c:v>44896.181250000001</c:v>
                </c:pt>
                <c:pt idx="119">
                  <c:v>44896.18472222222</c:v>
                </c:pt>
                <c:pt idx="120">
                  <c:v>44896.188194444447</c:v>
                </c:pt>
                <c:pt idx="121">
                  <c:v>44896.189583333333</c:v>
                </c:pt>
                <c:pt idx="122">
                  <c:v>44896.190972222219</c:v>
                </c:pt>
                <c:pt idx="123">
                  <c:v>44896.191666666666</c:v>
                </c:pt>
                <c:pt idx="124">
                  <c:v>44896.193055555559</c:v>
                </c:pt>
                <c:pt idx="125">
                  <c:v>44896.196527777778</c:v>
                </c:pt>
                <c:pt idx="126">
                  <c:v>44896.2</c:v>
                </c:pt>
                <c:pt idx="127">
                  <c:v>44896.203472222223</c:v>
                </c:pt>
                <c:pt idx="128">
                  <c:v>44896.207638888889</c:v>
                </c:pt>
                <c:pt idx="129">
                  <c:v>44896.211111111108</c:v>
                </c:pt>
                <c:pt idx="130">
                  <c:v>44896.214583333334</c:v>
                </c:pt>
                <c:pt idx="131">
                  <c:v>44896.218055555553</c:v>
                </c:pt>
                <c:pt idx="132">
                  <c:v>44896.22152777778</c:v>
                </c:pt>
                <c:pt idx="133">
                  <c:v>44896.224999999999</c:v>
                </c:pt>
                <c:pt idx="134">
                  <c:v>44896.228472222225</c:v>
                </c:pt>
                <c:pt idx="135">
                  <c:v>44896.231944444444</c:v>
                </c:pt>
                <c:pt idx="136">
                  <c:v>44896.236111111109</c:v>
                </c:pt>
                <c:pt idx="137">
                  <c:v>44896.239583333336</c:v>
                </c:pt>
                <c:pt idx="138">
                  <c:v>44896.243055555555</c:v>
                </c:pt>
                <c:pt idx="139">
                  <c:v>44896.246527777781</c:v>
                </c:pt>
                <c:pt idx="140">
                  <c:v>44896.25</c:v>
                </c:pt>
                <c:pt idx="141">
                  <c:v>44896.253472222219</c:v>
                </c:pt>
                <c:pt idx="142">
                  <c:v>44896.256944444445</c:v>
                </c:pt>
                <c:pt idx="143">
                  <c:v>44896.261111111111</c:v>
                </c:pt>
                <c:pt idx="144">
                  <c:v>44896.26458333333</c:v>
                </c:pt>
                <c:pt idx="145">
                  <c:v>44896.268055555556</c:v>
                </c:pt>
                <c:pt idx="146">
                  <c:v>44896.271527777775</c:v>
                </c:pt>
                <c:pt idx="147">
                  <c:v>44896.275000000001</c:v>
                </c:pt>
                <c:pt idx="148">
                  <c:v>44896.27847222222</c:v>
                </c:pt>
                <c:pt idx="149">
                  <c:v>44896.281944444447</c:v>
                </c:pt>
                <c:pt idx="150">
                  <c:v>44896.285416666666</c:v>
                </c:pt>
                <c:pt idx="151">
                  <c:v>44896.289583333331</c:v>
                </c:pt>
                <c:pt idx="152">
                  <c:v>44896.293055555558</c:v>
                </c:pt>
                <c:pt idx="153">
                  <c:v>44896.296527777777</c:v>
                </c:pt>
                <c:pt idx="154">
                  <c:v>44896.3</c:v>
                </c:pt>
                <c:pt idx="155">
                  <c:v>44896.303472222222</c:v>
                </c:pt>
                <c:pt idx="156">
                  <c:v>44896.306944444441</c:v>
                </c:pt>
                <c:pt idx="157">
                  <c:v>44896.310416666667</c:v>
                </c:pt>
                <c:pt idx="158">
                  <c:v>44896.314583333333</c:v>
                </c:pt>
                <c:pt idx="159">
                  <c:v>44896.318055555559</c:v>
                </c:pt>
                <c:pt idx="160">
                  <c:v>44896.321527777778</c:v>
                </c:pt>
                <c:pt idx="161">
                  <c:v>44896.324999999997</c:v>
                </c:pt>
                <c:pt idx="162">
                  <c:v>44896.328472222223</c:v>
                </c:pt>
                <c:pt idx="163">
                  <c:v>44896.331944444442</c:v>
                </c:pt>
                <c:pt idx="164">
                  <c:v>44896.335416666669</c:v>
                </c:pt>
                <c:pt idx="165">
                  <c:v>44896.338888888888</c:v>
                </c:pt>
                <c:pt idx="166">
                  <c:v>44896.343055555553</c:v>
                </c:pt>
                <c:pt idx="167">
                  <c:v>44896.34652777778</c:v>
                </c:pt>
                <c:pt idx="168">
                  <c:v>44896.35</c:v>
                </c:pt>
                <c:pt idx="169">
                  <c:v>44896.353472222225</c:v>
                </c:pt>
                <c:pt idx="170">
                  <c:v>44896.354861111111</c:v>
                </c:pt>
                <c:pt idx="171">
                  <c:v>44896.356249999997</c:v>
                </c:pt>
                <c:pt idx="172">
                  <c:v>44896.356944444444</c:v>
                </c:pt>
                <c:pt idx="173">
                  <c:v>44896.35833333333</c:v>
                </c:pt>
                <c:pt idx="174">
                  <c:v>44896.359722222223</c:v>
                </c:pt>
                <c:pt idx="175">
                  <c:v>44896.361111111109</c:v>
                </c:pt>
                <c:pt idx="176">
                  <c:v>44896.362500000003</c:v>
                </c:pt>
                <c:pt idx="177">
                  <c:v>44896.364583333336</c:v>
                </c:pt>
                <c:pt idx="178">
                  <c:v>44896.368055555555</c:v>
                </c:pt>
                <c:pt idx="179">
                  <c:v>44896.371527777781</c:v>
                </c:pt>
                <c:pt idx="180">
                  <c:v>44896.375</c:v>
                </c:pt>
                <c:pt idx="181">
                  <c:v>44896.378472222219</c:v>
                </c:pt>
                <c:pt idx="182">
                  <c:v>44896.382638888892</c:v>
                </c:pt>
                <c:pt idx="183">
                  <c:v>44896.386111111111</c:v>
                </c:pt>
                <c:pt idx="184">
                  <c:v>44896.38958333333</c:v>
                </c:pt>
                <c:pt idx="185">
                  <c:v>44896.393055555556</c:v>
                </c:pt>
                <c:pt idx="186">
                  <c:v>44896.396527777775</c:v>
                </c:pt>
                <c:pt idx="187">
                  <c:v>44896.4</c:v>
                </c:pt>
                <c:pt idx="188">
                  <c:v>44896.40347222222</c:v>
                </c:pt>
                <c:pt idx="189">
                  <c:v>44896.407638888886</c:v>
                </c:pt>
                <c:pt idx="190">
                  <c:v>44896.411111111112</c:v>
                </c:pt>
                <c:pt idx="191">
                  <c:v>44896.414583333331</c:v>
                </c:pt>
                <c:pt idx="192">
                  <c:v>44896.418055555558</c:v>
                </c:pt>
                <c:pt idx="193">
                  <c:v>44896.421527777777</c:v>
                </c:pt>
                <c:pt idx="194">
                  <c:v>44896.425694444442</c:v>
                </c:pt>
                <c:pt idx="195">
                  <c:v>44896.429166666669</c:v>
                </c:pt>
                <c:pt idx="196">
                  <c:v>44896.432638888888</c:v>
                </c:pt>
                <c:pt idx="197">
                  <c:v>44896.436111111114</c:v>
                </c:pt>
                <c:pt idx="198">
                  <c:v>44896.439583333333</c:v>
                </c:pt>
                <c:pt idx="199">
                  <c:v>44896.443055555559</c:v>
                </c:pt>
                <c:pt idx="200">
                  <c:v>44896.446527777778</c:v>
                </c:pt>
                <c:pt idx="201">
                  <c:v>44896.450694444444</c:v>
                </c:pt>
                <c:pt idx="202">
                  <c:v>44896.45416666667</c:v>
                </c:pt>
                <c:pt idx="203">
                  <c:v>44896.457638888889</c:v>
                </c:pt>
                <c:pt idx="204">
                  <c:v>44896.461111111108</c:v>
                </c:pt>
                <c:pt idx="205">
                  <c:v>44896.465277777781</c:v>
                </c:pt>
                <c:pt idx="206">
                  <c:v>44896.46875</c:v>
                </c:pt>
                <c:pt idx="207">
                  <c:v>44896.472222222219</c:v>
                </c:pt>
                <c:pt idx="208">
                  <c:v>44896.475694444445</c:v>
                </c:pt>
                <c:pt idx="209">
                  <c:v>44896.479861111111</c:v>
                </c:pt>
                <c:pt idx="210">
                  <c:v>44896.484027777777</c:v>
                </c:pt>
                <c:pt idx="211">
                  <c:v>44896.487500000003</c:v>
                </c:pt>
                <c:pt idx="212">
                  <c:v>44896.490972222222</c:v>
                </c:pt>
                <c:pt idx="213">
                  <c:v>44896.496527777781</c:v>
                </c:pt>
                <c:pt idx="214">
                  <c:v>44896.500694444447</c:v>
                </c:pt>
                <c:pt idx="215">
                  <c:v>44896.506944444445</c:v>
                </c:pt>
                <c:pt idx="216">
                  <c:v>44896.511111111111</c:v>
                </c:pt>
                <c:pt idx="217">
                  <c:v>44896.53125</c:v>
                </c:pt>
                <c:pt idx="218">
                  <c:v>44896.536111111112</c:v>
                </c:pt>
                <c:pt idx="219">
                  <c:v>44896.539583333331</c:v>
                </c:pt>
                <c:pt idx="220">
                  <c:v>44896.543749999997</c:v>
                </c:pt>
                <c:pt idx="221">
                  <c:v>44896.547222222223</c:v>
                </c:pt>
                <c:pt idx="222">
                  <c:v>44896.551388888889</c:v>
                </c:pt>
                <c:pt idx="223">
                  <c:v>44896.554861111108</c:v>
                </c:pt>
                <c:pt idx="224">
                  <c:v>44896.559027777781</c:v>
                </c:pt>
                <c:pt idx="225">
                  <c:v>44896.5625</c:v>
                </c:pt>
                <c:pt idx="226">
                  <c:v>44896.566666666666</c:v>
                </c:pt>
                <c:pt idx="227">
                  <c:v>44896.570138888892</c:v>
                </c:pt>
                <c:pt idx="228">
                  <c:v>44896.574305555558</c:v>
                </c:pt>
                <c:pt idx="229">
                  <c:v>44896.577777777777</c:v>
                </c:pt>
                <c:pt idx="230">
                  <c:v>44896.581944444442</c:v>
                </c:pt>
                <c:pt idx="231">
                  <c:v>44896.585416666669</c:v>
                </c:pt>
                <c:pt idx="232">
                  <c:v>44896.589583333334</c:v>
                </c:pt>
                <c:pt idx="233">
                  <c:v>44896.593055555553</c:v>
                </c:pt>
                <c:pt idx="234">
                  <c:v>44896.597222222219</c:v>
                </c:pt>
                <c:pt idx="235">
                  <c:v>44896.600694444445</c:v>
                </c:pt>
                <c:pt idx="236">
                  <c:v>44896.604861111111</c:v>
                </c:pt>
                <c:pt idx="237">
                  <c:v>44896.60833333333</c:v>
                </c:pt>
                <c:pt idx="238">
                  <c:v>44896.612500000003</c:v>
                </c:pt>
                <c:pt idx="239">
                  <c:v>44896.615972222222</c:v>
                </c:pt>
                <c:pt idx="240">
                  <c:v>44896.619444444441</c:v>
                </c:pt>
                <c:pt idx="241">
                  <c:v>44896.622916666667</c:v>
                </c:pt>
                <c:pt idx="242">
                  <c:v>44896.627083333333</c:v>
                </c:pt>
                <c:pt idx="243">
                  <c:v>44896.630555555559</c:v>
                </c:pt>
                <c:pt idx="244">
                  <c:v>44896.634027777778</c:v>
                </c:pt>
                <c:pt idx="245">
                  <c:v>44896.637499999997</c:v>
                </c:pt>
                <c:pt idx="246">
                  <c:v>44896.640972222223</c:v>
                </c:pt>
                <c:pt idx="247">
                  <c:v>44896.645138888889</c:v>
                </c:pt>
                <c:pt idx="248">
                  <c:v>44896.648611111108</c:v>
                </c:pt>
                <c:pt idx="249">
                  <c:v>44896.652083333334</c:v>
                </c:pt>
                <c:pt idx="250">
                  <c:v>44896.65625</c:v>
                </c:pt>
                <c:pt idx="251">
                  <c:v>44896.660416666666</c:v>
                </c:pt>
                <c:pt idx="252">
                  <c:v>44896.663888888892</c:v>
                </c:pt>
                <c:pt idx="253">
                  <c:v>44896.667361111111</c:v>
                </c:pt>
                <c:pt idx="254">
                  <c:v>44896.67083333333</c:v>
                </c:pt>
                <c:pt idx="255">
                  <c:v>44896.675000000003</c:v>
                </c:pt>
                <c:pt idx="256">
                  <c:v>44896.678472222222</c:v>
                </c:pt>
                <c:pt idx="257">
                  <c:v>44896.681944444441</c:v>
                </c:pt>
                <c:pt idx="258">
                  <c:v>44896.685416666667</c:v>
                </c:pt>
                <c:pt idx="259">
                  <c:v>44896.688888888886</c:v>
                </c:pt>
                <c:pt idx="260">
                  <c:v>44896.692361111112</c:v>
                </c:pt>
                <c:pt idx="261">
                  <c:v>44896.695833333331</c:v>
                </c:pt>
                <c:pt idx="262">
                  <c:v>44896.699305555558</c:v>
                </c:pt>
                <c:pt idx="263">
                  <c:v>44896.703472222223</c:v>
                </c:pt>
                <c:pt idx="264">
                  <c:v>44896.706944444442</c:v>
                </c:pt>
                <c:pt idx="265">
                  <c:v>44896.710416666669</c:v>
                </c:pt>
                <c:pt idx="266">
                  <c:v>44896.713888888888</c:v>
                </c:pt>
                <c:pt idx="267">
                  <c:v>44896.717361111114</c:v>
                </c:pt>
                <c:pt idx="268">
                  <c:v>44896.72152777778</c:v>
                </c:pt>
                <c:pt idx="269">
                  <c:v>44896.724999999999</c:v>
                </c:pt>
                <c:pt idx="270">
                  <c:v>44896.728472222225</c:v>
                </c:pt>
                <c:pt idx="271">
                  <c:v>44896.731944444444</c:v>
                </c:pt>
                <c:pt idx="272">
                  <c:v>44896.736111111109</c:v>
                </c:pt>
                <c:pt idx="273">
                  <c:v>44896.739583333336</c:v>
                </c:pt>
                <c:pt idx="274">
                  <c:v>44896.743055555555</c:v>
                </c:pt>
                <c:pt idx="275">
                  <c:v>44896.746527777781</c:v>
                </c:pt>
                <c:pt idx="276">
                  <c:v>44896.75</c:v>
                </c:pt>
                <c:pt idx="277">
                  <c:v>44896.753472222219</c:v>
                </c:pt>
                <c:pt idx="278">
                  <c:v>44896.756944444445</c:v>
                </c:pt>
                <c:pt idx="279">
                  <c:v>44896.761111111111</c:v>
                </c:pt>
                <c:pt idx="280">
                  <c:v>44896.76458333333</c:v>
                </c:pt>
                <c:pt idx="281">
                  <c:v>44896.768055555556</c:v>
                </c:pt>
                <c:pt idx="282">
                  <c:v>44896.771527777775</c:v>
                </c:pt>
                <c:pt idx="283">
                  <c:v>44896.775000000001</c:v>
                </c:pt>
                <c:pt idx="284">
                  <c:v>44896.77847222222</c:v>
                </c:pt>
                <c:pt idx="285">
                  <c:v>44896.782638888886</c:v>
                </c:pt>
                <c:pt idx="286">
                  <c:v>44896.786111111112</c:v>
                </c:pt>
                <c:pt idx="287">
                  <c:v>44896.789583333331</c:v>
                </c:pt>
                <c:pt idx="288">
                  <c:v>44896.793749999997</c:v>
                </c:pt>
                <c:pt idx="289">
                  <c:v>44896.797222222223</c:v>
                </c:pt>
                <c:pt idx="290">
                  <c:v>44896.800694444442</c:v>
                </c:pt>
                <c:pt idx="291">
                  <c:v>44896.804166666669</c:v>
                </c:pt>
                <c:pt idx="292">
                  <c:v>44896.807638888888</c:v>
                </c:pt>
                <c:pt idx="293">
                  <c:v>44896.811111111114</c:v>
                </c:pt>
                <c:pt idx="294">
                  <c:v>44896.814583333333</c:v>
                </c:pt>
                <c:pt idx="295">
                  <c:v>44896.818055555559</c:v>
                </c:pt>
                <c:pt idx="296">
                  <c:v>44896.822222222225</c:v>
                </c:pt>
                <c:pt idx="297">
                  <c:v>44896.825694444444</c:v>
                </c:pt>
                <c:pt idx="298">
                  <c:v>44896.82916666667</c:v>
                </c:pt>
                <c:pt idx="299">
                  <c:v>44896.832638888889</c:v>
                </c:pt>
                <c:pt idx="300">
                  <c:v>44896.836111111108</c:v>
                </c:pt>
                <c:pt idx="301">
                  <c:v>44896.839583333334</c:v>
                </c:pt>
                <c:pt idx="302">
                  <c:v>44896.843055555553</c:v>
                </c:pt>
                <c:pt idx="303">
                  <c:v>44896.847222222219</c:v>
                </c:pt>
                <c:pt idx="304">
                  <c:v>44896.850694444445</c:v>
                </c:pt>
                <c:pt idx="305">
                  <c:v>44896.854166666664</c:v>
                </c:pt>
                <c:pt idx="306">
                  <c:v>44896.855555555558</c:v>
                </c:pt>
                <c:pt idx="307">
                  <c:v>44896.856249999997</c:v>
                </c:pt>
                <c:pt idx="308">
                  <c:v>44896.857638888891</c:v>
                </c:pt>
                <c:pt idx="309">
                  <c:v>44896.859027777777</c:v>
                </c:pt>
                <c:pt idx="310">
                  <c:v>44896.86041666667</c:v>
                </c:pt>
                <c:pt idx="311">
                  <c:v>44896.863888888889</c:v>
                </c:pt>
                <c:pt idx="312">
                  <c:v>44896.867361111108</c:v>
                </c:pt>
                <c:pt idx="313">
                  <c:v>44896.871527777781</c:v>
                </c:pt>
                <c:pt idx="314">
                  <c:v>44896.875</c:v>
                </c:pt>
                <c:pt idx="315">
                  <c:v>44896.878472222219</c:v>
                </c:pt>
                <c:pt idx="316">
                  <c:v>44896.881944444445</c:v>
                </c:pt>
                <c:pt idx="317">
                  <c:v>44896.885416666664</c:v>
                </c:pt>
                <c:pt idx="318">
                  <c:v>44896.888888888891</c:v>
                </c:pt>
                <c:pt idx="319">
                  <c:v>44896.892361111109</c:v>
                </c:pt>
                <c:pt idx="320">
                  <c:v>44896.895833333336</c:v>
                </c:pt>
                <c:pt idx="321">
                  <c:v>44896.9</c:v>
                </c:pt>
                <c:pt idx="322">
                  <c:v>44896.90347222222</c:v>
                </c:pt>
                <c:pt idx="323">
                  <c:v>44896.906944444447</c:v>
                </c:pt>
                <c:pt idx="324">
                  <c:v>44896.910416666666</c:v>
                </c:pt>
                <c:pt idx="325">
                  <c:v>44896.913888888892</c:v>
                </c:pt>
                <c:pt idx="326">
                  <c:v>44896.917361111111</c:v>
                </c:pt>
                <c:pt idx="327">
                  <c:v>44896.92083333333</c:v>
                </c:pt>
                <c:pt idx="328">
                  <c:v>44896.925000000003</c:v>
                </c:pt>
                <c:pt idx="329">
                  <c:v>44896.928472222222</c:v>
                </c:pt>
                <c:pt idx="330">
                  <c:v>44896.931944444441</c:v>
                </c:pt>
                <c:pt idx="331">
                  <c:v>44896.935416666667</c:v>
                </c:pt>
                <c:pt idx="332">
                  <c:v>44896.938888888886</c:v>
                </c:pt>
                <c:pt idx="333">
                  <c:v>44896.942361111112</c:v>
                </c:pt>
                <c:pt idx="334">
                  <c:v>44896.945833333331</c:v>
                </c:pt>
                <c:pt idx="335">
                  <c:v>44896.949305555558</c:v>
                </c:pt>
                <c:pt idx="336">
                  <c:v>44896.953472222223</c:v>
                </c:pt>
                <c:pt idx="337">
                  <c:v>44896.956944444442</c:v>
                </c:pt>
                <c:pt idx="338">
                  <c:v>44896.960416666669</c:v>
                </c:pt>
                <c:pt idx="339">
                  <c:v>44896.963888888888</c:v>
                </c:pt>
                <c:pt idx="340">
                  <c:v>44896.967361111114</c:v>
                </c:pt>
                <c:pt idx="341">
                  <c:v>44896.970833333333</c:v>
                </c:pt>
                <c:pt idx="342">
                  <c:v>44896.974305555559</c:v>
                </c:pt>
                <c:pt idx="343">
                  <c:v>44896.978472222225</c:v>
                </c:pt>
                <c:pt idx="344">
                  <c:v>44896.981944444444</c:v>
                </c:pt>
                <c:pt idx="345">
                  <c:v>44896.98541666667</c:v>
                </c:pt>
                <c:pt idx="346">
                  <c:v>44896.988888888889</c:v>
                </c:pt>
                <c:pt idx="347">
                  <c:v>44896.992361111108</c:v>
                </c:pt>
                <c:pt idx="348">
                  <c:v>44896.995833333334</c:v>
                </c:pt>
                <c:pt idx="349">
                  <c:v>44897</c:v>
                </c:pt>
                <c:pt idx="350">
                  <c:v>44897.003472222219</c:v>
                </c:pt>
                <c:pt idx="351">
                  <c:v>44897.006944444445</c:v>
                </c:pt>
                <c:pt idx="352">
                  <c:v>44897.010416666664</c:v>
                </c:pt>
                <c:pt idx="353">
                  <c:v>44897.013888888891</c:v>
                </c:pt>
                <c:pt idx="354">
                  <c:v>44897.017361111109</c:v>
                </c:pt>
                <c:pt idx="355">
                  <c:v>44897.019444444442</c:v>
                </c:pt>
                <c:pt idx="356">
                  <c:v>44897.020138888889</c:v>
                </c:pt>
                <c:pt idx="357">
                  <c:v>44897.022222222222</c:v>
                </c:pt>
                <c:pt idx="358">
                  <c:v>44897.022916666669</c:v>
                </c:pt>
                <c:pt idx="359">
                  <c:v>44897.024305555555</c:v>
                </c:pt>
                <c:pt idx="360">
                  <c:v>44897.025694444441</c:v>
                </c:pt>
                <c:pt idx="361">
                  <c:v>44897.026388888888</c:v>
                </c:pt>
                <c:pt idx="362">
                  <c:v>44897.02847222222</c:v>
                </c:pt>
                <c:pt idx="363">
                  <c:v>44897.029861111114</c:v>
                </c:pt>
                <c:pt idx="364">
                  <c:v>44897.031944444447</c:v>
                </c:pt>
                <c:pt idx="365">
                  <c:v>44897.036111111112</c:v>
                </c:pt>
                <c:pt idx="366">
                  <c:v>44897.039583333331</c:v>
                </c:pt>
                <c:pt idx="367">
                  <c:v>44897.043055555558</c:v>
                </c:pt>
                <c:pt idx="368">
                  <c:v>44897.046527777777</c:v>
                </c:pt>
                <c:pt idx="369">
                  <c:v>44897.05</c:v>
                </c:pt>
                <c:pt idx="370">
                  <c:v>44897.053472222222</c:v>
                </c:pt>
                <c:pt idx="371">
                  <c:v>44897.056944444441</c:v>
                </c:pt>
                <c:pt idx="372">
                  <c:v>44897.061111111114</c:v>
                </c:pt>
                <c:pt idx="373">
                  <c:v>44897.064583333333</c:v>
                </c:pt>
                <c:pt idx="374">
                  <c:v>44897.068055555559</c:v>
                </c:pt>
                <c:pt idx="375">
                  <c:v>44897.071527777778</c:v>
                </c:pt>
                <c:pt idx="376">
                  <c:v>44897.074999999997</c:v>
                </c:pt>
                <c:pt idx="377">
                  <c:v>44897.078472222223</c:v>
                </c:pt>
                <c:pt idx="378">
                  <c:v>44897.082638888889</c:v>
                </c:pt>
                <c:pt idx="379">
                  <c:v>44897.086111111108</c:v>
                </c:pt>
                <c:pt idx="380">
                  <c:v>44897.089583333334</c:v>
                </c:pt>
                <c:pt idx="381">
                  <c:v>44897.093055555553</c:v>
                </c:pt>
                <c:pt idx="382">
                  <c:v>44897.09652777778</c:v>
                </c:pt>
                <c:pt idx="383">
                  <c:v>44897.1</c:v>
                </c:pt>
                <c:pt idx="384">
                  <c:v>44897.103472222225</c:v>
                </c:pt>
                <c:pt idx="385">
                  <c:v>44897.106944444444</c:v>
                </c:pt>
                <c:pt idx="386">
                  <c:v>44897.111111111109</c:v>
                </c:pt>
                <c:pt idx="387">
                  <c:v>44897.114583333336</c:v>
                </c:pt>
                <c:pt idx="388">
                  <c:v>44897.118055555555</c:v>
                </c:pt>
                <c:pt idx="389">
                  <c:v>44897.121527777781</c:v>
                </c:pt>
                <c:pt idx="390">
                  <c:v>44897.125</c:v>
                </c:pt>
                <c:pt idx="391">
                  <c:v>44897.128472222219</c:v>
                </c:pt>
                <c:pt idx="392">
                  <c:v>44897.131944444445</c:v>
                </c:pt>
                <c:pt idx="393">
                  <c:v>44897.135416666664</c:v>
                </c:pt>
                <c:pt idx="394">
                  <c:v>44897.13958333333</c:v>
                </c:pt>
                <c:pt idx="395">
                  <c:v>44897.143055555556</c:v>
                </c:pt>
                <c:pt idx="396">
                  <c:v>44897.146527777775</c:v>
                </c:pt>
                <c:pt idx="397">
                  <c:v>44897.15</c:v>
                </c:pt>
                <c:pt idx="398">
                  <c:v>44897.15347222222</c:v>
                </c:pt>
                <c:pt idx="399">
                  <c:v>44897.156944444447</c:v>
                </c:pt>
                <c:pt idx="400">
                  <c:v>44897.160416666666</c:v>
                </c:pt>
                <c:pt idx="401">
                  <c:v>44897.164583333331</c:v>
                </c:pt>
                <c:pt idx="402">
                  <c:v>44897.168055555558</c:v>
                </c:pt>
                <c:pt idx="403">
                  <c:v>44897.171527777777</c:v>
                </c:pt>
                <c:pt idx="404">
                  <c:v>44897.175000000003</c:v>
                </c:pt>
                <c:pt idx="405">
                  <c:v>44897.178472222222</c:v>
                </c:pt>
                <c:pt idx="406">
                  <c:v>44897.181944444441</c:v>
                </c:pt>
                <c:pt idx="407">
                  <c:v>44897.186111111114</c:v>
                </c:pt>
                <c:pt idx="408">
                  <c:v>44897.189583333333</c:v>
                </c:pt>
                <c:pt idx="409">
                  <c:v>44897.193055555559</c:v>
                </c:pt>
                <c:pt idx="410">
                  <c:v>44897.196527777778</c:v>
                </c:pt>
                <c:pt idx="411">
                  <c:v>44897.2</c:v>
                </c:pt>
                <c:pt idx="412">
                  <c:v>44897.203472222223</c:v>
                </c:pt>
                <c:pt idx="413">
                  <c:v>44897.206944444442</c:v>
                </c:pt>
                <c:pt idx="414">
                  <c:v>44897.210416666669</c:v>
                </c:pt>
                <c:pt idx="415">
                  <c:v>44897.214583333334</c:v>
                </c:pt>
                <c:pt idx="416">
                  <c:v>44897.218055555553</c:v>
                </c:pt>
                <c:pt idx="417">
                  <c:v>44897.22152777778</c:v>
                </c:pt>
                <c:pt idx="418">
                  <c:v>44897.224999999999</c:v>
                </c:pt>
                <c:pt idx="419">
                  <c:v>44897.228472222225</c:v>
                </c:pt>
                <c:pt idx="420">
                  <c:v>44897.231944444444</c:v>
                </c:pt>
                <c:pt idx="421">
                  <c:v>44897.23541666667</c:v>
                </c:pt>
                <c:pt idx="422">
                  <c:v>44897.239583333336</c:v>
                </c:pt>
                <c:pt idx="423">
                  <c:v>44897.243055555555</c:v>
                </c:pt>
                <c:pt idx="424">
                  <c:v>44897.246527777781</c:v>
                </c:pt>
                <c:pt idx="425">
                  <c:v>44897.25</c:v>
                </c:pt>
                <c:pt idx="426">
                  <c:v>44897.253472222219</c:v>
                </c:pt>
                <c:pt idx="427">
                  <c:v>44897.256944444445</c:v>
                </c:pt>
                <c:pt idx="428">
                  <c:v>44897.260416666664</c:v>
                </c:pt>
                <c:pt idx="429">
                  <c:v>44897.263888888891</c:v>
                </c:pt>
                <c:pt idx="430">
                  <c:v>44897.268055555556</c:v>
                </c:pt>
                <c:pt idx="431">
                  <c:v>44897.271527777775</c:v>
                </c:pt>
                <c:pt idx="432">
                  <c:v>44897.275000000001</c:v>
                </c:pt>
                <c:pt idx="433">
                  <c:v>44897.27847222222</c:v>
                </c:pt>
                <c:pt idx="434">
                  <c:v>44897.281944444447</c:v>
                </c:pt>
                <c:pt idx="435">
                  <c:v>44897.285416666666</c:v>
                </c:pt>
                <c:pt idx="436">
                  <c:v>44897.289583333331</c:v>
                </c:pt>
                <c:pt idx="437">
                  <c:v>44897.293055555558</c:v>
                </c:pt>
                <c:pt idx="438">
                  <c:v>44897.296527777777</c:v>
                </c:pt>
                <c:pt idx="439">
                  <c:v>44897.3</c:v>
                </c:pt>
                <c:pt idx="440">
                  <c:v>44897.303472222222</c:v>
                </c:pt>
                <c:pt idx="441">
                  <c:v>44897.307638888888</c:v>
                </c:pt>
                <c:pt idx="442">
                  <c:v>44897.311111111114</c:v>
                </c:pt>
                <c:pt idx="443">
                  <c:v>44897.314583333333</c:v>
                </c:pt>
                <c:pt idx="444">
                  <c:v>44897.318055555559</c:v>
                </c:pt>
                <c:pt idx="445">
                  <c:v>44897.321527777778</c:v>
                </c:pt>
                <c:pt idx="446">
                  <c:v>44897.324999999997</c:v>
                </c:pt>
                <c:pt idx="447">
                  <c:v>44897.328472222223</c:v>
                </c:pt>
                <c:pt idx="448">
                  <c:v>44897.332638888889</c:v>
                </c:pt>
                <c:pt idx="449">
                  <c:v>44897.336111111108</c:v>
                </c:pt>
                <c:pt idx="450">
                  <c:v>44897.339583333334</c:v>
                </c:pt>
                <c:pt idx="451">
                  <c:v>44897.343055555553</c:v>
                </c:pt>
                <c:pt idx="452">
                  <c:v>44897.34652777778</c:v>
                </c:pt>
                <c:pt idx="453">
                  <c:v>44897.35</c:v>
                </c:pt>
                <c:pt idx="454">
                  <c:v>44897.353472222225</c:v>
                </c:pt>
                <c:pt idx="455">
                  <c:v>44897.356944444444</c:v>
                </c:pt>
                <c:pt idx="456">
                  <c:v>44897.361111111109</c:v>
                </c:pt>
                <c:pt idx="457">
                  <c:v>44897.364583333336</c:v>
                </c:pt>
                <c:pt idx="458">
                  <c:v>44897.368055555555</c:v>
                </c:pt>
                <c:pt idx="459">
                  <c:v>44897.371527777781</c:v>
                </c:pt>
                <c:pt idx="460">
                  <c:v>44897.375</c:v>
                </c:pt>
                <c:pt idx="461">
                  <c:v>44897.378472222219</c:v>
                </c:pt>
                <c:pt idx="462">
                  <c:v>44897.381944444445</c:v>
                </c:pt>
                <c:pt idx="463">
                  <c:v>44897.386111111111</c:v>
                </c:pt>
                <c:pt idx="464">
                  <c:v>44897.38958333333</c:v>
                </c:pt>
                <c:pt idx="465">
                  <c:v>44897.393055555556</c:v>
                </c:pt>
                <c:pt idx="466">
                  <c:v>44897.396527777775</c:v>
                </c:pt>
                <c:pt idx="467">
                  <c:v>44897.4</c:v>
                </c:pt>
                <c:pt idx="468">
                  <c:v>44897.40347222222</c:v>
                </c:pt>
                <c:pt idx="469">
                  <c:v>44897.406944444447</c:v>
                </c:pt>
                <c:pt idx="470">
                  <c:v>44897.410416666666</c:v>
                </c:pt>
                <c:pt idx="471">
                  <c:v>44897.414583333331</c:v>
                </c:pt>
                <c:pt idx="472">
                  <c:v>44897.418055555558</c:v>
                </c:pt>
                <c:pt idx="473">
                  <c:v>44897.421527777777</c:v>
                </c:pt>
                <c:pt idx="474">
                  <c:v>44897.425000000003</c:v>
                </c:pt>
                <c:pt idx="475">
                  <c:v>44897.428472222222</c:v>
                </c:pt>
                <c:pt idx="476">
                  <c:v>44897.432638888888</c:v>
                </c:pt>
                <c:pt idx="477">
                  <c:v>44897.436111111114</c:v>
                </c:pt>
                <c:pt idx="478">
                  <c:v>44897.439583333333</c:v>
                </c:pt>
                <c:pt idx="479">
                  <c:v>44897.443055555559</c:v>
                </c:pt>
                <c:pt idx="480">
                  <c:v>44897.446527777778</c:v>
                </c:pt>
                <c:pt idx="481">
                  <c:v>44897.45</c:v>
                </c:pt>
                <c:pt idx="482">
                  <c:v>44897.453472222223</c:v>
                </c:pt>
                <c:pt idx="483">
                  <c:v>44897.457638888889</c:v>
                </c:pt>
                <c:pt idx="484">
                  <c:v>44897.461111111108</c:v>
                </c:pt>
                <c:pt idx="485">
                  <c:v>44897.464583333334</c:v>
                </c:pt>
                <c:pt idx="486">
                  <c:v>44897.468055555553</c:v>
                </c:pt>
                <c:pt idx="487">
                  <c:v>44897.47152777778</c:v>
                </c:pt>
                <c:pt idx="488">
                  <c:v>44897.474999999999</c:v>
                </c:pt>
                <c:pt idx="489">
                  <c:v>44897.478472222225</c:v>
                </c:pt>
                <c:pt idx="490">
                  <c:v>44897.481944444444</c:v>
                </c:pt>
                <c:pt idx="491">
                  <c:v>44897.486111111109</c:v>
                </c:pt>
                <c:pt idx="492">
                  <c:v>44897.489583333336</c:v>
                </c:pt>
                <c:pt idx="493">
                  <c:v>44897.493055555555</c:v>
                </c:pt>
                <c:pt idx="494">
                  <c:v>44897.49722222222</c:v>
                </c:pt>
                <c:pt idx="495">
                  <c:v>44897.500694444447</c:v>
                </c:pt>
                <c:pt idx="496">
                  <c:v>44897.504166666666</c:v>
                </c:pt>
                <c:pt idx="497">
                  <c:v>44897.507638888892</c:v>
                </c:pt>
                <c:pt idx="498">
                  <c:v>44897.513194444444</c:v>
                </c:pt>
                <c:pt idx="499">
                  <c:v>44897.518750000003</c:v>
                </c:pt>
                <c:pt idx="500">
                  <c:v>44897.522222222222</c:v>
                </c:pt>
                <c:pt idx="501">
                  <c:v>44897.523611111108</c:v>
                </c:pt>
                <c:pt idx="502">
                  <c:v>44897.524305555555</c:v>
                </c:pt>
                <c:pt idx="503">
                  <c:v>44897.526388888888</c:v>
                </c:pt>
                <c:pt idx="504">
                  <c:v>44897.527777777781</c:v>
                </c:pt>
                <c:pt idx="505">
                  <c:v>44897.531944444447</c:v>
                </c:pt>
                <c:pt idx="506">
                  <c:v>44897.535416666666</c:v>
                </c:pt>
                <c:pt idx="507">
                  <c:v>44897.538888888892</c:v>
                </c:pt>
                <c:pt idx="508">
                  <c:v>44897.543055555558</c:v>
                </c:pt>
                <c:pt idx="509">
                  <c:v>44897.546527777777</c:v>
                </c:pt>
                <c:pt idx="510">
                  <c:v>44897.550694444442</c:v>
                </c:pt>
                <c:pt idx="511">
                  <c:v>44897.554166666669</c:v>
                </c:pt>
                <c:pt idx="512">
                  <c:v>44897.557638888888</c:v>
                </c:pt>
                <c:pt idx="513">
                  <c:v>44897.561111111114</c:v>
                </c:pt>
                <c:pt idx="514">
                  <c:v>44897.564583333333</c:v>
                </c:pt>
                <c:pt idx="515">
                  <c:v>44897.568055555559</c:v>
                </c:pt>
                <c:pt idx="516">
                  <c:v>44897.572222222225</c:v>
                </c:pt>
                <c:pt idx="517">
                  <c:v>44897.575694444444</c:v>
                </c:pt>
                <c:pt idx="518">
                  <c:v>44897.57916666667</c:v>
                </c:pt>
                <c:pt idx="519">
                  <c:v>44897.582638888889</c:v>
                </c:pt>
                <c:pt idx="520">
                  <c:v>44897.586111111108</c:v>
                </c:pt>
                <c:pt idx="521">
                  <c:v>44897.589583333334</c:v>
                </c:pt>
                <c:pt idx="522">
                  <c:v>44897.593055555553</c:v>
                </c:pt>
                <c:pt idx="523">
                  <c:v>44897.59652777778</c:v>
                </c:pt>
                <c:pt idx="524">
                  <c:v>44897.600694444445</c:v>
                </c:pt>
                <c:pt idx="525">
                  <c:v>44897.604166666664</c:v>
                </c:pt>
                <c:pt idx="526">
                  <c:v>44897.607638888891</c:v>
                </c:pt>
                <c:pt idx="527">
                  <c:v>44897.611111111109</c:v>
                </c:pt>
                <c:pt idx="528">
                  <c:v>44897.614583333336</c:v>
                </c:pt>
                <c:pt idx="529">
                  <c:v>44897.618055555555</c:v>
                </c:pt>
                <c:pt idx="530">
                  <c:v>44897.62222222222</c:v>
                </c:pt>
                <c:pt idx="531">
                  <c:v>44897.625694444447</c:v>
                </c:pt>
                <c:pt idx="532">
                  <c:v>44897.629166666666</c:v>
                </c:pt>
                <c:pt idx="533">
                  <c:v>44897.632638888892</c:v>
                </c:pt>
                <c:pt idx="534">
                  <c:v>44897.636111111111</c:v>
                </c:pt>
                <c:pt idx="535">
                  <c:v>44897.63958333333</c:v>
                </c:pt>
                <c:pt idx="536">
                  <c:v>44897.643750000003</c:v>
                </c:pt>
                <c:pt idx="537">
                  <c:v>44897.647222222222</c:v>
                </c:pt>
                <c:pt idx="538">
                  <c:v>44897.651388888888</c:v>
                </c:pt>
                <c:pt idx="539">
                  <c:v>44897.654861111114</c:v>
                </c:pt>
                <c:pt idx="540">
                  <c:v>44897.65902777778</c:v>
                </c:pt>
                <c:pt idx="541">
                  <c:v>44897.662499999999</c:v>
                </c:pt>
                <c:pt idx="542">
                  <c:v>44897.666666666664</c:v>
                </c:pt>
                <c:pt idx="543">
                  <c:v>44897.670138888891</c:v>
                </c:pt>
                <c:pt idx="544">
                  <c:v>44897.673611111109</c:v>
                </c:pt>
                <c:pt idx="545">
                  <c:v>44897.677083333336</c:v>
                </c:pt>
                <c:pt idx="546">
                  <c:v>44897.680555555555</c:v>
                </c:pt>
                <c:pt idx="547">
                  <c:v>44897.684027777781</c:v>
                </c:pt>
                <c:pt idx="548">
                  <c:v>44897.686805555553</c:v>
                </c:pt>
                <c:pt idx="549">
                  <c:v>44897.688194444447</c:v>
                </c:pt>
                <c:pt idx="550">
                  <c:v>44897.689583333333</c:v>
                </c:pt>
                <c:pt idx="551">
                  <c:v>44897.69027777778</c:v>
                </c:pt>
                <c:pt idx="552">
                  <c:v>44897.690972222219</c:v>
                </c:pt>
                <c:pt idx="553">
                  <c:v>44897.693055555559</c:v>
                </c:pt>
                <c:pt idx="554">
                  <c:v>44897.694444444445</c:v>
                </c:pt>
                <c:pt idx="555">
                  <c:v>44897.695833333331</c:v>
                </c:pt>
                <c:pt idx="556">
                  <c:v>44897.698611111111</c:v>
                </c:pt>
                <c:pt idx="557">
                  <c:v>44897.701388888891</c:v>
                </c:pt>
                <c:pt idx="558">
                  <c:v>44897.704861111109</c:v>
                </c:pt>
                <c:pt idx="559">
                  <c:v>44897.708333333336</c:v>
                </c:pt>
                <c:pt idx="560">
                  <c:v>44897.711805555555</c:v>
                </c:pt>
                <c:pt idx="561">
                  <c:v>44897.71597222222</c:v>
                </c:pt>
                <c:pt idx="562">
                  <c:v>44897.719444444447</c:v>
                </c:pt>
                <c:pt idx="563">
                  <c:v>44897.722916666666</c:v>
                </c:pt>
                <c:pt idx="564">
                  <c:v>44897.726388888892</c:v>
                </c:pt>
                <c:pt idx="565">
                  <c:v>44897.729861111111</c:v>
                </c:pt>
                <c:pt idx="566">
                  <c:v>44897.73333333333</c:v>
                </c:pt>
                <c:pt idx="567">
                  <c:v>44897.736805555556</c:v>
                </c:pt>
                <c:pt idx="568">
                  <c:v>44897.740972222222</c:v>
                </c:pt>
                <c:pt idx="569">
                  <c:v>44897.744444444441</c:v>
                </c:pt>
                <c:pt idx="570">
                  <c:v>44897.747916666667</c:v>
                </c:pt>
                <c:pt idx="571">
                  <c:v>44897.751388888886</c:v>
                </c:pt>
                <c:pt idx="572">
                  <c:v>44897.754861111112</c:v>
                </c:pt>
                <c:pt idx="573">
                  <c:v>44897.758333333331</c:v>
                </c:pt>
                <c:pt idx="574">
                  <c:v>44897.761805555558</c:v>
                </c:pt>
                <c:pt idx="575">
                  <c:v>44897.765972222223</c:v>
                </c:pt>
                <c:pt idx="576">
                  <c:v>44897.769444444442</c:v>
                </c:pt>
                <c:pt idx="577">
                  <c:v>44897.772916666669</c:v>
                </c:pt>
                <c:pt idx="578">
                  <c:v>44897.776388888888</c:v>
                </c:pt>
                <c:pt idx="579">
                  <c:v>44897.779861111114</c:v>
                </c:pt>
                <c:pt idx="580">
                  <c:v>44897.783333333333</c:v>
                </c:pt>
                <c:pt idx="581">
                  <c:v>44897.786805555559</c:v>
                </c:pt>
                <c:pt idx="582">
                  <c:v>44897.790277777778</c:v>
                </c:pt>
                <c:pt idx="583">
                  <c:v>44897.794444444444</c:v>
                </c:pt>
                <c:pt idx="584">
                  <c:v>44897.79791666667</c:v>
                </c:pt>
                <c:pt idx="585">
                  <c:v>44897.801388888889</c:v>
                </c:pt>
                <c:pt idx="586">
                  <c:v>44897.805555555555</c:v>
                </c:pt>
                <c:pt idx="587">
                  <c:v>44897.809027777781</c:v>
                </c:pt>
                <c:pt idx="588">
                  <c:v>44897.8125</c:v>
                </c:pt>
                <c:pt idx="589">
                  <c:v>44897.815972222219</c:v>
                </c:pt>
                <c:pt idx="590">
                  <c:v>44897.819444444445</c:v>
                </c:pt>
                <c:pt idx="591">
                  <c:v>44897.822916666664</c:v>
                </c:pt>
                <c:pt idx="592">
                  <c:v>44897.826388888891</c:v>
                </c:pt>
                <c:pt idx="593">
                  <c:v>44897.829861111109</c:v>
                </c:pt>
                <c:pt idx="594">
                  <c:v>44897.834027777775</c:v>
                </c:pt>
                <c:pt idx="595">
                  <c:v>44897.837500000001</c:v>
                </c:pt>
                <c:pt idx="596">
                  <c:v>44897.84097222222</c:v>
                </c:pt>
                <c:pt idx="597">
                  <c:v>44897.844444444447</c:v>
                </c:pt>
                <c:pt idx="598">
                  <c:v>44897.847916666666</c:v>
                </c:pt>
                <c:pt idx="599">
                  <c:v>44897.851388888892</c:v>
                </c:pt>
                <c:pt idx="600">
                  <c:v>44897.854861111111</c:v>
                </c:pt>
                <c:pt idx="601">
                  <c:v>44897.859027777777</c:v>
                </c:pt>
                <c:pt idx="602">
                  <c:v>44897.862500000003</c:v>
                </c:pt>
                <c:pt idx="603">
                  <c:v>44897.865972222222</c:v>
                </c:pt>
                <c:pt idx="604">
                  <c:v>44897.869444444441</c:v>
                </c:pt>
                <c:pt idx="605">
                  <c:v>44897.872916666667</c:v>
                </c:pt>
                <c:pt idx="606">
                  <c:v>44897.876388888886</c:v>
                </c:pt>
                <c:pt idx="607">
                  <c:v>44897.879861111112</c:v>
                </c:pt>
                <c:pt idx="608">
                  <c:v>44897.883333333331</c:v>
                </c:pt>
                <c:pt idx="609">
                  <c:v>44897.887499999997</c:v>
                </c:pt>
                <c:pt idx="610">
                  <c:v>44897.890972222223</c:v>
                </c:pt>
                <c:pt idx="611">
                  <c:v>44897.894444444442</c:v>
                </c:pt>
                <c:pt idx="612">
                  <c:v>44897.898611111108</c:v>
                </c:pt>
                <c:pt idx="613">
                  <c:v>44897.902083333334</c:v>
                </c:pt>
                <c:pt idx="614">
                  <c:v>44897.905555555553</c:v>
                </c:pt>
                <c:pt idx="615">
                  <c:v>44897.90902777778</c:v>
                </c:pt>
                <c:pt idx="616">
                  <c:v>44897.912499999999</c:v>
                </c:pt>
                <c:pt idx="617">
                  <c:v>44897.915972222225</c:v>
                </c:pt>
                <c:pt idx="618">
                  <c:v>44897.919444444444</c:v>
                </c:pt>
                <c:pt idx="619">
                  <c:v>44897.92291666667</c:v>
                </c:pt>
                <c:pt idx="620">
                  <c:v>44897.927083333336</c:v>
                </c:pt>
                <c:pt idx="621">
                  <c:v>44897.930555555555</c:v>
                </c:pt>
                <c:pt idx="622">
                  <c:v>44897.934027777781</c:v>
                </c:pt>
                <c:pt idx="623">
                  <c:v>44897.9375</c:v>
                </c:pt>
                <c:pt idx="624">
                  <c:v>44897.940972222219</c:v>
                </c:pt>
                <c:pt idx="625">
                  <c:v>44897.944444444445</c:v>
                </c:pt>
                <c:pt idx="626">
                  <c:v>44897.947916666664</c:v>
                </c:pt>
                <c:pt idx="627">
                  <c:v>44897.95208333333</c:v>
                </c:pt>
                <c:pt idx="628">
                  <c:v>44897.955555555556</c:v>
                </c:pt>
                <c:pt idx="629">
                  <c:v>44897.959027777775</c:v>
                </c:pt>
                <c:pt idx="630">
                  <c:v>44897.962500000001</c:v>
                </c:pt>
                <c:pt idx="631">
                  <c:v>44897.96597222222</c:v>
                </c:pt>
                <c:pt idx="632">
                  <c:v>44897.969444444447</c:v>
                </c:pt>
                <c:pt idx="633">
                  <c:v>44897.972916666666</c:v>
                </c:pt>
                <c:pt idx="634">
                  <c:v>44897.976388888892</c:v>
                </c:pt>
                <c:pt idx="635">
                  <c:v>44897.980555555558</c:v>
                </c:pt>
                <c:pt idx="636">
                  <c:v>44897.984027777777</c:v>
                </c:pt>
                <c:pt idx="637">
                  <c:v>44897.987500000003</c:v>
                </c:pt>
                <c:pt idx="638">
                  <c:v>44897.990972222222</c:v>
                </c:pt>
                <c:pt idx="639">
                  <c:v>44897.994444444441</c:v>
                </c:pt>
                <c:pt idx="640">
                  <c:v>44897.997916666667</c:v>
                </c:pt>
                <c:pt idx="641">
                  <c:v>44898.001388888886</c:v>
                </c:pt>
                <c:pt idx="642">
                  <c:v>44898.005555555559</c:v>
                </c:pt>
                <c:pt idx="643">
                  <c:v>44898.009027777778</c:v>
                </c:pt>
                <c:pt idx="644">
                  <c:v>44898.012499999997</c:v>
                </c:pt>
                <c:pt idx="645">
                  <c:v>44898.015972222223</c:v>
                </c:pt>
                <c:pt idx="646">
                  <c:v>44898.019444444442</c:v>
                </c:pt>
                <c:pt idx="647">
                  <c:v>44898.022916666669</c:v>
                </c:pt>
                <c:pt idx="648">
                  <c:v>44898.026388888888</c:v>
                </c:pt>
                <c:pt idx="649">
                  <c:v>44898.029861111114</c:v>
                </c:pt>
                <c:pt idx="650">
                  <c:v>44898.03402777778</c:v>
                </c:pt>
                <c:pt idx="651">
                  <c:v>44898.037499999999</c:v>
                </c:pt>
                <c:pt idx="652">
                  <c:v>44898.040972222225</c:v>
                </c:pt>
                <c:pt idx="653">
                  <c:v>44898.044444444444</c:v>
                </c:pt>
                <c:pt idx="654">
                  <c:v>44898.04791666667</c:v>
                </c:pt>
                <c:pt idx="655">
                  <c:v>44898.051388888889</c:v>
                </c:pt>
                <c:pt idx="656">
                  <c:v>44898.055555555555</c:v>
                </c:pt>
                <c:pt idx="657">
                  <c:v>44898.059027777781</c:v>
                </c:pt>
                <c:pt idx="658">
                  <c:v>44898.0625</c:v>
                </c:pt>
                <c:pt idx="659">
                  <c:v>44898.065972222219</c:v>
                </c:pt>
                <c:pt idx="660">
                  <c:v>44898.069444444445</c:v>
                </c:pt>
                <c:pt idx="661">
                  <c:v>44898.072916666664</c:v>
                </c:pt>
                <c:pt idx="662">
                  <c:v>44898.07708333333</c:v>
                </c:pt>
                <c:pt idx="663">
                  <c:v>44898.080555555556</c:v>
                </c:pt>
                <c:pt idx="664">
                  <c:v>44898.084027777775</c:v>
                </c:pt>
                <c:pt idx="665">
                  <c:v>44898.087500000001</c:v>
                </c:pt>
                <c:pt idx="666">
                  <c:v>44898.09097222222</c:v>
                </c:pt>
                <c:pt idx="667">
                  <c:v>44898.094444444447</c:v>
                </c:pt>
                <c:pt idx="668">
                  <c:v>44898.097916666666</c:v>
                </c:pt>
                <c:pt idx="669">
                  <c:v>44898.102083333331</c:v>
                </c:pt>
                <c:pt idx="670">
                  <c:v>44898.105555555558</c:v>
                </c:pt>
                <c:pt idx="671">
                  <c:v>44898.109027777777</c:v>
                </c:pt>
                <c:pt idx="672">
                  <c:v>44898.112500000003</c:v>
                </c:pt>
                <c:pt idx="673">
                  <c:v>44898.115972222222</c:v>
                </c:pt>
                <c:pt idx="674">
                  <c:v>44898.119444444441</c:v>
                </c:pt>
                <c:pt idx="675">
                  <c:v>44898.122916666667</c:v>
                </c:pt>
                <c:pt idx="676">
                  <c:v>44898.126388888886</c:v>
                </c:pt>
                <c:pt idx="677">
                  <c:v>44898.130555555559</c:v>
                </c:pt>
                <c:pt idx="678">
                  <c:v>44898.134027777778</c:v>
                </c:pt>
                <c:pt idx="679">
                  <c:v>44898.137499999997</c:v>
                </c:pt>
                <c:pt idx="680">
                  <c:v>44898.140972222223</c:v>
                </c:pt>
                <c:pt idx="681">
                  <c:v>44898.144444444442</c:v>
                </c:pt>
                <c:pt idx="682">
                  <c:v>44898.147916666669</c:v>
                </c:pt>
                <c:pt idx="683">
                  <c:v>44898.151388888888</c:v>
                </c:pt>
                <c:pt idx="684">
                  <c:v>44898.154861111114</c:v>
                </c:pt>
                <c:pt idx="685">
                  <c:v>44898.15902777778</c:v>
                </c:pt>
                <c:pt idx="686">
                  <c:v>44898.162499999999</c:v>
                </c:pt>
                <c:pt idx="687">
                  <c:v>44898.165972222225</c:v>
                </c:pt>
                <c:pt idx="688">
                  <c:v>44898.169444444444</c:v>
                </c:pt>
                <c:pt idx="689">
                  <c:v>44898.17291666667</c:v>
                </c:pt>
                <c:pt idx="690">
                  <c:v>44898.176388888889</c:v>
                </c:pt>
                <c:pt idx="691">
                  <c:v>44898.179861111108</c:v>
                </c:pt>
                <c:pt idx="692">
                  <c:v>44898.184027777781</c:v>
                </c:pt>
                <c:pt idx="693">
                  <c:v>44898.1875</c:v>
                </c:pt>
                <c:pt idx="694">
                  <c:v>44898.189583333333</c:v>
                </c:pt>
                <c:pt idx="695">
                  <c:v>44898.19027777778</c:v>
                </c:pt>
                <c:pt idx="696">
                  <c:v>44898.191666666666</c:v>
                </c:pt>
                <c:pt idx="697">
                  <c:v>44898.193749999999</c:v>
                </c:pt>
                <c:pt idx="698">
                  <c:v>44898.195833333331</c:v>
                </c:pt>
                <c:pt idx="699">
                  <c:v>44898.199305555558</c:v>
                </c:pt>
                <c:pt idx="700">
                  <c:v>44898.202777777777</c:v>
                </c:pt>
                <c:pt idx="701">
                  <c:v>44898.206944444442</c:v>
                </c:pt>
                <c:pt idx="702">
                  <c:v>44898.210416666669</c:v>
                </c:pt>
                <c:pt idx="703">
                  <c:v>44898.213888888888</c:v>
                </c:pt>
                <c:pt idx="704">
                  <c:v>44898.217361111114</c:v>
                </c:pt>
                <c:pt idx="705">
                  <c:v>44898.220833333333</c:v>
                </c:pt>
                <c:pt idx="706">
                  <c:v>44898.224305555559</c:v>
                </c:pt>
                <c:pt idx="707">
                  <c:v>44898.227777777778</c:v>
                </c:pt>
                <c:pt idx="708">
                  <c:v>44898.231249999997</c:v>
                </c:pt>
                <c:pt idx="709">
                  <c:v>44898.23541666667</c:v>
                </c:pt>
                <c:pt idx="710">
                  <c:v>44898.238888888889</c:v>
                </c:pt>
                <c:pt idx="711">
                  <c:v>44898.242361111108</c:v>
                </c:pt>
                <c:pt idx="712">
                  <c:v>44898.245833333334</c:v>
                </c:pt>
                <c:pt idx="713">
                  <c:v>44898.249305555553</c:v>
                </c:pt>
                <c:pt idx="714">
                  <c:v>44898.25277777778</c:v>
                </c:pt>
                <c:pt idx="715">
                  <c:v>44898.256249999999</c:v>
                </c:pt>
                <c:pt idx="716">
                  <c:v>44898.260416666664</c:v>
                </c:pt>
                <c:pt idx="717">
                  <c:v>44898.263888888891</c:v>
                </c:pt>
                <c:pt idx="718">
                  <c:v>44898.267361111109</c:v>
                </c:pt>
                <c:pt idx="719">
                  <c:v>44898.270833333336</c:v>
                </c:pt>
                <c:pt idx="720">
                  <c:v>44898.274305555555</c:v>
                </c:pt>
                <c:pt idx="721">
                  <c:v>44898.27847222222</c:v>
                </c:pt>
                <c:pt idx="722">
                  <c:v>44898.281944444447</c:v>
                </c:pt>
                <c:pt idx="723">
                  <c:v>44898.285416666666</c:v>
                </c:pt>
                <c:pt idx="724">
                  <c:v>44898.288888888892</c:v>
                </c:pt>
                <c:pt idx="725">
                  <c:v>44898.292361111111</c:v>
                </c:pt>
                <c:pt idx="726">
                  <c:v>44898.29583333333</c:v>
                </c:pt>
                <c:pt idx="727">
                  <c:v>44898.3</c:v>
                </c:pt>
                <c:pt idx="728">
                  <c:v>44898.303472222222</c:v>
                </c:pt>
                <c:pt idx="729">
                  <c:v>44898.306944444441</c:v>
                </c:pt>
                <c:pt idx="730">
                  <c:v>44898.310416666667</c:v>
                </c:pt>
                <c:pt idx="731">
                  <c:v>44898.313888888886</c:v>
                </c:pt>
                <c:pt idx="732">
                  <c:v>44898.317361111112</c:v>
                </c:pt>
                <c:pt idx="733">
                  <c:v>44898.320833333331</c:v>
                </c:pt>
                <c:pt idx="734">
                  <c:v>44898.324305555558</c:v>
                </c:pt>
                <c:pt idx="735">
                  <c:v>44898.328472222223</c:v>
                </c:pt>
                <c:pt idx="736">
                  <c:v>44898.331944444442</c:v>
                </c:pt>
                <c:pt idx="737">
                  <c:v>44898.335416666669</c:v>
                </c:pt>
                <c:pt idx="738">
                  <c:v>44898.338888888888</c:v>
                </c:pt>
                <c:pt idx="739">
                  <c:v>44898.342361111114</c:v>
                </c:pt>
                <c:pt idx="740">
                  <c:v>44898.345833333333</c:v>
                </c:pt>
                <c:pt idx="741">
                  <c:v>44898.349305555559</c:v>
                </c:pt>
                <c:pt idx="742">
                  <c:v>44898.352777777778</c:v>
                </c:pt>
                <c:pt idx="743">
                  <c:v>44898.353472222225</c:v>
                </c:pt>
                <c:pt idx="744">
                  <c:v>44898.355555555558</c:v>
                </c:pt>
                <c:pt idx="745">
                  <c:v>44898.356944444444</c:v>
                </c:pt>
                <c:pt idx="746">
                  <c:v>44898.357638888891</c:v>
                </c:pt>
                <c:pt idx="747">
                  <c:v>44898.359027777777</c:v>
                </c:pt>
                <c:pt idx="748">
                  <c:v>44898.36041666667</c:v>
                </c:pt>
                <c:pt idx="749">
                  <c:v>44898.361805555556</c:v>
                </c:pt>
                <c:pt idx="750">
                  <c:v>44898.363888888889</c:v>
                </c:pt>
                <c:pt idx="751">
                  <c:v>44898.366666666669</c:v>
                </c:pt>
                <c:pt idx="752">
                  <c:v>44898.370138888888</c:v>
                </c:pt>
                <c:pt idx="753">
                  <c:v>44898.373611111114</c:v>
                </c:pt>
                <c:pt idx="754">
                  <c:v>44898.377083333333</c:v>
                </c:pt>
                <c:pt idx="755">
                  <c:v>44898.380555555559</c:v>
                </c:pt>
                <c:pt idx="756">
                  <c:v>44898.384027777778</c:v>
                </c:pt>
                <c:pt idx="757">
                  <c:v>44898.387499999997</c:v>
                </c:pt>
                <c:pt idx="758">
                  <c:v>44898.39166666667</c:v>
                </c:pt>
                <c:pt idx="759">
                  <c:v>44898.395138888889</c:v>
                </c:pt>
                <c:pt idx="760">
                  <c:v>44898.398611111108</c:v>
                </c:pt>
                <c:pt idx="761">
                  <c:v>44898.402083333334</c:v>
                </c:pt>
                <c:pt idx="762">
                  <c:v>44898.405555555553</c:v>
                </c:pt>
                <c:pt idx="763">
                  <c:v>44898.409722222219</c:v>
                </c:pt>
                <c:pt idx="764">
                  <c:v>44898.413194444445</c:v>
                </c:pt>
                <c:pt idx="765">
                  <c:v>44898.416666666664</c:v>
                </c:pt>
                <c:pt idx="766">
                  <c:v>44898.420138888891</c:v>
                </c:pt>
                <c:pt idx="767">
                  <c:v>44898.423611111109</c:v>
                </c:pt>
                <c:pt idx="768">
                  <c:v>44898.427083333336</c:v>
                </c:pt>
                <c:pt idx="769">
                  <c:v>44898.431250000001</c:v>
                </c:pt>
                <c:pt idx="770">
                  <c:v>44898.43472222222</c:v>
                </c:pt>
                <c:pt idx="771">
                  <c:v>44898.438194444447</c:v>
                </c:pt>
                <c:pt idx="772">
                  <c:v>44898.441666666666</c:v>
                </c:pt>
                <c:pt idx="773">
                  <c:v>44898.445138888892</c:v>
                </c:pt>
                <c:pt idx="774">
                  <c:v>44898.448611111111</c:v>
                </c:pt>
                <c:pt idx="775">
                  <c:v>44898.45208333333</c:v>
                </c:pt>
                <c:pt idx="776">
                  <c:v>44898.455555555556</c:v>
                </c:pt>
                <c:pt idx="777">
                  <c:v>44898.459722222222</c:v>
                </c:pt>
                <c:pt idx="778">
                  <c:v>44898.463194444441</c:v>
                </c:pt>
                <c:pt idx="779">
                  <c:v>44898.466666666667</c:v>
                </c:pt>
                <c:pt idx="780">
                  <c:v>44898.470138888886</c:v>
                </c:pt>
                <c:pt idx="781">
                  <c:v>44898.473611111112</c:v>
                </c:pt>
                <c:pt idx="782">
                  <c:v>44898.477083333331</c:v>
                </c:pt>
                <c:pt idx="783">
                  <c:v>44898.480555555558</c:v>
                </c:pt>
                <c:pt idx="784">
                  <c:v>44898.484722222223</c:v>
                </c:pt>
                <c:pt idx="785">
                  <c:v>44898.488194444442</c:v>
                </c:pt>
                <c:pt idx="786">
                  <c:v>44898.491666666669</c:v>
                </c:pt>
                <c:pt idx="787">
                  <c:v>44898.495138888888</c:v>
                </c:pt>
                <c:pt idx="788">
                  <c:v>44898.498611111114</c:v>
                </c:pt>
                <c:pt idx="789">
                  <c:v>44898.502083333333</c:v>
                </c:pt>
                <c:pt idx="790">
                  <c:v>44898.505555555559</c:v>
                </c:pt>
                <c:pt idx="791">
                  <c:v>44898.509027777778</c:v>
                </c:pt>
                <c:pt idx="792">
                  <c:v>44898.513194444444</c:v>
                </c:pt>
                <c:pt idx="793">
                  <c:v>44898.51666666667</c:v>
                </c:pt>
                <c:pt idx="794">
                  <c:v>44898.520138888889</c:v>
                </c:pt>
                <c:pt idx="795">
                  <c:v>44898.524305555555</c:v>
                </c:pt>
                <c:pt idx="796">
                  <c:v>44898.527777777781</c:v>
                </c:pt>
                <c:pt idx="797">
                  <c:v>44898.531944444447</c:v>
                </c:pt>
                <c:pt idx="798">
                  <c:v>44898.535416666666</c:v>
                </c:pt>
                <c:pt idx="799">
                  <c:v>44898.538888888892</c:v>
                </c:pt>
                <c:pt idx="800">
                  <c:v>44898.542361111111</c:v>
                </c:pt>
                <c:pt idx="801">
                  <c:v>44898.54583333333</c:v>
                </c:pt>
                <c:pt idx="802">
                  <c:v>44898.549305555556</c:v>
                </c:pt>
                <c:pt idx="803">
                  <c:v>44898.552777777775</c:v>
                </c:pt>
                <c:pt idx="804">
                  <c:v>44898.556250000001</c:v>
                </c:pt>
                <c:pt idx="805">
                  <c:v>44898.560416666667</c:v>
                </c:pt>
                <c:pt idx="806">
                  <c:v>44898.563888888886</c:v>
                </c:pt>
                <c:pt idx="807">
                  <c:v>44898.567361111112</c:v>
                </c:pt>
                <c:pt idx="808">
                  <c:v>44898.570833333331</c:v>
                </c:pt>
                <c:pt idx="809">
                  <c:v>44898.574305555558</c:v>
                </c:pt>
                <c:pt idx="810">
                  <c:v>44898.577777777777</c:v>
                </c:pt>
                <c:pt idx="811">
                  <c:v>44898.581250000003</c:v>
                </c:pt>
                <c:pt idx="812">
                  <c:v>44898.585416666669</c:v>
                </c:pt>
                <c:pt idx="813">
                  <c:v>44898.588888888888</c:v>
                </c:pt>
                <c:pt idx="814">
                  <c:v>44898.592361111114</c:v>
                </c:pt>
                <c:pt idx="815">
                  <c:v>44898.595833333333</c:v>
                </c:pt>
                <c:pt idx="816">
                  <c:v>44898.599305555559</c:v>
                </c:pt>
                <c:pt idx="817">
                  <c:v>44898.602777777778</c:v>
                </c:pt>
                <c:pt idx="818">
                  <c:v>44898.606249999997</c:v>
                </c:pt>
                <c:pt idx="819">
                  <c:v>44898.609722222223</c:v>
                </c:pt>
                <c:pt idx="820">
                  <c:v>44898.613888888889</c:v>
                </c:pt>
                <c:pt idx="821">
                  <c:v>44898.617361111108</c:v>
                </c:pt>
                <c:pt idx="822">
                  <c:v>44898.620833333334</c:v>
                </c:pt>
                <c:pt idx="823">
                  <c:v>44898.625</c:v>
                </c:pt>
                <c:pt idx="824">
                  <c:v>44898.628472222219</c:v>
                </c:pt>
                <c:pt idx="825">
                  <c:v>44898.632638888892</c:v>
                </c:pt>
                <c:pt idx="826">
                  <c:v>44898.636111111111</c:v>
                </c:pt>
                <c:pt idx="827">
                  <c:v>44898.640277777777</c:v>
                </c:pt>
                <c:pt idx="828">
                  <c:v>44898.643750000003</c:v>
                </c:pt>
                <c:pt idx="829">
                  <c:v>44898.647222222222</c:v>
                </c:pt>
                <c:pt idx="830">
                  <c:v>44898.650694444441</c:v>
                </c:pt>
                <c:pt idx="831">
                  <c:v>44898.654166666667</c:v>
                </c:pt>
                <c:pt idx="832">
                  <c:v>44898.657638888886</c:v>
                </c:pt>
                <c:pt idx="833">
                  <c:v>44898.661805555559</c:v>
                </c:pt>
                <c:pt idx="834">
                  <c:v>44898.665277777778</c:v>
                </c:pt>
                <c:pt idx="835">
                  <c:v>44898.669444444444</c:v>
                </c:pt>
                <c:pt idx="836">
                  <c:v>44898.67291666667</c:v>
                </c:pt>
                <c:pt idx="837">
                  <c:v>44898.677083333336</c:v>
                </c:pt>
                <c:pt idx="838">
                  <c:v>44898.680555555555</c:v>
                </c:pt>
                <c:pt idx="839">
                  <c:v>44898.68472222222</c:v>
                </c:pt>
                <c:pt idx="840">
                  <c:v>44898.688194444447</c:v>
                </c:pt>
                <c:pt idx="841">
                  <c:v>44898.692361111112</c:v>
                </c:pt>
                <c:pt idx="842">
                  <c:v>44898.695833333331</c:v>
                </c:pt>
                <c:pt idx="843">
                  <c:v>44898.7</c:v>
                </c:pt>
                <c:pt idx="844">
                  <c:v>44898.703472222223</c:v>
                </c:pt>
                <c:pt idx="845">
                  <c:v>44898.706944444442</c:v>
                </c:pt>
                <c:pt idx="846">
                  <c:v>44898.710416666669</c:v>
                </c:pt>
                <c:pt idx="847">
                  <c:v>44898.713888888888</c:v>
                </c:pt>
                <c:pt idx="848">
                  <c:v>44898.717361111114</c:v>
                </c:pt>
                <c:pt idx="849">
                  <c:v>44898.720833333333</c:v>
                </c:pt>
                <c:pt idx="850">
                  <c:v>44898.724305555559</c:v>
                </c:pt>
                <c:pt idx="851">
                  <c:v>44898.728472222225</c:v>
                </c:pt>
                <c:pt idx="852">
                  <c:v>44898.731944444444</c:v>
                </c:pt>
                <c:pt idx="853">
                  <c:v>44898.73541666667</c:v>
                </c:pt>
                <c:pt idx="854">
                  <c:v>44898.738888888889</c:v>
                </c:pt>
                <c:pt idx="855">
                  <c:v>44898.742361111108</c:v>
                </c:pt>
                <c:pt idx="856">
                  <c:v>44898.745833333334</c:v>
                </c:pt>
                <c:pt idx="857">
                  <c:v>44898.749305555553</c:v>
                </c:pt>
                <c:pt idx="858">
                  <c:v>44898.753472222219</c:v>
                </c:pt>
                <c:pt idx="859">
                  <c:v>44898.756944444445</c:v>
                </c:pt>
                <c:pt idx="860">
                  <c:v>44898.760416666664</c:v>
                </c:pt>
                <c:pt idx="861">
                  <c:v>44898.763888888891</c:v>
                </c:pt>
                <c:pt idx="862">
                  <c:v>44898.767361111109</c:v>
                </c:pt>
                <c:pt idx="863">
                  <c:v>44898.770833333336</c:v>
                </c:pt>
                <c:pt idx="864">
                  <c:v>44898.774305555555</c:v>
                </c:pt>
                <c:pt idx="865">
                  <c:v>44898.777777777781</c:v>
                </c:pt>
                <c:pt idx="866">
                  <c:v>44898.781944444447</c:v>
                </c:pt>
                <c:pt idx="867">
                  <c:v>44898.785416666666</c:v>
                </c:pt>
                <c:pt idx="868">
                  <c:v>44898.788888888892</c:v>
                </c:pt>
                <c:pt idx="869">
                  <c:v>44898.793055555558</c:v>
                </c:pt>
                <c:pt idx="870">
                  <c:v>44898.796527777777</c:v>
                </c:pt>
                <c:pt idx="871">
                  <c:v>44898.800694444442</c:v>
                </c:pt>
                <c:pt idx="872">
                  <c:v>44898.804861111108</c:v>
                </c:pt>
                <c:pt idx="873">
                  <c:v>44898.808333333334</c:v>
                </c:pt>
                <c:pt idx="874">
                  <c:v>44898.8125</c:v>
                </c:pt>
                <c:pt idx="875">
                  <c:v>44898.815972222219</c:v>
                </c:pt>
                <c:pt idx="876">
                  <c:v>44898.820138888892</c:v>
                </c:pt>
                <c:pt idx="877">
                  <c:v>44898.823611111111</c:v>
                </c:pt>
                <c:pt idx="878">
                  <c:v>44898.82708333333</c:v>
                </c:pt>
                <c:pt idx="879">
                  <c:v>44898.830555555556</c:v>
                </c:pt>
                <c:pt idx="880">
                  <c:v>44898.834027777775</c:v>
                </c:pt>
                <c:pt idx="881">
                  <c:v>44898.837500000001</c:v>
                </c:pt>
                <c:pt idx="882">
                  <c:v>44898.841666666667</c:v>
                </c:pt>
                <c:pt idx="883">
                  <c:v>44898.845138888886</c:v>
                </c:pt>
                <c:pt idx="884">
                  <c:v>44898.848611111112</c:v>
                </c:pt>
                <c:pt idx="885">
                  <c:v>44898.852083333331</c:v>
                </c:pt>
                <c:pt idx="886">
                  <c:v>44898.853472222225</c:v>
                </c:pt>
                <c:pt idx="887">
                  <c:v>44898.856944444444</c:v>
                </c:pt>
                <c:pt idx="888">
                  <c:v>44898.85833333333</c:v>
                </c:pt>
                <c:pt idx="889">
                  <c:v>44898.859722222223</c:v>
                </c:pt>
                <c:pt idx="890">
                  <c:v>44898.861805555556</c:v>
                </c:pt>
                <c:pt idx="891">
                  <c:v>44898.865972222222</c:v>
                </c:pt>
                <c:pt idx="892">
                  <c:v>44898.869444444441</c:v>
                </c:pt>
                <c:pt idx="893">
                  <c:v>44898.872916666667</c:v>
                </c:pt>
                <c:pt idx="894">
                  <c:v>44898.876388888886</c:v>
                </c:pt>
                <c:pt idx="895">
                  <c:v>44898.879861111112</c:v>
                </c:pt>
                <c:pt idx="896">
                  <c:v>44898.883333333331</c:v>
                </c:pt>
                <c:pt idx="897">
                  <c:v>44898.887499999997</c:v>
                </c:pt>
                <c:pt idx="898">
                  <c:v>44898.890972222223</c:v>
                </c:pt>
                <c:pt idx="899">
                  <c:v>44898.894444444442</c:v>
                </c:pt>
                <c:pt idx="900">
                  <c:v>44898.897916666669</c:v>
                </c:pt>
                <c:pt idx="901">
                  <c:v>44898.901388888888</c:v>
                </c:pt>
                <c:pt idx="902">
                  <c:v>44898.904861111114</c:v>
                </c:pt>
                <c:pt idx="903">
                  <c:v>44898.908333333333</c:v>
                </c:pt>
                <c:pt idx="904">
                  <c:v>44898.911805555559</c:v>
                </c:pt>
                <c:pt idx="905">
                  <c:v>44898.915972222225</c:v>
                </c:pt>
                <c:pt idx="906">
                  <c:v>44898.919444444444</c:v>
                </c:pt>
                <c:pt idx="907">
                  <c:v>44898.92291666667</c:v>
                </c:pt>
                <c:pt idx="908">
                  <c:v>44898.926388888889</c:v>
                </c:pt>
                <c:pt idx="909">
                  <c:v>44898.929861111108</c:v>
                </c:pt>
                <c:pt idx="910">
                  <c:v>44898.933333333334</c:v>
                </c:pt>
                <c:pt idx="911">
                  <c:v>44898.936805555553</c:v>
                </c:pt>
                <c:pt idx="912">
                  <c:v>44898.940972222219</c:v>
                </c:pt>
                <c:pt idx="913">
                  <c:v>44898.944444444445</c:v>
                </c:pt>
                <c:pt idx="914">
                  <c:v>44898.947916666664</c:v>
                </c:pt>
                <c:pt idx="915">
                  <c:v>44898.951388888891</c:v>
                </c:pt>
                <c:pt idx="916">
                  <c:v>44898.954861111109</c:v>
                </c:pt>
                <c:pt idx="917">
                  <c:v>44898.959027777775</c:v>
                </c:pt>
                <c:pt idx="918">
                  <c:v>44898.962500000001</c:v>
                </c:pt>
                <c:pt idx="919">
                  <c:v>44898.96597222222</c:v>
                </c:pt>
                <c:pt idx="920">
                  <c:v>44898.969444444447</c:v>
                </c:pt>
                <c:pt idx="921">
                  <c:v>44898.972916666666</c:v>
                </c:pt>
                <c:pt idx="922">
                  <c:v>44898.976388888892</c:v>
                </c:pt>
                <c:pt idx="923">
                  <c:v>44898.980555555558</c:v>
                </c:pt>
                <c:pt idx="924">
                  <c:v>44898.984027777777</c:v>
                </c:pt>
                <c:pt idx="925">
                  <c:v>44898.987500000003</c:v>
                </c:pt>
                <c:pt idx="926">
                  <c:v>44898.990972222222</c:v>
                </c:pt>
                <c:pt idx="927">
                  <c:v>44898.994444444441</c:v>
                </c:pt>
                <c:pt idx="928">
                  <c:v>44898.997916666667</c:v>
                </c:pt>
                <c:pt idx="929">
                  <c:v>44899.001388888886</c:v>
                </c:pt>
                <c:pt idx="930">
                  <c:v>44899.004861111112</c:v>
                </c:pt>
                <c:pt idx="931">
                  <c:v>44899.009027777778</c:v>
                </c:pt>
                <c:pt idx="932">
                  <c:v>44899.012499999997</c:v>
                </c:pt>
                <c:pt idx="933">
                  <c:v>44899.015972222223</c:v>
                </c:pt>
                <c:pt idx="934">
                  <c:v>44899.019444444442</c:v>
                </c:pt>
                <c:pt idx="935">
                  <c:v>44899.020138888889</c:v>
                </c:pt>
                <c:pt idx="936">
                  <c:v>44899.021527777775</c:v>
                </c:pt>
                <c:pt idx="937">
                  <c:v>44899.022916666669</c:v>
                </c:pt>
                <c:pt idx="938">
                  <c:v>44899.023611111108</c:v>
                </c:pt>
                <c:pt idx="939">
                  <c:v>44899.025000000001</c:v>
                </c:pt>
                <c:pt idx="940">
                  <c:v>44899.026388888888</c:v>
                </c:pt>
                <c:pt idx="941">
                  <c:v>44899.027777777781</c:v>
                </c:pt>
                <c:pt idx="942">
                  <c:v>44899.029861111114</c:v>
                </c:pt>
                <c:pt idx="943">
                  <c:v>44899.031944444447</c:v>
                </c:pt>
                <c:pt idx="944">
                  <c:v>44899.035416666666</c:v>
                </c:pt>
                <c:pt idx="945">
                  <c:v>44899.038888888892</c:v>
                </c:pt>
                <c:pt idx="946">
                  <c:v>44899.043055555558</c:v>
                </c:pt>
                <c:pt idx="947">
                  <c:v>44899.046527777777</c:v>
                </c:pt>
                <c:pt idx="948">
                  <c:v>44899.05</c:v>
                </c:pt>
                <c:pt idx="949">
                  <c:v>44899.053472222222</c:v>
                </c:pt>
                <c:pt idx="950">
                  <c:v>44899.056944444441</c:v>
                </c:pt>
                <c:pt idx="951">
                  <c:v>44899.061111111114</c:v>
                </c:pt>
                <c:pt idx="952">
                  <c:v>44899.064583333333</c:v>
                </c:pt>
                <c:pt idx="953">
                  <c:v>44899.068055555559</c:v>
                </c:pt>
                <c:pt idx="954">
                  <c:v>44899.072222222225</c:v>
                </c:pt>
                <c:pt idx="955">
                  <c:v>44899.075694444444</c:v>
                </c:pt>
                <c:pt idx="956">
                  <c:v>44899.07916666667</c:v>
                </c:pt>
                <c:pt idx="957">
                  <c:v>44899.082638888889</c:v>
                </c:pt>
                <c:pt idx="958">
                  <c:v>44899.086111111108</c:v>
                </c:pt>
                <c:pt idx="959">
                  <c:v>44899.090277777781</c:v>
                </c:pt>
                <c:pt idx="960">
                  <c:v>44899.09375</c:v>
                </c:pt>
                <c:pt idx="961">
                  <c:v>44899.097222222219</c:v>
                </c:pt>
                <c:pt idx="962">
                  <c:v>44899.100694444445</c:v>
                </c:pt>
                <c:pt idx="963">
                  <c:v>44899.104166666664</c:v>
                </c:pt>
                <c:pt idx="964">
                  <c:v>44899.107638888891</c:v>
                </c:pt>
                <c:pt idx="965">
                  <c:v>44899.111805555556</c:v>
                </c:pt>
                <c:pt idx="966">
                  <c:v>44899.115277777775</c:v>
                </c:pt>
                <c:pt idx="967">
                  <c:v>44899.118750000001</c:v>
                </c:pt>
                <c:pt idx="968">
                  <c:v>44899.12222222222</c:v>
                </c:pt>
                <c:pt idx="969">
                  <c:v>44899.125694444447</c:v>
                </c:pt>
                <c:pt idx="970">
                  <c:v>44899.129166666666</c:v>
                </c:pt>
                <c:pt idx="971">
                  <c:v>44899.132638888892</c:v>
                </c:pt>
                <c:pt idx="972">
                  <c:v>44899.136805555558</c:v>
                </c:pt>
                <c:pt idx="973">
                  <c:v>44899.140277777777</c:v>
                </c:pt>
                <c:pt idx="974">
                  <c:v>44899.143750000003</c:v>
                </c:pt>
                <c:pt idx="975">
                  <c:v>44899.147222222222</c:v>
                </c:pt>
                <c:pt idx="976">
                  <c:v>44899.150694444441</c:v>
                </c:pt>
                <c:pt idx="977">
                  <c:v>44899.154166666667</c:v>
                </c:pt>
                <c:pt idx="978">
                  <c:v>44899.157638888886</c:v>
                </c:pt>
                <c:pt idx="979">
                  <c:v>44899.161111111112</c:v>
                </c:pt>
                <c:pt idx="980">
                  <c:v>44899.165277777778</c:v>
                </c:pt>
                <c:pt idx="981">
                  <c:v>44899.168749999997</c:v>
                </c:pt>
                <c:pt idx="982">
                  <c:v>44899.172222222223</c:v>
                </c:pt>
                <c:pt idx="983">
                  <c:v>44899.175694444442</c:v>
                </c:pt>
                <c:pt idx="984">
                  <c:v>44899.179166666669</c:v>
                </c:pt>
                <c:pt idx="985">
                  <c:v>44899.183333333334</c:v>
                </c:pt>
                <c:pt idx="986">
                  <c:v>44899.186805555553</c:v>
                </c:pt>
                <c:pt idx="987">
                  <c:v>44899.19027777778</c:v>
                </c:pt>
                <c:pt idx="988">
                  <c:v>44899.193749999999</c:v>
                </c:pt>
                <c:pt idx="989">
                  <c:v>44899.197222222225</c:v>
                </c:pt>
                <c:pt idx="990">
                  <c:v>44899.201388888891</c:v>
                </c:pt>
                <c:pt idx="991">
                  <c:v>44899.204861111109</c:v>
                </c:pt>
                <c:pt idx="992">
                  <c:v>44899.208333333336</c:v>
                </c:pt>
                <c:pt idx="993">
                  <c:v>44899.212500000001</c:v>
                </c:pt>
                <c:pt idx="994">
                  <c:v>44899.21597222222</c:v>
                </c:pt>
                <c:pt idx="995">
                  <c:v>44899.219444444447</c:v>
                </c:pt>
                <c:pt idx="996">
                  <c:v>44899.222916666666</c:v>
                </c:pt>
                <c:pt idx="997">
                  <c:v>44899.226388888892</c:v>
                </c:pt>
                <c:pt idx="998">
                  <c:v>44899.229861111111</c:v>
                </c:pt>
                <c:pt idx="999">
                  <c:v>44899.23333333333</c:v>
                </c:pt>
                <c:pt idx="1000">
                  <c:v>44899.237500000003</c:v>
                </c:pt>
                <c:pt idx="1001">
                  <c:v>44899.240972222222</c:v>
                </c:pt>
                <c:pt idx="1002">
                  <c:v>44899.244444444441</c:v>
                </c:pt>
                <c:pt idx="1003">
                  <c:v>44899.247916666667</c:v>
                </c:pt>
                <c:pt idx="1004">
                  <c:v>44899.251388888886</c:v>
                </c:pt>
                <c:pt idx="1005">
                  <c:v>44899.254861111112</c:v>
                </c:pt>
                <c:pt idx="1006">
                  <c:v>44899.258333333331</c:v>
                </c:pt>
                <c:pt idx="1007">
                  <c:v>44899.261805555558</c:v>
                </c:pt>
                <c:pt idx="1008">
                  <c:v>44899.265972222223</c:v>
                </c:pt>
                <c:pt idx="1009">
                  <c:v>44899.269444444442</c:v>
                </c:pt>
                <c:pt idx="1010">
                  <c:v>44899.272916666669</c:v>
                </c:pt>
                <c:pt idx="1011">
                  <c:v>44899.276388888888</c:v>
                </c:pt>
                <c:pt idx="1012">
                  <c:v>44899.279861111114</c:v>
                </c:pt>
                <c:pt idx="1013">
                  <c:v>44899.28402777778</c:v>
                </c:pt>
                <c:pt idx="1014">
                  <c:v>44899.287499999999</c:v>
                </c:pt>
                <c:pt idx="1015">
                  <c:v>44899.290972222225</c:v>
                </c:pt>
                <c:pt idx="1016">
                  <c:v>44899.294444444444</c:v>
                </c:pt>
                <c:pt idx="1017">
                  <c:v>44899.29791666667</c:v>
                </c:pt>
                <c:pt idx="1018">
                  <c:v>44899.302083333336</c:v>
                </c:pt>
                <c:pt idx="1019">
                  <c:v>44899.305555555555</c:v>
                </c:pt>
                <c:pt idx="1020">
                  <c:v>44899.309027777781</c:v>
                </c:pt>
                <c:pt idx="1021">
                  <c:v>44899.313194444447</c:v>
                </c:pt>
                <c:pt idx="1022">
                  <c:v>44899.316666666666</c:v>
                </c:pt>
                <c:pt idx="1023">
                  <c:v>44899.320138888892</c:v>
                </c:pt>
                <c:pt idx="1024">
                  <c:v>44899.323611111111</c:v>
                </c:pt>
                <c:pt idx="1025">
                  <c:v>44899.32708333333</c:v>
                </c:pt>
                <c:pt idx="1026">
                  <c:v>44899.331250000003</c:v>
                </c:pt>
                <c:pt idx="1027">
                  <c:v>44899.334722222222</c:v>
                </c:pt>
                <c:pt idx="1028">
                  <c:v>44899.338194444441</c:v>
                </c:pt>
                <c:pt idx="1029">
                  <c:v>44899.341666666667</c:v>
                </c:pt>
                <c:pt idx="1030">
                  <c:v>44899.345833333333</c:v>
                </c:pt>
                <c:pt idx="1031">
                  <c:v>44899.349305555559</c:v>
                </c:pt>
                <c:pt idx="1032">
                  <c:v>44899.352777777778</c:v>
                </c:pt>
                <c:pt idx="1033">
                  <c:v>44899.356249999997</c:v>
                </c:pt>
                <c:pt idx="1034">
                  <c:v>44899.359722222223</c:v>
                </c:pt>
                <c:pt idx="1035">
                  <c:v>44899.363194444442</c:v>
                </c:pt>
                <c:pt idx="1036">
                  <c:v>44899.366666666669</c:v>
                </c:pt>
                <c:pt idx="1037">
                  <c:v>44899.370833333334</c:v>
                </c:pt>
                <c:pt idx="1038">
                  <c:v>44899.374305555553</c:v>
                </c:pt>
                <c:pt idx="1039">
                  <c:v>44899.37777777778</c:v>
                </c:pt>
                <c:pt idx="1040">
                  <c:v>44899.381944444445</c:v>
                </c:pt>
                <c:pt idx="1041">
                  <c:v>44899.385416666664</c:v>
                </c:pt>
                <c:pt idx="1042">
                  <c:v>44899.388888888891</c:v>
                </c:pt>
                <c:pt idx="1043">
                  <c:v>44899.392361111109</c:v>
                </c:pt>
                <c:pt idx="1044">
                  <c:v>44899.395833333336</c:v>
                </c:pt>
                <c:pt idx="1045">
                  <c:v>44899.4</c:v>
                </c:pt>
                <c:pt idx="1046">
                  <c:v>44899.40347222222</c:v>
                </c:pt>
                <c:pt idx="1047">
                  <c:v>44899.406944444447</c:v>
                </c:pt>
                <c:pt idx="1048">
                  <c:v>44899.410416666666</c:v>
                </c:pt>
                <c:pt idx="1049">
                  <c:v>44899.413888888892</c:v>
                </c:pt>
                <c:pt idx="1050">
                  <c:v>44899.418055555558</c:v>
                </c:pt>
                <c:pt idx="1051">
                  <c:v>44899.421527777777</c:v>
                </c:pt>
                <c:pt idx="1052">
                  <c:v>44899.425000000003</c:v>
                </c:pt>
                <c:pt idx="1053">
                  <c:v>44899.429166666669</c:v>
                </c:pt>
                <c:pt idx="1054">
                  <c:v>44899.432638888888</c:v>
                </c:pt>
                <c:pt idx="1055">
                  <c:v>44899.436111111114</c:v>
                </c:pt>
                <c:pt idx="1056">
                  <c:v>44899.439583333333</c:v>
                </c:pt>
                <c:pt idx="1057">
                  <c:v>44899.443055555559</c:v>
                </c:pt>
                <c:pt idx="1058">
                  <c:v>44899.447222222225</c:v>
                </c:pt>
                <c:pt idx="1059">
                  <c:v>44899.450694444444</c:v>
                </c:pt>
                <c:pt idx="1060">
                  <c:v>44899.45416666667</c:v>
                </c:pt>
                <c:pt idx="1061">
                  <c:v>44899.458333333336</c:v>
                </c:pt>
                <c:pt idx="1062">
                  <c:v>44899.461805555555</c:v>
                </c:pt>
                <c:pt idx="1063">
                  <c:v>44899.465277777781</c:v>
                </c:pt>
                <c:pt idx="1064">
                  <c:v>44899.46875</c:v>
                </c:pt>
                <c:pt idx="1065">
                  <c:v>44899.472222222219</c:v>
                </c:pt>
                <c:pt idx="1066">
                  <c:v>44899.476388888892</c:v>
                </c:pt>
                <c:pt idx="1067">
                  <c:v>44899.479861111111</c:v>
                </c:pt>
                <c:pt idx="1068">
                  <c:v>44899.48333333333</c:v>
                </c:pt>
                <c:pt idx="1069">
                  <c:v>44899.486805555556</c:v>
                </c:pt>
                <c:pt idx="1070">
                  <c:v>44899.490277777775</c:v>
                </c:pt>
                <c:pt idx="1071">
                  <c:v>44899.493750000001</c:v>
                </c:pt>
                <c:pt idx="1072">
                  <c:v>44899.497916666667</c:v>
                </c:pt>
                <c:pt idx="1073">
                  <c:v>44899.501388888886</c:v>
                </c:pt>
                <c:pt idx="1074">
                  <c:v>44899.504861111112</c:v>
                </c:pt>
                <c:pt idx="1075">
                  <c:v>44899.508333333331</c:v>
                </c:pt>
                <c:pt idx="1076">
                  <c:v>44899.511805555558</c:v>
                </c:pt>
                <c:pt idx="1077">
                  <c:v>44899.515972222223</c:v>
                </c:pt>
                <c:pt idx="1078">
                  <c:v>44899.519444444442</c:v>
                </c:pt>
                <c:pt idx="1079">
                  <c:v>44899.522222222222</c:v>
                </c:pt>
                <c:pt idx="1080">
                  <c:v>44899.523611111108</c:v>
                </c:pt>
                <c:pt idx="1081">
                  <c:v>44899.525000000001</c:v>
                </c:pt>
                <c:pt idx="1082">
                  <c:v>44899.527083333334</c:v>
                </c:pt>
                <c:pt idx="1083">
                  <c:v>44899.529166666667</c:v>
                </c:pt>
                <c:pt idx="1084">
                  <c:v>44899.532638888886</c:v>
                </c:pt>
                <c:pt idx="1085">
                  <c:v>44899.536805555559</c:v>
                </c:pt>
                <c:pt idx="1086">
                  <c:v>44899.540972222225</c:v>
                </c:pt>
                <c:pt idx="1087">
                  <c:v>44899.544444444444</c:v>
                </c:pt>
                <c:pt idx="1088">
                  <c:v>44899.548611111109</c:v>
                </c:pt>
                <c:pt idx="1089">
                  <c:v>44899.552083333336</c:v>
                </c:pt>
                <c:pt idx="1090">
                  <c:v>44899.555555555555</c:v>
                </c:pt>
                <c:pt idx="1091">
                  <c:v>44899.559027777781</c:v>
                </c:pt>
                <c:pt idx="1092">
                  <c:v>44899.563194444447</c:v>
                </c:pt>
                <c:pt idx="1093">
                  <c:v>44899.566666666666</c:v>
                </c:pt>
                <c:pt idx="1094">
                  <c:v>44899.570138888892</c:v>
                </c:pt>
                <c:pt idx="1095">
                  <c:v>44899.574305555558</c:v>
                </c:pt>
                <c:pt idx="1096">
                  <c:v>44899.577777777777</c:v>
                </c:pt>
                <c:pt idx="1097">
                  <c:v>44899.581250000003</c:v>
                </c:pt>
                <c:pt idx="1098">
                  <c:v>44899.584722222222</c:v>
                </c:pt>
                <c:pt idx="1099">
                  <c:v>44899.588194444441</c:v>
                </c:pt>
                <c:pt idx="1100">
                  <c:v>44899.592361111114</c:v>
                </c:pt>
                <c:pt idx="1101">
                  <c:v>44899.595833333333</c:v>
                </c:pt>
                <c:pt idx="1102">
                  <c:v>44899.599305555559</c:v>
                </c:pt>
                <c:pt idx="1103">
                  <c:v>44899.602777777778</c:v>
                </c:pt>
                <c:pt idx="1104">
                  <c:v>44899.606249999997</c:v>
                </c:pt>
                <c:pt idx="1105">
                  <c:v>44899.61041666667</c:v>
                </c:pt>
                <c:pt idx="1106">
                  <c:v>44899.613888888889</c:v>
                </c:pt>
                <c:pt idx="1107">
                  <c:v>44899.617361111108</c:v>
                </c:pt>
                <c:pt idx="1108">
                  <c:v>44899.621527777781</c:v>
                </c:pt>
                <c:pt idx="1109">
                  <c:v>44899.625</c:v>
                </c:pt>
                <c:pt idx="1110">
                  <c:v>44899.628472222219</c:v>
                </c:pt>
                <c:pt idx="1111">
                  <c:v>44899.631944444445</c:v>
                </c:pt>
                <c:pt idx="1112">
                  <c:v>44899.635416666664</c:v>
                </c:pt>
                <c:pt idx="1113">
                  <c:v>44899.638888888891</c:v>
                </c:pt>
                <c:pt idx="1114">
                  <c:v>44899.642361111109</c:v>
                </c:pt>
                <c:pt idx="1115">
                  <c:v>44899.645833333336</c:v>
                </c:pt>
                <c:pt idx="1116">
                  <c:v>44899.65</c:v>
                </c:pt>
                <c:pt idx="1117">
                  <c:v>44899.65347222222</c:v>
                </c:pt>
                <c:pt idx="1118">
                  <c:v>44899.656944444447</c:v>
                </c:pt>
                <c:pt idx="1119">
                  <c:v>44899.660416666666</c:v>
                </c:pt>
                <c:pt idx="1120">
                  <c:v>44899.663888888892</c:v>
                </c:pt>
                <c:pt idx="1121">
                  <c:v>44899.667361111111</c:v>
                </c:pt>
                <c:pt idx="1122">
                  <c:v>44899.67083333333</c:v>
                </c:pt>
                <c:pt idx="1123">
                  <c:v>44899.675000000003</c:v>
                </c:pt>
                <c:pt idx="1124">
                  <c:v>44899.678472222222</c:v>
                </c:pt>
                <c:pt idx="1125">
                  <c:v>44899.681944444441</c:v>
                </c:pt>
                <c:pt idx="1126">
                  <c:v>44899.685416666667</c:v>
                </c:pt>
                <c:pt idx="1127">
                  <c:v>44899.686111111114</c:v>
                </c:pt>
                <c:pt idx="1128">
                  <c:v>44899.686805555553</c:v>
                </c:pt>
                <c:pt idx="1129">
                  <c:v>44899.688888888886</c:v>
                </c:pt>
                <c:pt idx="1130">
                  <c:v>44899.69027777778</c:v>
                </c:pt>
                <c:pt idx="1131">
                  <c:v>44899.691666666666</c:v>
                </c:pt>
                <c:pt idx="1132">
                  <c:v>44899.693055555559</c:v>
                </c:pt>
                <c:pt idx="1133">
                  <c:v>44899.694444444445</c:v>
                </c:pt>
                <c:pt idx="1134">
                  <c:v>44899.696527777778</c:v>
                </c:pt>
                <c:pt idx="1135">
                  <c:v>44899.698611111111</c:v>
                </c:pt>
                <c:pt idx="1136">
                  <c:v>44899.70208333333</c:v>
                </c:pt>
                <c:pt idx="1137">
                  <c:v>44899.705555555556</c:v>
                </c:pt>
                <c:pt idx="1138">
                  <c:v>44899.709027777775</c:v>
                </c:pt>
                <c:pt idx="1139">
                  <c:v>44899.713194444441</c:v>
                </c:pt>
                <c:pt idx="1140">
                  <c:v>44899.716666666667</c:v>
                </c:pt>
                <c:pt idx="1141">
                  <c:v>44899.720138888886</c:v>
                </c:pt>
                <c:pt idx="1142">
                  <c:v>44899.723611111112</c:v>
                </c:pt>
                <c:pt idx="1143">
                  <c:v>44899.727083333331</c:v>
                </c:pt>
                <c:pt idx="1144">
                  <c:v>44899.730555555558</c:v>
                </c:pt>
                <c:pt idx="1145">
                  <c:v>44899.734027777777</c:v>
                </c:pt>
                <c:pt idx="1146">
                  <c:v>44899.737500000003</c:v>
                </c:pt>
                <c:pt idx="1147">
                  <c:v>44899.741666666669</c:v>
                </c:pt>
                <c:pt idx="1148">
                  <c:v>44899.745138888888</c:v>
                </c:pt>
                <c:pt idx="1149">
                  <c:v>44899.748611111114</c:v>
                </c:pt>
                <c:pt idx="1150">
                  <c:v>44899.752083333333</c:v>
                </c:pt>
                <c:pt idx="1151">
                  <c:v>44899.755555555559</c:v>
                </c:pt>
                <c:pt idx="1152">
                  <c:v>44899.759027777778</c:v>
                </c:pt>
                <c:pt idx="1153">
                  <c:v>44899.762499999997</c:v>
                </c:pt>
                <c:pt idx="1154">
                  <c:v>44899.76666666667</c:v>
                </c:pt>
                <c:pt idx="1155">
                  <c:v>44899.770138888889</c:v>
                </c:pt>
                <c:pt idx="1156">
                  <c:v>44899.773611111108</c:v>
                </c:pt>
                <c:pt idx="1157">
                  <c:v>44899.777083333334</c:v>
                </c:pt>
                <c:pt idx="1158">
                  <c:v>44899.780555555553</c:v>
                </c:pt>
                <c:pt idx="1159">
                  <c:v>44899.78402777778</c:v>
                </c:pt>
                <c:pt idx="1160">
                  <c:v>44899.787499999999</c:v>
                </c:pt>
                <c:pt idx="1161">
                  <c:v>44899.790972222225</c:v>
                </c:pt>
                <c:pt idx="1162">
                  <c:v>44899.795138888891</c:v>
                </c:pt>
                <c:pt idx="1163">
                  <c:v>44899.798611111109</c:v>
                </c:pt>
                <c:pt idx="1164">
                  <c:v>44899.802083333336</c:v>
                </c:pt>
                <c:pt idx="1165">
                  <c:v>44899.806250000001</c:v>
                </c:pt>
                <c:pt idx="1166">
                  <c:v>44899.80972222222</c:v>
                </c:pt>
                <c:pt idx="1167">
                  <c:v>44899.813194444447</c:v>
                </c:pt>
                <c:pt idx="1168">
                  <c:v>44899.816666666666</c:v>
                </c:pt>
                <c:pt idx="1169">
                  <c:v>44899.820138888892</c:v>
                </c:pt>
                <c:pt idx="1170">
                  <c:v>44899.823611111111</c:v>
                </c:pt>
                <c:pt idx="1171">
                  <c:v>44899.82708333333</c:v>
                </c:pt>
                <c:pt idx="1172">
                  <c:v>44899.830555555556</c:v>
                </c:pt>
                <c:pt idx="1173">
                  <c:v>44899.834722222222</c:v>
                </c:pt>
                <c:pt idx="1174">
                  <c:v>44899.838194444441</c:v>
                </c:pt>
                <c:pt idx="1175">
                  <c:v>44899.841666666667</c:v>
                </c:pt>
                <c:pt idx="1176">
                  <c:v>44899.845138888886</c:v>
                </c:pt>
                <c:pt idx="1177">
                  <c:v>44899.848611111112</c:v>
                </c:pt>
                <c:pt idx="1178">
                  <c:v>44899.852083333331</c:v>
                </c:pt>
                <c:pt idx="1179">
                  <c:v>44899.856249999997</c:v>
                </c:pt>
                <c:pt idx="1180">
                  <c:v>44899.859722222223</c:v>
                </c:pt>
                <c:pt idx="1181">
                  <c:v>44899.863194444442</c:v>
                </c:pt>
                <c:pt idx="1182">
                  <c:v>44899.866666666669</c:v>
                </c:pt>
                <c:pt idx="1183">
                  <c:v>44899.870138888888</c:v>
                </c:pt>
                <c:pt idx="1184">
                  <c:v>44899.873611111114</c:v>
                </c:pt>
                <c:pt idx="1185">
                  <c:v>44899.877083333333</c:v>
                </c:pt>
                <c:pt idx="1186">
                  <c:v>44899.881249999999</c:v>
                </c:pt>
                <c:pt idx="1187">
                  <c:v>44899.884722222225</c:v>
                </c:pt>
                <c:pt idx="1188">
                  <c:v>44899.888194444444</c:v>
                </c:pt>
                <c:pt idx="1189">
                  <c:v>44899.89166666667</c:v>
                </c:pt>
                <c:pt idx="1190">
                  <c:v>44899.895138888889</c:v>
                </c:pt>
                <c:pt idx="1191">
                  <c:v>44899.898611111108</c:v>
                </c:pt>
                <c:pt idx="1192">
                  <c:v>44899.902083333334</c:v>
                </c:pt>
                <c:pt idx="1193">
                  <c:v>44899.905555555553</c:v>
                </c:pt>
                <c:pt idx="1194">
                  <c:v>44899.909722222219</c:v>
                </c:pt>
                <c:pt idx="1195">
                  <c:v>44899.913194444445</c:v>
                </c:pt>
                <c:pt idx="1196">
                  <c:v>44899.916666666664</c:v>
                </c:pt>
                <c:pt idx="1197">
                  <c:v>44899.920138888891</c:v>
                </c:pt>
                <c:pt idx="1198">
                  <c:v>44899.923611111109</c:v>
                </c:pt>
                <c:pt idx="1199">
                  <c:v>44899.927083333336</c:v>
                </c:pt>
                <c:pt idx="1200">
                  <c:v>44899.930555555555</c:v>
                </c:pt>
                <c:pt idx="1201">
                  <c:v>44899.93472222222</c:v>
                </c:pt>
                <c:pt idx="1202">
                  <c:v>44899.938194444447</c:v>
                </c:pt>
                <c:pt idx="1203">
                  <c:v>44899.941666666666</c:v>
                </c:pt>
                <c:pt idx="1204">
                  <c:v>44899.945138888892</c:v>
                </c:pt>
                <c:pt idx="1205">
                  <c:v>44899.949305555558</c:v>
                </c:pt>
                <c:pt idx="1206">
                  <c:v>44899.952777777777</c:v>
                </c:pt>
                <c:pt idx="1207">
                  <c:v>44899.956944444442</c:v>
                </c:pt>
                <c:pt idx="1208">
                  <c:v>44899.960416666669</c:v>
                </c:pt>
                <c:pt idx="1209">
                  <c:v>44899.964583333334</c:v>
                </c:pt>
                <c:pt idx="1210">
                  <c:v>44899.968055555553</c:v>
                </c:pt>
                <c:pt idx="1211">
                  <c:v>44899.972222222219</c:v>
                </c:pt>
                <c:pt idx="1212">
                  <c:v>44899.975694444445</c:v>
                </c:pt>
                <c:pt idx="1213">
                  <c:v>44899.979861111111</c:v>
                </c:pt>
                <c:pt idx="1214">
                  <c:v>44899.98333333333</c:v>
                </c:pt>
                <c:pt idx="1215">
                  <c:v>44899.987500000003</c:v>
                </c:pt>
                <c:pt idx="1216">
                  <c:v>44899.990972222222</c:v>
                </c:pt>
                <c:pt idx="1217">
                  <c:v>44899.995138888888</c:v>
                </c:pt>
                <c:pt idx="1218">
                  <c:v>44899.998611111114</c:v>
                </c:pt>
                <c:pt idx="1219">
                  <c:v>44900.002083333333</c:v>
                </c:pt>
                <c:pt idx="1220">
                  <c:v>44900.005555555559</c:v>
                </c:pt>
                <c:pt idx="1221">
                  <c:v>44900.009722222225</c:v>
                </c:pt>
                <c:pt idx="1222">
                  <c:v>44900.013194444444</c:v>
                </c:pt>
                <c:pt idx="1223">
                  <c:v>44900.01666666667</c:v>
                </c:pt>
                <c:pt idx="1224">
                  <c:v>44900.020138888889</c:v>
                </c:pt>
                <c:pt idx="1225">
                  <c:v>44900.024305555555</c:v>
                </c:pt>
                <c:pt idx="1226">
                  <c:v>44900.027777777781</c:v>
                </c:pt>
                <c:pt idx="1227">
                  <c:v>44900.03125</c:v>
                </c:pt>
                <c:pt idx="1228">
                  <c:v>44900.034722222219</c:v>
                </c:pt>
                <c:pt idx="1229">
                  <c:v>44900.038194444445</c:v>
                </c:pt>
                <c:pt idx="1230">
                  <c:v>44900.042361111111</c:v>
                </c:pt>
                <c:pt idx="1231">
                  <c:v>44900.04583333333</c:v>
                </c:pt>
                <c:pt idx="1232">
                  <c:v>44900.049305555556</c:v>
                </c:pt>
                <c:pt idx="1233">
                  <c:v>44900.053472222222</c:v>
                </c:pt>
                <c:pt idx="1234">
                  <c:v>44900.056944444441</c:v>
                </c:pt>
                <c:pt idx="1235">
                  <c:v>44900.060416666667</c:v>
                </c:pt>
                <c:pt idx="1236">
                  <c:v>44900.063888888886</c:v>
                </c:pt>
                <c:pt idx="1237">
                  <c:v>44900.067361111112</c:v>
                </c:pt>
                <c:pt idx="1238">
                  <c:v>44900.071527777778</c:v>
                </c:pt>
                <c:pt idx="1239">
                  <c:v>44900.074999999997</c:v>
                </c:pt>
                <c:pt idx="1240">
                  <c:v>44900.078472222223</c:v>
                </c:pt>
                <c:pt idx="1241">
                  <c:v>44900.081944444442</c:v>
                </c:pt>
                <c:pt idx="1242">
                  <c:v>44900.085416666669</c:v>
                </c:pt>
                <c:pt idx="1243">
                  <c:v>44900.089583333334</c:v>
                </c:pt>
                <c:pt idx="1244">
                  <c:v>44900.093055555553</c:v>
                </c:pt>
                <c:pt idx="1245">
                  <c:v>44900.09652777778</c:v>
                </c:pt>
                <c:pt idx="1246">
                  <c:v>44900.100694444445</c:v>
                </c:pt>
                <c:pt idx="1247">
                  <c:v>44900.104166666664</c:v>
                </c:pt>
                <c:pt idx="1248">
                  <c:v>44900.107638888891</c:v>
                </c:pt>
                <c:pt idx="1249">
                  <c:v>44900.111111111109</c:v>
                </c:pt>
                <c:pt idx="1250">
                  <c:v>44900.114583333336</c:v>
                </c:pt>
                <c:pt idx="1251">
                  <c:v>44900.118750000001</c:v>
                </c:pt>
                <c:pt idx="1252">
                  <c:v>44900.12222222222</c:v>
                </c:pt>
                <c:pt idx="1253">
                  <c:v>44900.125694444447</c:v>
                </c:pt>
                <c:pt idx="1254">
                  <c:v>44900.129166666666</c:v>
                </c:pt>
                <c:pt idx="1255">
                  <c:v>44900.133333333331</c:v>
                </c:pt>
                <c:pt idx="1256">
                  <c:v>44900.136805555558</c:v>
                </c:pt>
                <c:pt idx="1257">
                  <c:v>44900.140277777777</c:v>
                </c:pt>
                <c:pt idx="1258">
                  <c:v>44900.143750000003</c:v>
                </c:pt>
                <c:pt idx="1259">
                  <c:v>44900.147916666669</c:v>
                </c:pt>
                <c:pt idx="1260">
                  <c:v>44900.151388888888</c:v>
                </c:pt>
                <c:pt idx="1261">
                  <c:v>44900.154861111114</c:v>
                </c:pt>
                <c:pt idx="1262">
                  <c:v>44900.158333333333</c:v>
                </c:pt>
                <c:pt idx="1263">
                  <c:v>44900.161805555559</c:v>
                </c:pt>
                <c:pt idx="1264">
                  <c:v>44900.165972222225</c:v>
                </c:pt>
                <c:pt idx="1265">
                  <c:v>44900.169444444444</c:v>
                </c:pt>
                <c:pt idx="1266">
                  <c:v>44900.17291666667</c:v>
                </c:pt>
                <c:pt idx="1267">
                  <c:v>44900.177083333336</c:v>
                </c:pt>
                <c:pt idx="1268">
                  <c:v>44900.180555555555</c:v>
                </c:pt>
                <c:pt idx="1269">
                  <c:v>44900.184027777781</c:v>
                </c:pt>
                <c:pt idx="1270">
                  <c:v>44900.1875</c:v>
                </c:pt>
                <c:pt idx="1271">
                  <c:v>44900.189583333333</c:v>
                </c:pt>
                <c:pt idx="1272">
                  <c:v>44900.190972222219</c:v>
                </c:pt>
                <c:pt idx="1273">
                  <c:v>44900.192361111112</c:v>
                </c:pt>
                <c:pt idx="1274">
                  <c:v>44900.193749999999</c:v>
                </c:pt>
                <c:pt idx="1275">
                  <c:v>44900.197222222225</c:v>
                </c:pt>
                <c:pt idx="1276">
                  <c:v>44900.200694444444</c:v>
                </c:pt>
                <c:pt idx="1277">
                  <c:v>44900.20416666667</c:v>
                </c:pt>
                <c:pt idx="1278">
                  <c:v>44900.207638888889</c:v>
                </c:pt>
                <c:pt idx="1279">
                  <c:v>44900.211111111108</c:v>
                </c:pt>
                <c:pt idx="1280">
                  <c:v>44900.215277777781</c:v>
                </c:pt>
                <c:pt idx="1281">
                  <c:v>44900.21875</c:v>
                </c:pt>
                <c:pt idx="1282">
                  <c:v>44900.222222222219</c:v>
                </c:pt>
                <c:pt idx="1283">
                  <c:v>44900.225694444445</c:v>
                </c:pt>
                <c:pt idx="1284">
                  <c:v>44900.229166666664</c:v>
                </c:pt>
                <c:pt idx="1285">
                  <c:v>44900.23333333333</c:v>
                </c:pt>
                <c:pt idx="1286">
                  <c:v>44900.236805555556</c:v>
                </c:pt>
                <c:pt idx="1287">
                  <c:v>44900.240277777775</c:v>
                </c:pt>
                <c:pt idx="1288">
                  <c:v>44900.243750000001</c:v>
                </c:pt>
                <c:pt idx="1289">
                  <c:v>44900.24722222222</c:v>
                </c:pt>
                <c:pt idx="1290">
                  <c:v>44900.251388888886</c:v>
                </c:pt>
                <c:pt idx="1291">
                  <c:v>44900.254861111112</c:v>
                </c:pt>
                <c:pt idx="1292">
                  <c:v>44900.258333333331</c:v>
                </c:pt>
                <c:pt idx="1293">
                  <c:v>44900.262499999997</c:v>
                </c:pt>
                <c:pt idx="1294">
                  <c:v>44900.265972222223</c:v>
                </c:pt>
                <c:pt idx="1295">
                  <c:v>44900.269444444442</c:v>
                </c:pt>
                <c:pt idx="1296">
                  <c:v>44900.272916666669</c:v>
                </c:pt>
                <c:pt idx="1297">
                  <c:v>44900.276388888888</c:v>
                </c:pt>
                <c:pt idx="1298">
                  <c:v>44900.280555555553</c:v>
                </c:pt>
                <c:pt idx="1299">
                  <c:v>44900.28402777778</c:v>
                </c:pt>
                <c:pt idx="1300">
                  <c:v>44900.287499999999</c:v>
                </c:pt>
                <c:pt idx="1301">
                  <c:v>44900.290972222225</c:v>
                </c:pt>
                <c:pt idx="1302">
                  <c:v>44900.295138888891</c:v>
                </c:pt>
                <c:pt idx="1303">
                  <c:v>44900.298611111109</c:v>
                </c:pt>
                <c:pt idx="1304">
                  <c:v>44900.302083333336</c:v>
                </c:pt>
                <c:pt idx="1305">
                  <c:v>44900.305555555555</c:v>
                </c:pt>
                <c:pt idx="1306">
                  <c:v>44900.30972222222</c:v>
                </c:pt>
                <c:pt idx="1307">
                  <c:v>44900.313194444447</c:v>
                </c:pt>
                <c:pt idx="1308">
                  <c:v>44900.316666666666</c:v>
                </c:pt>
                <c:pt idx="1309">
                  <c:v>44900.320138888892</c:v>
                </c:pt>
                <c:pt idx="1310">
                  <c:v>44900.323611111111</c:v>
                </c:pt>
                <c:pt idx="1311">
                  <c:v>44900.327777777777</c:v>
                </c:pt>
                <c:pt idx="1312">
                  <c:v>44900.331250000003</c:v>
                </c:pt>
                <c:pt idx="1313">
                  <c:v>44900.334722222222</c:v>
                </c:pt>
                <c:pt idx="1314">
                  <c:v>44900.338888888888</c:v>
                </c:pt>
                <c:pt idx="1315">
                  <c:v>44900.342361111114</c:v>
                </c:pt>
                <c:pt idx="1316">
                  <c:v>44900.345833333333</c:v>
                </c:pt>
                <c:pt idx="1317">
                  <c:v>44900.349305555559</c:v>
                </c:pt>
                <c:pt idx="1318">
                  <c:v>44900.352777777778</c:v>
                </c:pt>
                <c:pt idx="1319">
                  <c:v>44900.353472222225</c:v>
                </c:pt>
                <c:pt idx="1320">
                  <c:v>44900.355555555558</c:v>
                </c:pt>
                <c:pt idx="1321">
                  <c:v>44900.356944444444</c:v>
                </c:pt>
                <c:pt idx="1322">
                  <c:v>44900.35833333333</c:v>
                </c:pt>
                <c:pt idx="1323">
                  <c:v>44900.359722222223</c:v>
                </c:pt>
                <c:pt idx="1324">
                  <c:v>44900.36041666667</c:v>
                </c:pt>
                <c:pt idx="1325">
                  <c:v>44900.362500000003</c:v>
                </c:pt>
                <c:pt idx="1326">
                  <c:v>44900.364583333336</c:v>
                </c:pt>
                <c:pt idx="1327">
                  <c:v>44900.367361111108</c:v>
                </c:pt>
                <c:pt idx="1328">
                  <c:v>44900.370833333334</c:v>
                </c:pt>
                <c:pt idx="1329">
                  <c:v>44900.375</c:v>
                </c:pt>
                <c:pt idx="1330">
                  <c:v>44900.378472222219</c:v>
                </c:pt>
                <c:pt idx="1331">
                  <c:v>44900.381944444445</c:v>
                </c:pt>
                <c:pt idx="1332">
                  <c:v>44900.386111111111</c:v>
                </c:pt>
                <c:pt idx="1333">
                  <c:v>44900.38958333333</c:v>
                </c:pt>
                <c:pt idx="1334">
                  <c:v>44900.393055555556</c:v>
                </c:pt>
                <c:pt idx="1335">
                  <c:v>44900.396527777775</c:v>
                </c:pt>
                <c:pt idx="1336">
                  <c:v>44900.4</c:v>
                </c:pt>
                <c:pt idx="1337">
                  <c:v>44900.404166666667</c:v>
                </c:pt>
                <c:pt idx="1338">
                  <c:v>44900.407638888886</c:v>
                </c:pt>
                <c:pt idx="1339">
                  <c:v>44900.411111111112</c:v>
                </c:pt>
                <c:pt idx="1340">
                  <c:v>44900.414583333331</c:v>
                </c:pt>
                <c:pt idx="1341">
                  <c:v>44900.418055555558</c:v>
                </c:pt>
                <c:pt idx="1342">
                  <c:v>44900.422222222223</c:v>
                </c:pt>
                <c:pt idx="1343">
                  <c:v>44900.425694444442</c:v>
                </c:pt>
                <c:pt idx="1344">
                  <c:v>44900.429166666669</c:v>
                </c:pt>
                <c:pt idx="1345">
                  <c:v>44900.433333333334</c:v>
                </c:pt>
                <c:pt idx="1346">
                  <c:v>44900.436805555553</c:v>
                </c:pt>
                <c:pt idx="1347">
                  <c:v>44900.44027777778</c:v>
                </c:pt>
                <c:pt idx="1348">
                  <c:v>44900.443749999999</c:v>
                </c:pt>
                <c:pt idx="1349">
                  <c:v>44900.447222222225</c:v>
                </c:pt>
                <c:pt idx="1350">
                  <c:v>44900.451388888891</c:v>
                </c:pt>
                <c:pt idx="1351">
                  <c:v>44900.454861111109</c:v>
                </c:pt>
                <c:pt idx="1352">
                  <c:v>44900.458333333336</c:v>
                </c:pt>
                <c:pt idx="1353">
                  <c:v>44900.462500000001</c:v>
                </c:pt>
                <c:pt idx="1354">
                  <c:v>44900.46597222222</c:v>
                </c:pt>
                <c:pt idx="1355">
                  <c:v>44900.469444444447</c:v>
                </c:pt>
                <c:pt idx="1356">
                  <c:v>44900.472916666666</c:v>
                </c:pt>
                <c:pt idx="1357">
                  <c:v>44900.476388888892</c:v>
                </c:pt>
                <c:pt idx="1358">
                  <c:v>44900.480555555558</c:v>
                </c:pt>
                <c:pt idx="1359">
                  <c:v>44900.484027777777</c:v>
                </c:pt>
                <c:pt idx="1360">
                  <c:v>44900.487500000003</c:v>
                </c:pt>
                <c:pt idx="1361">
                  <c:v>44900.490972222222</c:v>
                </c:pt>
                <c:pt idx="1362">
                  <c:v>44900.494444444441</c:v>
                </c:pt>
                <c:pt idx="1363">
                  <c:v>44900.498611111114</c:v>
                </c:pt>
                <c:pt idx="1364">
                  <c:v>44900.502083333333</c:v>
                </c:pt>
                <c:pt idx="1365">
                  <c:v>44900.505555555559</c:v>
                </c:pt>
                <c:pt idx="1366">
                  <c:v>44900.509722222225</c:v>
                </c:pt>
                <c:pt idx="1367">
                  <c:v>44900.513194444444</c:v>
                </c:pt>
                <c:pt idx="1368">
                  <c:v>44900.51666666667</c:v>
                </c:pt>
                <c:pt idx="1369">
                  <c:v>44900.520138888889</c:v>
                </c:pt>
                <c:pt idx="1370">
                  <c:v>44900.523611111108</c:v>
                </c:pt>
                <c:pt idx="1371">
                  <c:v>44900.527777777781</c:v>
                </c:pt>
                <c:pt idx="1372">
                  <c:v>44900.53125</c:v>
                </c:pt>
                <c:pt idx="1373">
                  <c:v>44900.534722222219</c:v>
                </c:pt>
                <c:pt idx="1374">
                  <c:v>44900.538194444445</c:v>
                </c:pt>
                <c:pt idx="1375">
                  <c:v>44900.541666666664</c:v>
                </c:pt>
                <c:pt idx="1376">
                  <c:v>44900.54583333333</c:v>
                </c:pt>
                <c:pt idx="1377">
                  <c:v>44900.549305555556</c:v>
                </c:pt>
                <c:pt idx="1378">
                  <c:v>44900.552777777775</c:v>
                </c:pt>
                <c:pt idx="1379">
                  <c:v>44900.556944444441</c:v>
                </c:pt>
                <c:pt idx="1380">
                  <c:v>44900.560416666667</c:v>
                </c:pt>
                <c:pt idx="1381">
                  <c:v>44900.563888888886</c:v>
                </c:pt>
                <c:pt idx="1382">
                  <c:v>44900.568055555559</c:v>
                </c:pt>
                <c:pt idx="1383">
                  <c:v>44900.571527777778</c:v>
                </c:pt>
                <c:pt idx="1384">
                  <c:v>44900.574999999997</c:v>
                </c:pt>
                <c:pt idx="1385">
                  <c:v>44900.578472222223</c:v>
                </c:pt>
                <c:pt idx="1386">
                  <c:v>44900.581944444442</c:v>
                </c:pt>
                <c:pt idx="1387">
                  <c:v>44900.586111111108</c:v>
                </c:pt>
                <c:pt idx="1388">
                  <c:v>44900.589583333334</c:v>
                </c:pt>
                <c:pt idx="1389">
                  <c:v>44900.593055555553</c:v>
                </c:pt>
                <c:pt idx="1390">
                  <c:v>44900.59652777778</c:v>
                </c:pt>
                <c:pt idx="1391">
                  <c:v>44900.6</c:v>
                </c:pt>
                <c:pt idx="1392">
                  <c:v>44900.604166666664</c:v>
                </c:pt>
                <c:pt idx="1393">
                  <c:v>44900.607638888891</c:v>
                </c:pt>
                <c:pt idx="1394">
                  <c:v>44900.611111111109</c:v>
                </c:pt>
                <c:pt idx="1395">
                  <c:v>44900.614583333336</c:v>
                </c:pt>
                <c:pt idx="1396">
                  <c:v>44900.618055555555</c:v>
                </c:pt>
                <c:pt idx="1397">
                  <c:v>44900.62222222222</c:v>
                </c:pt>
                <c:pt idx="1398">
                  <c:v>44900.625694444447</c:v>
                </c:pt>
                <c:pt idx="1399">
                  <c:v>44900.629166666666</c:v>
                </c:pt>
                <c:pt idx="1400">
                  <c:v>44900.633333333331</c:v>
                </c:pt>
                <c:pt idx="1401">
                  <c:v>44900.636805555558</c:v>
                </c:pt>
                <c:pt idx="1402">
                  <c:v>44900.640277777777</c:v>
                </c:pt>
                <c:pt idx="1403">
                  <c:v>44900.643750000003</c:v>
                </c:pt>
                <c:pt idx="1404">
                  <c:v>44900.647222222222</c:v>
                </c:pt>
                <c:pt idx="1405">
                  <c:v>44900.651388888888</c:v>
                </c:pt>
                <c:pt idx="1406">
                  <c:v>44900.654861111114</c:v>
                </c:pt>
                <c:pt idx="1407">
                  <c:v>44900.658333333333</c:v>
                </c:pt>
                <c:pt idx="1408">
                  <c:v>44900.661805555559</c:v>
                </c:pt>
                <c:pt idx="1409">
                  <c:v>44900.665972222225</c:v>
                </c:pt>
                <c:pt idx="1410">
                  <c:v>44900.669444444444</c:v>
                </c:pt>
                <c:pt idx="1411">
                  <c:v>44900.67291666667</c:v>
                </c:pt>
                <c:pt idx="1412">
                  <c:v>44900.676388888889</c:v>
                </c:pt>
                <c:pt idx="1413">
                  <c:v>44900.680555555555</c:v>
                </c:pt>
                <c:pt idx="1414">
                  <c:v>44900.684027777781</c:v>
                </c:pt>
                <c:pt idx="1415">
                  <c:v>44900.6875</c:v>
                </c:pt>
                <c:pt idx="1416">
                  <c:v>44900.690972222219</c:v>
                </c:pt>
                <c:pt idx="1417">
                  <c:v>44900.694444444445</c:v>
                </c:pt>
                <c:pt idx="1418">
                  <c:v>44900.698611111111</c:v>
                </c:pt>
                <c:pt idx="1419">
                  <c:v>44900.70208333333</c:v>
                </c:pt>
                <c:pt idx="1420">
                  <c:v>44900.705555555556</c:v>
                </c:pt>
                <c:pt idx="1421">
                  <c:v>44900.709722222222</c:v>
                </c:pt>
                <c:pt idx="1422">
                  <c:v>44900.713194444441</c:v>
                </c:pt>
                <c:pt idx="1423">
                  <c:v>44900.716666666667</c:v>
                </c:pt>
                <c:pt idx="1424">
                  <c:v>44900.720138888886</c:v>
                </c:pt>
                <c:pt idx="1425">
                  <c:v>44900.723611111112</c:v>
                </c:pt>
                <c:pt idx="1426">
                  <c:v>44900.727777777778</c:v>
                </c:pt>
                <c:pt idx="1427">
                  <c:v>44900.731249999997</c:v>
                </c:pt>
                <c:pt idx="1428">
                  <c:v>44900.734722222223</c:v>
                </c:pt>
                <c:pt idx="1429">
                  <c:v>44900.738194444442</c:v>
                </c:pt>
                <c:pt idx="1430">
                  <c:v>44900.741666666669</c:v>
                </c:pt>
                <c:pt idx="1431">
                  <c:v>44900.745138888888</c:v>
                </c:pt>
                <c:pt idx="1432">
                  <c:v>44900.749305555553</c:v>
                </c:pt>
                <c:pt idx="1433">
                  <c:v>44900.75277777778</c:v>
                </c:pt>
                <c:pt idx="1434">
                  <c:v>44900.756249999999</c:v>
                </c:pt>
                <c:pt idx="1435">
                  <c:v>44900.759722222225</c:v>
                </c:pt>
                <c:pt idx="1436">
                  <c:v>44900.763194444444</c:v>
                </c:pt>
                <c:pt idx="1437">
                  <c:v>44900.76666666667</c:v>
                </c:pt>
                <c:pt idx="1438">
                  <c:v>44900.770138888889</c:v>
                </c:pt>
                <c:pt idx="1439">
                  <c:v>44900.774305555555</c:v>
                </c:pt>
                <c:pt idx="1440">
                  <c:v>44900.777777777781</c:v>
                </c:pt>
                <c:pt idx="1441">
                  <c:v>44900.78125</c:v>
                </c:pt>
                <c:pt idx="1442">
                  <c:v>44900.784722222219</c:v>
                </c:pt>
                <c:pt idx="1443">
                  <c:v>44900.788194444445</c:v>
                </c:pt>
                <c:pt idx="1444">
                  <c:v>44900.791666666664</c:v>
                </c:pt>
                <c:pt idx="1445">
                  <c:v>44900.795138888891</c:v>
                </c:pt>
                <c:pt idx="1446">
                  <c:v>44900.798611111109</c:v>
                </c:pt>
                <c:pt idx="1447">
                  <c:v>44900.802777777775</c:v>
                </c:pt>
                <c:pt idx="1448">
                  <c:v>44900.806250000001</c:v>
                </c:pt>
                <c:pt idx="1449">
                  <c:v>44900.80972222222</c:v>
                </c:pt>
                <c:pt idx="1450">
                  <c:v>44900.813194444447</c:v>
                </c:pt>
                <c:pt idx="1451">
                  <c:v>44900.816666666666</c:v>
                </c:pt>
                <c:pt idx="1452">
                  <c:v>44900.820138888892</c:v>
                </c:pt>
                <c:pt idx="1453">
                  <c:v>44900.823611111111</c:v>
                </c:pt>
                <c:pt idx="1454">
                  <c:v>44900.82708333333</c:v>
                </c:pt>
                <c:pt idx="1455">
                  <c:v>44900.831250000003</c:v>
                </c:pt>
                <c:pt idx="1456">
                  <c:v>44900.834722222222</c:v>
                </c:pt>
                <c:pt idx="1457">
                  <c:v>44900.838194444441</c:v>
                </c:pt>
                <c:pt idx="1458">
                  <c:v>44900.842361111114</c:v>
                </c:pt>
                <c:pt idx="1459">
                  <c:v>44900.845833333333</c:v>
                </c:pt>
                <c:pt idx="1460">
                  <c:v>44900.849305555559</c:v>
                </c:pt>
                <c:pt idx="1461">
                  <c:v>44900.852777777778</c:v>
                </c:pt>
                <c:pt idx="1462">
                  <c:v>44900.855555555558</c:v>
                </c:pt>
                <c:pt idx="1463">
                  <c:v>44900.856944444444</c:v>
                </c:pt>
                <c:pt idx="1464">
                  <c:v>44900.85833333333</c:v>
                </c:pt>
                <c:pt idx="1465">
                  <c:v>44900.859722222223</c:v>
                </c:pt>
                <c:pt idx="1466">
                  <c:v>44900.861111111109</c:v>
                </c:pt>
                <c:pt idx="1467">
                  <c:v>44900.865277777775</c:v>
                </c:pt>
                <c:pt idx="1468">
                  <c:v>44900.868750000001</c:v>
                </c:pt>
                <c:pt idx="1469">
                  <c:v>44900.87222222222</c:v>
                </c:pt>
                <c:pt idx="1470">
                  <c:v>44900.875694444447</c:v>
                </c:pt>
                <c:pt idx="1471">
                  <c:v>44900.879166666666</c:v>
                </c:pt>
                <c:pt idx="1472">
                  <c:v>44900.882638888892</c:v>
                </c:pt>
                <c:pt idx="1473">
                  <c:v>44900.886111111111</c:v>
                </c:pt>
                <c:pt idx="1474">
                  <c:v>44900.890277777777</c:v>
                </c:pt>
                <c:pt idx="1475">
                  <c:v>44900.893750000003</c:v>
                </c:pt>
                <c:pt idx="1476">
                  <c:v>44900.897222222222</c:v>
                </c:pt>
                <c:pt idx="1477">
                  <c:v>44900.900694444441</c:v>
                </c:pt>
                <c:pt idx="1478">
                  <c:v>44900.904166666667</c:v>
                </c:pt>
                <c:pt idx="1479">
                  <c:v>44900.907638888886</c:v>
                </c:pt>
                <c:pt idx="1480">
                  <c:v>44900.911111111112</c:v>
                </c:pt>
                <c:pt idx="1481">
                  <c:v>44900.914583333331</c:v>
                </c:pt>
                <c:pt idx="1482">
                  <c:v>44900.918749999997</c:v>
                </c:pt>
                <c:pt idx="1483">
                  <c:v>44900.922222222223</c:v>
                </c:pt>
                <c:pt idx="1484">
                  <c:v>44900.925694444442</c:v>
                </c:pt>
                <c:pt idx="1485">
                  <c:v>44900.929166666669</c:v>
                </c:pt>
                <c:pt idx="1486">
                  <c:v>44900.932638888888</c:v>
                </c:pt>
                <c:pt idx="1487">
                  <c:v>44900.936111111114</c:v>
                </c:pt>
                <c:pt idx="1488">
                  <c:v>44900.94027777778</c:v>
                </c:pt>
                <c:pt idx="1489">
                  <c:v>44900.943749999999</c:v>
                </c:pt>
                <c:pt idx="1490">
                  <c:v>44900.947222222225</c:v>
                </c:pt>
                <c:pt idx="1491">
                  <c:v>44900.950694444444</c:v>
                </c:pt>
                <c:pt idx="1492">
                  <c:v>44900.95416666667</c:v>
                </c:pt>
                <c:pt idx="1493">
                  <c:v>44900.957638888889</c:v>
                </c:pt>
                <c:pt idx="1494">
                  <c:v>44900.961111111108</c:v>
                </c:pt>
                <c:pt idx="1495">
                  <c:v>44900.964583333334</c:v>
                </c:pt>
                <c:pt idx="1496">
                  <c:v>44900.96875</c:v>
                </c:pt>
                <c:pt idx="1497">
                  <c:v>44900.972222222219</c:v>
                </c:pt>
                <c:pt idx="1498">
                  <c:v>44900.975694444445</c:v>
                </c:pt>
                <c:pt idx="1499">
                  <c:v>44900.979166666664</c:v>
                </c:pt>
                <c:pt idx="1500">
                  <c:v>44900.982638888891</c:v>
                </c:pt>
                <c:pt idx="1501">
                  <c:v>44900.986111111109</c:v>
                </c:pt>
                <c:pt idx="1502">
                  <c:v>44900.989583333336</c:v>
                </c:pt>
                <c:pt idx="1503">
                  <c:v>44900.993750000001</c:v>
                </c:pt>
                <c:pt idx="1504">
                  <c:v>44900.99722222222</c:v>
                </c:pt>
                <c:pt idx="1505">
                  <c:v>44901.000694444447</c:v>
                </c:pt>
                <c:pt idx="1506">
                  <c:v>44901.004166666666</c:v>
                </c:pt>
                <c:pt idx="1507">
                  <c:v>44901.007638888892</c:v>
                </c:pt>
                <c:pt idx="1508">
                  <c:v>44901.011111111111</c:v>
                </c:pt>
                <c:pt idx="1509">
                  <c:v>44901.01458333333</c:v>
                </c:pt>
                <c:pt idx="1510">
                  <c:v>44901.018055555556</c:v>
                </c:pt>
                <c:pt idx="1511">
                  <c:v>44901.019444444442</c:v>
                </c:pt>
                <c:pt idx="1512">
                  <c:v>44901.020138888889</c:v>
                </c:pt>
                <c:pt idx="1513">
                  <c:v>44901.022222222222</c:v>
                </c:pt>
                <c:pt idx="1514">
                  <c:v>44901.023611111108</c:v>
                </c:pt>
                <c:pt idx="1515">
                  <c:v>44901.024305555555</c:v>
                </c:pt>
                <c:pt idx="1516">
                  <c:v>44901.025694444441</c:v>
                </c:pt>
                <c:pt idx="1517">
                  <c:v>44901.027083333334</c:v>
                </c:pt>
                <c:pt idx="1518">
                  <c:v>44901.029166666667</c:v>
                </c:pt>
                <c:pt idx="1519">
                  <c:v>44901.03125</c:v>
                </c:pt>
                <c:pt idx="1520">
                  <c:v>44901.03402777778</c:v>
                </c:pt>
                <c:pt idx="1521">
                  <c:v>44901.037499999999</c:v>
                </c:pt>
                <c:pt idx="1522">
                  <c:v>44901.040972222225</c:v>
                </c:pt>
                <c:pt idx="1523">
                  <c:v>44901.045138888891</c:v>
                </c:pt>
                <c:pt idx="1524">
                  <c:v>44901.048611111109</c:v>
                </c:pt>
                <c:pt idx="1525">
                  <c:v>44901.052083333336</c:v>
                </c:pt>
                <c:pt idx="1526">
                  <c:v>44901.055555555555</c:v>
                </c:pt>
                <c:pt idx="1527">
                  <c:v>44901.059027777781</c:v>
                </c:pt>
                <c:pt idx="1528">
                  <c:v>44901.0625</c:v>
                </c:pt>
                <c:pt idx="1529">
                  <c:v>44901.066666666666</c:v>
                </c:pt>
                <c:pt idx="1530">
                  <c:v>44901.070138888892</c:v>
                </c:pt>
                <c:pt idx="1531">
                  <c:v>44901.073611111111</c:v>
                </c:pt>
                <c:pt idx="1532">
                  <c:v>44901.07708333333</c:v>
                </c:pt>
                <c:pt idx="1533">
                  <c:v>44901.080555555556</c:v>
                </c:pt>
                <c:pt idx="1534">
                  <c:v>44901.084027777775</c:v>
                </c:pt>
                <c:pt idx="1535">
                  <c:v>44901.088194444441</c:v>
                </c:pt>
                <c:pt idx="1536">
                  <c:v>44901.091666666667</c:v>
                </c:pt>
                <c:pt idx="1537">
                  <c:v>44901.095138888886</c:v>
                </c:pt>
                <c:pt idx="1538">
                  <c:v>44901.098611111112</c:v>
                </c:pt>
                <c:pt idx="1539">
                  <c:v>44901.102777777778</c:v>
                </c:pt>
                <c:pt idx="1540">
                  <c:v>44901.106249999997</c:v>
                </c:pt>
                <c:pt idx="1541">
                  <c:v>44901.11041666667</c:v>
                </c:pt>
                <c:pt idx="1542">
                  <c:v>44901.113888888889</c:v>
                </c:pt>
                <c:pt idx="1543">
                  <c:v>44901.118055555555</c:v>
                </c:pt>
                <c:pt idx="1544">
                  <c:v>44901.121527777781</c:v>
                </c:pt>
                <c:pt idx="1545">
                  <c:v>44901.125694444447</c:v>
                </c:pt>
                <c:pt idx="1546">
                  <c:v>44901.129166666666</c:v>
                </c:pt>
                <c:pt idx="1547">
                  <c:v>44901.133333333331</c:v>
                </c:pt>
                <c:pt idx="1548">
                  <c:v>44901.136805555558</c:v>
                </c:pt>
                <c:pt idx="1549">
                  <c:v>44901.140277777777</c:v>
                </c:pt>
                <c:pt idx="1550">
                  <c:v>44901.144444444442</c:v>
                </c:pt>
                <c:pt idx="1551">
                  <c:v>44901.147916666669</c:v>
                </c:pt>
                <c:pt idx="1552">
                  <c:v>44901.151388888888</c:v>
                </c:pt>
                <c:pt idx="1553">
                  <c:v>44901.154861111114</c:v>
                </c:pt>
                <c:pt idx="1554">
                  <c:v>44901.158333333333</c:v>
                </c:pt>
                <c:pt idx="1555">
                  <c:v>44901.162499999999</c:v>
                </c:pt>
                <c:pt idx="1556">
                  <c:v>44901.165972222225</c:v>
                </c:pt>
                <c:pt idx="1557">
                  <c:v>44901.169444444444</c:v>
                </c:pt>
                <c:pt idx="1558">
                  <c:v>44901.173611111109</c:v>
                </c:pt>
                <c:pt idx="1559">
                  <c:v>44901.177083333336</c:v>
                </c:pt>
                <c:pt idx="1560">
                  <c:v>44901.180555555555</c:v>
                </c:pt>
                <c:pt idx="1561">
                  <c:v>44901.184027777781</c:v>
                </c:pt>
                <c:pt idx="1562">
                  <c:v>44901.1875</c:v>
                </c:pt>
                <c:pt idx="1563">
                  <c:v>44901.191666666666</c:v>
                </c:pt>
                <c:pt idx="1564">
                  <c:v>44901.195138888892</c:v>
                </c:pt>
                <c:pt idx="1565">
                  <c:v>44901.198611111111</c:v>
                </c:pt>
                <c:pt idx="1566">
                  <c:v>44901.202777777777</c:v>
                </c:pt>
                <c:pt idx="1567">
                  <c:v>44901.206250000003</c:v>
                </c:pt>
                <c:pt idx="1568">
                  <c:v>44901.209722222222</c:v>
                </c:pt>
                <c:pt idx="1569">
                  <c:v>44901.213194444441</c:v>
                </c:pt>
                <c:pt idx="1570">
                  <c:v>44901.216666666667</c:v>
                </c:pt>
                <c:pt idx="1571">
                  <c:v>44901.220833333333</c:v>
                </c:pt>
                <c:pt idx="1572">
                  <c:v>44901.224305555559</c:v>
                </c:pt>
                <c:pt idx="1573">
                  <c:v>44901.227777777778</c:v>
                </c:pt>
                <c:pt idx="1574">
                  <c:v>44901.231249999997</c:v>
                </c:pt>
                <c:pt idx="1575">
                  <c:v>44901.234722222223</c:v>
                </c:pt>
                <c:pt idx="1576">
                  <c:v>44901.238888888889</c:v>
                </c:pt>
                <c:pt idx="1577">
                  <c:v>44901.242361111108</c:v>
                </c:pt>
                <c:pt idx="1578">
                  <c:v>44901.245833333334</c:v>
                </c:pt>
                <c:pt idx="1579">
                  <c:v>44901.249305555553</c:v>
                </c:pt>
                <c:pt idx="1580">
                  <c:v>44901.253472222219</c:v>
                </c:pt>
                <c:pt idx="1581">
                  <c:v>44901.256944444445</c:v>
                </c:pt>
                <c:pt idx="1582">
                  <c:v>44901.260416666664</c:v>
                </c:pt>
                <c:pt idx="1583">
                  <c:v>44901.263888888891</c:v>
                </c:pt>
                <c:pt idx="1584">
                  <c:v>44901.268055555556</c:v>
                </c:pt>
                <c:pt idx="1585">
                  <c:v>44901.271527777775</c:v>
                </c:pt>
                <c:pt idx="1586">
                  <c:v>44901.275000000001</c:v>
                </c:pt>
                <c:pt idx="1587">
                  <c:v>44901.27847222222</c:v>
                </c:pt>
                <c:pt idx="1588">
                  <c:v>44901.281944444447</c:v>
                </c:pt>
                <c:pt idx="1589">
                  <c:v>44901.286111111112</c:v>
                </c:pt>
                <c:pt idx="1590">
                  <c:v>44901.289583333331</c:v>
                </c:pt>
                <c:pt idx="1591">
                  <c:v>44901.293055555558</c:v>
                </c:pt>
                <c:pt idx="1592">
                  <c:v>44901.297222222223</c:v>
                </c:pt>
                <c:pt idx="1593">
                  <c:v>44901.300694444442</c:v>
                </c:pt>
                <c:pt idx="1594">
                  <c:v>44901.304166666669</c:v>
                </c:pt>
                <c:pt idx="1595">
                  <c:v>44901.307638888888</c:v>
                </c:pt>
                <c:pt idx="1596">
                  <c:v>44901.311111111114</c:v>
                </c:pt>
                <c:pt idx="1597">
                  <c:v>44901.31527777778</c:v>
                </c:pt>
                <c:pt idx="1598">
                  <c:v>44901.318749999999</c:v>
                </c:pt>
                <c:pt idx="1599">
                  <c:v>44901.322222222225</c:v>
                </c:pt>
                <c:pt idx="1600">
                  <c:v>44901.325694444444</c:v>
                </c:pt>
                <c:pt idx="1601">
                  <c:v>44901.32916666667</c:v>
                </c:pt>
                <c:pt idx="1602">
                  <c:v>44901.333333333336</c:v>
                </c:pt>
                <c:pt idx="1603">
                  <c:v>44901.336805555555</c:v>
                </c:pt>
                <c:pt idx="1604">
                  <c:v>44901.340277777781</c:v>
                </c:pt>
                <c:pt idx="1605">
                  <c:v>44901.344444444447</c:v>
                </c:pt>
                <c:pt idx="1606">
                  <c:v>44901.347916666666</c:v>
                </c:pt>
                <c:pt idx="1607">
                  <c:v>44901.351388888892</c:v>
                </c:pt>
                <c:pt idx="1608">
                  <c:v>44901.354861111111</c:v>
                </c:pt>
                <c:pt idx="1609">
                  <c:v>44901.35833333333</c:v>
                </c:pt>
                <c:pt idx="1610">
                  <c:v>44901.362500000003</c:v>
                </c:pt>
                <c:pt idx="1611">
                  <c:v>44901.365972222222</c:v>
                </c:pt>
                <c:pt idx="1612">
                  <c:v>44901.369444444441</c:v>
                </c:pt>
                <c:pt idx="1613">
                  <c:v>44901.372916666667</c:v>
                </c:pt>
                <c:pt idx="1614">
                  <c:v>44901.377083333333</c:v>
                </c:pt>
                <c:pt idx="1615">
                  <c:v>44901.380555555559</c:v>
                </c:pt>
                <c:pt idx="1616">
                  <c:v>44901.384027777778</c:v>
                </c:pt>
                <c:pt idx="1617">
                  <c:v>44901.387499999997</c:v>
                </c:pt>
                <c:pt idx="1618">
                  <c:v>44901.39166666667</c:v>
                </c:pt>
                <c:pt idx="1619">
                  <c:v>44901.395138888889</c:v>
                </c:pt>
                <c:pt idx="1620">
                  <c:v>44901.398611111108</c:v>
                </c:pt>
                <c:pt idx="1621">
                  <c:v>44901.402083333334</c:v>
                </c:pt>
                <c:pt idx="1622">
                  <c:v>44901.405555555553</c:v>
                </c:pt>
                <c:pt idx="1623">
                  <c:v>44901.409722222219</c:v>
                </c:pt>
                <c:pt idx="1624">
                  <c:v>44901.413194444445</c:v>
                </c:pt>
                <c:pt idx="1625">
                  <c:v>44901.416666666664</c:v>
                </c:pt>
                <c:pt idx="1626">
                  <c:v>44901.42083333333</c:v>
                </c:pt>
                <c:pt idx="1627">
                  <c:v>44901.424305555556</c:v>
                </c:pt>
                <c:pt idx="1628">
                  <c:v>44901.427777777775</c:v>
                </c:pt>
                <c:pt idx="1629">
                  <c:v>44901.431250000001</c:v>
                </c:pt>
                <c:pt idx="1630">
                  <c:v>44901.43472222222</c:v>
                </c:pt>
                <c:pt idx="1631">
                  <c:v>44901.438888888886</c:v>
                </c:pt>
                <c:pt idx="1632">
                  <c:v>44901.442361111112</c:v>
                </c:pt>
                <c:pt idx="1633">
                  <c:v>44901.445833333331</c:v>
                </c:pt>
                <c:pt idx="1634">
                  <c:v>44901.449305555558</c:v>
                </c:pt>
                <c:pt idx="1635">
                  <c:v>44901.452777777777</c:v>
                </c:pt>
                <c:pt idx="1636">
                  <c:v>44901.456944444442</c:v>
                </c:pt>
                <c:pt idx="1637">
                  <c:v>44901.460416666669</c:v>
                </c:pt>
                <c:pt idx="1638">
                  <c:v>44901.463888888888</c:v>
                </c:pt>
                <c:pt idx="1639">
                  <c:v>44901.468055555553</c:v>
                </c:pt>
                <c:pt idx="1640">
                  <c:v>44901.47152777778</c:v>
                </c:pt>
                <c:pt idx="1641">
                  <c:v>44901.474999999999</c:v>
                </c:pt>
                <c:pt idx="1642">
                  <c:v>44901.478472222225</c:v>
                </c:pt>
                <c:pt idx="1643">
                  <c:v>44901.481944444444</c:v>
                </c:pt>
                <c:pt idx="1644">
                  <c:v>44901.486111111109</c:v>
                </c:pt>
                <c:pt idx="1645">
                  <c:v>44901.489583333336</c:v>
                </c:pt>
                <c:pt idx="1646">
                  <c:v>44901.493055555555</c:v>
                </c:pt>
                <c:pt idx="1647">
                  <c:v>44901.49722222222</c:v>
                </c:pt>
                <c:pt idx="1648">
                  <c:v>44901.500694444447</c:v>
                </c:pt>
                <c:pt idx="1649">
                  <c:v>44901.504166666666</c:v>
                </c:pt>
                <c:pt idx="1650">
                  <c:v>44901.507638888892</c:v>
                </c:pt>
                <c:pt idx="1651">
                  <c:v>44901.511111111111</c:v>
                </c:pt>
                <c:pt idx="1652">
                  <c:v>44901.515277777777</c:v>
                </c:pt>
                <c:pt idx="1653">
                  <c:v>44901.518750000003</c:v>
                </c:pt>
                <c:pt idx="1654">
                  <c:v>44901.522222222222</c:v>
                </c:pt>
                <c:pt idx="1655">
                  <c:v>44901.523611111108</c:v>
                </c:pt>
                <c:pt idx="1656">
                  <c:v>44901.524305555555</c:v>
                </c:pt>
                <c:pt idx="1657">
                  <c:v>44901.525694444441</c:v>
                </c:pt>
                <c:pt idx="1658">
                  <c:v>44901.527777777781</c:v>
                </c:pt>
                <c:pt idx="1659">
                  <c:v>44901.530555555553</c:v>
                </c:pt>
                <c:pt idx="1660">
                  <c:v>44901.534722222219</c:v>
                </c:pt>
                <c:pt idx="1661">
                  <c:v>44901.538194444445</c:v>
                </c:pt>
                <c:pt idx="1662">
                  <c:v>44901.541666666664</c:v>
                </c:pt>
                <c:pt idx="1663">
                  <c:v>44901.54583333333</c:v>
                </c:pt>
                <c:pt idx="1664">
                  <c:v>44901.549305555556</c:v>
                </c:pt>
                <c:pt idx="1665">
                  <c:v>44901.552777777775</c:v>
                </c:pt>
                <c:pt idx="1666">
                  <c:v>44901.556250000001</c:v>
                </c:pt>
                <c:pt idx="1667">
                  <c:v>44901.55972222222</c:v>
                </c:pt>
                <c:pt idx="1668">
                  <c:v>44901.563888888886</c:v>
                </c:pt>
                <c:pt idx="1669">
                  <c:v>44901.567361111112</c:v>
                </c:pt>
                <c:pt idx="1670">
                  <c:v>44901.570833333331</c:v>
                </c:pt>
                <c:pt idx="1671">
                  <c:v>44901.574999999997</c:v>
                </c:pt>
                <c:pt idx="1672">
                  <c:v>44901.578472222223</c:v>
                </c:pt>
                <c:pt idx="1673">
                  <c:v>44901.581944444442</c:v>
                </c:pt>
                <c:pt idx="1674">
                  <c:v>44901.586111111108</c:v>
                </c:pt>
                <c:pt idx="1675">
                  <c:v>44901.589583333334</c:v>
                </c:pt>
                <c:pt idx="1676">
                  <c:v>44901.593055555553</c:v>
                </c:pt>
                <c:pt idx="1677">
                  <c:v>44901.597222222219</c:v>
                </c:pt>
                <c:pt idx="1678">
                  <c:v>44901.600694444445</c:v>
                </c:pt>
                <c:pt idx="1679">
                  <c:v>44901.604166666664</c:v>
                </c:pt>
                <c:pt idx="1680">
                  <c:v>44901.60833333333</c:v>
                </c:pt>
                <c:pt idx="1681">
                  <c:v>44901.611805555556</c:v>
                </c:pt>
                <c:pt idx="1682">
                  <c:v>44901.615277777775</c:v>
                </c:pt>
                <c:pt idx="1683">
                  <c:v>44901.618750000001</c:v>
                </c:pt>
                <c:pt idx="1684">
                  <c:v>44901.62222222222</c:v>
                </c:pt>
                <c:pt idx="1685">
                  <c:v>44901.626388888886</c:v>
                </c:pt>
                <c:pt idx="1686">
                  <c:v>44901.629861111112</c:v>
                </c:pt>
                <c:pt idx="1687">
                  <c:v>44901.633333333331</c:v>
                </c:pt>
                <c:pt idx="1688">
                  <c:v>44901.637499999997</c:v>
                </c:pt>
                <c:pt idx="1689">
                  <c:v>44901.640972222223</c:v>
                </c:pt>
                <c:pt idx="1690">
                  <c:v>44901.644444444442</c:v>
                </c:pt>
                <c:pt idx="1691">
                  <c:v>44901.647916666669</c:v>
                </c:pt>
                <c:pt idx="1692">
                  <c:v>44901.651388888888</c:v>
                </c:pt>
                <c:pt idx="1693">
                  <c:v>44901.655555555553</c:v>
                </c:pt>
                <c:pt idx="1694">
                  <c:v>44901.65902777778</c:v>
                </c:pt>
                <c:pt idx="1695">
                  <c:v>44901.662499999999</c:v>
                </c:pt>
                <c:pt idx="1696">
                  <c:v>44901.665972222225</c:v>
                </c:pt>
                <c:pt idx="1697">
                  <c:v>44901.670138888891</c:v>
                </c:pt>
                <c:pt idx="1698">
                  <c:v>44901.673611111109</c:v>
                </c:pt>
                <c:pt idx="1699">
                  <c:v>44901.677083333336</c:v>
                </c:pt>
                <c:pt idx="1700">
                  <c:v>44901.680555555555</c:v>
                </c:pt>
                <c:pt idx="1701">
                  <c:v>44901.68472222222</c:v>
                </c:pt>
                <c:pt idx="1702">
                  <c:v>44901.686805555553</c:v>
                </c:pt>
                <c:pt idx="1703">
                  <c:v>44901.686805555553</c:v>
                </c:pt>
                <c:pt idx="1704">
                  <c:v>44901.688888888886</c:v>
                </c:pt>
                <c:pt idx="1705">
                  <c:v>44901.69027777778</c:v>
                </c:pt>
                <c:pt idx="1706">
                  <c:v>44901.691666666666</c:v>
                </c:pt>
                <c:pt idx="1707">
                  <c:v>44901.692361111112</c:v>
                </c:pt>
                <c:pt idx="1708">
                  <c:v>44901.693749999999</c:v>
                </c:pt>
                <c:pt idx="1709">
                  <c:v>44901.695833333331</c:v>
                </c:pt>
                <c:pt idx="1710">
                  <c:v>44901.697916666664</c:v>
                </c:pt>
                <c:pt idx="1711">
                  <c:v>44901.701388888891</c:v>
                </c:pt>
                <c:pt idx="1712">
                  <c:v>44901.704861111109</c:v>
                </c:pt>
                <c:pt idx="1713">
                  <c:v>44901.708333333336</c:v>
                </c:pt>
                <c:pt idx="1714">
                  <c:v>44901.711805555555</c:v>
                </c:pt>
                <c:pt idx="1715">
                  <c:v>44901.715277777781</c:v>
                </c:pt>
                <c:pt idx="1716">
                  <c:v>44901.719444444447</c:v>
                </c:pt>
                <c:pt idx="1717">
                  <c:v>44901.722916666666</c:v>
                </c:pt>
                <c:pt idx="1718">
                  <c:v>44901.726388888892</c:v>
                </c:pt>
                <c:pt idx="1719">
                  <c:v>44901.730555555558</c:v>
                </c:pt>
                <c:pt idx="1720">
                  <c:v>44901.734027777777</c:v>
                </c:pt>
                <c:pt idx="1721">
                  <c:v>44901.737500000003</c:v>
                </c:pt>
                <c:pt idx="1722">
                  <c:v>44901.740972222222</c:v>
                </c:pt>
                <c:pt idx="1723">
                  <c:v>44901.744444444441</c:v>
                </c:pt>
                <c:pt idx="1724">
                  <c:v>44901.748611111114</c:v>
                </c:pt>
                <c:pt idx="1725">
                  <c:v>44901.752083333333</c:v>
                </c:pt>
                <c:pt idx="1726">
                  <c:v>44901.755555555559</c:v>
                </c:pt>
                <c:pt idx="1727">
                  <c:v>44901.759027777778</c:v>
                </c:pt>
                <c:pt idx="1728">
                  <c:v>44901.763194444444</c:v>
                </c:pt>
                <c:pt idx="1729">
                  <c:v>44901.76666666667</c:v>
                </c:pt>
                <c:pt idx="1730">
                  <c:v>44901.770138888889</c:v>
                </c:pt>
                <c:pt idx="1731">
                  <c:v>44901.773611111108</c:v>
                </c:pt>
                <c:pt idx="1732">
                  <c:v>44901.777777777781</c:v>
                </c:pt>
                <c:pt idx="1733">
                  <c:v>44901.78125</c:v>
                </c:pt>
                <c:pt idx="1734">
                  <c:v>44901.784722222219</c:v>
                </c:pt>
                <c:pt idx="1735">
                  <c:v>44901.788194444445</c:v>
                </c:pt>
                <c:pt idx="1736">
                  <c:v>44901.791666666664</c:v>
                </c:pt>
                <c:pt idx="1737">
                  <c:v>44901.79583333333</c:v>
                </c:pt>
                <c:pt idx="1738">
                  <c:v>44901.799305555556</c:v>
                </c:pt>
                <c:pt idx="1739">
                  <c:v>44901.802777777775</c:v>
                </c:pt>
                <c:pt idx="1740">
                  <c:v>44901.806944444441</c:v>
                </c:pt>
                <c:pt idx="1741">
                  <c:v>44901.810416666667</c:v>
                </c:pt>
                <c:pt idx="1742">
                  <c:v>44901.813888888886</c:v>
                </c:pt>
                <c:pt idx="1743">
                  <c:v>44901.817361111112</c:v>
                </c:pt>
                <c:pt idx="1744">
                  <c:v>44901.820833333331</c:v>
                </c:pt>
                <c:pt idx="1745">
                  <c:v>44901.824999999997</c:v>
                </c:pt>
                <c:pt idx="1746">
                  <c:v>44901.828472222223</c:v>
                </c:pt>
                <c:pt idx="1747">
                  <c:v>44901.831944444442</c:v>
                </c:pt>
                <c:pt idx="1748">
                  <c:v>44901.835416666669</c:v>
                </c:pt>
                <c:pt idx="1749">
                  <c:v>44901.838888888888</c:v>
                </c:pt>
                <c:pt idx="1750">
                  <c:v>44901.843055555553</c:v>
                </c:pt>
                <c:pt idx="1751">
                  <c:v>44901.84652777778</c:v>
                </c:pt>
                <c:pt idx="1752">
                  <c:v>44901.85</c:v>
                </c:pt>
                <c:pt idx="1753">
                  <c:v>44901.854166666664</c:v>
                </c:pt>
                <c:pt idx="1754">
                  <c:v>44901.857638888891</c:v>
                </c:pt>
                <c:pt idx="1755">
                  <c:v>44901.861111111109</c:v>
                </c:pt>
                <c:pt idx="1756">
                  <c:v>44901.864583333336</c:v>
                </c:pt>
                <c:pt idx="1757">
                  <c:v>44901.868055555555</c:v>
                </c:pt>
                <c:pt idx="1758">
                  <c:v>44901.87222222222</c:v>
                </c:pt>
                <c:pt idx="1759">
                  <c:v>44901.875694444447</c:v>
                </c:pt>
                <c:pt idx="1760">
                  <c:v>44901.879166666666</c:v>
                </c:pt>
                <c:pt idx="1761">
                  <c:v>44901.882638888892</c:v>
                </c:pt>
                <c:pt idx="1762">
                  <c:v>44901.886805555558</c:v>
                </c:pt>
                <c:pt idx="1763">
                  <c:v>44901.890277777777</c:v>
                </c:pt>
                <c:pt idx="1764">
                  <c:v>44901.893750000003</c:v>
                </c:pt>
                <c:pt idx="1765">
                  <c:v>44901.897222222222</c:v>
                </c:pt>
                <c:pt idx="1766">
                  <c:v>44901.900694444441</c:v>
                </c:pt>
                <c:pt idx="1767">
                  <c:v>44901.904166666667</c:v>
                </c:pt>
                <c:pt idx="1768">
                  <c:v>44901.907638888886</c:v>
                </c:pt>
                <c:pt idx="1769">
                  <c:v>44901.911111111112</c:v>
                </c:pt>
                <c:pt idx="1770">
                  <c:v>44901.915277777778</c:v>
                </c:pt>
                <c:pt idx="1771">
                  <c:v>44901.918749999997</c:v>
                </c:pt>
                <c:pt idx="1772">
                  <c:v>44901.922222222223</c:v>
                </c:pt>
                <c:pt idx="1773">
                  <c:v>44901.925694444442</c:v>
                </c:pt>
                <c:pt idx="1774">
                  <c:v>44901.929166666669</c:v>
                </c:pt>
                <c:pt idx="1775">
                  <c:v>44901.932638888888</c:v>
                </c:pt>
                <c:pt idx="1776">
                  <c:v>44901.936111111114</c:v>
                </c:pt>
                <c:pt idx="1777">
                  <c:v>44901.939583333333</c:v>
                </c:pt>
                <c:pt idx="1778">
                  <c:v>44901.943749999999</c:v>
                </c:pt>
                <c:pt idx="1779">
                  <c:v>44901.947222222225</c:v>
                </c:pt>
                <c:pt idx="1780">
                  <c:v>44901.950694444444</c:v>
                </c:pt>
                <c:pt idx="1781">
                  <c:v>44901.95416666667</c:v>
                </c:pt>
                <c:pt idx="1782">
                  <c:v>44901.957638888889</c:v>
                </c:pt>
                <c:pt idx="1783">
                  <c:v>44901.961111111108</c:v>
                </c:pt>
                <c:pt idx="1784">
                  <c:v>44901.964583333334</c:v>
                </c:pt>
                <c:pt idx="1785">
                  <c:v>44901.96875</c:v>
                </c:pt>
                <c:pt idx="1786">
                  <c:v>44901.972222222219</c:v>
                </c:pt>
                <c:pt idx="1787">
                  <c:v>44901.975694444445</c:v>
                </c:pt>
                <c:pt idx="1788">
                  <c:v>44901.979166666664</c:v>
                </c:pt>
                <c:pt idx="1789">
                  <c:v>44901.982638888891</c:v>
                </c:pt>
                <c:pt idx="1790">
                  <c:v>44901.986111111109</c:v>
                </c:pt>
                <c:pt idx="1791">
                  <c:v>44901.989583333336</c:v>
                </c:pt>
                <c:pt idx="1792">
                  <c:v>44901.993055555555</c:v>
                </c:pt>
                <c:pt idx="1793">
                  <c:v>44901.99722222222</c:v>
                </c:pt>
                <c:pt idx="1794">
                  <c:v>44902.000694444447</c:v>
                </c:pt>
                <c:pt idx="1795">
                  <c:v>44902.004166666666</c:v>
                </c:pt>
                <c:pt idx="1796">
                  <c:v>44902.007638888892</c:v>
                </c:pt>
                <c:pt idx="1797">
                  <c:v>44902.011111111111</c:v>
                </c:pt>
                <c:pt idx="1798">
                  <c:v>44902.01458333333</c:v>
                </c:pt>
                <c:pt idx="1799">
                  <c:v>44902.018055555556</c:v>
                </c:pt>
                <c:pt idx="1800">
                  <c:v>44902.020833333336</c:v>
                </c:pt>
                <c:pt idx="1801">
                  <c:v>44902.020833333336</c:v>
                </c:pt>
                <c:pt idx="1802">
                  <c:v>44902.024305555555</c:v>
                </c:pt>
                <c:pt idx="1803">
                  <c:v>44902.027777777781</c:v>
                </c:pt>
                <c:pt idx="1804">
                  <c:v>44902.03125</c:v>
                </c:pt>
                <c:pt idx="1805">
                  <c:v>44902.035416666666</c:v>
                </c:pt>
                <c:pt idx="1806">
                  <c:v>44902.038888888892</c:v>
                </c:pt>
                <c:pt idx="1807">
                  <c:v>44902.042361111111</c:v>
                </c:pt>
                <c:pt idx="1808">
                  <c:v>44902.04583333333</c:v>
                </c:pt>
                <c:pt idx="1809">
                  <c:v>44902.049305555556</c:v>
                </c:pt>
                <c:pt idx="1810">
                  <c:v>44902.052777777775</c:v>
                </c:pt>
                <c:pt idx="1811">
                  <c:v>44902.056944444441</c:v>
                </c:pt>
                <c:pt idx="1812">
                  <c:v>44902.060416666667</c:v>
                </c:pt>
                <c:pt idx="1813">
                  <c:v>44902.063888888886</c:v>
                </c:pt>
                <c:pt idx="1814">
                  <c:v>44902.067361111112</c:v>
                </c:pt>
                <c:pt idx="1815">
                  <c:v>44902.070833333331</c:v>
                </c:pt>
                <c:pt idx="1816">
                  <c:v>44902.074999999997</c:v>
                </c:pt>
                <c:pt idx="1817">
                  <c:v>44902.078472222223</c:v>
                </c:pt>
                <c:pt idx="1818">
                  <c:v>44902.081944444442</c:v>
                </c:pt>
                <c:pt idx="1819">
                  <c:v>44902.085416666669</c:v>
                </c:pt>
                <c:pt idx="1820">
                  <c:v>44902.088888888888</c:v>
                </c:pt>
                <c:pt idx="1821">
                  <c:v>44902.092361111114</c:v>
                </c:pt>
                <c:pt idx="1822">
                  <c:v>44902.095833333333</c:v>
                </c:pt>
                <c:pt idx="1823">
                  <c:v>44902.1</c:v>
                </c:pt>
                <c:pt idx="1824">
                  <c:v>44902.103472222225</c:v>
                </c:pt>
                <c:pt idx="1825">
                  <c:v>44902.106944444444</c:v>
                </c:pt>
                <c:pt idx="1826">
                  <c:v>44902.11041666667</c:v>
                </c:pt>
                <c:pt idx="1827">
                  <c:v>44902.113888888889</c:v>
                </c:pt>
                <c:pt idx="1828">
                  <c:v>44902.117361111108</c:v>
                </c:pt>
                <c:pt idx="1829">
                  <c:v>44902.120833333334</c:v>
                </c:pt>
                <c:pt idx="1830">
                  <c:v>44902.124305555553</c:v>
                </c:pt>
                <c:pt idx="1831">
                  <c:v>44902.128472222219</c:v>
                </c:pt>
                <c:pt idx="1832">
                  <c:v>44902.131944444445</c:v>
                </c:pt>
                <c:pt idx="1833">
                  <c:v>44902.135416666664</c:v>
                </c:pt>
                <c:pt idx="1834">
                  <c:v>44902.138888888891</c:v>
                </c:pt>
                <c:pt idx="1835">
                  <c:v>44902.142361111109</c:v>
                </c:pt>
                <c:pt idx="1836">
                  <c:v>44902.145833333336</c:v>
                </c:pt>
                <c:pt idx="1837">
                  <c:v>44902.149305555555</c:v>
                </c:pt>
                <c:pt idx="1838">
                  <c:v>44902.15347222222</c:v>
                </c:pt>
                <c:pt idx="1839">
                  <c:v>44902.156944444447</c:v>
                </c:pt>
                <c:pt idx="1840">
                  <c:v>44902.160416666666</c:v>
                </c:pt>
                <c:pt idx="1841">
                  <c:v>44902.163888888892</c:v>
                </c:pt>
                <c:pt idx="1842">
                  <c:v>44902.167361111111</c:v>
                </c:pt>
                <c:pt idx="1843">
                  <c:v>44902.17083333333</c:v>
                </c:pt>
                <c:pt idx="1844">
                  <c:v>44902.174305555556</c:v>
                </c:pt>
                <c:pt idx="1845">
                  <c:v>44902.177777777775</c:v>
                </c:pt>
                <c:pt idx="1846">
                  <c:v>44902.181944444441</c:v>
                </c:pt>
                <c:pt idx="1847">
                  <c:v>44902.185416666667</c:v>
                </c:pt>
                <c:pt idx="1848">
                  <c:v>44902.1875</c:v>
                </c:pt>
                <c:pt idx="1849">
                  <c:v>44902.1875</c:v>
                </c:pt>
                <c:pt idx="1850">
                  <c:v>44902.188888888886</c:v>
                </c:pt>
                <c:pt idx="1851">
                  <c:v>44902.19027777778</c:v>
                </c:pt>
                <c:pt idx="1852">
                  <c:v>44902.191666666666</c:v>
                </c:pt>
                <c:pt idx="1853">
                  <c:v>44902.193055555559</c:v>
                </c:pt>
                <c:pt idx="1854">
                  <c:v>44902.194444444445</c:v>
                </c:pt>
                <c:pt idx="1855">
                  <c:v>44902.197916666664</c:v>
                </c:pt>
                <c:pt idx="1856">
                  <c:v>44902.201388888891</c:v>
                </c:pt>
                <c:pt idx="1857">
                  <c:v>44902.204861111109</c:v>
                </c:pt>
                <c:pt idx="1858">
                  <c:v>44902.209027777775</c:v>
                </c:pt>
                <c:pt idx="1859">
                  <c:v>44902.212500000001</c:v>
                </c:pt>
                <c:pt idx="1860">
                  <c:v>44902.21597222222</c:v>
                </c:pt>
                <c:pt idx="1861">
                  <c:v>44902.219444444447</c:v>
                </c:pt>
                <c:pt idx="1862">
                  <c:v>44902.222916666666</c:v>
                </c:pt>
                <c:pt idx="1863">
                  <c:v>44902.226388888892</c:v>
                </c:pt>
                <c:pt idx="1864">
                  <c:v>44902.229861111111</c:v>
                </c:pt>
                <c:pt idx="1865">
                  <c:v>44902.234027777777</c:v>
                </c:pt>
                <c:pt idx="1866">
                  <c:v>44902.237500000003</c:v>
                </c:pt>
                <c:pt idx="1867">
                  <c:v>44902.240972222222</c:v>
                </c:pt>
                <c:pt idx="1868">
                  <c:v>44902.244444444441</c:v>
                </c:pt>
                <c:pt idx="1869">
                  <c:v>44902.247916666667</c:v>
                </c:pt>
                <c:pt idx="1870">
                  <c:v>44902.252083333333</c:v>
                </c:pt>
                <c:pt idx="1871">
                  <c:v>44902.255555555559</c:v>
                </c:pt>
                <c:pt idx="1872">
                  <c:v>44902.259027777778</c:v>
                </c:pt>
                <c:pt idx="1873">
                  <c:v>44902.263194444444</c:v>
                </c:pt>
                <c:pt idx="1874">
                  <c:v>44902.267361111109</c:v>
                </c:pt>
                <c:pt idx="1875">
                  <c:v>44902.271527777775</c:v>
                </c:pt>
                <c:pt idx="1876">
                  <c:v>44902.275000000001</c:v>
                </c:pt>
                <c:pt idx="1877">
                  <c:v>44902.279166666667</c:v>
                </c:pt>
                <c:pt idx="1878">
                  <c:v>44902.282638888886</c:v>
                </c:pt>
                <c:pt idx="1879">
                  <c:v>44902.286111111112</c:v>
                </c:pt>
                <c:pt idx="1880">
                  <c:v>44902.290277777778</c:v>
                </c:pt>
                <c:pt idx="1881">
                  <c:v>44902.293749999997</c:v>
                </c:pt>
                <c:pt idx="1882">
                  <c:v>44902.297222222223</c:v>
                </c:pt>
                <c:pt idx="1883">
                  <c:v>44902.301388888889</c:v>
                </c:pt>
                <c:pt idx="1884">
                  <c:v>44902.304861111108</c:v>
                </c:pt>
                <c:pt idx="1885">
                  <c:v>44902.308333333334</c:v>
                </c:pt>
                <c:pt idx="1886">
                  <c:v>44902.311805555553</c:v>
                </c:pt>
                <c:pt idx="1887">
                  <c:v>44902.31527777778</c:v>
                </c:pt>
                <c:pt idx="1888">
                  <c:v>44902.319444444445</c:v>
                </c:pt>
                <c:pt idx="1889">
                  <c:v>44902.322916666664</c:v>
                </c:pt>
                <c:pt idx="1890">
                  <c:v>44902.326388888891</c:v>
                </c:pt>
                <c:pt idx="1891">
                  <c:v>44902.329861111109</c:v>
                </c:pt>
                <c:pt idx="1892">
                  <c:v>44902.333333333336</c:v>
                </c:pt>
                <c:pt idx="1893">
                  <c:v>44902.337500000001</c:v>
                </c:pt>
                <c:pt idx="1894">
                  <c:v>44902.34097222222</c:v>
                </c:pt>
                <c:pt idx="1895">
                  <c:v>44902.344444444447</c:v>
                </c:pt>
                <c:pt idx="1896">
                  <c:v>44902.348611111112</c:v>
                </c:pt>
                <c:pt idx="1897">
                  <c:v>44902.352083333331</c:v>
                </c:pt>
                <c:pt idx="1898">
                  <c:v>44902.355555555558</c:v>
                </c:pt>
                <c:pt idx="1899">
                  <c:v>44902.356944444444</c:v>
                </c:pt>
                <c:pt idx="1900">
                  <c:v>44902.357638888891</c:v>
                </c:pt>
                <c:pt idx="1901">
                  <c:v>44902.359027777777</c:v>
                </c:pt>
                <c:pt idx="1902">
                  <c:v>44902.36041666667</c:v>
                </c:pt>
                <c:pt idx="1903">
                  <c:v>44902.362500000003</c:v>
                </c:pt>
                <c:pt idx="1904">
                  <c:v>44902.364583333336</c:v>
                </c:pt>
                <c:pt idx="1905">
                  <c:v>44902.367361111108</c:v>
                </c:pt>
                <c:pt idx="1906">
                  <c:v>44902.370833333334</c:v>
                </c:pt>
                <c:pt idx="1907">
                  <c:v>44902.374305555553</c:v>
                </c:pt>
                <c:pt idx="1908">
                  <c:v>44902.37777777778</c:v>
                </c:pt>
                <c:pt idx="1909">
                  <c:v>44902.381944444445</c:v>
                </c:pt>
                <c:pt idx="1910">
                  <c:v>44902.385416666664</c:v>
                </c:pt>
                <c:pt idx="1911">
                  <c:v>44902.388888888891</c:v>
                </c:pt>
                <c:pt idx="1912">
                  <c:v>44902.392361111109</c:v>
                </c:pt>
                <c:pt idx="1913">
                  <c:v>44902.396527777775</c:v>
                </c:pt>
                <c:pt idx="1914">
                  <c:v>44902.400000000001</c:v>
                </c:pt>
                <c:pt idx="1915">
                  <c:v>44902.40347222222</c:v>
                </c:pt>
                <c:pt idx="1916">
                  <c:v>44902.406944444447</c:v>
                </c:pt>
                <c:pt idx="1917">
                  <c:v>44902.411111111112</c:v>
                </c:pt>
                <c:pt idx="1918">
                  <c:v>44902.414583333331</c:v>
                </c:pt>
                <c:pt idx="1919">
                  <c:v>44902.418055555558</c:v>
                </c:pt>
                <c:pt idx="1920">
                  <c:v>44902.421527777777</c:v>
                </c:pt>
                <c:pt idx="1921">
                  <c:v>44902.425000000003</c:v>
                </c:pt>
                <c:pt idx="1922">
                  <c:v>44902.429166666669</c:v>
                </c:pt>
                <c:pt idx="1923">
                  <c:v>44902.432638888888</c:v>
                </c:pt>
                <c:pt idx="1924">
                  <c:v>44902.436111111114</c:v>
                </c:pt>
                <c:pt idx="1925">
                  <c:v>44902.44027777778</c:v>
                </c:pt>
                <c:pt idx="1926">
                  <c:v>44902.443749999999</c:v>
                </c:pt>
                <c:pt idx="1927">
                  <c:v>44902.447222222225</c:v>
                </c:pt>
                <c:pt idx="1928">
                  <c:v>44902.450694444444</c:v>
                </c:pt>
                <c:pt idx="1929">
                  <c:v>44902.45416666667</c:v>
                </c:pt>
                <c:pt idx="1930">
                  <c:v>44902.458333333336</c:v>
                </c:pt>
                <c:pt idx="1931">
                  <c:v>44902.461805555555</c:v>
                </c:pt>
                <c:pt idx="1932">
                  <c:v>44902.465277777781</c:v>
                </c:pt>
                <c:pt idx="1933">
                  <c:v>44902.46875</c:v>
                </c:pt>
                <c:pt idx="1934">
                  <c:v>44902.472222222219</c:v>
                </c:pt>
                <c:pt idx="1935">
                  <c:v>44902.476388888892</c:v>
                </c:pt>
                <c:pt idx="1936">
                  <c:v>44902.479861111111</c:v>
                </c:pt>
                <c:pt idx="1937">
                  <c:v>44902.48333333333</c:v>
                </c:pt>
                <c:pt idx="1938">
                  <c:v>44902.487500000003</c:v>
                </c:pt>
                <c:pt idx="1939">
                  <c:v>44902.490972222222</c:v>
                </c:pt>
                <c:pt idx="1940">
                  <c:v>44902.494444444441</c:v>
                </c:pt>
                <c:pt idx="1941">
                  <c:v>44902.498611111114</c:v>
                </c:pt>
                <c:pt idx="1942">
                  <c:v>44902.502083333333</c:v>
                </c:pt>
                <c:pt idx="1943">
                  <c:v>44902.505555555559</c:v>
                </c:pt>
                <c:pt idx="1944">
                  <c:v>44902.509027777778</c:v>
                </c:pt>
                <c:pt idx="1945">
                  <c:v>44902.513194444444</c:v>
                </c:pt>
                <c:pt idx="1946">
                  <c:v>44902.51666666667</c:v>
                </c:pt>
                <c:pt idx="1947">
                  <c:v>44902.520138888889</c:v>
                </c:pt>
                <c:pt idx="1948">
                  <c:v>44902.523611111108</c:v>
                </c:pt>
                <c:pt idx="1949">
                  <c:v>44902.527777777781</c:v>
                </c:pt>
                <c:pt idx="1950">
                  <c:v>44902.53125</c:v>
                </c:pt>
                <c:pt idx="1951">
                  <c:v>44902.534722222219</c:v>
                </c:pt>
                <c:pt idx="1952">
                  <c:v>44902.538888888892</c:v>
                </c:pt>
                <c:pt idx="1953">
                  <c:v>44902.542361111111</c:v>
                </c:pt>
                <c:pt idx="1954">
                  <c:v>44902.54583333333</c:v>
                </c:pt>
                <c:pt idx="1955">
                  <c:v>44902.55</c:v>
                </c:pt>
                <c:pt idx="1956">
                  <c:v>44902.553472222222</c:v>
                </c:pt>
                <c:pt idx="1957">
                  <c:v>44902.556944444441</c:v>
                </c:pt>
                <c:pt idx="1958">
                  <c:v>44902.560416666667</c:v>
                </c:pt>
                <c:pt idx="1959">
                  <c:v>44902.564583333333</c:v>
                </c:pt>
                <c:pt idx="1960">
                  <c:v>44902.568055555559</c:v>
                </c:pt>
                <c:pt idx="1961">
                  <c:v>44902.571527777778</c:v>
                </c:pt>
                <c:pt idx="1962">
                  <c:v>44902.575694444444</c:v>
                </c:pt>
                <c:pt idx="1963">
                  <c:v>44902.57916666667</c:v>
                </c:pt>
                <c:pt idx="1964">
                  <c:v>44902.582638888889</c:v>
                </c:pt>
                <c:pt idx="1965">
                  <c:v>44902.586805555555</c:v>
                </c:pt>
                <c:pt idx="1966">
                  <c:v>44902.590277777781</c:v>
                </c:pt>
                <c:pt idx="1967">
                  <c:v>44902.59375</c:v>
                </c:pt>
                <c:pt idx="1968">
                  <c:v>44902.597916666666</c:v>
                </c:pt>
                <c:pt idx="1969">
                  <c:v>44902.601388888892</c:v>
                </c:pt>
                <c:pt idx="1970">
                  <c:v>44902.604861111111</c:v>
                </c:pt>
                <c:pt idx="1971">
                  <c:v>44902.60833333333</c:v>
                </c:pt>
                <c:pt idx="1972">
                  <c:v>44902.612500000003</c:v>
                </c:pt>
                <c:pt idx="1973">
                  <c:v>44902.615972222222</c:v>
                </c:pt>
                <c:pt idx="1974">
                  <c:v>44902.619444444441</c:v>
                </c:pt>
                <c:pt idx="1975">
                  <c:v>44902.622916666667</c:v>
                </c:pt>
                <c:pt idx="1976">
                  <c:v>44902.626388888886</c:v>
                </c:pt>
                <c:pt idx="1977">
                  <c:v>44902.630555555559</c:v>
                </c:pt>
                <c:pt idx="1978">
                  <c:v>44902.634027777778</c:v>
                </c:pt>
                <c:pt idx="1979">
                  <c:v>44902.637499999997</c:v>
                </c:pt>
                <c:pt idx="1980">
                  <c:v>44902.64166666667</c:v>
                </c:pt>
                <c:pt idx="1981">
                  <c:v>44902.645138888889</c:v>
                </c:pt>
                <c:pt idx="1982">
                  <c:v>44902.648611111108</c:v>
                </c:pt>
                <c:pt idx="1983">
                  <c:v>44902.652083333334</c:v>
                </c:pt>
                <c:pt idx="1984">
                  <c:v>44902.655555555553</c:v>
                </c:pt>
                <c:pt idx="1985">
                  <c:v>44902.659722222219</c:v>
                </c:pt>
                <c:pt idx="1986">
                  <c:v>44902.663194444445</c:v>
                </c:pt>
                <c:pt idx="1987">
                  <c:v>44902.666666666664</c:v>
                </c:pt>
                <c:pt idx="1988">
                  <c:v>44902.670138888891</c:v>
                </c:pt>
                <c:pt idx="1989">
                  <c:v>44902.674305555556</c:v>
                </c:pt>
                <c:pt idx="1990">
                  <c:v>44902.677777777775</c:v>
                </c:pt>
                <c:pt idx="1991">
                  <c:v>44902.681250000001</c:v>
                </c:pt>
                <c:pt idx="1992">
                  <c:v>44902.68472222222</c:v>
                </c:pt>
                <c:pt idx="1993">
                  <c:v>44902.688888888886</c:v>
                </c:pt>
                <c:pt idx="1994">
                  <c:v>44902.692361111112</c:v>
                </c:pt>
                <c:pt idx="1995">
                  <c:v>44902.695833333331</c:v>
                </c:pt>
                <c:pt idx="1996">
                  <c:v>44902.699305555558</c:v>
                </c:pt>
                <c:pt idx="1997">
                  <c:v>44902.703472222223</c:v>
                </c:pt>
                <c:pt idx="1998">
                  <c:v>44902.706944444442</c:v>
                </c:pt>
                <c:pt idx="1999">
                  <c:v>44902.710416666669</c:v>
                </c:pt>
                <c:pt idx="2000">
                  <c:v>44902.714583333334</c:v>
                </c:pt>
                <c:pt idx="2001">
                  <c:v>44902.718055555553</c:v>
                </c:pt>
                <c:pt idx="2002">
                  <c:v>44902.72152777778</c:v>
                </c:pt>
                <c:pt idx="2003">
                  <c:v>44902.725694444445</c:v>
                </c:pt>
                <c:pt idx="2004">
                  <c:v>44902.729166666664</c:v>
                </c:pt>
                <c:pt idx="2005">
                  <c:v>44902.732638888891</c:v>
                </c:pt>
                <c:pt idx="2006">
                  <c:v>44902.736111111109</c:v>
                </c:pt>
                <c:pt idx="2007">
                  <c:v>44902.739583333336</c:v>
                </c:pt>
                <c:pt idx="2008">
                  <c:v>44902.743750000001</c:v>
                </c:pt>
                <c:pt idx="2009">
                  <c:v>44902.74722222222</c:v>
                </c:pt>
                <c:pt idx="2010">
                  <c:v>44902.750694444447</c:v>
                </c:pt>
                <c:pt idx="2011">
                  <c:v>44902.754166666666</c:v>
                </c:pt>
                <c:pt idx="2012">
                  <c:v>44902.757638888892</c:v>
                </c:pt>
                <c:pt idx="2013">
                  <c:v>44902.761805555558</c:v>
                </c:pt>
                <c:pt idx="2014">
                  <c:v>44902.765277777777</c:v>
                </c:pt>
                <c:pt idx="2015">
                  <c:v>44902.768750000003</c:v>
                </c:pt>
                <c:pt idx="2016">
                  <c:v>44902.772916666669</c:v>
                </c:pt>
                <c:pt idx="2017">
                  <c:v>44902.776388888888</c:v>
                </c:pt>
                <c:pt idx="2018">
                  <c:v>44902.779861111114</c:v>
                </c:pt>
                <c:pt idx="2019">
                  <c:v>44902.783333333333</c:v>
                </c:pt>
                <c:pt idx="2020">
                  <c:v>44902.786805555559</c:v>
                </c:pt>
                <c:pt idx="2021">
                  <c:v>44902.790972222225</c:v>
                </c:pt>
                <c:pt idx="2022">
                  <c:v>44902.794444444444</c:v>
                </c:pt>
                <c:pt idx="2023">
                  <c:v>44902.79791666667</c:v>
                </c:pt>
                <c:pt idx="2024">
                  <c:v>44902.801388888889</c:v>
                </c:pt>
                <c:pt idx="2025">
                  <c:v>44902.805555555555</c:v>
                </c:pt>
                <c:pt idx="2026">
                  <c:v>44902.809027777781</c:v>
                </c:pt>
                <c:pt idx="2027">
                  <c:v>44902.8125</c:v>
                </c:pt>
                <c:pt idx="2028">
                  <c:v>44902.815972222219</c:v>
                </c:pt>
                <c:pt idx="2029">
                  <c:v>44902.820138888892</c:v>
                </c:pt>
                <c:pt idx="2030">
                  <c:v>44902.823611111111</c:v>
                </c:pt>
                <c:pt idx="2031">
                  <c:v>44902.82708333333</c:v>
                </c:pt>
                <c:pt idx="2032">
                  <c:v>44902.830555555556</c:v>
                </c:pt>
                <c:pt idx="2033">
                  <c:v>44902.834027777775</c:v>
                </c:pt>
                <c:pt idx="2034">
                  <c:v>44902.838194444441</c:v>
                </c:pt>
                <c:pt idx="2035">
                  <c:v>44902.841666666667</c:v>
                </c:pt>
                <c:pt idx="2036">
                  <c:v>44902.845138888886</c:v>
                </c:pt>
                <c:pt idx="2037">
                  <c:v>44902.849305555559</c:v>
                </c:pt>
                <c:pt idx="2038">
                  <c:v>44902.852777777778</c:v>
                </c:pt>
                <c:pt idx="2039">
                  <c:v>44902.855555555558</c:v>
                </c:pt>
                <c:pt idx="2040">
                  <c:v>44902.856944444444</c:v>
                </c:pt>
                <c:pt idx="2041">
                  <c:v>44902.857638888891</c:v>
                </c:pt>
                <c:pt idx="2042">
                  <c:v>44902.859027777777</c:v>
                </c:pt>
                <c:pt idx="2043">
                  <c:v>44902.86041666667</c:v>
                </c:pt>
                <c:pt idx="2044">
                  <c:v>44902.862500000003</c:v>
                </c:pt>
                <c:pt idx="2045">
                  <c:v>44902.865972222222</c:v>
                </c:pt>
                <c:pt idx="2046">
                  <c:v>44902.870138888888</c:v>
                </c:pt>
                <c:pt idx="2047">
                  <c:v>44902.873611111114</c:v>
                </c:pt>
                <c:pt idx="2048">
                  <c:v>44902.877083333333</c:v>
                </c:pt>
                <c:pt idx="2049">
                  <c:v>44902.881249999999</c:v>
                </c:pt>
                <c:pt idx="2050">
                  <c:v>44902.884722222225</c:v>
                </c:pt>
                <c:pt idx="2051">
                  <c:v>44902.888194444444</c:v>
                </c:pt>
                <c:pt idx="2052">
                  <c:v>44902.89166666667</c:v>
                </c:pt>
                <c:pt idx="2053">
                  <c:v>44902.895138888889</c:v>
                </c:pt>
                <c:pt idx="2054">
                  <c:v>44902.899305555555</c:v>
                </c:pt>
                <c:pt idx="2055">
                  <c:v>44902.902777777781</c:v>
                </c:pt>
                <c:pt idx="2056">
                  <c:v>44902.90625</c:v>
                </c:pt>
                <c:pt idx="2057">
                  <c:v>44902.909722222219</c:v>
                </c:pt>
                <c:pt idx="2058">
                  <c:v>44902.913888888892</c:v>
                </c:pt>
                <c:pt idx="2059">
                  <c:v>44902.917361111111</c:v>
                </c:pt>
                <c:pt idx="2060">
                  <c:v>44902.92083333333</c:v>
                </c:pt>
                <c:pt idx="2061">
                  <c:v>44902.924305555556</c:v>
                </c:pt>
                <c:pt idx="2062">
                  <c:v>44902.928472222222</c:v>
                </c:pt>
                <c:pt idx="2063">
                  <c:v>44902.931944444441</c:v>
                </c:pt>
                <c:pt idx="2064">
                  <c:v>44902.935416666667</c:v>
                </c:pt>
                <c:pt idx="2065">
                  <c:v>44902.938888888886</c:v>
                </c:pt>
                <c:pt idx="2066">
                  <c:v>44902.942361111112</c:v>
                </c:pt>
                <c:pt idx="2067">
                  <c:v>44902.946527777778</c:v>
                </c:pt>
                <c:pt idx="2068">
                  <c:v>44902.95</c:v>
                </c:pt>
                <c:pt idx="2069">
                  <c:v>44902.953472222223</c:v>
                </c:pt>
                <c:pt idx="2070">
                  <c:v>44902.957638888889</c:v>
                </c:pt>
                <c:pt idx="2071">
                  <c:v>44902.961111111108</c:v>
                </c:pt>
                <c:pt idx="2072">
                  <c:v>44902.964583333334</c:v>
                </c:pt>
                <c:pt idx="2073">
                  <c:v>44902.968055555553</c:v>
                </c:pt>
                <c:pt idx="2074">
                  <c:v>44902.97152777778</c:v>
                </c:pt>
                <c:pt idx="2075">
                  <c:v>44902.975694444445</c:v>
                </c:pt>
                <c:pt idx="2076">
                  <c:v>44902.979166666664</c:v>
                </c:pt>
                <c:pt idx="2077">
                  <c:v>44902.982638888891</c:v>
                </c:pt>
                <c:pt idx="2078">
                  <c:v>44902.986111111109</c:v>
                </c:pt>
                <c:pt idx="2079">
                  <c:v>44902.989583333336</c:v>
                </c:pt>
                <c:pt idx="2080">
                  <c:v>44902.993750000001</c:v>
                </c:pt>
                <c:pt idx="2081">
                  <c:v>44902.99722222222</c:v>
                </c:pt>
                <c:pt idx="2082">
                  <c:v>44903.000694444447</c:v>
                </c:pt>
                <c:pt idx="2083">
                  <c:v>44903.004861111112</c:v>
                </c:pt>
                <c:pt idx="2084">
                  <c:v>44903.008333333331</c:v>
                </c:pt>
                <c:pt idx="2085">
                  <c:v>44903.011805555558</c:v>
                </c:pt>
                <c:pt idx="2086">
                  <c:v>44903.015277777777</c:v>
                </c:pt>
                <c:pt idx="2087">
                  <c:v>44903.018750000003</c:v>
                </c:pt>
                <c:pt idx="2088">
                  <c:v>44903.020138888889</c:v>
                </c:pt>
                <c:pt idx="2089">
                  <c:v>44903.021527777775</c:v>
                </c:pt>
                <c:pt idx="2090">
                  <c:v>44903.022916666669</c:v>
                </c:pt>
                <c:pt idx="2091">
                  <c:v>44903.024305555555</c:v>
                </c:pt>
                <c:pt idx="2092">
                  <c:v>44903.025000000001</c:v>
                </c:pt>
                <c:pt idx="2093">
                  <c:v>44903.026388888888</c:v>
                </c:pt>
                <c:pt idx="2094">
                  <c:v>44903.027777777781</c:v>
                </c:pt>
                <c:pt idx="2095">
                  <c:v>44903.029861111114</c:v>
                </c:pt>
                <c:pt idx="2096">
                  <c:v>44903.031944444447</c:v>
                </c:pt>
                <c:pt idx="2097">
                  <c:v>44903.034722222219</c:v>
                </c:pt>
                <c:pt idx="2098">
                  <c:v>44903.038194444445</c:v>
                </c:pt>
                <c:pt idx="2099">
                  <c:v>44903.041666666664</c:v>
                </c:pt>
                <c:pt idx="2100">
                  <c:v>44903.04583333333</c:v>
                </c:pt>
                <c:pt idx="2101">
                  <c:v>44903.049305555556</c:v>
                </c:pt>
                <c:pt idx="2102">
                  <c:v>44903.052777777775</c:v>
                </c:pt>
                <c:pt idx="2103">
                  <c:v>44903.056250000001</c:v>
                </c:pt>
                <c:pt idx="2104">
                  <c:v>44903.060416666667</c:v>
                </c:pt>
                <c:pt idx="2105">
                  <c:v>44903.063888888886</c:v>
                </c:pt>
                <c:pt idx="2106">
                  <c:v>44903.067361111112</c:v>
                </c:pt>
                <c:pt idx="2107">
                  <c:v>44903.070833333331</c:v>
                </c:pt>
                <c:pt idx="2108">
                  <c:v>44903.074305555558</c:v>
                </c:pt>
                <c:pt idx="2109">
                  <c:v>44903.077777777777</c:v>
                </c:pt>
                <c:pt idx="2110">
                  <c:v>44903.081250000003</c:v>
                </c:pt>
                <c:pt idx="2111">
                  <c:v>44903.084722222222</c:v>
                </c:pt>
                <c:pt idx="2112">
                  <c:v>44903.088888888888</c:v>
                </c:pt>
                <c:pt idx="2113">
                  <c:v>44903.092361111114</c:v>
                </c:pt>
                <c:pt idx="2114">
                  <c:v>44903.095833333333</c:v>
                </c:pt>
                <c:pt idx="2115">
                  <c:v>44903.099305555559</c:v>
                </c:pt>
                <c:pt idx="2116">
                  <c:v>44903.102777777778</c:v>
                </c:pt>
                <c:pt idx="2117">
                  <c:v>44903.106249999997</c:v>
                </c:pt>
                <c:pt idx="2118">
                  <c:v>44903.109722222223</c:v>
                </c:pt>
                <c:pt idx="2119">
                  <c:v>44903.113194444442</c:v>
                </c:pt>
                <c:pt idx="2120">
                  <c:v>44903.117361111108</c:v>
                </c:pt>
                <c:pt idx="2121">
                  <c:v>44903.120833333334</c:v>
                </c:pt>
                <c:pt idx="2122">
                  <c:v>44903.124305555553</c:v>
                </c:pt>
                <c:pt idx="2123">
                  <c:v>44903.12777777778</c:v>
                </c:pt>
                <c:pt idx="2124">
                  <c:v>44903.131249999999</c:v>
                </c:pt>
                <c:pt idx="2125">
                  <c:v>44903.134722222225</c:v>
                </c:pt>
                <c:pt idx="2126">
                  <c:v>44903.138194444444</c:v>
                </c:pt>
                <c:pt idx="2127">
                  <c:v>44903.142361111109</c:v>
                </c:pt>
                <c:pt idx="2128">
                  <c:v>44903.145833333336</c:v>
                </c:pt>
                <c:pt idx="2129">
                  <c:v>44903.149305555555</c:v>
                </c:pt>
                <c:pt idx="2130">
                  <c:v>44903.152777777781</c:v>
                </c:pt>
                <c:pt idx="2131">
                  <c:v>44903.15625</c:v>
                </c:pt>
                <c:pt idx="2132">
                  <c:v>44903.159722222219</c:v>
                </c:pt>
                <c:pt idx="2133">
                  <c:v>44903.163194444445</c:v>
                </c:pt>
                <c:pt idx="2134">
                  <c:v>44903.166666666664</c:v>
                </c:pt>
                <c:pt idx="2135">
                  <c:v>44903.17083333333</c:v>
                </c:pt>
                <c:pt idx="2136">
                  <c:v>44903.174305555556</c:v>
                </c:pt>
                <c:pt idx="2137">
                  <c:v>44903.177777777775</c:v>
                </c:pt>
                <c:pt idx="2138">
                  <c:v>44903.181250000001</c:v>
                </c:pt>
                <c:pt idx="2139">
                  <c:v>44903.18472222222</c:v>
                </c:pt>
                <c:pt idx="2140">
                  <c:v>44903.188194444447</c:v>
                </c:pt>
                <c:pt idx="2141">
                  <c:v>44903.191666666666</c:v>
                </c:pt>
                <c:pt idx="2142">
                  <c:v>44903.195833333331</c:v>
                </c:pt>
                <c:pt idx="2143">
                  <c:v>44903.199305555558</c:v>
                </c:pt>
                <c:pt idx="2144">
                  <c:v>44903.202777777777</c:v>
                </c:pt>
                <c:pt idx="2145">
                  <c:v>44903.206250000003</c:v>
                </c:pt>
                <c:pt idx="2146">
                  <c:v>44903.209722222222</c:v>
                </c:pt>
                <c:pt idx="2147">
                  <c:v>44903.213194444441</c:v>
                </c:pt>
                <c:pt idx="2148">
                  <c:v>44903.216666666667</c:v>
                </c:pt>
                <c:pt idx="2149">
                  <c:v>44903.220138888886</c:v>
                </c:pt>
                <c:pt idx="2150">
                  <c:v>44903.224305555559</c:v>
                </c:pt>
                <c:pt idx="2151">
                  <c:v>44903.227777777778</c:v>
                </c:pt>
                <c:pt idx="2152">
                  <c:v>44903.231249999997</c:v>
                </c:pt>
                <c:pt idx="2153">
                  <c:v>44903.234722222223</c:v>
                </c:pt>
                <c:pt idx="2154">
                  <c:v>44903.238194444442</c:v>
                </c:pt>
                <c:pt idx="2155">
                  <c:v>44903.241666666669</c:v>
                </c:pt>
                <c:pt idx="2156">
                  <c:v>44903.245138888888</c:v>
                </c:pt>
                <c:pt idx="2157">
                  <c:v>44903.249305555553</c:v>
                </c:pt>
                <c:pt idx="2158">
                  <c:v>44903.25277777778</c:v>
                </c:pt>
                <c:pt idx="2159">
                  <c:v>44903.256249999999</c:v>
                </c:pt>
                <c:pt idx="2160">
                  <c:v>44903.259722222225</c:v>
                </c:pt>
                <c:pt idx="2161">
                  <c:v>44903.263888888891</c:v>
                </c:pt>
                <c:pt idx="2162">
                  <c:v>44903.267361111109</c:v>
                </c:pt>
                <c:pt idx="2163">
                  <c:v>44903.270833333336</c:v>
                </c:pt>
                <c:pt idx="2164">
                  <c:v>44903.274305555555</c:v>
                </c:pt>
                <c:pt idx="2165">
                  <c:v>44903.277777777781</c:v>
                </c:pt>
                <c:pt idx="2166">
                  <c:v>44903.28125</c:v>
                </c:pt>
                <c:pt idx="2167">
                  <c:v>44903.284722222219</c:v>
                </c:pt>
                <c:pt idx="2168">
                  <c:v>44903.288888888892</c:v>
                </c:pt>
                <c:pt idx="2169">
                  <c:v>44903.292361111111</c:v>
                </c:pt>
                <c:pt idx="2170">
                  <c:v>44903.29583333333</c:v>
                </c:pt>
                <c:pt idx="2171">
                  <c:v>44903.299305555556</c:v>
                </c:pt>
                <c:pt idx="2172">
                  <c:v>44903.302777777775</c:v>
                </c:pt>
                <c:pt idx="2173">
                  <c:v>44903.306250000001</c:v>
                </c:pt>
                <c:pt idx="2174">
                  <c:v>44903.30972222222</c:v>
                </c:pt>
                <c:pt idx="2175">
                  <c:v>44903.313194444447</c:v>
                </c:pt>
                <c:pt idx="2176">
                  <c:v>44903.317361111112</c:v>
                </c:pt>
                <c:pt idx="2177">
                  <c:v>44903.320833333331</c:v>
                </c:pt>
                <c:pt idx="2178">
                  <c:v>44903.324305555558</c:v>
                </c:pt>
                <c:pt idx="2179">
                  <c:v>44903.327777777777</c:v>
                </c:pt>
                <c:pt idx="2180">
                  <c:v>44903.331250000003</c:v>
                </c:pt>
                <c:pt idx="2181">
                  <c:v>44903.334722222222</c:v>
                </c:pt>
                <c:pt idx="2182">
                  <c:v>44903.338194444441</c:v>
                </c:pt>
                <c:pt idx="2183">
                  <c:v>44903.342361111114</c:v>
                </c:pt>
                <c:pt idx="2184">
                  <c:v>44903.345833333333</c:v>
                </c:pt>
                <c:pt idx="2185">
                  <c:v>44903.349305555559</c:v>
                </c:pt>
                <c:pt idx="2186">
                  <c:v>44903.352777777778</c:v>
                </c:pt>
                <c:pt idx="2187">
                  <c:v>44903.356249999997</c:v>
                </c:pt>
                <c:pt idx="2188">
                  <c:v>44903.359722222223</c:v>
                </c:pt>
                <c:pt idx="2189">
                  <c:v>44903.363194444442</c:v>
                </c:pt>
                <c:pt idx="2190">
                  <c:v>44903.366666666669</c:v>
                </c:pt>
                <c:pt idx="2191">
                  <c:v>44903.370833333334</c:v>
                </c:pt>
                <c:pt idx="2192">
                  <c:v>44903.374305555553</c:v>
                </c:pt>
                <c:pt idx="2193">
                  <c:v>44903.37777777778</c:v>
                </c:pt>
                <c:pt idx="2194">
                  <c:v>44903.381249999999</c:v>
                </c:pt>
                <c:pt idx="2195">
                  <c:v>44903.384722222225</c:v>
                </c:pt>
                <c:pt idx="2196">
                  <c:v>44903.388194444444</c:v>
                </c:pt>
                <c:pt idx="2197">
                  <c:v>44903.39166666667</c:v>
                </c:pt>
                <c:pt idx="2198">
                  <c:v>44903.395833333336</c:v>
                </c:pt>
                <c:pt idx="2199">
                  <c:v>44903.399305555555</c:v>
                </c:pt>
                <c:pt idx="2200">
                  <c:v>44903.402777777781</c:v>
                </c:pt>
                <c:pt idx="2201">
                  <c:v>44903.40625</c:v>
                </c:pt>
                <c:pt idx="2202">
                  <c:v>44903.409722222219</c:v>
                </c:pt>
                <c:pt idx="2203">
                  <c:v>44903.413194444445</c:v>
                </c:pt>
                <c:pt idx="2204">
                  <c:v>44903.417361111111</c:v>
                </c:pt>
                <c:pt idx="2205">
                  <c:v>44903.42083333333</c:v>
                </c:pt>
                <c:pt idx="2206">
                  <c:v>44903.424305555556</c:v>
                </c:pt>
                <c:pt idx="2207">
                  <c:v>44903.428472222222</c:v>
                </c:pt>
                <c:pt idx="2208">
                  <c:v>44903.432638888888</c:v>
                </c:pt>
                <c:pt idx="2209">
                  <c:v>44903.436111111114</c:v>
                </c:pt>
                <c:pt idx="2210">
                  <c:v>44903.44027777778</c:v>
                </c:pt>
                <c:pt idx="2211">
                  <c:v>44903.443749999999</c:v>
                </c:pt>
                <c:pt idx="2212">
                  <c:v>44903.447222222225</c:v>
                </c:pt>
                <c:pt idx="2213">
                  <c:v>44903.451388888891</c:v>
                </c:pt>
                <c:pt idx="2214">
                  <c:v>44903.454861111109</c:v>
                </c:pt>
                <c:pt idx="2215">
                  <c:v>44903.458333333336</c:v>
                </c:pt>
                <c:pt idx="2216">
                  <c:v>44903.462500000001</c:v>
                </c:pt>
                <c:pt idx="2217">
                  <c:v>44903.46597222222</c:v>
                </c:pt>
                <c:pt idx="2218">
                  <c:v>44903.469444444447</c:v>
                </c:pt>
                <c:pt idx="2219">
                  <c:v>44903.472916666666</c:v>
                </c:pt>
                <c:pt idx="2220">
                  <c:v>44903.477083333331</c:v>
                </c:pt>
                <c:pt idx="2221">
                  <c:v>44903.480555555558</c:v>
                </c:pt>
                <c:pt idx="2222">
                  <c:v>44903.484027777777</c:v>
                </c:pt>
                <c:pt idx="2223">
                  <c:v>44903.488194444442</c:v>
                </c:pt>
                <c:pt idx="2224">
                  <c:v>44903.491666666669</c:v>
                </c:pt>
                <c:pt idx="2225">
                  <c:v>44903.495138888888</c:v>
                </c:pt>
                <c:pt idx="2226">
                  <c:v>44903.499305555553</c:v>
                </c:pt>
                <c:pt idx="2227">
                  <c:v>44903.50277777778</c:v>
                </c:pt>
                <c:pt idx="2228">
                  <c:v>44903.506249999999</c:v>
                </c:pt>
                <c:pt idx="2229">
                  <c:v>44903.509722222225</c:v>
                </c:pt>
                <c:pt idx="2230">
                  <c:v>44903.513888888891</c:v>
                </c:pt>
                <c:pt idx="2231">
                  <c:v>44903.517361111109</c:v>
                </c:pt>
                <c:pt idx="2232">
                  <c:v>44903.520833333336</c:v>
                </c:pt>
                <c:pt idx="2233">
                  <c:v>44903.522916666669</c:v>
                </c:pt>
                <c:pt idx="2234">
                  <c:v>44903.524305555555</c:v>
                </c:pt>
                <c:pt idx="2235">
                  <c:v>44903.525000000001</c:v>
                </c:pt>
                <c:pt idx="2236">
                  <c:v>44903.526388888888</c:v>
                </c:pt>
                <c:pt idx="2237">
                  <c:v>44903.52847222222</c:v>
                </c:pt>
                <c:pt idx="2238">
                  <c:v>44903.531944444447</c:v>
                </c:pt>
                <c:pt idx="2239">
                  <c:v>44903.535416666666</c:v>
                </c:pt>
                <c:pt idx="2240">
                  <c:v>44903.538888888892</c:v>
                </c:pt>
                <c:pt idx="2241">
                  <c:v>44903.543055555558</c:v>
                </c:pt>
                <c:pt idx="2242">
                  <c:v>44903.546527777777</c:v>
                </c:pt>
                <c:pt idx="2243">
                  <c:v>44903.55</c:v>
                </c:pt>
                <c:pt idx="2244">
                  <c:v>44903.554166666669</c:v>
                </c:pt>
                <c:pt idx="2245">
                  <c:v>44903.557638888888</c:v>
                </c:pt>
                <c:pt idx="2246">
                  <c:v>44903.561111111114</c:v>
                </c:pt>
                <c:pt idx="2247">
                  <c:v>44903.564583333333</c:v>
                </c:pt>
                <c:pt idx="2248">
                  <c:v>44903.568749999999</c:v>
                </c:pt>
                <c:pt idx="2249">
                  <c:v>44903.572222222225</c:v>
                </c:pt>
                <c:pt idx="2250">
                  <c:v>44903.575694444444</c:v>
                </c:pt>
                <c:pt idx="2251">
                  <c:v>44903.579861111109</c:v>
                </c:pt>
                <c:pt idx="2252">
                  <c:v>44903.583333333336</c:v>
                </c:pt>
                <c:pt idx="2253">
                  <c:v>44903.586805555555</c:v>
                </c:pt>
                <c:pt idx="2254">
                  <c:v>44903.59097222222</c:v>
                </c:pt>
                <c:pt idx="2255">
                  <c:v>44903.594444444447</c:v>
                </c:pt>
                <c:pt idx="2256">
                  <c:v>44903.597916666666</c:v>
                </c:pt>
                <c:pt idx="2257">
                  <c:v>44903.601388888892</c:v>
                </c:pt>
                <c:pt idx="2258">
                  <c:v>44903.605555555558</c:v>
                </c:pt>
                <c:pt idx="2259">
                  <c:v>44903.609027777777</c:v>
                </c:pt>
                <c:pt idx="2260">
                  <c:v>44903.612500000003</c:v>
                </c:pt>
                <c:pt idx="2261">
                  <c:v>44903.616666666669</c:v>
                </c:pt>
                <c:pt idx="2262">
                  <c:v>44903.620138888888</c:v>
                </c:pt>
                <c:pt idx="2263">
                  <c:v>44903.623611111114</c:v>
                </c:pt>
                <c:pt idx="2264">
                  <c:v>44903.62777777778</c:v>
                </c:pt>
                <c:pt idx="2265">
                  <c:v>44903.631249999999</c:v>
                </c:pt>
                <c:pt idx="2266">
                  <c:v>44903.634722222225</c:v>
                </c:pt>
                <c:pt idx="2267">
                  <c:v>44903.638888888891</c:v>
                </c:pt>
                <c:pt idx="2268">
                  <c:v>44903.642361111109</c:v>
                </c:pt>
                <c:pt idx="2269">
                  <c:v>44903.645833333336</c:v>
                </c:pt>
                <c:pt idx="2270">
                  <c:v>44903.65</c:v>
                </c:pt>
                <c:pt idx="2271">
                  <c:v>44903.65347222222</c:v>
                </c:pt>
                <c:pt idx="2272">
                  <c:v>44903.656944444447</c:v>
                </c:pt>
                <c:pt idx="2273">
                  <c:v>44903.661111111112</c:v>
                </c:pt>
                <c:pt idx="2274">
                  <c:v>44903.664583333331</c:v>
                </c:pt>
                <c:pt idx="2275">
                  <c:v>44903.668055555558</c:v>
                </c:pt>
                <c:pt idx="2276">
                  <c:v>44903.672222222223</c:v>
                </c:pt>
                <c:pt idx="2277">
                  <c:v>44903.675694444442</c:v>
                </c:pt>
                <c:pt idx="2278">
                  <c:v>44903.679166666669</c:v>
                </c:pt>
                <c:pt idx="2279">
                  <c:v>44903.682638888888</c:v>
                </c:pt>
                <c:pt idx="2280">
                  <c:v>44903.686805555553</c:v>
                </c:pt>
                <c:pt idx="2281">
                  <c:v>44903.6875</c:v>
                </c:pt>
                <c:pt idx="2282">
                  <c:v>44903.688888888886</c:v>
                </c:pt>
                <c:pt idx="2283">
                  <c:v>44903.689583333333</c:v>
                </c:pt>
                <c:pt idx="2284">
                  <c:v>44903.690972222219</c:v>
                </c:pt>
                <c:pt idx="2285">
                  <c:v>44903.692361111112</c:v>
                </c:pt>
                <c:pt idx="2286">
                  <c:v>44903.693749999999</c:v>
                </c:pt>
                <c:pt idx="2287">
                  <c:v>44903.695833333331</c:v>
                </c:pt>
                <c:pt idx="2288">
                  <c:v>44903.697222222225</c:v>
                </c:pt>
                <c:pt idx="2289">
                  <c:v>44903.7</c:v>
                </c:pt>
                <c:pt idx="2290">
                  <c:v>44903.70416666667</c:v>
                </c:pt>
                <c:pt idx="2291">
                  <c:v>44903.707638888889</c:v>
                </c:pt>
                <c:pt idx="2292">
                  <c:v>44903.711111111108</c:v>
                </c:pt>
                <c:pt idx="2293">
                  <c:v>44903.715277777781</c:v>
                </c:pt>
                <c:pt idx="2294">
                  <c:v>44903.71875</c:v>
                </c:pt>
                <c:pt idx="2295">
                  <c:v>44903.722222222219</c:v>
                </c:pt>
                <c:pt idx="2296">
                  <c:v>44903.726388888892</c:v>
                </c:pt>
                <c:pt idx="2297">
                  <c:v>44903.729861111111</c:v>
                </c:pt>
                <c:pt idx="2298">
                  <c:v>44903.73333333333</c:v>
                </c:pt>
                <c:pt idx="2299">
                  <c:v>44903.737500000003</c:v>
                </c:pt>
                <c:pt idx="2300">
                  <c:v>44903.740972222222</c:v>
                </c:pt>
                <c:pt idx="2301">
                  <c:v>44903.744444444441</c:v>
                </c:pt>
                <c:pt idx="2302">
                  <c:v>44903.748611111114</c:v>
                </c:pt>
                <c:pt idx="2303">
                  <c:v>44903.752083333333</c:v>
                </c:pt>
                <c:pt idx="2304">
                  <c:v>44903.755555555559</c:v>
                </c:pt>
                <c:pt idx="2305">
                  <c:v>44903.759027777778</c:v>
                </c:pt>
                <c:pt idx="2306">
                  <c:v>44903.763194444444</c:v>
                </c:pt>
                <c:pt idx="2307">
                  <c:v>44903.76666666667</c:v>
                </c:pt>
                <c:pt idx="2308">
                  <c:v>44903.770138888889</c:v>
                </c:pt>
                <c:pt idx="2309">
                  <c:v>44903.773611111108</c:v>
                </c:pt>
                <c:pt idx="2310">
                  <c:v>44903.777777777781</c:v>
                </c:pt>
                <c:pt idx="2311">
                  <c:v>44903.78125</c:v>
                </c:pt>
                <c:pt idx="2312">
                  <c:v>44903.784722222219</c:v>
                </c:pt>
                <c:pt idx="2313">
                  <c:v>44903.788888888892</c:v>
                </c:pt>
                <c:pt idx="2314">
                  <c:v>44903.792361111111</c:v>
                </c:pt>
                <c:pt idx="2315">
                  <c:v>44903.79583333333</c:v>
                </c:pt>
                <c:pt idx="2316">
                  <c:v>44903.8</c:v>
                </c:pt>
                <c:pt idx="2317">
                  <c:v>44903.803472222222</c:v>
                </c:pt>
                <c:pt idx="2318">
                  <c:v>44903.806944444441</c:v>
                </c:pt>
                <c:pt idx="2319">
                  <c:v>44903.810416666667</c:v>
                </c:pt>
                <c:pt idx="2320">
                  <c:v>44903.813888888886</c:v>
                </c:pt>
                <c:pt idx="2321">
                  <c:v>44903.818055555559</c:v>
                </c:pt>
                <c:pt idx="2322">
                  <c:v>44903.821527777778</c:v>
                </c:pt>
                <c:pt idx="2323">
                  <c:v>44903.824999999997</c:v>
                </c:pt>
                <c:pt idx="2324">
                  <c:v>44903.828472222223</c:v>
                </c:pt>
                <c:pt idx="2325">
                  <c:v>44903.832638888889</c:v>
                </c:pt>
                <c:pt idx="2326">
                  <c:v>44903.836111111108</c:v>
                </c:pt>
                <c:pt idx="2327">
                  <c:v>44903.839583333334</c:v>
                </c:pt>
                <c:pt idx="2328">
                  <c:v>44903.843055555553</c:v>
                </c:pt>
                <c:pt idx="2329">
                  <c:v>44903.847222222219</c:v>
                </c:pt>
                <c:pt idx="2330">
                  <c:v>44903.850694444445</c:v>
                </c:pt>
                <c:pt idx="2331">
                  <c:v>44903.854166666664</c:v>
                </c:pt>
                <c:pt idx="2332">
                  <c:v>44903.857638888891</c:v>
                </c:pt>
                <c:pt idx="2333">
                  <c:v>44903.861111111109</c:v>
                </c:pt>
                <c:pt idx="2334">
                  <c:v>44903.865277777775</c:v>
                </c:pt>
                <c:pt idx="2335">
                  <c:v>44903.868750000001</c:v>
                </c:pt>
                <c:pt idx="2336">
                  <c:v>44903.87222222222</c:v>
                </c:pt>
                <c:pt idx="2337">
                  <c:v>44903.876388888886</c:v>
                </c:pt>
                <c:pt idx="2338">
                  <c:v>44903.879861111112</c:v>
                </c:pt>
                <c:pt idx="2339">
                  <c:v>44903.883333333331</c:v>
                </c:pt>
                <c:pt idx="2340">
                  <c:v>44903.886805555558</c:v>
                </c:pt>
                <c:pt idx="2341">
                  <c:v>44903.890277777777</c:v>
                </c:pt>
                <c:pt idx="2342">
                  <c:v>44903.894444444442</c:v>
                </c:pt>
                <c:pt idx="2343">
                  <c:v>44903.897916666669</c:v>
                </c:pt>
                <c:pt idx="2344">
                  <c:v>44903.901388888888</c:v>
                </c:pt>
                <c:pt idx="2345">
                  <c:v>44903.904861111114</c:v>
                </c:pt>
                <c:pt idx="2346">
                  <c:v>44903.908333333333</c:v>
                </c:pt>
                <c:pt idx="2347">
                  <c:v>44903.912499999999</c:v>
                </c:pt>
                <c:pt idx="2348">
                  <c:v>44903.915972222225</c:v>
                </c:pt>
                <c:pt idx="2349">
                  <c:v>44903.919444444444</c:v>
                </c:pt>
                <c:pt idx="2350">
                  <c:v>44903.923611111109</c:v>
                </c:pt>
                <c:pt idx="2351">
                  <c:v>44903.927083333336</c:v>
                </c:pt>
                <c:pt idx="2352">
                  <c:v>44903.930555555555</c:v>
                </c:pt>
                <c:pt idx="2353">
                  <c:v>44903.934027777781</c:v>
                </c:pt>
                <c:pt idx="2354">
                  <c:v>44903.9375</c:v>
                </c:pt>
                <c:pt idx="2355">
                  <c:v>44903.941666666666</c:v>
                </c:pt>
                <c:pt idx="2356">
                  <c:v>44903.945138888892</c:v>
                </c:pt>
                <c:pt idx="2357">
                  <c:v>44903.948611111111</c:v>
                </c:pt>
                <c:pt idx="2358">
                  <c:v>44903.95208333333</c:v>
                </c:pt>
                <c:pt idx="2359">
                  <c:v>44903.956250000003</c:v>
                </c:pt>
                <c:pt idx="2360">
                  <c:v>44903.959722222222</c:v>
                </c:pt>
                <c:pt idx="2361">
                  <c:v>44903.963194444441</c:v>
                </c:pt>
                <c:pt idx="2362">
                  <c:v>44903.966666666667</c:v>
                </c:pt>
                <c:pt idx="2363">
                  <c:v>44903.970833333333</c:v>
                </c:pt>
                <c:pt idx="2364">
                  <c:v>44903.974305555559</c:v>
                </c:pt>
                <c:pt idx="2365">
                  <c:v>44903.977777777778</c:v>
                </c:pt>
                <c:pt idx="2366">
                  <c:v>44903.981249999997</c:v>
                </c:pt>
                <c:pt idx="2367">
                  <c:v>44903.984722222223</c:v>
                </c:pt>
                <c:pt idx="2368">
                  <c:v>44903.988888888889</c:v>
                </c:pt>
                <c:pt idx="2369">
                  <c:v>44903.992361111108</c:v>
                </c:pt>
                <c:pt idx="2370">
                  <c:v>44903.995833333334</c:v>
                </c:pt>
                <c:pt idx="2371">
                  <c:v>44904</c:v>
                </c:pt>
              </c:numCache>
            </c:numRef>
          </c:xVal>
          <c:yVal>
            <c:numRef>
              <c:f>'new data nov-dec 2022'!$F$997:$F$3368</c:f>
              <c:numCache>
                <c:formatCode>0.00E+00</c:formatCode>
                <c:ptCount val="2372"/>
                <c:pt idx="0">
                  <c:v>6.4841716799999996E-4</c:v>
                </c:pt>
                <c:pt idx="1">
                  <c:v>6.4876173499999997E-4</c:v>
                </c:pt>
                <c:pt idx="2">
                  <c:v>6.5364410799999999E-4</c:v>
                </c:pt>
                <c:pt idx="3">
                  <c:v>6.4672194799999996E-4</c:v>
                </c:pt>
                <c:pt idx="4">
                  <c:v>6.5181270699999998E-4</c:v>
                </c:pt>
                <c:pt idx="5">
                  <c:v>6.5015461099999995E-4</c:v>
                </c:pt>
                <c:pt idx="6">
                  <c:v>6.4647581299999998E-4</c:v>
                </c:pt>
                <c:pt idx="7">
                  <c:v>6.4444638899999998E-4</c:v>
                </c:pt>
                <c:pt idx="8">
                  <c:v>6.4637446000000002E-4</c:v>
                </c:pt>
                <c:pt idx="9">
                  <c:v>6.46727499E-4</c:v>
                </c:pt>
                <c:pt idx="10">
                  <c:v>6.4688938599999997E-4</c:v>
                </c:pt>
                <c:pt idx="11">
                  <c:v>6.47108073E-4</c:v>
                </c:pt>
                <c:pt idx="12">
                  <c:v>6.4788895899999996E-4</c:v>
                </c:pt>
                <c:pt idx="13">
                  <c:v>6.4783125300000004E-4</c:v>
                </c:pt>
                <c:pt idx="14">
                  <c:v>6.4860777599999998E-4</c:v>
                </c:pt>
                <c:pt idx="15">
                  <c:v>6.4849671599999999E-4</c:v>
                </c:pt>
                <c:pt idx="16">
                  <c:v>6.4892464999999995E-4</c:v>
                </c:pt>
                <c:pt idx="17">
                  <c:v>6.4889113399999997E-4</c:v>
                </c:pt>
                <c:pt idx="18">
                  <c:v>6.4386631100000005E-4</c:v>
                </c:pt>
                <c:pt idx="19">
                  <c:v>6.4775820499999995E-4</c:v>
                </c:pt>
                <c:pt idx="20">
                  <c:v>6.4518222399999998E-4</c:v>
                </c:pt>
                <c:pt idx="21">
                  <c:v>6.4473235499999996E-4</c:v>
                </c:pt>
                <c:pt idx="22">
                  <c:v>6.4961446700000005E-4</c:v>
                </c:pt>
                <c:pt idx="23">
                  <c:v>6.4993296100000005E-4</c:v>
                </c:pt>
                <c:pt idx="24">
                  <c:v>6.4434255199999997E-4</c:v>
                </c:pt>
                <c:pt idx="25">
                  <c:v>6.43163158E-4</c:v>
                </c:pt>
                <c:pt idx="26">
                  <c:v>6.4559594100000004E-4</c:v>
                </c:pt>
                <c:pt idx="27">
                  <c:v>6.45888369E-4</c:v>
                </c:pt>
                <c:pt idx="28">
                  <c:v>6.4363021999999995E-4</c:v>
                </c:pt>
                <c:pt idx="29">
                  <c:v>6.1868680700000005E-4</c:v>
                </c:pt>
                <c:pt idx="30">
                  <c:v>5.9294575000000003E-4</c:v>
                </c:pt>
                <c:pt idx="31">
                  <c:v>5.7577539399999999E-4</c:v>
                </c:pt>
                <c:pt idx="32">
                  <c:v>5.6519734700000005E-4</c:v>
                </c:pt>
                <c:pt idx="33">
                  <c:v>5.5968403500000004E-4</c:v>
                </c:pt>
                <c:pt idx="34">
                  <c:v>5.5675900899999995E-4</c:v>
                </c:pt>
                <c:pt idx="35">
                  <c:v>5.5335082400000005E-4</c:v>
                </c:pt>
                <c:pt idx="36">
                  <c:v>5.5627352599999999E-4</c:v>
                </c:pt>
                <c:pt idx="37">
                  <c:v>5.5177231200000002E-4</c:v>
                </c:pt>
                <c:pt idx="38">
                  <c:v>5.5375294099999995E-4</c:v>
                </c:pt>
                <c:pt idx="39">
                  <c:v>5.5278466300000002E-4</c:v>
                </c:pt>
                <c:pt idx="40">
                  <c:v>5.5719342100000004E-4</c:v>
                </c:pt>
                <c:pt idx="41">
                  <c:v>5.5484947899999998E-4</c:v>
                </c:pt>
                <c:pt idx="42">
                  <c:v>5.5557179500000001E-4</c:v>
                </c:pt>
                <c:pt idx="43">
                  <c:v>5.5700107900000001E-4</c:v>
                </c:pt>
                <c:pt idx="44">
                  <c:v>5.5753347199999999E-4</c:v>
                </c:pt>
                <c:pt idx="45">
                  <c:v>5.5993110599999996E-4</c:v>
                </c:pt>
                <c:pt idx="46">
                  <c:v>5.61914963E-4</c:v>
                </c:pt>
                <c:pt idx="47">
                  <c:v>5.6168583299999995E-4</c:v>
                </c:pt>
                <c:pt idx="48">
                  <c:v>5.6316984599999995E-4</c:v>
                </c:pt>
                <c:pt idx="49">
                  <c:v>5.6325224499999998E-4</c:v>
                </c:pt>
                <c:pt idx="50">
                  <c:v>5.6539674199999998E-4</c:v>
                </c:pt>
                <c:pt idx="51">
                  <c:v>5.6441870700000001E-4</c:v>
                </c:pt>
                <c:pt idx="52">
                  <c:v>5.6237172500000002E-4</c:v>
                </c:pt>
                <c:pt idx="53">
                  <c:v>5.5793880700000004E-4</c:v>
                </c:pt>
                <c:pt idx="54">
                  <c:v>5.6293938500000002E-4</c:v>
                </c:pt>
                <c:pt idx="55">
                  <c:v>5.6256178399999995E-4</c:v>
                </c:pt>
                <c:pt idx="56">
                  <c:v>5.6615270699999999E-4</c:v>
                </c:pt>
                <c:pt idx="57">
                  <c:v>5.6748050400000003E-4</c:v>
                </c:pt>
                <c:pt idx="58">
                  <c:v>5.6673205000000004E-4</c:v>
                </c:pt>
                <c:pt idx="59">
                  <c:v>5.6800769199999998E-4</c:v>
                </c:pt>
                <c:pt idx="60">
                  <c:v>5.6818459300000002E-4</c:v>
                </c:pt>
                <c:pt idx="61">
                  <c:v>5.7204718200000004E-4</c:v>
                </c:pt>
                <c:pt idx="62">
                  <c:v>5.7277386799999995E-4</c:v>
                </c:pt>
                <c:pt idx="63">
                  <c:v>5.6786337900000005E-4</c:v>
                </c:pt>
                <c:pt idx="64">
                  <c:v>5.7249468499999997E-4</c:v>
                </c:pt>
                <c:pt idx="65">
                  <c:v>5.7290088600000003E-4</c:v>
                </c:pt>
                <c:pt idx="66">
                  <c:v>5.73033278E-4</c:v>
                </c:pt>
                <c:pt idx="67">
                  <c:v>5.7123041700000001E-4</c:v>
                </c:pt>
                <c:pt idx="68">
                  <c:v>5.7301028099999995E-4</c:v>
                </c:pt>
                <c:pt idx="69">
                  <c:v>5.7779729800000001E-4</c:v>
                </c:pt>
                <c:pt idx="70">
                  <c:v>5.7814806299999997E-4</c:v>
                </c:pt>
                <c:pt idx="71">
                  <c:v>5.7835308599999997E-4</c:v>
                </c:pt>
                <c:pt idx="72">
                  <c:v>5.7790390300000002E-4</c:v>
                </c:pt>
                <c:pt idx="73">
                  <c:v>5.7321233000000001E-4</c:v>
                </c:pt>
                <c:pt idx="74">
                  <c:v>5.7809197699999998E-4</c:v>
                </c:pt>
                <c:pt idx="75">
                  <c:v>5.7928574399999998E-4</c:v>
                </c:pt>
                <c:pt idx="76">
                  <c:v>5.7085977999999998E-4</c:v>
                </c:pt>
                <c:pt idx="77">
                  <c:v>5.6612472700000001E-4</c:v>
                </c:pt>
                <c:pt idx="78">
                  <c:v>5.5409047199999999E-4</c:v>
                </c:pt>
                <c:pt idx="79">
                  <c:v>5.5123423999999996E-4</c:v>
                </c:pt>
                <c:pt idx="80">
                  <c:v>5.5518290399999995E-4</c:v>
                </c:pt>
                <c:pt idx="81">
                  <c:v>5.5498263099999995E-4</c:v>
                </c:pt>
                <c:pt idx="82">
                  <c:v>5.4856212899999997E-4</c:v>
                </c:pt>
                <c:pt idx="83">
                  <c:v>5.4986239899999995E-4</c:v>
                </c:pt>
                <c:pt idx="84">
                  <c:v>5.5168837900000005E-4</c:v>
                </c:pt>
                <c:pt idx="85">
                  <c:v>5.5105856400000002E-4</c:v>
                </c:pt>
                <c:pt idx="86">
                  <c:v>5.5103427800000002E-4</c:v>
                </c:pt>
                <c:pt idx="87">
                  <c:v>5.5023577799999997E-4</c:v>
                </c:pt>
                <c:pt idx="88">
                  <c:v>5.5039964600000005E-4</c:v>
                </c:pt>
                <c:pt idx="89">
                  <c:v>5.5303440200000001E-4</c:v>
                </c:pt>
                <c:pt idx="90">
                  <c:v>5.52844037E-4</c:v>
                </c:pt>
                <c:pt idx="91">
                  <c:v>5.5115994299999999E-4</c:v>
                </c:pt>
                <c:pt idx="92">
                  <c:v>5.5288707799999997E-4</c:v>
                </c:pt>
                <c:pt idx="93">
                  <c:v>5.5156804200000005E-4</c:v>
                </c:pt>
                <c:pt idx="94">
                  <c:v>5.5171889899999996E-4</c:v>
                </c:pt>
                <c:pt idx="95">
                  <c:v>5.5266849299999996E-4</c:v>
                </c:pt>
                <c:pt idx="96">
                  <c:v>5.5404967199999995E-4</c:v>
                </c:pt>
                <c:pt idx="97">
                  <c:v>5.5463022800000003E-4</c:v>
                </c:pt>
                <c:pt idx="98">
                  <c:v>5.5463131800000001E-4</c:v>
                </c:pt>
                <c:pt idx="99">
                  <c:v>5.5412659099999997E-4</c:v>
                </c:pt>
                <c:pt idx="100">
                  <c:v>5.5411594400000001E-4</c:v>
                </c:pt>
                <c:pt idx="101">
                  <c:v>5.5355510699999996E-4</c:v>
                </c:pt>
                <c:pt idx="102">
                  <c:v>5.5563643199999999E-4</c:v>
                </c:pt>
                <c:pt idx="103">
                  <c:v>5.5377960899999996E-4</c:v>
                </c:pt>
                <c:pt idx="104">
                  <c:v>5.5571734599999998E-4</c:v>
                </c:pt>
                <c:pt idx="105">
                  <c:v>5.5602133500000004E-4</c:v>
                </c:pt>
                <c:pt idx="106">
                  <c:v>5.5620695800000003E-4</c:v>
                </c:pt>
                <c:pt idx="107">
                  <c:v>5.5585403300000003E-4</c:v>
                </c:pt>
                <c:pt idx="108">
                  <c:v>5.5571873299999997E-4</c:v>
                </c:pt>
                <c:pt idx="109">
                  <c:v>5.5617151299999995E-4</c:v>
                </c:pt>
                <c:pt idx="110">
                  <c:v>5.5567224999999998E-4</c:v>
                </c:pt>
                <c:pt idx="111">
                  <c:v>5.5571325900000005E-4</c:v>
                </c:pt>
                <c:pt idx="112">
                  <c:v>5.5602588399999997E-4</c:v>
                </c:pt>
                <c:pt idx="113">
                  <c:v>5.4885929999999995E-4</c:v>
                </c:pt>
                <c:pt idx="114">
                  <c:v>5.52197553E-4</c:v>
                </c:pt>
                <c:pt idx="115">
                  <c:v>5.5257676900000001E-4</c:v>
                </c:pt>
                <c:pt idx="116">
                  <c:v>5.4955352100000002E-4</c:v>
                </c:pt>
                <c:pt idx="117">
                  <c:v>5.54793525E-4</c:v>
                </c:pt>
                <c:pt idx="118">
                  <c:v>5.5479421900000005E-4</c:v>
                </c:pt>
                <c:pt idx="119">
                  <c:v>5.5352615299999997E-4</c:v>
                </c:pt>
                <c:pt idx="120">
                  <c:v>5.3054565699999997E-4</c:v>
                </c:pt>
                <c:pt idx="121">
                  <c:v>4.9726301400000001E-4</c:v>
                </c:pt>
                <c:pt idx="122">
                  <c:v>4.7089381999999998E-4</c:v>
                </c:pt>
                <c:pt idx="123">
                  <c:v>4.4571965300000001E-4</c:v>
                </c:pt>
                <c:pt idx="124">
                  <c:v>4.1733928700000002E-4</c:v>
                </c:pt>
                <c:pt idx="125">
                  <c:v>3.9479125599999997E-4</c:v>
                </c:pt>
                <c:pt idx="126">
                  <c:v>3.9513324800000003E-4</c:v>
                </c:pt>
                <c:pt idx="127">
                  <c:v>3.8875475199999998E-4</c:v>
                </c:pt>
                <c:pt idx="128">
                  <c:v>3.9319959400000001E-4</c:v>
                </c:pt>
                <c:pt idx="129">
                  <c:v>3.8760092099999999E-4</c:v>
                </c:pt>
                <c:pt idx="130">
                  <c:v>3.8898733999999998E-4</c:v>
                </c:pt>
                <c:pt idx="131">
                  <c:v>3.8925349299999998E-4</c:v>
                </c:pt>
                <c:pt idx="132">
                  <c:v>3.9010879900000002E-4</c:v>
                </c:pt>
                <c:pt idx="133">
                  <c:v>3.8969032100000001E-4</c:v>
                </c:pt>
                <c:pt idx="134">
                  <c:v>3.9450767400000001E-4</c:v>
                </c:pt>
                <c:pt idx="135">
                  <c:v>3.90194341E-4</c:v>
                </c:pt>
                <c:pt idx="136">
                  <c:v>3.8826599399999998E-4</c:v>
                </c:pt>
                <c:pt idx="137">
                  <c:v>3.8878257399999999E-4</c:v>
                </c:pt>
                <c:pt idx="138">
                  <c:v>3.9495186799999999E-4</c:v>
                </c:pt>
                <c:pt idx="139">
                  <c:v>3.9028991299999997E-4</c:v>
                </c:pt>
                <c:pt idx="140">
                  <c:v>3.9014034300000001E-4</c:v>
                </c:pt>
                <c:pt idx="141">
                  <c:v>3.89837116E-4</c:v>
                </c:pt>
                <c:pt idx="142">
                  <c:v>3.89885168E-4</c:v>
                </c:pt>
                <c:pt idx="143">
                  <c:v>3.9009942099999998E-4</c:v>
                </c:pt>
                <c:pt idx="144">
                  <c:v>3.9484745400000001E-4</c:v>
                </c:pt>
                <c:pt idx="145">
                  <c:v>3.8993638799999998E-4</c:v>
                </c:pt>
                <c:pt idx="146">
                  <c:v>3.8985637900000001E-4</c:v>
                </c:pt>
                <c:pt idx="147">
                  <c:v>3.9048014E-4</c:v>
                </c:pt>
                <c:pt idx="148">
                  <c:v>3.9016093700000001E-4</c:v>
                </c:pt>
                <c:pt idx="149">
                  <c:v>3.9043182200000003E-4</c:v>
                </c:pt>
                <c:pt idx="150">
                  <c:v>3.8964132E-4</c:v>
                </c:pt>
                <c:pt idx="151">
                  <c:v>3.9042179099999999E-4</c:v>
                </c:pt>
                <c:pt idx="152">
                  <c:v>3.90094273E-4</c:v>
                </c:pt>
                <c:pt idx="153">
                  <c:v>3.90565149E-4</c:v>
                </c:pt>
                <c:pt idx="154">
                  <c:v>3.9050733199999998E-4</c:v>
                </c:pt>
                <c:pt idx="155">
                  <c:v>3.9024964699999997E-4</c:v>
                </c:pt>
                <c:pt idx="156">
                  <c:v>3.9032858899999998E-4</c:v>
                </c:pt>
                <c:pt idx="157">
                  <c:v>3.9060805199999998E-4</c:v>
                </c:pt>
                <c:pt idx="158">
                  <c:v>3.9054337100000001E-4</c:v>
                </c:pt>
                <c:pt idx="159">
                  <c:v>3.9068897699999998E-4</c:v>
                </c:pt>
                <c:pt idx="160">
                  <c:v>3.9071128600000002E-4</c:v>
                </c:pt>
                <c:pt idx="161">
                  <c:v>3.9053742600000002E-4</c:v>
                </c:pt>
                <c:pt idx="162">
                  <c:v>3.90585213E-4</c:v>
                </c:pt>
                <c:pt idx="163">
                  <c:v>3.9046534900000001E-4</c:v>
                </c:pt>
                <c:pt idx="164">
                  <c:v>3.9077794899999998E-4</c:v>
                </c:pt>
                <c:pt idx="165">
                  <c:v>3.9084316299999998E-4</c:v>
                </c:pt>
                <c:pt idx="166">
                  <c:v>3.90729102E-4</c:v>
                </c:pt>
                <c:pt idx="167">
                  <c:v>3.9270924199999999E-4</c:v>
                </c:pt>
                <c:pt idx="168">
                  <c:v>3.9166485100000002E-4</c:v>
                </c:pt>
                <c:pt idx="169">
                  <c:v>3.77647597E-4</c:v>
                </c:pt>
                <c:pt idx="170">
                  <c:v>3.9933582800000001E-4</c:v>
                </c:pt>
                <c:pt idx="171">
                  <c:v>4.2204869699999999E-4</c:v>
                </c:pt>
                <c:pt idx="172">
                  <c:v>4.4373587700000003E-4</c:v>
                </c:pt>
                <c:pt idx="173">
                  <c:v>4.7124487700000002E-4</c:v>
                </c:pt>
                <c:pt idx="174">
                  <c:v>4.96413792E-4</c:v>
                </c:pt>
                <c:pt idx="175">
                  <c:v>5.2268357699999999E-4</c:v>
                </c:pt>
                <c:pt idx="176">
                  <c:v>5.5041050000000005E-4</c:v>
                </c:pt>
                <c:pt idx="177">
                  <c:v>5.8086875600000002E-4</c:v>
                </c:pt>
                <c:pt idx="178">
                  <c:v>6.1063350899999999E-4</c:v>
                </c:pt>
                <c:pt idx="179">
                  <c:v>6.2826573500000002E-4</c:v>
                </c:pt>
                <c:pt idx="180">
                  <c:v>6.4160088100000004E-4</c:v>
                </c:pt>
                <c:pt idx="181">
                  <c:v>6.53043751E-4</c:v>
                </c:pt>
                <c:pt idx="182">
                  <c:v>6.5278371399999995E-4</c:v>
                </c:pt>
                <c:pt idx="183">
                  <c:v>6.5325325799999996E-4</c:v>
                </c:pt>
                <c:pt idx="184">
                  <c:v>6.5771734999999995E-4</c:v>
                </c:pt>
                <c:pt idx="185">
                  <c:v>6.5242607700000002E-4</c:v>
                </c:pt>
                <c:pt idx="186">
                  <c:v>6.5734029899999996E-4</c:v>
                </c:pt>
                <c:pt idx="187">
                  <c:v>6.5771389799999997E-4</c:v>
                </c:pt>
                <c:pt idx="188">
                  <c:v>6.5162940500000004E-4</c:v>
                </c:pt>
                <c:pt idx="189">
                  <c:v>6.5171892300000002E-4</c:v>
                </c:pt>
                <c:pt idx="190">
                  <c:v>6.5067995000000003E-4</c:v>
                </c:pt>
                <c:pt idx="191">
                  <c:v>6.5506921999999997E-4</c:v>
                </c:pt>
                <c:pt idx="192">
                  <c:v>6.5053015000000002E-4</c:v>
                </c:pt>
                <c:pt idx="193">
                  <c:v>6.4913042599999997E-4</c:v>
                </c:pt>
                <c:pt idx="194">
                  <c:v>6.5461379300000005E-4</c:v>
                </c:pt>
                <c:pt idx="195">
                  <c:v>6.4699341299999998E-4</c:v>
                </c:pt>
                <c:pt idx="196">
                  <c:v>6.4723013800000004E-4</c:v>
                </c:pt>
                <c:pt idx="197">
                  <c:v>6.4826188199999996E-4</c:v>
                </c:pt>
                <c:pt idx="198">
                  <c:v>6.4721898800000003E-4</c:v>
                </c:pt>
                <c:pt idx="199">
                  <c:v>6.4738173800000002E-4</c:v>
                </c:pt>
                <c:pt idx="200">
                  <c:v>6.4730467400000004E-4</c:v>
                </c:pt>
                <c:pt idx="201">
                  <c:v>6.4741311E-4</c:v>
                </c:pt>
                <c:pt idx="202">
                  <c:v>6.4596563200000005E-4</c:v>
                </c:pt>
                <c:pt idx="203">
                  <c:v>6.4782972399999997E-4</c:v>
                </c:pt>
                <c:pt idx="204">
                  <c:v>6.4903995200000001E-4</c:v>
                </c:pt>
                <c:pt idx="205">
                  <c:v>6.4890006399999996E-4</c:v>
                </c:pt>
                <c:pt idx="206">
                  <c:v>6.4649953499999995E-4</c:v>
                </c:pt>
                <c:pt idx="207">
                  <c:v>6.4793961599999997E-4</c:v>
                </c:pt>
                <c:pt idx="208">
                  <c:v>6.47494482E-4</c:v>
                </c:pt>
                <c:pt idx="209">
                  <c:v>6.4698047099999998E-4</c:v>
                </c:pt>
                <c:pt idx="210">
                  <c:v>6.4851469700000003E-4</c:v>
                </c:pt>
                <c:pt idx="211">
                  <c:v>6.49460579E-4</c:v>
                </c:pt>
                <c:pt idx="212">
                  <c:v>6.5014731900000003E-4</c:v>
                </c:pt>
                <c:pt idx="213">
                  <c:v>6.4930064100000005E-4</c:v>
                </c:pt>
                <c:pt idx="214">
                  <c:v>6.5013552100000001E-4</c:v>
                </c:pt>
                <c:pt idx="215">
                  <c:v>6.4884972899999997E-4</c:v>
                </c:pt>
                <c:pt idx="216">
                  <c:v>6.4945890799999995E-4</c:v>
                </c:pt>
                <c:pt idx="217">
                  <c:v>6.0989974699999995E-4</c:v>
                </c:pt>
                <c:pt idx="218">
                  <c:v>5.6890067800000001E-4</c:v>
                </c:pt>
                <c:pt idx="219">
                  <c:v>5.5476964100000003E-4</c:v>
                </c:pt>
                <c:pt idx="220">
                  <c:v>5.5171225499999995E-4</c:v>
                </c:pt>
                <c:pt idx="221">
                  <c:v>5.5234766499999996E-4</c:v>
                </c:pt>
                <c:pt idx="222">
                  <c:v>5.5324633700000003E-4</c:v>
                </c:pt>
                <c:pt idx="223">
                  <c:v>5.5398819500000003E-4</c:v>
                </c:pt>
                <c:pt idx="224">
                  <c:v>5.5413634800000001E-4</c:v>
                </c:pt>
                <c:pt idx="225">
                  <c:v>5.5454260900000005E-4</c:v>
                </c:pt>
                <c:pt idx="226">
                  <c:v>5.5469953899999998E-4</c:v>
                </c:pt>
                <c:pt idx="227">
                  <c:v>5.5043986400000002E-4</c:v>
                </c:pt>
                <c:pt idx="228">
                  <c:v>5.5452523599999997E-4</c:v>
                </c:pt>
                <c:pt idx="229">
                  <c:v>5.5706558699999997E-4</c:v>
                </c:pt>
                <c:pt idx="230">
                  <c:v>5.5693706500000004E-4</c:v>
                </c:pt>
                <c:pt idx="231">
                  <c:v>5.5913646200000001E-4</c:v>
                </c:pt>
                <c:pt idx="232">
                  <c:v>5.5835725700000005E-4</c:v>
                </c:pt>
                <c:pt idx="233">
                  <c:v>5.58807795E-4</c:v>
                </c:pt>
                <c:pt idx="234">
                  <c:v>5.58272559E-4</c:v>
                </c:pt>
                <c:pt idx="235">
                  <c:v>5.5872008900000004E-4</c:v>
                </c:pt>
                <c:pt idx="236">
                  <c:v>5.5920781900000002E-4</c:v>
                </c:pt>
                <c:pt idx="237">
                  <c:v>5.5409783199999996E-4</c:v>
                </c:pt>
                <c:pt idx="238">
                  <c:v>5.5933443E-4</c:v>
                </c:pt>
                <c:pt idx="239">
                  <c:v>5.58944928E-4</c:v>
                </c:pt>
                <c:pt idx="240">
                  <c:v>5.5951069E-4</c:v>
                </c:pt>
                <c:pt idx="241">
                  <c:v>5.6048975399999998E-4</c:v>
                </c:pt>
                <c:pt idx="242">
                  <c:v>5.5486284400000003E-4</c:v>
                </c:pt>
                <c:pt idx="243">
                  <c:v>5.6110709499999998E-4</c:v>
                </c:pt>
                <c:pt idx="244">
                  <c:v>5.60988436E-4</c:v>
                </c:pt>
                <c:pt idx="245">
                  <c:v>5.6101104199999998E-4</c:v>
                </c:pt>
                <c:pt idx="246">
                  <c:v>5.5833466600000001E-4</c:v>
                </c:pt>
                <c:pt idx="247">
                  <c:v>5.5557220200000001E-4</c:v>
                </c:pt>
                <c:pt idx="248">
                  <c:v>5.5863917900000003E-4</c:v>
                </c:pt>
                <c:pt idx="249">
                  <c:v>5.5897045100000004E-4</c:v>
                </c:pt>
                <c:pt idx="250">
                  <c:v>5.5886963499999999E-4</c:v>
                </c:pt>
                <c:pt idx="251">
                  <c:v>5.6425052500000004E-4</c:v>
                </c:pt>
                <c:pt idx="252">
                  <c:v>5.5827546899999997E-4</c:v>
                </c:pt>
                <c:pt idx="253">
                  <c:v>5.5833115800000004E-4</c:v>
                </c:pt>
                <c:pt idx="254">
                  <c:v>5.6136838999999998E-4</c:v>
                </c:pt>
                <c:pt idx="255">
                  <c:v>5.6493748099999998E-4</c:v>
                </c:pt>
                <c:pt idx="256">
                  <c:v>5.5893326899999997E-4</c:v>
                </c:pt>
                <c:pt idx="257">
                  <c:v>5.5910500800000003E-4</c:v>
                </c:pt>
                <c:pt idx="258">
                  <c:v>5.6363795600000005E-4</c:v>
                </c:pt>
                <c:pt idx="259">
                  <c:v>5.5918281199999998E-4</c:v>
                </c:pt>
                <c:pt idx="260">
                  <c:v>5.6249281199999995E-4</c:v>
                </c:pt>
                <c:pt idx="261">
                  <c:v>5.6752768700000004E-4</c:v>
                </c:pt>
                <c:pt idx="262">
                  <c:v>5.5839844800000004E-4</c:v>
                </c:pt>
                <c:pt idx="263">
                  <c:v>5.5336093099999999E-4</c:v>
                </c:pt>
                <c:pt idx="264">
                  <c:v>5.4609938199999997E-4</c:v>
                </c:pt>
                <c:pt idx="265">
                  <c:v>5.4592002899999997E-4</c:v>
                </c:pt>
                <c:pt idx="266">
                  <c:v>5.5012253000000005E-4</c:v>
                </c:pt>
                <c:pt idx="267">
                  <c:v>5.46632412E-4</c:v>
                </c:pt>
                <c:pt idx="268">
                  <c:v>5.4602674499999997E-4</c:v>
                </c:pt>
                <c:pt idx="269">
                  <c:v>5.52938542E-4</c:v>
                </c:pt>
                <c:pt idx="270">
                  <c:v>5.4856127600000002E-4</c:v>
                </c:pt>
                <c:pt idx="271">
                  <c:v>5.4753990800000005E-4</c:v>
                </c:pt>
                <c:pt idx="272">
                  <c:v>5.4706306300000005E-4</c:v>
                </c:pt>
                <c:pt idx="273">
                  <c:v>5.4794576699999996E-4</c:v>
                </c:pt>
                <c:pt idx="274">
                  <c:v>5.5050193599999995E-4</c:v>
                </c:pt>
                <c:pt idx="275">
                  <c:v>5.5004977399999999E-4</c:v>
                </c:pt>
                <c:pt idx="276">
                  <c:v>5.48930486E-4</c:v>
                </c:pt>
                <c:pt idx="277">
                  <c:v>5.4958642399999995E-4</c:v>
                </c:pt>
                <c:pt idx="278">
                  <c:v>5.5038521900000002E-4</c:v>
                </c:pt>
                <c:pt idx="279">
                  <c:v>5.4988883300000004E-4</c:v>
                </c:pt>
                <c:pt idx="280">
                  <c:v>5.48921016E-4</c:v>
                </c:pt>
                <c:pt idx="281">
                  <c:v>5.5105474799999998E-4</c:v>
                </c:pt>
                <c:pt idx="282">
                  <c:v>5.5053235399999995E-4</c:v>
                </c:pt>
                <c:pt idx="283">
                  <c:v>5.5077590700000005E-4</c:v>
                </c:pt>
                <c:pt idx="284">
                  <c:v>5.5035665299999999E-4</c:v>
                </c:pt>
                <c:pt idx="285">
                  <c:v>5.5271983500000004E-4</c:v>
                </c:pt>
                <c:pt idx="286">
                  <c:v>5.5226923000000004E-4</c:v>
                </c:pt>
                <c:pt idx="287">
                  <c:v>5.5426290999999997E-4</c:v>
                </c:pt>
                <c:pt idx="288">
                  <c:v>5.5328143499999997E-4</c:v>
                </c:pt>
                <c:pt idx="289">
                  <c:v>5.5237374399999995E-4</c:v>
                </c:pt>
                <c:pt idx="290">
                  <c:v>5.53757378E-4</c:v>
                </c:pt>
                <c:pt idx="291">
                  <c:v>5.5319479299999999E-4</c:v>
                </c:pt>
                <c:pt idx="292">
                  <c:v>5.5074084599999996E-4</c:v>
                </c:pt>
                <c:pt idx="293">
                  <c:v>5.5123464699999996E-4</c:v>
                </c:pt>
                <c:pt idx="294">
                  <c:v>5.5405431199999995E-4</c:v>
                </c:pt>
                <c:pt idx="295">
                  <c:v>5.5452173499999998E-4</c:v>
                </c:pt>
                <c:pt idx="296">
                  <c:v>5.5132643899999997E-4</c:v>
                </c:pt>
                <c:pt idx="297">
                  <c:v>5.5128294499999996E-4</c:v>
                </c:pt>
                <c:pt idx="298">
                  <c:v>5.5078976299999997E-4</c:v>
                </c:pt>
                <c:pt idx="299">
                  <c:v>5.49762156E-4</c:v>
                </c:pt>
                <c:pt idx="300">
                  <c:v>5.4919428899999996E-4</c:v>
                </c:pt>
                <c:pt idx="301">
                  <c:v>5.4954917900000002E-4</c:v>
                </c:pt>
                <c:pt idx="302">
                  <c:v>5.4961974499999995E-4</c:v>
                </c:pt>
                <c:pt idx="303">
                  <c:v>5.5023039600000001E-4</c:v>
                </c:pt>
                <c:pt idx="304">
                  <c:v>5.4983385599999995E-4</c:v>
                </c:pt>
                <c:pt idx="305">
                  <c:v>5.4716175200000003E-4</c:v>
                </c:pt>
                <c:pt idx="306">
                  <c:v>5.1842400700000005E-4</c:v>
                </c:pt>
                <c:pt idx="307">
                  <c:v>4.9144802500000002E-4</c:v>
                </c:pt>
                <c:pt idx="308">
                  <c:v>4.6640654299999999E-4</c:v>
                </c:pt>
                <c:pt idx="309">
                  <c:v>4.4054395099999999E-4</c:v>
                </c:pt>
                <c:pt idx="310">
                  <c:v>4.1673675599999998E-4</c:v>
                </c:pt>
                <c:pt idx="311">
                  <c:v>3.9786039E-4</c:v>
                </c:pt>
                <c:pt idx="312">
                  <c:v>3.9373550500000003E-4</c:v>
                </c:pt>
                <c:pt idx="313">
                  <c:v>3.9272912099999998E-4</c:v>
                </c:pt>
                <c:pt idx="314">
                  <c:v>3.9380477399999998E-4</c:v>
                </c:pt>
                <c:pt idx="315">
                  <c:v>3.9302692800000002E-4</c:v>
                </c:pt>
                <c:pt idx="316">
                  <c:v>3.9091517699999998E-4</c:v>
                </c:pt>
                <c:pt idx="317">
                  <c:v>3.9194772599999999E-4</c:v>
                </c:pt>
                <c:pt idx="318">
                  <c:v>3.9387372500000002E-4</c:v>
                </c:pt>
                <c:pt idx="319">
                  <c:v>3.9282860199999999E-4</c:v>
                </c:pt>
                <c:pt idx="320">
                  <c:v>3.9209963599999998E-4</c:v>
                </c:pt>
                <c:pt idx="321">
                  <c:v>3.9201421300000001E-4</c:v>
                </c:pt>
                <c:pt idx="322">
                  <c:v>3.91677338E-4</c:v>
                </c:pt>
                <c:pt idx="323">
                  <c:v>3.9129079599999999E-4</c:v>
                </c:pt>
                <c:pt idx="324">
                  <c:v>3.9169159100000002E-4</c:v>
                </c:pt>
                <c:pt idx="325">
                  <c:v>3.9521572899999999E-4</c:v>
                </c:pt>
                <c:pt idx="326">
                  <c:v>3.9262034400000003E-4</c:v>
                </c:pt>
                <c:pt idx="327">
                  <c:v>3.9542259499999999E-4</c:v>
                </c:pt>
                <c:pt idx="328">
                  <c:v>3.9332988299999998E-4</c:v>
                </c:pt>
                <c:pt idx="329">
                  <c:v>3.9343630600000002E-4</c:v>
                </c:pt>
                <c:pt idx="330">
                  <c:v>3.93753569E-4</c:v>
                </c:pt>
                <c:pt idx="331">
                  <c:v>3.9322943800000002E-4</c:v>
                </c:pt>
                <c:pt idx="332">
                  <c:v>3.9411017299999999E-4</c:v>
                </c:pt>
                <c:pt idx="333">
                  <c:v>3.9388970099999999E-4</c:v>
                </c:pt>
                <c:pt idx="334">
                  <c:v>3.9496199900000001E-4</c:v>
                </c:pt>
                <c:pt idx="335">
                  <c:v>3.9360280699999998E-4</c:v>
                </c:pt>
                <c:pt idx="336">
                  <c:v>3.9273992099999997E-4</c:v>
                </c:pt>
                <c:pt idx="337">
                  <c:v>3.95207017E-4</c:v>
                </c:pt>
                <c:pt idx="338">
                  <c:v>3.9107767200000001E-4</c:v>
                </c:pt>
                <c:pt idx="339">
                  <c:v>3.9359667099999999E-4</c:v>
                </c:pt>
                <c:pt idx="340">
                  <c:v>3.9427553899999999E-4</c:v>
                </c:pt>
                <c:pt idx="341">
                  <c:v>3.9339653699999998E-4</c:v>
                </c:pt>
                <c:pt idx="342">
                  <c:v>3.9577531899999998E-4</c:v>
                </c:pt>
                <c:pt idx="343">
                  <c:v>3.9382193900000002E-4</c:v>
                </c:pt>
                <c:pt idx="344">
                  <c:v>3.94670776E-4</c:v>
                </c:pt>
                <c:pt idx="345">
                  <c:v>3.9385141000000001E-4</c:v>
                </c:pt>
                <c:pt idx="346">
                  <c:v>3.9582195899999999E-4</c:v>
                </c:pt>
                <c:pt idx="347">
                  <c:v>3.9337505000000002E-4</c:v>
                </c:pt>
                <c:pt idx="348">
                  <c:v>3.9369119600000003E-4</c:v>
                </c:pt>
                <c:pt idx="349">
                  <c:v>3.9552985799999997E-4</c:v>
                </c:pt>
                <c:pt idx="350">
                  <c:v>3.93823655E-4</c:v>
                </c:pt>
                <c:pt idx="351">
                  <c:v>3.9401188900000002E-4</c:v>
                </c:pt>
                <c:pt idx="352">
                  <c:v>3.9363455099999999E-4</c:v>
                </c:pt>
                <c:pt idx="353">
                  <c:v>3.94044101E-4</c:v>
                </c:pt>
                <c:pt idx="354">
                  <c:v>3.9331615099999999E-4</c:v>
                </c:pt>
                <c:pt idx="355">
                  <c:v>4.15032942E-4</c:v>
                </c:pt>
                <c:pt idx="356">
                  <c:v>3.8925039100000001E-4</c:v>
                </c:pt>
                <c:pt idx="357">
                  <c:v>4.0940566200000001E-4</c:v>
                </c:pt>
                <c:pt idx="358">
                  <c:v>4.3038226099999997E-4</c:v>
                </c:pt>
                <c:pt idx="359">
                  <c:v>4.5250436400000001E-4</c:v>
                </c:pt>
                <c:pt idx="360">
                  <c:v>4.7819658200000002E-4</c:v>
                </c:pt>
                <c:pt idx="361">
                  <c:v>5.0258905500000001E-4</c:v>
                </c:pt>
                <c:pt idx="362">
                  <c:v>5.2945839299999996E-4</c:v>
                </c:pt>
                <c:pt idx="363">
                  <c:v>5.5779699299999999E-4</c:v>
                </c:pt>
                <c:pt idx="364">
                  <c:v>5.8704637500000005E-4</c:v>
                </c:pt>
                <c:pt idx="365">
                  <c:v>6.1734727699999995E-4</c:v>
                </c:pt>
                <c:pt idx="366">
                  <c:v>6.34357E-4</c:v>
                </c:pt>
                <c:pt idx="367">
                  <c:v>6.4472824200000002E-4</c:v>
                </c:pt>
                <c:pt idx="368">
                  <c:v>6.4938038099999996E-4</c:v>
                </c:pt>
                <c:pt idx="369">
                  <c:v>6.5142221200000005E-4</c:v>
                </c:pt>
                <c:pt idx="370">
                  <c:v>6.53842235E-4</c:v>
                </c:pt>
                <c:pt idx="371">
                  <c:v>6.5428127800000002E-4</c:v>
                </c:pt>
                <c:pt idx="372">
                  <c:v>6.5434756100000004E-4</c:v>
                </c:pt>
                <c:pt idx="373">
                  <c:v>6.5305086599999997E-4</c:v>
                </c:pt>
                <c:pt idx="374">
                  <c:v>6.5312833900000005E-4</c:v>
                </c:pt>
                <c:pt idx="375">
                  <c:v>6.5133967400000004E-4</c:v>
                </c:pt>
                <c:pt idx="376">
                  <c:v>6.50298108E-4</c:v>
                </c:pt>
                <c:pt idx="377">
                  <c:v>6.5069578499999997E-4</c:v>
                </c:pt>
                <c:pt idx="378">
                  <c:v>6.4975665500000002E-4</c:v>
                </c:pt>
                <c:pt idx="379">
                  <c:v>6.4924283499999999E-4</c:v>
                </c:pt>
                <c:pt idx="380">
                  <c:v>6.4873714200000001E-4</c:v>
                </c:pt>
                <c:pt idx="381">
                  <c:v>6.4698362700000005E-4</c:v>
                </c:pt>
                <c:pt idx="382">
                  <c:v>6.4795986900000003E-4</c:v>
                </c:pt>
                <c:pt idx="383">
                  <c:v>6.4797710400000001E-4</c:v>
                </c:pt>
                <c:pt idx="384">
                  <c:v>6.4838859499999997E-4</c:v>
                </c:pt>
                <c:pt idx="385">
                  <c:v>6.4876394500000003E-4</c:v>
                </c:pt>
                <c:pt idx="386">
                  <c:v>6.4734275599999998E-4</c:v>
                </c:pt>
                <c:pt idx="387">
                  <c:v>6.4801759199999999E-4</c:v>
                </c:pt>
                <c:pt idx="388">
                  <c:v>6.4343089900000005E-4</c:v>
                </c:pt>
                <c:pt idx="389">
                  <c:v>6.47132304E-4</c:v>
                </c:pt>
                <c:pt idx="390">
                  <c:v>6.4666096200000002E-4</c:v>
                </c:pt>
                <c:pt idx="391">
                  <c:v>6.4707893699999998E-4</c:v>
                </c:pt>
                <c:pt idx="392">
                  <c:v>6.4570336500000003E-4</c:v>
                </c:pt>
                <c:pt idx="393">
                  <c:v>6.4566287399999995E-4</c:v>
                </c:pt>
                <c:pt idx="394">
                  <c:v>6.4308386500000004E-4</c:v>
                </c:pt>
                <c:pt idx="395">
                  <c:v>6.4422014100000001E-4</c:v>
                </c:pt>
                <c:pt idx="396">
                  <c:v>6.4457053199999995E-4</c:v>
                </c:pt>
                <c:pt idx="397">
                  <c:v>6.4333349000000005E-4</c:v>
                </c:pt>
                <c:pt idx="398">
                  <c:v>6.43284445E-4</c:v>
                </c:pt>
                <c:pt idx="399">
                  <c:v>6.4385179099999996E-4</c:v>
                </c:pt>
                <c:pt idx="400">
                  <c:v>6.43881057E-4</c:v>
                </c:pt>
                <c:pt idx="401">
                  <c:v>6.4381391700000005E-4</c:v>
                </c:pt>
                <c:pt idx="402">
                  <c:v>6.4361073699999995E-4</c:v>
                </c:pt>
                <c:pt idx="403">
                  <c:v>6.4331030999999997E-4</c:v>
                </c:pt>
                <c:pt idx="404">
                  <c:v>6.4500009999999999E-4</c:v>
                </c:pt>
                <c:pt idx="405">
                  <c:v>6.4341880800000001E-4</c:v>
                </c:pt>
                <c:pt idx="406">
                  <c:v>6.4308734999999999E-4</c:v>
                </c:pt>
                <c:pt idx="407">
                  <c:v>6.4316053699999996E-4</c:v>
                </c:pt>
                <c:pt idx="408">
                  <c:v>6.2775483800000002E-4</c:v>
                </c:pt>
                <c:pt idx="409">
                  <c:v>6.0457279400000002E-4</c:v>
                </c:pt>
                <c:pt idx="410">
                  <c:v>5.9021110300000001E-4</c:v>
                </c:pt>
                <c:pt idx="411">
                  <c:v>5.7508443999999999E-4</c:v>
                </c:pt>
                <c:pt idx="412">
                  <c:v>5.6400294599999999E-4</c:v>
                </c:pt>
                <c:pt idx="413">
                  <c:v>5.6055241700000004E-4</c:v>
                </c:pt>
                <c:pt idx="414">
                  <c:v>5.5748275899999999E-4</c:v>
                </c:pt>
                <c:pt idx="415">
                  <c:v>5.5454066500000001E-4</c:v>
                </c:pt>
                <c:pt idx="416">
                  <c:v>5.5482076600000001E-4</c:v>
                </c:pt>
                <c:pt idx="417">
                  <c:v>5.4992897699999998E-4</c:v>
                </c:pt>
                <c:pt idx="418">
                  <c:v>5.5430894400000002E-4</c:v>
                </c:pt>
                <c:pt idx="419">
                  <c:v>5.5418640900000002E-4</c:v>
                </c:pt>
                <c:pt idx="420">
                  <c:v>5.5435601600000003E-4</c:v>
                </c:pt>
                <c:pt idx="421">
                  <c:v>5.54268954E-4</c:v>
                </c:pt>
                <c:pt idx="422">
                  <c:v>5.5483258199999995E-4</c:v>
                </c:pt>
                <c:pt idx="423">
                  <c:v>5.5675341499999997E-4</c:v>
                </c:pt>
                <c:pt idx="424">
                  <c:v>5.5692259499999996E-4</c:v>
                </c:pt>
                <c:pt idx="425">
                  <c:v>5.59238675E-4</c:v>
                </c:pt>
                <c:pt idx="426">
                  <c:v>5.5869508499999999E-4</c:v>
                </c:pt>
                <c:pt idx="427">
                  <c:v>5.5865270099999999E-4</c:v>
                </c:pt>
                <c:pt idx="428">
                  <c:v>5.5868086899999998E-4</c:v>
                </c:pt>
                <c:pt idx="429">
                  <c:v>5.5889412500000003E-4</c:v>
                </c:pt>
                <c:pt idx="430">
                  <c:v>5.5892763100000005E-4</c:v>
                </c:pt>
                <c:pt idx="431">
                  <c:v>5.5886726200000004E-4</c:v>
                </c:pt>
                <c:pt idx="432">
                  <c:v>5.5895431899999999E-4</c:v>
                </c:pt>
                <c:pt idx="433">
                  <c:v>5.5412344899999995E-4</c:v>
                </c:pt>
                <c:pt idx="434">
                  <c:v>5.5478293800000002E-4</c:v>
                </c:pt>
                <c:pt idx="435">
                  <c:v>5.5894845899999998E-4</c:v>
                </c:pt>
                <c:pt idx="436">
                  <c:v>5.5958840899999996E-4</c:v>
                </c:pt>
                <c:pt idx="437">
                  <c:v>5.5839389800000001E-4</c:v>
                </c:pt>
                <c:pt idx="438">
                  <c:v>5.6046640900000002E-4</c:v>
                </c:pt>
                <c:pt idx="439">
                  <c:v>5.6178341100000004E-4</c:v>
                </c:pt>
                <c:pt idx="440">
                  <c:v>5.61374164E-4</c:v>
                </c:pt>
                <c:pt idx="441">
                  <c:v>5.6108377400000003E-4</c:v>
                </c:pt>
                <c:pt idx="442">
                  <c:v>5.6119187000000005E-4</c:v>
                </c:pt>
                <c:pt idx="443">
                  <c:v>5.6359977599999996E-4</c:v>
                </c:pt>
                <c:pt idx="444">
                  <c:v>5.6324812900000005E-4</c:v>
                </c:pt>
                <c:pt idx="445">
                  <c:v>5.6087157299999999E-4</c:v>
                </c:pt>
                <c:pt idx="446">
                  <c:v>5.6152330800000004E-4</c:v>
                </c:pt>
                <c:pt idx="447">
                  <c:v>5.6067254100000002E-4</c:v>
                </c:pt>
                <c:pt idx="448">
                  <c:v>5.5906392600000004E-4</c:v>
                </c:pt>
                <c:pt idx="449">
                  <c:v>5.6356881699999996E-4</c:v>
                </c:pt>
                <c:pt idx="450">
                  <c:v>5.6363351000000004E-4</c:v>
                </c:pt>
                <c:pt idx="451">
                  <c:v>5.6164114600000005E-4</c:v>
                </c:pt>
                <c:pt idx="452">
                  <c:v>5.6221144100000004E-4</c:v>
                </c:pt>
                <c:pt idx="453">
                  <c:v>5.6231240800000003E-4</c:v>
                </c:pt>
                <c:pt idx="454">
                  <c:v>5.4261506500000005E-4</c:v>
                </c:pt>
                <c:pt idx="455">
                  <c:v>5.65128442E-4</c:v>
                </c:pt>
                <c:pt idx="456">
                  <c:v>5.6864351899999996E-4</c:v>
                </c:pt>
                <c:pt idx="457">
                  <c:v>5.60064158E-4</c:v>
                </c:pt>
                <c:pt idx="458">
                  <c:v>5.5545835699999998E-4</c:v>
                </c:pt>
                <c:pt idx="459">
                  <c:v>5.5331137100000005E-4</c:v>
                </c:pt>
                <c:pt idx="460">
                  <c:v>5.5172903300000002E-4</c:v>
                </c:pt>
                <c:pt idx="461">
                  <c:v>5.5115023699999995E-4</c:v>
                </c:pt>
                <c:pt idx="462">
                  <c:v>5.4697438799999995E-4</c:v>
                </c:pt>
                <c:pt idx="463">
                  <c:v>5.5232057100000002E-4</c:v>
                </c:pt>
                <c:pt idx="464">
                  <c:v>5.5161682299999996E-4</c:v>
                </c:pt>
                <c:pt idx="465">
                  <c:v>5.5323290100000005E-4</c:v>
                </c:pt>
                <c:pt idx="466">
                  <c:v>5.4817182800000002E-4</c:v>
                </c:pt>
                <c:pt idx="467">
                  <c:v>5.5327802600000004E-4</c:v>
                </c:pt>
                <c:pt idx="468">
                  <c:v>5.5338789500000002E-4</c:v>
                </c:pt>
                <c:pt idx="469">
                  <c:v>5.4915065399999997E-4</c:v>
                </c:pt>
                <c:pt idx="470">
                  <c:v>5.5307176300000002E-4</c:v>
                </c:pt>
                <c:pt idx="471">
                  <c:v>5.4905762800000002E-4</c:v>
                </c:pt>
                <c:pt idx="472">
                  <c:v>5.49669738E-4</c:v>
                </c:pt>
                <c:pt idx="473">
                  <c:v>5.5097675500000002E-4</c:v>
                </c:pt>
                <c:pt idx="474">
                  <c:v>5.5100071200000003E-4</c:v>
                </c:pt>
                <c:pt idx="475">
                  <c:v>5.5168257300000005E-4</c:v>
                </c:pt>
                <c:pt idx="476">
                  <c:v>5.5142921899999997E-4</c:v>
                </c:pt>
                <c:pt idx="477">
                  <c:v>5.5198733600000005E-4</c:v>
                </c:pt>
                <c:pt idx="478">
                  <c:v>5.5179047199999998E-4</c:v>
                </c:pt>
                <c:pt idx="479">
                  <c:v>5.5398441499999995E-4</c:v>
                </c:pt>
                <c:pt idx="480">
                  <c:v>5.5427290200000005E-4</c:v>
                </c:pt>
                <c:pt idx="481">
                  <c:v>5.5349069800000004E-4</c:v>
                </c:pt>
                <c:pt idx="482">
                  <c:v>5.4972949499999997E-4</c:v>
                </c:pt>
                <c:pt idx="483">
                  <c:v>5.5591772299999999E-4</c:v>
                </c:pt>
                <c:pt idx="484">
                  <c:v>5.5148605999999999E-4</c:v>
                </c:pt>
                <c:pt idx="485">
                  <c:v>5.5083848400000002E-4</c:v>
                </c:pt>
                <c:pt idx="486">
                  <c:v>5.5198095299999997E-4</c:v>
                </c:pt>
                <c:pt idx="487">
                  <c:v>5.5150521999999997E-4</c:v>
                </c:pt>
                <c:pt idx="488">
                  <c:v>5.5355276599999999E-4</c:v>
                </c:pt>
                <c:pt idx="489">
                  <c:v>5.5221869199999999E-4</c:v>
                </c:pt>
                <c:pt idx="490">
                  <c:v>5.4532868700000005E-4</c:v>
                </c:pt>
                <c:pt idx="491">
                  <c:v>5.4232041999999995E-4</c:v>
                </c:pt>
                <c:pt idx="492">
                  <c:v>5.4549734099999998E-4</c:v>
                </c:pt>
                <c:pt idx="493">
                  <c:v>5.4565764E-4</c:v>
                </c:pt>
                <c:pt idx="494">
                  <c:v>5.4262378899999999E-4</c:v>
                </c:pt>
                <c:pt idx="495">
                  <c:v>5.4301346800000004E-4</c:v>
                </c:pt>
                <c:pt idx="496">
                  <c:v>5.4425655499999997E-4</c:v>
                </c:pt>
                <c:pt idx="497">
                  <c:v>5.4525087000000005E-4</c:v>
                </c:pt>
                <c:pt idx="498">
                  <c:v>5.4431545200000001E-4</c:v>
                </c:pt>
                <c:pt idx="499">
                  <c:v>5.4583859699999999E-4</c:v>
                </c:pt>
                <c:pt idx="500">
                  <c:v>5.23029636E-4</c:v>
                </c:pt>
                <c:pt idx="501">
                  <c:v>4.9586883000000005E-4</c:v>
                </c:pt>
                <c:pt idx="502">
                  <c:v>4.6756521499999998E-4</c:v>
                </c:pt>
                <c:pt idx="503">
                  <c:v>4.39245706E-4</c:v>
                </c:pt>
                <c:pt idx="504">
                  <c:v>4.1710568000000002E-4</c:v>
                </c:pt>
                <c:pt idx="505">
                  <c:v>3.9626163E-4</c:v>
                </c:pt>
                <c:pt idx="506">
                  <c:v>4.0123451799999998E-4</c:v>
                </c:pt>
                <c:pt idx="507">
                  <c:v>3.97048163E-4</c:v>
                </c:pt>
                <c:pt idx="508">
                  <c:v>3.97186922E-4</c:v>
                </c:pt>
                <c:pt idx="509">
                  <c:v>3.9724464300000003E-4</c:v>
                </c:pt>
                <c:pt idx="510">
                  <c:v>3.9725461399999997E-4</c:v>
                </c:pt>
                <c:pt idx="511">
                  <c:v>3.9698878599999998E-4</c:v>
                </c:pt>
                <c:pt idx="512">
                  <c:v>3.9750842300000002E-4</c:v>
                </c:pt>
                <c:pt idx="513">
                  <c:v>3.9503921E-4</c:v>
                </c:pt>
                <c:pt idx="514">
                  <c:v>3.9556664999999998E-4</c:v>
                </c:pt>
                <c:pt idx="515">
                  <c:v>3.9779899299999998E-4</c:v>
                </c:pt>
                <c:pt idx="516">
                  <c:v>3.97715185E-4</c:v>
                </c:pt>
                <c:pt idx="517">
                  <c:v>3.9705668699999998E-4</c:v>
                </c:pt>
                <c:pt idx="518">
                  <c:v>3.9822180400000002E-4</c:v>
                </c:pt>
                <c:pt idx="519">
                  <c:v>3.98154829E-4</c:v>
                </c:pt>
                <c:pt idx="520">
                  <c:v>3.9776190800000001E-4</c:v>
                </c:pt>
                <c:pt idx="521">
                  <c:v>3.9339705099999999E-4</c:v>
                </c:pt>
                <c:pt idx="522">
                  <c:v>3.9802946599999997E-4</c:v>
                </c:pt>
                <c:pt idx="523">
                  <c:v>3.9317928400000001E-4</c:v>
                </c:pt>
                <c:pt idx="524">
                  <c:v>3.9547929399999998E-4</c:v>
                </c:pt>
                <c:pt idx="525">
                  <c:v>3.9598703100000003E-4</c:v>
                </c:pt>
                <c:pt idx="526">
                  <c:v>3.9852594700000001E-4</c:v>
                </c:pt>
                <c:pt idx="527">
                  <c:v>3.9615655599999999E-4</c:v>
                </c:pt>
                <c:pt idx="528">
                  <c:v>3.9849675000000001E-4</c:v>
                </c:pt>
                <c:pt idx="529">
                  <c:v>3.9820649899999997E-4</c:v>
                </c:pt>
                <c:pt idx="530">
                  <c:v>3.9820754900000001E-4</c:v>
                </c:pt>
                <c:pt idx="531">
                  <c:v>3.9808455899999998E-4</c:v>
                </c:pt>
                <c:pt idx="532">
                  <c:v>3.9815188999999998E-4</c:v>
                </c:pt>
                <c:pt idx="533">
                  <c:v>3.98048493E-4</c:v>
                </c:pt>
                <c:pt idx="534">
                  <c:v>3.9385771299999998E-4</c:v>
                </c:pt>
                <c:pt idx="535">
                  <c:v>3.9534415800000002E-4</c:v>
                </c:pt>
                <c:pt idx="536">
                  <c:v>3.9629275800000003E-4</c:v>
                </c:pt>
                <c:pt idx="537">
                  <c:v>3.95653932E-4</c:v>
                </c:pt>
                <c:pt idx="538">
                  <c:v>3.9728180600000001E-4</c:v>
                </c:pt>
                <c:pt idx="539">
                  <c:v>3.9861937499999998E-4</c:v>
                </c:pt>
                <c:pt idx="540">
                  <c:v>3.9841977000000002E-4</c:v>
                </c:pt>
                <c:pt idx="541">
                  <c:v>3.96975581E-4</c:v>
                </c:pt>
                <c:pt idx="542">
                  <c:v>3.9848196400000001E-4</c:v>
                </c:pt>
                <c:pt idx="543">
                  <c:v>3.9390908599999999E-4</c:v>
                </c:pt>
                <c:pt idx="544">
                  <c:v>3.9856233300000001E-4</c:v>
                </c:pt>
                <c:pt idx="545">
                  <c:v>3.9841325900000002E-4</c:v>
                </c:pt>
                <c:pt idx="546">
                  <c:v>3.9848576000000002E-4</c:v>
                </c:pt>
                <c:pt idx="547">
                  <c:v>3.9918179999999997E-4</c:v>
                </c:pt>
                <c:pt idx="548">
                  <c:v>3.77351733E-4</c:v>
                </c:pt>
                <c:pt idx="549">
                  <c:v>3.96435595E-4</c:v>
                </c:pt>
                <c:pt idx="550">
                  <c:v>4.1772856900000003E-4</c:v>
                </c:pt>
                <c:pt idx="551">
                  <c:v>4.39294315E-4</c:v>
                </c:pt>
                <c:pt idx="552">
                  <c:v>4.6215078000000001E-4</c:v>
                </c:pt>
                <c:pt idx="553">
                  <c:v>4.8855715900000005E-4</c:v>
                </c:pt>
                <c:pt idx="554">
                  <c:v>5.1406506100000005E-4</c:v>
                </c:pt>
                <c:pt idx="555">
                  <c:v>5.46112154E-4</c:v>
                </c:pt>
                <c:pt idx="556">
                  <c:v>5.7523692200000002E-4</c:v>
                </c:pt>
                <c:pt idx="557">
                  <c:v>6.0592100400000003E-4</c:v>
                </c:pt>
                <c:pt idx="558">
                  <c:v>6.2276543800000004E-4</c:v>
                </c:pt>
                <c:pt idx="559">
                  <c:v>6.3588112199999998E-4</c:v>
                </c:pt>
                <c:pt idx="560">
                  <c:v>6.44027335E-4</c:v>
                </c:pt>
                <c:pt idx="561">
                  <c:v>6.4698289800000004E-4</c:v>
                </c:pt>
                <c:pt idx="562">
                  <c:v>6.4861615300000001E-4</c:v>
                </c:pt>
                <c:pt idx="563">
                  <c:v>6.4866334299999999E-4</c:v>
                </c:pt>
                <c:pt idx="564">
                  <c:v>6.46601031E-4</c:v>
                </c:pt>
                <c:pt idx="565">
                  <c:v>6.4702148400000003E-4</c:v>
                </c:pt>
                <c:pt idx="566">
                  <c:v>6.4632449199999997E-4</c:v>
                </c:pt>
                <c:pt idx="567">
                  <c:v>6.4681274800000002E-4</c:v>
                </c:pt>
                <c:pt idx="568">
                  <c:v>6.4661301400000004E-4</c:v>
                </c:pt>
                <c:pt idx="569">
                  <c:v>6.4459711E-4</c:v>
                </c:pt>
                <c:pt idx="570">
                  <c:v>6.4479658099999995E-4</c:v>
                </c:pt>
                <c:pt idx="571">
                  <c:v>6.44375131E-4</c:v>
                </c:pt>
                <c:pt idx="572">
                  <c:v>6.4244896500000005E-4</c:v>
                </c:pt>
                <c:pt idx="573">
                  <c:v>6.4194590699999995E-4</c:v>
                </c:pt>
                <c:pt idx="574">
                  <c:v>6.4337166299999996E-4</c:v>
                </c:pt>
                <c:pt idx="575">
                  <c:v>6.3948526799999998E-4</c:v>
                </c:pt>
                <c:pt idx="576">
                  <c:v>6.4212923799999999E-4</c:v>
                </c:pt>
                <c:pt idx="577">
                  <c:v>6.3707382999999998E-4</c:v>
                </c:pt>
                <c:pt idx="578">
                  <c:v>6.3727631000000005E-4</c:v>
                </c:pt>
                <c:pt idx="579">
                  <c:v>6.37677736E-4</c:v>
                </c:pt>
                <c:pt idx="580">
                  <c:v>6.3739001799999998E-4</c:v>
                </c:pt>
                <c:pt idx="581">
                  <c:v>6.3756211200000003E-4</c:v>
                </c:pt>
                <c:pt idx="582">
                  <c:v>6.3743816200000005E-4</c:v>
                </c:pt>
                <c:pt idx="583">
                  <c:v>6.3862094400000003E-4</c:v>
                </c:pt>
                <c:pt idx="584">
                  <c:v>6.3693691099999999E-4</c:v>
                </c:pt>
                <c:pt idx="585">
                  <c:v>6.3770682899999998E-4</c:v>
                </c:pt>
                <c:pt idx="586">
                  <c:v>6.37293444E-4</c:v>
                </c:pt>
                <c:pt idx="587">
                  <c:v>6.3720648799999997E-4</c:v>
                </c:pt>
                <c:pt idx="588">
                  <c:v>6.3736226499999996E-4</c:v>
                </c:pt>
                <c:pt idx="589">
                  <c:v>6.3790515199999996E-4</c:v>
                </c:pt>
                <c:pt idx="590">
                  <c:v>6.3728909100000005E-4</c:v>
                </c:pt>
                <c:pt idx="591">
                  <c:v>6.3695849199999995E-4</c:v>
                </c:pt>
                <c:pt idx="592">
                  <c:v>6.3744495999999999E-4</c:v>
                </c:pt>
                <c:pt idx="593">
                  <c:v>6.3645340099999996E-4</c:v>
                </c:pt>
                <c:pt idx="594">
                  <c:v>6.3728564500000005E-4</c:v>
                </c:pt>
                <c:pt idx="595">
                  <c:v>6.3741131899999997E-4</c:v>
                </c:pt>
                <c:pt idx="596">
                  <c:v>6.3771290699999998E-4</c:v>
                </c:pt>
                <c:pt idx="597">
                  <c:v>6.3712723800000005E-4</c:v>
                </c:pt>
                <c:pt idx="598">
                  <c:v>6.3739681400000003E-4</c:v>
                </c:pt>
                <c:pt idx="599">
                  <c:v>6.3717456900000001E-4</c:v>
                </c:pt>
                <c:pt idx="600">
                  <c:v>6.3306657000000005E-4</c:v>
                </c:pt>
                <c:pt idx="601">
                  <c:v>6.0825090200000004E-4</c:v>
                </c:pt>
                <c:pt idx="602">
                  <c:v>5.8787950199999997E-4</c:v>
                </c:pt>
                <c:pt idx="603">
                  <c:v>5.7627037199999996E-4</c:v>
                </c:pt>
                <c:pt idx="604">
                  <c:v>5.6693392300000004E-4</c:v>
                </c:pt>
                <c:pt idx="605">
                  <c:v>5.5805820200000001E-4</c:v>
                </c:pt>
                <c:pt idx="606">
                  <c:v>5.5601213700000004E-4</c:v>
                </c:pt>
                <c:pt idx="607">
                  <c:v>5.5396819300000005E-4</c:v>
                </c:pt>
                <c:pt idx="608">
                  <c:v>5.5362728499999995E-4</c:v>
                </c:pt>
                <c:pt idx="609">
                  <c:v>5.5363072699999996E-4</c:v>
                </c:pt>
                <c:pt idx="610">
                  <c:v>5.5387712399999998E-4</c:v>
                </c:pt>
                <c:pt idx="611">
                  <c:v>5.5368262599999999E-4</c:v>
                </c:pt>
                <c:pt idx="612">
                  <c:v>5.5605651799999997E-4</c:v>
                </c:pt>
                <c:pt idx="613">
                  <c:v>5.5674975299999996E-4</c:v>
                </c:pt>
                <c:pt idx="614">
                  <c:v>5.5652165300000003E-4</c:v>
                </c:pt>
                <c:pt idx="615">
                  <c:v>5.5832343300000001E-4</c:v>
                </c:pt>
                <c:pt idx="616">
                  <c:v>5.5826589099999997E-4</c:v>
                </c:pt>
                <c:pt idx="617">
                  <c:v>5.5821425199999999E-4</c:v>
                </c:pt>
                <c:pt idx="618">
                  <c:v>5.5811687599999996E-4</c:v>
                </c:pt>
                <c:pt idx="619">
                  <c:v>5.5815744900000004E-4</c:v>
                </c:pt>
                <c:pt idx="620">
                  <c:v>5.6055548200000004E-4</c:v>
                </c:pt>
                <c:pt idx="621">
                  <c:v>5.6219275200000002E-4</c:v>
                </c:pt>
                <c:pt idx="622">
                  <c:v>5.6281311399999999E-4</c:v>
                </c:pt>
                <c:pt idx="623">
                  <c:v>5.6266200899999998E-4</c:v>
                </c:pt>
                <c:pt idx="624">
                  <c:v>5.63150733E-4</c:v>
                </c:pt>
                <c:pt idx="625">
                  <c:v>5.6295426999999996E-4</c:v>
                </c:pt>
                <c:pt idx="626">
                  <c:v>5.5841739200000002E-4</c:v>
                </c:pt>
                <c:pt idx="627">
                  <c:v>5.6263333699999995E-4</c:v>
                </c:pt>
                <c:pt idx="628">
                  <c:v>5.6356543200000004E-4</c:v>
                </c:pt>
                <c:pt idx="629">
                  <c:v>5.6068714300000001E-4</c:v>
                </c:pt>
                <c:pt idx="630">
                  <c:v>5.5855149399999999E-4</c:v>
                </c:pt>
                <c:pt idx="631">
                  <c:v>5.5812376499999997E-4</c:v>
                </c:pt>
                <c:pt idx="632">
                  <c:v>5.6395333700000002E-4</c:v>
                </c:pt>
                <c:pt idx="633">
                  <c:v>5.6077219500000005E-4</c:v>
                </c:pt>
                <c:pt idx="634">
                  <c:v>5.6690976999999995E-4</c:v>
                </c:pt>
                <c:pt idx="635">
                  <c:v>5.6314922700000005E-4</c:v>
                </c:pt>
                <c:pt idx="636">
                  <c:v>5.6236567600000001E-4</c:v>
                </c:pt>
                <c:pt idx="637">
                  <c:v>5.6316740499999995E-4</c:v>
                </c:pt>
                <c:pt idx="638">
                  <c:v>5.6329135900000003E-4</c:v>
                </c:pt>
                <c:pt idx="639">
                  <c:v>5.6341895799999996E-4</c:v>
                </c:pt>
                <c:pt idx="640">
                  <c:v>5.6309241400000004E-4</c:v>
                </c:pt>
                <c:pt idx="641">
                  <c:v>5.6323282499999995E-4</c:v>
                </c:pt>
                <c:pt idx="642">
                  <c:v>5.6356219199999997E-4</c:v>
                </c:pt>
                <c:pt idx="643">
                  <c:v>5.6307443899999998E-4</c:v>
                </c:pt>
                <c:pt idx="644">
                  <c:v>5.63448225E-4</c:v>
                </c:pt>
                <c:pt idx="645">
                  <c:v>5.6302182899999997E-4</c:v>
                </c:pt>
                <c:pt idx="646">
                  <c:v>5.6785926500000001E-4</c:v>
                </c:pt>
                <c:pt idx="647">
                  <c:v>5.6038085700000002E-4</c:v>
                </c:pt>
                <c:pt idx="648">
                  <c:v>5.5471402899999998E-4</c:v>
                </c:pt>
                <c:pt idx="649">
                  <c:v>5.50515924E-4</c:v>
                </c:pt>
                <c:pt idx="650">
                  <c:v>5.46809973E-4</c:v>
                </c:pt>
                <c:pt idx="651">
                  <c:v>5.4304433999999996E-4</c:v>
                </c:pt>
                <c:pt idx="652">
                  <c:v>5.3959628499999999E-4</c:v>
                </c:pt>
                <c:pt idx="653">
                  <c:v>5.43292491E-4</c:v>
                </c:pt>
                <c:pt idx="654">
                  <c:v>5.4309108E-4</c:v>
                </c:pt>
                <c:pt idx="655">
                  <c:v>5.4471650600000003E-4</c:v>
                </c:pt>
                <c:pt idx="656">
                  <c:v>5.4032832199999998E-4</c:v>
                </c:pt>
                <c:pt idx="657">
                  <c:v>5.4033838799999998E-4</c:v>
                </c:pt>
                <c:pt idx="658">
                  <c:v>5.4045998700000004E-4</c:v>
                </c:pt>
                <c:pt idx="659">
                  <c:v>5.4472167E-4</c:v>
                </c:pt>
                <c:pt idx="660">
                  <c:v>5.4502074399999996E-4</c:v>
                </c:pt>
                <c:pt idx="661">
                  <c:v>5.4484243900000001E-4</c:v>
                </c:pt>
                <c:pt idx="662">
                  <c:v>5.4521845400000001E-4</c:v>
                </c:pt>
                <c:pt idx="663">
                  <c:v>5.4076513400000002E-4</c:v>
                </c:pt>
                <c:pt idx="664">
                  <c:v>5.4235949800000003E-4</c:v>
                </c:pt>
                <c:pt idx="665">
                  <c:v>5.4546759999999999E-4</c:v>
                </c:pt>
                <c:pt idx="666">
                  <c:v>5.4124605300000001E-4</c:v>
                </c:pt>
                <c:pt idx="667">
                  <c:v>5.42656346E-4</c:v>
                </c:pt>
                <c:pt idx="668">
                  <c:v>5.4287483699999996E-4</c:v>
                </c:pt>
                <c:pt idx="669">
                  <c:v>5.4265520500000001E-4</c:v>
                </c:pt>
                <c:pt idx="670">
                  <c:v>5.4273070299999996E-4</c:v>
                </c:pt>
                <c:pt idx="671">
                  <c:v>5.4297099599999996E-4</c:v>
                </c:pt>
                <c:pt idx="672">
                  <c:v>5.4118652899999998E-4</c:v>
                </c:pt>
                <c:pt idx="673">
                  <c:v>5.4305978500000004E-4</c:v>
                </c:pt>
                <c:pt idx="674">
                  <c:v>5.42701688E-4</c:v>
                </c:pt>
                <c:pt idx="675">
                  <c:v>5.4823963500000002E-4</c:v>
                </c:pt>
                <c:pt idx="676">
                  <c:v>5.4299904699999998E-4</c:v>
                </c:pt>
                <c:pt idx="677">
                  <c:v>5.4289648499999997E-4</c:v>
                </c:pt>
                <c:pt idx="678">
                  <c:v>5.4302585899999997E-4</c:v>
                </c:pt>
                <c:pt idx="679">
                  <c:v>5.4271300599999998E-4</c:v>
                </c:pt>
                <c:pt idx="680">
                  <c:v>5.4306765800000002E-4</c:v>
                </c:pt>
                <c:pt idx="681">
                  <c:v>5.4281531500000003E-4</c:v>
                </c:pt>
                <c:pt idx="682">
                  <c:v>5.4411672100000003E-4</c:v>
                </c:pt>
                <c:pt idx="683">
                  <c:v>5.4341253299999999E-4</c:v>
                </c:pt>
                <c:pt idx="684">
                  <c:v>5.4262593799999997E-4</c:v>
                </c:pt>
                <c:pt idx="685">
                  <c:v>5.4492990399999995E-4</c:v>
                </c:pt>
                <c:pt idx="686">
                  <c:v>5.4306667199999995E-4</c:v>
                </c:pt>
                <c:pt idx="687">
                  <c:v>5.4343559999999998E-4</c:v>
                </c:pt>
                <c:pt idx="688">
                  <c:v>5.4253773700000004E-4</c:v>
                </c:pt>
                <c:pt idx="689">
                  <c:v>5.4335361800000002E-4</c:v>
                </c:pt>
                <c:pt idx="690">
                  <c:v>5.4367910199999995E-4</c:v>
                </c:pt>
                <c:pt idx="691">
                  <c:v>5.4248304100000002E-4</c:v>
                </c:pt>
                <c:pt idx="692">
                  <c:v>5.4398898599999999E-4</c:v>
                </c:pt>
                <c:pt idx="693">
                  <c:v>5.3760234300000002E-4</c:v>
                </c:pt>
                <c:pt idx="694">
                  <c:v>5.0655880199999999E-4</c:v>
                </c:pt>
                <c:pt idx="695">
                  <c:v>4.8044565100000003E-4</c:v>
                </c:pt>
                <c:pt idx="696">
                  <c:v>4.5509466300000002E-4</c:v>
                </c:pt>
                <c:pt idx="697">
                  <c:v>4.3086013700000003E-4</c:v>
                </c:pt>
                <c:pt idx="698">
                  <c:v>4.0809499799999998E-4</c:v>
                </c:pt>
                <c:pt idx="699">
                  <c:v>4.0412873999999999E-4</c:v>
                </c:pt>
                <c:pt idx="700">
                  <c:v>3.9512533399999999E-4</c:v>
                </c:pt>
                <c:pt idx="701">
                  <c:v>3.9956999000000001E-4</c:v>
                </c:pt>
                <c:pt idx="702">
                  <c:v>4.0083738400000001E-4</c:v>
                </c:pt>
                <c:pt idx="703">
                  <c:v>4.0065094099999999E-4</c:v>
                </c:pt>
                <c:pt idx="704">
                  <c:v>4.0181708499999999E-4</c:v>
                </c:pt>
                <c:pt idx="705">
                  <c:v>3.9972768099999999E-4</c:v>
                </c:pt>
                <c:pt idx="706">
                  <c:v>4.0009551799999999E-4</c:v>
                </c:pt>
                <c:pt idx="707">
                  <c:v>4.0021106100000001E-4</c:v>
                </c:pt>
                <c:pt idx="708">
                  <c:v>4.0207796099999999E-4</c:v>
                </c:pt>
                <c:pt idx="709">
                  <c:v>4.0376953299999999E-4</c:v>
                </c:pt>
                <c:pt idx="710">
                  <c:v>3.9583855900000002E-4</c:v>
                </c:pt>
                <c:pt idx="711">
                  <c:v>3.95601051E-4</c:v>
                </c:pt>
                <c:pt idx="712">
                  <c:v>4.0080948E-4</c:v>
                </c:pt>
                <c:pt idx="713">
                  <c:v>3.9520529200000001E-4</c:v>
                </c:pt>
                <c:pt idx="714">
                  <c:v>3.9689229200000001E-4</c:v>
                </c:pt>
                <c:pt idx="715">
                  <c:v>3.9745455000000002E-4</c:v>
                </c:pt>
                <c:pt idx="716">
                  <c:v>4.0165007100000002E-4</c:v>
                </c:pt>
                <c:pt idx="717">
                  <c:v>3.9674663600000002E-4</c:v>
                </c:pt>
                <c:pt idx="718">
                  <c:v>3.9899462100000002E-4</c:v>
                </c:pt>
                <c:pt idx="719">
                  <c:v>3.9739625400000002E-4</c:v>
                </c:pt>
                <c:pt idx="720">
                  <c:v>4.0264076699999998E-4</c:v>
                </c:pt>
                <c:pt idx="721">
                  <c:v>4.0036187800000003E-4</c:v>
                </c:pt>
                <c:pt idx="722">
                  <c:v>3.9858126900000002E-4</c:v>
                </c:pt>
                <c:pt idx="723">
                  <c:v>4.0002758400000001E-4</c:v>
                </c:pt>
                <c:pt idx="724">
                  <c:v>4.0051696999999999E-4</c:v>
                </c:pt>
                <c:pt idx="725">
                  <c:v>4.00321049E-4</c:v>
                </c:pt>
                <c:pt idx="726">
                  <c:v>4.0007412E-4</c:v>
                </c:pt>
                <c:pt idx="727">
                  <c:v>3.9926046400000001E-4</c:v>
                </c:pt>
                <c:pt idx="728">
                  <c:v>4.0055566299999998E-4</c:v>
                </c:pt>
                <c:pt idx="729">
                  <c:v>4.0019944400000002E-4</c:v>
                </c:pt>
                <c:pt idx="730">
                  <c:v>4.0015262500000002E-4</c:v>
                </c:pt>
                <c:pt idx="731">
                  <c:v>4.00523845E-4</c:v>
                </c:pt>
                <c:pt idx="732">
                  <c:v>3.9854364399999998E-4</c:v>
                </c:pt>
                <c:pt idx="733">
                  <c:v>4.0045124600000001E-4</c:v>
                </c:pt>
                <c:pt idx="734">
                  <c:v>3.9980875100000001E-4</c:v>
                </c:pt>
                <c:pt idx="735">
                  <c:v>4.0067252799999998E-4</c:v>
                </c:pt>
                <c:pt idx="736">
                  <c:v>4.0061451299999999E-4</c:v>
                </c:pt>
                <c:pt idx="737">
                  <c:v>4.0037646199999997E-4</c:v>
                </c:pt>
                <c:pt idx="738">
                  <c:v>4.0043322700000002E-4</c:v>
                </c:pt>
                <c:pt idx="739">
                  <c:v>4.0050452200000001E-4</c:v>
                </c:pt>
                <c:pt idx="740">
                  <c:v>3.98973583E-4</c:v>
                </c:pt>
                <c:pt idx="741">
                  <c:v>4.0060592000000001E-4</c:v>
                </c:pt>
                <c:pt idx="742">
                  <c:v>4.2187602099999998E-4</c:v>
                </c:pt>
                <c:pt idx="743">
                  <c:v>3.9078464999999998E-4</c:v>
                </c:pt>
                <c:pt idx="744">
                  <c:v>4.1280759999999999E-4</c:v>
                </c:pt>
                <c:pt idx="745">
                  <c:v>4.3406629200000001E-4</c:v>
                </c:pt>
                <c:pt idx="746">
                  <c:v>4.5694499300000002E-4</c:v>
                </c:pt>
                <c:pt idx="747">
                  <c:v>4.8169628100000001E-4</c:v>
                </c:pt>
                <c:pt idx="748">
                  <c:v>5.0586638399999998E-4</c:v>
                </c:pt>
                <c:pt idx="749">
                  <c:v>5.3244045700000004E-4</c:v>
                </c:pt>
                <c:pt idx="750">
                  <c:v>5.5961966399999997E-4</c:v>
                </c:pt>
                <c:pt idx="751">
                  <c:v>5.8826440300000003E-4</c:v>
                </c:pt>
                <c:pt idx="752">
                  <c:v>6.1472537400000002E-4</c:v>
                </c:pt>
                <c:pt idx="753">
                  <c:v>6.3132026700000001E-4</c:v>
                </c:pt>
                <c:pt idx="754">
                  <c:v>6.3915760399999998E-4</c:v>
                </c:pt>
                <c:pt idx="755">
                  <c:v>6.4324479100000005E-4</c:v>
                </c:pt>
                <c:pt idx="756">
                  <c:v>6.4495924499999996E-4</c:v>
                </c:pt>
                <c:pt idx="757">
                  <c:v>6.44995513E-4</c:v>
                </c:pt>
                <c:pt idx="758">
                  <c:v>6.4509087400000005E-4</c:v>
                </c:pt>
                <c:pt idx="759">
                  <c:v>6.4514354600000003E-4</c:v>
                </c:pt>
                <c:pt idx="760">
                  <c:v>6.4459988999999995E-4</c:v>
                </c:pt>
                <c:pt idx="761">
                  <c:v>6.4281010899999995E-4</c:v>
                </c:pt>
                <c:pt idx="762">
                  <c:v>6.4504101799999999E-4</c:v>
                </c:pt>
                <c:pt idx="763">
                  <c:v>6.4290654700000004E-4</c:v>
                </c:pt>
                <c:pt idx="764">
                  <c:v>6.4409326400000002E-4</c:v>
                </c:pt>
                <c:pt idx="765">
                  <c:v>6.4303960099999996E-4</c:v>
                </c:pt>
                <c:pt idx="766">
                  <c:v>6.40990225E-4</c:v>
                </c:pt>
                <c:pt idx="767">
                  <c:v>6.4035061199999997E-4</c:v>
                </c:pt>
                <c:pt idx="768">
                  <c:v>6.4101381599999995E-4</c:v>
                </c:pt>
                <c:pt idx="769">
                  <c:v>6.3853549700000004E-4</c:v>
                </c:pt>
                <c:pt idx="770">
                  <c:v>6.39875281E-4</c:v>
                </c:pt>
                <c:pt idx="771">
                  <c:v>6.3850438000000002E-4</c:v>
                </c:pt>
                <c:pt idx="772">
                  <c:v>6.3836994799999997E-4</c:v>
                </c:pt>
                <c:pt idx="773">
                  <c:v>6.3859761899999999E-4</c:v>
                </c:pt>
                <c:pt idx="774">
                  <c:v>6.3876462699999999E-4</c:v>
                </c:pt>
                <c:pt idx="775">
                  <c:v>6.38182256E-4</c:v>
                </c:pt>
                <c:pt idx="776">
                  <c:v>6.3857409599999998E-4</c:v>
                </c:pt>
                <c:pt idx="777">
                  <c:v>6.38836066E-4</c:v>
                </c:pt>
                <c:pt idx="778">
                  <c:v>6.3837244899999995E-4</c:v>
                </c:pt>
                <c:pt idx="779">
                  <c:v>6.3594924700000001E-4</c:v>
                </c:pt>
                <c:pt idx="780">
                  <c:v>6.3798780900000004E-4</c:v>
                </c:pt>
                <c:pt idx="781">
                  <c:v>6.3533393800000002E-4</c:v>
                </c:pt>
                <c:pt idx="782">
                  <c:v>6.3851549800000005E-4</c:v>
                </c:pt>
                <c:pt idx="783">
                  <c:v>6.3648140900000004E-4</c:v>
                </c:pt>
                <c:pt idx="784">
                  <c:v>6.3620731000000002E-4</c:v>
                </c:pt>
                <c:pt idx="785">
                  <c:v>6.3451650099999996E-4</c:v>
                </c:pt>
                <c:pt idx="786">
                  <c:v>6.3506218099999997E-4</c:v>
                </c:pt>
                <c:pt idx="787">
                  <c:v>6.36032196E-4</c:v>
                </c:pt>
                <c:pt idx="788">
                  <c:v>6.3583755199999995E-4</c:v>
                </c:pt>
                <c:pt idx="789">
                  <c:v>6.3353908799999999E-4</c:v>
                </c:pt>
                <c:pt idx="790">
                  <c:v>6.3481081899999996E-4</c:v>
                </c:pt>
                <c:pt idx="791">
                  <c:v>6.3431269999999996E-4</c:v>
                </c:pt>
                <c:pt idx="792">
                  <c:v>6.3566875700000005E-4</c:v>
                </c:pt>
                <c:pt idx="793">
                  <c:v>6.3622486400000003E-4</c:v>
                </c:pt>
                <c:pt idx="794">
                  <c:v>6.1882995299999998E-4</c:v>
                </c:pt>
                <c:pt idx="795">
                  <c:v>6.1621210100000002E-4</c:v>
                </c:pt>
                <c:pt idx="796">
                  <c:v>6.0165017399999997E-4</c:v>
                </c:pt>
                <c:pt idx="797">
                  <c:v>5.7888707199999997E-4</c:v>
                </c:pt>
                <c:pt idx="798">
                  <c:v>5.7197971899999997E-4</c:v>
                </c:pt>
                <c:pt idx="799">
                  <c:v>5.6576577300000003E-4</c:v>
                </c:pt>
                <c:pt idx="800">
                  <c:v>5.6342171100000002E-4</c:v>
                </c:pt>
                <c:pt idx="801">
                  <c:v>5.60043212E-4</c:v>
                </c:pt>
                <c:pt idx="802">
                  <c:v>5.6058883600000001E-4</c:v>
                </c:pt>
                <c:pt idx="803">
                  <c:v>5.54362346E-4</c:v>
                </c:pt>
                <c:pt idx="804">
                  <c:v>5.5419455699999998E-4</c:v>
                </c:pt>
                <c:pt idx="805">
                  <c:v>5.5875451299999997E-4</c:v>
                </c:pt>
                <c:pt idx="806">
                  <c:v>5.5893032400000002E-4</c:v>
                </c:pt>
                <c:pt idx="807">
                  <c:v>5.5994142200000005E-4</c:v>
                </c:pt>
                <c:pt idx="808">
                  <c:v>5.5652214100000003E-4</c:v>
                </c:pt>
                <c:pt idx="809">
                  <c:v>5.5884715900000003E-4</c:v>
                </c:pt>
                <c:pt idx="810">
                  <c:v>5.6257847500000005E-4</c:v>
                </c:pt>
                <c:pt idx="811">
                  <c:v>5.6295822999999996E-4</c:v>
                </c:pt>
                <c:pt idx="812">
                  <c:v>5.58550758E-4</c:v>
                </c:pt>
                <c:pt idx="813">
                  <c:v>5.5856703100000003E-4</c:v>
                </c:pt>
                <c:pt idx="814">
                  <c:v>5.6322713600000002E-4</c:v>
                </c:pt>
                <c:pt idx="815">
                  <c:v>5.5842143900000001E-4</c:v>
                </c:pt>
                <c:pt idx="816">
                  <c:v>5.5862480300000001E-4</c:v>
                </c:pt>
                <c:pt idx="817">
                  <c:v>5.6313570699999997E-4</c:v>
                </c:pt>
                <c:pt idx="818">
                  <c:v>5.5875472699999998E-4</c:v>
                </c:pt>
                <c:pt idx="819">
                  <c:v>5.6139034199999998E-4</c:v>
                </c:pt>
                <c:pt idx="820">
                  <c:v>5.6028989800000005E-4</c:v>
                </c:pt>
                <c:pt idx="821">
                  <c:v>5.62647134E-4</c:v>
                </c:pt>
                <c:pt idx="822">
                  <c:v>5.5963994000000005E-4</c:v>
                </c:pt>
                <c:pt idx="823">
                  <c:v>5.6206395100000001E-4</c:v>
                </c:pt>
                <c:pt idx="824">
                  <c:v>5.6755811799999998E-4</c:v>
                </c:pt>
                <c:pt idx="825">
                  <c:v>5.6312651399999995E-4</c:v>
                </c:pt>
                <c:pt idx="826">
                  <c:v>5.6214032900000002E-4</c:v>
                </c:pt>
                <c:pt idx="827">
                  <c:v>5.6370254500000001E-4</c:v>
                </c:pt>
                <c:pt idx="828">
                  <c:v>5.6207136299999999E-4</c:v>
                </c:pt>
                <c:pt idx="829">
                  <c:v>5.6362849500000002E-4</c:v>
                </c:pt>
                <c:pt idx="830">
                  <c:v>5.6366638099999999E-4</c:v>
                </c:pt>
                <c:pt idx="831">
                  <c:v>5.6343641000000005E-4</c:v>
                </c:pt>
                <c:pt idx="832">
                  <c:v>5.6884869299999999E-4</c:v>
                </c:pt>
                <c:pt idx="833">
                  <c:v>5.6361034000000003E-4</c:v>
                </c:pt>
                <c:pt idx="834">
                  <c:v>5.63283145E-4</c:v>
                </c:pt>
                <c:pt idx="835">
                  <c:v>5.6495164E-4</c:v>
                </c:pt>
                <c:pt idx="836">
                  <c:v>5.6339680200000002E-4</c:v>
                </c:pt>
                <c:pt idx="837">
                  <c:v>5.6553411100000001E-4</c:v>
                </c:pt>
                <c:pt idx="838">
                  <c:v>5.6509045599999999E-4</c:v>
                </c:pt>
                <c:pt idx="839">
                  <c:v>5.6419258399999998E-4</c:v>
                </c:pt>
                <c:pt idx="840">
                  <c:v>5.6330459700000004E-4</c:v>
                </c:pt>
                <c:pt idx="841">
                  <c:v>5.5789526400000001E-4</c:v>
                </c:pt>
                <c:pt idx="842">
                  <c:v>5.5211217499999995E-4</c:v>
                </c:pt>
                <c:pt idx="843">
                  <c:v>5.45310657E-4</c:v>
                </c:pt>
                <c:pt idx="844">
                  <c:v>5.4378408800000004E-4</c:v>
                </c:pt>
                <c:pt idx="845">
                  <c:v>5.4365666600000005E-4</c:v>
                </c:pt>
                <c:pt idx="846">
                  <c:v>5.4324716600000005E-4</c:v>
                </c:pt>
                <c:pt idx="847">
                  <c:v>5.4532579100000002E-4</c:v>
                </c:pt>
                <c:pt idx="848">
                  <c:v>5.4517229700000002E-4</c:v>
                </c:pt>
                <c:pt idx="849">
                  <c:v>5.4312638999999996E-4</c:v>
                </c:pt>
                <c:pt idx="850">
                  <c:v>5.4330571199999998E-4</c:v>
                </c:pt>
                <c:pt idx="851">
                  <c:v>5.4479497600000003E-4</c:v>
                </c:pt>
                <c:pt idx="852">
                  <c:v>5.4559662399999997E-4</c:v>
                </c:pt>
                <c:pt idx="853">
                  <c:v>5.4535478799999995E-4</c:v>
                </c:pt>
                <c:pt idx="854">
                  <c:v>5.4333937600000001E-4</c:v>
                </c:pt>
                <c:pt idx="855">
                  <c:v>5.4571736899999997E-4</c:v>
                </c:pt>
                <c:pt idx="856">
                  <c:v>5.4554324200000001E-4</c:v>
                </c:pt>
                <c:pt idx="857">
                  <c:v>5.46475934E-4</c:v>
                </c:pt>
                <c:pt idx="858">
                  <c:v>5.4592373100000003E-4</c:v>
                </c:pt>
                <c:pt idx="859">
                  <c:v>5.4757370499999999E-4</c:v>
                </c:pt>
                <c:pt idx="860">
                  <c:v>5.4623465200000004E-4</c:v>
                </c:pt>
                <c:pt idx="861">
                  <c:v>5.4810779300000002E-4</c:v>
                </c:pt>
                <c:pt idx="862">
                  <c:v>5.4696476700000001E-4</c:v>
                </c:pt>
                <c:pt idx="863">
                  <c:v>5.4785763699999996E-4</c:v>
                </c:pt>
                <c:pt idx="864">
                  <c:v>5.4807851800000001E-4</c:v>
                </c:pt>
                <c:pt idx="865">
                  <c:v>5.4228238100000005E-4</c:v>
                </c:pt>
                <c:pt idx="866">
                  <c:v>5.4795337800000001E-4</c:v>
                </c:pt>
                <c:pt idx="867">
                  <c:v>5.4586497699999996E-4</c:v>
                </c:pt>
                <c:pt idx="868">
                  <c:v>5.4668132800000002E-4</c:v>
                </c:pt>
                <c:pt idx="869">
                  <c:v>5.4804484100000003E-4</c:v>
                </c:pt>
                <c:pt idx="870">
                  <c:v>5.4837490199999999E-4</c:v>
                </c:pt>
                <c:pt idx="871">
                  <c:v>5.4765864500000005E-4</c:v>
                </c:pt>
                <c:pt idx="872">
                  <c:v>5.4802073199999998E-4</c:v>
                </c:pt>
                <c:pt idx="873">
                  <c:v>5.47966785E-4</c:v>
                </c:pt>
                <c:pt idx="874">
                  <c:v>5.4817418900000002E-4</c:v>
                </c:pt>
                <c:pt idx="875">
                  <c:v>5.4820001900000002E-4</c:v>
                </c:pt>
                <c:pt idx="876">
                  <c:v>5.4331740399999999E-4</c:v>
                </c:pt>
                <c:pt idx="877">
                  <c:v>5.47948605E-4</c:v>
                </c:pt>
                <c:pt idx="878">
                  <c:v>5.4794572600000001E-4</c:v>
                </c:pt>
                <c:pt idx="879">
                  <c:v>5.4803795300000001E-4</c:v>
                </c:pt>
                <c:pt idx="880">
                  <c:v>5.46026223E-4</c:v>
                </c:pt>
                <c:pt idx="881">
                  <c:v>5.4547526600000004E-4</c:v>
                </c:pt>
                <c:pt idx="882">
                  <c:v>5.4559407799999995E-4</c:v>
                </c:pt>
                <c:pt idx="883">
                  <c:v>5.4066381100000005E-4</c:v>
                </c:pt>
                <c:pt idx="884">
                  <c:v>5.4236979999999996E-4</c:v>
                </c:pt>
                <c:pt idx="885">
                  <c:v>5.4539812800000003E-4</c:v>
                </c:pt>
                <c:pt idx="886">
                  <c:v>5.1538094599999998E-4</c:v>
                </c:pt>
                <c:pt idx="887">
                  <c:v>4.8792221700000001E-4</c:v>
                </c:pt>
                <c:pt idx="888">
                  <c:v>4.5977731200000003E-4</c:v>
                </c:pt>
                <c:pt idx="889">
                  <c:v>4.35946351E-4</c:v>
                </c:pt>
                <c:pt idx="890">
                  <c:v>4.1253450700000003E-4</c:v>
                </c:pt>
                <c:pt idx="891">
                  <c:v>4.04829E-4</c:v>
                </c:pt>
                <c:pt idx="892">
                  <c:v>4.0258280899999998E-4</c:v>
                </c:pt>
                <c:pt idx="893">
                  <c:v>4.03436249E-4</c:v>
                </c:pt>
                <c:pt idx="894">
                  <c:v>4.0400368499999997E-4</c:v>
                </c:pt>
                <c:pt idx="895">
                  <c:v>3.9838204300000001E-4</c:v>
                </c:pt>
                <c:pt idx="896">
                  <c:v>3.9877975300000001E-4</c:v>
                </c:pt>
                <c:pt idx="897">
                  <c:v>4.0230109800000002E-4</c:v>
                </c:pt>
                <c:pt idx="898">
                  <c:v>4.0527476000000001E-4</c:v>
                </c:pt>
                <c:pt idx="899">
                  <c:v>3.9743270399999998E-4</c:v>
                </c:pt>
                <c:pt idx="900">
                  <c:v>4.0268375000000002E-4</c:v>
                </c:pt>
                <c:pt idx="901">
                  <c:v>3.9815678899999998E-4</c:v>
                </c:pt>
                <c:pt idx="902">
                  <c:v>4.05584153E-4</c:v>
                </c:pt>
                <c:pt idx="903">
                  <c:v>4.00791381E-4</c:v>
                </c:pt>
                <c:pt idx="904">
                  <c:v>3.9909495100000001E-4</c:v>
                </c:pt>
                <c:pt idx="905">
                  <c:v>4.0240895299999997E-4</c:v>
                </c:pt>
                <c:pt idx="906">
                  <c:v>4.0575860200000002E-4</c:v>
                </c:pt>
                <c:pt idx="907">
                  <c:v>4.0415659499999998E-4</c:v>
                </c:pt>
                <c:pt idx="908">
                  <c:v>4.0555662699999999E-4</c:v>
                </c:pt>
                <c:pt idx="909">
                  <c:v>3.9928196800000001E-4</c:v>
                </c:pt>
                <c:pt idx="910">
                  <c:v>3.9970672499999997E-4</c:v>
                </c:pt>
                <c:pt idx="911">
                  <c:v>4.00749691E-4</c:v>
                </c:pt>
                <c:pt idx="912">
                  <c:v>4.0317321300000001E-4</c:v>
                </c:pt>
                <c:pt idx="913">
                  <c:v>4.03086416E-4</c:v>
                </c:pt>
                <c:pt idx="914">
                  <c:v>4.0043556300000001E-4</c:v>
                </c:pt>
                <c:pt idx="915">
                  <c:v>4.0011020500000001E-4</c:v>
                </c:pt>
                <c:pt idx="916">
                  <c:v>3.9999595600000002E-4</c:v>
                </c:pt>
                <c:pt idx="917">
                  <c:v>4.0079653799999999E-4</c:v>
                </c:pt>
                <c:pt idx="918">
                  <c:v>4.00406561E-4</c:v>
                </c:pt>
                <c:pt idx="919">
                  <c:v>3.9920095299999999E-4</c:v>
                </c:pt>
                <c:pt idx="920">
                  <c:v>4.0075569700000001E-4</c:v>
                </c:pt>
                <c:pt idx="921">
                  <c:v>3.9799493000000001E-4</c:v>
                </c:pt>
                <c:pt idx="922">
                  <c:v>4.05457805E-4</c:v>
                </c:pt>
                <c:pt idx="923">
                  <c:v>3.9971061799999998E-4</c:v>
                </c:pt>
                <c:pt idx="924">
                  <c:v>4.0094349399999999E-4</c:v>
                </c:pt>
                <c:pt idx="925">
                  <c:v>4.0544879999999999E-4</c:v>
                </c:pt>
                <c:pt idx="926">
                  <c:v>4.0065987300000002E-4</c:v>
                </c:pt>
                <c:pt idx="927">
                  <c:v>4.0045597499999998E-4</c:v>
                </c:pt>
                <c:pt idx="928">
                  <c:v>4.0547584300000002E-4</c:v>
                </c:pt>
                <c:pt idx="929">
                  <c:v>4.0012938299999998E-4</c:v>
                </c:pt>
                <c:pt idx="930">
                  <c:v>4.0101225099999999E-4</c:v>
                </c:pt>
                <c:pt idx="931">
                  <c:v>4.0069468500000002E-4</c:v>
                </c:pt>
                <c:pt idx="932">
                  <c:v>4.00600579E-4</c:v>
                </c:pt>
                <c:pt idx="933">
                  <c:v>4.0101225099999999E-4</c:v>
                </c:pt>
                <c:pt idx="934">
                  <c:v>4.0040676000000001E-4</c:v>
                </c:pt>
                <c:pt idx="935">
                  <c:v>3.7976980100000001E-4</c:v>
                </c:pt>
                <c:pt idx="936">
                  <c:v>3.9976553299999999E-4</c:v>
                </c:pt>
                <c:pt idx="937">
                  <c:v>4.21976193E-4</c:v>
                </c:pt>
                <c:pt idx="938">
                  <c:v>4.44901539E-4</c:v>
                </c:pt>
                <c:pt idx="939">
                  <c:v>4.6764605899999998E-4</c:v>
                </c:pt>
                <c:pt idx="940">
                  <c:v>4.9295612499999995E-4</c:v>
                </c:pt>
                <c:pt idx="941">
                  <c:v>5.1974178300000001E-4</c:v>
                </c:pt>
                <c:pt idx="942">
                  <c:v>5.4698169500000003E-4</c:v>
                </c:pt>
                <c:pt idx="943">
                  <c:v>5.75107934E-4</c:v>
                </c:pt>
                <c:pt idx="944">
                  <c:v>6.05151993E-4</c:v>
                </c:pt>
                <c:pt idx="945">
                  <c:v>6.2214907200000005E-4</c:v>
                </c:pt>
                <c:pt idx="946">
                  <c:v>6.34303953E-4</c:v>
                </c:pt>
                <c:pt idx="947">
                  <c:v>6.3779939900000002E-4</c:v>
                </c:pt>
                <c:pt idx="948">
                  <c:v>6.4066882600000001E-4</c:v>
                </c:pt>
                <c:pt idx="949">
                  <c:v>6.41059876E-4</c:v>
                </c:pt>
                <c:pt idx="950">
                  <c:v>6.4112495099999996E-4</c:v>
                </c:pt>
                <c:pt idx="951">
                  <c:v>6.4092837400000005E-4</c:v>
                </c:pt>
                <c:pt idx="952">
                  <c:v>6.4082591199999997E-4</c:v>
                </c:pt>
                <c:pt idx="953">
                  <c:v>6.4090348599999997E-4</c:v>
                </c:pt>
                <c:pt idx="954">
                  <c:v>6.4059663699999995E-4</c:v>
                </c:pt>
                <c:pt idx="955">
                  <c:v>6.3956117100000005E-4</c:v>
                </c:pt>
                <c:pt idx="956">
                  <c:v>6.3911066299999998E-4</c:v>
                </c:pt>
                <c:pt idx="957">
                  <c:v>6.4056216000000002E-4</c:v>
                </c:pt>
                <c:pt idx="958">
                  <c:v>6.3819087900000003E-4</c:v>
                </c:pt>
                <c:pt idx="959">
                  <c:v>6.3739591600000004E-4</c:v>
                </c:pt>
                <c:pt idx="960">
                  <c:v>6.3555316199999997E-4</c:v>
                </c:pt>
                <c:pt idx="961">
                  <c:v>6.3587378400000003E-4</c:v>
                </c:pt>
                <c:pt idx="962">
                  <c:v>6.3574354300000003E-4</c:v>
                </c:pt>
                <c:pt idx="963">
                  <c:v>6.3630855E-4</c:v>
                </c:pt>
                <c:pt idx="964">
                  <c:v>6.3594924400000002E-4</c:v>
                </c:pt>
                <c:pt idx="965">
                  <c:v>6.3594077200000005E-4</c:v>
                </c:pt>
                <c:pt idx="966">
                  <c:v>6.3452106900000003E-4</c:v>
                </c:pt>
                <c:pt idx="967">
                  <c:v>6.3445225300000005E-4</c:v>
                </c:pt>
                <c:pt idx="968">
                  <c:v>6.3375005699999997E-4</c:v>
                </c:pt>
                <c:pt idx="969">
                  <c:v>6.3567794599999998E-4</c:v>
                </c:pt>
                <c:pt idx="970">
                  <c:v>6.3385157400000004E-4</c:v>
                </c:pt>
                <c:pt idx="971">
                  <c:v>6.3382149999999997E-4</c:v>
                </c:pt>
                <c:pt idx="972">
                  <c:v>6.3427369600000001E-4</c:v>
                </c:pt>
                <c:pt idx="973">
                  <c:v>6.3396188999999996E-4</c:v>
                </c:pt>
                <c:pt idx="974">
                  <c:v>6.3286783399999999E-4</c:v>
                </c:pt>
                <c:pt idx="975">
                  <c:v>6.3374738100000004E-4</c:v>
                </c:pt>
                <c:pt idx="976">
                  <c:v>6.3329083900000001E-4</c:v>
                </c:pt>
                <c:pt idx="977">
                  <c:v>6.3419785400000003E-4</c:v>
                </c:pt>
                <c:pt idx="978">
                  <c:v>6.3406876E-4</c:v>
                </c:pt>
                <c:pt idx="979">
                  <c:v>6.3365983799999997E-4</c:v>
                </c:pt>
                <c:pt idx="980">
                  <c:v>6.3399042300000001E-4</c:v>
                </c:pt>
                <c:pt idx="981">
                  <c:v>6.3123407099999998E-4</c:v>
                </c:pt>
                <c:pt idx="982">
                  <c:v>6.3258809199999997E-4</c:v>
                </c:pt>
                <c:pt idx="983">
                  <c:v>6.3120300599999997E-4</c:v>
                </c:pt>
                <c:pt idx="984">
                  <c:v>6.3312715900000005E-4</c:v>
                </c:pt>
                <c:pt idx="985">
                  <c:v>6.3256191099999996E-4</c:v>
                </c:pt>
                <c:pt idx="986">
                  <c:v>6.2807433400000002E-4</c:v>
                </c:pt>
                <c:pt idx="987">
                  <c:v>6.1868692899999999E-4</c:v>
                </c:pt>
                <c:pt idx="988">
                  <c:v>5.9974386200000005E-4</c:v>
                </c:pt>
                <c:pt idx="989">
                  <c:v>5.8114445199999995E-4</c:v>
                </c:pt>
                <c:pt idx="990">
                  <c:v>5.7174451899999999E-4</c:v>
                </c:pt>
                <c:pt idx="991">
                  <c:v>5.6359413099999996E-4</c:v>
                </c:pt>
                <c:pt idx="992">
                  <c:v>5.6356805799999995E-4</c:v>
                </c:pt>
                <c:pt idx="993">
                  <c:v>5.5892195399999997E-4</c:v>
                </c:pt>
                <c:pt idx="994">
                  <c:v>5.5856109000000003E-4</c:v>
                </c:pt>
                <c:pt idx="995">
                  <c:v>5.5862308700000004E-4</c:v>
                </c:pt>
                <c:pt idx="996">
                  <c:v>5.5884154200000003E-4</c:v>
                </c:pt>
                <c:pt idx="997">
                  <c:v>5.5896594400000005E-4</c:v>
                </c:pt>
                <c:pt idx="998">
                  <c:v>5.5906238400000002E-4</c:v>
                </c:pt>
                <c:pt idx="999">
                  <c:v>5.5888766400000005E-4</c:v>
                </c:pt>
                <c:pt idx="1000">
                  <c:v>5.5895984100000004E-4</c:v>
                </c:pt>
                <c:pt idx="1001">
                  <c:v>5.5881611900000002E-4</c:v>
                </c:pt>
                <c:pt idx="1002">
                  <c:v>5.59217376E-4</c:v>
                </c:pt>
                <c:pt idx="1003">
                  <c:v>5.5912453199999997E-4</c:v>
                </c:pt>
                <c:pt idx="1004">
                  <c:v>5.5971218399999999E-4</c:v>
                </c:pt>
                <c:pt idx="1005">
                  <c:v>5.6174186299999995E-4</c:v>
                </c:pt>
                <c:pt idx="1006">
                  <c:v>5.6333703299999999E-4</c:v>
                </c:pt>
                <c:pt idx="1007">
                  <c:v>5.63808504E-4</c:v>
                </c:pt>
                <c:pt idx="1008">
                  <c:v>5.6383261600000004E-4</c:v>
                </c:pt>
                <c:pt idx="1009">
                  <c:v>5.6296675400000005E-4</c:v>
                </c:pt>
                <c:pt idx="1010">
                  <c:v>5.6310395899999998E-4</c:v>
                </c:pt>
                <c:pt idx="1011">
                  <c:v>5.6309614399999998E-4</c:v>
                </c:pt>
                <c:pt idx="1012">
                  <c:v>5.6332442499999996E-4</c:v>
                </c:pt>
                <c:pt idx="1013">
                  <c:v>5.6371630000000002E-4</c:v>
                </c:pt>
                <c:pt idx="1014">
                  <c:v>5.6331157400000002E-4</c:v>
                </c:pt>
                <c:pt idx="1015">
                  <c:v>5.6374766900000001E-4</c:v>
                </c:pt>
                <c:pt idx="1016">
                  <c:v>5.6332442499999996E-4</c:v>
                </c:pt>
                <c:pt idx="1017">
                  <c:v>5.6382596700000004E-4</c:v>
                </c:pt>
                <c:pt idx="1018">
                  <c:v>5.6357335400000004E-4</c:v>
                </c:pt>
                <c:pt idx="1019">
                  <c:v>5.6418432400000002E-4</c:v>
                </c:pt>
                <c:pt idx="1020">
                  <c:v>5.6356116900000005E-4</c:v>
                </c:pt>
                <c:pt idx="1021">
                  <c:v>5.6604088400000001E-4</c:v>
                </c:pt>
                <c:pt idx="1022">
                  <c:v>5.64535464E-4</c:v>
                </c:pt>
                <c:pt idx="1023">
                  <c:v>5.6504710399999996E-4</c:v>
                </c:pt>
                <c:pt idx="1024">
                  <c:v>5.6512977299999999E-4</c:v>
                </c:pt>
                <c:pt idx="1025">
                  <c:v>5.6492919000000004E-4</c:v>
                </c:pt>
                <c:pt idx="1026">
                  <c:v>5.6494525300000004E-4</c:v>
                </c:pt>
                <c:pt idx="1027">
                  <c:v>5.6597199300000001E-4</c:v>
                </c:pt>
                <c:pt idx="1028">
                  <c:v>5.6521853099999997E-4</c:v>
                </c:pt>
                <c:pt idx="1029">
                  <c:v>5.6351479800000005E-4</c:v>
                </c:pt>
                <c:pt idx="1030">
                  <c:v>5.6604076600000005E-4</c:v>
                </c:pt>
                <c:pt idx="1031">
                  <c:v>5.6431730200000004E-4</c:v>
                </c:pt>
                <c:pt idx="1032">
                  <c:v>5.6478439499999997E-4</c:v>
                </c:pt>
                <c:pt idx="1033">
                  <c:v>5.6218152799999998E-4</c:v>
                </c:pt>
                <c:pt idx="1034">
                  <c:v>5.5776979400000003E-4</c:v>
                </c:pt>
                <c:pt idx="1035">
                  <c:v>5.5150304000000001E-4</c:v>
                </c:pt>
                <c:pt idx="1036">
                  <c:v>5.46287492E-4</c:v>
                </c:pt>
                <c:pt idx="1037">
                  <c:v>5.4455287599999998E-4</c:v>
                </c:pt>
                <c:pt idx="1038">
                  <c:v>5.4365685399999995E-4</c:v>
                </c:pt>
                <c:pt idx="1039">
                  <c:v>5.4353266399999995E-4</c:v>
                </c:pt>
                <c:pt idx="1040">
                  <c:v>5.4462500700000005E-4</c:v>
                </c:pt>
                <c:pt idx="1041">
                  <c:v>5.4373014199999995E-4</c:v>
                </c:pt>
                <c:pt idx="1042">
                  <c:v>5.4419697099999996E-4</c:v>
                </c:pt>
                <c:pt idx="1043">
                  <c:v>5.4389469899999998E-4</c:v>
                </c:pt>
                <c:pt idx="1044">
                  <c:v>5.4432957099999997E-4</c:v>
                </c:pt>
                <c:pt idx="1045">
                  <c:v>5.4339814200000003E-4</c:v>
                </c:pt>
                <c:pt idx="1046">
                  <c:v>5.4378600899999995E-4</c:v>
                </c:pt>
                <c:pt idx="1047">
                  <c:v>5.4573839E-4</c:v>
                </c:pt>
                <c:pt idx="1048">
                  <c:v>5.4493148500000003E-4</c:v>
                </c:pt>
                <c:pt idx="1049">
                  <c:v>5.46150358E-4</c:v>
                </c:pt>
                <c:pt idx="1050">
                  <c:v>5.4366622500000002E-4</c:v>
                </c:pt>
                <c:pt idx="1051">
                  <c:v>5.4477852699999995E-4</c:v>
                </c:pt>
                <c:pt idx="1052">
                  <c:v>5.4637672300000004E-4</c:v>
                </c:pt>
                <c:pt idx="1053">
                  <c:v>5.4395994000000004E-4</c:v>
                </c:pt>
                <c:pt idx="1054">
                  <c:v>5.4646206200000002E-4</c:v>
                </c:pt>
                <c:pt idx="1055">
                  <c:v>5.4693146800000004E-4</c:v>
                </c:pt>
                <c:pt idx="1056">
                  <c:v>5.4639222200000002E-4</c:v>
                </c:pt>
                <c:pt idx="1057">
                  <c:v>5.46208721E-4</c:v>
                </c:pt>
                <c:pt idx="1058">
                  <c:v>5.4693308399999998E-4</c:v>
                </c:pt>
                <c:pt idx="1059">
                  <c:v>5.4698966199999996E-4</c:v>
                </c:pt>
                <c:pt idx="1060">
                  <c:v>5.4571702800000003E-4</c:v>
                </c:pt>
                <c:pt idx="1061">
                  <c:v>5.4146639500000004E-4</c:v>
                </c:pt>
                <c:pt idx="1062">
                  <c:v>5.4671035700000004E-4</c:v>
                </c:pt>
                <c:pt idx="1063">
                  <c:v>5.46179824E-4</c:v>
                </c:pt>
                <c:pt idx="1064">
                  <c:v>5.4851756999999999E-4</c:v>
                </c:pt>
                <c:pt idx="1065">
                  <c:v>5.4676655400000003E-4</c:v>
                </c:pt>
                <c:pt idx="1066">
                  <c:v>5.48372485E-4</c:v>
                </c:pt>
                <c:pt idx="1067">
                  <c:v>5.4688977899999998E-4</c:v>
                </c:pt>
                <c:pt idx="1068">
                  <c:v>5.4832285600000001E-4</c:v>
                </c:pt>
                <c:pt idx="1069">
                  <c:v>5.4765546299999997E-4</c:v>
                </c:pt>
                <c:pt idx="1070">
                  <c:v>5.4662093999999998E-4</c:v>
                </c:pt>
                <c:pt idx="1071">
                  <c:v>5.4640209400000004E-4</c:v>
                </c:pt>
                <c:pt idx="1072">
                  <c:v>5.4530359300000004E-4</c:v>
                </c:pt>
                <c:pt idx="1073">
                  <c:v>5.4370203099999995E-4</c:v>
                </c:pt>
                <c:pt idx="1074">
                  <c:v>5.4451696100000005E-4</c:v>
                </c:pt>
                <c:pt idx="1075">
                  <c:v>5.4428296600000003E-4</c:v>
                </c:pt>
                <c:pt idx="1076">
                  <c:v>5.4431376000000004E-4</c:v>
                </c:pt>
                <c:pt idx="1077">
                  <c:v>5.4430935399999998E-4</c:v>
                </c:pt>
                <c:pt idx="1078">
                  <c:v>5.4426306099999999E-4</c:v>
                </c:pt>
                <c:pt idx="1079">
                  <c:v>5.1577086600000004E-4</c:v>
                </c:pt>
                <c:pt idx="1080">
                  <c:v>4.8754691600000002E-4</c:v>
                </c:pt>
                <c:pt idx="1081">
                  <c:v>4.6219129699999999E-4</c:v>
                </c:pt>
                <c:pt idx="1082">
                  <c:v>4.3607101100000002E-4</c:v>
                </c:pt>
                <c:pt idx="1083">
                  <c:v>4.1425487200000001E-4</c:v>
                </c:pt>
                <c:pt idx="1084">
                  <c:v>4.04380713E-4</c:v>
                </c:pt>
                <c:pt idx="1085">
                  <c:v>4.0126301300000001E-4</c:v>
                </c:pt>
                <c:pt idx="1086">
                  <c:v>4.0091942899999998E-4</c:v>
                </c:pt>
                <c:pt idx="1087">
                  <c:v>4.0094005600000001E-4</c:v>
                </c:pt>
                <c:pt idx="1088">
                  <c:v>4.0133366499999997E-4</c:v>
                </c:pt>
                <c:pt idx="1089">
                  <c:v>4.0117660800000001E-4</c:v>
                </c:pt>
                <c:pt idx="1090">
                  <c:v>4.0088374699999999E-4</c:v>
                </c:pt>
                <c:pt idx="1091">
                  <c:v>4.0106423200000002E-4</c:v>
                </c:pt>
                <c:pt idx="1092">
                  <c:v>4.01762735E-4</c:v>
                </c:pt>
                <c:pt idx="1093">
                  <c:v>4.0091382E-4</c:v>
                </c:pt>
                <c:pt idx="1094">
                  <c:v>4.0131947800000001E-4</c:v>
                </c:pt>
                <c:pt idx="1095">
                  <c:v>4.0068135100000002E-4</c:v>
                </c:pt>
                <c:pt idx="1096">
                  <c:v>4.0077760900000001E-4</c:v>
                </c:pt>
                <c:pt idx="1097">
                  <c:v>4.00885032E-4</c:v>
                </c:pt>
                <c:pt idx="1098">
                  <c:v>4.0087515300000001E-4</c:v>
                </c:pt>
                <c:pt idx="1099">
                  <c:v>4.0057005599999999E-4</c:v>
                </c:pt>
                <c:pt idx="1100">
                  <c:v>4.0102297800000001E-4</c:v>
                </c:pt>
                <c:pt idx="1101">
                  <c:v>4.0109129900000001E-4</c:v>
                </c:pt>
                <c:pt idx="1102">
                  <c:v>4.00885466E-4</c:v>
                </c:pt>
                <c:pt idx="1103">
                  <c:v>4.00628065E-4</c:v>
                </c:pt>
                <c:pt idx="1104">
                  <c:v>4.0098215899999999E-4</c:v>
                </c:pt>
                <c:pt idx="1105">
                  <c:v>4.0084464599999999E-4</c:v>
                </c:pt>
                <c:pt idx="1106">
                  <c:v>4.0102513200000002E-4</c:v>
                </c:pt>
                <c:pt idx="1107">
                  <c:v>4.0087687099999998E-4</c:v>
                </c:pt>
                <c:pt idx="1108">
                  <c:v>4.0111967199999999E-4</c:v>
                </c:pt>
                <c:pt idx="1109">
                  <c:v>4.0078061299999998E-4</c:v>
                </c:pt>
                <c:pt idx="1110">
                  <c:v>4.0128553500000001E-4</c:v>
                </c:pt>
                <c:pt idx="1111">
                  <c:v>4.0117337199999998E-4</c:v>
                </c:pt>
                <c:pt idx="1112">
                  <c:v>4.01032857E-4</c:v>
                </c:pt>
                <c:pt idx="1113">
                  <c:v>4.0103070399999998E-4</c:v>
                </c:pt>
                <c:pt idx="1114">
                  <c:v>4.0087128099999998E-4</c:v>
                </c:pt>
                <c:pt idx="1115">
                  <c:v>4.00725609E-4</c:v>
                </c:pt>
                <c:pt idx="1116">
                  <c:v>4.0075826799999999E-4</c:v>
                </c:pt>
                <c:pt idx="1117">
                  <c:v>4.00886335E-4</c:v>
                </c:pt>
                <c:pt idx="1118">
                  <c:v>4.0067490900000001E-4</c:v>
                </c:pt>
                <c:pt idx="1119">
                  <c:v>4.0073420299999998E-4</c:v>
                </c:pt>
                <c:pt idx="1120">
                  <c:v>4.0122709299999999E-4</c:v>
                </c:pt>
                <c:pt idx="1121">
                  <c:v>4.0066159099999999E-4</c:v>
                </c:pt>
                <c:pt idx="1122">
                  <c:v>4.0082745699999999E-4</c:v>
                </c:pt>
                <c:pt idx="1123">
                  <c:v>4.0070928700000001E-4</c:v>
                </c:pt>
                <c:pt idx="1124">
                  <c:v>4.0069596999999998E-4</c:v>
                </c:pt>
                <c:pt idx="1125">
                  <c:v>4.0539033600000001E-4</c:v>
                </c:pt>
                <c:pt idx="1126">
                  <c:v>4.0106595099999998E-4</c:v>
                </c:pt>
                <c:pt idx="1127">
                  <c:v>4.22755291E-4</c:v>
                </c:pt>
                <c:pt idx="1128">
                  <c:v>3.9433582100000002E-4</c:v>
                </c:pt>
                <c:pt idx="1129">
                  <c:v>4.1664341E-4</c:v>
                </c:pt>
                <c:pt idx="1130">
                  <c:v>4.3927037499999998E-4</c:v>
                </c:pt>
                <c:pt idx="1131">
                  <c:v>4.6262256899999999E-4</c:v>
                </c:pt>
                <c:pt idx="1132">
                  <c:v>4.8760180700000002E-4</c:v>
                </c:pt>
                <c:pt idx="1133">
                  <c:v>5.1657993600000003E-4</c:v>
                </c:pt>
                <c:pt idx="1134">
                  <c:v>5.4457852599999995E-4</c:v>
                </c:pt>
                <c:pt idx="1135">
                  <c:v>5.7296101800000001E-4</c:v>
                </c:pt>
                <c:pt idx="1136">
                  <c:v>6.0198401500000001E-4</c:v>
                </c:pt>
                <c:pt idx="1137">
                  <c:v>6.2209556099999995E-4</c:v>
                </c:pt>
                <c:pt idx="1138">
                  <c:v>6.3208428200000005E-4</c:v>
                </c:pt>
                <c:pt idx="1139">
                  <c:v>6.3730311800000005E-4</c:v>
                </c:pt>
                <c:pt idx="1140">
                  <c:v>6.4099905299999996E-4</c:v>
                </c:pt>
                <c:pt idx="1141">
                  <c:v>6.3963891600000002E-4</c:v>
                </c:pt>
                <c:pt idx="1142">
                  <c:v>6.4085198699999997E-4</c:v>
                </c:pt>
                <c:pt idx="1143">
                  <c:v>6.4084983000000002E-4</c:v>
                </c:pt>
                <c:pt idx="1144">
                  <c:v>6.3947691199999998E-4</c:v>
                </c:pt>
                <c:pt idx="1145">
                  <c:v>6.4063301999999996E-4</c:v>
                </c:pt>
                <c:pt idx="1146">
                  <c:v>6.38447731E-4</c:v>
                </c:pt>
                <c:pt idx="1147">
                  <c:v>6.4048824800000002E-4</c:v>
                </c:pt>
                <c:pt idx="1148">
                  <c:v>6.3595844500000001E-4</c:v>
                </c:pt>
                <c:pt idx="1149">
                  <c:v>6.3566712399999996E-4</c:v>
                </c:pt>
                <c:pt idx="1150">
                  <c:v>6.3689927999999998E-4</c:v>
                </c:pt>
                <c:pt idx="1151">
                  <c:v>6.3569585999999996E-4</c:v>
                </c:pt>
                <c:pt idx="1152">
                  <c:v>6.3455175500000004E-4</c:v>
                </c:pt>
                <c:pt idx="1153">
                  <c:v>6.3335356800000003E-4</c:v>
                </c:pt>
                <c:pt idx="1154">
                  <c:v>6.3465173399999996E-4</c:v>
                </c:pt>
                <c:pt idx="1155">
                  <c:v>6.3536504299999998E-4</c:v>
                </c:pt>
                <c:pt idx="1156">
                  <c:v>6.3340586399999999E-4</c:v>
                </c:pt>
                <c:pt idx="1157">
                  <c:v>6.3374027100000004E-4</c:v>
                </c:pt>
                <c:pt idx="1158">
                  <c:v>6.3256089400000001E-4</c:v>
                </c:pt>
                <c:pt idx="1159">
                  <c:v>6.3103543800000004E-4</c:v>
                </c:pt>
                <c:pt idx="1160">
                  <c:v>6.3336544800000004E-4</c:v>
                </c:pt>
                <c:pt idx="1161">
                  <c:v>6.3149823000000003E-4</c:v>
                </c:pt>
                <c:pt idx="1162">
                  <c:v>6.28931001E-4</c:v>
                </c:pt>
                <c:pt idx="1163">
                  <c:v>6.3136499899999995E-4</c:v>
                </c:pt>
                <c:pt idx="1164">
                  <c:v>6.3088677800000003E-4</c:v>
                </c:pt>
                <c:pt idx="1165">
                  <c:v>6.2902228799999996E-4</c:v>
                </c:pt>
                <c:pt idx="1166">
                  <c:v>6.2901711700000002E-4</c:v>
                </c:pt>
                <c:pt idx="1167">
                  <c:v>6.2867616599999998E-4</c:v>
                </c:pt>
                <c:pt idx="1168">
                  <c:v>6.2870796999999997E-4</c:v>
                </c:pt>
                <c:pt idx="1169">
                  <c:v>6.2883457599999997E-4</c:v>
                </c:pt>
                <c:pt idx="1170">
                  <c:v>6.2862695700000005E-4</c:v>
                </c:pt>
                <c:pt idx="1171">
                  <c:v>6.2868211499999996E-4</c:v>
                </c:pt>
                <c:pt idx="1172">
                  <c:v>6.27536392E-4</c:v>
                </c:pt>
                <c:pt idx="1173">
                  <c:v>6.2893360300000001E-4</c:v>
                </c:pt>
                <c:pt idx="1174">
                  <c:v>6.3317543200000004E-4</c:v>
                </c:pt>
                <c:pt idx="1175">
                  <c:v>6.2901633999999998E-4</c:v>
                </c:pt>
                <c:pt idx="1176">
                  <c:v>6.2718986200000003E-4</c:v>
                </c:pt>
                <c:pt idx="1177">
                  <c:v>6.2584166899999996E-4</c:v>
                </c:pt>
                <c:pt idx="1178">
                  <c:v>6.2825480899999999E-4</c:v>
                </c:pt>
                <c:pt idx="1179">
                  <c:v>6.2012311399999996E-4</c:v>
                </c:pt>
                <c:pt idx="1180">
                  <c:v>5.9913848900000003E-4</c:v>
                </c:pt>
                <c:pt idx="1181">
                  <c:v>5.80453564E-4</c:v>
                </c:pt>
                <c:pt idx="1182">
                  <c:v>5.6998259500000003E-4</c:v>
                </c:pt>
                <c:pt idx="1183">
                  <c:v>5.6276471299999996E-4</c:v>
                </c:pt>
                <c:pt idx="1184">
                  <c:v>5.5847014999999998E-4</c:v>
                </c:pt>
                <c:pt idx="1185">
                  <c:v>5.5508891800000004E-4</c:v>
                </c:pt>
                <c:pt idx="1186">
                  <c:v>5.5436133700000002E-4</c:v>
                </c:pt>
                <c:pt idx="1187">
                  <c:v>5.5456660000000003E-4</c:v>
                </c:pt>
                <c:pt idx="1188">
                  <c:v>5.5466036699999995E-4</c:v>
                </c:pt>
                <c:pt idx="1189">
                  <c:v>5.5478607800000005E-4</c:v>
                </c:pt>
                <c:pt idx="1190">
                  <c:v>5.5490084599999997E-4</c:v>
                </c:pt>
                <c:pt idx="1191">
                  <c:v>5.59609943E-4</c:v>
                </c:pt>
                <c:pt idx="1192">
                  <c:v>5.5469919800000005E-4</c:v>
                </c:pt>
                <c:pt idx="1193">
                  <c:v>5.5494623100000001E-4</c:v>
                </c:pt>
                <c:pt idx="1194">
                  <c:v>5.5645442999999997E-4</c:v>
                </c:pt>
                <c:pt idx="1195">
                  <c:v>5.5988995000000005E-4</c:v>
                </c:pt>
                <c:pt idx="1196">
                  <c:v>5.5937236999999997E-4</c:v>
                </c:pt>
                <c:pt idx="1197">
                  <c:v>5.5970381200000005E-4</c:v>
                </c:pt>
                <c:pt idx="1198">
                  <c:v>5.5977879799999999E-4</c:v>
                </c:pt>
                <c:pt idx="1199">
                  <c:v>5.5945911999999995E-4</c:v>
                </c:pt>
                <c:pt idx="1200">
                  <c:v>5.5942560999999995E-4</c:v>
                </c:pt>
                <c:pt idx="1201">
                  <c:v>5.5914130599999995E-4</c:v>
                </c:pt>
                <c:pt idx="1202">
                  <c:v>5.5942295400000005E-4</c:v>
                </c:pt>
                <c:pt idx="1203">
                  <c:v>5.5992730799999996E-4</c:v>
                </c:pt>
                <c:pt idx="1204">
                  <c:v>5.6110183699999996E-4</c:v>
                </c:pt>
                <c:pt idx="1205">
                  <c:v>5.6098841999999995E-4</c:v>
                </c:pt>
                <c:pt idx="1206">
                  <c:v>5.5950389700000003E-4</c:v>
                </c:pt>
                <c:pt idx="1207">
                  <c:v>5.5980582199999999E-4</c:v>
                </c:pt>
                <c:pt idx="1208">
                  <c:v>5.59566828E-4</c:v>
                </c:pt>
                <c:pt idx="1209">
                  <c:v>5.6106010499999996E-4</c:v>
                </c:pt>
                <c:pt idx="1210">
                  <c:v>5.5963994900000002E-4</c:v>
                </c:pt>
                <c:pt idx="1211">
                  <c:v>5.6244862699999999E-4</c:v>
                </c:pt>
                <c:pt idx="1212">
                  <c:v>5.6202365100000004E-4</c:v>
                </c:pt>
                <c:pt idx="1213">
                  <c:v>5.6438017000000004E-4</c:v>
                </c:pt>
                <c:pt idx="1214">
                  <c:v>5.6371892900000003E-4</c:v>
                </c:pt>
                <c:pt idx="1215">
                  <c:v>5.6402710399999995E-4</c:v>
                </c:pt>
                <c:pt idx="1216">
                  <c:v>5.6392387699999999E-4</c:v>
                </c:pt>
                <c:pt idx="1217">
                  <c:v>5.6421747600000005E-4</c:v>
                </c:pt>
                <c:pt idx="1218">
                  <c:v>5.6449051699999995E-4</c:v>
                </c:pt>
                <c:pt idx="1219">
                  <c:v>5.6454470800000004E-4</c:v>
                </c:pt>
                <c:pt idx="1220">
                  <c:v>5.6396510199999996E-4</c:v>
                </c:pt>
                <c:pt idx="1221">
                  <c:v>5.6403743699999997E-4</c:v>
                </c:pt>
                <c:pt idx="1222">
                  <c:v>5.6431127900000004E-4</c:v>
                </c:pt>
                <c:pt idx="1223">
                  <c:v>5.6443964900000003E-4</c:v>
                </c:pt>
                <c:pt idx="1224">
                  <c:v>5.4873754499999998E-4</c:v>
                </c:pt>
                <c:pt idx="1225">
                  <c:v>5.5870041700000004E-4</c:v>
                </c:pt>
                <c:pt idx="1226">
                  <c:v>5.5397215700000004E-4</c:v>
                </c:pt>
                <c:pt idx="1227">
                  <c:v>5.47041395E-4</c:v>
                </c:pt>
                <c:pt idx="1228">
                  <c:v>5.4327839700000005E-4</c:v>
                </c:pt>
                <c:pt idx="1229">
                  <c:v>5.4255950100000002E-4</c:v>
                </c:pt>
                <c:pt idx="1230">
                  <c:v>5.4235761499999997E-4</c:v>
                </c:pt>
                <c:pt idx="1231">
                  <c:v>5.4152457500000002E-4</c:v>
                </c:pt>
                <c:pt idx="1232">
                  <c:v>5.42200504E-4</c:v>
                </c:pt>
                <c:pt idx="1233">
                  <c:v>5.4305427199999995E-4</c:v>
                </c:pt>
                <c:pt idx="1234">
                  <c:v>5.4196995E-4</c:v>
                </c:pt>
                <c:pt idx="1235">
                  <c:v>5.4211460299999998E-4</c:v>
                </c:pt>
                <c:pt idx="1236">
                  <c:v>5.4231952800000004E-4</c:v>
                </c:pt>
                <c:pt idx="1237">
                  <c:v>5.4235493099999996E-4</c:v>
                </c:pt>
                <c:pt idx="1238">
                  <c:v>5.4240851699999997E-4</c:v>
                </c:pt>
                <c:pt idx="1239">
                  <c:v>5.4258416500000003E-4</c:v>
                </c:pt>
                <c:pt idx="1240">
                  <c:v>5.4501329200000003E-4</c:v>
                </c:pt>
                <c:pt idx="1241">
                  <c:v>5.4471586999999997E-4</c:v>
                </c:pt>
                <c:pt idx="1242">
                  <c:v>5.4470063500000002E-4</c:v>
                </c:pt>
                <c:pt idx="1243">
                  <c:v>5.4440302199999996E-4</c:v>
                </c:pt>
                <c:pt idx="1244">
                  <c:v>5.4478425300000005E-4</c:v>
                </c:pt>
                <c:pt idx="1245">
                  <c:v>5.4363871799999999E-4</c:v>
                </c:pt>
                <c:pt idx="1246">
                  <c:v>5.4518129099999997E-4</c:v>
                </c:pt>
                <c:pt idx="1247">
                  <c:v>5.4539081099999999E-4</c:v>
                </c:pt>
                <c:pt idx="1248">
                  <c:v>5.4521147700000003E-4</c:v>
                </c:pt>
                <c:pt idx="1249">
                  <c:v>5.4485122400000003E-4</c:v>
                </c:pt>
                <c:pt idx="1250">
                  <c:v>5.4450163600000003E-4</c:v>
                </c:pt>
                <c:pt idx="1251">
                  <c:v>5.4493751899999999E-4</c:v>
                </c:pt>
                <c:pt idx="1252">
                  <c:v>5.4497119599999997E-4</c:v>
                </c:pt>
                <c:pt idx="1253">
                  <c:v>5.4087361100000004E-4</c:v>
                </c:pt>
                <c:pt idx="1254">
                  <c:v>5.4497803599999996E-4</c:v>
                </c:pt>
                <c:pt idx="1255">
                  <c:v>5.4267544400000002E-4</c:v>
                </c:pt>
                <c:pt idx="1256">
                  <c:v>5.4116982900000003E-4</c:v>
                </c:pt>
                <c:pt idx="1257">
                  <c:v>5.4227583099999998E-4</c:v>
                </c:pt>
                <c:pt idx="1258">
                  <c:v>5.4278311799999999E-4</c:v>
                </c:pt>
                <c:pt idx="1259">
                  <c:v>5.4892874300000003E-4</c:v>
                </c:pt>
                <c:pt idx="1260">
                  <c:v>5.45141018E-4</c:v>
                </c:pt>
                <c:pt idx="1261">
                  <c:v>5.4300150200000004E-4</c:v>
                </c:pt>
                <c:pt idx="1262">
                  <c:v>5.4171588900000004E-4</c:v>
                </c:pt>
                <c:pt idx="1263">
                  <c:v>5.42955521E-4</c:v>
                </c:pt>
                <c:pt idx="1264">
                  <c:v>5.4011113100000004E-4</c:v>
                </c:pt>
                <c:pt idx="1265">
                  <c:v>5.4495761100000005E-4</c:v>
                </c:pt>
                <c:pt idx="1266">
                  <c:v>5.4071644199999997E-4</c:v>
                </c:pt>
                <c:pt idx="1267">
                  <c:v>5.4258996900000004E-4</c:v>
                </c:pt>
                <c:pt idx="1268">
                  <c:v>5.4083546400000002E-4</c:v>
                </c:pt>
                <c:pt idx="1269">
                  <c:v>5.4100059700000003E-4</c:v>
                </c:pt>
                <c:pt idx="1270">
                  <c:v>5.3379470999999996E-4</c:v>
                </c:pt>
                <c:pt idx="1271">
                  <c:v>5.0544414500000004E-4</c:v>
                </c:pt>
                <c:pt idx="1272">
                  <c:v>4.7838259099999998E-4</c:v>
                </c:pt>
                <c:pt idx="1273">
                  <c:v>4.5056831700000002E-4</c:v>
                </c:pt>
                <c:pt idx="1274">
                  <c:v>4.2798129900000002E-4</c:v>
                </c:pt>
                <c:pt idx="1275">
                  <c:v>4.0523791699999999E-4</c:v>
                </c:pt>
                <c:pt idx="1276">
                  <c:v>4.0066286599999999E-4</c:v>
                </c:pt>
                <c:pt idx="1277">
                  <c:v>4.01433524E-4</c:v>
                </c:pt>
                <c:pt idx="1278">
                  <c:v>3.9962973099999998E-4</c:v>
                </c:pt>
                <c:pt idx="1279">
                  <c:v>4.0028445400000002E-4</c:v>
                </c:pt>
                <c:pt idx="1280">
                  <c:v>3.9968038000000002E-4</c:v>
                </c:pt>
                <c:pt idx="1281">
                  <c:v>3.9940109800000001E-4</c:v>
                </c:pt>
                <c:pt idx="1282">
                  <c:v>4.00914867E-4</c:v>
                </c:pt>
                <c:pt idx="1283">
                  <c:v>4.0277834900000003E-4</c:v>
                </c:pt>
                <c:pt idx="1284">
                  <c:v>4.0038907599999999E-4</c:v>
                </c:pt>
                <c:pt idx="1285">
                  <c:v>4.0248654999999999E-4</c:v>
                </c:pt>
                <c:pt idx="1286">
                  <c:v>4.0224243800000001E-4</c:v>
                </c:pt>
                <c:pt idx="1287">
                  <c:v>4.0080611899999998E-4</c:v>
                </c:pt>
                <c:pt idx="1288">
                  <c:v>4.01697179E-4</c:v>
                </c:pt>
                <c:pt idx="1289">
                  <c:v>4.01632045E-4</c:v>
                </c:pt>
                <c:pt idx="1290">
                  <c:v>3.99049367E-4</c:v>
                </c:pt>
                <c:pt idx="1291">
                  <c:v>4.0005770200000001E-4</c:v>
                </c:pt>
                <c:pt idx="1292">
                  <c:v>4.0101674099999999E-4</c:v>
                </c:pt>
                <c:pt idx="1293">
                  <c:v>4.0038715300000003E-4</c:v>
                </c:pt>
                <c:pt idx="1294">
                  <c:v>3.9967397800000002E-4</c:v>
                </c:pt>
                <c:pt idx="1295">
                  <c:v>4.0046942700000001E-4</c:v>
                </c:pt>
                <c:pt idx="1296">
                  <c:v>4.0005021799999999E-4</c:v>
                </c:pt>
                <c:pt idx="1297">
                  <c:v>4.0001156599999999E-4</c:v>
                </c:pt>
                <c:pt idx="1298">
                  <c:v>4.0206182100000002E-4</c:v>
                </c:pt>
                <c:pt idx="1299">
                  <c:v>4.0067616099999999E-4</c:v>
                </c:pt>
                <c:pt idx="1300">
                  <c:v>3.99606108E-4</c:v>
                </c:pt>
                <c:pt idx="1301">
                  <c:v>4.01029599E-4</c:v>
                </c:pt>
                <c:pt idx="1302">
                  <c:v>4.0075224800000003E-4</c:v>
                </c:pt>
                <c:pt idx="1303">
                  <c:v>4.0015958199999998E-4</c:v>
                </c:pt>
                <c:pt idx="1304">
                  <c:v>4.0223970900000002E-4</c:v>
                </c:pt>
                <c:pt idx="1305">
                  <c:v>4.0011144399999999E-4</c:v>
                </c:pt>
                <c:pt idx="1306">
                  <c:v>4.0172513299999998E-4</c:v>
                </c:pt>
                <c:pt idx="1307">
                  <c:v>4.0045783900000001E-4</c:v>
                </c:pt>
                <c:pt idx="1308">
                  <c:v>4.0029088500000002E-4</c:v>
                </c:pt>
                <c:pt idx="1309">
                  <c:v>4.0113662999999999E-4</c:v>
                </c:pt>
                <c:pt idx="1310">
                  <c:v>4.02124071E-4</c:v>
                </c:pt>
                <c:pt idx="1311">
                  <c:v>4.01239328E-4</c:v>
                </c:pt>
                <c:pt idx="1312">
                  <c:v>3.9950384699999998E-4</c:v>
                </c:pt>
                <c:pt idx="1313">
                  <c:v>4.0290302699999997E-4</c:v>
                </c:pt>
                <c:pt idx="1314">
                  <c:v>4.0243052199999998E-4</c:v>
                </c:pt>
                <c:pt idx="1315">
                  <c:v>3.96514852E-4</c:v>
                </c:pt>
                <c:pt idx="1316">
                  <c:v>3.9679138000000002E-4</c:v>
                </c:pt>
                <c:pt idx="1317">
                  <c:v>4.0152055999999998E-4</c:v>
                </c:pt>
                <c:pt idx="1318">
                  <c:v>4.1028558199999998E-4</c:v>
                </c:pt>
                <c:pt idx="1319">
                  <c:v>3.8600714900000001E-4</c:v>
                </c:pt>
                <c:pt idx="1320">
                  <c:v>4.0925480899999997E-4</c:v>
                </c:pt>
                <c:pt idx="1321">
                  <c:v>4.3081429800000001E-4</c:v>
                </c:pt>
                <c:pt idx="1322">
                  <c:v>4.5843477500000002E-4</c:v>
                </c:pt>
                <c:pt idx="1323">
                  <c:v>4.84145843E-4</c:v>
                </c:pt>
                <c:pt idx="1324">
                  <c:v>5.0889272199999998E-4</c:v>
                </c:pt>
                <c:pt idx="1325">
                  <c:v>5.3812013500000001E-4</c:v>
                </c:pt>
                <c:pt idx="1326">
                  <c:v>5.6509141099999997E-4</c:v>
                </c:pt>
                <c:pt idx="1327">
                  <c:v>5.9463224100000001E-4</c:v>
                </c:pt>
                <c:pt idx="1328">
                  <c:v>6.1879542100000005E-4</c:v>
                </c:pt>
                <c:pt idx="1329">
                  <c:v>6.31079108E-4</c:v>
                </c:pt>
                <c:pt idx="1330">
                  <c:v>6.3794487199999997E-4</c:v>
                </c:pt>
                <c:pt idx="1331">
                  <c:v>6.4105536100000004E-4</c:v>
                </c:pt>
                <c:pt idx="1332">
                  <c:v>6.4226891500000001E-4</c:v>
                </c:pt>
                <c:pt idx="1333">
                  <c:v>6.4084773300000005E-4</c:v>
                </c:pt>
                <c:pt idx="1334">
                  <c:v>6.4279305400000001E-4</c:v>
                </c:pt>
                <c:pt idx="1335">
                  <c:v>6.4288344299999998E-4</c:v>
                </c:pt>
                <c:pt idx="1336">
                  <c:v>6.4088390700000003E-4</c:v>
                </c:pt>
                <c:pt idx="1337">
                  <c:v>6.4023117900000005E-4</c:v>
                </c:pt>
                <c:pt idx="1338">
                  <c:v>6.4058314899999996E-4</c:v>
                </c:pt>
                <c:pt idx="1339">
                  <c:v>6.3831826199999995E-4</c:v>
                </c:pt>
                <c:pt idx="1340">
                  <c:v>6.3801533000000001E-4</c:v>
                </c:pt>
                <c:pt idx="1341">
                  <c:v>6.3809733E-4</c:v>
                </c:pt>
                <c:pt idx="1342">
                  <c:v>6.3688351299999999E-4</c:v>
                </c:pt>
                <c:pt idx="1343">
                  <c:v>6.3595930300000005E-4</c:v>
                </c:pt>
                <c:pt idx="1344">
                  <c:v>6.3852981699999997E-4</c:v>
                </c:pt>
                <c:pt idx="1345">
                  <c:v>6.37265035E-4</c:v>
                </c:pt>
                <c:pt idx="1346">
                  <c:v>6.35847417E-4</c:v>
                </c:pt>
                <c:pt idx="1347">
                  <c:v>6.3566274300000001E-4</c:v>
                </c:pt>
                <c:pt idx="1348">
                  <c:v>6.3461275200000003E-4</c:v>
                </c:pt>
                <c:pt idx="1349">
                  <c:v>6.3407233800000001E-4</c:v>
                </c:pt>
                <c:pt idx="1350">
                  <c:v>6.3421845200000001E-4</c:v>
                </c:pt>
                <c:pt idx="1351">
                  <c:v>6.3356127300000004E-4</c:v>
                </c:pt>
                <c:pt idx="1352">
                  <c:v>6.32694529E-4</c:v>
                </c:pt>
                <c:pt idx="1353">
                  <c:v>6.3293201800000004E-4</c:v>
                </c:pt>
                <c:pt idx="1354">
                  <c:v>6.3079142500000005E-4</c:v>
                </c:pt>
                <c:pt idx="1355">
                  <c:v>6.3111013600000005E-4</c:v>
                </c:pt>
                <c:pt idx="1356">
                  <c:v>6.3096457100000002E-4</c:v>
                </c:pt>
                <c:pt idx="1357">
                  <c:v>6.3094292699999999E-4</c:v>
                </c:pt>
                <c:pt idx="1358">
                  <c:v>6.3132810100000004E-4</c:v>
                </c:pt>
                <c:pt idx="1359">
                  <c:v>6.3126796299999997E-4</c:v>
                </c:pt>
                <c:pt idx="1360">
                  <c:v>6.3113522899999996E-4</c:v>
                </c:pt>
                <c:pt idx="1361">
                  <c:v>6.3143670099999999E-4</c:v>
                </c:pt>
                <c:pt idx="1362">
                  <c:v>6.3078983100000002E-4</c:v>
                </c:pt>
                <c:pt idx="1363">
                  <c:v>6.3109807000000001E-4</c:v>
                </c:pt>
                <c:pt idx="1364">
                  <c:v>6.3014889299999998E-4</c:v>
                </c:pt>
                <c:pt idx="1365">
                  <c:v>6.3111607299999996E-4</c:v>
                </c:pt>
                <c:pt idx="1366">
                  <c:v>6.3132292999999999E-4</c:v>
                </c:pt>
                <c:pt idx="1367">
                  <c:v>6.3018816099999996E-4</c:v>
                </c:pt>
                <c:pt idx="1368">
                  <c:v>6.3096105999999996E-4</c:v>
                </c:pt>
                <c:pt idx="1369">
                  <c:v>6.2006234800000002E-4</c:v>
                </c:pt>
                <c:pt idx="1370">
                  <c:v>6.1586478400000005E-4</c:v>
                </c:pt>
                <c:pt idx="1371">
                  <c:v>5.9670218599999997E-4</c:v>
                </c:pt>
                <c:pt idx="1372">
                  <c:v>5.8047607900000003E-4</c:v>
                </c:pt>
                <c:pt idx="1373">
                  <c:v>5.6890185199999998E-4</c:v>
                </c:pt>
                <c:pt idx="1374">
                  <c:v>5.6481136399999998E-4</c:v>
                </c:pt>
                <c:pt idx="1375">
                  <c:v>5.6037199999999995E-4</c:v>
                </c:pt>
                <c:pt idx="1376">
                  <c:v>5.6046937299999999E-4</c:v>
                </c:pt>
                <c:pt idx="1377">
                  <c:v>5.5673943499999999E-4</c:v>
                </c:pt>
                <c:pt idx="1378">
                  <c:v>5.5595386599999999E-4</c:v>
                </c:pt>
                <c:pt idx="1379">
                  <c:v>5.5862540599999999E-4</c:v>
                </c:pt>
                <c:pt idx="1380">
                  <c:v>5.5853332800000005E-4</c:v>
                </c:pt>
                <c:pt idx="1381">
                  <c:v>5.5845659300000005E-4</c:v>
                </c:pt>
                <c:pt idx="1382">
                  <c:v>5.5502864899999995E-4</c:v>
                </c:pt>
                <c:pt idx="1383">
                  <c:v>5.6065445899999996E-4</c:v>
                </c:pt>
                <c:pt idx="1384">
                  <c:v>5.6074955399999999E-4</c:v>
                </c:pt>
                <c:pt idx="1385">
                  <c:v>5.5630787599999999E-4</c:v>
                </c:pt>
                <c:pt idx="1386">
                  <c:v>5.5629145300000002E-4</c:v>
                </c:pt>
                <c:pt idx="1387">
                  <c:v>5.5925451400000003E-4</c:v>
                </c:pt>
                <c:pt idx="1388">
                  <c:v>5.5793458000000002E-4</c:v>
                </c:pt>
                <c:pt idx="1389">
                  <c:v>5.6021288199999998E-4</c:v>
                </c:pt>
                <c:pt idx="1390">
                  <c:v>5.6067435200000005E-4</c:v>
                </c:pt>
                <c:pt idx="1391">
                  <c:v>5.6083525500000004E-4</c:v>
                </c:pt>
                <c:pt idx="1392">
                  <c:v>5.6064415700000003E-4</c:v>
                </c:pt>
                <c:pt idx="1393">
                  <c:v>5.6091195699999995E-4</c:v>
                </c:pt>
                <c:pt idx="1394">
                  <c:v>5.6101024000000004E-4</c:v>
                </c:pt>
                <c:pt idx="1395">
                  <c:v>5.6126273799999996E-4</c:v>
                </c:pt>
                <c:pt idx="1396">
                  <c:v>5.6103881400000003E-4</c:v>
                </c:pt>
                <c:pt idx="1397">
                  <c:v>5.6123082099999999E-4</c:v>
                </c:pt>
                <c:pt idx="1398">
                  <c:v>5.6294707499999997E-4</c:v>
                </c:pt>
                <c:pt idx="1399">
                  <c:v>5.5886741299999998E-4</c:v>
                </c:pt>
                <c:pt idx="1400">
                  <c:v>5.6557180100000001E-4</c:v>
                </c:pt>
                <c:pt idx="1401">
                  <c:v>5.6625349700000003E-4</c:v>
                </c:pt>
                <c:pt idx="1402">
                  <c:v>5.6611478900000004E-4</c:v>
                </c:pt>
                <c:pt idx="1403">
                  <c:v>5.6599420700000004E-4</c:v>
                </c:pt>
                <c:pt idx="1404">
                  <c:v>5.6625866499999998E-4</c:v>
                </c:pt>
                <c:pt idx="1405">
                  <c:v>5.6597173499999996E-4</c:v>
                </c:pt>
                <c:pt idx="1406">
                  <c:v>5.6606827900000005E-4</c:v>
                </c:pt>
                <c:pt idx="1407">
                  <c:v>5.6585640000000003E-4</c:v>
                </c:pt>
                <c:pt idx="1408">
                  <c:v>5.6609838499999999E-4</c:v>
                </c:pt>
                <c:pt idx="1409">
                  <c:v>5.6115900199999998E-4</c:v>
                </c:pt>
                <c:pt idx="1410">
                  <c:v>5.6136580400000002E-4</c:v>
                </c:pt>
                <c:pt idx="1411">
                  <c:v>5.6163363700000002E-4</c:v>
                </c:pt>
                <c:pt idx="1412">
                  <c:v>5.6621986799999997E-4</c:v>
                </c:pt>
                <c:pt idx="1413">
                  <c:v>5.6252597600000003E-4</c:v>
                </c:pt>
                <c:pt idx="1414">
                  <c:v>5.6344386799999995E-4</c:v>
                </c:pt>
                <c:pt idx="1415">
                  <c:v>5.5957419199999996E-4</c:v>
                </c:pt>
                <c:pt idx="1416">
                  <c:v>5.6502849199999996E-4</c:v>
                </c:pt>
                <c:pt idx="1417">
                  <c:v>5.6950512800000002E-4</c:v>
                </c:pt>
                <c:pt idx="1418">
                  <c:v>5.6604503400000002E-4</c:v>
                </c:pt>
                <c:pt idx="1419">
                  <c:v>5.59662474E-4</c:v>
                </c:pt>
                <c:pt idx="1420">
                  <c:v>5.6361818100000003E-4</c:v>
                </c:pt>
                <c:pt idx="1421">
                  <c:v>5.5952478800000004E-4</c:v>
                </c:pt>
                <c:pt idx="1422">
                  <c:v>5.65069072E-4</c:v>
                </c:pt>
                <c:pt idx="1423">
                  <c:v>5.6050751000000004E-4</c:v>
                </c:pt>
                <c:pt idx="1424">
                  <c:v>5.6025235999999999E-4</c:v>
                </c:pt>
                <c:pt idx="1425">
                  <c:v>5.6112618500000003E-4</c:v>
                </c:pt>
                <c:pt idx="1426">
                  <c:v>5.6064969700000001E-4</c:v>
                </c:pt>
                <c:pt idx="1427">
                  <c:v>5.60677268E-4</c:v>
                </c:pt>
                <c:pt idx="1428">
                  <c:v>5.6075565300000001E-4</c:v>
                </c:pt>
                <c:pt idx="1429">
                  <c:v>5.6042046600000004E-4</c:v>
                </c:pt>
                <c:pt idx="1430">
                  <c:v>5.6173659099999999E-4</c:v>
                </c:pt>
                <c:pt idx="1431">
                  <c:v>5.6314030300000004E-4</c:v>
                </c:pt>
                <c:pt idx="1432">
                  <c:v>5.6224643099999998E-4</c:v>
                </c:pt>
                <c:pt idx="1433">
                  <c:v>5.6344359699999995E-4</c:v>
                </c:pt>
                <c:pt idx="1434">
                  <c:v>5.6232566499999997E-4</c:v>
                </c:pt>
                <c:pt idx="1435">
                  <c:v>5.6521660299999998E-4</c:v>
                </c:pt>
                <c:pt idx="1436">
                  <c:v>5.6306961699999995E-4</c:v>
                </c:pt>
                <c:pt idx="1437">
                  <c:v>5.6290418400000005E-4</c:v>
                </c:pt>
                <c:pt idx="1438">
                  <c:v>5.6325400699999998E-4</c:v>
                </c:pt>
                <c:pt idx="1439">
                  <c:v>5.6309809999999997E-4</c:v>
                </c:pt>
                <c:pt idx="1440">
                  <c:v>5.6474515899999998E-4</c:v>
                </c:pt>
                <c:pt idx="1441">
                  <c:v>5.6388998000000002E-4</c:v>
                </c:pt>
                <c:pt idx="1442">
                  <c:v>5.6478642899999998E-4</c:v>
                </c:pt>
                <c:pt idx="1443">
                  <c:v>5.6348674200000005E-4</c:v>
                </c:pt>
                <c:pt idx="1444">
                  <c:v>5.6390636600000003E-4</c:v>
                </c:pt>
                <c:pt idx="1445">
                  <c:v>5.6375299799999996E-4</c:v>
                </c:pt>
                <c:pt idx="1446">
                  <c:v>5.6366254400000003E-4</c:v>
                </c:pt>
                <c:pt idx="1447">
                  <c:v>5.6608189299999997E-4</c:v>
                </c:pt>
                <c:pt idx="1448">
                  <c:v>5.6376245999999999E-4</c:v>
                </c:pt>
                <c:pt idx="1449">
                  <c:v>5.6379607899999999E-4</c:v>
                </c:pt>
                <c:pt idx="1450">
                  <c:v>5.6391410600000001E-4</c:v>
                </c:pt>
                <c:pt idx="1451">
                  <c:v>5.63589291E-4</c:v>
                </c:pt>
                <c:pt idx="1452">
                  <c:v>5.6578795199999999E-4</c:v>
                </c:pt>
                <c:pt idx="1453">
                  <c:v>5.6403908599999999E-4</c:v>
                </c:pt>
                <c:pt idx="1454">
                  <c:v>5.6277645100000001E-4</c:v>
                </c:pt>
                <c:pt idx="1455">
                  <c:v>5.6139685299999998E-4</c:v>
                </c:pt>
                <c:pt idx="1456">
                  <c:v>5.6203106500000001E-4</c:v>
                </c:pt>
                <c:pt idx="1457">
                  <c:v>5.5975724500000002E-4</c:v>
                </c:pt>
                <c:pt idx="1458">
                  <c:v>5.59049825E-4</c:v>
                </c:pt>
                <c:pt idx="1459">
                  <c:v>5.5958576899999999E-4</c:v>
                </c:pt>
                <c:pt idx="1460">
                  <c:v>5.6122529699999995E-4</c:v>
                </c:pt>
                <c:pt idx="1461">
                  <c:v>5.57018773E-4</c:v>
                </c:pt>
                <c:pt idx="1462">
                  <c:v>5.2674022999999999E-4</c:v>
                </c:pt>
                <c:pt idx="1463">
                  <c:v>4.98822081E-4</c:v>
                </c:pt>
                <c:pt idx="1464">
                  <c:v>4.7013281999999998E-4</c:v>
                </c:pt>
                <c:pt idx="1465">
                  <c:v>4.4568566900000001E-4</c:v>
                </c:pt>
                <c:pt idx="1466">
                  <c:v>4.2044116099999998E-4</c:v>
                </c:pt>
                <c:pt idx="1467">
                  <c:v>4.0575093399999998E-4</c:v>
                </c:pt>
                <c:pt idx="1468">
                  <c:v>4.0260568700000002E-4</c:v>
                </c:pt>
                <c:pt idx="1469">
                  <c:v>4.0153348899999998E-4</c:v>
                </c:pt>
                <c:pt idx="1470">
                  <c:v>4.0306617899999998E-4</c:v>
                </c:pt>
                <c:pt idx="1471">
                  <c:v>4.0355231799999998E-4</c:v>
                </c:pt>
                <c:pt idx="1472">
                  <c:v>4.0334770099999999E-4</c:v>
                </c:pt>
                <c:pt idx="1473">
                  <c:v>3.9856572899999999E-4</c:v>
                </c:pt>
                <c:pt idx="1474">
                  <c:v>4.0327642600000003E-4</c:v>
                </c:pt>
                <c:pt idx="1475">
                  <c:v>4.0343367399999999E-4</c:v>
                </c:pt>
                <c:pt idx="1476">
                  <c:v>4.0304679399999997E-4</c:v>
                </c:pt>
                <c:pt idx="1477">
                  <c:v>3.9865123600000001E-4</c:v>
                </c:pt>
                <c:pt idx="1478">
                  <c:v>4.0336192800000001E-4</c:v>
                </c:pt>
                <c:pt idx="1479">
                  <c:v>3.98605586E-4</c:v>
                </c:pt>
                <c:pt idx="1480">
                  <c:v>3.9854196299999998E-4</c:v>
                </c:pt>
                <c:pt idx="1481">
                  <c:v>3.9852695699999998E-4</c:v>
                </c:pt>
                <c:pt idx="1482">
                  <c:v>3.9832405099999999E-4</c:v>
                </c:pt>
                <c:pt idx="1483">
                  <c:v>3.98954184E-4</c:v>
                </c:pt>
                <c:pt idx="1484">
                  <c:v>3.9861371399999999E-4</c:v>
                </c:pt>
                <c:pt idx="1485">
                  <c:v>3.9866671200000002E-4</c:v>
                </c:pt>
                <c:pt idx="1486">
                  <c:v>3.98877275E-4</c:v>
                </c:pt>
                <c:pt idx="1487">
                  <c:v>3.9867092899999998E-4</c:v>
                </c:pt>
                <c:pt idx="1488">
                  <c:v>4.0027711099999998E-4</c:v>
                </c:pt>
                <c:pt idx="1489">
                  <c:v>3.9892323200000002E-4</c:v>
                </c:pt>
                <c:pt idx="1490">
                  <c:v>3.9852007899999998E-4</c:v>
                </c:pt>
                <c:pt idx="1491">
                  <c:v>3.9902593300000002E-4</c:v>
                </c:pt>
                <c:pt idx="1492">
                  <c:v>3.9852007899999998E-4</c:v>
                </c:pt>
                <c:pt idx="1493">
                  <c:v>3.9889963000000001E-4</c:v>
                </c:pt>
                <c:pt idx="1494">
                  <c:v>3.9998648199999999E-4</c:v>
                </c:pt>
                <c:pt idx="1495">
                  <c:v>4.0060517600000001E-4</c:v>
                </c:pt>
                <c:pt idx="1496">
                  <c:v>4.0322244299999997E-4</c:v>
                </c:pt>
                <c:pt idx="1497">
                  <c:v>3.9900357900000001E-4</c:v>
                </c:pt>
                <c:pt idx="1498">
                  <c:v>3.99912458E-4</c:v>
                </c:pt>
                <c:pt idx="1499">
                  <c:v>3.9921126599999998E-4</c:v>
                </c:pt>
                <c:pt idx="1500">
                  <c:v>4.00712573E-4</c:v>
                </c:pt>
                <c:pt idx="1501">
                  <c:v>4.0141282E-4</c:v>
                </c:pt>
                <c:pt idx="1502">
                  <c:v>4.0113918900000001E-4</c:v>
                </c:pt>
                <c:pt idx="1503">
                  <c:v>4.0247875500000002E-4</c:v>
                </c:pt>
                <c:pt idx="1504">
                  <c:v>4.0208964199999999E-4</c:v>
                </c:pt>
                <c:pt idx="1505">
                  <c:v>4.0136476999999999E-4</c:v>
                </c:pt>
                <c:pt idx="1506">
                  <c:v>4.0171004900000002E-4</c:v>
                </c:pt>
                <c:pt idx="1507">
                  <c:v>4.0284288399999998E-4</c:v>
                </c:pt>
                <c:pt idx="1508">
                  <c:v>4.0254405999999999E-4</c:v>
                </c:pt>
                <c:pt idx="1509">
                  <c:v>4.0149634199999998E-4</c:v>
                </c:pt>
                <c:pt idx="1510">
                  <c:v>4.0320141199999998E-4</c:v>
                </c:pt>
                <c:pt idx="1511">
                  <c:v>4.2398262100000001E-4</c:v>
                </c:pt>
                <c:pt idx="1512">
                  <c:v>3.9580328400000002E-4</c:v>
                </c:pt>
                <c:pt idx="1513">
                  <c:v>4.1601054700000001E-4</c:v>
                </c:pt>
                <c:pt idx="1514">
                  <c:v>4.3684957299999999E-4</c:v>
                </c:pt>
                <c:pt idx="1515">
                  <c:v>4.5910902700000003E-4</c:v>
                </c:pt>
                <c:pt idx="1516">
                  <c:v>4.8444471999999999E-4</c:v>
                </c:pt>
                <c:pt idx="1517">
                  <c:v>5.1096857899999995E-4</c:v>
                </c:pt>
                <c:pt idx="1518">
                  <c:v>5.3874558900000001E-4</c:v>
                </c:pt>
                <c:pt idx="1519">
                  <c:v>5.6589917799999996E-4</c:v>
                </c:pt>
                <c:pt idx="1520">
                  <c:v>5.9478290600000004E-4</c:v>
                </c:pt>
                <c:pt idx="1521">
                  <c:v>6.1724834699999995E-4</c:v>
                </c:pt>
                <c:pt idx="1522">
                  <c:v>6.2937227100000001E-4</c:v>
                </c:pt>
                <c:pt idx="1523">
                  <c:v>6.3909755699999998E-4</c:v>
                </c:pt>
                <c:pt idx="1524">
                  <c:v>6.4271328000000002E-4</c:v>
                </c:pt>
                <c:pt idx="1525">
                  <c:v>6.4410713000000001E-4</c:v>
                </c:pt>
                <c:pt idx="1526">
                  <c:v>6.4352382899999995E-4</c:v>
                </c:pt>
                <c:pt idx="1527">
                  <c:v>6.4298575400000002E-4</c:v>
                </c:pt>
                <c:pt idx="1528">
                  <c:v>6.4368390899999998E-4</c:v>
                </c:pt>
                <c:pt idx="1529">
                  <c:v>6.4373665799999998E-4</c:v>
                </c:pt>
                <c:pt idx="1530">
                  <c:v>6.4326200000000002E-4</c:v>
                </c:pt>
                <c:pt idx="1531">
                  <c:v>6.4373523600000002E-4</c:v>
                </c:pt>
                <c:pt idx="1532">
                  <c:v>6.4125248800000003E-4</c:v>
                </c:pt>
                <c:pt idx="1533">
                  <c:v>6.4322061099999996E-4</c:v>
                </c:pt>
                <c:pt idx="1534">
                  <c:v>6.3779188100000002E-4</c:v>
                </c:pt>
                <c:pt idx="1535">
                  <c:v>6.4071847600000002E-4</c:v>
                </c:pt>
                <c:pt idx="1536">
                  <c:v>6.4084163200000004E-4</c:v>
                </c:pt>
                <c:pt idx="1537">
                  <c:v>6.3986001900000005E-4</c:v>
                </c:pt>
                <c:pt idx="1538">
                  <c:v>6.39717174E-4</c:v>
                </c:pt>
                <c:pt idx="1539">
                  <c:v>6.4098678399999998E-4</c:v>
                </c:pt>
                <c:pt idx="1540">
                  <c:v>6.38753933E-4</c:v>
                </c:pt>
                <c:pt idx="1541">
                  <c:v>6.3879400700000001E-4</c:v>
                </c:pt>
                <c:pt idx="1542">
                  <c:v>6.3791137400000004E-4</c:v>
                </c:pt>
                <c:pt idx="1543">
                  <c:v>6.3901646900000003E-4</c:v>
                </c:pt>
                <c:pt idx="1544">
                  <c:v>6.3666744799999999E-4</c:v>
                </c:pt>
                <c:pt idx="1545">
                  <c:v>6.3729384300000003E-4</c:v>
                </c:pt>
                <c:pt idx="1546">
                  <c:v>6.3200489900000001E-4</c:v>
                </c:pt>
                <c:pt idx="1547">
                  <c:v>6.3616984699999999E-4</c:v>
                </c:pt>
                <c:pt idx="1548">
                  <c:v>6.3527847300000003E-4</c:v>
                </c:pt>
                <c:pt idx="1549">
                  <c:v>6.3802187599999998E-4</c:v>
                </c:pt>
                <c:pt idx="1550">
                  <c:v>6.3586028999999995E-4</c:v>
                </c:pt>
                <c:pt idx="1551">
                  <c:v>6.36322253E-4</c:v>
                </c:pt>
                <c:pt idx="1552">
                  <c:v>6.3623315599999996E-4</c:v>
                </c:pt>
                <c:pt idx="1553">
                  <c:v>6.36161432E-4</c:v>
                </c:pt>
                <c:pt idx="1554">
                  <c:v>6.3596237200000004E-4</c:v>
                </c:pt>
                <c:pt idx="1555">
                  <c:v>6.3567450799999995E-4</c:v>
                </c:pt>
                <c:pt idx="1556">
                  <c:v>6.3506006699999996E-4</c:v>
                </c:pt>
                <c:pt idx="1557">
                  <c:v>6.35111392E-4</c:v>
                </c:pt>
                <c:pt idx="1558">
                  <c:v>6.3451549599999996E-4</c:v>
                </c:pt>
                <c:pt idx="1559">
                  <c:v>6.3556295199999999E-4</c:v>
                </c:pt>
                <c:pt idx="1560">
                  <c:v>6.3378808600000002E-4</c:v>
                </c:pt>
                <c:pt idx="1561">
                  <c:v>6.3602959299999999E-4</c:v>
                </c:pt>
                <c:pt idx="1562">
                  <c:v>6.2899596599999997E-4</c:v>
                </c:pt>
                <c:pt idx="1563">
                  <c:v>6.1578152599999999E-4</c:v>
                </c:pt>
                <c:pt idx="1564">
                  <c:v>5.9436648700000004E-4</c:v>
                </c:pt>
                <c:pt idx="1565">
                  <c:v>5.7722584899999997E-4</c:v>
                </c:pt>
                <c:pt idx="1566">
                  <c:v>5.6991853500000002E-4</c:v>
                </c:pt>
                <c:pt idx="1567">
                  <c:v>5.6243943699999996E-4</c:v>
                </c:pt>
                <c:pt idx="1568">
                  <c:v>5.6437661099999995E-4</c:v>
                </c:pt>
                <c:pt idx="1569">
                  <c:v>5.6267660699999998E-4</c:v>
                </c:pt>
                <c:pt idx="1570">
                  <c:v>5.5636229100000005E-4</c:v>
                </c:pt>
                <c:pt idx="1571">
                  <c:v>5.6116353299999998E-4</c:v>
                </c:pt>
                <c:pt idx="1572">
                  <c:v>5.61225555E-4</c:v>
                </c:pt>
                <c:pt idx="1573">
                  <c:v>5.6133422300000001E-4</c:v>
                </c:pt>
                <c:pt idx="1574">
                  <c:v>5.5643395700000003E-4</c:v>
                </c:pt>
                <c:pt idx="1575">
                  <c:v>5.56873364E-4</c:v>
                </c:pt>
                <c:pt idx="1576">
                  <c:v>5.5675537900000004E-4</c:v>
                </c:pt>
                <c:pt idx="1577">
                  <c:v>5.5695096100000002E-4</c:v>
                </c:pt>
                <c:pt idx="1578">
                  <c:v>5.5726647300000001E-4</c:v>
                </c:pt>
                <c:pt idx="1579">
                  <c:v>5.5874077799999999E-4</c:v>
                </c:pt>
                <c:pt idx="1580">
                  <c:v>5.6161327699999996E-4</c:v>
                </c:pt>
                <c:pt idx="1581">
                  <c:v>5.6128241800000003E-4</c:v>
                </c:pt>
                <c:pt idx="1582">
                  <c:v>5.6609912499999996E-4</c:v>
                </c:pt>
                <c:pt idx="1583">
                  <c:v>5.6598452800000001E-4</c:v>
                </c:pt>
                <c:pt idx="1584">
                  <c:v>5.6591128199999995E-4</c:v>
                </c:pt>
                <c:pt idx="1585">
                  <c:v>5.6608794799999996E-4</c:v>
                </c:pt>
                <c:pt idx="1586">
                  <c:v>5.6145141999999998E-4</c:v>
                </c:pt>
                <c:pt idx="1587">
                  <c:v>5.6618182499999998E-4</c:v>
                </c:pt>
                <c:pt idx="1588">
                  <c:v>5.6133080899999999E-4</c:v>
                </c:pt>
                <c:pt idx="1589">
                  <c:v>5.61310972E-4</c:v>
                </c:pt>
                <c:pt idx="1590">
                  <c:v>5.6133425499999999E-4</c:v>
                </c:pt>
                <c:pt idx="1591">
                  <c:v>5.6854153600000002E-4</c:v>
                </c:pt>
                <c:pt idx="1592">
                  <c:v>5.6218150899999995E-4</c:v>
                </c:pt>
                <c:pt idx="1593">
                  <c:v>5.6143074399999998E-4</c:v>
                </c:pt>
                <c:pt idx="1594">
                  <c:v>5.6286925599999997E-4</c:v>
                </c:pt>
                <c:pt idx="1595">
                  <c:v>5.6132215E-4</c:v>
                </c:pt>
                <c:pt idx="1596">
                  <c:v>5.6859153400000005E-4</c:v>
                </c:pt>
                <c:pt idx="1597">
                  <c:v>5.6733318199999997E-4</c:v>
                </c:pt>
                <c:pt idx="1598">
                  <c:v>5.6193995799999998E-4</c:v>
                </c:pt>
                <c:pt idx="1599">
                  <c:v>5.6370182399999996E-4</c:v>
                </c:pt>
                <c:pt idx="1600">
                  <c:v>5.6871646600000002E-4</c:v>
                </c:pt>
                <c:pt idx="1601">
                  <c:v>5.6826398900000001E-4</c:v>
                </c:pt>
                <c:pt idx="1602">
                  <c:v>5.6198406200000004E-4</c:v>
                </c:pt>
                <c:pt idx="1603">
                  <c:v>5.6131185600000004E-4</c:v>
                </c:pt>
                <c:pt idx="1604">
                  <c:v>5.6288728900000002E-4</c:v>
                </c:pt>
                <c:pt idx="1605">
                  <c:v>5.6664135899999997E-4</c:v>
                </c:pt>
                <c:pt idx="1606">
                  <c:v>5.6318298200000005E-4</c:v>
                </c:pt>
                <c:pt idx="1607">
                  <c:v>5.6645076000000003E-4</c:v>
                </c:pt>
                <c:pt idx="1608">
                  <c:v>5.6375085199999997E-4</c:v>
                </c:pt>
                <c:pt idx="1609">
                  <c:v>5.7276284199999999E-4</c:v>
                </c:pt>
                <c:pt idx="1610">
                  <c:v>5.73967105E-4</c:v>
                </c:pt>
                <c:pt idx="1611">
                  <c:v>5.6832902900000001E-4</c:v>
                </c:pt>
                <c:pt idx="1612">
                  <c:v>5.6584579300000002E-4</c:v>
                </c:pt>
                <c:pt idx="1613">
                  <c:v>5.64501303E-4</c:v>
                </c:pt>
                <c:pt idx="1614">
                  <c:v>5.6307758999999996E-4</c:v>
                </c:pt>
                <c:pt idx="1615">
                  <c:v>5.6307156699999996E-4</c:v>
                </c:pt>
                <c:pt idx="1616">
                  <c:v>5.62784593E-4</c:v>
                </c:pt>
                <c:pt idx="1617">
                  <c:v>5.6090500999999996E-4</c:v>
                </c:pt>
                <c:pt idx="1618">
                  <c:v>5.6509865099999999E-4</c:v>
                </c:pt>
                <c:pt idx="1619">
                  <c:v>5.6292317399999996E-4</c:v>
                </c:pt>
                <c:pt idx="1620">
                  <c:v>5.6063330500000003E-4</c:v>
                </c:pt>
                <c:pt idx="1621">
                  <c:v>5.6508458100000005E-4</c:v>
                </c:pt>
                <c:pt idx="1622">
                  <c:v>5.6261263700000004E-4</c:v>
                </c:pt>
                <c:pt idx="1623">
                  <c:v>5.6143782999999996E-4</c:v>
                </c:pt>
                <c:pt idx="1624">
                  <c:v>5.6501601900000003E-4</c:v>
                </c:pt>
                <c:pt idx="1625">
                  <c:v>5.6316355299999995E-4</c:v>
                </c:pt>
                <c:pt idx="1626">
                  <c:v>5.6048930200000005E-4</c:v>
                </c:pt>
                <c:pt idx="1627">
                  <c:v>5.5877322100000002E-4</c:v>
                </c:pt>
                <c:pt idx="1628">
                  <c:v>5.6241583199999996E-4</c:v>
                </c:pt>
                <c:pt idx="1629">
                  <c:v>5.6466376299999996E-4</c:v>
                </c:pt>
                <c:pt idx="1630">
                  <c:v>5.6363393699999996E-4</c:v>
                </c:pt>
                <c:pt idx="1631">
                  <c:v>5.6299513600000005E-4</c:v>
                </c:pt>
                <c:pt idx="1632">
                  <c:v>5.5954007200000001E-4</c:v>
                </c:pt>
                <c:pt idx="1633">
                  <c:v>5.6225473299999999E-4</c:v>
                </c:pt>
                <c:pt idx="1634">
                  <c:v>5.6017535999999997E-4</c:v>
                </c:pt>
                <c:pt idx="1635">
                  <c:v>5.6284049199999998E-4</c:v>
                </c:pt>
                <c:pt idx="1636">
                  <c:v>5.61064925E-4</c:v>
                </c:pt>
                <c:pt idx="1637">
                  <c:v>5.6351355600000002E-4</c:v>
                </c:pt>
                <c:pt idx="1638">
                  <c:v>5.6375038699999999E-4</c:v>
                </c:pt>
                <c:pt idx="1639">
                  <c:v>5.5904700000000002E-4</c:v>
                </c:pt>
                <c:pt idx="1640">
                  <c:v>5.6344537000000002E-4</c:v>
                </c:pt>
                <c:pt idx="1641">
                  <c:v>5.6185267199999997E-4</c:v>
                </c:pt>
                <c:pt idx="1642">
                  <c:v>5.6025837400000003E-4</c:v>
                </c:pt>
                <c:pt idx="1643">
                  <c:v>5.5990787799999997E-4</c:v>
                </c:pt>
                <c:pt idx="1644">
                  <c:v>5.6333480999999999E-4</c:v>
                </c:pt>
                <c:pt idx="1645">
                  <c:v>5.63398515E-4</c:v>
                </c:pt>
                <c:pt idx="1646">
                  <c:v>5.62533445E-4</c:v>
                </c:pt>
                <c:pt idx="1647">
                  <c:v>5.5832105799999995E-4</c:v>
                </c:pt>
                <c:pt idx="1648">
                  <c:v>5.5808829899999998E-4</c:v>
                </c:pt>
                <c:pt idx="1649">
                  <c:v>5.5872994400000002E-4</c:v>
                </c:pt>
                <c:pt idx="1650">
                  <c:v>5.56432797E-4</c:v>
                </c:pt>
                <c:pt idx="1651">
                  <c:v>5.5657345300000002E-4</c:v>
                </c:pt>
                <c:pt idx="1652">
                  <c:v>5.5617049500000001E-4</c:v>
                </c:pt>
                <c:pt idx="1653">
                  <c:v>5.5444361399999999E-4</c:v>
                </c:pt>
                <c:pt idx="1654">
                  <c:v>5.2660486699999997E-4</c:v>
                </c:pt>
                <c:pt idx="1655">
                  <c:v>4.9977004000000002E-4</c:v>
                </c:pt>
                <c:pt idx="1656">
                  <c:v>4.7471192100000001E-4</c:v>
                </c:pt>
                <c:pt idx="1657">
                  <c:v>4.4956611600000001E-4</c:v>
                </c:pt>
                <c:pt idx="1658">
                  <c:v>4.2662697200000001E-4</c:v>
                </c:pt>
                <c:pt idx="1659">
                  <c:v>4.0241497199999999E-4</c:v>
                </c:pt>
                <c:pt idx="1660">
                  <c:v>3.99362706E-4</c:v>
                </c:pt>
                <c:pt idx="1661">
                  <c:v>3.97783643E-4</c:v>
                </c:pt>
                <c:pt idx="1662">
                  <c:v>3.9701910900000003E-4</c:v>
                </c:pt>
                <c:pt idx="1663">
                  <c:v>3.9592238099999999E-4</c:v>
                </c:pt>
                <c:pt idx="1664">
                  <c:v>3.9980315E-4</c:v>
                </c:pt>
                <c:pt idx="1665">
                  <c:v>3.9818897999999999E-4</c:v>
                </c:pt>
                <c:pt idx="1666">
                  <c:v>3.9854287600000002E-4</c:v>
                </c:pt>
                <c:pt idx="1667">
                  <c:v>3.9851499900000001E-4</c:v>
                </c:pt>
                <c:pt idx="1668">
                  <c:v>4.0065866700000002E-4</c:v>
                </c:pt>
                <c:pt idx="1669">
                  <c:v>4.0117193800000002E-4</c:v>
                </c:pt>
                <c:pt idx="1670">
                  <c:v>3.9912937799999997E-4</c:v>
                </c:pt>
                <c:pt idx="1671">
                  <c:v>3.9616065399999999E-4</c:v>
                </c:pt>
                <c:pt idx="1672">
                  <c:v>4.00786551E-4</c:v>
                </c:pt>
                <c:pt idx="1673">
                  <c:v>3.9607723199999999E-4</c:v>
                </c:pt>
                <c:pt idx="1674">
                  <c:v>3.9635822300000001E-4</c:v>
                </c:pt>
                <c:pt idx="1675">
                  <c:v>3.9645797800000001E-4</c:v>
                </c:pt>
                <c:pt idx="1676">
                  <c:v>3.9856941500000001E-4</c:v>
                </c:pt>
                <c:pt idx="1677">
                  <c:v>3.9946489900000002E-4</c:v>
                </c:pt>
                <c:pt idx="1678">
                  <c:v>4.0105911700000002E-4</c:v>
                </c:pt>
                <c:pt idx="1679">
                  <c:v>3.9833952200000002E-4</c:v>
                </c:pt>
                <c:pt idx="1680">
                  <c:v>4.0105474399999998E-4</c:v>
                </c:pt>
                <c:pt idx="1681">
                  <c:v>4.01013509E-4</c:v>
                </c:pt>
                <c:pt idx="1682">
                  <c:v>4.0001263400000001E-4</c:v>
                </c:pt>
                <c:pt idx="1683">
                  <c:v>4.0058741999999999E-4</c:v>
                </c:pt>
                <c:pt idx="1684">
                  <c:v>3.9631183700000001E-4</c:v>
                </c:pt>
                <c:pt idx="1685">
                  <c:v>3.9634791499999999E-4</c:v>
                </c:pt>
                <c:pt idx="1686">
                  <c:v>3.9577314799999998E-4</c:v>
                </c:pt>
                <c:pt idx="1687">
                  <c:v>4.0075562900000002E-4</c:v>
                </c:pt>
                <c:pt idx="1688">
                  <c:v>4.0035745299999998E-4</c:v>
                </c:pt>
                <c:pt idx="1689">
                  <c:v>3.9697265700000002E-4</c:v>
                </c:pt>
                <c:pt idx="1690">
                  <c:v>3.9576777699999998E-4</c:v>
                </c:pt>
                <c:pt idx="1691">
                  <c:v>3.95608389E-4</c:v>
                </c:pt>
                <c:pt idx="1692">
                  <c:v>4.0027235100000003E-4</c:v>
                </c:pt>
                <c:pt idx="1693">
                  <c:v>3.98039892E-4</c:v>
                </c:pt>
                <c:pt idx="1694">
                  <c:v>3.95606274E-4</c:v>
                </c:pt>
                <c:pt idx="1695">
                  <c:v>3.9978610299999998E-4</c:v>
                </c:pt>
                <c:pt idx="1696">
                  <c:v>3.9916921999999999E-4</c:v>
                </c:pt>
                <c:pt idx="1697">
                  <c:v>3.9644128E-4</c:v>
                </c:pt>
                <c:pt idx="1698">
                  <c:v>3.9951270399999998E-4</c:v>
                </c:pt>
                <c:pt idx="1699">
                  <c:v>3.9821828000000001E-4</c:v>
                </c:pt>
                <c:pt idx="1700">
                  <c:v>3.9630791600000001E-4</c:v>
                </c:pt>
                <c:pt idx="1701">
                  <c:v>3.9503682900000003E-4</c:v>
                </c:pt>
                <c:pt idx="1702">
                  <c:v>4.1655881600000002E-4</c:v>
                </c:pt>
                <c:pt idx="1703">
                  <c:v>3.90392498E-4</c:v>
                </c:pt>
                <c:pt idx="1704">
                  <c:v>4.1353247900000002E-4</c:v>
                </c:pt>
                <c:pt idx="1705">
                  <c:v>4.34880613E-4</c:v>
                </c:pt>
                <c:pt idx="1706">
                  <c:v>4.5808640099999999E-4</c:v>
                </c:pt>
                <c:pt idx="1707">
                  <c:v>4.8113969699999998E-4</c:v>
                </c:pt>
                <c:pt idx="1708">
                  <c:v>5.0543746399999995E-4</c:v>
                </c:pt>
                <c:pt idx="1709">
                  <c:v>5.3342434600000003E-4</c:v>
                </c:pt>
                <c:pt idx="1710">
                  <c:v>5.6226448600000005E-4</c:v>
                </c:pt>
                <c:pt idx="1711">
                  <c:v>5.9161206300000001E-4</c:v>
                </c:pt>
                <c:pt idx="1712">
                  <c:v>6.1746660699999996E-4</c:v>
                </c:pt>
                <c:pt idx="1713">
                  <c:v>6.2900971599999999E-4</c:v>
                </c:pt>
                <c:pt idx="1714">
                  <c:v>6.3386176799999996E-4</c:v>
                </c:pt>
                <c:pt idx="1715">
                  <c:v>6.4057424199999999E-4</c:v>
                </c:pt>
                <c:pt idx="1716">
                  <c:v>6.4123258399999999E-4</c:v>
                </c:pt>
                <c:pt idx="1717">
                  <c:v>6.3694833000000001E-4</c:v>
                </c:pt>
                <c:pt idx="1718">
                  <c:v>6.3755704100000002E-4</c:v>
                </c:pt>
                <c:pt idx="1719">
                  <c:v>6.4113519000000003E-4</c:v>
                </c:pt>
                <c:pt idx="1720">
                  <c:v>6.3803754400000004E-4</c:v>
                </c:pt>
                <c:pt idx="1721">
                  <c:v>6.3581105400000002E-4</c:v>
                </c:pt>
                <c:pt idx="1722">
                  <c:v>6.3523555100000002E-4</c:v>
                </c:pt>
                <c:pt idx="1723">
                  <c:v>6.3607577699999998E-4</c:v>
                </c:pt>
                <c:pt idx="1724">
                  <c:v>6.3449218899999996E-4</c:v>
                </c:pt>
                <c:pt idx="1725">
                  <c:v>6.3834945499999999E-4</c:v>
                </c:pt>
                <c:pt idx="1726">
                  <c:v>6.3601708899999998E-4</c:v>
                </c:pt>
                <c:pt idx="1727">
                  <c:v>6.3415366999999996E-4</c:v>
                </c:pt>
                <c:pt idx="1728">
                  <c:v>6.32383713E-4</c:v>
                </c:pt>
                <c:pt idx="1729">
                  <c:v>6.3122467300000002E-4</c:v>
                </c:pt>
                <c:pt idx="1730">
                  <c:v>6.3496968499999996E-4</c:v>
                </c:pt>
                <c:pt idx="1731">
                  <c:v>6.3313607899999997E-4</c:v>
                </c:pt>
                <c:pt idx="1732">
                  <c:v>6.3353535299999996E-4</c:v>
                </c:pt>
                <c:pt idx="1733">
                  <c:v>6.31013607E-4</c:v>
                </c:pt>
                <c:pt idx="1734">
                  <c:v>6.3354533499999997E-4</c:v>
                </c:pt>
                <c:pt idx="1735">
                  <c:v>6.3328535600000002E-4</c:v>
                </c:pt>
                <c:pt idx="1736">
                  <c:v>6.31178333E-4</c:v>
                </c:pt>
                <c:pt idx="1737">
                  <c:v>6.3096230399999997E-4</c:v>
                </c:pt>
                <c:pt idx="1738">
                  <c:v>6.3318945599999995E-4</c:v>
                </c:pt>
                <c:pt idx="1739">
                  <c:v>6.31024569E-4</c:v>
                </c:pt>
                <c:pt idx="1740">
                  <c:v>6.3120506299999999E-4</c:v>
                </c:pt>
                <c:pt idx="1741">
                  <c:v>6.3079556399999999E-4</c:v>
                </c:pt>
                <c:pt idx="1742">
                  <c:v>6.2691453500000004E-4</c:v>
                </c:pt>
                <c:pt idx="1743">
                  <c:v>6.3140455599999996E-4</c:v>
                </c:pt>
                <c:pt idx="1744">
                  <c:v>6.3076346100000001E-4</c:v>
                </c:pt>
                <c:pt idx="1745">
                  <c:v>6.3042508399999999E-4</c:v>
                </c:pt>
                <c:pt idx="1746">
                  <c:v>6.3025981499999998E-4</c:v>
                </c:pt>
                <c:pt idx="1747">
                  <c:v>6.2803743600000001E-4</c:v>
                </c:pt>
                <c:pt idx="1748">
                  <c:v>6.3051879100000003E-4</c:v>
                </c:pt>
                <c:pt idx="1749">
                  <c:v>6.3025139999999999E-4</c:v>
                </c:pt>
                <c:pt idx="1750">
                  <c:v>6.29805051E-4</c:v>
                </c:pt>
                <c:pt idx="1751">
                  <c:v>6.3009879800000001E-4</c:v>
                </c:pt>
                <c:pt idx="1752">
                  <c:v>6.2582273099999995E-4</c:v>
                </c:pt>
                <c:pt idx="1753">
                  <c:v>6.19370014E-4</c:v>
                </c:pt>
                <c:pt idx="1754">
                  <c:v>6.1493780999999999E-4</c:v>
                </c:pt>
                <c:pt idx="1755">
                  <c:v>5.9139759800000001E-4</c:v>
                </c:pt>
                <c:pt idx="1756">
                  <c:v>5.7323225099999999E-4</c:v>
                </c:pt>
                <c:pt idx="1757">
                  <c:v>5.6305828300000002E-4</c:v>
                </c:pt>
                <c:pt idx="1758">
                  <c:v>5.55339506E-4</c:v>
                </c:pt>
                <c:pt idx="1759">
                  <c:v>5.4988391399999996E-4</c:v>
                </c:pt>
                <c:pt idx="1760">
                  <c:v>5.5107084499999995E-4</c:v>
                </c:pt>
                <c:pt idx="1761">
                  <c:v>5.4991171899999999E-4</c:v>
                </c:pt>
                <c:pt idx="1762">
                  <c:v>5.4852108700000003E-4</c:v>
                </c:pt>
                <c:pt idx="1763">
                  <c:v>5.4966147599999995E-4</c:v>
                </c:pt>
                <c:pt idx="1764">
                  <c:v>5.4812101599999998E-4</c:v>
                </c:pt>
                <c:pt idx="1765">
                  <c:v>5.4549639399999997E-4</c:v>
                </c:pt>
                <c:pt idx="1766">
                  <c:v>5.5002071699999998E-4</c:v>
                </c:pt>
                <c:pt idx="1767">
                  <c:v>5.4975035899999997E-4</c:v>
                </c:pt>
                <c:pt idx="1768">
                  <c:v>5.5007459700000001E-4</c:v>
                </c:pt>
                <c:pt idx="1769">
                  <c:v>5.5006483799999997E-4</c:v>
                </c:pt>
                <c:pt idx="1770">
                  <c:v>5.5027842899999999E-4</c:v>
                </c:pt>
                <c:pt idx="1771">
                  <c:v>5.5018056799999995E-4</c:v>
                </c:pt>
                <c:pt idx="1772">
                  <c:v>5.5017994800000004E-4</c:v>
                </c:pt>
                <c:pt idx="1773">
                  <c:v>5.5468860199999999E-4</c:v>
                </c:pt>
                <c:pt idx="1774">
                  <c:v>5.5016331800000003E-4</c:v>
                </c:pt>
                <c:pt idx="1775">
                  <c:v>5.49890144E-4</c:v>
                </c:pt>
                <c:pt idx="1776">
                  <c:v>5.5460607099999996E-4</c:v>
                </c:pt>
                <c:pt idx="1777">
                  <c:v>5.5185741799999995E-4</c:v>
                </c:pt>
                <c:pt idx="1778">
                  <c:v>5.5008877499999995E-4</c:v>
                </c:pt>
                <c:pt idx="1779">
                  <c:v>5.4954699599999996E-4</c:v>
                </c:pt>
                <c:pt idx="1780">
                  <c:v>5.4983099200000001E-4</c:v>
                </c:pt>
                <c:pt idx="1781">
                  <c:v>5.4957394299999995E-4</c:v>
                </c:pt>
                <c:pt idx="1782">
                  <c:v>5.4972104500000001E-4</c:v>
                </c:pt>
                <c:pt idx="1783">
                  <c:v>5.5391407899999998E-4</c:v>
                </c:pt>
                <c:pt idx="1784">
                  <c:v>5.5389690099999999E-4</c:v>
                </c:pt>
                <c:pt idx="1785">
                  <c:v>5.5390892599999997E-4</c:v>
                </c:pt>
                <c:pt idx="1786">
                  <c:v>5.4955892300000001E-4</c:v>
                </c:pt>
                <c:pt idx="1787">
                  <c:v>5.5182778899999995E-4</c:v>
                </c:pt>
                <c:pt idx="1788">
                  <c:v>5.4926273200000002E-4</c:v>
                </c:pt>
                <c:pt idx="1789">
                  <c:v>5.4932219499999996E-4</c:v>
                </c:pt>
                <c:pt idx="1790">
                  <c:v>5.4942301200000001E-4</c:v>
                </c:pt>
                <c:pt idx="1791">
                  <c:v>5.5002696499999995E-4</c:v>
                </c:pt>
                <c:pt idx="1792">
                  <c:v>5.5155981499999996E-4</c:v>
                </c:pt>
                <c:pt idx="1793">
                  <c:v>5.50125772E-4</c:v>
                </c:pt>
                <c:pt idx="1794">
                  <c:v>5.5385129999999995E-4</c:v>
                </c:pt>
                <c:pt idx="1795">
                  <c:v>5.5386213600000002E-4</c:v>
                </c:pt>
                <c:pt idx="1796">
                  <c:v>5.5376026399999996E-4</c:v>
                </c:pt>
                <c:pt idx="1797">
                  <c:v>5.5390970000000002E-4</c:v>
                </c:pt>
                <c:pt idx="1798">
                  <c:v>5.5372697099999996E-4</c:v>
                </c:pt>
                <c:pt idx="1799">
                  <c:v>5.5267860699999998E-4</c:v>
                </c:pt>
                <c:pt idx="1800">
                  <c:v>5.2405754099999998E-4</c:v>
                </c:pt>
                <c:pt idx="1801">
                  <c:v>5.5065181999999996E-4</c:v>
                </c:pt>
                <c:pt idx="1802">
                  <c:v>5.5518085500000001E-4</c:v>
                </c:pt>
                <c:pt idx="1803">
                  <c:v>5.5718193299999998E-4</c:v>
                </c:pt>
                <c:pt idx="1804">
                  <c:v>5.5663872099999997E-4</c:v>
                </c:pt>
                <c:pt idx="1805">
                  <c:v>5.5285732500000003E-4</c:v>
                </c:pt>
                <c:pt idx="1806">
                  <c:v>5.5660845600000002E-4</c:v>
                </c:pt>
                <c:pt idx="1807">
                  <c:v>5.4962935500000004E-4</c:v>
                </c:pt>
                <c:pt idx="1808">
                  <c:v>5.5466732500000001E-4</c:v>
                </c:pt>
                <c:pt idx="1809">
                  <c:v>5.5367718099999996E-4</c:v>
                </c:pt>
                <c:pt idx="1810">
                  <c:v>5.5403937899999999E-4</c:v>
                </c:pt>
                <c:pt idx="1811">
                  <c:v>5.52866719E-4</c:v>
                </c:pt>
                <c:pt idx="1812">
                  <c:v>5.5336784100000003E-4</c:v>
                </c:pt>
                <c:pt idx="1813">
                  <c:v>5.5222408000000004E-4</c:v>
                </c:pt>
                <c:pt idx="1814">
                  <c:v>5.5313998499999999E-4</c:v>
                </c:pt>
                <c:pt idx="1815">
                  <c:v>5.5317424500000002E-4</c:v>
                </c:pt>
                <c:pt idx="1816">
                  <c:v>5.5291654099999998E-4</c:v>
                </c:pt>
                <c:pt idx="1817">
                  <c:v>5.5317822099999997E-4</c:v>
                </c:pt>
                <c:pt idx="1818">
                  <c:v>5.5330834899999998E-4</c:v>
                </c:pt>
                <c:pt idx="1819">
                  <c:v>5.5270824099999997E-4</c:v>
                </c:pt>
                <c:pt idx="1820">
                  <c:v>5.5185706699999995E-4</c:v>
                </c:pt>
                <c:pt idx="1821">
                  <c:v>5.5192524999999996E-4</c:v>
                </c:pt>
                <c:pt idx="1822">
                  <c:v>5.5144302999999997E-4</c:v>
                </c:pt>
                <c:pt idx="1823">
                  <c:v>5.5646839899999999E-4</c:v>
                </c:pt>
                <c:pt idx="1824">
                  <c:v>5.51344664E-4</c:v>
                </c:pt>
                <c:pt idx="1825">
                  <c:v>5.5049037399999997E-4</c:v>
                </c:pt>
                <c:pt idx="1826">
                  <c:v>5.5732834199999999E-4</c:v>
                </c:pt>
                <c:pt idx="1827">
                  <c:v>5.5654203400000001E-4</c:v>
                </c:pt>
                <c:pt idx="1828">
                  <c:v>5.5679824099999996E-4</c:v>
                </c:pt>
                <c:pt idx="1829">
                  <c:v>5.5607809299999995E-4</c:v>
                </c:pt>
                <c:pt idx="1830">
                  <c:v>5.51501442E-4</c:v>
                </c:pt>
                <c:pt idx="1831">
                  <c:v>5.5538379099999999E-4</c:v>
                </c:pt>
                <c:pt idx="1832">
                  <c:v>5.5390855300000005E-4</c:v>
                </c:pt>
                <c:pt idx="1833">
                  <c:v>5.5534546300000005E-4</c:v>
                </c:pt>
                <c:pt idx="1834">
                  <c:v>5.5393298799999999E-4</c:v>
                </c:pt>
                <c:pt idx="1835">
                  <c:v>5.5487622200000003E-4</c:v>
                </c:pt>
                <c:pt idx="1836">
                  <c:v>5.5546968600000003E-4</c:v>
                </c:pt>
                <c:pt idx="1837">
                  <c:v>5.54904557E-4</c:v>
                </c:pt>
                <c:pt idx="1838">
                  <c:v>5.5219027100000004E-4</c:v>
                </c:pt>
                <c:pt idx="1839">
                  <c:v>5.5747295700000002E-4</c:v>
                </c:pt>
                <c:pt idx="1840">
                  <c:v>5.5250873400000005E-4</c:v>
                </c:pt>
                <c:pt idx="1841">
                  <c:v>5.5546143700000003E-4</c:v>
                </c:pt>
                <c:pt idx="1842">
                  <c:v>5.4958324199999998E-4</c:v>
                </c:pt>
                <c:pt idx="1843">
                  <c:v>5.5311708399999999E-4</c:v>
                </c:pt>
                <c:pt idx="1844">
                  <c:v>5.4839841800000003E-4</c:v>
                </c:pt>
                <c:pt idx="1845">
                  <c:v>5.5346112900000002E-4</c:v>
                </c:pt>
                <c:pt idx="1846">
                  <c:v>5.5299273299999998E-4</c:v>
                </c:pt>
                <c:pt idx="1847">
                  <c:v>5.5298255100000001E-4</c:v>
                </c:pt>
                <c:pt idx="1848">
                  <c:v>5.2095021199999997E-4</c:v>
                </c:pt>
                <c:pt idx="1849">
                  <c:v>5.47577228E-4</c:v>
                </c:pt>
                <c:pt idx="1850">
                  <c:v>5.1996987799999997E-4</c:v>
                </c:pt>
                <c:pt idx="1851">
                  <c:v>4.9021796599999997E-4</c:v>
                </c:pt>
                <c:pt idx="1852">
                  <c:v>4.6417703599999999E-4</c:v>
                </c:pt>
                <c:pt idx="1853">
                  <c:v>4.3953696199999998E-4</c:v>
                </c:pt>
                <c:pt idx="1854">
                  <c:v>4.1553099699999997E-4</c:v>
                </c:pt>
                <c:pt idx="1855">
                  <c:v>3.9300751500000002E-4</c:v>
                </c:pt>
                <c:pt idx="1856">
                  <c:v>3.9266875200000002E-4</c:v>
                </c:pt>
                <c:pt idx="1857">
                  <c:v>3.9500521900000002E-4</c:v>
                </c:pt>
                <c:pt idx="1858">
                  <c:v>3.9495348699999998E-4</c:v>
                </c:pt>
                <c:pt idx="1859">
                  <c:v>3.9384597900000003E-4</c:v>
                </c:pt>
                <c:pt idx="1860">
                  <c:v>3.9416386500000001E-4</c:v>
                </c:pt>
                <c:pt idx="1861">
                  <c:v>3.9415107200000001E-4</c:v>
                </c:pt>
                <c:pt idx="1862">
                  <c:v>3.9254233099999999E-4</c:v>
                </c:pt>
                <c:pt idx="1863">
                  <c:v>3.90569273E-4</c:v>
                </c:pt>
                <c:pt idx="1864">
                  <c:v>3.9073538000000002E-4</c:v>
                </c:pt>
                <c:pt idx="1865">
                  <c:v>3.9046068999999998E-4</c:v>
                </c:pt>
                <c:pt idx="1866">
                  <c:v>3.9474320199999998E-4</c:v>
                </c:pt>
                <c:pt idx="1867">
                  <c:v>3.9001584000000002E-4</c:v>
                </c:pt>
                <c:pt idx="1868">
                  <c:v>3.9440101000000002E-4</c:v>
                </c:pt>
                <c:pt idx="1869">
                  <c:v>3.8986344400000002E-4</c:v>
                </c:pt>
                <c:pt idx="1870">
                  <c:v>3.9453268800000003E-4</c:v>
                </c:pt>
                <c:pt idx="1871">
                  <c:v>3.9047160100000002E-4</c:v>
                </c:pt>
                <c:pt idx="1872">
                  <c:v>3.9033477699999998E-4</c:v>
                </c:pt>
                <c:pt idx="1873">
                  <c:v>3.8983773500000002E-4</c:v>
                </c:pt>
                <c:pt idx="1874">
                  <c:v>3.9019722800000002E-4</c:v>
                </c:pt>
                <c:pt idx="1875">
                  <c:v>3.94949154E-4</c:v>
                </c:pt>
                <c:pt idx="1876">
                  <c:v>3.9515966600000001E-4</c:v>
                </c:pt>
                <c:pt idx="1877">
                  <c:v>3.9518180099999998E-4</c:v>
                </c:pt>
                <c:pt idx="1878">
                  <c:v>3.9497829000000002E-4</c:v>
                </c:pt>
                <c:pt idx="1879">
                  <c:v>3.9496115099999998E-4</c:v>
                </c:pt>
                <c:pt idx="1880">
                  <c:v>3.9405542400000002E-4</c:v>
                </c:pt>
                <c:pt idx="1881">
                  <c:v>3.9440647399999998E-4</c:v>
                </c:pt>
                <c:pt idx="1882">
                  <c:v>3.9470764600000002E-4</c:v>
                </c:pt>
                <c:pt idx="1883">
                  <c:v>3.9483261200000001E-4</c:v>
                </c:pt>
                <c:pt idx="1884">
                  <c:v>3.94707501E-4</c:v>
                </c:pt>
                <c:pt idx="1885">
                  <c:v>3.9311587999999999E-4</c:v>
                </c:pt>
                <c:pt idx="1886">
                  <c:v>3.9210119699999998E-4</c:v>
                </c:pt>
                <c:pt idx="1887">
                  <c:v>3.9391363800000002E-4</c:v>
                </c:pt>
                <c:pt idx="1888">
                  <c:v>3.9209687100000002E-4</c:v>
                </c:pt>
                <c:pt idx="1889">
                  <c:v>3.9226685100000002E-4</c:v>
                </c:pt>
                <c:pt idx="1890">
                  <c:v>3.9252361199999998E-4</c:v>
                </c:pt>
                <c:pt idx="1891">
                  <c:v>3.9066942699999998E-4</c:v>
                </c:pt>
                <c:pt idx="1892">
                  <c:v>3.8966911400000002E-4</c:v>
                </c:pt>
                <c:pt idx="1893">
                  <c:v>3.9295229600000002E-4</c:v>
                </c:pt>
                <c:pt idx="1894">
                  <c:v>3.9059342499999999E-4</c:v>
                </c:pt>
                <c:pt idx="1895">
                  <c:v>3.9440351699999998E-4</c:v>
                </c:pt>
                <c:pt idx="1896">
                  <c:v>3.8984879100000002E-4</c:v>
                </c:pt>
                <c:pt idx="1897">
                  <c:v>3.89648415E-4</c:v>
                </c:pt>
                <c:pt idx="1898">
                  <c:v>4.0314772599999999E-4</c:v>
                </c:pt>
                <c:pt idx="1899">
                  <c:v>4.2720404800000001E-4</c:v>
                </c:pt>
                <c:pt idx="1900">
                  <c:v>4.4877736900000002E-4</c:v>
                </c:pt>
                <c:pt idx="1901">
                  <c:v>4.7666591899999999E-4</c:v>
                </c:pt>
                <c:pt idx="1902">
                  <c:v>5.0134084099999997E-4</c:v>
                </c:pt>
                <c:pt idx="1903">
                  <c:v>5.2810107500000003E-4</c:v>
                </c:pt>
                <c:pt idx="1904">
                  <c:v>5.5882660199999999E-4</c:v>
                </c:pt>
                <c:pt idx="1905">
                  <c:v>5.8684596900000004E-4</c:v>
                </c:pt>
                <c:pt idx="1906">
                  <c:v>6.1211580500000003E-4</c:v>
                </c:pt>
                <c:pt idx="1907">
                  <c:v>6.2630529999999995E-4</c:v>
                </c:pt>
                <c:pt idx="1908">
                  <c:v>6.3516773900000004E-4</c:v>
                </c:pt>
                <c:pt idx="1909">
                  <c:v>6.3913953599999997E-4</c:v>
                </c:pt>
                <c:pt idx="1910">
                  <c:v>6.4217479899999997E-4</c:v>
                </c:pt>
                <c:pt idx="1911">
                  <c:v>6.4006581499999999E-4</c:v>
                </c:pt>
                <c:pt idx="1912">
                  <c:v>6.4019507999999998E-4</c:v>
                </c:pt>
                <c:pt idx="1913">
                  <c:v>6.4009092199999995E-4</c:v>
                </c:pt>
                <c:pt idx="1914">
                  <c:v>6.4026210099999998E-4</c:v>
                </c:pt>
                <c:pt idx="1915">
                  <c:v>6.4013560299999999E-4</c:v>
                </c:pt>
                <c:pt idx="1916">
                  <c:v>6.3976440700000002E-4</c:v>
                </c:pt>
                <c:pt idx="1917">
                  <c:v>6.3748024500000005E-4</c:v>
                </c:pt>
                <c:pt idx="1918">
                  <c:v>6.3797488299999997E-4</c:v>
                </c:pt>
                <c:pt idx="1919">
                  <c:v>6.3688228100000003E-4</c:v>
                </c:pt>
                <c:pt idx="1920">
                  <c:v>6.3992556799999996E-4</c:v>
                </c:pt>
                <c:pt idx="1921">
                  <c:v>6.4412130199999998E-4</c:v>
                </c:pt>
                <c:pt idx="1922">
                  <c:v>6.4687166E-4</c:v>
                </c:pt>
                <c:pt idx="1923">
                  <c:v>6.4410351400000004E-4</c:v>
                </c:pt>
                <c:pt idx="1924">
                  <c:v>6.4674567400000002E-4</c:v>
                </c:pt>
                <c:pt idx="1925">
                  <c:v>6.4204937900000001E-4</c:v>
                </c:pt>
                <c:pt idx="1926">
                  <c:v>6.4061731900000004E-4</c:v>
                </c:pt>
                <c:pt idx="1927">
                  <c:v>6.3714442000000003E-4</c:v>
                </c:pt>
                <c:pt idx="1928">
                  <c:v>6.4176516099999999E-4</c:v>
                </c:pt>
                <c:pt idx="1929">
                  <c:v>6.3800762699999999E-4</c:v>
                </c:pt>
                <c:pt idx="1930">
                  <c:v>6.36880336E-4</c:v>
                </c:pt>
                <c:pt idx="1931">
                  <c:v>6.3721576199999999E-4</c:v>
                </c:pt>
                <c:pt idx="1932">
                  <c:v>6.3653600900000001E-4</c:v>
                </c:pt>
                <c:pt idx="1933">
                  <c:v>6.3412817400000003E-4</c:v>
                </c:pt>
                <c:pt idx="1934">
                  <c:v>6.3358489399999998E-4</c:v>
                </c:pt>
                <c:pt idx="1935">
                  <c:v>6.3287064500000003E-4</c:v>
                </c:pt>
                <c:pt idx="1936">
                  <c:v>6.3190725599999997E-4</c:v>
                </c:pt>
                <c:pt idx="1937">
                  <c:v>6.3160041100000005E-4</c:v>
                </c:pt>
                <c:pt idx="1938">
                  <c:v>6.3617701899999996E-4</c:v>
                </c:pt>
                <c:pt idx="1939">
                  <c:v>6.3668651700000002E-4</c:v>
                </c:pt>
                <c:pt idx="1940">
                  <c:v>6.3223520300000004E-4</c:v>
                </c:pt>
                <c:pt idx="1941">
                  <c:v>6.3658518199999998E-4</c:v>
                </c:pt>
                <c:pt idx="1942">
                  <c:v>6.36426556E-4</c:v>
                </c:pt>
                <c:pt idx="1943">
                  <c:v>6.3220256800000001E-4</c:v>
                </c:pt>
                <c:pt idx="1944">
                  <c:v>6.3554019499999996E-4</c:v>
                </c:pt>
                <c:pt idx="1945">
                  <c:v>6.3642557100000003E-4</c:v>
                </c:pt>
                <c:pt idx="1946">
                  <c:v>6.3551580199999996E-4</c:v>
                </c:pt>
                <c:pt idx="1947">
                  <c:v>6.2223351900000002E-4</c:v>
                </c:pt>
                <c:pt idx="1948">
                  <c:v>6.1642785800000005E-4</c:v>
                </c:pt>
                <c:pt idx="1949">
                  <c:v>5.9108361000000001E-4</c:v>
                </c:pt>
                <c:pt idx="1950">
                  <c:v>5.7061504600000004E-4</c:v>
                </c:pt>
                <c:pt idx="1951">
                  <c:v>5.6058840899999999E-4</c:v>
                </c:pt>
                <c:pt idx="1952">
                  <c:v>5.5005679300000002E-4</c:v>
                </c:pt>
                <c:pt idx="1953">
                  <c:v>5.5153331600000003E-4</c:v>
                </c:pt>
                <c:pt idx="1954">
                  <c:v>5.4273944800000003E-4</c:v>
                </c:pt>
                <c:pt idx="1955">
                  <c:v>5.4633696099999998E-4</c:v>
                </c:pt>
                <c:pt idx="1956">
                  <c:v>5.41758472E-4</c:v>
                </c:pt>
                <c:pt idx="1957">
                  <c:v>5.4210851400000003E-4</c:v>
                </c:pt>
                <c:pt idx="1958">
                  <c:v>5.4226252600000002E-4</c:v>
                </c:pt>
                <c:pt idx="1959">
                  <c:v>5.4273230199999997E-4</c:v>
                </c:pt>
                <c:pt idx="1960">
                  <c:v>5.4264177899999999E-4</c:v>
                </c:pt>
                <c:pt idx="1961">
                  <c:v>5.4376020099999997E-4</c:v>
                </c:pt>
                <c:pt idx="1962">
                  <c:v>5.4619531300000002E-4</c:v>
                </c:pt>
                <c:pt idx="1963">
                  <c:v>5.4533459099999999E-4</c:v>
                </c:pt>
                <c:pt idx="1964">
                  <c:v>5.46970387E-4</c:v>
                </c:pt>
                <c:pt idx="1965">
                  <c:v>5.4640196400000001E-4</c:v>
                </c:pt>
                <c:pt idx="1966">
                  <c:v>5.4674559399999997E-4</c:v>
                </c:pt>
                <c:pt idx="1967">
                  <c:v>5.4700041900000002E-4</c:v>
                </c:pt>
                <c:pt idx="1968">
                  <c:v>5.4698454800000001E-4</c:v>
                </c:pt>
                <c:pt idx="1969">
                  <c:v>5.4260417399999998E-4</c:v>
                </c:pt>
                <c:pt idx="1970">
                  <c:v>5.4804702599999997E-4</c:v>
                </c:pt>
                <c:pt idx="1971">
                  <c:v>5.4972007699999998E-4</c:v>
                </c:pt>
                <c:pt idx="1972">
                  <c:v>5.4805188499999996E-4</c:v>
                </c:pt>
                <c:pt idx="1973">
                  <c:v>5.4394312000000003E-4</c:v>
                </c:pt>
                <c:pt idx="1974">
                  <c:v>5.5250535100000002E-4</c:v>
                </c:pt>
                <c:pt idx="1975">
                  <c:v>5.4679036299999997E-4</c:v>
                </c:pt>
                <c:pt idx="1976">
                  <c:v>5.5365174899999999E-4</c:v>
                </c:pt>
                <c:pt idx="1977">
                  <c:v>5.4831106099999998E-4</c:v>
                </c:pt>
                <c:pt idx="1978">
                  <c:v>5.4861780299999999E-4</c:v>
                </c:pt>
                <c:pt idx="1979">
                  <c:v>5.4782156899999999E-4</c:v>
                </c:pt>
                <c:pt idx="1980">
                  <c:v>5.4842432299999995E-4</c:v>
                </c:pt>
                <c:pt idx="1981">
                  <c:v>5.4878981400000005E-4</c:v>
                </c:pt>
                <c:pt idx="1982">
                  <c:v>5.4974486300000003E-4</c:v>
                </c:pt>
                <c:pt idx="1983">
                  <c:v>5.48866857E-4</c:v>
                </c:pt>
                <c:pt idx="1984">
                  <c:v>5.5094381900000001E-4</c:v>
                </c:pt>
                <c:pt idx="1985">
                  <c:v>5.4925881099999996E-4</c:v>
                </c:pt>
                <c:pt idx="1986">
                  <c:v>5.5092151000000003E-4</c:v>
                </c:pt>
                <c:pt idx="1987">
                  <c:v>5.5347972399999998E-4</c:v>
                </c:pt>
                <c:pt idx="1988">
                  <c:v>5.5362515000000002E-4</c:v>
                </c:pt>
                <c:pt idx="1989">
                  <c:v>5.5328751599999996E-4</c:v>
                </c:pt>
                <c:pt idx="1990">
                  <c:v>5.5305545800000001E-4</c:v>
                </c:pt>
                <c:pt idx="1991">
                  <c:v>5.5309664500000002E-4</c:v>
                </c:pt>
                <c:pt idx="1992">
                  <c:v>5.5280108799999998E-4</c:v>
                </c:pt>
                <c:pt idx="1993">
                  <c:v>5.5374610199999995E-4</c:v>
                </c:pt>
                <c:pt idx="1994">
                  <c:v>5.6863700199999998E-4</c:v>
                </c:pt>
                <c:pt idx="1995">
                  <c:v>5.7552514399999998E-4</c:v>
                </c:pt>
                <c:pt idx="1996">
                  <c:v>5.7530628E-4</c:v>
                </c:pt>
                <c:pt idx="1997">
                  <c:v>5.7321806299999998E-4</c:v>
                </c:pt>
                <c:pt idx="1998">
                  <c:v>5.7252972800000003E-4</c:v>
                </c:pt>
                <c:pt idx="1999">
                  <c:v>5.7130137000000001E-4</c:v>
                </c:pt>
                <c:pt idx="2000">
                  <c:v>5.7041600100000002E-4</c:v>
                </c:pt>
                <c:pt idx="2001">
                  <c:v>5.7160790999999996E-4</c:v>
                </c:pt>
                <c:pt idx="2002">
                  <c:v>5.72907217E-4</c:v>
                </c:pt>
                <c:pt idx="2003">
                  <c:v>5.71478689E-4</c:v>
                </c:pt>
                <c:pt idx="2004">
                  <c:v>5.7339237299999996E-4</c:v>
                </c:pt>
                <c:pt idx="2005">
                  <c:v>5.7353268700000004E-4</c:v>
                </c:pt>
                <c:pt idx="2006">
                  <c:v>5.7359333700000002E-4</c:v>
                </c:pt>
                <c:pt idx="2007">
                  <c:v>5.7232653499999999E-4</c:v>
                </c:pt>
                <c:pt idx="2008">
                  <c:v>5.7337176100000003E-4</c:v>
                </c:pt>
                <c:pt idx="2009">
                  <c:v>5.7382652500000001E-4</c:v>
                </c:pt>
                <c:pt idx="2010">
                  <c:v>5.7348512500000003E-4</c:v>
                </c:pt>
                <c:pt idx="2011">
                  <c:v>5.7310685600000003E-4</c:v>
                </c:pt>
                <c:pt idx="2012">
                  <c:v>5.7356254200000001E-4</c:v>
                </c:pt>
                <c:pt idx="2013">
                  <c:v>5.7321030299999998E-4</c:v>
                </c:pt>
                <c:pt idx="2014">
                  <c:v>5.7383564499999999E-4</c:v>
                </c:pt>
                <c:pt idx="2015">
                  <c:v>5.7343928099999998E-4</c:v>
                </c:pt>
                <c:pt idx="2016">
                  <c:v>5.6860313799999998E-4</c:v>
                </c:pt>
                <c:pt idx="2017">
                  <c:v>5.7465676699999997E-4</c:v>
                </c:pt>
                <c:pt idx="2018">
                  <c:v>5.6933159999999995E-4</c:v>
                </c:pt>
                <c:pt idx="2019">
                  <c:v>5.7331745299999998E-4</c:v>
                </c:pt>
                <c:pt idx="2020">
                  <c:v>5.7315758699999996E-4</c:v>
                </c:pt>
                <c:pt idx="2021">
                  <c:v>5.7385366699999997E-4</c:v>
                </c:pt>
                <c:pt idx="2022">
                  <c:v>5.7330411800000003E-4</c:v>
                </c:pt>
                <c:pt idx="2023">
                  <c:v>5.7355211300000005E-4</c:v>
                </c:pt>
                <c:pt idx="2024">
                  <c:v>5.7371079000000005E-4</c:v>
                </c:pt>
                <c:pt idx="2025">
                  <c:v>5.7329221899999998E-4</c:v>
                </c:pt>
                <c:pt idx="2026">
                  <c:v>5.6928107499999996E-4</c:v>
                </c:pt>
                <c:pt idx="2027">
                  <c:v>5.7530160600000003E-4</c:v>
                </c:pt>
                <c:pt idx="2028">
                  <c:v>5.7535112200000004E-4</c:v>
                </c:pt>
                <c:pt idx="2029">
                  <c:v>5.6987264500000005E-4</c:v>
                </c:pt>
                <c:pt idx="2030">
                  <c:v>5.6924280999999998E-4</c:v>
                </c:pt>
                <c:pt idx="2031">
                  <c:v>5.7353837199999999E-4</c:v>
                </c:pt>
                <c:pt idx="2032">
                  <c:v>5.6984320400000005E-4</c:v>
                </c:pt>
                <c:pt idx="2033">
                  <c:v>5.64670372E-4</c:v>
                </c:pt>
                <c:pt idx="2034">
                  <c:v>5.6577300399999998E-4</c:v>
                </c:pt>
                <c:pt idx="2035">
                  <c:v>5.70887804E-4</c:v>
                </c:pt>
                <c:pt idx="2036">
                  <c:v>5.7040400800000002E-4</c:v>
                </c:pt>
                <c:pt idx="2037">
                  <c:v>5.6431695200000003E-4</c:v>
                </c:pt>
                <c:pt idx="2038">
                  <c:v>5.7085397599999997E-4</c:v>
                </c:pt>
                <c:pt idx="2039">
                  <c:v>5.3947251700000004E-4</c:v>
                </c:pt>
                <c:pt idx="2040">
                  <c:v>5.0396831899999996E-4</c:v>
                </c:pt>
                <c:pt idx="2041">
                  <c:v>4.7861179600000001E-4</c:v>
                </c:pt>
                <c:pt idx="2042">
                  <c:v>4.52917869E-4</c:v>
                </c:pt>
                <c:pt idx="2043">
                  <c:v>4.2752287E-4</c:v>
                </c:pt>
                <c:pt idx="2044">
                  <c:v>4.0607941600000002E-4</c:v>
                </c:pt>
                <c:pt idx="2045">
                  <c:v>3.9629972799999999E-4</c:v>
                </c:pt>
                <c:pt idx="2046">
                  <c:v>3.9297577399999999E-4</c:v>
                </c:pt>
                <c:pt idx="2047">
                  <c:v>3.9550890699999999E-4</c:v>
                </c:pt>
                <c:pt idx="2048">
                  <c:v>3.9505374199999999E-4</c:v>
                </c:pt>
                <c:pt idx="2049">
                  <c:v>3.9890778300000001E-4</c:v>
                </c:pt>
                <c:pt idx="2050">
                  <c:v>3.9361919499999998E-4</c:v>
                </c:pt>
                <c:pt idx="2051">
                  <c:v>3.9864955100000002E-4</c:v>
                </c:pt>
                <c:pt idx="2052">
                  <c:v>3.9397556399999999E-4</c:v>
                </c:pt>
                <c:pt idx="2053">
                  <c:v>3.9397899100000001E-4</c:v>
                </c:pt>
                <c:pt idx="2054">
                  <c:v>3.93429242E-4</c:v>
                </c:pt>
                <c:pt idx="2055">
                  <c:v>3.9372576099999998E-4</c:v>
                </c:pt>
                <c:pt idx="2056">
                  <c:v>3.9843562599999998E-4</c:v>
                </c:pt>
                <c:pt idx="2057">
                  <c:v>3.9351502100000001E-4</c:v>
                </c:pt>
                <c:pt idx="2058">
                  <c:v>3.9372576099999998E-4</c:v>
                </c:pt>
                <c:pt idx="2059">
                  <c:v>3.9848325300000001E-4</c:v>
                </c:pt>
                <c:pt idx="2060">
                  <c:v>3.9562320599999999E-4</c:v>
                </c:pt>
                <c:pt idx="2061">
                  <c:v>3.9399086999999998E-4</c:v>
                </c:pt>
                <c:pt idx="2062">
                  <c:v>3.9357304800000001E-4</c:v>
                </c:pt>
                <c:pt idx="2063">
                  <c:v>3.9408167500000002E-4</c:v>
                </c:pt>
                <c:pt idx="2064">
                  <c:v>3.9379589300000002E-4</c:v>
                </c:pt>
                <c:pt idx="2065">
                  <c:v>3.9340868200000002E-4</c:v>
                </c:pt>
                <c:pt idx="2066">
                  <c:v>3.9787208200000001E-4</c:v>
                </c:pt>
                <c:pt idx="2067">
                  <c:v>3.9400263600000002E-4</c:v>
                </c:pt>
                <c:pt idx="2068">
                  <c:v>3.9850735199999999E-4</c:v>
                </c:pt>
                <c:pt idx="2069">
                  <c:v>3.9394643699999999E-4</c:v>
                </c:pt>
                <c:pt idx="2070">
                  <c:v>3.9362079599999998E-4</c:v>
                </c:pt>
                <c:pt idx="2071">
                  <c:v>3.9795934500000001E-4</c:v>
                </c:pt>
                <c:pt idx="2072">
                  <c:v>3.9370646100000002E-4</c:v>
                </c:pt>
                <c:pt idx="2073">
                  <c:v>3.9329228899999999E-4</c:v>
                </c:pt>
                <c:pt idx="2074">
                  <c:v>3.9368943999999999E-4</c:v>
                </c:pt>
                <c:pt idx="2075">
                  <c:v>3.9805368600000002E-4</c:v>
                </c:pt>
                <c:pt idx="2076">
                  <c:v>3.9359714699999999E-4</c:v>
                </c:pt>
                <c:pt idx="2077">
                  <c:v>3.9338640900000001E-4</c:v>
                </c:pt>
                <c:pt idx="2078">
                  <c:v>3.98178639E-4</c:v>
                </c:pt>
                <c:pt idx="2079">
                  <c:v>3.9801405500000003E-4</c:v>
                </c:pt>
                <c:pt idx="2080">
                  <c:v>3.9557865900000002E-4</c:v>
                </c:pt>
                <c:pt idx="2081">
                  <c:v>3.9785163600000002E-4</c:v>
                </c:pt>
                <c:pt idx="2082">
                  <c:v>3.9797636399999998E-4</c:v>
                </c:pt>
                <c:pt idx="2083">
                  <c:v>3.9807059200000001E-4</c:v>
                </c:pt>
                <c:pt idx="2084">
                  <c:v>3.9871955600000002E-4</c:v>
                </c:pt>
                <c:pt idx="2085">
                  <c:v>3.98320724E-4</c:v>
                </c:pt>
                <c:pt idx="2086">
                  <c:v>3.9794392499999998E-4</c:v>
                </c:pt>
                <c:pt idx="2087">
                  <c:v>3.9774027599999998E-4</c:v>
                </c:pt>
                <c:pt idx="2088">
                  <c:v>3.7639700499999997E-4</c:v>
                </c:pt>
                <c:pt idx="2089">
                  <c:v>3.96496931E-4</c:v>
                </c:pt>
                <c:pt idx="2090">
                  <c:v>4.1901801699999999E-4</c:v>
                </c:pt>
                <c:pt idx="2091">
                  <c:v>4.4068518700000003E-4</c:v>
                </c:pt>
                <c:pt idx="2092">
                  <c:v>4.6414228500000002E-4</c:v>
                </c:pt>
                <c:pt idx="2093">
                  <c:v>4.8939734199999997E-4</c:v>
                </c:pt>
                <c:pt idx="2094">
                  <c:v>5.1429730400000002E-4</c:v>
                </c:pt>
                <c:pt idx="2095">
                  <c:v>5.4176715599999999E-4</c:v>
                </c:pt>
                <c:pt idx="2096">
                  <c:v>5.7031204900000003E-4</c:v>
                </c:pt>
                <c:pt idx="2097">
                  <c:v>5.9898043800000003E-4</c:v>
                </c:pt>
                <c:pt idx="2098">
                  <c:v>6.2155662000000001E-4</c:v>
                </c:pt>
                <c:pt idx="2099">
                  <c:v>6.2924727199999999E-4</c:v>
                </c:pt>
                <c:pt idx="2100">
                  <c:v>6.4092880599999995E-4</c:v>
                </c:pt>
                <c:pt idx="2101">
                  <c:v>6.4322440299999998E-4</c:v>
                </c:pt>
                <c:pt idx="2102">
                  <c:v>6.4351539300000005E-4</c:v>
                </c:pt>
                <c:pt idx="2103">
                  <c:v>6.4336936100000005E-4</c:v>
                </c:pt>
                <c:pt idx="2104">
                  <c:v>6.4776080499999997E-4</c:v>
                </c:pt>
                <c:pt idx="2105">
                  <c:v>6.4328109700000004E-4</c:v>
                </c:pt>
                <c:pt idx="2106">
                  <c:v>6.3868494599999995E-4</c:v>
                </c:pt>
                <c:pt idx="2107">
                  <c:v>6.4315868999999996E-4</c:v>
                </c:pt>
                <c:pt idx="2108">
                  <c:v>6.4344258999999996E-4</c:v>
                </c:pt>
                <c:pt idx="2109">
                  <c:v>6.4303391900000001E-4</c:v>
                </c:pt>
                <c:pt idx="2110">
                  <c:v>6.4327272499999999E-4</c:v>
                </c:pt>
                <c:pt idx="2111">
                  <c:v>6.4320443099999999E-4</c:v>
                </c:pt>
                <c:pt idx="2112">
                  <c:v>6.4038408100000003E-4</c:v>
                </c:pt>
                <c:pt idx="2113">
                  <c:v>6.3836851199999996E-4</c:v>
                </c:pt>
                <c:pt idx="2114">
                  <c:v>6.3870802799999998E-4</c:v>
                </c:pt>
                <c:pt idx="2115">
                  <c:v>6.3813869299999995E-4</c:v>
                </c:pt>
                <c:pt idx="2116">
                  <c:v>6.3823578300000003E-4</c:v>
                </c:pt>
                <c:pt idx="2117">
                  <c:v>6.3657497899999999E-4</c:v>
                </c:pt>
                <c:pt idx="2118">
                  <c:v>6.3810114900000002E-4</c:v>
                </c:pt>
                <c:pt idx="2119">
                  <c:v>6.3710309200000004E-4</c:v>
                </c:pt>
                <c:pt idx="2120">
                  <c:v>6.3580120600000001E-4</c:v>
                </c:pt>
                <c:pt idx="2121">
                  <c:v>6.3615852600000002E-4</c:v>
                </c:pt>
                <c:pt idx="2122">
                  <c:v>6.3578013199999998E-4</c:v>
                </c:pt>
                <c:pt idx="2123">
                  <c:v>6.3602579100000001E-4</c:v>
                </c:pt>
                <c:pt idx="2124">
                  <c:v>6.3346993800000005E-4</c:v>
                </c:pt>
                <c:pt idx="2125">
                  <c:v>6.3532841699999996E-4</c:v>
                </c:pt>
                <c:pt idx="2126">
                  <c:v>6.3314073600000001E-4</c:v>
                </c:pt>
                <c:pt idx="2127">
                  <c:v>6.3441307500000004E-4</c:v>
                </c:pt>
                <c:pt idx="2128">
                  <c:v>6.3139648200000002E-4</c:v>
                </c:pt>
                <c:pt idx="2129">
                  <c:v>6.3296305800000004E-4</c:v>
                </c:pt>
                <c:pt idx="2130">
                  <c:v>6.3352381599999998E-4</c:v>
                </c:pt>
                <c:pt idx="2131">
                  <c:v>6.3347634100000005E-4</c:v>
                </c:pt>
                <c:pt idx="2132">
                  <c:v>6.3219306600000003E-4</c:v>
                </c:pt>
                <c:pt idx="2133">
                  <c:v>6.3351866199999997E-4</c:v>
                </c:pt>
                <c:pt idx="2134">
                  <c:v>6.3312156899999995E-4</c:v>
                </c:pt>
                <c:pt idx="2135">
                  <c:v>6.3329534200000002E-4</c:v>
                </c:pt>
                <c:pt idx="2136">
                  <c:v>6.3351913100000005E-4</c:v>
                </c:pt>
                <c:pt idx="2137">
                  <c:v>6.3302282799999996E-4</c:v>
                </c:pt>
                <c:pt idx="2138">
                  <c:v>6.3231297000000003E-4</c:v>
                </c:pt>
                <c:pt idx="2139">
                  <c:v>6.3327211400000002E-4</c:v>
                </c:pt>
                <c:pt idx="2140">
                  <c:v>6.3095097900000001E-4</c:v>
                </c:pt>
                <c:pt idx="2141">
                  <c:v>6.0920216799999996E-4</c:v>
                </c:pt>
                <c:pt idx="2142">
                  <c:v>5.87258979E-4</c:v>
                </c:pt>
                <c:pt idx="2143">
                  <c:v>5.6879838200000002E-4</c:v>
                </c:pt>
                <c:pt idx="2144">
                  <c:v>5.5940767700000005E-4</c:v>
                </c:pt>
                <c:pt idx="2145">
                  <c:v>5.5364558500000001E-4</c:v>
                </c:pt>
                <c:pt idx="2146">
                  <c:v>5.5069557200000002E-4</c:v>
                </c:pt>
                <c:pt idx="2147">
                  <c:v>5.4825805700000002E-4</c:v>
                </c:pt>
                <c:pt idx="2148">
                  <c:v>5.4743986299999995E-4</c:v>
                </c:pt>
                <c:pt idx="2149">
                  <c:v>5.4679623800000003E-4</c:v>
                </c:pt>
                <c:pt idx="2150">
                  <c:v>5.4625398899999997E-4</c:v>
                </c:pt>
                <c:pt idx="2151">
                  <c:v>5.4623337300000005E-4</c:v>
                </c:pt>
                <c:pt idx="2152">
                  <c:v>5.4654614300000005E-4</c:v>
                </c:pt>
                <c:pt idx="2153">
                  <c:v>5.4765906200000001E-4</c:v>
                </c:pt>
                <c:pt idx="2154">
                  <c:v>5.4715111500000004E-4</c:v>
                </c:pt>
                <c:pt idx="2155">
                  <c:v>5.4863795400000002E-4</c:v>
                </c:pt>
                <c:pt idx="2156">
                  <c:v>5.5011560799999996E-4</c:v>
                </c:pt>
                <c:pt idx="2157">
                  <c:v>5.5047435200000002E-4</c:v>
                </c:pt>
                <c:pt idx="2158">
                  <c:v>5.5094652400000004E-4</c:v>
                </c:pt>
                <c:pt idx="2159">
                  <c:v>5.51515416E-4</c:v>
                </c:pt>
                <c:pt idx="2160">
                  <c:v>5.5127260499999997E-4</c:v>
                </c:pt>
                <c:pt idx="2161">
                  <c:v>5.4636146499999997E-4</c:v>
                </c:pt>
                <c:pt idx="2162">
                  <c:v>5.51538831E-4</c:v>
                </c:pt>
                <c:pt idx="2163">
                  <c:v>5.5040813399999996E-4</c:v>
                </c:pt>
                <c:pt idx="2164">
                  <c:v>5.5087959200000002E-4</c:v>
                </c:pt>
                <c:pt idx="2165">
                  <c:v>5.5122692300000004E-4</c:v>
                </c:pt>
                <c:pt idx="2166">
                  <c:v>5.5337855400000005E-4</c:v>
                </c:pt>
                <c:pt idx="2167">
                  <c:v>5.5298705300000001E-4</c:v>
                </c:pt>
                <c:pt idx="2168">
                  <c:v>5.5099585000000005E-4</c:v>
                </c:pt>
                <c:pt idx="2169">
                  <c:v>5.5088435699999995E-4</c:v>
                </c:pt>
                <c:pt idx="2170">
                  <c:v>5.5290359599999999E-4</c:v>
                </c:pt>
                <c:pt idx="2171">
                  <c:v>5.5228644699999998E-4</c:v>
                </c:pt>
                <c:pt idx="2172">
                  <c:v>5.5312536399999997E-4</c:v>
                </c:pt>
                <c:pt idx="2173">
                  <c:v>5.5290295599999995E-4</c:v>
                </c:pt>
                <c:pt idx="2174">
                  <c:v>5.5088651799999999E-4</c:v>
                </c:pt>
                <c:pt idx="2175">
                  <c:v>5.5343004199999999E-4</c:v>
                </c:pt>
                <c:pt idx="2176">
                  <c:v>5.5175916099999998E-4</c:v>
                </c:pt>
                <c:pt idx="2177">
                  <c:v>5.5320304499999998E-4</c:v>
                </c:pt>
                <c:pt idx="2178">
                  <c:v>5.5331632399999999E-4</c:v>
                </c:pt>
                <c:pt idx="2179">
                  <c:v>5.53269979E-4</c:v>
                </c:pt>
                <c:pt idx="2180">
                  <c:v>5.5075217100000002E-4</c:v>
                </c:pt>
                <c:pt idx="2181">
                  <c:v>5.53594549E-4</c:v>
                </c:pt>
                <c:pt idx="2182">
                  <c:v>5.5480363800000003E-4</c:v>
                </c:pt>
                <c:pt idx="2183">
                  <c:v>5.5447754099999995E-4</c:v>
                </c:pt>
                <c:pt idx="2184">
                  <c:v>5.5341568999999998E-4</c:v>
                </c:pt>
                <c:pt idx="2185">
                  <c:v>5.5350232000000001E-4</c:v>
                </c:pt>
                <c:pt idx="2186">
                  <c:v>5.5480788099999999E-4</c:v>
                </c:pt>
                <c:pt idx="2187">
                  <c:v>5.5932470400000005E-4</c:v>
                </c:pt>
                <c:pt idx="2188">
                  <c:v>5.7283401699999997E-4</c:v>
                </c:pt>
                <c:pt idx="2189">
                  <c:v>5.79145376E-4</c:v>
                </c:pt>
                <c:pt idx="2190">
                  <c:v>5.7584669100000003E-4</c:v>
                </c:pt>
                <c:pt idx="2191">
                  <c:v>5.7396128600000005E-4</c:v>
                </c:pt>
                <c:pt idx="2192">
                  <c:v>5.7241493000000001E-4</c:v>
                </c:pt>
                <c:pt idx="2193">
                  <c:v>5.7136123699999997E-4</c:v>
                </c:pt>
                <c:pt idx="2194">
                  <c:v>5.7279120299999996E-4</c:v>
                </c:pt>
                <c:pt idx="2195">
                  <c:v>5.7086035199999997E-4</c:v>
                </c:pt>
                <c:pt idx="2196">
                  <c:v>5.7282555499999996E-4</c:v>
                </c:pt>
                <c:pt idx="2197">
                  <c:v>5.7222253699999997E-4</c:v>
                </c:pt>
                <c:pt idx="2198">
                  <c:v>5.7190635800000004E-4</c:v>
                </c:pt>
                <c:pt idx="2199">
                  <c:v>5.7172218999999999E-4</c:v>
                </c:pt>
                <c:pt idx="2200">
                  <c:v>5.7128447099999999E-4</c:v>
                </c:pt>
                <c:pt idx="2201">
                  <c:v>5.7260556800000002E-4</c:v>
                </c:pt>
                <c:pt idx="2202">
                  <c:v>5.7238637399999995E-4</c:v>
                </c:pt>
                <c:pt idx="2203">
                  <c:v>5.7257068699999997E-4</c:v>
                </c:pt>
                <c:pt idx="2204">
                  <c:v>5.7759532299999999E-4</c:v>
                </c:pt>
                <c:pt idx="2205">
                  <c:v>5.7281353199999997E-4</c:v>
                </c:pt>
                <c:pt idx="2206">
                  <c:v>5.7269673400000003E-4</c:v>
                </c:pt>
                <c:pt idx="2207">
                  <c:v>5.7261019199999997E-4</c:v>
                </c:pt>
                <c:pt idx="2208">
                  <c:v>5.7209133500000001E-4</c:v>
                </c:pt>
                <c:pt idx="2209">
                  <c:v>5.7716752700000002E-4</c:v>
                </c:pt>
                <c:pt idx="2210">
                  <c:v>5.7215158800000005E-4</c:v>
                </c:pt>
                <c:pt idx="2211">
                  <c:v>5.7221170499999999E-4</c:v>
                </c:pt>
                <c:pt idx="2212">
                  <c:v>5.7240685099999998E-4</c:v>
                </c:pt>
                <c:pt idx="2213">
                  <c:v>5.7698322299999996E-4</c:v>
                </c:pt>
                <c:pt idx="2214">
                  <c:v>5.7256395099999999E-4</c:v>
                </c:pt>
                <c:pt idx="2215">
                  <c:v>5.7289611000000003E-4</c:v>
                </c:pt>
                <c:pt idx="2216">
                  <c:v>5.72394962E-4</c:v>
                </c:pt>
                <c:pt idx="2217">
                  <c:v>5.7875423800000003E-4</c:v>
                </c:pt>
                <c:pt idx="2218">
                  <c:v>5.73544257E-4</c:v>
                </c:pt>
                <c:pt idx="2219">
                  <c:v>5.7320791E-4</c:v>
                </c:pt>
                <c:pt idx="2220">
                  <c:v>5.7315855699999999E-4</c:v>
                </c:pt>
                <c:pt idx="2221">
                  <c:v>5.7240460499999996E-4</c:v>
                </c:pt>
                <c:pt idx="2222">
                  <c:v>5.7238003100000003E-4</c:v>
                </c:pt>
                <c:pt idx="2223">
                  <c:v>5.72073105E-4</c:v>
                </c:pt>
                <c:pt idx="2224">
                  <c:v>5.7229257099999996E-4</c:v>
                </c:pt>
                <c:pt idx="2225">
                  <c:v>5.7101032399999995E-4</c:v>
                </c:pt>
                <c:pt idx="2226">
                  <c:v>5.7293555199999997E-4</c:v>
                </c:pt>
                <c:pt idx="2227">
                  <c:v>5.6768663700000003E-4</c:v>
                </c:pt>
                <c:pt idx="2228">
                  <c:v>5.6821887499999997E-4</c:v>
                </c:pt>
                <c:pt idx="2229">
                  <c:v>5.6791910599999996E-4</c:v>
                </c:pt>
                <c:pt idx="2230">
                  <c:v>5.6658951700000004E-4</c:v>
                </c:pt>
                <c:pt idx="2231">
                  <c:v>5.7105368399999995E-4</c:v>
                </c:pt>
                <c:pt idx="2232">
                  <c:v>5.66986978E-4</c:v>
                </c:pt>
                <c:pt idx="2233">
                  <c:v>5.2749178700000005E-4</c:v>
                </c:pt>
                <c:pt idx="2234">
                  <c:v>4.9741264299999995E-4</c:v>
                </c:pt>
                <c:pt idx="2235">
                  <c:v>4.7035714499999999E-4</c:v>
                </c:pt>
                <c:pt idx="2236">
                  <c:v>4.4300285999999999E-4</c:v>
                </c:pt>
                <c:pt idx="2237">
                  <c:v>4.1919836700000002E-4</c:v>
                </c:pt>
                <c:pt idx="2238">
                  <c:v>3.9874782299999999E-4</c:v>
                </c:pt>
                <c:pt idx="2239">
                  <c:v>3.9617561899999999E-4</c:v>
                </c:pt>
                <c:pt idx="2240">
                  <c:v>3.9683922800000002E-4</c:v>
                </c:pt>
                <c:pt idx="2241">
                  <c:v>4.01852181E-4</c:v>
                </c:pt>
                <c:pt idx="2242">
                  <c:v>3.97349438E-4</c:v>
                </c:pt>
                <c:pt idx="2243">
                  <c:v>4.0186759900000003E-4</c:v>
                </c:pt>
                <c:pt idx="2244">
                  <c:v>4.0105774199999998E-4</c:v>
                </c:pt>
                <c:pt idx="2245">
                  <c:v>4.0171662299999999E-4</c:v>
                </c:pt>
                <c:pt idx="2246">
                  <c:v>3.9685125200000001E-4</c:v>
                </c:pt>
                <c:pt idx="2247">
                  <c:v>4.0190689100000001E-4</c:v>
                </c:pt>
                <c:pt idx="2248">
                  <c:v>3.9748467100000001E-4</c:v>
                </c:pt>
                <c:pt idx="2249">
                  <c:v>4.0168053899999998E-4</c:v>
                </c:pt>
                <c:pt idx="2250">
                  <c:v>4.0192380099999999E-4</c:v>
                </c:pt>
                <c:pt idx="2251">
                  <c:v>4.0170987999999999E-4</c:v>
                </c:pt>
                <c:pt idx="2252">
                  <c:v>4.0165014100000001E-4</c:v>
                </c:pt>
                <c:pt idx="2253">
                  <c:v>4.01870915E-4</c:v>
                </c:pt>
                <c:pt idx="2254">
                  <c:v>4.00210752E-4</c:v>
                </c:pt>
                <c:pt idx="2255">
                  <c:v>3.97393762E-4</c:v>
                </c:pt>
                <c:pt idx="2256">
                  <c:v>3.9701696800000002E-4</c:v>
                </c:pt>
                <c:pt idx="2257">
                  <c:v>3.9706333199999999E-4</c:v>
                </c:pt>
                <c:pt idx="2258">
                  <c:v>3.9671452099999997E-4</c:v>
                </c:pt>
                <c:pt idx="2259">
                  <c:v>4.0104174399999999E-4</c:v>
                </c:pt>
                <c:pt idx="2260">
                  <c:v>4.0169949199999998E-4</c:v>
                </c:pt>
                <c:pt idx="2261">
                  <c:v>4.0111770100000001E-4</c:v>
                </c:pt>
                <c:pt idx="2262">
                  <c:v>3.9698670200000001E-4</c:v>
                </c:pt>
                <c:pt idx="2263">
                  <c:v>3.9699983600000001E-4</c:v>
                </c:pt>
                <c:pt idx="2264">
                  <c:v>4.0166351700000001E-4</c:v>
                </c:pt>
                <c:pt idx="2265">
                  <c:v>4.0188279600000002E-4</c:v>
                </c:pt>
                <c:pt idx="2266">
                  <c:v>4.01672082E-4</c:v>
                </c:pt>
                <c:pt idx="2267">
                  <c:v>4.01608588E-4</c:v>
                </c:pt>
                <c:pt idx="2268">
                  <c:v>4.0126492099999998E-4</c:v>
                </c:pt>
                <c:pt idx="2269">
                  <c:v>4.01276569E-4</c:v>
                </c:pt>
                <c:pt idx="2270">
                  <c:v>3.9552510699999998E-4</c:v>
                </c:pt>
                <c:pt idx="2271">
                  <c:v>3.96808179E-4</c:v>
                </c:pt>
                <c:pt idx="2272">
                  <c:v>4.0015980100000003E-4</c:v>
                </c:pt>
                <c:pt idx="2273">
                  <c:v>3.9765354800000002E-4</c:v>
                </c:pt>
                <c:pt idx="2274">
                  <c:v>3.9573090299999998E-4</c:v>
                </c:pt>
                <c:pt idx="2275">
                  <c:v>3.9334072900000001E-4</c:v>
                </c:pt>
                <c:pt idx="2276">
                  <c:v>4.0015956599999999E-4</c:v>
                </c:pt>
                <c:pt idx="2277">
                  <c:v>3.98735121E-4</c:v>
                </c:pt>
                <c:pt idx="2278">
                  <c:v>4.0028121799999999E-4</c:v>
                </c:pt>
                <c:pt idx="2279">
                  <c:v>4.0044065999999997E-4</c:v>
                </c:pt>
                <c:pt idx="2280">
                  <c:v>4.1636102299999998E-4</c:v>
                </c:pt>
                <c:pt idx="2281">
                  <c:v>3.8396787999999999E-4</c:v>
                </c:pt>
                <c:pt idx="2282">
                  <c:v>4.0398555599999999E-4</c:v>
                </c:pt>
                <c:pt idx="2283">
                  <c:v>4.2571991899999998E-4</c:v>
                </c:pt>
                <c:pt idx="2284">
                  <c:v>4.5061087900000001E-4</c:v>
                </c:pt>
                <c:pt idx="2285">
                  <c:v>4.7517366099999997E-4</c:v>
                </c:pt>
                <c:pt idx="2286">
                  <c:v>5.0250268400000003E-4</c:v>
                </c:pt>
                <c:pt idx="2287">
                  <c:v>5.2962077899999999E-4</c:v>
                </c:pt>
                <c:pt idx="2288">
                  <c:v>5.57405969E-4</c:v>
                </c:pt>
                <c:pt idx="2289">
                  <c:v>5.8597943600000003E-4</c:v>
                </c:pt>
                <c:pt idx="2290">
                  <c:v>6.1358747500000002E-4</c:v>
                </c:pt>
                <c:pt idx="2291">
                  <c:v>6.2984707700000002E-4</c:v>
                </c:pt>
                <c:pt idx="2292">
                  <c:v>6.3732687899999997E-4</c:v>
                </c:pt>
                <c:pt idx="2293">
                  <c:v>6.4222356600000005E-4</c:v>
                </c:pt>
                <c:pt idx="2294">
                  <c:v>6.4281647100000001E-4</c:v>
                </c:pt>
                <c:pt idx="2295">
                  <c:v>6.4458361300000005E-4</c:v>
                </c:pt>
                <c:pt idx="2296">
                  <c:v>6.4426631700000004E-4</c:v>
                </c:pt>
                <c:pt idx="2297">
                  <c:v>6.4258158699999996E-4</c:v>
                </c:pt>
                <c:pt idx="2298">
                  <c:v>6.4297458399999998E-4</c:v>
                </c:pt>
                <c:pt idx="2299">
                  <c:v>6.4219218899999998E-4</c:v>
                </c:pt>
                <c:pt idx="2300">
                  <c:v>6.4216190000000002E-4</c:v>
                </c:pt>
                <c:pt idx="2301">
                  <c:v>6.4201995299999995E-4</c:v>
                </c:pt>
                <c:pt idx="2302">
                  <c:v>6.4201525499999997E-4</c:v>
                </c:pt>
                <c:pt idx="2303">
                  <c:v>6.4160163299999996E-4</c:v>
                </c:pt>
                <c:pt idx="2304">
                  <c:v>6.4074624299999999E-4</c:v>
                </c:pt>
                <c:pt idx="2305">
                  <c:v>6.4358795100000004E-4</c:v>
                </c:pt>
                <c:pt idx="2306">
                  <c:v>6.3696114799999997E-4</c:v>
                </c:pt>
                <c:pt idx="2307">
                  <c:v>6.3958128999999999E-4</c:v>
                </c:pt>
                <c:pt idx="2308">
                  <c:v>6.3778109499999997E-4</c:v>
                </c:pt>
                <c:pt idx="2309">
                  <c:v>6.3714275099999997E-4</c:v>
                </c:pt>
                <c:pt idx="2310">
                  <c:v>6.3710496100000005E-4</c:v>
                </c:pt>
                <c:pt idx="2311">
                  <c:v>6.3682778499999997E-4</c:v>
                </c:pt>
                <c:pt idx="2312">
                  <c:v>6.3710777499999998E-4</c:v>
                </c:pt>
                <c:pt idx="2313">
                  <c:v>6.3709512999999998E-4</c:v>
                </c:pt>
                <c:pt idx="2314">
                  <c:v>6.4148567100000004E-4</c:v>
                </c:pt>
                <c:pt idx="2315">
                  <c:v>6.3538604699999997E-4</c:v>
                </c:pt>
                <c:pt idx="2316">
                  <c:v>6.3428577999999998E-4</c:v>
                </c:pt>
                <c:pt idx="2317">
                  <c:v>6.3895121500000002E-4</c:v>
                </c:pt>
                <c:pt idx="2318">
                  <c:v>6.3441927299999999E-4</c:v>
                </c:pt>
                <c:pt idx="2319">
                  <c:v>6.3445453700000003E-4</c:v>
                </c:pt>
                <c:pt idx="2320">
                  <c:v>6.3399733300000005E-4</c:v>
                </c:pt>
                <c:pt idx="2321">
                  <c:v>6.3453815299999996E-4</c:v>
                </c:pt>
                <c:pt idx="2322">
                  <c:v>6.3903832699999997E-4</c:v>
                </c:pt>
                <c:pt idx="2323">
                  <c:v>6.3356152999999998E-4</c:v>
                </c:pt>
                <c:pt idx="2324">
                  <c:v>6.3797572799999995E-4</c:v>
                </c:pt>
                <c:pt idx="2325">
                  <c:v>6.3378679699999997E-4</c:v>
                </c:pt>
                <c:pt idx="2326">
                  <c:v>6.3339294999999998E-4</c:v>
                </c:pt>
                <c:pt idx="2327">
                  <c:v>6.3613926000000002E-4</c:v>
                </c:pt>
                <c:pt idx="2328">
                  <c:v>6.3585814399999996E-4</c:v>
                </c:pt>
                <c:pt idx="2329">
                  <c:v>6.3301849400000003E-4</c:v>
                </c:pt>
                <c:pt idx="2330">
                  <c:v>6.3573711100000003E-4</c:v>
                </c:pt>
                <c:pt idx="2331">
                  <c:v>6.2338843799999999E-4</c:v>
                </c:pt>
                <c:pt idx="2332">
                  <c:v>6.1536063999999995E-4</c:v>
                </c:pt>
                <c:pt idx="2333">
                  <c:v>5.9122902799999997E-4</c:v>
                </c:pt>
                <c:pt idx="2334">
                  <c:v>5.72982485E-4</c:v>
                </c:pt>
                <c:pt idx="2335">
                  <c:v>5.6130058999999996E-4</c:v>
                </c:pt>
                <c:pt idx="2336">
                  <c:v>5.58153469E-4</c:v>
                </c:pt>
                <c:pt idx="2337">
                  <c:v>5.5380513399999999E-4</c:v>
                </c:pt>
                <c:pt idx="2338">
                  <c:v>5.4884738599999996E-4</c:v>
                </c:pt>
                <c:pt idx="2339">
                  <c:v>5.5197962899999995E-4</c:v>
                </c:pt>
                <c:pt idx="2340">
                  <c:v>5.49601255E-4</c:v>
                </c:pt>
                <c:pt idx="2341">
                  <c:v>5.4998819200000005E-4</c:v>
                </c:pt>
                <c:pt idx="2342">
                  <c:v>5.4972091000000001E-4</c:v>
                </c:pt>
                <c:pt idx="2343">
                  <c:v>5.5009671000000001E-4</c:v>
                </c:pt>
                <c:pt idx="2344">
                  <c:v>5.4980200700000003E-4</c:v>
                </c:pt>
                <c:pt idx="2345">
                  <c:v>5.5013060499999999E-4</c:v>
                </c:pt>
                <c:pt idx="2346">
                  <c:v>5.4952404199999996E-4</c:v>
                </c:pt>
                <c:pt idx="2347">
                  <c:v>5.5040544299999998E-4</c:v>
                </c:pt>
                <c:pt idx="2348">
                  <c:v>5.5133388900000001E-4</c:v>
                </c:pt>
                <c:pt idx="2349">
                  <c:v>5.5092564399999999E-4</c:v>
                </c:pt>
                <c:pt idx="2350">
                  <c:v>5.4778259600000003E-4</c:v>
                </c:pt>
                <c:pt idx="2351">
                  <c:v>5.50215828E-4</c:v>
                </c:pt>
                <c:pt idx="2352">
                  <c:v>5.5216409400000001E-4</c:v>
                </c:pt>
                <c:pt idx="2353">
                  <c:v>5.5083599699999998E-4</c:v>
                </c:pt>
                <c:pt idx="2354">
                  <c:v>5.51954898E-4</c:v>
                </c:pt>
                <c:pt idx="2355">
                  <c:v>5.5084056700000004E-4</c:v>
                </c:pt>
                <c:pt idx="2356">
                  <c:v>5.5225588800000001E-4</c:v>
                </c:pt>
                <c:pt idx="2357">
                  <c:v>5.5066953499999997E-4</c:v>
                </c:pt>
                <c:pt idx="2358">
                  <c:v>5.51832063E-4</c:v>
                </c:pt>
                <c:pt idx="2359">
                  <c:v>5.5443229400000001E-4</c:v>
                </c:pt>
                <c:pt idx="2360">
                  <c:v>5.5229492700000003E-4</c:v>
                </c:pt>
                <c:pt idx="2361">
                  <c:v>5.5456828200000003E-4</c:v>
                </c:pt>
                <c:pt idx="2362">
                  <c:v>5.5455712600000005E-4</c:v>
                </c:pt>
                <c:pt idx="2363">
                  <c:v>5.54705125E-4</c:v>
                </c:pt>
                <c:pt idx="2364">
                  <c:v>5.5430192E-4</c:v>
                </c:pt>
                <c:pt idx="2365">
                  <c:v>5.5641611399999999E-4</c:v>
                </c:pt>
                <c:pt idx="2366">
                  <c:v>5.56974465E-4</c:v>
                </c:pt>
                <c:pt idx="2367">
                  <c:v>5.5720740000000002E-4</c:v>
                </c:pt>
                <c:pt idx="2368">
                  <c:v>5.5712546999999997E-4</c:v>
                </c:pt>
                <c:pt idx="2369">
                  <c:v>5.5696288899999996E-4</c:v>
                </c:pt>
                <c:pt idx="2370">
                  <c:v>5.5710959E-4</c:v>
                </c:pt>
                <c:pt idx="2371">
                  <c:v>5.5661026900000004E-4</c:v>
                </c:pt>
              </c:numCache>
            </c:numRef>
          </c:yVal>
          <c:smooth val="0"/>
          <c:extLst>
            <c:ext xmlns:c16="http://schemas.microsoft.com/office/drawing/2014/chart" uri="{C3380CC4-5D6E-409C-BE32-E72D297353CC}">
              <c16:uniqueId val="{00000004-EE74-493C-8FEF-381D048446D5}"/>
            </c:ext>
          </c:extLst>
        </c:ser>
        <c:dLbls>
          <c:showLegendKey val="0"/>
          <c:showVal val="0"/>
          <c:showCatName val="0"/>
          <c:showSerName val="0"/>
          <c:showPercent val="0"/>
          <c:showBubbleSize val="0"/>
        </c:dLbls>
        <c:axId val="1605346688"/>
        <c:axId val="1605338784"/>
      </c:scatterChart>
      <c:valAx>
        <c:axId val="1605310496"/>
        <c:scaling>
          <c:orientation val="minMax"/>
          <c:max val="44904"/>
          <c:min val="44896"/>
        </c:scaling>
        <c:delete val="0"/>
        <c:axPos val="b"/>
        <c:majorGridlines>
          <c:spPr>
            <a:ln w="9525" cap="flat" cmpd="sng" algn="ctr">
              <a:solidFill>
                <a:schemeClr val="tx1">
                  <a:lumMod val="15000"/>
                  <a:lumOff val="85000"/>
                </a:schemeClr>
              </a:solidFill>
              <a:round/>
            </a:ln>
            <a:effectLst/>
          </c:spPr>
        </c:majorGridlines>
        <c:numFmt formatCode="m/d/yyyy\ h:mm" sourceLinked="1"/>
        <c:majorTickMark val="none"/>
        <c:minorTickMark val="none"/>
        <c:tickLblPos val="nextTo"/>
        <c:spPr>
          <a:noFill/>
          <a:ln w="9525" cap="flat" cmpd="sng" algn="ctr">
            <a:solidFill>
              <a:schemeClr val="tx1">
                <a:lumMod val="25000"/>
                <a:lumOff val="75000"/>
              </a:schemeClr>
            </a:solidFill>
            <a:round/>
          </a:ln>
          <a:effectLst/>
        </c:spPr>
        <c:txPr>
          <a:bodyPr rot="-2700000" spcFirstLastPara="1" vertOverflow="ellipsis"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crossAx val="1605305504"/>
        <c:crosses val="autoZero"/>
        <c:crossBetween val="midCat"/>
      </c:valAx>
      <c:valAx>
        <c:axId val="1605305504"/>
        <c:scaling>
          <c:orientation val="minMax"/>
          <c:max val="600"/>
        </c:scaling>
        <c:delete val="0"/>
        <c:axPos val="l"/>
        <c:majorGridlines>
          <c:spPr>
            <a:ln w="12700" cap="flat" cmpd="sng" algn="ctr">
              <a:solidFill>
                <a:schemeClr val="tx1"/>
              </a:solidFill>
              <a:round/>
            </a:ln>
            <a:effectLst/>
          </c:spPr>
        </c:majorGridlines>
        <c:title>
          <c:tx>
            <c:rich>
              <a:bodyPr rot="-5400000" spcFirstLastPara="1" vertOverflow="ellipsis" vert="horz" wrap="square" anchor="ctr" anchorCtr="1"/>
              <a:lstStyle/>
              <a:p>
                <a:pPr>
                  <a:defRPr sz="1400" b="0" i="0" u="none" strike="noStrike" kern="1200" baseline="0">
                    <a:solidFill>
                      <a:srgbClr val="0C1FD8"/>
                    </a:solidFill>
                    <a:latin typeface="+mn-lt"/>
                    <a:ea typeface="+mn-ea"/>
                    <a:cs typeface="+mn-cs"/>
                  </a:defRPr>
                </a:pPr>
                <a:r>
                  <a:rPr lang="en-GB" sz="1400" b="1">
                    <a:solidFill>
                      <a:srgbClr val="0C1FD8"/>
                    </a:solidFill>
                  </a:rPr>
                  <a:t>CO</a:t>
                </a:r>
                <a:r>
                  <a:rPr lang="en-GB" sz="1400" b="1" baseline="-25000">
                    <a:solidFill>
                      <a:srgbClr val="0C1FD8"/>
                    </a:solidFill>
                  </a:rPr>
                  <a:t>2</a:t>
                </a:r>
                <a:r>
                  <a:rPr lang="en-GB" sz="1400" b="1">
                    <a:solidFill>
                      <a:srgbClr val="0C1FD8"/>
                    </a:solidFill>
                  </a:rPr>
                  <a:t> concentration (ppm)</a:t>
                </a:r>
              </a:p>
            </c:rich>
          </c:tx>
          <c:layout>
            <c:manualLayout>
              <c:xMode val="edge"/>
              <c:yMode val="edge"/>
              <c:x val="2.8022458041453601E-2"/>
              <c:y val="0.10195244690204656"/>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rgbClr val="0C1FD8"/>
                  </a:solidFill>
                  <a:latin typeface="+mn-lt"/>
                  <a:ea typeface="+mn-ea"/>
                  <a:cs typeface="+mn-cs"/>
                </a:defRPr>
              </a:pPr>
              <a:endParaRPr lang="en-US"/>
            </a:p>
          </c:txPr>
        </c:title>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1600" b="1" i="0" u="none" strike="noStrike" kern="1200" baseline="0">
                <a:solidFill>
                  <a:srgbClr val="0C1FD8"/>
                </a:solidFill>
                <a:latin typeface="+mn-lt"/>
                <a:ea typeface="+mn-ea"/>
                <a:cs typeface="+mn-cs"/>
              </a:defRPr>
            </a:pPr>
            <a:endParaRPr lang="en-US"/>
          </a:p>
        </c:txPr>
        <c:crossAx val="1605310496"/>
        <c:crosses val="autoZero"/>
        <c:crossBetween val="midCat"/>
        <c:majorUnit val="100"/>
        <c:minorUnit val="50"/>
      </c:valAx>
      <c:valAx>
        <c:axId val="1605338784"/>
        <c:scaling>
          <c:orientation val="minMax"/>
          <c:min val="0"/>
        </c:scaling>
        <c:delete val="0"/>
        <c:axPos val="r"/>
        <c:title>
          <c:tx>
            <c:rich>
              <a:bodyPr rot="-5400000" spcFirstLastPara="1" vertOverflow="ellipsis" vert="horz" wrap="square" anchor="ctr" anchorCtr="1"/>
              <a:lstStyle/>
              <a:p>
                <a:pPr>
                  <a:defRPr sz="1400" b="0" i="0" u="none" strike="noStrike" kern="1200" baseline="0">
                    <a:solidFill>
                      <a:srgbClr val="C00000"/>
                    </a:solidFill>
                    <a:latin typeface="+mn-lt"/>
                    <a:ea typeface="+mn-ea"/>
                    <a:cs typeface="+mn-cs"/>
                  </a:defRPr>
                </a:pPr>
                <a:r>
                  <a:rPr lang="en-GB" sz="1400" b="1" i="0" baseline="0" dirty="0">
                    <a:solidFill>
                      <a:srgbClr val="C00000"/>
                    </a:solidFill>
                    <a:effectLst/>
                  </a:rPr>
                  <a:t>C</a:t>
                </a:r>
                <a:r>
                  <a:rPr lang="en-GB" sz="1400" b="1" i="0" baseline="-25000" dirty="0">
                    <a:solidFill>
                      <a:srgbClr val="C00000"/>
                    </a:solidFill>
                    <a:effectLst/>
                  </a:rPr>
                  <a:t>3</a:t>
                </a:r>
                <a:r>
                  <a:rPr lang="en-GB" sz="1400" b="1" i="0" baseline="0" dirty="0">
                    <a:solidFill>
                      <a:srgbClr val="C00000"/>
                    </a:solidFill>
                    <a:effectLst/>
                  </a:rPr>
                  <a:t>F</a:t>
                </a:r>
                <a:r>
                  <a:rPr lang="en-GB" sz="1400" b="1" i="0" u="none" strike="noStrike" baseline="-25000" dirty="0">
                    <a:solidFill>
                      <a:srgbClr val="C00000"/>
                    </a:solidFill>
                    <a:effectLst/>
                  </a:rPr>
                  <a:t>8</a:t>
                </a:r>
                <a:r>
                  <a:rPr lang="en-GB" sz="1400" b="1" i="0" baseline="0" dirty="0">
                    <a:solidFill>
                      <a:srgbClr val="C00000"/>
                    </a:solidFill>
                    <a:effectLst/>
                  </a:rPr>
                  <a:t> concentration (%)</a:t>
                </a:r>
                <a:endParaRPr lang="en-GB" sz="1400" b="1" dirty="0">
                  <a:solidFill>
                    <a:srgbClr val="C00000"/>
                  </a:solidFill>
                  <a:effectLst/>
                </a:endParaRPr>
              </a:p>
            </c:rich>
          </c:tx>
          <c:layout>
            <c:manualLayout>
              <c:xMode val="edge"/>
              <c:yMode val="edge"/>
              <c:x val="0.93495122870012659"/>
              <c:y val="0.12560809517515573"/>
            </c:manualLayout>
          </c:layout>
          <c:overlay val="0"/>
          <c:spPr>
            <a:noFill/>
            <a:ln>
              <a:noFill/>
            </a:ln>
            <a:effectLst/>
          </c:spPr>
          <c:txPr>
            <a:bodyPr rot="-5400000" spcFirstLastPara="1" vertOverflow="ellipsis" vert="horz" wrap="square" anchor="ctr" anchorCtr="1"/>
            <a:lstStyle/>
            <a:p>
              <a:pPr>
                <a:defRPr sz="1400" b="0" i="0" u="none" strike="noStrike" kern="1200" baseline="0">
                  <a:solidFill>
                    <a:srgbClr val="C00000"/>
                  </a:solidFill>
                  <a:latin typeface="+mn-lt"/>
                  <a:ea typeface="+mn-ea"/>
                  <a:cs typeface="+mn-cs"/>
                </a:defRPr>
              </a:pPr>
              <a:endParaRPr lang="en-US"/>
            </a:p>
          </c:txPr>
        </c:title>
        <c:numFmt formatCode="#,##0.0000" sourceLinked="0"/>
        <c:majorTickMark val="out"/>
        <c:minorTickMark val="none"/>
        <c:tickLblPos val="nextTo"/>
        <c:spPr>
          <a:noFill/>
          <a:ln w="12700" cap="flat" cmpd="sng" algn="ctr">
            <a:solidFill>
              <a:schemeClr val="tx1"/>
            </a:solidFill>
            <a:round/>
          </a:ln>
          <a:effectLst/>
        </c:spPr>
        <c:txPr>
          <a:bodyPr rot="-60000000" spcFirstLastPara="1" vertOverflow="ellipsis" vert="horz" wrap="square" anchor="ctr" anchorCtr="1"/>
          <a:lstStyle/>
          <a:p>
            <a:pPr>
              <a:defRPr sz="1600" b="1" i="0" u="none" strike="noStrike" kern="1200" baseline="0">
                <a:solidFill>
                  <a:srgbClr val="C00000"/>
                </a:solidFill>
                <a:latin typeface="+mn-lt"/>
                <a:ea typeface="+mn-ea"/>
                <a:cs typeface="+mn-cs"/>
              </a:defRPr>
            </a:pPr>
            <a:endParaRPr lang="en-US"/>
          </a:p>
        </c:txPr>
        <c:crossAx val="1605346688"/>
        <c:crosses val="max"/>
        <c:crossBetween val="midCat"/>
        <c:majorUnit val="1.0000000000000003E-4"/>
      </c:valAx>
      <c:valAx>
        <c:axId val="1605346688"/>
        <c:scaling>
          <c:orientation val="minMax"/>
        </c:scaling>
        <c:delete val="1"/>
        <c:axPos val="b"/>
        <c:numFmt formatCode="m/d/yyyy\ h:mm" sourceLinked="1"/>
        <c:majorTickMark val="out"/>
        <c:minorTickMark val="none"/>
        <c:tickLblPos val="nextTo"/>
        <c:crossAx val="1605338784"/>
        <c:crosses val="autoZero"/>
        <c:crossBetween val="midCat"/>
      </c:valAx>
      <c:spPr>
        <a:noFill/>
        <a:ln>
          <a:solidFill>
            <a:schemeClr val="tx1"/>
          </a:solidFill>
        </a:ln>
        <a:effectLst/>
      </c:spPr>
    </c:plotArea>
    <c:legend>
      <c:legendPos val="b"/>
      <c:layout>
        <c:manualLayout>
          <c:xMode val="edge"/>
          <c:yMode val="edge"/>
          <c:x val="7.2452831700944173E-2"/>
          <c:y val="0.8732905775918447"/>
          <c:w val="0.61588653960213524"/>
          <c:h val="0.10905031547693261"/>
        </c:manualLayout>
      </c:layout>
      <c:overlay val="0"/>
      <c:spPr>
        <a:noFill/>
        <a:ln>
          <a:noFill/>
        </a:ln>
        <a:effectLst/>
      </c:spPr>
      <c:txPr>
        <a:bodyPr rot="0" spcFirstLastPara="1" vertOverflow="ellipsis" vert="horz" wrap="square" anchor="ctr" anchorCtr="1"/>
        <a:lstStyle/>
        <a:p>
          <a:pPr>
            <a:defRPr sz="1200" b="1" i="0" u="none" strike="noStrike" kern="1200" baseline="0">
              <a:solidFill>
                <a:schemeClr val="tx1">
                  <a:lumMod val="65000"/>
                  <a:lumOff val="35000"/>
                </a:schemeClr>
              </a:solidFill>
              <a:latin typeface="+mn-lt"/>
              <a:ea typeface="+mn-ea"/>
              <a:cs typeface="+mn-cs"/>
            </a:defRPr>
          </a:pPr>
          <a:endParaRPr lang="en-US"/>
        </a:p>
      </c:txPr>
    </c:legend>
    <c:plotVisOnly val="1"/>
    <c:dispBlanksAs val="gap"/>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drawings/drawing1.xml><?xml version="1.0" encoding="utf-8"?>
<c:userShapes xmlns:c="http://schemas.openxmlformats.org/drawingml/2006/chart">
  <cdr:relSizeAnchor xmlns:cdr="http://schemas.openxmlformats.org/drawingml/2006/chartDrawing">
    <cdr:from>
      <cdr:x>0.32285</cdr:x>
      <cdr:y>0.92553</cdr:y>
    </cdr:from>
    <cdr:to>
      <cdr:x>0.73269</cdr:x>
      <cdr:y>1</cdr:y>
    </cdr:to>
    <cdr:sp macro="" textlink="">
      <cdr:nvSpPr>
        <cdr:cNvPr id="2" name="CustomShape 4"/>
        <cdr:cNvSpPr/>
      </cdr:nvSpPr>
      <cdr:spPr>
        <a:xfrm xmlns:a="http://schemas.openxmlformats.org/drawingml/2006/main">
          <a:off x="2804440" y="5745640"/>
          <a:ext cx="3560040" cy="364680"/>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cdr:style>
      <cdr:txBody>
        <a:bodyPr xmlns:a="http://schemas.openxmlformats.org/drawingml/2006/main" wrap="none" lIns="90000" tIns="45000" rIns="90000" bIns="4500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nSpc>
              <a:spcPct val="100000"/>
            </a:lnSpc>
          </a:pPr>
          <a:r>
            <a:rPr lang="en-GB" sz="1800" b="1" strike="noStrike" spc="-1" dirty="0">
              <a:solidFill>
                <a:srgbClr val="000000"/>
              </a:solidFill>
              <a:latin typeface="Arial"/>
              <a:ea typeface="DejaVu Sans"/>
            </a:rPr>
            <a:t>Measured Sound Velocity (m/s)</a:t>
          </a:r>
          <a:endParaRPr lang="en-GB" sz="1800" b="0" strike="noStrike" spc="-1" dirty="0">
            <a:latin typeface="Arial"/>
          </a:endParaRPr>
        </a:p>
      </cdr:txBody>
    </cdr:sp>
  </cdr:relSizeAnchor>
  <cdr:relSizeAnchor xmlns:cdr="http://schemas.openxmlformats.org/drawingml/2006/chartDrawing">
    <cdr:from>
      <cdr:x>0.00932</cdr:x>
      <cdr:y>0.15821</cdr:y>
    </cdr:from>
    <cdr:to>
      <cdr:x>0.05127</cdr:x>
      <cdr:y>0.85142</cdr:y>
    </cdr:to>
    <cdr:sp macro="" textlink="">
      <cdr:nvSpPr>
        <cdr:cNvPr id="3" name="CustomShape 2"/>
        <cdr:cNvSpPr/>
      </cdr:nvSpPr>
      <cdr:spPr>
        <a:xfrm xmlns:a="http://schemas.openxmlformats.org/drawingml/2006/main" rot="16200000">
          <a:off x="-1434059" y="2289780"/>
          <a:ext cx="3394440" cy="364320"/>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cdr:style>
      <cdr:txBody>
        <a:bodyPr xmlns:a="http://schemas.openxmlformats.org/drawingml/2006/main" wrap="none" lIns="90000" tIns="45000" rIns="90000" bIns="4500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nSpc>
              <a:spcPct val="100000"/>
            </a:lnSpc>
          </a:pPr>
          <a:r>
            <a:rPr lang="en-GB" sz="1800" b="1" strike="noStrike" spc="-1" dirty="0">
              <a:solidFill>
                <a:srgbClr val="000000"/>
              </a:solidFill>
              <a:latin typeface="Arial"/>
              <a:ea typeface="DejaVu Sans"/>
            </a:rPr>
            <a:t>Cherenkov</a:t>
          </a:r>
          <a:r>
            <a:rPr lang="en-GB" sz="1800" b="0" strike="noStrike" spc="-1" dirty="0">
              <a:solidFill>
                <a:srgbClr val="000000"/>
              </a:solidFill>
              <a:latin typeface="Arial"/>
              <a:ea typeface="DejaVu Sans"/>
            </a:rPr>
            <a:t> </a:t>
          </a:r>
          <a:r>
            <a:rPr lang="en-GB" sz="1800" b="1" strike="noStrike" spc="-1" dirty="0">
              <a:solidFill>
                <a:srgbClr val="000000"/>
              </a:solidFill>
              <a:latin typeface="Arial"/>
              <a:ea typeface="DejaVu Sans"/>
            </a:rPr>
            <a:t>Threshold (GeV/c)</a:t>
          </a:r>
          <a:endParaRPr lang="en-GB" sz="1800" b="0" strike="noStrike" spc="-1" dirty="0">
            <a:latin typeface="Arial"/>
          </a:endParaRPr>
        </a:p>
      </cdr:txBody>
    </cdr:sp>
  </cdr:relSizeAnchor>
</c:userShapes>
</file>

<file path=ppt/drawings/drawing2.xml><?xml version="1.0" encoding="utf-8"?>
<c:userShapes xmlns:c="http://schemas.openxmlformats.org/drawingml/2006/chart">
  <cdr:relSizeAnchor xmlns:cdr="http://schemas.openxmlformats.org/drawingml/2006/chartDrawing">
    <cdr:from>
      <cdr:x>0.32285</cdr:x>
      <cdr:y>0.92553</cdr:y>
    </cdr:from>
    <cdr:to>
      <cdr:x>0.73269</cdr:x>
      <cdr:y>1</cdr:y>
    </cdr:to>
    <cdr:sp macro="" textlink="">
      <cdr:nvSpPr>
        <cdr:cNvPr id="2" name="CustomShape 4"/>
        <cdr:cNvSpPr/>
      </cdr:nvSpPr>
      <cdr:spPr>
        <a:xfrm xmlns:a="http://schemas.openxmlformats.org/drawingml/2006/main">
          <a:off x="2804440" y="5745640"/>
          <a:ext cx="3560040" cy="364680"/>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cdr:style>
      <cdr:txBody>
        <a:bodyPr xmlns:a="http://schemas.openxmlformats.org/drawingml/2006/main" wrap="none" lIns="90000" tIns="45000" rIns="90000" bIns="4500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nSpc>
              <a:spcPct val="100000"/>
            </a:lnSpc>
          </a:pPr>
          <a:r>
            <a:rPr lang="en-GB" sz="1800" b="1" strike="noStrike" spc="-1" dirty="0">
              <a:solidFill>
                <a:srgbClr val="000000"/>
              </a:solidFill>
              <a:latin typeface="Arial"/>
              <a:ea typeface="DejaVu Sans"/>
            </a:rPr>
            <a:t>Measured Sound Velocity (m/s)</a:t>
          </a:r>
          <a:endParaRPr lang="en-GB" sz="1800" b="0" strike="noStrike" spc="-1" dirty="0">
            <a:latin typeface="Arial"/>
          </a:endParaRPr>
        </a:p>
      </cdr:txBody>
    </cdr:sp>
  </cdr:relSizeAnchor>
  <cdr:relSizeAnchor xmlns:cdr="http://schemas.openxmlformats.org/drawingml/2006/chartDrawing">
    <cdr:from>
      <cdr:x>0.00932</cdr:x>
      <cdr:y>0.15821</cdr:y>
    </cdr:from>
    <cdr:to>
      <cdr:x>0.05127</cdr:x>
      <cdr:y>0.85142</cdr:y>
    </cdr:to>
    <cdr:sp macro="" textlink="">
      <cdr:nvSpPr>
        <cdr:cNvPr id="3" name="CustomShape 2"/>
        <cdr:cNvSpPr/>
      </cdr:nvSpPr>
      <cdr:spPr>
        <a:xfrm xmlns:a="http://schemas.openxmlformats.org/drawingml/2006/main" rot="16200000">
          <a:off x="-1434059" y="2289780"/>
          <a:ext cx="3394440" cy="364320"/>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cdr:style>
      <cdr:txBody>
        <a:bodyPr xmlns:a="http://schemas.openxmlformats.org/drawingml/2006/main" wrap="none" lIns="90000" tIns="45000" rIns="90000" bIns="4500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nSpc>
              <a:spcPct val="100000"/>
            </a:lnSpc>
          </a:pPr>
          <a:r>
            <a:rPr lang="en-GB" sz="1800" b="1" strike="noStrike" spc="-1" dirty="0">
              <a:solidFill>
                <a:srgbClr val="000000"/>
              </a:solidFill>
              <a:latin typeface="Arial"/>
              <a:ea typeface="DejaVu Sans"/>
            </a:rPr>
            <a:t>Cherenkov</a:t>
          </a:r>
          <a:r>
            <a:rPr lang="en-GB" sz="1800" b="0" strike="noStrike" spc="-1" dirty="0">
              <a:solidFill>
                <a:srgbClr val="000000"/>
              </a:solidFill>
              <a:latin typeface="Arial"/>
              <a:ea typeface="DejaVu Sans"/>
            </a:rPr>
            <a:t> </a:t>
          </a:r>
          <a:r>
            <a:rPr lang="en-GB" sz="1800" b="1" strike="noStrike" spc="-1" dirty="0">
              <a:solidFill>
                <a:srgbClr val="000000"/>
              </a:solidFill>
              <a:latin typeface="Arial"/>
              <a:ea typeface="DejaVu Sans"/>
            </a:rPr>
            <a:t>Threshold (GeV/c)</a:t>
          </a:r>
          <a:endParaRPr lang="en-GB" sz="1800" b="0" strike="noStrike" spc="-1" dirty="0">
            <a:latin typeface="Arial"/>
          </a:endParaRPr>
        </a:p>
      </cdr:txBody>
    </cdr:sp>
  </cdr:relSizeAnchor>
</c:userShapes>
</file>

<file path=ppt/drawings/drawing3.xml><?xml version="1.0" encoding="utf-8"?>
<c:userShapes xmlns:c="http://schemas.openxmlformats.org/drawingml/2006/chart">
  <cdr:relSizeAnchor xmlns:cdr="http://schemas.openxmlformats.org/drawingml/2006/chartDrawing">
    <cdr:from>
      <cdr:x>0.32285</cdr:x>
      <cdr:y>0.92553</cdr:y>
    </cdr:from>
    <cdr:to>
      <cdr:x>0.73269</cdr:x>
      <cdr:y>1</cdr:y>
    </cdr:to>
    <cdr:sp macro="" textlink="">
      <cdr:nvSpPr>
        <cdr:cNvPr id="2" name="CustomShape 4"/>
        <cdr:cNvSpPr/>
      </cdr:nvSpPr>
      <cdr:spPr>
        <a:xfrm xmlns:a="http://schemas.openxmlformats.org/drawingml/2006/main">
          <a:off x="2804440" y="5745640"/>
          <a:ext cx="3560040" cy="364680"/>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cdr:style>
      <cdr:txBody>
        <a:bodyPr xmlns:a="http://schemas.openxmlformats.org/drawingml/2006/main" wrap="none" lIns="90000" tIns="45000" rIns="90000" bIns="4500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nSpc>
              <a:spcPct val="100000"/>
            </a:lnSpc>
          </a:pPr>
          <a:r>
            <a:rPr lang="en-GB" sz="1800" b="1" strike="noStrike" spc="-1" dirty="0">
              <a:solidFill>
                <a:srgbClr val="000000"/>
              </a:solidFill>
              <a:latin typeface="Arial"/>
              <a:ea typeface="DejaVu Sans"/>
            </a:rPr>
            <a:t>Measured Sound Velocity (m/s)</a:t>
          </a:r>
          <a:endParaRPr lang="en-GB" sz="1800" b="0" strike="noStrike" spc="-1" dirty="0">
            <a:latin typeface="Arial"/>
          </a:endParaRPr>
        </a:p>
      </cdr:txBody>
    </cdr:sp>
  </cdr:relSizeAnchor>
  <cdr:relSizeAnchor xmlns:cdr="http://schemas.openxmlformats.org/drawingml/2006/chartDrawing">
    <cdr:from>
      <cdr:x>0.00932</cdr:x>
      <cdr:y>0.15821</cdr:y>
    </cdr:from>
    <cdr:to>
      <cdr:x>0.05127</cdr:x>
      <cdr:y>0.85142</cdr:y>
    </cdr:to>
    <cdr:sp macro="" textlink="">
      <cdr:nvSpPr>
        <cdr:cNvPr id="3" name="CustomShape 2"/>
        <cdr:cNvSpPr/>
      </cdr:nvSpPr>
      <cdr:spPr>
        <a:xfrm xmlns:a="http://schemas.openxmlformats.org/drawingml/2006/main" rot="16200000">
          <a:off x="-1434059" y="2289780"/>
          <a:ext cx="3394440" cy="364320"/>
        </a:xfrm>
        <a:prstGeom xmlns:a="http://schemas.openxmlformats.org/drawingml/2006/main" prst="rect">
          <a:avLst/>
        </a:prstGeom>
        <a:noFill xmlns:a="http://schemas.openxmlformats.org/drawingml/2006/main"/>
        <a:ln xmlns:a="http://schemas.openxmlformats.org/drawingml/2006/main">
          <a:noFill/>
        </a:ln>
      </cdr:spPr>
      <cdr:style>
        <a:lnRef xmlns:a="http://schemas.openxmlformats.org/drawingml/2006/main" idx="0">
          <a:scrgbClr r="0" g="0" b="0"/>
        </a:lnRef>
        <a:fillRef xmlns:a="http://schemas.openxmlformats.org/drawingml/2006/main" idx="0">
          <a:scrgbClr r="0" g="0" b="0"/>
        </a:fillRef>
        <a:effectRef xmlns:a="http://schemas.openxmlformats.org/drawingml/2006/main" idx="0">
          <a:scrgbClr r="0" g="0" b="0"/>
        </a:effectRef>
        <a:fontRef xmlns:a="http://schemas.openxmlformats.org/drawingml/2006/main" idx="minor"/>
      </cdr:style>
      <cdr:txBody>
        <a:bodyPr xmlns:a="http://schemas.openxmlformats.org/drawingml/2006/main" wrap="none" lIns="90000" tIns="45000" rIns="90000" bIns="45000">
          <a:spAutoFit/>
        </a:bodyPr>
        <a:lstStyle xmlns:a="http://schemas.openxmlformats.org/drawingml/2006/main">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xmlns:a="http://schemas.openxmlformats.org/drawingml/2006/main">
          <a:pPr>
            <a:lnSpc>
              <a:spcPct val="100000"/>
            </a:lnSpc>
          </a:pPr>
          <a:r>
            <a:rPr lang="en-GB" sz="1800" b="1" strike="noStrike" spc="-1" dirty="0">
              <a:solidFill>
                <a:srgbClr val="000000"/>
              </a:solidFill>
              <a:latin typeface="Arial"/>
              <a:ea typeface="DejaVu Sans"/>
            </a:rPr>
            <a:t>Cherenkov</a:t>
          </a:r>
          <a:r>
            <a:rPr lang="en-GB" sz="1800" b="0" strike="noStrike" spc="-1" dirty="0">
              <a:solidFill>
                <a:srgbClr val="000000"/>
              </a:solidFill>
              <a:latin typeface="Arial"/>
              <a:ea typeface="DejaVu Sans"/>
            </a:rPr>
            <a:t> </a:t>
          </a:r>
          <a:r>
            <a:rPr lang="en-GB" sz="1800" b="1" strike="noStrike" spc="-1" dirty="0">
              <a:solidFill>
                <a:srgbClr val="000000"/>
              </a:solidFill>
              <a:latin typeface="Arial"/>
              <a:ea typeface="DejaVu Sans"/>
            </a:rPr>
            <a:t>Threshold (GeV/c)</a:t>
          </a:r>
          <a:endParaRPr lang="en-GB" sz="1800" b="0" strike="noStrike" spc="-1" dirty="0">
            <a:latin typeface="Arial"/>
          </a:endParaRPr>
        </a:p>
      </cdr:txBody>
    </cdr:sp>
  </cdr:relSizeAnchor>
</c:userShape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Espace réservé de l'en-tête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Espace réservé de la date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294B577B-8989-4B1E-AAFF-BF4D13BF5B66}" type="datetimeFigureOut">
              <a:rPr lang="en-GB" smtClean="0"/>
              <a:t>21/10/2024</a:t>
            </a:fld>
            <a:endParaRPr lang="en-GB"/>
          </a:p>
        </p:txBody>
      </p:sp>
      <p:sp>
        <p:nvSpPr>
          <p:cNvPr id="4" name="Espace réservé du pied de page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Espace réservé du numéro de diapositive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4C357ACD-2835-4E62-979E-32D55374B7DB}" type="slidenum">
              <a:rPr lang="en-GB" smtClean="0"/>
              <a:t>‹#›</a:t>
            </a:fld>
            <a:endParaRPr lang="en-GB"/>
          </a:p>
        </p:txBody>
      </p:sp>
    </p:spTree>
    <p:extLst>
      <p:ext uri="{BB962C8B-B14F-4D97-AF65-F5344CB8AC3E}">
        <p14:creationId xmlns:p14="http://schemas.microsoft.com/office/powerpoint/2010/main" val="4084526507"/>
      </p:ext>
    </p:extLst>
  </p:cSld>
  <p:clrMap bg1="lt1" tx1="dk1" bg2="lt2" tx2="dk2" accent1="accent1" accent2="accent2" accent3="accent3" accent4="accent4" accent5="accent5" accent6="accent6" hlink="hlink" folHlink="folHlink"/>
  <p:hf sldNum="0" hd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431" name="PlaceHolder 1"/>
          <p:cNvSpPr>
            <a:spLocks noGrp="1" noRot="1" noChangeAspect="1"/>
          </p:cNvSpPr>
          <p:nvPr>
            <p:ph type="sldImg"/>
          </p:nvPr>
        </p:nvSpPr>
        <p:spPr>
          <a:xfrm>
            <a:off x="216000" y="812520"/>
            <a:ext cx="7127280" cy="4008960"/>
          </a:xfrm>
          <a:prstGeom prst="rect">
            <a:avLst/>
          </a:prstGeom>
        </p:spPr>
        <p:txBody>
          <a:bodyPr lIns="0" tIns="0" rIns="0" bIns="0" anchor="ctr">
            <a:noAutofit/>
          </a:bodyPr>
          <a:lstStyle/>
          <a:p>
            <a:r>
              <a:rPr lang="en-US" sz="1800" b="0" strike="noStrike" spc="-1">
                <a:solidFill>
                  <a:srgbClr val="000000"/>
                </a:solidFill>
                <a:latin typeface="Arial"/>
              </a:rPr>
              <a:t>Click to move the slide</a:t>
            </a:r>
          </a:p>
        </p:txBody>
      </p:sp>
      <p:sp>
        <p:nvSpPr>
          <p:cNvPr id="432" name="PlaceHolder 2"/>
          <p:cNvSpPr>
            <a:spLocks noGrp="1"/>
          </p:cNvSpPr>
          <p:nvPr>
            <p:ph type="body"/>
          </p:nvPr>
        </p:nvSpPr>
        <p:spPr>
          <a:xfrm>
            <a:off x="756000" y="5078520"/>
            <a:ext cx="6047640" cy="4811040"/>
          </a:xfrm>
          <a:prstGeom prst="rect">
            <a:avLst/>
          </a:prstGeom>
        </p:spPr>
        <p:txBody>
          <a:bodyPr lIns="0" tIns="0" rIns="0" bIns="0">
            <a:noAutofit/>
          </a:bodyPr>
          <a:lstStyle/>
          <a:p>
            <a:r>
              <a:rPr lang="en-GB" sz="2000" b="0" strike="noStrike" spc="-1">
                <a:latin typeface="Arial"/>
              </a:rPr>
              <a:t>Click to edit the notes format</a:t>
            </a:r>
          </a:p>
        </p:txBody>
      </p:sp>
      <p:sp>
        <p:nvSpPr>
          <p:cNvPr id="433" name="PlaceHolder 3"/>
          <p:cNvSpPr>
            <a:spLocks noGrp="1"/>
          </p:cNvSpPr>
          <p:nvPr>
            <p:ph type="hdr"/>
          </p:nvPr>
        </p:nvSpPr>
        <p:spPr>
          <a:xfrm>
            <a:off x="0" y="0"/>
            <a:ext cx="3280680" cy="534240"/>
          </a:xfrm>
          <a:prstGeom prst="rect">
            <a:avLst/>
          </a:prstGeom>
        </p:spPr>
        <p:txBody>
          <a:bodyPr lIns="0" tIns="0" rIns="0" bIns="0">
            <a:noAutofit/>
          </a:bodyPr>
          <a:lstStyle/>
          <a:p>
            <a:r>
              <a:rPr lang="en-GB" sz="1400" b="0" strike="noStrike" spc="-1">
                <a:latin typeface="Times New Roman"/>
              </a:rPr>
              <a:t>&lt;header&gt;</a:t>
            </a:r>
          </a:p>
        </p:txBody>
      </p:sp>
      <p:sp>
        <p:nvSpPr>
          <p:cNvPr id="434" name="PlaceHolder 4"/>
          <p:cNvSpPr>
            <a:spLocks noGrp="1"/>
          </p:cNvSpPr>
          <p:nvPr>
            <p:ph type="dt"/>
          </p:nvPr>
        </p:nvSpPr>
        <p:spPr>
          <a:xfrm>
            <a:off x="4278960" y="0"/>
            <a:ext cx="3280680" cy="534240"/>
          </a:xfrm>
          <a:prstGeom prst="rect">
            <a:avLst/>
          </a:prstGeom>
        </p:spPr>
        <p:txBody>
          <a:bodyPr lIns="0" tIns="0" rIns="0" bIns="0">
            <a:noAutofit/>
          </a:bodyPr>
          <a:lstStyle/>
          <a:p>
            <a:pPr algn="r"/>
            <a:r>
              <a:rPr lang="en-GB" sz="1400" b="0" strike="noStrike" spc="-1">
                <a:latin typeface="Times New Roman"/>
              </a:rPr>
              <a:t>&lt;date/time&gt;</a:t>
            </a:r>
          </a:p>
        </p:txBody>
      </p:sp>
      <p:sp>
        <p:nvSpPr>
          <p:cNvPr id="435" name="PlaceHolder 5"/>
          <p:cNvSpPr>
            <a:spLocks noGrp="1"/>
          </p:cNvSpPr>
          <p:nvPr>
            <p:ph type="ftr"/>
          </p:nvPr>
        </p:nvSpPr>
        <p:spPr>
          <a:xfrm>
            <a:off x="0" y="10157400"/>
            <a:ext cx="3280680" cy="534240"/>
          </a:xfrm>
          <a:prstGeom prst="rect">
            <a:avLst/>
          </a:prstGeom>
        </p:spPr>
        <p:txBody>
          <a:bodyPr lIns="0" tIns="0" rIns="0" bIns="0" anchor="b">
            <a:noAutofit/>
          </a:bodyPr>
          <a:lstStyle/>
          <a:p>
            <a:endParaRPr lang="en-GB" sz="1400" b="0" strike="noStrike" spc="-1">
              <a:latin typeface="Times New Roman"/>
            </a:endParaRPr>
          </a:p>
        </p:txBody>
      </p:sp>
      <p:sp>
        <p:nvSpPr>
          <p:cNvPr id="436" name="PlaceHolder 6"/>
          <p:cNvSpPr>
            <a:spLocks noGrp="1"/>
          </p:cNvSpPr>
          <p:nvPr>
            <p:ph type="sldNum"/>
          </p:nvPr>
        </p:nvSpPr>
        <p:spPr>
          <a:xfrm>
            <a:off x="4278960" y="10157400"/>
            <a:ext cx="3280680" cy="534240"/>
          </a:xfrm>
          <a:prstGeom prst="rect">
            <a:avLst/>
          </a:prstGeom>
        </p:spPr>
        <p:txBody>
          <a:bodyPr lIns="0" tIns="0" rIns="0" bIns="0" anchor="b">
            <a:noAutofit/>
          </a:bodyPr>
          <a:lstStyle/>
          <a:p>
            <a:pPr algn="r"/>
            <a:fld id="{C93656D0-C4AF-4174-85DA-80339AEDE765}" type="slidenum">
              <a:rPr lang="en-GB" sz="1400" b="0" strike="noStrike" spc="-1">
                <a:latin typeface="Times New Roman"/>
              </a:rPr>
              <a:t>‹#›</a:t>
            </a:fld>
            <a:endParaRPr lang="en-GB" sz="1400" b="0" strike="noStrike" spc="-1">
              <a:latin typeface="Times New Roman"/>
            </a:endParaRPr>
          </a:p>
        </p:txBody>
      </p:sp>
    </p:spTree>
  </p:cSld>
  <p:clrMap bg1="lt1" tx1="dk1" bg2="lt2" tx2="dk2" accent1="accent1" accent2="accent2" accent3="accent3" accent4="accent4" accent5="accent5" accent6="accent6" hlink="hlink" folHlink="folHlink"/>
  <p:hf sldNum="0" hd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00" name="PlaceHolder 1"/>
          <p:cNvSpPr>
            <a:spLocks noGrp="1" noRot="1" noChangeAspect="1"/>
          </p:cNvSpPr>
          <p:nvPr>
            <p:ph type="sldImg"/>
          </p:nvPr>
        </p:nvSpPr>
        <p:spPr>
          <a:xfrm>
            <a:off x="1371600" y="1143000"/>
            <a:ext cx="4114800" cy="3086100"/>
          </a:xfrm>
          <a:prstGeom prst="rect">
            <a:avLst/>
          </a:prstGeom>
        </p:spPr>
      </p:sp>
      <p:sp>
        <p:nvSpPr>
          <p:cNvPr id="5601" name="PlaceHolder 2"/>
          <p:cNvSpPr>
            <a:spLocks noGrp="1"/>
          </p:cNvSpPr>
          <p:nvPr>
            <p:ph type="body"/>
          </p:nvPr>
        </p:nvSpPr>
        <p:spPr>
          <a:xfrm>
            <a:off x="685800" y="4400640"/>
            <a:ext cx="5485680" cy="3599640"/>
          </a:xfrm>
          <a:prstGeom prst="rect">
            <a:avLst/>
          </a:prstGeom>
        </p:spPr>
        <p:txBody>
          <a:bodyPr lIns="0" tIns="0" rIns="0" bIns="0">
            <a:noAutofit/>
          </a:bodyPr>
          <a:lstStyle/>
          <a:p>
            <a:endParaRPr lang="en-GB" sz="2000" b="0" strike="noStrike" spc="-1">
              <a:latin typeface="Arial"/>
            </a:endParaRPr>
          </a:p>
        </p:txBody>
      </p:sp>
      <p:sp>
        <p:nvSpPr>
          <p:cNvPr id="5602" name="CustomShape 3"/>
          <p:cNvSpPr/>
          <p:nvPr/>
        </p:nvSpPr>
        <p:spPr>
          <a:xfrm>
            <a:off x="3884760" y="8685360"/>
            <a:ext cx="2971080" cy="4579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b">
            <a:noAutofit/>
          </a:bodyPr>
          <a:lstStyle/>
          <a:p>
            <a:pPr algn="r">
              <a:lnSpc>
                <a:spcPct val="100000"/>
              </a:lnSpc>
            </a:pPr>
            <a:fld id="{370E0622-7EAA-49D3-895D-B22ECF35D2A9}" type="slidenum">
              <a:rPr lang="en-GB" sz="1200" b="0" strike="noStrike" spc="-1">
                <a:solidFill>
                  <a:srgbClr val="000000"/>
                </a:solidFill>
                <a:latin typeface="+mn-lt"/>
                <a:ea typeface="+mn-ea"/>
              </a:rPr>
              <a:t>1</a:t>
            </a:fld>
            <a:endParaRPr lang="en-GB" sz="1200" b="0" strike="noStrike" spc="-1">
              <a:latin typeface="Arial"/>
            </a:endParaRPr>
          </a:p>
        </p:txBody>
      </p:sp>
      <p:sp>
        <p:nvSpPr>
          <p:cNvPr id="2" name="Espace réservé du pied de page 1"/>
          <p:cNvSpPr>
            <a:spLocks noGrp="1"/>
          </p:cNvSpPr>
          <p:nvPr>
            <p:ph type="ftr" idx="10"/>
          </p:nvPr>
        </p:nvSpPr>
        <p:spPr/>
        <p:txBody>
          <a:bodyPr/>
          <a:lstStyle/>
          <a:p>
            <a:endParaRPr lang="en-GB" sz="1400" b="0" strike="noStrike" spc="-1">
              <a:latin typeface="Times New Roman"/>
            </a:endParaRPr>
          </a:p>
        </p:txBody>
      </p:sp>
    </p:spTree>
    <p:extLst>
      <p:ext uri="{BB962C8B-B14F-4D97-AF65-F5344CB8AC3E}">
        <p14:creationId xmlns:p14="http://schemas.microsoft.com/office/powerpoint/2010/main" val="303977590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08075" y="812800"/>
            <a:ext cx="5343525" cy="4008438"/>
          </a:xfrm>
        </p:spPr>
      </p:sp>
      <p:sp>
        <p:nvSpPr>
          <p:cNvPr id="3" name="Espace réservé des notes 2"/>
          <p:cNvSpPr>
            <a:spLocks noGrp="1"/>
          </p:cNvSpPr>
          <p:nvPr>
            <p:ph type="body" idx="1"/>
          </p:nvPr>
        </p:nvSpPr>
        <p:spPr/>
        <p:txBody>
          <a:bodyPr/>
          <a:lstStyle/>
          <a:p>
            <a:endParaRPr lang="fr-FR" dirty="0"/>
          </a:p>
        </p:txBody>
      </p:sp>
      <p:sp>
        <p:nvSpPr>
          <p:cNvPr id="4" name="Espace réservé du numéro de diapositive 3"/>
          <p:cNvSpPr>
            <a:spLocks noGrp="1"/>
          </p:cNvSpPr>
          <p:nvPr>
            <p:ph type="sldNum" sz="quarter" idx="10"/>
          </p:nvPr>
        </p:nvSpPr>
        <p:spPr/>
        <p:txBody>
          <a:bodyPr/>
          <a:lstStyle/>
          <a:p>
            <a:fld id="{FB6350F1-21D3-4DD0-BCBC-F4E8E4BE5D59}" type="slidenum">
              <a:rPr lang="fr-FR" smtClean="0"/>
              <a:t>5</a:t>
            </a:fld>
            <a:endParaRPr lang="fr-FR"/>
          </a:p>
        </p:txBody>
      </p:sp>
    </p:spTree>
    <p:extLst>
      <p:ext uri="{BB962C8B-B14F-4D97-AF65-F5344CB8AC3E}">
        <p14:creationId xmlns:p14="http://schemas.microsoft.com/office/powerpoint/2010/main" val="186746039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08075" y="812800"/>
            <a:ext cx="5343525" cy="4008438"/>
          </a:xfrm>
        </p:spPr>
      </p:sp>
      <p:sp>
        <p:nvSpPr>
          <p:cNvPr id="3" name="Espace réservé des notes 2"/>
          <p:cNvSpPr>
            <a:spLocks noGrp="1"/>
          </p:cNvSpPr>
          <p:nvPr>
            <p:ph type="body" idx="1"/>
          </p:nvPr>
        </p:nvSpPr>
        <p:spPr/>
        <p:txBody>
          <a:bodyPr/>
          <a:lstStyle/>
          <a:p>
            <a:endParaRPr lang="fr-FR" dirty="0"/>
          </a:p>
        </p:txBody>
      </p:sp>
      <p:sp>
        <p:nvSpPr>
          <p:cNvPr id="4" name="Espace réservé du pied de page 3"/>
          <p:cNvSpPr>
            <a:spLocks noGrp="1"/>
          </p:cNvSpPr>
          <p:nvPr>
            <p:ph type="ftr" idx="10"/>
          </p:nvPr>
        </p:nvSpPr>
        <p:spPr/>
        <p:txBody>
          <a:bodyPr/>
          <a:lstStyle/>
          <a:p>
            <a:endParaRPr lang="en-GB" sz="1400" b="0" strike="noStrike" spc="-1">
              <a:latin typeface="Times New Roman"/>
            </a:endParaRPr>
          </a:p>
        </p:txBody>
      </p:sp>
    </p:spTree>
    <p:extLst>
      <p:ext uri="{BB962C8B-B14F-4D97-AF65-F5344CB8AC3E}">
        <p14:creationId xmlns:p14="http://schemas.microsoft.com/office/powerpoint/2010/main" val="23051159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08075" y="812800"/>
            <a:ext cx="5343525" cy="4008438"/>
          </a:xfrm>
        </p:spPr>
      </p:sp>
      <p:sp>
        <p:nvSpPr>
          <p:cNvPr id="3" name="Espace réservé des notes 2"/>
          <p:cNvSpPr>
            <a:spLocks noGrp="1"/>
          </p:cNvSpPr>
          <p:nvPr>
            <p:ph type="body" idx="1"/>
          </p:nvPr>
        </p:nvSpPr>
        <p:spPr/>
        <p:txBody>
          <a:bodyPr/>
          <a:lstStyle/>
          <a:p>
            <a:endParaRPr lang="fr-FR" dirty="0"/>
          </a:p>
        </p:txBody>
      </p:sp>
      <p:sp>
        <p:nvSpPr>
          <p:cNvPr id="4" name="Espace réservé du pied de page 3"/>
          <p:cNvSpPr>
            <a:spLocks noGrp="1"/>
          </p:cNvSpPr>
          <p:nvPr>
            <p:ph type="ftr" idx="10"/>
          </p:nvPr>
        </p:nvSpPr>
        <p:spPr/>
        <p:txBody>
          <a:bodyPr/>
          <a:lstStyle/>
          <a:p>
            <a:endParaRPr lang="en-GB" sz="1400" b="0" strike="noStrike" spc="-1">
              <a:latin typeface="Times New Roman"/>
            </a:endParaRPr>
          </a:p>
        </p:txBody>
      </p:sp>
    </p:spTree>
    <p:extLst>
      <p:ext uri="{BB962C8B-B14F-4D97-AF65-F5344CB8AC3E}">
        <p14:creationId xmlns:p14="http://schemas.microsoft.com/office/powerpoint/2010/main" val="9534927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Espace réservé de l'image des diapositives 1"/>
          <p:cNvSpPr>
            <a:spLocks noGrp="1" noRot="1" noChangeAspect="1"/>
          </p:cNvSpPr>
          <p:nvPr>
            <p:ph type="sldImg"/>
          </p:nvPr>
        </p:nvSpPr>
        <p:spPr>
          <a:xfrm>
            <a:off x="1108075" y="812800"/>
            <a:ext cx="5343525" cy="4008438"/>
          </a:xfrm>
        </p:spPr>
      </p:sp>
      <p:sp>
        <p:nvSpPr>
          <p:cNvPr id="3" name="Espace réservé des notes 2"/>
          <p:cNvSpPr>
            <a:spLocks noGrp="1"/>
          </p:cNvSpPr>
          <p:nvPr>
            <p:ph type="body" idx="1"/>
          </p:nvPr>
        </p:nvSpPr>
        <p:spPr/>
        <p:txBody>
          <a:bodyPr/>
          <a:lstStyle/>
          <a:p>
            <a:endParaRPr lang="fr-FR" dirty="0"/>
          </a:p>
        </p:txBody>
      </p:sp>
      <p:sp>
        <p:nvSpPr>
          <p:cNvPr id="4" name="Espace réservé du pied de page 3"/>
          <p:cNvSpPr>
            <a:spLocks noGrp="1"/>
          </p:cNvSpPr>
          <p:nvPr>
            <p:ph type="ftr" idx="10"/>
          </p:nvPr>
        </p:nvSpPr>
        <p:spPr/>
        <p:txBody>
          <a:bodyPr/>
          <a:lstStyle/>
          <a:p>
            <a:endParaRPr lang="en-GB" sz="1400" b="0" strike="noStrike" spc="-1">
              <a:latin typeface="Times New Roman"/>
            </a:endParaRPr>
          </a:p>
        </p:txBody>
      </p:sp>
    </p:spTree>
    <p:extLst>
      <p:ext uri="{BB962C8B-B14F-4D97-AF65-F5344CB8AC3E}">
        <p14:creationId xmlns:p14="http://schemas.microsoft.com/office/powerpoint/2010/main" val="20354878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3" name="PlaceHolder 1"/>
          <p:cNvSpPr>
            <a:spLocks noGrp="1"/>
          </p:cNvSpPr>
          <p:nvPr>
            <p:ph type="title"/>
          </p:nvPr>
        </p:nvSpPr>
        <p:spPr>
          <a:xfrm>
            <a:off x="457200" y="273600"/>
            <a:ext cx="8229240" cy="1144800"/>
          </a:xfrm>
          <a:prstGeom prst="rect">
            <a:avLst/>
          </a:prstGeom>
        </p:spPr>
        <p:txBody>
          <a:bodyPr lIns="0" tIns="0" rIns="0" bIns="0" anchor="ctr">
            <a:spAutoFit/>
          </a:bodyPr>
          <a:lstStyle/>
          <a:p>
            <a:endParaRPr lang="en-US" sz="1800" b="0" strike="noStrike" spc="-1">
              <a:solidFill>
                <a:srgbClr val="000000"/>
              </a:solidFill>
              <a:latin typeface="Arial"/>
            </a:endParaRPr>
          </a:p>
        </p:txBody>
      </p:sp>
      <p:sp>
        <p:nvSpPr>
          <p:cNvPr id="24"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25"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26" name="PlaceHolder 1"/>
          <p:cNvSpPr>
            <a:spLocks noGrp="1"/>
          </p:cNvSpPr>
          <p:nvPr>
            <p:ph type="title"/>
          </p:nvPr>
        </p:nvSpPr>
        <p:spPr>
          <a:xfrm>
            <a:off x="457200" y="273600"/>
            <a:ext cx="8229240" cy="1144800"/>
          </a:xfrm>
          <a:prstGeom prst="rect">
            <a:avLst/>
          </a:prstGeom>
        </p:spPr>
        <p:txBody>
          <a:bodyPr lIns="0" tIns="0" rIns="0" bIns="0" anchor="ctr">
            <a:spAutoFit/>
          </a:bodyPr>
          <a:lstStyle/>
          <a:p>
            <a:endParaRPr lang="en-US" sz="1800" b="0" strike="noStrike" spc="-1">
              <a:solidFill>
                <a:srgbClr val="000000"/>
              </a:solidFill>
              <a:latin typeface="Arial"/>
            </a:endParaRPr>
          </a:p>
        </p:txBody>
      </p:sp>
      <p:sp>
        <p:nvSpPr>
          <p:cNvPr id="27"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28"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29"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30"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457200" y="273600"/>
            <a:ext cx="8229240" cy="1144800"/>
          </a:xfrm>
          <a:prstGeom prst="rect">
            <a:avLst/>
          </a:prstGeom>
        </p:spPr>
        <p:txBody>
          <a:bodyPr lIns="0" tIns="0" rIns="0" bIns="0" anchor="ctr">
            <a:spAutoFit/>
          </a:bodyPr>
          <a:lstStyle/>
          <a:p>
            <a:endParaRPr lang="en-US" sz="1800" b="0" strike="noStrike" spc="-1">
              <a:solidFill>
                <a:srgbClr val="000000"/>
              </a:solidFill>
              <a:latin typeface="Arial"/>
            </a:endParaRPr>
          </a:p>
        </p:txBody>
      </p:sp>
      <p:sp>
        <p:nvSpPr>
          <p:cNvPr id="32"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33"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34"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35"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36"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37"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a:latin typeface="Arial Rounded MT Bold" pitchFamily="34" charset="0"/>
              </a:defRPr>
            </a:lvl1p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5DEEA70-F2A5-4F11-9D2F-52A27AAB522D}" type="slidenum">
              <a:rPr lang="en-GB"/>
              <a:pPr>
                <a:defRPr/>
              </a:pPr>
              <a:t>‹#›</a:t>
            </a:fld>
            <a:endParaRPr lang="en-GB"/>
          </a:p>
        </p:txBody>
      </p:sp>
    </p:spTree>
    <p:extLst>
      <p:ext uri="{BB962C8B-B14F-4D97-AF65-F5344CB8AC3E}">
        <p14:creationId xmlns:p14="http://schemas.microsoft.com/office/powerpoint/2010/main" val="424705904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Defaul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x-none" dirty="0"/>
              <a:t>Slide Title</a:t>
            </a:r>
            <a:endParaRPr lang="en-US" dirty="0"/>
          </a:p>
        </p:txBody>
      </p:sp>
      <p:sp>
        <p:nvSpPr>
          <p:cNvPr id="3" name="Date Placeholder 2"/>
          <p:cNvSpPr>
            <a:spLocks noGrp="1"/>
          </p:cNvSpPr>
          <p:nvPr>
            <p:ph type="dt" sz="half" idx="10"/>
          </p:nvPr>
        </p:nvSpPr>
        <p:spPr/>
        <p:txBody>
          <a:bodyPr/>
          <a:lstStyle/>
          <a:p>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8D6C380F-326D-3C40-9EE7-7FBAB0953422}" type="slidenum">
              <a:rPr lang="en-US" smtClean="0"/>
              <a:pPr/>
              <a:t>‹#›</a:t>
            </a:fld>
            <a:endParaRPr lang="en-US"/>
          </a:p>
        </p:txBody>
      </p:sp>
      <p:sp>
        <p:nvSpPr>
          <p:cNvPr id="7" name="Content Placeholder 6"/>
          <p:cNvSpPr>
            <a:spLocks noGrp="1"/>
          </p:cNvSpPr>
          <p:nvPr>
            <p:ph sz="quarter" idx="13" hasCustomPrompt="1"/>
          </p:nvPr>
        </p:nvSpPr>
        <p:spPr>
          <a:xfrm>
            <a:off x="457200" y="1260000"/>
            <a:ext cx="8226425" cy="5016068"/>
          </a:xfrm>
        </p:spPr>
        <p:txBody>
          <a:bodyPr/>
          <a:lstStyle>
            <a:lvl2pPr>
              <a:defRPr baseline="0"/>
            </a:lvl2pPr>
          </a:lstStyle>
          <a:p>
            <a:pPr lvl="0"/>
            <a:r>
              <a:rPr lang="x-none" dirty="0"/>
              <a:t>Slide text first level</a:t>
            </a:r>
          </a:p>
          <a:p>
            <a:pPr lvl="1"/>
            <a:r>
              <a:rPr lang="x-none" dirty="0"/>
              <a:t>Slide text second level</a:t>
            </a:r>
          </a:p>
          <a:p>
            <a:pPr lvl="2"/>
            <a:r>
              <a:rPr lang="x-none" dirty="0"/>
              <a:t>Slide text third level</a:t>
            </a:r>
          </a:p>
          <a:p>
            <a:pPr lvl="3"/>
            <a:r>
              <a:rPr lang="x-none" dirty="0"/>
              <a:t>Slide text fourth level</a:t>
            </a:r>
          </a:p>
          <a:p>
            <a:pPr lvl="4"/>
            <a:r>
              <a:rPr lang="x-none" dirty="0"/>
              <a:t>Slide text fifth level</a:t>
            </a:r>
            <a:endParaRPr lang="en-US" dirty="0"/>
          </a:p>
        </p:txBody>
      </p:sp>
    </p:spTree>
    <p:extLst>
      <p:ext uri="{BB962C8B-B14F-4D97-AF65-F5344CB8AC3E}">
        <p14:creationId xmlns:p14="http://schemas.microsoft.com/office/powerpoint/2010/main" val="32041799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picTx">
  <p:cSld name="Image avec légende">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fr-FR"/>
              <a:t>Modifiez le style du titre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fr-FR"/>
              <a:t>Cliquez sur l'icône pour ajouter une image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Modifiez les styles du texte du masque</a:t>
            </a:r>
          </a:p>
        </p:txBody>
      </p:sp>
      <p:sp>
        <p:nvSpPr>
          <p:cNvPr id="5" name="Date Placeholder 4"/>
          <p:cNvSpPr>
            <a:spLocks noGrp="1"/>
          </p:cNvSpPr>
          <p:nvPr>
            <p:ph type="dt" sz="half" idx="10"/>
          </p:nvPr>
        </p:nvSpPr>
        <p:spPr/>
        <p:txBody>
          <a:bodyPr/>
          <a:lstStyle/>
          <a:p>
            <a:endParaRPr lang="fr-FR"/>
          </a:p>
        </p:txBody>
      </p:sp>
      <p:sp>
        <p:nvSpPr>
          <p:cNvPr id="6" name="Footer Placeholder 5"/>
          <p:cNvSpPr>
            <a:spLocks noGrp="1"/>
          </p:cNvSpPr>
          <p:nvPr>
            <p:ph type="ftr" sz="quarter" idx="11"/>
          </p:nvPr>
        </p:nvSpPr>
        <p:spPr/>
        <p:txBody>
          <a:bodyPr/>
          <a:lstStyle/>
          <a:p>
            <a:endParaRPr lang="fr-FR"/>
          </a:p>
        </p:txBody>
      </p:sp>
      <p:sp>
        <p:nvSpPr>
          <p:cNvPr id="7" name="Slide Number Placeholder 6"/>
          <p:cNvSpPr>
            <a:spLocks noGrp="1"/>
          </p:cNvSpPr>
          <p:nvPr>
            <p:ph type="sldNum" sz="quarter" idx="12"/>
          </p:nvPr>
        </p:nvSpPr>
        <p:spPr/>
        <p:txBody>
          <a:bodyPr/>
          <a:lstStyle/>
          <a:p>
            <a:fld id="{0AA9EBEA-8FF1-4741-9019-86B2F2893584}" type="slidenum">
              <a:rPr lang="fr-FR" smtClean="0"/>
              <a:t>‹#›</a:t>
            </a:fld>
            <a:endParaRPr lang="fr-FR"/>
          </a:p>
        </p:txBody>
      </p:sp>
    </p:spTree>
    <p:extLst>
      <p:ext uri="{BB962C8B-B14F-4D97-AF65-F5344CB8AC3E}">
        <p14:creationId xmlns:p14="http://schemas.microsoft.com/office/powerpoint/2010/main" val="260687691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reserve="1">
  <p:cSld name="Blank Slide">
    <p:spTree>
      <p:nvGrpSpPr>
        <p:cNvPr id="1" name=""/>
        <p:cNvGrpSpPr/>
        <p:nvPr/>
      </p:nvGrpSpPr>
      <p:grpSpPr>
        <a:xfrm>
          <a:off x="0" y="0"/>
          <a:ext cx="0" cy="0"/>
          <a:chOff x="0" y="0"/>
          <a:chExt cx="0" cy="0"/>
        </a:xfrm>
      </p:grpSpPr>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40" name="PlaceHolder 1"/>
          <p:cNvSpPr>
            <a:spLocks noGrp="1"/>
          </p:cNvSpPr>
          <p:nvPr>
            <p:ph type="title"/>
          </p:nvPr>
        </p:nvSpPr>
        <p:spPr>
          <a:xfrm>
            <a:off x="457200" y="273600"/>
            <a:ext cx="8229240" cy="1144800"/>
          </a:xfrm>
          <a:prstGeom prst="rect">
            <a:avLst/>
          </a:prstGeom>
        </p:spPr>
        <p:txBody>
          <a:bodyPr lIns="0" tIns="0" rIns="0" bIns="0" anchor="ctr">
            <a:spAutoFit/>
          </a:bodyPr>
          <a:lstStyle/>
          <a:p>
            <a:endParaRPr lang="en-US" sz="1800" b="0" strike="noStrike" spc="-1">
              <a:solidFill>
                <a:srgbClr val="000000"/>
              </a:solidFill>
              <a:latin typeface="Arial"/>
            </a:endParaRPr>
          </a:p>
        </p:txBody>
      </p:sp>
      <p:sp>
        <p:nvSpPr>
          <p:cNvPr id="41" name="PlaceHolder 2"/>
          <p:cNvSpPr>
            <a:spLocks noGrp="1"/>
          </p:cNvSpPr>
          <p:nvPr>
            <p:ph type="subTitle"/>
          </p:nvPr>
        </p:nvSpPr>
        <p:spPr>
          <a:xfrm>
            <a:off x="457200" y="1604520"/>
            <a:ext cx="8229240" cy="3977280"/>
          </a:xfrm>
          <a:prstGeom prst="rect">
            <a:avLst/>
          </a:prstGeom>
        </p:spPr>
        <p:txBody>
          <a:bodyPr lIns="0" tIns="0" rIns="0" bIns="0" anchor="ctr">
            <a:spAutoFit/>
          </a:bodyPr>
          <a:lstStyle/>
          <a:p>
            <a:pPr algn="ctr"/>
            <a:endParaRPr lang="en-GB" sz="3200" b="0" strike="noStrike" spc="-1">
              <a:latin typeface="Arial"/>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2" name="PlaceHolder 1"/>
          <p:cNvSpPr>
            <a:spLocks noGrp="1"/>
          </p:cNvSpPr>
          <p:nvPr>
            <p:ph type="title"/>
          </p:nvPr>
        </p:nvSpPr>
        <p:spPr>
          <a:xfrm>
            <a:off x="457200" y="273600"/>
            <a:ext cx="8229240" cy="1144800"/>
          </a:xfrm>
          <a:prstGeom prst="rect">
            <a:avLst/>
          </a:prstGeom>
        </p:spPr>
        <p:txBody>
          <a:bodyPr lIns="0" tIns="0" rIns="0" bIns="0" anchor="ctr">
            <a:spAutoFit/>
          </a:bodyPr>
          <a:lstStyle/>
          <a:p>
            <a:endParaRPr lang="en-US" sz="1800" b="0" strike="noStrike" spc="-1">
              <a:solidFill>
                <a:srgbClr val="000000"/>
              </a:solidFill>
              <a:latin typeface="Arial"/>
            </a:endParaRPr>
          </a:p>
        </p:txBody>
      </p:sp>
      <p:sp>
        <p:nvSpPr>
          <p:cNvPr id="43"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44" name="PlaceHolder 1"/>
          <p:cNvSpPr>
            <a:spLocks noGrp="1"/>
          </p:cNvSpPr>
          <p:nvPr>
            <p:ph type="title"/>
          </p:nvPr>
        </p:nvSpPr>
        <p:spPr>
          <a:xfrm>
            <a:off x="457200" y="273600"/>
            <a:ext cx="8229240" cy="1144800"/>
          </a:xfrm>
          <a:prstGeom prst="rect">
            <a:avLst/>
          </a:prstGeom>
        </p:spPr>
        <p:txBody>
          <a:bodyPr lIns="0" tIns="0" rIns="0" bIns="0" anchor="ctr">
            <a:spAutoFit/>
          </a:bodyPr>
          <a:lstStyle/>
          <a:p>
            <a:endParaRPr lang="en-US" sz="1800" b="0" strike="noStrike" spc="-1">
              <a:solidFill>
                <a:srgbClr val="000000"/>
              </a:solidFill>
              <a:latin typeface="Arial"/>
            </a:endParaRPr>
          </a:p>
        </p:txBody>
      </p:sp>
      <p:sp>
        <p:nvSpPr>
          <p:cNvPr id="45"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46"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2" name="PlaceHolder 1"/>
          <p:cNvSpPr>
            <a:spLocks noGrp="1"/>
          </p:cNvSpPr>
          <p:nvPr>
            <p:ph type="title"/>
          </p:nvPr>
        </p:nvSpPr>
        <p:spPr>
          <a:xfrm>
            <a:off x="457200" y="273600"/>
            <a:ext cx="8229240" cy="1144800"/>
          </a:xfrm>
          <a:prstGeom prst="rect">
            <a:avLst/>
          </a:prstGeom>
        </p:spPr>
        <p:txBody>
          <a:bodyPr lIns="0" tIns="0" rIns="0" bIns="0" anchor="ctr">
            <a:spAutoFit/>
          </a:bodyPr>
          <a:lstStyle/>
          <a:p>
            <a:endParaRPr lang="en-US" sz="1800" b="0" strike="noStrike" spc="-1">
              <a:solidFill>
                <a:srgbClr val="000000"/>
              </a:solidFill>
              <a:latin typeface="Arial"/>
            </a:endParaRPr>
          </a:p>
        </p:txBody>
      </p:sp>
      <p:sp>
        <p:nvSpPr>
          <p:cNvPr id="3" name="PlaceHolder 2"/>
          <p:cNvSpPr>
            <a:spLocks noGrp="1"/>
          </p:cNvSpPr>
          <p:nvPr>
            <p:ph type="subTitle"/>
          </p:nvPr>
        </p:nvSpPr>
        <p:spPr>
          <a:xfrm>
            <a:off x="457200" y="1604520"/>
            <a:ext cx="8229240" cy="3977280"/>
          </a:xfrm>
          <a:prstGeom prst="rect">
            <a:avLst/>
          </a:prstGeom>
        </p:spPr>
        <p:txBody>
          <a:bodyPr lIns="0" tIns="0" rIns="0" bIns="0" anchor="ctr">
            <a:spAutoFit/>
          </a:bodyPr>
          <a:lstStyle/>
          <a:p>
            <a:pPr algn="ctr"/>
            <a:endParaRPr lang="en-GB" sz="3200" b="0" strike="noStrike" spc="-1">
              <a:latin typeface="Arial"/>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47" name="PlaceHolder 1"/>
          <p:cNvSpPr>
            <a:spLocks noGrp="1"/>
          </p:cNvSpPr>
          <p:nvPr>
            <p:ph type="title"/>
          </p:nvPr>
        </p:nvSpPr>
        <p:spPr>
          <a:xfrm>
            <a:off x="457200" y="273600"/>
            <a:ext cx="8229240" cy="1144800"/>
          </a:xfrm>
          <a:prstGeom prst="rect">
            <a:avLst/>
          </a:prstGeom>
        </p:spPr>
        <p:txBody>
          <a:bodyPr lIns="0" tIns="0" rIns="0" bIns="0" anchor="ctr">
            <a:spAutoFit/>
          </a:bodyPr>
          <a:lstStyle/>
          <a:p>
            <a:endParaRPr lang="en-US" sz="1800" b="0" strike="noStrike" spc="-1">
              <a:solidFill>
                <a:srgbClr val="000000"/>
              </a:solidFill>
              <a:latin typeface="Arial"/>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48" name="PlaceHolder 1"/>
          <p:cNvSpPr>
            <a:spLocks noGrp="1"/>
          </p:cNvSpPr>
          <p:nvPr>
            <p:ph type="subTitle"/>
          </p:nvPr>
        </p:nvSpPr>
        <p:spPr>
          <a:xfrm>
            <a:off x="457200" y="273600"/>
            <a:ext cx="8229240" cy="5307840"/>
          </a:xfrm>
          <a:prstGeom prst="rect">
            <a:avLst/>
          </a:prstGeom>
        </p:spPr>
        <p:txBody>
          <a:bodyPr lIns="0" tIns="0" rIns="0" bIns="0" anchor="ctr">
            <a:spAutoFit/>
          </a:bodyPr>
          <a:lstStyle/>
          <a:p>
            <a:pPr algn="ctr"/>
            <a:endParaRPr lang="en-GB" sz="3200" b="0" strike="noStrike" spc="-1">
              <a:latin typeface="Arial"/>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49" name="PlaceHolder 1"/>
          <p:cNvSpPr>
            <a:spLocks noGrp="1"/>
          </p:cNvSpPr>
          <p:nvPr>
            <p:ph type="title"/>
          </p:nvPr>
        </p:nvSpPr>
        <p:spPr>
          <a:xfrm>
            <a:off x="457200" y="273600"/>
            <a:ext cx="8229240" cy="1144800"/>
          </a:xfrm>
          <a:prstGeom prst="rect">
            <a:avLst/>
          </a:prstGeom>
        </p:spPr>
        <p:txBody>
          <a:bodyPr lIns="0" tIns="0" rIns="0" bIns="0" anchor="ctr">
            <a:spAutoFit/>
          </a:bodyPr>
          <a:lstStyle/>
          <a:p>
            <a:endParaRPr lang="en-US" sz="1800" b="0" strike="noStrike" spc="-1">
              <a:solidFill>
                <a:srgbClr val="000000"/>
              </a:solidFill>
              <a:latin typeface="Arial"/>
            </a:endParaRPr>
          </a:p>
        </p:txBody>
      </p:sp>
      <p:sp>
        <p:nvSpPr>
          <p:cNvPr id="50"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51"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52"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53" name="PlaceHolder 1"/>
          <p:cNvSpPr>
            <a:spLocks noGrp="1"/>
          </p:cNvSpPr>
          <p:nvPr>
            <p:ph type="title"/>
          </p:nvPr>
        </p:nvSpPr>
        <p:spPr>
          <a:xfrm>
            <a:off x="457200" y="273600"/>
            <a:ext cx="8229240" cy="1144800"/>
          </a:xfrm>
          <a:prstGeom prst="rect">
            <a:avLst/>
          </a:prstGeom>
        </p:spPr>
        <p:txBody>
          <a:bodyPr lIns="0" tIns="0" rIns="0" bIns="0" anchor="ctr">
            <a:spAutoFit/>
          </a:bodyPr>
          <a:lstStyle/>
          <a:p>
            <a:endParaRPr lang="en-US" sz="1800" b="0" strike="noStrike" spc="-1">
              <a:solidFill>
                <a:srgbClr val="000000"/>
              </a:solidFill>
              <a:latin typeface="Arial"/>
            </a:endParaRPr>
          </a:p>
        </p:txBody>
      </p:sp>
      <p:sp>
        <p:nvSpPr>
          <p:cNvPr id="54"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55"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56"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57" name="PlaceHolder 1"/>
          <p:cNvSpPr>
            <a:spLocks noGrp="1"/>
          </p:cNvSpPr>
          <p:nvPr>
            <p:ph type="title"/>
          </p:nvPr>
        </p:nvSpPr>
        <p:spPr>
          <a:xfrm>
            <a:off x="457200" y="273600"/>
            <a:ext cx="8229240" cy="1144800"/>
          </a:xfrm>
          <a:prstGeom prst="rect">
            <a:avLst/>
          </a:prstGeom>
        </p:spPr>
        <p:txBody>
          <a:bodyPr lIns="0" tIns="0" rIns="0" bIns="0" anchor="ctr">
            <a:spAutoFit/>
          </a:bodyPr>
          <a:lstStyle/>
          <a:p>
            <a:endParaRPr lang="en-US" sz="1800" b="0" strike="noStrike" spc="-1">
              <a:solidFill>
                <a:srgbClr val="000000"/>
              </a:solidFill>
              <a:latin typeface="Arial"/>
            </a:endParaRPr>
          </a:p>
        </p:txBody>
      </p:sp>
      <p:sp>
        <p:nvSpPr>
          <p:cNvPr id="58"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59"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60"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61" name="PlaceHolder 1"/>
          <p:cNvSpPr>
            <a:spLocks noGrp="1"/>
          </p:cNvSpPr>
          <p:nvPr>
            <p:ph type="title"/>
          </p:nvPr>
        </p:nvSpPr>
        <p:spPr>
          <a:xfrm>
            <a:off x="457200" y="273600"/>
            <a:ext cx="8229240" cy="1144800"/>
          </a:xfrm>
          <a:prstGeom prst="rect">
            <a:avLst/>
          </a:prstGeom>
        </p:spPr>
        <p:txBody>
          <a:bodyPr lIns="0" tIns="0" rIns="0" bIns="0" anchor="ctr">
            <a:spAutoFit/>
          </a:bodyPr>
          <a:lstStyle/>
          <a:p>
            <a:endParaRPr lang="en-US" sz="1800" b="0" strike="noStrike" spc="-1">
              <a:solidFill>
                <a:srgbClr val="000000"/>
              </a:solidFill>
              <a:latin typeface="Arial"/>
            </a:endParaRPr>
          </a:p>
        </p:txBody>
      </p:sp>
      <p:sp>
        <p:nvSpPr>
          <p:cNvPr id="62" name="PlaceHolder 2"/>
          <p:cNvSpPr>
            <a:spLocks noGrp="1"/>
          </p:cNvSpPr>
          <p:nvPr>
            <p:ph type="body"/>
          </p:nvPr>
        </p:nvSpPr>
        <p:spPr>
          <a:xfrm>
            <a:off x="457200" y="1604520"/>
            <a:ext cx="822924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63" name="PlaceHolder 3"/>
          <p:cNvSpPr>
            <a:spLocks noGrp="1"/>
          </p:cNvSpPr>
          <p:nvPr>
            <p:ph type="body"/>
          </p:nvPr>
        </p:nvSpPr>
        <p:spPr>
          <a:xfrm>
            <a:off x="457200" y="3682080"/>
            <a:ext cx="8229240" cy="189684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64" name="PlaceHolder 1"/>
          <p:cNvSpPr>
            <a:spLocks noGrp="1"/>
          </p:cNvSpPr>
          <p:nvPr>
            <p:ph type="title"/>
          </p:nvPr>
        </p:nvSpPr>
        <p:spPr>
          <a:xfrm>
            <a:off x="457200" y="273600"/>
            <a:ext cx="8229240" cy="1144800"/>
          </a:xfrm>
          <a:prstGeom prst="rect">
            <a:avLst/>
          </a:prstGeom>
        </p:spPr>
        <p:txBody>
          <a:bodyPr lIns="0" tIns="0" rIns="0" bIns="0" anchor="ctr">
            <a:spAutoFit/>
          </a:bodyPr>
          <a:lstStyle/>
          <a:p>
            <a:endParaRPr lang="en-US" sz="1800" b="0" strike="noStrike" spc="-1">
              <a:solidFill>
                <a:srgbClr val="000000"/>
              </a:solidFill>
              <a:latin typeface="Arial"/>
            </a:endParaRPr>
          </a:p>
        </p:txBody>
      </p:sp>
      <p:sp>
        <p:nvSpPr>
          <p:cNvPr id="65"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66"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67"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68" name="PlaceHolder 5"/>
          <p:cNvSpPr>
            <a:spLocks noGrp="1"/>
          </p:cNvSpPr>
          <p:nvPr>
            <p:ph type="body"/>
          </p:nvPr>
        </p:nvSpPr>
        <p:spPr>
          <a:xfrm>
            <a:off x="4674240" y="368208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69" name="PlaceHolder 1"/>
          <p:cNvSpPr>
            <a:spLocks noGrp="1"/>
          </p:cNvSpPr>
          <p:nvPr>
            <p:ph type="title"/>
          </p:nvPr>
        </p:nvSpPr>
        <p:spPr>
          <a:xfrm>
            <a:off x="457200" y="273600"/>
            <a:ext cx="8229240" cy="1144800"/>
          </a:xfrm>
          <a:prstGeom prst="rect">
            <a:avLst/>
          </a:prstGeom>
        </p:spPr>
        <p:txBody>
          <a:bodyPr lIns="0" tIns="0" rIns="0" bIns="0" anchor="ctr">
            <a:spAutoFit/>
          </a:bodyPr>
          <a:lstStyle/>
          <a:p>
            <a:endParaRPr lang="en-US" sz="1800" b="0" strike="noStrike" spc="-1">
              <a:solidFill>
                <a:srgbClr val="000000"/>
              </a:solidFill>
              <a:latin typeface="Arial"/>
            </a:endParaRPr>
          </a:p>
        </p:txBody>
      </p:sp>
      <p:sp>
        <p:nvSpPr>
          <p:cNvPr id="70" name="PlaceHolder 2"/>
          <p:cNvSpPr>
            <a:spLocks noGrp="1"/>
          </p:cNvSpPr>
          <p:nvPr>
            <p:ph type="body"/>
          </p:nvPr>
        </p:nvSpPr>
        <p:spPr>
          <a:xfrm>
            <a:off x="457200" y="1604520"/>
            <a:ext cx="26496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71" name="PlaceHolder 3"/>
          <p:cNvSpPr>
            <a:spLocks noGrp="1"/>
          </p:cNvSpPr>
          <p:nvPr>
            <p:ph type="body"/>
          </p:nvPr>
        </p:nvSpPr>
        <p:spPr>
          <a:xfrm>
            <a:off x="3239640" y="1604520"/>
            <a:ext cx="26496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72" name="PlaceHolder 4"/>
          <p:cNvSpPr>
            <a:spLocks noGrp="1"/>
          </p:cNvSpPr>
          <p:nvPr>
            <p:ph type="body"/>
          </p:nvPr>
        </p:nvSpPr>
        <p:spPr>
          <a:xfrm>
            <a:off x="6022080" y="1604520"/>
            <a:ext cx="26496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73" name="PlaceHolder 5"/>
          <p:cNvSpPr>
            <a:spLocks noGrp="1"/>
          </p:cNvSpPr>
          <p:nvPr>
            <p:ph type="body"/>
          </p:nvPr>
        </p:nvSpPr>
        <p:spPr>
          <a:xfrm>
            <a:off x="457200" y="3682080"/>
            <a:ext cx="26496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74" name="PlaceHolder 6"/>
          <p:cNvSpPr>
            <a:spLocks noGrp="1"/>
          </p:cNvSpPr>
          <p:nvPr>
            <p:ph type="body"/>
          </p:nvPr>
        </p:nvSpPr>
        <p:spPr>
          <a:xfrm>
            <a:off x="3239640" y="3682080"/>
            <a:ext cx="26496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75" name="PlaceHolder 7"/>
          <p:cNvSpPr>
            <a:spLocks noGrp="1"/>
          </p:cNvSpPr>
          <p:nvPr>
            <p:ph type="body"/>
          </p:nvPr>
        </p:nvSpPr>
        <p:spPr>
          <a:xfrm>
            <a:off x="6022080" y="3682080"/>
            <a:ext cx="2649600" cy="189684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4000">
                <a:latin typeface="Arial Rounded MT Bold" pitchFamily="34" charset="0"/>
              </a:defRPr>
            </a:lvl1pPr>
          </a:lstStyle>
          <a:p>
            <a:r>
              <a:rPr lang="en-US"/>
              <a:t>Click to edit Master title style</a:t>
            </a:r>
            <a:endParaRPr lang="en-GB"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dirty="0"/>
          </a:p>
        </p:txBody>
      </p:sp>
      <p:sp>
        <p:nvSpPr>
          <p:cNvPr id="4" name="Rectangle 4"/>
          <p:cNvSpPr>
            <a:spLocks noGrp="1" noChangeArrowheads="1"/>
          </p:cNvSpPr>
          <p:nvPr>
            <p:ph type="dt" sz="half" idx="10"/>
          </p:nvPr>
        </p:nvSpPr>
        <p:spPr>
          <a:ln/>
        </p:spPr>
        <p:txBody>
          <a:bodyPr/>
          <a:lstStyle>
            <a:lvl1pPr>
              <a:defRPr/>
            </a:lvl1pPr>
          </a:lstStyle>
          <a:p>
            <a:pPr>
              <a:defRPr/>
            </a:pPr>
            <a:endParaRPr lang="en-GB"/>
          </a:p>
        </p:txBody>
      </p:sp>
      <p:sp>
        <p:nvSpPr>
          <p:cNvPr id="5" name="Rectangle 5"/>
          <p:cNvSpPr>
            <a:spLocks noGrp="1" noChangeArrowheads="1"/>
          </p:cNvSpPr>
          <p:nvPr>
            <p:ph type="ftr" sz="quarter" idx="11"/>
          </p:nvPr>
        </p:nvSpPr>
        <p:spPr>
          <a:ln/>
        </p:spPr>
        <p:txBody>
          <a:bodyPr/>
          <a:lstStyle>
            <a:lvl1pPr>
              <a:defRPr/>
            </a:lvl1pPr>
          </a:lstStyle>
          <a:p>
            <a:pPr>
              <a:defRPr/>
            </a:pPr>
            <a:endParaRPr lang="en-GB"/>
          </a:p>
        </p:txBody>
      </p:sp>
      <p:sp>
        <p:nvSpPr>
          <p:cNvPr id="6" name="Rectangle 6"/>
          <p:cNvSpPr>
            <a:spLocks noGrp="1" noChangeArrowheads="1"/>
          </p:cNvSpPr>
          <p:nvPr>
            <p:ph type="sldNum" sz="quarter" idx="12"/>
          </p:nvPr>
        </p:nvSpPr>
        <p:spPr>
          <a:ln/>
        </p:spPr>
        <p:txBody>
          <a:bodyPr/>
          <a:lstStyle>
            <a:lvl1pPr>
              <a:defRPr/>
            </a:lvl1pPr>
          </a:lstStyle>
          <a:p>
            <a:pPr>
              <a:defRPr/>
            </a:pPr>
            <a:fld id="{75DEEA70-F2A5-4F11-9D2F-52A27AAB522D}" type="slidenum">
              <a:rPr lang="en-GB"/>
              <a:pPr>
                <a:defRPr/>
              </a:pPr>
              <a:t>‹#›</a:t>
            </a:fld>
            <a:endParaRPr lang="en-GB"/>
          </a:p>
        </p:txBody>
      </p:sp>
    </p:spTree>
    <p:extLst>
      <p:ext uri="{BB962C8B-B14F-4D97-AF65-F5344CB8AC3E}">
        <p14:creationId xmlns:p14="http://schemas.microsoft.com/office/powerpoint/2010/main" val="152729254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picTx">
  <p:cSld name="Image avec légende">
    <p:spTree>
      <p:nvGrpSpPr>
        <p:cNvPr id="1" name=""/>
        <p:cNvGrpSpPr/>
        <p:nvPr/>
      </p:nvGrpSpPr>
      <p:grpSpPr>
        <a:xfrm>
          <a:off x="0" y="0"/>
          <a:ext cx="0" cy="0"/>
          <a:chOff x="0" y="0"/>
          <a:chExt cx="0" cy="0"/>
        </a:xfrm>
      </p:grpSpPr>
      <p:sp>
        <p:nvSpPr>
          <p:cNvPr id="2" name="Titre 1"/>
          <p:cNvSpPr>
            <a:spLocks noGrp="1"/>
          </p:cNvSpPr>
          <p:nvPr>
            <p:ph type="title"/>
          </p:nvPr>
        </p:nvSpPr>
        <p:spPr>
          <a:xfrm>
            <a:off x="630238" y="457200"/>
            <a:ext cx="2949575" cy="1600200"/>
          </a:xfrm>
        </p:spPr>
        <p:txBody>
          <a:bodyPr anchor="b"/>
          <a:lstStyle>
            <a:lvl1pPr>
              <a:defRPr sz="3200"/>
            </a:lvl1pPr>
          </a:lstStyle>
          <a:p>
            <a:r>
              <a:rPr lang="fr-FR"/>
              <a:t>Modifiez le style du titre</a:t>
            </a:r>
          </a:p>
        </p:txBody>
      </p:sp>
      <p:sp>
        <p:nvSpPr>
          <p:cNvPr id="3" name="Espace réservé pour une image  2"/>
          <p:cNvSpPr>
            <a:spLocks noGrp="1"/>
          </p:cNvSpPr>
          <p:nvPr>
            <p:ph type="pic" idx="1"/>
          </p:nvPr>
        </p:nvSpPr>
        <p:spPr>
          <a:xfrm>
            <a:off x="3887788" y="987425"/>
            <a:ext cx="462915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fr-FR"/>
          </a:p>
        </p:txBody>
      </p:sp>
      <p:sp>
        <p:nvSpPr>
          <p:cNvPr id="4" name="Espace réservé du texte 3"/>
          <p:cNvSpPr>
            <a:spLocks noGrp="1"/>
          </p:cNvSpPr>
          <p:nvPr>
            <p:ph type="body" sz="half" idx="2"/>
          </p:nvPr>
        </p:nvSpPr>
        <p:spPr>
          <a:xfrm>
            <a:off x="630238" y="2057400"/>
            <a:ext cx="2949575"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fr-FR"/>
              <a:t>Modifier les styles du texte du masque</a:t>
            </a:r>
          </a:p>
        </p:txBody>
      </p:sp>
      <p:sp>
        <p:nvSpPr>
          <p:cNvPr id="5" name="Espace réservé de la date 4"/>
          <p:cNvSpPr>
            <a:spLocks noGrp="1"/>
          </p:cNvSpPr>
          <p:nvPr>
            <p:ph type="dt" idx="10"/>
          </p:nvPr>
        </p:nvSpPr>
        <p:spPr/>
        <p:txBody>
          <a:bodyPr/>
          <a:lstStyle/>
          <a:p>
            <a:endParaRPr lang="en-GB" sz="2400" b="0" strike="noStrike" spc="-1">
              <a:latin typeface="Times New Roman"/>
            </a:endParaRPr>
          </a:p>
        </p:txBody>
      </p:sp>
      <p:sp>
        <p:nvSpPr>
          <p:cNvPr id="6" name="Espace réservé du pied de page 5"/>
          <p:cNvSpPr>
            <a:spLocks noGrp="1"/>
          </p:cNvSpPr>
          <p:nvPr>
            <p:ph type="ftr" idx="11"/>
          </p:nvPr>
        </p:nvSpPr>
        <p:spPr/>
        <p:txBody>
          <a:bodyPr/>
          <a:lstStyle/>
          <a:p>
            <a:endParaRPr lang="en-GB" sz="2400" b="0" strike="noStrike" spc="-1">
              <a:latin typeface="Times New Roman"/>
            </a:endParaRPr>
          </a:p>
        </p:txBody>
      </p:sp>
      <p:sp>
        <p:nvSpPr>
          <p:cNvPr id="7" name="Espace réservé du numéro de diapositive 6"/>
          <p:cNvSpPr>
            <a:spLocks noGrp="1"/>
          </p:cNvSpPr>
          <p:nvPr>
            <p:ph type="sldNum" idx="12"/>
          </p:nvPr>
        </p:nvSpPr>
        <p:spPr/>
        <p:txBody>
          <a:bodyPr/>
          <a:lstStyle/>
          <a:p>
            <a:pPr>
              <a:lnSpc>
                <a:spcPct val="100000"/>
              </a:lnSpc>
            </a:pPr>
            <a:fld id="{444B57E9-381B-49B4-AF00-88136E0A515C}" type="slidenum">
              <a:rPr lang="en-GB" sz="1800" b="0" strike="noStrike" spc="-1" smtClean="0">
                <a:solidFill>
                  <a:srgbClr val="000000"/>
                </a:solidFill>
                <a:latin typeface="Arial"/>
                <a:ea typeface="DejaVu Sans"/>
              </a:rPr>
              <a:t>‹#›</a:t>
            </a:fld>
            <a:endParaRPr lang="en-GB" sz="1800" b="0" strike="noStrike" spc="-1">
              <a:latin typeface="Times New Roman"/>
            </a:endParaRPr>
          </a:p>
        </p:txBody>
      </p:sp>
    </p:spTree>
    <p:extLst>
      <p:ext uri="{BB962C8B-B14F-4D97-AF65-F5344CB8AC3E}">
        <p14:creationId xmlns:p14="http://schemas.microsoft.com/office/powerpoint/2010/main" val="72902470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4" name="PlaceHolder 1"/>
          <p:cNvSpPr>
            <a:spLocks noGrp="1"/>
          </p:cNvSpPr>
          <p:nvPr>
            <p:ph type="title"/>
          </p:nvPr>
        </p:nvSpPr>
        <p:spPr>
          <a:xfrm>
            <a:off x="457200" y="273600"/>
            <a:ext cx="8229240" cy="1144800"/>
          </a:xfrm>
          <a:prstGeom prst="rect">
            <a:avLst/>
          </a:prstGeom>
        </p:spPr>
        <p:txBody>
          <a:bodyPr lIns="0" tIns="0" rIns="0" bIns="0" anchor="ctr">
            <a:spAutoFit/>
          </a:bodyPr>
          <a:lstStyle/>
          <a:p>
            <a:endParaRPr lang="en-US" sz="1800" b="0" strike="noStrike" spc="-1">
              <a:solidFill>
                <a:srgbClr val="000000"/>
              </a:solidFill>
              <a:latin typeface="Arial"/>
            </a:endParaRPr>
          </a:p>
        </p:txBody>
      </p:sp>
      <p:sp>
        <p:nvSpPr>
          <p:cNvPr id="5" name="PlaceHolder 2"/>
          <p:cNvSpPr>
            <a:spLocks noGrp="1"/>
          </p:cNvSpPr>
          <p:nvPr>
            <p:ph type="body"/>
          </p:nvPr>
        </p:nvSpPr>
        <p:spPr>
          <a:xfrm>
            <a:off x="457200" y="1604520"/>
            <a:ext cx="8229240" cy="397728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6" name="PlaceHolder 1"/>
          <p:cNvSpPr>
            <a:spLocks noGrp="1"/>
          </p:cNvSpPr>
          <p:nvPr>
            <p:ph type="title"/>
          </p:nvPr>
        </p:nvSpPr>
        <p:spPr>
          <a:xfrm>
            <a:off x="457200" y="273600"/>
            <a:ext cx="8229240" cy="1144800"/>
          </a:xfrm>
          <a:prstGeom prst="rect">
            <a:avLst/>
          </a:prstGeom>
        </p:spPr>
        <p:txBody>
          <a:bodyPr lIns="0" tIns="0" rIns="0" bIns="0" anchor="ctr">
            <a:spAutoFit/>
          </a:bodyPr>
          <a:lstStyle/>
          <a:p>
            <a:endParaRPr lang="en-US" sz="1800" b="0" strike="noStrike" spc="-1">
              <a:solidFill>
                <a:srgbClr val="000000"/>
              </a:solidFill>
              <a:latin typeface="Arial"/>
            </a:endParaRPr>
          </a:p>
        </p:txBody>
      </p:sp>
      <p:sp>
        <p:nvSpPr>
          <p:cNvPr id="7"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8"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9" name="PlaceHolder 1"/>
          <p:cNvSpPr>
            <a:spLocks noGrp="1"/>
          </p:cNvSpPr>
          <p:nvPr>
            <p:ph type="title"/>
          </p:nvPr>
        </p:nvSpPr>
        <p:spPr>
          <a:xfrm>
            <a:off x="457200" y="273600"/>
            <a:ext cx="8229240" cy="1144800"/>
          </a:xfrm>
          <a:prstGeom prst="rect">
            <a:avLst/>
          </a:prstGeom>
        </p:spPr>
        <p:txBody>
          <a:bodyPr lIns="0" tIns="0" rIns="0" bIns="0" anchor="ctr">
            <a:spAutoFit/>
          </a:bodyPr>
          <a:lstStyle/>
          <a:p>
            <a:endParaRPr lang="en-US" sz="1800" b="0" strike="noStrike" spc="-1">
              <a:solidFill>
                <a:srgbClr val="000000"/>
              </a:solidFill>
              <a:latin typeface="Arial"/>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0" name="PlaceHolder 1"/>
          <p:cNvSpPr>
            <a:spLocks noGrp="1"/>
          </p:cNvSpPr>
          <p:nvPr>
            <p:ph type="subTitle"/>
          </p:nvPr>
        </p:nvSpPr>
        <p:spPr>
          <a:xfrm>
            <a:off x="457200" y="273600"/>
            <a:ext cx="8229240" cy="5307840"/>
          </a:xfrm>
          <a:prstGeom prst="rect">
            <a:avLst/>
          </a:prstGeom>
        </p:spPr>
        <p:txBody>
          <a:bodyPr lIns="0" tIns="0" rIns="0" bIns="0" anchor="ctr">
            <a:spAutoFit/>
          </a:bodyPr>
          <a:lstStyle/>
          <a:p>
            <a:pPr algn="ctr"/>
            <a:endParaRPr lang="en-GB" sz="3200" b="0" strike="noStrike" spc="-1">
              <a:latin typeface="Arial"/>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457200" y="273600"/>
            <a:ext cx="8229240" cy="1144800"/>
          </a:xfrm>
          <a:prstGeom prst="rect">
            <a:avLst/>
          </a:prstGeom>
        </p:spPr>
        <p:txBody>
          <a:bodyPr lIns="0" tIns="0" rIns="0" bIns="0" anchor="ctr">
            <a:spAutoFit/>
          </a:bodyPr>
          <a:lstStyle/>
          <a:p>
            <a:endParaRPr lang="en-US" sz="1800" b="0" strike="noStrike" spc="-1">
              <a:solidFill>
                <a:srgbClr val="000000"/>
              </a:solidFill>
              <a:latin typeface="Arial"/>
            </a:endParaRPr>
          </a:p>
        </p:txBody>
      </p:sp>
      <p:sp>
        <p:nvSpPr>
          <p:cNvPr id="12"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13" name="PlaceHolder 3"/>
          <p:cNvSpPr>
            <a:spLocks noGrp="1"/>
          </p:cNvSpPr>
          <p:nvPr>
            <p:ph type="body"/>
          </p:nvPr>
        </p:nvSpPr>
        <p:spPr>
          <a:xfrm>
            <a:off x="4674240" y="1604520"/>
            <a:ext cx="4015800" cy="397728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14" name="PlaceHolder 4"/>
          <p:cNvSpPr>
            <a:spLocks noGrp="1"/>
          </p:cNvSpPr>
          <p:nvPr>
            <p:ph type="body"/>
          </p:nvPr>
        </p:nvSpPr>
        <p:spPr>
          <a:xfrm>
            <a:off x="457200" y="368208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15" name="PlaceHolder 1"/>
          <p:cNvSpPr>
            <a:spLocks noGrp="1"/>
          </p:cNvSpPr>
          <p:nvPr>
            <p:ph type="title"/>
          </p:nvPr>
        </p:nvSpPr>
        <p:spPr>
          <a:xfrm>
            <a:off x="457200" y="273600"/>
            <a:ext cx="8229240" cy="1144800"/>
          </a:xfrm>
          <a:prstGeom prst="rect">
            <a:avLst/>
          </a:prstGeom>
        </p:spPr>
        <p:txBody>
          <a:bodyPr lIns="0" tIns="0" rIns="0" bIns="0" anchor="ctr">
            <a:spAutoFit/>
          </a:bodyPr>
          <a:lstStyle/>
          <a:p>
            <a:endParaRPr lang="en-US" sz="1800" b="0" strike="noStrike" spc="-1">
              <a:solidFill>
                <a:srgbClr val="000000"/>
              </a:solidFill>
              <a:latin typeface="Arial"/>
            </a:endParaRPr>
          </a:p>
        </p:txBody>
      </p:sp>
      <p:sp>
        <p:nvSpPr>
          <p:cNvPr id="16" name="PlaceHolder 2"/>
          <p:cNvSpPr>
            <a:spLocks noGrp="1"/>
          </p:cNvSpPr>
          <p:nvPr>
            <p:ph type="body"/>
          </p:nvPr>
        </p:nvSpPr>
        <p:spPr>
          <a:xfrm>
            <a:off x="457200" y="1604520"/>
            <a:ext cx="4015800" cy="397728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17"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18" name="PlaceHolder 4"/>
          <p:cNvSpPr>
            <a:spLocks noGrp="1"/>
          </p:cNvSpPr>
          <p:nvPr>
            <p:ph type="body"/>
          </p:nvPr>
        </p:nvSpPr>
        <p:spPr>
          <a:xfrm>
            <a:off x="4674240" y="368208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19" name="PlaceHolder 1"/>
          <p:cNvSpPr>
            <a:spLocks noGrp="1"/>
          </p:cNvSpPr>
          <p:nvPr>
            <p:ph type="title"/>
          </p:nvPr>
        </p:nvSpPr>
        <p:spPr>
          <a:xfrm>
            <a:off x="457200" y="273600"/>
            <a:ext cx="8229240" cy="1144800"/>
          </a:xfrm>
          <a:prstGeom prst="rect">
            <a:avLst/>
          </a:prstGeom>
        </p:spPr>
        <p:txBody>
          <a:bodyPr lIns="0" tIns="0" rIns="0" bIns="0" anchor="ctr">
            <a:spAutoFit/>
          </a:bodyPr>
          <a:lstStyle/>
          <a:p>
            <a:endParaRPr lang="en-US" sz="1800" b="0" strike="noStrike" spc="-1">
              <a:solidFill>
                <a:srgbClr val="000000"/>
              </a:solidFill>
              <a:latin typeface="Arial"/>
            </a:endParaRPr>
          </a:p>
        </p:txBody>
      </p:sp>
      <p:sp>
        <p:nvSpPr>
          <p:cNvPr id="20" name="PlaceHolder 2"/>
          <p:cNvSpPr>
            <a:spLocks noGrp="1"/>
          </p:cNvSpPr>
          <p:nvPr>
            <p:ph type="body"/>
          </p:nvPr>
        </p:nvSpPr>
        <p:spPr>
          <a:xfrm>
            <a:off x="457200" y="160452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21" name="PlaceHolder 3"/>
          <p:cNvSpPr>
            <a:spLocks noGrp="1"/>
          </p:cNvSpPr>
          <p:nvPr>
            <p:ph type="body"/>
          </p:nvPr>
        </p:nvSpPr>
        <p:spPr>
          <a:xfrm>
            <a:off x="4674240" y="1604520"/>
            <a:ext cx="4015800" cy="1896840"/>
          </a:xfrm>
          <a:prstGeom prst="rect">
            <a:avLst/>
          </a:prstGeom>
        </p:spPr>
        <p:txBody>
          <a:bodyPr lIns="0" tIns="0" rIns="0" bIns="0">
            <a:normAutofit/>
          </a:bodyPr>
          <a:lstStyle/>
          <a:p>
            <a:endParaRPr lang="en-US" sz="2800" b="0" strike="noStrike" spc="-1">
              <a:solidFill>
                <a:srgbClr val="000000"/>
              </a:solidFill>
              <a:latin typeface="Arial"/>
            </a:endParaRPr>
          </a:p>
        </p:txBody>
      </p:sp>
      <p:sp>
        <p:nvSpPr>
          <p:cNvPr id="22" name="PlaceHolder 4"/>
          <p:cNvSpPr>
            <a:spLocks noGrp="1"/>
          </p:cNvSpPr>
          <p:nvPr>
            <p:ph type="body"/>
          </p:nvPr>
        </p:nvSpPr>
        <p:spPr>
          <a:xfrm>
            <a:off x="457200" y="3682080"/>
            <a:ext cx="8229240" cy="1896840"/>
          </a:xfrm>
          <a:prstGeom prst="rect">
            <a:avLst/>
          </a:prstGeom>
        </p:spPr>
        <p:txBody>
          <a:bodyPr lIns="0" tIns="0" rIns="0" bIns="0">
            <a:normAutofit/>
          </a:bodyPr>
          <a:lstStyle/>
          <a:p>
            <a:endParaRPr lang="en-US" sz="2800" b="0" strike="noStrike" spc="-1">
              <a:solidFill>
                <a:srgbClr val="000000"/>
              </a:solidFill>
              <a:latin typeface="Arial"/>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23.xml"/><Relationship Id="rId13" Type="http://schemas.openxmlformats.org/officeDocument/2006/relationships/slideLayout" Target="../slideLayouts/slideLayout28.xml"/><Relationship Id="rId3" Type="http://schemas.openxmlformats.org/officeDocument/2006/relationships/slideLayout" Target="../slideLayouts/slideLayout18.xml"/><Relationship Id="rId7" Type="http://schemas.openxmlformats.org/officeDocument/2006/relationships/slideLayout" Target="../slideLayouts/slideLayout22.xml"/><Relationship Id="rId12" Type="http://schemas.openxmlformats.org/officeDocument/2006/relationships/slideLayout" Target="../slideLayouts/slideLayout27.xml"/><Relationship Id="rId2" Type="http://schemas.openxmlformats.org/officeDocument/2006/relationships/slideLayout" Target="../slideLayouts/slideLayout17.xml"/><Relationship Id="rId1" Type="http://schemas.openxmlformats.org/officeDocument/2006/relationships/slideLayout" Target="../slideLayouts/slideLayout16.xml"/><Relationship Id="rId6" Type="http://schemas.openxmlformats.org/officeDocument/2006/relationships/slideLayout" Target="../slideLayouts/slideLayout21.xml"/><Relationship Id="rId11" Type="http://schemas.openxmlformats.org/officeDocument/2006/relationships/slideLayout" Target="../slideLayouts/slideLayout26.xml"/><Relationship Id="rId5" Type="http://schemas.openxmlformats.org/officeDocument/2006/relationships/slideLayout" Target="../slideLayouts/slideLayout20.xml"/><Relationship Id="rId15" Type="http://schemas.openxmlformats.org/officeDocument/2006/relationships/theme" Target="../theme/theme2.xml"/><Relationship Id="rId10" Type="http://schemas.openxmlformats.org/officeDocument/2006/relationships/slideLayout" Target="../slideLayouts/slideLayout25.xml"/><Relationship Id="rId4" Type="http://schemas.openxmlformats.org/officeDocument/2006/relationships/slideLayout" Target="../slideLayouts/slideLayout19.xml"/><Relationship Id="rId9" Type="http://schemas.openxmlformats.org/officeDocument/2006/relationships/slideLayout" Target="../slideLayouts/slideLayout24.xml"/><Relationship Id="rId14"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2" name="PlaceHolder 1"/>
          <p:cNvSpPr>
            <a:spLocks noGrp="1"/>
          </p:cNvSpPr>
          <p:nvPr>
            <p:ph type="title"/>
          </p:nvPr>
        </p:nvSpPr>
        <p:spPr>
          <a:xfrm>
            <a:off x="628560" y="454680"/>
            <a:ext cx="7886160" cy="1145160"/>
          </a:xfrm>
          <a:prstGeom prst="rect">
            <a:avLst/>
          </a:prstGeom>
        </p:spPr>
        <p:txBody>
          <a:bodyPr lIns="0" tIns="0" rIns="0" bIns="0" anchor="ctr">
            <a:spAutoFit/>
          </a:bodyPr>
          <a:lstStyle/>
          <a:p>
            <a:r>
              <a:rPr lang="en-US" sz="4400" b="0" strike="noStrike" spc="-1">
                <a:solidFill>
                  <a:srgbClr val="000000"/>
                </a:solidFill>
                <a:latin typeface="Arial"/>
              </a:rPr>
              <a:t>Click to edit the title text format</a:t>
            </a:r>
          </a:p>
        </p:txBody>
      </p:sp>
      <p:sp>
        <p:nvSpPr>
          <p:cNvPr id="3" name="PlaceHolder 2"/>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28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US" sz="20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US" sz="18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799" r:id="rId13"/>
    <p:sldLayoutId id="2147483803" r:id="rId14"/>
    <p:sldLayoutId id="2147483804" r:id="rId15"/>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38" name="PlaceHolder 1"/>
          <p:cNvSpPr>
            <a:spLocks noGrp="1"/>
          </p:cNvSpPr>
          <p:nvPr>
            <p:ph type="title"/>
          </p:nvPr>
        </p:nvSpPr>
        <p:spPr>
          <a:xfrm>
            <a:off x="457200" y="273600"/>
            <a:ext cx="8229240" cy="1144800"/>
          </a:xfrm>
          <a:prstGeom prst="rect">
            <a:avLst/>
          </a:prstGeom>
        </p:spPr>
        <p:txBody>
          <a:bodyPr lIns="0" tIns="0" rIns="0" bIns="0" anchor="ctr">
            <a:noAutofit/>
          </a:bodyPr>
          <a:lstStyle/>
          <a:p>
            <a:r>
              <a:rPr lang="en-US" sz="1800" b="0" strike="noStrike" spc="-1">
                <a:solidFill>
                  <a:srgbClr val="000000"/>
                </a:solidFill>
                <a:latin typeface="Arial"/>
              </a:rPr>
              <a:t>Click to edit the title text format</a:t>
            </a:r>
          </a:p>
        </p:txBody>
      </p:sp>
      <p:sp>
        <p:nvSpPr>
          <p:cNvPr id="39" name="PlaceHolder 2"/>
          <p:cNvSpPr>
            <a:spLocks noGrp="1"/>
          </p:cNvSpPr>
          <p:nvPr>
            <p:ph type="body"/>
          </p:nvPr>
        </p:nvSpPr>
        <p:spPr>
          <a:xfrm>
            <a:off x="457200" y="1604520"/>
            <a:ext cx="8229240" cy="3977280"/>
          </a:xfrm>
          <a:prstGeom prst="rect">
            <a:avLst/>
          </a:prstGeom>
        </p:spPr>
        <p:txBody>
          <a:bodyPr lIns="0" tIns="0" rIns="0" bIns="0">
            <a:normAutofit/>
          </a:bodyPr>
          <a:lstStyle/>
          <a:p>
            <a:pPr marL="432000" indent="-324000">
              <a:spcBef>
                <a:spcPts val="1417"/>
              </a:spcBef>
              <a:buClr>
                <a:srgbClr val="000000"/>
              </a:buClr>
              <a:buSzPct val="45000"/>
              <a:buFont typeface="Wingdings" charset="2"/>
              <a:buChar char=""/>
            </a:pPr>
            <a:r>
              <a:rPr lang="en-US" sz="2800" b="0" strike="noStrike" spc="-1">
                <a:solidFill>
                  <a:srgbClr val="000000"/>
                </a:solidFill>
                <a:latin typeface="Arial"/>
              </a:rPr>
              <a:t>Click to edit the outline text format</a:t>
            </a:r>
          </a:p>
          <a:p>
            <a:pPr marL="864000" lvl="1" indent="-324000">
              <a:spcBef>
                <a:spcPts val="1134"/>
              </a:spcBef>
              <a:buClr>
                <a:srgbClr val="000000"/>
              </a:buClr>
              <a:buSzPct val="75000"/>
              <a:buFont typeface="Symbol" charset="2"/>
              <a:buChar char=""/>
            </a:pPr>
            <a:r>
              <a:rPr lang="en-US" sz="2000" b="0" strike="noStrike" spc="-1">
                <a:solidFill>
                  <a:srgbClr val="000000"/>
                </a:solidFill>
                <a:latin typeface="Arial"/>
              </a:rPr>
              <a:t>Second Outline Level</a:t>
            </a:r>
          </a:p>
          <a:p>
            <a:pPr marL="1296000" lvl="2" indent="-288000">
              <a:spcBef>
                <a:spcPts val="850"/>
              </a:spcBef>
              <a:buClr>
                <a:srgbClr val="000000"/>
              </a:buClr>
              <a:buSzPct val="45000"/>
              <a:buFont typeface="Wingdings" charset="2"/>
              <a:buChar char=""/>
            </a:pPr>
            <a:r>
              <a:rPr lang="en-US" sz="1800" b="0" strike="noStrike" spc="-1">
                <a:solidFill>
                  <a:srgbClr val="000000"/>
                </a:solidFill>
                <a:latin typeface="Arial"/>
              </a:rPr>
              <a:t>Third Outline Level</a:t>
            </a:r>
          </a:p>
          <a:p>
            <a:pPr marL="1728000" lvl="3" indent="-216000">
              <a:spcBef>
                <a:spcPts val="567"/>
              </a:spcBef>
              <a:buClr>
                <a:srgbClr val="000000"/>
              </a:buClr>
              <a:buSzPct val="75000"/>
              <a:buFont typeface="Symbol" charset="2"/>
              <a:buChar char=""/>
            </a:pPr>
            <a:r>
              <a:rPr lang="en-US" sz="1800" b="0" strike="noStrike" spc="-1">
                <a:solidFill>
                  <a:srgbClr val="000000"/>
                </a:solidFill>
                <a:latin typeface="Arial"/>
              </a:rPr>
              <a:t>Fourth Outline Level</a:t>
            </a:r>
          </a:p>
          <a:p>
            <a:pPr marL="2160000" lvl="4" indent="-216000">
              <a:spcBef>
                <a:spcPts val="283"/>
              </a:spcBef>
              <a:buClr>
                <a:srgbClr val="000000"/>
              </a:buClr>
              <a:buSzPct val="45000"/>
              <a:buFont typeface="Wingdings" charset="2"/>
              <a:buChar char=""/>
            </a:pPr>
            <a:r>
              <a:rPr lang="en-US" sz="2000" b="0" strike="noStrike" spc="-1">
                <a:solidFill>
                  <a:srgbClr val="000000"/>
                </a:solidFill>
                <a:latin typeface="Arial"/>
              </a:rPr>
              <a:t>Fifth Outline Level</a:t>
            </a:r>
          </a:p>
          <a:p>
            <a:pPr marL="2592000" lvl="5" indent="-216000">
              <a:spcBef>
                <a:spcPts val="283"/>
              </a:spcBef>
              <a:buClr>
                <a:srgbClr val="000000"/>
              </a:buClr>
              <a:buSzPct val="45000"/>
              <a:buFont typeface="Wingdings" charset="2"/>
              <a:buChar char=""/>
            </a:pPr>
            <a:r>
              <a:rPr lang="en-US" sz="2000" b="0" strike="noStrike" spc="-1">
                <a:solidFill>
                  <a:srgbClr val="000000"/>
                </a:solidFill>
                <a:latin typeface="Arial"/>
              </a:rPr>
              <a:t>Sixth Outline Level</a:t>
            </a:r>
          </a:p>
          <a:p>
            <a:pPr marL="3024000" lvl="6" indent="-216000">
              <a:spcBef>
                <a:spcPts val="283"/>
              </a:spcBef>
              <a:buClr>
                <a:srgbClr val="000000"/>
              </a:buClr>
              <a:buSzPct val="45000"/>
              <a:buFont typeface="Wingdings" charset="2"/>
              <a:buChar char=""/>
            </a:pPr>
            <a:r>
              <a:rPr lang="en-US" sz="2000" b="0" strike="noStrike" spc="-1">
                <a:solidFill>
                  <a:srgbClr val="000000"/>
                </a:solidFill>
                <a:latin typeface="Arial"/>
              </a:rPr>
              <a:t>Seventh Outline Level</a:t>
            </a:r>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791" r:id="rId13"/>
    <p:sldLayoutId id="2147483798" r:id="rId14"/>
  </p:sldLayoutIdLst>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3.wmf"/><Relationship Id="rId3" Type="http://schemas.openxmlformats.org/officeDocument/2006/relationships/hyperlink" Target="https://indico.cern.ch/event/1263731/contributions/5398511/attachments/2648319/4584649/G_Hallewell_DRD4%20Rad%20Gas%20GWP%20with%20annexes%20May%2016%202023.pdf" TargetMode="External"/><Relationship Id="rId7" Type="http://schemas.openxmlformats.org/officeDocument/2006/relationships/image" Target="../media/image2.wmf"/><Relationship Id="rId2" Type="http://schemas.openxmlformats.org/officeDocument/2006/relationships/notesSlide" Target="../notesSlides/notesSlide1.xml"/><Relationship Id="rId1" Type="http://schemas.openxmlformats.org/officeDocument/2006/relationships/slideLayout" Target="../slideLayouts/slideLayout3.xml"/><Relationship Id="rId6" Type="http://schemas.openxmlformats.org/officeDocument/2006/relationships/image" Target="../media/image1.jpeg"/><Relationship Id="rId5" Type="http://schemas.openxmlformats.org/officeDocument/2006/relationships/hyperlink" Target="https://indico.cern.ch/event/1291157/contributions/5900402/" TargetMode="External"/><Relationship Id="rId4" Type="http://schemas.openxmlformats.org/officeDocument/2006/relationships/hyperlink" Target="https://indico.cern.ch/event/1371158/contributions/5773321/attachments/2788215/4861759/G_Hallewell_ATLAS_sustainability_forum_Jan_26_2024_v2.pptx" TargetMode="External"/></Relationships>
</file>

<file path=ppt/slides/_rels/slide10.xml.rels><?xml version="1.0" encoding="UTF-8" standalone="yes"?>
<Relationships xmlns="http://schemas.openxmlformats.org/package/2006/relationships"><Relationship Id="rId3" Type="http://schemas.openxmlformats.org/officeDocument/2006/relationships/image" Target="../media/image17.png"/><Relationship Id="rId7" Type="http://schemas.openxmlformats.org/officeDocument/2006/relationships/image" Target="../media/image19.png"/><Relationship Id="rId2" Type="http://schemas.openxmlformats.org/officeDocument/2006/relationships/notesSlide" Target="../notesSlides/notesSlide3.xml"/><Relationship Id="rId1" Type="http://schemas.openxmlformats.org/officeDocument/2006/relationships/slideLayout" Target="../slideLayouts/slideLayout15.xml"/><Relationship Id="rId6" Type="http://schemas.openxmlformats.org/officeDocument/2006/relationships/hyperlink" Target="https://www.ghgprotocol.org/sites/default/files/ghgp/Global-Warming-Potential-Values%20%28Feb%2016%202016%29_1.pdf" TargetMode="External"/><Relationship Id="rId5" Type="http://schemas.openxmlformats.org/officeDocument/2006/relationships/image" Target="../media/image18.png"/><Relationship Id="rId4" Type="http://schemas.openxmlformats.org/officeDocument/2006/relationships/hyperlink" Target="https://doi.org/10.25325/CERN-Environment-2023-003"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s://doi.org/10.25325/CERN-Environment-2023-003" TargetMode="External"/><Relationship Id="rId2" Type="http://schemas.openxmlformats.org/officeDocument/2006/relationships/image" Target="../media/image20.png"/><Relationship Id="rId1" Type="http://schemas.openxmlformats.org/officeDocument/2006/relationships/slideLayout" Target="../slideLayouts/slideLayout15.xml"/></Relationships>
</file>

<file path=ppt/slides/_rels/slide12.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15.xml"/></Relationships>
</file>

<file path=ppt/slides/_rels/slide13.xml.rels><?xml version="1.0" encoding="UTF-8" standalone="yes"?>
<Relationships xmlns="http://schemas.openxmlformats.org/package/2006/relationships"><Relationship Id="rId2" Type="http://schemas.openxmlformats.org/officeDocument/2006/relationships/image" Target="../media/image22.png"/><Relationship Id="rId1" Type="http://schemas.openxmlformats.org/officeDocument/2006/relationships/slideLayout" Target="../slideLayouts/slideLayout1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3.xml"/><Relationship Id="rId6" Type="http://schemas.openxmlformats.org/officeDocument/2006/relationships/image" Target="../media/image74.png"/><Relationship Id="rId5" Type="http://schemas.openxmlformats.org/officeDocument/2006/relationships/image" Target="../media/image73.png"/><Relationship Id="rId4" Type="http://schemas.openxmlformats.org/officeDocument/2006/relationships/image" Target="../media/image72.png"/></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3.xml"/><Relationship Id="rId5" Type="http://schemas.openxmlformats.org/officeDocument/2006/relationships/image" Target="../media/image73.png"/><Relationship Id="rId4" Type="http://schemas.openxmlformats.org/officeDocument/2006/relationships/image" Target="../media/image72.png"/></Relationships>
</file>

<file path=ppt/slides/_rels/slide17.xml.rels><?xml version="1.0" encoding="UTF-8" standalone="yes"?>
<Relationships xmlns="http://schemas.openxmlformats.org/package/2006/relationships"><Relationship Id="rId3" Type="http://schemas.openxmlformats.org/officeDocument/2006/relationships/image" Target="../media/image26.jpeg"/><Relationship Id="rId7" Type="http://schemas.openxmlformats.org/officeDocument/2006/relationships/image" Target="../media/image78.png"/><Relationship Id="rId2" Type="http://schemas.openxmlformats.org/officeDocument/2006/relationships/image" Target="../media/image25.emf"/><Relationship Id="rId1" Type="http://schemas.openxmlformats.org/officeDocument/2006/relationships/slideLayout" Target="../slideLayouts/slideLayout1.xml"/><Relationship Id="rId6" Type="http://schemas.openxmlformats.org/officeDocument/2006/relationships/image" Target="../media/image29.emf"/><Relationship Id="rId5" Type="http://schemas.openxmlformats.org/officeDocument/2006/relationships/image" Target="../media/image28.emf"/><Relationship Id="rId4" Type="http://schemas.openxmlformats.org/officeDocument/2006/relationships/image" Target="../media/image27.emf"/></Relationships>
</file>

<file path=ppt/slides/_rels/slide18.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3.xml"/></Relationships>
</file>

<file path=ppt/slides/_rels/slide19.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2" Type="http://schemas.openxmlformats.org/officeDocument/2006/relationships/image" Target="../media/image30.jpg"/><Relationship Id="rId1" Type="http://schemas.openxmlformats.org/officeDocument/2006/relationships/slideLayout" Target="../slideLayouts/slideLayout3.xml"/></Relationships>
</file>

<file path=ppt/slides/_rels/slide21.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31.jpg"/><Relationship Id="rId1" Type="http://schemas.openxmlformats.org/officeDocument/2006/relationships/slideLayout" Target="../slideLayouts/slideLayout3.xml"/></Relationships>
</file>

<file path=ppt/slides/_rels/slide23.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32.png"/><Relationship Id="rId1" Type="http://schemas.openxmlformats.org/officeDocument/2006/relationships/slideLayout" Target="../slideLayouts/slideLayout1.xml"/><Relationship Id="rId5" Type="http://schemas.openxmlformats.org/officeDocument/2006/relationships/image" Target="../media/image35.png"/><Relationship Id="rId4" Type="http://schemas.openxmlformats.org/officeDocument/2006/relationships/image" Target="../media/image34.jpeg"/></Relationships>
</file>

<file path=ppt/slides/_rels/slide24.xml.rels><?xml version="1.0" encoding="UTF-8" standalone="yes"?>
<Relationships xmlns="http://schemas.openxmlformats.org/package/2006/relationships"><Relationship Id="rId3" Type="http://schemas.openxmlformats.org/officeDocument/2006/relationships/image" Target="../media/image37.jpeg"/><Relationship Id="rId2" Type="http://schemas.openxmlformats.org/officeDocument/2006/relationships/image" Target="../media/image36.wmf"/><Relationship Id="rId1" Type="http://schemas.openxmlformats.org/officeDocument/2006/relationships/slideLayout" Target="../slideLayouts/slideLayout1.xml"/><Relationship Id="rId4" Type="http://schemas.openxmlformats.org/officeDocument/2006/relationships/image" Target="../media/image38.wmf"/></Relationships>
</file>

<file path=ppt/slides/_rels/slide25.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39.jpeg"/><Relationship Id="rId2" Type="http://schemas.openxmlformats.org/officeDocument/2006/relationships/chart" Target="../charts/chart4.xml"/><Relationship Id="rId1" Type="http://schemas.openxmlformats.org/officeDocument/2006/relationships/slideLayout" Target="../slideLayouts/slideLayout1.xml"/></Relationships>
</file>

<file path=ppt/slides/_rels/slide27.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28.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3.xml"/><Relationship Id="rId6" Type="http://schemas.openxmlformats.org/officeDocument/2006/relationships/image" Target="../media/image41.png"/><Relationship Id="rId5" Type="http://schemas.openxmlformats.org/officeDocument/2006/relationships/image" Target="../media/image73.png"/><Relationship Id="rId4" Type="http://schemas.openxmlformats.org/officeDocument/2006/relationships/image" Target="../media/image72.png"/></Relationships>
</file>

<file path=ppt/slides/_rels/slide29.xml.rels><?xml version="1.0" encoding="UTF-8" standalone="yes"?>
<Relationships xmlns="http://schemas.openxmlformats.org/package/2006/relationships"><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file:///F:\Gollin-Cooling_course\Course%20description\Figures%20for%20course%20description\mlecular%20shapes.jpg" TargetMode="External"/><Relationship Id="rId2" Type="http://schemas.openxmlformats.org/officeDocument/2006/relationships/image" Target="../media/image4.jpeg"/><Relationship Id="rId1" Type="http://schemas.openxmlformats.org/officeDocument/2006/relationships/slideLayout" Target="../slideLayouts/slideLayout14.xml"/></Relationships>
</file>

<file path=ppt/slides/_rels/slide30.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image" Target="../media/image43.emf"/><Relationship Id="rId1" Type="http://schemas.openxmlformats.org/officeDocument/2006/relationships/slideLayout" Target="../slideLayouts/slideLayout13.xml"/><Relationship Id="rId6" Type="http://schemas.openxmlformats.org/officeDocument/2006/relationships/image" Target="../media/image47.jpeg"/><Relationship Id="rId5" Type="http://schemas.openxmlformats.org/officeDocument/2006/relationships/image" Target="../media/image46.jpeg"/><Relationship Id="rId4" Type="http://schemas.openxmlformats.org/officeDocument/2006/relationships/image" Target="../media/image45.jpg"/></Relationships>
</file>

<file path=ppt/slides/_rels/slide31.xml.rels><?xml version="1.0" encoding="UTF-8" standalone="yes"?>
<Relationships xmlns="http://schemas.openxmlformats.org/package/2006/relationships"><Relationship Id="rId2" Type="http://schemas.openxmlformats.org/officeDocument/2006/relationships/image" Target="../media/image48.png"/><Relationship Id="rId1" Type="http://schemas.openxmlformats.org/officeDocument/2006/relationships/slideLayout" Target="../slideLayouts/slideLayout3.xml"/></Relationships>
</file>

<file path=ppt/slides/_rels/slide32.xml.rels><?xml version="1.0" encoding="UTF-8" standalone="yes"?>
<Relationships xmlns="http://schemas.openxmlformats.org/package/2006/relationships"><Relationship Id="rId8" Type="http://schemas.openxmlformats.org/officeDocument/2006/relationships/image" Target="../media/image55.png"/><Relationship Id="rId3" Type="http://schemas.openxmlformats.org/officeDocument/2006/relationships/image" Target="../media/image50.png"/><Relationship Id="rId7" Type="http://schemas.openxmlformats.org/officeDocument/2006/relationships/image" Target="../media/image54.png"/><Relationship Id="rId2" Type="http://schemas.openxmlformats.org/officeDocument/2006/relationships/image" Target="../media/image49.png"/><Relationship Id="rId1" Type="http://schemas.openxmlformats.org/officeDocument/2006/relationships/slideLayout" Target="../slideLayouts/slideLayout15.xml"/><Relationship Id="rId6" Type="http://schemas.openxmlformats.org/officeDocument/2006/relationships/image" Target="../media/image53.png"/><Relationship Id="rId5" Type="http://schemas.openxmlformats.org/officeDocument/2006/relationships/image" Target="../media/image52.png"/><Relationship Id="rId10" Type="http://schemas.openxmlformats.org/officeDocument/2006/relationships/image" Target="../media/image57.jpg"/><Relationship Id="rId4" Type="http://schemas.openxmlformats.org/officeDocument/2006/relationships/image" Target="../media/image51.jpeg"/><Relationship Id="rId9" Type="http://schemas.openxmlformats.org/officeDocument/2006/relationships/image" Target="../media/image56.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38.wmf"/><Relationship Id="rId2" Type="http://schemas.openxmlformats.org/officeDocument/2006/relationships/slideLayout" Target="../slideLayouts/slideLayout1.xml"/><Relationship Id="rId1" Type="http://schemas.openxmlformats.org/officeDocument/2006/relationships/tags" Target="../tags/tag1.xml"/><Relationship Id="rId4" Type="http://schemas.openxmlformats.org/officeDocument/2006/relationships/image" Target="../media/image58.jpeg"/></Relationships>
</file>

<file path=ppt/slides/_rels/slide36.xml.rels><?xml version="1.0" encoding="UTF-8" standalone="yes"?>
<Relationships xmlns="http://schemas.openxmlformats.org/package/2006/relationships"><Relationship Id="rId2" Type="http://schemas.openxmlformats.org/officeDocument/2006/relationships/image" Target="../media/image59.jpeg"/><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3" Type="http://schemas.openxmlformats.org/officeDocument/2006/relationships/image" Target="../media/image60.jpeg"/><Relationship Id="rId2" Type="http://schemas.openxmlformats.org/officeDocument/2006/relationships/slideLayout" Target="../slideLayouts/slideLayout13.xml"/><Relationship Id="rId1" Type="http://schemas.openxmlformats.org/officeDocument/2006/relationships/tags" Target="../tags/tag2.xml"/></Relationships>
</file>

<file path=ppt/slides/_rels/slide38.xml.rels><?xml version="1.0" encoding="UTF-8" standalone="yes"?>
<Relationships xmlns="http://schemas.openxmlformats.org/package/2006/relationships"><Relationship Id="rId2" Type="http://schemas.openxmlformats.org/officeDocument/2006/relationships/image" Target="../media/image61.png"/><Relationship Id="rId1" Type="http://schemas.openxmlformats.org/officeDocument/2006/relationships/slideLayout" Target="../slideLayouts/slideLayout13.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3" Type="http://schemas.openxmlformats.org/officeDocument/2006/relationships/hyperlink" Target="https://unece.org/about-ghs" TargetMode="External"/><Relationship Id="rId2" Type="http://schemas.openxmlformats.org/officeDocument/2006/relationships/image" Target="../media/image5.png"/><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1.xml.rels><?xml version="1.0" encoding="UTF-8" standalone="yes"?>
<Relationships xmlns="http://schemas.openxmlformats.org/package/2006/relationships"><Relationship Id="rId2" Type="http://schemas.openxmlformats.org/officeDocument/2006/relationships/image" Target="../media/image62.jpg"/><Relationship Id="rId1" Type="http://schemas.openxmlformats.org/officeDocument/2006/relationships/slideLayout" Target="../slideLayouts/slideLayout3.xml"/></Relationships>
</file>

<file path=ppt/slides/_rels/slide42.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13.xml"/></Relationships>
</file>

<file path=ppt/slides/_rels/slide43.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png"/><Relationship Id="rId1" Type="http://schemas.openxmlformats.org/officeDocument/2006/relationships/slideLayout" Target="../slideLayouts/slideLayout15.xml"/><Relationship Id="rId4" Type="http://schemas.openxmlformats.org/officeDocument/2006/relationships/image" Target="../media/image15.jpg"/></Relationships>
</file>

<file path=ppt/slides/_rels/slide44.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65.png"/><Relationship Id="rId1" Type="http://schemas.openxmlformats.org/officeDocument/2006/relationships/slideLayout" Target="../slideLayouts/slideLayout15.xml"/></Relationships>
</file>

<file path=ppt/slides/_rels/slide45.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67.wmf"/><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27.emf"/><Relationship Id="rId2" Type="http://schemas.openxmlformats.org/officeDocument/2006/relationships/image" Target="../media/image25.emf"/><Relationship Id="rId1" Type="http://schemas.openxmlformats.org/officeDocument/2006/relationships/slideLayout" Target="../slideLayouts/slideLayout2.xml"/><Relationship Id="rId5" Type="http://schemas.openxmlformats.org/officeDocument/2006/relationships/image" Target="../media/image29.emf"/><Relationship Id="rId4" Type="http://schemas.openxmlformats.org/officeDocument/2006/relationships/image" Target="../media/image28.emf"/></Relationships>
</file>

<file path=ppt/slides/_rels/slide47.xml.rels><?xml version="1.0" encoding="UTF-8" standalone="yes"?>
<Relationships xmlns="http://schemas.openxmlformats.org/package/2006/relationships"><Relationship Id="rId3" Type="http://schemas.openxmlformats.org/officeDocument/2006/relationships/image" Target="../media/image70.jpg"/><Relationship Id="rId2" Type="http://schemas.openxmlformats.org/officeDocument/2006/relationships/image" Target="../media/image69.jpg"/><Relationship Id="rId1" Type="http://schemas.openxmlformats.org/officeDocument/2006/relationships/slideLayout" Target="../slideLayouts/slideLayout1.xml"/></Relationships>
</file>

<file path=ppt/slides/_rels/slide48.xml.rels><?xml version="1.0" encoding="UTF-8" standalone="yes"?>
<Relationships xmlns="http://schemas.openxmlformats.org/package/2006/relationships"><Relationship Id="rId3" Type="http://schemas.openxmlformats.org/officeDocument/2006/relationships/image" Target="../media/image25.emf"/><Relationship Id="rId2" Type="http://schemas.openxmlformats.org/officeDocument/2006/relationships/image" Target="../media/image71.wmf"/><Relationship Id="rId1" Type="http://schemas.openxmlformats.org/officeDocument/2006/relationships/slideLayout" Target="../slideLayouts/slideLayout1.xml"/><Relationship Id="rId4" Type="http://schemas.openxmlformats.org/officeDocument/2006/relationships/image" Target="../media/image72.jpeg"/></Relationships>
</file>

<file path=ppt/slides/_rels/slide49.xml.rels><?xml version="1.0" encoding="UTF-8" standalone="yes"?>
<Relationships xmlns="http://schemas.openxmlformats.org/package/2006/relationships"><Relationship Id="rId2" Type="http://schemas.openxmlformats.org/officeDocument/2006/relationships/image" Target="../media/image7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6.png"/><Relationship Id="rId7" Type="http://schemas.openxmlformats.org/officeDocument/2006/relationships/image" Target="../media/image10.jpg"/><Relationship Id="rId2" Type="http://schemas.openxmlformats.org/officeDocument/2006/relationships/notesSlide" Target="../notesSlides/notesSlide2.xml"/><Relationship Id="rId1" Type="http://schemas.openxmlformats.org/officeDocument/2006/relationships/slideLayout" Target="../slideLayouts/slideLayout15.xml"/><Relationship Id="rId6" Type="http://schemas.openxmlformats.org/officeDocument/2006/relationships/image" Target="../media/image9.png"/><Relationship Id="rId5" Type="http://schemas.openxmlformats.org/officeDocument/2006/relationships/image" Target="../media/image8.jpg"/><Relationship Id="rId10" Type="http://schemas.openxmlformats.org/officeDocument/2006/relationships/image" Target="../media/image13.png"/><Relationship Id="rId4" Type="http://schemas.openxmlformats.org/officeDocument/2006/relationships/image" Target="../media/image7.jpg"/><Relationship Id="rId9" Type="http://schemas.openxmlformats.org/officeDocument/2006/relationships/image" Target="../media/image12.png"/></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3" Type="http://schemas.openxmlformats.org/officeDocument/2006/relationships/image" Target="../media/image44.jpg"/><Relationship Id="rId2" Type="http://schemas.openxmlformats.org/officeDocument/2006/relationships/image" Target="../media/image43.emf"/><Relationship Id="rId1" Type="http://schemas.openxmlformats.org/officeDocument/2006/relationships/slideLayout" Target="../slideLayouts/slideLayout13.xml"/><Relationship Id="rId6" Type="http://schemas.openxmlformats.org/officeDocument/2006/relationships/image" Target="../media/image47.jpeg"/><Relationship Id="rId5" Type="http://schemas.openxmlformats.org/officeDocument/2006/relationships/image" Target="../media/image46.jpeg"/><Relationship Id="rId4" Type="http://schemas.openxmlformats.org/officeDocument/2006/relationships/image" Target="../media/image45.jpg"/></Relationships>
</file>

<file path=ppt/slides/_rels/slide52.xml.rels><?xml version="1.0" encoding="UTF-8" standalone="yes"?>
<Relationships xmlns="http://schemas.openxmlformats.org/package/2006/relationships"><Relationship Id="rId2" Type="http://schemas.openxmlformats.org/officeDocument/2006/relationships/image" Target="../media/image40.png"/><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3" Type="http://schemas.openxmlformats.org/officeDocument/2006/relationships/image" Target="../media/image76.jpeg"/><Relationship Id="rId2" Type="http://schemas.openxmlformats.org/officeDocument/2006/relationships/image" Target="../media/image75.png"/><Relationship Id="rId1" Type="http://schemas.openxmlformats.org/officeDocument/2006/relationships/slideLayout" Target="../slideLayouts/slideLayout3.xml"/></Relationships>
</file>

<file path=ppt/slides/_rels/slide54.xml.rels><?xml version="1.0" encoding="UTF-8" standalone="yes"?>
<Relationships xmlns="http://schemas.openxmlformats.org/package/2006/relationships"><Relationship Id="rId3" Type="http://schemas.openxmlformats.org/officeDocument/2006/relationships/image" Target="file:///C:\Greg\ATLAS\sonar%20backup%20oct%20%202014\sonar\sonar%20papers\Acousticum\paper\figures\tessaracts-1.jpg" TargetMode="External"/><Relationship Id="rId2" Type="http://schemas.openxmlformats.org/officeDocument/2006/relationships/image" Target="../media/image77.jpeg"/><Relationship Id="rId1" Type="http://schemas.openxmlformats.org/officeDocument/2006/relationships/slideLayout" Target="../slideLayouts/slideLayout13.xml"/><Relationship Id="rId4" Type="http://schemas.openxmlformats.org/officeDocument/2006/relationships/image" Target="../media/image78.jpg"/></Relationships>
</file>

<file path=ppt/slides/_rels/slide55.xml.rels><?xml version="1.0" encoding="UTF-8" standalone="yes"?>
<Relationships xmlns="http://schemas.openxmlformats.org/package/2006/relationships"><Relationship Id="rId3" Type="http://schemas.openxmlformats.org/officeDocument/2006/relationships/image" Target="../media/image80.jpeg"/><Relationship Id="rId2" Type="http://schemas.openxmlformats.org/officeDocument/2006/relationships/image" Target="../media/image79.png"/><Relationship Id="rId1" Type="http://schemas.openxmlformats.org/officeDocument/2006/relationships/slideLayout" Target="../slideLayouts/slideLayout1.xml"/><Relationship Id="rId5" Type="http://schemas.openxmlformats.org/officeDocument/2006/relationships/image" Target="file:///C:\Greg\ATLAS\sonar%20backup%20oct%20%202014\sonar\sonar%20papers\Acousticum\paper\figures\tessaracts-1.jpg" TargetMode="External"/><Relationship Id="rId4" Type="http://schemas.openxmlformats.org/officeDocument/2006/relationships/image" Target="../media/image77.jpeg"/></Relationships>
</file>

<file path=ppt/slides/_rels/slide56.xml.rels><?xml version="1.0" encoding="UTF-8" standalone="yes"?>
<Relationships xmlns="http://schemas.openxmlformats.org/package/2006/relationships"><Relationship Id="rId2" Type="http://schemas.openxmlformats.org/officeDocument/2006/relationships/image" Target="../media/image69.png"/><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58.xml.rels><?xml version="1.0" encoding="UTF-8" standalone="yes"?>
<Relationships xmlns="http://schemas.openxmlformats.org/package/2006/relationships"><Relationship Id="rId8" Type="http://schemas.openxmlformats.org/officeDocument/2006/relationships/hyperlink" Target="https://doi.org/10.1016/j.nima.2005.11.221" TargetMode="External"/><Relationship Id="rId3" Type="http://schemas.openxmlformats.org/officeDocument/2006/relationships/hyperlink" Target="https://indico.cern.ch/event/999799/contributions/4204191/attachments/2236047/3789965/BMandelli_ECFA.pdf" TargetMode="External"/><Relationship Id="rId7" Type="http://schemas.openxmlformats.org/officeDocument/2006/relationships/hyperlink" Target="http://static6.arrow.com/aropdfconversion/a7116f41dfdd5b79d2eb7b40afd687f8af23d8ef/mediawebserver(563).pdf" TargetMode="External"/><Relationship Id="rId2" Type="http://schemas.openxmlformats.org/officeDocument/2006/relationships/hyperlink" Target="https://doi.org/10.25325/CERN-Environment-2020-001" TargetMode="External"/><Relationship Id="rId1" Type="http://schemas.openxmlformats.org/officeDocument/2006/relationships/slideLayout" Target="../slideLayouts/slideLayout29.xml"/><Relationship Id="rId6" Type="http://schemas.openxmlformats.org/officeDocument/2006/relationships/hyperlink" Target="https://indico.cern.ch/event/1094055/contributions/4932286/attachments/2508724/4311387/RICH2022_C4F10_dallatorre.pdf" TargetMode="External"/><Relationship Id="rId5" Type="http://schemas.openxmlformats.org/officeDocument/2006/relationships/hyperlink" Target="https://indico.cern.ch/event/1155238/attachments/2436920/4173752/EP-DT%20Seminar%20May%202022.pdf" TargetMode="External"/><Relationship Id="rId10" Type="http://schemas.openxmlformats.org/officeDocument/2006/relationships/hyperlink" Target="https://doi.org/10.1016/j.nima.2014.08.005" TargetMode="External"/><Relationship Id="rId4" Type="http://schemas.openxmlformats.org/officeDocument/2006/relationships/hyperlink" Target="https://indico.cern.ch/event/1022051/contributions/4325947/" TargetMode="External"/><Relationship Id="rId9" Type="http://schemas.openxmlformats.org/officeDocument/2006/relationships/hyperlink" Target="https://www.synquestlabs.com/Home/ProductDetail?SearchText=Octafluorotetrahydrofuran" TargetMode="External"/></Relationships>
</file>

<file path=ppt/slides/_rels/slide59.xml.rels><?xml version="1.0" encoding="UTF-8" standalone="yes"?>
<Relationships xmlns="http://schemas.openxmlformats.org/package/2006/relationships"><Relationship Id="rId8" Type="http://schemas.openxmlformats.org/officeDocument/2006/relationships/hyperlink" Target="https://indico.cern.ch/event/1022051/contributions/4333562/attachments/2231064/3780374/LHCb-RICH-Current-GasRadiators-April-2021.pdf" TargetMode="External"/><Relationship Id="rId13" Type="http://schemas.openxmlformats.org/officeDocument/2006/relationships/hyperlink" Target="https://doi.org/10.1016/j.nima.2017.01.014" TargetMode="External"/><Relationship Id="rId3" Type="http://schemas.openxmlformats.org/officeDocument/2006/relationships/hyperlink" Target="https://www.3m.com/3M/en_US/p/c/b/novec/?Ntt=novec" TargetMode="External"/><Relationship Id="rId7" Type="http://schemas.openxmlformats.org/officeDocument/2006/relationships/hyperlink" Target="https://www.nist.gov/system/files/documents/el/fire_research/R0301570.pdf" TargetMode="External"/><Relationship Id="rId12" Type="http://schemas.openxmlformats.org/officeDocument/2006/relationships/hyperlink" Target="https://doi.org/10.1016/0168-9002(88)90912-6" TargetMode="External"/><Relationship Id="rId2" Type="http://schemas.openxmlformats.org/officeDocument/2006/relationships/hyperlink" Target="https://doi.org/10.5194/acp-19-3481-2019" TargetMode="External"/><Relationship Id="rId1" Type="http://schemas.openxmlformats.org/officeDocument/2006/relationships/slideLayout" Target="../slideLayouts/slideLayout29.xml"/><Relationship Id="rId6" Type="http://schemas.openxmlformats.org/officeDocument/2006/relationships/hyperlink" Target="https://multimedia.3m.com/mws/media/1132123O/3m-novec-5110-insulating-gas.pdf" TargetMode="External"/><Relationship Id="rId11" Type="http://schemas.openxmlformats.org/officeDocument/2006/relationships/hyperlink" Target="https://link.springer.com/article/10.1393/ncr/i2006-10004-6" TargetMode="External"/><Relationship Id="rId5" Type="http://schemas.openxmlformats.org/officeDocument/2006/relationships/hyperlink" Target="https://multimedia.3m.com/mws/media/124688O/3m-novec-1230-fire-protection-fluid.pdf" TargetMode="External"/><Relationship Id="rId10" Type="http://schemas.openxmlformats.org/officeDocument/2006/relationships/hyperlink" Target="https://doi.org/10.1016/j.nima.2017.02.061" TargetMode="External"/><Relationship Id="rId4" Type="http://schemas.openxmlformats.org/officeDocument/2006/relationships/hyperlink" Target="https://multimedia.3m.com/mws/media/569865O/3m-novec-engineered-fluid-649.pdf" TargetMode="External"/><Relationship Id="rId9" Type="http://schemas.openxmlformats.org/officeDocument/2006/relationships/hyperlink" Target="https://indico.cern.ch/event/1022051/contributions/4319538/attachments/2231436/3781060/LHCb-RICH-Future-Radiators.pdf"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0.xml.rels><?xml version="1.0" encoding="UTF-8" standalone="yes"?>
<Relationships xmlns="http://schemas.openxmlformats.org/package/2006/relationships"><Relationship Id="rId8" Type="http://schemas.openxmlformats.org/officeDocument/2006/relationships/hyperlink" Target="https://iopscience.iop.org/article/10.1088/1748-0221/17/07/P07013/pdf" TargetMode="External"/><Relationship Id="rId13" Type="http://schemas.openxmlformats.org/officeDocument/2006/relationships/hyperlink" Target="https://echa.europa.eu/hot-topics/perfluoroalkyl-chemicals-pfas" TargetMode="External"/><Relationship Id="rId3" Type="http://schemas.openxmlformats.org/officeDocument/2006/relationships/hyperlink" Target="https://doi.org/10.1016/j.nima.2008.07.077" TargetMode="External"/><Relationship Id="rId7" Type="http://schemas.openxmlformats.org/officeDocument/2006/relationships/hyperlink" Target="http://dx.doi.org/10.1016/j.nima.2014.07.005" TargetMode="External"/><Relationship Id="rId12" Type="http://schemas.openxmlformats.org/officeDocument/2006/relationships/hyperlink" Target="https://echa.europa.eu/documents/10162/d2f7fce1-b089-c4fd-1101-2601f53a07d1" TargetMode="External"/><Relationship Id="rId2" Type="http://schemas.openxmlformats.org/officeDocument/2006/relationships/hyperlink" Target="https://doi.org/10.3390/instruments5010006" TargetMode="External"/><Relationship Id="rId1" Type="http://schemas.openxmlformats.org/officeDocument/2006/relationships/slideLayout" Target="../slideLayouts/slideLayout29.xml"/><Relationship Id="rId6" Type="http://schemas.openxmlformats.org/officeDocument/2006/relationships/hyperlink" Target="https://doi.org/10.1016/j.nima.2015.04.020" TargetMode="External"/><Relationship Id="rId11" Type="http://schemas.openxmlformats.org/officeDocument/2006/relationships/hyperlink" Target="https://echa.europa.eu/candidate-list-table" TargetMode="External"/><Relationship Id="rId5" Type="http://schemas.openxmlformats.org/officeDocument/2006/relationships/hyperlink" Target="http://www.senscomp.com/ultrasonic-sensors/" TargetMode="External"/><Relationship Id="rId10" Type="http://schemas.openxmlformats.org/officeDocument/2006/relationships/hyperlink" Target="https://echa.europa.eu/-/echa-publishes-pfas-restriction-proposal" TargetMode="External"/><Relationship Id="rId4" Type="http://schemas.openxmlformats.org/officeDocument/2006/relationships/hyperlink" Target="http://cds.cern.ch/record/1204565/files/CERN-THESIS-2009-071.pdf" TargetMode="External"/><Relationship Id="rId9" Type="http://schemas.openxmlformats.org/officeDocument/2006/relationships/hyperlink" Target="https://iopscience.iop.org/article/10.1088/1748-0221/8/02/P02006/pdf" TargetMode="Externa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62.xml.rels><?xml version="1.0" encoding="UTF-8" standalone="yes"?>
<Relationships xmlns="http://schemas.openxmlformats.org/package/2006/relationships"><Relationship Id="rId2" Type="http://schemas.openxmlformats.org/officeDocument/2006/relationships/image" Target="../media/image81.png"/><Relationship Id="rId1" Type="http://schemas.openxmlformats.org/officeDocument/2006/relationships/slideLayout" Target="../slideLayouts/slideLayout29.xml"/></Relationships>
</file>

<file path=ppt/slides/_rels/slide63.xml.rels><?xml version="1.0" encoding="UTF-8" standalone="yes"?>
<Relationships xmlns="http://schemas.openxmlformats.org/package/2006/relationships"><Relationship Id="rId2" Type="http://schemas.openxmlformats.org/officeDocument/2006/relationships/image" Target="../media/image82.png"/><Relationship Id="rId1" Type="http://schemas.openxmlformats.org/officeDocument/2006/relationships/slideLayout" Target="../slideLayouts/slideLayout29.xml"/></Relationships>
</file>

<file path=ppt/slides/_rels/slide64.xml.rels><?xml version="1.0" encoding="UTF-8" standalone="yes"?>
<Relationships xmlns="http://schemas.openxmlformats.org/package/2006/relationships"><Relationship Id="rId2" Type="http://schemas.openxmlformats.org/officeDocument/2006/relationships/image" Target="../media/image83.png"/><Relationship Id="rId1" Type="http://schemas.openxmlformats.org/officeDocument/2006/relationships/slideLayout" Target="../slideLayouts/slideLayout29.xml"/></Relationships>
</file>

<file path=ppt/slides/_rels/slide6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9.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67.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29.xml"/><Relationship Id="rId5" Type="http://schemas.openxmlformats.org/officeDocument/2006/relationships/image" Target="../media/image87.png"/><Relationship Id="rId4" Type="http://schemas.openxmlformats.org/officeDocument/2006/relationships/image" Target="../media/image86.png"/></Relationships>
</file>

<file path=ppt/slides/_rels/slide68.xml.rels><?xml version="1.0" encoding="UTF-8" standalone="yes"?>
<Relationships xmlns="http://schemas.openxmlformats.org/package/2006/relationships"><Relationship Id="rId3" Type="http://schemas.openxmlformats.org/officeDocument/2006/relationships/image" Target="../media/image89.png"/><Relationship Id="rId7" Type="http://schemas.openxmlformats.org/officeDocument/2006/relationships/hyperlink" Target="https://repository.library.noaa.gov/" TargetMode="External"/><Relationship Id="rId2" Type="http://schemas.openxmlformats.org/officeDocument/2006/relationships/image" Target="../media/image88.png"/><Relationship Id="rId1" Type="http://schemas.openxmlformats.org/officeDocument/2006/relationships/slideLayout" Target="../slideLayouts/slideLayout17.xml"/><Relationship Id="rId6" Type="http://schemas.openxmlformats.org/officeDocument/2006/relationships/image" Target="../media/image92.png"/><Relationship Id="rId5" Type="http://schemas.openxmlformats.org/officeDocument/2006/relationships/image" Target="../media/image91.png"/><Relationship Id="rId4" Type="http://schemas.openxmlformats.org/officeDocument/2006/relationships/image" Target="../media/image90.png"/></Relationships>
</file>

<file path=ppt/slides/_rels/slide69.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image" Target="../media/image93.png"/><Relationship Id="rId1" Type="http://schemas.openxmlformats.org/officeDocument/2006/relationships/slideLayout" Target="../slideLayouts/slideLayout29.xml"/><Relationship Id="rId4" Type="http://schemas.openxmlformats.org/officeDocument/2006/relationships/image" Target="../media/image95.png"/></Relationships>
</file>

<file path=ppt/slides/_rels/slide7.xml.rels><?xml version="1.0" encoding="UTF-8" standalone="yes"?>
<Relationships xmlns="http://schemas.openxmlformats.org/package/2006/relationships"><Relationship Id="rId3" Type="http://schemas.openxmlformats.org/officeDocument/2006/relationships/image" Target="../media/image15.jpg"/><Relationship Id="rId2" Type="http://schemas.openxmlformats.org/officeDocument/2006/relationships/image" Target="../media/image14.png"/><Relationship Id="rId1" Type="http://schemas.openxmlformats.org/officeDocument/2006/relationships/slideLayout" Target="../slideLayouts/slideLayout13.xml"/></Relationships>
</file>

<file path=ppt/slides/_rels/slide70.xml.rels><?xml version="1.0" encoding="UTF-8" standalone="yes"?>
<Relationships xmlns="http://schemas.openxmlformats.org/package/2006/relationships"><Relationship Id="rId2" Type="http://schemas.openxmlformats.org/officeDocument/2006/relationships/image" Target="../media/image96.png"/><Relationship Id="rId1" Type="http://schemas.openxmlformats.org/officeDocument/2006/relationships/slideLayout" Target="../slideLayouts/slideLayout29.xml"/></Relationships>
</file>

<file path=ppt/slides/_rels/slide71.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29.xml"/><Relationship Id="rId4" Type="http://schemas.openxmlformats.org/officeDocument/2006/relationships/image" Target="../media/image99.png"/></Relationships>
</file>

<file path=ppt/slides/_rels/slide72.xml.rels><?xml version="1.0" encoding="UTF-8" standalone="yes"?>
<Relationships xmlns="http://schemas.openxmlformats.org/package/2006/relationships"><Relationship Id="rId3" Type="http://schemas.openxmlformats.org/officeDocument/2006/relationships/image" Target="../media/image101.png"/><Relationship Id="rId2" Type="http://schemas.openxmlformats.org/officeDocument/2006/relationships/image" Target="../media/image100.png"/><Relationship Id="rId1" Type="http://schemas.openxmlformats.org/officeDocument/2006/relationships/slideLayout" Target="../slideLayouts/slideLayout29.xml"/><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hyperlink" Target="https://pubs.acs.org/action/doSearch?field1=Contrib&amp;text1=TIMOTHY+J.++WALLINGTON" TargetMode="External"/><Relationship Id="rId2" Type="http://schemas.openxmlformats.org/officeDocument/2006/relationships/image" Target="../media/image14.png"/><Relationship Id="rId1" Type="http://schemas.openxmlformats.org/officeDocument/2006/relationships/slideLayout" Target="../slideLayouts/slideLayout13.xml"/><Relationship Id="rId4" Type="http://schemas.openxmlformats.org/officeDocument/2006/relationships/hyperlink" Target="https://doi.org/10.1021/es00056a714"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pubs.acs.org/action/doSearch?field1=Contrib&amp;text1=TIMOTHY+J.++WALLINGTON" TargetMode="External"/><Relationship Id="rId2" Type="http://schemas.openxmlformats.org/officeDocument/2006/relationships/image" Target="../media/image14.png"/><Relationship Id="rId1" Type="http://schemas.openxmlformats.org/officeDocument/2006/relationships/slideLayout" Target="../slideLayouts/slideLayout13.xml"/><Relationship Id="rId5" Type="http://schemas.openxmlformats.org/officeDocument/2006/relationships/image" Target="../media/image16.png"/><Relationship Id="rId4" Type="http://schemas.openxmlformats.org/officeDocument/2006/relationships/hyperlink" Target="https://doi.org/10.1021/es00056a714"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7" name="CustomShape 1"/>
          <p:cNvSpPr/>
          <p:nvPr/>
        </p:nvSpPr>
        <p:spPr>
          <a:xfrm>
            <a:off x="19576" y="1515600"/>
            <a:ext cx="9143280" cy="42930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ormAutofit fontScale="25000" lnSpcReduction="20000"/>
          </a:bodyPr>
          <a:lstStyle/>
          <a:p>
            <a:pPr algn="ctr">
              <a:lnSpc>
                <a:spcPct val="90000"/>
              </a:lnSpc>
              <a:spcBef>
                <a:spcPts val="1001"/>
              </a:spcBef>
            </a:pPr>
            <a:endParaRPr lang="en-GB" sz="1800" b="0" strike="noStrike" spc="-1" dirty="0">
              <a:latin typeface="Arial"/>
            </a:endParaRPr>
          </a:p>
          <a:p>
            <a:pPr algn="ctr">
              <a:lnSpc>
                <a:spcPct val="90000"/>
              </a:lnSpc>
              <a:spcBef>
                <a:spcPts val="1001"/>
              </a:spcBef>
            </a:pPr>
            <a:endParaRPr lang="en-GB" sz="1800" b="0" strike="noStrike" spc="-1" dirty="0">
              <a:latin typeface="Arial"/>
            </a:endParaRPr>
          </a:p>
          <a:p>
            <a:pPr algn="ctr">
              <a:lnSpc>
                <a:spcPct val="120000"/>
              </a:lnSpc>
            </a:pPr>
            <a:r>
              <a:rPr lang="en-US" sz="8000" b="1" dirty="0"/>
              <a:t>“</a:t>
            </a:r>
            <a:r>
              <a:rPr lang="en-US" sz="8000" b="1" i="1" dirty="0">
                <a:solidFill>
                  <a:schemeClr val="accent6">
                    <a:lumMod val="50000"/>
                  </a:schemeClr>
                </a:solidFill>
              </a:rPr>
              <a:t>Green radiators</a:t>
            </a:r>
            <a:r>
              <a:rPr lang="en-US" sz="8000" b="1" dirty="0"/>
              <a:t>”: </a:t>
            </a:r>
            <a:r>
              <a:rPr lang="en-US" sz="8000" dirty="0"/>
              <a:t>Controlling refractive index &amp; reducing Cherenkov gas radiator GWP: a challenge in an era of diminishing fluorocarbon availability</a:t>
            </a:r>
          </a:p>
          <a:p>
            <a:pPr algn="ctr">
              <a:lnSpc>
                <a:spcPct val="120000"/>
              </a:lnSpc>
            </a:pPr>
            <a:endParaRPr lang="en-GB" sz="7400" b="1" i="1" strike="noStrike" spc="-1" dirty="0">
              <a:solidFill>
                <a:srgbClr val="C00000"/>
              </a:solidFill>
              <a:latin typeface="Calibri"/>
              <a:ea typeface="DejaVu Sans"/>
            </a:endParaRPr>
          </a:p>
          <a:p>
            <a:pPr algn="ctr">
              <a:lnSpc>
                <a:spcPct val="120000"/>
              </a:lnSpc>
            </a:pPr>
            <a:r>
              <a:rPr lang="en-US" sz="6400" b="1" dirty="0"/>
              <a:t>Related paper: </a:t>
            </a:r>
            <a:r>
              <a:rPr lang="en-US" sz="6400" u="sng" dirty="0">
                <a:solidFill>
                  <a:srgbClr val="3484CC"/>
                </a:solidFill>
              </a:rPr>
              <a:t>https://link.springer.com/article/10.1140/epjp/s13360-023-04703-w</a:t>
            </a:r>
            <a:endParaRPr lang="en-US" sz="6400" b="1" u="sng" spc="-1" dirty="0">
              <a:solidFill>
                <a:srgbClr val="3484CC"/>
              </a:solidFill>
              <a:latin typeface="Calibri"/>
            </a:endParaRPr>
          </a:p>
          <a:p>
            <a:pPr algn="ctr">
              <a:lnSpc>
                <a:spcPct val="120000"/>
              </a:lnSpc>
            </a:pPr>
            <a:r>
              <a:rPr lang="en-US" sz="6400" b="1" u="sng" spc="-1" dirty="0">
                <a:solidFill>
                  <a:srgbClr val="3484CC"/>
                </a:solidFill>
                <a:latin typeface="Calibri"/>
              </a:rPr>
              <a:t>See also: </a:t>
            </a:r>
            <a:r>
              <a:rPr lang="en-GB" sz="6400" u="sng" spc="-1" dirty="0">
                <a:solidFill>
                  <a:srgbClr val="3484CC"/>
                </a:solidFill>
                <a:latin typeface="Calibri"/>
                <a:hlinkClick r:id="rId3"/>
              </a:rPr>
              <a:t>https://indico.cern.ch/event/1263731/contributions/5398511/attachments/2648319/4584649/G_Hallewell_DRD4%20Rad%20Gas%20GWP%20with%20annexes%20May%2016%202023.pdf</a:t>
            </a:r>
            <a:endParaRPr lang="en-GB" sz="6400" u="sng" spc="-1" dirty="0">
              <a:solidFill>
                <a:srgbClr val="3484CC"/>
              </a:solidFill>
              <a:latin typeface="Calibri"/>
            </a:endParaRPr>
          </a:p>
          <a:p>
            <a:pPr algn="ctr">
              <a:lnSpc>
                <a:spcPct val="120000"/>
              </a:lnSpc>
            </a:pPr>
            <a:r>
              <a:rPr lang="en-GB" sz="6400" u="sng" spc="-1" dirty="0">
                <a:solidFill>
                  <a:srgbClr val="3484CC"/>
                </a:solidFill>
                <a:latin typeface="Calibri"/>
                <a:hlinkClick r:id="rId4"/>
              </a:rPr>
              <a:t>https://indico.cern.ch/event/1371158/contributions/5773321/attachments/2788215/4861759/G_Hallewell_ATLAS_sustainability_forum_Jan_26_2024_v2.pptx</a:t>
            </a:r>
            <a:endParaRPr lang="en-GB" sz="6400" u="sng" spc="-1" dirty="0">
              <a:solidFill>
                <a:srgbClr val="3484CC"/>
              </a:solidFill>
              <a:latin typeface="Calibri"/>
            </a:endParaRPr>
          </a:p>
          <a:p>
            <a:pPr algn="ctr">
              <a:lnSpc>
                <a:spcPct val="120000"/>
              </a:lnSpc>
            </a:pPr>
            <a:endParaRPr lang="en-GB" sz="6400" b="1" spc="-1" dirty="0">
              <a:latin typeface="Calibri"/>
            </a:endParaRPr>
          </a:p>
          <a:p>
            <a:pPr algn="ctr">
              <a:lnSpc>
                <a:spcPct val="120000"/>
              </a:lnSpc>
            </a:pPr>
            <a:r>
              <a:rPr lang="en-GB" sz="6400" b="1" spc="-1" dirty="0">
                <a:latin typeface="Calibri"/>
              </a:rPr>
              <a:t>ICHEP2024 (July 2024): </a:t>
            </a:r>
            <a:r>
              <a:rPr lang="en-GB" sz="6400" b="1" spc="-1" dirty="0">
                <a:solidFill>
                  <a:srgbClr val="3484CC"/>
                </a:solidFill>
                <a:latin typeface="Calibri"/>
              </a:rPr>
              <a:t> </a:t>
            </a:r>
            <a:r>
              <a:rPr lang="en-US" altLang="en-US" sz="6400" dirty="0">
                <a:latin typeface="Calibri" panose="020F0502020204030204" pitchFamily="34" charset="0"/>
                <a:cs typeface="Calibri" panose="020F0502020204030204" pitchFamily="34" charset="0"/>
                <a:hlinkClick r:id="rId5"/>
              </a:rPr>
              <a:t>https://indico.cern.ch/event/1291157/contributions/5900402/</a:t>
            </a:r>
            <a:endParaRPr lang="en-GB" sz="6400" b="0" strike="noStrike" spc="-1" dirty="0">
              <a:solidFill>
                <a:srgbClr val="000000"/>
              </a:solidFill>
              <a:latin typeface="+mj-lt"/>
              <a:ea typeface="DejaVu Sans"/>
            </a:endParaRPr>
          </a:p>
          <a:p>
            <a:pPr algn="ctr">
              <a:lnSpc>
                <a:spcPct val="120000"/>
              </a:lnSpc>
            </a:pPr>
            <a:r>
              <a:rPr lang="en-GB" sz="5800" b="0" strike="noStrike" spc="-1" dirty="0">
                <a:solidFill>
                  <a:srgbClr val="000000"/>
                </a:solidFill>
                <a:latin typeface="+mj-lt"/>
                <a:ea typeface="DejaVu Sans"/>
              </a:rPr>
              <a:t> </a:t>
            </a:r>
          </a:p>
          <a:p>
            <a:pPr algn="ctr">
              <a:lnSpc>
                <a:spcPct val="120000"/>
              </a:lnSpc>
            </a:pPr>
            <a:endParaRPr lang="en-GB" sz="5800" spc="-1" dirty="0">
              <a:solidFill>
                <a:srgbClr val="000000"/>
              </a:solidFill>
              <a:latin typeface="+mj-lt"/>
              <a:ea typeface="DejaVu Sans"/>
            </a:endParaRPr>
          </a:p>
          <a:p>
            <a:pPr algn="ctr">
              <a:lnSpc>
                <a:spcPct val="120000"/>
              </a:lnSpc>
            </a:pPr>
            <a:r>
              <a:rPr lang="en-GB" sz="8000" b="1" strike="noStrike" spc="-1" dirty="0">
                <a:solidFill>
                  <a:srgbClr val="000000"/>
                </a:solidFill>
                <a:latin typeface="+mj-lt"/>
                <a:ea typeface="DejaVu Sans"/>
              </a:rPr>
              <a:t>G. Hallewell</a:t>
            </a:r>
          </a:p>
          <a:p>
            <a:pPr algn="ctr">
              <a:lnSpc>
                <a:spcPct val="120000"/>
              </a:lnSpc>
            </a:pPr>
            <a:endParaRPr lang="en-GB" sz="2500" b="0" strike="noStrike" spc="-1" dirty="0">
              <a:latin typeface="+mj-lt"/>
            </a:endParaRPr>
          </a:p>
          <a:p>
            <a:pPr algn="ctr"/>
            <a:r>
              <a:rPr lang="fr-FR" sz="7200" dirty="0">
                <a:latin typeface="+mj-lt"/>
              </a:rPr>
              <a:t>Aix Marseille Université, </a:t>
            </a:r>
          </a:p>
          <a:p>
            <a:pPr algn="ctr"/>
            <a:r>
              <a:rPr lang="fr-FR" sz="7200" dirty="0">
                <a:latin typeface="+mj-lt"/>
              </a:rPr>
              <a:t>CNRS/IN2P3, CPPM, Marseille, France</a:t>
            </a:r>
            <a:endParaRPr lang="en-GB" sz="7200" dirty="0">
              <a:latin typeface="+mj-lt"/>
            </a:endParaRPr>
          </a:p>
        </p:txBody>
      </p:sp>
      <p:pic>
        <p:nvPicPr>
          <p:cNvPr id="438" name="Image 3"/>
          <p:cNvPicPr/>
          <p:nvPr/>
        </p:nvPicPr>
        <p:blipFill>
          <a:blip r:embed="rId6"/>
          <a:stretch/>
        </p:blipFill>
        <p:spPr>
          <a:xfrm>
            <a:off x="509400" y="165960"/>
            <a:ext cx="1236960" cy="1522800"/>
          </a:xfrm>
          <a:prstGeom prst="rect">
            <a:avLst/>
          </a:prstGeom>
          <a:ln>
            <a:noFill/>
          </a:ln>
        </p:spPr>
      </p:pic>
      <p:pic>
        <p:nvPicPr>
          <p:cNvPr id="440" name="Image 6"/>
          <p:cNvPicPr/>
          <p:nvPr/>
        </p:nvPicPr>
        <p:blipFill>
          <a:blip r:embed="rId7"/>
          <a:srcRect l="7246" t="13915"/>
          <a:stretch/>
        </p:blipFill>
        <p:spPr>
          <a:xfrm>
            <a:off x="374400" y="5808600"/>
            <a:ext cx="1732680" cy="1048680"/>
          </a:xfrm>
          <a:prstGeom prst="rect">
            <a:avLst/>
          </a:prstGeom>
          <a:ln>
            <a:noFill/>
          </a:ln>
        </p:spPr>
      </p:pic>
      <p:pic>
        <p:nvPicPr>
          <p:cNvPr id="441" name="Image 7"/>
          <p:cNvPicPr/>
          <p:nvPr/>
        </p:nvPicPr>
        <p:blipFill>
          <a:blip r:embed="rId8"/>
          <a:srcRect b="19168"/>
          <a:stretch/>
        </p:blipFill>
        <p:spPr>
          <a:xfrm>
            <a:off x="6698880" y="5937120"/>
            <a:ext cx="2174400" cy="619920"/>
          </a:xfrm>
          <a:prstGeom prst="rect">
            <a:avLst/>
          </a:prstGeom>
          <a:ln>
            <a:noFill/>
          </a:ln>
        </p:spPr>
      </p:pic>
      <p:sp>
        <p:nvSpPr>
          <p:cNvPr id="445"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1</a:t>
            </a:fld>
            <a:endParaRPr lang="en-GB" sz="1200" b="0" strike="noStrike" spc="-1" dirty="0">
              <a:latin typeface="Arial"/>
            </a:endParaRPr>
          </a:p>
        </p:txBody>
      </p:sp>
      <p:sp>
        <p:nvSpPr>
          <p:cNvPr id="12" name="CustomShape 2"/>
          <p:cNvSpPr/>
          <p:nvPr/>
        </p:nvSpPr>
        <p:spPr>
          <a:xfrm>
            <a:off x="2205646" y="6067833"/>
            <a:ext cx="4771142" cy="317095"/>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lnSpc>
                <a:spcPct val="100000"/>
              </a:lnSpc>
            </a:pPr>
            <a:r>
              <a:rPr lang="en-GB" sz="1470" b="0" strike="noStrike" spc="-1" dirty="0">
                <a:solidFill>
                  <a:srgbClr val="000000"/>
                </a:solidFill>
                <a:latin typeface="Calibri"/>
                <a:ea typeface="DejaVu Sans"/>
              </a:rPr>
              <a:t>. </a:t>
            </a:r>
            <a:endParaRPr lang="en-GB" sz="1470" b="0" strike="noStrike" spc="-1" dirty="0">
              <a:latin typeface="Arial"/>
            </a:endParaRPr>
          </a:p>
        </p:txBody>
      </p:sp>
      <p:sp>
        <p:nvSpPr>
          <p:cNvPr id="14" name="CustomShape 2"/>
          <p:cNvSpPr/>
          <p:nvPr/>
        </p:nvSpPr>
        <p:spPr>
          <a:xfrm>
            <a:off x="3217935" y="6187120"/>
            <a:ext cx="2746563" cy="521766"/>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gn="ctr"/>
            <a:r>
              <a:rPr lang="en-US" sz="1400" b="1" dirty="0"/>
              <a:t>DRD4 Collaboration Meeting, </a:t>
            </a:r>
          </a:p>
          <a:p>
            <a:pPr algn="ctr"/>
            <a:r>
              <a:rPr lang="en-US" sz="1400" b="1" dirty="0"/>
              <a:t>WG-2: CERN Oct 21-25 2024</a:t>
            </a:r>
          </a:p>
        </p:txBody>
      </p:sp>
    </p:spTree>
    <p:extLst>
      <p:ext uri="{BB962C8B-B14F-4D97-AF65-F5344CB8AC3E}">
        <p14:creationId xmlns:p14="http://schemas.microsoft.com/office/powerpoint/2010/main" val="144895353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Espace réservé pour une image  6" descr="G_Hallewell_ATLAS_sustainability_forum_Jan_26_2024_v2.pptx - PowerPoint"/>
          <p:cNvPicPr>
            <a:picLocks noGrp="1" noChangeAspect="1"/>
          </p:cNvPicPr>
          <p:nvPr>
            <p:ph type="pic" idx="1"/>
          </p:nvPr>
        </p:nvPicPr>
        <p:blipFill rotWithShape="1">
          <a:blip r:embed="rId3">
            <a:extLst>
              <a:ext uri="{28A0092B-C50C-407E-A947-70E740481C1C}">
                <a14:useLocalDpi xmlns:a14="http://schemas.microsoft.com/office/drawing/2010/main" val="0"/>
              </a:ext>
            </a:extLst>
          </a:blip>
          <a:srcRect l="11208" r="13120"/>
          <a:stretch/>
        </p:blipFill>
        <p:spPr>
          <a:xfrm>
            <a:off x="88135" y="526012"/>
            <a:ext cx="2610998" cy="4873625"/>
          </a:xfrm>
        </p:spPr>
      </p:pic>
      <p:sp>
        <p:nvSpPr>
          <p:cNvPr id="2" name="Rectangle 1"/>
          <p:cNvSpPr/>
          <p:nvPr/>
        </p:nvSpPr>
        <p:spPr>
          <a:xfrm>
            <a:off x="1357828" y="64347"/>
            <a:ext cx="6428343" cy="923330"/>
          </a:xfrm>
          <a:prstGeom prst="rect">
            <a:avLst/>
          </a:prstGeom>
        </p:spPr>
        <p:txBody>
          <a:bodyPr wrap="square">
            <a:spAutoFit/>
          </a:bodyPr>
          <a:lstStyle/>
          <a:p>
            <a:pPr algn="ctr"/>
            <a:r>
              <a:rPr lang="en-GB" b="1" spc="-1" dirty="0">
                <a:solidFill>
                  <a:srgbClr val="C00000"/>
                </a:solidFill>
                <a:cs typeface="Times New Roman" panose="02020603050405020304" pitchFamily="18" charset="0"/>
              </a:rPr>
              <a:t>This latest CERN environmental report </a:t>
            </a:r>
            <a:r>
              <a:rPr lang="en-GB" b="1" u="sng" spc="-1" dirty="0">
                <a:solidFill>
                  <a:srgbClr val="C00000"/>
                </a:solidFill>
                <a:cs typeface="Times New Roman" panose="02020603050405020304" pitchFamily="18" charset="0"/>
                <a:hlinkClick r:id="rId4"/>
              </a:rPr>
              <a:t>https://doi.org/10.25325/CERN-Environment-2023-003</a:t>
            </a:r>
            <a:endParaRPr lang="en-GB" b="1" u="sng" spc="-1" dirty="0">
              <a:solidFill>
                <a:srgbClr val="C00000"/>
              </a:solidFill>
              <a:cs typeface="Times New Roman" panose="02020603050405020304" pitchFamily="18" charset="0"/>
            </a:endParaRPr>
          </a:p>
          <a:p>
            <a:pPr algn="ctr"/>
            <a:endParaRPr lang="en-GB" b="1" spc="-1" dirty="0">
              <a:solidFill>
                <a:srgbClr val="C00000"/>
              </a:solidFill>
              <a:cs typeface="Times New Roman" panose="02020603050405020304" pitchFamily="18" charset="0"/>
            </a:endParaRPr>
          </a:p>
        </p:txBody>
      </p:sp>
      <p:sp>
        <p:nvSpPr>
          <p:cNvPr id="14" name="Espace réservé du numéro de diapositive 13"/>
          <p:cNvSpPr>
            <a:spLocks noGrp="1"/>
          </p:cNvSpPr>
          <p:nvPr>
            <p:ph type="sldNum" idx="12"/>
          </p:nvPr>
        </p:nvSpPr>
        <p:spPr/>
        <p:txBody>
          <a:bodyPr/>
          <a:lstStyle/>
          <a:p>
            <a:pPr>
              <a:lnSpc>
                <a:spcPct val="100000"/>
              </a:lnSpc>
            </a:pPr>
            <a:endParaRPr lang="en-GB" sz="1800" b="0" strike="noStrike" spc="-1" dirty="0">
              <a:latin typeface="Times New Roman"/>
            </a:endParaRPr>
          </a:p>
        </p:txBody>
      </p:sp>
      <p:pic>
        <p:nvPicPr>
          <p:cNvPr id="15" name="Espace réservé pour une image  5" descr="CERN-gloal-approach-ICHEP_2024 (3).pptx - PowerPoint"/>
          <p:cNvPicPr>
            <a:picLocks noChangeAspect="1"/>
          </p:cNvPicPr>
          <p:nvPr/>
        </p:nvPicPr>
        <p:blipFill rotWithShape="1">
          <a:blip r:embed="rId5">
            <a:extLst>
              <a:ext uri="{28A0092B-C50C-407E-A947-70E740481C1C}">
                <a14:useLocalDpi xmlns:a14="http://schemas.microsoft.com/office/drawing/2010/main" val="0"/>
              </a:ext>
            </a:extLst>
          </a:blip>
          <a:srcRect l="59296" t="15666" r="2756" b="32263"/>
          <a:stretch/>
        </p:blipFill>
        <p:spPr>
          <a:xfrm>
            <a:off x="2687269" y="612486"/>
            <a:ext cx="6310781" cy="4920370"/>
          </a:xfrm>
          <a:prstGeom prst="rect">
            <a:avLst/>
          </a:prstGeom>
        </p:spPr>
      </p:pic>
      <p:sp>
        <p:nvSpPr>
          <p:cNvPr id="16" name="Ellipse 15"/>
          <p:cNvSpPr/>
          <p:nvPr/>
        </p:nvSpPr>
        <p:spPr>
          <a:xfrm>
            <a:off x="2699133" y="1084472"/>
            <a:ext cx="6190619" cy="806944"/>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 name="ZoneTexte 16"/>
          <p:cNvSpPr txBox="1"/>
          <p:nvPr/>
        </p:nvSpPr>
        <p:spPr>
          <a:xfrm>
            <a:off x="1862347" y="4492691"/>
            <a:ext cx="3086101" cy="830997"/>
          </a:xfrm>
          <a:prstGeom prst="rect">
            <a:avLst/>
          </a:prstGeom>
          <a:solidFill>
            <a:srgbClr val="FFFFFF"/>
          </a:solidFill>
          <a:ln>
            <a:solidFill>
              <a:schemeClr val="tx1"/>
            </a:solidFill>
          </a:ln>
        </p:spPr>
        <p:txBody>
          <a:bodyPr wrap="none" rtlCol="0">
            <a:spAutoFit/>
          </a:bodyPr>
          <a:lstStyle/>
          <a:p>
            <a:pPr algn="ctr"/>
            <a:r>
              <a:rPr lang="fr-FR" sz="1600" b="1" dirty="0">
                <a:solidFill>
                  <a:srgbClr val="C00000"/>
                </a:solidFill>
              </a:rPr>
              <a:t>R449: (CFH </a:t>
            </a:r>
            <a:r>
              <a:rPr lang="fr-FR" sz="1600" b="1" dirty="0" err="1">
                <a:solidFill>
                  <a:srgbClr val="C00000"/>
                </a:solidFill>
              </a:rPr>
              <a:t>blend</a:t>
            </a:r>
            <a:r>
              <a:rPr lang="fr-FR" sz="1600" b="1" dirty="0">
                <a:solidFill>
                  <a:srgbClr val="C00000"/>
                </a:solidFill>
              </a:rPr>
              <a:t>) GWP=1397</a:t>
            </a:r>
          </a:p>
          <a:p>
            <a:pPr algn="ctr"/>
            <a:r>
              <a:rPr lang="fr-FR" sz="1600" b="1" dirty="0">
                <a:solidFill>
                  <a:schemeClr val="accent5"/>
                </a:solidFill>
              </a:rPr>
              <a:t>R1234 (HFO): GWP = 7</a:t>
            </a:r>
          </a:p>
          <a:p>
            <a:pPr algn="ctr"/>
            <a:r>
              <a:rPr lang="fr-FR" sz="1600" b="1" dirty="0">
                <a:solidFill>
                  <a:schemeClr val="accent6">
                    <a:lumMod val="75000"/>
                  </a:schemeClr>
                </a:solidFill>
              </a:rPr>
              <a:t>NOVEC 649 (C</a:t>
            </a:r>
            <a:r>
              <a:rPr lang="fr-FR" sz="1600" b="1" baseline="-25000" dirty="0">
                <a:solidFill>
                  <a:schemeClr val="accent6">
                    <a:lumMod val="75000"/>
                  </a:schemeClr>
                </a:solidFill>
              </a:rPr>
              <a:t>6</a:t>
            </a:r>
            <a:r>
              <a:rPr lang="fr-FR" sz="1600" b="1" dirty="0">
                <a:solidFill>
                  <a:schemeClr val="accent6">
                    <a:lumMod val="75000"/>
                  </a:schemeClr>
                </a:solidFill>
              </a:rPr>
              <a:t>F</a:t>
            </a:r>
            <a:r>
              <a:rPr lang="fr-FR" sz="1600" b="1" baseline="-25000" dirty="0">
                <a:solidFill>
                  <a:schemeClr val="accent6">
                    <a:lumMod val="75000"/>
                  </a:schemeClr>
                </a:solidFill>
              </a:rPr>
              <a:t>12</a:t>
            </a:r>
            <a:r>
              <a:rPr lang="fr-FR" sz="1600" b="1" dirty="0">
                <a:solidFill>
                  <a:schemeClr val="accent6">
                    <a:lumMod val="75000"/>
                  </a:schemeClr>
                </a:solidFill>
              </a:rPr>
              <a:t>O): GWP=0</a:t>
            </a:r>
          </a:p>
        </p:txBody>
      </p:sp>
      <p:sp>
        <p:nvSpPr>
          <p:cNvPr id="18" name="Ellipse 17"/>
          <p:cNvSpPr/>
          <p:nvPr/>
        </p:nvSpPr>
        <p:spPr>
          <a:xfrm>
            <a:off x="4948448" y="3491798"/>
            <a:ext cx="594911" cy="440675"/>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Ellipse 18"/>
          <p:cNvSpPr/>
          <p:nvPr/>
        </p:nvSpPr>
        <p:spPr>
          <a:xfrm>
            <a:off x="4948448" y="4364462"/>
            <a:ext cx="1210995" cy="309533"/>
          </a:xfrm>
          <a:prstGeom prst="ellipse">
            <a:avLst/>
          </a:prstGeom>
          <a:noFill/>
          <a:ln w="3492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ZoneTexte 19"/>
          <p:cNvSpPr txBox="1"/>
          <p:nvPr/>
        </p:nvSpPr>
        <p:spPr>
          <a:xfrm>
            <a:off x="115343" y="598323"/>
            <a:ext cx="8786838" cy="4801314"/>
          </a:xfrm>
          <a:prstGeom prst="rect">
            <a:avLst/>
          </a:prstGeom>
          <a:solidFill>
            <a:srgbClr val="FFFFFF"/>
          </a:solidFill>
          <a:ln w="38100">
            <a:solidFill>
              <a:srgbClr val="3484CC"/>
            </a:solidFill>
          </a:ln>
        </p:spPr>
        <p:txBody>
          <a:bodyPr wrap="square" rtlCol="0">
            <a:spAutoFit/>
          </a:bodyPr>
          <a:lstStyle/>
          <a:p>
            <a:r>
              <a:rPr lang="fr-FR" b="1" dirty="0">
                <a:solidFill>
                  <a:srgbClr val="C00000"/>
                </a:solidFill>
              </a:rPr>
              <a:t>CF</a:t>
            </a:r>
            <a:r>
              <a:rPr lang="fr-FR" b="1" baseline="-25000" dirty="0">
                <a:solidFill>
                  <a:srgbClr val="C00000"/>
                </a:solidFill>
              </a:rPr>
              <a:t>4 </a:t>
            </a:r>
            <a:r>
              <a:rPr lang="fr-FR" b="1" baseline="-25000" dirty="0"/>
              <a:t>  </a:t>
            </a:r>
            <a:r>
              <a:rPr lang="fr-FR" baseline="-25000" dirty="0"/>
              <a:t>   	 </a:t>
            </a:r>
            <a:r>
              <a:rPr lang="fr-FR" dirty="0" err="1"/>
              <a:t>LHCb</a:t>
            </a:r>
            <a:r>
              <a:rPr lang="fr-FR" dirty="0"/>
              <a:t> RICH2: </a:t>
            </a:r>
            <a:r>
              <a:rPr lang="fr-FR" b="1" dirty="0">
                <a:solidFill>
                  <a:srgbClr val="C00000"/>
                </a:solidFill>
              </a:rPr>
              <a:t>GWP</a:t>
            </a:r>
            <a:r>
              <a:rPr lang="fr-FR" b="1" baseline="-25000" dirty="0">
                <a:solidFill>
                  <a:srgbClr val="C00000"/>
                </a:solidFill>
              </a:rPr>
              <a:t>20</a:t>
            </a:r>
            <a:r>
              <a:rPr lang="fr-FR" b="1" dirty="0">
                <a:solidFill>
                  <a:srgbClr val="C00000"/>
                </a:solidFill>
              </a:rPr>
              <a:t> =  ¬ 4880</a:t>
            </a:r>
            <a:r>
              <a:rPr lang="fr-FR" b="1" baseline="-25000" dirty="0">
                <a:solidFill>
                  <a:srgbClr val="C00000"/>
                </a:solidFill>
              </a:rPr>
              <a:t>_CO2</a:t>
            </a:r>
            <a:r>
              <a:rPr lang="fr-FR" b="1" dirty="0">
                <a:solidFill>
                  <a:srgbClr val="C00000"/>
                </a:solidFill>
              </a:rPr>
              <a:t>* [16]</a:t>
            </a:r>
          </a:p>
          <a:p>
            <a:r>
              <a:rPr lang="fr-FR" b="1" dirty="0">
                <a:solidFill>
                  <a:srgbClr val="C00000"/>
                </a:solidFill>
              </a:rPr>
              <a:t>C</a:t>
            </a:r>
            <a:r>
              <a:rPr lang="fr-FR" b="1" baseline="-25000" dirty="0">
                <a:solidFill>
                  <a:srgbClr val="C00000"/>
                </a:solidFill>
              </a:rPr>
              <a:t>2</a:t>
            </a:r>
            <a:r>
              <a:rPr lang="fr-FR" b="1" dirty="0">
                <a:solidFill>
                  <a:srgbClr val="C00000"/>
                </a:solidFill>
              </a:rPr>
              <a:t>F</a:t>
            </a:r>
            <a:r>
              <a:rPr lang="fr-FR" b="1" baseline="-25000" dirty="0">
                <a:solidFill>
                  <a:srgbClr val="C00000"/>
                </a:solidFill>
              </a:rPr>
              <a:t>6</a:t>
            </a:r>
            <a:r>
              <a:rPr lang="fr-FR" baseline="-25000" dirty="0"/>
              <a:t>    	 </a:t>
            </a:r>
            <a:r>
              <a:rPr lang="fr-FR" dirty="0"/>
              <a:t>ATLAS </a:t>
            </a:r>
            <a:r>
              <a:rPr lang="fr-FR" dirty="0" err="1"/>
              <a:t>evap</a:t>
            </a:r>
            <a:r>
              <a:rPr lang="fr-FR" dirty="0"/>
              <a:t> </a:t>
            </a:r>
            <a:r>
              <a:rPr lang="fr-FR" dirty="0" err="1"/>
              <a:t>cooling</a:t>
            </a:r>
            <a:r>
              <a:rPr lang="fr-FR" dirty="0"/>
              <a:t> (</a:t>
            </a:r>
            <a:r>
              <a:rPr lang="fr-FR" dirty="0" err="1"/>
              <a:t>potential</a:t>
            </a:r>
            <a:r>
              <a:rPr lang="fr-FR" dirty="0"/>
              <a:t> use): </a:t>
            </a:r>
            <a:r>
              <a:rPr lang="fr-FR" b="1" dirty="0">
                <a:solidFill>
                  <a:srgbClr val="C00000"/>
                </a:solidFill>
              </a:rPr>
              <a:t>GWP</a:t>
            </a:r>
            <a:r>
              <a:rPr lang="fr-FR" b="1" baseline="-25000" dirty="0">
                <a:solidFill>
                  <a:srgbClr val="C00000"/>
                </a:solidFill>
              </a:rPr>
              <a:t>20</a:t>
            </a:r>
            <a:r>
              <a:rPr lang="fr-FR" b="1" dirty="0">
                <a:solidFill>
                  <a:srgbClr val="C00000"/>
                </a:solidFill>
              </a:rPr>
              <a:t> = ¬ 8210</a:t>
            </a:r>
            <a:r>
              <a:rPr lang="fr-FR" b="1" baseline="-25000" dirty="0">
                <a:solidFill>
                  <a:srgbClr val="C00000"/>
                </a:solidFill>
              </a:rPr>
              <a:t>_CO2</a:t>
            </a:r>
            <a:r>
              <a:rPr lang="fr-FR" b="1" dirty="0">
                <a:solidFill>
                  <a:srgbClr val="C00000"/>
                </a:solidFill>
              </a:rPr>
              <a:t>* [16]</a:t>
            </a:r>
            <a:endParaRPr lang="fr-FR" b="1" baseline="-25000" dirty="0">
              <a:solidFill>
                <a:srgbClr val="C00000"/>
              </a:solidFill>
            </a:endParaRPr>
          </a:p>
          <a:p>
            <a:r>
              <a:rPr lang="fr-FR" b="1" dirty="0">
                <a:solidFill>
                  <a:srgbClr val="C00000"/>
                </a:solidFill>
              </a:rPr>
              <a:t>C</a:t>
            </a:r>
            <a:r>
              <a:rPr lang="fr-FR" b="1" baseline="-25000" dirty="0">
                <a:solidFill>
                  <a:srgbClr val="C00000"/>
                </a:solidFill>
              </a:rPr>
              <a:t>3</a:t>
            </a:r>
            <a:r>
              <a:rPr lang="fr-FR" b="1" dirty="0">
                <a:solidFill>
                  <a:srgbClr val="C00000"/>
                </a:solidFill>
              </a:rPr>
              <a:t>F</a:t>
            </a:r>
            <a:r>
              <a:rPr lang="fr-FR" b="1" baseline="-25000" dirty="0">
                <a:solidFill>
                  <a:srgbClr val="C00000"/>
                </a:solidFill>
              </a:rPr>
              <a:t>8 	 </a:t>
            </a:r>
            <a:r>
              <a:rPr lang="fr-FR" b="1" dirty="0">
                <a:solidFill>
                  <a:schemeClr val="accent5">
                    <a:lumMod val="75000"/>
                  </a:schemeClr>
                </a:solidFill>
              </a:rPr>
              <a:t>F2 </a:t>
            </a:r>
            <a:r>
              <a:rPr lang="fr-FR" b="1" dirty="0" err="1">
                <a:solidFill>
                  <a:schemeClr val="accent5">
                    <a:lumMod val="75000"/>
                  </a:schemeClr>
                </a:solidFill>
              </a:rPr>
              <a:t>Chemicals</a:t>
            </a:r>
            <a:r>
              <a:rPr lang="fr-FR" b="1" dirty="0">
                <a:solidFill>
                  <a:schemeClr val="accent5">
                    <a:lumMod val="75000"/>
                  </a:schemeClr>
                </a:solidFill>
              </a:rPr>
              <a:t> </a:t>
            </a:r>
            <a:r>
              <a:rPr lang="fr-FR" dirty="0"/>
              <a:t>, Astor, ATLAS </a:t>
            </a:r>
            <a:r>
              <a:rPr lang="fr-FR" dirty="0" err="1"/>
              <a:t>evap</a:t>
            </a:r>
            <a:r>
              <a:rPr lang="fr-FR" dirty="0"/>
              <a:t> </a:t>
            </a:r>
            <a:r>
              <a:rPr lang="fr-FR" dirty="0" err="1"/>
              <a:t>cooling</a:t>
            </a:r>
            <a:r>
              <a:rPr lang="fr-FR" dirty="0"/>
              <a:t>: </a:t>
            </a:r>
            <a:r>
              <a:rPr lang="fr-FR" b="1" dirty="0">
                <a:solidFill>
                  <a:srgbClr val="C00000"/>
                </a:solidFill>
              </a:rPr>
              <a:t>GWP</a:t>
            </a:r>
            <a:r>
              <a:rPr lang="fr-FR" b="1" baseline="-25000" dirty="0">
                <a:solidFill>
                  <a:srgbClr val="C00000"/>
                </a:solidFill>
              </a:rPr>
              <a:t>20</a:t>
            </a:r>
            <a:r>
              <a:rPr lang="fr-FR" b="1" dirty="0">
                <a:solidFill>
                  <a:srgbClr val="C00000"/>
                </a:solidFill>
              </a:rPr>
              <a:t> =  ¬ 6640</a:t>
            </a:r>
            <a:r>
              <a:rPr lang="fr-FR" b="1" baseline="-25000" dirty="0">
                <a:solidFill>
                  <a:srgbClr val="C00000"/>
                </a:solidFill>
              </a:rPr>
              <a:t>_CO2</a:t>
            </a:r>
            <a:r>
              <a:rPr lang="fr-FR" b="1" dirty="0">
                <a:solidFill>
                  <a:srgbClr val="C00000"/>
                </a:solidFill>
              </a:rPr>
              <a:t>*[16]</a:t>
            </a:r>
            <a:endParaRPr lang="fr-FR" b="1" baseline="-25000" dirty="0">
              <a:solidFill>
                <a:srgbClr val="C00000"/>
              </a:solidFill>
            </a:endParaRPr>
          </a:p>
          <a:p>
            <a:r>
              <a:rPr lang="fr-FR" b="1" dirty="0">
                <a:solidFill>
                  <a:srgbClr val="C00000"/>
                </a:solidFill>
              </a:rPr>
              <a:t>C</a:t>
            </a:r>
            <a:r>
              <a:rPr lang="fr-FR" b="1" baseline="-25000" dirty="0">
                <a:solidFill>
                  <a:srgbClr val="C00000"/>
                </a:solidFill>
              </a:rPr>
              <a:t>4</a:t>
            </a:r>
            <a:r>
              <a:rPr lang="fr-FR" b="1" dirty="0">
                <a:solidFill>
                  <a:srgbClr val="C00000"/>
                </a:solidFill>
              </a:rPr>
              <a:t>F</a:t>
            </a:r>
            <a:r>
              <a:rPr lang="fr-FR" b="1" baseline="-25000" dirty="0">
                <a:solidFill>
                  <a:srgbClr val="C00000"/>
                </a:solidFill>
              </a:rPr>
              <a:t>10</a:t>
            </a:r>
            <a:r>
              <a:rPr lang="fr-FR" b="1" baseline="-25000" dirty="0"/>
              <a:t> </a:t>
            </a:r>
            <a:r>
              <a:rPr lang="fr-FR" baseline="-25000" dirty="0"/>
              <a:t>  	 </a:t>
            </a:r>
            <a:r>
              <a:rPr lang="fr-FR" dirty="0" err="1"/>
              <a:t>LHCb</a:t>
            </a:r>
            <a:r>
              <a:rPr lang="fr-FR" dirty="0"/>
              <a:t> RICH1, COMPASS RICH: </a:t>
            </a:r>
            <a:r>
              <a:rPr lang="fr-FR" b="1" dirty="0">
                <a:solidFill>
                  <a:srgbClr val="C00000"/>
                </a:solidFill>
              </a:rPr>
              <a:t>GWP</a:t>
            </a:r>
            <a:r>
              <a:rPr lang="fr-FR" b="1" baseline="-25000" dirty="0">
                <a:solidFill>
                  <a:srgbClr val="C00000"/>
                </a:solidFill>
              </a:rPr>
              <a:t>20</a:t>
            </a:r>
            <a:r>
              <a:rPr lang="fr-FR" b="1" dirty="0">
                <a:solidFill>
                  <a:srgbClr val="C00000"/>
                </a:solidFill>
              </a:rPr>
              <a:t> =  ¬ 6870</a:t>
            </a:r>
            <a:r>
              <a:rPr lang="fr-FR" b="1" baseline="-25000" dirty="0">
                <a:solidFill>
                  <a:srgbClr val="C00000"/>
                </a:solidFill>
              </a:rPr>
              <a:t>_CO2</a:t>
            </a:r>
            <a:r>
              <a:rPr lang="fr-FR" b="1" dirty="0">
                <a:solidFill>
                  <a:srgbClr val="C00000"/>
                </a:solidFill>
              </a:rPr>
              <a:t>* [16]</a:t>
            </a:r>
          </a:p>
          <a:p>
            <a:r>
              <a:rPr lang="fr-FR" b="1" dirty="0">
                <a:solidFill>
                  <a:srgbClr val="C00000"/>
                </a:solidFill>
              </a:rPr>
              <a:t>C</a:t>
            </a:r>
            <a:r>
              <a:rPr lang="fr-FR" b="1" baseline="-25000" dirty="0">
                <a:solidFill>
                  <a:srgbClr val="C00000"/>
                </a:solidFill>
              </a:rPr>
              <a:t>5</a:t>
            </a:r>
            <a:r>
              <a:rPr lang="fr-FR" b="1" dirty="0">
                <a:solidFill>
                  <a:srgbClr val="C00000"/>
                </a:solidFill>
              </a:rPr>
              <a:t>F</a:t>
            </a:r>
            <a:r>
              <a:rPr lang="fr-FR" b="1" baseline="-25000" dirty="0">
                <a:solidFill>
                  <a:srgbClr val="C00000"/>
                </a:solidFill>
              </a:rPr>
              <a:t>12</a:t>
            </a:r>
            <a:r>
              <a:rPr lang="fr-FR" baseline="-25000" dirty="0"/>
              <a:t>   	 </a:t>
            </a:r>
            <a:r>
              <a:rPr lang="fr-FR" dirty="0"/>
              <a:t>PP50:   </a:t>
            </a:r>
            <a:r>
              <a:rPr lang="fr-FR" b="1" dirty="0">
                <a:solidFill>
                  <a:srgbClr val="C00000"/>
                </a:solidFill>
              </a:rPr>
              <a:t>GWP</a:t>
            </a:r>
            <a:r>
              <a:rPr lang="fr-FR" b="1" baseline="-25000" dirty="0">
                <a:solidFill>
                  <a:srgbClr val="C00000"/>
                </a:solidFill>
              </a:rPr>
              <a:t>20</a:t>
            </a:r>
            <a:r>
              <a:rPr lang="fr-FR" b="1" dirty="0">
                <a:solidFill>
                  <a:srgbClr val="C00000"/>
                </a:solidFill>
              </a:rPr>
              <a:t> = ¬ 6350</a:t>
            </a:r>
            <a:r>
              <a:rPr lang="fr-FR" b="1" baseline="-25000" dirty="0">
                <a:solidFill>
                  <a:srgbClr val="C00000"/>
                </a:solidFill>
              </a:rPr>
              <a:t>_CO2</a:t>
            </a:r>
            <a:r>
              <a:rPr lang="fr-FR" b="1" dirty="0">
                <a:solidFill>
                  <a:srgbClr val="C00000"/>
                </a:solidFill>
              </a:rPr>
              <a:t>* [16] (ex-DELPHI, no longer </a:t>
            </a:r>
            <a:r>
              <a:rPr lang="fr-FR" b="1" dirty="0" err="1">
                <a:solidFill>
                  <a:srgbClr val="C00000"/>
                </a:solidFill>
              </a:rPr>
              <a:t>used</a:t>
            </a:r>
            <a:r>
              <a:rPr lang="fr-FR" b="1" dirty="0">
                <a:solidFill>
                  <a:srgbClr val="C00000"/>
                </a:solidFill>
              </a:rPr>
              <a:t> at CERN)</a:t>
            </a:r>
            <a:endParaRPr lang="fr-FR" b="1" baseline="-25000" dirty="0">
              <a:solidFill>
                <a:srgbClr val="C00000"/>
              </a:solidFill>
            </a:endParaRPr>
          </a:p>
          <a:p>
            <a:r>
              <a:rPr lang="fr-FR" b="1" dirty="0">
                <a:solidFill>
                  <a:srgbClr val="C00000"/>
                </a:solidFill>
              </a:rPr>
              <a:t>C</a:t>
            </a:r>
            <a:r>
              <a:rPr lang="fr-FR" b="1" baseline="-25000" dirty="0">
                <a:solidFill>
                  <a:srgbClr val="C00000"/>
                </a:solidFill>
              </a:rPr>
              <a:t>6</a:t>
            </a:r>
            <a:r>
              <a:rPr lang="fr-FR" b="1" dirty="0">
                <a:solidFill>
                  <a:srgbClr val="C00000"/>
                </a:solidFill>
              </a:rPr>
              <a:t>F</a:t>
            </a:r>
            <a:r>
              <a:rPr lang="fr-FR" b="1" baseline="-25000" dirty="0">
                <a:solidFill>
                  <a:srgbClr val="C00000"/>
                </a:solidFill>
              </a:rPr>
              <a:t>14</a:t>
            </a:r>
            <a:r>
              <a:rPr lang="fr-FR" dirty="0"/>
              <a:t>   	 PP1, </a:t>
            </a:r>
            <a:r>
              <a:rPr lang="fr-FR" b="1" dirty="0">
                <a:solidFill>
                  <a:schemeClr val="accent5">
                    <a:lumMod val="75000"/>
                  </a:schemeClr>
                </a:solidFill>
              </a:rPr>
              <a:t>F2 </a:t>
            </a:r>
            <a:r>
              <a:rPr lang="fr-FR" b="1" dirty="0" err="1">
                <a:solidFill>
                  <a:schemeClr val="accent5">
                    <a:lumMod val="75000"/>
                  </a:schemeClr>
                </a:solidFill>
              </a:rPr>
              <a:t>Chemicals</a:t>
            </a:r>
            <a:r>
              <a:rPr lang="fr-FR" dirty="0"/>
              <a:t>:  </a:t>
            </a:r>
            <a:r>
              <a:rPr lang="fr-FR" dirty="0" err="1"/>
              <a:t>Liquid</a:t>
            </a:r>
            <a:r>
              <a:rPr lang="fr-FR" dirty="0"/>
              <a:t> </a:t>
            </a:r>
            <a:r>
              <a:rPr lang="fr-FR" dirty="0" err="1"/>
              <a:t>cooling</a:t>
            </a:r>
            <a:r>
              <a:rPr lang="fr-FR" dirty="0"/>
              <a:t>, </a:t>
            </a:r>
            <a:r>
              <a:rPr lang="fr-FR" dirty="0" err="1"/>
              <a:t>many</a:t>
            </a:r>
            <a:r>
              <a:rPr lang="fr-FR" dirty="0"/>
              <a:t> </a:t>
            </a:r>
            <a:r>
              <a:rPr lang="fr-FR" dirty="0" err="1"/>
              <a:t>expts</a:t>
            </a:r>
            <a:r>
              <a:rPr lang="fr-FR" dirty="0"/>
              <a:t>:  </a:t>
            </a:r>
          </a:p>
          <a:p>
            <a:r>
              <a:rPr lang="fr-FR" b="1" dirty="0">
                <a:solidFill>
                  <a:srgbClr val="C00000"/>
                </a:solidFill>
              </a:rPr>
              <a:t>						GWP</a:t>
            </a:r>
            <a:r>
              <a:rPr lang="fr-FR" b="1" baseline="-25000" dirty="0">
                <a:solidFill>
                  <a:srgbClr val="C00000"/>
                </a:solidFill>
              </a:rPr>
              <a:t>20</a:t>
            </a:r>
            <a:r>
              <a:rPr lang="fr-FR" b="1" dirty="0">
                <a:solidFill>
                  <a:srgbClr val="C00000"/>
                </a:solidFill>
              </a:rPr>
              <a:t> = ¬ 5890</a:t>
            </a:r>
            <a:r>
              <a:rPr lang="fr-FR" b="1" baseline="-25000" dirty="0">
                <a:solidFill>
                  <a:srgbClr val="C00000"/>
                </a:solidFill>
              </a:rPr>
              <a:t>_CO2</a:t>
            </a:r>
            <a:r>
              <a:rPr lang="fr-FR" b="1" dirty="0">
                <a:solidFill>
                  <a:srgbClr val="C00000"/>
                </a:solidFill>
              </a:rPr>
              <a:t>*[16]</a:t>
            </a:r>
          </a:p>
          <a:p>
            <a:endParaRPr lang="fr-FR" b="1" dirty="0">
              <a:solidFill>
                <a:srgbClr val="C00000"/>
              </a:solidFill>
            </a:endParaRPr>
          </a:p>
          <a:p>
            <a:endParaRPr lang="fr-FR" b="1" dirty="0">
              <a:solidFill>
                <a:srgbClr val="C00000"/>
              </a:solidFill>
            </a:endParaRPr>
          </a:p>
          <a:p>
            <a:endParaRPr lang="fr-FR" b="1" dirty="0">
              <a:solidFill>
                <a:srgbClr val="C00000"/>
              </a:solidFill>
            </a:endParaRPr>
          </a:p>
          <a:p>
            <a:endParaRPr lang="fr-FR" b="1" dirty="0">
              <a:solidFill>
                <a:srgbClr val="C00000"/>
              </a:solidFill>
            </a:endParaRPr>
          </a:p>
          <a:p>
            <a:r>
              <a:rPr lang="fr-FR" b="1" dirty="0">
                <a:solidFill>
                  <a:srgbClr val="C00000"/>
                </a:solidFill>
              </a:rPr>
              <a:t>For </a:t>
            </a:r>
            <a:r>
              <a:rPr lang="fr-FR" b="1" dirty="0" err="1">
                <a:solidFill>
                  <a:srgbClr val="C00000"/>
                </a:solidFill>
              </a:rPr>
              <a:t>some</a:t>
            </a:r>
            <a:r>
              <a:rPr lang="fr-FR" b="1" dirty="0">
                <a:solidFill>
                  <a:srgbClr val="C00000"/>
                </a:solidFill>
              </a:rPr>
              <a:t> perspective: SF</a:t>
            </a:r>
            <a:r>
              <a:rPr lang="fr-FR" b="1" baseline="-25000" dirty="0">
                <a:solidFill>
                  <a:srgbClr val="C00000"/>
                </a:solidFill>
              </a:rPr>
              <a:t>6</a:t>
            </a:r>
            <a:r>
              <a:rPr lang="fr-FR" b="1" dirty="0">
                <a:solidFill>
                  <a:srgbClr val="C00000"/>
                </a:solidFill>
              </a:rPr>
              <a:t> GWP ~ 23000</a:t>
            </a:r>
            <a:r>
              <a:rPr lang="fr-FR" b="1" baseline="-25000" dirty="0">
                <a:solidFill>
                  <a:srgbClr val="C00000"/>
                </a:solidFill>
              </a:rPr>
              <a:t> </a:t>
            </a:r>
            <a:r>
              <a:rPr lang="fr-FR" b="1" dirty="0">
                <a:solidFill>
                  <a:srgbClr val="C00000"/>
                </a:solidFill>
              </a:rPr>
              <a:t>* CO</a:t>
            </a:r>
            <a:r>
              <a:rPr lang="fr-FR" b="1" baseline="-25000" dirty="0">
                <a:solidFill>
                  <a:srgbClr val="C00000"/>
                </a:solidFill>
              </a:rPr>
              <a:t>2</a:t>
            </a:r>
            <a:endParaRPr lang="fr-FR" b="1" dirty="0">
              <a:solidFill>
                <a:srgbClr val="C00000"/>
              </a:solidFill>
            </a:endParaRPr>
          </a:p>
          <a:p>
            <a:endParaRPr lang="fr-FR" dirty="0"/>
          </a:p>
          <a:p>
            <a:pPr marL="285750" indent="-285750">
              <a:buFont typeface="Arial" panose="020B0604020202020204" pitchFamily="34" charset="0"/>
              <a:buChar char="•"/>
            </a:pPr>
            <a:r>
              <a:rPr lang="fr-FR" dirty="0" err="1"/>
              <a:t>See</a:t>
            </a:r>
            <a:r>
              <a:rPr lang="fr-FR" dirty="0"/>
              <a:t> </a:t>
            </a:r>
            <a:r>
              <a:rPr lang="fr-FR" dirty="0" err="1"/>
              <a:t>also</a:t>
            </a:r>
            <a:r>
              <a:rPr lang="fr-FR" dirty="0"/>
              <a:t>:</a:t>
            </a:r>
          </a:p>
          <a:p>
            <a:r>
              <a:rPr lang="fr-FR" dirty="0">
                <a:solidFill>
                  <a:schemeClr val="accent5">
                    <a:lumMod val="75000"/>
                  </a:schemeClr>
                </a:solidFill>
                <a:hlinkClick r:id="rId6"/>
              </a:rPr>
              <a:t>https://www.ghgprotocol.org/sites/default/files/ghgp/Global-Warming-Potential-Values%20%28Feb%2016%202016%29_1.pdf</a:t>
            </a:r>
            <a:endParaRPr lang="fr-FR" dirty="0">
              <a:solidFill>
                <a:schemeClr val="accent5">
                  <a:lumMod val="75000"/>
                </a:schemeClr>
              </a:solidFill>
            </a:endParaRPr>
          </a:p>
          <a:p>
            <a:r>
              <a:rPr lang="fr-FR" baseline="-25000" dirty="0">
                <a:solidFill>
                  <a:schemeClr val="accent5">
                    <a:lumMod val="75000"/>
                  </a:schemeClr>
                </a:solidFill>
              </a:rPr>
              <a:t> </a:t>
            </a:r>
            <a:r>
              <a:rPr lang="fr-FR" dirty="0">
                <a:solidFill>
                  <a:schemeClr val="accent5">
                    <a:lumMod val="75000"/>
                  </a:schemeClr>
                </a:solidFill>
              </a:rPr>
              <a:t>    </a:t>
            </a:r>
            <a:r>
              <a:rPr lang="fr-FR" dirty="0"/>
              <a:t>For 100 </a:t>
            </a:r>
            <a:r>
              <a:rPr lang="fr-FR" dirty="0" err="1"/>
              <a:t>yr</a:t>
            </a:r>
            <a:r>
              <a:rPr lang="fr-FR" dirty="0"/>
              <a:t>  (</a:t>
            </a:r>
            <a:r>
              <a:rPr lang="fr-FR" dirty="0" err="1"/>
              <a:t>average</a:t>
            </a:r>
            <a:r>
              <a:rPr lang="fr-FR" dirty="0"/>
              <a:t> of 2</a:t>
            </a:r>
            <a:r>
              <a:rPr lang="fr-FR" baseline="30000" dirty="0"/>
              <a:t>nd</a:t>
            </a:r>
            <a:r>
              <a:rPr lang="fr-FR" dirty="0"/>
              <a:t>, 4</a:t>
            </a:r>
            <a:r>
              <a:rPr lang="fr-FR" baseline="30000" dirty="0"/>
              <a:t>th</a:t>
            </a:r>
            <a:r>
              <a:rPr lang="fr-FR" dirty="0"/>
              <a:t> &amp; 5</a:t>
            </a:r>
            <a:r>
              <a:rPr lang="fr-FR" baseline="30000" dirty="0"/>
              <a:t>th</a:t>
            </a:r>
            <a:r>
              <a:rPr lang="fr-FR" dirty="0"/>
              <a:t> </a:t>
            </a:r>
            <a:r>
              <a:rPr lang="fr-FR" dirty="0" err="1"/>
              <a:t>assessment</a:t>
            </a:r>
            <a:r>
              <a:rPr lang="fr-FR" dirty="0"/>
              <a:t> reports; AR2,4,5)</a:t>
            </a:r>
          </a:p>
        </p:txBody>
      </p:sp>
      <p:sp>
        <p:nvSpPr>
          <p:cNvPr id="21" name="ZoneTexte 20"/>
          <p:cNvSpPr txBox="1"/>
          <p:nvPr/>
        </p:nvSpPr>
        <p:spPr>
          <a:xfrm>
            <a:off x="211212" y="2857435"/>
            <a:ext cx="8071505" cy="923330"/>
          </a:xfrm>
          <a:prstGeom prst="rect">
            <a:avLst/>
          </a:prstGeom>
          <a:noFill/>
        </p:spPr>
        <p:txBody>
          <a:bodyPr wrap="none" rtlCol="0">
            <a:spAutoFit/>
          </a:bodyPr>
          <a:lstStyle/>
          <a:p>
            <a:r>
              <a:rPr lang="fr-FR" b="1" dirty="0">
                <a:solidFill>
                  <a:schemeClr val="accent6">
                    <a:lumMod val="75000"/>
                  </a:schemeClr>
                </a:solidFill>
              </a:rPr>
              <a:t>Collective </a:t>
            </a:r>
            <a:r>
              <a:rPr lang="fr-FR" b="1" dirty="0" err="1">
                <a:solidFill>
                  <a:schemeClr val="accent6">
                    <a:lumMod val="75000"/>
                  </a:schemeClr>
                </a:solidFill>
              </a:rPr>
              <a:t>loss</a:t>
            </a:r>
            <a:r>
              <a:rPr lang="fr-FR" b="1" dirty="0">
                <a:solidFill>
                  <a:schemeClr val="accent6">
                    <a:lumMod val="75000"/>
                  </a:schemeClr>
                </a:solidFill>
              </a:rPr>
              <a:t> of </a:t>
            </a:r>
            <a:r>
              <a:rPr lang="fr-FR" b="1" dirty="0" err="1">
                <a:solidFill>
                  <a:schemeClr val="accent6">
                    <a:lumMod val="75000"/>
                  </a:schemeClr>
                </a:solidFill>
              </a:rPr>
              <a:t>SFCs</a:t>
            </a:r>
            <a:r>
              <a:rPr lang="fr-FR" b="1" dirty="0">
                <a:solidFill>
                  <a:schemeClr val="accent6">
                    <a:lumMod val="75000"/>
                  </a:schemeClr>
                </a:solidFill>
              </a:rPr>
              <a:t> </a:t>
            </a:r>
            <a:r>
              <a:rPr lang="fr-FR" b="1" dirty="0" err="1">
                <a:solidFill>
                  <a:schemeClr val="accent6">
                    <a:lumMod val="75000"/>
                  </a:schemeClr>
                </a:solidFill>
              </a:rPr>
              <a:t>only</a:t>
            </a:r>
            <a:r>
              <a:rPr lang="fr-FR" b="1" dirty="0">
                <a:solidFill>
                  <a:schemeClr val="accent6">
                    <a:lumMod val="75000"/>
                  </a:schemeClr>
                </a:solidFill>
              </a:rPr>
              <a:t> </a:t>
            </a:r>
            <a:r>
              <a:rPr lang="fr-FR" b="1" dirty="0" err="1">
                <a:solidFill>
                  <a:schemeClr val="accent6">
                    <a:lumMod val="75000"/>
                  </a:schemeClr>
                </a:solidFill>
              </a:rPr>
              <a:t>around</a:t>
            </a:r>
            <a:r>
              <a:rPr lang="fr-FR" b="1" dirty="0">
                <a:solidFill>
                  <a:schemeClr val="accent6">
                    <a:lumMod val="75000"/>
                  </a:schemeClr>
                </a:solidFill>
              </a:rPr>
              <a:t> 10 tonnes (</a:t>
            </a:r>
            <a:r>
              <a:rPr lang="fr-FR" b="1" dirty="0" err="1">
                <a:solidFill>
                  <a:schemeClr val="accent6">
                    <a:lumMod val="75000"/>
                  </a:schemeClr>
                </a:solidFill>
              </a:rPr>
              <a:t>whole</a:t>
            </a:r>
            <a:r>
              <a:rPr lang="fr-FR" b="1" dirty="0">
                <a:solidFill>
                  <a:schemeClr val="accent6">
                    <a:lumMod val="75000"/>
                  </a:schemeClr>
                </a:solidFill>
              </a:rPr>
              <a:t> of LHC + </a:t>
            </a:r>
            <a:r>
              <a:rPr lang="fr-FR" b="1" dirty="0" err="1">
                <a:solidFill>
                  <a:schemeClr val="accent6">
                    <a:lumMod val="75000"/>
                  </a:schemeClr>
                </a:solidFill>
              </a:rPr>
              <a:t>expts</a:t>
            </a:r>
            <a:r>
              <a:rPr lang="fr-FR" b="1" dirty="0">
                <a:solidFill>
                  <a:schemeClr val="accent6">
                    <a:lumMod val="75000"/>
                  </a:schemeClr>
                </a:solidFill>
              </a:rPr>
              <a:t>)</a:t>
            </a:r>
          </a:p>
          <a:p>
            <a:r>
              <a:rPr lang="fr-FR" b="1" dirty="0">
                <a:solidFill>
                  <a:schemeClr val="accent6">
                    <a:lumMod val="75000"/>
                  </a:schemeClr>
                </a:solidFill>
              </a:rPr>
              <a:t>	(compare </a:t>
            </a:r>
            <a:r>
              <a:rPr lang="fr-FR" b="1" dirty="0" err="1">
                <a:solidFill>
                  <a:schemeClr val="accent6">
                    <a:lumMod val="75000"/>
                  </a:schemeClr>
                </a:solidFill>
              </a:rPr>
              <a:t>that</a:t>
            </a:r>
            <a:r>
              <a:rPr lang="fr-FR" b="1" dirty="0">
                <a:solidFill>
                  <a:schemeClr val="accent6">
                    <a:lumMod val="75000"/>
                  </a:schemeClr>
                </a:solidFill>
              </a:rPr>
              <a:t> to mass-</a:t>
            </a:r>
            <a:r>
              <a:rPr lang="fr-FR" b="1" dirty="0" err="1">
                <a:solidFill>
                  <a:schemeClr val="accent6">
                    <a:lumMod val="75000"/>
                  </a:schemeClr>
                </a:solidFill>
              </a:rPr>
              <a:t>loss</a:t>
            </a:r>
            <a:r>
              <a:rPr lang="fr-FR" b="1" dirty="0">
                <a:solidFill>
                  <a:schemeClr val="accent6">
                    <a:lumMod val="75000"/>
                  </a:schemeClr>
                </a:solidFill>
              </a:rPr>
              <a:t> at  a ‘grande surface’ </a:t>
            </a:r>
            <a:r>
              <a:rPr lang="fr-FR" b="1" dirty="0" err="1">
                <a:solidFill>
                  <a:schemeClr val="accent6">
                    <a:lumMod val="75000"/>
                  </a:schemeClr>
                </a:solidFill>
              </a:rPr>
              <a:t>supermarket</a:t>
            </a:r>
            <a:r>
              <a:rPr lang="fr-FR" b="1" dirty="0">
                <a:solidFill>
                  <a:schemeClr val="accent6">
                    <a:lumMod val="75000"/>
                  </a:schemeClr>
                </a:solidFill>
              </a:rPr>
              <a:t>!)</a:t>
            </a:r>
          </a:p>
          <a:p>
            <a:endParaRPr lang="fr-FR" dirty="0"/>
          </a:p>
        </p:txBody>
      </p:sp>
      <p:pic>
        <p:nvPicPr>
          <p:cNvPr id="22" name="Espace réservé pour une image  5" descr="CERN-gloal-approach-ICHEP_2024 (3).pptx - PowerPoint"/>
          <p:cNvPicPr>
            <a:picLocks noChangeAspect="1"/>
          </p:cNvPicPr>
          <p:nvPr/>
        </p:nvPicPr>
        <p:blipFill rotWithShape="1">
          <a:blip r:embed="rId7">
            <a:extLst>
              <a:ext uri="{28A0092B-C50C-407E-A947-70E740481C1C}">
                <a14:useLocalDpi xmlns:a14="http://schemas.microsoft.com/office/drawing/2010/main" val="0"/>
              </a:ext>
            </a:extLst>
          </a:blip>
          <a:srcRect l="24935" t="31948" r="1868" b="57991"/>
          <a:stretch/>
        </p:blipFill>
        <p:spPr>
          <a:xfrm>
            <a:off x="1457239" y="5684754"/>
            <a:ext cx="6294783" cy="490330"/>
          </a:xfrm>
          <a:prstGeom prst="rect">
            <a:avLst/>
          </a:prstGeom>
        </p:spPr>
      </p:pic>
      <p:sp>
        <p:nvSpPr>
          <p:cNvPr id="23" name="CustomShape 2">
            <a:extLst>
              <a:ext uri="{FF2B5EF4-FFF2-40B4-BE49-F238E27FC236}">
                <a16:creationId xmlns:a16="http://schemas.microsoft.com/office/drawing/2014/main" id="{8CD1D193-2DDD-4AA0-B562-0016E43FD441}"/>
              </a:ext>
            </a:extLst>
          </p:cNvPr>
          <p:cNvSpPr txBox="1">
            <a:spLocks/>
          </p:cNvSpPr>
          <p:nvPr/>
        </p:nvSpPr>
        <p:spPr>
          <a:xfrm>
            <a:off x="2114065" y="6473688"/>
            <a:ext cx="5415740" cy="306323"/>
          </a:xfrm>
          <a:prstGeom prst="rect">
            <a:avLst/>
          </a:prstGeom>
        </p:spPr>
        <p:style>
          <a:lnRef idx="0">
            <a:scrgbClr r="0" g="0" b="0"/>
          </a:lnRef>
          <a:fillRef idx="0">
            <a:scrgbClr r="0" g="0" b="0"/>
          </a:fillRef>
          <a:effectRef idx="0">
            <a:scrgbClr r="0" g="0" b="0"/>
          </a:effectRef>
          <a:fontRef idx="minor"/>
        </p:style>
        <p:txBody>
          <a:bodyPr wrap="square" lIns="90000" tIns="45000" rIns="90000" bIns="4500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t>DRD4 Collaboration Meeting, WG-2: CERN Oct 21-25 2024</a:t>
            </a:r>
          </a:p>
        </p:txBody>
      </p:sp>
    </p:spTree>
    <p:extLst>
      <p:ext uri="{BB962C8B-B14F-4D97-AF65-F5344CB8AC3E}">
        <p14:creationId xmlns:p14="http://schemas.microsoft.com/office/powerpoint/2010/main" val="39808493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8"/>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2" fill="hold" grpId="0" nodeType="clickEffect">
                                  <p:stCondLst>
                                    <p:cond delay="0"/>
                                  </p:stCondLst>
                                  <p:childTnLst>
                                    <p:set>
                                      <p:cBhvr>
                                        <p:cTn id="14" dur="1" fill="hold">
                                          <p:stCondLst>
                                            <p:cond delay="0"/>
                                          </p:stCondLst>
                                        </p:cTn>
                                        <p:tgtEl>
                                          <p:spTgt spid="17"/>
                                        </p:tgtEl>
                                        <p:attrNameLst>
                                          <p:attrName>style.visibility</p:attrName>
                                        </p:attrNameLst>
                                      </p:cBhvr>
                                      <p:to>
                                        <p:strVal val="visible"/>
                                      </p:to>
                                    </p:set>
                                    <p:anim calcmode="lin" valueType="num">
                                      <p:cBhvr additive="base">
                                        <p:cTn id="15" dur="500" fill="hold"/>
                                        <p:tgtEl>
                                          <p:spTgt spid="17"/>
                                        </p:tgtEl>
                                        <p:attrNameLst>
                                          <p:attrName>ppt_x</p:attrName>
                                        </p:attrNameLst>
                                      </p:cBhvr>
                                      <p:tavLst>
                                        <p:tav tm="0">
                                          <p:val>
                                            <p:strVal val="1+#ppt_w/2"/>
                                          </p:val>
                                        </p:tav>
                                        <p:tav tm="100000">
                                          <p:val>
                                            <p:strVal val="#ppt_x"/>
                                          </p:val>
                                        </p:tav>
                                      </p:tavLst>
                                    </p:anim>
                                    <p:anim calcmode="lin" valueType="num">
                                      <p:cBhvr additive="base">
                                        <p:cTn id="16"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19"/>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p:stCondLst>
                                    <p:cond delay="0"/>
                                  </p:stCondLst>
                                  <p:childTnLst>
                                    <p:set>
                                      <p:cBhvr>
                                        <p:cTn id="24" dur="1" fill="hold">
                                          <p:stCondLst>
                                            <p:cond delay="0"/>
                                          </p:stCondLst>
                                        </p:cTn>
                                        <p:tgtEl>
                                          <p:spTgt spid="2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 presetClass="entr" presetSubtype="2" fill="hold" grpId="0" nodeType="clickEffect">
                                  <p:stCondLst>
                                    <p:cond delay="0"/>
                                  </p:stCondLst>
                                  <p:childTnLst>
                                    <p:set>
                                      <p:cBhvr>
                                        <p:cTn id="28" dur="1" fill="hold">
                                          <p:stCondLst>
                                            <p:cond delay="0"/>
                                          </p:stCondLst>
                                        </p:cTn>
                                        <p:tgtEl>
                                          <p:spTgt spid="21"/>
                                        </p:tgtEl>
                                        <p:attrNameLst>
                                          <p:attrName>style.visibility</p:attrName>
                                        </p:attrNameLst>
                                      </p:cBhvr>
                                      <p:to>
                                        <p:strVal val="visible"/>
                                      </p:to>
                                    </p:set>
                                    <p:anim calcmode="lin" valueType="num">
                                      <p:cBhvr additive="base">
                                        <p:cTn id="29" dur="500" fill="hold"/>
                                        <p:tgtEl>
                                          <p:spTgt spid="21"/>
                                        </p:tgtEl>
                                        <p:attrNameLst>
                                          <p:attrName>ppt_x</p:attrName>
                                        </p:attrNameLst>
                                      </p:cBhvr>
                                      <p:tavLst>
                                        <p:tav tm="0">
                                          <p:val>
                                            <p:strVal val="1+#ppt_w/2"/>
                                          </p:val>
                                        </p:tav>
                                        <p:tav tm="100000">
                                          <p:val>
                                            <p:strVal val="#ppt_x"/>
                                          </p:val>
                                        </p:tav>
                                      </p:tavLst>
                                    </p:anim>
                                    <p:anim calcmode="lin" valueType="num">
                                      <p:cBhvr additive="base">
                                        <p:cTn id="30" dur="500" fill="hold"/>
                                        <p:tgtEl>
                                          <p:spTgt spid="21"/>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6" grpId="0" animBg="1"/>
      <p:bldP spid="17" grpId="0" animBg="1"/>
      <p:bldP spid="18" grpId="0" animBg="1"/>
      <p:bldP spid="19" grpId="0" animBg="1"/>
      <p:bldP spid="20" grpId="0" animBg="1"/>
      <p:bldP spid="21"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Espace réservé pour une image  6" descr="CERN 2023 environmental report.pdf and 71 more pages - Profile 1 - Microsoft​ Edge"/>
          <p:cNvPicPr>
            <a:picLocks noGrp="1" noChangeAspect="1"/>
          </p:cNvPicPr>
          <p:nvPr>
            <p:ph type="pic" idx="1"/>
          </p:nvPr>
        </p:nvPicPr>
        <p:blipFill>
          <a:blip r:embed="rId2">
            <a:extLst>
              <a:ext uri="{28A0092B-C50C-407E-A947-70E740481C1C}">
                <a14:useLocalDpi xmlns:a14="http://schemas.microsoft.com/office/drawing/2010/main" val="0"/>
              </a:ext>
            </a:extLst>
          </a:blip>
          <a:srcRect/>
          <a:stretch>
            <a:fillRect/>
          </a:stretch>
        </p:blipFill>
        <p:spPr>
          <a:xfrm>
            <a:off x="0" y="0"/>
            <a:ext cx="9144000" cy="6231409"/>
          </a:xfrm>
        </p:spPr>
      </p:pic>
      <p:sp>
        <p:nvSpPr>
          <p:cNvPr id="9" name="Ellipse 8"/>
          <p:cNvSpPr/>
          <p:nvPr/>
        </p:nvSpPr>
        <p:spPr>
          <a:xfrm>
            <a:off x="4549966" y="1542360"/>
            <a:ext cx="2269475" cy="550845"/>
          </a:xfrm>
          <a:prstGeom prst="ellipse">
            <a:avLst/>
          </a:prstGeom>
          <a:noFill/>
          <a:ln w="3492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 name="ZoneTexte 1"/>
          <p:cNvSpPr txBox="1"/>
          <p:nvPr/>
        </p:nvSpPr>
        <p:spPr>
          <a:xfrm>
            <a:off x="0" y="6046743"/>
            <a:ext cx="9046003" cy="369332"/>
          </a:xfrm>
          <a:prstGeom prst="rect">
            <a:avLst/>
          </a:prstGeom>
          <a:noFill/>
          <a:ln w="19050">
            <a:solidFill>
              <a:srgbClr val="FF0000"/>
            </a:solidFill>
          </a:ln>
        </p:spPr>
        <p:txBody>
          <a:bodyPr wrap="none" rtlCol="0">
            <a:spAutoFit/>
          </a:bodyPr>
          <a:lstStyle/>
          <a:p>
            <a:r>
              <a:rPr lang="fr-FR" b="1" dirty="0">
                <a:solidFill>
                  <a:srgbClr val="FF0000"/>
                </a:solidFill>
              </a:rPr>
              <a:t>But no mention at all of the ATLAS </a:t>
            </a:r>
            <a:r>
              <a:rPr lang="fr-FR" b="1" dirty="0" err="1">
                <a:solidFill>
                  <a:srgbClr val="FF0000"/>
                </a:solidFill>
              </a:rPr>
              <a:t>ultrasonic</a:t>
            </a:r>
            <a:r>
              <a:rPr lang="fr-FR" b="1" dirty="0">
                <a:solidFill>
                  <a:srgbClr val="FF0000"/>
                </a:solidFill>
              </a:rPr>
              <a:t> </a:t>
            </a:r>
            <a:r>
              <a:rPr lang="fr-FR" b="1" dirty="0" err="1">
                <a:solidFill>
                  <a:srgbClr val="FF0000"/>
                </a:solidFill>
              </a:rPr>
              <a:t>fluorocarbon</a:t>
            </a:r>
            <a:r>
              <a:rPr lang="fr-FR" b="1" dirty="0">
                <a:solidFill>
                  <a:srgbClr val="FF0000"/>
                </a:solidFill>
              </a:rPr>
              <a:t> </a:t>
            </a:r>
            <a:r>
              <a:rPr lang="fr-FR" b="1" dirty="0" err="1">
                <a:solidFill>
                  <a:srgbClr val="FF0000"/>
                </a:solidFill>
              </a:rPr>
              <a:t>leak</a:t>
            </a:r>
            <a:r>
              <a:rPr lang="fr-FR" b="1" dirty="0">
                <a:solidFill>
                  <a:srgbClr val="FF0000"/>
                </a:solidFill>
              </a:rPr>
              <a:t> monitor system !</a:t>
            </a:r>
          </a:p>
        </p:txBody>
      </p:sp>
      <p:sp>
        <p:nvSpPr>
          <p:cNvPr id="10" name="Rectangle 9"/>
          <p:cNvSpPr/>
          <p:nvPr/>
        </p:nvSpPr>
        <p:spPr>
          <a:xfrm>
            <a:off x="1755762" y="217182"/>
            <a:ext cx="6428343" cy="369332"/>
          </a:xfrm>
          <a:prstGeom prst="rect">
            <a:avLst/>
          </a:prstGeom>
        </p:spPr>
        <p:txBody>
          <a:bodyPr wrap="square">
            <a:spAutoFit/>
          </a:bodyPr>
          <a:lstStyle/>
          <a:p>
            <a:pPr algn="ctr"/>
            <a:r>
              <a:rPr lang="en-GB" b="1" u="sng" spc="-1" dirty="0">
                <a:solidFill>
                  <a:srgbClr val="C00000"/>
                </a:solidFill>
                <a:cs typeface="Times New Roman" panose="02020603050405020304" pitchFamily="18" charset="0"/>
                <a:hlinkClick r:id="rId3"/>
              </a:rPr>
              <a:t>https://doi.org/10.25325/CERN-Environment-2023-003</a:t>
            </a:r>
            <a:endParaRPr lang="en-GB" b="1" u="sng" spc="-1" dirty="0">
              <a:solidFill>
                <a:srgbClr val="C00000"/>
              </a:solidFill>
              <a:cs typeface="Times New Roman" panose="02020603050405020304" pitchFamily="18" charset="0"/>
            </a:endParaRPr>
          </a:p>
        </p:txBody>
      </p:sp>
      <p:sp>
        <p:nvSpPr>
          <p:cNvPr id="12" name="CustomShape 2"/>
          <p:cNvSpPr/>
          <p:nvPr/>
        </p:nvSpPr>
        <p:spPr>
          <a:xfrm>
            <a:off x="2483472" y="6480095"/>
            <a:ext cx="3895541"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G. Hallewell: </a:t>
            </a:r>
            <a:r>
              <a:rPr lang="en-US" sz="1400" b="1" dirty="0" err="1"/>
              <a:t>Seminaire</a:t>
            </a:r>
            <a:r>
              <a:rPr lang="en-US" sz="1400" b="1" dirty="0"/>
              <a:t> CPPM: 16 </a:t>
            </a:r>
            <a:r>
              <a:rPr lang="en-US" sz="1400" b="1" dirty="0" err="1"/>
              <a:t>sep</a:t>
            </a:r>
            <a:r>
              <a:rPr lang="en-US" sz="1400" b="1" dirty="0"/>
              <a:t> 2024</a:t>
            </a:r>
          </a:p>
        </p:txBody>
      </p:sp>
      <p:sp>
        <p:nvSpPr>
          <p:cNvPr id="3" name="Espace réservé du numéro de diapositive 2"/>
          <p:cNvSpPr>
            <a:spLocks noGrp="1"/>
          </p:cNvSpPr>
          <p:nvPr>
            <p:ph type="sldNum" idx="12"/>
          </p:nvPr>
        </p:nvSpPr>
        <p:spPr/>
        <p:txBody>
          <a:bodyPr/>
          <a:lstStyle/>
          <a:p>
            <a:pPr>
              <a:lnSpc>
                <a:spcPct val="100000"/>
              </a:lnSpc>
            </a:pPr>
            <a:endParaRPr lang="en-GB" sz="1800" b="0" strike="noStrike" spc="-1" dirty="0">
              <a:latin typeface="Times New Roman"/>
            </a:endParaRPr>
          </a:p>
        </p:txBody>
      </p:sp>
    </p:spTree>
    <p:extLst>
      <p:ext uri="{BB962C8B-B14F-4D97-AF65-F5344CB8AC3E}">
        <p14:creationId xmlns:p14="http://schemas.microsoft.com/office/powerpoint/2010/main" val="41555255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2"/>
                                        </p:tgtEl>
                                        <p:attrNameLst>
                                          <p:attrName>style.visibility</p:attrName>
                                        </p:attrNameLst>
                                      </p:cBhvr>
                                      <p:to>
                                        <p:strVal val="visible"/>
                                      </p:to>
                                    </p:set>
                                    <p:anim calcmode="lin" valueType="num">
                                      <p:cBhvr additive="base">
                                        <p:cTn id="11" dur="500" fill="hold"/>
                                        <p:tgtEl>
                                          <p:spTgt spid="2"/>
                                        </p:tgtEl>
                                        <p:attrNameLst>
                                          <p:attrName>ppt_x</p:attrName>
                                        </p:attrNameLst>
                                      </p:cBhvr>
                                      <p:tavLst>
                                        <p:tav tm="0">
                                          <p:val>
                                            <p:strVal val="#ppt_x"/>
                                          </p:val>
                                        </p:tav>
                                        <p:tav tm="100000">
                                          <p:val>
                                            <p:strVal val="#ppt_x"/>
                                          </p:val>
                                        </p:tav>
                                      </p:tavLst>
                                    </p:anim>
                                    <p:anim calcmode="lin" valueType="num">
                                      <p:cBhvr additive="base">
                                        <p:cTn id="12" dur="500" fill="hold"/>
                                        <p:tgtEl>
                                          <p:spTgt spid="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2"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Espace réservé pour une image  6"/>
          <p:cNvPicPr>
            <a:picLocks noGrp="1" noChangeAspect="1"/>
          </p:cNvPicPr>
          <p:nvPr>
            <p:ph type="pic" idx="1"/>
          </p:nvPr>
        </p:nvPicPr>
        <p:blipFill>
          <a:blip r:embed="rId2">
            <a:extLst>
              <a:ext uri="{28A0092B-C50C-407E-A947-70E740481C1C}">
                <a14:useLocalDpi xmlns:a14="http://schemas.microsoft.com/office/drawing/2010/main" val="0"/>
              </a:ext>
            </a:extLst>
          </a:blip>
          <a:srcRect/>
          <a:stretch>
            <a:fillRect/>
          </a:stretch>
        </p:blipFill>
        <p:spPr>
          <a:xfrm>
            <a:off x="99558" y="441160"/>
            <a:ext cx="9051623" cy="5401500"/>
          </a:xfrm>
        </p:spPr>
      </p:pic>
      <p:sp>
        <p:nvSpPr>
          <p:cNvPr id="3" name="Espace réservé du numéro de diapositive 2"/>
          <p:cNvSpPr>
            <a:spLocks noGrp="1"/>
          </p:cNvSpPr>
          <p:nvPr>
            <p:ph type="sldNum" idx="12"/>
          </p:nvPr>
        </p:nvSpPr>
        <p:spPr/>
        <p:txBody>
          <a:bodyPr/>
          <a:lstStyle/>
          <a:p>
            <a:pPr>
              <a:lnSpc>
                <a:spcPct val="100000"/>
              </a:lnSpc>
            </a:pPr>
            <a:fld id="{444B57E9-381B-49B4-AF00-88136E0A515C}" type="slidenum">
              <a:rPr lang="en-GB" sz="1800" b="0" strike="noStrike" spc="-1" smtClean="0">
                <a:solidFill>
                  <a:srgbClr val="000000"/>
                </a:solidFill>
                <a:latin typeface="Arial"/>
                <a:ea typeface="DejaVu Sans"/>
              </a:rPr>
              <a:t>12</a:t>
            </a:fld>
            <a:endParaRPr lang="en-GB" sz="1800" b="0" strike="noStrike" spc="-1">
              <a:latin typeface="Times New Roman"/>
            </a:endParaRPr>
          </a:p>
        </p:txBody>
      </p:sp>
      <p:sp>
        <p:nvSpPr>
          <p:cNvPr id="6" name="CustomShape 2">
            <a:extLst>
              <a:ext uri="{FF2B5EF4-FFF2-40B4-BE49-F238E27FC236}">
                <a16:creationId xmlns:a16="http://schemas.microsoft.com/office/drawing/2014/main" id="{8111F638-1D2A-4856-82C3-B85F50A5D53A}"/>
              </a:ext>
            </a:extLst>
          </p:cNvPr>
          <p:cNvSpPr/>
          <p:nvPr/>
        </p:nvSpPr>
        <p:spPr>
          <a:xfrm>
            <a:off x="897461" y="6512750"/>
            <a:ext cx="7445828"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DRD4 Collaboration Meeting, WG-2: CERN Oct 21-25 2024</a:t>
            </a:r>
          </a:p>
        </p:txBody>
      </p:sp>
    </p:spTree>
    <p:extLst>
      <p:ext uri="{BB962C8B-B14F-4D97-AF65-F5344CB8AC3E}">
        <p14:creationId xmlns:p14="http://schemas.microsoft.com/office/powerpoint/2010/main" val="113422599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Espace réservé pour une image  5" descr="ICHEP2024 - Gianluca Rigoletti - v0.pdf and 65 more pages - Profile 1 - Microsoft​ Edge"/>
          <p:cNvPicPr>
            <a:picLocks noGrp="1" noChangeAspect="1"/>
          </p:cNvPicPr>
          <p:nvPr>
            <p:ph type="pic" idx="1"/>
          </p:nvPr>
        </p:nvPicPr>
        <p:blipFill>
          <a:blip r:embed="rId2">
            <a:extLst>
              <a:ext uri="{28A0092B-C50C-407E-A947-70E740481C1C}">
                <a14:useLocalDpi xmlns:a14="http://schemas.microsoft.com/office/drawing/2010/main" val="0"/>
              </a:ext>
            </a:extLst>
          </a:blip>
          <a:srcRect/>
          <a:stretch>
            <a:fillRect/>
          </a:stretch>
        </p:blipFill>
        <p:spPr>
          <a:xfrm>
            <a:off x="153890" y="1059143"/>
            <a:ext cx="9074322" cy="4857563"/>
          </a:xfrm>
        </p:spPr>
      </p:pic>
      <p:sp>
        <p:nvSpPr>
          <p:cNvPr id="5" name="Espace réservé du numéro de diapositive 4"/>
          <p:cNvSpPr>
            <a:spLocks noGrp="1"/>
          </p:cNvSpPr>
          <p:nvPr>
            <p:ph type="sldNum" idx="12"/>
          </p:nvPr>
        </p:nvSpPr>
        <p:spPr/>
        <p:txBody>
          <a:bodyPr/>
          <a:lstStyle/>
          <a:p>
            <a:pPr>
              <a:lnSpc>
                <a:spcPct val="100000"/>
              </a:lnSpc>
            </a:pPr>
            <a:endParaRPr lang="en-GB" sz="1800" b="0" strike="noStrike" spc="-1" dirty="0">
              <a:latin typeface="Times New Roman"/>
            </a:endParaRPr>
          </a:p>
        </p:txBody>
      </p:sp>
      <p:sp>
        <p:nvSpPr>
          <p:cNvPr id="7" name="ZoneTexte 6"/>
          <p:cNvSpPr txBox="1"/>
          <p:nvPr/>
        </p:nvSpPr>
        <p:spPr>
          <a:xfrm>
            <a:off x="47611" y="116541"/>
            <a:ext cx="9134680" cy="738664"/>
          </a:xfrm>
          <a:prstGeom prst="rect">
            <a:avLst/>
          </a:prstGeom>
          <a:noFill/>
          <a:ln>
            <a:solidFill>
              <a:srgbClr val="C00000"/>
            </a:solidFill>
          </a:ln>
        </p:spPr>
        <p:txBody>
          <a:bodyPr wrap="none" rtlCol="0">
            <a:spAutoFit/>
          </a:bodyPr>
          <a:lstStyle/>
          <a:p>
            <a:pPr algn="ctr"/>
            <a:r>
              <a:rPr lang="fr-FR" sz="2200" dirty="0">
                <a:solidFill>
                  <a:srgbClr val="C00000"/>
                </a:solidFill>
                <a:effectLst>
                  <a:outerShdw blurRad="38100" dist="38100" dir="2700000" algn="tl">
                    <a:srgbClr val="000000">
                      <a:alpha val="43137"/>
                    </a:srgbClr>
                  </a:outerShdw>
                </a:effectLst>
              </a:rPr>
              <a:t>EU </a:t>
            </a:r>
            <a:r>
              <a:rPr lang="fr-FR" sz="2200" dirty="0" err="1">
                <a:solidFill>
                  <a:srgbClr val="C00000"/>
                </a:solidFill>
                <a:effectLst>
                  <a:outerShdw blurRad="38100" dist="38100" dir="2700000" algn="tl">
                    <a:srgbClr val="000000">
                      <a:alpha val="43137"/>
                    </a:srgbClr>
                  </a:outerShdw>
                </a:effectLst>
              </a:rPr>
              <a:t>strategy</a:t>
            </a:r>
            <a:r>
              <a:rPr lang="fr-FR" sz="2200" dirty="0">
                <a:solidFill>
                  <a:srgbClr val="C00000"/>
                </a:solidFill>
                <a:effectLst>
                  <a:outerShdw blurRad="38100" dist="38100" dir="2700000" algn="tl">
                    <a:srgbClr val="000000">
                      <a:alpha val="43137"/>
                    </a:srgbClr>
                  </a:outerShdw>
                </a:effectLst>
              </a:rPr>
              <a:t> to </a:t>
            </a:r>
            <a:r>
              <a:rPr lang="fr-FR" sz="2200" dirty="0" err="1">
                <a:solidFill>
                  <a:srgbClr val="C00000"/>
                </a:solidFill>
                <a:effectLst>
                  <a:outerShdw blurRad="38100" dist="38100" dir="2700000" algn="tl">
                    <a:srgbClr val="000000">
                      <a:alpha val="43137"/>
                    </a:srgbClr>
                  </a:outerShdw>
                </a:effectLst>
              </a:rPr>
              <a:t>reduce</a:t>
            </a:r>
            <a:r>
              <a:rPr lang="fr-FR" sz="2200" dirty="0">
                <a:solidFill>
                  <a:srgbClr val="C00000"/>
                </a:solidFill>
                <a:effectLst>
                  <a:outerShdw blurRad="38100" dist="38100" dir="2700000" algn="tl">
                    <a:srgbClr val="000000">
                      <a:alpha val="43137"/>
                    </a:srgbClr>
                  </a:outerShdw>
                </a:effectLst>
              </a:rPr>
              <a:t> </a:t>
            </a:r>
            <a:r>
              <a:rPr lang="fr-FR" sz="2200" dirty="0" err="1">
                <a:solidFill>
                  <a:srgbClr val="C00000"/>
                </a:solidFill>
                <a:effectLst>
                  <a:outerShdw blurRad="38100" dist="38100" dir="2700000" algn="tl">
                    <a:srgbClr val="000000">
                      <a:alpha val="43137"/>
                    </a:srgbClr>
                  </a:outerShdw>
                </a:effectLst>
              </a:rPr>
              <a:t>Fluronated</a:t>
            </a:r>
            <a:r>
              <a:rPr lang="fr-FR" sz="2200" dirty="0">
                <a:solidFill>
                  <a:srgbClr val="C00000"/>
                </a:solidFill>
                <a:effectLst>
                  <a:outerShdw blurRad="38100" dist="38100" dir="2700000" algn="tl">
                    <a:srgbClr val="000000">
                      <a:alpha val="43137"/>
                    </a:srgbClr>
                  </a:outerShdw>
                </a:effectLst>
              </a:rPr>
              <a:t> (PFAS) compound production and use</a:t>
            </a:r>
          </a:p>
          <a:p>
            <a:pPr algn="ctr"/>
            <a:r>
              <a:rPr lang="fr-FR" sz="2000" dirty="0">
                <a:solidFill>
                  <a:srgbClr val="C00000"/>
                </a:solidFill>
                <a:effectLst>
                  <a:outerShdw blurRad="38100" dist="38100" dir="2700000" algn="tl">
                    <a:srgbClr val="000000">
                      <a:alpha val="43137"/>
                    </a:srgbClr>
                  </a:outerShdw>
                </a:effectLst>
              </a:rPr>
              <a:t> (</a:t>
            </a:r>
            <a:r>
              <a:rPr lang="fr-FR" sz="2000" dirty="0" err="1">
                <a:solidFill>
                  <a:srgbClr val="C00000"/>
                </a:solidFill>
                <a:effectLst>
                  <a:outerShdw blurRad="38100" dist="38100" dir="2700000" algn="tl">
                    <a:srgbClr val="000000">
                      <a:alpha val="43137"/>
                    </a:srgbClr>
                  </a:outerShdw>
                </a:effectLst>
              </a:rPr>
              <a:t>includes</a:t>
            </a:r>
            <a:r>
              <a:rPr lang="fr-FR" sz="2000" dirty="0">
                <a:solidFill>
                  <a:srgbClr val="C00000"/>
                </a:solidFill>
                <a:effectLst>
                  <a:outerShdw blurRad="38100" dist="38100" dir="2700000" algn="tl">
                    <a:srgbClr val="000000">
                      <a:alpha val="43137"/>
                    </a:srgbClr>
                  </a:outerShdw>
                </a:effectLst>
              </a:rPr>
              <a:t> </a:t>
            </a:r>
            <a:r>
              <a:rPr lang="fr-FR" sz="2000" dirty="0" err="1">
                <a:solidFill>
                  <a:srgbClr val="C00000"/>
                </a:solidFill>
                <a:effectLst>
                  <a:outerShdw blurRad="38100" dist="38100" dir="2700000" algn="tl">
                    <a:srgbClr val="000000">
                      <a:alpha val="43137"/>
                    </a:srgbClr>
                  </a:outerShdw>
                </a:effectLst>
              </a:rPr>
              <a:t>also</a:t>
            </a:r>
            <a:r>
              <a:rPr lang="fr-FR" sz="2000" dirty="0">
                <a:solidFill>
                  <a:srgbClr val="C00000"/>
                </a:solidFill>
                <a:effectLst>
                  <a:outerShdw blurRad="38100" dist="38100" dir="2700000" algn="tl">
                    <a:srgbClr val="000000">
                      <a:alpha val="43137"/>
                    </a:srgbClr>
                  </a:outerShdw>
                </a:effectLst>
              </a:rPr>
              <a:t> </a:t>
            </a:r>
            <a:r>
              <a:rPr lang="fr-FR" sz="2000" dirty="0" err="1">
                <a:solidFill>
                  <a:srgbClr val="C00000"/>
                </a:solidFill>
                <a:effectLst>
                  <a:outerShdw blurRad="38100" dist="38100" dir="2700000" algn="tl">
                    <a:srgbClr val="000000">
                      <a:alpha val="43137"/>
                    </a:srgbClr>
                  </a:outerShdw>
                </a:effectLst>
              </a:rPr>
              <a:t>fluorinated</a:t>
            </a:r>
            <a:r>
              <a:rPr lang="fr-FR" sz="2000" dirty="0">
                <a:solidFill>
                  <a:srgbClr val="C00000"/>
                </a:solidFill>
                <a:effectLst>
                  <a:outerShdw blurRad="38100" dist="38100" dir="2700000" algn="tl">
                    <a:srgbClr val="000000">
                      <a:alpha val="43137"/>
                    </a:srgbClr>
                  </a:outerShdw>
                </a:effectLst>
              </a:rPr>
              <a:t> plastics not </a:t>
            </a:r>
            <a:r>
              <a:rPr lang="fr-FR" sz="2000" dirty="0" err="1">
                <a:solidFill>
                  <a:srgbClr val="C00000"/>
                </a:solidFill>
                <a:effectLst>
                  <a:outerShdw blurRad="38100" dist="38100" dir="2700000" algn="tl">
                    <a:srgbClr val="000000">
                      <a:alpha val="43137"/>
                    </a:srgbClr>
                  </a:outerShdw>
                </a:effectLst>
              </a:rPr>
              <a:t>shown</a:t>
            </a:r>
            <a:r>
              <a:rPr lang="fr-FR" sz="2000" dirty="0">
                <a:solidFill>
                  <a:srgbClr val="C00000"/>
                </a:solidFill>
                <a:effectLst>
                  <a:outerShdw blurRad="38100" dist="38100" dir="2700000" algn="tl">
                    <a:srgbClr val="000000">
                      <a:alpha val="43137"/>
                    </a:srgbClr>
                  </a:outerShdw>
                </a:effectLst>
              </a:rPr>
              <a:t> </a:t>
            </a:r>
            <a:r>
              <a:rPr lang="fr-FR" sz="2000" dirty="0" err="1">
                <a:solidFill>
                  <a:srgbClr val="C00000"/>
                </a:solidFill>
                <a:effectLst>
                  <a:outerShdw blurRad="38100" dist="38100" dir="2700000" algn="tl">
                    <a:srgbClr val="000000">
                      <a:alpha val="43137"/>
                    </a:srgbClr>
                  </a:outerShdw>
                </a:effectLst>
              </a:rPr>
              <a:t>here</a:t>
            </a:r>
            <a:r>
              <a:rPr lang="fr-FR" sz="2000" dirty="0">
                <a:solidFill>
                  <a:srgbClr val="C00000"/>
                </a:solidFill>
                <a:effectLst>
                  <a:outerShdw blurRad="38100" dist="38100" dir="2700000" algn="tl">
                    <a:srgbClr val="000000">
                      <a:alpha val="43137"/>
                    </a:srgbClr>
                  </a:outerShdw>
                </a:effectLst>
              </a:rPr>
              <a:t>: </a:t>
            </a:r>
            <a:r>
              <a:rPr lang="fr-FR" sz="2000" dirty="0" err="1">
                <a:solidFill>
                  <a:srgbClr val="C00000"/>
                </a:solidFill>
                <a:effectLst>
                  <a:outerShdw blurRad="38100" dist="38100" dir="2700000" algn="tl">
                    <a:srgbClr val="000000">
                      <a:alpha val="43137"/>
                    </a:srgbClr>
                  </a:outerShdw>
                </a:effectLst>
              </a:rPr>
              <a:t>see</a:t>
            </a:r>
            <a:r>
              <a:rPr lang="fr-FR" sz="2000" dirty="0">
                <a:solidFill>
                  <a:srgbClr val="C00000"/>
                </a:solidFill>
                <a:effectLst>
                  <a:outerShdw blurRad="38100" dist="38100" dir="2700000" algn="tl">
                    <a:srgbClr val="000000">
                      <a:alpha val="43137"/>
                    </a:srgbClr>
                  </a:outerShdw>
                </a:effectLst>
              </a:rPr>
              <a:t> back-up </a:t>
            </a:r>
            <a:r>
              <a:rPr lang="fr-FR" sz="2000" dirty="0" err="1">
                <a:solidFill>
                  <a:srgbClr val="C00000"/>
                </a:solidFill>
                <a:effectLst>
                  <a:outerShdw blurRad="38100" dist="38100" dir="2700000" algn="tl">
                    <a:srgbClr val="000000">
                      <a:alpha val="43137"/>
                    </a:srgbClr>
                  </a:outerShdw>
                </a:effectLst>
              </a:rPr>
              <a:t>material</a:t>
            </a:r>
            <a:r>
              <a:rPr lang="fr-FR" sz="2000" dirty="0">
                <a:solidFill>
                  <a:srgbClr val="C00000"/>
                </a:solidFill>
                <a:effectLst>
                  <a:outerShdw blurRad="38100" dist="38100" dir="2700000" algn="tl">
                    <a:srgbClr val="000000">
                      <a:alpha val="43137"/>
                    </a:srgbClr>
                  </a:outerShdw>
                </a:effectLst>
              </a:rPr>
              <a:t>)</a:t>
            </a:r>
          </a:p>
        </p:txBody>
      </p:sp>
      <p:sp>
        <p:nvSpPr>
          <p:cNvPr id="8" name="ZoneTexte 7"/>
          <p:cNvSpPr txBox="1"/>
          <p:nvPr/>
        </p:nvSpPr>
        <p:spPr>
          <a:xfrm>
            <a:off x="5871882" y="5608929"/>
            <a:ext cx="984565" cy="307777"/>
          </a:xfrm>
          <a:prstGeom prst="rect">
            <a:avLst/>
          </a:prstGeom>
          <a:noFill/>
        </p:spPr>
        <p:txBody>
          <a:bodyPr wrap="none" rtlCol="0">
            <a:spAutoFit/>
          </a:bodyPr>
          <a:lstStyle/>
          <a:p>
            <a:r>
              <a:rPr lang="fr-FR" sz="1400" dirty="0">
                <a:solidFill>
                  <a:schemeClr val="tx2"/>
                </a:solidFill>
                <a:latin typeface="Calibri" panose="020F0502020204030204" pitchFamily="34" charset="0"/>
                <a:cs typeface="Calibri" panose="020F0502020204030204" pitchFamily="34" charset="0"/>
              </a:rPr>
              <a:t>ICHEP2024</a:t>
            </a:r>
          </a:p>
        </p:txBody>
      </p:sp>
      <p:sp>
        <p:nvSpPr>
          <p:cNvPr id="9" name="ZoneTexte 8"/>
          <p:cNvSpPr txBox="1"/>
          <p:nvPr/>
        </p:nvSpPr>
        <p:spPr>
          <a:xfrm rot="16200000">
            <a:off x="-539633" y="3895835"/>
            <a:ext cx="1387046" cy="307777"/>
          </a:xfrm>
          <a:prstGeom prst="rect">
            <a:avLst/>
          </a:prstGeom>
          <a:noFill/>
        </p:spPr>
        <p:txBody>
          <a:bodyPr wrap="none" rtlCol="0">
            <a:spAutoFit/>
          </a:bodyPr>
          <a:lstStyle/>
          <a:p>
            <a:r>
              <a:rPr lang="fr-FR" sz="1400" b="1" dirty="0" err="1">
                <a:solidFill>
                  <a:schemeClr val="tx2"/>
                </a:solidFill>
                <a:latin typeface="Calibri" panose="020F0502020204030204" pitchFamily="34" charset="0"/>
                <a:cs typeface="Calibri" panose="020F0502020204030204" pitchFamily="34" charset="0"/>
              </a:rPr>
              <a:t>Projected</a:t>
            </a:r>
            <a:r>
              <a:rPr lang="fr-FR" sz="1400" b="1" dirty="0">
                <a:solidFill>
                  <a:schemeClr val="tx2"/>
                </a:solidFill>
                <a:latin typeface="Calibri" panose="020F0502020204030204" pitchFamily="34" charset="0"/>
                <a:cs typeface="Calibri" panose="020F0502020204030204" pitchFamily="34" charset="0"/>
              </a:rPr>
              <a:t> Usage</a:t>
            </a:r>
          </a:p>
        </p:txBody>
      </p:sp>
      <p:sp>
        <p:nvSpPr>
          <p:cNvPr id="10" name="ZoneTexte 9"/>
          <p:cNvSpPr txBox="1"/>
          <p:nvPr/>
        </p:nvSpPr>
        <p:spPr>
          <a:xfrm>
            <a:off x="4788823" y="1059143"/>
            <a:ext cx="3933384" cy="523220"/>
          </a:xfrm>
          <a:prstGeom prst="rect">
            <a:avLst/>
          </a:prstGeom>
          <a:noFill/>
          <a:ln>
            <a:solidFill>
              <a:schemeClr val="tx1"/>
            </a:solidFill>
          </a:ln>
        </p:spPr>
        <p:txBody>
          <a:bodyPr wrap="none" rtlCol="0">
            <a:spAutoFit/>
          </a:bodyPr>
          <a:lstStyle/>
          <a:p>
            <a:pPr algn="ctr"/>
            <a:r>
              <a:rPr lang="fr-FR" sz="1400" b="1" dirty="0" err="1">
                <a:solidFill>
                  <a:schemeClr val="tx2"/>
                </a:solidFill>
                <a:latin typeface="Calibri" panose="020F0502020204030204" pitchFamily="34" charset="0"/>
                <a:cs typeface="Calibri" panose="020F0502020204030204" pitchFamily="34" charset="0"/>
              </a:rPr>
              <a:t>Dynamic</a:t>
            </a:r>
            <a:r>
              <a:rPr lang="fr-FR" sz="1400" b="1" dirty="0">
                <a:solidFill>
                  <a:schemeClr val="tx2"/>
                </a:solidFill>
                <a:latin typeface="Calibri" panose="020F0502020204030204" pitchFamily="34" charset="0"/>
                <a:cs typeface="Calibri" panose="020F0502020204030204" pitchFamily="34" charset="0"/>
              </a:rPr>
              <a:t> </a:t>
            </a:r>
            <a:r>
              <a:rPr lang="fr-FR" sz="1400" b="1" dirty="0" err="1">
                <a:solidFill>
                  <a:schemeClr val="tx2"/>
                </a:solidFill>
                <a:latin typeface="Calibri" panose="020F0502020204030204" pitchFamily="34" charset="0"/>
                <a:cs typeface="Calibri" panose="020F0502020204030204" pitchFamily="34" charset="0"/>
              </a:rPr>
              <a:t>price</a:t>
            </a:r>
            <a:r>
              <a:rPr lang="fr-FR" sz="1400" b="1" dirty="0">
                <a:solidFill>
                  <a:schemeClr val="tx2"/>
                </a:solidFill>
                <a:latin typeface="Calibri" panose="020F0502020204030204" pitchFamily="34" charset="0"/>
                <a:cs typeface="Calibri" panose="020F0502020204030204" pitchFamily="34" charset="0"/>
              </a:rPr>
              <a:t> </a:t>
            </a:r>
            <a:r>
              <a:rPr lang="fr-FR" sz="1400" b="1" dirty="0" err="1">
                <a:solidFill>
                  <a:schemeClr val="tx2"/>
                </a:solidFill>
                <a:latin typeface="Calibri" panose="020F0502020204030204" pitchFamily="34" charset="0"/>
                <a:cs typeface="Calibri" panose="020F0502020204030204" pitchFamily="34" charset="0"/>
              </a:rPr>
              <a:t>hiking</a:t>
            </a:r>
            <a:r>
              <a:rPr lang="fr-FR" sz="1400" b="1" dirty="0">
                <a:solidFill>
                  <a:schemeClr val="tx2"/>
                </a:solidFill>
                <a:latin typeface="Calibri" panose="020F0502020204030204" pitchFamily="34" charset="0"/>
                <a:cs typeface="Calibri" panose="020F0502020204030204" pitchFamily="34" charset="0"/>
              </a:rPr>
              <a:t> : </a:t>
            </a:r>
          </a:p>
          <a:p>
            <a:pPr algn="ctr"/>
            <a:r>
              <a:rPr lang="fr-FR" sz="1400" b="1" dirty="0" err="1">
                <a:solidFill>
                  <a:schemeClr val="tx2"/>
                </a:solidFill>
                <a:latin typeface="Calibri" panose="020F0502020204030204" pitchFamily="34" charset="0"/>
                <a:cs typeface="Calibri" panose="020F0502020204030204" pitchFamily="34" charset="0"/>
              </a:rPr>
              <a:t>like</a:t>
            </a:r>
            <a:r>
              <a:rPr lang="fr-FR" sz="1400" b="1" dirty="0">
                <a:solidFill>
                  <a:schemeClr val="tx2"/>
                </a:solidFill>
                <a:latin typeface="Calibri" panose="020F0502020204030204" pitchFamily="34" charset="0"/>
                <a:cs typeface="Calibri" panose="020F0502020204030204" pitchFamily="34" charset="0"/>
              </a:rPr>
              <a:t> </a:t>
            </a:r>
            <a:r>
              <a:rPr lang="fr-FR" sz="1400" b="1" dirty="0" err="1">
                <a:solidFill>
                  <a:schemeClr val="tx2"/>
                </a:solidFill>
                <a:latin typeface="Calibri" panose="020F0502020204030204" pitchFamily="34" charset="0"/>
                <a:cs typeface="Calibri" panose="020F0502020204030204" pitchFamily="34" charset="0"/>
              </a:rPr>
              <a:t>imposing</a:t>
            </a:r>
            <a:r>
              <a:rPr lang="fr-FR" sz="1400" b="1" dirty="0">
                <a:solidFill>
                  <a:schemeClr val="tx2"/>
                </a:solidFill>
                <a:latin typeface="Calibri" panose="020F0502020204030204" pitchFamily="34" charset="0"/>
                <a:cs typeface="Calibri" panose="020F0502020204030204" pitchFamily="34" charset="0"/>
              </a:rPr>
              <a:t> </a:t>
            </a:r>
            <a:r>
              <a:rPr lang="fr-FR" sz="1400" b="1" dirty="0" err="1">
                <a:solidFill>
                  <a:schemeClr val="tx2"/>
                </a:solidFill>
                <a:latin typeface="Calibri" panose="020F0502020204030204" pitchFamily="34" charset="0"/>
                <a:cs typeface="Calibri" panose="020F0502020204030204" pitchFamily="34" charset="0"/>
              </a:rPr>
              <a:t>demand-dependent</a:t>
            </a:r>
            <a:r>
              <a:rPr lang="fr-FR" sz="1400" b="1" dirty="0">
                <a:solidFill>
                  <a:schemeClr val="tx2"/>
                </a:solidFill>
                <a:latin typeface="Calibri" panose="020F0502020204030204" pitchFamily="34" charset="0"/>
                <a:cs typeface="Calibri" panose="020F0502020204030204" pitchFamily="34" charset="0"/>
              </a:rPr>
              <a:t> customs </a:t>
            </a:r>
            <a:r>
              <a:rPr lang="fr-FR" sz="1400" b="1" dirty="0" err="1">
                <a:solidFill>
                  <a:schemeClr val="tx2"/>
                </a:solidFill>
                <a:latin typeface="Calibri" panose="020F0502020204030204" pitchFamily="34" charset="0"/>
                <a:cs typeface="Calibri" panose="020F0502020204030204" pitchFamily="34" charset="0"/>
              </a:rPr>
              <a:t>duty</a:t>
            </a:r>
            <a:r>
              <a:rPr lang="fr-FR" sz="1400" b="1" dirty="0">
                <a:solidFill>
                  <a:schemeClr val="tx2"/>
                </a:solidFill>
                <a:latin typeface="Calibri" panose="020F0502020204030204" pitchFamily="34" charset="0"/>
                <a:cs typeface="Calibri" panose="020F0502020204030204" pitchFamily="34" charset="0"/>
              </a:rPr>
              <a:t>…?</a:t>
            </a:r>
          </a:p>
        </p:txBody>
      </p:sp>
      <p:sp>
        <p:nvSpPr>
          <p:cNvPr id="12" name="CustomShape 2">
            <a:extLst>
              <a:ext uri="{FF2B5EF4-FFF2-40B4-BE49-F238E27FC236}">
                <a16:creationId xmlns:a16="http://schemas.microsoft.com/office/drawing/2014/main" id="{61FE3BEE-C2D7-461B-B309-23DDF67C5642}"/>
              </a:ext>
            </a:extLst>
          </p:cNvPr>
          <p:cNvSpPr txBox="1">
            <a:spLocks/>
          </p:cNvSpPr>
          <p:nvPr/>
        </p:nvSpPr>
        <p:spPr>
          <a:xfrm>
            <a:off x="2114065" y="6473688"/>
            <a:ext cx="5415740" cy="306323"/>
          </a:xfrm>
          <a:prstGeom prst="rect">
            <a:avLst/>
          </a:prstGeom>
        </p:spPr>
        <p:style>
          <a:lnRef idx="0">
            <a:scrgbClr r="0" g="0" b="0"/>
          </a:lnRef>
          <a:fillRef idx="0">
            <a:scrgbClr r="0" g="0" b="0"/>
          </a:fillRef>
          <a:effectRef idx="0">
            <a:scrgbClr r="0" g="0" b="0"/>
          </a:effectRef>
          <a:fontRef idx="minor"/>
        </p:style>
        <p:txBody>
          <a:bodyPr wrap="square" lIns="90000" tIns="45000" rIns="90000" bIns="4500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t>DRD4 Collaboration Meeting, WG-2: CERN Oct 21-25 2024</a:t>
            </a:r>
          </a:p>
        </p:txBody>
      </p:sp>
    </p:spTree>
    <p:extLst>
      <p:ext uri="{BB962C8B-B14F-4D97-AF65-F5344CB8AC3E}">
        <p14:creationId xmlns:p14="http://schemas.microsoft.com/office/powerpoint/2010/main" val="13387995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50594" y="2524325"/>
            <a:ext cx="7886160" cy="861774"/>
          </a:xfrm>
        </p:spPr>
        <p:txBody>
          <a:bodyPr/>
          <a:lstStyle/>
          <a:p>
            <a:pPr algn="ctr">
              <a:lnSpc>
                <a:spcPct val="100000"/>
              </a:lnSpc>
            </a:pPr>
            <a:r>
              <a:rPr lang="fr-FR" sz="5600" dirty="0" err="1">
                <a:solidFill>
                  <a:srgbClr val="C00000"/>
                </a:solidFill>
              </a:rPr>
              <a:t>Cherenkov</a:t>
            </a:r>
            <a:r>
              <a:rPr lang="fr-FR" sz="5600" dirty="0" err="1">
                <a:solidFill>
                  <a:schemeClr val="accent6">
                    <a:lumMod val="75000"/>
                  </a:schemeClr>
                </a:solidFill>
              </a:rPr>
              <a:t>green</a:t>
            </a:r>
            <a:r>
              <a:rPr lang="fr-FR" sz="5600" dirty="0" err="1">
                <a:solidFill>
                  <a:srgbClr val="C00000"/>
                </a:solidFill>
              </a:rPr>
              <a:t>icity</a:t>
            </a:r>
            <a:r>
              <a:rPr lang="fr-FR" sz="5600" dirty="0">
                <a:solidFill>
                  <a:srgbClr val="C00000"/>
                </a:solidFill>
              </a:rPr>
              <a:t>…</a:t>
            </a:r>
          </a:p>
        </p:txBody>
      </p:sp>
      <p:sp>
        <p:nvSpPr>
          <p:cNvPr id="3" name="Espace réservé du numéro de diapositive 2"/>
          <p:cNvSpPr>
            <a:spLocks noGrp="1"/>
          </p:cNvSpPr>
          <p:nvPr>
            <p:ph type="sldNum" sz="quarter" idx="12"/>
          </p:nvPr>
        </p:nvSpPr>
        <p:spPr/>
        <p:txBody>
          <a:bodyPr/>
          <a:lstStyle/>
          <a:p>
            <a:pPr>
              <a:defRPr/>
            </a:pPr>
            <a:endParaRPr lang="en-GB" dirty="0"/>
          </a:p>
        </p:txBody>
      </p:sp>
      <p:sp>
        <p:nvSpPr>
          <p:cNvPr id="5" name="CustomShape 2">
            <a:extLst>
              <a:ext uri="{FF2B5EF4-FFF2-40B4-BE49-F238E27FC236}">
                <a16:creationId xmlns:a16="http://schemas.microsoft.com/office/drawing/2014/main" id="{0CEF60F8-08A3-4EDC-BBD9-8E33D1F8774A}"/>
              </a:ext>
            </a:extLst>
          </p:cNvPr>
          <p:cNvSpPr txBox="1">
            <a:spLocks/>
          </p:cNvSpPr>
          <p:nvPr/>
        </p:nvSpPr>
        <p:spPr>
          <a:xfrm>
            <a:off x="2114065" y="6473688"/>
            <a:ext cx="5415740" cy="306323"/>
          </a:xfrm>
          <a:prstGeom prst="rect">
            <a:avLst/>
          </a:prstGeom>
        </p:spPr>
        <p:style>
          <a:lnRef idx="0">
            <a:scrgbClr r="0" g="0" b="0"/>
          </a:lnRef>
          <a:fillRef idx="0">
            <a:scrgbClr r="0" g="0" b="0"/>
          </a:fillRef>
          <a:effectRef idx="0">
            <a:scrgbClr r="0" g="0" b="0"/>
          </a:effectRef>
          <a:fontRef idx="minor"/>
        </p:style>
        <p:txBody>
          <a:bodyPr wrap="square" lIns="90000" tIns="45000" rIns="90000" bIns="4500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t>DRD4 Collaboration Meeting, WG-2: CERN Oct 21-25 2024</a:t>
            </a:r>
          </a:p>
        </p:txBody>
      </p:sp>
    </p:spTree>
    <p:extLst>
      <p:ext uri="{BB962C8B-B14F-4D97-AF65-F5344CB8AC3E}">
        <p14:creationId xmlns:p14="http://schemas.microsoft.com/office/powerpoint/2010/main" val="1400335742"/>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 name="Titre 1"/>
          <p:cNvSpPr txBox="1">
            <a:spLocks/>
          </p:cNvSpPr>
          <p:nvPr/>
        </p:nvSpPr>
        <p:spPr>
          <a:xfrm>
            <a:off x="293680" y="-32864"/>
            <a:ext cx="8736016" cy="624017"/>
          </a:xfrm>
          <a:prstGeom prst="rect">
            <a:avLst/>
          </a:prstGeom>
          <a:ln w="25400">
            <a:noFill/>
          </a:ln>
        </p:spPr>
        <p:txBody>
          <a:bodyPr wrap="square" lIns="0" tIns="0" rIns="0" bIns="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200000"/>
              </a:lnSpc>
              <a:spcBef>
                <a:spcPts val="1200"/>
              </a:spcBef>
              <a:spcAft>
                <a:spcPts val="1200"/>
              </a:spcAft>
            </a:pPr>
            <a:r>
              <a:rPr lang="fr-FR" sz="2400" b="1" dirty="0" err="1">
                <a:solidFill>
                  <a:srgbClr val="C00000"/>
                </a:solidFill>
                <a:effectLst>
                  <a:outerShdw blurRad="38100" dist="38100" dir="2700000" algn="tl">
                    <a:srgbClr val="000000">
                      <a:alpha val="43137"/>
                    </a:srgbClr>
                  </a:outerShdw>
                </a:effectLst>
              </a:rPr>
              <a:t>Refractive</a:t>
            </a:r>
            <a:r>
              <a:rPr lang="fr-FR" sz="2400" b="1" dirty="0">
                <a:solidFill>
                  <a:srgbClr val="C00000"/>
                </a:solidFill>
                <a:effectLst>
                  <a:outerShdw blurRad="38100" dist="38100" dir="2700000" algn="tl">
                    <a:srgbClr val="000000">
                      <a:alpha val="43137"/>
                    </a:srgbClr>
                  </a:outerShdw>
                </a:effectLst>
              </a:rPr>
              <a:t> index &amp; GWP ’</a:t>
            </a:r>
            <a:r>
              <a:rPr lang="fr-FR" sz="2400" b="1" dirty="0" err="1">
                <a:solidFill>
                  <a:srgbClr val="C00000"/>
                </a:solidFill>
                <a:effectLst>
                  <a:outerShdw blurRad="38100" dist="38100" dir="2700000" algn="tl">
                    <a:srgbClr val="000000">
                      <a:alpha val="43137"/>
                    </a:srgbClr>
                  </a:outerShdw>
                </a:effectLst>
              </a:rPr>
              <a:t>load</a:t>
            </a:r>
            <a:r>
              <a:rPr lang="fr-FR" sz="2400" b="1" dirty="0">
                <a:solidFill>
                  <a:srgbClr val="C00000"/>
                </a:solidFill>
                <a:effectLst>
                  <a:outerShdw blurRad="38100" dist="38100" dir="2700000" algn="tl">
                    <a:srgbClr val="000000">
                      <a:alpha val="43137"/>
                    </a:srgbClr>
                  </a:outerShdw>
                </a:effectLst>
              </a:rPr>
              <a:t>’ in a </a:t>
            </a:r>
            <a:r>
              <a:rPr lang="fr-FR" sz="2400" b="1" dirty="0" err="1">
                <a:solidFill>
                  <a:srgbClr val="C00000"/>
                </a:solidFill>
                <a:effectLst>
                  <a:outerShdw blurRad="38100" dist="38100" dir="2700000" algn="tl">
                    <a:srgbClr val="000000">
                      <a:alpha val="43137"/>
                    </a:srgbClr>
                  </a:outerShdw>
                </a:effectLst>
              </a:rPr>
              <a:t>Cherenkov</a:t>
            </a:r>
            <a:r>
              <a:rPr lang="fr-FR" sz="2400" b="1" dirty="0">
                <a:solidFill>
                  <a:srgbClr val="C00000"/>
                </a:solidFill>
                <a:effectLst>
                  <a:outerShdw blurRad="38100" dist="38100" dir="2700000" algn="tl">
                    <a:srgbClr val="000000">
                      <a:alpha val="43137"/>
                    </a:srgbClr>
                  </a:outerShdw>
                </a:effectLst>
              </a:rPr>
              <a:t> </a:t>
            </a:r>
            <a:r>
              <a:rPr lang="fr-FR" sz="2400" b="1" dirty="0" err="1">
                <a:solidFill>
                  <a:srgbClr val="C00000"/>
                </a:solidFill>
                <a:effectLst>
                  <a:outerShdw blurRad="38100" dist="38100" dir="2700000" algn="tl">
                    <a:srgbClr val="000000">
                      <a:alpha val="43137"/>
                    </a:srgbClr>
                  </a:outerShdw>
                </a:effectLst>
              </a:rPr>
              <a:t>Gas</a:t>
            </a:r>
            <a:r>
              <a:rPr lang="fr-FR" sz="2400" b="1" dirty="0">
                <a:solidFill>
                  <a:srgbClr val="C00000"/>
                </a:solidFill>
                <a:effectLst>
                  <a:outerShdw blurRad="38100" dist="38100" dir="2700000" algn="tl">
                    <a:srgbClr val="000000">
                      <a:alpha val="43137"/>
                    </a:srgbClr>
                  </a:outerShdw>
                </a:effectLst>
              </a:rPr>
              <a:t> </a:t>
            </a:r>
            <a:r>
              <a:rPr lang="fr-FR" sz="2400" b="1" dirty="0" err="1">
                <a:solidFill>
                  <a:srgbClr val="C00000"/>
                </a:solidFill>
                <a:effectLst>
                  <a:outerShdw blurRad="38100" dist="38100" dir="2700000" algn="tl">
                    <a:srgbClr val="000000">
                      <a:alpha val="43137"/>
                    </a:srgbClr>
                  </a:outerShdw>
                </a:effectLst>
              </a:rPr>
              <a:t>Radiator</a:t>
            </a:r>
            <a:endParaRPr lang="fr-FR" sz="2400" b="1" dirty="0">
              <a:solidFill>
                <a:srgbClr val="C00000"/>
              </a:solidFill>
              <a:effectLst>
                <a:outerShdw blurRad="38100" dist="38100" dir="2700000" algn="tl">
                  <a:srgbClr val="000000">
                    <a:alpha val="43137"/>
                  </a:srgbClr>
                </a:outerShdw>
              </a:effectLst>
            </a:endParaRPr>
          </a:p>
        </p:txBody>
      </p:sp>
      <p:grpSp>
        <p:nvGrpSpPr>
          <p:cNvPr id="14" name="Groupe 13"/>
          <p:cNvGrpSpPr/>
          <p:nvPr/>
        </p:nvGrpSpPr>
        <p:grpSpPr>
          <a:xfrm>
            <a:off x="6320790" y="618207"/>
            <a:ext cx="2708906" cy="2179948"/>
            <a:chOff x="6309360" y="1746621"/>
            <a:chExt cx="2708906" cy="2179948"/>
          </a:xfrm>
        </p:grpSpPr>
        <p:pic>
          <p:nvPicPr>
            <p:cNvPr id="9" name="Espace réservé pour une image  5" descr="cer-000168870.pdf and 67 more pages - Profile 1 - Microsoft​ Edge"/>
            <p:cNvPicPr>
              <a:picLocks noChangeAspect="1"/>
            </p:cNvPicPr>
            <p:nvPr/>
          </p:nvPicPr>
          <p:blipFill rotWithShape="1">
            <a:blip r:embed="rId2">
              <a:extLst>
                <a:ext uri="{28A0092B-C50C-407E-A947-70E740481C1C}">
                  <a14:useLocalDpi xmlns:a14="http://schemas.microsoft.com/office/drawing/2010/main" val="0"/>
                </a:ext>
              </a:extLst>
            </a:blip>
            <a:srcRect l="4083" t="8676" r="3372" b="7538"/>
            <a:stretch/>
          </p:blipFill>
          <p:spPr>
            <a:xfrm rot="5400000">
              <a:off x="6573839" y="1482142"/>
              <a:ext cx="2179948" cy="2708906"/>
            </a:xfrm>
            <a:prstGeom prst="rect">
              <a:avLst/>
            </a:prstGeom>
          </p:spPr>
        </p:pic>
        <p:sp>
          <p:nvSpPr>
            <p:cNvPr id="3" name="Rectangle 2"/>
            <p:cNvSpPr/>
            <p:nvPr/>
          </p:nvSpPr>
          <p:spPr>
            <a:xfrm rot="1094395">
              <a:off x="7997296" y="1812875"/>
              <a:ext cx="471994" cy="30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p:cNvSpPr/>
            <p:nvPr/>
          </p:nvSpPr>
          <p:spPr>
            <a:xfrm rot="1881276">
              <a:off x="6542677" y="3473519"/>
              <a:ext cx="471994" cy="30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Rectangle 12"/>
            <p:cNvSpPr/>
            <p:nvPr/>
          </p:nvSpPr>
          <p:spPr>
            <a:xfrm rot="20252787">
              <a:off x="8016828" y="3599430"/>
              <a:ext cx="471994" cy="30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5" name="Rectangle 1"/>
          <p:cNvSpPr>
            <a:spLocks noChangeArrowheads="1"/>
          </p:cNvSpPr>
          <p:nvPr/>
        </p:nvSpPr>
        <p:spPr bwMode="auto">
          <a:xfrm>
            <a:off x="235226" y="628318"/>
            <a:ext cx="6417847" cy="1415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150813"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r>
              <a:rPr lang="en-US" altLang="en-US" sz="2000"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3 large RICH detectors currently in operation at CERN: </a:t>
            </a:r>
          </a:p>
          <a:p>
            <a:pPr lvl="0" indent="0"/>
            <a:r>
              <a:rPr lang="en-US" altLang="en-US" sz="2000"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using </a:t>
            </a:r>
            <a:r>
              <a:rPr lang="en-US" altLang="en-US" sz="2000" b="1" dirty="0">
                <a:solidFill>
                  <a:srgbClr val="C00000"/>
                </a:solidFill>
                <a:latin typeface="Calibri" panose="020F0502020204030204" pitchFamily="34" charset="0"/>
                <a:ea typeface="Times New Roman" panose="02020603050405020304" pitchFamily="18" charset="0"/>
                <a:cs typeface="Calibri" panose="020F0502020204030204" pitchFamily="34" charset="0"/>
              </a:rPr>
              <a:t>saturated fluorocarbon </a:t>
            </a:r>
            <a:r>
              <a:rPr lang="en-US" altLang="en-US" sz="2000"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gas volumes: </a:t>
            </a:r>
          </a:p>
          <a:p>
            <a:pPr lvl="0" indent="0"/>
            <a:r>
              <a:rPr lang="en-US" altLang="en-US" sz="2000" b="1" dirty="0">
                <a:solidFill>
                  <a:srgbClr val="C00000"/>
                </a:solidFill>
                <a:latin typeface="Calibri" panose="020F0502020204030204" pitchFamily="34" charset="0"/>
                <a:ea typeface="Times New Roman" panose="02020603050405020304" pitchFamily="18" charset="0"/>
                <a:cs typeface="Calibri" panose="020F0502020204030204" pitchFamily="34" charset="0"/>
              </a:rPr>
              <a:t>C</a:t>
            </a:r>
            <a:r>
              <a:rPr lang="en-US" altLang="en-US" sz="2000" b="1" baseline="-30000" dirty="0">
                <a:solidFill>
                  <a:srgbClr val="C00000"/>
                </a:solidFill>
                <a:latin typeface="Calibri" panose="020F0502020204030204" pitchFamily="34" charset="0"/>
                <a:ea typeface="Times New Roman" panose="02020603050405020304" pitchFamily="18" charset="0"/>
                <a:cs typeface="Calibri" panose="020F0502020204030204" pitchFamily="34" charset="0"/>
              </a:rPr>
              <a:t>4</a:t>
            </a:r>
            <a:r>
              <a:rPr lang="en-US" altLang="en-US" sz="2000" b="1" dirty="0">
                <a:solidFill>
                  <a:srgbClr val="C00000"/>
                </a:solidFill>
                <a:latin typeface="Calibri" panose="020F0502020204030204" pitchFamily="34" charset="0"/>
                <a:ea typeface="Times New Roman" panose="02020603050405020304" pitchFamily="18" charset="0"/>
                <a:cs typeface="Calibri" panose="020F0502020204030204" pitchFamily="34" charset="0"/>
              </a:rPr>
              <a:t>F</a:t>
            </a:r>
            <a:r>
              <a:rPr lang="en-US" altLang="en-US" sz="2000" b="1" baseline="-30000" dirty="0">
                <a:solidFill>
                  <a:srgbClr val="C00000"/>
                </a:solidFill>
                <a:latin typeface="Calibri" panose="020F0502020204030204" pitchFamily="34" charset="0"/>
                <a:ea typeface="Times New Roman" panose="02020603050405020304" pitchFamily="18" charset="0"/>
                <a:cs typeface="Calibri" panose="020F0502020204030204" pitchFamily="34" charset="0"/>
              </a:rPr>
              <a:t>10</a:t>
            </a:r>
            <a:r>
              <a:rPr lang="en-US" altLang="en-US" sz="2000"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 (COMPASS: 100m</a:t>
            </a:r>
            <a:r>
              <a:rPr lang="en-US" altLang="en-US" sz="2000" b="1" baseline="30000" dirty="0">
                <a:solidFill>
                  <a:srgbClr val="0070C0"/>
                </a:solidFill>
                <a:latin typeface="Calibri" panose="020F0502020204030204" pitchFamily="34" charset="0"/>
                <a:ea typeface="Times New Roman" panose="02020603050405020304" pitchFamily="18" charset="0"/>
                <a:cs typeface="Calibri" panose="020F0502020204030204" pitchFamily="34" charset="0"/>
              </a:rPr>
              <a:t>3</a:t>
            </a:r>
            <a:r>
              <a:rPr lang="en-US" altLang="en-US" sz="2000"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 </a:t>
            </a:r>
            <a:r>
              <a:rPr lang="en-US" altLang="en-US" sz="2000" b="1" dirty="0" err="1">
                <a:solidFill>
                  <a:srgbClr val="0070C0"/>
                </a:solidFill>
                <a:latin typeface="Calibri" panose="020F0502020204030204" pitchFamily="34" charset="0"/>
                <a:ea typeface="Times New Roman" panose="02020603050405020304" pitchFamily="18" charset="0"/>
                <a:cs typeface="Calibri" panose="020F0502020204030204" pitchFamily="34" charset="0"/>
              </a:rPr>
              <a:t>LHCb</a:t>
            </a:r>
            <a:r>
              <a:rPr lang="en-US" altLang="en-US" sz="2000"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 RICH 1: 4m</a:t>
            </a:r>
            <a:r>
              <a:rPr lang="en-US" altLang="en-US" sz="2000" b="1" baseline="30000" dirty="0">
                <a:solidFill>
                  <a:srgbClr val="0070C0"/>
                </a:solidFill>
                <a:latin typeface="Calibri" panose="020F0502020204030204" pitchFamily="34" charset="0"/>
                <a:ea typeface="Times New Roman" panose="02020603050405020304" pitchFamily="18" charset="0"/>
                <a:cs typeface="Calibri" panose="020F0502020204030204" pitchFamily="34" charset="0"/>
              </a:rPr>
              <a:t>3</a:t>
            </a:r>
            <a:r>
              <a:rPr lang="en-US" altLang="en-US" sz="2000"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 </a:t>
            </a:r>
            <a:r>
              <a:rPr lang="en-US" altLang="en-US" sz="2000" b="1" i="1" dirty="0">
                <a:solidFill>
                  <a:srgbClr val="C00000"/>
                </a:solidFill>
                <a:latin typeface="Calibri" panose="020F0502020204030204" pitchFamily="34" charset="0"/>
                <a:ea typeface="Times New Roman" panose="02020603050405020304" pitchFamily="18" charset="0"/>
                <a:cs typeface="Calibri" panose="020F0502020204030204" pitchFamily="34" charset="0"/>
              </a:rPr>
              <a:t>GWP</a:t>
            </a:r>
            <a:r>
              <a:rPr lang="en-US" altLang="en-US" sz="2000" b="1" i="1" baseline="-25000" dirty="0">
                <a:solidFill>
                  <a:srgbClr val="C00000"/>
                </a:solidFill>
                <a:latin typeface="Calibri" panose="020F0502020204030204" pitchFamily="34" charset="0"/>
                <a:ea typeface="Times New Roman" panose="02020603050405020304" pitchFamily="18" charset="0"/>
                <a:cs typeface="Calibri" panose="020F0502020204030204" pitchFamily="34" charset="0"/>
              </a:rPr>
              <a:t>20</a:t>
            </a:r>
            <a:r>
              <a:rPr lang="en-US" altLang="en-US" sz="2000" b="1" i="1" dirty="0">
                <a:solidFill>
                  <a:srgbClr val="C00000"/>
                </a:solidFill>
                <a:latin typeface="Calibri" panose="020F0502020204030204" pitchFamily="34" charset="0"/>
                <a:ea typeface="Times New Roman" panose="02020603050405020304" pitchFamily="18" charset="0"/>
                <a:cs typeface="Calibri" panose="020F0502020204030204" pitchFamily="34" charset="0"/>
              </a:rPr>
              <a:t> = 4880</a:t>
            </a:r>
            <a:r>
              <a:rPr lang="en-US" altLang="en-US" sz="2000"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a:t>
            </a:r>
          </a:p>
          <a:p>
            <a:pPr lvl="0" indent="0"/>
            <a:r>
              <a:rPr lang="en-US" altLang="en-US" sz="2000" b="1" dirty="0">
                <a:solidFill>
                  <a:srgbClr val="C00000"/>
                </a:solidFill>
                <a:latin typeface="Calibri" panose="020F0502020204030204" pitchFamily="34" charset="0"/>
                <a:ea typeface="Times New Roman" panose="02020603050405020304" pitchFamily="18" charset="0"/>
                <a:cs typeface="Calibri" panose="020F0502020204030204" pitchFamily="34" charset="0"/>
              </a:rPr>
              <a:t>CF</a:t>
            </a:r>
            <a:r>
              <a:rPr lang="en-US" altLang="en-US" sz="2000" b="1" baseline="-30000" dirty="0">
                <a:solidFill>
                  <a:srgbClr val="C00000"/>
                </a:solidFill>
                <a:latin typeface="Calibri" panose="020F0502020204030204" pitchFamily="34" charset="0"/>
                <a:ea typeface="Times New Roman" panose="02020603050405020304" pitchFamily="18" charset="0"/>
                <a:cs typeface="Calibri" panose="020F0502020204030204" pitchFamily="34" charset="0"/>
              </a:rPr>
              <a:t>4</a:t>
            </a:r>
            <a:r>
              <a:rPr lang="en-US" altLang="en-US" sz="2000"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 (</a:t>
            </a:r>
            <a:r>
              <a:rPr lang="en-US" altLang="en-US" sz="2000" b="1" dirty="0" err="1">
                <a:solidFill>
                  <a:srgbClr val="0070C0"/>
                </a:solidFill>
                <a:latin typeface="Calibri" panose="020F0502020204030204" pitchFamily="34" charset="0"/>
                <a:ea typeface="Times New Roman" panose="02020603050405020304" pitchFamily="18" charset="0"/>
                <a:cs typeface="Calibri" panose="020F0502020204030204" pitchFamily="34" charset="0"/>
              </a:rPr>
              <a:t>LHCb</a:t>
            </a:r>
            <a:r>
              <a:rPr lang="en-US" altLang="en-US" sz="2000"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 RICH 2: 100m</a:t>
            </a:r>
            <a:r>
              <a:rPr lang="en-US" altLang="en-US" sz="2000" b="1" baseline="30000" dirty="0">
                <a:solidFill>
                  <a:srgbClr val="0070C0"/>
                </a:solidFill>
                <a:latin typeface="Calibri" panose="020F0502020204030204" pitchFamily="34" charset="0"/>
                <a:ea typeface="Times New Roman" panose="02020603050405020304" pitchFamily="18" charset="0"/>
                <a:cs typeface="Calibri" panose="020F0502020204030204" pitchFamily="34" charset="0"/>
              </a:rPr>
              <a:t>3</a:t>
            </a:r>
            <a:r>
              <a:rPr lang="en-US" altLang="en-US" sz="2000"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 </a:t>
            </a:r>
            <a:r>
              <a:rPr lang="en-US" altLang="en-US" sz="2000" b="1" i="1" dirty="0">
                <a:solidFill>
                  <a:srgbClr val="C00000"/>
                </a:solidFill>
                <a:latin typeface="Calibri" panose="020F0502020204030204" pitchFamily="34" charset="0"/>
                <a:ea typeface="Times New Roman" panose="02020603050405020304" pitchFamily="18" charset="0"/>
                <a:cs typeface="Calibri" panose="020F0502020204030204" pitchFamily="34" charset="0"/>
              </a:rPr>
              <a:t>GWP</a:t>
            </a:r>
            <a:r>
              <a:rPr lang="en-US" altLang="en-US" sz="2000" b="1" i="1" baseline="-25000" dirty="0">
                <a:solidFill>
                  <a:srgbClr val="C00000"/>
                </a:solidFill>
                <a:latin typeface="Calibri" panose="020F0502020204030204" pitchFamily="34" charset="0"/>
                <a:ea typeface="Times New Roman" panose="02020603050405020304" pitchFamily="18" charset="0"/>
                <a:cs typeface="Calibri" panose="020F0502020204030204" pitchFamily="34" charset="0"/>
              </a:rPr>
              <a:t>20</a:t>
            </a:r>
            <a:r>
              <a:rPr lang="en-US" altLang="en-US" sz="2000" b="1" i="1" dirty="0">
                <a:solidFill>
                  <a:srgbClr val="C00000"/>
                </a:solidFill>
                <a:latin typeface="Calibri" panose="020F0502020204030204" pitchFamily="34" charset="0"/>
                <a:ea typeface="Times New Roman" panose="02020603050405020304" pitchFamily="18" charset="0"/>
                <a:cs typeface="Calibri" panose="020F0502020204030204" pitchFamily="34" charset="0"/>
              </a:rPr>
              <a:t> = 6870</a:t>
            </a:r>
          </a:p>
          <a:p>
            <a:pPr marR="0" lvl="0" indent="0" algn="l" defTabSz="914400" rtl="0" eaLnBrk="0" fontAlgn="base" latinLnBrk="0" hangingPunct="0">
              <a:lnSpc>
                <a:spcPct val="100000"/>
              </a:lnSpc>
              <a:spcBef>
                <a:spcPct val="0"/>
              </a:spcBef>
              <a:spcAft>
                <a:spcPct val="0"/>
              </a:spcAft>
              <a:buClrTx/>
              <a:buSzTx/>
              <a:tabLst/>
            </a:pPr>
            <a:endParaRPr kumimoji="0" lang="en-GB" altLang="en-US" sz="600" b="0" i="0" u="none" strike="noStrike" cap="none" normalizeH="0" baseline="0" dirty="0">
              <a:ln>
                <a:noFill/>
              </a:ln>
              <a:solidFill>
                <a:schemeClr val="tx1"/>
              </a:solidFill>
              <a:effectLst/>
              <a:latin typeface="Arial" panose="020B0604020202020204" pitchFamily="34" charset="0"/>
            </a:endParaRPr>
          </a:p>
        </p:txBody>
      </p:sp>
      <mc:AlternateContent xmlns:mc="http://schemas.openxmlformats.org/markup-compatibility/2006">
        <mc:Choice xmlns:a14="http://schemas.microsoft.com/office/drawing/2010/main" Requires="a14">
          <p:sp>
            <p:nvSpPr>
              <p:cNvPr id="19" name="Rectangle 1"/>
              <p:cNvSpPr>
                <a:spLocks noChangeArrowheads="1"/>
              </p:cNvSpPr>
              <p:nvPr/>
            </p:nvSpPr>
            <p:spPr bwMode="auto">
              <a:xfrm>
                <a:off x="171632" y="1995300"/>
                <a:ext cx="9075055" cy="1855123"/>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50813"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l" defTabSz="914400" rtl="0" eaLnBrk="0" fontAlgn="base" latinLnBrk="0" hangingPunct="0">
                  <a:lnSpc>
                    <a:spcPct val="100000"/>
                  </a:lnSpc>
                  <a:spcBef>
                    <a:spcPct val="0"/>
                  </a:spcBef>
                  <a:spcAft>
                    <a:spcPct val="0"/>
                  </a:spcAft>
                  <a:buClrTx/>
                  <a:buSzTx/>
                  <a:tabLst/>
                </a:pP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A Cherenkov radiator vessel of vol</a:t>
                </a:r>
                <a:r>
                  <a:rPr lang="en-US" altLang="en-US" sz="2000" b="1"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ume</a:t>
                </a: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1"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V(m</a:t>
                </a:r>
                <a:r>
                  <a:rPr kumimoji="0" lang="en-US" altLang="en-US" sz="2000" b="1" i="1" u="none" strike="noStrike" cap="none" normalizeH="0" baseline="3000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3</a:t>
                </a:r>
                <a:r>
                  <a:rPr kumimoji="0" lang="en-US" altLang="en-US" sz="2000" b="1" i="1"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a:t>
                </a:r>
                <a:r>
                  <a:rPr kumimoji="0" lang="en-US" altLang="en-US" sz="2000" b="1" i="0"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filled with </a:t>
                </a:r>
              </a:p>
              <a:p>
                <a:pPr marR="0" lvl="0" indent="0" algn="l" defTabSz="914400" rtl="0" eaLnBrk="0" fontAlgn="base" latinLnBrk="0" hangingPunct="0">
                  <a:lnSpc>
                    <a:spcPct val="100000"/>
                  </a:lnSpc>
                  <a:spcBef>
                    <a:spcPct val="0"/>
                  </a:spcBef>
                  <a:spcAft>
                    <a:spcPct val="0"/>
                  </a:spcAft>
                  <a:buClrTx/>
                  <a:buSzTx/>
                  <a:tabLst/>
                </a:pP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a blend of gases of densities </a:t>
                </a:r>
                <a:r>
                  <a:rPr kumimoji="0" lang="en-US" altLang="en-US" sz="2000" b="1" i="1" u="none" strike="noStrike" cap="none" normalizeH="0" baseline="0" dirty="0" err="1">
                    <a:ln>
                      <a:noFill/>
                    </a:ln>
                    <a:solidFill>
                      <a:srgbClr val="7030A0"/>
                    </a:solidFill>
                    <a:effectLst/>
                    <a:latin typeface="Symbol" panose="05050102010706020507" pitchFamily="18" charset="2"/>
                    <a:ea typeface="Times New Roman" panose="02020603050405020304" pitchFamily="18" charset="0"/>
                    <a:cs typeface="Calibri" panose="020F0502020204030204" pitchFamily="34" charset="0"/>
                  </a:rPr>
                  <a:t>r</a:t>
                </a:r>
                <a:r>
                  <a:rPr kumimoji="0" lang="en-US" altLang="en-US" sz="2000" b="1" i="1" u="none" strike="noStrike" cap="none" normalizeH="0" baseline="-30000" dirty="0" err="1">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i</a:t>
                </a:r>
                <a:r>
                  <a:rPr kumimoji="0" lang="en-US" altLang="en-US" sz="2000" b="1" i="0"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1"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(kgm</a:t>
                </a:r>
                <a:r>
                  <a:rPr kumimoji="0" lang="en-US" altLang="en-US" sz="2000" b="1" i="1" u="none" strike="noStrike" cap="none" normalizeH="0" baseline="3000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-3</a:t>
                </a:r>
                <a:r>
                  <a:rPr kumimoji="0" lang="en-US" altLang="en-US" sz="2000" b="1" i="1"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a:t>
                </a:r>
                <a:r>
                  <a:rPr kumimoji="0" lang="en-US" altLang="en-US" sz="2000" b="1" i="0"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 </a:t>
                </a:r>
              </a:p>
              <a:p>
                <a:pPr marR="0" lvl="0" indent="0" algn="l" defTabSz="914400" rtl="0" eaLnBrk="0" fontAlgn="base" latinLnBrk="0" hangingPunct="0">
                  <a:lnSpc>
                    <a:spcPct val="100000"/>
                  </a:lnSpc>
                  <a:spcBef>
                    <a:spcPct val="0"/>
                  </a:spcBef>
                  <a:spcAft>
                    <a:spcPct val="0"/>
                  </a:spcAft>
                  <a:buClrTx/>
                  <a:buSzTx/>
                  <a:tabLst/>
                </a:pPr>
                <a:r>
                  <a:rPr lang="en-US" altLang="en-US" sz="2000" b="1"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fractional </a:t>
                </a: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concentrations</a:t>
                </a:r>
                <a:r>
                  <a:rPr kumimoji="0" lang="en-US" altLang="en-US" sz="2000" b="1" i="0" u="none" strike="noStrike" cap="none" normalizeH="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1" u="none" strike="noStrike" cap="none" normalizeH="0" baseline="0" dirty="0" err="1">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w</a:t>
                </a:r>
                <a:r>
                  <a:rPr kumimoji="0" lang="en-US" altLang="en-US" sz="2000" b="1" i="1" u="none" strike="noStrike" cap="none" normalizeH="0" baseline="-30000" dirty="0" err="1">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i</a:t>
                </a:r>
                <a:r>
                  <a:rPr kumimoji="0" lang="en-US" altLang="en-US" sz="2000" b="1" i="1"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and individual </a:t>
                </a:r>
                <a:r>
                  <a:rPr kumimoji="0" lang="en-US" altLang="en-US" sz="2000" b="1" i="1" u="none" strike="noStrike" cap="none" normalizeH="0" baseline="0" dirty="0" err="1">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GWP</a:t>
                </a:r>
                <a:r>
                  <a:rPr kumimoji="0" lang="en-US" altLang="en-US" sz="2000" b="1" i="1" u="none" strike="noStrike" cap="none" normalizeH="0" baseline="-30000" dirty="0" err="1">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i</a:t>
                </a: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 </a:t>
                </a:r>
                <a:r>
                  <a:rPr lang="en-US" altLang="en-US" sz="2000" b="1"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a:t>
                </a:r>
                <a:r>
                  <a:rPr lang="en-US" altLang="en-US" sz="2000" b="1" dirty="0" err="1">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tonnes</a:t>
                </a:r>
                <a:r>
                  <a:rPr lang="en-US" altLang="en-US" sz="2000" b="1"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 CO</a:t>
                </a:r>
                <a:r>
                  <a:rPr lang="en-US" altLang="en-US" sz="2000" b="1" baseline="-25000"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2</a:t>
                </a:r>
                <a:r>
                  <a:rPr lang="en-US" altLang="en-US" sz="2000" b="1"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 eq.) </a:t>
                </a:r>
                <a:endPar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endParaRPr>
              </a:p>
              <a:p>
                <a:pPr marR="0" lvl="0" indent="0" algn="l" defTabSz="914400" rtl="0" eaLnBrk="0" fontAlgn="base" latinLnBrk="0" hangingPunct="0">
                  <a:lnSpc>
                    <a:spcPct val="100000"/>
                  </a:lnSpc>
                  <a:spcBef>
                    <a:spcPct val="0"/>
                  </a:spcBef>
                  <a:spcAft>
                    <a:spcPct val="0"/>
                  </a:spcAft>
                  <a:buClrTx/>
                  <a:buSzTx/>
                  <a:tabLst/>
                </a:pPr>
                <a:r>
                  <a:rPr lang="en-US" altLang="en-US" sz="2000" b="1"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h</a:t>
                </a: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as a GWP environmental “load” (</a:t>
                </a:r>
                <a:r>
                  <a:rPr lang="en-US" altLang="en-US" sz="2000" b="1"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&amp; </a:t>
                </a: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release potential) </a:t>
                </a:r>
                <a:r>
                  <a:rPr kumimoji="0" lang="en-US" altLang="en-US" sz="2000" b="1" i="1"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L </a:t>
                </a: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given by:</a:t>
                </a:r>
                <a:endParaRPr kumimoji="0" lang="en-GB" altLang="en-US" sz="2000" b="1" i="0" u="none" strike="noStrike" cap="none" normalizeH="0" baseline="0" dirty="0">
                  <a:ln>
                    <a:noFill/>
                  </a:ln>
                  <a:solidFill>
                    <a:schemeClr val="accent6">
                      <a:lumMod val="75000"/>
                    </a:schemeClr>
                  </a:solidFill>
                  <a:effectLst/>
                  <a:latin typeface="Calibri" panose="020F0502020204030204" pitchFamily="34" charset="0"/>
                  <a:cs typeface="Calibri" panose="020F0502020204030204" pitchFamily="34" charset="0"/>
                </a:endParaRPr>
              </a:p>
              <a:p>
                <a:pPr indent="0"/>
                <a14:m>
                  <m:oMath xmlns:m="http://schemas.openxmlformats.org/officeDocument/2006/math">
                    <m:r>
                      <a:rPr kumimoji="0" lang="en-GB" altLang="en-US" sz="2400" b="1" i="1" u="none" strike="noStrike" cap="none" normalizeH="0" baseline="0" smtClean="0">
                        <a:ln>
                          <a:noFill/>
                        </a:ln>
                        <a:solidFill>
                          <a:schemeClr val="accent6">
                            <a:lumMod val="75000"/>
                          </a:schemeClr>
                        </a:solidFill>
                        <a:effectLst/>
                        <a:latin typeface="Cambria Math" panose="02040503050406030204" pitchFamily="18" charset="0"/>
                        <a:ea typeface="Times New Roman" panose="02020603050405020304" pitchFamily="18" charset="0"/>
                      </a:rPr>
                      <m:t>        </m:t>
                    </m:r>
                    <m:r>
                      <a:rPr kumimoji="0" lang="en-GB" altLang="en-US" sz="2400" b="1" i="1" u="none" strike="noStrike" cap="none" normalizeH="0" baseline="0" smtClean="0">
                        <a:ln>
                          <a:noFill/>
                        </a:ln>
                        <a:solidFill>
                          <a:srgbClr val="7030A0"/>
                        </a:solidFill>
                        <a:effectLst/>
                        <a:latin typeface="Cambria Math" panose="02040503050406030204" pitchFamily="18" charset="0"/>
                        <a:ea typeface="Times New Roman" panose="02020603050405020304" pitchFamily="18" charset="0"/>
                      </a:rPr>
                      <m:t>𝑳</m:t>
                    </m:r>
                    <m:r>
                      <a:rPr kumimoji="0" lang="pt-BR" altLang="en-US" sz="2400" b="1" i="1" u="none" strike="noStrike" cap="none" normalizeH="0" baseline="0" smtClean="0">
                        <a:ln>
                          <a:noFill/>
                        </a:ln>
                        <a:solidFill>
                          <a:schemeClr val="accent6">
                            <a:lumMod val="75000"/>
                          </a:schemeClr>
                        </a:solidFill>
                        <a:effectLst/>
                        <a:latin typeface="Cambria Math" panose="02040503050406030204" pitchFamily="18" charset="0"/>
                        <a:ea typeface="Times New Roman" panose="02020603050405020304" pitchFamily="18" charset="0"/>
                      </a:rPr>
                      <m:t>=</m:t>
                    </m:r>
                    <m:f>
                      <m:fPr>
                        <m:ctrlPr>
                          <a:rPr kumimoji="0" lang="pt-BR" altLang="en-US" sz="2400" b="1" i="1" u="none" strike="noStrike" cap="none" normalizeH="0" baseline="0" smtClean="0">
                            <a:ln>
                              <a:noFill/>
                            </a:ln>
                            <a:solidFill>
                              <a:schemeClr val="accent6">
                                <a:lumMod val="75000"/>
                              </a:schemeClr>
                            </a:solidFill>
                            <a:effectLst/>
                            <a:latin typeface="Cambria Math" panose="02040503050406030204" pitchFamily="18" charset="0"/>
                          </a:rPr>
                        </m:ctrlPr>
                      </m:fPr>
                      <m:num>
                        <m:r>
                          <a:rPr kumimoji="0" lang="en-GB" altLang="en-US" sz="2400" b="1" i="1" u="none" strike="noStrike" cap="none" normalizeH="0" baseline="0" smtClean="0">
                            <a:ln>
                              <a:noFill/>
                            </a:ln>
                            <a:solidFill>
                              <a:schemeClr val="accent6">
                                <a:lumMod val="75000"/>
                              </a:schemeClr>
                            </a:solidFill>
                            <a:effectLst/>
                            <a:latin typeface="Cambria Math" panose="02040503050406030204" pitchFamily="18" charset="0"/>
                          </a:rPr>
                          <m:t>𝑽</m:t>
                        </m:r>
                      </m:num>
                      <m:den>
                        <m:r>
                          <a:rPr kumimoji="0" lang="en-GB" altLang="en-US" sz="2400" b="1" i="1" u="none" strike="noStrike" cap="none" normalizeH="0" baseline="0" smtClean="0">
                            <a:ln>
                              <a:noFill/>
                            </a:ln>
                            <a:solidFill>
                              <a:schemeClr val="accent6">
                                <a:lumMod val="75000"/>
                              </a:schemeClr>
                            </a:solidFill>
                            <a:effectLst/>
                            <a:latin typeface="Cambria Math" panose="02040503050406030204" pitchFamily="18" charset="0"/>
                          </a:rPr>
                          <m:t>𝟏𝟎𝟎𝟎</m:t>
                        </m:r>
                      </m:den>
                    </m:f>
                    <m:nary>
                      <m:naryPr>
                        <m:chr m:val="∑"/>
                        <m:ctrlPr>
                          <a:rPr kumimoji="0" lang="pt-BR" altLang="en-US" sz="2400" b="1" i="1" u="none" strike="noStrike" cap="none" normalizeH="0" baseline="0" smtClean="0">
                            <a:ln>
                              <a:noFill/>
                            </a:ln>
                            <a:solidFill>
                              <a:schemeClr val="accent6">
                                <a:lumMod val="75000"/>
                              </a:schemeClr>
                            </a:solidFill>
                            <a:effectLst/>
                            <a:latin typeface="Cambria Math" panose="02040503050406030204" pitchFamily="18" charset="0"/>
                            <a:ea typeface="Times New Roman" panose="02020603050405020304" pitchFamily="18" charset="0"/>
                          </a:rPr>
                        </m:ctrlPr>
                      </m:naryPr>
                      <m:sub>
                        <m:r>
                          <m:rPr>
                            <m:brk m:alnAt="23"/>
                          </m:rPr>
                          <a:rPr kumimoji="0" lang="en-GB" altLang="en-US" sz="2400" b="1" i="1" u="none" strike="noStrike" cap="none" normalizeH="0" baseline="0" smtClean="0">
                            <a:ln>
                              <a:noFill/>
                            </a:ln>
                            <a:solidFill>
                              <a:schemeClr val="accent6">
                                <a:lumMod val="75000"/>
                              </a:schemeClr>
                            </a:solidFill>
                            <a:effectLst/>
                            <a:latin typeface="Cambria Math" panose="02040503050406030204" pitchFamily="18" charset="0"/>
                            <a:ea typeface="Times New Roman" panose="02020603050405020304" pitchFamily="18" charset="0"/>
                          </a:rPr>
                          <m:t>𝒊</m:t>
                        </m:r>
                      </m:sub>
                      <m:sup/>
                      <m:e>
                        <m:sSup>
                          <m:sSupPr>
                            <m:ctrlPr>
                              <a:rPr kumimoji="0" lang="pt-BR" altLang="en-US" sz="2400" b="1" i="1" u="none" strike="noStrike" cap="none" normalizeH="0" baseline="0" smtClean="0">
                                <a:ln>
                                  <a:noFill/>
                                </a:ln>
                                <a:solidFill>
                                  <a:schemeClr val="accent6">
                                    <a:lumMod val="75000"/>
                                  </a:schemeClr>
                                </a:solidFill>
                                <a:effectLst/>
                                <a:latin typeface="Cambria Math" panose="02040503050406030204" pitchFamily="18" charset="0"/>
                                <a:ea typeface="Times New Roman" panose="02020603050405020304" pitchFamily="18" charset="0"/>
                              </a:rPr>
                            </m:ctrlPr>
                          </m:sSupPr>
                          <m:e>
                            <m:r>
                              <a:rPr kumimoji="0" lang="en-GB" altLang="en-US" sz="2400" b="1" i="1" u="none" strike="noStrike" cap="none" normalizeH="0" baseline="0" smtClean="0">
                                <a:ln>
                                  <a:noFill/>
                                </a:ln>
                                <a:solidFill>
                                  <a:schemeClr val="accent6">
                                    <a:lumMod val="75000"/>
                                  </a:schemeClr>
                                </a:solidFill>
                                <a:effectLst/>
                                <a:latin typeface="Cambria Math" panose="02040503050406030204" pitchFamily="18" charset="0"/>
                                <a:ea typeface="Times New Roman" panose="02020603050405020304" pitchFamily="18" charset="0"/>
                              </a:rPr>
                              <m:t>(</m:t>
                            </m:r>
                            <m:r>
                              <a:rPr kumimoji="0" lang="en-GB" altLang="en-US" sz="2400" b="1" i="1" u="none" strike="noStrike" cap="none" normalizeH="0" baseline="0" smtClean="0">
                                <a:ln>
                                  <a:noFill/>
                                </a:ln>
                                <a:solidFill>
                                  <a:schemeClr val="accent6">
                                    <a:lumMod val="75000"/>
                                  </a:schemeClr>
                                </a:solidFill>
                                <a:effectLst/>
                                <a:latin typeface="Cambria Math" panose="02040503050406030204" pitchFamily="18" charset="0"/>
                                <a:ea typeface="Times New Roman" panose="02020603050405020304" pitchFamily="18" charset="0"/>
                              </a:rPr>
                              <m:t>𝒘𝒊</m:t>
                            </m:r>
                            <m:r>
                              <a:rPr kumimoji="0" lang="en-GB" altLang="en-US" sz="2400" b="1" i="1" u="none" strike="noStrike" cap="none" normalizeH="0" baseline="0" smtClean="0">
                                <a:ln>
                                  <a:noFill/>
                                </a:ln>
                                <a:solidFill>
                                  <a:schemeClr val="accent6">
                                    <a:lumMod val="75000"/>
                                  </a:schemeClr>
                                </a:solidFill>
                                <a:effectLst/>
                                <a:latin typeface="Cambria Math" panose="02040503050406030204" pitchFamily="18" charset="0"/>
                                <a:ea typeface="Times New Roman" panose="02020603050405020304" pitchFamily="18" charset="0"/>
                              </a:rPr>
                              <m:t>.</m:t>
                            </m:r>
                            <m:r>
                              <m:rPr>
                                <m:nor/>
                              </m:rPr>
                              <a:rPr lang="en-US" altLang="en-US" sz="2400" b="1" i="1" dirty="0">
                                <a:solidFill>
                                  <a:schemeClr val="accent6">
                                    <a:lumMod val="50000"/>
                                  </a:schemeClr>
                                </a:solidFill>
                                <a:latin typeface="Symbol" panose="05050102010706020507" pitchFamily="18" charset="2"/>
                                <a:ea typeface="Times New Roman" panose="02020603050405020304" pitchFamily="18" charset="0"/>
                              </a:rPr>
                              <m:t>r</m:t>
                            </m:r>
                            <m:r>
                              <a:rPr lang="en-GB" altLang="en-US" sz="2400" b="1" i="1" baseline="-25000">
                                <a:solidFill>
                                  <a:schemeClr val="accent6">
                                    <a:lumMod val="75000"/>
                                  </a:schemeClr>
                                </a:solidFill>
                                <a:latin typeface="Cambria Math" panose="02040503050406030204" pitchFamily="18" charset="0"/>
                                <a:ea typeface="Times New Roman" panose="02020603050405020304" pitchFamily="18" charset="0"/>
                              </a:rPr>
                              <m:t>𝒊</m:t>
                            </m:r>
                            <m:r>
                              <a:rPr kumimoji="0" lang="en-GB" altLang="en-US" sz="2400" b="1" i="1" u="none" strike="noStrike" cap="none" normalizeH="0" baseline="0" smtClean="0">
                                <a:ln>
                                  <a:noFill/>
                                </a:ln>
                                <a:solidFill>
                                  <a:schemeClr val="accent6">
                                    <a:lumMod val="75000"/>
                                  </a:schemeClr>
                                </a:solidFill>
                                <a:effectLst/>
                                <a:latin typeface="Cambria Math" panose="02040503050406030204" pitchFamily="18" charset="0"/>
                                <a:ea typeface="Times New Roman" panose="02020603050405020304" pitchFamily="18" charset="0"/>
                              </a:rPr>
                              <m:t> .</m:t>
                            </m:r>
                            <m:r>
                              <a:rPr kumimoji="0" lang="en-GB" altLang="en-US" sz="2400" b="1" i="1" u="none" strike="noStrike" cap="none" normalizeH="0" baseline="0" smtClean="0">
                                <a:ln>
                                  <a:noFill/>
                                </a:ln>
                                <a:solidFill>
                                  <a:schemeClr val="accent6">
                                    <a:lumMod val="75000"/>
                                  </a:schemeClr>
                                </a:solidFill>
                                <a:effectLst/>
                                <a:latin typeface="Cambria Math" panose="02040503050406030204" pitchFamily="18" charset="0"/>
                                <a:ea typeface="Times New Roman" panose="02020603050405020304" pitchFamily="18" charset="0"/>
                              </a:rPr>
                              <m:t>𝑮𝑾𝑷𝒊</m:t>
                            </m:r>
                          </m:e>
                          <m:sup/>
                        </m:sSup>
                      </m:e>
                    </m:nary>
                  </m:oMath>
                </a14:m>
                <a:r>
                  <a:rPr kumimoji="0" lang="en-US" altLang="en-US" sz="2000" b="1" i="0" u="none" strike="noStrike" cap="none" normalizeH="0" baseline="0" dirty="0">
                    <a:ln>
                      <a:noFill/>
                    </a:ln>
                    <a:solidFill>
                      <a:schemeClr val="accent6">
                        <a:lumMod val="75000"/>
                      </a:schemeClr>
                    </a:solidFill>
                    <a:effectLst/>
                    <a:latin typeface="+mj-lt"/>
                    <a:ea typeface="Times New Roman" panose="02020603050405020304" pitchFamily="18" charset="0"/>
                  </a:rPr>
                  <a:t>)	</a:t>
                </a:r>
                <a:r>
                  <a:rPr lang="en-US" altLang="en-US" sz="2000" b="1" dirty="0">
                    <a:solidFill>
                      <a:schemeClr val="accent6">
                        <a:lumMod val="75000"/>
                      </a:schemeClr>
                    </a:solidFill>
                    <a:ea typeface="Times New Roman" panose="02020603050405020304" pitchFamily="18" charset="0"/>
                  </a:rPr>
                  <a:t>(</a:t>
                </a:r>
                <a:r>
                  <a:rPr lang="en-US" altLang="en-US" sz="2000" b="1" dirty="0" err="1">
                    <a:solidFill>
                      <a:schemeClr val="accent6">
                        <a:lumMod val="75000"/>
                      </a:schemeClr>
                    </a:solidFill>
                    <a:ea typeface="Times New Roman" panose="02020603050405020304" pitchFamily="18" charset="0"/>
                  </a:rPr>
                  <a:t>tonnes</a:t>
                </a:r>
                <a:r>
                  <a:rPr lang="en-US" altLang="en-US" sz="2000" b="1" dirty="0">
                    <a:solidFill>
                      <a:schemeClr val="accent6">
                        <a:lumMod val="75000"/>
                      </a:schemeClr>
                    </a:solidFill>
                    <a:ea typeface="Times New Roman" panose="02020603050405020304" pitchFamily="18" charset="0"/>
                  </a:rPr>
                  <a:t> CO</a:t>
                </a:r>
                <a:r>
                  <a:rPr lang="en-US" altLang="en-US" sz="2000" b="1" baseline="-25000" dirty="0">
                    <a:solidFill>
                      <a:schemeClr val="accent6">
                        <a:lumMod val="75000"/>
                      </a:schemeClr>
                    </a:solidFill>
                    <a:ea typeface="Times New Roman" panose="02020603050405020304" pitchFamily="18" charset="0"/>
                  </a:rPr>
                  <a:t>2</a:t>
                </a:r>
                <a:r>
                  <a:rPr lang="en-US" altLang="en-US" sz="2000" b="1" dirty="0">
                    <a:solidFill>
                      <a:schemeClr val="accent6">
                        <a:lumMod val="75000"/>
                      </a:schemeClr>
                    </a:solidFill>
                    <a:ea typeface="Times New Roman" panose="02020603050405020304" pitchFamily="18" charset="0"/>
                  </a:rPr>
                  <a:t> eq.)           </a:t>
                </a:r>
                <a:r>
                  <a:rPr lang="en-US" altLang="en-US" sz="2000" b="1" dirty="0">
                    <a:ea typeface="Times New Roman" panose="02020603050405020304" pitchFamily="18" charset="0"/>
                  </a:rPr>
                  <a:t>[Eq. (1)]</a:t>
                </a:r>
                <a:endParaRPr kumimoji="0" lang="en-GB" altLang="en-US" sz="1400" b="0" i="0" u="none" strike="noStrike" cap="none" normalizeH="0" baseline="0" dirty="0">
                  <a:ln>
                    <a:noFill/>
                  </a:ln>
                  <a:effectLst/>
                </a:endParaRPr>
              </a:p>
            </p:txBody>
          </p:sp>
        </mc:Choice>
        <mc:Fallback>
          <p:sp>
            <p:nvSpPr>
              <p:cNvPr id="19" name="Rectangle 1"/>
              <p:cNvSpPr>
                <a:spLocks noRot="1" noChangeAspect="1" noMove="1" noResize="1" noEditPoints="1" noAdjustHandles="1" noChangeArrowheads="1" noChangeShapeType="1" noTextEdit="1"/>
              </p:cNvSpPr>
              <p:nvPr/>
            </p:nvSpPr>
            <p:spPr bwMode="auto">
              <a:xfrm>
                <a:off x="171632" y="1995300"/>
                <a:ext cx="9075055" cy="1855123"/>
              </a:xfrm>
              <a:prstGeom prst="rect">
                <a:avLst/>
              </a:prstGeom>
              <a:blipFill>
                <a:blip r:embed="rId3"/>
                <a:stretch>
                  <a:fillRect l="-672" t="-1311" b="-328"/>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Rectangle 1"/>
              <p:cNvSpPr>
                <a:spLocks noChangeArrowheads="1"/>
              </p:cNvSpPr>
              <p:nvPr/>
            </p:nvSpPr>
            <p:spPr bwMode="auto">
              <a:xfrm>
                <a:off x="147444" y="3879639"/>
                <a:ext cx="12541709" cy="819391"/>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50813"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l" defTabSz="914400" rtl="0" eaLnBrk="0" fontAlgn="base" latinLnBrk="0" hangingPunct="0">
                  <a:lnSpc>
                    <a:spcPct val="100000"/>
                  </a:lnSpc>
                  <a:spcBef>
                    <a:spcPct val="0"/>
                  </a:spcBef>
                  <a:spcAft>
                    <a:spcPct val="0"/>
                  </a:spcAft>
                  <a:buClrTx/>
                  <a:buSzTx/>
                  <a:tabLst/>
                </a:pPr>
                <a:r>
                  <a:rPr lang="en-GB" altLang="en-US" sz="2000" b="1" dirty="0">
                    <a:solidFill>
                      <a:srgbClr val="7030A0"/>
                    </a:solidFill>
                    <a:latin typeface="Calibri" panose="020F0502020204030204" pitchFamily="34" charset="0"/>
                    <a:ea typeface="Times New Roman" panose="02020603050405020304" pitchFamily="18" charset="0"/>
                    <a:cs typeface="Calibri" panose="020F0502020204030204" pitchFamily="34" charset="0"/>
                  </a:rPr>
                  <a:t>The c</a:t>
                </a:r>
                <a:r>
                  <a:rPr kumimoji="0" lang="en-GB" altLang="en-US" sz="2000" b="1" i="0"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orresponding </a:t>
                </a:r>
                <a:r>
                  <a:rPr kumimoji="0" lang="en-US" altLang="en-US" sz="2000" b="1" i="0"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radiator gas mixture</a:t>
                </a:r>
                <a:r>
                  <a:rPr kumimoji="0" lang="en-US" altLang="en-US" sz="2000" b="1" i="0" u="none" strike="noStrike" cap="none" normalizeH="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 </a:t>
                </a:r>
                <a:r>
                  <a:rPr lang="en-US" altLang="en-US" sz="2000" b="1" dirty="0">
                    <a:solidFill>
                      <a:srgbClr val="7030A0"/>
                    </a:solidFill>
                    <a:latin typeface="Calibri" panose="020F0502020204030204" pitchFamily="34" charset="0"/>
                    <a:ea typeface="Times New Roman" panose="02020603050405020304" pitchFamily="18" charset="0"/>
                    <a:cs typeface="Calibri" panose="020F0502020204030204" pitchFamily="34" charset="0"/>
                  </a:rPr>
                  <a:t>refractivity </a:t>
                </a:r>
                <a:r>
                  <a:rPr kumimoji="0" lang="en-US" altLang="en-US" sz="2000" b="1" i="0"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is given by :  </a:t>
                </a:r>
              </a:p>
              <a:p>
                <a:pPr indent="0"/>
                <a:r>
                  <a:rPr lang="en-GB" altLang="en-US" sz="2000" b="1" dirty="0">
                    <a:solidFill>
                      <a:srgbClr val="7030A0"/>
                    </a:solidFill>
                  </a:rPr>
                  <a:t>		</a:t>
                </a:r>
                <a14:m>
                  <m:oMath xmlns:m="http://schemas.openxmlformats.org/officeDocument/2006/math">
                    <m:r>
                      <m:rPr>
                        <m:nor/>
                      </m:rPr>
                      <a:rPr lang="en-GB" altLang="en-US" sz="2400" b="1" i="1">
                        <a:solidFill>
                          <a:srgbClr val="7030A0"/>
                        </a:solidFill>
                        <a:latin typeface="Cambria Math" panose="02040503050406030204" pitchFamily="18" charset="0"/>
                        <a:ea typeface="Times New Roman" panose="02020603050405020304" pitchFamily="18" charset="0"/>
                      </a:rPr>
                      <m:t>(</m:t>
                    </m:r>
                    <m:r>
                      <m:rPr>
                        <m:nor/>
                      </m:rPr>
                      <a:rPr lang="en-GB" altLang="en-US" sz="2400" b="1" i="1">
                        <a:solidFill>
                          <a:srgbClr val="7030A0"/>
                        </a:solidFill>
                        <a:latin typeface="Cambria Math" panose="02040503050406030204" pitchFamily="18" charset="0"/>
                        <a:ea typeface="Times New Roman" panose="02020603050405020304" pitchFamily="18" charset="0"/>
                      </a:rPr>
                      <m:t>n</m:t>
                    </m:r>
                    <m:r>
                      <m:rPr>
                        <m:nor/>
                      </m:rPr>
                      <a:rPr lang="en-GB" altLang="en-US" sz="2400" b="1" i="1">
                        <a:solidFill>
                          <a:srgbClr val="7030A0"/>
                        </a:solidFill>
                        <a:latin typeface="Cambria Math" panose="02040503050406030204" pitchFamily="18" charset="0"/>
                        <a:ea typeface="Times New Roman" panose="02020603050405020304" pitchFamily="18" charset="0"/>
                      </a:rPr>
                      <m:t>−1)</m:t>
                    </m:r>
                    <m:r>
                      <a:rPr lang="en-GB" altLang="en-US" sz="2400" b="1" i="1" baseline="-25000" smtClean="0">
                        <a:solidFill>
                          <a:srgbClr val="7030A0"/>
                        </a:solidFill>
                        <a:latin typeface="Cambria Math" panose="02040503050406030204" pitchFamily="18" charset="0"/>
                        <a:ea typeface="Times New Roman" panose="02020603050405020304" pitchFamily="18" charset="0"/>
                      </a:rPr>
                      <m:t>𝒓𝒂𝒅</m:t>
                    </m:r>
                    <m:r>
                      <a:rPr lang="en-GB" altLang="en-US" sz="2400" b="1" i="1" smtClean="0">
                        <a:solidFill>
                          <a:srgbClr val="7030A0"/>
                        </a:solidFill>
                        <a:latin typeface="Cambria Math" panose="02040503050406030204" pitchFamily="18" charset="0"/>
                        <a:ea typeface="Times New Roman" panose="02020603050405020304" pitchFamily="18" charset="0"/>
                      </a:rPr>
                      <m:t> </m:t>
                    </m:r>
                    <m:r>
                      <a:rPr lang="pt-BR" altLang="en-US" sz="2400" b="1" i="1">
                        <a:solidFill>
                          <a:srgbClr val="7030A0"/>
                        </a:solidFill>
                        <a:latin typeface="Cambria Math" panose="02040503050406030204" pitchFamily="18" charset="0"/>
                        <a:ea typeface="Times New Roman" panose="02020603050405020304" pitchFamily="18" charset="0"/>
                      </a:rPr>
                      <m:t>=</m:t>
                    </m:r>
                    <m:nary>
                      <m:naryPr>
                        <m:chr m:val="∑"/>
                        <m:ctrlPr>
                          <a:rPr lang="pt-BR" altLang="en-US" sz="2400" b="1" i="1" smtClean="0">
                            <a:solidFill>
                              <a:srgbClr val="7030A0"/>
                            </a:solidFill>
                            <a:latin typeface="Cambria Math" panose="02040503050406030204" pitchFamily="18" charset="0"/>
                            <a:ea typeface="Times New Roman" panose="02020603050405020304" pitchFamily="18" charset="0"/>
                          </a:rPr>
                        </m:ctrlPr>
                      </m:naryPr>
                      <m:sub>
                        <m:r>
                          <m:rPr>
                            <m:brk m:alnAt="23"/>
                          </m:rPr>
                          <a:rPr lang="en-GB" altLang="en-US" sz="2400" b="1" i="1">
                            <a:solidFill>
                              <a:srgbClr val="7030A0"/>
                            </a:solidFill>
                            <a:latin typeface="Cambria Math" panose="02040503050406030204" pitchFamily="18" charset="0"/>
                            <a:ea typeface="Times New Roman" panose="02020603050405020304" pitchFamily="18" charset="0"/>
                          </a:rPr>
                          <m:t>𝒊</m:t>
                        </m:r>
                      </m:sub>
                      <m:sup/>
                      <m:e>
                        <m:sSup>
                          <m:sSupPr>
                            <m:ctrlPr>
                              <a:rPr lang="pt-BR" altLang="en-US" sz="2400" b="1" i="1">
                                <a:solidFill>
                                  <a:srgbClr val="7030A0"/>
                                </a:solidFill>
                                <a:latin typeface="Cambria Math" panose="02040503050406030204" pitchFamily="18" charset="0"/>
                                <a:ea typeface="Times New Roman" panose="02020603050405020304" pitchFamily="18" charset="0"/>
                              </a:rPr>
                            </m:ctrlPr>
                          </m:sSupPr>
                          <m:e>
                            <m:r>
                              <a:rPr lang="en-GB" altLang="en-US" sz="2400" b="1" i="1">
                                <a:solidFill>
                                  <a:srgbClr val="7030A0"/>
                                </a:solidFill>
                                <a:latin typeface="Cambria Math" panose="02040503050406030204" pitchFamily="18" charset="0"/>
                                <a:ea typeface="Times New Roman" panose="02020603050405020304" pitchFamily="18" charset="0"/>
                              </a:rPr>
                              <m:t>(</m:t>
                            </m:r>
                            <m:r>
                              <a:rPr lang="en-GB" altLang="en-US" sz="2400" b="1" i="1">
                                <a:solidFill>
                                  <a:srgbClr val="7030A0"/>
                                </a:solidFill>
                                <a:latin typeface="Cambria Math" panose="02040503050406030204" pitchFamily="18" charset="0"/>
                                <a:ea typeface="Times New Roman" panose="02020603050405020304" pitchFamily="18" charset="0"/>
                              </a:rPr>
                              <m:t>𝒘𝒊</m:t>
                            </m:r>
                            <m:r>
                              <a:rPr lang="en-GB" altLang="en-US" sz="2400" b="1" i="1">
                                <a:solidFill>
                                  <a:srgbClr val="7030A0"/>
                                </a:solidFill>
                                <a:latin typeface="Cambria Math" panose="02040503050406030204" pitchFamily="18" charset="0"/>
                                <a:ea typeface="Times New Roman" panose="02020603050405020304" pitchFamily="18" charset="0"/>
                              </a:rPr>
                              <m:t>.</m:t>
                            </m:r>
                            <m:r>
                              <m:rPr>
                                <m:nor/>
                              </m:rPr>
                              <a:rPr lang="en-GB" altLang="en-US" sz="2400" b="1" i="1" smtClean="0">
                                <a:solidFill>
                                  <a:srgbClr val="7030A0"/>
                                </a:solidFill>
                                <a:latin typeface="Cambria Math" panose="02040503050406030204" pitchFamily="18" charset="0"/>
                                <a:ea typeface="Times New Roman" panose="02020603050405020304" pitchFamily="18" charset="0"/>
                              </a:rPr>
                              <m:t>(</m:t>
                            </m:r>
                            <m:r>
                              <m:rPr>
                                <m:nor/>
                              </m:rPr>
                              <a:rPr lang="en-GB" altLang="en-US" sz="2400" b="1" i="1" smtClean="0">
                                <a:solidFill>
                                  <a:srgbClr val="7030A0"/>
                                </a:solidFill>
                                <a:latin typeface="Cambria Math" panose="02040503050406030204" pitchFamily="18" charset="0"/>
                                <a:ea typeface="Times New Roman" panose="02020603050405020304" pitchFamily="18" charset="0"/>
                              </a:rPr>
                              <m:t>n</m:t>
                            </m:r>
                            <m:r>
                              <m:rPr>
                                <m:nor/>
                              </m:rPr>
                              <a:rPr lang="en-GB" altLang="en-US" sz="2400" b="1" i="1" smtClean="0">
                                <a:solidFill>
                                  <a:srgbClr val="7030A0"/>
                                </a:solidFill>
                                <a:latin typeface="Cambria Math" panose="02040503050406030204" pitchFamily="18" charset="0"/>
                                <a:ea typeface="Times New Roman" panose="02020603050405020304" pitchFamily="18" charset="0"/>
                              </a:rPr>
                              <m:t>−1)</m:t>
                            </m:r>
                            <m:r>
                              <a:rPr lang="en-GB" altLang="en-US" sz="2400" b="1" i="1" baseline="-25000">
                                <a:solidFill>
                                  <a:srgbClr val="7030A0"/>
                                </a:solidFill>
                                <a:latin typeface="Cambria Math" panose="02040503050406030204" pitchFamily="18" charset="0"/>
                                <a:ea typeface="Times New Roman" panose="02020603050405020304" pitchFamily="18" charset="0"/>
                              </a:rPr>
                              <m:t>𝒊</m:t>
                            </m:r>
                          </m:e>
                          <m:sup/>
                        </m:sSup>
                      </m:e>
                    </m:nary>
                  </m:oMath>
                </a14:m>
                <a:r>
                  <a:rPr lang="en-US" altLang="en-US" sz="2400" b="1" dirty="0">
                    <a:solidFill>
                      <a:srgbClr val="7030A0"/>
                    </a:solidFill>
                    <a:ea typeface="Times New Roman" panose="02020603050405020304" pitchFamily="18" charset="0"/>
                  </a:rPr>
                  <a:t>)                     </a:t>
                </a:r>
                <a:r>
                  <a:rPr kumimoji="0" lang="en-US" altLang="en-US" sz="1400" b="0" i="0" u="none" strike="noStrike" cap="none" normalizeH="0" dirty="0">
                    <a:ln>
                      <a:noFill/>
                    </a:ln>
                    <a:solidFill>
                      <a:schemeClr val="tx1"/>
                    </a:solidFill>
                    <a:effectLst/>
                    <a:ea typeface="Times New Roman" panose="02020603050405020304" pitchFamily="18" charset="0"/>
                  </a:rPr>
                  <a:t> </a:t>
                </a:r>
                <a:r>
                  <a:rPr lang="en-US" altLang="en-US" sz="2000" b="1" dirty="0">
                    <a:ea typeface="Times New Roman" panose="02020603050405020304" pitchFamily="18" charset="0"/>
                  </a:rPr>
                  <a:t>[Eq. (2)]</a:t>
                </a:r>
                <a:r>
                  <a:rPr kumimoji="0" lang="en-US" altLang="en-US" sz="2000" b="0" i="0" u="none" strike="noStrike" cap="none" normalizeH="0" dirty="0">
                    <a:ln>
                      <a:noFill/>
                    </a:ln>
                    <a:solidFill>
                      <a:schemeClr val="tx1"/>
                    </a:solidFill>
                    <a:effectLst/>
                    <a:ea typeface="Times New Roman" panose="02020603050405020304" pitchFamily="18" charset="0"/>
                  </a:rPr>
                  <a:t>                  </a:t>
                </a:r>
                <a:endParaRPr kumimoji="0" lang="en-GB" altLang="en-US" sz="2000" b="0" i="0" u="none" strike="noStrike" cap="none" normalizeH="0" dirty="0">
                  <a:ln>
                    <a:noFill/>
                  </a:ln>
                  <a:solidFill>
                    <a:schemeClr val="tx1"/>
                  </a:solidFill>
                  <a:effectLst/>
                </a:endParaRPr>
              </a:p>
            </p:txBody>
          </p:sp>
        </mc:Choice>
        <mc:Fallback xmlns="">
          <p:sp>
            <p:nvSpPr>
              <p:cNvPr id="20" name="Rectangle 1"/>
              <p:cNvSpPr>
                <a:spLocks noRot="1" noChangeAspect="1" noMove="1" noResize="1" noEditPoints="1" noAdjustHandles="1" noChangeArrowheads="1" noChangeShapeType="1" noTextEdit="1"/>
              </p:cNvSpPr>
              <p:nvPr/>
            </p:nvSpPr>
            <p:spPr bwMode="auto">
              <a:xfrm>
                <a:off x="147444" y="3879639"/>
                <a:ext cx="12541709" cy="819391"/>
              </a:xfrm>
              <a:prstGeom prst="rect">
                <a:avLst/>
              </a:prstGeom>
              <a:blipFill>
                <a:blip r:embed="rId4"/>
                <a:stretch>
                  <a:fillRect l="-486" t="-2963" b="-16296"/>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2" name="Rectangle 1"/>
              <p:cNvSpPr>
                <a:spLocks noChangeArrowheads="1"/>
              </p:cNvSpPr>
              <p:nvPr/>
            </p:nvSpPr>
            <p:spPr bwMode="auto">
              <a:xfrm>
                <a:off x="147443" y="4792007"/>
                <a:ext cx="12541709" cy="1939249"/>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50813"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l" defTabSz="914400" rtl="0" eaLnBrk="0" fontAlgn="base" latinLnBrk="0" hangingPunct="0">
                  <a:lnSpc>
                    <a:spcPct val="100000"/>
                  </a:lnSpc>
                  <a:spcBef>
                    <a:spcPct val="0"/>
                  </a:spcBef>
                  <a:spcAft>
                    <a:spcPct val="0"/>
                  </a:spcAft>
                  <a:buClrTx/>
                  <a:buSzTx/>
                  <a:tabLst/>
                </a:pPr>
                <a:r>
                  <a:rPr kumimoji="0" lang="en-US" altLang="en-US" sz="2000" b="1" i="1" u="none" strike="noStrike" cap="none" normalizeH="0" baseline="0" dirty="0">
                    <a:ln>
                      <a:noFill/>
                    </a:ln>
                    <a:effectLst/>
                    <a:latin typeface="Calibri" panose="020F0502020204030204" pitchFamily="34" charset="0"/>
                    <a:ea typeface="Times New Roman" panose="02020603050405020304" pitchFamily="18" charset="0"/>
                    <a:cs typeface="Calibri" panose="020F0502020204030204" pitchFamily="34" charset="0"/>
                  </a:rPr>
                  <a:t>For </a:t>
                </a:r>
                <a:r>
                  <a:rPr kumimoji="0" lang="en-US" altLang="en-US" sz="2000" b="1" i="1" u="sng" strike="noStrike" cap="none" normalizeH="0" dirty="0">
                    <a:ln>
                      <a:noFill/>
                    </a:ln>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Calibri" panose="020F0502020204030204" pitchFamily="34" charset="0"/>
                  </a:rPr>
                  <a:t>just two gases</a:t>
                </a:r>
                <a:r>
                  <a:rPr kumimoji="0" lang="en-US" altLang="en-US" sz="2000" b="1" i="1" u="none" strike="noStrike" cap="none" normalizeH="0" baseline="0" dirty="0">
                    <a:ln>
                      <a:noFill/>
                    </a:ln>
                    <a:effectLst/>
                    <a:latin typeface="Calibri" panose="020F0502020204030204" pitchFamily="34" charset="0"/>
                    <a:ea typeface="Times New Roman" panose="02020603050405020304" pitchFamily="18" charset="0"/>
                    <a:cs typeface="Calibri" panose="020F0502020204030204" pitchFamily="34" charset="0"/>
                  </a:rPr>
                  <a:t> we </a:t>
                </a:r>
                <a:r>
                  <a:rPr lang="en-US" altLang="en-US" sz="2000" b="1" dirty="0">
                    <a:latin typeface="Calibri" panose="020F0502020204030204" pitchFamily="34" charset="0"/>
                    <a:ea typeface="Times New Roman" panose="02020603050405020304" pitchFamily="18" charset="0"/>
                    <a:cs typeface="Calibri" panose="020F0502020204030204" pitchFamily="34" charset="0"/>
                  </a:rPr>
                  <a:t>c</a:t>
                </a:r>
                <a:r>
                  <a:rPr kumimoji="0" lang="en-US" altLang="en-US" sz="2000" b="1" i="0" u="none" strike="noStrike" cap="none" normalizeH="0" baseline="0" dirty="0">
                    <a:ln>
                      <a:noFill/>
                    </a:ln>
                    <a:effectLst/>
                    <a:latin typeface="Calibri" panose="020F0502020204030204" pitchFamily="34" charset="0"/>
                    <a:ea typeface="Times New Roman" panose="02020603050405020304" pitchFamily="18" charset="0"/>
                    <a:cs typeface="Calibri" panose="020F0502020204030204" pitchFamily="34" charset="0"/>
                  </a:rPr>
                  <a:t>an</a:t>
                </a:r>
                <a:r>
                  <a:rPr kumimoji="0" lang="en-US" altLang="en-US" sz="2000" b="1" i="0" u="none" strike="noStrike" cap="none" normalizeH="0" dirty="0">
                    <a:ln>
                      <a:noFill/>
                    </a:ln>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a:ln>
                      <a:noFill/>
                    </a:ln>
                    <a:effectLst/>
                    <a:latin typeface="Calibri" panose="020F0502020204030204" pitchFamily="34" charset="0"/>
                    <a:ea typeface="Times New Roman" panose="02020603050405020304" pitchFamily="18" charset="0"/>
                    <a:cs typeface="Calibri" panose="020F0502020204030204" pitchFamily="34" charset="0"/>
                  </a:rPr>
                  <a:t>blend</a:t>
                </a:r>
                <a:r>
                  <a:rPr kumimoji="0" lang="en-US" altLang="en-US" sz="2000" b="1" i="0" u="none" strike="noStrike" cap="none" normalizeH="0" dirty="0">
                    <a:ln>
                      <a:noFill/>
                    </a:ln>
                    <a:effectLst/>
                    <a:latin typeface="Calibri" panose="020F0502020204030204" pitchFamily="34" charset="0"/>
                    <a:ea typeface="Times New Roman" panose="02020603050405020304" pitchFamily="18" charset="0"/>
                    <a:cs typeface="Calibri" panose="020F0502020204030204" pitchFamily="34" charset="0"/>
                  </a:rPr>
                  <a:t> small conc.</a:t>
                </a:r>
                <a:r>
                  <a:rPr kumimoji="0" lang="en-US" altLang="en-US" sz="2000" b="1" i="0" u="none" strike="noStrike" cap="none" normalizeH="0" baseline="0" dirty="0">
                    <a:ln>
                      <a:noFill/>
                    </a:ln>
                    <a:effectLst/>
                    <a:latin typeface="Calibri" panose="020F0502020204030204" pitchFamily="34" charset="0"/>
                    <a:ea typeface="Times New Roman" panose="02020603050405020304" pitchFamily="18" charset="0"/>
                    <a:cs typeface="Calibri" panose="020F0502020204030204" pitchFamily="34" charset="0"/>
                  </a:rPr>
                  <a:t> </a:t>
                </a:r>
                <a:r>
                  <a:rPr lang="en-GB" altLang="en-US" sz="2000" b="1" i="1" dirty="0" err="1">
                    <a:solidFill>
                      <a:srgbClr val="7030A0"/>
                    </a:solidFill>
                    <a:latin typeface="Symbol" panose="05050102010706020507" pitchFamily="18" charset="2"/>
                    <a:ea typeface="Times New Roman" panose="02020603050405020304" pitchFamily="18" charset="0"/>
                    <a:cs typeface="Calibri" panose="020F0502020204030204" pitchFamily="34" charset="0"/>
                  </a:rPr>
                  <a:t>w</a:t>
                </a:r>
                <a:r>
                  <a:rPr lang="en-GB" altLang="en-US" sz="2000" b="1" i="1" baseline="-25000" dirty="0" err="1">
                    <a:solidFill>
                      <a:srgbClr val="7030A0"/>
                    </a:solidFill>
                    <a:latin typeface="Calibri" panose="020F0502020204030204" pitchFamily="34" charset="0"/>
                    <a:ea typeface="Times New Roman" panose="02020603050405020304" pitchFamily="18" charset="0"/>
                    <a:cs typeface="Calibri" panose="020F0502020204030204" pitchFamily="34" charset="0"/>
                  </a:rPr>
                  <a:t>x</a:t>
                </a:r>
                <a:r>
                  <a:rPr lang="en-GB" altLang="en-US" sz="2000" b="1" i="1" dirty="0">
                    <a:solidFill>
                      <a:srgbClr val="C00000"/>
                    </a:solidFill>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of</a:t>
                </a:r>
                <a:r>
                  <a:rPr kumimoji="0" lang="en-US" altLang="en-US" sz="2000" b="1" i="0" u="none" strike="noStrike" cap="none" normalizeH="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 </a:t>
                </a:r>
                <a:r>
                  <a:rPr lang="en-US" altLang="en-US" sz="2000" b="1" dirty="0">
                    <a:solidFill>
                      <a:srgbClr val="7030A0"/>
                    </a:solidFill>
                    <a:latin typeface="Calibri" panose="020F0502020204030204" pitchFamily="34" charset="0"/>
                    <a:ea typeface="Times New Roman" panose="02020603050405020304" pitchFamily="18" charset="0"/>
                    <a:cs typeface="Calibri" panose="020F0502020204030204" pitchFamily="34" charset="0"/>
                  </a:rPr>
                  <a:t>(heavier) SFC or </a:t>
                </a:r>
                <a:r>
                  <a:rPr lang="en-US" altLang="en-US" sz="2000" b="1" dirty="0" err="1">
                    <a:solidFill>
                      <a:srgbClr val="7030A0"/>
                    </a:solidFill>
                    <a:latin typeface="Calibri" panose="020F0502020204030204" pitchFamily="34" charset="0"/>
                    <a:ea typeface="Times New Roman" panose="02020603050405020304" pitchFamily="18" charset="0"/>
                    <a:cs typeface="Calibri" panose="020F0502020204030204" pitchFamily="34" charset="0"/>
                  </a:rPr>
                  <a:t>Fluoro</a:t>
                </a:r>
                <a:r>
                  <a:rPr lang="en-US" altLang="en-US" sz="2000" b="1" dirty="0">
                    <a:solidFill>
                      <a:srgbClr val="7030A0"/>
                    </a:solidFill>
                    <a:latin typeface="Calibri" panose="020F0502020204030204" pitchFamily="34" charset="0"/>
                    <a:ea typeface="Times New Roman" panose="02020603050405020304" pitchFamily="18" charset="0"/>
                    <a:cs typeface="Calibri" panose="020F0502020204030204" pitchFamily="34" charset="0"/>
                  </a:rPr>
                  <a:t>-Ketone </a:t>
                </a:r>
              </a:p>
              <a:p>
                <a:pPr marR="0" lvl="0" indent="0" algn="l" defTabSz="914400" rtl="0" eaLnBrk="0" fontAlgn="base" latinLnBrk="0" hangingPunct="0">
                  <a:lnSpc>
                    <a:spcPct val="100000"/>
                  </a:lnSpc>
                  <a:spcBef>
                    <a:spcPct val="0"/>
                  </a:spcBef>
                  <a:spcAft>
                    <a:spcPct val="0"/>
                  </a:spcAft>
                  <a:buClrTx/>
                  <a:buSzTx/>
                  <a:tabLst/>
                </a:pPr>
                <a:r>
                  <a:rPr lang="en-US" altLang="en-US" sz="2000" b="1" dirty="0" err="1">
                    <a:latin typeface="Calibri" panose="020F0502020204030204" pitchFamily="34" charset="0"/>
                    <a:ea typeface="Times New Roman" panose="02020603050405020304" pitchFamily="18" charset="0"/>
                    <a:cs typeface="Calibri" panose="020F0502020204030204" pitchFamily="34" charset="0"/>
                  </a:rPr>
                  <a:t>vapour</a:t>
                </a:r>
                <a:r>
                  <a:rPr lang="en-US" altLang="en-US" sz="2000" b="1" dirty="0">
                    <a:latin typeface="Calibri" panose="020F0502020204030204" pitchFamily="34" charset="0"/>
                    <a:ea typeface="Times New Roman" panose="02020603050405020304" pitchFamily="18" charset="0"/>
                    <a:cs typeface="Calibri" panose="020F0502020204030204" pitchFamily="34" charset="0"/>
                  </a:rPr>
                  <a:t> of </a:t>
                </a:r>
                <a:r>
                  <a:rPr kumimoji="0" lang="en-US" altLang="en-US" sz="2000" b="1" i="0" u="none" strike="noStrike" cap="none" normalizeH="0" baseline="0" dirty="0">
                    <a:ln>
                      <a:noFill/>
                    </a:ln>
                    <a:effectLst/>
                    <a:latin typeface="Calibri" panose="020F0502020204030204" pitchFamily="34" charset="0"/>
                    <a:ea typeface="Times New Roman" panose="02020603050405020304" pitchFamily="18" charset="0"/>
                    <a:cs typeface="Calibri" panose="020F0502020204030204" pitchFamily="34" charset="0"/>
                  </a:rPr>
                  <a:t>high refractivity </a:t>
                </a:r>
                <a:r>
                  <a:rPr lang="en-US" altLang="en-US" sz="2000" b="1" dirty="0">
                    <a:latin typeface="Calibri" panose="020F0502020204030204" pitchFamily="34" charset="0"/>
                    <a:ea typeface="Times New Roman" panose="02020603050405020304" pitchFamily="18" charset="0"/>
                    <a:cs typeface="Calibri" panose="020F0502020204030204" pitchFamily="34" charset="0"/>
                  </a:rPr>
                  <a:t> </a:t>
                </a:r>
                <a:r>
                  <a:rPr lang="en-US" altLang="en-US" sz="2000" b="1" i="1" dirty="0">
                    <a:solidFill>
                      <a:srgbClr val="7030A0"/>
                    </a:solidFill>
                    <a:latin typeface="Calibri" panose="020F0502020204030204" pitchFamily="34" charset="0"/>
                    <a:ea typeface="Times New Roman" panose="02020603050405020304" pitchFamily="18" charset="0"/>
                    <a:cs typeface="Calibri" panose="020F0502020204030204" pitchFamily="34" charset="0"/>
                  </a:rPr>
                  <a:t>(n-1)</a:t>
                </a:r>
                <a:r>
                  <a:rPr lang="en-US" altLang="en-US" sz="2000" b="1" baseline="-30000" dirty="0">
                    <a:solidFill>
                      <a:srgbClr val="7030A0"/>
                    </a:solidFill>
                    <a:latin typeface="Calibri" panose="020F0502020204030204" pitchFamily="34" charset="0"/>
                    <a:ea typeface="Times New Roman" panose="02020603050405020304" pitchFamily="18" charset="0"/>
                    <a:cs typeface="Calibri" panose="020F0502020204030204" pitchFamily="34" charset="0"/>
                  </a:rPr>
                  <a:t>x</a:t>
                </a:r>
                <a:r>
                  <a:rPr lang="en-US" altLang="en-US" sz="2000" b="1" dirty="0">
                    <a:solidFill>
                      <a:srgbClr val="7030A0"/>
                    </a:solidFill>
                    <a:latin typeface="Calibri" panose="020F0502020204030204" pitchFamily="34" charset="0"/>
                    <a:ea typeface="Times New Roman" panose="02020603050405020304" pitchFamily="18" charset="0"/>
                    <a:cs typeface="Calibri" panose="020F0502020204030204" pitchFamily="34" charset="0"/>
                  </a:rPr>
                  <a:t>  </a:t>
                </a:r>
                <a:r>
                  <a:rPr lang="en-US" altLang="en-US" sz="2000" b="1" dirty="0">
                    <a:latin typeface="Calibri" panose="020F0502020204030204" pitchFamily="34" charset="0"/>
                    <a:ea typeface="Times New Roman" panose="02020603050405020304" pitchFamily="18" charset="0"/>
                    <a:cs typeface="Calibri" panose="020F0502020204030204" pitchFamily="34" charset="0"/>
                  </a:rPr>
                  <a:t>with</a:t>
                </a:r>
                <a:r>
                  <a:rPr lang="en-US" altLang="en-US" sz="2000" b="1" dirty="0">
                    <a:solidFill>
                      <a:srgbClr val="C00000"/>
                    </a:solidFill>
                    <a:latin typeface="Calibri" panose="020F0502020204030204" pitchFamily="34" charset="0"/>
                    <a:ea typeface="Times New Roman" panose="02020603050405020304" pitchFamily="18" charset="0"/>
                    <a:cs typeface="Calibri" panose="020F0502020204030204" pitchFamily="34" charset="0"/>
                  </a:rPr>
                  <a:t> </a:t>
                </a:r>
                <a:r>
                  <a:rPr lang="en-GB" altLang="en-US" sz="2000" b="1" i="1" dirty="0" err="1">
                    <a:solidFill>
                      <a:schemeClr val="accent4">
                        <a:lumMod val="75000"/>
                      </a:schemeClr>
                    </a:solidFill>
                    <a:latin typeface="Symbol" panose="05050102010706020507" pitchFamily="18" charset="2"/>
                    <a:ea typeface="Times New Roman" panose="02020603050405020304" pitchFamily="18" charset="0"/>
                    <a:cs typeface="Calibri" panose="020F0502020204030204" pitchFamily="34" charset="0"/>
                  </a:rPr>
                  <a:t>w</a:t>
                </a:r>
                <a:r>
                  <a:rPr lang="en-GB" altLang="en-US" sz="2000" b="1" i="1" baseline="-25000" dirty="0" err="1">
                    <a:solidFill>
                      <a:schemeClr val="accent4">
                        <a:lumMod val="75000"/>
                      </a:schemeClr>
                    </a:solidFill>
                    <a:latin typeface="Calibri" panose="020F0502020204030204" pitchFamily="34" charset="0"/>
                    <a:ea typeface="Times New Roman" panose="02020603050405020304" pitchFamily="18" charset="0"/>
                    <a:cs typeface="Calibri" panose="020F0502020204030204" pitchFamily="34" charset="0"/>
                  </a:rPr>
                  <a:t>y</a:t>
                </a:r>
                <a:r>
                  <a:rPr lang="en-GB" altLang="en-US" sz="2000" b="1" i="1" dirty="0">
                    <a:solidFill>
                      <a:srgbClr val="C00000"/>
                    </a:solidFill>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a:ln>
                      <a:noFill/>
                    </a:ln>
                    <a:solidFill>
                      <a:schemeClr val="accent4">
                        <a:lumMod val="75000"/>
                      </a:schemeClr>
                    </a:solidFill>
                    <a:effectLst/>
                    <a:latin typeface="Calibri" panose="020F0502020204030204" pitchFamily="34" charset="0"/>
                    <a:ea typeface="Times New Roman" panose="02020603050405020304" pitchFamily="18" charset="0"/>
                    <a:cs typeface="Calibri" panose="020F0502020204030204" pitchFamily="34" charset="0"/>
                  </a:rPr>
                  <a:t>of light transparent gas,</a:t>
                </a:r>
                <a:r>
                  <a:rPr kumimoji="0" lang="en-US" altLang="en-US" sz="2000" b="1" i="0" u="none" strike="noStrike" cap="none" normalizeH="0" dirty="0">
                    <a:ln>
                      <a:noFill/>
                    </a:ln>
                    <a:solidFill>
                      <a:schemeClr val="accent4">
                        <a:lumMod val="75000"/>
                      </a:schemeClr>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a:ln>
                      <a:noFill/>
                    </a:ln>
                    <a:solidFill>
                      <a:schemeClr val="accent4">
                        <a:lumMod val="75000"/>
                      </a:schemeClr>
                    </a:solidFill>
                    <a:effectLst/>
                    <a:latin typeface="Calibri" panose="020F0502020204030204" pitchFamily="34" charset="0"/>
                    <a:ea typeface="Times New Roman" panose="02020603050405020304" pitchFamily="18" charset="0"/>
                    <a:cs typeface="Calibri" panose="020F0502020204030204" pitchFamily="34" charset="0"/>
                  </a:rPr>
                  <a:t>refractivity </a:t>
                </a:r>
                <a:r>
                  <a:rPr lang="en-US" altLang="en-US" sz="2000" b="1" i="1" dirty="0">
                    <a:solidFill>
                      <a:schemeClr val="accent4">
                        <a:lumMod val="75000"/>
                      </a:schemeClr>
                    </a:solidFill>
                    <a:latin typeface="Calibri" panose="020F0502020204030204" pitchFamily="34" charset="0"/>
                    <a:ea typeface="Times New Roman" panose="02020603050405020304" pitchFamily="18" charset="0"/>
                    <a:cs typeface="Calibri" panose="020F0502020204030204" pitchFamily="34" charset="0"/>
                  </a:rPr>
                  <a:t>(n-1)</a:t>
                </a:r>
                <a:r>
                  <a:rPr lang="en-US" altLang="en-US" sz="2000" b="1" baseline="-30000" dirty="0">
                    <a:solidFill>
                      <a:schemeClr val="accent4">
                        <a:lumMod val="75000"/>
                      </a:schemeClr>
                    </a:solidFill>
                    <a:latin typeface="Calibri" panose="020F0502020204030204" pitchFamily="34" charset="0"/>
                    <a:ea typeface="Times New Roman" panose="02020603050405020304" pitchFamily="18" charset="0"/>
                    <a:cs typeface="Calibri" panose="020F0502020204030204" pitchFamily="34" charset="0"/>
                  </a:rPr>
                  <a:t>y</a:t>
                </a:r>
              </a:p>
              <a:p>
                <a:pPr marR="0" lvl="0" indent="0" algn="l" defTabSz="914400" rtl="0" eaLnBrk="0" fontAlgn="base" latinLnBrk="0" hangingPunct="0">
                  <a:lnSpc>
                    <a:spcPct val="100000"/>
                  </a:lnSpc>
                  <a:spcBef>
                    <a:spcPct val="0"/>
                  </a:spcBef>
                  <a:spcAft>
                    <a:spcPct val="0"/>
                  </a:spcAft>
                  <a:buClrTx/>
                  <a:buSzTx/>
                  <a:tabLst/>
                </a:pPr>
                <a:r>
                  <a:rPr lang="en-US" altLang="en-US" sz="2000" b="1" dirty="0">
                    <a:solidFill>
                      <a:schemeClr val="accent4">
                        <a:lumMod val="75000"/>
                      </a:schemeClr>
                    </a:solidFill>
                    <a:latin typeface="Calibri" panose="020F0502020204030204" pitchFamily="34" charset="0"/>
                    <a:ea typeface="Times New Roman" panose="02020603050405020304" pitchFamily="18" charset="0"/>
                    <a:cs typeface="Calibri" panose="020F0502020204030204" pitchFamily="34" charset="0"/>
                  </a:rPr>
                  <a:t> </a:t>
                </a:r>
                <a:r>
                  <a:rPr lang="en-US" altLang="en-US" sz="2000" b="1" dirty="0">
                    <a:latin typeface="Calibri" panose="020F0502020204030204" pitchFamily="34" charset="0"/>
                    <a:ea typeface="Times New Roman" panose="02020603050405020304" pitchFamily="18" charset="0"/>
                    <a:cs typeface="Calibri" panose="020F0502020204030204" pitchFamily="34" charset="0"/>
                  </a:rPr>
                  <a:t>to replicate</a:t>
                </a:r>
                <a:r>
                  <a:rPr lang="en-US" altLang="en-US" sz="2000" b="1" dirty="0">
                    <a:solidFill>
                      <a:srgbClr val="FF0000"/>
                    </a:solidFill>
                    <a:latin typeface="Calibri" panose="020F0502020204030204" pitchFamily="34" charset="0"/>
                    <a:ea typeface="Times New Roman" panose="02020603050405020304" pitchFamily="18" charset="0"/>
                    <a:cs typeface="Calibri" panose="020F0502020204030204" pitchFamily="34" charset="0"/>
                  </a:rPr>
                  <a:t> refractivity </a:t>
                </a:r>
                <a:r>
                  <a:rPr lang="en-US" altLang="en-US" sz="2000" b="1" i="1" dirty="0">
                    <a:solidFill>
                      <a:srgbClr val="FF0000"/>
                    </a:solidFill>
                    <a:latin typeface="Calibri" panose="020F0502020204030204" pitchFamily="34" charset="0"/>
                    <a:ea typeface="Times New Roman" panose="02020603050405020304" pitchFamily="18" charset="0"/>
                    <a:cs typeface="Calibri" panose="020F0502020204030204" pitchFamily="34" charset="0"/>
                  </a:rPr>
                  <a:t>(n-1)</a:t>
                </a:r>
                <a:r>
                  <a:rPr lang="en-US" altLang="en-US" sz="2000" b="1" baseline="-30000" dirty="0">
                    <a:solidFill>
                      <a:srgbClr val="FF0000"/>
                    </a:solidFill>
                    <a:latin typeface="Calibri" panose="020F0502020204030204" pitchFamily="34" charset="0"/>
                    <a:ea typeface="Times New Roman" panose="02020603050405020304" pitchFamily="18" charset="0"/>
                    <a:cs typeface="Calibri" panose="020F0502020204030204" pitchFamily="34" charset="0"/>
                  </a:rPr>
                  <a:t>z</a:t>
                </a:r>
                <a:r>
                  <a:rPr lang="en-US" altLang="en-US" sz="2000" b="1" dirty="0">
                    <a:solidFill>
                      <a:srgbClr val="FF0000"/>
                    </a:solidFill>
                    <a:latin typeface="Calibri" panose="020F0502020204030204" pitchFamily="34" charset="0"/>
                    <a:ea typeface="Times New Roman" panose="02020603050405020304" pitchFamily="18" charset="0"/>
                    <a:cs typeface="Calibri" panose="020F0502020204030204" pitchFamily="34" charset="0"/>
                  </a:rPr>
                  <a:t> of </a:t>
                </a:r>
                <a:r>
                  <a:rPr kumimoji="0" lang="en-US" altLang="en-US" sz="2000" b="1" i="0" u="none" strike="noStrike" cap="none" normalizeH="0" baseline="0" dirty="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a lighter SFC at high conc</a:t>
                </a:r>
                <a:r>
                  <a:rPr kumimoji="0" lang="en-US" altLang="en-US" sz="2000" b="1" i="0" u="none" strike="noStrike" cap="none" normalizeH="0" baseline="0" dirty="0">
                    <a:ln>
                      <a:noFill/>
                    </a:ln>
                    <a:solidFill>
                      <a:srgbClr val="C00000"/>
                    </a:solidFill>
                    <a:effectLst/>
                    <a:latin typeface="Calibri" panose="020F0502020204030204" pitchFamily="34" charset="0"/>
                    <a:ea typeface="Times New Roman" panose="02020603050405020304" pitchFamily="18" charset="0"/>
                    <a:cs typeface="Calibri" panose="020F0502020204030204" pitchFamily="34" charset="0"/>
                  </a:rPr>
                  <a:t>.</a:t>
                </a:r>
                <a:r>
                  <a:rPr kumimoji="0" lang="en-US" altLang="en-US" sz="2000" b="1" i="0" u="none" strike="noStrike" cap="none" normalizeH="0" dirty="0">
                    <a:ln>
                      <a:noFill/>
                    </a:ln>
                    <a:solidFill>
                      <a:srgbClr val="C00000"/>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 </a:t>
                </a:r>
                <a:r>
                  <a:rPr lang="en-US" altLang="en-US" sz="2000" b="1"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for a</a:t>
                </a: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 lower</a:t>
                </a:r>
                <a:r>
                  <a:rPr kumimoji="0" lang="en-US" altLang="en-US" sz="2000" b="1" i="0" u="none" strike="noStrike" cap="none" normalizeH="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GWP load.</a:t>
                </a:r>
              </a:p>
              <a:p>
                <a:pPr lvl="0" indent="0"/>
                <a:r>
                  <a:rPr kumimoji="0" lang="en-US" altLang="en-US" sz="2000" b="1" i="1" u="none" strike="noStrike" cap="none" normalizeH="0" baseline="0" dirty="0">
                    <a:ln>
                      <a:noFill/>
                    </a:ln>
                    <a:solidFill>
                      <a:srgbClr val="C00000"/>
                    </a:solidFill>
                    <a:effectLst/>
                    <a:latin typeface="Symbol" panose="05050102010706020507" pitchFamily="18" charset="2"/>
                    <a:cs typeface="Calibri" panose="020F0502020204030204" pitchFamily="34" charset="0"/>
                  </a:rPr>
                  <a:t>			</a:t>
                </a:r>
                <a:r>
                  <a:rPr kumimoji="0" lang="en-US" altLang="en-US" sz="2400" b="1" i="1" u="none" strike="noStrike" cap="none" normalizeH="0" baseline="0" dirty="0" err="1">
                    <a:ln>
                      <a:noFill/>
                    </a:ln>
                    <a:solidFill>
                      <a:srgbClr val="7030A0"/>
                    </a:solidFill>
                    <a:effectLst/>
                    <a:latin typeface="Symbol" panose="05050102010706020507" pitchFamily="18" charset="2"/>
                    <a:cs typeface="Calibri" panose="020F0502020204030204" pitchFamily="34" charset="0"/>
                  </a:rPr>
                  <a:t>w</a:t>
                </a:r>
                <a:r>
                  <a:rPr kumimoji="0" lang="en-US" altLang="en-US" sz="2400" b="1" i="1" u="none" strike="noStrike" cap="none" normalizeH="0" baseline="-25000" dirty="0" err="1">
                    <a:ln>
                      <a:noFill/>
                    </a:ln>
                    <a:solidFill>
                      <a:srgbClr val="7030A0"/>
                    </a:solidFill>
                    <a:effectLst/>
                    <a:cs typeface="Calibri" panose="020F0502020204030204" pitchFamily="34" charset="0"/>
                  </a:rPr>
                  <a:t>x</a:t>
                </a:r>
                <a:r>
                  <a:rPr kumimoji="0" lang="en-US" altLang="en-US" sz="2400" b="1" i="1" u="none" strike="noStrike" cap="none" normalizeH="0" baseline="0" dirty="0">
                    <a:ln>
                      <a:noFill/>
                    </a:ln>
                    <a:solidFill>
                      <a:srgbClr val="C00000"/>
                    </a:solidFill>
                    <a:effectLst/>
                    <a:cs typeface="Calibri" panose="020F0502020204030204" pitchFamily="34" charset="0"/>
                  </a:rPr>
                  <a:t> </a:t>
                </a:r>
                <a:r>
                  <a:rPr kumimoji="0" lang="en-US" altLang="en-US" sz="2400" b="1" i="1" u="none" strike="noStrike" cap="none" normalizeH="0" baseline="0" dirty="0">
                    <a:ln>
                      <a:noFill/>
                    </a:ln>
                    <a:solidFill>
                      <a:schemeClr val="tx1"/>
                    </a:solidFill>
                    <a:effectLst/>
                    <a:cs typeface="Calibri" panose="020F0502020204030204" pitchFamily="34" charset="0"/>
                  </a:rPr>
                  <a:t>= </a:t>
                </a:r>
                <a14:m>
                  <m:oMath xmlns:m="http://schemas.openxmlformats.org/officeDocument/2006/math">
                    <m:f>
                      <m:fPr>
                        <m:ctrlPr>
                          <a:rPr kumimoji="0" lang="en-US" altLang="en-US" sz="2400" b="1" i="1" u="none" strike="noStrike" cap="none" normalizeH="0" baseline="0" smtClean="0">
                            <a:ln>
                              <a:noFill/>
                            </a:ln>
                            <a:solidFill>
                              <a:schemeClr val="tx1"/>
                            </a:solidFill>
                            <a:effectLst/>
                            <a:latin typeface="Cambria Math" panose="02040503050406030204" pitchFamily="18" charset="0"/>
                            <a:cs typeface="Calibri" panose="020F0502020204030204" pitchFamily="34" charset="0"/>
                          </a:rPr>
                        </m:ctrlPr>
                      </m:fPr>
                      <m:num>
                        <m:sSub>
                          <m:sSubPr>
                            <m:ctrlPr>
                              <a:rPr kumimoji="0" lang="en-US" altLang="en-US" sz="2400" b="1" i="1" u="none" strike="noStrike" cap="none" normalizeH="0" baseline="0" smtClean="0">
                                <a:ln>
                                  <a:noFill/>
                                </a:ln>
                                <a:solidFill>
                                  <a:schemeClr val="tx1"/>
                                </a:solidFill>
                                <a:effectLst/>
                                <a:latin typeface="Cambria Math" panose="02040503050406030204" pitchFamily="18" charset="0"/>
                                <a:cs typeface="Calibri" panose="020F0502020204030204" pitchFamily="34" charset="0"/>
                              </a:rPr>
                            </m:ctrlPr>
                          </m:sSubPr>
                          <m:e>
                            <m:sSub>
                              <m:sSubPr>
                                <m:ctrlPr>
                                  <a:rPr kumimoji="0" lang="en-GB" altLang="en-US" sz="2400" b="1" i="1" u="none" strike="noStrike" cap="none" normalizeH="0" baseline="0" smtClean="0">
                                    <a:ln>
                                      <a:noFill/>
                                    </a:ln>
                                    <a:solidFill>
                                      <a:srgbClr val="FF0000"/>
                                    </a:solidFill>
                                    <a:effectLst/>
                                    <a:latin typeface="Cambria Math" panose="02040503050406030204" pitchFamily="18" charset="0"/>
                                    <a:cs typeface="Calibri" panose="020F0502020204030204" pitchFamily="34" charset="0"/>
                                  </a:rPr>
                                </m:ctrlPr>
                              </m:sSubPr>
                              <m:e>
                                <m:r>
                                  <a:rPr kumimoji="0" lang="en-GB" altLang="en-US" sz="2400" b="1" i="1" u="none" strike="noStrike" cap="none" normalizeH="0" baseline="0" smtClean="0">
                                    <a:ln>
                                      <a:noFill/>
                                    </a:ln>
                                    <a:solidFill>
                                      <a:srgbClr val="FF0000"/>
                                    </a:solidFill>
                                    <a:effectLst/>
                                    <a:latin typeface="Cambria Math" panose="02040503050406030204" pitchFamily="18" charset="0"/>
                                    <a:cs typeface="Calibri" panose="020F0502020204030204" pitchFamily="34" charset="0"/>
                                  </a:rPr>
                                  <m:t>(</m:t>
                                </m:r>
                                <m:r>
                                  <a:rPr kumimoji="0" lang="en-GB" altLang="en-US" sz="2400" b="1" i="1" u="none" strike="noStrike" cap="none" normalizeH="0" baseline="0" smtClean="0">
                                    <a:ln>
                                      <a:noFill/>
                                    </a:ln>
                                    <a:solidFill>
                                      <a:srgbClr val="FF0000"/>
                                    </a:solidFill>
                                    <a:effectLst/>
                                    <a:latin typeface="Cambria Math" panose="02040503050406030204" pitchFamily="18" charset="0"/>
                                    <a:cs typeface="Calibri" panose="020F0502020204030204" pitchFamily="34" charset="0"/>
                                  </a:rPr>
                                  <m:t>𝒏</m:t>
                                </m:r>
                                <m:r>
                                  <a:rPr kumimoji="0" lang="en-GB" altLang="en-US" sz="2400" b="1" i="1" u="none" strike="noStrike" cap="none" normalizeH="0" baseline="0" smtClean="0">
                                    <a:ln>
                                      <a:noFill/>
                                    </a:ln>
                                    <a:solidFill>
                                      <a:srgbClr val="FF0000"/>
                                    </a:solidFill>
                                    <a:effectLst/>
                                    <a:latin typeface="Cambria Math" panose="02040503050406030204" pitchFamily="18" charset="0"/>
                                    <a:cs typeface="Calibri" panose="020F0502020204030204" pitchFamily="34" charset="0"/>
                                  </a:rPr>
                                  <m:t>−</m:t>
                                </m:r>
                                <m:r>
                                  <a:rPr kumimoji="0" lang="en-GB" altLang="en-US" sz="2400" b="1" i="1" u="none" strike="noStrike" cap="none" normalizeH="0" baseline="0" smtClean="0">
                                    <a:ln>
                                      <a:noFill/>
                                    </a:ln>
                                    <a:solidFill>
                                      <a:srgbClr val="FF0000"/>
                                    </a:solidFill>
                                    <a:effectLst/>
                                    <a:latin typeface="Cambria Math" panose="02040503050406030204" pitchFamily="18" charset="0"/>
                                    <a:cs typeface="Calibri" panose="020F0502020204030204" pitchFamily="34" charset="0"/>
                                  </a:rPr>
                                  <m:t>𝟏</m:t>
                                </m:r>
                                <m:r>
                                  <a:rPr kumimoji="0" lang="en-GB" altLang="en-US" sz="2400" b="1" i="1" u="none" strike="noStrike" cap="none" normalizeH="0" baseline="0" smtClean="0">
                                    <a:ln>
                                      <a:noFill/>
                                    </a:ln>
                                    <a:solidFill>
                                      <a:srgbClr val="FF0000"/>
                                    </a:solidFill>
                                    <a:effectLst/>
                                    <a:latin typeface="Cambria Math" panose="02040503050406030204" pitchFamily="18" charset="0"/>
                                    <a:cs typeface="Calibri" panose="020F0502020204030204" pitchFamily="34" charset="0"/>
                                  </a:rPr>
                                  <m:t>)</m:t>
                                </m:r>
                              </m:e>
                              <m:sub>
                                <m:r>
                                  <a:rPr kumimoji="0" lang="en-GB" altLang="en-US" sz="2400" b="1" i="1" u="none" strike="noStrike" cap="none" normalizeH="0" baseline="0" smtClean="0">
                                    <a:ln>
                                      <a:noFill/>
                                    </a:ln>
                                    <a:solidFill>
                                      <a:srgbClr val="FF0000"/>
                                    </a:solidFill>
                                    <a:effectLst/>
                                    <a:latin typeface="Cambria Math" panose="02040503050406030204" pitchFamily="18" charset="0"/>
                                    <a:cs typeface="Calibri" panose="020F0502020204030204" pitchFamily="34" charset="0"/>
                                  </a:rPr>
                                  <m:t>𝒛</m:t>
                                </m:r>
                                <m:r>
                                  <a:rPr kumimoji="0" lang="en-GB" altLang="en-US" sz="2400" b="1" i="1" u="none" strike="noStrike" cap="none" normalizeH="0" baseline="0" smtClean="0">
                                    <a:ln>
                                      <a:noFill/>
                                    </a:ln>
                                    <a:solidFill>
                                      <a:srgbClr val="FF0000"/>
                                    </a:solidFill>
                                    <a:effectLst/>
                                    <a:latin typeface="Cambria Math" panose="02040503050406030204" pitchFamily="18" charset="0"/>
                                    <a:cs typeface="Calibri" panose="020F0502020204030204" pitchFamily="34" charset="0"/>
                                  </a:rPr>
                                  <m:t>(</m:t>
                                </m:r>
                                <m:r>
                                  <a:rPr kumimoji="0" lang="en-GB" altLang="en-US" sz="2400" b="1" i="1" u="none" strike="noStrike" cap="none" normalizeH="0" baseline="0" smtClean="0">
                                    <a:ln>
                                      <a:noFill/>
                                    </a:ln>
                                    <a:solidFill>
                                      <a:srgbClr val="FF0000"/>
                                    </a:solidFill>
                                    <a:effectLst/>
                                    <a:latin typeface="Cambria Math" panose="02040503050406030204" pitchFamily="18" charset="0"/>
                                    <a:cs typeface="Calibri" panose="020F0502020204030204" pitchFamily="34" charset="0"/>
                                  </a:rPr>
                                  <m:t>𝒕𝒂𝒓𝒈𝒆𝒕</m:t>
                                </m:r>
                                <m:r>
                                  <a:rPr kumimoji="0" lang="en-GB" altLang="en-US" sz="2400" b="1" i="1" u="none" strike="noStrike" cap="none" normalizeH="0" baseline="0" smtClean="0">
                                    <a:ln>
                                      <a:noFill/>
                                    </a:ln>
                                    <a:solidFill>
                                      <a:srgbClr val="FF0000"/>
                                    </a:solidFill>
                                    <a:effectLst/>
                                    <a:latin typeface="Cambria Math" panose="02040503050406030204" pitchFamily="18" charset="0"/>
                                    <a:cs typeface="Calibri" panose="020F0502020204030204" pitchFamily="34" charset="0"/>
                                  </a:rPr>
                                  <m:t>)</m:t>
                                </m:r>
                              </m:sub>
                            </m:sSub>
                            <m:r>
                              <a:rPr kumimoji="0" lang="en-GB" altLang="en-US" sz="2400" b="1" i="1" u="none" strike="noStrike" cap="none" normalizeH="0" baseline="0" smtClean="0">
                                <a:ln>
                                  <a:noFill/>
                                </a:ln>
                                <a:solidFill>
                                  <a:schemeClr val="tx1"/>
                                </a:solidFill>
                                <a:effectLst/>
                                <a:latin typeface="Cambria Math" panose="02040503050406030204" pitchFamily="18" charset="0"/>
                                <a:cs typeface="Calibri" panose="020F0502020204030204" pitchFamily="34" charset="0"/>
                              </a:rPr>
                              <m:t>−</m:t>
                            </m:r>
                            <m:d>
                              <m:dPr>
                                <m:ctrlPr>
                                  <a:rPr kumimoji="0" lang="en-GB" altLang="en-US" sz="2400" b="1" i="1" u="none" strike="noStrike" cap="none" normalizeH="0" baseline="0" smtClean="0">
                                    <a:ln>
                                      <a:noFill/>
                                    </a:ln>
                                    <a:solidFill>
                                      <a:schemeClr val="accent4">
                                        <a:lumMod val="75000"/>
                                      </a:schemeClr>
                                    </a:solidFill>
                                    <a:effectLst/>
                                    <a:latin typeface="Cambria Math" panose="02040503050406030204" pitchFamily="18" charset="0"/>
                                    <a:cs typeface="Calibri" panose="020F0502020204030204" pitchFamily="34" charset="0"/>
                                  </a:rPr>
                                </m:ctrlPr>
                              </m:dPr>
                              <m:e>
                                <m:r>
                                  <a:rPr kumimoji="0" lang="en-GB" altLang="en-US" sz="2400" b="1" i="1" u="none" strike="noStrike" cap="none" normalizeH="0" baseline="0" smtClean="0">
                                    <a:ln>
                                      <a:noFill/>
                                    </a:ln>
                                    <a:solidFill>
                                      <a:schemeClr val="accent4">
                                        <a:lumMod val="75000"/>
                                      </a:schemeClr>
                                    </a:solidFill>
                                    <a:effectLst/>
                                    <a:latin typeface="Cambria Math" panose="02040503050406030204" pitchFamily="18" charset="0"/>
                                    <a:cs typeface="Calibri" panose="020F0502020204030204" pitchFamily="34" charset="0"/>
                                  </a:rPr>
                                  <m:t>𝒏</m:t>
                                </m:r>
                                <m:r>
                                  <a:rPr kumimoji="0" lang="en-GB" altLang="en-US" sz="2400" b="1" i="1" u="none" strike="noStrike" cap="none" normalizeH="0" baseline="0" smtClean="0">
                                    <a:ln>
                                      <a:noFill/>
                                    </a:ln>
                                    <a:solidFill>
                                      <a:schemeClr val="accent4">
                                        <a:lumMod val="75000"/>
                                      </a:schemeClr>
                                    </a:solidFill>
                                    <a:effectLst/>
                                    <a:latin typeface="Cambria Math" panose="02040503050406030204" pitchFamily="18" charset="0"/>
                                    <a:cs typeface="Calibri" panose="020F0502020204030204" pitchFamily="34" charset="0"/>
                                  </a:rPr>
                                  <m:t>−</m:t>
                                </m:r>
                                <m:r>
                                  <a:rPr kumimoji="0" lang="en-GB" altLang="en-US" sz="2400" b="1" i="1" u="none" strike="noStrike" cap="none" normalizeH="0" baseline="0" smtClean="0">
                                    <a:ln>
                                      <a:noFill/>
                                    </a:ln>
                                    <a:solidFill>
                                      <a:schemeClr val="accent4">
                                        <a:lumMod val="75000"/>
                                      </a:schemeClr>
                                    </a:solidFill>
                                    <a:effectLst/>
                                    <a:latin typeface="Cambria Math" panose="02040503050406030204" pitchFamily="18" charset="0"/>
                                    <a:cs typeface="Calibri" panose="020F0502020204030204" pitchFamily="34" charset="0"/>
                                  </a:rPr>
                                  <m:t>𝟏</m:t>
                                </m:r>
                              </m:e>
                            </m:d>
                          </m:e>
                          <m:sub>
                            <m:r>
                              <a:rPr kumimoji="0" lang="en-GB" altLang="en-US" sz="2400" b="1" i="1" u="none" strike="noStrike" cap="none" normalizeH="0" baseline="0" smtClean="0">
                                <a:ln>
                                  <a:noFill/>
                                </a:ln>
                                <a:solidFill>
                                  <a:schemeClr val="accent4">
                                    <a:lumMod val="75000"/>
                                  </a:schemeClr>
                                </a:solidFill>
                                <a:effectLst/>
                                <a:latin typeface="Cambria Math" panose="02040503050406030204" pitchFamily="18" charset="0"/>
                                <a:cs typeface="Calibri" panose="020F0502020204030204" pitchFamily="34" charset="0"/>
                              </a:rPr>
                              <m:t>𝒚</m:t>
                            </m:r>
                          </m:sub>
                        </m:sSub>
                      </m:num>
                      <m:den>
                        <m:sSub>
                          <m:sSubPr>
                            <m:ctrlPr>
                              <a:rPr kumimoji="0" lang="en-US" altLang="en-US" sz="2400" b="1" i="1" u="none" strike="noStrike" cap="none" normalizeH="0" baseline="0" smtClean="0">
                                <a:ln>
                                  <a:noFill/>
                                </a:ln>
                                <a:solidFill>
                                  <a:schemeClr val="tx1"/>
                                </a:solidFill>
                                <a:effectLst/>
                                <a:latin typeface="Cambria Math" panose="02040503050406030204" pitchFamily="18" charset="0"/>
                                <a:cs typeface="Calibri" panose="020F0502020204030204" pitchFamily="34" charset="0"/>
                              </a:rPr>
                            </m:ctrlPr>
                          </m:sSubPr>
                          <m:e>
                            <m:r>
                              <a:rPr kumimoji="0" lang="en-GB" altLang="en-US" sz="2400" b="1" i="1" u="none" strike="noStrike" cap="none" normalizeH="0" baseline="0" smtClean="0">
                                <a:ln>
                                  <a:noFill/>
                                </a:ln>
                                <a:solidFill>
                                  <a:schemeClr val="tx1"/>
                                </a:solidFill>
                                <a:effectLst/>
                                <a:latin typeface="Cambria Math" panose="02040503050406030204" pitchFamily="18" charset="0"/>
                                <a:cs typeface="Calibri" panose="020F0502020204030204" pitchFamily="34" charset="0"/>
                              </a:rPr>
                              <m:t> </m:t>
                            </m:r>
                            <m:sSub>
                              <m:sSubPr>
                                <m:ctrlPr>
                                  <a:rPr kumimoji="0" lang="en-GB" altLang="en-US" sz="2400" b="1" i="1" u="none" strike="noStrike" cap="none" normalizeH="0" baseline="0" smtClean="0">
                                    <a:ln>
                                      <a:noFill/>
                                    </a:ln>
                                    <a:solidFill>
                                      <a:schemeClr val="tx1"/>
                                    </a:solidFill>
                                    <a:effectLst/>
                                    <a:latin typeface="Cambria Math" panose="02040503050406030204" pitchFamily="18" charset="0"/>
                                    <a:cs typeface="Calibri" panose="020F0502020204030204" pitchFamily="34" charset="0"/>
                                  </a:rPr>
                                </m:ctrlPr>
                              </m:sSubPr>
                              <m:e>
                                <m:d>
                                  <m:dPr>
                                    <m:ctrlPr>
                                      <a:rPr kumimoji="0" lang="en-GB" altLang="en-US" sz="2400" b="1" i="1" u="none" strike="noStrike" cap="none" normalizeH="0" baseline="0" smtClean="0">
                                        <a:ln>
                                          <a:noFill/>
                                        </a:ln>
                                        <a:solidFill>
                                          <a:srgbClr val="7030A0"/>
                                        </a:solidFill>
                                        <a:effectLst/>
                                        <a:latin typeface="Cambria Math" panose="02040503050406030204" pitchFamily="18" charset="0"/>
                                        <a:cs typeface="Calibri" panose="020F0502020204030204" pitchFamily="34" charset="0"/>
                                      </a:rPr>
                                    </m:ctrlPr>
                                  </m:dPr>
                                  <m:e>
                                    <m:r>
                                      <a:rPr kumimoji="0" lang="en-GB" altLang="en-US" sz="2400" b="1" i="1" u="none" strike="noStrike" cap="none" normalizeH="0" baseline="0" smtClean="0">
                                        <a:ln>
                                          <a:noFill/>
                                        </a:ln>
                                        <a:solidFill>
                                          <a:srgbClr val="7030A0"/>
                                        </a:solidFill>
                                        <a:effectLst/>
                                        <a:latin typeface="Cambria Math" panose="02040503050406030204" pitchFamily="18" charset="0"/>
                                        <a:cs typeface="Calibri" panose="020F0502020204030204" pitchFamily="34" charset="0"/>
                                      </a:rPr>
                                      <m:t>𝒏</m:t>
                                    </m:r>
                                    <m:r>
                                      <a:rPr kumimoji="0" lang="en-GB" altLang="en-US" sz="2400" b="1" i="1" u="none" strike="noStrike" cap="none" normalizeH="0" baseline="0" smtClean="0">
                                        <a:ln>
                                          <a:noFill/>
                                        </a:ln>
                                        <a:solidFill>
                                          <a:srgbClr val="7030A0"/>
                                        </a:solidFill>
                                        <a:effectLst/>
                                        <a:latin typeface="Cambria Math" panose="02040503050406030204" pitchFamily="18" charset="0"/>
                                        <a:cs typeface="Calibri" panose="020F0502020204030204" pitchFamily="34" charset="0"/>
                                      </a:rPr>
                                      <m:t>−</m:t>
                                    </m:r>
                                    <m:r>
                                      <a:rPr kumimoji="0" lang="en-GB" altLang="en-US" sz="2400" b="1" i="1" u="none" strike="noStrike" cap="none" normalizeH="0" baseline="0" smtClean="0">
                                        <a:ln>
                                          <a:noFill/>
                                        </a:ln>
                                        <a:solidFill>
                                          <a:srgbClr val="7030A0"/>
                                        </a:solidFill>
                                        <a:effectLst/>
                                        <a:latin typeface="Cambria Math" panose="02040503050406030204" pitchFamily="18" charset="0"/>
                                        <a:cs typeface="Calibri" panose="020F0502020204030204" pitchFamily="34" charset="0"/>
                                      </a:rPr>
                                      <m:t>𝟏</m:t>
                                    </m:r>
                                  </m:e>
                                </m:d>
                              </m:e>
                              <m:sub>
                                <m:r>
                                  <a:rPr kumimoji="0" lang="en-GB" altLang="en-US" sz="2400" b="1" i="1" u="none" strike="noStrike" cap="none" normalizeH="0" baseline="0" smtClean="0">
                                    <a:ln>
                                      <a:noFill/>
                                    </a:ln>
                                    <a:solidFill>
                                      <a:srgbClr val="7030A0"/>
                                    </a:solidFill>
                                    <a:effectLst/>
                                    <a:latin typeface="Cambria Math" panose="02040503050406030204" pitchFamily="18" charset="0"/>
                                    <a:cs typeface="Calibri" panose="020F0502020204030204" pitchFamily="34" charset="0"/>
                                  </a:rPr>
                                  <m:t>𝒙</m:t>
                                </m:r>
                              </m:sub>
                            </m:sSub>
                            <m:r>
                              <a:rPr kumimoji="0" lang="en-GB" altLang="en-US" sz="2400" b="1" i="1" u="none" strike="noStrike" cap="none" normalizeH="0" baseline="0" smtClean="0">
                                <a:ln>
                                  <a:noFill/>
                                </a:ln>
                                <a:solidFill>
                                  <a:schemeClr val="tx1"/>
                                </a:solidFill>
                                <a:effectLst/>
                                <a:latin typeface="Cambria Math" panose="02040503050406030204" pitchFamily="18" charset="0"/>
                                <a:cs typeface="Calibri" panose="020F0502020204030204" pitchFamily="34" charset="0"/>
                              </a:rPr>
                              <m:t>−</m:t>
                            </m:r>
                            <m:r>
                              <a:rPr kumimoji="0" lang="en-GB" altLang="en-US" sz="2400" b="1" i="1" u="none" strike="noStrike" cap="none" normalizeH="0" baseline="0" smtClean="0">
                                <a:ln>
                                  <a:noFill/>
                                </a:ln>
                                <a:solidFill>
                                  <a:schemeClr val="accent4">
                                    <a:lumMod val="75000"/>
                                  </a:schemeClr>
                                </a:solidFill>
                                <a:effectLst/>
                                <a:latin typeface="Cambria Math" panose="02040503050406030204" pitchFamily="18" charset="0"/>
                                <a:cs typeface="Calibri" panose="020F0502020204030204" pitchFamily="34" charset="0"/>
                              </a:rPr>
                              <m:t>(</m:t>
                            </m:r>
                            <m:r>
                              <a:rPr kumimoji="0" lang="en-GB" altLang="en-US" sz="2400" b="1" i="1" u="none" strike="noStrike" cap="none" normalizeH="0" baseline="0" smtClean="0">
                                <a:ln>
                                  <a:noFill/>
                                </a:ln>
                                <a:solidFill>
                                  <a:schemeClr val="accent4">
                                    <a:lumMod val="75000"/>
                                  </a:schemeClr>
                                </a:solidFill>
                                <a:effectLst/>
                                <a:latin typeface="Cambria Math" panose="02040503050406030204" pitchFamily="18" charset="0"/>
                                <a:cs typeface="Calibri" panose="020F0502020204030204" pitchFamily="34" charset="0"/>
                              </a:rPr>
                              <m:t>𝒏</m:t>
                            </m:r>
                            <m:r>
                              <a:rPr kumimoji="0" lang="en-GB" altLang="en-US" sz="2400" b="1" i="1" u="none" strike="noStrike" cap="none" normalizeH="0" baseline="0" smtClean="0">
                                <a:ln>
                                  <a:noFill/>
                                </a:ln>
                                <a:solidFill>
                                  <a:schemeClr val="accent4">
                                    <a:lumMod val="75000"/>
                                  </a:schemeClr>
                                </a:solidFill>
                                <a:effectLst/>
                                <a:latin typeface="Cambria Math" panose="02040503050406030204" pitchFamily="18" charset="0"/>
                                <a:cs typeface="Calibri" panose="020F0502020204030204" pitchFamily="34" charset="0"/>
                              </a:rPr>
                              <m:t>−</m:t>
                            </m:r>
                            <m:r>
                              <a:rPr kumimoji="0" lang="en-GB" altLang="en-US" sz="2400" b="1" i="1" u="none" strike="noStrike" cap="none" normalizeH="0" baseline="0" smtClean="0">
                                <a:ln>
                                  <a:noFill/>
                                </a:ln>
                                <a:solidFill>
                                  <a:schemeClr val="accent4">
                                    <a:lumMod val="75000"/>
                                  </a:schemeClr>
                                </a:solidFill>
                                <a:effectLst/>
                                <a:latin typeface="Cambria Math" panose="02040503050406030204" pitchFamily="18" charset="0"/>
                                <a:cs typeface="Calibri" panose="020F0502020204030204" pitchFamily="34" charset="0"/>
                              </a:rPr>
                              <m:t>𝟏</m:t>
                            </m:r>
                            <m:r>
                              <a:rPr kumimoji="0" lang="en-GB" altLang="en-US" sz="2400" b="1" i="1" u="none" strike="noStrike" cap="none" normalizeH="0" baseline="0" smtClean="0">
                                <a:ln>
                                  <a:noFill/>
                                </a:ln>
                                <a:solidFill>
                                  <a:schemeClr val="accent4">
                                    <a:lumMod val="75000"/>
                                  </a:schemeClr>
                                </a:solidFill>
                                <a:effectLst/>
                                <a:latin typeface="Cambria Math" panose="02040503050406030204" pitchFamily="18" charset="0"/>
                                <a:cs typeface="Calibri" panose="020F0502020204030204" pitchFamily="34" charset="0"/>
                              </a:rPr>
                              <m:t>)</m:t>
                            </m:r>
                          </m:e>
                          <m:sub>
                            <m:r>
                              <a:rPr kumimoji="0" lang="en-GB" altLang="en-US" sz="2400" b="1" i="1" u="none" strike="noStrike" cap="none" normalizeH="0" baseline="0" smtClean="0">
                                <a:ln>
                                  <a:noFill/>
                                </a:ln>
                                <a:solidFill>
                                  <a:schemeClr val="tx1"/>
                                </a:solidFill>
                                <a:effectLst/>
                                <a:latin typeface="Cambria Math" panose="02040503050406030204" pitchFamily="18" charset="0"/>
                                <a:cs typeface="Calibri" panose="020F0502020204030204" pitchFamily="34" charset="0"/>
                              </a:rPr>
                              <m:t> </m:t>
                            </m:r>
                            <m:r>
                              <a:rPr kumimoji="0" lang="en-GB" altLang="en-US" sz="2400" b="1" i="1" u="none" strike="noStrike" cap="none" normalizeH="0" baseline="0" smtClean="0">
                                <a:ln>
                                  <a:noFill/>
                                </a:ln>
                                <a:solidFill>
                                  <a:schemeClr val="accent4">
                                    <a:lumMod val="75000"/>
                                  </a:schemeClr>
                                </a:solidFill>
                                <a:effectLst/>
                                <a:latin typeface="Cambria Math" panose="02040503050406030204" pitchFamily="18" charset="0"/>
                                <a:cs typeface="Calibri" panose="020F0502020204030204" pitchFamily="34" charset="0"/>
                              </a:rPr>
                              <m:t>𝒚</m:t>
                            </m:r>
                          </m:sub>
                        </m:sSub>
                      </m:den>
                    </m:f>
                  </m:oMath>
                </a14:m>
                <a:r>
                  <a:rPr kumimoji="0" lang="en-GB" altLang="en-US" sz="2400" b="0" i="0" u="none" strike="noStrike" cap="none" normalizeH="0" baseline="0" dirty="0">
                    <a:ln>
                      <a:noFill/>
                    </a:ln>
                    <a:solidFill>
                      <a:schemeClr val="tx1"/>
                    </a:solidFill>
                    <a:effectLst/>
                  </a:rPr>
                  <a:t> </a:t>
                </a:r>
                <a:r>
                  <a:rPr lang="en-US" altLang="en-US" sz="2400" b="1" dirty="0">
                    <a:solidFill>
                      <a:srgbClr val="7030A0"/>
                    </a:solidFill>
                    <a:ea typeface="Times New Roman" panose="02020603050405020304" pitchFamily="18" charset="0"/>
                  </a:rPr>
                  <a:t>                   </a:t>
                </a:r>
                <a:r>
                  <a:rPr lang="en-US" altLang="en-US" sz="1400" dirty="0">
                    <a:ea typeface="Times New Roman" panose="02020603050405020304" pitchFamily="18" charset="0"/>
                  </a:rPr>
                  <a:t> </a:t>
                </a:r>
                <a:r>
                  <a:rPr lang="en-US" altLang="en-US" sz="2000" b="1" dirty="0">
                    <a:ea typeface="Times New Roman" panose="02020603050405020304" pitchFamily="18" charset="0"/>
                  </a:rPr>
                  <a:t>[Eq. (3)]</a:t>
                </a:r>
                <a:r>
                  <a:rPr lang="en-US" altLang="en-US" sz="2000" dirty="0">
                    <a:ea typeface="Times New Roman" panose="02020603050405020304" pitchFamily="18" charset="0"/>
                  </a:rPr>
                  <a:t> </a:t>
                </a:r>
                <a:endParaRPr kumimoji="0" lang="en-GB" altLang="en-US" sz="2400" b="0" i="0" u="none" strike="noStrike" cap="none" normalizeH="0" baseline="0" dirty="0">
                  <a:ln>
                    <a:noFill/>
                  </a:ln>
                  <a:solidFill>
                    <a:schemeClr val="tx1"/>
                  </a:solidFill>
                  <a:effectLst/>
                </a:endParaRPr>
              </a:p>
              <a:p>
                <a:pPr marL="0" marR="0" lvl="0" indent="150813"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mc:Choice>
        <mc:Fallback xmlns="">
          <p:sp>
            <p:nvSpPr>
              <p:cNvPr id="22" name="Rectangle 1"/>
              <p:cNvSpPr>
                <a:spLocks noRot="1" noChangeAspect="1" noMove="1" noResize="1" noEditPoints="1" noAdjustHandles="1" noChangeArrowheads="1" noChangeShapeType="1" noTextEdit="1"/>
              </p:cNvSpPr>
              <p:nvPr/>
            </p:nvSpPr>
            <p:spPr bwMode="auto">
              <a:xfrm>
                <a:off x="147443" y="4792007"/>
                <a:ext cx="12541709" cy="1939249"/>
              </a:xfrm>
              <a:prstGeom prst="rect">
                <a:avLst/>
              </a:prstGeom>
              <a:blipFill>
                <a:blip r:embed="rId5"/>
                <a:stretch>
                  <a:fillRect l="-486" t="-2201"/>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fr-FR">
                    <a:noFill/>
                  </a:rPr>
                  <a:t> </a:t>
                </a:r>
              </a:p>
            </p:txBody>
          </p:sp>
        </mc:Fallback>
      </mc:AlternateContent>
      <p:sp>
        <p:nvSpPr>
          <p:cNvPr id="24" name="Rectangle 23"/>
          <p:cNvSpPr/>
          <p:nvPr/>
        </p:nvSpPr>
        <p:spPr>
          <a:xfrm>
            <a:off x="6912313" y="1044278"/>
            <a:ext cx="832737" cy="1077218"/>
          </a:xfrm>
          <a:prstGeom prst="rect">
            <a:avLst/>
          </a:prstGeom>
        </p:spPr>
        <p:txBody>
          <a:bodyPr wrap="square">
            <a:spAutoFit/>
          </a:bodyPr>
          <a:lstStyle/>
          <a:p>
            <a:r>
              <a:rPr lang="en-US" altLang="en-US" sz="3200" b="1" i="1" dirty="0" err="1">
                <a:solidFill>
                  <a:srgbClr val="7030A0"/>
                </a:solidFill>
                <a:latin typeface="Calibri" panose="020F0502020204030204" pitchFamily="34" charset="0"/>
                <a:ea typeface="Times New Roman" panose="02020603050405020304" pitchFamily="18" charset="0"/>
                <a:cs typeface="Calibri" panose="020F0502020204030204" pitchFamily="34" charset="0"/>
              </a:rPr>
              <a:t>V,</a:t>
            </a:r>
            <a:r>
              <a:rPr lang="en-US" altLang="en-US" sz="3200" b="1" i="1" dirty="0" err="1">
                <a:solidFill>
                  <a:srgbClr val="7030A0"/>
                </a:solidFill>
                <a:latin typeface="Symbol" panose="05050102010706020507" pitchFamily="18" charset="2"/>
                <a:ea typeface="Times New Roman" panose="02020603050405020304" pitchFamily="18" charset="0"/>
                <a:cs typeface="Calibri" panose="020F0502020204030204" pitchFamily="34" charset="0"/>
              </a:rPr>
              <a:t>r</a:t>
            </a:r>
            <a:endParaRPr lang="en-US" altLang="en-US" sz="3200" b="1" i="1" dirty="0">
              <a:solidFill>
                <a:srgbClr val="7030A0"/>
              </a:solidFill>
              <a:latin typeface="Symbol" panose="05050102010706020507" pitchFamily="18" charset="2"/>
              <a:ea typeface="Times New Roman" panose="02020603050405020304" pitchFamily="18" charset="0"/>
              <a:cs typeface="Calibri" panose="020F0502020204030204" pitchFamily="34" charset="0"/>
            </a:endParaRPr>
          </a:p>
          <a:p>
            <a:r>
              <a:rPr lang="en-US" altLang="en-US" sz="3200" b="1" dirty="0">
                <a:solidFill>
                  <a:srgbClr val="7030A0"/>
                </a:solidFill>
                <a:latin typeface="Calibri" panose="020F0502020204030204" pitchFamily="34" charset="0"/>
                <a:ea typeface="Times New Roman" panose="02020603050405020304" pitchFamily="18" charset="0"/>
                <a:cs typeface="Calibri" panose="020F0502020204030204" pitchFamily="34" charset="0"/>
              </a:rPr>
              <a:t> </a:t>
            </a:r>
            <a:endParaRPr lang="fr-FR" sz="3200" dirty="0"/>
          </a:p>
        </p:txBody>
      </p:sp>
      <mc:AlternateContent xmlns:mc="http://schemas.openxmlformats.org/markup-compatibility/2006" xmlns:a14="http://schemas.microsoft.com/office/drawing/2010/main">
        <mc:Choice Requires="a14">
          <p:sp>
            <p:nvSpPr>
              <p:cNvPr id="18" name="Rectangle 1"/>
              <p:cNvSpPr>
                <a:spLocks noChangeArrowheads="1"/>
              </p:cNvSpPr>
              <p:nvPr/>
            </p:nvSpPr>
            <p:spPr bwMode="auto">
              <a:xfrm>
                <a:off x="208380" y="3850423"/>
                <a:ext cx="8882254" cy="2624436"/>
              </a:xfrm>
              <a:prstGeom prst="rect">
                <a:avLst/>
              </a:prstGeom>
              <a:solidFill>
                <a:srgbClr val="FFFFFF"/>
              </a:solidFill>
              <a:ln>
                <a:noFill/>
              </a:ln>
              <a:effectLst/>
              <a:extLst/>
            </p:spPr>
            <p:txBody>
              <a:bodyPr vert="horz" wrap="square" lIns="91440" tIns="45720" rIns="91440" bIns="45720" numCol="1" anchor="ctr" anchorCtr="0" compatLnSpc="1">
                <a:prstTxWarp prst="textNoShape">
                  <a:avLst/>
                </a:prstTxWarp>
                <a:spAutoFit/>
              </a:bodyPr>
              <a:lstStyle>
                <a:lvl1pPr indent="150813"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l" defTabSz="914400" rtl="0" eaLnBrk="0" fontAlgn="base" latinLnBrk="0" hangingPunct="0">
                  <a:lnSpc>
                    <a:spcPct val="100000"/>
                  </a:lnSpc>
                  <a:spcBef>
                    <a:spcPct val="0"/>
                  </a:spcBef>
                  <a:spcAft>
                    <a:spcPct val="0"/>
                  </a:spcAft>
                  <a:buClrTx/>
                  <a:buSzTx/>
                  <a:tabLst/>
                </a:pPr>
                <a:r>
                  <a:rPr kumimoji="0" lang="en-US" altLang="en-US" sz="2000" b="1" i="0" u="none" strike="noStrike" cap="none" normalizeH="0" baseline="0" dirty="0">
                    <a:ln>
                      <a:noFill/>
                    </a:ln>
                    <a:effectLst/>
                    <a:latin typeface="Calibri" panose="020F0502020204030204" pitchFamily="34" charset="0"/>
                    <a:ea typeface="Times New Roman" panose="02020603050405020304" pitchFamily="18" charset="0"/>
                    <a:cs typeface="Calibri" panose="020F0502020204030204" pitchFamily="34" charset="0"/>
                  </a:rPr>
                  <a:t>With</a:t>
                </a:r>
                <a:r>
                  <a:rPr kumimoji="0" lang="en-US" altLang="en-US" sz="2000" b="1" i="0" u="none" strike="noStrike" cap="none" normalizeH="0" baseline="0" dirty="0">
                    <a:ln>
                      <a:noFill/>
                    </a:ln>
                    <a:solidFill>
                      <a:srgbClr val="C00000"/>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1" u="none" strike="noStrike" cap="none" normalizeH="0" baseline="0" dirty="0">
                    <a:ln>
                      <a:noFill/>
                    </a:ln>
                    <a:solidFill>
                      <a:schemeClr val="accent1">
                        <a:lumMod val="75000"/>
                      </a:schemeClr>
                    </a:solidFill>
                    <a:effectLst/>
                    <a:latin typeface="Calibri" panose="020F0502020204030204" pitchFamily="34" charset="0"/>
                    <a:ea typeface="Times New Roman" panose="02020603050405020304" pitchFamily="18" charset="0"/>
                    <a:cs typeface="Calibri" panose="020F0502020204030204" pitchFamily="34" charset="0"/>
                  </a:rPr>
                  <a:t>j contaminant gases </a:t>
                </a:r>
                <a:r>
                  <a:rPr kumimoji="0" lang="en-US" altLang="en-US" sz="2000" b="1" i="0" u="none" strike="noStrike" cap="none" normalizeH="0" baseline="0" dirty="0">
                    <a:ln>
                      <a:noFill/>
                    </a:ln>
                    <a:effectLst/>
                    <a:latin typeface="Calibri" panose="020F0502020204030204" pitchFamily="34" charset="0"/>
                    <a:ea typeface="Times New Roman" panose="02020603050405020304" pitchFamily="18" charset="0"/>
                    <a:cs typeface="Calibri" panose="020F0502020204030204" pitchFamily="34" charset="0"/>
                  </a:rPr>
                  <a:t>of known molar concentrations  </a:t>
                </a:r>
                <a:r>
                  <a:rPr kumimoji="0" lang="en-US" altLang="en-US" sz="2000" b="1" i="1" u="none" strike="noStrike" cap="none" normalizeH="0" baseline="0" dirty="0" err="1">
                    <a:ln>
                      <a:noFill/>
                    </a:ln>
                    <a:solidFill>
                      <a:schemeClr val="accent1">
                        <a:lumMod val="75000"/>
                      </a:schemeClr>
                    </a:solidFill>
                    <a:effectLst/>
                    <a:latin typeface="Calibri" panose="020F0502020204030204" pitchFamily="34" charset="0"/>
                    <a:ea typeface="Times New Roman" panose="02020603050405020304" pitchFamily="18" charset="0"/>
                    <a:cs typeface="Calibri" panose="020F0502020204030204" pitchFamily="34" charset="0"/>
                  </a:rPr>
                  <a:t>w</a:t>
                </a:r>
                <a:r>
                  <a:rPr kumimoji="0" lang="en-US" altLang="en-US" sz="2000" b="1" i="1" u="none" strike="noStrike" cap="none" normalizeH="0" baseline="-25000" dirty="0" err="1">
                    <a:ln>
                      <a:noFill/>
                    </a:ln>
                    <a:solidFill>
                      <a:schemeClr val="accent1">
                        <a:lumMod val="75000"/>
                      </a:schemeClr>
                    </a:solidFill>
                    <a:effectLst/>
                    <a:latin typeface="Calibri" panose="020F0502020204030204" pitchFamily="34" charset="0"/>
                    <a:ea typeface="Times New Roman" panose="02020603050405020304" pitchFamily="18" charset="0"/>
                    <a:cs typeface="Calibri" panose="020F0502020204030204" pitchFamily="34" charset="0"/>
                  </a:rPr>
                  <a:t>j</a:t>
                </a:r>
                <a:r>
                  <a:rPr kumimoji="0" lang="en-US" altLang="en-US" sz="2000" b="1" i="0" u="none" strike="noStrike" cap="none" normalizeH="0" baseline="0" dirty="0">
                    <a:ln>
                      <a:noFill/>
                    </a:ln>
                    <a:solidFill>
                      <a:srgbClr val="C00000"/>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a:ln>
                      <a:noFill/>
                    </a:ln>
                    <a:effectLst/>
                    <a:latin typeface="Calibri" panose="020F0502020204030204" pitchFamily="34" charset="0"/>
                    <a:ea typeface="Times New Roman" panose="02020603050405020304" pitchFamily="18" charset="0"/>
                    <a:cs typeface="Calibri" panose="020F0502020204030204" pitchFamily="34" charset="0"/>
                  </a:rPr>
                  <a:t> present we can still</a:t>
                </a:r>
              </a:p>
              <a:p>
                <a:pPr marR="0" lvl="0" indent="0" algn="l" defTabSz="914400" rtl="0" eaLnBrk="0" fontAlgn="base" latinLnBrk="0" hangingPunct="0">
                  <a:lnSpc>
                    <a:spcPct val="100000"/>
                  </a:lnSpc>
                  <a:spcBef>
                    <a:spcPct val="0"/>
                  </a:spcBef>
                  <a:spcAft>
                    <a:spcPct val="0"/>
                  </a:spcAft>
                  <a:buClrTx/>
                  <a:buSzTx/>
                  <a:tabLst/>
                </a:pPr>
                <a:r>
                  <a:rPr lang="en-US" altLang="en-US" sz="2000" b="1" dirty="0">
                    <a:latin typeface="Calibri" panose="020F0502020204030204" pitchFamily="34" charset="0"/>
                    <a:ea typeface="Times New Roman" panose="02020603050405020304" pitchFamily="18" charset="0"/>
                    <a:cs typeface="Calibri" panose="020F0502020204030204" pitchFamily="34" charset="0"/>
                  </a:rPr>
                  <a:t>a</a:t>
                </a:r>
                <a:r>
                  <a:rPr kumimoji="0" lang="en-US" altLang="en-US" sz="2000" b="1" i="0" u="none" strike="noStrike" cap="none" normalizeH="0" dirty="0">
                    <a:ln>
                      <a:noFill/>
                    </a:ln>
                    <a:effectLst/>
                    <a:latin typeface="Calibri" panose="020F0502020204030204" pitchFamily="34" charset="0"/>
                    <a:ea typeface="Times New Roman" panose="02020603050405020304" pitchFamily="18" charset="0"/>
                    <a:cs typeface="Calibri" panose="020F0502020204030204" pitchFamily="34" charset="0"/>
                  </a:rPr>
                  <a:t>dd a small concentration</a:t>
                </a:r>
                <a:r>
                  <a:rPr kumimoji="0" lang="en-US" altLang="en-US" sz="2000" b="1" i="0" u="none" strike="noStrike" cap="none" normalizeH="0" baseline="0" dirty="0">
                    <a:ln>
                      <a:noFill/>
                    </a:ln>
                    <a:solidFill>
                      <a:srgbClr val="C00000"/>
                    </a:solidFill>
                    <a:effectLst/>
                    <a:latin typeface="Calibri" panose="020F0502020204030204" pitchFamily="34" charset="0"/>
                    <a:ea typeface="Times New Roman" panose="02020603050405020304" pitchFamily="18" charset="0"/>
                    <a:cs typeface="Calibri" panose="020F0502020204030204" pitchFamily="34" charset="0"/>
                  </a:rPr>
                  <a:t> </a:t>
                </a:r>
                <a:r>
                  <a:rPr lang="en-GB" altLang="en-US" sz="2000" b="1" i="1" dirty="0" err="1">
                    <a:solidFill>
                      <a:srgbClr val="7030A0"/>
                    </a:solidFill>
                    <a:latin typeface="Symbol" panose="05050102010706020507" pitchFamily="18" charset="2"/>
                    <a:ea typeface="Times New Roman" panose="02020603050405020304" pitchFamily="18" charset="0"/>
                    <a:cs typeface="Calibri" panose="020F0502020204030204" pitchFamily="34" charset="0"/>
                  </a:rPr>
                  <a:t>w</a:t>
                </a:r>
                <a:r>
                  <a:rPr lang="en-GB" altLang="en-US" sz="2000" b="1" i="1" baseline="-25000" dirty="0" err="1">
                    <a:solidFill>
                      <a:srgbClr val="7030A0"/>
                    </a:solidFill>
                    <a:latin typeface="Calibri" panose="020F0502020204030204" pitchFamily="34" charset="0"/>
                    <a:ea typeface="Times New Roman" panose="02020603050405020304" pitchFamily="18" charset="0"/>
                    <a:cs typeface="Calibri" panose="020F0502020204030204" pitchFamily="34" charset="0"/>
                  </a:rPr>
                  <a:t>x</a:t>
                </a:r>
                <a:r>
                  <a:rPr lang="en-GB" altLang="en-US" sz="2000" b="1" i="1" dirty="0">
                    <a:solidFill>
                      <a:srgbClr val="C00000"/>
                    </a:solidFill>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of</a:t>
                </a:r>
                <a:r>
                  <a:rPr kumimoji="0" lang="en-US" altLang="en-US" sz="2000" b="1" i="0" u="none" strike="noStrike" cap="none" normalizeH="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 </a:t>
                </a:r>
                <a:r>
                  <a:rPr lang="en-US" altLang="en-US" sz="2000" b="1" dirty="0">
                    <a:solidFill>
                      <a:srgbClr val="7030A0"/>
                    </a:solidFill>
                    <a:latin typeface="Calibri" panose="020F0502020204030204" pitchFamily="34" charset="0"/>
                    <a:ea typeface="Times New Roman" panose="02020603050405020304" pitchFamily="18" charset="0"/>
                    <a:cs typeface="Calibri" panose="020F0502020204030204" pitchFamily="34" charset="0"/>
                  </a:rPr>
                  <a:t>(heavier) SFC or Lin-FK </a:t>
                </a:r>
                <a:r>
                  <a:rPr lang="en-US" altLang="en-US" sz="2000" b="1" dirty="0" err="1">
                    <a:solidFill>
                      <a:srgbClr val="7030A0"/>
                    </a:solidFill>
                    <a:latin typeface="Calibri" panose="020F0502020204030204" pitchFamily="34" charset="0"/>
                    <a:ea typeface="Times New Roman" panose="02020603050405020304" pitchFamily="18" charset="0"/>
                    <a:cs typeface="Calibri" panose="020F0502020204030204" pitchFamily="34" charset="0"/>
                  </a:rPr>
                  <a:t>vapour</a:t>
                </a:r>
                <a:r>
                  <a:rPr lang="en-US" altLang="en-US" sz="2000" b="1" dirty="0">
                    <a:solidFill>
                      <a:srgbClr val="7030A0"/>
                    </a:solidFill>
                    <a:latin typeface="Calibri" panose="020F0502020204030204" pitchFamily="34" charset="0"/>
                    <a:ea typeface="Times New Roman" panose="02020603050405020304" pitchFamily="18" charset="0"/>
                    <a:cs typeface="Calibri" panose="020F0502020204030204" pitchFamily="34" charset="0"/>
                  </a:rPr>
                  <a:t> of </a:t>
                </a:r>
                <a:r>
                  <a:rPr kumimoji="0" lang="en-US" altLang="en-US" sz="2000" b="1" i="0"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high refractivity </a:t>
                </a:r>
                <a:r>
                  <a:rPr lang="en-US" altLang="en-US" sz="2000" b="1" dirty="0">
                    <a:solidFill>
                      <a:srgbClr val="7030A0"/>
                    </a:solidFill>
                    <a:latin typeface="Calibri" panose="020F0502020204030204" pitchFamily="34" charset="0"/>
                    <a:ea typeface="Times New Roman" panose="02020603050405020304" pitchFamily="18" charset="0"/>
                    <a:cs typeface="Calibri" panose="020F0502020204030204" pitchFamily="34" charset="0"/>
                  </a:rPr>
                  <a:t> </a:t>
                </a:r>
              </a:p>
              <a:p>
                <a:pPr marR="0" lvl="0" indent="0" algn="l" defTabSz="914400" rtl="0" eaLnBrk="0" fontAlgn="base" latinLnBrk="0" hangingPunct="0">
                  <a:lnSpc>
                    <a:spcPct val="100000"/>
                  </a:lnSpc>
                  <a:spcBef>
                    <a:spcPct val="0"/>
                  </a:spcBef>
                  <a:spcAft>
                    <a:spcPct val="0"/>
                  </a:spcAft>
                  <a:buClrTx/>
                  <a:buSzTx/>
                  <a:tabLst/>
                </a:pPr>
                <a:r>
                  <a:rPr lang="en-US" altLang="en-US" sz="2000" b="1" i="1" dirty="0">
                    <a:solidFill>
                      <a:srgbClr val="7030A0"/>
                    </a:solidFill>
                    <a:latin typeface="Calibri" panose="020F0502020204030204" pitchFamily="34" charset="0"/>
                    <a:ea typeface="Times New Roman" panose="02020603050405020304" pitchFamily="18" charset="0"/>
                    <a:cs typeface="Calibri" panose="020F0502020204030204" pitchFamily="34" charset="0"/>
                  </a:rPr>
                  <a:t>(n-1)</a:t>
                </a:r>
                <a:r>
                  <a:rPr lang="en-US" altLang="en-US" sz="2000" b="1" baseline="-30000" dirty="0">
                    <a:solidFill>
                      <a:srgbClr val="7030A0"/>
                    </a:solidFill>
                    <a:latin typeface="Calibri" panose="020F0502020204030204" pitchFamily="34" charset="0"/>
                    <a:ea typeface="Times New Roman" panose="02020603050405020304" pitchFamily="18" charset="0"/>
                    <a:cs typeface="Calibri" panose="020F0502020204030204" pitchFamily="34" charset="0"/>
                  </a:rPr>
                  <a:t>x</a:t>
                </a:r>
                <a:r>
                  <a:rPr lang="en-US" altLang="en-US" sz="2000" b="1" dirty="0">
                    <a:solidFill>
                      <a:srgbClr val="7030A0"/>
                    </a:solidFill>
                    <a:latin typeface="Calibri" panose="020F0502020204030204" pitchFamily="34" charset="0"/>
                    <a:ea typeface="Times New Roman" panose="02020603050405020304" pitchFamily="18" charset="0"/>
                    <a:cs typeface="Calibri" panose="020F0502020204030204" pitchFamily="34" charset="0"/>
                  </a:rPr>
                  <a:t>  </a:t>
                </a:r>
                <a:r>
                  <a:rPr lang="en-US" altLang="en-US" sz="2000" b="1" dirty="0">
                    <a:latin typeface="Calibri" panose="020F0502020204030204" pitchFamily="34" charset="0"/>
                    <a:ea typeface="Times New Roman" panose="02020603050405020304" pitchFamily="18" charset="0"/>
                    <a:cs typeface="Calibri" panose="020F0502020204030204" pitchFamily="34" charset="0"/>
                  </a:rPr>
                  <a:t>with</a:t>
                </a:r>
                <a:r>
                  <a:rPr lang="en-US" altLang="en-US" sz="2000" b="1" dirty="0">
                    <a:solidFill>
                      <a:srgbClr val="C00000"/>
                    </a:solidFill>
                    <a:latin typeface="Calibri" panose="020F0502020204030204" pitchFamily="34" charset="0"/>
                    <a:ea typeface="Times New Roman" panose="02020603050405020304" pitchFamily="18" charset="0"/>
                    <a:cs typeface="Calibri" panose="020F0502020204030204" pitchFamily="34" charset="0"/>
                  </a:rPr>
                  <a:t> </a:t>
                </a:r>
                <a:r>
                  <a:rPr lang="en-GB" altLang="en-US" sz="2000" b="1" i="1" dirty="0" err="1">
                    <a:solidFill>
                      <a:schemeClr val="accent4">
                        <a:lumMod val="75000"/>
                      </a:schemeClr>
                    </a:solidFill>
                    <a:latin typeface="Symbol" panose="05050102010706020507" pitchFamily="18" charset="2"/>
                    <a:ea typeface="Times New Roman" panose="02020603050405020304" pitchFamily="18" charset="0"/>
                    <a:cs typeface="Calibri" panose="020F0502020204030204" pitchFamily="34" charset="0"/>
                  </a:rPr>
                  <a:t>w</a:t>
                </a:r>
                <a:r>
                  <a:rPr lang="en-GB" altLang="en-US" sz="2000" b="1" i="1" baseline="-25000" dirty="0" err="1">
                    <a:solidFill>
                      <a:schemeClr val="accent4">
                        <a:lumMod val="75000"/>
                      </a:schemeClr>
                    </a:solidFill>
                    <a:latin typeface="Calibri" panose="020F0502020204030204" pitchFamily="34" charset="0"/>
                    <a:ea typeface="Times New Roman" panose="02020603050405020304" pitchFamily="18" charset="0"/>
                    <a:cs typeface="Calibri" panose="020F0502020204030204" pitchFamily="34" charset="0"/>
                  </a:rPr>
                  <a:t>y</a:t>
                </a:r>
                <a:r>
                  <a:rPr lang="en-GB" altLang="en-US" sz="2000" b="1" i="1" dirty="0">
                    <a:solidFill>
                      <a:srgbClr val="C00000"/>
                    </a:solidFill>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a:ln>
                      <a:noFill/>
                    </a:ln>
                    <a:solidFill>
                      <a:schemeClr val="accent4">
                        <a:lumMod val="75000"/>
                      </a:schemeClr>
                    </a:solidFill>
                    <a:effectLst/>
                    <a:latin typeface="Calibri" panose="020F0502020204030204" pitchFamily="34" charset="0"/>
                    <a:ea typeface="Times New Roman" panose="02020603050405020304" pitchFamily="18" charset="0"/>
                    <a:cs typeface="Calibri" panose="020F0502020204030204" pitchFamily="34" charset="0"/>
                  </a:rPr>
                  <a:t>of light transparent gas </a:t>
                </a:r>
                <a:r>
                  <a:rPr kumimoji="0" lang="en-US" altLang="en-US" sz="2000" b="1" i="0" u="none" strike="noStrike" cap="none" normalizeH="0" baseline="0" dirty="0">
                    <a:ln>
                      <a:noFill/>
                    </a:ln>
                    <a:effectLst/>
                    <a:latin typeface="Calibri" panose="020F0502020204030204" pitchFamily="34" charset="0"/>
                    <a:ea typeface="Times New Roman" panose="02020603050405020304" pitchFamily="18" charset="0"/>
                    <a:cs typeface="Calibri" panose="020F0502020204030204" pitchFamily="34" charset="0"/>
                  </a:rPr>
                  <a:t>to substitute the refractivity </a:t>
                </a:r>
                <a:r>
                  <a:rPr lang="en-US" altLang="en-US" sz="2000" b="1" i="1" dirty="0">
                    <a:solidFill>
                      <a:srgbClr val="FF0000"/>
                    </a:solidFill>
                    <a:latin typeface="Calibri" panose="020F0502020204030204" pitchFamily="34" charset="0"/>
                    <a:ea typeface="Times New Roman" panose="02020603050405020304" pitchFamily="18" charset="0"/>
                    <a:cs typeface="Calibri" panose="020F0502020204030204" pitchFamily="34" charset="0"/>
                  </a:rPr>
                  <a:t>(n-1)</a:t>
                </a:r>
                <a:r>
                  <a:rPr lang="en-US" altLang="en-US" sz="2000" b="1" baseline="-30000" dirty="0">
                    <a:solidFill>
                      <a:srgbClr val="FF0000"/>
                    </a:solidFill>
                    <a:latin typeface="Calibri" panose="020F0502020204030204" pitchFamily="34" charset="0"/>
                    <a:ea typeface="Times New Roman" panose="02020603050405020304" pitchFamily="18" charset="0"/>
                    <a:cs typeface="Calibri" panose="020F0502020204030204" pitchFamily="34" charset="0"/>
                  </a:rPr>
                  <a:t>z(target)</a:t>
                </a:r>
                <a:r>
                  <a:rPr lang="en-US" altLang="en-US" sz="2000" b="1" dirty="0">
                    <a:solidFill>
                      <a:srgbClr val="FF0000"/>
                    </a:solidFill>
                    <a:latin typeface="Calibri" panose="020F0502020204030204" pitchFamily="34" charset="0"/>
                    <a:ea typeface="Times New Roman" panose="02020603050405020304" pitchFamily="18" charset="0"/>
                    <a:cs typeface="Calibri" panose="020F0502020204030204" pitchFamily="34" charset="0"/>
                  </a:rPr>
                  <a:t> </a:t>
                </a:r>
              </a:p>
              <a:p>
                <a:pPr marR="0" lvl="0" indent="0" algn="l" defTabSz="914400" rtl="0" eaLnBrk="0" fontAlgn="base" latinLnBrk="0" hangingPunct="0">
                  <a:lnSpc>
                    <a:spcPct val="100000"/>
                  </a:lnSpc>
                  <a:spcBef>
                    <a:spcPct val="0"/>
                  </a:spcBef>
                  <a:spcAft>
                    <a:spcPct val="0"/>
                  </a:spcAft>
                  <a:buClrTx/>
                  <a:buSzTx/>
                  <a:tabLst/>
                </a:pPr>
                <a:r>
                  <a:rPr lang="en-US" altLang="en-US" sz="2000" b="1" dirty="0">
                    <a:latin typeface="Calibri" panose="020F0502020204030204" pitchFamily="34" charset="0"/>
                    <a:ea typeface="Times New Roman" panose="02020603050405020304" pitchFamily="18" charset="0"/>
                    <a:cs typeface="Calibri" panose="020F0502020204030204" pitchFamily="34" charset="0"/>
                  </a:rPr>
                  <a:t>of</a:t>
                </a:r>
                <a:r>
                  <a:rPr kumimoji="0" lang="en-US" altLang="en-US" sz="2000" b="1" i="0" u="none" strike="noStrike" cap="none" normalizeH="0" dirty="0">
                    <a:ln>
                      <a:noFill/>
                    </a:ln>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a:ln>
                      <a:noFill/>
                    </a:ln>
                    <a:effectLst/>
                    <a:latin typeface="Calibri" panose="020F0502020204030204" pitchFamily="34" charset="0"/>
                    <a:ea typeface="Times New Roman" panose="02020603050405020304" pitchFamily="18" charset="0"/>
                    <a:cs typeface="Calibri" panose="020F0502020204030204" pitchFamily="34" charset="0"/>
                  </a:rPr>
                  <a:t>a lighter SFC at high concentration</a:t>
                </a:r>
                <a:r>
                  <a:rPr kumimoji="0" lang="en-US" altLang="en-US" sz="2000" b="1" i="0" u="none" strike="noStrike" cap="none" normalizeH="0" dirty="0">
                    <a:ln>
                      <a:noFill/>
                    </a:ln>
                    <a:effectLst/>
                    <a:latin typeface="Calibri" panose="020F0502020204030204" pitchFamily="34" charset="0"/>
                    <a:ea typeface="Times New Roman" panose="02020603050405020304" pitchFamily="18" charset="0"/>
                    <a:cs typeface="Calibri" panose="020F0502020204030204" pitchFamily="34" charset="0"/>
                  </a:rPr>
                  <a:t> – to achieve a</a:t>
                </a:r>
                <a:r>
                  <a:rPr kumimoji="0" lang="en-US" altLang="en-US" sz="2000" b="1" i="0" u="none" strike="noStrike" cap="none" normalizeH="0" baseline="0" dirty="0">
                    <a:ln>
                      <a:noFill/>
                    </a:ln>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lower overall </a:t>
                </a:r>
                <a:r>
                  <a:rPr kumimoji="0" lang="en-US" altLang="en-US" sz="2000" b="1" i="0" u="none" strike="noStrike" cap="none" normalizeH="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GWP load.</a:t>
                </a:r>
                <a:r>
                  <a:rPr kumimoji="0" lang="en-GB" altLang="en-US" sz="2400" b="0" i="0" u="none" strike="noStrike" cap="none" normalizeH="0" baseline="0" dirty="0">
                    <a:ln>
                      <a:noFill/>
                    </a:ln>
                    <a:solidFill>
                      <a:schemeClr val="tx1"/>
                    </a:solidFill>
                    <a:effectLst/>
                  </a:rPr>
                  <a:t>  </a:t>
                </a:r>
              </a:p>
              <a:p>
                <a:pPr lvl="0"/>
                <a:r>
                  <a:rPr kumimoji="0" lang="en-GB" altLang="en-US" sz="1800" b="0" i="0" u="none" strike="noStrike" cap="none" normalizeH="0" baseline="0" dirty="0">
                    <a:ln>
                      <a:noFill/>
                    </a:ln>
                    <a:solidFill>
                      <a:schemeClr val="tx1"/>
                    </a:solidFill>
                    <a:effectLst/>
                    <a:latin typeface="Arial" panose="020B0604020202020204" pitchFamily="34" charset="0"/>
                  </a:rPr>
                  <a:t> </a:t>
                </a:r>
                <a14:m>
                  <m:oMath xmlns:m="http://schemas.openxmlformats.org/officeDocument/2006/math">
                    <m:sSub>
                      <m:sSubPr>
                        <m:ctrlPr>
                          <a:rPr lang="en-US" altLang="en-US" b="1" i="1" smtClean="0">
                            <a:solidFill>
                              <a:schemeClr val="tx1"/>
                            </a:solidFill>
                            <a:latin typeface="Cambria Math" panose="02040503050406030204" pitchFamily="18" charset="0"/>
                            <a:cs typeface="Calibri" panose="020F0502020204030204" pitchFamily="34" charset="0"/>
                          </a:rPr>
                        </m:ctrlPr>
                      </m:sSubPr>
                      <m:e>
                        <m:sSub>
                          <m:sSubPr>
                            <m:ctrlPr>
                              <a:rPr lang="en-GB" altLang="en-US" b="1" i="1" smtClean="0">
                                <a:solidFill>
                                  <a:srgbClr val="FF0000"/>
                                </a:solidFill>
                                <a:latin typeface="Cambria Math" panose="02040503050406030204" pitchFamily="18" charset="0"/>
                                <a:cs typeface="Calibri" panose="020F0502020204030204" pitchFamily="34" charset="0"/>
                              </a:rPr>
                            </m:ctrlPr>
                          </m:sSubPr>
                          <m:e>
                            <m:r>
                              <a:rPr lang="en-GB" altLang="en-US" b="1" i="1">
                                <a:solidFill>
                                  <a:srgbClr val="FF0000"/>
                                </a:solidFill>
                                <a:latin typeface="Cambria Math" panose="02040503050406030204" pitchFamily="18" charset="0"/>
                                <a:cs typeface="Calibri" panose="020F0502020204030204" pitchFamily="34" charset="0"/>
                              </a:rPr>
                              <m:t>(</m:t>
                            </m:r>
                            <m:r>
                              <a:rPr lang="en-GB" altLang="en-US" b="1" i="1">
                                <a:solidFill>
                                  <a:srgbClr val="FF0000"/>
                                </a:solidFill>
                                <a:latin typeface="Cambria Math" panose="02040503050406030204" pitchFamily="18" charset="0"/>
                                <a:cs typeface="Calibri" panose="020F0502020204030204" pitchFamily="34" charset="0"/>
                              </a:rPr>
                              <m:t>𝒏</m:t>
                            </m:r>
                            <m:r>
                              <a:rPr lang="en-GB" altLang="en-US" b="1" i="1">
                                <a:solidFill>
                                  <a:srgbClr val="FF0000"/>
                                </a:solidFill>
                                <a:latin typeface="Cambria Math" panose="02040503050406030204" pitchFamily="18" charset="0"/>
                                <a:cs typeface="Calibri" panose="020F0502020204030204" pitchFamily="34" charset="0"/>
                              </a:rPr>
                              <m:t>−</m:t>
                            </m:r>
                            <m:r>
                              <a:rPr lang="en-GB" altLang="en-US" b="1" i="1">
                                <a:solidFill>
                                  <a:srgbClr val="FF0000"/>
                                </a:solidFill>
                                <a:latin typeface="Cambria Math" panose="02040503050406030204" pitchFamily="18" charset="0"/>
                                <a:cs typeface="Calibri" panose="020F0502020204030204" pitchFamily="34" charset="0"/>
                              </a:rPr>
                              <m:t>𝟏</m:t>
                            </m:r>
                            <m:r>
                              <a:rPr lang="en-GB" altLang="en-US" b="1" i="1">
                                <a:solidFill>
                                  <a:srgbClr val="FF0000"/>
                                </a:solidFill>
                                <a:latin typeface="Cambria Math" panose="02040503050406030204" pitchFamily="18" charset="0"/>
                                <a:cs typeface="Calibri" panose="020F0502020204030204" pitchFamily="34" charset="0"/>
                              </a:rPr>
                              <m:t>)</m:t>
                            </m:r>
                          </m:e>
                          <m:sub>
                            <m:r>
                              <a:rPr lang="en-GB" altLang="en-US" b="1" i="1">
                                <a:solidFill>
                                  <a:srgbClr val="FF0000"/>
                                </a:solidFill>
                                <a:latin typeface="Cambria Math" panose="02040503050406030204" pitchFamily="18" charset="0"/>
                                <a:cs typeface="Calibri" panose="020F0502020204030204" pitchFamily="34" charset="0"/>
                              </a:rPr>
                              <m:t>𝒛</m:t>
                            </m:r>
                            <m:r>
                              <a:rPr lang="en-GB" altLang="en-US" b="1" i="1" smtClean="0">
                                <a:solidFill>
                                  <a:srgbClr val="FF0000"/>
                                </a:solidFill>
                                <a:latin typeface="Cambria Math" panose="02040503050406030204" pitchFamily="18" charset="0"/>
                                <a:cs typeface="Calibri" panose="020F0502020204030204" pitchFamily="34" charset="0"/>
                              </a:rPr>
                              <m:t>(</m:t>
                            </m:r>
                            <m:r>
                              <a:rPr lang="en-GB" altLang="en-US" b="1" i="1" smtClean="0">
                                <a:solidFill>
                                  <a:srgbClr val="FF0000"/>
                                </a:solidFill>
                                <a:latin typeface="Cambria Math" panose="02040503050406030204" pitchFamily="18" charset="0"/>
                                <a:cs typeface="Calibri" panose="020F0502020204030204" pitchFamily="34" charset="0"/>
                              </a:rPr>
                              <m:t>𝒕𝒂𝒓𝒈𝒆𝒕</m:t>
                            </m:r>
                            <m:r>
                              <a:rPr lang="en-GB" altLang="en-US" b="1" i="1" smtClean="0">
                                <a:solidFill>
                                  <a:srgbClr val="FF0000"/>
                                </a:solidFill>
                                <a:latin typeface="Cambria Math" panose="02040503050406030204" pitchFamily="18" charset="0"/>
                                <a:cs typeface="Calibri" panose="020F0502020204030204" pitchFamily="34" charset="0"/>
                              </a:rPr>
                              <m:t>)</m:t>
                            </m:r>
                          </m:sub>
                        </m:sSub>
                        <m:r>
                          <a:rPr lang="en-GB" altLang="en-US" b="1" i="1" smtClean="0">
                            <a:solidFill>
                              <a:schemeClr val="tx1"/>
                            </a:solidFill>
                            <a:latin typeface="Cambria Math" panose="02040503050406030204" pitchFamily="18" charset="0"/>
                            <a:cs typeface="Calibri" panose="020F0502020204030204" pitchFamily="34" charset="0"/>
                          </a:rPr>
                          <m:t>=</m:t>
                        </m:r>
                        <m:sSub>
                          <m:sSubPr>
                            <m:ctrlPr>
                              <a:rPr lang="en-GB" altLang="en-US" b="1" i="1" smtClean="0">
                                <a:solidFill>
                                  <a:srgbClr val="7030A0"/>
                                </a:solidFill>
                                <a:latin typeface="Cambria Math" panose="02040503050406030204" pitchFamily="18" charset="0"/>
                                <a:cs typeface="Calibri" panose="020F0502020204030204" pitchFamily="34" charset="0"/>
                              </a:rPr>
                            </m:ctrlPr>
                          </m:sSubPr>
                          <m:e>
                            <m:r>
                              <a:rPr lang="en-GB" altLang="en-US" b="1" i="1">
                                <a:solidFill>
                                  <a:srgbClr val="7030A0"/>
                                </a:solidFill>
                                <a:latin typeface="Cambria Math" panose="02040503050406030204" pitchFamily="18" charset="0"/>
                                <a:cs typeface="Calibri" panose="020F0502020204030204" pitchFamily="34" charset="0"/>
                              </a:rPr>
                              <m:t>𝒘</m:t>
                            </m:r>
                          </m:e>
                          <m:sub>
                            <m:r>
                              <a:rPr lang="en-GB" altLang="en-US" b="1" i="1">
                                <a:solidFill>
                                  <a:srgbClr val="7030A0"/>
                                </a:solidFill>
                                <a:latin typeface="Cambria Math" panose="02040503050406030204" pitchFamily="18" charset="0"/>
                                <a:cs typeface="Calibri" panose="020F0502020204030204" pitchFamily="34" charset="0"/>
                              </a:rPr>
                              <m:t>𝒙</m:t>
                            </m:r>
                          </m:sub>
                        </m:sSub>
                        <m:r>
                          <a:rPr lang="en-GB" altLang="en-US" b="1" i="1" smtClean="0">
                            <a:solidFill>
                              <a:schemeClr val="tx1"/>
                            </a:solidFill>
                            <a:latin typeface="Cambria Math" panose="02040503050406030204" pitchFamily="18" charset="0"/>
                            <a:cs typeface="Calibri" panose="020F0502020204030204" pitchFamily="34" charset="0"/>
                          </a:rPr>
                          <m:t>[</m:t>
                        </m:r>
                        <m:d>
                          <m:dPr>
                            <m:ctrlPr>
                              <a:rPr lang="en-GB" altLang="en-US" b="1" i="1" smtClean="0">
                                <a:solidFill>
                                  <a:srgbClr val="7030A0"/>
                                </a:solidFill>
                                <a:latin typeface="Cambria Math" panose="02040503050406030204" pitchFamily="18" charset="0"/>
                                <a:cs typeface="Calibri" panose="020F0502020204030204" pitchFamily="34" charset="0"/>
                              </a:rPr>
                            </m:ctrlPr>
                          </m:dPr>
                          <m:e>
                            <m:r>
                              <a:rPr lang="en-GB" altLang="en-US" b="1" i="1">
                                <a:solidFill>
                                  <a:srgbClr val="7030A0"/>
                                </a:solidFill>
                                <a:latin typeface="Cambria Math" panose="02040503050406030204" pitchFamily="18" charset="0"/>
                                <a:cs typeface="Calibri" panose="020F0502020204030204" pitchFamily="34" charset="0"/>
                              </a:rPr>
                              <m:t>𝒏</m:t>
                            </m:r>
                            <m:r>
                              <a:rPr lang="en-GB" altLang="en-US" b="1" i="1">
                                <a:solidFill>
                                  <a:srgbClr val="7030A0"/>
                                </a:solidFill>
                                <a:latin typeface="Cambria Math" panose="02040503050406030204" pitchFamily="18" charset="0"/>
                                <a:cs typeface="Calibri" panose="020F0502020204030204" pitchFamily="34" charset="0"/>
                              </a:rPr>
                              <m:t>−</m:t>
                            </m:r>
                            <m:r>
                              <a:rPr lang="en-GB" altLang="en-US" b="1" i="1">
                                <a:solidFill>
                                  <a:srgbClr val="7030A0"/>
                                </a:solidFill>
                                <a:latin typeface="Cambria Math" panose="02040503050406030204" pitchFamily="18" charset="0"/>
                                <a:cs typeface="Calibri" panose="020F0502020204030204" pitchFamily="34" charset="0"/>
                              </a:rPr>
                              <m:t>𝟏</m:t>
                            </m:r>
                          </m:e>
                        </m:d>
                      </m:e>
                      <m:sub>
                        <m:r>
                          <a:rPr lang="en-GB" altLang="en-US" b="1" i="1" smtClean="0">
                            <a:solidFill>
                              <a:srgbClr val="7030A0"/>
                            </a:solidFill>
                            <a:latin typeface="Cambria Math" panose="02040503050406030204" pitchFamily="18" charset="0"/>
                            <a:cs typeface="Calibri" panose="020F0502020204030204" pitchFamily="34" charset="0"/>
                          </a:rPr>
                          <m:t>𝒙</m:t>
                        </m:r>
                      </m:sub>
                    </m:sSub>
                  </m:oMath>
                </a14:m>
                <a:r>
                  <a:rPr kumimoji="0" lang="en-GB" altLang="en-US" sz="1800" b="0" i="0" u="none" strike="noStrike" cap="none" normalizeH="0" baseline="0" dirty="0">
                    <a:ln>
                      <a:noFill/>
                    </a:ln>
                    <a:solidFill>
                      <a:schemeClr val="tx1"/>
                    </a:solidFill>
                    <a:effectLst/>
                    <a:latin typeface="Arial" panose="020B0604020202020204" pitchFamily="34" charset="0"/>
                  </a:rPr>
                  <a:t> </a:t>
                </a:r>
                <a14:m>
                  <m:oMath xmlns:m="http://schemas.openxmlformats.org/officeDocument/2006/math">
                    <m:sSub>
                      <m:sSubPr>
                        <m:ctrlPr>
                          <a:rPr lang="en-US" altLang="en-US" b="1" i="1">
                            <a:solidFill>
                              <a:schemeClr val="tx1"/>
                            </a:solidFill>
                            <a:latin typeface="Cambria Math" panose="02040503050406030204" pitchFamily="18" charset="0"/>
                            <a:cs typeface="Calibri" panose="020F0502020204030204" pitchFamily="34" charset="0"/>
                          </a:rPr>
                        </m:ctrlPr>
                      </m:sSubPr>
                      <m:e>
                        <m:r>
                          <a:rPr lang="en-GB" altLang="en-US" b="1" i="1">
                            <a:solidFill>
                              <a:schemeClr val="tx1"/>
                            </a:solidFill>
                            <a:latin typeface="Cambria Math" panose="02040503050406030204" pitchFamily="18" charset="0"/>
                            <a:cs typeface="Calibri" panose="020F0502020204030204" pitchFamily="34" charset="0"/>
                          </a:rPr>
                          <m:t>−</m:t>
                        </m:r>
                        <m:r>
                          <a:rPr lang="en-GB" altLang="en-US" b="1" i="1" smtClean="0">
                            <a:solidFill>
                              <a:schemeClr val="accent4">
                                <a:lumMod val="75000"/>
                              </a:schemeClr>
                            </a:solidFill>
                            <a:latin typeface="Cambria Math" panose="02040503050406030204" pitchFamily="18" charset="0"/>
                            <a:cs typeface="Calibri" panose="020F0502020204030204" pitchFamily="34" charset="0"/>
                          </a:rPr>
                          <m:t>(</m:t>
                        </m:r>
                        <m:r>
                          <a:rPr lang="en-GB" altLang="en-US" b="1" i="1" smtClean="0">
                            <a:solidFill>
                              <a:schemeClr val="accent4">
                                <a:lumMod val="75000"/>
                              </a:schemeClr>
                            </a:solidFill>
                            <a:latin typeface="Cambria Math" panose="02040503050406030204" pitchFamily="18" charset="0"/>
                            <a:cs typeface="Calibri" panose="020F0502020204030204" pitchFamily="34" charset="0"/>
                          </a:rPr>
                          <m:t>𝒏</m:t>
                        </m:r>
                        <m:r>
                          <a:rPr lang="en-GB" altLang="en-US" b="1" i="1" smtClean="0">
                            <a:solidFill>
                              <a:schemeClr val="accent4">
                                <a:lumMod val="75000"/>
                              </a:schemeClr>
                            </a:solidFill>
                            <a:latin typeface="Cambria Math" panose="02040503050406030204" pitchFamily="18" charset="0"/>
                            <a:cs typeface="Calibri" panose="020F0502020204030204" pitchFamily="34" charset="0"/>
                          </a:rPr>
                          <m:t>−</m:t>
                        </m:r>
                        <m:r>
                          <a:rPr lang="en-GB" altLang="en-US" b="1" i="1" smtClean="0">
                            <a:solidFill>
                              <a:schemeClr val="accent4">
                                <a:lumMod val="75000"/>
                              </a:schemeClr>
                            </a:solidFill>
                            <a:latin typeface="Cambria Math" panose="02040503050406030204" pitchFamily="18" charset="0"/>
                            <a:cs typeface="Calibri" panose="020F0502020204030204" pitchFamily="34" charset="0"/>
                          </a:rPr>
                          <m:t>𝟏</m:t>
                        </m:r>
                        <m:r>
                          <a:rPr lang="en-GB" altLang="en-US" b="1" i="1" smtClean="0">
                            <a:solidFill>
                              <a:schemeClr val="accent4">
                                <a:lumMod val="75000"/>
                              </a:schemeClr>
                            </a:solidFill>
                            <a:latin typeface="Cambria Math" panose="02040503050406030204" pitchFamily="18" charset="0"/>
                            <a:cs typeface="Calibri" panose="020F0502020204030204" pitchFamily="34" charset="0"/>
                          </a:rPr>
                          <m:t>)</m:t>
                        </m:r>
                      </m:e>
                      <m:sub>
                        <m:r>
                          <a:rPr lang="en-GB" altLang="en-US" b="1" i="1" smtClean="0">
                            <a:solidFill>
                              <a:schemeClr val="accent4">
                                <a:lumMod val="75000"/>
                              </a:schemeClr>
                            </a:solidFill>
                            <a:latin typeface="Cambria Math" panose="02040503050406030204" pitchFamily="18" charset="0"/>
                            <a:cs typeface="Calibri" panose="020F0502020204030204" pitchFamily="34" charset="0"/>
                          </a:rPr>
                          <m:t>𝒚</m:t>
                        </m:r>
                      </m:sub>
                    </m:sSub>
                    <m:r>
                      <a:rPr lang="en-GB" altLang="en-US" b="0" i="0" smtClean="0">
                        <a:solidFill>
                          <a:schemeClr val="tx1"/>
                        </a:solidFill>
                        <a:latin typeface="Cambria Math" panose="02040503050406030204" pitchFamily="18" charset="0"/>
                        <a:cs typeface="Calibri" panose="020F0502020204030204" pitchFamily="34" charset="0"/>
                      </a:rPr>
                      <m:t>]+</m:t>
                    </m:r>
                  </m:oMath>
                </a14:m>
                <a:r>
                  <a:rPr kumimoji="0" lang="en-GB" altLang="en-US" sz="1800" b="0" i="0" u="none" strike="noStrike" cap="none" normalizeH="0" baseline="0" dirty="0">
                    <a:ln>
                      <a:noFill/>
                    </a:ln>
                    <a:solidFill>
                      <a:schemeClr val="tx1"/>
                    </a:solidFill>
                    <a:effectLst/>
                    <a:latin typeface="Arial" panose="020B0604020202020204" pitchFamily="34" charset="0"/>
                  </a:rPr>
                  <a:t> </a:t>
                </a:r>
                <a14:m>
                  <m:oMath xmlns:m="http://schemas.openxmlformats.org/officeDocument/2006/math">
                    <m:sSub>
                      <m:sSubPr>
                        <m:ctrlPr>
                          <a:rPr lang="en-GB" altLang="en-US" b="1" i="1">
                            <a:solidFill>
                              <a:schemeClr val="tx1"/>
                            </a:solidFill>
                            <a:latin typeface="Cambria Math" panose="02040503050406030204" pitchFamily="18" charset="0"/>
                            <a:cs typeface="Calibri" panose="020F0502020204030204" pitchFamily="34" charset="0"/>
                          </a:rPr>
                        </m:ctrlPr>
                      </m:sSubPr>
                      <m:e>
                        <m:r>
                          <a:rPr lang="en-GB" altLang="en-US" b="1" i="1">
                            <a:solidFill>
                              <a:schemeClr val="tx1"/>
                            </a:solidFill>
                            <a:latin typeface="Cambria Math" panose="02040503050406030204" pitchFamily="18" charset="0"/>
                            <a:cs typeface="Calibri" panose="020F0502020204030204" pitchFamily="34" charset="0"/>
                          </a:rPr>
                          <m:t>(</m:t>
                        </m:r>
                        <m:r>
                          <a:rPr lang="en-GB" altLang="en-US" b="1" i="1">
                            <a:solidFill>
                              <a:schemeClr val="tx1"/>
                            </a:solidFill>
                            <a:latin typeface="Cambria Math" panose="02040503050406030204" pitchFamily="18" charset="0"/>
                            <a:cs typeface="Calibri" panose="020F0502020204030204" pitchFamily="34" charset="0"/>
                          </a:rPr>
                          <m:t>𝒏</m:t>
                        </m:r>
                        <m:r>
                          <a:rPr lang="en-GB" altLang="en-US" b="1" i="1">
                            <a:solidFill>
                              <a:schemeClr val="tx1"/>
                            </a:solidFill>
                            <a:latin typeface="Cambria Math" panose="02040503050406030204" pitchFamily="18" charset="0"/>
                            <a:cs typeface="Calibri" panose="020F0502020204030204" pitchFamily="34" charset="0"/>
                          </a:rPr>
                          <m:t>−</m:t>
                        </m:r>
                        <m:r>
                          <a:rPr lang="en-GB" altLang="en-US" b="1" i="1">
                            <a:solidFill>
                              <a:schemeClr val="tx1"/>
                            </a:solidFill>
                            <a:latin typeface="Cambria Math" panose="02040503050406030204" pitchFamily="18" charset="0"/>
                            <a:cs typeface="Calibri" panose="020F0502020204030204" pitchFamily="34" charset="0"/>
                          </a:rPr>
                          <m:t>𝟏</m:t>
                        </m:r>
                        <m:r>
                          <a:rPr lang="en-GB" altLang="en-US" b="1" i="1">
                            <a:solidFill>
                              <a:schemeClr val="tx1"/>
                            </a:solidFill>
                            <a:latin typeface="Cambria Math" panose="02040503050406030204" pitchFamily="18" charset="0"/>
                            <a:cs typeface="Calibri" panose="020F0502020204030204" pitchFamily="34" charset="0"/>
                          </a:rPr>
                          <m:t>)</m:t>
                        </m:r>
                      </m:e>
                      <m:sub>
                        <m:r>
                          <a:rPr lang="en-GB" altLang="en-US" b="1" i="1" smtClean="0">
                            <a:solidFill>
                              <a:schemeClr val="tx1"/>
                            </a:solidFill>
                            <a:latin typeface="Cambria Math" panose="02040503050406030204" pitchFamily="18" charset="0"/>
                            <a:cs typeface="Calibri" panose="020F0502020204030204" pitchFamily="34" charset="0"/>
                          </a:rPr>
                          <m:t>𝒚</m:t>
                        </m:r>
                      </m:sub>
                    </m:sSub>
                  </m:oMath>
                </a14:m>
                <a:r>
                  <a:rPr kumimoji="0" lang="en-GB" altLang="en-US" sz="1800" b="0" i="0" u="none" strike="noStrike" cap="none" normalizeH="0" baseline="0" dirty="0">
                    <a:ln>
                      <a:noFill/>
                    </a:ln>
                    <a:solidFill>
                      <a:schemeClr val="tx1"/>
                    </a:solidFill>
                    <a:effectLst/>
                    <a:latin typeface="Arial" panose="020B0604020202020204" pitchFamily="34" charset="0"/>
                  </a:rPr>
                  <a:t> + </a:t>
                </a:r>
                <a14:m>
                  <m:oMath xmlns:m="http://schemas.openxmlformats.org/officeDocument/2006/math">
                    <m:nary>
                      <m:naryPr>
                        <m:chr m:val="∑"/>
                        <m:ctrlPr>
                          <a:rPr lang="en-GB" altLang="en-US" b="1" i="1">
                            <a:solidFill>
                              <a:schemeClr val="tx1"/>
                            </a:solidFill>
                            <a:latin typeface="Cambria Math" panose="02040503050406030204" pitchFamily="18" charset="0"/>
                            <a:cs typeface="Calibri" panose="020F0502020204030204" pitchFamily="34" charset="0"/>
                          </a:rPr>
                        </m:ctrlPr>
                      </m:naryPr>
                      <m:sub>
                        <m:r>
                          <a:rPr lang="en-GB" altLang="en-US" b="1" i="1" smtClean="0">
                            <a:solidFill>
                              <a:schemeClr val="tx1"/>
                            </a:solidFill>
                            <a:latin typeface="Cambria Math" panose="02040503050406030204" pitchFamily="18" charset="0"/>
                            <a:cs typeface="Calibri" panose="020F0502020204030204" pitchFamily="34" charset="0"/>
                          </a:rPr>
                          <m:t>𝒋</m:t>
                        </m:r>
                        <m:r>
                          <a:rPr lang="en-GB" altLang="en-US" b="1" i="1">
                            <a:solidFill>
                              <a:schemeClr val="tx1"/>
                            </a:solidFill>
                            <a:latin typeface="Cambria Math" panose="02040503050406030204" pitchFamily="18" charset="0"/>
                            <a:cs typeface="Calibri" panose="020F0502020204030204" pitchFamily="34" charset="0"/>
                          </a:rPr>
                          <m:t>=</m:t>
                        </m:r>
                        <m:r>
                          <a:rPr lang="en-GB" altLang="en-US" b="1" i="1">
                            <a:solidFill>
                              <a:schemeClr val="tx1"/>
                            </a:solidFill>
                            <a:latin typeface="Cambria Math" panose="02040503050406030204" pitchFamily="18" charset="0"/>
                            <a:cs typeface="Calibri" panose="020F0502020204030204" pitchFamily="34" charset="0"/>
                          </a:rPr>
                          <m:t>𝟏</m:t>
                        </m:r>
                      </m:sub>
                      <m:sup>
                        <m:r>
                          <a:rPr lang="en-GB" altLang="en-US" b="1" i="1" smtClean="0">
                            <a:solidFill>
                              <a:schemeClr val="tx1"/>
                            </a:solidFill>
                            <a:latin typeface="Cambria Math" panose="02040503050406030204" pitchFamily="18" charset="0"/>
                            <a:cs typeface="Calibri" panose="020F0502020204030204" pitchFamily="34" charset="0"/>
                          </a:rPr>
                          <m:t>𝒋𝒎𝒂𝒙</m:t>
                        </m:r>
                      </m:sup>
                      <m:e>
                        <m:sSub>
                          <m:sSubPr>
                            <m:ctrlPr>
                              <a:rPr lang="en-GB" altLang="en-US" b="1" i="1" smtClean="0">
                                <a:solidFill>
                                  <a:schemeClr val="accent5">
                                    <a:lumMod val="75000"/>
                                  </a:schemeClr>
                                </a:solidFill>
                                <a:latin typeface="Cambria Math" panose="02040503050406030204" pitchFamily="18" charset="0"/>
                                <a:cs typeface="Calibri" panose="020F0502020204030204" pitchFamily="34" charset="0"/>
                              </a:rPr>
                            </m:ctrlPr>
                          </m:sSubPr>
                          <m:e>
                            <m:r>
                              <a:rPr lang="en-GB" altLang="en-US" b="1" i="1">
                                <a:solidFill>
                                  <a:schemeClr val="accent5">
                                    <a:lumMod val="75000"/>
                                  </a:schemeClr>
                                </a:solidFill>
                                <a:latin typeface="Cambria Math" panose="02040503050406030204" pitchFamily="18" charset="0"/>
                                <a:cs typeface="Calibri" panose="020F0502020204030204" pitchFamily="34" charset="0"/>
                              </a:rPr>
                              <m:t>𝒘</m:t>
                            </m:r>
                          </m:e>
                          <m:sub>
                            <m:r>
                              <a:rPr lang="en-GB" altLang="en-US" b="1" i="1" smtClean="0">
                                <a:solidFill>
                                  <a:schemeClr val="accent5">
                                    <a:lumMod val="75000"/>
                                  </a:schemeClr>
                                </a:solidFill>
                                <a:latin typeface="Cambria Math" panose="02040503050406030204" pitchFamily="18" charset="0"/>
                                <a:cs typeface="Calibri" panose="020F0502020204030204" pitchFamily="34" charset="0"/>
                              </a:rPr>
                              <m:t>𝒋</m:t>
                            </m:r>
                          </m:sub>
                        </m:sSub>
                        <m:r>
                          <a:rPr lang="en-GB" altLang="en-US" b="1" i="1">
                            <a:solidFill>
                              <a:schemeClr val="tx1"/>
                            </a:solidFill>
                            <a:latin typeface="Cambria Math" panose="02040503050406030204" pitchFamily="18" charset="0"/>
                            <a:cs typeface="Calibri" panose="020F0502020204030204" pitchFamily="34" charset="0"/>
                          </a:rPr>
                          <m:t>[</m:t>
                        </m:r>
                        <m:sSub>
                          <m:sSubPr>
                            <m:ctrlPr>
                              <a:rPr lang="en-US" altLang="en-US" b="1" i="1">
                                <a:solidFill>
                                  <a:schemeClr val="tx1"/>
                                </a:solidFill>
                                <a:latin typeface="Cambria Math" panose="02040503050406030204" pitchFamily="18" charset="0"/>
                                <a:cs typeface="Calibri" panose="020F0502020204030204" pitchFamily="34" charset="0"/>
                              </a:rPr>
                            </m:ctrlPr>
                          </m:sSubPr>
                          <m:e>
                            <m:sSub>
                              <m:sSubPr>
                                <m:ctrlPr>
                                  <a:rPr lang="en-GB" altLang="en-US" b="1" i="1" smtClean="0">
                                    <a:solidFill>
                                      <a:srgbClr val="0070C0"/>
                                    </a:solidFill>
                                    <a:latin typeface="Cambria Math" panose="02040503050406030204" pitchFamily="18" charset="0"/>
                                    <a:cs typeface="Calibri" panose="020F0502020204030204" pitchFamily="34" charset="0"/>
                                  </a:rPr>
                                </m:ctrlPr>
                              </m:sSubPr>
                              <m:e>
                                <m:r>
                                  <a:rPr lang="en-GB" altLang="en-US" b="1" i="1">
                                    <a:solidFill>
                                      <a:srgbClr val="0070C0"/>
                                    </a:solidFill>
                                    <a:latin typeface="Cambria Math" panose="02040503050406030204" pitchFamily="18" charset="0"/>
                                    <a:cs typeface="Calibri" panose="020F0502020204030204" pitchFamily="34" charset="0"/>
                                  </a:rPr>
                                  <m:t>(</m:t>
                                </m:r>
                                <m:r>
                                  <a:rPr lang="en-GB" altLang="en-US" b="1" i="1">
                                    <a:solidFill>
                                      <a:srgbClr val="0070C0"/>
                                    </a:solidFill>
                                    <a:latin typeface="Cambria Math" panose="02040503050406030204" pitchFamily="18" charset="0"/>
                                    <a:cs typeface="Calibri" panose="020F0502020204030204" pitchFamily="34" charset="0"/>
                                  </a:rPr>
                                  <m:t>𝒏</m:t>
                                </m:r>
                                <m:r>
                                  <a:rPr lang="en-GB" altLang="en-US" b="1" i="1">
                                    <a:solidFill>
                                      <a:srgbClr val="0070C0"/>
                                    </a:solidFill>
                                    <a:latin typeface="Cambria Math" panose="02040503050406030204" pitchFamily="18" charset="0"/>
                                    <a:cs typeface="Calibri" panose="020F0502020204030204" pitchFamily="34" charset="0"/>
                                  </a:rPr>
                                  <m:t>−</m:t>
                                </m:r>
                                <m:r>
                                  <a:rPr lang="en-GB" altLang="en-US" b="1" i="1">
                                    <a:solidFill>
                                      <a:srgbClr val="0070C0"/>
                                    </a:solidFill>
                                    <a:latin typeface="Cambria Math" panose="02040503050406030204" pitchFamily="18" charset="0"/>
                                    <a:cs typeface="Calibri" panose="020F0502020204030204" pitchFamily="34" charset="0"/>
                                  </a:rPr>
                                  <m:t>𝟏</m:t>
                                </m:r>
                                <m:r>
                                  <a:rPr lang="en-GB" altLang="en-US" b="1" i="1">
                                    <a:solidFill>
                                      <a:srgbClr val="0070C0"/>
                                    </a:solidFill>
                                    <a:latin typeface="Cambria Math" panose="02040503050406030204" pitchFamily="18" charset="0"/>
                                    <a:cs typeface="Calibri" panose="020F0502020204030204" pitchFamily="34" charset="0"/>
                                  </a:rPr>
                                  <m:t>)</m:t>
                                </m:r>
                              </m:e>
                              <m:sub>
                                <m:r>
                                  <a:rPr lang="en-GB" altLang="en-US" b="1" i="1" smtClean="0">
                                    <a:solidFill>
                                      <a:srgbClr val="0070C0"/>
                                    </a:solidFill>
                                    <a:latin typeface="Cambria Math" panose="02040503050406030204" pitchFamily="18" charset="0"/>
                                    <a:cs typeface="Calibri" panose="020F0502020204030204" pitchFamily="34" charset="0"/>
                                  </a:rPr>
                                  <m:t>𝒋</m:t>
                                </m:r>
                              </m:sub>
                            </m:sSub>
                            <m:r>
                              <a:rPr lang="en-GB" altLang="en-US" b="1" i="1">
                                <a:solidFill>
                                  <a:schemeClr val="tx1"/>
                                </a:solidFill>
                                <a:latin typeface="Cambria Math" panose="02040503050406030204" pitchFamily="18" charset="0"/>
                                <a:cs typeface="Calibri" panose="020F0502020204030204" pitchFamily="34" charset="0"/>
                              </a:rPr>
                              <m:t>−</m:t>
                            </m:r>
                            <m:r>
                              <a:rPr lang="en-GB" altLang="en-US" b="1" i="1" smtClean="0">
                                <a:solidFill>
                                  <a:schemeClr val="accent4">
                                    <a:lumMod val="75000"/>
                                  </a:schemeClr>
                                </a:solidFill>
                                <a:latin typeface="Cambria Math" panose="02040503050406030204" pitchFamily="18" charset="0"/>
                                <a:cs typeface="Calibri" panose="020F0502020204030204" pitchFamily="34" charset="0"/>
                              </a:rPr>
                              <m:t>(</m:t>
                            </m:r>
                            <m:r>
                              <a:rPr lang="en-GB" altLang="en-US" b="1" i="1" smtClean="0">
                                <a:solidFill>
                                  <a:schemeClr val="accent4">
                                    <a:lumMod val="75000"/>
                                  </a:schemeClr>
                                </a:solidFill>
                                <a:latin typeface="Cambria Math" panose="02040503050406030204" pitchFamily="18" charset="0"/>
                                <a:cs typeface="Calibri" panose="020F0502020204030204" pitchFamily="34" charset="0"/>
                              </a:rPr>
                              <m:t>𝒏</m:t>
                            </m:r>
                            <m:r>
                              <a:rPr lang="en-GB" altLang="en-US" b="1" i="1" smtClean="0">
                                <a:solidFill>
                                  <a:schemeClr val="accent4">
                                    <a:lumMod val="75000"/>
                                  </a:schemeClr>
                                </a:solidFill>
                                <a:latin typeface="Cambria Math" panose="02040503050406030204" pitchFamily="18" charset="0"/>
                                <a:cs typeface="Calibri" panose="020F0502020204030204" pitchFamily="34" charset="0"/>
                              </a:rPr>
                              <m:t>−</m:t>
                            </m:r>
                            <m:r>
                              <a:rPr lang="en-GB" altLang="en-US" b="1" i="1" smtClean="0">
                                <a:solidFill>
                                  <a:schemeClr val="accent4">
                                    <a:lumMod val="75000"/>
                                  </a:schemeClr>
                                </a:solidFill>
                                <a:latin typeface="Cambria Math" panose="02040503050406030204" pitchFamily="18" charset="0"/>
                                <a:cs typeface="Calibri" panose="020F0502020204030204" pitchFamily="34" charset="0"/>
                              </a:rPr>
                              <m:t>𝟏</m:t>
                            </m:r>
                            <m:r>
                              <a:rPr lang="en-GB" altLang="en-US" b="1" i="1" smtClean="0">
                                <a:solidFill>
                                  <a:schemeClr val="accent4">
                                    <a:lumMod val="75000"/>
                                  </a:schemeClr>
                                </a:solidFill>
                                <a:latin typeface="Cambria Math" panose="02040503050406030204" pitchFamily="18" charset="0"/>
                                <a:cs typeface="Calibri" panose="020F0502020204030204" pitchFamily="34" charset="0"/>
                              </a:rPr>
                              <m:t>)</m:t>
                            </m:r>
                          </m:e>
                          <m:sub>
                            <m:r>
                              <a:rPr lang="en-GB" altLang="en-US" b="1" i="1" smtClean="0">
                                <a:solidFill>
                                  <a:schemeClr val="accent4">
                                    <a:lumMod val="75000"/>
                                  </a:schemeClr>
                                </a:solidFill>
                                <a:latin typeface="Cambria Math" panose="02040503050406030204" pitchFamily="18" charset="0"/>
                                <a:cs typeface="Calibri" panose="020F0502020204030204" pitchFamily="34" charset="0"/>
                              </a:rPr>
                              <m:t>𝒚</m:t>
                            </m:r>
                          </m:sub>
                        </m:sSub>
                        <m:r>
                          <a:rPr lang="en-GB" altLang="en-US" b="1" i="1">
                            <a:solidFill>
                              <a:schemeClr val="tx1"/>
                            </a:solidFill>
                            <a:latin typeface="Cambria Math" panose="02040503050406030204" pitchFamily="18" charset="0"/>
                            <a:cs typeface="Calibri" panose="020F0502020204030204" pitchFamily="34" charset="0"/>
                          </a:rPr>
                          <m:t>]</m:t>
                        </m:r>
                      </m:e>
                    </m:nary>
                  </m:oMath>
                </a14:m>
                <a:endParaRPr lang="en-GB" altLang="en-US" dirty="0"/>
              </a:p>
              <a:p>
                <a:r>
                  <a:rPr lang="en-GB" altLang="en-US" dirty="0">
                    <a:latin typeface="Calibri" panose="020F0502020204030204" pitchFamily="34" charset="0"/>
                    <a:cs typeface="Calibri" panose="020F0502020204030204" pitchFamily="34" charset="0"/>
                  </a:rPr>
                  <a:t>							[Eq. (2) </a:t>
                </a:r>
                <a:r>
                  <a:rPr lang="en-GB" altLang="en-US" dirty="0">
                    <a:latin typeface="Calibri" panose="020F0502020204030204" pitchFamily="34" charset="0"/>
                    <a:cs typeface="Calibri" panose="020F0502020204030204" pitchFamily="34" charset="0"/>
                    <a:sym typeface="Wingdings" panose="05000000000000000000" pitchFamily="2" charset="2"/>
                  </a:rPr>
                  <a:t></a:t>
                </a:r>
                <a:r>
                  <a:rPr lang="en-GB" altLang="en-US" dirty="0">
                    <a:latin typeface="Calibri" panose="020F0502020204030204" pitchFamily="34" charset="0"/>
                    <a:cs typeface="Calibri" panose="020F0502020204030204" pitchFamily="34" charset="0"/>
                  </a:rPr>
                  <a:t>Eq. (2b)]</a:t>
                </a:r>
                <a:endParaRPr lang="en-GB" altLang="en-US" dirty="0"/>
              </a:p>
              <a:p>
                <a:pPr lvl="0"/>
                <a:r>
                  <a:rPr lang="en-US" altLang="en-US" b="1" i="1" dirty="0">
                    <a:solidFill>
                      <a:srgbClr val="7030A0"/>
                    </a:solidFill>
                    <a:latin typeface="Symbol" panose="05050102010706020507" pitchFamily="18" charset="2"/>
                    <a:cs typeface="Calibri" panose="020F0502020204030204" pitchFamily="34" charset="0"/>
                  </a:rPr>
                  <a:t>                            </a:t>
                </a:r>
                <a:r>
                  <a:rPr lang="en-US" altLang="en-US" b="1" i="1" dirty="0" err="1">
                    <a:solidFill>
                      <a:srgbClr val="7030A0"/>
                    </a:solidFill>
                    <a:latin typeface="Symbol" panose="05050102010706020507" pitchFamily="18" charset="2"/>
                    <a:cs typeface="Calibri" panose="020F0502020204030204" pitchFamily="34" charset="0"/>
                  </a:rPr>
                  <a:t>w</a:t>
                </a:r>
                <a:r>
                  <a:rPr lang="en-US" altLang="en-US" b="1" i="1" baseline="-25000" dirty="0" err="1">
                    <a:solidFill>
                      <a:srgbClr val="7030A0"/>
                    </a:solidFill>
                    <a:cs typeface="Calibri" panose="020F0502020204030204" pitchFamily="34" charset="0"/>
                  </a:rPr>
                  <a:t>x</a:t>
                </a:r>
                <a:r>
                  <a:rPr lang="en-US" altLang="en-US" b="1" i="1" dirty="0">
                    <a:cs typeface="Calibri" panose="020F0502020204030204" pitchFamily="34" charset="0"/>
                  </a:rPr>
                  <a:t> = </a:t>
                </a:r>
                <a14:m>
                  <m:oMath xmlns:m="http://schemas.openxmlformats.org/officeDocument/2006/math">
                    <m:f>
                      <m:fPr>
                        <m:ctrlPr>
                          <a:rPr lang="en-US" altLang="en-US" b="1" i="1">
                            <a:latin typeface="Cambria Math" panose="02040503050406030204" pitchFamily="18" charset="0"/>
                            <a:cs typeface="Calibri" panose="020F0502020204030204" pitchFamily="34" charset="0"/>
                          </a:rPr>
                        </m:ctrlPr>
                      </m:fPr>
                      <m:num>
                        <m:sSub>
                          <m:sSubPr>
                            <m:ctrlPr>
                              <a:rPr lang="en-US" altLang="en-US" b="1" i="1">
                                <a:latin typeface="Cambria Math" panose="02040503050406030204" pitchFamily="18" charset="0"/>
                                <a:cs typeface="Calibri" panose="020F0502020204030204" pitchFamily="34" charset="0"/>
                              </a:rPr>
                            </m:ctrlPr>
                          </m:sSubPr>
                          <m:e>
                            <m:sSub>
                              <m:sSubPr>
                                <m:ctrlPr>
                                  <a:rPr lang="en-GB" altLang="en-US" b="1" i="1" smtClean="0">
                                    <a:solidFill>
                                      <a:srgbClr val="FF0000"/>
                                    </a:solidFill>
                                    <a:latin typeface="Cambria Math" panose="02040503050406030204" pitchFamily="18" charset="0"/>
                                    <a:cs typeface="Calibri" panose="020F0502020204030204" pitchFamily="34" charset="0"/>
                                  </a:rPr>
                                </m:ctrlPr>
                              </m:sSubPr>
                              <m:e>
                                <m:r>
                                  <a:rPr lang="en-GB" altLang="en-US" b="1" i="1">
                                    <a:solidFill>
                                      <a:srgbClr val="FF0000"/>
                                    </a:solidFill>
                                    <a:latin typeface="Cambria Math" panose="02040503050406030204" pitchFamily="18" charset="0"/>
                                    <a:cs typeface="Calibri" panose="020F0502020204030204" pitchFamily="34" charset="0"/>
                                  </a:rPr>
                                  <m:t>(</m:t>
                                </m:r>
                                <m:r>
                                  <a:rPr lang="en-GB" altLang="en-US" b="1" i="1">
                                    <a:solidFill>
                                      <a:srgbClr val="FF0000"/>
                                    </a:solidFill>
                                    <a:latin typeface="Cambria Math" panose="02040503050406030204" pitchFamily="18" charset="0"/>
                                    <a:cs typeface="Calibri" panose="020F0502020204030204" pitchFamily="34" charset="0"/>
                                  </a:rPr>
                                  <m:t>𝒏</m:t>
                                </m:r>
                                <m:r>
                                  <a:rPr lang="en-GB" altLang="en-US" b="1" i="1">
                                    <a:solidFill>
                                      <a:srgbClr val="FF0000"/>
                                    </a:solidFill>
                                    <a:latin typeface="Cambria Math" panose="02040503050406030204" pitchFamily="18" charset="0"/>
                                    <a:cs typeface="Calibri" panose="020F0502020204030204" pitchFamily="34" charset="0"/>
                                  </a:rPr>
                                  <m:t>−</m:t>
                                </m:r>
                                <m:r>
                                  <a:rPr lang="en-GB" altLang="en-US" b="1" i="1">
                                    <a:solidFill>
                                      <a:srgbClr val="FF0000"/>
                                    </a:solidFill>
                                    <a:latin typeface="Cambria Math" panose="02040503050406030204" pitchFamily="18" charset="0"/>
                                    <a:cs typeface="Calibri" panose="020F0502020204030204" pitchFamily="34" charset="0"/>
                                  </a:rPr>
                                  <m:t>𝟏</m:t>
                                </m:r>
                                <m:r>
                                  <a:rPr lang="en-GB" altLang="en-US" b="1" i="1">
                                    <a:solidFill>
                                      <a:srgbClr val="FF0000"/>
                                    </a:solidFill>
                                    <a:latin typeface="Cambria Math" panose="02040503050406030204" pitchFamily="18" charset="0"/>
                                    <a:cs typeface="Calibri" panose="020F0502020204030204" pitchFamily="34" charset="0"/>
                                  </a:rPr>
                                  <m:t>)</m:t>
                                </m:r>
                              </m:e>
                              <m:sub>
                                <m:r>
                                  <a:rPr lang="en-GB" altLang="en-US" b="1" i="1">
                                    <a:solidFill>
                                      <a:srgbClr val="FF0000"/>
                                    </a:solidFill>
                                    <a:latin typeface="Cambria Math" panose="02040503050406030204" pitchFamily="18" charset="0"/>
                                    <a:cs typeface="Calibri" panose="020F0502020204030204" pitchFamily="34" charset="0"/>
                                  </a:rPr>
                                  <m:t>𝒛</m:t>
                                </m:r>
                              </m:sub>
                            </m:sSub>
                            <m:r>
                              <a:rPr lang="en-GB" altLang="en-US" b="1" i="1">
                                <a:latin typeface="Cambria Math" panose="02040503050406030204" pitchFamily="18" charset="0"/>
                                <a:cs typeface="Calibri" panose="020F0502020204030204" pitchFamily="34" charset="0"/>
                              </a:rPr>
                              <m:t>−</m:t>
                            </m:r>
                            <m:r>
                              <a:rPr lang="en-GB" altLang="en-US" b="1" i="1" smtClean="0">
                                <a:latin typeface="Cambria Math" panose="02040503050406030204" pitchFamily="18" charset="0"/>
                                <a:cs typeface="Calibri" panose="020F0502020204030204" pitchFamily="34" charset="0"/>
                              </a:rPr>
                              <m:t> </m:t>
                            </m:r>
                            <m:r>
                              <a:rPr lang="en-GB" altLang="en-US" b="1" i="1" smtClean="0">
                                <a:solidFill>
                                  <a:schemeClr val="accent4">
                                    <a:lumMod val="75000"/>
                                  </a:schemeClr>
                                </a:solidFill>
                                <a:latin typeface="Cambria Math" panose="02040503050406030204" pitchFamily="18" charset="0"/>
                                <a:cs typeface="Calibri" panose="020F0502020204030204" pitchFamily="34" charset="0"/>
                              </a:rPr>
                              <m:t>(</m:t>
                            </m:r>
                            <m:r>
                              <a:rPr lang="en-GB" altLang="en-US" b="1" i="1" smtClean="0">
                                <a:solidFill>
                                  <a:schemeClr val="accent4">
                                    <a:lumMod val="75000"/>
                                  </a:schemeClr>
                                </a:solidFill>
                                <a:latin typeface="Cambria Math" panose="02040503050406030204" pitchFamily="18" charset="0"/>
                                <a:cs typeface="Calibri" panose="020F0502020204030204" pitchFamily="34" charset="0"/>
                              </a:rPr>
                              <m:t>𝒏</m:t>
                            </m:r>
                            <m:r>
                              <a:rPr lang="en-GB" altLang="en-US" b="1" i="1" smtClean="0">
                                <a:solidFill>
                                  <a:schemeClr val="accent4">
                                    <a:lumMod val="75000"/>
                                  </a:schemeClr>
                                </a:solidFill>
                                <a:latin typeface="Cambria Math" panose="02040503050406030204" pitchFamily="18" charset="0"/>
                                <a:cs typeface="Calibri" panose="020F0502020204030204" pitchFamily="34" charset="0"/>
                              </a:rPr>
                              <m:t>−</m:t>
                            </m:r>
                            <m:r>
                              <a:rPr lang="en-GB" altLang="en-US" b="1" i="1" smtClean="0">
                                <a:solidFill>
                                  <a:schemeClr val="accent4">
                                    <a:lumMod val="75000"/>
                                  </a:schemeClr>
                                </a:solidFill>
                                <a:latin typeface="Cambria Math" panose="02040503050406030204" pitchFamily="18" charset="0"/>
                                <a:cs typeface="Calibri" panose="020F0502020204030204" pitchFamily="34" charset="0"/>
                              </a:rPr>
                              <m:t>𝟏</m:t>
                            </m:r>
                            <m:r>
                              <a:rPr lang="en-GB" altLang="en-US" b="1" i="1" smtClean="0">
                                <a:solidFill>
                                  <a:schemeClr val="accent4">
                                    <a:lumMod val="75000"/>
                                  </a:schemeClr>
                                </a:solidFill>
                                <a:latin typeface="Cambria Math" panose="02040503050406030204" pitchFamily="18" charset="0"/>
                                <a:cs typeface="Calibri" panose="020F0502020204030204" pitchFamily="34" charset="0"/>
                              </a:rPr>
                              <m:t>)</m:t>
                            </m:r>
                          </m:e>
                          <m:sub>
                            <m:r>
                              <a:rPr lang="en-GB" altLang="en-US" b="1" i="1" smtClean="0">
                                <a:solidFill>
                                  <a:schemeClr val="accent4">
                                    <a:lumMod val="75000"/>
                                  </a:schemeClr>
                                </a:solidFill>
                                <a:latin typeface="Cambria Math" panose="02040503050406030204" pitchFamily="18" charset="0"/>
                                <a:cs typeface="Calibri" panose="020F0502020204030204" pitchFamily="34" charset="0"/>
                              </a:rPr>
                              <m:t>𝒚</m:t>
                            </m:r>
                          </m:sub>
                        </m:sSub>
                        <m:r>
                          <a:rPr lang="en-GB" altLang="en-US" b="1" i="1">
                            <a:latin typeface="Cambria Math" panose="02040503050406030204" pitchFamily="18" charset="0"/>
                            <a:cs typeface="Calibri" panose="020F0502020204030204" pitchFamily="34" charset="0"/>
                          </a:rPr>
                          <m:t>+</m:t>
                        </m:r>
                        <m:nary>
                          <m:naryPr>
                            <m:chr m:val="∑"/>
                            <m:ctrlPr>
                              <a:rPr lang="en-GB" altLang="en-US" b="1" i="1">
                                <a:latin typeface="Cambria Math" panose="02040503050406030204" pitchFamily="18" charset="0"/>
                                <a:cs typeface="Calibri" panose="020F0502020204030204" pitchFamily="34" charset="0"/>
                              </a:rPr>
                            </m:ctrlPr>
                          </m:naryPr>
                          <m:sub>
                            <m:r>
                              <m:rPr>
                                <m:brk m:alnAt="23"/>
                              </m:rPr>
                              <a:rPr lang="en-GB" altLang="en-US" b="1" i="1">
                                <a:latin typeface="Cambria Math" panose="02040503050406030204" pitchFamily="18" charset="0"/>
                                <a:cs typeface="Calibri" panose="020F0502020204030204" pitchFamily="34" charset="0"/>
                              </a:rPr>
                              <m:t>𝒋</m:t>
                            </m:r>
                            <m:r>
                              <a:rPr lang="en-GB" altLang="en-US" b="1" i="1">
                                <a:latin typeface="Cambria Math" panose="02040503050406030204" pitchFamily="18" charset="0"/>
                                <a:cs typeface="Calibri" panose="020F0502020204030204" pitchFamily="34" charset="0"/>
                              </a:rPr>
                              <m:t>=</m:t>
                            </m:r>
                            <m:r>
                              <a:rPr lang="en-GB" altLang="en-US" b="1" i="1">
                                <a:latin typeface="Cambria Math" panose="02040503050406030204" pitchFamily="18" charset="0"/>
                                <a:cs typeface="Calibri" panose="020F0502020204030204" pitchFamily="34" charset="0"/>
                              </a:rPr>
                              <m:t>𝟏</m:t>
                            </m:r>
                          </m:sub>
                          <m:sup>
                            <m:r>
                              <a:rPr lang="en-GB" altLang="en-US" b="1" i="1" smtClean="0">
                                <a:latin typeface="Cambria Math" panose="02040503050406030204" pitchFamily="18" charset="0"/>
                                <a:cs typeface="Calibri" panose="020F0502020204030204" pitchFamily="34" charset="0"/>
                              </a:rPr>
                              <m:t>𝒋𝒎𝒂𝒙</m:t>
                            </m:r>
                          </m:sup>
                          <m:e>
                            <m:sSub>
                              <m:sSubPr>
                                <m:ctrlPr>
                                  <a:rPr lang="en-GB" altLang="en-US" b="1" i="1" smtClean="0">
                                    <a:solidFill>
                                      <a:schemeClr val="accent5">
                                        <a:lumMod val="75000"/>
                                      </a:schemeClr>
                                    </a:solidFill>
                                    <a:latin typeface="Cambria Math" panose="02040503050406030204" pitchFamily="18" charset="0"/>
                                    <a:cs typeface="Calibri" panose="020F0502020204030204" pitchFamily="34" charset="0"/>
                                  </a:rPr>
                                </m:ctrlPr>
                              </m:sSubPr>
                              <m:e>
                                <m:r>
                                  <a:rPr lang="en-GB" altLang="en-US" b="1" i="1">
                                    <a:solidFill>
                                      <a:schemeClr val="accent5">
                                        <a:lumMod val="75000"/>
                                      </a:schemeClr>
                                    </a:solidFill>
                                    <a:latin typeface="Cambria Math" panose="02040503050406030204" pitchFamily="18" charset="0"/>
                                    <a:cs typeface="Calibri" panose="020F0502020204030204" pitchFamily="34" charset="0"/>
                                  </a:rPr>
                                  <m:t>𝒘</m:t>
                                </m:r>
                              </m:e>
                              <m:sub>
                                <m:r>
                                  <a:rPr lang="en-GB" altLang="en-US" b="1" i="1">
                                    <a:solidFill>
                                      <a:schemeClr val="accent5">
                                        <a:lumMod val="75000"/>
                                      </a:schemeClr>
                                    </a:solidFill>
                                    <a:latin typeface="Cambria Math" panose="02040503050406030204" pitchFamily="18" charset="0"/>
                                    <a:cs typeface="Calibri" panose="020F0502020204030204" pitchFamily="34" charset="0"/>
                                  </a:rPr>
                                  <m:t>𝒋</m:t>
                                </m:r>
                              </m:sub>
                            </m:sSub>
                            <m:r>
                              <a:rPr lang="en-GB" altLang="en-US" b="1" i="1">
                                <a:latin typeface="Cambria Math" panose="02040503050406030204" pitchFamily="18" charset="0"/>
                                <a:cs typeface="Calibri" panose="020F0502020204030204" pitchFamily="34" charset="0"/>
                              </a:rPr>
                              <m:t>[</m:t>
                            </m:r>
                            <m:sSub>
                              <m:sSubPr>
                                <m:ctrlPr>
                                  <a:rPr lang="en-US" altLang="en-US" b="1" i="1">
                                    <a:latin typeface="Cambria Math" panose="02040503050406030204" pitchFamily="18" charset="0"/>
                                    <a:cs typeface="Calibri" panose="020F0502020204030204" pitchFamily="34" charset="0"/>
                                  </a:rPr>
                                </m:ctrlPr>
                              </m:sSubPr>
                              <m:e>
                                <m:sSub>
                                  <m:sSubPr>
                                    <m:ctrlPr>
                                      <a:rPr lang="en-GB" altLang="en-US" b="1" i="1" smtClean="0">
                                        <a:solidFill>
                                          <a:schemeClr val="accent4">
                                            <a:lumMod val="75000"/>
                                          </a:schemeClr>
                                        </a:solidFill>
                                        <a:latin typeface="Cambria Math" panose="02040503050406030204" pitchFamily="18" charset="0"/>
                                        <a:cs typeface="Calibri" panose="020F0502020204030204" pitchFamily="34" charset="0"/>
                                      </a:rPr>
                                    </m:ctrlPr>
                                  </m:sSubPr>
                                  <m:e>
                                    <m:r>
                                      <a:rPr lang="en-GB" altLang="en-US" b="1" i="1" smtClean="0">
                                        <a:solidFill>
                                          <a:schemeClr val="accent4">
                                            <a:lumMod val="75000"/>
                                          </a:schemeClr>
                                        </a:solidFill>
                                        <a:latin typeface="Cambria Math" panose="02040503050406030204" pitchFamily="18" charset="0"/>
                                        <a:cs typeface="Calibri" panose="020F0502020204030204" pitchFamily="34" charset="0"/>
                                      </a:rPr>
                                      <m:t>(</m:t>
                                    </m:r>
                                    <m:r>
                                      <a:rPr lang="en-GB" altLang="en-US" b="1" i="1" smtClean="0">
                                        <a:solidFill>
                                          <a:schemeClr val="accent4">
                                            <a:lumMod val="75000"/>
                                          </a:schemeClr>
                                        </a:solidFill>
                                        <a:latin typeface="Cambria Math" panose="02040503050406030204" pitchFamily="18" charset="0"/>
                                        <a:cs typeface="Calibri" panose="020F0502020204030204" pitchFamily="34" charset="0"/>
                                      </a:rPr>
                                      <m:t>𝒏</m:t>
                                    </m:r>
                                    <m:r>
                                      <a:rPr lang="en-GB" altLang="en-US" b="1" i="1" smtClean="0">
                                        <a:solidFill>
                                          <a:schemeClr val="accent4">
                                            <a:lumMod val="75000"/>
                                          </a:schemeClr>
                                        </a:solidFill>
                                        <a:latin typeface="Cambria Math" panose="02040503050406030204" pitchFamily="18" charset="0"/>
                                        <a:cs typeface="Calibri" panose="020F0502020204030204" pitchFamily="34" charset="0"/>
                                      </a:rPr>
                                      <m:t>−</m:t>
                                    </m:r>
                                    <m:r>
                                      <a:rPr lang="en-GB" altLang="en-US" b="1" i="1" smtClean="0">
                                        <a:solidFill>
                                          <a:schemeClr val="accent4">
                                            <a:lumMod val="75000"/>
                                          </a:schemeClr>
                                        </a:solidFill>
                                        <a:latin typeface="Cambria Math" panose="02040503050406030204" pitchFamily="18" charset="0"/>
                                        <a:cs typeface="Calibri" panose="020F0502020204030204" pitchFamily="34" charset="0"/>
                                      </a:rPr>
                                      <m:t>𝟏</m:t>
                                    </m:r>
                                    <m:r>
                                      <a:rPr lang="en-GB" altLang="en-US" b="1" i="1" smtClean="0">
                                        <a:solidFill>
                                          <a:schemeClr val="accent4">
                                            <a:lumMod val="75000"/>
                                          </a:schemeClr>
                                        </a:solidFill>
                                        <a:latin typeface="Cambria Math" panose="02040503050406030204" pitchFamily="18" charset="0"/>
                                        <a:cs typeface="Calibri" panose="020F0502020204030204" pitchFamily="34" charset="0"/>
                                      </a:rPr>
                                      <m:t>)</m:t>
                                    </m:r>
                                  </m:e>
                                  <m:sub>
                                    <m:r>
                                      <a:rPr lang="en-GB" altLang="en-US" b="1" i="1">
                                        <a:solidFill>
                                          <a:schemeClr val="accent4">
                                            <a:lumMod val="75000"/>
                                          </a:schemeClr>
                                        </a:solidFill>
                                        <a:latin typeface="Cambria Math" panose="02040503050406030204" pitchFamily="18" charset="0"/>
                                        <a:cs typeface="Calibri" panose="020F0502020204030204" pitchFamily="34" charset="0"/>
                                      </a:rPr>
                                      <m:t>𝒚</m:t>
                                    </m:r>
                                  </m:sub>
                                </m:sSub>
                                <m:r>
                                  <a:rPr lang="en-GB" altLang="en-US" b="1" i="1" smtClean="0">
                                    <a:latin typeface="Cambria Math" panose="02040503050406030204" pitchFamily="18" charset="0"/>
                                    <a:cs typeface="Calibri" panose="020F0502020204030204" pitchFamily="34" charset="0"/>
                                  </a:rPr>
                                  <m:t> </m:t>
                                </m:r>
                                <m:r>
                                  <a:rPr lang="en-GB" altLang="en-US" b="1" i="1">
                                    <a:latin typeface="Cambria Math" panose="02040503050406030204" pitchFamily="18" charset="0"/>
                                    <a:cs typeface="Calibri" panose="020F0502020204030204" pitchFamily="34" charset="0"/>
                                  </a:rPr>
                                  <m:t>−</m:t>
                                </m:r>
                                <m:r>
                                  <a:rPr lang="en-GB" altLang="en-US" b="1" i="1" smtClean="0">
                                    <a:latin typeface="Cambria Math" panose="02040503050406030204" pitchFamily="18" charset="0"/>
                                    <a:cs typeface="Calibri" panose="020F0502020204030204" pitchFamily="34" charset="0"/>
                                  </a:rPr>
                                  <m:t> </m:t>
                                </m:r>
                                <m:r>
                                  <a:rPr lang="en-GB" altLang="en-US" b="1" i="1" smtClean="0">
                                    <a:solidFill>
                                      <a:schemeClr val="accent5">
                                        <a:lumMod val="75000"/>
                                      </a:schemeClr>
                                    </a:solidFill>
                                    <a:latin typeface="Cambria Math" panose="02040503050406030204" pitchFamily="18" charset="0"/>
                                    <a:cs typeface="Calibri" panose="020F0502020204030204" pitchFamily="34" charset="0"/>
                                  </a:rPr>
                                  <m:t>(</m:t>
                                </m:r>
                                <m:r>
                                  <a:rPr lang="en-GB" altLang="en-US" b="1" i="1" smtClean="0">
                                    <a:solidFill>
                                      <a:schemeClr val="accent5">
                                        <a:lumMod val="75000"/>
                                      </a:schemeClr>
                                    </a:solidFill>
                                    <a:latin typeface="Cambria Math" panose="02040503050406030204" pitchFamily="18" charset="0"/>
                                    <a:cs typeface="Calibri" panose="020F0502020204030204" pitchFamily="34" charset="0"/>
                                  </a:rPr>
                                  <m:t>𝒏</m:t>
                                </m:r>
                                <m:r>
                                  <a:rPr lang="en-GB" altLang="en-US" b="1" i="1" smtClean="0">
                                    <a:solidFill>
                                      <a:schemeClr val="accent5">
                                        <a:lumMod val="75000"/>
                                      </a:schemeClr>
                                    </a:solidFill>
                                    <a:latin typeface="Cambria Math" panose="02040503050406030204" pitchFamily="18" charset="0"/>
                                    <a:cs typeface="Calibri" panose="020F0502020204030204" pitchFamily="34" charset="0"/>
                                  </a:rPr>
                                  <m:t>−</m:t>
                                </m:r>
                                <m:r>
                                  <a:rPr lang="en-GB" altLang="en-US" b="1" i="1" smtClean="0">
                                    <a:solidFill>
                                      <a:schemeClr val="accent5">
                                        <a:lumMod val="75000"/>
                                      </a:schemeClr>
                                    </a:solidFill>
                                    <a:latin typeface="Cambria Math" panose="02040503050406030204" pitchFamily="18" charset="0"/>
                                    <a:cs typeface="Calibri" panose="020F0502020204030204" pitchFamily="34" charset="0"/>
                                  </a:rPr>
                                  <m:t>𝟏</m:t>
                                </m:r>
                                <m:r>
                                  <a:rPr lang="en-GB" altLang="en-US" b="1" i="1" smtClean="0">
                                    <a:solidFill>
                                      <a:schemeClr val="accent5">
                                        <a:lumMod val="75000"/>
                                      </a:schemeClr>
                                    </a:solidFill>
                                    <a:latin typeface="Cambria Math" panose="02040503050406030204" pitchFamily="18" charset="0"/>
                                    <a:cs typeface="Calibri" panose="020F0502020204030204" pitchFamily="34" charset="0"/>
                                  </a:rPr>
                                  <m:t>)</m:t>
                                </m:r>
                              </m:e>
                              <m:sub>
                                <m:r>
                                  <a:rPr lang="en-GB" altLang="en-US" b="1" i="1" smtClean="0">
                                    <a:solidFill>
                                      <a:srgbClr val="0070C0"/>
                                    </a:solidFill>
                                    <a:latin typeface="Cambria Math" panose="02040503050406030204" pitchFamily="18" charset="0"/>
                                    <a:cs typeface="Calibri" panose="020F0502020204030204" pitchFamily="34" charset="0"/>
                                  </a:rPr>
                                  <m:t>𝒋</m:t>
                                </m:r>
                              </m:sub>
                            </m:sSub>
                            <m:r>
                              <a:rPr lang="en-GB" altLang="en-US" b="1" i="1">
                                <a:latin typeface="Cambria Math" panose="02040503050406030204" pitchFamily="18" charset="0"/>
                                <a:cs typeface="Calibri" panose="020F0502020204030204" pitchFamily="34" charset="0"/>
                              </a:rPr>
                              <m:t>]</m:t>
                            </m:r>
                          </m:e>
                        </m:nary>
                      </m:num>
                      <m:den>
                        <m:sSub>
                          <m:sSubPr>
                            <m:ctrlPr>
                              <a:rPr lang="en-US" altLang="en-US" b="1" i="1">
                                <a:latin typeface="Cambria Math" panose="02040503050406030204" pitchFamily="18" charset="0"/>
                                <a:cs typeface="Calibri" panose="020F0502020204030204" pitchFamily="34" charset="0"/>
                              </a:rPr>
                            </m:ctrlPr>
                          </m:sSubPr>
                          <m:e>
                            <m:r>
                              <a:rPr lang="en-GB" altLang="en-US" b="1" i="1" smtClean="0">
                                <a:solidFill>
                                  <a:srgbClr val="7030A0"/>
                                </a:solidFill>
                                <a:latin typeface="Cambria Math" panose="02040503050406030204" pitchFamily="18" charset="0"/>
                                <a:cs typeface="Calibri" panose="020F0502020204030204" pitchFamily="34" charset="0"/>
                              </a:rPr>
                              <m:t> </m:t>
                            </m:r>
                            <m:sSub>
                              <m:sSubPr>
                                <m:ctrlPr>
                                  <a:rPr lang="en-GB" altLang="en-US" b="1" i="1">
                                    <a:solidFill>
                                      <a:srgbClr val="7030A0"/>
                                    </a:solidFill>
                                    <a:latin typeface="Cambria Math" panose="02040503050406030204" pitchFamily="18" charset="0"/>
                                    <a:cs typeface="Calibri" panose="020F0502020204030204" pitchFamily="34" charset="0"/>
                                  </a:rPr>
                                </m:ctrlPr>
                              </m:sSubPr>
                              <m:e>
                                <m:d>
                                  <m:dPr>
                                    <m:ctrlPr>
                                      <a:rPr lang="en-GB" altLang="en-US" b="1" i="1">
                                        <a:solidFill>
                                          <a:srgbClr val="7030A0"/>
                                        </a:solidFill>
                                        <a:latin typeface="Cambria Math" panose="02040503050406030204" pitchFamily="18" charset="0"/>
                                        <a:cs typeface="Calibri" panose="020F0502020204030204" pitchFamily="34" charset="0"/>
                                      </a:rPr>
                                    </m:ctrlPr>
                                  </m:dPr>
                                  <m:e>
                                    <m:r>
                                      <a:rPr lang="en-GB" altLang="en-US" b="1" i="1">
                                        <a:solidFill>
                                          <a:srgbClr val="7030A0"/>
                                        </a:solidFill>
                                        <a:latin typeface="Cambria Math" panose="02040503050406030204" pitchFamily="18" charset="0"/>
                                        <a:cs typeface="Calibri" panose="020F0502020204030204" pitchFamily="34" charset="0"/>
                                      </a:rPr>
                                      <m:t>𝒏</m:t>
                                    </m:r>
                                    <m:r>
                                      <a:rPr lang="en-GB" altLang="en-US" b="1" i="1">
                                        <a:solidFill>
                                          <a:srgbClr val="7030A0"/>
                                        </a:solidFill>
                                        <a:latin typeface="Cambria Math" panose="02040503050406030204" pitchFamily="18" charset="0"/>
                                        <a:cs typeface="Calibri" panose="020F0502020204030204" pitchFamily="34" charset="0"/>
                                      </a:rPr>
                                      <m:t>−</m:t>
                                    </m:r>
                                    <m:r>
                                      <a:rPr lang="en-GB" altLang="en-US" b="1" i="1">
                                        <a:solidFill>
                                          <a:srgbClr val="7030A0"/>
                                        </a:solidFill>
                                        <a:latin typeface="Cambria Math" panose="02040503050406030204" pitchFamily="18" charset="0"/>
                                        <a:cs typeface="Calibri" panose="020F0502020204030204" pitchFamily="34" charset="0"/>
                                      </a:rPr>
                                      <m:t>𝟏</m:t>
                                    </m:r>
                                  </m:e>
                                </m:d>
                              </m:e>
                              <m:sub>
                                <m:r>
                                  <a:rPr lang="en-GB" altLang="en-US" b="1" i="1" smtClean="0">
                                    <a:solidFill>
                                      <a:srgbClr val="7030A0"/>
                                    </a:solidFill>
                                    <a:latin typeface="Cambria Math" panose="02040503050406030204" pitchFamily="18" charset="0"/>
                                    <a:cs typeface="Calibri" panose="020F0502020204030204" pitchFamily="34" charset="0"/>
                                  </a:rPr>
                                  <m:t>𝒙</m:t>
                                </m:r>
                              </m:sub>
                            </m:sSub>
                            <m:r>
                              <a:rPr lang="en-GB" altLang="en-US" b="1" i="1" smtClean="0">
                                <a:latin typeface="Cambria Math" panose="02040503050406030204" pitchFamily="18" charset="0"/>
                                <a:cs typeface="Calibri" panose="020F0502020204030204" pitchFamily="34" charset="0"/>
                              </a:rPr>
                              <m:t> </m:t>
                            </m:r>
                            <m:r>
                              <a:rPr lang="en-GB" altLang="en-US" b="1" i="1">
                                <a:latin typeface="Cambria Math" panose="02040503050406030204" pitchFamily="18" charset="0"/>
                                <a:cs typeface="Calibri" panose="020F0502020204030204" pitchFamily="34" charset="0"/>
                              </a:rPr>
                              <m:t>−</m:t>
                            </m:r>
                            <m:r>
                              <a:rPr lang="en-GB" altLang="en-US" b="1" i="1" smtClean="0">
                                <a:latin typeface="Cambria Math" panose="02040503050406030204" pitchFamily="18" charset="0"/>
                                <a:cs typeface="Calibri" panose="020F0502020204030204" pitchFamily="34" charset="0"/>
                              </a:rPr>
                              <m:t> </m:t>
                            </m:r>
                            <m:r>
                              <a:rPr lang="en-GB" altLang="en-US" b="1" i="1" smtClean="0">
                                <a:solidFill>
                                  <a:schemeClr val="accent4">
                                    <a:lumMod val="75000"/>
                                  </a:schemeClr>
                                </a:solidFill>
                                <a:latin typeface="Cambria Math" panose="02040503050406030204" pitchFamily="18" charset="0"/>
                                <a:cs typeface="Calibri" panose="020F0502020204030204" pitchFamily="34" charset="0"/>
                              </a:rPr>
                              <m:t>(</m:t>
                            </m:r>
                            <m:r>
                              <a:rPr lang="en-GB" altLang="en-US" b="1" i="1" smtClean="0">
                                <a:solidFill>
                                  <a:schemeClr val="accent4">
                                    <a:lumMod val="75000"/>
                                  </a:schemeClr>
                                </a:solidFill>
                                <a:latin typeface="Cambria Math" panose="02040503050406030204" pitchFamily="18" charset="0"/>
                                <a:cs typeface="Calibri" panose="020F0502020204030204" pitchFamily="34" charset="0"/>
                              </a:rPr>
                              <m:t>𝒏</m:t>
                            </m:r>
                            <m:r>
                              <a:rPr lang="en-GB" altLang="en-US" b="1" i="1" smtClean="0">
                                <a:solidFill>
                                  <a:schemeClr val="accent4">
                                    <a:lumMod val="75000"/>
                                  </a:schemeClr>
                                </a:solidFill>
                                <a:latin typeface="Cambria Math" panose="02040503050406030204" pitchFamily="18" charset="0"/>
                                <a:cs typeface="Calibri" panose="020F0502020204030204" pitchFamily="34" charset="0"/>
                              </a:rPr>
                              <m:t>−</m:t>
                            </m:r>
                            <m:r>
                              <a:rPr lang="en-GB" altLang="en-US" b="1" i="1" smtClean="0">
                                <a:solidFill>
                                  <a:schemeClr val="accent4">
                                    <a:lumMod val="75000"/>
                                  </a:schemeClr>
                                </a:solidFill>
                                <a:latin typeface="Cambria Math" panose="02040503050406030204" pitchFamily="18" charset="0"/>
                                <a:cs typeface="Calibri" panose="020F0502020204030204" pitchFamily="34" charset="0"/>
                              </a:rPr>
                              <m:t>𝟏</m:t>
                            </m:r>
                            <m:r>
                              <a:rPr lang="en-GB" altLang="en-US" b="1" i="1" smtClean="0">
                                <a:solidFill>
                                  <a:schemeClr val="accent4">
                                    <a:lumMod val="75000"/>
                                  </a:schemeClr>
                                </a:solidFill>
                                <a:latin typeface="Cambria Math" panose="02040503050406030204" pitchFamily="18" charset="0"/>
                                <a:cs typeface="Calibri" panose="020F0502020204030204" pitchFamily="34" charset="0"/>
                              </a:rPr>
                              <m:t>)</m:t>
                            </m:r>
                          </m:e>
                          <m:sub>
                            <m:r>
                              <a:rPr lang="en-GB" altLang="en-US" b="1" i="1" smtClean="0">
                                <a:solidFill>
                                  <a:schemeClr val="accent4">
                                    <a:lumMod val="75000"/>
                                  </a:schemeClr>
                                </a:solidFill>
                                <a:latin typeface="Cambria Math" panose="02040503050406030204" pitchFamily="18" charset="0"/>
                                <a:cs typeface="Calibri" panose="020F0502020204030204" pitchFamily="34" charset="0"/>
                              </a:rPr>
                              <m:t>𝒚</m:t>
                            </m:r>
                          </m:sub>
                        </m:sSub>
                      </m:den>
                    </m:f>
                  </m:oMath>
                </a14:m>
                <a:r>
                  <a:rPr kumimoji="0" lang="en-GB" altLang="en-US" sz="1800" b="0" i="0" u="none" strike="noStrike" cap="none" normalizeH="0" baseline="0" dirty="0">
                    <a:ln>
                      <a:noFill/>
                    </a:ln>
                    <a:solidFill>
                      <a:schemeClr val="tx1"/>
                    </a:solidFill>
                    <a:effectLst/>
                    <a:latin typeface="Arial" panose="020B0604020202020204" pitchFamily="34" charset="0"/>
                  </a:rPr>
                  <a:t>  	</a:t>
                </a:r>
                <a:r>
                  <a:rPr kumimoji="0" lang="en-GB" altLang="en-US"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[Eq. </a:t>
                </a:r>
                <a:r>
                  <a:rPr lang="en-GB" altLang="en-US" dirty="0">
                    <a:latin typeface="Calibri" panose="020F0502020204030204" pitchFamily="34" charset="0"/>
                    <a:cs typeface="Calibri" panose="020F0502020204030204" pitchFamily="34" charset="0"/>
                  </a:rPr>
                  <a:t>(3) </a:t>
                </a:r>
                <a:r>
                  <a:rPr lang="en-GB" altLang="en-US" dirty="0">
                    <a:latin typeface="Calibri" panose="020F0502020204030204" pitchFamily="34" charset="0"/>
                    <a:cs typeface="Calibri" panose="020F0502020204030204" pitchFamily="34" charset="0"/>
                    <a:sym typeface="Wingdings" panose="05000000000000000000" pitchFamily="2" charset="2"/>
                  </a:rPr>
                  <a:t></a:t>
                </a:r>
                <a:r>
                  <a:rPr lang="en-GB" altLang="en-US" dirty="0">
                    <a:latin typeface="Calibri" panose="020F0502020204030204" pitchFamily="34" charset="0"/>
                    <a:cs typeface="Calibri" panose="020F0502020204030204" pitchFamily="34" charset="0"/>
                  </a:rPr>
                  <a:t> </a:t>
                </a:r>
                <a:r>
                  <a:rPr kumimoji="0" lang="en-GB" altLang="en-US"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Eq. (3b)]</a:t>
                </a:r>
              </a:p>
            </p:txBody>
          </p:sp>
        </mc:Choice>
        <mc:Fallback xmlns="">
          <p:sp>
            <p:nvSpPr>
              <p:cNvPr id="18" name="Rectangle 1"/>
              <p:cNvSpPr>
                <a:spLocks noRot="1" noChangeAspect="1" noMove="1" noResize="1" noEditPoints="1" noAdjustHandles="1" noChangeArrowheads="1" noChangeShapeType="1" noTextEdit="1"/>
              </p:cNvSpPr>
              <p:nvPr/>
            </p:nvSpPr>
            <p:spPr bwMode="auto">
              <a:xfrm>
                <a:off x="208380" y="3850423"/>
                <a:ext cx="8882254" cy="2624436"/>
              </a:xfrm>
              <a:prstGeom prst="rect">
                <a:avLst/>
              </a:prstGeom>
              <a:blipFill>
                <a:blip r:embed="rId6"/>
                <a:stretch>
                  <a:fillRect l="-686" t="-930"/>
                </a:stretch>
              </a:blipFill>
              <a:ln>
                <a:noFill/>
              </a:ln>
              <a:effectLst/>
              <a:extLst/>
            </p:spPr>
            <p:txBody>
              <a:bodyPr/>
              <a:lstStyle/>
              <a:p>
                <a:r>
                  <a:rPr lang="fr-FR">
                    <a:noFill/>
                  </a:rPr>
                  <a:t> </a:t>
                </a:r>
              </a:p>
            </p:txBody>
          </p:sp>
        </mc:Fallback>
      </mc:AlternateContent>
      <p:sp>
        <p:nvSpPr>
          <p:cNvPr id="16" name="CustomShape 2">
            <a:extLst>
              <a:ext uri="{FF2B5EF4-FFF2-40B4-BE49-F238E27FC236}">
                <a16:creationId xmlns:a16="http://schemas.microsoft.com/office/drawing/2014/main" id="{09597698-CBE9-474D-B1CE-635A77E69728}"/>
              </a:ext>
            </a:extLst>
          </p:cNvPr>
          <p:cNvSpPr txBox="1">
            <a:spLocks/>
          </p:cNvSpPr>
          <p:nvPr/>
        </p:nvSpPr>
        <p:spPr>
          <a:xfrm>
            <a:off x="2114065" y="6473688"/>
            <a:ext cx="5415740" cy="306323"/>
          </a:xfrm>
          <a:prstGeom prst="rect">
            <a:avLst/>
          </a:prstGeom>
        </p:spPr>
        <p:style>
          <a:lnRef idx="0">
            <a:scrgbClr r="0" g="0" b="0"/>
          </a:lnRef>
          <a:fillRef idx="0">
            <a:scrgbClr r="0" g="0" b="0"/>
          </a:fillRef>
          <a:effectRef idx="0">
            <a:scrgbClr r="0" g="0" b="0"/>
          </a:effectRef>
          <a:fontRef idx="minor"/>
        </p:style>
        <p:txBody>
          <a:bodyPr wrap="square" lIns="90000" tIns="45000" rIns="90000" bIns="4500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t>DRD4 Collaboration Meeting, WG-2: CERN Oct 21-25 2024</a:t>
            </a:r>
          </a:p>
        </p:txBody>
      </p:sp>
    </p:spTree>
    <p:extLst>
      <p:ext uri="{BB962C8B-B14F-4D97-AF65-F5344CB8AC3E}">
        <p14:creationId xmlns:p14="http://schemas.microsoft.com/office/powerpoint/2010/main" val="36130984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additive="base">
                                        <p:cTn id="13" dur="500" fill="hold"/>
                                        <p:tgtEl>
                                          <p:spTgt spid="20"/>
                                        </p:tgtEl>
                                        <p:attrNameLst>
                                          <p:attrName>ppt_x</p:attrName>
                                        </p:attrNameLst>
                                      </p:cBhvr>
                                      <p:tavLst>
                                        <p:tav tm="0">
                                          <p:val>
                                            <p:strVal val="1+#ppt_w/2"/>
                                          </p:val>
                                        </p:tav>
                                        <p:tav tm="100000">
                                          <p:val>
                                            <p:strVal val="#ppt_x"/>
                                          </p:val>
                                        </p:tav>
                                      </p:tavLst>
                                    </p:anim>
                                    <p:anim calcmode="lin" valueType="num">
                                      <p:cBhvr additive="base">
                                        <p:cTn id="14"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fill="hold"/>
                                        <p:tgtEl>
                                          <p:spTgt spid="22"/>
                                        </p:tgtEl>
                                        <p:attrNameLst>
                                          <p:attrName>ppt_x</p:attrName>
                                        </p:attrNameLst>
                                      </p:cBhvr>
                                      <p:tavLst>
                                        <p:tav tm="0">
                                          <p:val>
                                            <p:strVal val="0-#ppt_w/2"/>
                                          </p:val>
                                        </p:tav>
                                        <p:tav tm="100000">
                                          <p:val>
                                            <p:strVal val="#ppt_x"/>
                                          </p:val>
                                        </p:tav>
                                      </p:tavLst>
                                    </p:anim>
                                    <p:anim calcmode="lin" valueType="num">
                                      <p:cBhvr additive="base">
                                        <p:cTn id="20" dur="500" fill="hold"/>
                                        <p:tgtEl>
                                          <p:spTgt spid="22"/>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2" fill="hold" grpId="0" nodeType="clickEffect">
                                  <p:stCondLst>
                                    <p:cond delay="0"/>
                                  </p:stCondLst>
                                  <p:childTnLst>
                                    <p:set>
                                      <p:cBhvr>
                                        <p:cTn id="24" dur="1" fill="hold">
                                          <p:stCondLst>
                                            <p:cond delay="0"/>
                                          </p:stCondLst>
                                        </p:cTn>
                                        <p:tgtEl>
                                          <p:spTgt spid="18"/>
                                        </p:tgtEl>
                                        <p:attrNameLst>
                                          <p:attrName>style.visibility</p:attrName>
                                        </p:attrNameLst>
                                      </p:cBhvr>
                                      <p:to>
                                        <p:strVal val="visible"/>
                                      </p:to>
                                    </p:set>
                                    <p:anim calcmode="lin" valueType="num">
                                      <p:cBhvr additive="base">
                                        <p:cTn id="25" dur="500" fill="hold"/>
                                        <p:tgtEl>
                                          <p:spTgt spid="18"/>
                                        </p:tgtEl>
                                        <p:attrNameLst>
                                          <p:attrName>ppt_x</p:attrName>
                                        </p:attrNameLst>
                                      </p:cBhvr>
                                      <p:tavLst>
                                        <p:tav tm="0">
                                          <p:val>
                                            <p:strVal val="1+#ppt_w/2"/>
                                          </p:val>
                                        </p:tav>
                                        <p:tav tm="100000">
                                          <p:val>
                                            <p:strVal val="#ppt_x"/>
                                          </p:val>
                                        </p:tav>
                                      </p:tavLst>
                                    </p:anim>
                                    <p:anim calcmode="lin" valueType="num">
                                      <p:cBhvr additive="base">
                                        <p:cTn id="26"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2" grpId="0"/>
      <p:bldP spid="18"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p:cNvSpPr txBox="1">
            <a:spLocks/>
          </p:cNvSpPr>
          <p:nvPr/>
        </p:nvSpPr>
        <p:spPr>
          <a:xfrm>
            <a:off x="293680" y="-32864"/>
            <a:ext cx="8736016" cy="624017"/>
          </a:xfrm>
          <a:prstGeom prst="rect">
            <a:avLst/>
          </a:prstGeom>
          <a:ln w="25400">
            <a:noFill/>
          </a:ln>
        </p:spPr>
        <p:txBody>
          <a:bodyPr wrap="square" lIns="0" tIns="0" rIns="0" bIns="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200000"/>
              </a:lnSpc>
              <a:spcBef>
                <a:spcPts val="1200"/>
              </a:spcBef>
              <a:spcAft>
                <a:spcPts val="1200"/>
              </a:spcAft>
            </a:pPr>
            <a:r>
              <a:rPr lang="fr-FR" sz="2400" b="1" dirty="0" err="1">
                <a:solidFill>
                  <a:srgbClr val="C00000"/>
                </a:solidFill>
                <a:effectLst>
                  <a:outerShdw blurRad="38100" dist="38100" dir="2700000" algn="tl">
                    <a:srgbClr val="000000">
                      <a:alpha val="43137"/>
                    </a:srgbClr>
                  </a:outerShdw>
                </a:effectLst>
              </a:rPr>
              <a:t>Refractive</a:t>
            </a:r>
            <a:r>
              <a:rPr lang="fr-FR" sz="2400" b="1" dirty="0">
                <a:solidFill>
                  <a:srgbClr val="C00000"/>
                </a:solidFill>
                <a:effectLst>
                  <a:outerShdw blurRad="38100" dist="38100" dir="2700000" algn="tl">
                    <a:srgbClr val="000000">
                      <a:alpha val="43137"/>
                    </a:srgbClr>
                  </a:outerShdw>
                </a:effectLst>
              </a:rPr>
              <a:t> index &amp; GWP ’</a:t>
            </a:r>
            <a:r>
              <a:rPr lang="fr-FR" sz="2400" b="1" dirty="0" err="1">
                <a:solidFill>
                  <a:srgbClr val="C00000"/>
                </a:solidFill>
                <a:effectLst>
                  <a:outerShdw blurRad="38100" dist="38100" dir="2700000" algn="tl">
                    <a:srgbClr val="000000">
                      <a:alpha val="43137"/>
                    </a:srgbClr>
                  </a:outerShdw>
                </a:effectLst>
              </a:rPr>
              <a:t>load</a:t>
            </a:r>
            <a:r>
              <a:rPr lang="fr-FR" sz="2400" b="1" dirty="0">
                <a:solidFill>
                  <a:srgbClr val="C00000"/>
                </a:solidFill>
                <a:effectLst>
                  <a:outerShdw blurRad="38100" dist="38100" dir="2700000" algn="tl">
                    <a:srgbClr val="000000">
                      <a:alpha val="43137"/>
                    </a:srgbClr>
                  </a:outerShdw>
                </a:effectLst>
              </a:rPr>
              <a:t>’ in a </a:t>
            </a:r>
            <a:r>
              <a:rPr lang="fr-FR" sz="2400" b="1" dirty="0" err="1">
                <a:solidFill>
                  <a:srgbClr val="C00000"/>
                </a:solidFill>
                <a:effectLst>
                  <a:outerShdw blurRad="38100" dist="38100" dir="2700000" algn="tl">
                    <a:srgbClr val="000000">
                      <a:alpha val="43137"/>
                    </a:srgbClr>
                  </a:outerShdw>
                </a:effectLst>
              </a:rPr>
              <a:t>Cherenkov</a:t>
            </a:r>
            <a:r>
              <a:rPr lang="fr-FR" sz="2400" b="1" dirty="0">
                <a:solidFill>
                  <a:srgbClr val="C00000"/>
                </a:solidFill>
                <a:effectLst>
                  <a:outerShdw blurRad="38100" dist="38100" dir="2700000" algn="tl">
                    <a:srgbClr val="000000">
                      <a:alpha val="43137"/>
                    </a:srgbClr>
                  </a:outerShdw>
                </a:effectLst>
              </a:rPr>
              <a:t> </a:t>
            </a:r>
            <a:r>
              <a:rPr lang="fr-FR" sz="2400" b="1" dirty="0" err="1">
                <a:solidFill>
                  <a:srgbClr val="C00000"/>
                </a:solidFill>
                <a:effectLst>
                  <a:outerShdw blurRad="38100" dist="38100" dir="2700000" algn="tl">
                    <a:srgbClr val="000000">
                      <a:alpha val="43137"/>
                    </a:srgbClr>
                  </a:outerShdw>
                </a:effectLst>
              </a:rPr>
              <a:t>Gas</a:t>
            </a:r>
            <a:r>
              <a:rPr lang="fr-FR" sz="2400" b="1" dirty="0">
                <a:solidFill>
                  <a:srgbClr val="C00000"/>
                </a:solidFill>
                <a:effectLst>
                  <a:outerShdw blurRad="38100" dist="38100" dir="2700000" algn="tl">
                    <a:srgbClr val="000000">
                      <a:alpha val="43137"/>
                    </a:srgbClr>
                  </a:outerShdw>
                </a:effectLst>
              </a:rPr>
              <a:t> </a:t>
            </a:r>
            <a:r>
              <a:rPr lang="fr-FR" sz="2400" b="1" dirty="0" err="1">
                <a:solidFill>
                  <a:srgbClr val="C00000"/>
                </a:solidFill>
                <a:effectLst>
                  <a:outerShdw blurRad="38100" dist="38100" dir="2700000" algn="tl">
                    <a:srgbClr val="000000">
                      <a:alpha val="43137"/>
                    </a:srgbClr>
                  </a:outerShdw>
                </a:effectLst>
              </a:rPr>
              <a:t>Radiator</a:t>
            </a:r>
            <a:endParaRPr lang="fr-FR" sz="2400" b="1" dirty="0">
              <a:solidFill>
                <a:srgbClr val="C00000"/>
              </a:solidFill>
              <a:effectLst>
                <a:outerShdw blurRad="38100" dist="38100" dir="2700000" algn="tl">
                  <a:srgbClr val="000000">
                    <a:alpha val="43137"/>
                  </a:srgbClr>
                </a:outerShdw>
              </a:effectLst>
            </a:endParaRPr>
          </a:p>
        </p:txBody>
      </p:sp>
      <p:grpSp>
        <p:nvGrpSpPr>
          <p:cNvPr id="14" name="Groupe 13"/>
          <p:cNvGrpSpPr/>
          <p:nvPr/>
        </p:nvGrpSpPr>
        <p:grpSpPr>
          <a:xfrm>
            <a:off x="6320790" y="618207"/>
            <a:ext cx="2708906" cy="2179948"/>
            <a:chOff x="6309360" y="1746621"/>
            <a:chExt cx="2708906" cy="2179948"/>
          </a:xfrm>
        </p:grpSpPr>
        <p:pic>
          <p:nvPicPr>
            <p:cNvPr id="9" name="Espace réservé pour une image  5" descr="cer-000168870.pdf and 67 more pages - Profile 1 - Microsoft​ Edge"/>
            <p:cNvPicPr>
              <a:picLocks noChangeAspect="1"/>
            </p:cNvPicPr>
            <p:nvPr/>
          </p:nvPicPr>
          <p:blipFill rotWithShape="1">
            <a:blip r:embed="rId2">
              <a:extLst>
                <a:ext uri="{28A0092B-C50C-407E-A947-70E740481C1C}">
                  <a14:useLocalDpi xmlns:a14="http://schemas.microsoft.com/office/drawing/2010/main" val="0"/>
                </a:ext>
              </a:extLst>
            </a:blip>
            <a:srcRect l="4083" t="8676" r="3372" b="7538"/>
            <a:stretch/>
          </p:blipFill>
          <p:spPr>
            <a:xfrm rot="5400000">
              <a:off x="6573839" y="1482142"/>
              <a:ext cx="2179948" cy="2708906"/>
            </a:xfrm>
            <a:prstGeom prst="rect">
              <a:avLst/>
            </a:prstGeom>
          </p:spPr>
        </p:pic>
        <p:sp>
          <p:nvSpPr>
            <p:cNvPr id="3" name="Rectangle 2"/>
            <p:cNvSpPr/>
            <p:nvPr/>
          </p:nvSpPr>
          <p:spPr>
            <a:xfrm rot="1094395">
              <a:off x="7997296" y="1812875"/>
              <a:ext cx="471994" cy="30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p:cNvSpPr/>
            <p:nvPr/>
          </p:nvSpPr>
          <p:spPr>
            <a:xfrm rot="1881276">
              <a:off x="6542677" y="3473519"/>
              <a:ext cx="471994" cy="30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Rectangle 12"/>
            <p:cNvSpPr/>
            <p:nvPr/>
          </p:nvSpPr>
          <p:spPr>
            <a:xfrm rot="20252787">
              <a:off x="8016828" y="3599430"/>
              <a:ext cx="471994" cy="30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5" name="Rectangle 1"/>
          <p:cNvSpPr>
            <a:spLocks noChangeArrowheads="1"/>
          </p:cNvSpPr>
          <p:nvPr/>
        </p:nvSpPr>
        <p:spPr bwMode="auto">
          <a:xfrm>
            <a:off x="235226" y="628318"/>
            <a:ext cx="6417847" cy="1415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150813"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r>
              <a:rPr lang="en-US" altLang="en-US" sz="2000"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3 large RICH detectors currently in operation at CERN: </a:t>
            </a:r>
          </a:p>
          <a:p>
            <a:pPr lvl="0" indent="0"/>
            <a:r>
              <a:rPr lang="en-US" altLang="en-US" sz="2000"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using </a:t>
            </a:r>
            <a:r>
              <a:rPr lang="en-US" altLang="en-US" sz="2000" b="1" dirty="0">
                <a:solidFill>
                  <a:srgbClr val="C00000"/>
                </a:solidFill>
                <a:latin typeface="Calibri" panose="020F0502020204030204" pitchFamily="34" charset="0"/>
                <a:ea typeface="Times New Roman" panose="02020603050405020304" pitchFamily="18" charset="0"/>
                <a:cs typeface="Calibri" panose="020F0502020204030204" pitchFamily="34" charset="0"/>
              </a:rPr>
              <a:t>saturated fluorocarbon </a:t>
            </a:r>
            <a:r>
              <a:rPr lang="en-US" altLang="en-US" sz="2000"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gas volumes: </a:t>
            </a:r>
          </a:p>
          <a:p>
            <a:pPr lvl="0" indent="0"/>
            <a:r>
              <a:rPr lang="en-US" altLang="en-US" sz="2000" b="1" dirty="0">
                <a:solidFill>
                  <a:srgbClr val="C00000"/>
                </a:solidFill>
                <a:latin typeface="Calibri" panose="020F0502020204030204" pitchFamily="34" charset="0"/>
                <a:ea typeface="Times New Roman" panose="02020603050405020304" pitchFamily="18" charset="0"/>
                <a:cs typeface="Calibri" panose="020F0502020204030204" pitchFamily="34" charset="0"/>
              </a:rPr>
              <a:t>C</a:t>
            </a:r>
            <a:r>
              <a:rPr lang="en-US" altLang="en-US" sz="2000" b="1" baseline="-30000" dirty="0">
                <a:solidFill>
                  <a:srgbClr val="C00000"/>
                </a:solidFill>
                <a:latin typeface="Calibri" panose="020F0502020204030204" pitchFamily="34" charset="0"/>
                <a:ea typeface="Times New Roman" panose="02020603050405020304" pitchFamily="18" charset="0"/>
                <a:cs typeface="Calibri" panose="020F0502020204030204" pitchFamily="34" charset="0"/>
              </a:rPr>
              <a:t>4</a:t>
            </a:r>
            <a:r>
              <a:rPr lang="en-US" altLang="en-US" sz="2000" b="1" dirty="0">
                <a:solidFill>
                  <a:srgbClr val="C00000"/>
                </a:solidFill>
                <a:latin typeface="Calibri" panose="020F0502020204030204" pitchFamily="34" charset="0"/>
                <a:ea typeface="Times New Roman" panose="02020603050405020304" pitchFamily="18" charset="0"/>
                <a:cs typeface="Calibri" panose="020F0502020204030204" pitchFamily="34" charset="0"/>
              </a:rPr>
              <a:t>F</a:t>
            </a:r>
            <a:r>
              <a:rPr lang="en-US" altLang="en-US" sz="2000" b="1" baseline="-30000" dirty="0">
                <a:solidFill>
                  <a:srgbClr val="C00000"/>
                </a:solidFill>
                <a:latin typeface="Calibri" panose="020F0502020204030204" pitchFamily="34" charset="0"/>
                <a:ea typeface="Times New Roman" panose="02020603050405020304" pitchFamily="18" charset="0"/>
                <a:cs typeface="Calibri" panose="020F0502020204030204" pitchFamily="34" charset="0"/>
              </a:rPr>
              <a:t>10</a:t>
            </a:r>
            <a:r>
              <a:rPr lang="en-US" altLang="en-US" sz="2000"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 (COMPASS: 100m</a:t>
            </a:r>
            <a:r>
              <a:rPr lang="en-US" altLang="en-US" sz="2000" b="1" baseline="30000" dirty="0">
                <a:solidFill>
                  <a:srgbClr val="0070C0"/>
                </a:solidFill>
                <a:latin typeface="Calibri" panose="020F0502020204030204" pitchFamily="34" charset="0"/>
                <a:ea typeface="Times New Roman" panose="02020603050405020304" pitchFamily="18" charset="0"/>
                <a:cs typeface="Calibri" panose="020F0502020204030204" pitchFamily="34" charset="0"/>
              </a:rPr>
              <a:t>3</a:t>
            </a:r>
            <a:r>
              <a:rPr lang="en-US" altLang="en-US" sz="2000"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 </a:t>
            </a:r>
            <a:r>
              <a:rPr lang="en-US" altLang="en-US" sz="2000" b="1" dirty="0" err="1">
                <a:solidFill>
                  <a:srgbClr val="0070C0"/>
                </a:solidFill>
                <a:latin typeface="Calibri" panose="020F0502020204030204" pitchFamily="34" charset="0"/>
                <a:ea typeface="Times New Roman" panose="02020603050405020304" pitchFamily="18" charset="0"/>
                <a:cs typeface="Calibri" panose="020F0502020204030204" pitchFamily="34" charset="0"/>
              </a:rPr>
              <a:t>LHCb</a:t>
            </a:r>
            <a:r>
              <a:rPr lang="en-US" altLang="en-US" sz="2000"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 RICH 1: 4m</a:t>
            </a:r>
            <a:r>
              <a:rPr lang="en-US" altLang="en-US" sz="2000" b="1" baseline="30000" dirty="0">
                <a:solidFill>
                  <a:srgbClr val="0070C0"/>
                </a:solidFill>
                <a:latin typeface="Calibri" panose="020F0502020204030204" pitchFamily="34" charset="0"/>
                <a:ea typeface="Times New Roman" panose="02020603050405020304" pitchFamily="18" charset="0"/>
                <a:cs typeface="Calibri" panose="020F0502020204030204" pitchFamily="34" charset="0"/>
              </a:rPr>
              <a:t>3</a:t>
            </a:r>
            <a:r>
              <a:rPr lang="en-US" altLang="en-US" sz="2000"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 </a:t>
            </a:r>
            <a:r>
              <a:rPr lang="en-US" altLang="en-US" sz="2000" b="1" i="1" dirty="0">
                <a:solidFill>
                  <a:srgbClr val="C00000"/>
                </a:solidFill>
                <a:latin typeface="Calibri" panose="020F0502020204030204" pitchFamily="34" charset="0"/>
                <a:ea typeface="Times New Roman" panose="02020603050405020304" pitchFamily="18" charset="0"/>
                <a:cs typeface="Calibri" panose="020F0502020204030204" pitchFamily="34" charset="0"/>
              </a:rPr>
              <a:t>GWP</a:t>
            </a:r>
            <a:r>
              <a:rPr lang="en-US" altLang="en-US" sz="2000" b="1" i="1" baseline="-25000" dirty="0">
                <a:solidFill>
                  <a:srgbClr val="C00000"/>
                </a:solidFill>
                <a:latin typeface="Calibri" panose="020F0502020204030204" pitchFamily="34" charset="0"/>
                <a:ea typeface="Times New Roman" panose="02020603050405020304" pitchFamily="18" charset="0"/>
                <a:cs typeface="Calibri" panose="020F0502020204030204" pitchFamily="34" charset="0"/>
              </a:rPr>
              <a:t>20</a:t>
            </a:r>
            <a:r>
              <a:rPr lang="en-US" altLang="en-US" sz="2000" b="1" i="1" dirty="0">
                <a:solidFill>
                  <a:srgbClr val="C00000"/>
                </a:solidFill>
                <a:latin typeface="Calibri" panose="020F0502020204030204" pitchFamily="34" charset="0"/>
                <a:ea typeface="Times New Roman" panose="02020603050405020304" pitchFamily="18" charset="0"/>
                <a:cs typeface="Calibri" panose="020F0502020204030204" pitchFamily="34" charset="0"/>
              </a:rPr>
              <a:t> = 4880</a:t>
            </a:r>
            <a:r>
              <a:rPr lang="en-US" altLang="en-US" sz="2000"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a:t>
            </a:r>
          </a:p>
          <a:p>
            <a:pPr lvl="0" indent="0"/>
            <a:r>
              <a:rPr lang="en-US" altLang="en-US" sz="2000" b="1" dirty="0">
                <a:solidFill>
                  <a:srgbClr val="C00000"/>
                </a:solidFill>
                <a:latin typeface="Calibri" panose="020F0502020204030204" pitchFamily="34" charset="0"/>
                <a:ea typeface="Times New Roman" panose="02020603050405020304" pitchFamily="18" charset="0"/>
                <a:cs typeface="Calibri" panose="020F0502020204030204" pitchFamily="34" charset="0"/>
              </a:rPr>
              <a:t>CF</a:t>
            </a:r>
            <a:r>
              <a:rPr lang="en-US" altLang="en-US" sz="2000" b="1" baseline="-30000" dirty="0">
                <a:solidFill>
                  <a:srgbClr val="C00000"/>
                </a:solidFill>
                <a:latin typeface="Calibri" panose="020F0502020204030204" pitchFamily="34" charset="0"/>
                <a:ea typeface="Times New Roman" panose="02020603050405020304" pitchFamily="18" charset="0"/>
                <a:cs typeface="Calibri" panose="020F0502020204030204" pitchFamily="34" charset="0"/>
              </a:rPr>
              <a:t>4</a:t>
            </a:r>
            <a:r>
              <a:rPr lang="en-US" altLang="en-US" sz="2000"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 (</a:t>
            </a:r>
            <a:r>
              <a:rPr lang="en-US" altLang="en-US" sz="2000" b="1" dirty="0" err="1">
                <a:solidFill>
                  <a:srgbClr val="0070C0"/>
                </a:solidFill>
                <a:latin typeface="Calibri" panose="020F0502020204030204" pitchFamily="34" charset="0"/>
                <a:ea typeface="Times New Roman" panose="02020603050405020304" pitchFamily="18" charset="0"/>
                <a:cs typeface="Calibri" panose="020F0502020204030204" pitchFamily="34" charset="0"/>
              </a:rPr>
              <a:t>LHCb</a:t>
            </a:r>
            <a:r>
              <a:rPr lang="en-US" altLang="en-US" sz="2000"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 RICH 2: 100m</a:t>
            </a:r>
            <a:r>
              <a:rPr lang="en-US" altLang="en-US" sz="2000" b="1" baseline="30000" dirty="0">
                <a:solidFill>
                  <a:srgbClr val="0070C0"/>
                </a:solidFill>
                <a:latin typeface="Calibri" panose="020F0502020204030204" pitchFamily="34" charset="0"/>
                <a:ea typeface="Times New Roman" panose="02020603050405020304" pitchFamily="18" charset="0"/>
                <a:cs typeface="Calibri" panose="020F0502020204030204" pitchFamily="34" charset="0"/>
              </a:rPr>
              <a:t>3</a:t>
            </a:r>
            <a:r>
              <a:rPr lang="en-US" altLang="en-US" sz="2000"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 </a:t>
            </a:r>
            <a:r>
              <a:rPr lang="en-US" altLang="en-US" sz="2000" b="1" i="1" dirty="0">
                <a:solidFill>
                  <a:srgbClr val="C00000"/>
                </a:solidFill>
                <a:latin typeface="Calibri" panose="020F0502020204030204" pitchFamily="34" charset="0"/>
                <a:ea typeface="Times New Roman" panose="02020603050405020304" pitchFamily="18" charset="0"/>
                <a:cs typeface="Calibri" panose="020F0502020204030204" pitchFamily="34" charset="0"/>
              </a:rPr>
              <a:t>GWP</a:t>
            </a:r>
            <a:r>
              <a:rPr lang="en-US" altLang="en-US" sz="2000" b="1" i="1" baseline="-25000" dirty="0">
                <a:solidFill>
                  <a:srgbClr val="C00000"/>
                </a:solidFill>
                <a:latin typeface="Calibri" panose="020F0502020204030204" pitchFamily="34" charset="0"/>
                <a:ea typeface="Times New Roman" panose="02020603050405020304" pitchFamily="18" charset="0"/>
                <a:cs typeface="Calibri" panose="020F0502020204030204" pitchFamily="34" charset="0"/>
              </a:rPr>
              <a:t>20</a:t>
            </a:r>
            <a:r>
              <a:rPr lang="en-US" altLang="en-US" sz="2000" b="1" i="1" dirty="0">
                <a:solidFill>
                  <a:srgbClr val="C00000"/>
                </a:solidFill>
                <a:latin typeface="Calibri" panose="020F0502020204030204" pitchFamily="34" charset="0"/>
                <a:ea typeface="Times New Roman" panose="02020603050405020304" pitchFamily="18" charset="0"/>
                <a:cs typeface="Calibri" panose="020F0502020204030204" pitchFamily="34" charset="0"/>
              </a:rPr>
              <a:t> = 6870</a:t>
            </a:r>
          </a:p>
          <a:p>
            <a:pPr marR="0" lvl="0" indent="0" algn="l" defTabSz="914400" rtl="0" eaLnBrk="0" fontAlgn="base" latinLnBrk="0" hangingPunct="0">
              <a:lnSpc>
                <a:spcPct val="100000"/>
              </a:lnSpc>
              <a:spcBef>
                <a:spcPct val="0"/>
              </a:spcBef>
              <a:spcAft>
                <a:spcPct val="0"/>
              </a:spcAft>
              <a:buClrTx/>
              <a:buSzTx/>
              <a:tabLst/>
            </a:pPr>
            <a:endParaRPr kumimoji="0" lang="en-GB" altLang="en-US" sz="600" b="0" i="0" u="none" strike="noStrike" cap="none" normalizeH="0" baseline="0" dirty="0">
              <a:ln>
                <a:noFill/>
              </a:ln>
              <a:solidFill>
                <a:schemeClr val="tx1"/>
              </a:solidFill>
              <a:effectLst/>
              <a:latin typeface="Arial" panose="020B0604020202020204" pitchFamily="34" charset="0"/>
            </a:endParaRPr>
          </a:p>
        </p:txBody>
      </p:sp>
      <mc:AlternateContent xmlns:mc="http://schemas.openxmlformats.org/markup-compatibility/2006">
        <mc:Choice xmlns:a14="http://schemas.microsoft.com/office/drawing/2010/main" Requires="a14">
          <p:sp>
            <p:nvSpPr>
              <p:cNvPr id="19" name="Rectangle 1"/>
              <p:cNvSpPr>
                <a:spLocks noChangeArrowheads="1"/>
              </p:cNvSpPr>
              <p:nvPr/>
            </p:nvSpPr>
            <p:spPr bwMode="auto">
              <a:xfrm>
                <a:off x="171632" y="1995300"/>
                <a:ext cx="9075055" cy="1855123"/>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50813"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l" defTabSz="914400" rtl="0" eaLnBrk="0" fontAlgn="base" latinLnBrk="0" hangingPunct="0">
                  <a:lnSpc>
                    <a:spcPct val="100000"/>
                  </a:lnSpc>
                  <a:spcBef>
                    <a:spcPct val="0"/>
                  </a:spcBef>
                  <a:spcAft>
                    <a:spcPct val="0"/>
                  </a:spcAft>
                  <a:buClrTx/>
                  <a:buSzTx/>
                  <a:tabLst/>
                </a:pP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A Cherenkov radiator vessel of vol</a:t>
                </a:r>
                <a:r>
                  <a:rPr lang="en-US" altLang="en-US" sz="2000" b="1"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ume</a:t>
                </a: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1"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V(m</a:t>
                </a:r>
                <a:r>
                  <a:rPr kumimoji="0" lang="en-US" altLang="en-US" sz="2000" b="1" i="1" u="none" strike="noStrike" cap="none" normalizeH="0" baseline="3000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3</a:t>
                </a:r>
                <a:r>
                  <a:rPr kumimoji="0" lang="en-US" altLang="en-US" sz="2000" b="1" i="1"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a:t>
                </a:r>
                <a:r>
                  <a:rPr kumimoji="0" lang="en-US" altLang="en-US" sz="2000" b="1" i="0"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filled with </a:t>
                </a:r>
              </a:p>
              <a:p>
                <a:pPr marR="0" lvl="0" indent="0" algn="l" defTabSz="914400" rtl="0" eaLnBrk="0" fontAlgn="base" latinLnBrk="0" hangingPunct="0">
                  <a:lnSpc>
                    <a:spcPct val="100000"/>
                  </a:lnSpc>
                  <a:spcBef>
                    <a:spcPct val="0"/>
                  </a:spcBef>
                  <a:spcAft>
                    <a:spcPct val="0"/>
                  </a:spcAft>
                  <a:buClrTx/>
                  <a:buSzTx/>
                  <a:tabLst/>
                </a:pP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a blend of gases of densities </a:t>
                </a:r>
                <a:r>
                  <a:rPr kumimoji="0" lang="en-US" altLang="en-US" sz="2000" b="1" i="1" u="none" strike="noStrike" cap="none" normalizeH="0" baseline="0" dirty="0" err="1">
                    <a:ln>
                      <a:noFill/>
                    </a:ln>
                    <a:solidFill>
                      <a:srgbClr val="7030A0"/>
                    </a:solidFill>
                    <a:effectLst/>
                    <a:latin typeface="Symbol" panose="05050102010706020507" pitchFamily="18" charset="2"/>
                    <a:ea typeface="Times New Roman" panose="02020603050405020304" pitchFamily="18" charset="0"/>
                    <a:cs typeface="Calibri" panose="020F0502020204030204" pitchFamily="34" charset="0"/>
                  </a:rPr>
                  <a:t>r</a:t>
                </a:r>
                <a:r>
                  <a:rPr kumimoji="0" lang="en-US" altLang="en-US" sz="2000" b="1" i="1" u="none" strike="noStrike" cap="none" normalizeH="0" baseline="-30000" dirty="0" err="1">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i</a:t>
                </a:r>
                <a:r>
                  <a:rPr kumimoji="0" lang="en-US" altLang="en-US" sz="2000" b="1" i="0"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1"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(kgm</a:t>
                </a:r>
                <a:r>
                  <a:rPr kumimoji="0" lang="en-US" altLang="en-US" sz="2000" b="1" i="1" u="none" strike="noStrike" cap="none" normalizeH="0" baseline="3000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-3</a:t>
                </a:r>
                <a:r>
                  <a:rPr kumimoji="0" lang="en-US" altLang="en-US" sz="2000" b="1" i="1"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a:t>
                </a:r>
                <a:r>
                  <a:rPr kumimoji="0" lang="en-US" altLang="en-US" sz="2000" b="1" i="0"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 </a:t>
                </a:r>
              </a:p>
              <a:p>
                <a:pPr marR="0" lvl="0" indent="0" algn="l" defTabSz="914400" rtl="0" eaLnBrk="0" fontAlgn="base" latinLnBrk="0" hangingPunct="0">
                  <a:lnSpc>
                    <a:spcPct val="100000"/>
                  </a:lnSpc>
                  <a:spcBef>
                    <a:spcPct val="0"/>
                  </a:spcBef>
                  <a:spcAft>
                    <a:spcPct val="0"/>
                  </a:spcAft>
                  <a:buClrTx/>
                  <a:buSzTx/>
                  <a:tabLst/>
                </a:pPr>
                <a:r>
                  <a:rPr lang="en-US" altLang="en-US" sz="2000" b="1"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fractional </a:t>
                </a: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concentrations</a:t>
                </a:r>
                <a:r>
                  <a:rPr kumimoji="0" lang="en-US" altLang="en-US" sz="2000" b="1" i="0" u="none" strike="noStrike" cap="none" normalizeH="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1" u="none" strike="noStrike" cap="none" normalizeH="0" baseline="0" dirty="0" err="1">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w</a:t>
                </a:r>
                <a:r>
                  <a:rPr kumimoji="0" lang="en-US" altLang="en-US" sz="2000" b="1" i="1" u="none" strike="noStrike" cap="none" normalizeH="0" baseline="-30000" dirty="0" err="1">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i</a:t>
                </a:r>
                <a:r>
                  <a:rPr kumimoji="0" lang="en-US" altLang="en-US" sz="2000" b="1" i="1"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and individual </a:t>
                </a:r>
                <a:r>
                  <a:rPr kumimoji="0" lang="en-US" altLang="en-US" sz="2000" b="1" i="1" u="none" strike="noStrike" cap="none" normalizeH="0" baseline="0" dirty="0" err="1">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GWP</a:t>
                </a:r>
                <a:r>
                  <a:rPr kumimoji="0" lang="en-US" altLang="en-US" sz="2000" b="1" i="1" u="none" strike="noStrike" cap="none" normalizeH="0" baseline="-30000" dirty="0" err="1">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i</a:t>
                </a: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 </a:t>
                </a:r>
                <a:r>
                  <a:rPr lang="en-US" altLang="en-US" sz="2000" b="1"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a:t>
                </a:r>
                <a:r>
                  <a:rPr lang="en-US" altLang="en-US" sz="2000" b="1" dirty="0" err="1">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tonnes</a:t>
                </a:r>
                <a:r>
                  <a:rPr lang="en-US" altLang="en-US" sz="2000" b="1"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 CO</a:t>
                </a:r>
                <a:r>
                  <a:rPr lang="en-US" altLang="en-US" sz="2000" b="1" baseline="-25000"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2</a:t>
                </a:r>
                <a:r>
                  <a:rPr lang="en-US" altLang="en-US" sz="2000" b="1"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 eq.) </a:t>
                </a:r>
                <a:endPar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endParaRPr>
              </a:p>
              <a:p>
                <a:pPr marR="0" lvl="0" indent="0" algn="l" defTabSz="914400" rtl="0" eaLnBrk="0" fontAlgn="base" latinLnBrk="0" hangingPunct="0">
                  <a:lnSpc>
                    <a:spcPct val="100000"/>
                  </a:lnSpc>
                  <a:spcBef>
                    <a:spcPct val="0"/>
                  </a:spcBef>
                  <a:spcAft>
                    <a:spcPct val="0"/>
                  </a:spcAft>
                  <a:buClrTx/>
                  <a:buSzTx/>
                  <a:tabLst/>
                </a:pPr>
                <a:r>
                  <a:rPr lang="en-US" altLang="en-US" sz="2000" b="1"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h</a:t>
                </a: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as a GWP environmental “load” (</a:t>
                </a:r>
                <a:r>
                  <a:rPr lang="en-US" altLang="en-US" sz="2000" b="1"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&amp; </a:t>
                </a: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release potential) </a:t>
                </a:r>
                <a:r>
                  <a:rPr kumimoji="0" lang="en-US" altLang="en-US" sz="2000" b="1" i="1"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L </a:t>
                </a: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given by:</a:t>
                </a:r>
                <a:endParaRPr kumimoji="0" lang="en-GB" altLang="en-US" sz="2000" b="1" i="0" u="none" strike="noStrike" cap="none" normalizeH="0" baseline="0" dirty="0">
                  <a:ln>
                    <a:noFill/>
                  </a:ln>
                  <a:solidFill>
                    <a:schemeClr val="accent6">
                      <a:lumMod val="75000"/>
                    </a:schemeClr>
                  </a:solidFill>
                  <a:effectLst/>
                  <a:latin typeface="Calibri" panose="020F0502020204030204" pitchFamily="34" charset="0"/>
                  <a:cs typeface="Calibri" panose="020F0502020204030204" pitchFamily="34" charset="0"/>
                </a:endParaRPr>
              </a:p>
              <a:p>
                <a:pPr indent="0"/>
                <a14:m>
                  <m:oMath xmlns:m="http://schemas.openxmlformats.org/officeDocument/2006/math">
                    <m:r>
                      <a:rPr kumimoji="0" lang="en-GB" altLang="en-US" sz="2400" b="1" i="1" u="none" strike="noStrike" cap="none" normalizeH="0" baseline="0" smtClean="0">
                        <a:ln>
                          <a:noFill/>
                        </a:ln>
                        <a:solidFill>
                          <a:schemeClr val="accent6">
                            <a:lumMod val="75000"/>
                          </a:schemeClr>
                        </a:solidFill>
                        <a:effectLst/>
                        <a:latin typeface="Cambria Math" panose="02040503050406030204" pitchFamily="18" charset="0"/>
                        <a:ea typeface="Times New Roman" panose="02020603050405020304" pitchFamily="18" charset="0"/>
                      </a:rPr>
                      <m:t>        </m:t>
                    </m:r>
                    <m:r>
                      <a:rPr kumimoji="0" lang="en-GB" altLang="en-US" sz="2400" b="1" i="1" u="none" strike="noStrike" cap="none" normalizeH="0" baseline="0" smtClean="0">
                        <a:ln>
                          <a:noFill/>
                        </a:ln>
                        <a:solidFill>
                          <a:srgbClr val="7030A0"/>
                        </a:solidFill>
                        <a:effectLst/>
                        <a:latin typeface="Cambria Math" panose="02040503050406030204" pitchFamily="18" charset="0"/>
                        <a:ea typeface="Times New Roman" panose="02020603050405020304" pitchFamily="18" charset="0"/>
                      </a:rPr>
                      <m:t>𝑳</m:t>
                    </m:r>
                    <m:r>
                      <a:rPr kumimoji="0" lang="pt-BR" altLang="en-US" sz="2400" b="1" i="1" u="none" strike="noStrike" cap="none" normalizeH="0" baseline="0" smtClean="0">
                        <a:ln>
                          <a:noFill/>
                        </a:ln>
                        <a:solidFill>
                          <a:schemeClr val="accent6">
                            <a:lumMod val="75000"/>
                          </a:schemeClr>
                        </a:solidFill>
                        <a:effectLst/>
                        <a:latin typeface="Cambria Math" panose="02040503050406030204" pitchFamily="18" charset="0"/>
                        <a:ea typeface="Times New Roman" panose="02020603050405020304" pitchFamily="18" charset="0"/>
                      </a:rPr>
                      <m:t>=</m:t>
                    </m:r>
                    <m:f>
                      <m:fPr>
                        <m:ctrlPr>
                          <a:rPr kumimoji="0" lang="pt-BR" altLang="en-US" sz="2400" b="1" i="1" u="none" strike="noStrike" cap="none" normalizeH="0" baseline="0" smtClean="0">
                            <a:ln>
                              <a:noFill/>
                            </a:ln>
                            <a:solidFill>
                              <a:schemeClr val="accent6">
                                <a:lumMod val="75000"/>
                              </a:schemeClr>
                            </a:solidFill>
                            <a:effectLst/>
                            <a:latin typeface="Cambria Math" panose="02040503050406030204" pitchFamily="18" charset="0"/>
                          </a:rPr>
                        </m:ctrlPr>
                      </m:fPr>
                      <m:num>
                        <m:r>
                          <a:rPr kumimoji="0" lang="en-GB" altLang="en-US" sz="2400" b="1" i="1" u="none" strike="noStrike" cap="none" normalizeH="0" baseline="0" smtClean="0">
                            <a:ln>
                              <a:noFill/>
                            </a:ln>
                            <a:solidFill>
                              <a:schemeClr val="accent6">
                                <a:lumMod val="75000"/>
                              </a:schemeClr>
                            </a:solidFill>
                            <a:effectLst/>
                            <a:latin typeface="Cambria Math" panose="02040503050406030204" pitchFamily="18" charset="0"/>
                          </a:rPr>
                          <m:t>𝑽</m:t>
                        </m:r>
                      </m:num>
                      <m:den>
                        <m:r>
                          <a:rPr kumimoji="0" lang="en-GB" altLang="en-US" sz="2400" b="1" i="1" u="none" strike="noStrike" cap="none" normalizeH="0" baseline="0" smtClean="0">
                            <a:ln>
                              <a:noFill/>
                            </a:ln>
                            <a:solidFill>
                              <a:schemeClr val="accent6">
                                <a:lumMod val="75000"/>
                              </a:schemeClr>
                            </a:solidFill>
                            <a:effectLst/>
                            <a:latin typeface="Cambria Math" panose="02040503050406030204" pitchFamily="18" charset="0"/>
                          </a:rPr>
                          <m:t>𝟏𝟎𝟎𝟎</m:t>
                        </m:r>
                      </m:den>
                    </m:f>
                    <m:nary>
                      <m:naryPr>
                        <m:chr m:val="∑"/>
                        <m:ctrlPr>
                          <a:rPr kumimoji="0" lang="pt-BR" altLang="en-US" sz="2400" b="1" i="1" u="none" strike="noStrike" cap="none" normalizeH="0" baseline="0" smtClean="0">
                            <a:ln>
                              <a:noFill/>
                            </a:ln>
                            <a:solidFill>
                              <a:schemeClr val="accent6">
                                <a:lumMod val="75000"/>
                              </a:schemeClr>
                            </a:solidFill>
                            <a:effectLst/>
                            <a:latin typeface="Cambria Math" panose="02040503050406030204" pitchFamily="18" charset="0"/>
                            <a:ea typeface="Times New Roman" panose="02020603050405020304" pitchFamily="18" charset="0"/>
                          </a:rPr>
                        </m:ctrlPr>
                      </m:naryPr>
                      <m:sub>
                        <m:r>
                          <m:rPr>
                            <m:brk m:alnAt="23"/>
                          </m:rPr>
                          <a:rPr kumimoji="0" lang="en-GB" altLang="en-US" sz="2400" b="1" i="1" u="none" strike="noStrike" cap="none" normalizeH="0" baseline="0" smtClean="0">
                            <a:ln>
                              <a:noFill/>
                            </a:ln>
                            <a:solidFill>
                              <a:schemeClr val="accent6">
                                <a:lumMod val="75000"/>
                              </a:schemeClr>
                            </a:solidFill>
                            <a:effectLst/>
                            <a:latin typeface="Cambria Math" panose="02040503050406030204" pitchFamily="18" charset="0"/>
                            <a:ea typeface="Times New Roman" panose="02020603050405020304" pitchFamily="18" charset="0"/>
                          </a:rPr>
                          <m:t>𝒊</m:t>
                        </m:r>
                      </m:sub>
                      <m:sup/>
                      <m:e>
                        <m:sSup>
                          <m:sSupPr>
                            <m:ctrlPr>
                              <a:rPr kumimoji="0" lang="pt-BR" altLang="en-US" sz="2400" b="1" i="1" u="none" strike="noStrike" cap="none" normalizeH="0" baseline="0" smtClean="0">
                                <a:ln>
                                  <a:noFill/>
                                </a:ln>
                                <a:solidFill>
                                  <a:schemeClr val="accent6">
                                    <a:lumMod val="75000"/>
                                  </a:schemeClr>
                                </a:solidFill>
                                <a:effectLst/>
                                <a:latin typeface="Cambria Math" panose="02040503050406030204" pitchFamily="18" charset="0"/>
                                <a:ea typeface="Times New Roman" panose="02020603050405020304" pitchFamily="18" charset="0"/>
                              </a:rPr>
                            </m:ctrlPr>
                          </m:sSupPr>
                          <m:e>
                            <m:r>
                              <a:rPr kumimoji="0" lang="en-GB" altLang="en-US" sz="2400" b="1" i="1" u="none" strike="noStrike" cap="none" normalizeH="0" baseline="0" smtClean="0">
                                <a:ln>
                                  <a:noFill/>
                                </a:ln>
                                <a:solidFill>
                                  <a:schemeClr val="accent6">
                                    <a:lumMod val="75000"/>
                                  </a:schemeClr>
                                </a:solidFill>
                                <a:effectLst/>
                                <a:latin typeface="Cambria Math" panose="02040503050406030204" pitchFamily="18" charset="0"/>
                                <a:ea typeface="Times New Roman" panose="02020603050405020304" pitchFamily="18" charset="0"/>
                              </a:rPr>
                              <m:t>(</m:t>
                            </m:r>
                            <m:r>
                              <a:rPr kumimoji="0" lang="en-GB" altLang="en-US" sz="2400" b="1" i="1" u="none" strike="noStrike" cap="none" normalizeH="0" baseline="0" smtClean="0">
                                <a:ln>
                                  <a:noFill/>
                                </a:ln>
                                <a:solidFill>
                                  <a:schemeClr val="accent6">
                                    <a:lumMod val="75000"/>
                                  </a:schemeClr>
                                </a:solidFill>
                                <a:effectLst/>
                                <a:latin typeface="Cambria Math" panose="02040503050406030204" pitchFamily="18" charset="0"/>
                                <a:ea typeface="Times New Roman" panose="02020603050405020304" pitchFamily="18" charset="0"/>
                              </a:rPr>
                              <m:t>𝒘𝒊</m:t>
                            </m:r>
                            <m:r>
                              <a:rPr kumimoji="0" lang="en-GB" altLang="en-US" sz="2400" b="1" i="1" u="none" strike="noStrike" cap="none" normalizeH="0" baseline="0" smtClean="0">
                                <a:ln>
                                  <a:noFill/>
                                </a:ln>
                                <a:solidFill>
                                  <a:schemeClr val="accent6">
                                    <a:lumMod val="75000"/>
                                  </a:schemeClr>
                                </a:solidFill>
                                <a:effectLst/>
                                <a:latin typeface="Cambria Math" panose="02040503050406030204" pitchFamily="18" charset="0"/>
                                <a:ea typeface="Times New Roman" panose="02020603050405020304" pitchFamily="18" charset="0"/>
                              </a:rPr>
                              <m:t>.</m:t>
                            </m:r>
                            <m:r>
                              <m:rPr>
                                <m:nor/>
                              </m:rPr>
                              <a:rPr lang="en-US" altLang="en-US" sz="2400" b="1" i="1" dirty="0">
                                <a:solidFill>
                                  <a:schemeClr val="accent6">
                                    <a:lumMod val="50000"/>
                                  </a:schemeClr>
                                </a:solidFill>
                                <a:latin typeface="Symbol" panose="05050102010706020507" pitchFamily="18" charset="2"/>
                                <a:ea typeface="Times New Roman" panose="02020603050405020304" pitchFamily="18" charset="0"/>
                              </a:rPr>
                              <m:t>r</m:t>
                            </m:r>
                            <m:r>
                              <a:rPr lang="en-GB" altLang="en-US" sz="2400" b="1" i="1" baseline="-25000">
                                <a:solidFill>
                                  <a:schemeClr val="accent6">
                                    <a:lumMod val="75000"/>
                                  </a:schemeClr>
                                </a:solidFill>
                                <a:latin typeface="Cambria Math" panose="02040503050406030204" pitchFamily="18" charset="0"/>
                                <a:ea typeface="Times New Roman" panose="02020603050405020304" pitchFamily="18" charset="0"/>
                              </a:rPr>
                              <m:t>𝒊</m:t>
                            </m:r>
                            <m:r>
                              <a:rPr kumimoji="0" lang="en-GB" altLang="en-US" sz="2400" b="1" i="1" u="none" strike="noStrike" cap="none" normalizeH="0" baseline="0" smtClean="0">
                                <a:ln>
                                  <a:noFill/>
                                </a:ln>
                                <a:solidFill>
                                  <a:schemeClr val="accent6">
                                    <a:lumMod val="75000"/>
                                  </a:schemeClr>
                                </a:solidFill>
                                <a:effectLst/>
                                <a:latin typeface="Cambria Math" panose="02040503050406030204" pitchFamily="18" charset="0"/>
                                <a:ea typeface="Times New Roman" panose="02020603050405020304" pitchFamily="18" charset="0"/>
                              </a:rPr>
                              <m:t> .</m:t>
                            </m:r>
                            <m:r>
                              <a:rPr kumimoji="0" lang="en-GB" altLang="en-US" sz="2400" b="1" i="1" u="none" strike="noStrike" cap="none" normalizeH="0" baseline="0" smtClean="0">
                                <a:ln>
                                  <a:noFill/>
                                </a:ln>
                                <a:solidFill>
                                  <a:schemeClr val="accent6">
                                    <a:lumMod val="75000"/>
                                  </a:schemeClr>
                                </a:solidFill>
                                <a:effectLst/>
                                <a:latin typeface="Cambria Math" panose="02040503050406030204" pitchFamily="18" charset="0"/>
                                <a:ea typeface="Times New Roman" panose="02020603050405020304" pitchFamily="18" charset="0"/>
                              </a:rPr>
                              <m:t>𝑮𝑾𝑷𝒊</m:t>
                            </m:r>
                          </m:e>
                          <m:sup/>
                        </m:sSup>
                      </m:e>
                    </m:nary>
                  </m:oMath>
                </a14:m>
                <a:r>
                  <a:rPr kumimoji="0" lang="en-US" altLang="en-US" sz="2000" b="1" i="0" u="none" strike="noStrike" cap="none" normalizeH="0" baseline="0" dirty="0">
                    <a:ln>
                      <a:noFill/>
                    </a:ln>
                    <a:solidFill>
                      <a:schemeClr val="accent6">
                        <a:lumMod val="75000"/>
                      </a:schemeClr>
                    </a:solidFill>
                    <a:effectLst/>
                    <a:latin typeface="+mj-lt"/>
                    <a:ea typeface="Times New Roman" panose="02020603050405020304" pitchFamily="18" charset="0"/>
                  </a:rPr>
                  <a:t>)	</a:t>
                </a:r>
                <a:r>
                  <a:rPr lang="en-US" altLang="en-US" sz="2000" b="1" dirty="0">
                    <a:solidFill>
                      <a:schemeClr val="accent6">
                        <a:lumMod val="75000"/>
                      </a:schemeClr>
                    </a:solidFill>
                    <a:ea typeface="Times New Roman" panose="02020603050405020304" pitchFamily="18" charset="0"/>
                  </a:rPr>
                  <a:t>(</a:t>
                </a:r>
                <a:r>
                  <a:rPr lang="en-US" altLang="en-US" sz="2000" b="1" dirty="0" err="1">
                    <a:solidFill>
                      <a:schemeClr val="accent6">
                        <a:lumMod val="75000"/>
                      </a:schemeClr>
                    </a:solidFill>
                    <a:ea typeface="Times New Roman" panose="02020603050405020304" pitchFamily="18" charset="0"/>
                  </a:rPr>
                  <a:t>tonnes</a:t>
                </a:r>
                <a:r>
                  <a:rPr lang="en-US" altLang="en-US" sz="2000" b="1" dirty="0">
                    <a:solidFill>
                      <a:schemeClr val="accent6">
                        <a:lumMod val="75000"/>
                      </a:schemeClr>
                    </a:solidFill>
                    <a:ea typeface="Times New Roman" panose="02020603050405020304" pitchFamily="18" charset="0"/>
                  </a:rPr>
                  <a:t> CO</a:t>
                </a:r>
                <a:r>
                  <a:rPr lang="en-US" altLang="en-US" sz="2000" b="1" baseline="-25000" dirty="0">
                    <a:solidFill>
                      <a:schemeClr val="accent6">
                        <a:lumMod val="75000"/>
                      </a:schemeClr>
                    </a:solidFill>
                    <a:ea typeface="Times New Roman" panose="02020603050405020304" pitchFamily="18" charset="0"/>
                  </a:rPr>
                  <a:t>2</a:t>
                </a:r>
                <a:r>
                  <a:rPr lang="en-US" altLang="en-US" sz="2000" b="1" dirty="0">
                    <a:solidFill>
                      <a:schemeClr val="accent6">
                        <a:lumMod val="75000"/>
                      </a:schemeClr>
                    </a:solidFill>
                    <a:ea typeface="Times New Roman" panose="02020603050405020304" pitchFamily="18" charset="0"/>
                  </a:rPr>
                  <a:t> eq.)           </a:t>
                </a:r>
                <a:r>
                  <a:rPr lang="en-US" altLang="en-US" sz="2000" b="1" dirty="0">
                    <a:ea typeface="Times New Roman" panose="02020603050405020304" pitchFamily="18" charset="0"/>
                  </a:rPr>
                  <a:t>[Eq. (1)]</a:t>
                </a:r>
                <a:endParaRPr kumimoji="0" lang="en-GB" altLang="en-US" sz="1400" b="0" i="0" u="none" strike="noStrike" cap="none" normalizeH="0" baseline="0" dirty="0">
                  <a:ln>
                    <a:noFill/>
                  </a:ln>
                  <a:effectLst/>
                </a:endParaRPr>
              </a:p>
            </p:txBody>
          </p:sp>
        </mc:Choice>
        <mc:Fallback>
          <p:sp>
            <p:nvSpPr>
              <p:cNvPr id="19" name="Rectangle 1"/>
              <p:cNvSpPr>
                <a:spLocks noRot="1" noChangeAspect="1" noMove="1" noResize="1" noEditPoints="1" noAdjustHandles="1" noChangeArrowheads="1" noChangeShapeType="1" noTextEdit="1"/>
              </p:cNvSpPr>
              <p:nvPr/>
            </p:nvSpPr>
            <p:spPr bwMode="auto">
              <a:xfrm>
                <a:off x="171632" y="1995300"/>
                <a:ext cx="9075055" cy="1855123"/>
              </a:xfrm>
              <a:prstGeom prst="rect">
                <a:avLst/>
              </a:prstGeom>
              <a:blipFill>
                <a:blip r:embed="rId3"/>
                <a:stretch>
                  <a:fillRect l="-672" t="-1311" b="-328"/>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Rectangle 1"/>
              <p:cNvSpPr>
                <a:spLocks noChangeArrowheads="1"/>
              </p:cNvSpPr>
              <p:nvPr/>
            </p:nvSpPr>
            <p:spPr bwMode="auto">
              <a:xfrm>
                <a:off x="147444" y="3879639"/>
                <a:ext cx="12541709" cy="819391"/>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50813"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l" defTabSz="914400" rtl="0" eaLnBrk="0" fontAlgn="base" latinLnBrk="0" hangingPunct="0">
                  <a:lnSpc>
                    <a:spcPct val="100000"/>
                  </a:lnSpc>
                  <a:spcBef>
                    <a:spcPct val="0"/>
                  </a:spcBef>
                  <a:spcAft>
                    <a:spcPct val="0"/>
                  </a:spcAft>
                  <a:buClrTx/>
                  <a:buSzTx/>
                  <a:tabLst/>
                </a:pPr>
                <a:r>
                  <a:rPr lang="en-GB" altLang="en-US" sz="2000" b="1" dirty="0">
                    <a:solidFill>
                      <a:srgbClr val="7030A0"/>
                    </a:solidFill>
                    <a:latin typeface="Calibri" panose="020F0502020204030204" pitchFamily="34" charset="0"/>
                    <a:ea typeface="Times New Roman" panose="02020603050405020304" pitchFamily="18" charset="0"/>
                    <a:cs typeface="Calibri" panose="020F0502020204030204" pitchFamily="34" charset="0"/>
                  </a:rPr>
                  <a:t>The c</a:t>
                </a:r>
                <a:r>
                  <a:rPr kumimoji="0" lang="en-GB" altLang="en-US" sz="2000" b="1" i="0"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orresponding </a:t>
                </a:r>
                <a:r>
                  <a:rPr kumimoji="0" lang="en-US" altLang="en-US" sz="2000" b="1" i="0"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radiator gas mixture</a:t>
                </a:r>
                <a:r>
                  <a:rPr kumimoji="0" lang="en-US" altLang="en-US" sz="2000" b="1" i="0" u="none" strike="noStrike" cap="none" normalizeH="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 </a:t>
                </a:r>
                <a:r>
                  <a:rPr lang="en-US" altLang="en-US" sz="2000" b="1" dirty="0">
                    <a:solidFill>
                      <a:srgbClr val="7030A0"/>
                    </a:solidFill>
                    <a:latin typeface="Calibri" panose="020F0502020204030204" pitchFamily="34" charset="0"/>
                    <a:ea typeface="Times New Roman" panose="02020603050405020304" pitchFamily="18" charset="0"/>
                    <a:cs typeface="Calibri" panose="020F0502020204030204" pitchFamily="34" charset="0"/>
                  </a:rPr>
                  <a:t>refractivity </a:t>
                </a:r>
                <a:r>
                  <a:rPr kumimoji="0" lang="en-US" altLang="en-US" sz="2000" b="1" i="0"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is given by :  </a:t>
                </a:r>
              </a:p>
              <a:p>
                <a:pPr indent="0"/>
                <a:r>
                  <a:rPr lang="en-GB" altLang="en-US" sz="2000" b="1" dirty="0">
                    <a:solidFill>
                      <a:srgbClr val="7030A0"/>
                    </a:solidFill>
                  </a:rPr>
                  <a:t>		</a:t>
                </a:r>
                <a14:m>
                  <m:oMath xmlns:m="http://schemas.openxmlformats.org/officeDocument/2006/math">
                    <m:r>
                      <m:rPr>
                        <m:nor/>
                      </m:rPr>
                      <a:rPr lang="en-GB" altLang="en-US" sz="2400" b="1" i="1">
                        <a:solidFill>
                          <a:srgbClr val="7030A0"/>
                        </a:solidFill>
                        <a:latin typeface="Cambria Math" panose="02040503050406030204" pitchFamily="18" charset="0"/>
                        <a:ea typeface="Times New Roman" panose="02020603050405020304" pitchFamily="18" charset="0"/>
                      </a:rPr>
                      <m:t>(</m:t>
                    </m:r>
                    <m:r>
                      <m:rPr>
                        <m:nor/>
                      </m:rPr>
                      <a:rPr lang="en-GB" altLang="en-US" sz="2400" b="1" i="1">
                        <a:solidFill>
                          <a:srgbClr val="7030A0"/>
                        </a:solidFill>
                        <a:latin typeface="Cambria Math" panose="02040503050406030204" pitchFamily="18" charset="0"/>
                        <a:ea typeface="Times New Roman" panose="02020603050405020304" pitchFamily="18" charset="0"/>
                      </a:rPr>
                      <m:t>n</m:t>
                    </m:r>
                    <m:r>
                      <m:rPr>
                        <m:nor/>
                      </m:rPr>
                      <a:rPr lang="en-GB" altLang="en-US" sz="2400" b="1" i="1">
                        <a:solidFill>
                          <a:srgbClr val="7030A0"/>
                        </a:solidFill>
                        <a:latin typeface="Cambria Math" panose="02040503050406030204" pitchFamily="18" charset="0"/>
                        <a:ea typeface="Times New Roman" panose="02020603050405020304" pitchFamily="18" charset="0"/>
                      </a:rPr>
                      <m:t>−1)</m:t>
                    </m:r>
                    <m:r>
                      <a:rPr lang="en-GB" altLang="en-US" sz="2400" b="1" i="1" baseline="-25000" smtClean="0">
                        <a:solidFill>
                          <a:srgbClr val="7030A0"/>
                        </a:solidFill>
                        <a:latin typeface="Cambria Math" panose="02040503050406030204" pitchFamily="18" charset="0"/>
                        <a:ea typeface="Times New Roman" panose="02020603050405020304" pitchFamily="18" charset="0"/>
                      </a:rPr>
                      <m:t>𝒓𝒂𝒅</m:t>
                    </m:r>
                    <m:r>
                      <a:rPr lang="en-GB" altLang="en-US" sz="2400" b="1" i="1" smtClean="0">
                        <a:solidFill>
                          <a:srgbClr val="7030A0"/>
                        </a:solidFill>
                        <a:latin typeface="Cambria Math" panose="02040503050406030204" pitchFamily="18" charset="0"/>
                        <a:ea typeface="Times New Roman" panose="02020603050405020304" pitchFamily="18" charset="0"/>
                      </a:rPr>
                      <m:t> </m:t>
                    </m:r>
                    <m:r>
                      <a:rPr lang="pt-BR" altLang="en-US" sz="2400" b="1" i="1">
                        <a:solidFill>
                          <a:srgbClr val="7030A0"/>
                        </a:solidFill>
                        <a:latin typeface="Cambria Math" panose="02040503050406030204" pitchFamily="18" charset="0"/>
                        <a:ea typeface="Times New Roman" panose="02020603050405020304" pitchFamily="18" charset="0"/>
                      </a:rPr>
                      <m:t>=</m:t>
                    </m:r>
                    <m:nary>
                      <m:naryPr>
                        <m:chr m:val="∑"/>
                        <m:ctrlPr>
                          <a:rPr lang="pt-BR" altLang="en-US" sz="2400" b="1" i="1" smtClean="0">
                            <a:solidFill>
                              <a:srgbClr val="7030A0"/>
                            </a:solidFill>
                            <a:latin typeface="Cambria Math" panose="02040503050406030204" pitchFamily="18" charset="0"/>
                            <a:ea typeface="Times New Roman" panose="02020603050405020304" pitchFamily="18" charset="0"/>
                          </a:rPr>
                        </m:ctrlPr>
                      </m:naryPr>
                      <m:sub>
                        <m:r>
                          <m:rPr>
                            <m:brk m:alnAt="23"/>
                          </m:rPr>
                          <a:rPr lang="en-GB" altLang="en-US" sz="2400" b="1" i="1">
                            <a:solidFill>
                              <a:srgbClr val="7030A0"/>
                            </a:solidFill>
                            <a:latin typeface="Cambria Math" panose="02040503050406030204" pitchFamily="18" charset="0"/>
                            <a:ea typeface="Times New Roman" panose="02020603050405020304" pitchFamily="18" charset="0"/>
                          </a:rPr>
                          <m:t>𝒊</m:t>
                        </m:r>
                      </m:sub>
                      <m:sup/>
                      <m:e>
                        <m:sSup>
                          <m:sSupPr>
                            <m:ctrlPr>
                              <a:rPr lang="pt-BR" altLang="en-US" sz="2400" b="1" i="1">
                                <a:solidFill>
                                  <a:srgbClr val="7030A0"/>
                                </a:solidFill>
                                <a:latin typeface="Cambria Math" panose="02040503050406030204" pitchFamily="18" charset="0"/>
                                <a:ea typeface="Times New Roman" panose="02020603050405020304" pitchFamily="18" charset="0"/>
                              </a:rPr>
                            </m:ctrlPr>
                          </m:sSupPr>
                          <m:e>
                            <m:r>
                              <a:rPr lang="en-GB" altLang="en-US" sz="2400" b="1" i="1">
                                <a:solidFill>
                                  <a:srgbClr val="7030A0"/>
                                </a:solidFill>
                                <a:latin typeface="Cambria Math" panose="02040503050406030204" pitchFamily="18" charset="0"/>
                                <a:ea typeface="Times New Roman" panose="02020603050405020304" pitchFamily="18" charset="0"/>
                              </a:rPr>
                              <m:t>(</m:t>
                            </m:r>
                            <m:r>
                              <a:rPr lang="en-GB" altLang="en-US" sz="2400" b="1" i="1">
                                <a:solidFill>
                                  <a:srgbClr val="7030A0"/>
                                </a:solidFill>
                                <a:latin typeface="Cambria Math" panose="02040503050406030204" pitchFamily="18" charset="0"/>
                                <a:ea typeface="Times New Roman" panose="02020603050405020304" pitchFamily="18" charset="0"/>
                              </a:rPr>
                              <m:t>𝒘𝒊</m:t>
                            </m:r>
                            <m:r>
                              <a:rPr lang="en-GB" altLang="en-US" sz="2400" b="1" i="1">
                                <a:solidFill>
                                  <a:srgbClr val="7030A0"/>
                                </a:solidFill>
                                <a:latin typeface="Cambria Math" panose="02040503050406030204" pitchFamily="18" charset="0"/>
                                <a:ea typeface="Times New Roman" panose="02020603050405020304" pitchFamily="18" charset="0"/>
                              </a:rPr>
                              <m:t>.</m:t>
                            </m:r>
                            <m:r>
                              <m:rPr>
                                <m:nor/>
                              </m:rPr>
                              <a:rPr lang="en-GB" altLang="en-US" sz="2400" b="1" i="1" smtClean="0">
                                <a:solidFill>
                                  <a:srgbClr val="7030A0"/>
                                </a:solidFill>
                                <a:latin typeface="Cambria Math" panose="02040503050406030204" pitchFamily="18" charset="0"/>
                                <a:ea typeface="Times New Roman" panose="02020603050405020304" pitchFamily="18" charset="0"/>
                              </a:rPr>
                              <m:t>(</m:t>
                            </m:r>
                            <m:r>
                              <m:rPr>
                                <m:nor/>
                              </m:rPr>
                              <a:rPr lang="en-GB" altLang="en-US" sz="2400" b="1" i="1" smtClean="0">
                                <a:solidFill>
                                  <a:srgbClr val="7030A0"/>
                                </a:solidFill>
                                <a:latin typeface="Cambria Math" panose="02040503050406030204" pitchFamily="18" charset="0"/>
                                <a:ea typeface="Times New Roman" panose="02020603050405020304" pitchFamily="18" charset="0"/>
                              </a:rPr>
                              <m:t>n</m:t>
                            </m:r>
                            <m:r>
                              <m:rPr>
                                <m:nor/>
                              </m:rPr>
                              <a:rPr lang="en-GB" altLang="en-US" sz="2400" b="1" i="1" smtClean="0">
                                <a:solidFill>
                                  <a:srgbClr val="7030A0"/>
                                </a:solidFill>
                                <a:latin typeface="Cambria Math" panose="02040503050406030204" pitchFamily="18" charset="0"/>
                                <a:ea typeface="Times New Roman" panose="02020603050405020304" pitchFamily="18" charset="0"/>
                              </a:rPr>
                              <m:t>−1)</m:t>
                            </m:r>
                            <m:r>
                              <a:rPr lang="en-GB" altLang="en-US" sz="2400" b="1" i="1" baseline="-25000">
                                <a:solidFill>
                                  <a:srgbClr val="7030A0"/>
                                </a:solidFill>
                                <a:latin typeface="Cambria Math" panose="02040503050406030204" pitchFamily="18" charset="0"/>
                                <a:ea typeface="Times New Roman" panose="02020603050405020304" pitchFamily="18" charset="0"/>
                              </a:rPr>
                              <m:t>𝒊</m:t>
                            </m:r>
                          </m:e>
                          <m:sup/>
                        </m:sSup>
                      </m:e>
                    </m:nary>
                  </m:oMath>
                </a14:m>
                <a:r>
                  <a:rPr lang="en-US" altLang="en-US" sz="2400" b="1" dirty="0">
                    <a:solidFill>
                      <a:srgbClr val="7030A0"/>
                    </a:solidFill>
                    <a:ea typeface="Times New Roman" panose="02020603050405020304" pitchFamily="18" charset="0"/>
                  </a:rPr>
                  <a:t>)                     </a:t>
                </a:r>
                <a:r>
                  <a:rPr kumimoji="0" lang="en-US" altLang="en-US" sz="1400" b="0" i="0" u="none" strike="noStrike" cap="none" normalizeH="0" dirty="0">
                    <a:ln>
                      <a:noFill/>
                    </a:ln>
                    <a:solidFill>
                      <a:schemeClr val="tx1"/>
                    </a:solidFill>
                    <a:effectLst/>
                    <a:ea typeface="Times New Roman" panose="02020603050405020304" pitchFamily="18" charset="0"/>
                  </a:rPr>
                  <a:t> </a:t>
                </a:r>
                <a:r>
                  <a:rPr lang="en-US" altLang="en-US" sz="2000" b="1" dirty="0">
                    <a:ea typeface="Times New Roman" panose="02020603050405020304" pitchFamily="18" charset="0"/>
                  </a:rPr>
                  <a:t>[Eq. (2)]</a:t>
                </a:r>
                <a:r>
                  <a:rPr kumimoji="0" lang="en-US" altLang="en-US" sz="2000" b="0" i="0" u="none" strike="noStrike" cap="none" normalizeH="0" dirty="0">
                    <a:ln>
                      <a:noFill/>
                    </a:ln>
                    <a:solidFill>
                      <a:schemeClr val="tx1"/>
                    </a:solidFill>
                    <a:effectLst/>
                    <a:ea typeface="Times New Roman" panose="02020603050405020304" pitchFamily="18" charset="0"/>
                  </a:rPr>
                  <a:t>                  </a:t>
                </a:r>
                <a:endParaRPr kumimoji="0" lang="en-GB" altLang="en-US" sz="2000" b="0" i="0" u="none" strike="noStrike" cap="none" normalizeH="0" dirty="0">
                  <a:ln>
                    <a:noFill/>
                  </a:ln>
                  <a:solidFill>
                    <a:schemeClr val="tx1"/>
                  </a:solidFill>
                  <a:effectLst/>
                </a:endParaRPr>
              </a:p>
            </p:txBody>
          </p:sp>
        </mc:Choice>
        <mc:Fallback xmlns="">
          <p:sp>
            <p:nvSpPr>
              <p:cNvPr id="20" name="Rectangle 1"/>
              <p:cNvSpPr>
                <a:spLocks noRot="1" noChangeAspect="1" noMove="1" noResize="1" noEditPoints="1" noAdjustHandles="1" noChangeArrowheads="1" noChangeShapeType="1" noTextEdit="1"/>
              </p:cNvSpPr>
              <p:nvPr/>
            </p:nvSpPr>
            <p:spPr bwMode="auto">
              <a:xfrm>
                <a:off x="147444" y="3879639"/>
                <a:ext cx="12541709" cy="819391"/>
              </a:xfrm>
              <a:prstGeom prst="rect">
                <a:avLst/>
              </a:prstGeom>
              <a:blipFill>
                <a:blip r:embed="rId4"/>
                <a:stretch>
                  <a:fillRect l="-486" t="-2963" b="-16296"/>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2" name="Rectangle 1"/>
              <p:cNvSpPr>
                <a:spLocks noChangeArrowheads="1"/>
              </p:cNvSpPr>
              <p:nvPr/>
            </p:nvSpPr>
            <p:spPr bwMode="auto">
              <a:xfrm>
                <a:off x="147443" y="4792007"/>
                <a:ext cx="12541709" cy="1939249"/>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50813"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l" defTabSz="914400" rtl="0" eaLnBrk="0" fontAlgn="base" latinLnBrk="0" hangingPunct="0">
                  <a:lnSpc>
                    <a:spcPct val="100000"/>
                  </a:lnSpc>
                  <a:spcBef>
                    <a:spcPct val="0"/>
                  </a:spcBef>
                  <a:spcAft>
                    <a:spcPct val="0"/>
                  </a:spcAft>
                  <a:buClrTx/>
                  <a:buSzTx/>
                  <a:tabLst/>
                </a:pPr>
                <a:r>
                  <a:rPr kumimoji="0" lang="en-US" altLang="en-US" sz="2000" b="1" i="1" u="none" strike="noStrike" cap="none" normalizeH="0" baseline="0" dirty="0">
                    <a:ln>
                      <a:noFill/>
                    </a:ln>
                    <a:effectLst/>
                    <a:latin typeface="Calibri" panose="020F0502020204030204" pitchFamily="34" charset="0"/>
                    <a:ea typeface="Times New Roman" panose="02020603050405020304" pitchFamily="18" charset="0"/>
                    <a:cs typeface="Calibri" panose="020F0502020204030204" pitchFamily="34" charset="0"/>
                  </a:rPr>
                  <a:t>For </a:t>
                </a:r>
                <a:r>
                  <a:rPr kumimoji="0" lang="en-US" altLang="en-US" sz="2000" b="1" i="1" u="sng" strike="noStrike" cap="none" normalizeH="0" dirty="0">
                    <a:ln>
                      <a:noFill/>
                    </a:ln>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Calibri" panose="020F0502020204030204" pitchFamily="34" charset="0"/>
                  </a:rPr>
                  <a:t>just two gases</a:t>
                </a:r>
                <a:r>
                  <a:rPr kumimoji="0" lang="en-US" altLang="en-US" sz="2000" b="1" i="1" u="none" strike="noStrike" cap="none" normalizeH="0" baseline="0" dirty="0">
                    <a:ln>
                      <a:noFill/>
                    </a:ln>
                    <a:effectLst/>
                    <a:latin typeface="Calibri" panose="020F0502020204030204" pitchFamily="34" charset="0"/>
                    <a:ea typeface="Times New Roman" panose="02020603050405020304" pitchFamily="18" charset="0"/>
                    <a:cs typeface="Calibri" panose="020F0502020204030204" pitchFamily="34" charset="0"/>
                  </a:rPr>
                  <a:t> we </a:t>
                </a:r>
                <a:r>
                  <a:rPr lang="en-US" altLang="en-US" sz="2000" b="1" dirty="0">
                    <a:latin typeface="Calibri" panose="020F0502020204030204" pitchFamily="34" charset="0"/>
                    <a:ea typeface="Times New Roman" panose="02020603050405020304" pitchFamily="18" charset="0"/>
                    <a:cs typeface="Calibri" panose="020F0502020204030204" pitchFamily="34" charset="0"/>
                  </a:rPr>
                  <a:t>c</a:t>
                </a:r>
                <a:r>
                  <a:rPr kumimoji="0" lang="en-US" altLang="en-US" sz="2000" b="1" i="0" u="none" strike="noStrike" cap="none" normalizeH="0" baseline="0" dirty="0">
                    <a:ln>
                      <a:noFill/>
                    </a:ln>
                    <a:effectLst/>
                    <a:latin typeface="Calibri" panose="020F0502020204030204" pitchFamily="34" charset="0"/>
                    <a:ea typeface="Times New Roman" panose="02020603050405020304" pitchFamily="18" charset="0"/>
                    <a:cs typeface="Calibri" panose="020F0502020204030204" pitchFamily="34" charset="0"/>
                  </a:rPr>
                  <a:t>an</a:t>
                </a:r>
                <a:r>
                  <a:rPr kumimoji="0" lang="en-US" altLang="en-US" sz="2000" b="1" i="0" u="none" strike="noStrike" cap="none" normalizeH="0" dirty="0">
                    <a:ln>
                      <a:noFill/>
                    </a:ln>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a:ln>
                      <a:noFill/>
                    </a:ln>
                    <a:effectLst/>
                    <a:latin typeface="Calibri" panose="020F0502020204030204" pitchFamily="34" charset="0"/>
                    <a:ea typeface="Times New Roman" panose="02020603050405020304" pitchFamily="18" charset="0"/>
                    <a:cs typeface="Calibri" panose="020F0502020204030204" pitchFamily="34" charset="0"/>
                  </a:rPr>
                  <a:t>blend</a:t>
                </a:r>
                <a:r>
                  <a:rPr kumimoji="0" lang="en-US" altLang="en-US" sz="2000" b="1" i="0" u="none" strike="noStrike" cap="none" normalizeH="0" dirty="0">
                    <a:ln>
                      <a:noFill/>
                    </a:ln>
                    <a:effectLst/>
                    <a:latin typeface="Calibri" panose="020F0502020204030204" pitchFamily="34" charset="0"/>
                    <a:ea typeface="Times New Roman" panose="02020603050405020304" pitchFamily="18" charset="0"/>
                    <a:cs typeface="Calibri" panose="020F0502020204030204" pitchFamily="34" charset="0"/>
                  </a:rPr>
                  <a:t> small conc.</a:t>
                </a:r>
                <a:r>
                  <a:rPr kumimoji="0" lang="en-US" altLang="en-US" sz="2000" b="1" i="0" u="none" strike="noStrike" cap="none" normalizeH="0" baseline="0" dirty="0">
                    <a:ln>
                      <a:noFill/>
                    </a:ln>
                    <a:effectLst/>
                    <a:latin typeface="Calibri" panose="020F0502020204030204" pitchFamily="34" charset="0"/>
                    <a:ea typeface="Times New Roman" panose="02020603050405020304" pitchFamily="18" charset="0"/>
                    <a:cs typeface="Calibri" panose="020F0502020204030204" pitchFamily="34" charset="0"/>
                  </a:rPr>
                  <a:t> </a:t>
                </a:r>
                <a:r>
                  <a:rPr lang="en-GB" altLang="en-US" sz="2000" b="1" i="1" dirty="0" err="1">
                    <a:solidFill>
                      <a:srgbClr val="7030A0"/>
                    </a:solidFill>
                    <a:latin typeface="Symbol" panose="05050102010706020507" pitchFamily="18" charset="2"/>
                    <a:ea typeface="Times New Roman" panose="02020603050405020304" pitchFamily="18" charset="0"/>
                    <a:cs typeface="Calibri" panose="020F0502020204030204" pitchFamily="34" charset="0"/>
                  </a:rPr>
                  <a:t>w</a:t>
                </a:r>
                <a:r>
                  <a:rPr lang="en-GB" altLang="en-US" sz="2000" b="1" i="1" baseline="-25000" dirty="0" err="1">
                    <a:solidFill>
                      <a:srgbClr val="7030A0"/>
                    </a:solidFill>
                    <a:latin typeface="Calibri" panose="020F0502020204030204" pitchFamily="34" charset="0"/>
                    <a:ea typeface="Times New Roman" panose="02020603050405020304" pitchFamily="18" charset="0"/>
                    <a:cs typeface="Calibri" panose="020F0502020204030204" pitchFamily="34" charset="0"/>
                  </a:rPr>
                  <a:t>x</a:t>
                </a:r>
                <a:r>
                  <a:rPr lang="en-GB" altLang="en-US" sz="2000" b="1" i="1" dirty="0">
                    <a:solidFill>
                      <a:srgbClr val="C00000"/>
                    </a:solidFill>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of</a:t>
                </a:r>
                <a:r>
                  <a:rPr kumimoji="0" lang="en-US" altLang="en-US" sz="2000" b="1" i="0" u="none" strike="noStrike" cap="none" normalizeH="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 </a:t>
                </a:r>
                <a:r>
                  <a:rPr lang="en-US" altLang="en-US" sz="2000" b="1" dirty="0">
                    <a:solidFill>
                      <a:srgbClr val="7030A0"/>
                    </a:solidFill>
                    <a:latin typeface="Calibri" panose="020F0502020204030204" pitchFamily="34" charset="0"/>
                    <a:ea typeface="Times New Roman" panose="02020603050405020304" pitchFamily="18" charset="0"/>
                    <a:cs typeface="Calibri" panose="020F0502020204030204" pitchFamily="34" charset="0"/>
                  </a:rPr>
                  <a:t>(heavier) SFC or </a:t>
                </a:r>
                <a:r>
                  <a:rPr lang="en-US" altLang="en-US" sz="2000" b="1" dirty="0" err="1">
                    <a:solidFill>
                      <a:srgbClr val="7030A0"/>
                    </a:solidFill>
                    <a:latin typeface="Calibri" panose="020F0502020204030204" pitchFamily="34" charset="0"/>
                    <a:ea typeface="Times New Roman" panose="02020603050405020304" pitchFamily="18" charset="0"/>
                    <a:cs typeface="Calibri" panose="020F0502020204030204" pitchFamily="34" charset="0"/>
                  </a:rPr>
                  <a:t>Fluoro</a:t>
                </a:r>
                <a:r>
                  <a:rPr lang="en-US" altLang="en-US" sz="2000" b="1" dirty="0">
                    <a:solidFill>
                      <a:srgbClr val="7030A0"/>
                    </a:solidFill>
                    <a:latin typeface="Calibri" panose="020F0502020204030204" pitchFamily="34" charset="0"/>
                    <a:ea typeface="Times New Roman" panose="02020603050405020304" pitchFamily="18" charset="0"/>
                    <a:cs typeface="Calibri" panose="020F0502020204030204" pitchFamily="34" charset="0"/>
                  </a:rPr>
                  <a:t>-Ketone </a:t>
                </a:r>
              </a:p>
              <a:p>
                <a:pPr marR="0" lvl="0" indent="0" algn="l" defTabSz="914400" rtl="0" eaLnBrk="0" fontAlgn="base" latinLnBrk="0" hangingPunct="0">
                  <a:lnSpc>
                    <a:spcPct val="100000"/>
                  </a:lnSpc>
                  <a:spcBef>
                    <a:spcPct val="0"/>
                  </a:spcBef>
                  <a:spcAft>
                    <a:spcPct val="0"/>
                  </a:spcAft>
                  <a:buClrTx/>
                  <a:buSzTx/>
                  <a:tabLst/>
                </a:pPr>
                <a:r>
                  <a:rPr lang="en-US" altLang="en-US" sz="2000" b="1" dirty="0" err="1">
                    <a:latin typeface="Calibri" panose="020F0502020204030204" pitchFamily="34" charset="0"/>
                    <a:ea typeface="Times New Roman" panose="02020603050405020304" pitchFamily="18" charset="0"/>
                    <a:cs typeface="Calibri" panose="020F0502020204030204" pitchFamily="34" charset="0"/>
                  </a:rPr>
                  <a:t>vapour</a:t>
                </a:r>
                <a:r>
                  <a:rPr lang="en-US" altLang="en-US" sz="2000" b="1" dirty="0">
                    <a:latin typeface="Calibri" panose="020F0502020204030204" pitchFamily="34" charset="0"/>
                    <a:ea typeface="Times New Roman" panose="02020603050405020304" pitchFamily="18" charset="0"/>
                    <a:cs typeface="Calibri" panose="020F0502020204030204" pitchFamily="34" charset="0"/>
                  </a:rPr>
                  <a:t> of </a:t>
                </a:r>
                <a:r>
                  <a:rPr kumimoji="0" lang="en-US" altLang="en-US" sz="2000" b="1" i="0" u="none" strike="noStrike" cap="none" normalizeH="0" baseline="0" dirty="0">
                    <a:ln>
                      <a:noFill/>
                    </a:ln>
                    <a:effectLst/>
                    <a:latin typeface="Calibri" panose="020F0502020204030204" pitchFamily="34" charset="0"/>
                    <a:ea typeface="Times New Roman" panose="02020603050405020304" pitchFamily="18" charset="0"/>
                    <a:cs typeface="Calibri" panose="020F0502020204030204" pitchFamily="34" charset="0"/>
                  </a:rPr>
                  <a:t>high refractivity </a:t>
                </a:r>
                <a:r>
                  <a:rPr lang="en-US" altLang="en-US" sz="2000" b="1" dirty="0">
                    <a:latin typeface="Calibri" panose="020F0502020204030204" pitchFamily="34" charset="0"/>
                    <a:ea typeface="Times New Roman" panose="02020603050405020304" pitchFamily="18" charset="0"/>
                    <a:cs typeface="Calibri" panose="020F0502020204030204" pitchFamily="34" charset="0"/>
                  </a:rPr>
                  <a:t> </a:t>
                </a:r>
                <a:r>
                  <a:rPr lang="en-US" altLang="en-US" sz="2000" b="1" i="1" dirty="0">
                    <a:solidFill>
                      <a:srgbClr val="7030A0"/>
                    </a:solidFill>
                    <a:latin typeface="Calibri" panose="020F0502020204030204" pitchFamily="34" charset="0"/>
                    <a:ea typeface="Times New Roman" panose="02020603050405020304" pitchFamily="18" charset="0"/>
                    <a:cs typeface="Calibri" panose="020F0502020204030204" pitchFamily="34" charset="0"/>
                  </a:rPr>
                  <a:t>(n-1)</a:t>
                </a:r>
                <a:r>
                  <a:rPr lang="en-US" altLang="en-US" sz="2000" b="1" baseline="-30000" dirty="0">
                    <a:solidFill>
                      <a:srgbClr val="7030A0"/>
                    </a:solidFill>
                    <a:latin typeface="Calibri" panose="020F0502020204030204" pitchFamily="34" charset="0"/>
                    <a:ea typeface="Times New Roman" panose="02020603050405020304" pitchFamily="18" charset="0"/>
                    <a:cs typeface="Calibri" panose="020F0502020204030204" pitchFamily="34" charset="0"/>
                  </a:rPr>
                  <a:t>x</a:t>
                </a:r>
                <a:r>
                  <a:rPr lang="en-US" altLang="en-US" sz="2000" b="1" dirty="0">
                    <a:solidFill>
                      <a:srgbClr val="7030A0"/>
                    </a:solidFill>
                    <a:latin typeface="Calibri" panose="020F0502020204030204" pitchFamily="34" charset="0"/>
                    <a:ea typeface="Times New Roman" panose="02020603050405020304" pitchFamily="18" charset="0"/>
                    <a:cs typeface="Calibri" panose="020F0502020204030204" pitchFamily="34" charset="0"/>
                  </a:rPr>
                  <a:t>  </a:t>
                </a:r>
                <a:r>
                  <a:rPr lang="en-US" altLang="en-US" sz="2000" b="1" dirty="0">
                    <a:latin typeface="Calibri" panose="020F0502020204030204" pitchFamily="34" charset="0"/>
                    <a:ea typeface="Times New Roman" panose="02020603050405020304" pitchFamily="18" charset="0"/>
                    <a:cs typeface="Calibri" panose="020F0502020204030204" pitchFamily="34" charset="0"/>
                  </a:rPr>
                  <a:t>with</a:t>
                </a:r>
                <a:r>
                  <a:rPr lang="en-US" altLang="en-US" sz="2000" b="1" dirty="0">
                    <a:solidFill>
                      <a:srgbClr val="C00000"/>
                    </a:solidFill>
                    <a:latin typeface="Calibri" panose="020F0502020204030204" pitchFamily="34" charset="0"/>
                    <a:ea typeface="Times New Roman" panose="02020603050405020304" pitchFamily="18" charset="0"/>
                    <a:cs typeface="Calibri" panose="020F0502020204030204" pitchFamily="34" charset="0"/>
                  </a:rPr>
                  <a:t> </a:t>
                </a:r>
                <a:r>
                  <a:rPr lang="en-GB" altLang="en-US" sz="2000" b="1" i="1" dirty="0" err="1">
                    <a:solidFill>
                      <a:schemeClr val="accent4">
                        <a:lumMod val="75000"/>
                      </a:schemeClr>
                    </a:solidFill>
                    <a:latin typeface="Symbol" panose="05050102010706020507" pitchFamily="18" charset="2"/>
                    <a:ea typeface="Times New Roman" panose="02020603050405020304" pitchFamily="18" charset="0"/>
                    <a:cs typeface="Calibri" panose="020F0502020204030204" pitchFamily="34" charset="0"/>
                  </a:rPr>
                  <a:t>w</a:t>
                </a:r>
                <a:r>
                  <a:rPr lang="en-GB" altLang="en-US" sz="2000" b="1" i="1" baseline="-25000" dirty="0" err="1">
                    <a:solidFill>
                      <a:schemeClr val="accent4">
                        <a:lumMod val="75000"/>
                      </a:schemeClr>
                    </a:solidFill>
                    <a:latin typeface="Calibri" panose="020F0502020204030204" pitchFamily="34" charset="0"/>
                    <a:ea typeface="Times New Roman" panose="02020603050405020304" pitchFamily="18" charset="0"/>
                    <a:cs typeface="Calibri" panose="020F0502020204030204" pitchFamily="34" charset="0"/>
                  </a:rPr>
                  <a:t>y</a:t>
                </a:r>
                <a:r>
                  <a:rPr lang="en-GB" altLang="en-US" sz="2000" b="1" i="1" dirty="0">
                    <a:solidFill>
                      <a:srgbClr val="C00000"/>
                    </a:solidFill>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a:ln>
                      <a:noFill/>
                    </a:ln>
                    <a:solidFill>
                      <a:schemeClr val="accent4">
                        <a:lumMod val="75000"/>
                      </a:schemeClr>
                    </a:solidFill>
                    <a:effectLst/>
                    <a:latin typeface="Calibri" panose="020F0502020204030204" pitchFamily="34" charset="0"/>
                    <a:ea typeface="Times New Roman" panose="02020603050405020304" pitchFamily="18" charset="0"/>
                    <a:cs typeface="Calibri" panose="020F0502020204030204" pitchFamily="34" charset="0"/>
                  </a:rPr>
                  <a:t>of light transparent gas,</a:t>
                </a:r>
                <a:r>
                  <a:rPr kumimoji="0" lang="en-US" altLang="en-US" sz="2000" b="1" i="0" u="none" strike="noStrike" cap="none" normalizeH="0" dirty="0">
                    <a:ln>
                      <a:noFill/>
                    </a:ln>
                    <a:solidFill>
                      <a:schemeClr val="accent4">
                        <a:lumMod val="75000"/>
                      </a:schemeClr>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a:ln>
                      <a:noFill/>
                    </a:ln>
                    <a:solidFill>
                      <a:schemeClr val="accent4">
                        <a:lumMod val="75000"/>
                      </a:schemeClr>
                    </a:solidFill>
                    <a:effectLst/>
                    <a:latin typeface="Calibri" panose="020F0502020204030204" pitchFamily="34" charset="0"/>
                    <a:ea typeface="Times New Roman" panose="02020603050405020304" pitchFamily="18" charset="0"/>
                    <a:cs typeface="Calibri" panose="020F0502020204030204" pitchFamily="34" charset="0"/>
                  </a:rPr>
                  <a:t>refractivity </a:t>
                </a:r>
                <a:r>
                  <a:rPr lang="en-US" altLang="en-US" sz="2000" b="1" i="1" dirty="0">
                    <a:solidFill>
                      <a:schemeClr val="accent4">
                        <a:lumMod val="75000"/>
                      </a:schemeClr>
                    </a:solidFill>
                    <a:latin typeface="Calibri" panose="020F0502020204030204" pitchFamily="34" charset="0"/>
                    <a:ea typeface="Times New Roman" panose="02020603050405020304" pitchFamily="18" charset="0"/>
                    <a:cs typeface="Calibri" panose="020F0502020204030204" pitchFamily="34" charset="0"/>
                  </a:rPr>
                  <a:t>(n-1)</a:t>
                </a:r>
                <a:r>
                  <a:rPr lang="en-US" altLang="en-US" sz="2000" b="1" baseline="-30000" dirty="0">
                    <a:solidFill>
                      <a:schemeClr val="accent4">
                        <a:lumMod val="75000"/>
                      </a:schemeClr>
                    </a:solidFill>
                    <a:latin typeface="Calibri" panose="020F0502020204030204" pitchFamily="34" charset="0"/>
                    <a:ea typeface="Times New Roman" panose="02020603050405020304" pitchFamily="18" charset="0"/>
                    <a:cs typeface="Calibri" panose="020F0502020204030204" pitchFamily="34" charset="0"/>
                  </a:rPr>
                  <a:t>y</a:t>
                </a:r>
              </a:p>
              <a:p>
                <a:pPr marR="0" lvl="0" indent="0" algn="l" defTabSz="914400" rtl="0" eaLnBrk="0" fontAlgn="base" latinLnBrk="0" hangingPunct="0">
                  <a:lnSpc>
                    <a:spcPct val="100000"/>
                  </a:lnSpc>
                  <a:spcBef>
                    <a:spcPct val="0"/>
                  </a:spcBef>
                  <a:spcAft>
                    <a:spcPct val="0"/>
                  </a:spcAft>
                  <a:buClrTx/>
                  <a:buSzTx/>
                  <a:tabLst/>
                </a:pPr>
                <a:r>
                  <a:rPr lang="en-US" altLang="en-US" sz="2000" b="1" dirty="0">
                    <a:solidFill>
                      <a:schemeClr val="accent4">
                        <a:lumMod val="75000"/>
                      </a:schemeClr>
                    </a:solidFill>
                    <a:latin typeface="Calibri" panose="020F0502020204030204" pitchFamily="34" charset="0"/>
                    <a:ea typeface="Times New Roman" panose="02020603050405020304" pitchFamily="18" charset="0"/>
                    <a:cs typeface="Calibri" panose="020F0502020204030204" pitchFamily="34" charset="0"/>
                  </a:rPr>
                  <a:t> </a:t>
                </a:r>
                <a:r>
                  <a:rPr lang="en-US" altLang="en-US" sz="2000" b="1" dirty="0">
                    <a:latin typeface="Calibri" panose="020F0502020204030204" pitchFamily="34" charset="0"/>
                    <a:ea typeface="Times New Roman" panose="02020603050405020304" pitchFamily="18" charset="0"/>
                    <a:cs typeface="Calibri" panose="020F0502020204030204" pitchFamily="34" charset="0"/>
                  </a:rPr>
                  <a:t>to replicate</a:t>
                </a:r>
                <a:r>
                  <a:rPr lang="en-US" altLang="en-US" sz="2000" b="1" dirty="0">
                    <a:solidFill>
                      <a:srgbClr val="FF0000"/>
                    </a:solidFill>
                    <a:latin typeface="Calibri" panose="020F0502020204030204" pitchFamily="34" charset="0"/>
                    <a:ea typeface="Times New Roman" panose="02020603050405020304" pitchFamily="18" charset="0"/>
                    <a:cs typeface="Calibri" panose="020F0502020204030204" pitchFamily="34" charset="0"/>
                  </a:rPr>
                  <a:t> refractivity </a:t>
                </a:r>
                <a:r>
                  <a:rPr lang="en-US" altLang="en-US" sz="2000" b="1" i="1" dirty="0">
                    <a:solidFill>
                      <a:srgbClr val="FF0000"/>
                    </a:solidFill>
                    <a:latin typeface="Calibri" panose="020F0502020204030204" pitchFamily="34" charset="0"/>
                    <a:ea typeface="Times New Roman" panose="02020603050405020304" pitchFamily="18" charset="0"/>
                    <a:cs typeface="Calibri" panose="020F0502020204030204" pitchFamily="34" charset="0"/>
                  </a:rPr>
                  <a:t>(n-1)</a:t>
                </a:r>
                <a:r>
                  <a:rPr lang="en-US" altLang="en-US" sz="2000" b="1" baseline="-30000" dirty="0">
                    <a:solidFill>
                      <a:srgbClr val="FF0000"/>
                    </a:solidFill>
                    <a:latin typeface="Calibri" panose="020F0502020204030204" pitchFamily="34" charset="0"/>
                    <a:ea typeface="Times New Roman" panose="02020603050405020304" pitchFamily="18" charset="0"/>
                    <a:cs typeface="Calibri" panose="020F0502020204030204" pitchFamily="34" charset="0"/>
                  </a:rPr>
                  <a:t>z</a:t>
                </a:r>
                <a:r>
                  <a:rPr lang="en-US" altLang="en-US" sz="2000" b="1" dirty="0">
                    <a:solidFill>
                      <a:srgbClr val="FF0000"/>
                    </a:solidFill>
                    <a:latin typeface="Calibri" panose="020F0502020204030204" pitchFamily="34" charset="0"/>
                    <a:ea typeface="Times New Roman" panose="02020603050405020304" pitchFamily="18" charset="0"/>
                    <a:cs typeface="Calibri" panose="020F0502020204030204" pitchFamily="34" charset="0"/>
                  </a:rPr>
                  <a:t> of </a:t>
                </a:r>
                <a:r>
                  <a:rPr kumimoji="0" lang="en-US" altLang="en-US" sz="2000" b="1" i="0" u="none" strike="noStrike" cap="none" normalizeH="0" baseline="0" dirty="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a lighter SFC at high conc</a:t>
                </a:r>
                <a:r>
                  <a:rPr kumimoji="0" lang="en-US" altLang="en-US" sz="2000" b="1" i="0" u="none" strike="noStrike" cap="none" normalizeH="0" baseline="0" dirty="0">
                    <a:ln>
                      <a:noFill/>
                    </a:ln>
                    <a:solidFill>
                      <a:srgbClr val="C00000"/>
                    </a:solidFill>
                    <a:effectLst/>
                    <a:latin typeface="Calibri" panose="020F0502020204030204" pitchFamily="34" charset="0"/>
                    <a:ea typeface="Times New Roman" panose="02020603050405020304" pitchFamily="18" charset="0"/>
                    <a:cs typeface="Calibri" panose="020F0502020204030204" pitchFamily="34" charset="0"/>
                  </a:rPr>
                  <a:t>.</a:t>
                </a:r>
                <a:r>
                  <a:rPr kumimoji="0" lang="en-US" altLang="en-US" sz="2000" b="1" i="0" u="none" strike="noStrike" cap="none" normalizeH="0" dirty="0">
                    <a:ln>
                      <a:noFill/>
                    </a:ln>
                    <a:solidFill>
                      <a:srgbClr val="C00000"/>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 </a:t>
                </a:r>
                <a:r>
                  <a:rPr lang="en-US" altLang="en-US" sz="2000" b="1"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for a</a:t>
                </a: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 lower</a:t>
                </a:r>
                <a:r>
                  <a:rPr kumimoji="0" lang="en-US" altLang="en-US" sz="2000" b="1" i="0" u="none" strike="noStrike" cap="none" normalizeH="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GWP load.</a:t>
                </a:r>
              </a:p>
              <a:p>
                <a:pPr lvl="0" indent="0"/>
                <a:r>
                  <a:rPr kumimoji="0" lang="en-US" altLang="en-US" sz="2000" b="1" i="1" u="none" strike="noStrike" cap="none" normalizeH="0" baseline="0" dirty="0">
                    <a:ln>
                      <a:noFill/>
                    </a:ln>
                    <a:solidFill>
                      <a:srgbClr val="C00000"/>
                    </a:solidFill>
                    <a:effectLst/>
                    <a:latin typeface="Symbol" panose="05050102010706020507" pitchFamily="18" charset="2"/>
                    <a:cs typeface="Calibri" panose="020F0502020204030204" pitchFamily="34" charset="0"/>
                  </a:rPr>
                  <a:t>			</a:t>
                </a:r>
                <a:r>
                  <a:rPr kumimoji="0" lang="en-US" altLang="en-US" sz="2400" b="1" i="1" u="none" strike="noStrike" cap="none" normalizeH="0" baseline="0" dirty="0" err="1">
                    <a:ln>
                      <a:noFill/>
                    </a:ln>
                    <a:solidFill>
                      <a:srgbClr val="7030A0"/>
                    </a:solidFill>
                    <a:effectLst/>
                    <a:latin typeface="Symbol" panose="05050102010706020507" pitchFamily="18" charset="2"/>
                    <a:cs typeface="Calibri" panose="020F0502020204030204" pitchFamily="34" charset="0"/>
                  </a:rPr>
                  <a:t>w</a:t>
                </a:r>
                <a:r>
                  <a:rPr kumimoji="0" lang="en-US" altLang="en-US" sz="2400" b="1" i="1" u="none" strike="noStrike" cap="none" normalizeH="0" baseline="-25000" dirty="0" err="1">
                    <a:ln>
                      <a:noFill/>
                    </a:ln>
                    <a:solidFill>
                      <a:srgbClr val="7030A0"/>
                    </a:solidFill>
                    <a:effectLst/>
                    <a:cs typeface="Calibri" panose="020F0502020204030204" pitchFamily="34" charset="0"/>
                  </a:rPr>
                  <a:t>x</a:t>
                </a:r>
                <a:r>
                  <a:rPr kumimoji="0" lang="en-US" altLang="en-US" sz="2400" b="1" i="1" u="none" strike="noStrike" cap="none" normalizeH="0" baseline="0" dirty="0">
                    <a:ln>
                      <a:noFill/>
                    </a:ln>
                    <a:solidFill>
                      <a:srgbClr val="C00000"/>
                    </a:solidFill>
                    <a:effectLst/>
                    <a:cs typeface="Calibri" panose="020F0502020204030204" pitchFamily="34" charset="0"/>
                  </a:rPr>
                  <a:t> </a:t>
                </a:r>
                <a:r>
                  <a:rPr kumimoji="0" lang="en-US" altLang="en-US" sz="2400" b="1" i="1" u="none" strike="noStrike" cap="none" normalizeH="0" baseline="0" dirty="0">
                    <a:ln>
                      <a:noFill/>
                    </a:ln>
                    <a:solidFill>
                      <a:schemeClr val="tx1"/>
                    </a:solidFill>
                    <a:effectLst/>
                    <a:cs typeface="Calibri" panose="020F0502020204030204" pitchFamily="34" charset="0"/>
                  </a:rPr>
                  <a:t>= </a:t>
                </a:r>
                <a14:m>
                  <m:oMath xmlns:m="http://schemas.openxmlformats.org/officeDocument/2006/math">
                    <m:f>
                      <m:fPr>
                        <m:ctrlPr>
                          <a:rPr kumimoji="0" lang="en-US" altLang="en-US" sz="2400" b="1" i="1" u="none" strike="noStrike" cap="none" normalizeH="0" baseline="0" smtClean="0">
                            <a:ln>
                              <a:noFill/>
                            </a:ln>
                            <a:solidFill>
                              <a:schemeClr val="tx1"/>
                            </a:solidFill>
                            <a:effectLst/>
                            <a:latin typeface="Cambria Math" panose="02040503050406030204" pitchFamily="18" charset="0"/>
                            <a:cs typeface="Calibri" panose="020F0502020204030204" pitchFamily="34" charset="0"/>
                          </a:rPr>
                        </m:ctrlPr>
                      </m:fPr>
                      <m:num>
                        <m:sSub>
                          <m:sSubPr>
                            <m:ctrlPr>
                              <a:rPr kumimoji="0" lang="en-US" altLang="en-US" sz="2400" b="1" i="1" u="none" strike="noStrike" cap="none" normalizeH="0" baseline="0" smtClean="0">
                                <a:ln>
                                  <a:noFill/>
                                </a:ln>
                                <a:solidFill>
                                  <a:schemeClr val="tx1"/>
                                </a:solidFill>
                                <a:effectLst/>
                                <a:latin typeface="Cambria Math" panose="02040503050406030204" pitchFamily="18" charset="0"/>
                                <a:cs typeface="Calibri" panose="020F0502020204030204" pitchFamily="34" charset="0"/>
                              </a:rPr>
                            </m:ctrlPr>
                          </m:sSubPr>
                          <m:e>
                            <m:sSub>
                              <m:sSubPr>
                                <m:ctrlPr>
                                  <a:rPr kumimoji="0" lang="en-GB" altLang="en-US" sz="2400" b="1" i="1" u="none" strike="noStrike" cap="none" normalizeH="0" baseline="0" smtClean="0">
                                    <a:ln>
                                      <a:noFill/>
                                    </a:ln>
                                    <a:solidFill>
                                      <a:srgbClr val="FF0000"/>
                                    </a:solidFill>
                                    <a:effectLst/>
                                    <a:latin typeface="Cambria Math" panose="02040503050406030204" pitchFamily="18" charset="0"/>
                                    <a:cs typeface="Calibri" panose="020F0502020204030204" pitchFamily="34" charset="0"/>
                                  </a:rPr>
                                </m:ctrlPr>
                              </m:sSubPr>
                              <m:e>
                                <m:r>
                                  <a:rPr kumimoji="0" lang="en-GB" altLang="en-US" sz="2400" b="1" i="1" u="none" strike="noStrike" cap="none" normalizeH="0" baseline="0" smtClean="0">
                                    <a:ln>
                                      <a:noFill/>
                                    </a:ln>
                                    <a:solidFill>
                                      <a:srgbClr val="FF0000"/>
                                    </a:solidFill>
                                    <a:effectLst/>
                                    <a:latin typeface="Cambria Math" panose="02040503050406030204" pitchFamily="18" charset="0"/>
                                    <a:cs typeface="Calibri" panose="020F0502020204030204" pitchFamily="34" charset="0"/>
                                  </a:rPr>
                                  <m:t>(</m:t>
                                </m:r>
                                <m:r>
                                  <a:rPr kumimoji="0" lang="en-GB" altLang="en-US" sz="2400" b="1" i="1" u="none" strike="noStrike" cap="none" normalizeH="0" baseline="0" smtClean="0">
                                    <a:ln>
                                      <a:noFill/>
                                    </a:ln>
                                    <a:solidFill>
                                      <a:srgbClr val="FF0000"/>
                                    </a:solidFill>
                                    <a:effectLst/>
                                    <a:latin typeface="Cambria Math" panose="02040503050406030204" pitchFamily="18" charset="0"/>
                                    <a:cs typeface="Calibri" panose="020F0502020204030204" pitchFamily="34" charset="0"/>
                                  </a:rPr>
                                  <m:t>𝒏</m:t>
                                </m:r>
                                <m:r>
                                  <a:rPr kumimoji="0" lang="en-GB" altLang="en-US" sz="2400" b="1" i="1" u="none" strike="noStrike" cap="none" normalizeH="0" baseline="0" smtClean="0">
                                    <a:ln>
                                      <a:noFill/>
                                    </a:ln>
                                    <a:solidFill>
                                      <a:srgbClr val="FF0000"/>
                                    </a:solidFill>
                                    <a:effectLst/>
                                    <a:latin typeface="Cambria Math" panose="02040503050406030204" pitchFamily="18" charset="0"/>
                                    <a:cs typeface="Calibri" panose="020F0502020204030204" pitchFamily="34" charset="0"/>
                                  </a:rPr>
                                  <m:t>−</m:t>
                                </m:r>
                                <m:r>
                                  <a:rPr kumimoji="0" lang="en-GB" altLang="en-US" sz="2400" b="1" i="1" u="none" strike="noStrike" cap="none" normalizeH="0" baseline="0" smtClean="0">
                                    <a:ln>
                                      <a:noFill/>
                                    </a:ln>
                                    <a:solidFill>
                                      <a:srgbClr val="FF0000"/>
                                    </a:solidFill>
                                    <a:effectLst/>
                                    <a:latin typeface="Cambria Math" panose="02040503050406030204" pitchFamily="18" charset="0"/>
                                    <a:cs typeface="Calibri" panose="020F0502020204030204" pitchFamily="34" charset="0"/>
                                  </a:rPr>
                                  <m:t>𝟏</m:t>
                                </m:r>
                                <m:r>
                                  <a:rPr kumimoji="0" lang="en-GB" altLang="en-US" sz="2400" b="1" i="1" u="none" strike="noStrike" cap="none" normalizeH="0" baseline="0" smtClean="0">
                                    <a:ln>
                                      <a:noFill/>
                                    </a:ln>
                                    <a:solidFill>
                                      <a:srgbClr val="FF0000"/>
                                    </a:solidFill>
                                    <a:effectLst/>
                                    <a:latin typeface="Cambria Math" panose="02040503050406030204" pitchFamily="18" charset="0"/>
                                    <a:cs typeface="Calibri" panose="020F0502020204030204" pitchFamily="34" charset="0"/>
                                  </a:rPr>
                                  <m:t>)</m:t>
                                </m:r>
                              </m:e>
                              <m:sub>
                                <m:r>
                                  <a:rPr kumimoji="0" lang="en-GB" altLang="en-US" sz="2400" b="1" i="1" u="none" strike="noStrike" cap="none" normalizeH="0" baseline="0" smtClean="0">
                                    <a:ln>
                                      <a:noFill/>
                                    </a:ln>
                                    <a:solidFill>
                                      <a:srgbClr val="FF0000"/>
                                    </a:solidFill>
                                    <a:effectLst/>
                                    <a:latin typeface="Cambria Math" panose="02040503050406030204" pitchFamily="18" charset="0"/>
                                    <a:cs typeface="Calibri" panose="020F0502020204030204" pitchFamily="34" charset="0"/>
                                  </a:rPr>
                                  <m:t>𝒛</m:t>
                                </m:r>
                                <m:r>
                                  <a:rPr kumimoji="0" lang="en-GB" altLang="en-US" sz="2400" b="1" i="1" u="none" strike="noStrike" cap="none" normalizeH="0" baseline="0" smtClean="0">
                                    <a:ln>
                                      <a:noFill/>
                                    </a:ln>
                                    <a:solidFill>
                                      <a:srgbClr val="FF0000"/>
                                    </a:solidFill>
                                    <a:effectLst/>
                                    <a:latin typeface="Cambria Math" panose="02040503050406030204" pitchFamily="18" charset="0"/>
                                    <a:cs typeface="Calibri" panose="020F0502020204030204" pitchFamily="34" charset="0"/>
                                  </a:rPr>
                                  <m:t>(</m:t>
                                </m:r>
                                <m:r>
                                  <a:rPr kumimoji="0" lang="en-GB" altLang="en-US" sz="2400" b="1" i="1" u="none" strike="noStrike" cap="none" normalizeH="0" baseline="0" smtClean="0">
                                    <a:ln>
                                      <a:noFill/>
                                    </a:ln>
                                    <a:solidFill>
                                      <a:srgbClr val="FF0000"/>
                                    </a:solidFill>
                                    <a:effectLst/>
                                    <a:latin typeface="Cambria Math" panose="02040503050406030204" pitchFamily="18" charset="0"/>
                                    <a:cs typeface="Calibri" panose="020F0502020204030204" pitchFamily="34" charset="0"/>
                                  </a:rPr>
                                  <m:t>𝒕𝒂𝒓𝒈𝒆𝒕</m:t>
                                </m:r>
                                <m:r>
                                  <a:rPr kumimoji="0" lang="en-GB" altLang="en-US" sz="2400" b="1" i="1" u="none" strike="noStrike" cap="none" normalizeH="0" baseline="0" smtClean="0">
                                    <a:ln>
                                      <a:noFill/>
                                    </a:ln>
                                    <a:solidFill>
                                      <a:srgbClr val="FF0000"/>
                                    </a:solidFill>
                                    <a:effectLst/>
                                    <a:latin typeface="Cambria Math" panose="02040503050406030204" pitchFamily="18" charset="0"/>
                                    <a:cs typeface="Calibri" panose="020F0502020204030204" pitchFamily="34" charset="0"/>
                                  </a:rPr>
                                  <m:t>)</m:t>
                                </m:r>
                              </m:sub>
                            </m:sSub>
                            <m:r>
                              <a:rPr kumimoji="0" lang="en-GB" altLang="en-US" sz="2400" b="1" i="1" u="none" strike="noStrike" cap="none" normalizeH="0" baseline="0" smtClean="0">
                                <a:ln>
                                  <a:noFill/>
                                </a:ln>
                                <a:solidFill>
                                  <a:schemeClr val="tx1"/>
                                </a:solidFill>
                                <a:effectLst/>
                                <a:latin typeface="Cambria Math" panose="02040503050406030204" pitchFamily="18" charset="0"/>
                                <a:cs typeface="Calibri" panose="020F0502020204030204" pitchFamily="34" charset="0"/>
                              </a:rPr>
                              <m:t>−</m:t>
                            </m:r>
                            <m:d>
                              <m:dPr>
                                <m:ctrlPr>
                                  <a:rPr kumimoji="0" lang="en-GB" altLang="en-US" sz="2400" b="1" i="1" u="none" strike="noStrike" cap="none" normalizeH="0" baseline="0" smtClean="0">
                                    <a:ln>
                                      <a:noFill/>
                                    </a:ln>
                                    <a:solidFill>
                                      <a:schemeClr val="accent4">
                                        <a:lumMod val="75000"/>
                                      </a:schemeClr>
                                    </a:solidFill>
                                    <a:effectLst/>
                                    <a:latin typeface="Cambria Math" panose="02040503050406030204" pitchFamily="18" charset="0"/>
                                    <a:cs typeface="Calibri" panose="020F0502020204030204" pitchFamily="34" charset="0"/>
                                  </a:rPr>
                                </m:ctrlPr>
                              </m:dPr>
                              <m:e>
                                <m:r>
                                  <a:rPr kumimoji="0" lang="en-GB" altLang="en-US" sz="2400" b="1" i="1" u="none" strike="noStrike" cap="none" normalizeH="0" baseline="0" smtClean="0">
                                    <a:ln>
                                      <a:noFill/>
                                    </a:ln>
                                    <a:solidFill>
                                      <a:schemeClr val="accent4">
                                        <a:lumMod val="75000"/>
                                      </a:schemeClr>
                                    </a:solidFill>
                                    <a:effectLst/>
                                    <a:latin typeface="Cambria Math" panose="02040503050406030204" pitchFamily="18" charset="0"/>
                                    <a:cs typeface="Calibri" panose="020F0502020204030204" pitchFamily="34" charset="0"/>
                                  </a:rPr>
                                  <m:t>𝒏</m:t>
                                </m:r>
                                <m:r>
                                  <a:rPr kumimoji="0" lang="en-GB" altLang="en-US" sz="2400" b="1" i="1" u="none" strike="noStrike" cap="none" normalizeH="0" baseline="0" smtClean="0">
                                    <a:ln>
                                      <a:noFill/>
                                    </a:ln>
                                    <a:solidFill>
                                      <a:schemeClr val="accent4">
                                        <a:lumMod val="75000"/>
                                      </a:schemeClr>
                                    </a:solidFill>
                                    <a:effectLst/>
                                    <a:latin typeface="Cambria Math" panose="02040503050406030204" pitchFamily="18" charset="0"/>
                                    <a:cs typeface="Calibri" panose="020F0502020204030204" pitchFamily="34" charset="0"/>
                                  </a:rPr>
                                  <m:t>−</m:t>
                                </m:r>
                                <m:r>
                                  <a:rPr kumimoji="0" lang="en-GB" altLang="en-US" sz="2400" b="1" i="1" u="none" strike="noStrike" cap="none" normalizeH="0" baseline="0" smtClean="0">
                                    <a:ln>
                                      <a:noFill/>
                                    </a:ln>
                                    <a:solidFill>
                                      <a:schemeClr val="accent4">
                                        <a:lumMod val="75000"/>
                                      </a:schemeClr>
                                    </a:solidFill>
                                    <a:effectLst/>
                                    <a:latin typeface="Cambria Math" panose="02040503050406030204" pitchFamily="18" charset="0"/>
                                    <a:cs typeface="Calibri" panose="020F0502020204030204" pitchFamily="34" charset="0"/>
                                  </a:rPr>
                                  <m:t>𝟏</m:t>
                                </m:r>
                              </m:e>
                            </m:d>
                          </m:e>
                          <m:sub>
                            <m:r>
                              <a:rPr kumimoji="0" lang="en-GB" altLang="en-US" sz="2400" b="1" i="1" u="none" strike="noStrike" cap="none" normalizeH="0" baseline="0" smtClean="0">
                                <a:ln>
                                  <a:noFill/>
                                </a:ln>
                                <a:solidFill>
                                  <a:schemeClr val="accent4">
                                    <a:lumMod val="75000"/>
                                  </a:schemeClr>
                                </a:solidFill>
                                <a:effectLst/>
                                <a:latin typeface="Cambria Math" panose="02040503050406030204" pitchFamily="18" charset="0"/>
                                <a:cs typeface="Calibri" panose="020F0502020204030204" pitchFamily="34" charset="0"/>
                              </a:rPr>
                              <m:t>𝒚</m:t>
                            </m:r>
                          </m:sub>
                        </m:sSub>
                      </m:num>
                      <m:den>
                        <m:sSub>
                          <m:sSubPr>
                            <m:ctrlPr>
                              <a:rPr kumimoji="0" lang="en-US" altLang="en-US" sz="2400" b="1" i="1" u="none" strike="noStrike" cap="none" normalizeH="0" baseline="0" smtClean="0">
                                <a:ln>
                                  <a:noFill/>
                                </a:ln>
                                <a:solidFill>
                                  <a:schemeClr val="tx1"/>
                                </a:solidFill>
                                <a:effectLst/>
                                <a:latin typeface="Cambria Math" panose="02040503050406030204" pitchFamily="18" charset="0"/>
                                <a:cs typeface="Calibri" panose="020F0502020204030204" pitchFamily="34" charset="0"/>
                              </a:rPr>
                            </m:ctrlPr>
                          </m:sSubPr>
                          <m:e>
                            <m:r>
                              <a:rPr kumimoji="0" lang="en-GB" altLang="en-US" sz="2400" b="1" i="1" u="none" strike="noStrike" cap="none" normalizeH="0" baseline="0" smtClean="0">
                                <a:ln>
                                  <a:noFill/>
                                </a:ln>
                                <a:solidFill>
                                  <a:schemeClr val="tx1"/>
                                </a:solidFill>
                                <a:effectLst/>
                                <a:latin typeface="Cambria Math" panose="02040503050406030204" pitchFamily="18" charset="0"/>
                                <a:cs typeface="Calibri" panose="020F0502020204030204" pitchFamily="34" charset="0"/>
                              </a:rPr>
                              <m:t> </m:t>
                            </m:r>
                            <m:sSub>
                              <m:sSubPr>
                                <m:ctrlPr>
                                  <a:rPr kumimoji="0" lang="en-GB" altLang="en-US" sz="2400" b="1" i="1" u="none" strike="noStrike" cap="none" normalizeH="0" baseline="0" smtClean="0">
                                    <a:ln>
                                      <a:noFill/>
                                    </a:ln>
                                    <a:solidFill>
                                      <a:schemeClr val="tx1"/>
                                    </a:solidFill>
                                    <a:effectLst/>
                                    <a:latin typeface="Cambria Math" panose="02040503050406030204" pitchFamily="18" charset="0"/>
                                    <a:cs typeface="Calibri" panose="020F0502020204030204" pitchFamily="34" charset="0"/>
                                  </a:rPr>
                                </m:ctrlPr>
                              </m:sSubPr>
                              <m:e>
                                <m:d>
                                  <m:dPr>
                                    <m:ctrlPr>
                                      <a:rPr kumimoji="0" lang="en-GB" altLang="en-US" sz="2400" b="1" i="1" u="none" strike="noStrike" cap="none" normalizeH="0" baseline="0" smtClean="0">
                                        <a:ln>
                                          <a:noFill/>
                                        </a:ln>
                                        <a:solidFill>
                                          <a:srgbClr val="7030A0"/>
                                        </a:solidFill>
                                        <a:effectLst/>
                                        <a:latin typeface="Cambria Math" panose="02040503050406030204" pitchFamily="18" charset="0"/>
                                        <a:cs typeface="Calibri" panose="020F0502020204030204" pitchFamily="34" charset="0"/>
                                      </a:rPr>
                                    </m:ctrlPr>
                                  </m:dPr>
                                  <m:e>
                                    <m:r>
                                      <a:rPr kumimoji="0" lang="en-GB" altLang="en-US" sz="2400" b="1" i="1" u="none" strike="noStrike" cap="none" normalizeH="0" baseline="0" smtClean="0">
                                        <a:ln>
                                          <a:noFill/>
                                        </a:ln>
                                        <a:solidFill>
                                          <a:srgbClr val="7030A0"/>
                                        </a:solidFill>
                                        <a:effectLst/>
                                        <a:latin typeface="Cambria Math" panose="02040503050406030204" pitchFamily="18" charset="0"/>
                                        <a:cs typeface="Calibri" panose="020F0502020204030204" pitchFamily="34" charset="0"/>
                                      </a:rPr>
                                      <m:t>𝒏</m:t>
                                    </m:r>
                                    <m:r>
                                      <a:rPr kumimoji="0" lang="en-GB" altLang="en-US" sz="2400" b="1" i="1" u="none" strike="noStrike" cap="none" normalizeH="0" baseline="0" smtClean="0">
                                        <a:ln>
                                          <a:noFill/>
                                        </a:ln>
                                        <a:solidFill>
                                          <a:srgbClr val="7030A0"/>
                                        </a:solidFill>
                                        <a:effectLst/>
                                        <a:latin typeface="Cambria Math" panose="02040503050406030204" pitchFamily="18" charset="0"/>
                                        <a:cs typeface="Calibri" panose="020F0502020204030204" pitchFamily="34" charset="0"/>
                                      </a:rPr>
                                      <m:t>−</m:t>
                                    </m:r>
                                    <m:r>
                                      <a:rPr kumimoji="0" lang="en-GB" altLang="en-US" sz="2400" b="1" i="1" u="none" strike="noStrike" cap="none" normalizeH="0" baseline="0" smtClean="0">
                                        <a:ln>
                                          <a:noFill/>
                                        </a:ln>
                                        <a:solidFill>
                                          <a:srgbClr val="7030A0"/>
                                        </a:solidFill>
                                        <a:effectLst/>
                                        <a:latin typeface="Cambria Math" panose="02040503050406030204" pitchFamily="18" charset="0"/>
                                        <a:cs typeface="Calibri" panose="020F0502020204030204" pitchFamily="34" charset="0"/>
                                      </a:rPr>
                                      <m:t>𝟏</m:t>
                                    </m:r>
                                  </m:e>
                                </m:d>
                              </m:e>
                              <m:sub>
                                <m:r>
                                  <a:rPr kumimoji="0" lang="en-GB" altLang="en-US" sz="2400" b="1" i="1" u="none" strike="noStrike" cap="none" normalizeH="0" baseline="0" smtClean="0">
                                    <a:ln>
                                      <a:noFill/>
                                    </a:ln>
                                    <a:solidFill>
                                      <a:srgbClr val="7030A0"/>
                                    </a:solidFill>
                                    <a:effectLst/>
                                    <a:latin typeface="Cambria Math" panose="02040503050406030204" pitchFamily="18" charset="0"/>
                                    <a:cs typeface="Calibri" panose="020F0502020204030204" pitchFamily="34" charset="0"/>
                                  </a:rPr>
                                  <m:t>𝒙</m:t>
                                </m:r>
                              </m:sub>
                            </m:sSub>
                            <m:r>
                              <a:rPr kumimoji="0" lang="en-GB" altLang="en-US" sz="2400" b="1" i="1" u="none" strike="noStrike" cap="none" normalizeH="0" baseline="0" smtClean="0">
                                <a:ln>
                                  <a:noFill/>
                                </a:ln>
                                <a:solidFill>
                                  <a:schemeClr val="tx1"/>
                                </a:solidFill>
                                <a:effectLst/>
                                <a:latin typeface="Cambria Math" panose="02040503050406030204" pitchFamily="18" charset="0"/>
                                <a:cs typeface="Calibri" panose="020F0502020204030204" pitchFamily="34" charset="0"/>
                              </a:rPr>
                              <m:t>−</m:t>
                            </m:r>
                            <m:r>
                              <a:rPr kumimoji="0" lang="en-GB" altLang="en-US" sz="2400" b="1" i="1" u="none" strike="noStrike" cap="none" normalizeH="0" baseline="0" smtClean="0">
                                <a:ln>
                                  <a:noFill/>
                                </a:ln>
                                <a:solidFill>
                                  <a:schemeClr val="accent4">
                                    <a:lumMod val="75000"/>
                                  </a:schemeClr>
                                </a:solidFill>
                                <a:effectLst/>
                                <a:latin typeface="Cambria Math" panose="02040503050406030204" pitchFamily="18" charset="0"/>
                                <a:cs typeface="Calibri" panose="020F0502020204030204" pitchFamily="34" charset="0"/>
                              </a:rPr>
                              <m:t>(</m:t>
                            </m:r>
                            <m:r>
                              <a:rPr kumimoji="0" lang="en-GB" altLang="en-US" sz="2400" b="1" i="1" u="none" strike="noStrike" cap="none" normalizeH="0" baseline="0" smtClean="0">
                                <a:ln>
                                  <a:noFill/>
                                </a:ln>
                                <a:solidFill>
                                  <a:schemeClr val="accent4">
                                    <a:lumMod val="75000"/>
                                  </a:schemeClr>
                                </a:solidFill>
                                <a:effectLst/>
                                <a:latin typeface="Cambria Math" panose="02040503050406030204" pitchFamily="18" charset="0"/>
                                <a:cs typeface="Calibri" panose="020F0502020204030204" pitchFamily="34" charset="0"/>
                              </a:rPr>
                              <m:t>𝒏</m:t>
                            </m:r>
                            <m:r>
                              <a:rPr kumimoji="0" lang="en-GB" altLang="en-US" sz="2400" b="1" i="1" u="none" strike="noStrike" cap="none" normalizeH="0" baseline="0" smtClean="0">
                                <a:ln>
                                  <a:noFill/>
                                </a:ln>
                                <a:solidFill>
                                  <a:schemeClr val="accent4">
                                    <a:lumMod val="75000"/>
                                  </a:schemeClr>
                                </a:solidFill>
                                <a:effectLst/>
                                <a:latin typeface="Cambria Math" panose="02040503050406030204" pitchFamily="18" charset="0"/>
                                <a:cs typeface="Calibri" panose="020F0502020204030204" pitchFamily="34" charset="0"/>
                              </a:rPr>
                              <m:t>−</m:t>
                            </m:r>
                            <m:r>
                              <a:rPr kumimoji="0" lang="en-GB" altLang="en-US" sz="2400" b="1" i="1" u="none" strike="noStrike" cap="none" normalizeH="0" baseline="0" smtClean="0">
                                <a:ln>
                                  <a:noFill/>
                                </a:ln>
                                <a:solidFill>
                                  <a:schemeClr val="accent4">
                                    <a:lumMod val="75000"/>
                                  </a:schemeClr>
                                </a:solidFill>
                                <a:effectLst/>
                                <a:latin typeface="Cambria Math" panose="02040503050406030204" pitchFamily="18" charset="0"/>
                                <a:cs typeface="Calibri" panose="020F0502020204030204" pitchFamily="34" charset="0"/>
                              </a:rPr>
                              <m:t>𝟏</m:t>
                            </m:r>
                            <m:r>
                              <a:rPr kumimoji="0" lang="en-GB" altLang="en-US" sz="2400" b="1" i="1" u="none" strike="noStrike" cap="none" normalizeH="0" baseline="0" smtClean="0">
                                <a:ln>
                                  <a:noFill/>
                                </a:ln>
                                <a:solidFill>
                                  <a:schemeClr val="accent4">
                                    <a:lumMod val="75000"/>
                                  </a:schemeClr>
                                </a:solidFill>
                                <a:effectLst/>
                                <a:latin typeface="Cambria Math" panose="02040503050406030204" pitchFamily="18" charset="0"/>
                                <a:cs typeface="Calibri" panose="020F0502020204030204" pitchFamily="34" charset="0"/>
                              </a:rPr>
                              <m:t>)</m:t>
                            </m:r>
                          </m:e>
                          <m:sub>
                            <m:r>
                              <a:rPr kumimoji="0" lang="en-GB" altLang="en-US" sz="2400" b="1" i="1" u="none" strike="noStrike" cap="none" normalizeH="0" baseline="0" smtClean="0">
                                <a:ln>
                                  <a:noFill/>
                                </a:ln>
                                <a:solidFill>
                                  <a:schemeClr val="tx1"/>
                                </a:solidFill>
                                <a:effectLst/>
                                <a:latin typeface="Cambria Math" panose="02040503050406030204" pitchFamily="18" charset="0"/>
                                <a:cs typeface="Calibri" panose="020F0502020204030204" pitchFamily="34" charset="0"/>
                              </a:rPr>
                              <m:t> </m:t>
                            </m:r>
                            <m:r>
                              <a:rPr kumimoji="0" lang="en-GB" altLang="en-US" sz="2400" b="1" i="1" u="none" strike="noStrike" cap="none" normalizeH="0" baseline="0" smtClean="0">
                                <a:ln>
                                  <a:noFill/>
                                </a:ln>
                                <a:solidFill>
                                  <a:schemeClr val="accent4">
                                    <a:lumMod val="75000"/>
                                  </a:schemeClr>
                                </a:solidFill>
                                <a:effectLst/>
                                <a:latin typeface="Cambria Math" panose="02040503050406030204" pitchFamily="18" charset="0"/>
                                <a:cs typeface="Calibri" panose="020F0502020204030204" pitchFamily="34" charset="0"/>
                              </a:rPr>
                              <m:t>𝒚</m:t>
                            </m:r>
                          </m:sub>
                        </m:sSub>
                      </m:den>
                    </m:f>
                  </m:oMath>
                </a14:m>
                <a:r>
                  <a:rPr kumimoji="0" lang="en-GB" altLang="en-US" sz="2400" b="0" i="0" u="none" strike="noStrike" cap="none" normalizeH="0" baseline="0" dirty="0">
                    <a:ln>
                      <a:noFill/>
                    </a:ln>
                    <a:solidFill>
                      <a:schemeClr val="tx1"/>
                    </a:solidFill>
                    <a:effectLst/>
                  </a:rPr>
                  <a:t> </a:t>
                </a:r>
                <a:r>
                  <a:rPr lang="en-US" altLang="en-US" sz="2400" b="1" dirty="0">
                    <a:solidFill>
                      <a:srgbClr val="7030A0"/>
                    </a:solidFill>
                    <a:ea typeface="Times New Roman" panose="02020603050405020304" pitchFamily="18" charset="0"/>
                  </a:rPr>
                  <a:t>                   </a:t>
                </a:r>
                <a:r>
                  <a:rPr lang="en-US" altLang="en-US" sz="1400" dirty="0">
                    <a:ea typeface="Times New Roman" panose="02020603050405020304" pitchFamily="18" charset="0"/>
                  </a:rPr>
                  <a:t> </a:t>
                </a:r>
                <a:r>
                  <a:rPr lang="en-US" altLang="en-US" sz="2000" b="1" dirty="0">
                    <a:ea typeface="Times New Roman" panose="02020603050405020304" pitchFamily="18" charset="0"/>
                  </a:rPr>
                  <a:t>[Eq. (3)]</a:t>
                </a:r>
                <a:r>
                  <a:rPr lang="en-US" altLang="en-US" sz="2000" dirty="0">
                    <a:ea typeface="Times New Roman" panose="02020603050405020304" pitchFamily="18" charset="0"/>
                  </a:rPr>
                  <a:t> </a:t>
                </a:r>
                <a:endParaRPr kumimoji="0" lang="en-GB" altLang="en-US" sz="2400" b="0" i="0" u="none" strike="noStrike" cap="none" normalizeH="0" baseline="0" dirty="0">
                  <a:ln>
                    <a:noFill/>
                  </a:ln>
                  <a:solidFill>
                    <a:schemeClr val="tx1"/>
                  </a:solidFill>
                  <a:effectLst/>
                </a:endParaRPr>
              </a:p>
              <a:p>
                <a:pPr marL="0" marR="0" lvl="0" indent="150813"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mc:Choice>
        <mc:Fallback xmlns="">
          <p:sp>
            <p:nvSpPr>
              <p:cNvPr id="22" name="Rectangle 1"/>
              <p:cNvSpPr>
                <a:spLocks noRot="1" noChangeAspect="1" noMove="1" noResize="1" noEditPoints="1" noAdjustHandles="1" noChangeArrowheads="1" noChangeShapeType="1" noTextEdit="1"/>
              </p:cNvSpPr>
              <p:nvPr/>
            </p:nvSpPr>
            <p:spPr bwMode="auto">
              <a:xfrm>
                <a:off x="147443" y="4792007"/>
                <a:ext cx="12541709" cy="1939249"/>
              </a:xfrm>
              <a:prstGeom prst="rect">
                <a:avLst/>
              </a:prstGeom>
              <a:blipFill>
                <a:blip r:embed="rId5"/>
                <a:stretch>
                  <a:fillRect l="-486" t="-2201"/>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fr-FR">
                    <a:noFill/>
                  </a:rPr>
                  <a:t> </a:t>
                </a:r>
              </a:p>
            </p:txBody>
          </p:sp>
        </mc:Fallback>
      </mc:AlternateContent>
      <p:sp>
        <p:nvSpPr>
          <p:cNvPr id="24" name="Rectangle 23"/>
          <p:cNvSpPr/>
          <p:nvPr/>
        </p:nvSpPr>
        <p:spPr>
          <a:xfrm>
            <a:off x="6912313" y="1044278"/>
            <a:ext cx="832737" cy="1077218"/>
          </a:xfrm>
          <a:prstGeom prst="rect">
            <a:avLst/>
          </a:prstGeom>
        </p:spPr>
        <p:txBody>
          <a:bodyPr wrap="square">
            <a:spAutoFit/>
          </a:bodyPr>
          <a:lstStyle/>
          <a:p>
            <a:r>
              <a:rPr lang="en-US" altLang="en-US" sz="3200" b="1" i="1" dirty="0" err="1">
                <a:solidFill>
                  <a:srgbClr val="7030A0"/>
                </a:solidFill>
                <a:latin typeface="Calibri" panose="020F0502020204030204" pitchFamily="34" charset="0"/>
                <a:ea typeface="Times New Roman" panose="02020603050405020304" pitchFamily="18" charset="0"/>
                <a:cs typeface="Calibri" panose="020F0502020204030204" pitchFamily="34" charset="0"/>
              </a:rPr>
              <a:t>V,</a:t>
            </a:r>
            <a:r>
              <a:rPr lang="en-US" altLang="en-US" sz="3200" b="1" i="1" dirty="0" err="1">
                <a:solidFill>
                  <a:srgbClr val="7030A0"/>
                </a:solidFill>
                <a:latin typeface="Symbol" panose="05050102010706020507" pitchFamily="18" charset="2"/>
                <a:ea typeface="Times New Roman" panose="02020603050405020304" pitchFamily="18" charset="0"/>
                <a:cs typeface="Calibri" panose="020F0502020204030204" pitchFamily="34" charset="0"/>
              </a:rPr>
              <a:t>r</a:t>
            </a:r>
            <a:endParaRPr lang="en-US" altLang="en-US" sz="3200" b="1" i="1" dirty="0">
              <a:solidFill>
                <a:srgbClr val="7030A0"/>
              </a:solidFill>
              <a:latin typeface="Symbol" panose="05050102010706020507" pitchFamily="18" charset="2"/>
              <a:ea typeface="Times New Roman" panose="02020603050405020304" pitchFamily="18" charset="0"/>
              <a:cs typeface="Calibri" panose="020F0502020204030204" pitchFamily="34" charset="0"/>
            </a:endParaRPr>
          </a:p>
          <a:p>
            <a:r>
              <a:rPr lang="en-US" altLang="en-US" sz="3200" b="1" dirty="0">
                <a:solidFill>
                  <a:srgbClr val="7030A0"/>
                </a:solidFill>
                <a:latin typeface="Calibri" panose="020F0502020204030204" pitchFamily="34" charset="0"/>
                <a:ea typeface="Times New Roman" panose="02020603050405020304" pitchFamily="18" charset="0"/>
                <a:cs typeface="Calibri" panose="020F0502020204030204" pitchFamily="34" charset="0"/>
              </a:rPr>
              <a:t> </a:t>
            </a:r>
            <a:endParaRPr lang="fr-FR" sz="3200" dirty="0"/>
          </a:p>
        </p:txBody>
      </p:sp>
      <p:sp>
        <p:nvSpPr>
          <p:cNvPr id="16" name="CustomShape 2">
            <a:extLst>
              <a:ext uri="{FF2B5EF4-FFF2-40B4-BE49-F238E27FC236}">
                <a16:creationId xmlns:a16="http://schemas.microsoft.com/office/drawing/2014/main" id="{09597698-CBE9-474D-B1CE-635A77E69728}"/>
              </a:ext>
            </a:extLst>
          </p:cNvPr>
          <p:cNvSpPr txBox="1">
            <a:spLocks/>
          </p:cNvSpPr>
          <p:nvPr/>
        </p:nvSpPr>
        <p:spPr>
          <a:xfrm>
            <a:off x="2114065" y="6473688"/>
            <a:ext cx="5415740" cy="306323"/>
          </a:xfrm>
          <a:prstGeom prst="rect">
            <a:avLst/>
          </a:prstGeom>
        </p:spPr>
        <p:style>
          <a:lnRef idx="0">
            <a:scrgbClr r="0" g="0" b="0"/>
          </a:lnRef>
          <a:fillRef idx="0">
            <a:scrgbClr r="0" g="0" b="0"/>
          </a:fillRef>
          <a:effectRef idx="0">
            <a:scrgbClr r="0" g="0" b="0"/>
          </a:effectRef>
          <a:fontRef idx="minor"/>
        </p:style>
        <p:txBody>
          <a:bodyPr wrap="square" lIns="90000" tIns="45000" rIns="90000" bIns="4500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t>DRD4 Collaboration Meeting, WG-2: CERN Oct 21-25 2024</a:t>
            </a:r>
          </a:p>
        </p:txBody>
      </p:sp>
    </p:spTree>
    <p:extLst>
      <p:ext uri="{BB962C8B-B14F-4D97-AF65-F5344CB8AC3E}">
        <p14:creationId xmlns:p14="http://schemas.microsoft.com/office/powerpoint/2010/main" val="2491044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19"/>
                                        </p:tgtEl>
                                        <p:attrNameLst>
                                          <p:attrName>style.visibility</p:attrName>
                                        </p:attrNameLst>
                                      </p:cBhvr>
                                      <p:to>
                                        <p:strVal val="visible"/>
                                      </p:to>
                                    </p:set>
                                    <p:anim calcmode="lin" valueType="num">
                                      <p:cBhvr additive="base">
                                        <p:cTn id="7" dur="500" fill="hold"/>
                                        <p:tgtEl>
                                          <p:spTgt spid="19"/>
                                        </p:tgtEl>
                                        <p:attrNameLst>
                                          <p:attrName>ppt_x</p:attrName>
                                        </p:attrNameLst>
                                      </p:cBhvr>
                                      <p:tavLst>
                                        <p:tav tm="0">
                                          <p:val>
                                            <p:strVal val="0-#ppt_w/2"/>
                                          </p:val>
                                        </p:tav>
                                        <p:tav tm="100000">
                                          <p:val>
                                            <p:strVal val="#ppt_x"/>
                                          </p:val>
                                        </p:tav>
                                      </p:tavLst>
                                    </p:anim>
                                    <p:anim calcmode="lin" valueType="num">
                                      <p:cBhvr additive="base">
                                        <p:cTn id="8"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grpId="0" nodeType="clickEffect">
                                  <p:stCondLst>
                                    <p:cond delay="0"/>
                                  </p:stCondLst>
                                  <p:childTnLst>
                                    <p:set>
                                      <p:cBhvr>
                                        <p:cTn id="12" dur="1" fill="hold">
                                          <p:stCondLst>
                                            <p:cond delay="0"/>
                                          </p:stCondLst>
                                        </p:cTn>
                                        <p:tgtEl>
                                          <p:spTgt spid="20"/>
                                        </p:tgtEl>
                                        <p:attrNameLst>
                                          <p:attrName>style.visibility</p:attrName>
                                        </p:attrNameLst>
                                      </p:cBhvr>
                                      <p:to>
                                        <p:strVal val="visible"/>
                                      </p:to>
                                    </p:set>
                                    <p:anim calcmode="lin" valueType="num">
                                      <p:cBhvr additive="base">
                                        <p:cTn id="13" dur="500" fill="hold"/>
                                        <p:tgtEl>
                                          <p:spTgt spid="20"/>
                                        </p:tgtEl>
                                        <p:attrNameLst>
                                          <p:attrName>ppt_x</p:attrName>
                                        </p:attrNameLst>
                                      </p:cBhvr>
                                      <p:tavLst>
                                        <p:tav tm="0">
                                          <p:val>
                                            <p:strVal val="1+#ppt_w/2"/>
                                          </p:val>
                                        </p:tav>
                                        <p:tav tm="100000">
                                          <p:val>
                                            <p:strVal val="#ppt_x"/>
                                          </p:val>
                                        </p:tav>
                                      </p:tavLst>
                                    </p:anim>
                                    <p:anim calcmode="lin" valueType="num">
                                      <p:cBhvr additive="base">
                                        <p:cTn id="14" dur="500" fill="hold"/>
                                        <p:tgtEl>
                                          <p:spTgt spid="20"/>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2"/>
                                        </p:tgtEl>
                                        <p:attrNameLst>
                                          <p:attrName>style.visibility</p:attrName>
                                        </p:attrNameLst>
                                      </p:cBhvr>
                                      <p:to>
                                        <p:strVal val="visible"/>
                                      </p:to>
                                    </p:set>
                                    <p:anim calcmode="lin" valueType="num">
                                      <p:cBhvr additive="base">
                                        <p:cTn id="19" dur="500" fill="hold"/>
                                        <p:tgtEl>
                                          <p:spTgt spid="22"/>
                                        </p:tgtEl>
                                        <p:attrNameLst>
                                          <p:attrName>ppt_x</p:attrName>
                                        </p:attrNameLst>
                                      </p:cBhvr>
                                      <p:tavLst>
                                        <p:tav tm="0">
                                          <p:val>
                                            <p:strVal val="0-#ppt_w/2"/>
                                          </p:val>
                                        </p:tav>
                                        <p:tav tm="100000">
                                          <p:val>
                                            <p:strVal val="#ppt_x"/>
                                          </p:val>
                                        </p:tav>
                                      </p:tavLst>
                                    </p:anim>
                                    <p:anim calcmode="lin" valueType="num">
                                      <p:cBhvr additive="base">
                                        <p:cTn id="20" dur="500" fill="hold"/>
                                        <p:tgtEl>
                                          <p:spTgt spid="22"/>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P spid="20" grpId="0"/>
      <p:bldP spid="22"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5" name="TextShape 1"/>
          <p:cNvSpPr txBox="1"/>
          <p:nvPr/>
        </p:nvSpPr>
        <p:spPr>
          <a:xfrm>
            <a:off x="115614" y="255011"/>
            <a:ext cx="8933012" cy="1204332"/>
          </a:xfrm>
          <a:prstGeom prst="rect">
            <a:avLst/>
          </a:prstGeom>
          <a:noFill/>
          <a:ln w="25560">
            <a:noFill/>
            <a:miter/>
          </a:ln>
        </p:spPr>
        <p:txBody>
          <a:bodyPr lIns="90000" tIns="45000" rIns="90000" bIns="45000" anchor="ctr">
            <a:noAutofit/>
          </a:bodyPr>
          <a:lstStyle/>
          <a:p>
            <a:pPr algn="ctr"/>
            <a:r>
              <a:rPr lang="en-US" sz="2000" b="1" strike="noStrike" spc="-1" dirty="0">
                <a:solidFill>
                  <a:schemeClr val="accent5"/>
                </a:solidFill>
                <a:latin typeface="Arial"/>
                <a:ea typeface="DejaVu Sans"/>
              </a:rPr>
              <a:t>Use </a:t>
            </a:r>
            <a:r>
              <a:rPr lang="en-US" sz="2000" b="1" spc="-1" dirty="0">
                <a:solidFill>
                  <a:schemeClr val="accent5"/>
                </a:solidFill>
              </a:rPr>
              <a:t>real-time </a:t>
            </a:r>
            <a:r>
              <a:rPr lang="en-US" sz="2000" b="1" strike="noStrike" spc="-1" dirty="0">
                <a:solidFill>
                  <a:schemeClr val="accent5"/>
                </a:solidFill>
                <a:latin typeface="Arial"/>
                <a:ea typeface="DejaVu Sans"/>
              </a:rPr>
              <a:t>speed of </a:t>
            </a:r>
            <a:r>
              <a:rPr lang="en-US" sz="2000" b="1" spc="-1" dirty="0">
                <a:solidFill>
                  <a:schemeClr val="accent5"/>
                </a:solidFill>
              </a:rPr>
              <a:t>sound to get component molar </a:t>
            </a:r>
            <a:r>
              <a:rPr lang="en-US" sz="2000" b="1" spc="-1" dirty="0" err="1">
                <a:solidFill>
                  <a:schemeClr val="accent5"/>
                </a:solidFill>
              </a:rPr>
              <a:t>concentrations,</a:t>
            </a:r>
            <a:r>
              <a:rPr lang="en-US" sz="2000" b="1" i="1" spc="-1" dirty="0" err="1">
                <a:solidFill>
                  <a:schemeClr val="accent5"/>
                </a:solidFill>
                <a:latin typeface="Symbol"/>
              </a:rPr>
              <a:t>w</a:t>
            </a:r>
            <a:r>
              <a:rPr lang="en-US" sz="2000" b="1" i="1" spc="-1" baseline="-20000" dirty="0" err="1">
                <a:solidFill>
                  <a:schemeClr val="accent5"/>
                </a:solidFill>
              </a:rPr>
              <a:t>i</a:t>
            </a:r>
            <a:endParaRPr lang="en-US" sz="2000" b="1" spc="-1" dirty="0">
              <a:solidFill>
                <a:schemeClr val="accent5"/>
              </a:solidFill>
            </a:endParaRPr>
          </a:p>
          <a:p>
            <a:pPr algn="ctr"/>
            <a:r>
              <a:rPr lang="en-US" sz="2000" b="1" strike="noStrike" spc="-1" dirty="0">
                <a:solidFill>
                  <a:schemeClr val="accent5"/>
                </a:solidFill>
                <a:latin typeface="Arial"/>
                <a:ea typeface="DejaVu Sans"/>
              </a:rPr>
              <a:t>(</a:t>
            </a:r>
            <a:r>
              <a:rPr lang="en-US" sz="2000" b="1" strike="noStrike" spc="-1" dirty="0" err="1">
                <a:solidFill>
                  <a:schemeClr val="accent5"/>
                </a:solidFill>
                <a:latin typeface="Arial"/>
                <a:ea typeface="DejaVu Sans"/>
              </a:rPr>
              <a:t>SoS</a:t>
            </a:r>
            <a:r>
              <a:rPr lang="en-US" sz="2000" b="1" strike="noStrike" spc="-1" dirty="0">
                <a:solidFill>
                  <a:schemeClr val="accent5"/>
                </a:solidFill>
                <a:latin typeface="Arial"/>
                <a:ea typeface="DejaVu Sans"/>
              </a:rPr>
              <a:t> traditionally also called “c” by acousticians to confuse things) </a:t>
            </a:r>
          </a:p>
        </p:txBody>
      </p:sp>
      <p:sp>
        <p:nvSpPr>
          <p:cNvPr id="596" name="TextShape 2"/>
          <p:cNvSpPr txBox="1"/>
          <p:nvPr/>
        </p:nvSpPr>
        <p:spPr>
          <a:xfrm>
            <a:off x="209906" y="4382814"/>
            <a:ext cx="8838720" cy="581974"/>
          </a:xfrm>
          <a:prstGeom prst="rect">
            <a:avLst/>
          </a:prstGeom>
          <a:noFill/>
          <a:ln>
            <a:noFill/>
          </a:ln>
        </p:spPr>
        <p:txBody>
          <a:bodyPr lIns="90000" tIns="45000" rIns="90000" bIns="45000">
            <a:noAutofit/>
          </a:bodyPr>
          <a:lstStyle/>
          <a:p>
            <a:pPr marL="360" algn="ctr">
              <a:lnSpc>
                <a:spcPct val="100000"/>
              </a:lnSpc>
              <a:buClr>
                <a:srgbClr val="C00000"/>
              </a:buClr>
            </a:pPr>
            <a:endParaRPr lang="en-US" sz="2000" b="0" strike="noStrike" spc="-1" dirty="0">
              <a:solidFill>
                <a:srgbClr val="000000"/>
              </a:solidFill>
              <a:latin typeface="Arial"/>
            </a:endParaRPr>
          </a:p>
        </p:txBody>
      </p:sp>
      <p:pic>
        <p:nvPicPr>
          <p:cNvPr id="7" name="Image 6"/>
          <p:cNvPicPr>
            <a:picLocks noChangeAspect="1"/>
          </p:cNvPicPr>
          <p:nvPr/>
        </p:nvPicPr>
        <p:blipFill>
          <a:blip r:embed="rId2"/>
          <a:stretch>
            <a:fillRect/>
          </a:stretch>
        </p:blipFill>
        <p:spPr>
          <a:xfrm>
            <a:off x="6025072" y="1401072"/>
            <a:ext cx="1986175" cy="995435"/>
          </a:xfrm>
          <a:prstGeom prst="rect">
            <a:avLst/>
          </a:prstGeom>
        </p:spPr>
      </p:pic>
      <p:sp>
        <p:nvSpPr>
          <p:cNvPr id="8" name="TextShape 1"/>
          <p:cNvSpPr txBox="1"/>
          <p:nvPr/>
        </p:nvSpPr>
        <p:spPr>
          <a:xfrm>
            <a:off x="337662" y="3332134"/>
            <a:ext cx="8368859" cy="1085400"/>
          </a:xfrm>
          <a:prstGeom prst="rect">
            <a:avLst/>
          </a:prstGeom>
          <a:noFill/>
          <a:ln w="25560">
            <a:noFill/>
            <a:miter/>
          </a:ln>
        </p:spPr>
        <p:txBody>
          <a:bodyPr lIns="90000" tIns="45000" rIns="90000" bIns="45000" anchor="ctr">
            <a:noAutofit/>
          </a:bodyPr>
          <a:lstStyle/>
          <a:p>
            <a:pPr algn="ctr"/>
            <a:r>
              <a:rPr lang="en-US" sz="2000" b="1" strike="noStrike" spc="-1" dirty="0">
                <a:solidFill>
                  <a:schemeClr val="accent6">
                    <a:lumMod val="75000"/>
                  </a:schemeClr>
                </a:solidFill>
                <a:latin typeface="Arial"/>
                <a:ea typeface="DejaVu Sans"/>
              </a:rPr>
              <a:t>Then use standard refractivity formula to get from calculated </a:t>
            </a:r>
            <a:r>
              <a:rPr lang="en-US" sz="2000" b="1" i="1" spc="-1" dirty="0">
                <a:solidFill>
                  <a:schemeClr val="accent6">
                    <a:lumMod val="75000"/>
                  </a:schemeClr>
                </a:solidFill>
                <a:latin typeface="Symbol"/>
              </a:rPr>
              <a:t>w</a:t>
            </a:r>
            <a:r>
              <a:rPr lang="en-US" sz="2000" b="1" i="1" spc="-1" baseline="-20000" dirty="0">
                <a:solidFill>
                  <a:schemeClr val="accent6">
                    <a:lumMod val="75000"/>
                  </a:schemeClr>
                </a:solidFill>
              </a:rPr>
              <a:t>1,2</a:t>
            </a:r>
            <a:r>
              <a:rPr lang="en-US" sz="2000" b="1" spc="-1" dirty="0">
                <a:solidFill>
                  <a:schemeClr val="accent6">
                    <a:lumMod val="75000"/>
                  </a:schemeClr>
                </a:solidFill>
              </a:rPr>
              <a:t> </a:t>
            </a:r>
          </a:p>
          <a:p>
            <a:pPr algn="ctr"/>
            <a:endParaRPr lang="en-US" sz="2000" b="1" strike="noStrike" spc="-1" dirty="0">
              <a:solidFill>
                <a:schemeClr val="accent6">
                  <a:lumMod val="75000"/>
                </a:schemeClr>
              </a:solidFill>
              <a:latin typeface="Arial"/>
              <a:ea typeface="DejaVu Sans"/>
            </a:endParaRPr>
          </a:p>
          <a:p>
            <a:pPr algn="ctr"/>
            <a:endParaRPr lang="en-US" sz="2000" b="1" strike="noStrike" spc="-1" dirty="0">
              <a:solidFill>
                <a:schemeClr val="accent6">
                  <a:lumMod val="75000"/>
                </a:schemeClr>
              </a:solidFill>
              <a:latin typeface="Arial"/>
              <a:ea typeface="DejaVu Sans"/>
            </a:endParaRPr>
          </a:p>
          <a:p>
            <a:pPr algn="ctr"/>
            <a:r>
              <a:rPr lang="en-US" sz="2000" b="1" strike="noStrike" spc="-1" dirty="0">
                <a:solidFill>
                  <a:schemeClr val="accent6">
                    <a:lumMod val="75000"/>
                  </a:schemeClr>
                </a:solidFill>
                <a:latin typeface="Arial"/>
                <a:ea typeface="DejaVu Sans"/>
              </a:rPr>
              <a:t>to refractive index of the radiator gas in real-time, </a:t>
            </a:r>
            <a:r>
              <a:rPr lang="en-US" sz="2000" b="1" spc="-1" dirty="0">
                <a:solidFill>
                  <a:schemeClr val="accent6">
                    <a:lumMod val="75000"/>
                  </a:schemeClr>
                </a:solidFill>
              </a:rPr>
              <a:t>along with  standard relativistic expressions to get from n to Cherenkov </a:t>
            </a:r>
            <a:r>
              <a:rPr lang="en-US" sz="2000" b="1" i="1" spc="-1" dirty="0">
                <a:solidFill>
                  <a:schemeClr val="accent6">
                    <a:lumMod val="75000"/>
                  </a:schemeClr>
                </a:solidFill>
                <a:latin typeface="Symbol"/>
              </a:rPr>
              <a:t>g</a:t>
            </a:r>
            <a:r>
              <a:rPr lang="en-US" sz="2000" b="1" spc="-1" dirty="0">
                <a:solidFill>
                  <a:schemeClr val="accent6">
                    <a:lumMod val="75000"/>
                  </a:schemeClr>
                </a:solidFill>
              </a:rPr>
              <a:t> thresholds for different particle species and </a:t>
            </a:r>
            <a:r>
              <a:rPr lang="en-US" sz="2000" b="1" i="1" spc="-1" dirty="0">
                <a:solidFill>
                  <a:schemeClr val="accent6">
                    <a:lumMod val="75000"/>
                  </a:schemeClr>
                </a:solidFill>
                <a:latin typeface="Symbol"/>
              </a:rPr>
              <a:t>b </a:t>
            </a:r>
            <a:r>
              <a:rPr lang="en-US" sz="2000" b="1" i="1" spc="-1" dirty="0">
                <a:solidFill>
                  <a:schemeClr val="accent6">
                    <a:lumMod val="75000"/>
                  </a:schemeClr>
                </a:solidFill>
              </a:rPr>
              <a:t>= 1</a:t>
            </a:r>
            <a:r>
              <a:rPr lang="en-US" sz="2000" b="1" spc="-1" dirty="0">
                <a:solidFill>
                  <a:schemeClr val="accent6">
                    <a:lumMod val="75000"/>
                  </a:schemeClr>
                </a:solidFill>
              </a:rPr>
              <a:t> angle</a:t>
            </a:r>
            <a:endParaRPr lang="en-US" sz="2000" spc="-1" dirty="0">
              <a:solidFill>
                <a:schemeClr val="accent6">
                  <a:lumMod val="75000"/>
                </a:schemeClr>
              </a:solidFill>
            </a:endParaRPr>
          </a:p>
          <a:p>
            <a:pPr algn="ctr"/>
            <a:endParaRPr lang="en-US" sz="2000" b="1" strike="noStrike" spc="-1" dirty="0">
              <a:solidFill>
                <a:schemeClr val="accent6">
                  <a:lumMod val="75000"/>
                </a:schemeClr>
              </a:solidFill>
              <a:latin typeface="Arial"/>
              <a:ea typeface="DejaVu Sans"/>
            </a:endParaRPr>
          </a:p>
          <a:p>
            <a:pPr algn="ctr"/>
            <a:endParaRPr lang="en-US" sz="1400" spc="-1" dirty="0"/>
          </a:p>
          <a:p>
            <a:pPr algn="ctr">
              <a:lnSpc>
                <a:spcPct val="90000"/>
              </a:lnSpc>
            </a:pPr>
            <a:endParaRPr lang="en-US" sz="2000" b="0" strike="noStrike" spc="-1" dirty="0">
              <a:solidFill>
                <a:schemeClr val="accent6">
                  <a:lumMod val="75000"/>
                </a:schemeClr>
              </a:solidFill>
              <a:latin typeface="Arial"/>
            </a:endParaRPr>
          </a:p>
        </p:txBody>
      </p:sp>
      <p:sp>
        <p:nvSpPr>
          <p:cNvPr id="9" name="TextShape 2"/>
          <p:cNvSpPr txBox="1"/>
          <p:nvPr/>
        </p:nvSpPr>
        <p:spPr>
          <a:xfrm>
            <a:off x="209906" y="4508711"/>
            <a:ext cx="8838720" cy="904574"/>
          </a:xfrm>
          <a:prstGeom prst="rect">
            <a:avLst/>
          </a:prstGeom>
          <a:noFill/>
          <a:ln>
            <a:noFill/>
          </a:ln>
        </p:spPr>
        <p:txBody>
          <a:bodyPr lIns="90000" tIns="45000" rIns="90000" bIns="45000">
            <a:noAutofit/>
          </a:bodyPr>
          <a:lstStyle/>
          <a:p>
            <a:pPr marL="360" algn="ctr">
              <a:lnSpc>
                <a:spcPct val="100000"/>
              </a:lnSpc>
              <a:buClr>
                <a:srgbClr val="548235"/>
              </a:buClr>
            </a:pPr>
            <a:r>
              <a:rPr lang="en-US" sz="2000" b="1" spc="-1" dirty="0">
                <a:latin typeface="Arial"/>
                <a:ea typeface="DejaVu Sans"/>
              </a:rPr>
              <a:t>R</a:t>
            </a:r>
            <a:r>
              <a:rPr lang="en-US" sz="2000" b="1" strike="noStrike" spc="-1" dirty="0">
                <a:latin typeface="Arial"/>
                <a:ea typeface="DejaVu Sans"/>
              </a:rPr>
              <a:t>eal-time measurement of </a:t>
            </a:r>
            <a:r>
              <a:rPr lang="en-US" sz="2000" b="1" i="1" strike="noStrike" spc="-1" dirty="0">
                <a:latin typeface="Arial"/>
                <a:ea typeface="DejaVu Sans"/>
              </a:rPr>
              <a:t>speed of sound c </a:t>
            </a:r>
            <a:r>
              <a:rPr lang="en-US" sz="2000" b="1" strike="noStrike" spc="-1" dirty="0">
                <a:latin typeface="Arial"/>
                <a:ea typeface="DejaVu Sans"/>
              </a:rPr>
              <a:t>takes us via the relative concentrations of the components to the </a:t>
            </a:r>
            <a:r>
              <a:rPr lang="en-US" sz="2000" b="1" i="1" strike="noStrike" spc="-1" dirty="0">
                <a:latin typeface="Arial"/>
                <a:ea typeface="DejaVu Sans"/>
              </a:rPr>
              <a:t>speed of light </a:t>
            </a:r>
            <a:r>
              <a:rPr lang="en-US" sz="2000" b="1" i="1" strike="noStrike" spc="-1" dirty="0">
                <a:latin typeface="Symbol" panose="05050102010706020507" pitchFamily="18" charset="2"/>
                <a:ea typeface="DejaVu Sans"/>
              </a:rPr>
              <a:t>b</a:t>
            </a:r>
            <a:r>
              <a:rPr lang="en-US" sz="2000" b="1" i="1" strike="noStrike" spc="-1" dirty="0">
                <a:latin typeface="Arial"/>
                <a:ea typeface="DejaVu Sans"/>
              </a:rPr>
              <a:t> </a:t>
            </a:r>
            <a:r>
              <a:rPr lang="en-US" sz="2000" b="1" i="1" u="sng" strike="noStrike" spc="-1" dirty="0">
                <a:solidFill>
                  <a:srgbClr val="C00000"/>
                </a:solidFill>
                <a:effectLst>
                  <a:outerShdw blurRad="38100" dist="38100" dir="2700000" algn="tl">
                    <a:srgbClr val="000000">
                      <a:alpha val="43137"/>
                    </a:srgbClr>
                  </a:outerShdw>
                </a:effectLst>
                <a:latin typeface="Arial"/>
                <a:ea typeface="DejaVu Sans"/>
              </a:rPr>
              <a:t>and beyond!!   </a:t>
            </a:r>
            <a:r>
              <a:rPr lang="en-US" sz="2000" b="1" strike="noStrike" spc="-1" dirty="0">
                <a:latin typeface="Arial"/>
                <a:ea typeface="DejaVu Sans"/>
              </a:rPr>
              <a:t>in the radiator gas</a:t>
            </a:r>
            <a:endParaRPr lang="en-US" sz="2000" b="0" strike="noStrike" spc="-1" dirty="0">
              <a:latin typeface="Arial"/>
            </a:endParaRPr>
          </a:p>
        </p:txBody>
      </p:sp>
      <p:sp>
        <p:nvSpPr>
          <p:cNvPr id="2" name="Ellipse 1"/>
          <p:cNvSpPr/>
          <p:nvPr/>
        </p:nvSpPr>
        <p:spPr>
          <a:xfrm>
            <a:off x="7150634" y="2065666"/>
            <a:ext cx="297712" cy="330841"/>
          </a:xfrm>
          <a:prstGeom prst="ellipse">
            <a:avLst/>
          </a:prstGeom>
          <a:noFill/>
          <a:ln w="34925">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2"/>
          <p:cNvPicPr/>
          <p:nvPr/>
        </p:nvPicPr>
        <p:blipFill>
          <a:blip r:embed="rId3"/>
          <a:srcRect r="9805" b="37066"/>
          <a:stretch/>
        </p:blipFill>
        <p:spPr>
          <a:xfrm>
            <a:off x="-1690577" y="4508711"/>
            <a:ext cx="1499450" cy="719767"/>
          </a:xfrm>
          <a:prstGeom prst="rect">
            <a:avLst/>
          </a:prstGeom>
          <a:ln>
            <a:noFill/>
          </a:ln>
        </p:spPr>
      </p:pic>
      <p:pic>
        <p:nvPicPr>
          <p:cNvPr id="11" name="Image 10"/>
          <p:cNvPicPr>
            <a:picLocks noChangeAspect="1"/>
          </p:cNvPicPr>
          <p:nvPr/>
        </p:nvPicPr>
        <p:blipFill rotWithShape="1">
          <a:blip r:embed="rId4"/>
          <a:srcRect l="18226" t="16580" r="27145" b="18065"/>
          <a:stretch/>
        </p:blipFill>
        <p:spPr>
          <a:xfrm>
            <a:off x="658552" y="1527990"/>
            <a:ext cx="1324304" cy="794029"/>
          </a:xfrm>
          <a:prstGeom prst="rect">
            <a:avLst/>
          </a:prstGeom>
        </p:spPr>
      </p:pic>
      <p:pic>
        <p:nvPicPr>
          <p:cNvPr id="12" name="Image 11"/>
          <p:cNvPicPr>
            <a:picLocks noChangeAspect="1"/>
          </p:cNvPicPr>
          <p:nvPr/>
        </p:nvPicPr>
        <p:blipFill rotWithShape="1">
          <a:blip r:embed="rId5"/>
          <a:srcRect l="14512" r="10011"/>
          <a:stretch/>
        </p:blipFill>
        <p:spPr>
          <a:xfrm>
            <a:off x="1982856" y="1591707"/>
            <a:ext cx="2375338" cy="839520"/>
          </a:xfrm>
          <a:prstGeom prst="rect">
            <a:avLst/>
          </a:prstGeom>
        </p:spPr>
      </p:pic>
      <p:pic>
        <p:nvPicPr>
          <p:cNvPr id="13" name="Image 12"/>
          <p:cNvPicPr>
            <a:picLocks noChangeAspect="1"/>
          </p:cNvPicPr>
          <p:nvPr/>
        </p:nvPicPr>
        <p:blipFill rotWithShape="1">
          <a:blip r:embed="rId6"/>
          <a:srcRect l="10703" t="750" r="9271" b="-475"/>
          <a:stretch/>
        </p:blipFill>
        <p:spPr>
          <a:xfrm>
            <a:off x="4522092" y="1660782"/>
            <a:ext cx="1502980" cy="735725"/>
          </a:xfrm>
          <a:prstGeom prst="rect">
            <a:avLst/>
          </a:prstGeom>
        </p:spPr>
      </p:pic>
      <p:sp>
        <p:nvSpPr>
          <p:cNvPr id="3" name="Rectangle 2"/>
          <p:cNvSpPr/>
          <p:nvPr/>
        </p:nvSpPr>
        <p:spPr>
          <a:xfrm>
            <a:off x="2579688" y="3655924"/>
            <a:ext cx="4572000" cy="369332"/>
          </a:xfrm>
          <a:prstGeom prst="rect">
            <a:avLst/>
          </a:prstGeom>
        </p:spPr>
        <p:txBody>
          <a:bodyPr>
            <a:spAutoFit/>
          </a:bodyPr>
          <a:lstStyle/>
          <a:p>
            <a:pPr algn="ctr"/>
            <a:endParaRPr lang="en-US" spc="-1" dirty="0">
              <a:solidFill>
                <a:schemeClr val="accent6">
                  <a:lumMod val="75000"/>
                </a:schemeClr>
              </a:solidFill>
            </a:endParaRPr>
          </a:p>
        </p:txBody>
      </p:sp>
      <p:sp>
        <p:nvSpPr>
          <p:cNvPr id="15"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17</a:t>
            </a:fld>
            <a:endParaRPr lang="en-GB" sz="1200" b="0" strike="noStrike" spc="-1" dirty="0">
              <a:latin typeface="Arial"/>
            </a:endParaRPr>
          </a:p>
        </p:txBody>
      </p:sp>
      <p:sp>
        <p:nvSpPr>
          <p:cNvPr id="16" name="TextShape 1"/>
          <p:cNvSpPr txBox="1"/>
          <p:nvPr/>
        </p:nvSpPr>
        <p:spPr>
          <a:xfrm>
            <a:off x="1045391" y="5504462"/>
            <a:ext cx="7167750" cy="1069855"/>
          </a:xfrm>
          <a:prstGeom prst="rect">
            <a:avLst/>
          </a:prstGeom>
          <a:noFill/>
          <a:ln w="25560">
            <a:noFill/>
            <a:miter/>
          </a:ln>
        </p:spPr>
        <p:txBody>
          <a:bodyPr lIns="90000" tIns="45000" rIns="90000" bIns="45000" anchor="ctr">
            <a:noAutofit/>
          </a:bodyPr>
          <a:lstStyle/>
          <a:p>
            <a:pPr algn="ctr"/>
            <a:r>
              <a:rPr lang="en-US" sz="2000" b="1" spc="-1" dirty="0">
                <a:solidFill>
                  <a:schemeClr val="accent5">
                    <a:lumMod val="75000"/>
                  </a:schemeClr>
                </a:solidFill>
              </a:rPr>
              <a:t>Eyes on the prize…(focus  here on </a:t>
            </a:r>
            <a:r>
              <a:rPr lang="en-US" sz="2000" b="1" spc="-1" dirty="0" err="1">
                <a:solidFill>
                  <a:schemeClr val="accent5">
                    <a:lumMod val="75000"/>
                  </a:schemeClr>
                </a:solidFill>
              </a:rPr>
              <a:t>LHCb</a:t>
            </a:r>
            <a:r>
              <a:rPr lang="en-US" sz="2000" b="1" spc="-1" dirty="0">
                <a:solidFill>
                  <a:schemeClr val="accent5">
                    <a:lumMod val="75000"/>
                  </a:schemeClr>
                </a:solidFill>
              </a:rPr>
              <a:t> RICH2 (n-1)…)</a:t>
            </a:r>
          </a:p>
          <a:p>
            <a:pPr algn="ctr"/>
            <a:r>
              <a:rPr lang="en-US" sz="2000" b="1" spc="-1" dirty="0">
                <a:solidFill>
                  <a:schemeClr val="accent5">
                    <a:lumMod val="75000"/>
                  </a:schemeClr>
                </a:solidFill>
              </a:rPr>
              <a:t>(488.10</a:t>
            </a:r>
            <a:r>
              <a:rPr lang="en-US" sz="2000" b="1" spc="-1" baseline="30000" dirty="0">
                <a:solidFill>
                  <a:schemeClr val="accent5">
                    <a:lumMod val="75000"/>
                  </a:schemeClr>
                </a:solidFill>
              </a:rPr>
              <a:t>-6</a:t>
            </a:r>
            <a:r>
              <a:rPr lang="en-US" sz="2000" b="1" spc="-1" dirty="0">
                <a:solidFill>
                  <a:schemeClr val="accent5">
                    <a:lumMod val="75000"/>
                  </a:schemeClr>
                </a:solidFill>
              </a:rPr>
              <a:t>)</a:t>
            </a:r>
            <a:r>
              <a:rPr lang="en-US" sz="2000" b="1" spc="-1" baseline="-20000" dirty="0">
                <a:solidFill>
                  <a:schemeClr val="accent5">
                    <a:lumMod val="75000"/>
                  </a:schemeClr>
                </a:solidFill>
              </a:rPr>
              <a:t>CF4</a:t>
            </a:r>
            <a:r>
              <a:rPr lang="en-US" sz="2000" b="1" spc="-1" dirty="0">
                <a:solidFill>
                  <a:schemeClr val="accent5">
                    <a:lumMod val="75000"/>
                  </a:schemeClr>
                </a:solidFill>
              </a:rPr>
              <a:t> = (~1750.10</a:t>
            </a:r>
            <a:r>
              <a:rPr lang="en-US" sz="2000" b="1" spc="-1" baseline="30000" dirty="0">
                <a:solidFill>
                  <a:schemeClr val="accent5">
                    <a:lumMod val="75000"/>
                  </a:schemeClr>
                </a:solidFill>
              </a:rPr>
              <a:t>-6</a:t>
            </a:r>
            <a:r>
              <a:rPr lang="en-US" sz="2000" b="1" spc="-1" dirty="0">
                <a:solidFill>
                  <a:schemeClr val="accent5">
                    <a:lumMod val="75000"/>
                  </a:schemeClr>
                </a:solidFill>
              </a:rPr>
              <a:t>)</a:t>
            </a:r>
            <a:r>
              <a:rPr lang="en-US" sz="2000" b="1" spc="-1" baseline="-20000" dirty="0">
                <a:solidFill>
                  <a:schemeClr val="accent5">
                    <a:lumMod val="75000"/>
                  </a:schemeClr>
                </a:solidFill>
              </a:rPr>
              <a:t>C5F10O</a:t>
            </a:r>
            <a:r>
              <a:rPr lang="en-US" sz="2000" b="1" spc="-1" dirty="0">
                <a:solidFill>
                  <a:schemeClr val="accent5">
                    <a:lumMod val="75000"/>
                  </a:schemeClr>
                </a:solidFill>
              </a:rPr>
              <a:t>*0.12+(300.10</a:t>
            </a:r>
            <a:r>
              <a:rPr lang="en-US" sz="2000" b="1" spc="-1" baseline="30000" dirty="0">
                <a:solidFill>
                  <a:schemeClr val="accent5">
                    <a:lumMod val="75000"/>
                  </a:schemeClr>
                </a:solidFill>
              </a:rPr>
              <a:t>-6</a:t>
            </a:r>
            <a:r>
              <a:rPr lang="en-US" sz="2000" b="1" spc="-1" dirty="0">
                <a:solidFill>
                  <a:schemeClr val="accent5">
                    <a:lumMod val="75000"/>
                  </a:schemeClr>
                </a:solidFill>
              </a:rPr>
              <a:t>)</a:t>
            </a:r>
            <a:r>
              <a:rPr lang="en-US" sz="2000" b="1" spc="-1" baseline="-25000" dirty="0">
                <a:solidFill>
                  <a:schemeClr val="accent5">
                    <a:lumMod val="75000"/>
                  </a:schemeClr>
                </a:solidFill>
              </a:rPr>
              <a:t>N2</a:t>
            </a:r>
            <a:r>
              <a:rPr lang="en-US" sz="2000" b="1" spc="-1" dirty="0">
                <a:solidFill>
                  <a:schemeClr val="accent5">
                    <a:lumMod val="75000"/>
                  </a:schemeClr>
                </a:solidFill>
              </a:rPr>
              <a:t>*0.88</a:t>
            </a:r>
          </a:p>
          <a:p>
            <a:pPr algn="ctr"/>
            <a:endParaRPr lang="en-US" sz="2000" b="1" spc="-1" dirty="0"/>
          </a:p>
        </p:txBody>
      </p:sp>
      <mc:AlternateContent xmlns:mc="http://schemas.openxmlformats.org/markup-compatibility/2006" xmlns:a14="http://schemas.microsoft.com/office/drawing/2010/main">
        <mc:Choice Requires="a14">
          <p:sp>
            <p:nvSpPr>
              <p:cNvPr id="18" name="Rectangle 1"/>
              <p:cNvSpPr>
                <a:spLocks noChangeArrowheads="1"/>
              </p:cNvSpPr>
              <p:nvPr/>
            </p:nvSpPr>
            <p:spPr bwMode="auto">
              <a:xfrm>
                <a:off x="2331555" y="2880745"/>
                <a:ext cx="4228733" cy="727059"/>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50813"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14:m>
                  <m:oMath xmlns:m="http://schemas.openxmlformats.org/officeDocument/2006/math">
                    <m:r>
                      <m:rPr>
                        <m:nor/>
                      </m:rPr>
                      <a:rPr lang="en-GB" altLang="en-US" sz="2400" b="1" i="1">
                        <a:solidFill>
                          <a:srgbClr val="7030A0"/>
                        </a:solidFill>
                        <a:latin typeface="Cambria Math" panose="02040503050406030204" pitchFamily="18" charset="0"/>
                        <a:ea typeface="Times New Roman" panose="02020603050405020304" pitchFamily="18" charset="0"/>
                      </a:rPr>
                      <m:t>(</m:t>
                    </m:r>
                    <m:r>
                      <m:rPr>
                        <m:nor/>
                      </m:rPr>
                      <a:rPr lang="en-GB" altLang="en-US" sz="2400" b="1" i="1">
                        <a:solidFill>
                          <a:srgbClr val="7030A0"/>
                        </a:solidFill>
                        <a:latin typeface="Cambria Math" panose="02040503050406030204" pitchFamily="18" charset="0"/>
                        <a:ea typeface="Times New Roman" panose="02020603050405020304" pitchFamily="18" charset="0"/>
                      </a:rPr>
                      <m:t>n</m:t>
                    </m:r>
                    <m:r>
                      <m:rPr>
                        <m:nor/>
                      </m:rPr>
                      <a:rPr lang="en-GB" altLang="en-US" sz="2400" b="1" i="1">
                        <a:solidFill>
                          <a:srgbClr val="7030A0"/>
                        </a:solidFill>
                        <a:latin typeface="Cambria Math" panose="02040503050406030204" pitchFamily="18" charset="0"/>
                        <a:ea typeface="Times New Roman" panose="02020603050405020304" pitchFamily="18" charset="0"/>
                      </a:rPr>
                      <m:t>−1)</m:t>
                    </m:r>
                    <m:r>
                      <a:rPr lang="en-GB" altLang="en-US" sz="2400" b="1" i="1" baseline="-25000" smtClean="0">
                        <a:solidFill>
                          <a:srgbClr val="7030A0"/>
                        </a:solidFill>
                        <a:latin typeface="Cambria Math" panose="02040503050406030204" pitchFamily="18" charset="0"/>
                        <a:ea typeface="Times New Roman" panose="02020603050405020304" pitchFamily="18" charset="0"/>
                      </a:rPr>
                      <m:t>𝒓𝒂𝒅</m:t>
                    </m:r>
                    <m:r>
                      <a:rPr lang="en-GB" altLang="en-US" sz="2400" b="1" i="1" smtClean="0">
                        <a:solidFill>
                          <a:srgbClr val="7030A0"/>
                        </a:solidFill>
                        <a:latin typeface="Cambria Math" panose="02040503050406030204" pitchFamily="18" charset="0"/>
                        <a:ea typeface="Times New Roman" panose="02020603050405020304" pitchFamily="18" charset="0"/>
                      </a:rPr>
                      <m:t> </m:t>
                    </m:r>
                    <m:r>
                      <a:rPr lang="pt-BR" altLang="en-US" sz="2400" b="1" i="1">
                        <a:solidFill>
                          <a:srgbClr val="7030A0"/>
                        </a:solidFill>
                        <a:latin typeface="Cambria Math" panose="02040503050406030204" pitchFamily="18" charset="0"/>
                        <a:ea typeface="Times New Roman" panose="02020603050405020304" pitchFamily="18" charset="0"/>
                      </a:rPr>
                      <m:t>=</m:t>
                    </m:r>
                    <m:nary>
                      <m:naryPr>
                        <m:chr m:val="∑"/>
                        <m:ctrlPr>
                          <a:rPr lang="pt-BR" altLang="en-US" sz="2400" b="1" i="1" smtClean="0">
                            <a:solidFill>
                              <a:srgbClr val="7030A0"/>
                            </a:solidFill>
                            <a:latin typeface="Cambria Math" panose="02040503050406030204" pitchFamily="18" charset="0"/>
                            <a:ea typeface="Times New Roman" panose="02020603050405020304" pitchFamily="18" charset="0"/>
                          </a:rPr>
                        </m:ctrlPr>
                      </m:naryPr>
                      <m:sub>
                        <m:r>
                          <m:rPr>
                            <m:brk m:alnAt="23"/>
                          </m:rPr>
                          <a:rPr lang="en-GB" altLang="en-US" sz="2400" b="1" i="1">
                            <a:solidFill>
                              <a:srgbClr val="7030A0"/>
                            </a:solidFill>
                            <a:latin typeface="Cambria Math" panose="02040503050406030204" pitchFamily="18" charset="0"/>
                            <a:ea typeface="Times New Roman" panose="02020603050405020304" pitchFamily="18" charset="0"/>
                          </a:rPr>
                          <m:t>𝒊</m:t>
                        </m:r>
                      </m:sub>
                      <m:sup/>
                      <m:e>
                        <m:sSup>
                          <m:sSupPr>
                            <m:ctrlPr>
                              <a:rPr lang="pt-BR" altLang="en-US" sz="2400" b="1" i="1">
                                <a:solidFill>
                                  <a:srgbClr val="7030A0"/>
                                </a:solidFill>
                                <a:latin typeface="Cambria Math" panose="02040503050406030204" pitchFamily="18" charset="0"/>
                                <a:ea typeface="Times New Roman" panose="02020603050405020304" pitchFamily="18" charset="0"/>
                              </a:rPr>
                            </m:ctrlPr>
                          </m:sSupPr>
                          <m:e>
                            <m:r>
                              <a:rPr lang="en-GB" altLang="en-US" sz="2400" b="1" i="1">
                                <a:solidFill>
                                  <a:srgbClr val="7030A0"/>
                                </a:solidFill>
                                <a:latin typeface="Cambria Math" panose="02040503050406030204" pitchFamily="18" charset="0"/>
                                <a:ea typeface="Times New Roman" panose="02020603050405020304" pitchFamily="18" charset="0"/>
                              </a:rPr>
                              <m:t>(</m:t>
                            </m:r>
                            <m:r>
                              <a:rPr lang="en-GB" altLang="en-US" sz="2400" b="1" i="1">
                                <a:solidFill>
                                  <a:srgbClr val="7030A0"/>
                                </a:solidFill>
                                <a:latin typeface="Cambria Math" panose="02040503050406030204" pitchFamily="18" charset="0"/>
                                <a:ea typeface="Times New Roman" panose="02020603050405020304" pitchFamily="18" charset="0"/>
                              </a:rPr>
                              <m:t>𝒘𝒊</m:t>
                            </m:r>
                            <m:r>
                              <a:rPr lang="en-GB" altLang="en-US" sz="2400" b="1" i="1">
                                <a:solidFill>
                                  <a:srgbClr val="7030A0"/>
                                </a:solidFill>
                                <a:latin typeface="Cambria Math" panose="02040503050406030204" pitchFamily="18" charset="0"/>
                                <a:ea typeface="Times New Roman" panose="02020603050405020304" pitchFamily="18" charset="0"/>
                              </a:rPr>
                              <m:t>.</m:t>
                            </m:r>
                            <m:r>
                              <m:rPr>
                                <m:nor/>
                              </m:rPr>
                              <a:rPr lang="en-GB" altLang="en-US" sz="2400" b="1" i="1" smtClean="0">
                                <a:solidFill>
                                  <a:srgbClr val="7030A0"/>
                                </a:solidFill>
                                <a:latin typeface="Cambria Math" panose="02040503050406030204" pitchFamily="18" charset="0"/>
                                <a:ea typeface="Times New Roman" panose="02020603050405020304" pitchFamily="18" charset="0"/>
                              </a:rPr>
                              <m:t>(</m:t>
                            </m:r>
                            <m:r>
                              <m:rPr>
                                <m:nor/>
                              </m:rPr>
                              <a:rPr lang="en-GB" altLang="en-US" sz="2400" b="1" i="1" smtClean="0">
                                <a:solidFill>
                                  <a:srgbClr val="7030A0"/>
                                </a:solidFill>
                                <a:latin typeface="Cambria Math" panose="02040503050406030204" pitchFamily="18" charset="0"/>
                                <a:ea typeface="Times New Roman" panose="02020603050405020304" pitchFamily="18" charset="0"/>
                              </a:rPr>
                              <m:t>n</m:t>
                            </m:r>
                            <m:r>
                              <m:rPr>
                                <m:nor/>
                              </m:rPr>
                              <a:rPr lang="en-GB" altLang="en-US" sz="2400" b="1" i="1" smtClean="0">
                                <a:solidFill>
                                  <a:srgbClr val="7030A0"/>
                                </a:solidFill>
                                <a:latin typeface="Cambria Math" panose="02040503050406030204" pitchFamily="18" charset="0"/>
                                <a:ea typeface="Times New Roman" panose="02020603050405020304" pitchFamily="18" charset="0"/>
                              </a:rPr>
                              <m:t>−1)</m:t>
                            </m:r>
                            <m:r>
                              <a:rPr lang="en-GB" altLang="en-US" sz="2400" b="1" i="1" baseline="-25000">
                                <a:solidFill>
                                  <a:srgbClr val="7030A0"/>
                                </a:solidFill>
                                <a:latin typeface="Cambria Math" panose="02040503050406030204" pitchFamily="18" charset="0"/>
                                <a:ea typeface="Times New Roman" panose="02020603050405020304" pitchFamily="18" charset="0"/>
                              </a:rPr>
                              <m:t>𝒊</m:t>
                            </m:r>
                          </m:e>
                          <m:sup/>
                        </m:sSup>
                      </m:e>
                    </m:nary>
                  </m:oMath>
                </a14:m>
                <a:r>
                  <a:rPr lang="en-US" altLang="en-US" sz="2400" b="1" dirty="0">
                    <a:solidFill>
                      <a:srgbClr val="7030A0"/>
                    </a:solidFill>
                    <a:ea typeface="Times New Roman" panose="02020603050405020304" pitchFamily="18" charset="0"/>
                  </a:rPr>
                  <a:t>)</a:t>
                </a:r>
                <a:r>
                  <a:rPr kumimoji="0" lang="en-US" altLang="en-US" sz="1400" b="0" i="0" u="none" strike="noStrike" cap="none" normalizeH="0" baseline="0" dirty="0">
                    <a:ln>
                      <a:noFill/>
                    </a:ln>
                    <a:solidFill>
                      <a:srgbClr val="7030A0"/>
                    </a:solidFill>
                    <a:effectLst/>
                    <a:ea typeface="Times New Roman" panose="02020603050405020304" pitchFamily="18" charset="0"/>
                  </a:rPr>
                  <a:t>	</a:t>
                </a:r>
                <a:r>
                  <a:rPr kumimoji="0" lang="en-US" altLang="en-US" sz="1400" b="0" i="0" u="none" strike="noStrike" cap="none" normalizeH="0" baseline="0" dirty="0">
                    <a:ln>
                      <a:noFill/>
                    </a:ln>
                    <a:solidFill>
                      <a:schemeClr val="tx1"/>
                    </a:solidFill>
                    <a:effectLst/>
                    <a:ea typeface="Times New Roman" panose="02020603050405020304" pitchFamily="18" charset="0"/>
                  </a:rPr>
                  <a:t>                                         </a:t>
                </a:r>
                <a:endParaRPr kumimoji="0" lang="en-GB" altLang="en-US" sz="1400" b="0" i="0" u="none" strike="noStrike" cap="none" normalizeH="0" baseline="0" dirty="0">
                  <a:ln>
                    <a:noFill/>
                  </a:ln>
                  <a:solidFill>
                    <a:schemeClr val="tx1"/>
                  </a:solidFill>
                  <a:effectLst/>
                </a:endParaRPr>
              </a:p>
            </p:txBody>
          </p:sp>
        </mc:Choice>
        <mc:Fallback xmlns="">
          <p:sp>
            <p:nvSpPr>
              <p:cNvPr id="18" name="Rectangle 1"/>
              <p:cNvSpPr>
                <a:spLocks noRot="1" noChangeAspect="1" noMove="1" noResize="1" noEditPoints="1" noAdjustHandles="1" noChangeArrowheads="1" noChangeShapeType="1" noTextEdit="1"/>
              </p:cNvSpPr>
              <p:nvPr/>
            </p:nvSpPr>
            <p:spPr bwMode="auto">
              <a:xfrm>
                <a:off x="2331555" y="2880745"/>
                <a:ext cx="4228733" cy="727059"/>
              </a:xfrm>
              <a:prstGeom prst="rect">
                <a:avLst/>
              </a:prstGeom>
              <a:blipFill>
                <a:blip r:embed="rId7"/>
                <a:stretch>
                  <a:fillRect/>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fr-FR">
                    <a:noFill/>
                  </a:rPr>
                  <a:t> </a:t>
                </a:r>
              </a:p>
            </p:txBody>
          </p:sp>
        </mc:Fallback>
      </mc:AlternateContent>
      <p:sp>
        <p:nvSpPr>
          <p:cNvPr id="19" name="CustomShape 2">
            <a:extLst>
              <a:ext uri="{FF2B5EF4-FFF2-40B4-BE49-F238E27FC236}">
                <a16:creationId xmlns:a16="http://schemas.microsoft.com/office/drawing/2014/main" id="{DB997C26-337C-4F49-A198-974B5C3800E1}"/>
              </a:ext>
            </a:extLst>
          </p:cNvPr>
          <p:cNvSpPr txBox="1">
            <a:spLocks/>
          </p:cNvSpPr>
          <p:nvPr/>
        </p:nvSpPr>
        <p:spPr>
          <a:xfrm>
            <a:off x="2114065" y="6473688"/>
            <a:ext cx="5415740" cy="306323"/>
          </a:xfrm>
          <a:prstGeom prst="rect">
            <a:avLst/>
          </a:prstGeom>
        </p:spPr>
        <p:style>
          <a:lnRef idx="0">
            <a:scrgbClr r="0" g="0" b="0"/>
          </a:lnRef>
          <a:fillRef idx="0">
            <a:scrgbClr r="0" g="0" b="0"/>
          </a:fillRef>
          <a:effectRef idx="0">
            <a:scrgbClr r="0" g="0" b="0"/>
          </a:effectRef>
          <a:fontRef idx="minor"/>
        </p:style>
        <p:txBody>
          <a:bodyPr wrap="square" lIns="90000" tIns="45000" rIns="90000" bIns="4500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t>DRD4 Collaboration Meeting, WG-2: CERN Oct 21-25 2024</a:t>
            </a:r>
          </a:p>
        </p:txBody>
      </p:sp>
    </p:spTree>
    <p:extLst>
      <p:ext uri="{BB962C8B-B14F-4D97-AF65-F5344CB8AC3E}">
        <p14:creationId xmlns:p14="http://schemas.microsoft.com/office/powerpoint/2010/main" val="1061216333"/>
      </p:ext>
    </p:extLst>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8">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2" presetClass="entr" presetSubtype="2" fill="hold" grpId="0" nodeType="clickEffect">
                                  <p:stCondLst>
                                    <p:cond delay="0"/>
                                  </p:stCondLst>
                                  <p:childTnLst>
                                    <p:set>
                                      <p:cBhvr>
                                        <p:cTn id="14" dur="1" fill="hold">
                                          <p:stCondLst>
                                            <p:cond delay="0"/>
                                          </p:stCondLst>
                                        </p:cTn>
                                        <p:tgtEl>
                                          <p:spTgt spid="18"/>
                                        </p:tgtEl>
                                        <p:attrNameLst>
                                          <p:attrName>style.visibility</p:attrName>
                                        </p:attrNameLst>
                                      </p:cBhvr>
                                      <p:to>
                                        <p:strVal val="visible"/>
                                      </p:to>
                                    </p:set>
                                    <p:anim calcmode="lin" valueType="num">
                                      <p:cBhvr additive="base">
                                        <p:cTn id="15" dur="500" fill="hold"/>
                                        <p:tgtEl>
                                          <p:spTgt spid="18"/>
                                        </p:tgtEl>
                                        <p:attrNameLst>
                                          <p:attrName>ppt_x</p:attrName>
                                        </p:attrNameLst>
                                      </p:cBhvr>
                                      <p:tavLst>
                                        <p:tav tm="0">
                                          <p:val>
                                            <p:strVal val="1+#ppt_w/2"/>
                                          </p:val>
                                        </p:tav>
                                        <p:tav tm="100000">
                                          <p:val>
                                            <p:strVal val="#ppt_x"/>
                                          </p:val>
                                        </p:tav>
                                      </p:tavLst>
                                    </p:anim>
                                    <p:anim calcmode="lin" valueType="num">
                                      <p:cBhvr additive="base">
                                        <p:cTn id="16" dur="500" fill="hold"/>
                                        <p:tgtEl>
                                          <p:spTgt spid="18"/>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8">
                                            <p:txEl>
                                              <p:pRg st="3" end="3"/>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grpId="0" nodeType="clickEffect" nodePh="1">
                                  <p:stCondLst>
                                    <p:cond delay="0"/>
                                  </p:stCondLst>
                                  <p:endCondLst>
                                    <p:cond evt="begin" delay="0">
                                      <p:tn val="23"/>
                                    </p:cond>
                                  </p:endCondLst>
                                  <p:childTnLst>
                                    <p:set>
                                      <p:cBhvr>
                                        <p:cTn id="24" dur="1" fill="hold">
                                          <p:stCondLst>
                                            <p:cond delay="0"/>
                                          </p:stCondLst>
                                        </p:cTn>
                                        <p:tgtEl>
                                          <p:spTgt spid="596"/>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grpId="0" nodeType="clickEffect">
                                  <p:stCondLst>
                                    <p:cond delay="0"/>
                                  </p:stCondLst>
                                  <p:childTnLst>
                                    <p:set>
                                      <p:cBhvr>
                                        <p:cTn id="28" dur="1" fill="hold">
                                          <p:stCondLst>
                                            <p:cond delay="0"/>
                                          </p:stCondLst>
                                        </p:cTn>
                                        <p:tgtEl>
                                          <p:spTgt spid="9"/>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2" presetClass="exit" presetSubtype="2" fill="hold" nodeType="clickEffect">
                                  <p:stCondLst>
                                    <p:cond delay="0"/>
                                  </p:stCondLst>
                                  <p:childTnLst>
                                    <p:anim calcmode="lin" valueType="num">
                                      <p:cBhvr additive="repl">
                                        <p:cTn id="32" dur="2000"/>
                                        <p:tgtEl>
                                          <p:spTgt spid="10"/>
                                        </p:tgtEl>
                                        <p:attrNameLst>
                                          <p:attrName>ppt_x</p:attrName>
                                        </p:attrNameLst>
                                      </p:cBhvr>
                                      <p:tavLst>
                                        <p:tav tm="0">
                                          <p:val>
                                            <p:strVal val="#ppt_x"/>
                                          </p:val>
                                        </p:tav>
                                        <p:tav tm="100000">
                                          <p:val>
                                            <p:strVal val="1+#ppt_w/2"/>
                                          </p:val>
                                        </p:tav>
                                      </p:tavLst>
                                    </p:anim>
                                    <p:anim calcmode="lin" valueType="num">
                                      <p:cBhvr additive="repl">
                                        <p:cTn id="33" dur="2000"/>
                                        <p:tgtEl>
                                          <p:spTgt spid="10"/>
                                        </p:tgtEl>
                                        <p:attrNameLst>
                                          <p:attrName>ppt_y</p:attrName>
                                        </p:attrNameLst>
                                      </p:cBhvr>
                                      <p:tavLst>
                                        <p:tav tm="0">
                                          <p:val>
                                            <p:strVal val="#ppt_y"/>
                                          </p:val>
                                        </p:tav>
                                        <p:tav tm="100000">
                                          <p:val>
                                            <p:strVal val="#ppt_y"/>
                                          </p:val>
                                        </p:tav>
                                      </p:tavLst>
                                    </p:anim>
                                    <p:set>
                                      <p:cBhvr>
                                        <p:cTn id="34" dur="1" fill="hold">
                                          <p:stCondLst>
                                            <p:cond delay="1999"/>
                                          </p:stCondLst>
                                        </p:cTn>
                                        <p:tgtEl>
                                          <p:spTgt spid="10"/>
                                        </p:tgtEl>
                                        <p:attrNameLst>
                                          <p:attrName>style.visibility</p:attrName>
                                        </p:attrNameLst>
                                      </p:cBhvr>
                                      <p:to>
                                        <p:strVal val="hidden"/>
                                      </p:to>
                                    </p:set>
                                  </p:childTnLst>
                                </p:cTn>
                              </p:par>
                            </p:childTnLst>
                          </p:cTn>
                        </p:par>
                      </p:childTnLst>
                    </p:cTn>
                  </p:par>
                  <p:par>
                    <p:cTn id="35" fill="hold">
                      <p:stCondLst>
                        <p:cond delay="indefinite"/>
                      </p:stCondLst>
                      <p:childTnLst>
                        <p:par>
                          <p:cTn id="36" fill="hold">
                            <p:stCondLst>
                              <p:cond delay="0"/>
                            </p:stCondLst>
                            <p:childTnLst>
                              <p:par>
                                <p:cTn id="37" presetID="2" presetClass="entr" presetSubtype="8" fill="hold" nodeType="click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repl">
                                        <p:cTn id="39" dur="2000" fill="hold"/>
                                        <p:tgtEl>
                                          <p:spTgt spid="10"/>
                                        </p:tgtEl>
                                        <p:attrNameLst>
                                          <p:attrName>ppt_x</p:attrName>
                                        </p:attrNameLst>
                                      </p:cBhvr>
                                      <p:tavLst>
                                        <p:tav tm="0">
                                          <p:val>
                                            <p:strVal val="0-#ppt_w/2"/>
                                          </p:val>
                                        </p:tav>
                                        <p:tav tm="100000">
                                          <p:val>
                                            <p:strVal val="#ppt_x"/>
                                          </p:val>
                                        </p:tav>
                                      </p:tavLst>
                                    </p:anim>
                                    <p:anim calcmode="lin" valueType="num">
                                      <p:cBhvr additive="repl">
                                        <p:cTn id="40" dur="2000" fill="hold"/>
                                        <p:tgtEl>
                                          <p:spTgt spid="10"/>
                                        </p:tgtEl>
                                        <p:attrNameLst>
                                          <p:attrName>ppt_y</p:attrName>
                                        </p:attrNameLst>
                                      </p:cBhvr>
                                      <p:tavLst>
                                        <p:tav tm="0">
                                          <p:val>
                                            <p:strVal val="#ppt_y"/>
                                          </p:val>
                                        </p:tav>
                                        <p:tav tm="100000">
                                          <p:val>
                                            <p:strVal val="#ppt_y"/>
                                          </p:val>
                                        </p:tav>
                                      </p:tavLst>
                                    </p:anim>
                                  </p:childTnLst>
                                </p:cTn>
                              </p:par>
                              <p:par>
                                <p:cTn id="41" presetID="2" presetClass="entr" presetSubtype="2" fill="hold" grpId="0" nodeType="withEffect">
                                  <p:stCondLst>
                                    <p:cond delay="0"/>
                                  </p:stCondLst>
                                  <p:childTnLst>
                                    <p:set>
                                      <p:cBhvr>
                                        <p:cTn id="42" dur="1" fill="hold">
                                          <p:stCondLst>
                                            <p:cond delay="0"/>
                                          </p:stCondLst>
                                        </p:cTn>
                                        <p:tgtEl>
                                          <p:spTgt spid="16"/>
                                        </p:tgtEl>
                                        <p:attrNameLst>
                                          <p:attrName>style.visibility</p:attrName>
                                        </p:attrNameLst>
                                      </p:cBhvr>
                                      <p:to>
                                        <p:strVal val="visible"/>
                                      </p:to>
                                    </p:set>
                                    <p:anim calcmode="lin" valueType="num">
                                      <p:cBhvr additive="base">
                                        <p:cTn id="43" dur="500" fill="hold"/>
                                        <p:tgtEl>
                                          <p:spTgt spid="16"/>
                                        </p:tgtEl>
                                        <p:attrNameLst>
                                          <p:attrName>ppt_x</p:attrName>
                                        </p:attrNameLst>
                                      </p:cBhvr>
                                      <p:tavLst>
                                        <p:tav tm="0">
                                          <p:val>
                                            <p:strVal val="1+#ppt_w/2"/>
                                          </p:val>
                                        </p:tav>
                                        <p:tav tm="100000">
                                          <p:val>
                                            <p:strVal val="#ppt_x"/>
                                          </p:val>
                                        </p:tav>
                                      </p:tavLst>
                                    </p:anim>
                                    <p:anim calcmode="lin" valueType="num">
                                      <p:cBhvr additive="base">
                                        <p:cTn id="44" dur="500" fill="hold"/>
                                        <p:tgtEl>
                                          <p:spTgt spid="16"/>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96" grpId="0"/>
      <p:bldP spid="9" grpId="0"/>
      <p:bldP spid="2" grpId="0" animBg="1"/>
      <p:bldP spid="16" grpId="0"/>
      <p:bldP spid="18"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884FF2F-EBE6-474E-B39E-091431A05F10}"/>
              </a:ext>
            </a:extLst>
          </p:cNvPr>
          <p:cNvSpPr>
            <a:spLocks noGrp="1"/>
          </p:cNvSpPr>
          <p:nvPr>
            <p:ph type="title"/>
          </p:nvPr>
        </p:nvSpPr>
        <p:spPr>
          <a:xfrm>
            <a:off x="457200" y="154986"/>
            <a:ext cx="8229240" cy="803297"/>
          </a:xfrm>
        </p:spPr>
        <p:txBody>
          <a:bodyPr/>
          <a:lstStyle/>
          <a:p>
            <a:pPr algn="ctr"/>
            <a:r>
              <a:rPr lang="en-US" sz="2000" b="1" dirty="0">
                <a:solidFill>
                  <a:srgbClr val="002060"/>
                </a:solidFill>
                <a:latin typeface="Calibri" panose="020F0502020204030204" pitchFamily="34" charset="0"/>
                <a:cs typeface="Calibri" panose="020F0502020204030204" pitchFamily="34" charset="0"/>
              </a:rPr>
              <a:t>Targeting the refractivity of </a:t>
            </a:r>
            <a:r>
              <a:rPr lang="en-US" sz="2000" b="1" dirty="0">
                <a:solidFill>
                  <a:srgbClr val="C00000"/>
                </a:solidFill>
                <a:latin typeface="Calibri" panose="020F0502020204030204" pitchFamily="34" charset="0"/>
                <a:cs typeface="Calibri" panose="020F0502020204030204" pitchFamily="34" charset="0"/>
              </a:rPr>
              <a:t>CF</a:t>
            </a:r>
            <a:r>
              <a:rPr lang="en-US" sz="2000" b="1" baseline="-25000" dirty="0">
                <a:solidFill>
                  <a:srgbClr val="C00000"/>
                </a:solidFill>
                <a:latin typeface="Calibri" panose="020F0502020204030204" pitchFamily="34" charset="0"/>
                <a:cs typeface="Calibri" panose="020F0502020204030204" pitchFamily="34" charset="0"/>
              </a:rPr>
              <a:t>4 </a:t>
            </a:r>
            <a:r>
              <a:rPr lang="en-US" sz="2000" b="1" dirty="0">
                <a:solidFill>
                  <a:srgbClr val="C00000"/>
                </a:solidFill>
                <a:latin typeface="Calibri" panose="020F0502020204030204" pitchFamily="34" charset="0"/>
                <a:cs typeface="Calibri" panose="020F0502020204030204" pitchFamily="34" charset="0"/>
              </a:rPr>
              <a:t>(100 m</a:t>
            </a:r>
            <a:r>
              <a:rPr lang="en-US" sz="2000" b="1" baseline="30000" dirty="0">
                <a:solidFill>
                  <a:srgbClr val="C00000"/>
                </a:solidFill>
                <a:latin typeface="Calibri" panose="020F0502020204030204" pitchFamily="34" charset="0"/>
                <a:cs typeface="Calibri" panose="020F0502020204030204" pitchFamily="34" charset="0"/>
              </a:rPr>
              <a:t>3</a:t>
            </a:r>
            <a:r>
              <a:rPr lang="en-US" sz="2000" b="1" dirty="0">
                <a:solidFill>
                  <a:srgbClr val="C00000"/>
                </a:solidFill>
                <a:latin typeface="Calibri" panose="020F0502020204030204" pitchFamily="34" charset="0"/>
                <a:cs typeface="Calibri" panose="020F0502020204030204" pitchFamily="34" charset="0"/>
              </a:rPr>
              <a:t>: example: </a:t>
            </a:r>
            <a:r>
              <a:rPr lang="en-US" sz="2000" b="1" dirty="0" err="1">
                <a:solidFill>
                  <a:srgbClr val="C00000"/>
                </a:solidFill>
                <a:latin typeface="Calibri" panose="020F0502020204030204" pitchFamily="34" charset="0"/>
                <a:cs typeface="Calibri" panose="020F0502020204030204" pitchFamily="34" charset="0"/>
              </a:rPr>
              <a:t>LCHb</a:t>
            </a:r>
            <a:r>
              <a:rPr lang="en-US" sz="2000" b="1" dirty="0">
                <a:solidFill>
                  <a:srgbClr val="C00000"/>
                </a:solidFill>
                <a:latin typeface="Calibri" panose="020F0502020204030204" pitchFamily="34" charset="0"/>
                <a:cs typeface="Calibri" panose="020F0502020204030204" pitchFamily="34" charset="0"/>
              </a:rPr>
              <a:t> RICH 2) </a:t>
            </a:r>
            <a:r>
              <a:rPr lang="en-US" sz="2000" b="1" dirty="0">
                <a:solidFill>
                  <a:srgbClr val="002060"/>
                </a:solidFill>
                <a:latin typeface="Calibri" panose="020F0502020204030204" pitchFamily="34" charset="0"/>
                <a:cs typeface="Calibri" panose="020F0502020204030204" pitchFamily="34" charset="0"/>
              </a:rPr>
              <a:t>at 1 </a:t>
            </a:r>
            <a:r>
              <a:rPr lang="en-US" sz="2000" b="1" dirty="0" err="1">
                <a:solidFill>
                  <a:srgbClr val="002060"/>
                </a:solidFill>
                <a:latin typeface="Calibri" panose="020F0502020204030204" pitchFamily="34" charset="0"/>
                <a:cs typeface="Calibri" panose="020F0502020204030204" pitchFamily="34" charset="0"/>
              </a:rPr>
              <a:t>bar</a:t>
            </a:r>
            <a:r>
              <a:rPr lang="en-US" sz="2000" b="1" baseline="-25000" dirty="0" err="1">
                <a:solidFill>
                  <a:srgbClr val="002060"/>
                </a:solidFill>
                <a:latin typeface="Calibri" panose="020F0502020204030204" pitchFamily="34" charset="0"/>
                <a:cs typeface="Calibri" panose="020F0502020204030204" pitchFamily="34" charset="0"/>
              </a:rPr>
              <a:t>abs</a:t>
            </a:r>
            <a:r>
              <a:rPr lang="en-US" sz="2000" b="1" dirty="0">
                <a:solidFill>
                  <a:srgbClr val="002060"/>
                </a:solidFill>
                <a:latin typeface="Calibri" panose="020F0502020204030204" pitchFamily="34" charset="0"/>
                <a:cs typeface="Calibri" panose="020F0502020204030204" pitchFamily="34" charset="0"/>
              </a:rPr>
              <a:t> with gases of  differing molecular weight in varying  fractional concentrations </a:t>
            </a:r>
            <a:r>
              <a:rPr lang="en-US" sz="1800" b="1" dirty="0">
                <a:solidFill>
                  <a:srgbClr val="7030A0"/>
                </a:solidFill>
                <a:latin typeface="Calibri" panose="020F0502020204030204" pitchFamily="34" charset="0"/>
                <a:cs typeface="Calibri" panose="020F0502020204030204" pitchFamily="34" charset="0"/>
              </a:rPr>
              <a:t>(conc. &gt; 100% indicate need for overpressure): includes hypothetical </a:t>
            </a:r>
            <a:r>
              <a:rPr lang="en-US" sz="1800" b="1" dirty="0" err="1">
                <a:solidFill>
                  <a:srgbClr val="7030A0"/>
                </a:solidFill>
                <a:latin typeface="Calibri" panose="020F0502020204030204" pitchFamily="34" charset="0"/>
                <a:cs typeface="Calibri" panose="020F0502020204030204" pitchFamily="34" charset="0"/>
              </a:rPr>
              <a:t>fluoro</a:t>
            </a:r>
            <a:r>
              <a:rPr lang="en-US" sz="1800" b="1" dirty="0">
                <a:solidFill>
                  <a:srgbClr val="7030A0"/>
                </a:solidFill>
                <a:latin typeface="Calibri" panose="020F0502020204030204" pitchFamily="34" charset="0"/>
                <a:cs typeface="Calibri" panose="020F0502020204030204" pitchFamily="34" charset="0"/>
              </a:rPr>
              <a:t>-ketones</a:t>
            </a:r>
          </a:p>
        </p:txBody>
      </p:sp>
      <p:pic>
        <p:nvPicPr>
          <p:cNvPr id="5" name="Picture 4">
            <a:extLst>
              <a:ext uri="{FF2B5EF4-FFF2-40B4-BE49-F238E27FC236}">
                <a16:creationId xmlns:a16="http://schemas.microsoft.com/office/drawing/2014/main" id="{6949F4E4-636B-4F6C-ABAC-1A7D92CC9BFD}"/>
              </a:ext>
            </a:extLst>
          </p:cNvPr>
          <p:cNvPicPr>
            <a:picLocks noChangeAspect="1"/>
          </p:cNvPicPr>
          <p:nvPr/>
        </p:nvPicPr>
        <p:blipFill rotWithShape="1">
          <a:blip r:embed="rId2">
            <a:extLst>
              <a:ext uri="{28A0092B-C50C-407E-A947-70E740481C1C}">
                <a14:useLocalDpi xmlns:a14="http://schemas.microsoft.com/office/drawing/2010/main" val="0"/>
              </a:ext>
            </a:extLst>
          </a:blip>
          <a:srcRect t="15865" r="47975" b="10380"/>
          <a:stretch/>
        </p:blipFill>
        <p:spPr>
          <a:xfrm>
            <a:off x="1712873" y="972273"/>
            <a:ext cx="5717894" cy="5496532"/>
          </a:xfrm>
          <a:prstGeom prst="rect">
            <a:avLst/>
          </a:prstGeom>
        </p:spPr>
      </p:pic>
      <p:sp>
        <p:nvSpPr>
          <p:cNvPr id="3" name="TextBox 2">
            <a:extLst>
              <a:ext uri="{FF2B5EF4-FFF2-40B4-BE49-F238E27FC236}">
                <a16:creationId xmlns:a16="http://schemas.microsoft.com/office/drawing/2014/main" id="{8DC4D77C-E286-4AC5-9AFF-689D90B528B7}"/>
              </a:ext>
            </a:extLst>
          </p:cNvPr>
          <p:cNvSpPr txBox="1"/>
          <p:nvPr/>
        </p:nvSpPr>
        <p:spPr>
          <a:xfrm>
            <a:off x="5127585" y="1319514"/>
            <a:ext cx="593432" cy="461665"/>
          </a:xfrm>
          <a:prstGeom prst="rect">
            <a:avLst/>
          </a:prstGeom>
          <a:noFill/>
        </p:spPr>
        <p:txBody>
          <a:bodyPr wrap="none" rtlCol="0">
            <a:spAutoFit/>
          </a:bodyPr>
          <a:lstStyle/>
          <a:p>
            <a:r>
              <a:rPr lang="en-US" sz="2400" b="1" dirty="0">
                <a:latin typeface="Calibri" panose="020F0502020204030204" pitchFamily="34" charset="0"/>
                <a:cs typeface="Calibri" panose="020F0502020204030204" pitchFamily="34" charset="0"/>
              </a:rPr>
              <a:t>CF</a:t>
            </a:r>
            <a:r>
              <a:rPr lang="en-US" sz="2400" b="1" baseline="-25000" dirty="0">
                <a:latin typeface="Calibri" panose="020F0502020204030204" pitchFamily="34" charset="0"/>
                <a:cs typeface="Calibri" panose="020F0502020204030204" pitchFamily="34" charset="0"/>
              </a:rPr>
              <a:t>4</a:t>
            </a:r>
            <a:endParaRPr lang="en-US" sz="2400" dirty="0"/>
          </a:p>
        </p:txBody>
      </p:sp>
      <p:sp>
        <p:nvSpPr>
          <p:cNvPr id="6" name="CustomShape 2">
            <a:extLst>
              <a:ext uri="{FF2B5EF4-FFF2-40B4-BE49-F238E27FC236}">
                <a16:creationId xmlns:a16="http://schemas.microsoft.com/office/drawing/2014/main" id="{439BD80D-4D76-4744-8450-1D7245DB4EDD}"/>
              </a:ext>
            </a:extLst>
          </p:cNvPr>
          <p:cNvSpPr txBox="1">
            <a:spLocks/>
          </p:cNvSpPr>
          <p:nvPr/>
        </p:nvSpPr>
        <p:spPr>
          <a:xfrm>
            <a:off x="2114065" y="6473688"/>
            <a:ext cx="5415740" cy="306323"/>
          </a:xfrm>
          <a:prstGeom prst="rect">
            <a:avLst/>
          </a:prstGeom>
        </p:spPr>
        <p:style>
          <a:lnRef idx="0">
            <a:scrgbClr r="0" g="0" b="0"/>
          </a:lnRef>
          <a:fillRef idx="0">
            <a:scrgbClr r="0" g="0" b="0"/>
          </a:fillRef>
          <a:effectRef idx="0">
            <a:scrgbClr r="0" g="0" b="0"/>
          </a:effectRef>
          <a:fontRef idx="minor"/>
        </p:style>
        <p:txBody>
          <a:bodyPr wrap="square" lIns="90000" tIns="45000" rIns="90000" bIns="4500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t>DRD4 Collaboration Meeting, WG-2: CERN Oct 21-25 2024</a:t>
            </a:r>
          </a:p>
        </p:txBody>
      </p:sp>
    </p:spTree>
    <p:extLst>
      <p:ext uri="{BB962C8B-B14F-4D97-AF65-F5344CB8AC3E}">
        <p14:creationId xmlns:p14="http://schemas.microsoft.com/office/powerpoint/2010/main" val="151043754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59" name="Espace réservé du contenu 4"/>
          <p:cNvGraphicFramePr/>
          <p:nvPr>
            <p:extLst/>
          </p:nvPr>
        </p:nvGraphicFramePr>
        <p:xfrm>
          <a:off x="152280" y="1240920"/>
          <a:ext cx="8686440" cy="4896720"/>
        </p:xfrm>
        <a:graphic>
          <a:graphicData uri="http://schemas.openxmlformats.org/drawingml/2006/chart">
            <c:chart xmlns:c="http://schemas.openxmlformats.org/drawingml/2006/chart" xmlns:r="http://schemas.openxmlformats.org/officeDocument/2006/relationships" r:id="rId3"/>
          </a:graphicData>
        </a:graphic>
      </p:graphicFrame>
      <p:sp>
        <p:nvSpPr>
          <p:cNvPr id="661" name="CustomShape 2"/>
          <p:cNvSpPr/>
          <p:nvPr/>
        </p:nvSpPr>
        <p:spPr>
          <a:xfrm>
            <a:off x="4687613" y="4814524"/>
            <a:ext cx="3142629" cy="47192"/>
          </a:xfrm>
          <a:custGeom>
            <a:avLst/>
            <a:gdLst/>
            <a:ahLst/>
            <a:cxnLst/>
            <a:rect l="l" t="t" r="r" b="b"/>
            <a:pathLst>
              <a:path w="21600" h="21600">
                <a:moveTo>
                  <a:pt x="0" y="0"/>
                </a:moveTo>
                <a:lnTo>
                  <a:pt x="21600" y="21600"/>
                </a:lnTo>
              </a:path>
            </a:pathLst>
          </a:custGeom>
          <a:noFill/>
          <a:ln w="50760">
            <a:solidFill>
              <a:schemeClr val="accent6"/>
            </a:solidFill>
            <a:round/>
            <a:tailEnd type="triangle" w="med" len="med"/>
          </a:ln>
        </p:spPr>
        <p:style>
          <a:lnRef idx="1">
            <a:schemeClr val="accent1"/>
          </a:lnRef>
          <a:fillRef idx="0">
            <a:schemeClr val="accent1"/>
          </a:fillRef>
          <a:effectRef idx="0">
            <a:schemeClr val="accent1"/>
          </a:effectRef>
          <a:fontRef idx="minor"/>
        </p:style>
      </p:sp>
      <p:sp>
        <p:nvSpPr>
          <p:cNvPr id="14" name="CustomShape 2"/>
          <p:cNvSpPr/>
          <p:nvPr/>
        </p:nvSpPr>
        <p:spPr>
          <a:xfrm rot="16200000">
            <a:off x="6561602" y="3370215"/>
            <a:ext cx="3855199" cy="367878"/>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nSpc>
                <a:spcPct val="100000"/>
              </a:lnSpc>
            </a:pPr>
            <a:r>
              <a:rPr lang="en-GB" sz="1800" b="1" strike="noStrike" spc="-1" dirty="0">
                <a:solidFill>
                  <a:srgbClr val="C00000"/>
                </a:solidFill>
                <a:latin typeface="Arial"/>
                <a:ea typeface="DejaVu Sans"/>
              </a:rPr>
              <a:t>C</a:t>
            </a:r>
            <a:r>
              <a:rPr lang="en-GB" sz="1800" b="1" strike="noStrike" spc="-1" baseline="-25000" dirty="0">
                <a:solidFill>
                  <a:srgbClr val="C00000"/>
                </a:solidFill>
                <a:latin typeface="Arial"/>
                <a:ea typeface="DejaVu Sans"/>
              </a:rPr>
              <a:t>5</a:t>
            </a:r>
            <a:r>
              <a:rPr lang="en-GB" sz="1800" b="1" strike="noStrike" spc="-1" dirty="0">
                <a:solidFill>
                  <a:srgbClr val="C00000"/>
                </a:solidFill>
                <a:latin typeface="Arial"/>
                <a:ea typeface="DejaVu Sans"/>
              </a:rPr>
              <a:t>F</a:t>
            </a:r>
            <a:r>
              <a:rPr lang="en-GB" sz="1800" b="1" spc="-1" baseline="-25000" dirty="0">
                <a:solidFill>
                  <a:srgbClr val="C00000"/>
                </a:solidFill>
              </a:rPr>
              <a:t>12</a:t>
            </a:r>
            <a:r>
              <a:rPr lang="en-GB" sz="1800" b="1" strike="noStrike" spc="-1" dirty="0">
                <a:solidFill>
                  <a:schemeClr val="accent6"/>
                </a:solidFill>
                <a:latin typeface="Arial"/>
                <a:ea typeface="DejaVu Sans"/>
              </a:rPr>
              <a:t> </a:t>
            </a:r>
            <a:r>
              <a:rPr lang="en-GB" sz="1800" b="1" spc="-1" dirty="0"/>
              <a:t>or</a:t>
            </a:r>
            <a:r>
              <a:rPr lang="en-GB" sz="1800" b="1" spc="-1" dirty="0">
                <a:solidFill>
                  <a:schemeClr val="accent6"/>
                </a:solidFill>
              </a:rPr>
              <a:t> C</a:t>
            </a:r>
            <a:r>
              <a:rPr lang="en-GB" sz="1800" b="1" spc="-1" baseline="-25000" dirty="0">
                <a:solidFill>
                  <a:schemeClr val="accent6"/>
                </a:solidFill>
              </a:rPr>
              <a:t>5</a:t>
            </a:r>
            <a:r>
              <a:rPr lang="en-GB" sz="1800" b="1" spc="-1" dirty="0">
                <a:solidFill>
                  <a:schemeClr val="accent6"/>
                </a:solidFill>
              </a:rPr>
              <a:t>F</a:t>
            </a:r>
            <a:r>
              <a:rPr lang="en-GB" sz="1800" b="1" spc="-1" baseline="-25000" dirty="0">
                <a:solidFill>
                  <a:schemeClr val="accent6"/>
                </a:solidFill>
              </a:rPr>
              <a:t>10</a:t>
            </a:r>
            <a:r>
              <a:rPr lang="en-GB" sz="1800" b="1" strike="noStrike" spc="-1" dirty="0">
                <a:solidFill>
                  <a:schemeClr val="accent6"/>
                </a:solidFill>
                <a:latin typeface="Arial"/>
                <a:ea typeface="DejaVu Sans"/>
              </a:rPr>
              <a:t>O </a:t>
            </a:r>
            <a:r>
              <a:rPr lang="en-GB" sz="1800" b="1" strike="noStrike" spc="-1" dirty="0">
                <a:latin typeface="Arial"/>
                <a:ea typeface="DejaVu Sans"/>
              </a:rPr>
              <a:t>concentration</a:t>
            </a:r>
            <a:r>
              <a:rPr lang="en-GB" sz="1800" b="1" strike="noStrike" spc="-1" dirty="0">
                <a:solidFill>
                  <a:schemeClr val="accent6"/>
                </a:solidFill>
                <a:latin typeface="Arial"/>
                <a:ea typeface="DejaVu Sans"/>
              </a:rPr>
              <a:t> (%)</a:t>
            </a:r>
            <a:endParaRPr lang="en-GB" sz="1800" b="0" strike="noStrike" spc="-1" dirty="0">
              <a:solidFill>
                <a:schemeClr val="accent6"/>
              </a:solidFill>
              <a:latin typeface="Arial"/>
            </a:endParaRPr>
          </a:p>
        </p:txBody>
      </p:sp>
      <p:sp>
        <p:nvSpPr>
          <p:cNvPr id="20" name="ZoneTexte 19"/>
          <p:cNvSpPr txBox="1"/>
          <p:nvPr/>
        </p:nvSpPr>
        <p:spPr>
          <a:xfrm>
            <a:off x="4534527" y="4957999"/>
            <a:ext cx="3448800" cy="646331"/>
          </a:xfrm>
          <a:prstGeom prst="rect">
            <a:avLst/>
          </a:prstGeom>
          <a:solidFill>
            <a:srgbClr val="FFFFFF">
              <a:alpha val="57000"/>
            </a:srgbClr>
          </a:solidFill>
        </p:spPr>
        <p:txBody>
          <a:bodyPr wrap="square" rtlCol="0">
            <a:spAutoFit/>
          </a:bodyPr>
          <a:lstStyle/>
          <a:p>
            <a:pPr algn="ctr"/>
            <a:r>
              <a:rPr lang="fr-FR" b="1" dirty="0" err="1">
                <a:solidFill>
                  <a:srgbClr val="3484CC"/>
                </a:solidFill>
              </a:rPr>
              <a:t>LHCb</a:t>
            </a:r>
            <a:r>
              <a:rPr lang="fr-FR" b="1" dirty="0">
                <a:solidFill>
                  <a:srgbClr val="3484CC"/>
                </a:solidFill>
              </a:rPr>
              <a:t> RICH 2 </a:t>
            </a:r>
            <a:r>
              <a:rPr lang="fr-FR" b="1" dirty="0" err="1">
                <a:solidFill>
                  <a:srgbClr val="3484CC"/>
                </a:solidFill>
              </a:rPr>
              <a:t>with</a:t>
            </a:r>
            <a:r>
              <a:rPr lang="fr-FR" b="1" dirty="0">
                <a:solidFill>
                  <a:srgbClr val="3484CC"/>
                </a:solidFill>
              </a:rPr>
              <a:t> C</a:t>
            </a:r>
            <a:r>
              <a:rPr lang="fr-FR" b="1" baseline="-25000" dirty="0">
                <a:solidFill>
                  <a:srgbClr val="3484CC"/>
                </a:solidFill>
              </a:rPr>
              <a:t>5</a:t>
            </a:r>
            <a:r>
              <a:rPr lang="fr-FR" b="1" dirty="0">
                <a:solidFill>
                  <a:srgbClr val="3484CC"/>
                </a:solidFill>
              </a:rPr>
              <a:t>F</a:t>
            </a:r>
            <a:r>
              <a:rPr lang="fr-FR" b="1" baseline="-25000" dirty="0">
                <a:solidFill>
                  <a:srgbClr val="3484CC"/>
                </a:solidFill>
              </a:rPr>
              <a:t>10</a:t>
            </a:r>
            <a:r>
              <a:rPr lang="fr-FR" b="1" dirty="0">
                <a:solidFill>
                  <a:srgbClr val="3484CC"/>
                </a:solidFill>
              </a:rPr>
              <a:t>O/N</a:t>
            </a:r>
            <a:r>
              <a:rPr lang="fr-FR" b="1" baseline="-25000" dirty="0">
                <a:solidFill>
                  <a:srgbClr val="3484CC"/>
                </a:solidFill>
              </a:rPr>
              <a:t>2</a:t>
            </a:r>
            <a:r>
              <a:rPr lang="fr-FR" b="1" dirty="0">
                <a:solidFill>
                  <a:srgbClr val="3484CC"/>
                </a:solidFill>
              </a:rPr>
              <a:t> </a:t>
            </a:r>
          </a:p>
          <a:p>
            <a:pPr algn="ctr"/>
            <a:r>
              <a:rPr lang="fr-FR" b="1" dirty="0">
                <a:solidFill>
                  <a:srgbClr val="3484CC"/>
                </a:solidFill>
              </a:rPr>
              <a:t>GWP </a:t>
            </a:r>
            <a:r>
              <a:rPr lang="fr-FR" b="1" dirty="0" err="1">
                <a:solidFill>
                  <a:srgbClr val="3484CC"/>
                </a:solidFill>
              </a:rPr>
              <a:t>load</a:t>
            </a:r>
            <a:r>
              <a:rPr lang="fr-FR" b="1" dirty="0">
                <a:solidFill>
                  <a:srgbClr val="3484CC"/>
                </a:solidFill>
              </a:rPr>
              <a:t> = (0.13 </a:t>
            </a:r>
            <a:r>
              <a:rPr lang="fr-FR" b="1" dirty="0" err="1">
                <a:solidFill>
                  <a:srgbClr val="3484CC"/>
                </a:solidFill>
              </a:rPr>
              <a:t>molar</a:t>
            </a:r>
            <a:r>
              <a:rPr lang="fr-FR" b="1" dirty="0">
                <a:solidFill>
                  <a:srgbClr val="3484CC"/>
                </a:solidFill>
              </a:rPr>
              <a:t>*1*</a:t>
            </a:r>
            <a:r>
              <a:rPr lang="fr-FR" b="1" dirty="0" err="1">
                <a:solidFill>
                  <a:srgbClr val="3484CC"/>
                </a:solidFill>
              </a:rPr>
              <a:t>V.</a:t>
            </a:r>
            <a:r>
              <a:rPr lang="fr-FR" b="1" dirty="0" err="1">
                <a:solidFill>
                  <a:srgbClr val="3484CC"/>
                </a:solidFill>
                <a:latin typeface="Symbol" panose="05050102010706020507" pitchFamily="18" charset="2"/>
              </a:rPr>
              <a:t>r</a:t>
            </a:r>
            <a:r>
              <a:rPr lang="fr-FR" b="1" dirty="0">
                <a:solidFill>
                  <a:srgbClr val="3484CC"/>
                </a:solidFill>
              </a:rPr>
              <a:t>)</a:t>
            </a:r>
          </a:p>
        </p:txBody>
      </p:sp>
      <p:grpSp>
        <p:nvGrpSpPr>
          <p:cNvPr id="8" name="Groupe 7"/>
          <p:cNvGrpSpPr/>
          <p:nvPr/>
        </p:nvGrpSpPr>
        <p:grpSpPr>
          <a:xfrm>
            <a:off x="1142999" y="1532729"/>
            <a:ext cx="7408501" cy="3377917"/>
            <a:chOff x="1142999" y="1532729"/>
            <a:chExt cx="7408501" cy="3377917"/>
          </a:xfrm>
        </p:grpSpPr>
        <p:grpSp>
          <p:nvGrpSpPr>
            <p:cNvPr id="5" name="Groupe 4"/>
            <p:cNvGrpSpPr/>
            <p:nvPr/>
          </p:nvGrpSpPr>
          <p:grpSpPr>
            <a:xfrm>
              <a:off x="4687613" y="1532729"/>
              <a:ext cx="3863887" cy="3281795"/>
              <a:chOff x="3657600" y="1660553"/>
              <a:chExt cx="3865422" cy="2458031"/>
            </a:xfrm>
          </p:grpSpPr>
          <p:cxnSp>
            <p:nvCxnSpPr>
              <p:cNvPr id="3" name="Connecteur droit avec flèche 2"/>
              <p:cNvCxnSpPr/>
              <p:nvPr/>
            </p:nvCxnSpPr>
            <p:spPr>
              <a:xfrm>
                <a:off x="3657600" y="1732547"/>
                <a:ext cx="19251" cy="2386037"/>
              </a:xfrm>
              <a:prstGeom prst="straightConnector1">
                <a:avLst/>
              </a:prstGeom>
              <a:ln w="38100">
                <a:solidFill>
                  <a:srgbClr val="3484CC"/>
                </a:solidFill>
                <a:tailEnd type="triangle"/>
              </a:ln>
            </p:spPr>
            <p:style>
              <a:lnRef idx="1">
                <a:schemeClr val="accent1"/>
              </a:lnRef>
              <a:fillRef idx="0">
                <a:schemeClr val="accent1"/>
              </a:fillRef>
              <a:effectRef idx="0">
                <a:schemeClr val="accent1"/>
              </a:effectRef>
              <a:fontRef idx="minor">
                <a:schemeClr val="tx1"/>
              </a:fontRef>
            </p:style>
          </p:cxnSp>
          <p:sp>
            <p:nvSpPr>
              <p:cNvPr id="4" name="ZoneTexte 3"/>
              <p:cNvSpPr txBox="1"/>
              <p:nvPr/>
            </p:nvSpPr>
            <p:spPr>
              <a:xfrm>
                <a:off x="3676851" y="1660553"/>
                <a:ext cx="3846171" cy="484095"/>
              </a:xfrm>
              <a:prstGeom prst="rect">
                <a:avLst/>
              </a:prstGeom>
              <a:solidFill>
                <a:srgbClr val="FFFFFF"/>
              </a:solidFill>
            </p:spPr>
            <p:txBody>
              <a:bodyPr wrap="none" rtlCol="0">
                <a:spAutoFit/>
              </a:bodyPr>
              <a:lstStyle/>
              <a:p>
                <a:pPr algn="ctr"/>
                <a:r>
                  <a:rPr lang="fr-FR" b="1" dirty="0" err="1">
                    <a:solidFill>
                      <a:srgbClr val="3484CC"/>
                    </a:solidFill>
                  </a:rPr>
                  <a:t>LHCb</a:t>
                </a:r>
                <a:r>
                  <a:rPr lang="fr-FR" b="1" dirty="0">
                    <a:solidFill>
                      <a:srgbClr val="3484CC"/>
                    </a:solidFill>
                  </a:rPr>
                  <a:t> RICH 2: CF</a:t>
                </a:r>
                <a:r>
                  <a:rPr lang="fr-FR" b="1" baseline="-25000" dirty="0">
                    <a:solidFill>
                      <a:srgbClr val="3484CC"/>
                    </a:solidFill>
                  </a:rPr>
                  <a:t>4</a:t>
                </a:r>
                <a:r>
                  <a:rPr lang="fr-FR" b="1" dirty="0">
                    <a:solidFill>
                      <a:srgbClr val="3484CC"/>
                    </a:solidFill>
                  </a:rPr>
                  <a:t> </a:t>
                </a:r>
                <a:r>
                  <a:rPr lang="fr-FR" b="1" dirty="0" err="1">
                    <a:solidFill>
                      <a:srgbClr val="3484CC"/>
                    </a:solidFill>
                  </a:rPr>
                  <a:t>thresholds</a:t>
                </a:r>
                <a:endParaRPr lang="fr-FR" b="1" dirty="0">
                  <a:solidFill>
                    <a:srgbClr val="3484CC"/>
                  </a:solidFill>
                </a:endParaRPr>
              </a:p>
              <a:p>
                <a:pPr algn="ctr"/>
                <a:r>
                  <a:rPr lang="fr-FR" b="1" dirty="0">
                    <a:solidFill>
                      <a:srgbClr val="3484CC"/>
                    </a:solidFill>
                  </a:rPr>
                  <a:t>GWP </a:t>
                </a:r>
                <a:r>
                  <a:rPr lang="fr-FR" b="1" dirty="0" err="1">
                    <a:solidFill>
                      <a:srgbClr val="3484CC"/>
                    </a:solidFill>
                  </a:rPr>
                  <a:t>load</a:t>
                </a:r>
                <a:r>
                  <a:rPr lang="fr-FR" b="1" dirty="0">
                    <a:solidFill>
                      <a:srgbClr val="3484CC"/>
                    </a:solidFill>
                  </a:rPr>
                  <a:t> = (0.95 </a:t>
                </a:r>
                <a:r>
                  <a:rPr lang="fr-FR" b="1" dirty="0" err="1">
                    <a:solidFill>
                      <a:srgbClr val="3484CC"/>
                    </a:solidFill>
                  </a:rPr>
                  <a:t>molar</a:t>
                </a:r>
                <a:r>
                  <a:rPr lang="fr-FR" b="1" dirty="0">
                    <a:solidFill>
                      <a:srgbClr val="3484CC"/>
                    </a:solidFill>
                  </a:rPr>
                  <a:t>*4880*</a:t>
                </a:r>
                <a:r>
                  <a:rPr lang="fr-FR" b="1" dirty="0" err="1">
                    <a:solidFill>
                      <a:srgbClr val="3484CC"/>
                    </a:solidFill>
                  </a:rPr>
                  <a:t>V.</a:t>
                </a:r>
                <a:r>
                  <a:rPr lang="fr-FR" b="1" dirty="0" err="1">
                    <a:solidFill>
                      <a:srgbClr val="3484CC"/>
                    </a:solidFill>
                    <a:latin typeface="Symbol" panose="05050102010706020507" pitchFamily="18" charset="2"/>
                  </a:rPr>
                  <a:t>r</a:t>
                </a:r>
                <a:r>
                  <a:rPr lang="fr-FR" b="1" dirty="0">
                    <a:solidFill>
                      <a:srgbClr val="3484CC"/>
                    </a:solidFill>
                  </a:rPr>
                  <a:t>)</a:t>
                </a:r>
              </a:p>
            </p:txBody>
          </p:sp>
        </p:grpSp>
        <p:cxnSp>
          <p:nvCxnSpPr>
            <p:cNvPr id="25" name="Connecteur droit avec flèche 24"/>
            <p:cNvCxnSpPr/>
            <p:nvPr/>
          </p:nvCxnSpPr>
          <p:spPr>
            <a:xfrm flipH="1">
              <a:off x="1142999" y="2575034"/>
              <a:ext cx="3563857" cy="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Connecteur droit avec flèche 27"/>
            <p:cNvCxnSpPr/>
            <p:nvPr/>
          </p:nvCxnSpPr>
          <p:spPr>
            <a:xfrm flipH="1">
              <a:off x="1142999" y="3883572"/>
              <a:ext cx="3563857" cy="0"/>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Connecteur droit avec flèche 28"/>
            <p:cNvCxnSpPr/>
            <p:nvPr/>
          </p:nvCxnSpPr>
          <p:spPr>
            <a:xfrm flipH="1">
              <a:off x="1142999" y="4910646"/>
              <a:ext cx="3563857" cy="0"/>
            </a:xfrm>
            <a:prstGeom prst="straightConnector1">
              <a:avLst/>
            </a:prstGeom>
            <a:ln w="381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grpSp>
      <p:sp>
        <p:nvSpPr>
          <p:cNvPr id="31" name="TextShape 1"/>
          <p:cNvSpPr txBox="1"/>
          <p:nvPr/>
        </p:nvSpPr>
        <p:spPr>
          <a:xfrm>
            <a:off x="152280" y="94285"/>
            <a:ext cx="8884842" cy="990360"/>
          </a:xfrm>
          <a:prstGeom prst="rect">
            <a:avLst/>
          </a:prstGeom>
          <a:solidFill>
            <a:srgbClr val="FFFFFF"/>
          </a:solidFill>
          <a:ln w="25560">
            <a:solidFill>
              <a:srgbClr val="C00000"/>
            </a:solidFill>
            <a:miter/>
          </a:ln>
        </p:spPr>
        <p:txBody>
          <a:bodyPr lIns="90000" tIns="45000" rIns="90000" bIns="45000" anchor="ctr">
            <a:noAutofit/>
          </a:bodyPr>
          <a:lstStyle/>
          <a:p>
            <a:pPr algn="ctr">
              <a:lnSpc>
                <a:spcPct val="90000"/>
              </a:lnSpc>
            </a:pPr>
            <a:r>
              <a:rPr lang="en-US" sz="2400" b="1" strike="noStrike" spc="-1" dirty="0">
                <a:latin typeface="Arial"/>
                <a:ea typeface="DejaVu Sans"/>
              </a:rPr>
              <a:t>Cherenkov threshold: </a:t>
            </a:r>
            <a:r>
              <a:rPr lang="en-US" sz="2400" b="1" strike="noStrike" spc="-1" dirty="0">
                <a:solidFill>
                  <a:schemeClr val="accent6">
                    <a:lumMod val="50000"/>
                  </a:schemeClr>
                </a:solidFill>
                <a:latin typeface="Arial"/>
                <a:ea typeface="DejaVu Sans"/>
              </a:rPr>
              <a:t>C</a:t>
            </a:r>
            <a:r>
              <a:rPr lang="en-US" sz="2400" b="1" strike="noStrike" spc="-1" baseline="-20000" dirty="0">
                <a:solidFill>
                  <a:schemeClr val="accent6">
                    <a:lumMod val="50000"/>
                  </a:schemeClr>
                </a:solidFill>
                <a:latin typeface="Arial"/>
                <a:ea typeface="DejaVu Sans"/>
              </a:rPr>
              <a:t>5</a:t>
            </a:r>
            <a:r>
              <a:rPr lang="en-US" sz="2400" b="1" strike="noStrike" spc="-1" dirty="0">
                <a:solidFill>
                  <a:schemeClr val="accent6">
                    <a:lumMod val="50000"/>
                  </a:schemeClr>
                </a:solidFill>
                <a:latin typeface="Arial"/>
                <a:ea typeface="DejaVu Sans"/>
              </a:rPr>
              <a:t>F</a:t>
            </a:r>
            <a:r>
              <a:rPr lang="en-US" sz="2400" b="1" strike="noStrike" spc="-1" baseline="-20000" dirty="0">
                <a:solidFill>
                  <a:schemeClr val="accent6">
                    <a:lumMod val="50000"/>
                  </a:schemeClr>
                </a:solidFill>
                <a:latin typeface="Arial"/>
                <a:ea typeface="DejaVu Sans"/>
              </a:rPr>
              <a:t>10</a:t>
            </a:r>
            <a:r>
              <a:rPr lang="en-US" sz="2400" b="1" spc="-1" dirty="0">
                <a:solidFill>
                  <a:schemeClr val="accent6">
                    <a:lumMod val="50000"/>
                  </a:schemeClr>
                </a:solidFill>
                <a:latin typeface="Arial"/>
                <a:ea typeface="DejaVu Sans"/>
              </a:rPr>
              <a:t>O/</a:t>
            </a:r>
            <a:r>
              <a:rPr lang="en-US" sz="2400" b="1" strike="noStrike" spc="-1" dirty="0">
                <a:solidFill>
                  <a:schemeClr val="accent6">
                    <a:lumMod val="50000"/>
                  </a:schemeClr>
                </a:solidFill>
                <a:latin typeface="Arial"/>
                <a:ea typeface="DejaVu Sans"/>
              </a:rPr>
              <a:t>N</a:t>
            </a:r>
            <a:r>
              <a:rPr lang="en-US" sz="2400" b="1" strike="noStrike" spc="-1" baseline="-20000" dirty="0">
                <a:solidFill>
                  <a:schemeClr val="accent6">
                    <a:lumMod val="50000"/>
                  </a:schemeClr>
                </a:solidFill>
                <a:latin typeface="Arial"/>
                <a:ea typeface="DejaVu Sans"/>
              </a:rPr>
              <a:t>2</a:t>
            </a:r>
            <a:r>
              <a:rPr lang="en-US" sz="2400" b="1" spc="-1" dirty="0">
                <a:solidFill>
                  <a:srgbClr val="C00000"/>
                </a:solidFill>
              </a:rPr>
              <a:t> </a:t>
            </a:r>
            <a:r>
              <a:rPr lang="en-US" sz="2400" b="1" spc="-1" dirty="0"/>
              <a:t>&amp;</a:t>
            </a:r>
            <a:r>
              <a:rPr lang="en-US" sz="2400" b="1" spc="-1" dirty="0">
                <a:solidFill>
                  <a:srgbClr val="C00000"/>
                </a:solidFill>
              </a:rPr>
              <a:t> (heritage) C</a:t>
            </a:r>
            <a:r>
              <a:rPr lang="en-US" sz="2400" b="1" spc="-1" baseline="-20000" dirty="0">
                <a:solidFill>
                  <a:srgbClr val="C00000"/>
                </a:solidFill>
              </a:rPr>
              <a:t>5</a:t>
            </a:r>
            <a:r>
              <a:rPr lang="en-US" sz="2400" b="1" spc="-1" dirty="0">
                <a:solidFill>
                  <a:srgbClr val="C00000"/>
                </a:solidFill>
              </a:rPr>
              <a:t>F</a:t>
            </a:r>
            <a:r>
              <a:rPr lang="en-US" sz="2400" b="1" spc="-1" baseline="-20000" dirty="0">
                <a:solidFill>
                  <a:srgbClr val="C00000"/>
                </a:solidFill>
              </a:rPr>
              <a:t>12</a:t>
            </a:r>
            <a:r>
              <a:rPr lang="en-US" sz="2400" b="1" spc="-1" dirty="0">
                <a:solidFill>
                  <a:srgbClr val="C00000"/>
                </a:solidFill>
              </a:rPr>
              <a:t>/N</a:t>
            </a:r>
            <a:r>
              <a:rPr lang="en-US" sz="2400" b="1" spc="-1" baseline="-20000" dirty="0">
                <a:solidFill>
                  <a:srgbClr val="C00000"/>
                </a:solidFill>
              </a:rPr>
              <a:t>2</a:t>
            </a:r>
            <a:r>
              <a:rPr lang="en-US" sz="2400" b="1" spc="-1" dirty="0">
                <a:solidFill>
                  <a:srgbClr val="C00000"/>
                </a:solidFill>
              </a:rPr>
              <a:t> blend</a:t>
            </a:r>
            <a:br>
              <a:rPr dirty="0"/>
            </a:br>
            <a:r>
              <a:rPr lang="en-US" sz="2400" b="1" i="1" strike="noStrike" spc="-1" dirty="0">
                <a:solidFill>
                  <a:srgbClr val="3484CC"/>
                </a:solidFill>
                <a:latin typeface="Arial"/>
                <a:ea typeface="DejaVu Sans"/>
              </a:rPr>
              <a:t>and GWP </a:t>
            </a:r>
            <a:r>
              <a:rPr lang="en-US" sz="2400" b="1" i="1" spc="-1" dirty="0">
                <a:solidFill>
                  <a:srgbClr val="3484CC"/>
                </a:solidFill>
                <a:latin typeface="Arial"/>
                <a:ea typeface="DejaVu Sans"/>
              </a:rPr>
              <a:t>load</a:t>
            </a:r>
            <a:r>
              <a:rPr lang="en-US" sz="2400" b="1" i="1" strike="noStrike" spc="-1" dirty="0">
                <a:solidFill>
                  <a:srgbClr val="3484CC"/>
                </a:solidFill>
                <a:latin typeface="Arial"/>
                <a:ea typeface="DejaVu Sans"/>
              </a:rPr>
              <a:t> comparison for </a:t>
            </a:r>
            <a:r>
              <a:rPr lang="en-US" sz="2400" b="1" i="1" strike="noStrike" spc="-1" dirty="0" err="1">
                <a:solidFill>
                  <a:srgbClr val="3484CC"/>
                </a:solidFill>
                <a:latin typeface="Arial"/>
                <a:ea typeface="DejaVu Sans"/>
              </a:rPr>
              <a:t>LHCb</a:t>
            </a:r>
            <a:r>
              <a:rPr lang="en-US" sz="2400" b="1" i="1" strike="noStrike" spc="-1" dirty="0">
                <a:solidFill>
                  <a:srgbClr val="3484CC"/>
                </a:solidFill>
                <a:latin typeface="Arial"/>
                <a:ea typeface="DejaVu Sans"/>
              </a:rPr>
              <a:t> RICH2 (100m</a:t>
            </a:r>
            <a:r>
              <a:rPr lang="en-US" sz="2400" b="1" i="1" strike="noStrike" spc="-1" baseline="30000" dirty="0">
                <a:solidFill>
                  <a:srgbClr val="3484CC"/>
                </a:solidFill>
                <a:latin typeface="Arial"/>
                <a:ea typeface="DejaVu Sans"/>
              </a:rPr>
              <a:t>3 </a:t>
            </a:r>
            <a:r>
              <a:rPr lang="en-US" sz="2400" b="1" spc="-1" dirty="0">
                <a:solidFill>
                  <a:srgbClr val="C00000"/>
                </a:solidFill>
              </a:rPr>
              <a:t>CF</a:t>
            </a:r>
            <a:r>
              <a:rPr lang="en-US" sz="2400" b="1" spc="-1" baseline="-20000" dirty="0">
                <a:solidFill>
                  <a:srgbClr val="C00000"/>
                </a:solidFill>
              </a:rPr>
              <a:t>4</a:t>
            </a:r>
            <a:r>
              <a:rPr lang="en-US" sz="2400" b="1" i="1" strike="noStrike" spc="-1" dirty="0">
                <a:solidFill>
                  <a:srgbClr val="3484CC"/>
                </a:solidFill>
                <a:latin typeface="Arial"/>
                <a:ea typeface="DejaVu Sans"/>
              </a:rPr>
              <a:t>)</a:t>
            </a:r>
            <a:endParaRPr lang="en-US" sz="2400" b="0" strike="noStrike" spc="-1" dirty="0">
              <a:solidFill>
                <a:srgbClr val="3484CC"/>
              </a:solidFill>
              <a:latin typeface="Arial"/>
            </a:endParaRPr>
          </a:p>
        </p:txBody>
      </p:sp>
      <p:sp>
        <p:nvSpPr>
          <p:cNvPr id="2" name="ZoneTexte 1"/>
          <p:cNvSpPr txBox="1"/>
          <p:nvPr/>
        </p:nvSpPr>
        <p:spPr>
          <a:xfrm>
            <a:off x="508496" y="1234540"/>
            <a:ext cx="8330224" cy="615553"/>
          </a:xfrm>
          <a:prstGeom prst="rect">
            <a:avLst/>
          </a:prstGeom>
          <a:noFill/>
        </p:spPr>
        <p:txBody>
          <a:bodyPr wrap="square" rtlCol="0">
            <a:spAutoFit/>
          </a:bodyPr>
          <a:lstStyle/>
          <a:p>
            <a:pPr algn="ctr">
              <a:defRPr sz="1600" b="1" i="0" u="none" strike="noStrike" kern="1200" spc="-1" baseline="0">
                <a:solidFill>
                  <a:srgbClr val="000000"/>
                </a:solidFill>
                <a:latin typeface="Arial"/>
                <a:ea typeface="DejaVu Sans"/>
                <a:cs typeface="+mn-cs"/>
              </a:defRPr>
            </a:pPr>
            <a:r>
              <a:rPr lang="en-GB" b="1" spc="-1" dirty="0">
                <a:solidFill>
                  <a:srgbClr val="000000"/>
                </a:solidFill>
                <a:latin typeface="Arial"/>
                <a:ea typeface="DejaVu Sans"/>
              </a:rPr>
              <a:t>C</a:t>
            </a:r>
            <a:r>
              <a:rPr lang="en-GB" b="1" spc="-1" baseline="-25000" dirty="0">
                <a:solidFill>
                  <a:srgbClr val="000000"/>
                </a:solidFill>
                <a:latin typeface="Arial"/>
                <a:ea typeface="DejaVu Sans"/>
              </a:rPr>
              <a:t>5</a:t>
            </a:r>
            <a:r>
              <a:rPr lang="en-GB" b="1" spc="-1" dirty="0">
                <a:solidFill>
                  <a:srgbClr val="000000"/>
                </a:solidFill>
                <a:latin typeface="Arial"/>
                <a:ea typeface="DejaVu Sans"/>
              </a:rPr>
              <a:t>F</a:t>
            </a:r>
            <a:r>
              <a:rPr lang="en-GB" b="1" spc="-1" baseline="-25000" dirty="0">
                <a:solidFill>
                  <a:srgbClr val="000000"/>
                </a:solidFill>
                <a:latin typeface="Arial"/>
                <a:ea typeface="DejaVu Sans"/>
              </a:rPr>
              <a:t>12</a:t>
            </a:r>
            <a:r>
              <a:rPr lang="en-GB" b="1" spc="-1" dirty="0">
                <a:solidFill>
                  <a:srgbClr val="000000"/>
                </a:solidFill>
                <a:latin typeface="Arial"/>
                <a:ea typeface="DejaVu Sans"/>
              </a:rPr>
              <a:t> SFC/N</a:t>
            </a:r>
            <a:r>
              <a:rPr lang="en-GB" b="1" spc="-1" baseline="-25000" dirty="0">
                <a:solidFill>
                  <a:srgbClr val="000000"/>
                </a:solidFill>
                <a:latin typeface="Arial"/>
                <a:ea typeface="DejaVu Sans"/>
              </a:rPr>
              <a:t>2</a:t>
            </a:r>
            <a:r>
              <a:rPr lang="en-GB" b="1" spc="-1" dirty="0">
                <a:solidFill>
                  <a:srgbClr val="000000"/>
                </a:solidFill>
                <a:latin typeface="Arial"/>
                <a:ea typeface="DejaVu Sans"/>
              </a:rPr>
              <a:t> and NOVEC5110 (C</a:t>
            </a:r>
            <a:r>
              <a:rPr lang="en-GB" b="1" spc="-1" baseline="-25000" dirty="0">
                <a:solidFill>
                  <a:srgbClr val="000000"/>
                </a:solidFill>
                <a:latin typeface="Arial"/>
                <a:ea typeface="DejaVu Sans"/>
              </a:rPr>
              <a:t>5</a:t>
            </a:r>
            <a:r>
              <a:rPr lang="en-GB" b="1" spc="-1" dirty="0">
                <a:solidFill>
                  <a:srgbClr val="000000"/>
                </a:solidFill>
                <a:latin typeface="Arial"/>
                <a:ea typeface="DejaVu Sans"/>
              </a:rPr>
              <a:t>F</a:t>
            </a:r>
            <a:r>
              <a:rPr lang="en-GB" b="1" spc="-1" baseline="-25000" dirty="0">
                <a:solidFill>
                  <a:srgbClr val="000000"/>
                </a:solidFill>
                <a:latin typeface="Arial"/>
                <a:ea typeface="DejaVu Sans"/>
              </a:rPr>
              <a:t>10</a:t>
            </a:r>
            <a:r>
              <a:rPr lang="en-GB" b="1" spc="-1" dirty="0">
                <a:solidFill>
                  <a:srgbClr val="000000"/>
                </a:solidFill>
                <a:latin typeface="Arial"/>
                <a:ea typeface="DejaVu Sans"/>
              </a:rPr>
              <a:t>O) /N</a:t>
            </a:r>
            <a:r>
              <a:rPr lang="en-GB" b="1" spc="-1" baseline="-25000" dirty="0">
                <a:solidFill>
                  <a:srgbClr val="000000"/>
                </a:solidFill>
                <a:latin typeface="Arial"/>
                <a:ea typeface="DejaVu Sans"/>
              </a:rPr>
              <a:t>2</a:t>
            </a:r>
            <a:r>
              <a:rPr lang="en-GB" b="1" spc="-1" dirty="0">
                <a:solidFill>
                  <a:srgbClr val="000000"/>
                </a:solidFill>
                <a:latin typeface="Arial"/>
                <a:ea typeface="DejaVu Sans"/>
              </a:rPr>
              <a:t> will be very similar (MW 266 </a:t>
            </a:r>
            <a:r>
              <a:rPr lang="en-GB" b="1" i="1" spc="-1" dirty="0">
                <a:solidFill>
                  <a:srgbClr val="000000"/>
                </a:solidFill>
                <a:latin typeface="Arial"/>
                <a:ea typeface="DejaVu Sans"/>
              </a:rPr>
              <a:t>vs</a:t>
            </a:r>
            <a:r>
              <a:rPr lang="en-GB" b="1" spc="-1" dirty="0">
                <a:solidFill>
                  <a:srgbClr val="000000"/>
                </a:solidFill>
                <a:latin typeface="Arial"/>
                <a:ea typeface="DejaVu Sans"/>
              </a:rPr>
              <a:t>. 288)</a:t>
            </a:r>
          </a:p>
          <a:p>
            <a:endParaRPr lang="fr-FR" dirty="0"/>
          </a:p>
        </p:txBody>
      </p:sp>
      <p:sp>
        <p:nvSpPr>
          <p:cNvPr id="6" name="ZoneTexte 5"/>
          <p:cNvSpPr txBox="1"/>
          <p:nvPr/>
        </p:nvSpPr>
        <p:spPr>
          <a:xfrm>
            <a:off x="4814516" y="2236007"/>
            <a:ext cx="3011936" cy="2308324"/>
          </a:xfrm>
          <a:prstGeom prst="rect">
            <a:avLst/>
          </a:prstGeom>
          <a:solidFill>
            <a:srgbClr val="FFFFFF"/>
          </a:solidFill>
          <a:ln w="25400">
            <a:solidFill>
              <a:schemeClr val="accent1">
                <a:lumMod val="75000"/>
              </a:schemeClr>
            </a:solidFill>
          </a:ln>
        </p:spPr>
        <p:txBody>
          <a:bodyPr wrap="square" rtlCol="0">
            <a:spAutoFit/>
          </a:bodyPr>
          <a:lstStyle/>
          <a:p>
            <a:pPr algn="ctr"/>
            <a:r>
              <a:rPr lang="en-US" b="1" spc="-1" dirty="0">
                <a:solidFill>
                  <a:schemeClr val="accent6">
                    <a:lumMod val="75000"/>
                  </a:schemeClr>
                </a:solidFill>
              </a:rPr>
              <a:t>~ </a:t>
            </a:r>
            <a:r>
              <a:rPr lang="fr-FR" b="1" dirty="0">
                <a:solidFill>
                  <a:schemeClr val="accent6">
                    <a:lumMod val="75000"/>
                  </a:schemeClr>
                </a:solidFill>
              </a:rPr>
              <a:t>14% </a:t>
            </a:r>
            <a:r>
              <a:rPr lang="fr-FR" b="1" dirty="0" err="1">
                <a:solidFill>
                  <a:schemeClr val="accent6">
                    <a:lumMod val="75000"/>
                  </a:schemeClr>
                </a:solidFill>
              </a:rPr>
              <a:t>molar</a:t>
            </a:r>
            <a:r>
              <a:rPr lang="fr-FR" b="1" dirty="0">
                <a:solidFill>
                  <a:schemeClr val="accent6">
                    <a:lumMod val="75000"/>
                  </a:schemeClr>
                </a:solidFill>
              </a:rPr>
              <a:t> C</a:t>
            </a:r>
            <a:r>
              <a:rPr lang="fr-FR" b="1" baseline="-25000" dirty="0">
                <a:solidFill>
                  <a:schemeClr val="accent6">
                    <a:lumMod val="75000"/>
                  </a:schemeClr>
                </a:solidFill>
              </a:rPr>
              <a:t>5</a:t>
            </a:r>
            <a:r>
              <a:rPr lang="fr-FR" b="1" dirty="0">
                <a:solidFill>
                  <a:schemeClr val="accent6">
                    <a:lumMod val="75000"/>
                  </a:schemeClr>
                </a:solidFill>
              </a:rPr>
              <a:t>F</a:t>
            </a:r>
            <a:r>
              <a:rPr lang="fr-FR" b="1" baseline="-25000" dirty="0">
                <a:solidFill>
                  <a:schemeClr val="accent6">
                    <a:lumMod val="75000"/>
                  </a:schemeClr>
                </a:solidFill>
              </a:rPr>
              <a:t>10</a:t>
            </a:r>
            <a:r>
              <a:rPr lang="fr-FR" b="1" dirty="0">
                <a:solidFill>
                  <a:schemeClr val="accent6">
                    <a:lumMod val="75000"/>
                  </a:schemeClr>
                </a:solidFill>
              </a:rPr>
              <a:t>O</a:t>
            </a:r>
          </a:p>
          <a:p>
            <a:pPr algn="ctr"/>
            <a:r>
              <a:rPr lang="fr-FR" b="1" dirty="0" err="1">
                <a:solidFill>
                  <a:schemeClr val="accent6">
                    <a:lumMod val="75000"/>
                  </a:schemeClr>
                </a:solidFill>
              </a:rPr>
              <a:t>gives</a:t>
            </a:r>
            <a:r>
              <a:rPr lang="fr-FR" b="1" dirty="0">
                <a:solidFill>
                  <a:schemeClr val="accent6">
                    <a:lumMod val="75000"/>
                  </a:schemeClr>
                </a:solidFill>
              </a:rPr>
              <a:t> a GWP </a:t>
            </a:r>
            <a:r>
              <a:rPr lang="fr-FR" b="1" dirty="0" err="1">
                <a:solidFill>
                  <a:schemeClr val="accent6">
                    <a:lumMod val="75000"/>
                  </a:schemeClr>
                </a:solidFill>
              </a:rPr>
              <a:t>load</a:t>
            </a:r>
            <a:r>
              <a:rPr lang="fr-FR" b="1" dirty="0">
                <a:solidFill>
                  <a:schemeClr val="accent6">
                    <a:lumMod val="75000"/>
                  </a:schemeClr>
                </a:solidFill>
              </a:rPr>
              <a:t> </a:t>
            </a:r>
            <a:r>
              <a:rPr lang="fr-FR" b="1" dirty="0" err="1">
                <a:solidFill>
                  <a:schemeClr val="accent6">
                    <a:lumMod val="75000"/>
                  </a:schemeClr>
                </a:solidFill>
              </a:rPr>
              <a:t>reduction</a:t>
            </a:r>
            <a:r>
              <a:rPr lang="fr-FR" b="1" dirty="0">
                <a:solidFill>
                  <a:schemeClr val="accent6">
                    <a:lumMod val="75000"/>
                  </a:schemeClr>
                </a:solidFill>
              </a:rPr>
              <a:t> of 1737 tonnes:</a:t>
            </a:r>
          </a:p>
          <a:p>
            <a:pPr algn="ctr"/>
            <a:endParaRPr lang="fr-FR" b="1" dirty="0">
              <a:solidFill>
                <a:srgbClr val="3484CC"/>
              </a:solidFill>
              <a:latin typeface="Calibri" panose="020F0502020204030204" pitchFamily="34" charset="0"/>
              <a:cs typeface="Calibri" panose="020F0502020204030204" pitchFamily="34" charset="0"/>
            </a:endParaRPr>
          </a:p>
          <a:p>
            <a:pPr algn="ctr"/>
            <a:r>
              <a:rPr lang="fr-FR" b="1" dirty="0" err="1">
                <a:solidFill>
                  <a:srgbClr val="C00000"/>
                </a:solidFill>
                <a:latin typeface="+mj-lt"/>
              </a:rPr>
              <a:t>Even</a:t>
            </a:r>
            <a:r>
              <a:rPr lang="fr-FR" b="1" dirty="0">
                <a:solidFill>
                  <a:srgbClr val="C00000"/>
                </a:solidFill>
                <a:latin typeface="+mj-lt"/>
              </a:rPr>
              <a:t> </a:t>
            </a:r>
            <a:r>
              <a:rPr lang="fr-FR" b="1" dirty="0" err="1">
                <a:solidFill>
                  <a:srgbClr val="C00000"/>
                </a:solidFill>
                <a:latin typeface="+mj-lt"/>
              </a:rPr>
              <a:t>substituting</a:t>
            </a:r>
            <a:r>
              <a:rPr lang="fr-FR" b="1" dirty="0">
                <a:solidFill>
                  <a:srgbClr val="C00000"/>
                </a:solidFill>
                <a:latin typeface="+mj-lt"/>
              </a:rPr>
              <a:t> CF</a:t>
            </a:r>
            <a:r>
              <a:rPr lang="fr-FR" b="1" baseline="-25000" dirty="0">
                <a:solidFill>
                  <a:srgbClr val="C00000"/>
                </a:solidFill>
                <a:latin typeface="+mj-lt"/>
              </a:rPr>
              <a:t>4</a:t>
            </a:r>
            <a:r>
              <a:rPr lang="fr-FR" b="1" dirty="0">
                <a:solidFill>
                  <a:srgbClr val="C00000"/>
                </a:solidFill>
                <a:latin typeface="+mj-lt"/>
              </a:rPr>
              <a:t> </a:t>
            </a:r>
            <a:r>
              <a:rPr lang="fr-FR" b="1" dirty="0" err="1">
                <a:solidFill>
                  <a:srgbClr val="C00000"/>
                </a:solidFill>
                <a:latin typeface="+mj-lt"/>
              </a:rPr>
              <a:t>with</a:t>
            </a:r>
            <a:r>
              <a:rPr lang="fr-FR" b="1" dirty="0">
                <a:solidFill>
                  <a:srgbClr val="C00000"/>
                </a:solidFill>
                <a:latin typeface="+mj-lt"/>
              </a:rPr>
              <a:t> </a:t>
            </a:r>
            <a:r>
              <a:rPr lang="en-US" b="1" spc="-1" dirty="0">
                <a:solidFill>
                  <a:srgbClr val="C00000"/>
                </a:solidFill>
              </a:rPr>
              <a:t>~ </a:t>
            </a:r>
            <a:r>
              <a:rPr lang="fr-FR" b="1" dirty="0">
                <a:solidFill>
                  <a:srgbClr val="C00000"/>
                </a:solidFill>
                <a:latin typeface="+mj-lt"/>
              </a:rPr>
              <a:t>13% </a:t>
            </a:r>
            <a:r>
              <a:rPr lang="fr-FR" b="1" dirty="0" err="1">
                <a:solidFill>
                  <a:srgbClr val="C00000"/>
                </a:solidFill>
                <a:latin typeface="+mj-lt"/>
              </a:rPr>
              <a:t>molar</a:t>
            </a:r>
            <a:r>
              <a:rPr lang="fr-FR" b="1" dirty="0">
                <a:solidFill>
                  <a:srgbClr val="C00000"/>
                </a:solidFill>
                <a:latin typeface="+mj-lt"/>
              </a:rPr>
              <a:t> </a:t>
            </a:r>
            <a:r>
              <a:rPr lang="fr-FR" b="1" dirty="0" err="1">
                <a:solidFill>
                  <a:srgbClr val="C00000"/>
                </a:solidFill>
                <a:latin typeface="+mj-lt"/>
              </a:rPr>
              <a:t>heritage</a:t>
            </a:r>
            <a:r>
              <a:rPr lang="fr-FR" b="1" dirty="0">
                <a:solidFill>
                  <a:srgbClr val="C00000"/>
                </a:solidFill>
                <a:latin typeface="+mj-lt"/>
              </a:rPr>
              <a:t> stock </a:t>
            </a:r>
            <a:r>
              <a:rPr lang="en-US" b="1" spc="-1" dirty="0">
                <a:solidFill>
                  <a:srgbClr val="C00000"/>
                </a:solidFill>
              </a:rPr>
              <a:t>C</a:t>
            </a:r>
            <a:r>
              <a:rPr lang="en-US" b="1" spc="-1" baseline="-20000" dirty="0">
                <a:solidFill>
                  <a:srgbClr val="C00000"/>
                </a:solidFill>
              </a:rPr>
              <a:t>5</a:t>
            </a:r>
            <a:r>
              <a:rPr lang="en-US" b="1" spc="-1" dirty="0">
                <a:solidFill>
                  <a:srgbClr val="C00000"/>
                </a:solidFill>
              </a:rPr>
              <a:t>F</a:t>
            </a:r>
            <a:r>
              <a:rPr lang="en-US" b="1" spc="-1" baseline="-20000" dirty="0">
                <a:solidFill>
                  <a:srgbClr val="C00000"/>
                </a:solidFill>
              </a:rPr>
              <a:t>12 </a:t>
            </a:r>
            <a:r>
              <a:rPr lang="en-US" b="1" spc="-1" dirty="0">
                <a:solidFill>
                  <a:srgbClr val="C00000"/>
                </a:solidFill>
              </a:rPr>
              <a:t> reduces GWP load by ~800 </a:t>
            </a:r>
            <a:r>
              <a:rPr lang="en-US" b="1" spc="-1" dirty="0" err="1">
                <a:solidFill>
                  <a:srgbClr val="C00000"/>
                </a:solidFill>
              </a:rPr>
              <a:t>tonnes</a:t>
            </a:r>
            <a:endParaRPr lang="fr-FR" b="1" dirty="0">
              <a:solidFill>
                <a:srgbClr val="C00000"/>
              </a:solidFill>
              <a:latin typeface="+mj-lt"/>
            </a:endParaRPr>
          </a:p>
        </p:txBody>
      </p:sp>
      <p:sp>
        <p:nvSpPr>
          <p:cNvPr id="26"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19</a:t>
            </a:fld>
            <a:endParaRPr lang="en-GB" sz="1200" b="0" strike="noStrike" spc="-1" dirty="0">
              <a:latin typeface="Arial"/>
            </a:endParaRPr>
          </a:p>
        </p:txBody>
      </p:sp>
      <p:sp>
        <p:nvSpPr>
          <p:cNvPr id="19" name="CustomShape 2">
            <a:extLst>
              <a:ext uri="{FF2B5EF4-FFF2-40B4-BE49-F238E27FC236}">
                <a16:creationId xmlns:a16="http://schemas.microsoft.com/office/drawing/2014/main" id="{5AF4FFF0-B5E1-4CFC-B32E-2554EB44FC19}"/>
              </a:ext>
            </a:extLst>
          </p:cNvPr>
          <p:cNvSpPr txBox="1">
            <a:spLocks/>
          </p:cNvSpPr>
          <p:nvPr/>
        </p:nvSpPr>
        <p:spPr>
          <a:xfrm>
            <a:off x="2114065" y="6473688"/>
            <a:ext cx="5415740" cy="306323"/>
          </a:xfrm>
          <a:prstGeom prst="rect">
            <a:avLst/>
          </a:prstGeom>
        </p:spPr>
        <p:style>
          <a:lnRef idx="0">
            <a:scrgbClr r="0" g="0" b="0"/>
          </a:lnRef>
          <a:fillRef idx="0">
            <a:scrgbClr r="0" g="0" b="0"/>
          </a:fillRef>
          <a:effectRef idx="0">
            <a:scrgbClr r="0" g="0" b="0"/>
          </a:effectRef>
          <a:fontRef idx="minor"/>
        </p:style>
        <p:txBody>
          <a:bodyPr wrap="square" lIns="90000" tIns="45000" rIns="90000" bIns="4500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t>DRD4 Collaboration Meeting, WG-2: CERN Oct 21-25 2024</a:t>
            </a:r>
          </a:p>
        </p:txBody>
      </p:sp>
    </p:spTree>
    <p:extLst>
      <p:ext uri="{BB962C8B-B14F-4D97-AF65-F5344CB8AC3E}">
        <p14:creationId xmlns:p14="http://schemas.microsoft.com/office/powerpoint/2010/main" val="1602146231"/>
      </p:ext>
    </p:extLst>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1"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661"/>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2" presetClass="entr" presetSubtype="4" fill="hold" grpId="0" nodeType="clickEffect">
                                  <p:stCondLst>
                                    <p:cond delay="0"/>
                                  </p:stCondLst>
                                  <p:childTnLst>
                                    <p:set>
                                      <p:cBhvr>
                                        <p:cTn id="20" dur="1" fill="hold">
                                          <p:stCondLst>
                                            <p:cond delay="0"/>
                                          </p:stCondLst>
                                        </p:cTn>
                                        <p:tgtEl>
                                          <p:spTgt spid="20"/>
                                        </p:tgtEl>
                                        <p:attrNameLst>
                                          <p:attrName>style.visibility</p:attrName>
                                        </p:attrNameLst>
                                      </p:cBhvr>
                                      <p:to>
                                        <p:strVal val="visible"/>
                                      </p:to>
                                    </p:set>
                                    <p:anim calcmode="lin" valueType="num">
                                      <p:cBhvr additive="base">
                                        <p:cTn id="21" dur="500" fill="hold"/>
                                        <p:tgtEl>
                                          <p:spTgt spid="20"/>
                                        </p:tgtEl>
                                        <p:attrNameLst>
                                          <p:attrName>ppt_x</p:attrName>
                                        </p:attrNameLst>
                                      </p:cBhvr>
                                      <p:tavLst>
                                        <p:tav tm="0">
                                          <p:val>
                                            <p:strVal val="#ppt_x"/>
                                          </p:val>
                                        </p:tav>
                                        <p:tav tm="100000">
                                          <p:val>
                                            <p:strVal val="#ppt_x"/>
                                          </p:val>
                                        </p:tav>
                                      </p:tavLst>
                                    </p:anim>
                                    <p:anim calcmode="lin" valueType="num">
                                      <p:cBhvr additive="base">
                                        <p:cTn id="22" dur="500" fill="hold"/>
                                        <p:tgtEl>
                                          <p:spTgt spid="20"/>
                                        </p:tgtEl>
                                        <p:attrNameLst>
                                          <p:attrName>ppt_y</p:attrName>
                                        </p:attrNameLst>
                                      </p:cBhvr>
                                      <p:tavLst>
                                        <p:tav tm="0">
                                          <p:val>
                                            <p:strVal val="1+#ppt_h/2"/>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53" presetClass="entr" presetSubtype="16" fill="hold" grpId="0" nodeType="clickEffect">
                                  <p:stCondLst>
                                    <p:cond delay="0"/>
                                  </p:stCondLst>
                                  <p:childTnLst>
                                    <p:set>
                                      <p:cBhvr>
                                        <p:cTn id="26" dur="1" fill="hold">
                                          <p:stCondLst>
                                            <p:cond delay="0"/>
                                          </p:stCondLst>
                                        </p:cTn>
                                        <p:tgtEl>
                                          <p:spTgt spid="6"/>
                                        </p:tgtEl>
                                        <p:attrNameLst>
                                          <p:attrName>style.visibility</p:attrName>
                                        </p:attrNameLst>
                                      </p:cBhvr>
                                      <p:to>
                                        <p:strVal val="visible"/>
                                      </p:to>
                                    </p:set>
                                    <p:anim calcmode="lin" valueType="num">
                                      <p:cBhvr>
                                        <p:cTn id="27" dur="500" fill="hold"/>
                                        <p:tgtEl>
                                          <p:spTgt spid="6"/>
                                        </p:tgtEl>
                                        <p:attrNameLst>
                                          <p:attrName>ppt_w</p:attrName>
                                        </p:attrNameLst>
                                      </p:cBhvr>
                                      <p:tavLst>
                                        <p:tav tm="0">
                                          <p:val>
                                            <p:fltVal val="0"/>
                                          </p:val>
                                        </p:tav>
                                        <p:tav tm="100000">
                                          <p:val>
                                            <p:strVal val="#ppt_w"/>
                                          </p:val>
                                        </p:tav>
                                      </p:tavLst>
                                    </p:anim>
                                    <p:anim calcmode="lin" valueType="num">
                                      <p:cBhvr>
                                        <p:cTn id="28" dur="500" fill="hold"/>
                                        <p:tgtEl>
                                          <p:spTgt spid="6"/>
                                        </p:tgtEl>
                                        <p:attrNameLst>
                                          <p:attrName>ppt_h</p:attrName>
                                        </p:attrNameLst>
                                      </p:cBhvr>
                                      <p:tavLst>
                                        <p:tav tm="0">
                                          <p:val>
                                            <p:fltVal val="0"/>
                                          </p:val>
                                        </p:tav>
                                        <p:tav tm="100000">
                                          <p:val>
                                            <p:strVal val="#ppt_h"/>
                                          </p:val>
                                        </p:tav>
                                      </p:tavLst>
                                    </p:anim>
                                    <p:animEffect transition="in" filter="fade">
                                      <p:cBhvr>
                                        <p:cTn id="29"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0" grpId="0" animBg="1"/>
      <p:bldP spid="2" grpId="0"/>
      <p:bldP spid="6"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541283" y="235518"/>
            <a:ext cx="8229240" cy="443198"/>
          </a:xfrm>
        </p:spPr>
        <p:txBody>
          <a:bodyPr/>
          <a:lstStyle/>
          <a:p>
            <a:pPr algn="ctr"/>
            <a:r>
              <a:rPr lang="fr-FR" sz="3200" dirty="0"/>
              <a:t>Abstract</a:t>
            </a:r>
          </a:p>
        </p:txBody>
      </p:sp>
      <p:sp>
        <p:nvSpPr>
          <p:cNvPr id="3" name="Espace réservé du texte 2"/>
          <p:cNvSpPr>
            <a:spLocks noGrp="1"/>
          </p:cNvSpPr>
          <p:nvPr>
            <p:ph type="body"/>
          </p:nvPr>
        </p:nvSpPr>
        <p:spPr>
          <a:xfrm>
            <a:off x="331459" y="614711"/>
            <a:ext cx="8648888" cy="1351997"/>
          </a:xfrm>
        </p:spPr>
        <p:txBody>
          <a:bodyPr>
            <a:noAutofit/>
          </a:bodyPr>
          <a:lstStyle/>
          <a:p>
            <a:pPr algn="just">
              <a:lnSpc>
                <a:spcPct val="110000"/>
              </a:lnSpc>
              <a:spcBef>
                <a:spcPts val="0"/>
              </a:spcBef>
            </a:pPr>
            <a:r>
              <a:rPr lang="en-US" sz="2000" b="1"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COMPASS and </a:t>
            </a:r>
            <a:r>
              <a:rPr lang="en-US" sz="2000" b="1" dirty="0" err="1">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LHCb</a:t>
            </a:r>
            <a:r>
              <a:rPr lang="en-US" sz="2000" b="1"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use C</a:t>
            </a:r>
            <a:r>
              <a:rPr lang="en-US" sz="2000" b="1" baseline="-25000"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4</a:t>
            </a:r>
            <a:r>
              <a:rPr lang="en-US" sz="2000" b="1"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F</a:t>
            </a:r>
            <a:r>
              <a:rPr lang="en-US" sz="2000" b="1" baseline="-25000"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10</a:t>
            </a:r>
            <a:r>
              <a:rPr lang="en-US" sz="2000" b="1"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and CF</a:t>
            </a:r>
            <a:r>
              <a:rPr lang="en-US" sz="2000" b="1" baseline="-25000"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4</a:t>
            </a:r>
            <a:r>
              <a:rPr lang="en-US" sz="2000" b="1"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Cherenkov gas radiators. </a:t>
            </a:r>
          </a:p>
          <a:p>
            <a:pPr marL="0" indent="0" algn="just">
              <a:lnSpc>
                <a:spcPct val="110000"/>
              </a:lnSpc>
              <a:spcBef>
                <a:spcPts val="0"/>
              </a:spcBef>
              <a:buNone/>
            </a:pPr>
            <a:r>
              <a:rPr lang="en-US" sz="2000" b="1"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These Saturated </a:t>
            </a:r>
            <a:r>
              <a:rPr lang="en-US" sz="2000" b="1" dirty="0" err="1">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FuoroCarbons</a:t>
            </a:r>
            <a:r>
              <a:rPr lang="en-US" sz="2000" b="1"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en-US" sz="2000" b="1" dirty="0" err="1">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a:t>
            </a:r>
            <a:r>
              <a:rPr lang="en-US" sz="2000" b="1" baseline="-25000" dirty="0" err="1">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n</a:t>
            </a:r>
            <a:r>
              <a:rPr lang="en-US" sz="2000" b="1" dirty="0" err="1">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F</a:t>
            </a:r>
            <a:r>
              <a:rPr lang="en-US" sz="2000" b="1" baseline="-25000"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(2n+2)</a:t>
            </a:r>
            <a:r>
              <a:rPr lang="en-US" sz="2000" b="1"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have high GWPs, however</a:t>
            </a:r>
          </a:p>
          <a:p>
            <a:pPr marL="0" indent="0" algn="just">
              <a:lnSpc>
                <a:spcPct val="110000"/>
              </a:lnSpc>
              <a:spcBef>
                <a:spcPts val="0"/>
              </a:spcBef>
              <a:buNone/>
            </a:pPr>
            <a:r>
              <a:rPr lang="en-US" sz="2000" b="1"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(5000-9000*CO</a:t>
            </a:r>
            <a:r>
              <a:rPr lang="en-US" sz="2000" b="1" baseline="-25000"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2</a:t>
            </a:r>
            <a:r>
              <a:rPr lang="en-US" sz="2000" b="1" dirty="0">
                <a:solidFill>
                  <a:schemeClr val="accent5"/>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so there is impetus to reduce their consumption.</a:t>
            </a:r>
          </a:p>
        </p:txBody>
      </p:sp>
      <p:sp>
        <p:nvSpPr>
          <p:cNvPr id="4" name="Espace réservé du texte 2"/>
          <p:cNvSpPr txBox="1">
            <a:spLocks/>
          </p:cNvSpPr>
          <p:nvPr/>
        </p:nvSpPr>
        <p:spPr>
          <a:xfrm>
            <a:off x="233476" y="4812233"/>
            <a:ext cx="8229240" cy="1172273"/>
          </a:xfrm>
          <a:prstGeom prst="rect">
            <a:avLst/>
          </a:prstGeom>
        </p:spPr>
        <p:txBody>
          <a:bodyPr lIns="0" tIns="0" rIns="0" bIns="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20000"/>
              </a:lnSpc>
              <a:spcBef>
                <a:spcPts val="0"/>
              </a:spcBef>
            </a:pPr>
            <a:endParaRPr lang="en-US" sz="2400" b="1" dirty="0">
              <a:solidFill>
                <a:srgbClr val="C00000"/>
              </a:solidFill>
              <a:effectLst>
                <a:outerShdw blurRad="38100" dist="38100" dir="2700000" algn="tl">
                  <a:srgbClr val="000000">
                    <a:alpha val="43137"/>
                  </a:srgbClr>
                </a:outerShdw>
              </a:effectLst>
            </a:endParaRPr>
          </a:p>
          <a:p>
            <a:pPr>
              <a:lnSpc>
                <a:spcPct val="120000"/>
              </a:lnSpc>
              <a:spcBef>
                <a:spcPts val="0"/>
              </a:spcBef>
            </a:pPr>
            <a:endParaRPr lang="en-US" sz="2400" b="1" dirty="0">
              <a:solidFill>
                <a:srgbClr val="C00000"/>
              </a:solidFill>
              <a:effectLst>
                <a:outerShdw blurRad="38100" dist="38100" dir="2700000" algn="tl">
                  <a:srgbClr val="000000">
                    <a:alpha val="43137"/>
                  </a:srgbClr>
                </a:outerShdw>
              </a:effectLst>
            </a:endParaRPr>
          </a:p>
          <a:p>
            <a:pPr marL="285750" indent="-285750">
              <a:lnSpc>
                <a:spcPct val="110000"/>
              </a:lnSpc>
              <a:spcBef>
                <a:spcPts val="0"/>
              </a:spcBef>
              <a:buFont typeface="Arial" panose="020B0604020202020204" pitchFamily="34" charset="0"/>
              <a:buChar char="•"/>
            </a:pPr>
            <a:r>
              <a:rPr lang="en-US" sz="2000" b="1" dirty="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Sound velocity monitoring was used for controlling real-time blending C</a:t>
            </a:r>
            <a:r>
              <a:rPr lang="en-US" sz="2000" b="1" baseline="-25000" dirty="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5</a:t>
            </a:r>
            <a:r>
              <a:rPr lang="en-US" sz="2000" b="1" dirty="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F</a:t>
            </a:r>
            <a:r>
              <a:rPr lang="en-US" sz="2000" b="1" baseline="-25000" dirty="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12</a:t>
            </a:r>
            <a:r>
              <a:rPr lang="en-US" sz="2000" b="1" dirty="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with N</a:t>
            </a:r>
            <a:r>
              <a:rPr lang="en-US" sz="2000" b="1" baseline="-25000" dirty="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2</a:t>
            </a:r>
            <a:r>
              <a:rPr lang="en-US" sz="2000" b="1" dirty="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in the SLD CRID. The technique could be valuable in the future operation to meet optical &amp; low GWP constraints of future blended Cherenkov gas radiators. </a:t>
            </a:r>
          </a:p>
          <a:p>
            <a:pPr>
              <a:lnSpc>
                <a:spcPct val="120000"/>
              </a:lnSpc>
              <a:spcBef>
                <a:spcPts val="0"/>
              </a:spcBef>
            </a:pPr>
            <a:endParaRPr lang="en-US" sz="2000" b="1" dirty="0">
              <a:solidFill>
                <a:schemeClr val="accent6">
                  <a:lumMod val="50000"/>
                </a:schemeClr>
              </a:solidFill>
              <a:effectLst>
                <a:outerShdw blurRad="38100" dist="38100" dir="2700000" algn="tl">
                  <a:srgbClr val="000000">
                    <a:alpha val="43137"/>
                  </a:srgbClr>
                </a:outerShdw>
              </a:effectLst>
            </a:endParaRPr>
          </a:p>
        </p:txBody>
      </p:sp>
      <p:sp>
        <p:nvSpPr>
          <p:cNvPr id="5" name="Espace réservé du texte 2"/>
          <p:cNvSpPr txBox="1">
            <a:spLocks/>
          </p:cNvSpPr>
          <p:nvPr/>
        </p:nvSpPr>
        <p:spPr>
          <a:xfrm>
            <a:off x="93475" y="2153145"/>
            <a:ext cx="9050525" cy="1248664"/>
          </a:xfrm>
          <a:prstGeom prst="rect">
            <a:avLst/>
          </a:prstGeom>
        </p:spPr>
        <p:txBody>
          <a:bodyPr lIns="0" tIns="0" rIns="0" bIns="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20000"/>
              </a:lnSpc>
              <a:spcBef>
                <a:spcPts val="0"/>
              </a:spcBef>
            </a:pPr>
            <a:endParaRPr lang="en-US" sz="2400" b="1" dirty="0">
              <a:solidFill>
                <a:srgbClr val="C00000"/>
              </a:solidFill>
              <a:effectLst>
                <a:outerShdw blurRad="38100" dist="38100" dir="2700000" algn="tl">
                  <a:srgbClr val="000000">
                    <a:alpha val="43137"/>
                  </a:srgbClr>
                </a:outerShdw>
              </a:effectLst>
            </a:endParaRPr>
          </a:p>
          <a:p>
            <a:pPr marL="342900" indent="-342900">
              <a:lnSpc>
                <a:spcPct val="110000"/>
              </a:lnSpc>
              <a:spcBef>
                <a:spcPts val="0"/>
              </a:spcBef>
              <a:buFont typeface="Arial" panose="020B0604020202020204" pitchFamily="34" charset="0"/>
              <a:buChar char="•"/>
            </a:pPr>
            <a:r>
              <a:rPr lang="en-US" sz="2000" b="1" dirty="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Oxygenated fluorocarbons (</a:t>
            </a:r>
            <a:r>
              <a:rPr lang="en-US" sz="2000" b="1" dirty="0" err="1">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fluoro</a:t>
            </a:r>
            <a:r>
              <a:rPr lang="en-US" sz="2000" b="1" dirty="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-ketones: C</a:t>
            </a:r>
            <a:r>
              <a:rPr lang="en-US" sz="2000" b="1" baseline="-25000" dirty="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n</a:t>
            </a:r>
            <a:r>
              <a:rPr lang="en-US" sz="2000" b="1" dirty="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F</a:t>
            </a:r>
            <a:r>
              <a:rPr lang="en-US" sz="2000" b="1" baseline="-25000" dirty="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2n</a:t>
            </a:r>
            <a:r>
              <a:rPr lang="en-US" sz="2000" b="1" dirty="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O) can offer similar optical performance, with GWPs equivalent to CO</a:t>
            </a:r>
            <a:r>
              <a:rPr lang="en-US" sz="2000" b="1" baseline="-25000" dirty="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2</a:t>
            </a:r>
            <a:r>
              <a:rPr lang="en-US" sz="2000" b="1" dirty="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(or zero). Their GWPs are geometry-specific however: closed molecular rings with an oxygen atom link have GWPs as high as SFCs</a:t>
            </a:r>
            <a:r>
              <a:rPr lang="en-US" sz="2000" b="1" i="1" dirty="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Reactivity &amp; toxicity also likely to be geometry dependent.</a:t>
            </a:r>
          </a:p>
          <a:p>
            <a:pPr>
              <a:lnSpc>
                <a:spcPct val="120000"/>
              </a:lnSpc>
              <a:spcBef>
                <a:spcPts val="0"/>
              </a:spcBef>
            </a:pPr>
            <a:endParaRPr lang="en-US" sz="2400" b="1" dirty="0">
              <a:solidFill>
                <a:srgbClr val="C00000"/>
              </a:solidFill>
              <a:effectLst>
                <a:outerShdw blurRad="38100" dist="38100" dir="2700000" algn="tl">
                  <a:srgbClr val="000000">
                    <a:alpha val="43137"/>
                  </a:srgbClr>
                </a:outerShdw>
              </a:effectLst>
            </a:endParaRPr>
          </a:p>
          <a:p>
            <a:pPr>
              <a:lnSpc>
                <a:spcPct val="120000"/>
              </a:lnSpc>
              <a:spcBef>
                <a:spcPts val="0"/>
              </a:spcBef>
            </a:pPr>
            <a:endParaRPr lang="fr-FR" sz="2400" b="1" dirty="0">
              <a:solidFill>
                <a:srgbClr val="C00000"/>
              </a:solidFill>
              <a:effectLst>
                <a:outerShdw blurRad="38100" dist="38100" dir="2700000" algn="tl">
                  <a:srgbClr val="000000">
                    <a:alpha val="43137"/>
                  </a:srgbClr>
                </a:outerShdw>
              </a:effectLst>
            </a:endParaRPr>
          </a:p>
        </p:txBody>
      </p:sp>
      <p:sp>
        <p:nvSpPr>
          <p:cNvPr id="6" name="Espace réservé du texte 2"/>
          <p:cNvSpPr txBox="1">
            <a:spLocks/>
          </p:cNvSpPr>
          <p:nvPr/>
        </p:nvSpPr>
        <p:spPr>
          <a:xfrm>
            <a:off x="233476" y="3436162"/>
            <a:ext cx="8677048" cy="959865"/>
          </a:xfrm>
          <a:prstGeom prst="rect">
            <a:avLst/>
          </a:prstGeom>
        </p:spPr>
        <p:txBody>
          <a:bodyPr lIns="0" tIns="0" rIns="0" bIns="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nSpc>
                <a:spcPct val="120000"/>
              </a:lnSpc>
              <a:spcBef>
                <a:spcPts val="0"/>
              </a:spcBef>
            </a:pPr>
            <a:r>
              <a:rPr lang="en-US" sz="2400" b="1" dirty="0">
                <a:solidFill>
                  <a:srgbClr val="C00000"/>
                </a:solidFill>
                <a:effectLst>
                  <a:outerShdw blurRad="38100" dist="38100" dir="2700000" algn="tl">
                    <a:srgbClr val="000000">
                      <a:alpha val="43137"/>
                    </a:srgbClr>
                  </a:outerShdw>
                </a:effectLst>
              </a:rPr>
              <a:t>  </a:t>
            </a:r>
          </a:p>
          <a:p>
            <a:pPr marL="342900" indent="-342900">
              <a:lnSpc>
                <a:spcPct val="110000"/>
              </a:lnSpc>
              <a:spcBef>
                <a:spcPts val="0"/>
              </a:spcBef>
              <a:buFont typeface="Arial" panose="020B0604020202020204" pitchFamily="34" charset="0"/>
              <a:buChar char="•"/>
            </a:pPr>
            <a:r>
              <a:rPr lang="en-US" sz="2000" b="1" dirty="0">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Legislation &amp; market forces will limit SFC &amp; FK (PFAS) availability, maybe leaving “holes” in the </a:t>
            </a:r>
            <a:r>
              <a:rPr lang="en-US" sz="2000" b="1" dirty="0" err="1">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a:t>
            </a:r>
            <a:r>
              <a:rPr lang="en-US" sz="2000" b="1" baseline="-25000" dirty="0" err="1">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n</a:t>
            </a:r>
            <a:r>
              <a:rPr lang="en-US" sz="2000" b="1" dirty="0" err="1">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F</a:t>
            </a:r>
            <a:r>
              <a:rPr lang="en-US" sz="2000" b="1" baseline="-25000" dirty="0" err="1">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x</a:t>
            </a:r>
            <a:r>
              <a:rPr lang="en-US" sz="2000" b="1" dirty="0">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FK “spectrum”, unfilled by C</a:t>
            </a:r>
            <a:r>
              <a:rPr lang="en-US" sz="2000" b="1" baseline="-25000" dirty="0">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n</a:t>
            </a:r>
            <a:r>
              <a:rPr lang="en-US" sz="2000" b="1" dirty="0">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F</a:t>
            </a:r>
            <a:r>
              <a:rPr lang="en-US" sz="2000" b="1" baseline="-25000" dirty="0">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2n</a:t>
            </a:r>
            <a:r>
              <a:rPr lang="en-US" sz="2000" b="1" dirty="0">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O equivalents. </a:t>
            </a:r>
          </a:p>
          <a:p>
            <a:pPr marL="342900" indent="-342900">
              <a:lnSpc>
                <a:spcPct val="110000"/>
              </a:lnSpc>
              <a:spcBef>
                <a:spcPts val="0"/>
              </a:spcBef>
              <a:buFont typeface="Arial" panose="020B0604020202020204" pitchFamily="34" charset="0"/>
              <a:buChar char="•"/>
            </a:pPr>
            <a:r>
              <a:rPr lang="en-US" sz="2000" b="1" dirty="0">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Blending low molar concentrations of heritage-stock higher-order SFCs </a:t>
            </a:r>
          </a:p>
          <a:p>
            <a:pPr>
              <a:lnSpc>
                <a:spcPct val="110000"/>
              </a:lnSpc>
              <a:spcBef>
                <a:spcPts val="0"/>
              </a:spcBef>
            </a:pPr>
            <a:r>
              <a:rPr lang="en-US" sz="2000" b="1" dirty="0">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or 3M NOVEC</a:t>
            </a:r>
            <a:r>
              <a:rPr lang="en-US" sz="2000" b="1" baseline="30000" dirty="0">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t>
            </a:r>
            <a:r>
              <a:rPr lang="en-US" sz="2000" b="1" dirty="0">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5110: C</a:t>
            </a:r>
            <a:r>
              <a:rPr lang="en-US" sz="2000" b="1" baseline="-25000" dirty="0">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5</a:t>
            </a:r>
            <a:r>
              <a:rPr lang="en-US" sz="2000" b="1" dirty="0">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F</a:t>
            </a:r>
            <a:r>
              <a:rPr lang="en-US" sz="2000" b="1" baseline="-25000" dirty="0">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10</a:t>
            </a:r>
            <a:r>
              <a:rPr lang="en-US" sz="2000" b="1" dirty="0">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O (</a:t>
            </a:r>
            <a:r>
              <a:rPr lang="en-US" sz="2000" b="1" dirty="0" err="1">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GWPzero</a:t>
            </a:r>
            <a:r>
              <a:rPr lang="en-US" sz="2000" b="1" dirty="0">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with light gases, N</a:t>
            </a:r>
            <a:r>
              <a:rPr lang="en-US" sz="2000" b="1" baseline="-25000" dirty="0">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2</a:t>
            </a:r>
            <a:r>
              <a:rPr lang="en-US" sz="2000" b="1" dirty="0">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en-US" sz="2000" b="1" dirty="0" err="1">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Ar</a:t>
            </a:r>
            <a:r>
              <a:rPr lang="en-US" sz="2000" b="1" dirty="0">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CO</a:t>
            </a:r>
            <a:r>
              <a:rPr lang="en-US" sz="2000" b="1" baseline="-25000" dirty="0">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2</a:t>
            </a:r>
            <a:r>
              <a:rPr lang="en-US" sz="2000" b="1" dirty="0">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would   </a:t>
            </a:r>
          </a:p>
          <a:p>
            <a:pPr>
              <a:lnSpc>
                <a:spcPct val="110000"/>
              </a:lnSpc>
              <a:spcBef>
                <a:spcPts val="0"/>
              </a:spcBef>
            </a:pPr>
            <a:r>
              <a:rPr lang="en-US" sz="2000" b="1" dirty="0">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reduce radiator volume GWP “load”.</a:t>
            </a:r>
          </a:p>
        </p:txBody>
      </p:sp>
      <p:sp>
        <p:nvSpPr>
          <p:cNvPr id="7" name="ZoneTexte 6"/>
          <p:cNvSpPr txBox="1"/>
          <p:nvPr/>
        </p:nvSpPr>
        <p:spPr>
          <a:xfrm>
            <a:off x="5580994" y="6189586"/>
            <a:ext cx="2762295" cy="646331"/>
          </a:xfrm>
          <a:prstGeom prst="rect">
            <a:avLst/>
          </a:prstGeom>
          <a:noFill/>
        </p:spPr>
        <p:txBody>
          <a:bodyPr wrap="none" rtlCol="0">
            <a:spAutoFit/>
          </a:bodyPr>
          <a:lstStyle/>
          <a:p>
            <a:r>
              <a:rPr lang="en-US" b="1" i="1" dirty="0">
                <a:solidFill>
                  <a:schemeClr val="accent5">
                    <a:lumMod val="75000"/>
                  </a:schemeClr>
                </a:solidFill>
                <a:effectLst>
                  <a:outerShdw blurRad="38100" dist="38100" dir="2700000" algn="tl">
                    <a:srgbClr val="000000">
                      <a:alpha val="43137"/>
                    </a:srgbClr>
                  </a:outerShdw>
                </a:effectLst>
              </a:rPr>
              <a:t>Examples are explored</a:t>
            </a:r>
            <a:r>
              <a:rPr lang="en-US" b="1" dirty="0">
                <a:solidFill>
                  <a:schemeClr val="accent6">
                    <a:lumMod val="50000"/>
                  </a:schemeClr>
                </a:solidFill>
                <a:effectLst>
                  <a:outerShdw blurRad="38100" dist="38100" dir="2700000" algn="tl">
                    <a:srgbClr val="000000">
                      <a:alpha val="43137"/>
                    </a:srgbClr>
                  </a:outerShdw>
                </a:effectLst>
              </a:rPr>
              <a:t>.</a:t>
            </a:r>
            <a:endParaRPr lang="fr-FR" b="1" dirty="0">
              <a:solidFill>
                <a:schemeClr val="accent6">
                  <a:lumMod val="50000"/>
                </a:schemeClr>
              </a:solidFill>
              <a:effectLst>
                <a:outerShdw blurRad="38100" dist="38100" dir="2700000" algn="tl">
                  <a:srgbClr val="000000">
                    <a:alpha val="43137"/>
                  </a:srgbClr>
                </a:outerShdw>
              </a:effectLst>
            </a:endParaRPr>
          </a:p>
          <a:p>
            <a:endParaRPr lang="fr-FR" dirty="0"/>
          </a:p>
        </p:txBody>
      </p:sp>
      <p:sp>
        <p:nvSpPr>
          <p:cNvPr id="10" name="CustomShape 2">
            <a:extLst>
              <a:ext uri="{FF2B5EF4-FFF2-40B4-BE49-F238E27FC236}">
                <a16:creationId xmlns:a16="http://schemas.microsoft.com/office/drawing/2014/main" id="{A62CDCAF-9188-4221-8308-207D3327037A}"/>
              </a:ext>
            </a:extLst>
          </p:cNvPr>
          <p:cNvSpPr/>
          <p:nvPr/>
        </p:nvSpPr>
        <p:spPr>
          <a:xfrm>
            <a:off x="897461" y="6512750"/>
            <a:ext cx="7445828"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DRD4 Collaboration Meeting, WG-2: CERN Oct 21-25 2024</a:t>
            </a:r>
          </a:p>
        </p:txBody>
      </p:sp>
    </p:spTree>
    <p:extLst>
      <p:ext uri="{BB962C8B-B14F-4D97-AF65-F5344CB8AC3E}">
        <p14:creationId xmlns:p14="http://schemas.microsoft.com/office/powerpoint/2010/main" val="308172341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6"/>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4"/>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ppt_x"/>
                                          </p:val>
                                        </p:tav>
                                        <p:tav tm="100000">
                                          <p:val>
                                            <p:strVal val="#ppt_x"/>
                                          </p:val>
                                        </p:tav>
                                      </p:tavLst>
                                    </p:anim>
                                    <p:anim calcmode="lin" valueType="num">
                                      <p:cBhvr additive="base">
                                        <p:cTn id="2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P spid="4" grpId="0"/>
      <p:bldP spid="5" grpId="0"/>
      <p:bldP spid="6" grpId="0"/>
      <p:bldP spid="7"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6949F4E4-636B-4F6C-ABAC-1A7D92CC9BFD}"/>
              </a:ext>
            </a:extLst>
          </p:cNvPr>
          <p:cNvPicPr>
            <a:picLocks noChangeAspect="1"/>
          </p:cNvPicPr>
          <p:nvPr/>
        </p:nvPicPr>
        <p:blipFill rotWithShape="1">
          <a:blip r:embed="rId2">
            <a:extLst>
              <a:ext uri="{28A0092B-C50C-407E-A947-70E740481C1C}">
                <a14:useLocalDpi xmlns:a14="http://schemas.microsoft.com/office/drawing/2010/main" val="0"/>
              </a:ext>
            </a:extLst>
          </a:blip>
          <a:srcRect l="48987" t="16107" r="1" b="10211"/>
          <a:stretch/>
        </p:blipFill>
        <p:spPr>
          <a:xfrm>
            <a:off x="2205451" y="1067018"/>
            <a:ext cx="5324354" cy="5297934"/>
          </a:xfrm>
          <a:prstGeom prst="rect">
            <a:avLst/>
          </a:prstGeom>
        </p:spPr>
      </p:pic>
      <p:sp>
        <p:nvSpPr>
          <p:cNvPr id="4" name="CustomShape 2">
            <a:extLst>
              <a:ext uri="{FF2B5EF4-FFF2-40B4-BE49-F238E27FC236}">
                <a16:creationId xmlns:a16="http://schemas.microsoft.com/office/drawing/2014/main" id="{15D04EA1-1B35-4A40-A44A-0CDFB83A55EC}"/>
              </a:ext>
            </a:extLst>
          </p:cNvPr>
          <p:cNvSpPr txBox="1">
            <a:spLocks/>
          </p:cNvSpPr>
          <p:nvPr/>
        </p:nvSpPr>
        <p:spPr>
          <a:xfrm>
            <a:off x="2114065" y="6473688"/>
            <a:ext cx="5415740" cy="306323"/>
          </a:xfrm>
          <a:prstGeom prst="rect">
            <a:avLst/>
          </a:prstGeom>
        </p:spPr>
        <p:style>
          <a:lnRef idx="0">
            <a:scrgbClr r="0" g="0" b="0"/>
          </a:lnRef>
          <a:fillRef idx="0">
            <a:scrgbClr r="0" g="0" b="0"/>
          </a:fillRef>
          <a:effectRef idx="0">
            <a:scrgbClr r="0" g="0" b="0"/>
          </a:effectRef>
          <a:fontRef idx="minor"/>
        </p:style>
        <p:txBody>
          <a:bodyPr wrap="square" lIns="90000" tIns="45000" rIns="90000" bIns="4500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t>DRD4 Collaboration Meeting, WG-2: CERN Oct 21-25 2024</a:t>
            </a:r>
          </a:p>
        </p:txBody>
      </p:sp>
      <p:sp>
        <p:nvSpPr>
          <p:cNvPr id="6" name="Title 1">
            <a:extLst>
              <a:ext uri="{FF2B5EF4-FFF2-40B4-BE49-F238E27FC236}">
                <a16:creationId xmlns:a16="http://schemas.microsoft.com/office/drawing/2014/main" id="{DDC28E66-B391-4135-9BA3-BF772A1C2728}"/>
              </a:ext>
            </a:extLst>
          </p:cNvPr>
          <p:cNvSpPr txBox="1">
            <a:spLocks/>
          </p:cNvSpPr>
          <p:nvPr/>
        </p:nvSpPr>
        <p:spPr>
          <a:xfrm>
            <a:off x="-1" y="154986"/>
            <a:ext cx="9028253" cy="803297"/>
          </a:xfrm>
          <a:prstGeom prst="rect">
            <a:avLst/>
          </a:prstGeom>
        </p:spPr>
        <p:txBody>
          <a:bodyPr wrap="square" lIns="0" tIns="0" rIns="0" bIns="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2000" b="1" dirty="0">
                <a:solidFill>
                  <a:srgbClr val="002060"/>
                </a:solidFill>
                <a:latin typeface="Calibri" panose="020F0502020204030204" pitchFamily="34" charset="0"/>
                <a:cs typeface="Calibri" panose="020F0502020204030204" pitchFamily="34" charset="0"/>
              </a:rPr>
              <a:t>Targeting the refractivity of </a:t>
            </a:r>
            <a:r>
              <a:rPr lang="en-US" sz="2000" b="1" dirty="0">
                <a:solidFill>
                  <a:srgbClr val="C00000"/>
                </a:solidFill>
                <a:latin typeface="Calibri" panose="020F0502020204030204" pitchFamily="34" charset="0"/>
                <a:cs typeface="Calibri" panose="020F0502020204030204" pitchFamily="34" charset="0"/>
              </a:rPr>
              <a:t>C</a:t>
            </a:r>
            <a:r>
              <a:rPr lang="en-US" sz="2000" b="1" baseline="-25000" dirty="0">
                <a:solidFill>
                  <a:srgbClr val="C00000"/>
                </a:solidFill>
                <a:latin typeface="Calibri" panose="020F0502020204030204" pitchFamily="34" charset="0"/>
                <a:cs typeface="Calibri" panose="020F0502020204030204" pitchFamily="34" charset="0"/>
              </a:rPr>
              <a:t>4</a:t>
            </a:r>
            <a:r>
              <a:rPr lang="en-US" sz="2000" b="1" dirty="0">
                <a:solidFill>
                  <a:srgbClr val="C00000"/>
                </a:solidFill>
                <a:latin typeface="Calibri" panose="020F0502020204030204" pitchFamily="34" charset="0"/>
                <a:cs typeface="Calibri" panose="020F0502020204030204" pitchFamily="34" charset="0"/>
              </a:rPr>
              <a:t>F</a:t>
            </a:r>
            <a:r>
              <a:rPr lang="en-US" sz="2000" b="1" baseline="-25000" dirty="0">
                <a:solidFill>
                  <a:srgbClr val="C00000"/>
                </a:solidFill>
                <a:latin typeface="Calibri" panose="020F0502020204030204" pitchFamily="34" charset="0"/>
                <a:cs typeface="Calibri" panose="020F0502020204030204" pitchFamily="34" charset="0"/>
              </a:rPr>
              <a:t>10 </a:t>
            </a:r>
            <a:r>
              <a:rPr lang="en-US" sz="2000" b="1" dirty="0">
                <a:solidFill>
                  <a:srgbClr val="C00000"/>
                </a:solidFill>
                <a:latin typeface="Calibri" panose="020F0502020204030204" pitchFamily="34" charset="0"/>
                <a:cs typeface="Calibri" panose="020F0502020204030204" pitchFamily="34" charset="0"/>
              </a:rPr>
              <a:t>(100 m</a:t>
            </a:r>
            <a:r>
              <a:rPr lang="en-US" sz="2000" b="1" baseline="30000" dirty="0">
                <a:solidFill>
                  <a:srgbClr val="C00000"/>
                </a:solidFill>
                <a:latin typeface="Calibri" panose="020F0502020204030204" pitchFamily="34" charset="0"/>
                <a:cs typeface="Calibri" panose="020F0502020204030204" pitchFamily="34" charset="0"/>
              </a:rPr>
              <a:t>3</a:t>
            </a:r>
            <a:r>
              <a:rPr lang="en-US" sz="2000" b="1" dirty="0">
                <a:solidFill>
                  <a:srgbClr val="C00000"/>
                </a:solidFill>
                <a:latin typeface="Calibri" panose="020F0502020204030204" pitchFamily="34" charset="0"/>
                <a:cs typeface="Calibri" panose="020F0502020204030204" pitchFamily="34" charset="0"/>
              </a:rPr>
              <a:t>: example: COMPASS RICH) </a:t>
            </a:r>
            <a:r>
              <a:rPr lang="en-US" sz="2000" b="1" dirty="0">
                <a:solidFill>
                  <a:srgbClr val="002060"/>
                </a:solidFill>
                <a:latin typeface="Calibri" panose="020F0502020204030204" pitchFamily="34" charset="0"/>
                <a:cs typeface="Calibri" panose="020F0502020204030204" pitchFamily="34" charset="0"/>
              </a:rPr>
              <a:t>at 1 </a:t>
            </a:r>
            <a:r>
              <a:rPr lang="en-US" sz="2000" b="1" dirty="0" err="1">
                <a:solidFill>
                  <a:srgbClr val="002060"/>
                </a:solidFill>
                <a:latin typeface="Calibri" panose="020F0502020204030204" pitchFamily="34" charset="0"/>
                <a:cs typeface="Calibri" panose="020F0502020204030204" pitchFamily="34" charset="0"/>
              </a:rPr>
              <a:t>bar</a:t>
            </a:r>
            <a:r>
              <a:rPr lang="en-US" sz="2000" b="1" baseline="-25000" dirty="0" err="1">
                <a:solidFill>
                  <a:srgbClr val="002060"/>
                </a:solidFill>
                <a:latin typeface="Calibri" panose="020F0502020204030204" pitchFamily="34" charset="0"/>
                <a:cs typeface="Calibri" panose="020F0502020204030204" pitchFamily="34" charset="0"/>
              </a:rPr>
              <a:t>abs</a:t>
            </a:r>
            <a:r>
              <a:rPr lang="en-US" sz="2000" b="1" dirty="0">
                <a:solidFill>
                  <a:srgbClr val="002060"/>
                </a:solidFill>
                <a:latin typeface="Calibri" panose="020F0502020204030204" pitchFamily="34" charset="0"/>
                <a:cs typeface="Calibri" panose="020F0502020204030204" pitchFamily="34" charset="0"/>
              </a:rPr>
              <a:t> </a:t>
            </a:r>
          </a:p>
          <a:p>
            <a:pPr algn="ctr"/>
            <a:r>
              <a:rPr lang="en-US" sz="2000" b="1" dirty="0">
                <a:solidFill>
                  <a:srgbClr val="002060"/>
                </a:solidFill>
                <a:latin typeface="Calibri" panose="020F0502020204030204" pitchFamily="34" charset="0"/>
                <a:cs typeface="Calibri" panose="020F0502020204030204" pitchFamily="34" charset="0"/>
              </a:rPr>
              <a:t>with gases of  differing molecular weight in varying  fractional concentrations</a:t>
            </a:r>
            <a:r>
              <a:rPr lang="en-US" sz="1800" b="1" dirty="0">
                <a:solidFill>
                  <a:srgbClr val="7030A0"/>
                </a:solidFill>
                <a:latin typeface="Calibri" panose="020F0502020204030204" pitchFamily="34" charset="0"/>
                <a:cs typeface="Calibri" panose="020F0502020204030204" pitchFamily="34" charset="0"/>
              </a:rPr>
              <a:t> </a:t>
            </a:r>
          </a:p>
          <a:p>
            <a:pPr algn="ctr"/>
            <a:r>
              <a:rPr lang="en-US" sz="1800" b="1" dirty="0">
                <a:solidFill>
                  <a:srgbClr val="7030A0"/>
                </a:solidFill>
                <a:latin typeface="Calibri" panose="020F0502020204030204" pitchFamily="34" charset="0"/>
                <a:cs typeface="Calibri" panose="020F0502020204030204" pitchFamily="34" charset="0"/>
              </a:rPr>
              <a:t>(conc. &gt; 100% indicate need for overpressure): includes hypothetical </a:t>
            </a:r>
            <a:r>
              <a:rPr lang="en-US" sz="1800" b="1" dirty="0" err="1">
                <a:solidFill>
                  <a:srgbClr val="7030A0"/>
                </a:solidFill>
                <a:latin typeface="Calibri" panose="020F0502020204030204" pitchFamily="34" charset="0"/>
                <a:cs typeface="Calibri" panose="020F0502020204030204" pitchFamily="34" charset="0"/>
              </a:rPr>
              <a:t>fluoro</a:t>
            </a:r>
            <a:r>
              <a:rPr lang="en-US" sz="1800" b="1" dirty="0">
                <a:solidFill>
                  <a:srgbClr val="7030A0"/>
                </a:solidFill>
                <a:latin typeface="Calibri" panose="020F0502020204030204" pitchFamily="34" charset="0"/>
                <a:cs typeface="Calibri" panose="020F0502020204030204" pitchFamily="34" charset="0"/>
              </a:rPr>
              <a:t>-ketones</a:t>
            </a:r>
          </a:p>
        </p:txBody>
      </p:sp>
      <p:sp>
        <p:nvSpPr>
          <p:cNvPr id="2" name="Rectangle 1">
            <a:extLst>
              <a:ext uri="{FF2B5EF4-FFF2-40B4-BE49-F238E27FC236}">
                <a16:creationId xmlns:a16="http://schemas.microsoft.com/office/drawing/2014/main" id="{9DB7EC08-FA54-44F7-8DF3-E3C4FC8C13E4}"/>
              </a:ext>
            </a:extLst>
          </p:cNvPr>
          <p:cNvSpPr/>
          <p:nvPr/>
        </p:nvSpPr>
        <p:spPr>
          <a:xfrm>
            <a:off x="5171532" y="1461833"/>
            <a:ext cx="647934" cy="369332"/>
          </a:xfrm>
          <a:prstGeom prst="rect">
            <a:avLst/>
          </a:prstGeom>
        </p:spPr>
        <p:txBody>
          <a:bodyPr wrap="none">
            <a:spAutoFit/>
          </a:bodyPr>
          <a:lstStyle/>
          <a:p>
            <a:r>
              <a:rPr lang="en-US" b="1" dirty="0">
                <a:latin typeface="Calibri" panose="020F0502020204030204" pitchFamily="34" charset="0"/>
                <a:cs typeface="Calibri" panose="020F0502020204030204" pitchFamily="34" charset="0"/>
              </a:rPr>
              <a:t>C</a:t>
            </a:r>
            <a:r>
              <a:rPr lang="en-US" b="1" baseline="-25000" dirty="0">
                <a:latin typeface="Calibri" panose="020F0502020204030204" pitchFamily="34" charset="0"/>
                <a:cs typeface="Calibri" panose="020F0502020204030204" pitchFamily="34" charset="0"/>
              </a:rPr>
              <a:t>4</a:t>
            </a:r>
            <a:r>
              <a:rPr lang="en-US" b="1" dirty="0">
                <a:latin typeface="Calibri" panose="020F0502020204030204" pitchFamily="34" charset="0"/>
                <a:cs typeface="Calibri" panose="020F0502020204030204" pitchFamily="34" charset="0"/>
              </a:rPr>
              <a:t>F</a:t>
            </a:r>
            <a:r>
              <a:rPr lang="en-US" b="1" baseline="-25000" dirty="0">
                <a:latin typeface="Calibri" panose="020F0502020204030204" pitchFamily="34" charset="0"/>
                <a:cs typeface="Calibri" panose="020F0502020204030204" pitchFamily="34" charset="0"/>
              </a:rPr>
              <a:t>10</a:t>
            </a:r>
            <a:endParaRPr lang="en-US" dirty="0"/>
          </a:p>
        </p:txBody>
      </p:sp>
    </p:spTree>
    <p:extLst>
      <p:ext uri="{BB962C8B-B14F-4D97-AF65-F5344CB8AC3E}">
        <p14:creationId xmlns:p14="http://schemas.microsoft.com/office/powerpoint/2010/main" val="197523150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59" name="Espace réservé du contenu 4"/>
          <p:cNvGraphicFramePr/>
          <p:nvPr>
            <p:extLst/>
          </p:nvPr>
        </p:nvGraphicFramePr>
        <p:xfrm>
          <a:off x="152280" y="1240920"/>
          <a:ext cx="8686440" cy="4896720"/>
        </p:xfrm>
        <a:graphic>
          <a:graphicData uri="http://schemas.openxmlformats.org/drawingml/2006/chart">
            <c:chart xmlns:c="http://schemas.openxmlformats.org/drawingml/2006/chart" xmlns:r="http://schemas.openxmlformats.org/officeDocument/2006/relationships" r:id="rId2"/>
          </a:graphicData>
        </a:graphic>
      </p:graphicFrame>
      <p:sp>
        <p:nvSpPr>
          <p:cNvPr id="661" name="CustomShape 2"/>
          <p:cNvSpPr/>
          <p:nvPr/>
        </p:nvSpPr>
        <p:spPr>
          <a:xfrm flipV="1">
            <a:off x="1719843" y="2221642"/>
            <a:ext cx="6100742" cy="45719"/>
          </a:xfrm>
          <a:custGeom>
            <a:avLst/>
            <a:gdLst/>
            <a:ahLst/>
            <a:cxnLst/>
            <a:rect l="l" t="t" r="r" b="b"/>
            <a:pathLst>
              <a:path w="21600" h="21600">
                <a:moveTo>
                  <a:pt x="0" y="0"/>
                </a:moveTo>
                <a:lnTo>
                  <a:pt x="21600" y="21600"/>
                </a:lnTo>
              </a:path>
            </a:pathLst>
          </a:custGeom>
          <a:noFill/>
          <a:ln w="50760">
            <a:solidFill>
              <a:schemeClr val="accent6"/>
            </a:solidFill>
            <a:round/>
            <a:tailEnd type="triangle" w="med" len="med"/>
          </a:ln>
        </p:spPr>
        <p:style>
          <a:lnRef idx="1">
            <a:schemeClr val="accent1"/>
          </a:lnRef>
          <a:fillRef idx="0">
            <a:schemeClr val="accent1"/>
          </a:fillRef>
          <a:effectRef idx="0">
            <a:schemeClr val="accent1"/>
          </a:effectRef>
          <a:fontRef idx="minor"/>
        </p:style>
      </p:sp>
      <p:sp>
        <p:nvSpPr>
          <p:cNvPr id="14" name="CustomShape 2"/>
          <p:cNvSpPr/>
          <p:nvPr/>
        </p:nvSpPr>
        <p:spPr>
          <a:xfrm rot="16200000">
            <a:off x="7021985" y="3370215"/>
            <a:ext cx="2934434" cy="367878"/>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nSpc>
                <a:spcPct val="100000"/>
              </a:lnSpc>
            </a:pPr>
            <a:r>
              <a:rPr lang="en-GB" sz="1800" b="1" strike="noStrike" spc="-1" dirty="0">
                <a:solidFill>
                  <a:schemeClr val="accent6"/>
                </a:solidFill>
                <a:latin typeface="Arial"/>
                <a:ea typeface="DejaVu Sans"/>
              </a:rPr>
              <a:t>C</a:t>
            </a:r>
            <a:r>
              <a:rPr lang="en-GB" sz="1800" b="1" strike="noStrike" spc="-1" baseline="-25000" dirty="0">
                <a:solidFill>
                  <a:schemeClr val="accent6"/>
                </a:solidFill>
                <a:latin typeface="Arial"/>
                <a:ea typeface="DejaVu Sans"/>
              </a:rPr>
              <a:t>5</a:t>
            </a:r>
            <a:r>
              <a:rPr lang="en-GB" sz="1800" b="1" strike="noStrike" spc="-1" dirty="0">
                <a:solidFill>
                  <a:schemeClr val="accent6"/>
                </a:solidFill>
                <a:latin typeface="Arial"/>
                <a:ea typeface="DejaVu Sans"/>
              </a:rPr>
              <a:t>F</a:t>
            </a:r>
            <a:r>
              <a:rPr lang="en-GB" sz="1800" b="1" spc="-1" baseline="-25000" dirty="0">
                <a:solidFill>
                  <a:schemeClr val="accent6"/>
                </a:solidFill>
              </a:rPr>
              <a:t>10</a:t>
            </a:r>
            <a:r>
              <a:rPr lang="en-GB" sz="1800" b="1" spc="-1" dirty="0">
                <a:solidFill>
                  <a:schemeClr val="accent6"/>
                </a:solidFill>
              </a:rPr>
              <a:t>O </a:t>
            </a:r>
            <a:r>
              <a:rPr lang="en-GB" sz="1800" b="1" strike="noStrike" spc="-1" dirty="0">
                <a:solidFill>
                  <a:schemeClr val="accent6"/>
                </a:solidFill>
                <a:latin typeface="Arial"/>
                <a:ea typeface="DejaVu Sans"/>
              </a:rPr>
              <a:t>concentration (%)</a:t>
            </a:r>
            <a:endParaRPr lang="en-GB" sz="1800" b="0" strike="noStrike" spc="-1" dirty="0">
              <a:solidFill>
                <a:schemeClr val="accent6"/>
              </a:solidFill>
              <a:latin typeface="Arial"/>
            </a:endParaRPr>
          </a:p>
        </p:txBody>
      </p:sp>
      <p:grpSp>
        <p:nvGrpSpPr>
          <p:cNvPr id="8" name="Groupe 7"/>
          <p:cNvGrpSpPr/>
          <p:nvPr/>
        </p:nvGrpSpPr>
        <p:grpSpPr>
          <a:xfrm>
            <a:off x="981525" y="1240920"/>
            <a:ext cx="5339890" cy="4058109"/>
            <a:chOff x="3984013" y="756413"/>
            <a:chExt cx="5339890" cy="4058109"/>
          </a:xfrm>
        </p:grpSpPr>
        <p:grpSp>
          <p:nvGrpSpPr>
            <p:cNvPr id="5" name="Groupe 4"/>
            <p:cNvGrpSpPr/>
            <p:nvPr/>
          </p:nvGrpSpPr>
          <p:grpSpPr>
            <a:xfrm>
              <a:off x="4156591" y="756413"/>
              <a:ext cx="5167312" cy="4058109"/>
              <a:chOff x="3126366" y="1079101"/>
              <a:chExt cx="5169365" cy="3039483"/>
            </a:xfrm>
          </p:grpSpPr>
          <p:cxnSp>
            <p:nvCxnSpPr>
              <p:cNvPr id="3" name="Connecteur droit avec flèche 2"/>
              <p:cNvCxnSpPr/>
              <p:nvPr/>
            </p:nvCxnSpPr>
            <p:spPr>
              <a:xfrm>
                <a:off x="3657600" y="1732547"/>
                <a:ext cx="19251" cy="2386037"/>
              </a:xfrm>
              <a:prstGeom prst="straightConnector1">
                <a:avLst/>
              </a:prstGeom>
              <a:ln w="38100">
                <a:solidFill>
                  <a:srgbClr val="3484CC"/>
                </a:solidFill>
                <a:tailEnd type="triangle"/>
              </a:ln>
            </p:spPr>
            <p:style>
              <a:lnRef idx="1">
                <a:schemeClr val="accent1"/>
              </a:lnRef>
              <a:fillRef idx="0">
                <a:schemeClr val="accent1"/>
              </a:fillRef>
              <a:effectRef idx="0">
                <a:schemeClr val="accent1"/>
              </a:effectRef>
              <a:fontRef idx="minor">
                <a:schemeClr val="tx1"/>
              </a:fontRef>
            </p:style>
          </p:cxnSp>
          <p:sp>
            <p:nvSpPr>
              <p:cNvPr id="4" name="ZoneTexte 3"/>
              <p:cNvSpPr txBox="1"/>
              <p:nvPr/>
            </p:nvSpPr>
            <p:spPr>
              <a:xfrm>
                <a:off x="3126366" y="1079101"/>
                <a:ext cx="5169365" cy="691565"/>
              </a:xfrm>
              <a:prstGeom prst="rect">
                <a:avLst/>
              </a:prstGeom>
              <a:solidFill>
                <a:srgbClr val="FFFFFF"/>
              </a:solidFill>
            </p:spPr>
            <p:txBody>
              <a:bodyPr wrap="none" rtlCol="0">
                <a:spAutoFit/>
              </a:bodyPr>
              <a:lstStyle/>
              <a:p>
                <a:pPr algn="ctr"/>
                <a:endParaRPr lang="fr-FR" b="1" dirty="0">
                  <a:solidFill>
                    <a:srgbClr val="3484CC"/>
                  </a:solidFill>
                </a:endParaRPr>
              </a:p>
              <a:p>
                <a:pPr algn="ctr"/>
                <a:r>
                  <a:rPr lang="fr-FR" b="1" dirty="0">
                    <a:solidFill>
                      <a:srgbClr val="3484CC"/>
                    </a:solidFill>
                  </a:rPr>
                  <a:t>COMPASS (&amp; </a:t>
                </a:r>
                <a:r>
                  <a:rPr lang="fr-FR" b="1" dirty="0" err="1">
                    <a:solidFill>
                      <a:srgbClr val="3484CC"/>
                    </a:solidFill>
                  </a:rPr>
                  <a:t>LHCb</a:t>
                </a:r>
                <a:r>
                  <a:rPr lang="fr-FR" b="1" dirty="0">
                    <a:solidFill>
                      <a:srgbClr val="3484CC"/>
                    </a:solidFill>
                  </a:rPr>
                  <a:t> RICH 1): C</a:t>
                </a:r>
                <a:r>
                  <a:rPr lang="fr-FR" b="1" baseline="-25000" dirty="0">
                    <a:solidFill>
                      <a:srgbClr val="3484CC"/>
                    </a:solidFill>
                  </a:rPr>
                  <a:t>4</a:t>
                </a:r>
                <a:r>
                  <a:rPr lang="fr-FR" b="1" dirty="0">
                    <a:solidFill>
                      <a:srgbClr val="3484CC"/>
                    </a:solidFill>
                  </a:rPr>
                  <a:t>F</a:t>
                </a:r>
                <a:r>
                  <a:rPr lang="fr-FR" b="1" baseline="-25000" dirty="0">
                    <a:solidFill>
                      <a:srgbClr val="3484CC"/>
                    </a:solidFill>
                  </a:rPr>
                  <a:t>10</a:t>
                </a:r>
                <a:r>
                  <a:rPr lang="fr-FR" b="1" dirty="0">
                    <a:solidFill>
                      <a:srgbClr val="3484CC"/>
                    </a:solidFill>
                  </a:rPr>
                  <a:t> </a:t>
                </a:r>
                <a:r>
                  <a:rPr lang="fr-FR" b="1" dirty="0" err="1">
                    <a:solidFill>
                      <a:srgbClr val="3484CC"/>
                    </a:solidFill>
                  </a:rPr>
                  <a:t>thresholds</a:t>
                </a:r>
                <a:endParaRPr lang="fr-FR" b="1" dirty="0">
                  <a:solidFill>
                    <a:srgbClr val="3484CC"/>
                  </a:solidFill>
                </a:endParaRPr>
              </a:p>
              <a:p>
                <a:pPr algn="ctr"/>
                <a:r>
                  <a:rPr lang="fr-FR" b="1" dirty="0">
                    <a:solidFill>
                      <a:srgbClr val="3484CC"/>
                    </a:solidFill>
                  </a:rPr>
                  <a:t>COMPASS RICH GWP </a:t>
                </a:r>
                <a:r>
                  <a:rPr lang="fr-FR" b="1" dirty="0" err="1">
                    <a:solidFill>
                      <a:srgbClr val="3484CC"/>
                    </a:solidFill>
                  </a:rPr>
                  <a:t>load</a:t>
                </a:r>
                <a:r>
                  <a:rPr lang="fr-FR" b="1" dirty="0">
                    <a:solidFill>
                      <a:srgbClr val="3484CC"/>
                    </a:solidFill>
                  </a:rPr>
                  <a:t> = (6849 tonnes)</a:t>
                </a:r>
              </a:p>
            </p:txBody>
          </p:sp>
        </p:grpSp>
        <p:cxnSp>
          <p:nvCxnSpPr>
            <p:cNvPr id="25" name="Connecteur droit avec flèche 24"/>
            <p:cNvCxnSpPr/>
            <p:nvPr/>
          </p:nvCxnSpPr>
          <p:spPr>
            <a:xfrm flipH="1">
              <a:off x="3984013" y="3328230"/>
              <a:ext cx="740638" cy="9941"/>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8" name="Connecteur droit avec flèche 27"/>
            <p:cNvCxnSpPr/>
            <p:nvPr/>
          </p:nvCxnSpPr>
          <p:spPr>
            <a:xfrm flipH="1">
              <a:off x="3984013" y="4044493"/>
              <a:ext cx="776023" cy="4761"/>
            </a:xfrm>
            <a:prstGeom prst="straightConnector1">
              <a:avLst/>
            </a:prstGeom>
            <a:ln w="3810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9" name="Connecteur droit avec flèche 28"/>
            <p:cNvCxnSpPr/>
            <p:nvPr/>
          </p:nvCxnSpPr>
          <p:spPr>
            <a:xfrm flipH="1">
              <a:off x="3984013" y="4644834"/>
              <a:ext cx="740639" cy="2859"/>
            </a:xfrm>
            <a:prstGeom prst="straightConnector1">
              <a:avLst/>
            </a:prstGeom>
            <a:ln w="38100">
              <a:solidFill>
                <a:srgbClr val="FFC000"/>
              </a:solidFill>
              <a:tailEnd type="triangle"/>
            </a:ln>
          </p:spPr>
          <p:style>
            <a:lnRef idx="1">
              <a:schemeClr val="accent1"/>
            </a:lnRef>
            <a:fillRef idx="0">
              <a:schemeClr val="accent1"/>
            </a:fillRef>
            <a:effectRef idx="0">
              <a:schemeClr val="accent1"/>
            </a:effectRef>
            <a:fontRef idx="minor">
              <a:schemeClr val="tx1"/>
            </a:fontRef>
          </p:style>
        </p:cxnSp>
      </p:grpSp>
      <p:sp>
        <p:nvSpPr>
          <p:cNvPr id="31" name="TextShape 1"/>
          <p:cNvSpPr txBox="1"/>
          <p:nvPr/>
        </p:nvSpPr>
        <p:spPr>
          <a:xfrm>
            <a:off x="259614" y="94285"/>
            <a:ext cx="8686440" cy="990360"/>
          </a:xfrm>
          <a:prstGeom prst="rect">
            <a:avLst/>
          </a:prstGeom>
          <a:solidFill>
            <a:srgbClr val="FFFFFF"/>
          </a:solidFill>
          <a:ln w="25560">
            <a:solidFill>
              <a:srgbClr val="C00000"/>
            </a:solidFill>
            <a:miter/>
          </a:ln>
        </p:spPr>
        <p:txBody>
          <a:bodyPr lIns="90000" tIns="45000" rIns="90000" bIns="45000" anchor="ctr">
            <a:noAutofit/>
          </a:bodyPr>
          <a:lstStyle/>
          <a:p>
            <a:pPr algn="ctr">
              <a:lnSpc>
                <a:spcPct val="90000"/>
              </a:lnSpc>
            </a:pPr>
            <a:r>
              <a:rPr lang="en-US" sz="2400" b="1" strike="noStrike" spc="-1" dirty="0">
                <a:solidFill>
                  <a:srgbClr val="C00000"/>
                </a:solidFill>
                <a:latin typeface="Arial"/>
                <a:ea typeface="DejaVu Sans"/>
              </a:rPr>
              <a:t>Cherenkov threshold in C</a:t>
            </a:r>
            <a:r>
              <a:rPr lang="en-US" sz="2400" b="1" strike="noStrike" spc="-1" baseline="-20000" dirty="0">
                <a:solidFill>
                  <a:srgbClr val="C00000"/>
                </a:solidFill>
                <a:latin typeface="Arial"/>
                <a:ea typeface="DejaVu Sans"/>
              </a:rPr>
              <a:t>5</a:t>
            </a:r>
            <a:r>
              <a:rPr lang="en-US" sz="2400" b="1" strike="noStrike" spc="-1" dirty="0">
                <a:solidFill>
                  <a:srgbClr val="C00000"/>
                </a:solidFill>
                <a:latin typeface="Arial"/>
                <a:ea typeface="DejaVu Sans"/>
              </a:rPr>
              <a:t>F</a:t>
            </a:r>
            <a:r>
              <a:rPr lang="en-US" sz="2400" b="1" spc="-1" baseline="-20000" dirty="0">
                <a:solidFill>
                  <a:srgbClr val="C00000"/>
                </a:solidFill>
              </a:rPr>
              <a:t>10</a:t>
            </a:r>
            <a:r>
              <a:rPr lang="en-US" sz="2400" b="1" strike="noStrike" spc="-1" dirty="0">
                <a:solidFill>
                  <a:srgbClr val="C00000"/>
                </a:solidFill>
                <a:latin typeface="Arial"/>
                <a:ea typeface="DejaVu Sans"/>
              </a:rPr>
              <a:t>O/N</a:t>
            </a:r>
            <a:r>
              <a:rPr lang="en-US" sz="2400" b="1" strike="noStrike" spc="-1" baseline="-20000" dirty="0">
                <a:solidFill>
                  <a:srgbClr val="C00000"/>
                </a:solidFill>
                <a:latin typeface="Arial"/>
                <a:ea typeface="DejaVu Sans"/>
              </a:rPr>
              <a:t>2</a:t>
            </a:r>
            <a:r>
              <a:rPr lang="en-US" sz="2400" b="1" strike="noStrike" spc="-1" dirty="0">
                <a:solidFill>
                  <a:srgbClr val="C00000"/>
                </a:solidFill>
                <a:latin typeface="Arial"/>
                <a:ea typeface="DejaVu Sans"/>
              </a:rPr>
              <a:t> mixtures </a:t>
            </a:r>
            <a:br>
              <a:rPr dirty="0"/>
            </a:br>
            <a:r>
              <a:rPr lang="en-US" sz="2400" b="1" i="1" strike="noStrike" spc="-1" dirty="0">
                <a:solidFill>
                  <a:srgbClr val="3484CC"/>
                </a:solidFill>
                <a:latin typeface="Arial"/>
                <a:ea typeface="DejaVu Sans"/>
              </a:rPr>
              <a:t>and GWP </a:t>
            </a:r>
            <a:r>
              <a:rPr lang="en-US" sz="2400" b="1" i="1" spc="-1" dirty="0">
                <a:solidFill>
                  <a:srgbClr val="3484CC"/>
                </a:solidFill>
                <a:latin typeface="Arial"/>
                <a:ea typeface="DejaVu Sans"/>
              </a:rPr>
              <a:t>load</a:t>
            </a:r>
            <a:r>
              <a:rPr lang="en-US" sz="2400" b="1" i="1" strike="noStrike" spc="-1" dirty="0">
                <a:solidFill>
                  <a:srgbClr val="3484CC"/>
                </a:solidFill>
                <a:latin typeface="Arial"/>
                <a:ea typeface="DejaVu Sans"/>
              </a:rPr>
              <a:t> comparison with COMPASS RICH (100m</a:t>
            </a:r>
            <a:r>
              <a:rPr lang="en-US" sz="2400" b="1" i="1" strike="noStrike" spc="-1" baseline="30000" dirty="0">
                <a:solidFill>
                  <a:srgbClr val="3484CC"/>
                </a:solidFill>
                <a:latin typeface="Arial"/>
                <a:ea typeface="DejaVu Sans"/>
              </a:rPr>
              <a:t>3</a:t>
            </a:r>
            <a:r>
              <a:rPr lang="en-US" sz="2400" b="1" i="1" strike="noStrike" spc="-1" dirty="0">
                <a:solidFill>
                  <a:srgbClr val="3484CC"/>
                </a:solidFill>
                <a:latin typeface="Arial"/>
                <a:ea typeface="DejaVu Sans"/>
              </a:rPr>
              <a:t>) </a:t>
            </a:r>
            <a:endParaRPr lang="en-US" sz="2400" b="0" strike="noStrike" spc="-1" dirty="0">
              <a:solidFill>
                <a:srgbClr val="3484CC"/>
              </a:solidFill>
              <a:latin typeface="Arial"/>
            </a:endParaRPr>
          </a:p>
        </p:txBody>
      </p:sp>
      <p:sp>
        <p:nvSpPr>
          <p:cNvPr id="2" name="ZoneTexte 1"/>
          <p:cNvSpPr txBox="1"/>
          <p:nvPr/>
        </p:nvSpPr>
        <p:spPr>
          <a:xfrm>
            <a:off x="1974449" y="1245689"/>
            <a:ext cx="7169551" cy="615553"/>
          </a:xfrm>
          <a:prstGeom prst="rect">
            <a:avLst/>
          </a:prstGeom>
          <a:noFill/>
        </p:spPr>
        <p:txBody>
          <a:bodyPr wrap="square" rtlCol="0">
            <a:spAutoFit/>
          </a:bodyPr>
          <a:lstStyle/>
          <a:p>
            <a:pPr algn="ctr">
              <a:defRPr sz="1600" b="1" i="0" u="none" strike="noStrike" kern="1200" spc="-1" baseline="0">
                <a:solidFill>
                  <a:srgbClr val="000000"/>
                </a:solidFill>
                <a:latin typeface="Arial"/>
                <a:ea typeface="DejaVu Sans"/>
                <a:cs typeface="+mn-cs"/>
              </a:defRPr>
            </a:pPr>
            <a:r>
              <a:rPr lang="en-GB" b="1" spc="-1" dirty="0">
                <a:solidFill>
                  <a:srgbClr val="000000"/>
                </a:solidFill>
                <a:latin typeface="Arial"/>
                <a:ea typeface="DejaVu Sans"/>
              </a:rPr>
              <a:t>N</a:t>
            </a:r>
            <a:r>
              <a:rPr lang="en-GB" b="1" spc="-1" baseline="-25000" dirty="0">
                <a:solidFill>
                  <a:srgbClr val="000000"/>
                </a:solidFill>
                <a:latin typeface="Arial"/>
                <a:ea typeface="DejaVu Sans"/>
              </a:rPr>
              <a:t>2</a:t>
            </a:r>
            <a:r>
              <a:rPr lang="en-GB" b="1" spc="-1" dirty="0">
                <a:solidFill>
                  <a:srgbClr val="000000"/>
                </a:solidFill>
                <a:latin typeface="Arial"/>
                <a:ea typeface="DejaVu Sans"/>
              </a:rPr>
              <a:t>-NOVEC5110 (C</a:t>
            </a:r>
            <a:r>
              <a:rPr lang="en-GB" b="1" spc="-1" baseline="-25000" dirty="0">
                <a:solidFill>
                  <a:srgbClr val="000000"/>
                </a:solidFill>
                <a:latin typeface="Arial"/>
                <a:ea typeface="DejaVu Sans"/>
              </a:rPr>
              <a:t>5</a:t>
            </a:r>
            <a:r>
              <a:rPr lang="en-GB" b="1" spc="-1" dirty="0">
                <a:solidFill>
                  <a:srgbClr val="000000"/>
                </a:solidFill>
                <a:latin typeface="Arial"/>
                <a:ea typeface="DejaVu Sans"/>
              </a:rPr>
              <a:t>F</a:t>
            </a:r>
            <a:r>
              <a:rPr lang="en-GB" b="1" spc="-1" baseline="-25000" dirty="0">
                <a:solidFill>
                  <a:srgbClr val="000000"/>
                </a:solidFill>
                <a:latin typeface="Arial"/>
                <a:ea typeface="DejaVu Sans"/>
              </a:rPr>
              <a:t>10</a:t>
            </a:r>
            <a:r>
              <a:rPr lang="en-GB" b="1" spc="-1" dirty="0">
                <a:solidFill>
                  <a:srgbClr val="000000"/>
                </a:solidFill>
                <a:latin typeface="Arial"/>
                <a:ea typeface="DejaVu Sans"/>
              </a:rPr>
              <a:t>O) very similar to C</a:t>
            </a:r>
            <a:r>
              <a:rPr lang="en-GB" b="1" spc="-1" baseline="-25000" dirty="0">
                <a:solidFill>
                  <a:srgbClr val="000000"/>
                </a:solidFill>
                <a:latin typeface="Arial"/>
                <a:ea typeface="DejaVu Sans"/>
              </a:rPr>
              <a:t>5</a:t>
            </a:r>
            <a:r>
              <a:rPr lang="en-GB" b="1" spc="-1" dirty="0">
                <a:solidFill>
                  <a:srgbClr val="000000"/>
                </a:solidFill>
                <a:latin typeface="Arial"/>
                <a:ea typeface="DejaVu Sans"/>
              </a:rPr>
              <a:t>F</a:t>
            </a:r>
            <a:r>
              <a:rPr lang="en-GB" b="1" spc="-1" baseline="-25000" dirty="0">
                <a:solidFill>
                  <a:srgbClr val="000000"/>
                </a:solidFill>
                <a:latin typeface="Arial"/>
                <a:ea typeface="DejaVu Sans"/>
              </a:rPr>
              <a:t>12</a:t>
            </a:r>
            <a:r>
              <a:rPr lang="en-GB" b="1" spc="-1" dirty="0">
                <a:solidFill>
                  <a:srgbClr val="000000"/>
                </a:solidFill>
                <a:latin typeface="Arial"/>
                <a:ea typeface="DejaVu Sans"/>
              </a:rPr>
              <a:t> (MW 266 </a:t>
            </a:r>
            <a:r>
              <a:rPr lang="en-GB" b="1" i="1" spc="-1" dirty="0">
                <a:solidFill>
                  <a:srgbClr val="000000"/>
                </a:solidFill>
                <a:latin typeface="Arial"/>
                <a:ea typeface="DejaVu Sans"/>
              </a:rPr>
              <a:t>vs</a:t>
            </a:r>
            <a:r>
              <a:rPr lang="en-GB" b="1" spc="-1" dirty="0">
                <a:solidFill>
                  <a:srgbClr val="000000"/>
                </a:solidFill>
                <a:latin typeface="Arial"/>
                <a:ea typeface="DejaVu Sans"/>
              </a:rPr>
              <a:t>. 288)</a:t>
            </a:r>
          </a:p>
          <a:p>
            <a:endParaRPr lang="fr-FR" dirty="0"/>
          </a:p>
        </p:txBody>
      </p:sp>
      <p:sp>
        <p:nvSpPr>
          <p:cNvPr id="6" name="ZoneTexte 5"/>
          <p:cNvSpPr txBox="1"/>
          <p:nvPr/>
        </p:nvSpPr>
        <p:spPr>
          <a:xfrm>
            <a:off x="4732140" y="3464890"/>
            <a:ext cx="3011936" cy="923330"/>
          </a:xfrm>
          <a:prstGeom prst="rect">
            <a:avLst/>
          </a:prstGeom>
          <a:solidFill>
            <a:srgbClr val="FFFFFF"/>
          </a:solidFill>
          <a:ln w="25400">
            <a:solidFill>
              <a:schemeClr val="accent1">
                <a:lumMod val="75000"/>
              </a:schemeClr>
            </a:solidFill>
          </a:ln>
        </p:spPr>
        <p:txBody>
          <a:bodyPr wrap="square" rtlCol="0">
            <a:spAutoFit/>
          </a:bodyPr>
          <a:lstStyle/>
          <a:p>
            <a:pPr algn="ctr"/>
            <a:r>
              <a:rPr lang="fr-FR" b="1" dirty="0">
                <a:solidFill>
                  <a:srgbClr val="3484CC"/>
                </a:solidFill>
              </a:rPr>
              <a:t>85% </a:t>
            </a:r>
            <a:r>
              <a:rPr lang="fr-FR" b="1" dirty="0" err="1">
                <a:solidFill>
                  <a:srgbClr val="3484CC"/>
                </a:solidFill>
              </a:rPr>
              <a:t>Novec</a:t>
            </a:r>
            <a:r>
              <a:rPr lang="fr-FR" b="1" dirty="0">
                <a:solidFill>
                  <a:srgbClr val="3484CC"/>
                </a:solidFill>
              </a:rPr>
              <a:t> 5110 </a:t>
            </a:r>
            <a:r>
              <a:rPr lang="fr-FR" b="1" dirty="0" err="1">
                <a:solidFill>
                  <a:srgbClr val="3484CC"/>
                </a:solidFill>
              </a:rPr>
              <a:t>gives</a:t>
            </a:r>
            <a:r>
              <a:rPr lang="fr-FR" b="1" dirty="0">
                <a:solidFill>
                  <a:srgbClr val="3484CC"/>
                </a:solidFill>
              </a:rPr>
              <a:t> a </a:t>
            </a:r>
            <a:r>
              <a:rPr lang="fr-FR" b="1" dirty="0" err="1">
                <a:solidFill>
                  <a:srgbClr val="3484CC"/>
                </a:solidFill>
              </a:rPr>
              <a:t>huge</a:t>
            </a:r>
            <a:r>
              <a:rPr lang="fr-FR" b="1" dirty="0">
                <a:solidFill>
                  <a:srgbClr val="3484CC"/>
                </a:solidFill>
              </a:rPr>
              <a:t> GWP </a:t>
            </a:r>
            <a:r>
              <a:rPr lang="fr-FR" b="1" dirty="0" err="1">
                <a:solidFill>
                  <a:srgbClr val="3484CC"/>
                </a:solidFill>
              </a:rPr>
              <a:t>load</a:t>
            </a:r>
            <a:r>
              <a:rPr lang="fr-FR" b="1" dirty="0">
                <a:solidFill>
                  <a:srgbClr val="3484CC"/>
                </a:solidFill>
              </a:rPr>
              <a:t> </a:t>
            </a:r>
            <a:r>
              <a:rPr lang="fr-FR" b="1" dirty="0" err="1">
                <a:solidFill>
                  <a:srgbClr val="3484CC"/>
                </a:solidFill>
              </a:rPr>
              <a:t>reduction</a:t>
            </a:r>
            <a:r>
              <a:rPr lang="fr-FR" b="1" dirty="0">
                <a:solidFill>
                  <a:srgbClr val="3484CC"/>
                </a:solidFill>
              </a:rPr>
              <a:t> of 6849 tonnes</a:t>
            </a:r>
            <a:endParaRPr lang="fr-FR" b="1" dirty="0">
              <a:solidFill>
                <a:srgbClr val="3484CC"/>
              </a:solidFill>
              <a:latin typeface="Calibri" panose="020F0502020204030204" pitchFamily="34" charset="0"/>
              <a:cs typeface="Calibri" panose="020F0502020204030204" pitchFamily="34" charset="0"/>
            </a:endParaRPr>
          </a:p>
        </p:txBody>
      </p:sp>
      <p:sp>
        <p:nvSpPr>
          <p:cNvPr id="26"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21</a:t>
            </a:fld>
            <a:endParaRPr lang="en-GB" sz="1200" b="0" strike="noStrike" spc="-1" dirty="0">
              <a:latin typeface="Arial"/>
            </a:endParaRPr>
          </a:p>
        </p:txBody>
      </p:sp>
      <p:sp>
        <p:nvSpPr>
          <p:cNvPr id="18" name="CustomShape 2">
            <a:extLst>
              <a:ext uri="{FF2B5EF4-FFF2-40B4-BE49-F238E27FC236}">
                <a16:creationId xmlns:a16="http://schemas.microsoft.com/office/drawing/2014/main" id="{9CB68DF9-C722-411D-8FC6-26FC5583519D}"/>
              </a:ext>
            </a:extLst>
          </p:cNvPr>
          <p:cNvSpPr txBox="1">
            <a:spLocks/>
          </p:cNvSpPr>
          <p:nvPr/>
        </p:nvSpPr>
        <p:spPr>
          <a:xfrm>
            <a:off x="2114065" y="6473688"/>
            <a:ext cx="5415740" cy="306323"/>
          </a:xfrm>
          <a:prstGeom prst="rect">
            <a:avLst/>
          </a:prstGeom>
        </p:spPr>
        <p:style>
          <a:lnRef idx="0">
            <a:scrgbClr r="0" g="0" b="0"/>
          </a:lnRef>
          <a:fillRef idx="0">
            <a:scrgbClr r="0" g="0" b="0"/>
          </a:fillRef>
          <a:effectRef idx="0">
            <a:scrgbClr r="0" g="0" b="0"/>
          </a:effectRef>
          <a:fontRef idx="minor"/>
        </p:style>
        <p:txBody>
          <a:bodyPr wrap="square" lIns="90000" tIns="45000" rIns="90000" bIns="4500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t>DRD4 Collaboration Meeting, WG-2: CERN Oct 21-25 2024</a:t>
            </a:r>
          </a:p>
        </p:txBody>
      </p:sp>
    </p:spTree>
    <p:extLst>
      <p:ext uri="{BB962C8B-B14F-4D97-AF65-F5344CB8AC3E}">
        <p14:creationId xmlns:p14="http://schemas.microsoft.com/office/powerpoint/2010/main" val="230530004"/>
      </p:ext>
    </p:extLst>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1" fill="hold" nodeType="clickEffect">
                                  <p:stCondLst>
                                    <p:cond delay="0"/>
                                  </p:stCondLst>
                                  <p:childTnLst>
                                    <p:set>
                                      <p:cBhvr>
                                        <p:cTn id="10" dur="1" fill="hold">
                                          <p:stCondLst>
                                            <p:cond delay="0"/>
                                          </p:stCondLst>
                                        </p:cTn>
                                        <p:tgtEl>
                                          <p:spTgt spid="8"/>
                                        </p:tgtEl>
                                        <p:attrNameLst>
                                          <p:attrName>style.visibility</p:attrName>
                                        </p:attrNameLst>
                                      </p:cBhvr>
                                      <p:to>
                                        <p:strVal val="visible"/>
                                      </p:to>
                                    </p:set>
                                    <p:anim calcmode="lin" valueType="num">
                                      <p:cBhvr additive="base">
                                        <p:cTn id="11" dur="500" fill="hold"/>
                                        <p:tgtEl>
                                          <p:spTgt spid="8"/>
                                        </p:tgtEl>
                                        <p:attrNameLst>
                                          <p:attrName>ppt_x</p:attrName>
                                        </p:attrNameLst>
                                      </p:cBhvr>
                                      <p:tavLst>
                                        <p:tav tm="0">
                                          <p:val>
                                            <p:strVal val="#ppt_x"/>
                                          </p:val>
                                        </p:tav>
                                        <p:tav tm="100000">
                                          <p:val>
                                            <p:strVal val="#ppt_x"/>
                                          </p:val>
                                        </p:tav>
                                      </p:tavLst>
                                    </p:anim>
                                    <p:anim calcmode="lin" valueType="num">
                                      <p:cBhvr additive="base">
                                        <p:cTn id="12" dur="500" fill="hold"/>
                                        <p:tgtEl>
                                          <p:spTgt spid="8"/>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nodeType="clickEffect">
                                  <p:stCondLst>
                                    <p:cond delay="0"/>
                                  </p:stCondLst>
                                  <p:childTnLst>
                                    <p:set>
                                      <p:cBhvr>
                                        <p:cTn id="16" dur="1" fill="hold">
                                          <p:stCondLst>
                                            <p:cond delay="0"/>
                                          </p:stCondLst>
                                        </p:cTn>
                                        <p:tgtEl>
                                          <p:spTgt spid="661"/>
                                        </p:tgtEl>
                                        <p:attrNameLst>
                                          <p:attrName>style.visibility</p:attrName>
                                        </p:attrNameLst>
                                      </p:cBhvr>
                                      <p:to>
                                        <p:strVal val="visible"/>
                                      </p:to>
                                    </p:set>
                                    <p:anim calcmode="lin" valueType="num">
                                      <p:cBhvr additive="base">
                                        <p:cTn id="17" dur="500" fill="hold"/>
                                        <p:tgtEl>
                                          <p:spTgt spid="661"/>
                                        </p:tgtEl>
                                        <p:attrNameLst>
                                          <p:attrName>ppt_x</p:attrName>
                                        </p:attrNameLst>
                                      </p:cBhvr>
                                      <p:tavLst>
                                        <p:tav tm="0">
                                          <p:val>
                                            <p:strVal val="1+#ppt_w/2"/>
                                          </p:val>
                                        </p:tav>
                                        <p:tav tm="100000">
                                          <p:val>
                                            <p:strVal val="#ppt_x"/>
                                          </p:val>
                                        </p:tav>
                                      </p:tavLst>
                                    </p:anim>
                                    <p:anim calcmode="lin" valueType="num">
                                      <p:cBhvr additive="base">
                                        <p:cTn id="18" dur="500" fill="hold"/>
                                        <p:tgtEl>
                                          <p:spTgt spid="661"/>
                                        </p:tgtEl>
                                        <p:attrNameLst>
                                          <p:attrName>ppt_y</p:attrName>
                                        </p:attrNameLst>
                                      </p:cBhvr>
                                      <p:tavLst>
                                        <p:tav tm="0">
                                          <p:val>
                                            <p:strVal val="#ppt_y"/>
                                          </p:val>
                                        </p:tav>
                                        <p:tav tm="100000">
                                          <p:val>
                                            <p:strVal val="#ppt_y"/>
                                          </p:val>
                                        </p:tav>
                                      </p:tavLst>
                                    </p:anim>
                                  </p:childTnLst>
                                </p:cTn>
                              </p:par>
                              <p:par>
                                <p:cTn id="19" presetID="53" presetClass="entr" presetSubtype="16"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 calcmode="lin" valueType="num">
                                      <p:cBhvr>
                                        <p:cTn id="21" dur="500" fill="hold"/>
                                        <p:tgtEl>
                                          <p:spTgt spid="6"/>
                                        </p:tgtEl>
                                        <p:attrNameLst>
                                          <p:attrName>ppt_w</p:attrName>
                                        </p:attrNameLst>
                                      </p:cBhvr>
                                      <p:tavLst>
                                        <p:tav tm="0">
                                          <p:val>
                                            <p:fltVal val="0"/>
                                          </p:val>
                                        </p:tav>
                                        <p:tav tm="100000">
                                          <p:val>
                                            <p:strVal val="#ppt_w"/>
                                          </p:val>
                                        </p:tav>
                                      </p:tavLst>
                                    </p:anim>
                                    <p:anim calcmode="lin" valueType="num">
                                      <p:cBhvr>
                                        <p:cTn id="22" dur="500" fill="hold"/>
                                        <p:tgtEl>
                                          <p:spTgt spid="6"/>
                                        </p:tgtEl>
                                        <p:attrNameLst>
                                          <p:attrName>ppt_h</p:attrName>
                                        </p:attrNameLst>
                                      </p:cBhvr>
                                      <p:tavLst>
                                        <p:tav tm="0">
                                          <p:val>
                                            <p:fltVal val="0"/>
                                          </p:val>
                                        </p:tav>
                                        <p:tav tm="100000">
                                          <p:val>
                                            <p:strVal val="#ppt_h"/>
                                          </p:val>
                                        </p:tav>
                                      </p:tavLst>
                                    </p:anim>
                                    <p:animEffect transition="in" filter="fade">
                                      <p:cBhvr>
                                        <p:cTn id="2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6" grpId="0" animBg="1"/>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FE0B3399-A54F-4741-9B33-419A2B07AA3D}"/>
              </a:ext>
            </a:extLst>
          </p:cNvPr>
          <p:cNvSpPr txBox="1"/>
          <p:nvPr/>
        </p:nvSpPr>
        <p:spPr>
          <a:xfrm>
            <a:off x="-97226" y="4339040"/>
            <a:ext cx="9143999" cy="1815882"/>
          </a:xfrm>
          <a:prstGeom prst="rect">
            <a:avLst/>
          </a:prstGeom>
          <a:noFill/>
        </p:spPr>
        <p:txBody>
          <a:bodyPr wrap="square" rtlCol="0">
            <a:spAutoFit/>
          </a:bodyPr>
          <a:lstStyle/>
          <a:p>
            <a:pPr marL="1257300" lvl="2" indent="-342900">
              <a:buAutoNum type="alphaLcParenBoth"/>
            </a:pPr>
            <a:r>
              <a:rPr lang="it-IT" sz="2000" b="1" dirty="0">
                <a:solidFill>
                  <a:schemeClr val="accent6">
                    <a:lumMod val="50000"/>
                  </a:schemeClr>
                </a:solidFill>
              </a:rPr>
              <a:t>Legacy C</a:t>
            </a:r>
            <a:r>
              <a:rPr lang="en-US" sz="2000" b="1" baseline="-25000" dirty="0">
                <a:solidFill>
                  <a:schemeClr val="accent6">
                    <a:lumMod val="50000"/>
                  </a:schemeClr>
                </a:solidFill>
              </a:rPr>
              <a:t>4</a:t>
            </a:r>
            <a:r>
              <a:rPr lang="it-IT" sz="2000" b="1" dirty="0">
                <a:solidFill>
                  <a:schemeClr val="accent6">
                    <a:lumMod val="50000"/>
                  </a:schemeClr>
                </a:solidFill>
              </a:rPr>
              <a:t>F</a:t>
            </a:r>
            <a:r>
              <a:rPr lang="en-US" sz="2000" b="1" baseline="-25000" dirty="0">
                <a:solidFill>
                  <a:schemeClr val="accent6">
                    <a:lumMod val="50000"/>
                  </a:schemeClr>
                </a:solidFill>
              </a:rPr>
              <a:t>10</a:t>
            </a:r>
            <a:r>
              <a:rPr lang="it-IT" sz="2000" b="1" dirty="0">
                <a:solidFill>
                  <a:schemeClr val="accent6">
                    <a:lumMod val="50000"/>
                  </a:schemeClr>
                </a:solidFill>
              </a:rPr>
              <a:t> replacing CF</a:t>
            </a:r>
            <a:r>
              <a:rPr lang="en-US" sz="2000" b="1" baseline="-25000" dirty="0">
                <a:solidFill>
                  <a:schemeClr val="accent6">
                    <a:lumMod val="50000"/>
                  </a:schemeClr>
                </a:solidFill>
              </a:rPr>
              <a:t>4</a:t>
            </a:r>
            <a:r>
              <a:rPr lang="it-IT" sz="2000" b="1" dirty="0">
                <a:solidFill>
                  <a:schemeClr val="accent6">
                    <a:lumMod val="50000"/>
                  </a:schemeClr>
                </a:solidFill>
              </a:rPr>
              <a:t> in the context of LHCb RICH-2</a:t>
            </a:r>
          </a:p>
          <a:p>
            <a:pPr marL="1257300" lvl="2" indent="-342900">
              <a:buAutoNum type="alphaLcParenBoth"/>
            </a:pPr>
            <a:r>
              <a:rPr lang="it-IT" sz="2000" b="1" dirty="0">
                <a:solidFill>
                  <a:schemeClr val="accent6">
                    <a:lumMod val="50000"/>
                  </a:schemeClr>
                </a:solidFill>
              </a:rPr>
              <a:t>Legacy C</a:t>
            </a:r>
            <a:r>
              <a:rPr lang="en-US" sz="2000" b="1" baseline="-25000" dirty="0">
                <a:solidFill>
                  <a:schemeClr val="accent6">
                    <a:lumMod val="50000"/>
                  </a:schemeClr>
                </a:solidFill>
              </a:rPr>
              <a:t>5</a:t>
            </a:r>
            <a:r>
              <a:rPr lang="it-IT" sz="2000" b="1" dirty="0">
                <a:solidFill>
                  <a:schemeClr val="accent6">
                    <a:lumMod val="50000"/>
                  </a:schemeClr>
                </a:solidFill>
              </a:rPr>
              <a:t>F</a:t>
            </a:r>
            <a:r>
              <a:rPr lang="it-IT" sz="2000" b="1" baseline="-25000" dirty="0">
                <a:solidFill>
                  <a:schemeClr val="accent6">
                    <a:lumMod val="50000"/>
                  </a:schemeClr>
                </a:solidFill>
              </a:rPr>
              <a:t>12</a:t>
            </a:r>
            <a:r>
              <a:rPr lang="it-IT" sz="2000" b="1" dirty="0">
                <a:solidFill>
                  <a:schemeClr val="accent6">
                    <a:lumMod val="50000"/>
                  </a:schemeClr>
                </a:solidFill>
              </a:rPr>
              <a:t> replacing C</a:t>
            </a:r>
            <a:r>
              <a:rPr lang="it-IT" sz="2000" b="1" baseline="-25000" dirty="0">
                <a:solidFill>
                  <a:schemeClr val="accent6">
                    <a:lumMod val="50000"/>
                  </a:schemeClr>
                </a:solidFill>
              </a:rPr>
              <a:t>4</a:t>
            </a:r>
            <a:r>
              <a:rPr lang="it-IT" sz="2000" b="1" dirty="0">
                <a:solidFill>
                  <a:schemeClr val="accent6">
                    <a:lumMod val="50000"/>
                  </a:schemeClr>
                </a:solidFill>
              </a:rPr>
              <a:t>F</a:t>
            </a:r>
            <a:r>
              <a:rPr lang="it-IT" sz="2000" b="1" baseline="-25000" dirty="0">
                <a:solidFill>
                  <a:schemeClr val="accent6">
                    <a:lumMod val="50000"/>
                  </a:schemeClr>
                </a:solidFill>
              </a:rPr>
              <a:t>10</a:t>
            </a:r>
            <a:r>
              <a:rPr lang="it-IT" sz="2000" b="1" dirty="0">
                <a:solidFill>
                  <a:schemeClr val="accent6">
                    <a:lumMod val="50000"/>
                  </a:schemeClr>
                </a:solidFill>
              </a:rPr>
              <a:t> for COMPASS and LHCb RICH-1</a:t>
            </a:r>
            <a:r>
              <a:rPr lang="it-IT" b="1" dirty="0">
                <a:solidFill>
                  <a:schemeClr val="accent6">
                    <a:lumMod val="50000"/>
                  </a:schemeClr>
                </a:solidFill>
              </a:rPr>
              <a:t>.</a:t>
            </a:r>
          </a:p>
          <a:p>
            <a:pPr lvl="2"/>
            <a:endParaRPr lang="it-IT" dirty="0"/>
          </a:p>
          <a:p>
            <a:pPr algn="ctr"/>
            <a:r>
              <a:rPr lang="it-IT" i="1" dirty="0"/>
              <a:t>Sound velocity in C</a:t>
            </a:r>
            <a:r>
              <a:rPr lang="en-US" i="1" baseline="-25000" dirty="0"/>
              <a:t>5</a:t>
            </a:r>
            <a:r>
              <a:rPr lang="it-IT" i="1" dirty="0"/>
              <a:t>F</a:t>
            </a:r>
            <a:r>
              <a:rPr lang="it-IT" i="1" baseline="-25000" dirty="0"/>
              <a:t>12</a:t>
            </a:r>
            <a:r>
              <a:rPr lang="it-IT" i="1" dirty="0"/>
              <a:t> and C</a:t>
            </a:r>
            <a:r>
              <a:rPr lang="it-IT" i="1" baseline="-25000" dirty="0"/>
              <a:t>4</a:t>
            </a:r>
            <a:r>
              <a:rPr lang="it-IT" i="1" dirty="0"/>
              <a:t>F</a:t>
            </a:r>
            <a:r>
              <a:rPr lang="it-IT" i="1" baseline="-25000" dirty="0"/>
              <a:t>10</a:t>
            </a:r>
            <a:r>
              <a:rPr lang="it-IT" i="1" dirty="0"/>
              <a:t> is based on extensive thermodynamic data: </a:t>
            </a:r>
          </a:p>
          <a:p>
            <a:pPr algn="ctr"/>
            <a:r>
              <a:rPr lang="it-IT" i="1" dirty="0"/>
              <a:t>corresponding required concentrations for C</a:t>
            </a:r>
            <a:r>
              <a:rPr lang="en-US" i="1" baseline="-25000" dirty="0"/>
              <a:t>5</a:t>
            </a:r>
            <a:r>
              <a:rPr lang="it-IT" i="1" dirty="0"/>
              <a:t>F</a:t>
            </a:r>
            <a:r>
              <a:rPr lang="it-IT" i="1" baseline="-25000" dirty="0"/>
              <a:t>10</a:t>
            </a:r>
            <a:r>
              <a:rPr lang="it-IT" i="1" dirty="0"/>
              <a:t>O and C</a:t>
            </a:r>
            <a:r>
              <a:rPr lang="it-IT" i="1" baseline="-25000" dirty="0"/>
              <a:t>4</a:t>
            </a:r>
            <a:r>
              <a:rPr lang="it-IT" i="1" dirty="0"/>
              <a:t>F</a:t>
            </a:r>
            <a:r>
              <a:rPr lang="it-IT" i="1" baseline="-25000" dirty="0"/>
              <a:t>8</a:t>
            </a:r>
            <a:r>
              <a:rPr lang="it-IT" i="1" dirty="0"/>
              <a:t>O </a:t>
            </a:r>
          </a:p>
          <a:p>
            <a:pPr algn="ctr"/>
            <a:r>
              <a:rPr lang="it-IT" i="1" dirty="0"/>
              <a:t>will be slightly higher due to their lower densities. </a:t>
            </a:r>
            <a:endParaRPr lang="en-US" i="1" dirty="0"/>
          </a:p>
        </p:txBody>
      </p:sp>
      <p:sp>
        <p:nvSpPr>
          <p:cNvPr id="4" name="TextBox 3">
            <a:extLst>
              <a:ext uri="{FF2B5EF4-FFF2-40B4-BE49-F238E27FC236}">
                <a16:creationId xmlns:a16="http://schemas.microsoft.com/office/drawing/2014/main" id="{211E0E0C-0C51-4FB4-9DA4-7469CD22EF48}"/>
              </a:ext>
            </a:extLst>
          </p:cNvPr>
          <p:cNvSpPr txBox="1"/>
          <p:nvPr/>
        </p:nvSpPr>
        <p:spPr>
          <a:xfrm>
            <a:off x="1083393" y="307940"/>
            <a:ext cx="7664278" cy="584775"/>
          </a:xfrm>
          <a:prstGeom prst="rect">
            <a:avLst/>
          </a:prstGeom>
          <a:noFill/>
        </p:spPr>
        <p:txBody>
          <a:bodyPr wrap="none" rtlCol="0">
            <a:spAutoFit/>
          </a:bodyPr>
          <a:lstStyle/>
          <a:p>
            <a:r>
              <a:rPr lang="en-US" sz="3200" b="1" dirty="0">
                <a:solidFill>
                  <a:schemeClr val="tx2"/>
                </a:solidFill>
              </a:rPr>
              <a:t>Other (heritage/legacy)  options (in N</a:t>
            </a:r>
            <a:r>
              <a:rPr lang="en-US" sz="3200" b="1" baseline="-25000" dirty="0">
                <a:solidFill>
                  <a:schemeClr val="tx2"/>
                </a:solidFill>
              </a:rPr>
              <a:t>2</a:t>
            </a:r>
            <a:r>
              <a:rPr lang="en-US" sz="3200" b="1" dirty="0">
                <a:solidFill>
                  <a:schemeClr val="tx2"/>
                </a:solidFill>
              </a:rPr>
              <a:t>)</a:t>
            </a:r>
          </a:p>
        </p:txBody>
      </p:sp>
      <p:sp>
        <p:nvSpPr>
          <p:cNvPr id="6" name="CustomShape 2">
            <a:extLst>
              <a:ext uri="{FF2B5EF4-FFF2-40B4-BE49-F238E27FC236}">
                <a16:creationId xmlns:a16="http://schemas.microsoft.com/office/drawing/2014/main" id="{2E4C8DDD-C566-4831-8605-6394721C8DC3}"/>
              </a:ext>
            </a:extLst>
          </p:cNvPr>
          <p:cNvSpPr txBox="1">
            <a:spLocks/>
          </p:cNvSpPr>
          <p:nvPr/>
        </p:nvSpPr>
        <p:spPr>
          <a:xfrm>
            <a:off x="2114065" y="6473688"/>
            <a:ext cx="5415740" cy="306323"/>
          </a:xfrm>
          <a:prstGeom prst="rect">
            <a:avLst/>
          </a:prstGeom>
        </p:spPr>
        <p:style>
          <a:lnRef idx="0">
            <a:scrgbClr r="0" g="0" b="0"/>
          </a:lnRef>
          <a:fillRef idx="0">
            <a:scrgbClr r="0" g="0" b="0"/>
          </a:fillRef>
          <a:effectRef idx="0">
            <a:scrgbClr r="0" g="0" b="0"/>
          </a:effectRef>
          <a:fontRef idx="minor"/>
        </p:style>
        <p:txBody>
          <a:bodyPr wrap="square" lIns="90000" tIns="45000" rIns="90000" bIns="4500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t>DRD4 Collaboration Meeting, WG-2: CERN Oct 21-25 2024</a:t>
            </a:r>
          </a:p>
        </p:txBody>
      </p:sp>
      <p:grpSp>
        <p:nvGrpSpPr>
          <p:cNvPr id="8" name="Group 7">
            <a:extLst>
              <a:ext uri="{FF2B5EF4-FFF2-40B4-BE49-F238E27FC236}">
                <a16:creationId xmlns:a16="http://schemas.microsoft.com/office/drawing/2014/main" id="{CCAFA295-77A7-415D-8993-EDC3728FF3FE}"/>
              </a:ext>
            </a:extLst>
          </p:cNvPr>
          <p:cNvGrpSpPr/>
          <p:nvPr/>
        </p:nvGrpSpPr>
        <p:grpSpPr>
          <a:xfrm>
            <a:off x="0" y="1250064"/>
            <a:ext cx="9144000" cy="2731627"/>
            <a:chOff x="0" y="1250064"/>
            <a:chExt cx="9144000" cy="2731627"/>
          </a:xfrm>
        </p:grpSpPr>
        <p:pic>
          <p:nvPicPr>
            <p:cNvPr id="5" name="Picture 4">
              <a:extLst>
                <a:ext uri="{FF2B5EF4-FFF2-40B4-BE49-F238E27FC236}">
                  <a16:creationId xmlns:a16="http://schemas.microsoft.com/office/drawing/2014/main" id="{65046CE7-6739-4F45-8659-7A23B9C0D941}"/>
                </a:ext>
              </a:extLst>
            </p:cNvPr>
            <p:cNvPicPr>
              <a:picLocks noChangeAspect="1"/>
            </p:cNvPicPr>
            <p:nvPr/>
          </p:nvPicPr>
          <p:blipFill rotWithShape="1">
            <a:blip r:embed="rId2">
              <a:extLst>
                <a:ext uri="{28A0092B-C50C-407E-A947-70E740481C1C}">
                  <a14:useLocalDpi xmlns:a14="http://schemas.microsoft.com/office/drawing/2010/main" val="0"/>
                </a:ext>
              </a:extLst>
            </a:blip>
            <a:srcRect t="25654" b="34515"/>
            <a:stretch/>
          </p:blipFill>
          <p:spPr>
            <a:xfrm>
              <a:off x="0" y="1250064"/>
              <a:ext cx="9144000" cy="2731627"/>
            </a:xfrm>
            <a:prstGeom prst="rect">
              <a:avLst/>
            </a:prstGeom>
          </p:spPr>
        </p:pic>
        <p:sp>
          <p:nvSpPr>
            <p:cNvPr id="7" name="TextBox 6">
              <a:extLst>
                <a:ext uri="{FF2B5EF4-FFF2-40B4-BE49-F238E27FC236}">
                  <a16:creationId xmlns:a16="http://schemas.microsoft.com/office/drawing/2014/main" id="{8EED7A2C-F835-4BA5-AA11-806966F3C5BD}"/>
                </a:ext>
              </a:extLst>
            </p:cNvPr>
            <p:cNvSpPr txBox="1"/>
            <p:nvPr/>
          </p:nvSpPr>
          <p:spPr>
            <a:xfrm rot="16200000">
              <a:off x="8629178" y="3033505"/>
              <a:ext cx="490840" cy="276999"/>
            </a:xfrm>
            <a:prstGeom prst="rect">
              <a:avLst/>
            </a:prstGeom>
            <a:solidFill>
              <a:srgbClr val="FFFFFF"/>
            </a:solidFill>
          </p:spPr>
          <p:txBody>
            <a:bodyPr wrap="none" rtlCol="0">
              <a:spAutoFit/>
            </a:bodyPr>
            <a:lstStyle/>
            <a:p>
              <a:r>
                <a:rPr lang="it-IT" sz="1200" b="1" dirty="0">
                  <a:solidFill>
                    <a:schemeClr val="accent6">
                      <a:lumMod val="75000"/>
                    </a:schemeClr>
                  </a:solidFill>
                  <a:latin typeface="Calibri" panose="020F0502020204030204" pitchFamily="34" charset="0"/>
                  <a:cs typeface="Calibri" panose="020F0502020204030204" pitchFamily="34" charset="0"/>
                </a:rPr>
                <a:t>C</a:t>
              </a:r>
              <a:r>
                <a:rPr lang="en-US" sz="1200" b="1" baseline="-25000" dirty="0">
                  <a:solidFill>
                    <a:schemeClr val="accent6">
                      <a:lumMod val="75000"/>
                    </a:schemeClr>
                  </a:solidFill>
                  <a:latin typeface="Calibri" panose="020F0502020204030204" pitchFamily="34" charset="0"/>
                  <a:cs typeface="Calibri" panose="020F0502020204030204" pitchFamily="34" charset="0"/>
                </a:rPr>
                <a:t>5</a:t>
              </a:r>
              <a:r>
                <a:rPr lang="it-IT" sz="1200" b="1" dirty="0">
                  <a:solidFill>
                    <a:schemeClr val="accent6">
                      <a:lumMod val="75000"/>
                    </a:schemeClr>
                  </a:solidFill>
                  <a:latin typeface="Calibri" panose="020F0502020204030204" pitchFamily="34" charset="0"/>
                  <a:cs typeface="Calibri" panose="020F0502020204030204" pitchFamily="34" charset="0"/>
                </a:rPr>
                <a:t>F</a:t>
              </a:r>
              <a:r>
                <a:rPr lang="it-IT" sz="1200" b="1" baseline="-25000" dirty="0">
                  <a:solidFill>
                    <a:schemeClr val="accent6">
                      <a:lumMod val="75000"/>
                    </a:schemeClr>
                  </a:solidFill>
                  <a:latin typeface="Calibri" panose="020F0502020204030204" pitchFamily="34" charset="0"/>
                  <a:cs typeface="Calibri" panose="020F0502020204030204" pitchFamily="34" charset="0"/>
                </a:rPr>
                <a:t>12</a:t>
              </a:r>
              <a:endParaRPr lang="en-US" sz="1200" b="1" dirty="0">
                <a:solidFill>
                  <a:schemeClr val="accent6">
                    <a:lumMod val="75000"/>
                  </a:schemeClr>
                </a:solidFill>
                <a:latin typeface="Calibri" panose="020F0502020204030204" pitchFamily="34" charset="0"/>
                <a:cs typeface="Calibri" panose="020F0502020204030204" pitchFamily="34" charset="0"/>
              </a:endParaRPr>
            </a:p>
          </p:txBody>
        </p:sp>
      </p:grpSp>
    </p:spTree>
    <p:extLst>
      <p:ext uri="{BB962C8B-B14F-4D97-AF65-F5344CB8AC3E}">
        <p14:creationId xmlns:p14="http://schemas.microsoft.com/office/powerpoint/2010/main" val="134029489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00" name="Picture 2"/>
          <p:cNvPicPr/>
          <p:nvPr/>
        </p:nvPicPr>
        <p:blipFill>
          <a:blip r:embed="rId2"/>
          <a:stretch/>
        </p:blipFill>
        <p:spPr>
          <a:xfrm>
            <a:off x="1295280" y="152280"/>
            <a:ext cx="6571800" cy="6503760"/>
          </a:xfrm>
          <a:prstGeom prst="rect">
            <a:avLst/>
          </a:prstGeom>
          <a:ln>
            <a:noFill/>
          </a:ln>
        </p:spPr>
      </p:pic>
      <p:sp>
        <p:nvSpPr>
          <p:cNvPr id="601" name="CustomShape 1"/>
          <p:cNvSpPr/>
          <p:nvPr/>
        </p:nvSpPr>
        <p:spPr>
          <a:xfrm>
            <a:off x="585461" y="138121"/>
            <a:ext cx="8328860" cy="460211"/>
          </a:xfrm>
          <a:prstGeom prst="rect">
            <a:avLst/>
          </a:prstGeom>
          <a:noFill/>
          <a:ln w="25560">
            <a:solidFill>
              <a:srgbClr val="339966"/>
            </a:solidFill>
            <a:miter/>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2400" b="1" strike="noStrike" spc="-1" dirty="0">
                <a:solidFill>
                  <a:srgbClr val="000000"/>
                </a:solidFill>
                <a:latin typeface="Times New Roman"/>
                <a:ea typeface="DejaVu Sans"/>
              </a:rPr>
              <a:t>Historical: The SLD barrel CRID gas radiators (SLAC: 1990s)</a:t>
            </a:r>
            <a:endParaRPr lang="en-GB" sz="2400" b="0" strike="noStrike" spc="-1" dirty="0">
              <a:latin typeface="Arial"/>
            </a:endParaRPr>
          </a:p>
        </p:txBody>
      </p:sp>
      <p:sp>
        <p:nvSpPr>
          <p:cNvPr id="602" name="Line 2"/>
          <p:cNvSpPr/>
          <p:nvPr/>
        </p:nvSpPr>
        <p:spPr>
          <a:xfrm>
            <a:off x="2133360" y="3124080"/>
            <a:ext cx="3733920" cy="0"/>
          </a:xfrm>
          <a:prstGeom prst="line">
            <a:avLst/>
          </a:prstGeom>
          <a:ln w="63360">
            <a:solidFill>
              <a:schemeClr val="accent2"/>
            </a:solidFill>
            <a:round/>
          </a:ln>
        </p:spPr>
        <p:style>
          <a:lnRef idx="0">
            <a:scrgbClr r="0" g="0" b="0"/>
          </a:lnRef>
          <a:fillRef idx="0">
            <a:scrgbClr r="0" g="0" b="0"/>
          </a:fillRef>
          <a:effectRef idx="0">
            <a:scrgbClr r="0" g="0" b="0"/>
          </a:effectRef>
          <a:fontRef idx="minor"/>
        </p:style>
      </p:sp>
      <p:sp>
        <p:nvSpPr>
          <p:cNvPr id="603" name="Line 3"/>
          <p:cNvSpPr/>
          <p:nvPr/>
        </p:nvSpPr>
        <p:spPr>
          <a:xfrm>
            <a:off x="5181480" y="5562360"/>
            <a:ext cx="762120" cy="152640"/>
          </a:xfrm>
          <a:prstGeom prst="line">
            <a:avLst/>
          </a:prstGeom>
          <a:ln w="63360">
            <a:solidFill>
              <a:schemeClr val="accent2"/>
            </a:solidFill>
            <a:round/>
          </a:ln>
        </p:spPr>
        <p:style>
          <a:lnRef idx="0">
            <a:scrgbClr r="0" g="0" b="0"/>
          </a:lnRef>
          <a:fillRef idx="0">
            <a:scrgbClr r="0" g="0" b="0"/>
          </a:fillRef>
          <a:effectRef idx="0">
            <a:scrgbClr r="0" g="0" b="0"/>
          </a:effectRef>
          <a:fontRef idx="minor"/>
        </p:style>
      </p:sp>
      <p:sp>
        <p:nvSpPr>
          <p:cNvPr id="604" name="Line 4"/>
          <p:cNvSpPr/>
          <p:nvPr/>
        </p:nvSpPr>
        <p:spPr>
          <a:xfrm flipV="1">
            <a:off x="4419360" y="5562360"/>
            <a:ext cx="685800" cy="152640"/>
          </a:xfrm>
          <a:prstGeom prst="line">
            <a:avLst/>
          </a:prstGeom>
          <a:ln w="63360">
            <a:solidFill>
              <a:schemeClr val="accent2"/>
            </a:solidFill>
            <a:round/>
          </a:ln>
        </p:spPr>
        <p:style>
          <a:lnRef idx="0">
            <a:scrgbClr r="0" g="0" b="0"/>
          </a:lnRef>
          <a:fillRef idx="0">
            <a:scrgbClr r="0" g="0" b="0"/>
          </a:fillRef>
          <a:effectRef idx="0">
            <a:scrgbClr r="0" g="0" b="0"/>
          </a:effectRef>
          <a:fontRef idx="minor"/>
        </p:style>
      </p:sp>
      <p:sp>
        <p:nvSpPr>
          <p:cNvPr id="605" name="CustomShape 5"/>
          <p:cNvSpPr/>
          <p:nvPr/>
        </p:nvSpPr>
        <p:spPr>
          <a:xfrm>
            <a:off x="6849226" y="1827063"/>
            <a:ext cx="2065095" cy="644877"/>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gn="ctr">
              <a:lnSpc>
                <a:spcPct val="100000"/>
              </a:lnSpc>
            </a:pPr>
            <a:r>
              <a:rPr lang="en-GB" sz="1800" b="1" strike="noStrike" spc="-1" dirty="0">
                <a:solidFill>
                  <a:srgbClr val="CC0000"/>
                </a:solidFill>
                <a:latin typeface="Times New Roman"/>
                <a:ea typeface="DejaVu Sans"/>
              </a:rPr>
              <a:t>87% C</a:t>
            </a:r>
            <a:r>
              <a:rPr lang="en-GB" sz="1800" b="1" strike="noStrike" spc="-1" baseline="-20000" dirty="0">
                <a:solidFill>
                  <a:srgbClr val="CC0000"/>
                </a:solidFill>
                <a:latin typeface="Times New Roman"/>
                <a:ea typeface="DejaVu Sans"/>
              </a:rPr>
              <a:t>5</a:t>
            </a:r>
            <a:r>
              <a:rPr lang="en-GB" sz="1800" b="1" strike="noStrike" spc="-1" dirty="0">
                <a:solidFill>
                  <a:srgbClr val="CC0000"/>
                </a:solidFill>
                <a:latin typeface="Times New Roman"/>
                <a:ea typeface="DejaVu Sans"/>
              </a:rPr>
              <a:t>F</a:t>
            </a:r>
            <a:r>
              <a:rPr lang="en-GB" sz="1800" b="1" strike="noStrike" spc="-1" baseline="-20000" dirty="0">
                <a:solidFill>
                  <a:srgbClr val="CC0000"/>
                </a:solidFill>
                <a:latin typeface="Times New Roman"/>
                <a:ea typeface="DejaVu Sans"/>
              </a:rPr>
              <a:t>12</a:t>
            </a:r>
            <a:r>
              <a:rPr lang="en-GB" sz="1800" b="1" strike="noStrike" spc="-1" dirty="0">
                <a:solidFill>
                  <a:srgbClr val="CC0000"/>
                </a:solidFill>
                <a:latin typeface="Times New Roman"/>
                <a:ea typeface="DejaVu Sans"/>
              </a:rPr>
              <a:t>/13%N</a:t>
            </a:r>
            <a:r>
              <a:rPr lang="en-GB" sz="1800" b="1" strike="noStrike" spc="-1" baseline="-20000" dirty="0">
                <a:solidFill>
                  <a:srgbClr val="CC0000"/>
                </a:solidFill>
                <a:latin typeface="Times New Roman"/>
                <a:ea typeface="DejaVu Sans"/>
              </a:rPr>
              <a:t>2</a:t>
            </a:r>
            <a:r>
              <a:rPr lang="en-GB" sz="1800" b="1" strike="noStrike" spc="-1" dirty="0">
                <a:solidFill>
                  <a:srgbClr val="CC0000"/>
                </a:solidFill>
                <a:latin typeface="Times New Roman"/>
                <a:ea typeface="DejaVu Sans"/>
              </a:rPr>
              <a:t> </a:t>
            </a:r>
          </a:p>
          <a:p>
            <a:pPr algn="ctr">
              <a:lnSpc>
                <a:spcPct val="100000"/>
              </a:lnSpc>
            </a:pPr>
            <a:r>
              <a:rPr lang="en-GB" sz="1800" b="1" strike="noStrike" spc="-1" dirty="0">
                <a:solidFill>
                  <a:srgbClr val="CC0000"/>
                </a:solidFill>
                <a:latin typeface="Times New Roman"/>
                <a:ea typeface="DejaVu Sans"/>
              </a:rPr>
              <a:t>gas radiator </a:t>
            </a:r>
            <a:endParaRPr lang="en-GB" sz="1800" b="0" strike="noStrike" spc="-1" dirty="0">
              <a:latin typeface="Arial"/>
            </a:endParaRPr>
          </a:p>
        </p:txBody>
      </p:sp>
      <p:grpSp>
        <p:nvGrpSpPr>
          <p:cNvPr id="606" name="Group 6"/>
          <p:cNvGrpSpPr/>
          <p:nvPr/>
        </p:nvGrpSpPr>
        <p:grpSpPr>
          <a:xfrm>
            <a:off x="5105520" y="3656160"/>
            <a:ext cx="3700800" cy="456120"/>
            <a:chOff x="5105520" y="3656160"/>
            <a:chExt cx="3700800" cy="456120"/>
          </a:xfrm>
        </p:grpSpPr>
        <p:sp>
          <p:nvSpPr>
            <p:cNvPr id="607" name="CustomShape 7"/>
            <p:cNvSpPr/>
            <p:nvPr/>
          </p:nvSpPr>
          <p:spPr>
            <a:xfrm>
              <a:off x="6031440" y="3656160"/>
              <a:ext cx="2774880" cy="4561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2400" b="0" strike="noStrike" spc="-1" dirty="0">
                  <a:solidFill>
                    <a:srgbClr val="009900"/>
                  </a:solidFill>
                  <a:latin typeface="Times New Roman"/>
                  <a:ea typeface="DejaVu Sans"/>
                </a:rPr>
                <a:t>       Sonar transducer</a:t>
              </a:r>
              <a:endParaRPr lang="en-GB" sz="2400" b="0" strike="noStrike" spc="-1" dirty="0">
                <a:latin typeface="Arial"/>
              </a:endParaRPr>
            </a:p>
          </p:txBody>
        </p:sp>
        <p:pic>
          <p:nvPicPr>
            <p:cNvPr id="608" name="Picture 21"/>
            <p:cNvPicPr/>
            <p:nvPr/>
          </p:nvPicPr>
          <p:blipFill>
            <a:blip r:embed="rId3"/>
            <a:srcRect l="18943" t="18943" r="19677" b="19677"/>
            <a:stretch/>
          </p:blipFill>
          <p:spPr>
            <a:xfrm>
              <a:off x="5105520" y="3884760"/>
              <a:ext cx="151920" cy="152280"/>
            </a:xfrm>
            <a:prstGeom prst="rect">
              <a:avLst/>
            </a:prstGeom>
            <a:ln>
              <a:noFill/>
            </a:ln>
          </p:spPr>
        </p:pic>
      </p:grpSp>
      <p:pic>
        <p:nvPicPr>
          <p:cNvPr id="609" name="Picture 21"/>
          <p:cNvPicPr/>
          <p:nvPr/>
        </p:nvPicPr>
        <p:blipFill>
          <a:blip r:embed="rId4"/>
          <a:srcRect l="18943" t="19677" r="19677" b="18943"/>
          <a:stretch/>
        </p:blipFill>
        <p:spPr>
          <a:xfrm>
            <a:off x="6705720" y="914400"/>
            <a:ext cx="151920" cy="151920"/>
          </a:xfrm>
          <a:prstGeom prst="rect">
            <a:avLst/>
          </a:prstGeom>
          <a:ln>
            <a:noFill/>
          </a:ln>
        </p:spPr>
      </p:pic>
      <p:pic>
        <p:nvPicPr>
          <p:cNvPr id="610" name="Picture 21"/>
          <p:cNvPicPr/>
          <p:nvPr/>
        </p:nvPicPr>
        <p:blipFill>
          <a:blip r:embed="rId4"/>
          <a:srcRect l="18943" t="19677" r="19677" b="18943"/>
          <a:stretch/>
        </p:blipFill>
        <p:spPr>
          <a:xfrm>
            <a:off x="2057400" y="939960"/>
            <a:ext cx="151920" cy="151920"/>
          </a:xfrm>
          <a:prstGeom prst="rect">
            <a:avLst/>
          </a:prstGeom>
          <a:ln>
            <a:noFill/>
          </a:ln>
        </p:spPr>
      </p:pic>
      <p:sp>
        <p:nvSpPr>
          <p:cNvPr id="611" name="CustomShape 8"/>
          <p:cNvSpPr/>
          <p:nvPr/>
        </p:nvSpPr>
        <p:spPr>
          <a:xfrm>
            <a:off x="2590920" y="990720"/>
            <a:ext cx="552240" cy="360"/>
          </a:xfrm>
          <a:custGeom>
            <a:avLst/>
            <a:gdLst/>
            <a:ahLst/>
            <a:cxnLst/>
            <a:rect l="l" t="t" r="r" b="b"/>
            <a:pathLst>
              <a:path w="21600" h="21600">
                <a:moveTo>
                  <a:pt x="0" y="0"/>
                </a:moveTo>
                <a:lnTo>
                  <a:pt x="21600" y="21600"/>
                </a:lnTo>
              </a:path>
            </a:pathLst>
          </a:custGeom>
          <a:noFill/>
          <a:ln w="73080">
            <a:solidFill>
              <a:srgbClr val="00B050"/>
            </a:solidFill>
            <a:round/>
            <a:tailEnd type="triangle" w="med" len="med"/>
          </a:ln>
        </p:spPr>
        <p:style>
          <a:lnRef idx="1">
            <a:schemeClr val="accent1"/>
          </a:lnRef>
          <a:fillRef idx="0">
            <a:schemeClr val="accent1"/>
          </a:fillRef>
          <a:effectRef idx="0">
            <a:schemeClr val="accent1"/>
          </a:effectRef>
          <a:fontRef idx="minor"/>
        </p:style>
      </p:sp>
      <p:sp>
        <p:nvSpPr>
          <p:cNvPr id="612" name="CustomShape 9"/>
          <p:cNvSpPr/>
          <p:nvPr/>
        </p:nvSpPr>
        <p:spPr>
          <a:xfrm>
            <a:off x="4137120" y="979560"/>
            <a:ext cx="552240" cy="360"/>
          </a:xfrm>
          <a:custGeom>
            <a:avLst/>
            <a:gdLst/>
            <a:ahLst/>
            <a:cxnLst/>
            <a:rect l="l" t="t" r="r" b="b"/>
            <a:pathLst>
              <a:path w="21600" h="21600">
                <a:moveTo>
                  <a:pt x="0" y="0"/>
                </a:moveTo>
                <a:lnTo>
                  <a:pt x="21600" y="21600"/>
                </a:lnTo>
              </a:path>
            </a:pathLst>
          </a:custGeom>
          <a:noFill/>
          <a:ln w="73080">
            <a:solidFill>
              <a:srgbClr val="00B050"/>
            </a:solidFill>
            <a:round/>
            <a:tailEnd type="triangle" w="med" len="med"/>
          </a:ln>
        </p:spPr>
        <p:style>
          <a:lnRef idx="1">
            <a:schemeClr val="accent1"/>
          </a:lnRef>
          <a:fillRef idx="0">
            <a:schemeClr val="accent1"/>
          </a:fillRef>
          <a:effectRef idx="0">
            <a:schemeClr val="accent1"/>
          </a:effectRef>
          <a:fontRef idx="minor"/>
        </p:style>
      </p:sp>
      <p:sp>
        <p:nvSpPr>
          <p:cNvPr id="613" name="CustomShape 10"/>
          <p:cNvSpPr/>
          <p:nvPr/>
        </p:nvSpPr>
        <p:spPr>
          <a:xfrm>
            <a:off x="5562720" y="979560"/>
            <a:ext cx="552240" cy="360"/>
          </a:xfrm>
          <a:custGeom>
            <a:avLst/>
            <a:gdLst/>
            <a:ahLst/>
            <a:cxnLst/>
            <a:rect l="l" t="t" r="r" b="b"/>
            <a:pathLst>
              <a:path w="21600" h="21600">
                <a:moveTo>
                  <a:pt x="0" y="0"/>
                </a:moveTo>
                <a:lnTo>
                  <a:pt x="21600" y="21600"/>
                </a:lnTo>
              </a:path>
            </a:pathLst>
          </a:custGeom>
          <a:noFill/>
          <a:ln w="73080">
            <a:solidFill>
              <a:srgbClr val="00B050"/>
            </a:solidFill>
            <a:round/>
            <a:tailEnd type="triangle" w="med" len="med"/>
          </a:ln>
        </p:spPr>
        <p:style>
          <a:lnRef idx="1">
            <a:schemeClr val="accent1"/>
          </a:lnRef>
          <a:fillRef idx="0">
            <a:schemeClr val="accent1"/>
          </a:fillRef>
          <a:effectRef idx="0">
            <a:schemeClr val="accent1"/>
          </a:effectRef>
          <a:fontRef idx="minor"/>
        </p:style>
      </p:sp>
      <p:pic>
        <p:nvPicPr>
          <p:cNvPr id="18" name="Espace réservé pour une image  4" descr="A sonar-based technique for the ratiometric determination of binary gas mixtures - ScienceDirect"/>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a:xfrm>
            <a:off x="3267252" y="711449"/>
            <a:ext cx="5695416" cy="5703659"/>
          </a:xfrm>
          <a:prstGeom prst="rect">
            <a:avLst/>
          </a:prstGeom>
        </p:spPr>
      </p:pic>
      <p:grpSp>
        <p:nvGrpSpPr>
          <p:cNvPr id="2" name="Groupe 1"/>
          <p:cNvGrpSpPr/>
          <p:nvPr/>
        </p:nvGrpSpPr>
        <p:grpSpPr>
          <a:xfrm>
            <a:off x="491745" y="4347719"/>
            <a:ext cx="2571170" cy="2196881"/>
            <a:chOff x="491745" y="4347719"/>
            <a:chExt cx="2571170" cy="2196881"/>
          </a:xfrm>
        </p:grpSpPr>
        <p:grpSp>
          <p:nvGrpSpPr>
            <p:cNvPr id="21" name="Groupe 20"/>
            <p:cNvGrpSpPr/>
            <p:nvPr/>
          </p:nvGrpSpPr>
          <p:grpSpPr>
            <a:xfrm>
              <a:off x="938156" y="4347719"/>
              <a:ext cx="2124759" cy="2196881"/>
              <a:chOff x="2349528" y="735980"/>
              <a:chExt cx="4280324" cy="4360218"/>
            </a:xfrm>
          </p:grpSpPr>
          <p:pic>
            <p:nvPicPr>
              <p:cNvPr id="22" name="Picture 2"/>
              <p:cNvPicPr/>
              <p:nvPr/>
            </p:nvPicPr>
            <p:blipFill rotWithShape="1">
              <a:blip r:embed="rId2"/>
              <a:srcRect l="37982" t="56297" r="17730" b="11297"/>
              <a:stretch/>
            </p:blipFill>
            <p:spPr>
              <a:xfrm>
                <a:off x="3744712" y="735980"/>
                <a:ext cx="1674782" cy="1260089"/>
              </a:xfrm>
              <a:prstGeom prst="rect">
                <a:avLst/>
              </a:prstGeom>
              <a:ln>
                <a:noFill/>
              </a:ln>
            </p:spPr>
          </p:pic>
          <p:pic>
            <p:nvPicPr>
              <p:cNvPr id="23" name="Picture 2"/>
              <p:cNvPicPr/>
              <p:nvPr/>
            </p:nvPicPr>
            <p:blipFill rotWithShape="1">
              <a:blip r:embed="rId2"/>
              <a:srcRect l="37982" t="56297" r="17730" b="11297"/>
              <a:stretch/>
            </p:blipFill>
            <p:spPr>
              <a:xfrm rot="2560396">
                <a:off x="4700001" y="1159245"/>
                <a:ext cx="1674782" cy="1260089"/>
              </a:xfrm>
              <a:prstGeom prst="rect">
                <a:avLst/>
              </a:prstGeom>
              <a:ln>
                <a:noFill/>
              </a:ln>
            </p:spPr>
          </p:pic>
          <p:pic>
            <p:nvPicPr>
              <p:cNvPr id="24" name="Picture 2"/>
              <p:cNvPicPr/>
              <p:nvPr/>
            </p:nvPicPr>
            <p:blipFill rotWithShape="1">
              <a:blip r:embed="rId2"/>
              <a:srcRect l="37982" t="56297" r="17730" b="11297"/>
              <a:stretch/>
            </p:blipFill>
            <p:spPr>
              <a:xfrm rot="4936679">
                <a:off x="5162417" y="2125666"/>
                <a:ext cx="1674782" cy="1260089"/>
              </a:xfrm>
              <a:prstGeom prst="rect">
                <a:avLst/>
              </a:prstGeom>
              <a:ln>
                <a:noFill/>
              </a:ln>
            </p:spPr>
          </p:pic>
          <p:pic>
            <p:nvPicPr>
              <p:cNvPr id="25" name="Picture 2"/>
              <p:cNvPicPr/>
              <p:nvPr/>
            </p:nvPicPr>
            <p:blipFill rotWithShape="1">
              <a:blip r:embed="rId2"/>
              <a:srcRect l="37982" t="56297" r="17730" b="11297"/>
              <a:stretch/>
            </p:blipFill>
            <p:spPr>
              <a:xfrm rot="7327462">
                <a:off x="4903740" y="3169881"/>
                <a:ext cx="1674782" cy="1260089"/>
              </a:xfrm>
              <a:prstGeom prst="rect">
                <a:avLst/>
              </a:prstGeom>
              <a:ln>
                <a:noFill/>
              </a:ln>
            </p:spPr>
          </p:pic>
          <p:pic>
            <p:nvPicPr>
              <p:cNvPr id="26" name="Picture 2"/>
              <p:cNvPicPr/>
              <p:nvPr/>
            </p:nvPicPr>
            <p:blipFill rotWithShape="1">
              <a:blip r:embed="rId2"/>
              <a:srcRect l="37982" t="56297" r="17730" b="11297"/>
              <a:stretch/>
            </p:blipFill>
            <p:spPr>
              <a:xfrm rot="9805948">
                <a:off x="3980621" y="3836109"/>
                <a:ext cx="1674782" cy="1260089"/>
              </a:xfrm>
              <a:prstGeom prst="rect">
                <a:avLst/>
              </a:prstGeom>
              <a:ln>
                <a:noFill/>
              </a:ln>
            </p:spPr>
          </p:pic>
          <p:pic>
            <p:nvPicPr>
              <p:cNvPr id="27" name="Picture 2"/>
              <p:cNvPicPr/>
              <p:nvPr/>
            </p:nvPicPr>
            <p:blipFill rotWithShape="1">
              <a:blip r:embed="rId2"/>
              <a:srcRect l="37982" t="56297" r="17730" b="11297"/>
              <a:stretch/>
            </p:blipFill>
            <p:spPr>
              <a:xfrm rot="9641168">
                <a:off x="4010709" y="3812798"/>
                <a:ext cx="1756619" cy="1231056"/>
              </a:xfrm>
              <a:prstGeom prst="rect">
                <a:avLst/>
              </a:prstGeom>
              <a:ln>
                <a:noFill/>
              </a:ln>
            </p:spPr>
          </p:pic>
          <p:pic>
            <p:nvPicPr>
              <p:cNvPr id="28" name="Picture 2"/>
              <p:cNvPicPr/>
              <p:nvPr/>
            </p:nvPicPr>
            <p:blipFill rotWithShape="1">
              <a:blip r:embed="rId2"/>
              <a:srcRect l="37982" t="56297" r="17730" b="11297"/>
              <a:stretch/>
            </p:blipFill>
            <p:spPr>
              <a:xfrm rot="12201564">
                <a:off x="2960333" y="3731692"/>
                <a:ext cx="1756619" cy="1231056"/>
              </a:xfrm>
              <a:prstGeom prst="rect">
                <a:avLst/>
              </a:prstGeom>
              <a:ln>
                <a:noFill/>
              </a:ln>
            </p:spPr>
          </p:pic>
          <p:pic>
            <p:nvPicPr>
              <p:cNvPr id="29" name="Picture 2"/>
              <p:cNvPicPr/>
              <p:nvPr/>
            </p:nvPicPr>
            <p:blipFill rotWithShape="1">
              <a:blip r:embed="rId2"/>
              <a:srcRect l="37982" t="56297" r="17730" b="11297"/>
              <a:stretch/>
            </p:blipFill>
            <p:spPr>
              <a:xfrm rot="14577847">
                <a:off x="2286647" y="2915009"/>
                <a:ext cx="1636194" cy="1321662"/>
              </a:xfrm>
              <a:prstGeom prst="rect">
                <a:avLst/>
              </a:prstGeom>
              <a:ln>
                <a:noFill/>
              </a:ln>
            </p:spPr>
          </p:pic>
          <p:pic>
            <p:nvPicPr>
              <p:cNvPr id="30" name="Picture 2"/>
              <p:cNvPicPr/>
              <p:nvPr/>
            </p:nvPicPr>
            <p:blipFill rotWithShape="1">
              <a:blip r:embed="rId2"/>
              <a:srcRect l="37982" t="56297" r="17730" b="11297"/>
              <a:stretch/>
            </p:blipFill>
            <p:spPr>
              <a:xfrm rot="16968630">
                <a:off x="2192262" y="1932063"/>
                <a:ext cx="1636194" cy="1321662"/>
              </a:xfrm>
              <a:prstGeom prst="rect">
                <a:avLst/>
              </a:prstGeom>
              <a:ln>
                <a:noFill/>
              </a:ln>
            </p:spPr>
          </p:pic>
          <p:pic>
            <p:nvPicPr>
              <p:cNvPr id="31" name="Picture 2"/>
              <p:cNvPicPr/>
              <p:nvPr/>
            </p:nvPicPr>
            <p:blipFill rotWithShape="1">
              <a:blip r:embed="rId2"/>
              <a:srcRect l="37982" t="56297" r="17730" b="11297"/>
              <a:stretch/>
            </p:blipFill>
            <p:spPr>
              <a:xfrm rot="19447116">
                <a:off x="2775478" y="1036389"/>
                <a:ext cx="1756619" cy="1231056"/>
              </a:xfrm>
              <a:prstGeom prst="rect">
                <a:avLst/>
              </a:prstGeom>
              <a:ln>
                <a:noFill/>
              </a:ln>
            </p:spPr>
          </p:pic>
        </p:grpSp>
        <p:pic>
          <p:nvPicPr>
            <p:cNvPr id="32" name="Picture 21"/>
            <p:cNvPicPr/>
            <p:nvPr/>
          </p:nvPicPr>
          <p:blipFill>
            <a:blip r:embed="rId4"/>
            <a:srcRect l="18943" t="19677" r="19677" b="18943"/>
            <a:stretch/>
          </p:blipFill>
          <p:spPr>
            <a:xfrm flipH="1" flipV="1">
              <a:off x="1977583" y="4354434"/>
              <a:ext cx="137652" cy="135940"/>
            </a:xfrm>
            <a:prstGeom prst="rect">
              <a:avLst/>
            </a:prstGeom>
            <a:ln>
              <a:noFill/>
            </a:ln>
          </p:spPr>
        </p:pic>
        <p:pic>
          <p:nvPicPr>
            <p:cNvPr id="33" name="Picture 21"/>
            <p:cNvPicPr/>
            <p:nvPr/>
          </p:nvPicPr>
          <p:blipFill>
            <a:blip r:embed="rId4"/>
            <a:srcRect l="18943" t="19677" r="19677" b="18943"/>
            <a:stretch/>
          </p:blipFill>
          <p:spPr>
            <a:xfrm flipH="1" flipV="1">
              <a:off x="2903757" y="5419568"/>
              <a:ext cx="137652" cy="135940"/>
            </a:xfrm>
            <a:prstGeom prst="rect">
              <a:avLst/>
            </a:prstGeom>
            <a:ln>
              <a:noFill/>
            </a:ln>
          </p:spPr>
        </p:pic>
        <p:pic>
          <p:nvPicPr>
            <p:cNvPr id="34" name="Picture 21"/>
            <p:cNvPicPr/>
            <p:nvPr/>
          </p:nvPicPr>
          <p:blipFill>
            <a:blip r:embed="rId4"/>
            <a:srcRect l="18943" t="19677" r="19677" b="18943"/>
            <a:stretch/>
          </p:blipFill>
          <p:spPr>
            <a:xfrm flipH="1" flipV="1">
              <a:off x="1930997" y="6403728"/>
              <a:ext cx="137652" cy="135940"/>
            </a:xfrm>
            <a:prstGeom prst="rect">
              <a:avLst/>
            </a:prstGeom>
            <a:ln>
              <a:noFill/>
            </a:ln>
          </p:spPr>
        </p:pic>
        <p:sp>
          <p:nvSpPr>
            <p:cNvPr id="36" name="CustomShape 7"/>
            <p:cNvSpPr/>
            <p:nvPr/>
          </p:nvSpPr>
          <p:spPr>
            <a:xfrm>
              <a:off x="491745" y="4521734"/>
              <a:ext cx="1925825" cy="829543"/>
            </a:xfrm>
            <a:prstGeom prst="rect">
              <a:avLst/>
            </a:prstGeom>
            <a:solidFill>
              <a:srgbClr val="FFFFFF">
                <a:alpha val="59000"/>
              </a:srgbClr>
            </a:solid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gn="ctr">
                <a:lnSpc>
                  <a:spcPct val="100000"/>
                </a:lnSpc>
              </a:pPr>
              <a:r>
                <a:rPr lang="en-GB" sz="1600" spc="-1" dirty="0">
                  <a:solidFill>
                    <a:srgbClr val="009900"/>
                  </a:solidFill>
                  <a:latin typeface="Times New Roman"/>
                  <a:ea typeface="DejaVu Sans"/>
                </a:rPr>
                <a:t>6</a:t>
              </a:r>
              <a:r>
                <a:rPr lang="en-GB" sz="1600" b="0" strike="noStrike" spc="-1" dirty="0">
                  <a:solidFill>
                    <a:srgbClr val="009900"/>
                  </a:solidFill>
                  <a:latin typeface="Times New Roman"/>
                  <a:ea typeface="DejaVu Sans"/>
                </a:rPr>
                <a:t> transducer pairs</a:t>
              </a:r>
            </a:p>
            <a:p>
              <a:pPr algn="ctr">
                <a:lnSpc>
                  <a:spcPct val="100000"/>
                </a:lnSpc>
              </a:pPr>
              <a:r>
                <a:rPr lang="en-GB" sz="1600" spc="-1" dirty="0">
                  <a:solidFill>
                    <a:srgbClr val="009900"/>
                  </a:solidFill>
                  <a:latin typeface="Times New Roman"/>
                  <a:ea typeface="DejaVu Sans"/>
                </a:rPr>
                <a:t>@ 3 different heights</a:t>
              </a:r>
            </a:p>
            <a:p>
              <a:pPr algn="ctr">
                <a:lnSpc>
                  <a:spcPct val="100000"/>
                </a:lnSpc>
              </a:pPr>
              <a:r>
                <a:rPr lang="en-GB" sz="1600" b="0" strike="noStrike" spc="-1" dirty="0">
                  <a:solidFill>
                    <a:srgbClr val="009900"/>
                  </a:solidFill>
                  <a:latin typeface="Times New Roman"/>
                  <a:ea typeface="DejaVu Sans"/>
                </a:rPr>
                <a:t>(hydrostatics)</a:t>
              </a:r>
              <a:endParaRPr lang="en-GB" sz="1600" b="0" strike="noStrike" spc="-1" dirty="0">
                <a:latin typeface="Arial"/>
              </a:endParaRPr>
            </a:p>
          </p:txBody>
        </p:sp>
      </p:grpSp>
      <p:sp>
        <p:nvSpPr>
          <p:cNvPr id="37"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23</a:t>
            </a:fld>
            <a:endParaRPr lang="en-GB" sz="1200" b="0" strike="noStrike" spc="-1" dirty="0">
              <a:latin typeface="Arial"/>
            </a:endParaRPr>
          </a:p>
        </p:txBody>
      </p:sp>
      <p:sp>
        <p:nvSpPr>
          <p:cNvPr id="35" name="CustomShape 2">
            <a:extLst>
              <a:ext uri="{FF2B5EF4-FFF2-40B4-BE49-F238E27FC236}">
                <a16:creationId xmlns:a16="http://schemas.microsoft.com/office/drawing/2014/main" id="{C8333838-2DED-410E-90D6-49D5D2F0D179}"/>
              </a:ext>
            </a:extLst>
          </p:cNvPr>
          <p:cNvSpPr txBox="1">
            <a:spLocks/>
          </p:cNvSpPr>
          <p:nvPr/>
        </p:nvSpPr>
        <p:spPr>
          <a:xfrm>
            <a:off x="2114065" y="6473688"/>
            <a:ext cx="5415740" cy="306323"/>
          </a:xfrm>
          <a:prstGeom prst="rect">
            <a:avLst/>
          </a:prstGeom>
        </p:spPr>
        <p:style>
          <a:lnRef idx="0">
            <a:scrgbClr r="0" g="0" b="0"/>
          </a:lnRef>
          <a:fillRef idx="0">
            <a:scrgbClr r="0" g="0" b="0"/>
          </a:fillRef>
          <a:effectRef idx="0">
            <a:scrgbClr r="0" g="0" b="0"/>
          </a:effectRef>
          <a:fontRef idx="minor"/>
        </p:style>
        <p:txBody>
          <a:bodyPr wrap="square" lIns="90000" tIns="45000" rIns="90000" bIns="4500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t>DRD4 Collaboration Meeting, WG-2: CERN Oct 21-25 2024</a:t>
            </a:r>
          </a:p>
        </p:txBody>
      </p:sp>
    </p:spTree>
    <p:extLst>
      <p:ext uri="{BB962C8B-B14F-4D97-AF65-F5344CB8AC3E}">
        <p14:creationId xmlns:p14="http://schemas.microsoft.com/office/powerpoint/2010/main" val="1726828022"/>
      </p:ext>
    </p:extLst>
  </p:cSld>
  <p:clrMapOvr>
    <a:masterClrMapping/>
  </p:clrMapOvr>
  <p:timing>
    <p:tnLst>
      <p:par>
        <p:cTn id="1" dur="indefinite" restart="never" nodeType="tmRoot">
          <p:childTnLst>
            <p:seq>
              <p:cTn id="2" dur="indefinite" nodeType="mainSeq">
                <p:childTnLst>
                  <p:par>
                    <p:cTn id="3" fill="hold" nodeType="clickEffect">
                      <p:stCondLst>
                        <p:cond delay="indefinite"/>
                      </p:stCondLst>
                      <p:childTnLst>
                        <p:par>
                          <p:cTn id="4" fill="hold" nodeType="withEffect">
                            <p:stCondLst>
                              <p:cond delay="0"/>
                            </p:stCondLst>
                            <p:childTnLst>
                              <p:par>
                                <p:cTn id="5" presetID="2" presetClass="entr" presetSubtype="2" fill="hold" nodeType="clickEffect">
                                  <p:stCondLst>
                                    <p:cond delay="0"/>
                                  </p:stCondLst>
                                  <p:childTnLst>
                                    <p:set>
                                      <p:cBhvr>
                                        <p:cTn id="6" dur="1" fill="hold">
                                          <p:stCondLst>
                                            <p:cond delay="0"/>
                                          </p:stCondLst>
                                        </p:cTn>
                                        <p:tgtEl>
                                          <p:spTgt spid="606"/>
                                        </p:tgtEl>
                                        <p:attrNameLst>
                                          <p:attrName>style.visibility</p:attrName>
                                        </p:attrNameLst>
                                      </p:cBhvr>
                                      <p:to>
                                        <p:strVal val="visible"/>
                                      </p:to>
                                    </p:set>
                                    <p:anim calcmode="lin" valueType="num">
                                      <p:cBhvr additive="repl">
                                        <p:cTn id="7" dur="500" fill="hold"/>
                                        <p:tgtEl>
                                          <p:spTgt spid="606"/>
                                        </p:tgtEl>
                                        <p:attrNameLst>
                                          <p:attrName>ppt_x</p:attrName>
                                        </p:attrNameLst>
                                      </p:cBhvr>
                                      <p:tavLst>
                                        <p:tav tm="0">
                                          <p:val>
                                            <p:strVal val="1+#ppt_w/2"/>
                                          </p:val>
                                        </p:tav>
                                        <p:tav tm="100000">
                                          <p:val>
                                            <p:strVal val="#ppt_x"/>
                                          </p:val>
                                        </p:tav>
                                      </p:tavLst>
                                    </p:anim>
                                    <p:anim calcmode="lin" valueType="num">
                                      <p:cBhvr additive="repl">
                                        <p:cTn id="8" dur="500" fill="hold"/>
                                        <p:tgtEl>
                                          <p:spTgt spid="606"/>
                                        </p:tgtEl>
                                        <p:attrNameLst>
                                          <p:attrName>ppt_y</p:attrName>
                                        </p:attrNameLst>
                                      </p:cBhvr>
                                      <p:tavLst>
                                        <p:tav tm="0">
                                          <p:val>
                                            <p:strVal val="#ppt_y"/>
                                          </p:val>
                                        </p:tav>
                                        <p:tav tm="100000">
                                          <p:val>
                                            <p:strVal val="#ppt_y"/>
                                          </p:val>
                                        </p:tav>
                                      </p:tavLst>
                                    </p:anim>
                                  </p:childTnLst>
                                </p:cTn>
                              </p:par>
                            </p:childTnLst>
                          </p:cTn>
                        </p:par>
                      </p:childTnLst>
                    </p:cTn>
                  </p:par>
                  <p:par>
                    <p:cTn id="9" fill="hold" nodeType="clickEffect">
                      <p:stCondLst>
                        <p:cond delay="indefinite"/>
                      </p:stCondLst>
                      <p:childTnLst>
                        <p:par>
                          <p:cTn id="10" fill="hold" nodeType="withEffect">
                            <p:stCondLst>
                              <p:cond delay="0"/>
                            </p:stCondLst>
                            <p:childTnLst>
                              <p:par>
                                <p:cTn id="11" presetID="2" presetClass="entr" presetSubtype="2" fill="hold" nodeType="clickEffect">
                                  <p:stCondLst>
                                    <p:cond delay="0"/>
                                  </p:stCondLst>
                                  <p:childTnLst>
                                    <p:set>
                                      <p:cBhvr>
                                        <p:cTn id="12" dur="1" fill="hold">
                                          <p:stCondLst>
                                            <p:cond delay="0"/>
                                          </p:stCondLst>
                                        </p:cTn>
                                        <p:tgtEl>
                                          <p:spTgt spid="609"/>
                                        </p:tgtEl>
                                        <p:attrNameLst>
                                          <p:attrName>style.visibility</p:attrName>
                                        </p:attrNameLst>
                                      </p:cBhvr>
                                      <p:to>
                                        <p:strVal val="visible"/>
                                      </p:to>
                                    </p:set>
                                    <p:anim calcmode="lin" valueType="num">
                                      <p:cBhvr additive="repl">
                                        <p:cTn id="13" dur="500" fill="hold"/>
                                        <p:tgtEl>
                                          <p:spTgt spid="609"/>
                                        </p:tgtEl>
                                        <p:attrNameLst>
                                          <p:attrName>ppt_x</p:attrName>
                                        </p:attrNameLst>
                                      </p:cBhvr>
                                      <p:tavLst>
                                        <p:tav tm="0">
                                          <p:val>
                                            <p:strVal val="1+#ppt_w/2"/>
                                          </p:val>
                                        </p:tav>
                                        <p:tav tm="100000">
                                          <p:val>
                                            <p:strVal val="#ppt_x"/>
                                          </p:val>
                                        </p:tav>
                                      </p:tavLst>
                                    </p:anim>
                                    <p:anim calcmode="lin" valueType="num">
                                      <p:cBhvr additive="repl">
                                        <p:cTn id="14" dur="500" fill="hold"/>
                                        <p:tgtEl>
                                          <p:spTgt spid="609"/>
                                        </p:tgtEl>
                                        <p:attrNameLst>
                                          <p:attrName>ppt_y</p:attrName>
                                        </p:attrNameLst>
                                      </p:cBhvr>
                                      <p:tavLst>
                                        <p:tav tm="0">
                                          <p:val>
                                            <p:strVal val="#ppt_y"/>
                                          </p:val>
                                        </p:tav>
                                        <p:tav tm="100000">
                                          <p:val>
                                            <p:strVal val="#ppt_y"/>
                                          </p:val>
                                        </p:tav>
                                      </p:tavLst>
                                    </p:anim>
                                  </p:childTnLst>
                                </p:cTn>
                              </p:par>
                              <p:par>
                                <p:cTn id="15" presetID="2" presetClass="entr" presetSubtype="8" fill="hold" nodeType="withEffect">
                                  <p:stCondLst>
                                    <p:cond delay="0"/>
                                  </p:stCondLst>
                                  <p:childTnLst>
                                    <p:set>
                                      <p:cBhvr>
                                        <p:cTn id="16" dur="1" fill="hold">
                                          <p:stCondLst>
                                            <p:cond delay="0"/>
                                          </p:stCondLst>
                                        </p:cTn>
                                        <p:tgtEl>
                                          <p:spTgt spid="610"/>
                                        </p:tgtEl>
                                        <p:attrNameLst>
                                          <p:attrName>style.visibility</p:attrName>
                                        </p:attrNameLst>
                                      </p:cBhvr>
                                      <p:to>
                                        <p:strVal val="visible"/>
                                      </p:to>
                                    </p:set>
                                    <p:anim calcmode="lin" valueType="num">
                                      <p:cBhvr additive="repl">
                                        <p:cTn id="17" dur="500" fill="hold"/>
                                        <p:tgtEl>
                                          <p:spTgt spid="610"/>
                                        </p:tgtEl>
                                        <p:attrNameLst>
                                          <p:attrName>ppt_x</p:attrName>
                                        </p:attrNameLst>
                                      </p:cBhvr>
                                      <p:tavLst>
                                        <p:tav tm="0">
                                          <p:val>
                                            <p:strVal val="0-#ppt_w/2"/>
                                          </p:val>
                                        </p:tav>
                                        <p:tav tm="100000">
                                          <p:val>
                                            <p:strVal val="#ppt_x"/>
                                          </p:val>
                                        </p:tav>
                                      </p:tavLst>
                                    </p:anim>
                                    <p:anim calcmode="lin" valueType="num">
                                      <p:cBhvr additive="repl">
                                        <p:cTn id="18" dur="500" fill="hold"/>
                                        <p:tgtEl>
                                          <p:spTgt spid="610"/>
                                        </p:tgtEl>
                                        <p:attrNameLst>
                                          <p:attrName>ppt_y</p:attrName>
                                        </p:attrNameLst>
                                      </p:cBhvr>
                                      <p:tavLst>
                                        <p:tav tm="0">
                                          <p:val>
                                            <p:strVal val="#ppt_y"/>
                                          </p:val>
                                        </p:tav>
                                        <p:tav tm="100000">
                                          <p:val>
                                            <p:strVal val="#ppt_y"/>
                                          </p:val>
                                        </p:tav>
                                      </p:tavLst>
                                    </p:anim>
                                  </p:childTnLst>
                                </p:cTn>
                              </p:par>
                            </p:childTnLst>
                          </p:cTn>
                        </p:par>
                      </p:childTnLst>
                    </p:cTn>
                  </p:par>
                  <p:par>
                    <p:cTn id="19" fill="hold" nodeType="clickEffect">
                      <p:stCondLst>
                        <p:cond delay="indefinite"/>
                      </p:stCondLst>
                      <p:childTnLst>
                        <p:par>
                          <p:cTn id="20" fill="hold" nodeType="withEffect">
                            <p:stCondLst>
                              <p:cond delay="0"/>
                            </p:stCondLst>
                            <p:childTnLst>
                              <p:par>
                                <p:cTn id="21" presetID="1" presetClass="entr" fill="hold" nodeType="clickEffect">
                                  <p:stCondLst>
                                    <p:cond delay="0"/>
                                  </p:stCondLst>
                                  <p:childTnLst>
                                    <p:set>
                                      <p:cBhvr>
                                        <p:cTn id="22" dur="1" fill="hold">
                                          <p:stCondLst>
                                            <p:cond delay="0"/>
                                          </p:stCondLst>
                                        </p:cTn>
                                        <p:tgtEl>
                                          <p:spTgt spid="611"/>
                                        </p:tgtEl>
                                        <p:attrNameLst>
                                          <p:attrName>style.visibility</p:attrName>
                                        </p:attrNameLst>
                                      </p:cBhvr>
                                      <p:to>
                                        <p:strVal val="visible"/>
                                      </p:to>
                                    </p:set>
                                  </p:childTnLst>
                                </p:cTn>
                              </p:par>
                            </p:childTnLst>
                          </p:cTn>
                        </p:par>
                        <p:par>
                          <p:cTn id="23" fill="hold" nodeType="afterEffect">
                            <p:stCondLst>
                              <p:cond delay="0"/>
                            </p:stCondLst>
                            <p:childTnLst>
                              <p:par>
                                <p:cTn id="24" presetID="1" presetClass="entr" fill="hold" nodeType="afterEffect">
                                  <p:stCondLst>
                                    <p:cond delay="500"/>
                                  </p:stCondLst>
                                  <p:childTnLst>
                                    <p:set>
                                      <p:cBhvr>
                                        <p:cTn id="25" dur="1" fill="hold">
                                          <p:stCondLst>
                                            <p:cond delay="0"/>
                                          </p:stCondLst>
                                        </p:cTn>
                                        <p:tgtEl>
                                          <p:spTgt spid="612"/>
                                        </p:tgtEl>
                                        <p:attrNameLst>
                                          <p:attrName>style.visibility</p:attrName>
                                        </p:attrNameLst>
                                      </p:cBhvr>
                                      <p:to>
                                        <p:strVal val="visible"/>
                                      </p:to>
                                    </p:set>
                                  </p:childTnLst>
                                </p:cTn>
                              </p:par>
                            </p:childTnLst>
                          </p:cTn>
                        </p:par>
                        <p:par>
                          <p:cTn id="26" fill="hold" nodeType="afterEffect">
                            <p:stCondLst>
                              <p:cond delay="500"/>
                            </p:stCondLst>
                            <p:childTnLst>
                              <p:par>
                                <p:cTn id="27" presetID="1" presetClass="entr" fill="hold" nodeType="afterEffect">
                                  <p:stCondLst>
                                    <p:cond delay="500"/>
                                  </p:stCondLst>
                                  <p:childTnLst>
                                    <p:set>
                                      <p:cBhvr>
                                        <p:cTn id="28" dur="1" fill="hold">
                                          <p:stCondLst>
                                            <p:cond delay="0"/>
                                          </p:stCondLst>
                                        </p:cTn>
                                        <p:tgtEl>
                                          <p:spTgt spid="613"/>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2" presetClass="entr" presetSubtype="8" fill="hold" nodeType="clickEffect">
                                  <p:stCondLst>
                                    <p:cond delay="0"/>
                                  </p:stCondLst>
                                  <p:childTnLst>
                                    <p:set>
                                      <p:cBhvr>
                                        <p:cTn id="32" dur="1" fill="hold">
                                          <p:stCondLst>
                                            <p:cond delay="0"/>
                                          </p:stCondLst>
                                        </p:cTn>
                                        <p:tgtEl>
                                          <p:spTgt spid="2"/>
                                        </p:tgtEl>
                                        <p:attrNameLst>
                                          <p:attrName>style.visibility</p:attrName>
                                        </p:attrNameLst>
                                      </p:cBhvr>
                                      <p:to>
                                        <p:strVal val="visible"/>
                                      </p:to>
                                    </p:set>
                                    <p:anim calcmode="lin" valueType="num">
                                      <p:cBhvr additive="base">
                                        <p:cTn id="33" dur="500" fill="hold"/>
                                        <p:tgtEl>
                                          <p:spTgt spid="2"/>
                                        </p:tgtEl>
                                        <p:attrNameLst>
                                          <p:attrName>ppt_x</p:attrName>
                                        </p:attrNameLst>
                                      </p:cBhvr>
                                      <p:tavLst>
                                        <p:tav tm="0">
                                          <p:val>
                                            <p:strVal val="0-#ppt_w/2"/>
                                          </p:val>
                                        </p:tav>
                                        <p:tav tm="100000">
                                          <p:val>
                                            <p:strVal val="#ppt_x"/>
                                          </p:val>
                                        </p:tav>
                                      </p:tavLst>
                                    </p:anim>
                                    <p:anim calcmode="lin" valueType="num">
                                      <p:cBhvr additive="base">
                                        <p:cTn id="34" dur="500" fill="hold"/>
                                        <p:tgtEl>
                                          <p:spTgt spid="2"/>
                                        </p:tgtEl>
                                        <p:attrNameLst>
                                          <p:attrName>ppt_y</p:attrName>
                                        </p:attrNameLst>
                                      </p:cBhvr>
                                      <p:tavLst>
                                        <p:tav tm="0">
                                          <p:val>
                                            <p:strVal val="#ppt_y"/>
                                          </p:val>
                                        </p:tav>
                                        <p:tav tm="100000">
                                          <p:val>
                                            <p:strVal val="#ppt_y"/>
                                          </p:val>
                                        </p:tav>
                                      </p:tavLst>
                                    </p:anim>
                                  </p:childTnLst>
                                </p:cTn>
                              </p:par>
                            </p:childTnLst>
                          </p:cTn>
                        </p:par>
                      </p:childTnLst>
                    </p:cTn>
                  </p:par>
                  <p:par>
                    <p:cTn id="35" fill="hold">
                      <p:stCondLst>
                        <p:cond delay="indefinite"/>
                      </p:stCondLst>
                      <p:childTnLst>
                        <p:par>
                          <p:cTn id="36" fill="hold">
                            <p:stCondLst>
                              <p:cond delay="0"/>
                            </p:stCondLst>
                            <p:childTnLst>
                              <p:par>
                                <p:cTn id="37" presetID="2" presetClass="entr" presetSubtype="4" fill="hold" nodeType="clickEffect">
                                  <p:stCondLst>
                                    <p:cond delay="0"/>
                                  </p:stCondLst>
                                  <p:childTnLst>
                                    <p:set>
                                      <p:cBhvr>
                                        <p:cTn id="38" dur="1" fill="hold">
                                          <p:stCondLst>
                                            <p:cond delay="0"/>
                                          </p:stCondLst>
                                        </p:cTn>
                                        <p:tgtEl>
                                          <p:spTgt spid="18"/>
                                        </p:tgtEl>
                                        <p:attrNameLst>
                                          <p:attrName>style.visibility</p:attrName>
                                        </p:attrNameLst>
                                      </p:cBhvr>
                                      <p:to>
                                        <p:strVal val="visible"/>
                                      </p:to>
                                    </p:set>
                                    <p:anim calcmode="lin" valueType="num">
                                      <p:cBhvr additive="base">
                                        <p:cTn id="39" dur="500" fill="hold"/>
                                        <p:tgtEl>
                                          <p:spTgt spid="18"/>
                                        </p:tgtEl>
                                        <p:attrNameLst>
                                          <p:attrName>ppt_x</p:attrName>
                                        </p:attrNameLst>
                                      </p:cBhvr>
                                      <p:tavLst>
                                        <p:tav tm="0">
                                          <p:val>
                                            <p:strVal val="#ppt_x"/>
                                          </p:val>
                                        </p:tav>
                                        <p:tav tm="100000">
                                          <p:val>
                                            <p:strVal val="#ppt_x"/>
                                          </p:val>
                                        </p:tav>
                                      </p:tavLst>
                                    </p:anim>
                                    <p:anim calcmode="lin" valueType="num">
                                      <p:cBhvr additive="base">
                                        <p:cTn id="40" dur="500" fill="hold"/>
                                        <p:tgtEl>
                                          <p:spTgt spid="1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628" name="CustomShape 1"/>
          <p:cNvSpPr/>
          <p:nvPr/>
        </p:nvSpPr>
        <p:spPr>
          <a:xfrm>
            <a:off x="1324694" y="265035"/>
            <a:ext cx="6535485" cy="1198875"/>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gn="ctr">
              <a:lnSpc>
                <a:spcPct val="100000"/>
              </a:lnSpc>
            </a:pPr>
            <a:r>
              <a:rPr lang="en-GB" sz="2400" b="1" spc="-1" dirty="0">
                <a:solidFill>
                  <a:srgbClr val="C00000"/>
                </a:solidFill>
                <a:latin typeface="Arial"/>
                <a:ea typeface="DejaVu Sans"/>
              </a:rPr>
              <a:t>M</a:t>
            </a:r>
            <a:r>
              <a:rPr lang="en-GB" sz="2400" b="1" strike="noStrike" spc="-1" dirty="0">
                <a:solidFill>
                  <a:srgbClr val="C00000"/>
                </a:solidFill>
                <a:latin typeface="Arial"/>
                <a:ea typeface="DejaVu Sans"/>
              </a:rPr>
              <a:t>aintaining C</a:t>
            </a:r>
            <a:r>
              <a:rPr lang="en-GB" sz="2400" b="1" strike="noStrike" spc="-1" baseline="-25000" dirty="0">
                <a:solidFill>
                  <a:srgbClr val="C00000"/>
                </a:solidFill>
                <a:latin typeface="Arial"/>
                <a:ea typeface="DejaVu Sans"/>
              </a:rPr>
              <a:t>5</a:t>
            </a:r>
            <a:r>
              <a:rPr lang="en-GB" sz="2400" b="1" strike="noStrike" spc="-1" dirty="0">
                <a:solidFill>
                  <a:srgbClr val="C00000"/>
                </a:solidFill>
                <a:latin typeface="Arial"/>
                <a:ea typeface="DejaVu Sans"/>
              </a:rPr>
              <a:t>F</a:t>
            </a:r>
            <a:r>
              <a:rPr lang="en-GB" sz="2400" b="1" strike="noStrike" spc="-1" baseline="-25000" dirty="0">
                <a:solidFill>
                  <a:srgbClr val="C00000"/>
                </a:solidFill>
                <a:latin typeface="Arial"/>
                <a:ea typeface="DejaVu Sans"/>
              </a:rPr>
              <a:t>12</a:t>
            </a:r>
            <a:r>
              <a:rPr lang="en-GB" sz="2400" b="1" strike="noStrike" spc="-1" dirty="0">
                <a:solidFill>
                  <a:srgbClr val="C00000"/>
                </a:solidFill>
                <a:latin typeface="Arial"/>
                <a:ea typeface="DejaVu Sans"/>
              </a:rPr>
              <a:t>/N</a:t>
            </a:r>
            <a:r>
              <a:rPr lang="en-GB" sz="2400" b="1" strike="noStrike" spc="-1" baseline="-25000" dirty="0">
                <a:solidFill>
                  <a:srgbClr val="C00000"/>
                </a:solidFill>
                <a:latin typeface="Arial"/>
                <a:ea typeface="DejaVu Sans"/>
              </a:rPr>
              <a:t>2</a:t>
            </a:r>
            <a:r>
              <a:rPr lang="en-GB" sz="2400" b="1" strike="noStrike" spc="-1" dirty="0">
                <a:solidFill>
                  <a:srgbClr val="C00000"/>
                </a:solidFill>
                <a:latin typeface="Arial"/>
                <a:ea typeface="DejaVu Sans"/>
              </a:rPr>
              <a:t> refractive index </a:t>
            </a:r>
            <a:endParaRPr lang="en-GB" sz="2400" b="0" strike="noStrike" spc="-1" dirty="0">
              <a:latin typeface="Arial"/>
            </a:endParaRPr>
          </a:p>
          <a:p>
            <a:pPr algn="ctr">
              <a:lnSpc>
                <a:spcPct val="100000"/>
              </a:lnSpc>
            </a:pPr>
            <a:r>
              <a:rPr lang="en-GB" sz="2400" b="1" strike="noStrike" spc="-1" dirty="0">
                <a:solidFill>
                  <a:srgbClr val="C00000"/>
                </a:solidFill>
                <a:latin typeface="Arial"/>
                <a:ea typeface="DejaVu Sans"/>
              </a:rPr>
              <a:t>through sonar-based active mixture control</a:t>
            </a:r>
          </a:p>
          <a:p>
            <a:pPr algn="ctr">
              <a:lnSpc>
                <a:spcPct val="100000"/>
              </a:lnSpc>
            </a:pPr>
            <a:r>
              <a:rPr lang="en-GB" sz="2400" b="1" spc="-1" dirty="0">
                <a:solidFill>
                  <a:srgbClr val="C00000"/>
                </a:solidFill>
                <a:latin typeface="Arial"/>
                <a:ea typeface="DejaVu Sans"/>
              </a:rPr>
              <a:t>(In this paper submitted to IEEE TNS)</a:t>
            </a:r>
            <a:endParaRPr lang="en-GB" sz="2400" b="1" strike="noStrike" spc="-1" dirty="0">
              <a:solidFill>
                <a:srgbClr val="C00000"/>
              </a:solidFill>
              <a:latin typeface="Arial"/>
              <a:ea typeface="DejaVu Sans"/>
            </a:endParaRPr>
          </a:p>
        </p:txBody>
      </p:sp>
      <p:pic>
        <p:nvPicPr>
          <p:cNvPr id="629" name="Image 4"/>
          <p:cNvPicPr/>
          <p:nvPr/>
        </p:nvPicPr>
        <p:blipFill>
          <a:blip r:embed="rId2"/>
          <a:stretch/>
        </p:blipFill>
        <p:spPr>
          <a:xfrm>
            <a:off x="821899" y="1772399"/>
            <a:ext cx="5454360" cy="3990600"/>
          </a:xfrm>
          <a:prstGeom prst="rect">
            <a:avLst/>
          </a:prstGeom>
          <a:ln>
            <a:noFill/>
          </a:ln>
        </p:spPr>
      </p:pic>
      <p:pic>
        <p:nvPicPr>
          <p:cNvPr id="630" name="Image 2"/>
          <p:cNvPicPr/>
          <p:nvPr/>
        </p:nvPicPr>
        <p:blipFill>
          <a:blip r:embed="rId3"/>
          <a:stretch/>
        </p:blipFill>
        <p:spPr>
          <a:xfrm>
            <a:off x="962650" y="1531075"/>
            <a:ext cx="5597280" cy="4196880"/>
          </a:xfrm>
          <a:prstGeom prst="rect">
            <a:avLst/>
          </a:prstGeom>
          <a:ln>
            <a:noFill/>
          </a:ln>
        </p:spPr>
      </p:pic>
      <p:sp>
        <p:nvSpPr>
          <p:cNvPr id="649" name="CustomShape 19"/>
          <p:cNvSpPr/>
          <p:nvPr/>
        </p:nvSpPr>
        <p:spPr>
          <a:xfrm>
            <a:off x="6843600" y="3096720"/>
            <a:ext cx="2142000" cy="1383540"/>
          </a:xfrm>
          <a:prstGeom prst="rect">
            <a:avLst/>
          </a:prstGeom>
          <a:noFill/>
          <a:ln w="25560">
            <a:solidFill>
              <a:schemeClr val="accent6">
                <a:lumMod val="50000"/>
              </a:schemeClr>
            </a:solidFill>
            <a:round/>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en-GB" sz="1400" b="1" spc="-1" dirty="0">
                <a:solidFill>
                  <a:srgbClr val="385623"/>
                </a:solidFill>
                <a:latin typeface="Constantia"/>
                <a:ea typeface="DejaVu Sans"/>
              </a:rPr>
              <a:t>F</a:t>
            </a:r>
            <a:r>
              <a:rPr lang="en-GB" sz="1400" b="1" strike="noStrike" spc="-1" dirty="0">
                <a:solidFill>
                  <a:srgbClr val="385623"/>
                </a:solidFill>
                <a:latin typeface="Constantia"/>
                <a:ea typeface="DejaVu Sans"/>
              </a:rPr>
              <a:t>lowmeter</a:t>
            </a:r>
            <a:endParaRPr lang="en-GB" sz="1400" b="0" strike="noStrike" spc="-1" dirty="0">
              <a:latin typeface="Arial"/>
            </a:endParaRPr>
          </a:p>
          <a:p>
            <a:pPr algn="ctr">
              <a:lnSpc>
                <a:spcPct val="100000"/>
              </a:lnSpc>
            </a:pPr>
            <a:r>
              <a:rPr lang="en-GB" sz="1400" b="1" strike="noStrike" spc="-1" dirty="0" err="1">
                <a:solidFill>
                  <a:srgbClr val="385623"/>
                </a:solidFill>
                <a:latin typeface="Constantia"/>
                <a:ea typeface="DejaVu Sans"/>
              </a:rPr>
              <a:t>analyzer</a:t>
            </a:r>
            <a:r>
              <a:rPr lang="en-GB" sz="1400" b="1" strike="noStrike" spc="-1" dirty="0">
                <a:solidFill>
                  <a:srgbClr val="385623"/>
                </a:solidFill>
                <a:latin typeface="Constantia"/>
                <a:ea typeface="DejaVu Sans"/>
              </a:rPr>
              <a:t> in supply line</a:t>
            </a:r>
            <a:endParaRPr lang="en-GB" sz="1400" b="0" strike="noStrike" spc="-1" dirty="0">
              <a:latin typeface="Arial"/>
            </a:endParaRPr>
          </a:p>
          <a:p>
            <a:pPr algn="ctr">
              <a:lnSpc>
                <a:spcPct val="100000"/>
              </a:lnSpc>
            </a:pPr>
            <a:r>
              <a:rPr lang="en-GB" sz="1400" b="1" strike="noStrike" spc="-1" dirty="0">
                <a:solidFill>
                  <a:srgbClr val="385623"/>
                </a:solidFill>
                <a:latin typeface="Constantia"/>
                <a:ea typeface="DejaVu Sans"/>
              </a:rPr>
              <a:t>to </a:t>
            </a:r>
            <a:r>
              <a:rPr lang="en-GB" sz="1400" b="1" spc="-1" dirty="0">
                <a:solidFill>
                  <a:srgbClr val="385623"/>
                </a:solidFill>
                <a:latin typeface="Constantia"/>
                <a:ea typeface="DejaVu Sans"/>
              </a:rPr>
              <a:t>tune</a:t>
            </a:r>
            <a:r>
              <a:rPr lang="en-GB" sz="1400" b="1" strike="noStrike" spc="-1" dirty="0">
                <a:solidFill>
                  <a:srgbClr val="385623"/>
                </a:solidFill>
                <a:latin typeface="Constantia"/>
                <a:ea typeface="DejaVu Sans"/>
              </a:rPr>
              <a:t> the blend by</a:t>
            </a:r>
            <a:endParaRPr lang="en-GB" sz="1400" b="0" strike="noStrike" spc="-1" dirty="0">
              <a:latin typeface="Arial"/>
            </a:endParaRPr>
          </a:p>
          <a:p>
            <a:pPr algn="ctr">
              <a:lnSpc>
                <a:spcPct val="100000"/>
              </a:lnSpc>
            </a:pPr>
            <a:r>
              <a:rPr lang="en-GB" sz="1400" b="1" strike="noStrike" spc="-1" dirty="0">
                <a:solidFill>
                  <a:srgbClr val="385623"/>
                </a:solidFill>
                <a:latin typeface="Constantia"/>
                <a:ea typeface="DejaVu Sans"/>
              </a:rPr>
              <a:t> hardwired 4-20mA </a:t>
            </a:r>
          </a:p>
          <a:p>
            <a:pPr algn="ctr">
              <a:lnSpc>
                <a:spcPct val="100000"/>
              </a:lnSpc>
            </a:pPr>
            <a:r>
              <a:rPr lang="en-GB" sz="1400" b="1" strike="noStrike" spc="-1" dirty="0">
                <a:solidFill>
                  <a:srgbClr val="385623"/>
                </a:solidFill>
                <a:latin typeface="Constantia"/>
                <a:ea typeface="DejaVu Sans"/>
              </a:rPr>
              <a:t>links to</a:t>
            </a:r>
            <a:r>
              <a:rPr lang="en-GB" sz="1400" b="0" strike="noStrike" spc="-1" dirty="0">
                <a:solidFill>
                  <a:srgbClr val="385623"/>
                </a:solidFill>
                <a:latin typeface="Arial"/>
                <a:ea typeface="DejaVu Sans"/>
              </a:rPr>
              <a:t> </a:t>
            </a:r>
            <a:r>
              <a:rPr lang="en-GB" sz="1400" b="1" strike="noStrike" spc="-1" dirty="0">
                <a:solidFill>
                  <a:srgbClr val="385623"/>
                </a:solidFill>
                <a:latin typeface="Constantia"/>
                <a:ea typeface="DejaVu Sans"/>
              </a:rPr>
              <a:t>mass flow controllers</a:t>
            </a:r>
            <a:endParaRPr lang="en-GB" sz="1400" b="0" strike="noStrike" spc="-1" dirty="0">
              <a:latin typeface="Arial"/>
            </a:endParaRPr>
          </a:p>
        </p:txBody>
      </p:sp>
      <p:sp>
        <p:nvSpPr>
          <p:cNvPr id="34"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24</a:t>
            </a:fld>
            <a:endParaRPr lang="en-GB" sz="1200" b="0" strike="noStrike" spc="-1" dirty="0">
              <a:latin typeface="Arial"/>
            </a:endParaRPr>
          </a:p>
        </p:txBody>
      </p:sp>
      <p:pic>
        <p:nvPicPr>
          <p:cNvPr id="36"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15353" y="1565566"/>
            <a:ext cx="8754167" cy="417838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6" name="ZoneTexte 5"/>
          <p:cNvSpPr txBox="1"/>
          <p:nvPr/>
        </p:nvSpPr>
        <p:spPr>
          <a:xfrm>
            <a:off x="9985829" y="-362857"/>
            <a:ext cx="184731" cy="369332"/>
          </a:xfrm>
          <a:prstGeom prst="rect">
            <a:avLst/>
          </a:prstGeom>
          <a:noFill/>
        </p:spPr>
        <p:txBody>
          <a:bodyPr wrap="none" rtlCol="0">
            <a:spAutoFit/>
          </a:bodyPr>
          <a:lstStyle/>
          <a:p>
            <a:endParaRPr lang="fr-FR" dirty="0"/>
          </a:p>
        </p:txBody>
      </p:sp>
      <p:sp>
        <p:nvSpPr>
          <p:cNvPr id="23" name="CustomShape 2">
            <a:extLst>
              <a:ext uri="{FF2B5EF4-FFF2-40B4-BE49-F238E27FC236}">
                <a16:creationId xmlns:a16="http://schemas.microsoft.com/office/drawing/2014/main" id="{A49579CE-08B4-4534-80C3-2349626B252A}"/>
              </a:ext>
            </a:extLst>
          </p:cNvPr>
          <p:cNvSpPr txBox="1">
            <a:spLocks/>
          </p:cNvSpPr>
          <p:nvPr/>
        </p:nvSpPr>
        <p:spPr>
          <a:xfrm>
            <a:off x="2114065" y="6473688"/>
            <a:ext cx="5415740" cy="306323"/>
          </a:xfrm>
          <a:prstGeom prst="rect">
            <a:avLst/>
          </a:prstGeom>
        </p:spPr>
        <p:style>
          <a:lnRef idx="0">
            <a:scrgbClr r="0" g="0" b="0"/>
          </a:lnRef>
          <a:fillRef idx="0">
            <a:scrgbClr r="0" g="0" b="0"/>
          </a:fillRef>
          <a:effectRef idx="0">
            <a:scrgbClr r="0" g="0" b="0"/>
          </a:effectRef>
          <a:fontRef idx="minor"/>
        </p:style>
        <p:txBody>
          <a:bodyPr wrap="square" lIns="90000" tIns="45000" rIns="90000" bIns="4500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t>DRD4 Collaboration Meeting, WG-2: CERN Oct 21-25 2024</a:t>
            </a:r>
          </a:p>
        </p:txBody>
      </p:sp>
    </p:spTree>
    <p:extLst>
      <p:ext uri="{BB962C8B-B14F-4D97-AF65-F5344CB8AC3E}">
        <p14:creationId xmlns:p14="http://schemas.microsoft.com/office/powerpoint/2010/main" val="3950231539"/>
      </p:ext>
    </p:extLst>
  </p:cSld>
  <p:clrMapOvr>
    <a:masterClrMapping/>
  </p:clrMapOvr>
  <p:timing>
    <p:tnLst>
      <p:par>
        <p:cTn id="1" dur="indefinite" restart="never" nodeType="tmRoot">
          <p:childTnLst>
            <p:seq>
              <p:cTn id="2" dur="indefinite" nodeType="mainSeq">
                <p:childTnLst>
                  <p:par>
                    <p:cTn id="3" fill="hold" nodeType="clickEffect">
                      <p:stCondLst>
                        <p:cond delay="indefinite"/>
                      </p:stCondLst>
                      <p:childTnLst>
                        <p:par>
                          <p:cTn id="4" fill="hold" nodeType="withEffect">
                            <p:stCondLst>
                              <p:cond delay="0"/>
                            </p:stCondLst>
                            <p:childTnLst>
                              <p:par>
                                <p:cTn id="5" presetID="1" presetClass="entr" fill="hold" nodeType="clickEffect">
                                  <p:stCondLst>
                                    <p:cond delay="0"/>
                                  </p:stCondLst>
                                  <p:childTnLst>
                                    <p:set>
                                      <p:cBhvr>
                                        <p:cTn id="6" dur="1" fill="hold">
                                          <p:stCondLst>
                                            <p:cond delay="0"/>
                                          </p:stCondLst>
                                        </p:cTn>
                                        <p:tgtEl>
                                          <p:spTgt spid="630"/>
                                        </p:tgtEl>
                                        <p:attrNameLst>
                                          <p:attrName>style.visibility</p:attrName>
                                        </p:attrNameLst>
                                      </p:cBhvr>
                                      <p:to>
                                        <p:strVal val="visible"/>
                                      </p:to>
                                    </p:set>
                                  </p:childTnLst>
                                </p:cTn>
                              </p:par>
                              <p:par>
                                <p:cTn id="7" presetID="1" presetClass="entr" fill="hold" nodeType="withEffect">
                                  <p:stCondLst>
                                    <p:cond delay="0"/>
                                  </p:stCondLst>
                                  <p:childTnLst>
                                    <p:set>
                                      <p:cBhvr>
                                        <p:cTn id="8" dur="1" fill="hold">
                                          <p:stCondLst>
                                            <p:cond delay="0"/>
                                          </p:stCondLst>
                                        </p:cTn>
                                        <p:tgtEl>
                                          <p:spTgt spid="649"/>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xit" fill="hold" nodeType="clickEffect">
                                  <p:stCondLst>
                                    <p:cond delay="0"/>
                                  </p:stCondLst>
                                  <p:childTnLst>
                                    <p:set>
                                      <p:cBhvr>
                                        <p:cTn id="12" dur="1" fill="hold">
                                          <p:stCondLst>
                                            <p:cond delay="0"/>
                                          </p:stCondLst>
                                        </p:cTn>
                                        <p:tgtEl>
                                          <p:spTgt spid="630"/>
                                        </p:tgtEl>
                                        <p:attrNameLst>
                                          <p:attrName>style.visibility</p:attrName>
                                        </p:attrNameLst>
                                      </p:cBhvr>
                                      <p:to>
                                        <p:strVal val="hidden"/>
                                      </p:to>
                                    </p:set>
                                  </p:childTnLst>
                                </p:cTn>
                              </p:par>
                            </p:childTnLst>
                          </p:cTn>
                        </p:par>
                      </p:childTnLst>
                    </p:cTn>
                  </p:par>
                  <p:par>
                    <p:cTn id="13" fill="hold">
                      <p:stCondLst>
                        <p:cond delay="indefinite"/>
                      </p:stCondLst>
                      <p:childTnLst>
                        <p:par>
                          <p:cTn id="14" fill="hold">
                            <p:stCondLst>
                              <p:cond delay="0"/>
                            </p:stCondLst>
                            <p:childTnLst>
                              <p:par>
                                <p:cTn id="15" presetID="42" presetClass="entr" presetSubtype="0" fill="hold" nodeType="clickEffect">
                                  <p:stCondLst>
                                    <p:cond delay="0"/>
                                  </p:stCondLst>
                                  <p:childTnLst>
                                    <p:set>
                                      <p:cBhvr>
                                        <p:cTn id="16" dur="1" fill="hold">
                                          <p:stCondLst>
                                            <p:cond delay="0"/>
                                          </p:stCondLst>
                                        </p:cTn>
                                        <p:tgtEl>
                                          <p:spTgt spid="36"/>
                                        </p:tgtEl>
                                        <p:attrNameLst>
                                          <p:attrName>style.visibility</p:attrName>
                                        </p:attrNameLst>
                                      </p:cBhvr>
                                      <p:to>
                                        <p:strVal val="visible"/>
                                      </p:to>
                                    </p:set>
                                    <p:animEffect transition="in" filter="fade">
                                      <p:cBhvr>
                                        <p:cTn id="17" dur="1000"/>
                                        <p:tgtEl>
                                          <p:spTgt spid="36"/>
                                        </p:tgtEl>
                                      </p:cBhvr>
                                    </p:animEffect>
                                    <p:anim calcmode="lin" valueType="num">
                                      <p:cBhvr>
                                        <p:cTn id="18" dur="1000" fill="hold"/>
                                        <p:tgtEl>
                                          <p:spTgt spid="36"/>
                                        </p:tgtEl>
                                        <p:attrNameLst>
                                          <p:attrName>ppt_x</p:attrName>
                                        </p:attrNameLst>
                                      </p:cBhvr>
                                      <p:tavLst>
                                        <p:tav tm="0">
                                          <p:val>
                                            <p:strVal val="#ppt_x"/>
                                          </p:val>
                                        </p:tav>
                                        <p:tav tm="100000">
                                          <p:val>
                                            <p:strVal val="#ppt_x"/>
                                          </p:val>
                                        </p:tav>
                                      </p:tavLst>
                                    </p:anim>
                                    <p:anim calcmode="lin" valueType="num">
                                      <p:cBhvr>
                                        <p:cTn id="19" dur="1000" fill="hold"/>
                                        <p:tgtEl>
                                          <p:spTgt spid="36"/>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59" name="Espace réservé du contenu 4"/>
          <p:cNvGraphicFramePr/>
          <p:nvPr>
            <p:extLst/>
          </p:nvPr>
        </p:nvGraphicFramePr>
        <p:xfrm>
          <a:off x="152280" y="1240920"/>
          <a:ext cx="8686440" cy="4896720"/>
        </p:xfrm>
        <a:graphic>
          <a:graphicData uri="http://schemas.openxmlformats.org/drawingml/2006/chart">
            <c:chart xmlns:c="http://schemas.openxmlformats.org/drawingml/2006/chart" xmlns:r="http://schemas.openxmlformats.org/officeDocument/2006/relationships" r:id="rId3"/>
          </a:graphicData>
        </a:graphic>
      </p:graphicFrame>
      <p:sp>
        <p:nvSpPr>
          <p:cNvPr id="660" name="TextShape 1"/>
          <p:cNvSpPr txBox="1"/>
          <p:nvPr/>
        </p:nvSpPr>
        <p:spPr>
          <a:xfrm>
            <a:off x="152280" y="54360"/>
            <a:ext cx="8686440" cy="990360"/>
          </a:xfrm>
          <a:prstGeom prst="rect">
            <a:avLst/>
          </a:prstGeom>
          <a:noFill/>
          <a:ln w="25560">
            <a:solidFill>
              <a:srgbClr val="C00000"/>
            </a:solidFill>
            <a:miter/>
          </a:ln>
        </p:spPr>
        <p:txBody>
          <a:bodyPr lIns="90000" tIns="45000" rIns="90000" bIns="45000" anchor="ctr">
            <a:noAutofit/>
          </a:bodyPr>
          <a:lstStyle/>
          <a:p>
            <a:pPr algn="ctr">
              <a:lnSpc>
                <a:spcPct val="90000"/>
              </a:lnSpc>
            </a:pPr>
            <a:r>
              <a:rPr lang="en-US" sz="2400" b="1" strike="noStrike" spc="-1" dirty="0">
                <a:solidFill>
                  <a:srgbClr val="C00000"/>
                </a:solidFill>
                <a:latin typeface="Arial"/>
                <a:ea typeface="DejaVu Sans"/>
              </a:rPr>
              <a:t>SLD-CRID: Cherenkov threshold in C</a:t>
            </a:r>
            <a:r>
              <a:rPr lang="en-US" sz="2400" b="1" strike="noStrike" spc="-1" baseline="-20000" dirty="0">
                <a:solidFill>
                  <a:srgbClr val="C00000"/>
                </a:solidFill>
                <a:latin typeface="Arial"/>
                <a:ea typeface="DejaVu Sans"/>
              </a:rPr>
              <a:t>5</a:t>
            </a:r>
            <a:r>
              <a:rPr lang="en-US" sz="2400" b="1" strike="noStrike" spc="-1" dirty="0">
                <a:solidFill>
                  <a:srgbClr val="C00000"/>
                </a:solidFill>
                <a:latin typeface="Arial"/>
                <a:ea typeface="DejaVu Sans"/>
              </a:rPr>
              <a:t>F</a:t>
            </a:r>
            <a:r>
              <a:rPr lang="en-US" sz="2400" b="1" strike="noStrike" spc="-1" baseline="-20000" dirty="0">
                <a:solidFill>
                  <a:srgbClr val="C00000"/>
                </a:solidFill>
                <a:latin typeface="Arial"/>
                <a:ea typeface="DejaVu Sans"/>
              </a:rPr>
              <a:t>12</a:t>
            </a:r>
            <a:r>
              <a:rPr lang="en-US" sz="2400" b="1" strike="noStrike" spc="-1" dirty="0">
                <a:solidFill>
                  <a:srgbClr val="C00000"/>
                </a:solidFill>
                <a:latin typeface="Arial"/>
                <a:ea typeface="DejaVu Sans"/>
              </a:rPr>
              <a:t>/N</a:t>
            </a:r>
            <a:r>
              <a:rPr lang="en-US" sz="2400" b="1" strike="noStrike" spc="-1" baseline="-20000" dirty="0">
                <a:solidFill>
                  <a:srgbClr val="C00000"/>
                </a:solidFill>
                <a:latin typeface="Arial"/>
                <a:ea typeface="DejaVu Sans"/>
              </a:rPr>
              <a:t>2</a:t>
            </a:r>
            <a:r>
              <a:rPr lang="en-US" sz="2400" b="1" strike="noStrike" spc="-1" dirty="0">
                <a:solidFill>
                  <a:srgbClr val="C00000"/>
                </a:solidFill>
                <a:latin typeface="Arial"/>
                <a:ea typeface="DejaVu Sans"/>
              </a:rPr>
              <a:t> mixtures </a:t>
            </a:r>
            <a:br>
              <a:rPr dirty="0"/>
            </a:br>
            <a:r>
              <a:rPr lang="en-US" sz="2400" b="1" i="1" strike="noStrike" spc="-1" dirty="0">
                <a:solidFill>
                  <a:srgbClr val="C00000"/>
                </a:solidFill>
                <a:latin typeface="Arial"/>
                <a:ea typeface="DejaVu Sans"/>
              </a:rPr>
              <a:t>vs. </a:t>
            </a:r>
            <a:r>
              <a:rPr lang="en-US" sz="2400" b="1" strike="noStrike" spc="-1" dirty="0">
                <a:solidFill>
                  <a:srgbClr val="C00000"/>
                </a:solidFill>
                <a:latin typeface="Arial"/>
                <a:ea typeface="DejaVu Sans"/>
              </a:rPr>
              <a:t>measured speed of sound in radiator gas mixture (1)</a:t>
            </a:r>
            <a:endParaRPr lang="en-US" sz="2400" b="0" strike="noStrike" spc="-1" dirty="0">
              <a:solidFill>
                <a:srgbClr val="000000"/>
              </a:solidFill>
              <a:latin typeface="Arial"/>
            </a:endParaRPr>
          </a:p>
        </p:txBody>
      </p:sp>
      <p:sp>
        <p:nvSpPr>
          <p:cNvPr id="662" name="Line 3"/>
          <p:cNvSpPr/>
          <p:nvPr/>
        </p:nvSpPr>
        <p:spPr>
          <a:xfrm flipV="1">
            <a:off x="1676160" y="2133360"/>
            <a:ext cx="0" cy="3276720"/>
          </a:xfrm>
          <a:prstGeom prst="line">
            <a:avLst/>
          </a:prstGeom>
          <a:ln w="25560">
            <a:solidFill>
              <a:schemeClr val="accent5"/>
            </a:solidFill>
            <a:round/>
            <a:tailEnd type="triangle" w="med" len="med"/>
          </a:ln>
        </p:spPr>
        <p:style>
          <a:lnRef idx="0">
            <a:scrgbClr r="0" g="0" b="0"/>
          </a:lnRef>
          <a:fillRef idx="0">
            <a:scrgbClr r="0" g="0" b="0"/>
          </a:fillRef>
          <a:effectRef idx="0">
            <a:scrgbClr r="0" g="0" b="0"/>
          </a:effectRef>
          <a:fontRef idx="minor"/>
        </p:style>
      </p:sp>
      <p:sp>
        <p:nvSpPr>
          <p:cNvPr id="663" name="Line 4"/>
          <p:cNvSpPr/>
          <p:nvPr/>
        </p:nvSpPr>
        <p:spPr>
          <a:xfrm flipH="1" flipV="1">
            <a:off x="1142998" y="4526280"/>
            <a:ext cx="767881" cy="1800"/>
          </a:xfrm>
          <a:prstGeom prst="line">
            <a:avLst/>
          </a:prstGeom>
          <a:ln w="25560">
            <a:solidFill>
              <a:schemeClr val="tx1"/>
            </a:solidFill>
            <a:round/>
            <a:tailEnd type="triangle" w="med" len="med"/>
          </a:ln>
        </p:spPr>
        <p:style>
          <a:lnRef idx="0">
            <a:scrgbClr r="0" g="0" b="0"/>
          </a:lnRef>
          <a:fillRef idx="0">
            <a:scrgbClr r="0" g="0" b="0"/>
          </a:fillRef>
          <a:effectRef idx="0">
            <a:scrgbClr r="0" g="0" b="0"/>
          </a:effectRef>
          <a:fontRef idx="minor"/>
        </p:style>
      </p:sp>
      <p:sp>
        <p:nvSpPr>
          <p:cNvPr id="664" name="Line 5"/>
          <p:cNvSpPr/>
          <p:nvPr/>
        </p:nvSpPr>
        <p:spPr>
          <a:xfrm flipH="1">
            <a:off x="1523880" y="4724280"/>
            <a:ext cx="304920" cy="0"/>
          </a:xfrm>
          <a:prstGeom prst="line">
            <a:avLst/>
          </a:prstGeom>
          <a:ln w="25560">
            <a:solidFill>
              <a:schemeClr val="accent5"/>
            </a:solidFill>
            <a:round/>
            <a:headEnd type="triangle" w="med" len="med"/>
            <a:tailEnd type="triangle" w="med" len="med"/>
          </a:ln>
        </p:spPr>
        <p:style>
          <a:lnRef idx="0">
            <a:scrgbClr r="0" g="0" b="0"/>
          </a:lnRef>
          <a:fillRef idx="0">
            <a:scrgbClr r="0" g="0" b="0"/>
          </a:fillRef>
          <a:effectRef idx="0">
            <a:scrgbClr r="0" g="0" b="0"/>
          </a:effectRef>
          <a:fontRef idx="minor"/>
        </p:style>
      </p:sp>
      <p:sp>
        <p:nvSpPr>
          <p:cNvPr id="665" name="Line 6"/>
          <p:cNvSpPr/>
          <p:nvPr/>
        </p:nvSpPr>
        <p:spPr>
          <a:xfrm>
            <a:off x="1676160" y="4345200"/>
            <a:ext cx="0" cy="304920"/>
          </a:xfrm>
          <a:prstGeom prst="line">
            <a:avLst/>
          </a:prstGeom>
          <a:ln w="25560">
            <a:solidFill>
              <a:schemeClr val="tx1"/>
            </a:solidFill>
            <a:round/>
            <a:headEnd type="triangle" w="med" len="med"/>
            <a:tailEnd type="triangle" w="med" len="med"/>
          </a:ln>
        </p:spPr>
        <p:style>
          <a:lnRef idx="0">
            <a:scrgbClr r="0" g="0" b="0"/>
          </a:lnRef>
          <a:fillRef idx="0">
            <a:scrgbClr r="0" g="0" b="0"/>
          </a:fillRef>
          <a:effectRef idx="0">
            <a:scrgbClr r="0" g="0" b="0"/>
          </a:effectRef>
          <a:fontRef idx="minor"/>
        </p:style>
      </p:sp>
      <p:sp>
        <p:nvSpPr>
          <p:cNvPr id="666" name="Line 7"/>
          <p:cNvSpPr/>
          <p:nvPr/>
        </p:nvSpPr>
        <p:spPr>
          <a:xfrm>
            <a:off x="1676160" y="2155320"/>
            <a:ext cx="6172200" cy="0"/>
          </a:xfrm>
          <a:prstGeom prst="line">
            <a:avLst/>
          </a:prstGeom>
          <a:ln w="25560">
            <a:solidFill>
              <a:schemeClr val="accent6"/>
            </a:solidFill>
            <a:round/>
            <a:tailEnd type="triangle" w="med" len="med"/>
          </a:ln>
        </p:spPr>
        <p:style>
          <a:lnRef idx="0">
            <a:scrgbClr r="0" g="0" b="0"/>
          </a:lnRef>
          <a:fillRef idx="0">
            <a:scrgbClr r="0" g="0" b="0"/>
          </a:fillRef>
          <a:effectRef idx="0">
            <a:scrgbClr r="0" g="0" b="0"/>
          </a:effectRef>
          <a:fontRef idx="minor"/>
        </p:style>
      </p:sp>
      <p:sp>
        <p:nvSpPr>
          <p:cNvPr id="667" name="CustomShape 8"/>
          <p:cNvSpPr/>
          <p:nvPr/>
        </p:nvSpPr>
        <p:spPr>
          <a:xfrm>
            <a:off x="1910880" y="2133720"/>
            <a:ext cx="2869560" cy="3664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600" b="1" strike="noStrike" spc="-1" dirty="0">
                <a:solidFill>
                  <a:srgbClr val="70AD47"/>
                </a:solidFill>
                <a:latin typeface="Arial"/>
                <a:ea typeface="DejaVu Sans"/>
              </a:rPr>
              <a:t>Typical mix 87%C</a:t>
            </a:r>
            <a:r>
              <a:rPr lang="en-GB" sz="1600" b="1" strike="noStrike" spc="-1" baseline="-25000" dirty="0">
                <a:solidFill>
                  <a:srgbClr val="70AD47"/>
                </a:solidFill>
                <a:latin typeface="Arial"/>
                <a:ea typeface="DejaVu Sans"/>
              </a:rPr>
              <a:t>5</a:t>
            </a:r>
            <a:r>
              <a:rPr lang="en-GB" sz="1600" b="1" strike="noStrike" spc="-1" dirty="0">
                <a:solidFill>
                  <a:srgbClr val="70AD47"/>
                </a:solidFill>
                <a:latin typeface="Arial"/>
                <a:ea typeface="DejaVu Sans"/>
              </a:rPr>
              <a:t>F</a:t>
            </a:r>
            <a:r>
              <a:rPr lang="en-GB" sz="1600" b="1" strike="noStrike" spc="-1" baseline="-25000" dirty="0">
                <a:solidFill>
                  <a:srgbClr val="70AD47"/>
                </a:solidFill>
                <a:latin typeface="Arial"/>
                <a:ea typeface="DejaVu Sans"/>
              </a:rPr>
              <a:t>12</a:t>
            </a:r>
            <a:r>
              <a:rPr lang="en-GB" sz="1600" b="1" strike="noStrike" spc="-1" dirty="0">
                <a:solidFill>
                  <a:srgbClr val="70AD47"/>
                </a:solidFill>
                <a:latin typeface="Arial"/>
                <a:ea typeface="DejaVu Sans"/>
              </a:rPr>
              <a:t>,13%N</a:t>
            </a:r>
            <a:r>
              <a:rPr lang="en-GB" sz="1600" b="1" strike="noStrike" spc="-1" baseline="-25000" dirty="0">
                <a:solidFill>
                  <a:srgbClr val="70AD47"/>
                </a:solidFill>
                <a:latin typeface="Arial"/>
                <a:ea typeface="DejaVu Sans"/>
              </a:rPr>
              <a:t>2</a:t>
            </a:r>
            <a:endParaRPr lang="en-GB" sz="1600" b="0" strike="noStrike" spc="-1" dirty="0">
              <a:latin typeface="Arial"/>
            </a:endParaRPr>
          </a:p>
        </p:txBody>
      </p:sp>
      <p:sp>
        <p:nvSpPr>
          <p:cNvPr id="14" name="CustomShape 2"/>
          <p:cNvSpPr/>
          <p:nvPr/>
        </p:nvSpPr>
        <p:spPr>
          <a:xfrm rot="16200000">
            <a:off x="7111689" y="3370215"/>
            <a:ext cx="2755026" cy="367878"/>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nSpc>
                <a:spcPct val="100000"/>
              </a:lnSpc>
            </a:pPr>
            <a:r>
              <a:rPr lang="en-GB" sz="1800" b="1" strike="noStrike" spc="-1" dirty="0">
                <a:solidFill>
                  <a:schemeClr val="accent6"/>
                </a:solidFill>
                <a:latin typeface="Arial"/>
                <a:ea typeface="DejaVu Sans"/>
              </a:rPr>
              <a:t>C</a:t>
            </a:r>
            <a:r>
              <a:rPr lang="en-GB" sz="1800" b="1" strike="noStrike" spc="-1" baseline="-25000" dirty="0">
                <a:solidFill>
                  <a:schemeClr val="accent6"/>
                </a:solidFill>
                <a:latin typeface="Arial"/>
                <a:ea typeface="DejaVu Sans"/>
              </a:rPr>
              <a:t>5</a:t>
            </a:r>
            <a:r>
              <a:rPr lang="en-GB" sz="1800" b="1" strike="noStrike" spc="-1" dirty="0">
                <a:solidFill>
                  <a:schemeClr val="accent6"/>
                </a:solidFill>
                <a:latin typeface="Arial"/>
                <a:ea typeface="DejaVu Sans"/>
              </a:rPr>
              <a:t>F</a:t>
            </a:r>
            <a:r>
              <a:rPr lang="en-GB" sz="1800" b="1" spc="-1" baseline="-25000" dirty="0">
                <a:solidFill>
                  <a:schemeClr val="accent6"/>
                </a:solidFill>
              </a:rPr>
              <a:t>12</a:t>
            </a:r>
            <a:r>
              <a:rPr lang="en-GB" sz="1800" b="1" strike="noStrike" spc="-1" dirty="0">
                <a:solidFill>
                  <a:schemeClr val="accent6"/>
                </a:solidFill>
                <a:latin typeface="Arial"/>
                <a:ea typeface="DejaVu Sans"/>
              </a:rPr>
              <a:t> concentration (%)</a:t>
            </a:r>
            <a:endParaRPr lang="en-GB" sz="1800" b="0" strike="noStrike" spc="-1" dirty="0">
              <a:solidFill>
                <a:schemeClr val="accent6"/>
              </a:solidFill>
              <a:latin typeface="Arial"/>
            </a:endParaRPr>
          </a:p>
        </p:txBody>
      </p:sp>
      <p:grpSp>
        <p:nvGrpSpPr>
          <p:cNvPr id="8" name="Groupe 7"/>
          <p:cNvGrpSpPr/>
          <p:nvPr/>
        </p:nvGrpSpPr>
        <p:grpSpPr>
          <a:xfrm>
            <a:off x="1038978" y="3771720"/>
            <a:ext cx="637182" cy="1312595"/>
            <a:chOff x="1143000" y="4172211"/>
            <a:chExt cx="637182" cy="1312595"/>
          </a:xfrm>
        </p:grpSpPr>
        <p:cxnSp>
          <p:nvCxnSpPr>
            <p:cNvPr id="28" name="Connecteur droit avec flèche 27"/>
            <p:cNvCxnSpPr/>
            <p:nvPr/>
          </p:nvCxnSpPr>
          <p:spPr>
            <a:xfrm flipH="1">
              <a:off x="1143000" y="4172211"/>
              <a:ext cx="637182" cy="0"/>
            </a:xfrm>
            <a:prstGeom prst="straightConnector1">
              <a:avLst/>
            </a:prstGeom>
            <a:ln w="254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9" name="Connecteur droit avec flèche 28"/>
            <p:cNvCxnSpPr/>
            <p:nvPr/>
          </p:nvCxnSpPr>
          <p:spPr>
            <a:xfrm flipH="1">
              <a:off x="1143001" y="5472223"/>
              <a:ext cx="637181" cy="12583"/>
            </a:xfrm>
            <a:prstGeom prst="straightConnector1">
              <a:avLst/>
            </a:prstGeom>
            <a:ln w="25400">
              <a:solidFill>
                <a:schemeClr val="accent2"/>
              </a:solidFill>
              <a:tailEnd type="triangle"/>
            </a:ln>
          </p:spPr>
          <p:style>
            <a:lnRef idx="1">
              <a:schemeClr val="accent1"/>
            </a:lnRef>
            <a:fillRef idx="0">
              <a:schemeClr val="accent1"/>
            </a:fillRef>
            <a:effectRef idx="0">
              <a:schemeClr val="accent1"/>
            </a:effectRef>
            <a:fontRef idx="minor">
              <a:schemeClr val="tx1"/>
            </a:fontRef>
          </p:style>
        </p:cxnSp>
      </p:grpSp>
      <p:sp>
        <p:nvSpPr>
          <p:cNvPr id="26"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25</a:t>
            </a:fld>
            <a:endParaRPr lang="en-GB" sz="1200" b="0" strike="noStrike" spc="-1" dirty="0">
              <a:latin typeface="Arial"/>
            </a:endParaRPr>
          </a:p>
        </p:txBody>
      </p:sp>
      <p:sp>
        <p:nvSpPr>
          <p:cNvPr id="16" name="CustomShape 2">
            <a:extLst>
              <a:ext uri="{FF2B5EF4-FFF2-40B4-BE49-F238E27FC236}">
                <a16:creationId xmlns:a16="http://schemas.microsoft.com/office/drawing/2014/main" id="{C7479540-FE1F-47E8-8818-7214249618F7}"/>
              </a:ext>
            </a:extLst>
          </p:cNvPr>
          <p:cNvSpPr txBox="1">
            <a:spLocks/>
          </p:cNvSpPr>
          <p:nvPr/>
        </p:nvSpPr>
        <p:spPr>
          <a:xfrm>
            <a:off x="2114065" y="6473688"/>
            <a:ext cx="5415740" cy="306323"/>
          </a:xfrm>
          <a:prstGeom prst="rect">
            <a:avLst/>
          </a:prstGeom>
        </p:spPr>
        <p:style>
          <a:lnRef idx="0">
            <a:scrgbClr r="0" g="0" b="0"/>
          </a:lnRef>
          <a:fillRef idx="0">
            <a:scrgbClr r="0" g="0" b="0"/>
          </a:fillRef>
          <a:effectRef idx="0">
            <a:scrgbClr r="0" g="0" b="0"/>
          </a:effectRef>
          <a:fontRef idx="minor"/>
        </p:style>
        <p:txBody>
          <a:bodyPr wrap="square" lIns="90000" tIns="45000" rIns="90000" bIns="4500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t>DRD4 Collaboration Meeting, WG-2: CERN Oct 21-25 2024</a:t>
            </a:r>
          </a:p>
        </p:txBody>
      </p:sp>
    </p:spTree>
    <p:extLst>
      <p:ext uri="{BB962C8B-B14F-4D97-AF65-F5344CB8AC3E}">
        <p14:creationId xmlns:p14="http://schemas.microsoft.com/office/powerpoint/2010/main" val="1694794014"/>
      </p:ext>
    </p:extLst>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665"/>
                                        </p:tgtEl>
                                        <p:attrNameLst>
                                          <p:attrName>style.visibility</p:attrName>
                                        </p:attrNameLst>
                                      </p:cBhvr>
                                      <p:to>
                                        <p:strVal val="visible"/>
                                      </p:to>
                                    </p:set>
                                    <p:anim calcmode="lin" valueType="num">
                                      <p:cBhvr additive="repl">
                                        <p:cTn id="7" dur="3000" fill="hold"/>
                                        <p:tgtEl>
                                          <p:spTgt spid="665"/>
                                        </p:tgtEl>
                                        <p:attrNameLst>
                                          <p:attrName>ppt_x</p:attrName>
                                        </p:attrNameLst>
                                      </p:cBhvr>
                                      <p:tavLst>
                                        <p:tav tm="0">
                                          <p:val>
                                            <p:strVal val="1+#ppt_w/2"/>
                                          </p:val>
                                        </p:tav>
                                        <p:tav tm="100000">
                                          <p:val>
                                            <p:strVal val="#ppt_x"/>
                                          </p:val>
                                        </p:tav>
                                      </p:tavLst>
                                    </p:anim>
                                    <p:anim calcmode="lin" valueType="num">
                                      <p:cBhvr additive="repl">
                                        <p:cTn id="8" dur="3000" fill="hold"/>
                                        <p:tgtEl>
                                          <p:spTgt spid="665"/>
                                        </p:tgtEl>
                                        <p:attrNameLst>
                                          <p:attrName>ppt_y</p:attrName>
                                        </p:attrNameLst>
                                      </p:cBhvr>
                                      <p:tavLst>
                                        <p:tav tm="0">
                                          <p:val>
                                            <p:strVal val="#ppt_y"/>
                                          </p:val>
                                        </p:tav>
                                        <p:tav tm="100000">
                                          <p:val>
                                            <p:strVal val="#ppt_y"/>
                                          </p:val>
                                        </p:tav>
                                      </p:tavLst>
                                    </p:anim>
                                  </p:childTnLst>
                                </p:cTn>
                              </p:par>
                              <p:par>
                                <p:cTn id="9" presetID="2" presetClass="entr" presetSubtype="2" fill="hold" nodeType="withEffect">
                                  <p:stCondLst>
                                    <p:cond delay="0"/>
                                  </p:stCondLst>
                                  <p:childTnLst>
                                    <p:set>
                                      <p:cBhvr>
                                        <p:cTn id="10" dur="1" fill="hold">
                                          <p:stCondLst>
                                            <p:cond delay="0"/>
                                          </p:stCondLst>
                                        </p:cTn>
                                        <p:tgtEl>
                                          <p:spTgt spid="663"/>
                                        </p:tgtEl>
                                        <p:attrNameLst>
                                          <p:attrName>style.visibility</p:attrName>
                                        </p:attrNameLst>
                                      </p:cBhvr>
                                      <p:to>
                                        <p:strVal val="visible"/>
                                      </p:to>
                                    </p:set>
                                    <p:anim calcmode="lin" valueType="num">
                                      <p:cBhvr additive="repl">
                                        <p:cTn id="11" dur="3000" fill="hold"/>
                                        <p:tgtEl>
                                          <p:spTgt spid="663"/>
                                        </p:tgtEl>
                                        <p:attrNameLst>
                                          <p:attrName>ppt_x</p:attrName>
                                        </p:attrNameLst>
                                      </p:cBhvr>
                                      <p:tavLst>
                                        <p:tav tm="0">
                                          <p:val>
                                            <p:strVal val="1+#ppt_w/2"/>
                                          </p:val>
                                        </p:tav>
                                        <p:tav tm="100000">
                                          <p:val>
                                            <p:strVal val="#ppt_x"/>
                                          </p:val>
                                        </p:tav>
                                      </p:tavLst>
                                    </p:anim>
                                    <p:anim calcmode="lin" valueType="num">
                                      <p:cBhvr additive="repl">
                                        <p:cTn id="12" dur="3000" fill="hold"/>
                                        <p:tgtEl>
                                          <p:spTgt spid="663"/>
                                        </p:tgtEl>
                                        <p:attrNameLst>
                                          <p:attrName>ppt_y</p:attrName>
                                        </p:attrNameLst>
                                      </p:cBhvr>
                                      <p:tavLst>
                                        <p:tav tm="0">
                                          <p:val>
                                            <p:strVal val="#ppt_y"/>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662"/>
                                        </p:tgtEl>
                                        <p:attrNameLst>
                                          <p:attrName>style.visibility</p:attrName>
                                        </p:attrNameLst>
                                      </p:cBhvr>
                                      <p:to>
                                        <p:strVal val="visible"/>
                                      </p:to>
                                    </p:set>
                                    <p:anim calcmode="lin" valueType="num">
                                      <p:cBhvr additive="repl">
                                        <p:cTn id="15" dur="3000" fill="hold"/>
                                        <p:tgtEl>
                                          <p:spTgt spid="662"/>
                                        </p:tgtEl>
                                        <p:attrNameLst>
                                          <p:attrName>ppt_x</p:attrName>
                                        </p:attrNameLst>
                                      </p:cBhvr>
                                      <p:tavLst>
                                        <p:tav tm="0">
                                          <p:val>
                                            <p:strVal val="1+#ppt_w/2"/>
                                          </p:val>
                                        </p:tav>
                                        <p:tav tm="100000">
                                          <p:val>
                                            <p:strVal val="#ppt_x"/>
                                          </p:val>
                                        </p:tav>
                                      </p:tavLst>
                                    </p:anim>
                                    <p:anim calcmode="lin" valueType="num">
                                      <p:cBhvr additive="repl">
                                        <p:cTn id="16" dur="3000" fill="hold"/>
                                        <p:tgtEl>
                                          <p:spTgt spid="662"/>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664"/>
                                        </p:tgtEl>
                                        <p:attrNameLst>
                                          <p:attrName>style.visibility</p:attrName>
                                        </p:attrNameLst>
                                      </p:cBhvr>
                                      <p:to>
                                        <p:strVal val="visible"/>
                                      </p:to>
                                    </p:set>
                                    <p:anim calcmode="lin" valueType="num">
                                      <p:cBhvr additive="repl">
                                        <p:cTn id="19" dur="3000" fill="hold"/>
                                        <p:tgtEl>
                                          <p:spTgt spid="664"/>
                                        </p:tgtEl>
                                        <p:attrNameLst>
                                          <p:attrName>ppt_x</p:attrName>
                                        </p:attrNameLst>
                                      </p:cBhvr>
                                      <p:tavLst>
                                        <p:tav tm="0">
                                          <p:val>
                                            <p:strVal val="1+#ppt_w/2"/>
                                          </p:val>
                                        </p:tav>
                                        <p:tav tm="100000">
                                          <p:val>
                                            <p:strVal val="#ppt_x"/>
                                          </p:val>
                                        </p:tav>
                                      </p:tavLst>
                                    </p:anim>
                                    <p:anim calcmode="lin" valueType="num">
                                      <p:cBhvr additive="repl">
                                        <p:cTn id="20" dur="3000" fill="hold"/>
                                        <p:tgtEl>
                                          <p:spTgt spid="664"/>
                                        </p:tgtEl>
                                        <p:attrNameLst>
                                          <p:attrName>ppt_y</p:attrName>
                                        </p:attrNameLst>
                                      </p:cBhvr>
                                      <p:tavLst>
                                        <p:tav tm="0">
                                          <p:val>
                                            <p:strVal val="#ppt_y"/>
                                          </p:val>
                                        </p:tav>
                                        <p:tav tm="100000">
                                          <p:val>
                                            <p:strVal val="#ppt_y"/>
                                          </p:val>
                                        </p:tav>
                                      </p:tavLst>
                                    </p:anim>
                                  </p:childTnLst>
                                </p:cTn>
                              </p:par>
                            </p:childTnLst>
                          </p:cTn>
                        </p:par>
                        <p:par>
                          <p:cTn id="21" fill="hold">
                            <p:stCondLst>
                              <p:cond delay="3000"/>
                            </p:stCondLst>
                            <p:childTnLst>
                              <p:par>
                                <p:cTn id="22" presetID="1" presetClass="entr" fill="hold" nodeType="afterEffect">
                                  <p:stCondLst>
                                    <p:cond delay="0"/>
                                  </p:stCondLst>
                                  <p:childTnLst>
                                    <p:set>
                                      <p:cBhvr>
                                        <p:cTn id="23" dur="1" fill="hold">
                                          <p:stCondLst>
                                            <p:cond delay="0"/>
                                          </p:stCondLst>
                                        </p:cTn>
                                        <p:tgtEl>
                                          <p:spTgt spid="666"/>
                                        </p:tgtEl>
                                        <p:attrNameLst>
                                          <p:attrName>style.visibility</p:attrName>
                                        </p:attrNameLst>
                                      </p:cBhvr>
                                      <p:to>
                                        <p:strVal val="visible"/>
                                      </p:to>
                                    </p:set>
                                  </p:childTnLst>
                                </p:cTn>
                              </p:par>
                              <p:par>
                                <p:cTn id="24" presetID="1" presetClass="entr" fill="hold" nodeType="withEffect">
                                  <p:stCondLst>
                                    <p:cond delay="0"/>
                                  </p:stCondLst>
                                  <p:childTnLst>
                                    <p:set>
                                      <p:cBhvr>
                                        <p:cTn id="25" dur="1" fill="hold">
                                          <p:stCondLst>
                                            <p:cond delay="0"/>
                                          </p:stCondLst>
                                        </p:cTn>
                                        <p:tgtEl>
                                          <p:spTgt spid="667">
                                            <p:txEl>
                                              <p:pRg st="0" end="0"/>
                                            </p:txEl>
                                          </p:spTgt>
                                        </p:tgtEl>
                                        <p:attrNameLst>
                                          <p:attrName>style.visibility</p:attrName>
                                        </p:attrNameLst>
                                      </p:cBhvr>
                                      <p:to>
                                        <p:strVal val="visible"/>
                                      </p:to>
                                    </p:set>
                                  </p:childTnLst>
                                </p:cTn>
                              </p:par>
                            </p:childTnLst>
                          </p:cTn>
                        </p:par>
                      </p:childTnLst>
                    </p:cTn>
                  </p:par>
                  <p:par>
                    <p:cTn id="26" fill="hold">
                      <p:stCondLst>
                        <p:cond delay="indefinite"/>
                      </p:stCondLst>
                      <p:childTnLst>
                        <p:par>
                          <p:cTn id="27" fill="hold">
                            <p:stCondLst>
                              <p:cond delay="0"/>
                            </p:stCondLst>
                            <p:childTnLst>
                              <p:par>
                                <p:cTn id="28" presetID="2" presetClass="entr" presetSubtype="1" fill="hold" nodeType="clickEffect">
                                  <p:stCondLst>
                                    <p:cond delay="0"/>
                                  </p:stCondLst>
                                  <p:childTnLst>
                                    <p:set>
                                      <p:cBhvr>
                                        <p:cTn id="29" dur="1" fill="hold">
                                          <p:stCondLst>
                                            <p:cond delay="0"/>
                                          </p:stCondLst>
                                        </p:cTn>
                                        <p:tgtEl>
                                          <p:spTgt spid="8"/>
                                        </p:tgtEl>
                                        <p:attrNameLst>
                                          <p:attrName>style.visibility</p:attrName>
                                        </p:attrNameLst>
                                      </p:cBhvr>
                                      <p:to>
                                        <p:strVal val="visible"/>
                                      </p:to>
                                    </p:set>
                                    <p:anim calcmode="lin" valueType="num">
                                      <p:cBhvr additive="base">
                                        <p:cTn id="30" dur="500" fill="hold"/>
                                        <p:tgtEl>
                                          <p:spTgt spid="8"/>
                                        </p:tgtEl>
                                        <p:attrNameLst>
                                          <p:attrName>ppt_x</p:attrName>
                                        </p:attrNameLst>
                                      </p:cBhvr>
                                      <p:tavLst>
                                        <p:tav tm="0">
                                          <p:val>
                                            <p:strVal val="#ppt_x"/>
                                          </p:val>
                                        </p:tav>
                                        <p:tav tm="100000">
                                          <p:val>
                                            <p:strVal val="#ppt_x"/>
                                          </p:val>
                                        </p:tav>
                                      </p:tavLst>
                                    </p:anim>
                                    <p:anim calcmode="lin" valueType="num">
                                      <p:cBhvr additive="base">
                                        <p:cTn id="31" dur="500" fill="hold"/>
                                        <p:tgtEl>
                                          <p:spTgt spid="8"/>
                                        </p:tgtEl>
                                        <p:attrNameLst>
                                          <p:attrName>ppt_y</p:attrName>
                                        </p:attrNameLst>
                                      </p:cBhvr>
                                      <p:tavLst>
                                        <p:tav tm="0">
                                          <p:val>
                                            <p:strVal val="0-#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graphicFrame>
        <p:nvGraphicFramePr>
          <p:cNvPr id="671" name="Graphique 4"/>
          <p:cNvGraphicFramePr/>
          <p:nvPr>
            <p:extLst/>
          </p:nvPr>
        </p:nvGraphicFramePr>
        <p:xfrm>
          <a:off x="152280" y="1139760"/>
          <a:ext cx="8762760" cy="5059800"/>
        </p:xfrm>
        <a:graphic>
          <a:graphicData uri="http://schemas.openxmlformats.org/drawingml/2006/chart">
            <c:chart xmlns:c="http://schemas.openxmlformats.org/drawingml/2006/chart" xmlns:r="http://schemas.openxmlformats.org/officeDocument/2006/relationships" r:id="rId2"/>
          </a:graphicData>
        </a:graphic>
      </p:graphicFrame>
      <p:sp>
        <p:nvSpPr>
          <p:cNvPr id="672" name="CustomShape 1"/>
          <p:cNvSpPr/>
          <p:nvPr/>
        </p:nvSpPr>
        <p:spPr>
          <a:xfrm>
            <a:off x="282960" y="54360"/>
            <a:ext cx="8561520" cy="990360"/>
          </a:xfrm>
          <a:prstGeom prst="rect">
            <a:avLst/>
          </a:prstGeom>
          <a:noFill/>
          <a:ln w="25560">
            <a:solidFill>
              <a:srgbClr val="C00000"/>
            </a:solidFill>
            <a:miter/>
          </a:ln>
        </p:spPr>
        <p:style>
          <a:lnRef idx="0">
            <a:scrgbClr r="0" g="0" b="0"/>
          </a:lnRef>
          <a:fillRef idx="0">
            <a:scrgbClr r="0" g="0" b="0"/>
          </a:fillRef>
          <a:effectRef idx="0">
            <a:scrgbClr r="0" g="0" b="0"/>
          </a:effectRef>
          <a:fontRef idx="minor"/>
        </p:style>
        <p:txBody>
          <a:bodyPr anchor="ctr">
            <a:noAutofit/>
          </a:bodyPr>
          <a:lstStyle/>
          <a:p>
            <a:pPr algn="ctr">
              <a:lnSpc>
                <a:spcPct val="100000"/>
              </a:lnSpc>
            </a:pPr>
            <a:r>
              <a:rPr lang="en-GB" sz="2400" b="1" strike="noStrike" spc="-1">
                <a:solidFill>
                  <a:srgbClr val="C00000"/>
                </a:solidFill>
                <a:latin typeface="Arial"/>
                <a:ea typeface="DejaVu Sans"/>
              </a:rPr>
              <a:t>SLD-CRID: Cherenkov threshold in C</a:t>
            </a:r>
            <a:r>
              <a:rPr lang="en-GB" sz="2400" b="1" strike="noStrike" spc="-1" baseline="-20000">
                <a:solidFill>
                  <a:srgbClr val="C00000"/>
                </a:solidFill>
                <a:latin typeface="Arial"/>
                <a:ea typeface="DejaVu Sans"/>
              </a:rPr>
              <a:t>5</a:t>
            </a:r>
            <a:r>
              <a:rPr lang="en-GB" sz="2400" b="1" strike="noStrike" spc="-1">
                <a:solidFill>
                  <a:srgbClr val="C00000"/>
                </a:solidFill>
                <a:latin typeface="Arial"/>
                <a:ea typeface="DejaVu Sans"/>
              </a:rPr>
              <a:t>F</a:t>
            </a:r>
            <a:r>
              <a:rPr lang="en-GB" sz="2400" b="1" strike="noStrike" spc="-1" baseline="-20000">
                <a:solidFill>
                  <a:srgbClr val="C00000"/>
                </a:solidFill>
                <a:latin typeface="Arial"/>
                <a:ea typeface="DejaVu Sans"/>
              </a:rPr>
              <a:t>12</a:t>
            </a:r>
            <a:r>
              <a:rPr lang="en-GB" sz="2400" b="1" strike="noStrike" spc="-1">
                <a:solidFill>
                  <a:srgbClr val="C00000"/>
                </a:solidFill>
                <a:latin typeface="Arial"/>
                <a:ea typeface="DejaVu Sans"/>
              </a:rPr>
              <a:t>/N</a:t>
            </a:r>
            <a:r>
              <a:rPr lang="en-GB" sz="2400" b="1" strike="noStrike" spc="-1" baseline="-20000">
                <a:solidFill>
                  <a:srgbClr val="C00000"/>
                </a:solidFill>
                <a:latin typeface="Arial"/>
                <a:ea typeface="DejaVu Sans"/>
              </a:rPr>
              <a:t>2</a:t>
            </a:r>
            <a:r>
              <a:rPr lang="en-GB" sz="2400" b="1" strike="noStrike" spc="-1">
                <a:solidFill>
                  <a:srgbClr val="C00000"/>
                </a:solidFill>
                <a:latin typeface="Arial"/>
                <a:ea typeface="DejaVu Sans"/>
              </a:rPr>
              <a:t> mixtures </a:t>
            </a:r>
            <a:endParaRPr lang="en-GB" sz="2400" b="0" strike="noStrike" spc="-1">
              <a:latin typeface="Arial"/>
            </a:endParaRPr>
          </a:p>
          <a:p>
            <a:pPr algn="ctr">
              <a:lnSpc>
                <a:spcPct val="100000"/>
              </a:lnSpc>
            </a:pPr>
            <a:r>
              <a:rPr lang="en-GB" sz="2400" b="1" i="1" strike="noStrike" spc="-1">
                <a:solidFill>
                  <a:srgbClr val="C00000"/>
                </a:solidFill>
                <a:latin typeface="Arial"/>
                <a:ea typeface="DejaVu Sans"/>
              </a:rPr>
              <a:t>vs</a:t>
            </a:r>
            <a:r>
              <a:rPr lang="en-GB" sz="2400" b="1" strike="noStrike" spc="-1">
                <a:solidFill>
                  <a:srgbClr val="C00000"/>
                </a:solidFill>
                <a:latin typeface="Arial"/>
                <a:ea typeface="DejaVu Sans"/>
              </a:rPr>
              <a:t>. measured speed of sound in radiator gas mixture (2)</a:t>
            </a:r>
            <a:endParaRPr lang="en-GB" sz="2400" b="0" strike="noStrike" spc="-1">
              <a:latin typeface="Arial"/>
            </a:endParaRPr>
          </a:p>
        </p:txBody>
      </p:sp>
      <p:sp>
        <p:nvSpPr>
          <p:cNvPr id="673" name="CustomShape 2"/>
          <p:cNvSpPr/>
          <p:nvPr/>
        </p:nvSpPr>
        <p:spPr>
          <a:xfrm rot="16200000">
            <a:off x="-1199160" y="3290400"/>
            <a:ext cx="3394440" cy="3643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800" b="1" strike="noStrike" spc="-1" dirty="0">
                <a:solidFill>
                  <a:srgbClr val="000000"/>
                </a:solidFill>
                <a:latin typeface="Arial"/>
                <a:ea typeface="DejaVu Sans"/>
              </a:rPr>
              <a:t>Cherenkov</a:t>
            </a:r>
            <a:r>
              <a:rPr lang="en-GB" sz="1800" b="0" strike="noStrike" spc="-1" dirty="0">
                <a:solidFill>
                  <a:srgbClr val="000000"/>
                </a:solidFill>
                <a:latin typeface="Arial"/>
                <a:ea typeface="DejaVu Sans"/>
              </a:rPr>
              <a:t> </a:t>
            </a:r>
            <a:r>
              <a:rPr lang="en-GB" sz="1800" b="1" strike="noStrike" spc="-1" dirty="0">
                <a:solidFill>
                  <a:srgbClr val="000000"/>
                </a:solidFill>
                <a:latin typeface="Arial"/>
                <a:ea typeface="DejaVu Sans"/>
              </a:rPr>
              <a:t>Threshold (GeV/c)</a:t>
            </a:r>
            <a:endParaRPr lang="en-GB" sz="1800" b="0" strike="noStrike" spc="-1" dirty="0">
              <a:latin typeface="Arial"/>
            </a:endParaRPr>
          </a:p>
        </p:txBody>
      </p:sp>
      <p:sp>
        <p:nvSpPr>
          <p:cNvPr id="674" name="CustomShape 3"/>
          <p:cNvSpPr/>
          <p:nvPr/>
        </p:nvSpPr>
        <p:spPr>
          <a:xfrm rot="16200000">
            <a:off x="8292820" y="3397132"/>
            <a:ext cx="876563" cy="367878"/>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800" b="1" strike="noStrike" spc="-1" dirty="0">
                <a:solidFill>
                  <a:srgbClr val="70AD47"/>
                </a:solidFill>
                <a:latin typeface="Symbol"/>
                <a:ea typeface="DejaVu Sans"/>
              </a:rPr>
              <a:t>b = 1/</a:t>
            </a:r>
            <a:r>
              <a:rPr lang="en-GB" sz="1800" b="1" strike="noStrike" spc="-1" dirty="0">
                <a:solidFill>
                  <a:srgbClr val="70AD47"/>
                </a:solidFill>
                <a:latin typeface="+mj-lt"/>
                <a:ea typeface="DejaVu Sans"/>
              </a:rPr>
              <a:t>n</a:t>
            </a:r>
            <a:endParaRPr lang="en-GB" sz="1800" b="0" strike="noStrike" spc="-1" dirty="0">
              <a:latin typeface="+mj-lt"/>
            </a:endParaRPr>
          </a:p>
        </p:txBody>
      </p:sp>
      <p:sp>
        <p:nvSpPr>
          <p:cNvPr id="675" name="CustomShape 4"/>
          <p:cNvSpPr/>
          <p:nvPr/>
        </p:nvSpPr>
        <p:spPr>
          <a:xfrm>
            <a:off x="2753640" y="5694840"/>
            <a:ext cx="3560040" cy="36468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800" b="1" strike="noStrike" spc="-1" dirty="0">
                <a:solidFill>
                  <a:srgbClr val="000000"/>
                </a:solidFill>
                <a:latin typeface="Arial"/>
                <a:ea typeface="DejaVu Sans"/>
              </a:rPr>
              <a:t>Measured Sound Velocity (m/s)</a:t>
            </a:r>
            <a:endParaRPr lang="en-GB" sz="1800" b="0" strike="noStrike" spc="-1" dirty="0">
              <a:latin typeface="Arial"/>
            </a:endParaRPr>
          </a:p>
        </p:txBody>
      </p:sp>
      <p:sp>
        <p:nvSpPr>
          <p:cNvPr id="676" name="Line 5"/>
          <p:cNvSpPr/>
          <p:nvPr/>
        </p:nvSpPr>
        <p:spPr>
          <a:xfrm flipV="1">
            <a:off x="1676160" y="4419360"/>
            <a:ext cx="0" cy="1143000"/>
          </a:xfrm>
          <a:prstGeom prst="line">
            <a:avLst/>
          </a:prstGeom>
          <a:ln w="25560">
            <a:solidFill>
              <a:schemeClr val="tx1"/>
            </a:solidFill>
            <a:round/>
            <a:tailEnd type="triangle" w="med" len="med"/>
          </a:ln>
        </p:spPr>
        <p:style>
          <a:lnRef idx="0">
            <a:scrgbClr r="0" g="0" b="0"/>
          </a:lnRef>
          <a:fillRef idx="0">
            <a:scrgbClr r="0" g="0" b="0"/>
          </a:fillRef>
          <a:effectRef idx="0">
            <a:scrgbClr r="0" g="0" b="0"/>
          </a:effectRef>
          <a:fontRef idx="minor"/>
        </p:style>
      </p:sp>
      <p:sp>
        <p:nvSpPr>
          <p:cNvPr id="677" name="Line 6"/>
          <p:cNvSpPr/>
          <p:nvPr/>
        </p:nvSpPr>
        <p:spPr>
          <a:xfrm flipH="1">
            <a:off x="1676160" y="4437720"/>
            <a:ext cx="6248520" cy="0"/>
          </a:xfrm>
          <a:prstGeom prst="line">
            <a:avLst/>
          </a:prstGeom>
          <a:ln w="25560">
            <a:solidFill>
              <a:schemeClr val="accent6"/>
            </a:solidFill>
            <a:round/>
            <a:headEnd type="triangle" w="med" len="med"/>
          </a:ln>
        </p:spPr>
        <p:style>
          <a:lnRef idx="0">
            <a:scrgbClr r="0" g="0" b="0"/>
          </a:lnRef>
          <a:fillRef idx="0">
            <a:scrgbClr r="0" g="0" b="0"/>
          </a:fillRef>
          <a:effectRef idx="0">
            <a:scrgbClr r="0" g="0" b="0"/>
          </a:effectRef>
          <a:fontRef idx="minor"/>
        </p:style>
      </p:sp>
      <p:sp>
        <p:nvSpPr>
          <p:cNvPr id="678" name="Line 7"/>
          <p:cNvSpPr/>
          <p:nvPr/>
        </p:nvSpPr>
        <p:spPr>
          <a:xfrm flipH="1">
            <a:off x="1523880" y="4724280"/>
            <a:ext cx="304920" cy="0"/>
          </a:xfrm>
          <a:prstGeom prst="line">
            <a:avLst/>
          </a:prstGeom>
          <a:ln w="25560">
            <a:solidFill>
              <a:schemeClr val="tx1"/>
            </a:solidFill>
            <a:round/>
            <a:headEnd type="triangle" w="med" len="med"/>
            <a:tailEnd type="triangle" w="med" len="med"/>
          </a:ln>
        </p:spPr>
        <p:style>
          <a:lnRef idx="0">
            <a:scrgbClr r="0" g="0" b="0"/>
          </a:lnRef>
          <a:fillRef idx="0">
            <a:scrgbClr r="0" g="0" b="0"/>
          </a:fillRef>
          <a:effectRef idx="0">
            <a:scrgbClr r="0" g="0" b="0"/>
          </a:effectRef>
          <a:fontRef idx="minor"/>
        </p:style>
      </p:sp>
      <p:sp>
        <p:nvSpPr>
          <p:cNvPr id="679" name="Line 8"/>
          <p:cNvSpPr/>
          <p:nvPr/>
        </p:nvSpPr>
        <p:spPr>
          <a:xfrm>
            <a:off x="1841190" y="4255958"/>
            <a:ext cx="0" cy="304560"/>
          </a:xfrm>
          <a:prstGeom prst="line">
            <a:avLst/>
          </a:prstGeom>
          <a:ln w="25560">
            <a:solidFill>
              <a:schemeClr val="accent6"/>
            </a:solidFill>
            <a:round/>
            <a:headEnd type="triangle" w="med" len="med"/>
            <a:tailEnd type="triangle" w="med" len="med"/>
          </a:ln>
        </p:spPr>
        <p:style>
          <a:lnRef idx="0">
            <a:scrgbClr r="0" g="0" b="0"/>
          </a:lnRef>
          <a:fillRef idx="0">
            <a:scrgbClr r="0" g="0" b="0"/>
          </a:fillRef>
          <a:effectRef idx="0">
            <a:scrgbClr r="0" g="0" b="0"/>
          </a:effectRef>
          <a:fontRef idx="minor"/>
        </p:style>
      </p:sp>
      <p:sp>
        <p:nvSpPr>
          <p:cNvPr id="680" name="CustomShape 9"/>
          <p:cNvSpPr/>
          <p:nvPr/>
        </p:nvSpPr>
        <p:spPr>
          <a:xfrm>
            <a:off x="4279812" y="2812723"/>
            <a:ext cx="3536074" cy="367878"/>
          </a:xfrm>
          <a:prstGeom prst="rect">
            <a:avLst/>
          </a:prstGeom>
          <a:noFill/>
          <a:ln w="19080">
            <a:solidFill>
              <a:schemeClr val="accent6"/>
            </a:solidFill>
            <a:round/>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800" b="1" strike="noStrike" spc="-1" dirty="0" err="1">
                <a:solidFill>
                  <a:srgbClr val="70AD47"/>
                </a:solidFill>
                <a:latin typeface="Arial"/>
                <a:ea typeface="DejaVu Sans"/>
              </a:rPr>
              <a:t>So.</a:t>
            </a:r>
            <a:r>
              <a:rPr lang="en-GB" sz="1800" b="1" strike="noStrike" spc="-1" dirty="0">
                <a:solidFill>
                  <a:srgbClr val="70AD47"/>
                </a:solidFill>
                <a:latin typeface="Arial"/>
                <a:ea typeface="DejaVu Sans"/>
              </a:rPr>
              <a:t>. from (“acoustic”) </a:t>
            </a:r>
            <a:r>
              <a:rPr lang="en-GB" b="1" spc="-1" dirty="0">
                <a:solidFill>
                  <a:srgbClr val="70AD47"/>
                </a:solidFill>
                <a:latin typeface="Arial"/>
                <a:ea typeface="DejaVu Sans"/>
              </a:rPr>
              <a:t>c</a:t>
            </a:r>
            <a:r>
              <a:rPr lang="en-GB" sz="1800" b="1" strike="noStrike" spc="-1" dirty="0">
                <a:solidFill>
                  <a:srgbClr val="70AD47"/>
                </a:solidFill>
                <a:latin typeface="Arial"/>
                <a:ea typeface="DejaVu Sans"/>
              </a:rPr>
              <a:t> to </a:t>
            </a:r>
            <a:r>
              <a:rPr lang="en-GB" sz="1800" b="1" strike="noStrike" spc="-1" dirty="0">
                <a:solidFill>
                  <a:srgbClr val="70AD47"/>
                </a:solidFill>
                <a:latin typeface="Symbol" panose="05050102010706020507" pitchFamily="18" charset="2"/>
                <a:ea typeface="DejaVu Sans"/>
              </a:rPr>
              <a:t>b</a:t>
            </a:r>
            <a:r>
              <a:rPr lang="en-GB" sz="1800" b="1" strike="noStrike" spc="-1" dirty="0">
                <a:solidFill>
                  <a:srgbClr val="70AD47"/>
                </a:solidFill>
                <a:latin typeface="Arial"/>
                <a:ea typeface="DejaVu Sans"/>
              </a:rPr>
              <a:t>…</a:t>
            </a:r>
            <a:endParaRPr lang="en-GB" sz="1800" b="0" strike="noStrike" spc="-1" dirty="0">
              <a:latin typeface="Arial"/>
            </a:endParaRPr>
          </a:p>
        </p:txBody>
      </p:sp>
      <p:pic>
        <p:nvPicPr>
          <p:cNvPr id="681" name="Picture 2"/>
          <p:cNvPicPr/>
          <p:nvPr/>
        </p:nvPicPr>
        <p:blipFill>
          <a:blip r:embed="rId3"/>
          <a:srcRect r="9836" b="37059"/>
          <a:stretch/>
        </p:blipFill>
        <p:spPr>
          <a:xfrm>
            <a:off x="1219679" y="4138354"/>
            <a:ext cx="912960" cy="424440"/>
          </a:xfrm>
          <a:prstGeom prst="rect">
            <a:avLst/>
          </a:prstGeom>
          <a:ln>
            <a:noFill/>
          </a:ln>
        </p:spPr>
      </p:pic>
      <p:sp>
        <p:nvSpPr>
          <p:cNvPr id="14"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26</a:t>
            </a:fld>
            <a:endParaRPr lang="en-GB" sz="1200" b="0" strike="noStrike" spc="-1" dirty="0">
              <a:latin typeface="Arial"/>
            </a:endParaRPr>
          </a:p>
        </p:txBody>
      </p:sp>
      <p:sp>
        <p:nvSpPr>
          <p:cNvPr id="16" name="CustomShape 2">
            <a:extLst>
              <a:ext uri="{FF2B5EF4-FFF2-40B4-BE49-F238E27FC236}">
                <a16:creationId xmlns:a16="http://schemas.microsoft.com/office/drawing/2014/main" id="{95194626-0CBB-41B9-B11A-71CA728E6E01}"/>
              </a:ext>
            </a:extLst>
          </p:cNvPr>
          <p:cNvSpPr txBox="1">
            <a:spLocks/>
          </p:cNvSpPr>
          <p:nvPr/>
        </p:nvSpPr>
        <p:spPr>
          <a:xfrm>
            <a:off x="2114065" y="6473688"/>
            <a:ext cx="5415740" cy="306323"/>
          </a:xfrm>
          <a:prstGeom prst="rect">
            <a:avLst/>
          </a:prstGeom>
        </p:spPr>
        <p:style>
          <a:lnRef idx="0">
            <a:scrgbClr r="0" g="0" b="0"/>
          </a:lnRef>
          <a:fillRef idx="0">
            <a:scrgbClr r="0" g="0" b="0"/>
          </a:fillRef>
          <a:effectRef idx="0">
            <a:scrgbClr r="0" g="0" b="0"/>
          </a:effectRef>
          <a:fontRef idx="minor"/>
        </p:style>
        <p:txBody>
          <a:bodyPr wrap="square" lIns="90000" tIns="45000" rIns="90000" bIns="4500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t>DRD4 Collaboration Meeting, WG-2: CERN Oct 21-25 2024</a:t>
            </a:r>
          </a:p>
        </p:txBody>
      </p:sp>
    </p:spTree>
    <p:extLst>
      <p:ext uri="{BB962C8B-B14F-4D97-AF65-F5344CB8AC3E}">
        <p14:creationId xmlns:p14="http://schemas.microsoft.com/office/powerpoint/2010/main" val="3874489102"/>
      </p:ext>
    </p:extLst>
  </p:cSld>
  <p:clrMapOvr>
    <a:masterClrMapping/>
  </p:clrMapOvr>
  <p:timing>
    <p:tnLst>
      <p:par>
        <p:cTn id="1" dur="indefinite" restart="never" nodeType="tmRoot">
          <p:childTnLst>
            <p:seq>
              <p:cTn id="2" dur="indefinite" nodeType="mainSeq">
                <p:childTnLst>
                  <p:par>
                    <p:cTn id="3" fill="hold">
                      <p:stCondLst>
                        <p:cond delay="indefinite"/>
                      </p:stCondLst>
                      <p:childTnLst>
                        <p:par>
                          <p:cTn id="4" fill="hold">
                            <p:stCondLst>
                              <p:cond delay="0"/>
                            </p:stCondLst>
                            <p:childTnLst>
                              <p:par>
                                <p:cTn id="5" presetID="2" presetClass="entr" presetSubtype="3" fill="hold" nodeType="clickEffect">
                                  <p:stCondLst>
                                    <p:cond delay="0"/>
                                  </p:stCondLst>
                                  <p:childTnLst>
                                    <p:set>
                                      <p:cBhvr>
                                        <p:cTn id="6" dur="1" fill="hold">
                                          <p:stCondLst>
                                            <p:cond delay="0"/>
                                          </p:stCondLst>
                                        </p:cTn>
                                        <p:tgtEl>
                                          <p:spTgt spid="679"/>
                                        </p:tgtEl>
                                        <p:attrNameLst>
                                          <p:attrName>style.visibility</p:attrName>
                                        </p:attrNameLst>
                                      </p:cBhvr>
                                      <p:to>
                                        <p:strVal val="visible"/>
                                      </p:to>
                                    </p:set>
                                    <p:anim calcmode="lin" valueType="num">
                                      <p:cBhvr additive="base">
                                        <p:cTn id="7" dur="3000" fill="hold"/>
                                        <p:tgtEl>
                                          <p:spTgt spid="679"/>
                                        </p:tgtEl>
                                        <p:attrNameLst>
                                          <p:attrName>ppt_x</p:attrName>
                                        </p:attrNameLst>
                                      </p:cBhvr>
                                      <p:tavLst>
                                        <p:tav tm="0">
                                          <p:val>
                                            <p:strVal val="1+#ppt_w/2"/>
                                          </p:val>
                                        </p:tav>
                                        <p:tav tm="100000">
                                          <p:val>
                                            <p:strVal val="#ppt_x"/>
                                          </p:val>
                                        </p:tav>
                                      </p:tavLst>
                                    </p:anim>
                                    <p:anim calcmode="lin" valueType="num">
                                      <p:cBhvr additive="base">
                                        <p:cTn id="8" dur="3000" fill="hold"/>
                                        <p:tgtEl>
                                          <p:spTgt spid="679"/>
                                        </p:tgtEl>
                                        <p:attrNameLst>
                                          <p:attrName>ppt_y</p:attrName>
                                        </p:attrNameLst>
                                      </p:cBhvr>
                                      <p:tavLst>
                                        <p:tav tm="0">
                                          <p:val>
                                            <p:strVal val="0-#ppt_h/2"/>
                                          </p:val>
                                        </p:tav>
                                        <p:tav tm="100000">
                                          <p:val>
                                            <p:strVal val="#ppt_y"/>
                                          </p:val>
                                        </p:tav>
                                      </p:tavLst>
                                    </p:anim>
                                  </p:childTnLst>
                                </p:cTn>
                              </p:par>
                              <p:par>
                                <p:cTn id="9" presetID="2" presetClass="entr" presetSubtype="3" fill="hold" nodeType="withEffect">
                                  <p:stCondLst>
                                    <p:cond delay="0"/>
                                  </p:stCondLst>
                                  <p:childTnLst>
                                    <p:set>
                                      <p:cBhvr>
                                        <p:cTn id="10" dur="1" fill="hold">
                                          <p:stCondLst>
                                            <p:cond delay="0"/>
                                          </p:stCondLst>
                                        </p:cTn>
                                        <p:tgtEl>
                                          <p:spTgt spid="677"/>
                                        </p:tgtEl>
                                        <p:attrNameLst>
                                          <p:attrName>style.visibility</p:attrName>
                                        </p:attrNameLst>
                                      </p:cBhvr>
                                      <p:to>
                                        <p:strVal val="visible"/>
                                      </p:to>
                                    </p:set>
                                    <p:anim calcmode="lin" valueType="num">
                                      <p:cBhvr additive="base">
                                        <p:cTn id="11" dur="3000" fill="hold"/>
                                        <p:tgtEl>
                                          <p:spTgt spid="677"/>
                                        </p:tgtEl>
                                        <p:attrNameLst>
                                          <p:attrName>ppt_x</p:attrName>
                                        </p:attrNameLst>
                                      </p:cBhvr>
                                      <p:tavLst>
                                        <p:tav tm="0">
                                          <p:val>
                                            <p:strVal val="1+#ppt_w/2"/>
                                          </p:val>
                                        </p:tav>
                                        <p:tav tm="100000">
                                          <p:val>
                                            <p:strVal val="#ppt_x"/>
                                          </p:val>
                                        </p:tav>
                                      </p:tavLst>
                                    </p:anim>
                                    <p:anim calcmode="lin" valueType="num">
                                      <p:cBhvr additive="base">
                                        <p:cTn id="12" dur="3000" fill="hold"/>
                                        <p:tgtEl>
                                          <p:spTgt spid="677"/>
                                        </p:tgtEl>
                                        <p:attrNameLst>
                                          <p:attrName>ppt_y</p:attrName>
                                        </p:attrNameLst>
                                      </p:cBhvr>
                                      <p:tavLst>
                                        <p:tav tm="0">
                                          <p:val>
                                            <p:strVal val="0-#ppt_h/2"/>
                                          </p:val>
                                        </p:tav>
                                        <p:tav tm="100000">
                                          <p:val>
                                            <p:strVal val="#ppt_y"/>
                                          </p:val>
                                        </p:tav>
                                      </p:tavLst>
                                    </p:anim>
                                  </p:childTnLst>
                                </p:cTn>
                              </p:par>
                              <p:par>
                                <p:cTn id="13" presetID="2" presetClass="entr" presetSubtype="2" fill="hold" nodeType="withEffect">
                                  <p:stCondLst>
                                    <p:cond delay="0"/>
                                  </p:stCondLst>
                                  <p:childTnLst>
                                    <p:set>
                                      <p:cBhvr>
                                        <p:cTn id="14" dur="1" fill="hold">
                                          <p:stCondLst>
                                            <p:cond delay="0"/>
                                          </p:stCondLst>
                                        </p:cTn>
                                        <p:tgtEl>
                                          <p:spTgt spid="676"/>
                                        </p:tgtEl>
                                        <p:attrNameLst>
                                          <p:attrName>style.visibility</p:attrName>
                                        </p:attrNameLst>
                                      </p:cBhvr>
                                      <p:to>
                                        <p:strVal val="visible"/>
                                      </p:to>
                                    </p:set>
                                    <p:anim calcmode="lin" valueType="num">
                                      <p:cBhvr additive="repl">
                                        <p:cTn id="15" dur="3000" fill="hold"/>
                                        <p:tgtEl>
                                          <p:spTgt spid="676"/>
                                        </p:tgtEl>
                                        <p:attrNameLst>
                                          <p:attrName>ppt_x</p:attrName>
                                        </p:attrNameLst>
                                      </p:cBhvr>
                                      <p:tavLst>
                                        <p:tav tm="0">
                                          <p:val>
                                            <p:strVal val="1+#ppt_w/2"/>
                                          </p:val>
                                        </p:tav>
                                        <p:tav tm="100000">
                                          <p:val>
                                            <p:strVal val="#ppt_x"/>
                                          </p:val>
                                        </p:tav>
                                      </p:tavLst>
                                    </p:anim>
                                    <p:anim calcmode="lin" valueType="num">
                                      <p:cBhvr additive="repl">
                                        <p:cTn id="16" dur="3000" fill="hold"/>
                                        <p:tgtEl>
                                          <p:spTgt spid="676"/>
                                        </p:tgtEl>
                                        <p:attrNameLst>
                                          <p:attrName>ppt_y</p:attrName>
                                        </p:attrNameLst>
                                      </p:cBhvr>
                                      <p:tavLst>
                                        <p:tav tm="0">
                                          <p:val>
                                            <p:strVal val="#ppt_y"/>
                                          </p:val>
                                        </p:tav>
                                        <p:tav tm="100000">
                                          <p:val>
                                            <p:strVal val="#ppt_y"/>
                                          </p:val>
                                        </p:tav>
                                      </p:tavLst>
                                    </p:anim>
                                  </p:childTnLst>
                                </p:cTn>
                              </p:par>
                              <p:par>
                                <p:cTn id="17" presetID="2" presetClass="entr" presetSubtype="2" fill="hold" nodeType="withEffect">
                                  <p:stCondLst>
                                    <p:cond delay="0"/>
                                  </p:stCondLst>
                                  <p:childTnLst>
                                    <p:set>
                                      <p:cBhvr>
                                        <p:cTn id="18" dur="1" fill="hold">
                                          <p:stCondLst>
                                            <p:cond delay="0"/>
                                          </p:stCondLst>
                                        </p:cTn>
                                        <p:tgtEl>
                                          <p:spTgt spid="678"/>
                                        </p:tgtEl>
                                        <p:attrNameLst>
                                          <p:attrName>style.visibility</p:attrName>
                                        </p:attrNameLst>
                                      </p:cBhvr>
                                      <p:to>
                                        <p:strVal val="visible"/>
                                      </p:to>
                                    </p:set>
                                    <p:anim calcmode="lin" valueType="num">
                                      <p:cBhvr additive="repl">
                                        <p:cTn id="19" dur="3000" fill="hold"/>
                                        <p:tgtEl>
                                          <p:spTgt spid="678"/>
                                        </p:tgtEl>
                                        <p:attrNameLst>
                                          <p:attrName>ppt_x</p:attrName>
                                        </p:attrNameLst>
                                      </p:cBhvr>
                                      <p:tavLst>
                                        <p:tav tm="0">
                                          <p:val>
                                            <p:strVal val="1+#ppt_w/2"/>
                                          </p:val>
                                        </p:tav>
                                        <p:tav tm="100000">
                                          <p:val>
                                            <p:strVal val="#ppt_x"/>
                                          </p:val>
                                        </p:tav>
                                      </p:tavLst>
                                    </p:anim>
                                    <p:anim calcmode="lin" valueType="num">
                                      <p:cBhvr additive="repl">
                                        <p:cTn id="20" dur="3000" fill="hold"/>
                                        <p:tgtEl>
                                          <p:spTgt spid="678"/>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fill="hold" nodeType="clickEffect">
                                  <p:stCondLst>
                                    <p:cond delay="0"/>
                                  </p:stCondLst>
                                  <p:childTnLst>
                                    <p:set>
                                      <p:cBhvr>
                                        <p:cTn id="24" dur="1" fill="hold">
                                          <p:stCondLst>
                                            <p:cond delay="0"/>
                                          </p:stCondLst>
                                        </p:cTn>
                                        <p:tgtEl>
                                          <p:spTgt spid="680"/>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681"/>
                                        </p:tgtEl>
                                        <p:attrNameLst>
                                          <p:attrName>style.visibility</p:attrName>
                                        </p:attrNameLst>
                                      </p:cBhvr>
                                      <p:to>
                                        <p:strVal val="visible"/>
                                      </p:to>
                                    </p:set>
                                    <p:anim calcmode="lin" valueType="num">
                                      <p:cBhvr additive="repl">
                                        <p:cTn id="29" dur="500" fill="hold"/>
                                        <p:tgtEl>
                                          <p:spTgt spid="681"/>
                                        </p:tgtEl>
                                        <p:attrNameLst>
                                          <p:attrName>ppt_x</p:attrName>
                                        </p:attrNameLst>
                                      </p:cBhvr>
                                      <p:tavLst>
                                        <p:tav tm="0">
                                          <p:val>
                                            <p:strVal val="#ppt_x"/>
                                          </p:val>
                                        </p:tav>
                                        <p:tav tm="100000">
                                          <p:val>
                                            <p:strVal val="#ppt_x"/>
                                          </p:val>
                                        </p:tav>
                                      </p:tavLst>
                                    </p:anim>
                                    <p:anim calcmode="lin" valueType="num">
                                      <p:cBhvr additive="repl">
                                        <p:cTn id="30" dur="500" fill="hold"/>
                                        <p:tgtEl>
                                          <p:spTgt spid="681"/>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xit" presetSubtype="2" fill="hold" nodeType="clickEffect">
                                  <p:stCondLst>
                                    <p:cond delay="0"/>
                                  </p:stCondLst>
                                  <p:childTnLst>
                                    <p:anim calcmode="lin" valueType="num">
                                      <p:cBhvr additive="repl">
                                        <p:cTn id="34" dur="500"/>
                                        <p:tgtEl>
                                          <p:spTgt spid="681"/>
                                        </p:tgtEl>
                                        <p:attrNameLst>
                                          <p:attrName>ppt_x</p:attrName>
                                        </p:attrNameLst>
                                      </p:cBhvr>
                                      <p:tavLst>
                                        <p:tav tm="0">
                                          <p:val>
                                            <p:strVal val="#ppt_x"/>
                                          </p:val>
                                        </p:tav>
                                        <p:tav tm="100000">
                                          <p:val>
                                            <p:strVal val="1+#ppt_w/2"/>
                                          </p:val>
                                        </p:tav>
                                      </p:tavLst>
                                    </p:anim>
                                    <p:anim calcmode="lin" valueType="num">
                                      <p:cBhvr additive="repl">
                                        <p:cTn id="35" dur="500"/>
                                        <p:tgtEl>
                                          <p:spTgt spid="681"/>
                                        </p:tgtEl>
                                        <p:attrNameLst>
                                          <p:attrName>ppt_y</p:attrName>
                                        </p:attrNameLst>
                                      </p:cBhvr>
                                      <p:tavLst>
                                        <p:tav tm="0">
                                          <p:val>
                                            <p:strVal val="#ppt_y"/>
                                          </p:val>
                                        </p:tav>
                                        <p:tav tm="100000">
                                          <p:val>
                                            <p:strVal val="#ppt_y"/>
                                          </p:val>
                                        </p:tav>
                                      </p:tavLst>
                                    </p:anim>
                                    <p:set>
                                      <p:cBhvr>
                                        <p:cTn id="36" dur="1" fill="hold">
                                          <p:stCondLst>
                                            <p:cond delay="499"/>
                                          </p:stCondLst>
                                        </p:cTn>
                                        <p:tgtEl>
                                          <p:spTgt spid="681"/>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4" name="TextShape 1"/>
          <p:cNvSpPr txBox="1"/>
          <p:nvPr/>
        </p:nvSpPr>
        <p:spPr>
          <a:xfrm>
            <a:off x="8115660" y="6291720"/>
            <a:ext cx="2056680" cy="364320"/>
          </a:xfrm>
          <a:prstGeom prst="rect">
            <a:avLst/>
          </a:prstGeom>
          <a:noFill/>
          <a:ln>
            <a:noFill/>
          </a:ln>
        </p:spPr>
        <p:txBody>
          <a:bodyPr lIns="90000" tIns="45000" rIns="90000" bIns="45000" anchor="ctr">
            <a:noAutofit/>
          </a:bodyPr>
          <a:lstStyle/>
          <a:p>
            <a:pPr>
              <a:lnSpc>
                <a:spcPct val="100000"/>
              </a:lnSpc>
            </a:pPr>
            <a:fld id="{786E95D4-8694-4600-B7C5-3ED381FD18F9}" type="slidenum">
              <a:rPr lang="en-GB" sz="1800" b="0" strike="noStrike" spc="-1">
                <a:solidFill>
                  <a:srgbClr val="000000"/>
                </a:solidFill>
                <a:latin typeface="Times New Roman"/>
              </a:rPr>
              <a:t>27</a:t>
            </a:fld>
            <a:endParaRPr lang="en-GB" sz="1800" b="0" strike="noStrike" spc="-1" dirty="0">
              <a:latin typeface="Times New Roman"/>
            </a:endParaRPr>
          </a:p>
        </p:txBody>
      </p:sp>
      <p:sp>
        <p:nvSpPr>
          <p:cNvPr id="706" name="CustomShape 2"/>
          <p:cNvSpPr/>
          <p:nvPr/>
        </p:nvSpPr>
        <p:spPr>
          <a:xfrm>
            <a:off x="279232" y="166047"/>
            <a:ext cx="8614868" cy="706432"/>
          </a:xfrm>
          <a:prstGeom prst="rect">
            <a:avLst/>
          </a:prstGeom>
          <a:noFill/>
          <a:ln w="25560">
            <a:solidFill>
              <a:srgbClr val="C00000"/>
            </a:solidFill>
            <a:miter/>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lnSpc>
                <a:spcPct val="100000"/>
              </a:lnSpc>
            </a:pPr>
            <a:r>
              <a:rPr lang="en-GB" sz="2400" b="0" strike="noStrike" spc="-1" dirty="0">
                <a:solidFill>
                  <a:srgbClr val="C00000"/>
                </a:solidFill>
                <a:latin typeface="Times New Roman"/>
              </a:rPr>
              <a:t>But what if a gas radiator contains more than 2 gas species like this?</a:t>
            </a:r>
            <a:endParaRPr lang="en-GB" sz="2400" b="0" strike="noStrike" spc="-1" dirty="0">
              <a:latin typeface="Arial"/>
            </a:endParaRPr>
          </a:p>
          <a:p>
            <a:pPr algn="r">
              <a:lnSpc>
                <a:spcPct val="100000"/>
              </a:lnSpc>
            </a:pPr>
            <a:r>
              <a:rPr lang="en-GB" sz="1600" b="0" strike="noStrike" spc="-1" dirty="0">
                <a:solidFill>
                  <a:srgbClr val="000000"/>
                </a:solidFill>
                <a:latin typeface="Times New Roman"/>
              </a:rPr>
              <a:t>(This is old: from RICH2013)</a:t>
            </a:r>
            <a:endParaRPr lang="en-GB" sz="1600" b="0" strike="noStrike" spc="-1" dirty="0">
              <a:latin typeface="Arial"/>
            </a:endParaRPr>
          </a:p>
        </p:txBody>
      </p:sp>
      <p:sp>
        <p:nvSpPr>
          <p:cNvPr id="715" name="CustomShape 10"/>
          <p:cNvSpPr/>
          <p:nvPr/>
        </p:nvSpPr>
        <p:spPr>
          <a:xfrm>
            <a:off x="7848720" y="3657600"/>
            <a:ext cx="360" cy="1545480"/>
          </a:xfrm>
          <a:custGeom>
            <a:avLst/>
            <a:gdLst/>
            <a:ahLst/>
            <a:cxnLst/>
            <a:rect l="l" t="t" r="r" b="b"/>
            <a:pathLst>
              <a:path w="21600" h="21600">
                <a:moveTo>
                  <a:pt x="0" y="0"/>
                </a:moveTo>
                <a:lnTo>
                  <a:pt x="21600" y="21600"/>
                </a:lnTo>
              </a:path>
            </a:pathLst>
          </a:custGeom>
          <a:noFill/>
          <a:ln w="38160">
            <a:solidFill>
              <a:srgbClr val="C00000"/>
            </a:solidFill>
            <a:round/>
            <a:headEnd type="triangle" w="med" len="med"/>
            <a:tailEnd type="triangle" w="med" len="med"/>
          </a:ln>
        </p:spPr>
        <p:style>
          <a:lnRef idx="1">
            <a:schemeClr val="accent1"/>
          </a:lnRef>
          <a:fillRef idx="0">
            <a:schemeClr val="accent1"/>
          </a:fillRef>
          <a:effectRef idx="0">
            <a:schemeClr val="accent1"/>
          </a:effectRef>
          <a:fontRef idx="minor"/>
        </p:style>
      </p:sp>
      <p:pic>
        <p:nvPicPr>
          <p:cNvPr id="15"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716775" y="1073520"/>
            <a:ext cx="7903117" cy="4754562"/>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6" name="Group 5"/>
          <p:cNvGrpSpPr/>
          <p:nvPr/>
        </p:nvGrpSpPr>
        <p:grpSpPr>
          <a:xfrm>
            <a:off x="716776" y="4956138"/>
            <a:ext cx="8177324" cy="460211"/>
            <a:chOff x="823966" y="4874058"/>
            <a:chExt cx="8177324" cy="460211"/>
          </a:xfrm>
        </p:grpSpPr>
        <p:sp>
          <p:nvSpPr>
            <p:cNvPr id="17" name="Line 6"/>
            <p:cNvSpPr/>
            <p:nvPr/>
          </p:nvSpPr>
          <p:spPr>
            <a:xfrm flipV="1">
              <a:off x="823966" y="5093667"/>
              <a:ext cx="8001074" cy="27333"/>
            </a:xfrm>
            <a:prstGeom prst="line">
              <a:avLst/>
            </a:prstGeom>
            <a:ln>
              <a:solidFill>
                <a:srgbClr val="C00000"/>
              </a:solidFill>
              <a:round/>
            </a:ln>
          </p:spPr>
          <p:style>
            <a:lnRef idx="1">
              <a:schemeClr val="accent1"/>
            </a:lnRef>
            <a:fillRef idx="0">
              <a:schemeClr val="accent1"/>
            </a:fillRef>
            <a:effectRef idx="0">
              <a:schemeClr val="accent1"/>
            </a:effectRef>
            <a:fontRef idx="minor"/>
          </p:style>
        </p:sp>
        <p:sp>
          <p:nvSpPr>
            <p:cNvPr id="18" name="CustomShape 7"/>
            <p:cNvSpPr/>
            <p:nvPr/>
          </p:nvSpPr>
          <p:spPr>
            <a:xfrm>
              <a:off x="8184294" y="4874058"/>
              <a:ext cx="816996" cy="460211"/>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200" b="1" strike="noStrike" spc="-1" dirty="0">
                  <a:solidFill>
                    <a:srgbClr val="C00000"/>
                  </a:solidFill>
                  <a:latin typeface="Times New Roman"/>
                </a:rPr>
                <a:t>Stable N2</a:t>
              </a:r>
              <a:endParaRPr lang="en-GB" sz="1200" b="0" strike="noStrike" spc="-1" dirty="0">
                <a:solidFill>
                  <a:srgbClr val="C00000"/>
                </a:solidFill>
                <a:latin typeface="Arial"/>
              </a:endParaRPr>
            </a:p>
            <a:p>
              <a:pPr>
                <a:lnSpc>
                  <a:spcPct val="100000"/>
                </a:lnSpc>
              </a:pPr>
              <a:r>
                <a:rPr lang="en-GB" sz="1200" b="1" strike="noStrike" spc="-1" dirty="0">
                  <a:solidFill>
                    <a:srgbClr val="C00000"/>
                  </a:solidFill>
                  <a:latin typeface="Times New Roman"/>
                </a:rPr>
                <a:t> content</a:t>
              </a:r>
              <a:endParaRPr lang="en-GB" sz="1200" b="0" strike="noStrike" spc="-1" dirty="0">
                <a:solidFill>
                  <a:srgbClr val="C00000"/>
                </a:solidFill>
                <a:latin typeface="Arial"/>
              </a:endParaRPr>
            </a:p>
          </p:txBody>
        </p:sp>
      </p:grpSp>
      <p:sp>
        <p:nvSpPr>
          <p:cNvPr id="11" name="CustomShape 2">
            <a:extLst>
              <a:ext uri="{FF2B5EF4-FFF2-40B4-BE49-F238E27FC236}">
                <a16:creationId xmlns:a16="http://schemas.microsoft.com/office/drawing/2014/main" id="{D53C48BA-1D6E-40E3-911B-089383F48D43}"/>
              </a:ext>
            </a:extLst>
          </p:cNvPr>
          <p:cNvSpPr txBox="1">
            <a:spLocks/>
          </p:cNvSpPr>
          <p:nvPr/>
        </p:nvSpPr>
        <p:spPr>
          <a:xfrm>
            <a:off x="2114065" y="6473688"/>
            <a:ext cx="5415740" cy="306323"/>
          </a:xfrm>
          <a:prstGeom prst="rect">
            <a:avLst/>
          </a:prstGeom>
        </p:spPr>
        <p:style>
          <a:lnRef idx="0">
            <a:scrgbClr r="0" g="0" b="0"/>
          </a:lnRef>
          <a:fillRef idx="0">
            <a:scrgbClr r="0" g="0" b="0"/>
          </a:fillRef>
          <a:effectRef idx="0">
            <a:scrgbClr r="0" g="0" b="0"/>
          </a:effectRef>
          <a:fontRef idx="minor"/>
        </p:style>
        <p:txBody>
          <a:bodyPr wrap="square" lIns="90000" tIns="45000" rIns="90000" bIns="4500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t>DRD4 Collaboration Meeting, WG-2: CERN Oct 21-25 2024</a:t>
            </a:r>
          </a:p>
        </p:txBody>
      </p:sp>
      <p:sp>
        <p:nvSpPr>
          <p:cNvPr id="3" name="TextBox 2">
            <a:extLst>
              <a:ext uri="{FF2B5EF4-FFF2-40B4-BE49-F238E27FC236}">
                <a16:creationId xmlns:a16="http://schemas.microsoft.com/office/drawing/2014/main" id="{691F7DF9-FD24-4346-B599-533A6701ED7E}"/>
              </a:ext>
            </a:extLst>
          </p:cNvPr>
          <p:cNvSpPr txBox="1"/>
          <p:nvPr/>
        </p:nvSpPr>
        <p:spPr>
          <a:xfrm>
            <a:off x="222522" y="2413492"/>
            <a:ext cx="8905900" cy="1754326"/>
          </a:xfrm>
          <a:prstGeom prst="rect">
            <a:avLst/>
          </a:prstGeom>
          <a:solidFill>
            <a:schemeClr val="bg1"/>
          </a:solidFill>
          <a:ln w="19050">
            <a:solidFill>
              <a:schemeClr val="accent1">
                <a:shade val="50000"/>
              </a:schemeClr>
            </a:solidFill>
          </a:ln>
        </p:spPr>
        <p:txBody>
          <a:bodyPr wrap="none" rtlCol="0">
            <a:spAutoFit/>
          </a:bodyPr>
          <a:lstStyle/>
          <a:p>
            <a:pPr marL="342900" indent="-342900">
              <a:buFont typeface="Arial" panose="020B0604020202020204" pitchFamily="34" charset="0"/>
              <a:buChar char="•"/>
            </a:pPr>
            <a:r>
              <a:rPr lang="en-US" sz="2800" b="1" u="sng" dirty="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O</a:t>
            </a:r>
            <a:r>
              <a:rPr lang="en-US" sz="2800" b="1" u="sng" baseline="-25000" dirty="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2</a:t>
            </a:r>
            <a:r>
              <a:rPr lang="en-US" sz="2800" b="1" u="sng" dirty="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conc. (</a:t>
            </a:r>
            <a:r>
              <a:rPr lang="en-US" sz="2800" b="1" u="sng" dirty="0">
                <a:solidFill>
                  <a:schemeClr val="accent6">
                    <a:lumMod val="50000"/>
                  </a:schemeClr>
                </a:solidFill>
                <a:effectLst>
                  <a:outerShdw blurRad="38100" dist="38100" dir="2700000" algn="tl">
                    <a:srgbClr val="000000">
                      <a:alpha val="43137"/>
                    </a:srgbClr>
                  </a:outerShdw>
                </a:effectLst>
                <a:latin typeface="Symbol" panose="05050102010706020507" pitchFamily="18" charset="2"/>
                <a:cs typeface="Calibri" panose="020F0502020204030204" pitchFamily="34" charset="0"/>
              </a:rPr>
              <a:t>w</a:t>
            </a:r>
            <a:r>
              <a:rPr lang="en-US" sz="2800" b="1" u="sng" baseline="-25000" dirty="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O2</a:t>
            </a:r>
            <a:r>
              <a:rPr lang="en-US" sz="2800" b="1" u="sng" dirty="0">
                <a:solidFill>
                  <a:schemeClr val="accent6">
                    <a:lumMod val="50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en-US" sz="2400" b="1" dirty="0">
                <a:latin typeface="Calibri" panose="020F0502020204030204" pitchFamily="34" charset="0"/>
                <a:cs typeface="Calibri" panose="020F0502020204030204" pitchFamily="34" charset="0"/>
              </a:rPr>
              <a:t>can be measured by electrochemical fuel cell</a:t>
            </a:r>
          </a:p>
          <a:p>
            <a:pPr marL="342900" indent="-342900">
              <a:buFont typeface="Arial" panose="020B0604020202020204" pitchFamily="34" charset="0"/>
              <a:buChar char="•"/>
            </a:pPr>
            <a:r>
              <a:rPr lang="en-US" sz="2800" b="1" u="sng" dirty="0">
                <a:solidFill>
                  <a:srgbClr val="3484CC"/>
                </a:solidFill>
                <a:latin typeface="Calibri" panose="020F0502020204030204" pitchFamily="34" charset="0"/>
                <a:cs typeface="Calibri" panose="020F0502020204030204" pitchFamily="34" charset="0"/>
              </a:rPr>
              <a:t>CO</a:t>
            </a:r>
            <a:r>
              <a:rPr lang="en-US" sz="2800" b="1" u="sng" baseline="-25000" dirty="0">
                <a:solidFill>
                  <a:srgbClr val="3484CC"/>
                </a:solidFill>
                <a:latin typeface="Calibri" panose="020F0502020204030204" pitchFamily="34" charset="0"/>
                <a:cs typeface="Calibri" panose="020F0502020204030204" pitchFamily="34" charset="0"/>
              </a:rPr>
              <a:t>2</a:t>
            </a:r>
            <a:r>
              <a:rPr lang="en-US" sz="2800" b="1" u="sng" dirty="0">
                <a:solidFill>
                  <a:srgbClr val="3484CC"/>
                </a:solidFill>
                <a:latin typeface="Calibri" panose="020F0502020204030204" pitchFamily="34" charset="0"/>
                <a:cs typeface="Calibri" panose="020F0502020204030204" pitchFamily="34" charset="0"/>
              </a:rPr>
              <a:t> conc (</a:t>
            </a:r>
            <a:r>
              <a:rPr lang="en-US" sz="2800" b="1" u="sng" dirty="0">
                <a:solidFill>
                  <a:srgbClr val="3484CC"/>
                </a:solidFill>
                <a:latin typeface="Symbol" panose="05050102010706020507" pitchFamily="18" charset="2"/>
                <a:cs typeface="Calibri" panose="020F0502020204030204" pitchFamily="34" charset="0"/>
              </a:rPr>
              <a:t>w</a:t>
            </a:r>
            <a:r>
              <a:rPr lang="en-US" sz="2800" b="1" u="sng" baseline="-25000" dirty="0">
                <a:solidFill>
                  <a:srgbClr val="3484CC"/>
                </a:solidFill>
                <a:latin typeface="Calibri" panose="020F0502020204030204" pitchFamily="34" charset="0"/>
                <a:cs typeface="Calibri" panose="020F0502020204030204" pitchFamily="34" charset="0"/>
              </a:rPr>
              <a:t>CO2</a:t>
            </a:r>
            <a:r>
              <a:rPr lang="en-US" sz="2800" b="1" u="sng" dirty="0">
                <a:solidFill>
                  <a:srgbClr val="3484CC"/>
                </a:solidFill>
                <a:latin typeface="Calibri" panose="020F0502020204030204" pitchFamily="34" charset="0"/>
                <a:cs typeface="Calibri" panose="020F0502020204030204" pitchFamily="34" charset="0"/>
              </a:rPr>
              <a:t>)</a:t>
            </a:r>
            <a:r>
              <a:rPr lang="en-US" sz="2800" b="1" u="sng" dirty="0">
                <a:latin typeface="Calibri" panose="020F0502020204030204" pitchFamily="34" charset="0"/>
                <a:cs typeface="Calibri" panose="020F0502020204030204" pitchFamily="34" charset="0"/>
              </a:rPr>
              <a:t> </a:t>
            </a:r>
            <a:r>
              <a:rPr lang="en-US" sz="2400" b="1" dirty="0">
                <a:latin typeface="Calibri" panose="020F0502020204030204" pitchFamily="34" charset="0"/>
                <a:cs typeface="Calibri" panose="020F0502020204030204" pitchFamily="34" charset="0"/>
              </a:rPr>
              <a:t>can be measured by Non-Dispersive Infra Red</a:t>
            </a:r>
          </a:p>
          <a:p>
            <a:pPr marL="342900" indent="-342900">
              <a:buFont typeface="Arial" panose="020B0604020202020204" pitchFamily="34" charset="0"/>
              <a:buChar char="•"/>
            </a:pPr>
            <a:r>
              <a:rPr lang="en-US" sz="2400" b="1" dirty="0">
                <a:latin typeface="Calibri" panose="020F0502020204030204" pitchFamily="34" charset="0"/>
                <a:cs typeface="Calibri" panose="020F0502020204030204" pitchFamily="34" charset="0"/>
              </a:rPr>
              <a:t>leaving a pair of gases of “primary interest” to be measured </a:t>
            </a:r>
          </a:p>
          <a:p>
            <a:r>
              <a:rPr lang="en-US" sz="2400" b="1" dirty="0">
                <a:latin typeface="Calibri" panose="020F0502020204030204" pitchFamily="34" charset="0"/>
                <a:cs typeface="Calibri" panose="020F0502020204030204" pitchFamily="34" charset="0"/>
              </a:rPr>
              <a:t>      acoustically </a:t>
            </a:r>
            <a:r>
              <a:rPr lang="en-US" sz="2800"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(CF</a:t>
            </a:r>
            <a:r>
              <a:rPr lang="en-US" sz="2800" b="1" baseline="-25000"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4</a:t>
            </a:r>
            <a:r>
              <a:rPr lang="en-US" sz="2800"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t>
            </a:r>
            <a:r>
              <a:rPr lang="en-US" sz="2800" b="1" dirty="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N</a:t>
            </a:r>
            <a:r>
              <a:rPr lang="en-US" sz="2800" b="1" baseline="-25000" dirty="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2</a:t>
            </a:r>
            <a:r>
              <a:rPr lang="en-US" sz="2800" b="1" dirty="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en-US" sz="2800"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or a CF</a:t>
            </a:r>
            <a:r>
              <a:rPr lang="en-US" sz="2800" b="1" baseline="-25000"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4</a:t>
            </a:r>
            <a:r>
              <a:rPr lang="en-US" sz="2800"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replacement gas /</a:t>
            </a:r>
            <a:r>
              <a:rPr lang="en-US" sz="2800" b="1" dirty="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N</a:t>
            </a:r>
            <a:r>
              <a:rPr lang="en-US" sz="2800" b="1" baseline="-25000" dirty="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2</a:t>
            </a:r>
            <a:r>
              <a:rPr lang="en-US" sz="2800" b="1" dirty="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en-US" sz="2800" b="1" dirty="0">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t>
            </a:r>
          </a:p>
        </p:txBody>
      </p:sp>
    </p:spTree>
    <p:extLst>
      <p:ext uri="{BB962C8B-B14F-4D97-AF65-F5344CB8AC3E}">
        <p14:creationId xmlns:p14="http://schemas.microsoft.com/office/powerpoint/2010/main" val="17298469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repl">
                                        <p:cTn id="7" dur="500" fill="hold"/>
                                        <p:tgtEl>
                                          <p:spTgt spid="16"/>
                                        </p:tgtEl>
                                        <p:attrNameLst>
                                          <p:attrName>ppt_x</p:attrName>
                                        </p:attrNameLst>
                                      </p:cBhvr>
                                      <p:tavLst>
                                        <p:tav tm="0">
                                          <p:val>
                                            <p:strVal val="#ppt_x"/>
                                          </p:val>
                                        </p:tav>
                                        <p:tav tm="100000">
                                          <p:val>
                                            <p:strVal val="#ppt_x"/>
                                          </p:val>
                                        </p:tav>
                                      </p:tavLst>
                                    </p:anim>
                                    <p:anim calcmode="lin" valueType="num">
                                      <p:cBhvr additive="repl">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3"/>
                                        </p:tgtEl>
                                        <p:attrNameLst>
                                          <p:attrName>style.visibility</p:attrName>
                                        </p:attrNameLst>
                                      </p:cBhvr>
                                      <p:to>
                                        <p:strVal val="visible"/>
                                      </p:to>
                                    </p:set>
                                    <p:anim calcmode="lin" valueType="num">
                                      <p:cBhvr additive="base">
                                        <p:cTn id="13" dur="500" fill="hold"/>
                                        <p:tgtEl>
                                          <p:spTgt spid="3"/>
                                        </p:tgtEl>
                                        <p:attrNameLst>
                                          <p:attrName>ppt_x</p:attrName>
                                        </p:attrNameLst>
                                      </p:cBhvr>
                                      <p:tavLst>
                                        <p:tav tm="0">
                                          <p:val>
                                            <p:strVal val="#ppt_x"/>
                                          </p:val>
                                        </p:tav>
                                        <p:tav tm="100000">
                                          <p:val>
                                            <p:strVal val="#ppt_x"/>
                                          </p:val>
                                        </p:tav>
                                      </p:tavLst>
                                    </p:anim>
                                    <p:anim calcmode="lin" valueType="num">
                                      <p:cBhvr additive="base">
                                        <p:cTn id="14" dur="500" fill="hold"/>
                                        <p:tgtEl>
                                          <p:spTgt spid="3"/>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re 1"/>
          <p:cNvSpPr txBox="1">
            <a:spLocks/>
          </p:cNvSpPr>
          <p:nvPr/>
        </p:nvSpPr>
        <p:spPr>
          <a:xfrm>
            <a:off x="293680" y="-32864"/>
            <a:ext cx="8736016" cy="624017"/>
          </a:xfrm>
          <a:prstGeom prst="rect">
            <a:avLst/>
          </a:prstGeom>
          <a:ln w="25400">
            <a:noFill/>
          </a:ln>
        </p:spPr>
        <p:txBody>
          <a:bodyPr wrap="square" lIns="0" tIns="0" rIns="0" bIns="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200000"/>
              </a:lnSpc>
              <a:spcBef>
                <a:spcPts val="1200"/>
              </a:spcBef>
              <a:spcAft>
                <a:spcPts val="1200"/>
              </a:spcAft>
            </a:pPr>
            <a:r>
              <a:rPr lang="fr-FR" sz="2400" b="1" dirty="0" err="1">
                <a:solidFill>
                  <a:srgbClr val="C00000"/>
                </a:solidFill>
                <a:effectLst>
                  <a:outerShdw blurRad="38100" dist="38100" dir="2700000" algn="tl">
                    <a:srgbClr val="000000">
                      <a:alpha val="43137"/>
                    </a:srgbClr>
                  </a:outerShdw>
                </a:effectLst>
              </a:rPr>
              <a:t>Refractive</a:t>
            </a:r>
            <a:r>
              <a:rPr lang="fr-FR" sz="2400" b="1" dirty="0">
                <a:solidFill>
                  <a:srgbClr val="C00000"/>
                </a:solidFill>
                <a:effectLst>
                  <a:outerShdw blurRad="38100" dist="38100" dir="2700000" algn="tl">
                    <a:srgbClr val="000000">
                      <a:alpha val="43137"/>
                    </a:srgbClr>
                  </a:outerShdw>
                </a:effectLst>
              </a:rPr>
              <a:t> index &amp; GWP ’</a:t>
            </a:r>
            <a:r>
              <a:rPr lang="fr-FR" sz="2400" b="1" dirty="0" err="1">
                <a:solidFill>
                  <a:srgbClr val="C00000"/>
                </a:solidFill>
                <a:effectLst>
                  <a:outerShdw blurRad="38100" dist="38100" dir="2700000" algn="tl">
                    <a:srgbClr val="000000">
                      <a:alpha val="43137"/>
                    </a:srgbClr>
                  </a:outerShdw>
                </a:effectLst>
              </a:rPr>
              <a:t>load</a:t>
            </a:r>
            <a:r>
              <a:rPr lang="fr-FR" sz="2400" b="1" dirty="0">
                <a:solidFill>
                  <a:srgbClr val="C00000"/>
                </a:solidFill>
                <a:effectLst>
                  <a:outerShdw blurRad="38100" dist="38100" dir="2700000" algn="tl">
                    <a:srgbClr val="000000">
                      <a:alpha val="43137"/>
                    </a:srgbClr>
                  </a:outerShdw>
                </a:effectLst>
              </a:rPr>
              <a:t>’ in a </a:t>
            </a:r>
            <a:r>
              <a:rPr lang="fr-FR" sz="2400" b="1" dirty="0" err="1">
                <a:solidFill>
                  <a:srgbClr val="C00000"/>
                </a:solidFill>
                <a:effectLst>
                  <a:outerShdw blurRad="38100" dist="38100" dir="2700000" algn="tl">
                    <a:srgbClr val="000000">
                      <a:alpha val="43137"/>
                    </a:srgbClr>
                  </a:outerShdw>
                </a:effectLst>
              </a:rPr>
              <a:t>Cherenkov</a:t>
            </a:r>
            <a:r>
              <a:rPr lang="fr-FR" sz="2400" b="1" dirty="0">
                <a:solidFill>
                  <a:srgbClr val="C00000"/>
                </a:solidFill>
                <a:effectLst>
                  <a:outerShdw blurRad="38100" dist="38100" dir="2700000" algn="tl">
                    <a:srgbClr val="000000">
                      <a:alpha val="43137"/>
                    </a:srgbClr>
                  </a:outerShdw>
                </a:effectLst>
              </a:rPr>
              <a:t> </a:t>
            </a:r>
            <a:r>
              <a:rPr lang="fr-FR" sz="2400" b="1" dirty="0" err="1">
                <a:solidFill>
                  <a:srgbClr val="C00000"/>
                </a:solidFill>
                <a:effectLst>
                  <a:outerShdw blurRad="38100" dist="38100" dir="2700000" algn="tl">
                    <a:srgbClr val="000000">
                      <a:alpha val="43137"/>
                    </a:srgbClr>
                  </a:outerShdw>
                </a:effectLst>
              </a:rPr>
              <a:t>Gas</a:t>
            </a:r>
            <a:r>
              <a:rPr lang="fr-FR" sz="2400" b="1" dirty="0">
                <a:solidFill>
                  <a:srgbClr val="C00000"/>
                </a:solidFill>
                <a:effectLst>
                  <a:outerShdw blurRad="38100" dist="38100" dir="2700000" algn="tl">
                    <a:srgbClr val="000000">
                      <a:alpha val="43137"/>
                    </a:srgbClr>
                  </a:outerShdw>
                </a:effectLst>
              </a:rPr>
              <a:t> </a:t>
            </a:r>
            <a:r>
              <a:rPr lang="fr-FR" sz="2400" b="1" dirty="0" err="1">
                <a:solidFill>
                  <a:srgbClr val="C00000"/>
                </a:solidFill>
                <a:effectLst>
                  <a:outerShdw blurRad="38100" dist="38100" dir="2700000" algn="tl">
                    <a:srgbClr val="000000">
                      <a:alpha val="43137"/>
                    </a:srgbClr>
                  </a:outerShdw>
                </a:effectLst>
              </a:rPr>
              <a:t>Radiator</a:t>
            </a:r>
            <a:endParaRPr lang="fr-FR" sz="2400" b="1" dirty="0">
              <a:solidFill>
                <a:srgbClr val="C00000"/>
              </a:solidFill>
              <a:effectLst>
                <a:outerShdw blurRad="38100" dist="38100" dir="2700000" algn="tl">
                  <a:srgbClr val="000000">
                    <a:alpha val="43137"/>
                  </a:srgbClr>
                </a:outerShdw>
              </a:effectLst>
            </a:endParaRPr>
          </a:p>
        </p:txBody>
      </p:sp>
      <p:grpSp>
        <p:nvGrpSpPr>
          <p:cNvPr id="14" name="Groupe 13"/>
          <p:cNvGrpSpPr/>
          <p:nvPr/>
        </p:nvGrpSpPr>
        <p:grpSpPr>
          <a:xfrm>
            <a:off x="6320790" y="618207"/>
            <a:ext cx="2708906" cy="2179948"/>
            <a:chOff x="6309360" y="1746621"/>
            <a:chExt cx="2708906" cy="2179948"/>
          </a:xfrm>
        </p:grpSpPr>
        <p:pic>
          <p:nvPicPr>
            <p:cNvPr id="9" name="Espace réservé pour une image  5" descr="cer-000168870.pdf and 67 more pages - Profile 1 - Microsoft​ Edge"/>
            <p:cNvPicPr>
              <a:picLocks noChangeAspect="1"/>
            </p:cNvPicPr>
            <p:nvPr/>
          </p:nvPicPr>
          <p:blipFill rotWithShape="1">
            <a:blip r:embed="rId2">
              <a:extLst>
                <a:ext uri="{28A0092B-C50C-407E-A947-70E740481C1C}">
                  <a14:useLocalDpi xmlns:a14="http://schemas.microsoft.com/office/drawing/2010/main" val="0"/>
                </a:ext>
              </a:extLst>
            </a:blip>
            <a:srcRect l="4083" t="8676" r="3372" b="7538"/>
            <a:stretch/>
          </p:blipFill>
          <p:spPr>
            <a:xfrm rot="5400000">
              <a:off x="6573839" y="1482142"/>
              <a:ext cx="2179948" cy="2708906"/>
            </a:xfrm>
            <a:prstGeom prst="rect">
              <a:avLst/>
            </a:prstGeom>
          </p:spPr>
        </p:pic>
        <p:sp>
          <p:nvSpPr>
            <p:cNvPr id="3" name="Rectangle 2"/>
            <p:cNvSpPr/>
            <p:nvPr/>
          </p:nvSpPr>
          <p:spPr>
            <a:xfrm rot="1094395">
              <a:off x="7997296" y="1812875"/>
              <a:ext cx="471994" cy="30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2" name="Rectangle 11"/>
            <p:cNvSpPr/>
            <p:nvPr/>
          </p:nvSpPr>
          <p:spPr>
            <a:xfrm rot="1881276">
              <a:off x="6542677" y="3473519"/>
              <a:ext cx="471994" cy="30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Rectangle 12"/>
            <p:cNvSpPr/>
            <p:nvPr/>
          </p:nvSpPr>
          <p:spPr>
            <a:xfrm rot="20252787">
              <a:off x="8016828" y="3599430"/>
              <a:ext cx="471994" cy="303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5" name="Rectangle 1"/>
          <p:cNvSpPr>
            <a:spLocks noChangeArrowheads="1"/>
          </p:cNvSpPr>
          <p:nvPr/>
        </p:nvSpPr>
        <p:spPr bwMode="auto">
          <a:xfrm>
            <a:off x="235226" y="628318"/>
            <a:ext cx="6417847" cy="141577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lvl1pPr indent="150813"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lvl="0" indent="0"/>
            <a:r>
              <a:rPr lang="en-US" altLang="en-US" sz="2000"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3 large RICH detectors currently in operation at CERN: </a:t>
            </a:r>
          </a:p>
          <a:p>
            <a:pPr lvl="0" indent="0"/>
            <a:r>
              <a:rPr lang="en-US" altLang="en-US" sz="2000"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using </a:t>
            </a:r>
            <a:r>
              <a:rPr lang="en-US" altLang="en-US" sz="2000" b="1" dirty="0">
                <a:solidFill>
                  <a:srgbClr val="C00000"/>
                </a:solidFill>
                <a:latin typeface="Calibri" panose="020F0502020204030204" pitchFamily="34" charset="0"/>
                <a:ea typeface="Times New Roman" panose="02020603050405020304" pitchFamily="18" charset="0"/>
                <a:cs typeface="Calibri" panose="020F0502020204030204" pitchFamily="34" charset="0"/>
              </a:rPr>
              <a:t>saturated fluorocarbon </a:t>
            </a:r>
            <a:r>
              <a:rPr lang="en-US" altLang="en-US" sz="2000"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gas volumes: </a:t>
            </a:r>
          </a:p>
          <a:p>
            <a:pPr lvl="0" indent="0"/>
            <a:r>
              <a:rPr lang="en-US" altLang="en-US" sz="2000" b="1" dirty="0">
                <a:solidFill>
                  <a:srgbClr val="C00000"/>
                </a:solidFill>
                <a:latin typeface="Calibri" panose="020F0502020204030204" pitchFamily="34" charset="0"/>
                <a:ea typeface="Times New Roman" panose="02020603050405020304" pitchFamily="18" charset="0"/>
                <a:cs typeface="Calibri" panose="020F0502020204030204" pitchFamily="34" charset="0"/>
              </a:rPr>
              <a:t>C</a:t>
            </a:r>
            <a:r>
              <a:rPr lang="en-US" altLang="en-US" sz="2000" b="1" baseline="-30000" dirty="0">
                <a:solidFill>
                  <a:srgbClr val="C00000"/>
                </a:solidFill>
                <a:latin typeface="Calibri" panose="020F0502020204030204" pitchFamily="34" charset="0"/>
                <a:ea typeface="Times New Roman" panose="02020603050405020304" pitchFamily="18" charset="0"/>
                <a:cs typeface="Calibri" panose="020F0502020204030204" pitchFamily="34" charset="0"/>
              </a:rPr>
              <a:t>4</a:t>
            </a:r>
            <a:r>
              <a:rPr lang="en-US" altLang="en-US" sz="2000" b="1" dirty="0">
                <a:solidFill>
                  <a:srgbClr val="C00000"/>
                </a:solidFill>
                <a:latin typeface="Calibri" panose="020F0502020204030204" pitchFamily="34" charset="0"/>
                <a:ea typeface="Times New Roman" panose="02020603050405020304" pitchFamily="18" charset="0"/>
                <a:cs typeface="Calibri" panose="020F0502020204030204" pitchFamily="34" charset="0"/>
              </a:rPr>
              <a:t>F</a:t>
            </a:r>
            <a:r>
              <a:rPr lang="en-US" altLang="en-US" sz="2000" b="1" baseline="-30000" dirty="0">
                <a:solidFill>
                  <a:srgbClr val="C00000"/>
                </a:solidFill>
                <a:latin typeface="Calibri" panose="020F0502020204030204" pitchFamily="34" charset="0"/>
                <a:ea typeface="Times New Roman" panose="02020603050405020304" pitchFamily="18" charset="0"/>
                <a:cs typeface="Calibri" panose="020F0502020204030204" pitchFamily="34" charset="0"/>
              </a:rPr>
              <a:t>10</a:t>
            </a:r>
            <a:r>
              <a:rPr lang="en-US" altLang="en-US" sz="2000"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 (COMPASS: 100m</a:t>
            </a:r>
            <a:r>
              <a:rPr lang="en-US" altLang="en-US" sz="2000" b="1" baseline="30000" dirty="0">
                <a:solidFill>
                  <a:srgbClr val="0070C0"/>
                </a:solidFill>
                <a:latin typeface="Calibri" panose="020F0502020204030204" pitchFamily="34" charset="0"/>
                <a:ea typeface="Times New Roman" panose="02020603050405020304" pitchFamily="18" charset="0"/>
                <a:cs typeface="Calibri" panose="020F0502020204030204" pitchFamily="34" charset="0"/>
              </a:rPr>
              <a:t>3</a:t>
            </a:r>
            <a:r>
              <a:rPr lang="en-US" altLang="en-US" sz="2000"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 </a:t>
            </a:r>
            <a:r>
              <a:rPr lang="en-US" altLang="en-US" sz="2000" b="1" dirty="0" err="1">
                <a:solidFill>
                  <a:srgbClr val="0070C0"/>
                </a:solidFill>
                <a:latin typeface="Calibri" panose="020F0502020204030204" pitchFamily="34" charset="0"/>
                <a:ea typeface="Times New Roman" panose="02020603050405020304" pitchFamily="18" charset="0"/>
                <a:cs typeface="Calibri" panose="020F0502020204030204" pitchFamily="34" charset="0"/>
              </a:rPr>
              <a:t>LHCb</a:t>
            </a:r>
            <a:r>
              <a:rPr lang="en-US" altLang="en-US" sz="2000"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 RICH 1: 4m</a:t>
            </a:r>
            <a:r>
              <a:rPr lang="en-US" altLang="en-US" sz="2000" b="1" baseline="30000" dirty="0">
                <a:solidFill>
                  <a:srgbClr val="0070C0"/>
                </a:solidFill>
                <a:latin typeface="Calibri" panose="020F0502020204030204" pitchFamily="34" charset="0"/>
                <a:ea typeface="Times New Roman" panose="02020603050405020304" pitchFamily="18" charset="0"/>
                <a:cs typeface="Calibri" panose="020F0502020204030204" pitchFamily="34" charset="0"/>
              </a:rPr>
              <a:t>3</a:t>
            </a:r>
            <a:r>
              <a:rPr lang="en-US" altLang="en-US" sz="2000"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 </a:t>
            </a:r>
            <a:r>
              <a:rPr lang="en-US" altLang="en-US" sz="2000" b="1" i="1" dirty="0">
                <a:solidFill>
                  <a:srgbClr val="C00000"/>
                </a:solidFill>
                <a:latin typeface="Calibri" panose="020F0502020204030204" pitchFamily="34" charset="0"/>
                <a:ea typeface="Times New Roman" panose="02020603050405020304" pitchFamily="18" charset="0"/>
                <a:cs typeface="Calibri" panose="020F0502020204030204" pitchFamily="34" charset="0"/>
              </a:rPr>
              <a:t>GWP</a:t>
            </a:r>
            <a:r>
              <a:rPr lang="en-US" altLang="en-US" sz="2000" b="1" i="1" baseline="-25000" dirty="0">
                <a:solidFill>
                  <a:srgbClr val="C00000"/>
                </a:solidFill>
                <a:latin typeface="Calibri" panose="020F0502020204030204" pitchFamily="34" charset="0"/>
                <a:ea typeface="Times New Roman" panose="02020603050405020304" pitchFamily="18" charset="0"/>
                <a:cs typeface="Calibri" panose="020F0502020204030204" pitchFamily="34" charset="0"/>
              </a:rPr>
              <a:t>20</a:t>
            </a:r>
            <a:r>
              <a:rPr lang="en-US" altLang="en-US" sz="2000" b="1" i="1" dirty="0">
                <a:solidFill>
                  <a:srgbClr val="C00000"/>
                </a:solidFill>
                <a:latin typeface="Calibri" panose="020F0502020204030204" pitchFamily="34" charset="0"/>
                <a:ea typeface="Times New Roman" panose="02020603050405020304" pitchFamily="18" charset="0"/>
                <a:cs typeface="Calibri" panose="020F0502020204030204" pitchFamily="34" charset="0"/>
              </a:rPr>
              <a:t> = 4880</a:t>
            </a:r>
            <a:r>
              <a:rPr lang="en-US" altLang="en-US" sz="2000"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a:t>
            </a:r>
          </a:p>
          <a:p>
            <a:pPr lvl="0" indent="0"/>
            <a:r>
              <a:rPr lang="en-US" altLang="en-US" sz="2000" b="1" dirty="0">
                <a:solidFill>
                  <a:srgbClr val="C00000"/>
                </a:solidFill>
                <a:latin typeface="Calibri" panose="020F0502020204030204" pitchFamily="34" charset="0"/>
                <a:ea typeface="Times New Roman" panose="02020603050405020304" pitchFamily="18" charset="0"/>
                <a:cs typeface="Calibri" panose="020F0502020204030204" pitchFamily="34" charset="0"/>
              </a:rPr>
              <a:t>CF</a:t>
            </a:r>
            <a:r>
              <a:rPr lang="en-US" altLang="en-US" sz="2000" b="1" baseline="-30000" dirty="0">
                <a:solidFill>
                  <a:srgbClr val="C00000"/>
                </a:solidFill>
                <a:latin typeface="Calibri" panose="020F0502020204030204" pitchFamily="34" charset="0"/>
                <a:ea typeface="Times New Roman" panose="02020603050405020304" pitchFamily="18" charset="0"/>
                <a:cs typeface="Calibri" panose="020F0502020204030204" pitchFamily="34" charset="0"/>
              </a:rPr>
              <a:t>4</a:t>
            </a:r>
            <a:r>
              <a:rPr lang="en-US" altLang="en-US" sz="2000"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 (</a:t>
            </a:r>
            <a:r>
              <a:rPr lang="en-US" altLang="en-US" sz="2000" b="1" dirty="0" err="1">
                <a:solidFill>
                  <a:srgbClr val="0070C0"/>
                </a:solidFill>
                <a:latin typeface="Calibri" panose="020F0502020204030204" pitchFamily="34" charset="0"/>
                <a:ea typeface="Times New Roman" panose="02020603050405020304" pitchFamily="18" charset="0"/>
                <a:cs typeface="Calibri" panose="020F0502020204030204" pitchFamily="34" charset="0"/>
              </a:rPr>
              <a:t>LHCb</a:t>
            </a:r>
            <a:r>
              <a:rPr lang="en-US" altLang="en-US" sz="2000"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 RICH 2: 100m</a:t>
            </a:r>
            <a:r>
              <a:rPr lang="en-US" altLang="en-US" sz="2000" b="1" baseline="30000" dirty="0">
                <a:solidFill>
                  <a:srgbClr val="0070C0"/>
                </a:solidFill>
                <a:latin typeface="Calibri" panose="020F0502020204030204" pitchFamily="34" charset="0"/>
                <a:ea typeface="Times New Roman" panose="02020603050405020304" pitchFamily="18" charset="0"/>
                <a:cs typeface="Calibri" panose="020F0502020204030204" pitchFamily="34" charset="0"/>
              </a:rPr>
              <a:t>3</a:t>
            </a:r>
            <a:r>
              <a:rPr lang="en-US" altLang="en-US" sz="2000" b="1" dirty="0">
                <a:solidFill>
                  <a:srgbClr val="0070C0"/>
                </a:solidFill>
                <a:latin typeface="Calibri" panose="020F0502020204030204" pitchFamily="34" charset="0"/>
                <a:ea typeface="Times New Roman" panose="02020603050405020304" pitchFamily="18" charset="0"/>
                <a:cs typeface="Calibri" panose="020F0502020204030204" pitchFamily="34" charset="0"/>
              </a:rPr>
              <a:t>): </a:t>
            </a:r>
            <a:r>
              <a:rPr lang="en-US" altLang="en-US" sz="2000" b="1" i="1" dirty="0">
                <a:solidFill>
                  <a:srgbClr val="C00000"/>
                </a:solidFill>
                <a:latin typeface="Calibri" panose="020F0502020204030204" pitchFamily="34" charset="0"/>
                <a:ea typeface="Times New Roman" panose="02020603050405020304" pitchFamily="18" charset="0"/>
                <a:cs typeface="Calibri" panose="020F0502020204030204" pitchFamily="34" charset="0"/>
              </a:rPr>
              <a:t>GWP</a:t>
            </a:r>
            <a:r>
              <a:rPr lang="en-US" altLang="en-US" sz="2000" b="1" i="1" baseline="-25000" dirty="0">
                <a:solidFill>
                  <a:srgbClr val="C00000"/>
                </a:solidFill>
                <a:latin typeface="Calibri" panose="020F0502020204030204" pitchFamily="34" charset="0"/>
                <a:ea typeface="Times New Roman" panose="02020603050405020304" pitchFamily="18" charset="0"/>
                <a:cs typeface="Calibri" panose="020F0502020204030204" pitchFamily="34" charset="0"/>
              </a:rPr>
              <a:t>20</a:t>
            </a:r>
            <a:r>
              <a:rPr lang="en-US" altLang="en-US" sz="2000" b="1" i="1" dirty="0">
                <a:solidFill>
                  <a:srgbClr val="C00000"/>
                </a:solidFill>
                <a:latin typeface="Calibri" panose="020F0502020204030204" pitchFamily="34" charset="0"/>
                <a:ea typeface="Times New Roman" panose="02020603050405020304" pitchFamily="18" charset="0"/>
                <a:cs typeface="Calibri" panose="020F0502020204030204" pitchFamily="34" charset="0"/>
              </a:rPr>
              <a:t> = 6870</a:t>
            </a:r>
          </a:p>
          <a:p>
            <a:pPr marR="0" lvl="0" indent="0" algn="l" defTabSz="914400" rtl="0" eaLnBrk="0" fontAlgn="base" latinLnBrk="0" hangingPunct="0">
              <a:lnSpc>
                <a:spcPct val="100000"/>
              </a:lnSpc>
              <a:spcBef>
                <a:spcPct val="0"/>
              </a:spcBef>
              <a:spcAft>
                <a:spcPct val="0"/>
              </a:spcAft>
              <a:buClrTx/>
              <a:buSzTx/>
              <a:tabLst/>
            </a:pPr>
            <a:endParaRPr kumimoji="0" lang="en-GB" altLang="en-US" sz="600" b="0" i="0" u="none" strike="noStrike" cap="none" normalizeH="0" baseline="0" dirty="0">
              <a:ln>
                <a:noFill/>
              </a:ln>
              <a:solidFill>
                <a:schemeClr val="tx1"/>
              </a:solidFill>
              <a:effectLst/>
              <a:latin typeface="Arial" panose="020B0604020202020204" pitchFamily="34" charset="0"/>
            </a:endParaRPr>
          </a:p>
        </p:txBody>
      </p:sp>
      <mc:AlternateContent xmlns:mc="http://schemas.openxmlformats.org/markup-compatibility/2006">
        <mc:Choice xmlns:a14="http://schemas.microsoft.com/office/drawing/2010/main" Requires="a14">
          <p:sp>
            <p:nvSpPr>
              <p:cNvPr id="19" name="Rectangle 1"/>
              <p:cNvSpPr>
                <a:spLocks noChangeArrowheads="1"/>
              </p:cNvSpPr>
              <p:nvPr/>
            </p:nvSpPr>
            <p:spPr bwMode="auto">
              <a:xfrm>
                <a:off x="171632" y="1995300"/>
                <a:ext cx="9075055" cy="1855123"/>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50813"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l" defTabSz="914400" rtl="0" eaLnBrk="0" fontAlgn="base" latinLnBrk="0" hangingPunct="0">
                  <a:lnSpc>
                    <a:spcPct val="100000"/>
                  </a:lnSpc>
                  <a:spcBef>
                    <a:spcPct val="0"/>
                  </a:spcBef>
                  <a:spcAft>
                    <a:spcPct val="0"/>
                  </a:spcAft>
                  <a:buClrTx/>
                  <a:buSzTx/>
                  <a:tabLst/>
                </a:pP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A Cherenkov radiator vessel of vol</a:t>
                </a:r>
                <a:r>
                  <a:rPr lang="en-US" altLang="en-US" sz="2000" b="1"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ume</a:t>
                </a: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1"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V(m</a:t>
                </a:r>
                <a:r>
                  <a:rPr kumimoji="0" lang="en-US" altLang="en-US" sz="2000" b="1" i="1" u="none" strike="noStrike" cap="none" normalizeH="0" baseline="3000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3</a:t>
                </a:r>
                <a:r>
                  <a:rPr kumimoji="0" lang="en-US" altLang="en-US" sz="2000" b="1" i="1"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a:t>
                </a:r>
                <a:r>
                  <a:rPr kumimoji="0" lang="en-US" altLang="en-US" sz="2000" b="1" i="0"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filled with </a:t>
                </a:r>
              </a:p>
              <a:p>
                <a:pPr marR="0" lvl="0" indent="0" algn="l" defTabSz="914400" rtl="0" eaLnBrk="0" fontAlgn="base" latinLnBrk="0" hangingPunct="0">
                  <a:lnSpc>
                    <a:spcPct val="100000"/>
                  </a:lnSpc>
                  <a:spcBef>
                    <a:spcPct val="0"/>
                  </a:spcBef>
                  <a:spcAft>
                    <a:spcPct val="0"/>
                  </a:spcAft>
                  <a:buClrTx/>
                  <a:buSzTx/>
                  <a:tabLst/>
                </a:pP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a blend of gases of densities </a:t>
                </a:r>
                <a:r>
                  <a:rPr kumimoji="0" lang="en-US" altLang="en-US" sz="2000" b="1" i="1" u="none" strike="noStrike" cap="none" normalizeH="0" baseline="0" dirty="0" err="1">
                    <a:ln>
                      <a:noFill/>
                    </a:ln>
                    <a:solidFill>
                      <a:srgbClr val="7030A0"/>
                    </a:solidFill>
                    <a:effectLst/>
                    <a:latin typeface="Symbol" panose="05050102010706020507" pitchFamily="18" charset="2"/>
                    <a:ea typeface="Times New Roman" panose="02020603050405020304" pitchFamily="18" charset="0"/>
                    <a:cs typeface="Calibri" panose="020F0502020204030204" pitchFamily="34" charset="0"/>
                  </a:rPr>
                  <a:t>r</a:t>
                </a:r>
                <a:r>
                  <a:rPr kumimoji="0" lang="en-US" altLang="en-US" sz="2000" b="1" i="1" u="none" strike="noStrike" cap="none" normalizeH="0" baseline="-30000" dirty="0" err="1">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i</a:t>
                </a:r>
                <a:r>
                  <a:rPr kumimoji="0" lang="en-US" altLang="en-US" sz="2000" b="1" i="0"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1"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(kgm</a:t>
                </a:r>
                <a:r>
                  <a:rPr kumimoji="0" lang="en-US" altLang="en-US" sz="2000" b="1" i="1" u="none" strike="noStrike" cap="none" normalizeH="0" baseline="3000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-3</a:t>
                </a:r>
                <a:r>
                  <a:rPr kumimoji="0" lang="en-US" altLang="en-US" sz="2000" b="1" i="1"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a:t>
                </a:r>
                <a:r>
                  <a:rPr kumimoji="0" lang="en-US" altLang="en-US" sz="2000" b="1" i="0"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 </a:t>
                </a:r>
              </a:p>
              <a:p>
                <a:pPr marR="0" lvl="0" indent="0" algn="l" defTabSz="914400" rtl="0" eaLnBrk="0" fontAlgn="base" latinLnBrk="0" hangingPunct="0">
                  <a:lnSpc>
                    <a:spcPct val="100000"/>
                  </a:lnSpc>
                  <a:spcBef>
                    <a:spcPct val="0"/>
                  </a:spcBef>
                  <a:spcAft>
                    <a:spcPct val="0"/>
                  </a:spcAft>
                  <a:buClrTx/>
                  <a:buSzTx/>
                  <a:tabLst/>
                </a:pPr>
                <a:r>
                  <a:rPr lang="en-US" altLang="en-US" sz="2000" b="1"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fractional </a:t>
                </a: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concentrations</a:t>
                </a:r>
                <a:r>
                  <a:rPr kumimoji="0" lang="en-US" altLang="en-US" sz="2000" b="1" i="0" u="none" strike="noStrike" cap="none" normalizeH="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1" u="none" strike="noStrike" cap="none" normalizeH="0" baseline="0" dirty="0" err="1">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w</a:t>
                </a:r>
                <a:r>
                  <a:rPr kumimoji="0" lang="en-US" altLang="en-US" sz="2000" b="1" i="1" u="none" strike="noStrike" cap="none" normalizeH="0" baseline="-30000" dirty="0" err="1">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i</a:t>
                </a:r>
                <a:r>
                  <a:rPr kumimoji="0" lang="en-US" altLang="en-US" sz="2000" b="1" i="1"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and individual </a:t>
                </a:r>
                <a:r>
                  <a:rPr kumimoji="0" lang="en-US" altLang="en-US" sz="2000" b="1" i="1" u="none" strike="noStrike" cap="none" normalizeH="0" baseline="0" dirty="0" err="1">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GWP</a:t>
                </a:r>
                <a:r>
                  <a:rPr kumimoji="0" lang="en-US" altLang="en-US" sz="2000" b="1" i="1" u="none" strike="noStrike" cap="none" normalizeH="0" baseline="-30000" dirty="0" err="1">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i</a:t>
                </a: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 </a:t>
                </a:r>
                <a:r>
                  <a:rPr lang="en-US" altLang="en-US" sz="2000" b="1"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a:t>
                </a:r>
                <a:r>
                  <a:rPr lang="en-US" altLang="en-US" sz="2000" b="1" dirty="0" err="1">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tonnes</a:t>
                </a:r>
                <a:r>
                  <a:rPr lang="en-US" altLang="en-US" sz="2000" b="1"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 CO</a:t>
                </a:r>
                <a:r>
                  <a:rPr lang="en-US" altLang="en-US" sz="2000" b="1" baseline="-25000"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2</a:t>
                </a:r>
                <a:r>
                  <a:rPr lang="en-US" altLang="en-US" sz="2000" b="1"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 eq.) </a:t>
                </a:r>
                <a:endPar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endParaRPr>
              </a:p>
              <a:p>
                <a:pPr marR="0" lvl="0" indent="0" algn="l" defTabSz="914400" rtl="0" eaLnBrk="0" fontAlgn="base" latinLnBrk="0" hangingPunct="0">
                  <a:lnSpc>
                    <a:spcPct val="100000"/>
                  </a:lnSpc>
                  <a:spcBef>
                    <a:spcPct val="0"/>
                  </a:spcBef>
                  <a:spcAft>
                    <a:spcPct val="0"/>
                  </a:spcAft>
                  <a:buClrTx/>
                  <a:buSzTx/>
                  <a:tabLst/>
                </a:pPr>
                <a:r>
                  <a:rPr lang="en-US" altLang="en-US" sz="2000" b="1"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h</a:t>
                </a: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as a GWP environmental “load” (</a:t>
                </a:r>
                <a:r>
                  <a:rPr lang="en-US" altLang="en-US" sz="2000" b="1"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&amp; </a:t>
                </a: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release potential) </a:t>
                </a:r>
                <a:r>
                  <a:rPr kumimoji="0" lang="en-US" altLang="en-US" sz="2000" b="1" i="1"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L </a:t>
                </a: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given by:</a:t>
                </a:r>
                <a:endParaRPr kumimoji="0" lang="en-GB" altLang="en-US" sz="2000" b="1" i="0" u="none" strike="noStrike" cap="none" normalizeH="0" baseline="0" dirty="0">
                  <a:ln>
                    <a:noFill/>
                  </a:ln>
                  <a:solidFill>
                    <a:schemeClr val="accent6">
                      <a:lumMod val="75000"/>
                    </a:schemeClr>
                  </a:solidFill>
                  <a:effectLst/>
                  <a:latin typeface="Calibri" panose="020F0502020204030204" pitchFamily="34" charset="0"/>
                  <a:cs typeface="Calibri" panose="020F0502020204030204" pitchFamily="34" charset="0"/>
                </a:endParaRPr>
              </a:p>
              <a:p>
                <a:pPr indent="0"/>
                <a14:m>
                  <m:oMath xmlns:m="http://schemas.openxmlformats.org/officeDocument/2006/math">
                    <m:r>
                      <a:rPr kumimoji="0" lang="en-GB" altLang="en-US" sz="2400" b="1" i="1" u="none" strike="noStrike" cap="none" normalizeH="0" baseline="0" smtClean="0">
                        <a:ln>
                          <a:noFill/>
                        </a:ln>
                        <a:solidFill>
                          <a:schemeClr val="accent6">
                            <a:lumMod val="75000"/>
                          </a:schemeClr>
                        </a:solidFill>
                        <a:effectLst/>
                        <a:latin typeface="Cambria Math" panose="02040503050406030204" pitchFamily="18" charset="0"/>
                        <a:ea typeface="Times New Roman" panose="02020603050405020304" pitchFamily="18" charset="0"/>
                      </a:rPr>
                      <m:t>        </m:t>
                    </m:r>
                    <m:r>
                      <a:rPr kumimoji="0" lang="en-GB" altLang="en-US" sz="2400" b="1" i="1" u="none" strike="noStrike" cap="none" normalizeH="0" baseline="0" smtClean="0">
                        <a:ln>
                          <a:noFill/>
                        </a:ln>
                        <a:solidFill>
                          <a:srgbClr val="7030A0"/>
                        </a:solidFill>
                        <a:effectLst/>
                        <a:latin typeface="Cambria Math" panose="02040503050406030204" pitchFamily="18" charset="0"/>
                        <a:ea typeface="Times New Roman" panose="02020603050405020304" pitchFamily="18" charset="0"/>
                      </a:rPr>
                      <m:t>𝑳</m:t>
                    </m:r>
                    <m:r>
                      <a:rPr kumimoji="0" lang="pt-BR" altLang="en-US" sz="2400" b="1" i="1" u="none" strike="noStrike" cap="none" normalizeH="0" baseline="0" smtClean="0">
                        <a:ln>
                          <a:noFill/>
                        </a:ln>
                        <a:solidFill>
                          <a:schemeClr val="accent6">
                            <a:lumMod val="75000"/>
                          </a:schemeClr>
                        </a:solidFill>
                        <a:effectLst/>
                        <a:latin typeface="Cambria Math" panose="02040503050406030204" pitchFamily="18" charset="0"/>
                        <a:ea typeface="Times New Roman" panose="02020603050405020304" pitchFamily="18" charset="0"/>
                      </a:rPr>
                      <m:t>=</m:t>
                    </m:r>
                    <m:f>
                      <m:fPr>
                        <m:ctrlPr>
                          <a:rPr kumimoji="0" lang="pt-BR" altLang="en-US" sz="2400" b="1" i="1" u="none" strike="noStrike" cap="none" normalizeH="0" baseline="0" smtClean="0">
                            <a:ln>
                              <a:noFill/>
                            </a:ln>
                            <a:solidFill>
                              <a:schemeClr val="accent6">
                                <a:lumMod val="75000"/>
                              </a:schemeClr>
                            </a:solidFill>
                            <a:effectLst/>
                            <a:latin typeface="Cambria Math" panose="02040503050406030204" pitchFamily="18" charset="0"/>
                          </a:rPr>
                        </m:ctrlPr>
                      </m:fPr>
                      <m:num>
                        <m:r>
                          <a:rPr kumimoji="0" lang="en-GB" altLang="en-US" sz="2400" b="1" i="1" u="none" strike="noStrike" cap="none" normalizeH="0" baseline="0" smtClean="0">
                            <a:ln>
                              <a:noFill/>
                            </a:ln>
                            <a:solidFill>
                              <a:schemeClr val="accent6">
                                <a:lumMod val="75000"/>
                              </a:schemeClr>
                            </a:solidFill>
                            <a:effectLst/>
                            <a:latin typeface="Cambria Math" panose="02040503050406030204" pitchFamily="18" charset="0"/>
                          </a:rPr>
                          <m:t>𝑽</m:t>
                        </m:r>
                      </m:num>
                      <m:den>
                        <m:r>
                          <a:rPr kumimoji="0" lang="en-GB" altLang="en-US" sz="2400" b="1" i="1" u="none" strike="noStrike" cap="none" normalizeH="0" baseline="0" smtClean="0">
                            <a:ln>
                              <a:noFill/>
                            </a:ln>
                            <a:solidFill>
                              <a:schemeClr val="accent6">
                                <a:lumMod val="75000"/>
                              </a:schemeClr>
                            </a:solidFill>
                            <a:effectLst/>
                            <a:latin typeface="Cambria Math" panose="02040503050406030204" pitchFamily="18" charset="0"/>
                          </a:rPr>
                          <m:t>𝟏𝟎𝟎𝟎</m:t>
                        </m:r>
                      </m:den>
                    </m:f>
                    <m:nary>
                      <m:naryPr>
                        <m:chr m:val="∑"/>
                        <m:ctrlPr>
                          <a:rPr kumimoji="0" lang="pt-BR" altLang="en-US" sz="2400" b="1" i="1" u="none" strike="noStrike" cap="none" normalizeH="0" baseline="0" smtClean="0">
                            <a:ln>
                              <a:noFill/>
                            </a:ln>
                            <a:solidFill>
                              <a:schemeClr val="accent6">
                                <a:lumMod val="75000"/>
                              </a:schemeClr>
                            </a:solidFill>
                            <a:effectLst/>
                            <a:latin typeface="Cambria Math" panose="02040503050406030204" pitchFamily="18" charset="0"/>
                            <a:ea typeface="Times New Roman" panose="02020603050405020304" pitchFamily="18" charset="0"/>
                          </a:rPr>
                        </m:ctrlPr>
                      </m:naryPr>
                      <m:sub>
                        <m:r>
                          <m:rPr>
                            <m:brk m:alnAt="23"/>
                          </m:rPr>
                          <a:rPr kumimoji="0" lang="en-GB" altLang="en-US" sz="2400" b="1" i="1" u="none" strike="noStrike" cap="none" normalizeH="0" baseline="0" smtClean="0">
                            <a:ln>
                              <a:noFill/>
                            </a:ln>
                            <a:solidFill>
                              <a:schemeClr val="accent6">
                                <a:lumMod val="75000"/>
                              </a:schemeClr>
                            </a:solidFill>
                            <a:effectLst/>
                            <a:latin typeface="Cambria Math" panose="02040503050406030204" pitchFamily="18" charset="0"/>
                            <a:ea typeface="Times New Roman" panose="02020603050405020304" pitchFamily="18" charset="0"/>
                          </a:rPr>
                          <m:t>𝒊</m:t>
                        </m:r>
                      </m:sub>
                      <m:sup/>
                      <m:e>
                        <m:sSup>
                          <m:sSupPr>
                            <m:ctrlPr>
                              <a:rPr kumimoji="0" lang="pt-BR" altLang="en-US" sz="2400" b="1" i="1" u="none" strike="noStrike" cap="none" normalizeH="0" baseline="0" smtClean="0">
                                <a:ln>
                                  <a:noFill/>
                                </a:ln>
                                <a:solidFill>
                                  <a:schemeClr val="accent6">
                                    <a:lumMod val="75000"/>
                                  </a:schemeClr>
                                </a:solidFill>
                                <a:effectLst/>
                                <a:latin typeface="Cambria Math" panose="02040503050406030204" pitchFamily="18" charset="0"/>
                                <a:ea typeface="Times New Roman" panose="02020603050405020304" pitchFamily="18" charset="0"/>
                              </a:rPr>
                            </m:ctrlPr>
                          </m:sSupPr>
                          <m:e>
                            <m:r>
                              <a:rPr kumimoji="0" lang="en-GB" altLang="en-US" sz="2400" b="1" i="1" u="none" strike="noStrike" cap="none" normalizeH="0" baseline="0" smtClean="0">
                                <a:ln>
                                  <a:noFill/>
                                </a:ln>
                                <a:solidFill>
                                  <a:schemeClr val="accent6">
                                    <a:lumMod val="75000"/>
                                  </a:schemeClr>
                                </a:solidFill>
                                <a:effectLst/>
                                <a:latin typeface="Cambria Math" panose="02040503050406030204" pitchFamily="18" charset="0"/>
                                <a:ea typeface="Times New Roman" panose="02020603050405020304" pitchFamily="18" charset="0"/>
                              </a:rPr>
                              <m:t>(</m:t>
                            </m:r>
                            <m:r>
                              <a:rPr kumimoji="0" lang="en-GB" altLang="en-US" sz="2400" b="1" i="1" u="none" strike="noStrike" cap="none" normalizeH="0" baseline="0" smtClean="0">
                                <a:ln>
                                  <a:noFill/>
                                </a:ln>
                                <a:solidFill>
                                  <a:schemeClr val="accent6">
                                    <a:lumMod val="75000"/>
                                  </a:schemeClr>
                                </a:solidFill>
                                <a:effectLst/>
                                <a:latin typeface="Cambria Math" panose="02040503050406030204" pitchFamily="18" charset="0"/>
                                <a:ea typeface="Times New Roman" panose="02020603050405020304" pitchFamily="18" charset="0"/>
                              </a:rPr>
                              <m:t>𝒘𝒊</m:t>
                            </m:r>
                            <m:r>
                              <a:rPr kumimoji="0" lang="en-GB" altLang="en-US" sz="2400" b="1" i="1" u="none" strike="noStrike" cap="none" normalizeH="0" baseline="0" smtClean="0">
                                <a:ln>
                                  <a:noFill/>
                                </a:ln>
                                <a:solidFill>
                                  <a:schemeClr val="accent6">
                                    <a:lumMod val="75000"/>
                                  </a:schemeClr>
                                </a:solidFill>
                                <a:effectLst/>
                                <a:latin typeface="Cambria Math" panose="02040503050406030204" pitchFamily="18" charset="0"/>
                                <a:ea typeface="Times New Roman" panose="02020603050405020304" pitchFamily="18" charset="0"/>
                              </a:rPr>
                              <m:t>.</m:t>
                            </m:r>
                            <m:r>
                              <m:rPr>
                                <m:nor/>
                              </m:rPr>
                              <a:rPr lang="en-US" altLang="en-US" sz="2400" b="1" i="1" dirty="0">
                                <a:solidFill>
                                  <a:schemeClr val="accent6">
                                    <a:lumMod val="50000"/>
                                  </a:schemeClr>
                                </a:solidFill>
                                <a:latin typeface="Symbol" panose="05050102010706020507" pitchFamily="18" charset="2"/>
                                <a:ea typeface="Times New Roman" panose="02020603050405020304" pitchFamily="18" charset="0"/>
                              </a:rPr>
                              <m:t>r</m:t>
                            </m:r>
                            <m:r>
                              <a:rPr lang="en-GB" altLang="en-US" sz="2400" b="1" i="1" baseline="-25000">
                                <a:solidFill>
                                  <a:schemeClr val="accent6">
                                    <a:lumMod val="75000"/>
                                  </a:schemeClr>
                                </a:solidFill>
                                <a:latin typeface="Cambria Math" panose="02040503050406030204" pitchFamily="18" charset="0"/>
                                <a:ea typeface="Times New Roman" panose="02020603050405020304" pitchFamily="18" charset="0"/>
                              </a:rPr>
                              <m:t>𝒊</m:t>
                            </m:r>
                            <m:r>
                              <a:rPr kumimoji="0" lang="en-GB" altLang="en-US" sz="2400" b="1" i="1" u="none" strike="noStrike" cap="none" normalizeH="0" baseline="0" smtClean="0">
                                <a:ln>
                                  <a:noFill/>
                                </a:ln>
                                <a:solidFill>
                                  <a:schemeClr val="accent6">
                                    <a:lumMod val="75000"/>
                                  </a:schemeClr>
                                </a:solidFill>
                                <a:effectLst/>
                                <a:latin typeface="Cambria Math" panose="02040503050406030204" pitchFamily="18" charset="0"/>
                                <a:ea typeface="Times New Roman" panose="02020603050405020304" pitchFamily="18" charset="0"/>
                              </a:rPr>
                              <m:t> .</m:t>
                            </m:r>
                            <m:r>
                              <a:rPr kumimoji="0" lang="en-GB" altLang="en-US" sz="2400" b="1" i="1" u="none" strike="noStrike" cap="none" normalizeH="0" baseline="0" smtClean="0">
                                <a:ln>
                                  <a:noFill/>
                                </a:ln>
                                <a:solidFill>
                                  <a:schemeClr val="accent6">
                                    <a:lumMod val="75000"/>
                                  </a:schemeClr>
                                </a:solidFill>
                                <a:effectLst/>
                                <a:latin typeface="Cambria Math" panose="02040503050406030204" pitchFamily="18" charset="0"/>
                                <a:ea typeface="Times New Roman" panose="02020603050405020304" pitchFamily="18" charset="0"/>
                              </a:rPr>
                              <m:t>𝑮𝑾𝑷𝒊</m:t>
                            </m:r>
                          </m:e>
                          <m:sup/>
                        </m:sSup>
                      </m:e>
                    </m:nary>
                  </m:oMath>
                </a14:m>
                <a:r>
                  <a:rPr kumimoji="0" lang="en-US" altLang="en-US" sz="2000" b="1" i="0" u="none" strike="noStrike" cap="none" normalizeH="0" baseline="0" dirty="0">
                    <a:ln>
                      <a:noFill/>
                    </a:ln>
                    <a:solidFill>
                      <a:schemeClr val="accent6">
                        <a:lumMod val="75000"/>
                      </a:schemeClr>
                    </a:solidFill>
                    <a:effectLst/>
                    <a:latin typeface="+mj-lt"/>
                    <a:ea typeface="Times New Roman" panose="02020603050405020304" pitchFamily="18" charset="0"/>
                  </a:rPr>
                  <a:t>)	</a:t>
                </a:r>
                <a:r>
                  <a:rPr lang="en-US" altLang="en-US" sz="2000" b="1" dirty="0">
                    <a:solidFill>
                      <a:schemeClr val="accent6">
                        <a:lumMod val="75000"/>
                      </a:schemeClr>
                    </a:solidFill>
                    <a:ea typeface="Times New Roman" panose="02020603050405020304" pitchFamily="18" charset="0"/>
                  </a:rPr>
                  <a:t>(</a:t>
                </a:r>
                <a:r>
                  <a:rPr lang="en-US" altLang="en-US" sz="2000" b="1" dirty="0" err="1">
                    <a:solidFill>
                      <a:schemeClr val="accent6">
                        <a:lumMod val="75000"/>
                      </a:schemeClr>
                    </a:solidFill>
                    <a:ea typeface="Times New Roman" panose="02020603050405020304" pitchFamily="18" charset="0"/>
                  </a:rPr>
                  <a:t>tonnes</a:t>
                </a:r>
                <a:r>
                  <a:rPr lang="en-US" altLang="en-US" sz="2000" b="1" dirty="0">
                    <a:solidFill>
                      <a:schemeClr val="accent6">
                        <a:lumMod val="75000"/>
                      </a:schemeClr>
                    </a:solidFill>
                    <a:ea typeface="Times New Roman" panose="02020603050405020304" pitchFamily="18" charset="0"/>
                  </a:rPr>
                  <a:t> CO</a:t>
                </a:r>
                <a:r>
                  <a:rPr lang="en-US" altLang="en-US" sz="2000" b="1" baseline="-25000" dirty="0">
                    <a:solidFill>
                      <a:schemeClr val="accent6">
                        <a:lumMod val="75000"/>
                      </a:schemeClr>
                    </a:solidFill>
                    <a:ea typeface="Times New Roman" panose="02020603050405020304" pitchFamily="18" charset="0"/>
                  </a:rPr>
                  <a:t>2</a:t>
                </a:r>
                <a:r>
                  <a:rPr lang="en-US" altLang="en-US" sz="2000" b="1" dirty="0">
                    <a:solidFill>
                      <a:schemeClr val="accent6">
                        <a:lumMod val="75000"/>
                      </a:schemeClr>
                    </a:solidFill>
                    <a:ea typeface="Times New Roman" panose="02020603050405020304" pitchFamily="18" charset="0"/>
                  </a:rPr>
                  <a:t> eq.)           </a:t>
                </a:r>
                <a:r>
                  <a:rPr lang="en-US" altLang="en-US" sz="2000" b="1" dirty="0">
                    <a:ea typeface="Times New Roman" panose="02020603050405020304" pitchFamily="18" charset="0"/>
                  </a:rPr>
                  <a:t>[Eq. (1)]</a:t>
                </a:r>
                <a:endParaRPr kumimoji="0" lang="en-GB" altLang="en-US" sz="1400" b="0" i="0" u="none" strike="noStrike" cap="none" normalizeH="0" baseline="0" dirty="0">
                  <a:ln>
                    <a:noFill/>
                  </a:ln>
                  <a:effectLst/>
                </a:endParaRPr>
              </a:p>
            </p:txBody>
          </p:sp>
        </mc:Choice>
        <mc:Fallback>
          <p:sp>
            <p:nvSpPr>
              <p:cNvPr id="19" name="Rectangle 1"/>
              <p:cNvSpPr>
                <a:spLocks noRot="1" noChangeAspect="1" noMove="1" noResize="1" noEditPoints="1" noAdjustHandles="1" noChangeArrowheads="1" noChangeShapeType="1" noTextEdit="1"/>
              </p:cNvSpPr>
              <p:nvPr/>
            </p:nvSpPr>
            <p:spPr bwMode="auto">
              <a:xfrm>
                <a:off x="171632" y="1995300"/>
                <a:ext cx="9075055" cy="1855123"/>
              </a:xfrm>
              <a:prstGeom prst="rect">
                <a:avLst/>
              </a:prstGeom>
              <a:blipFill>
                <a:blip r:embed="rId3"/>
                <a:stretch>
                  <a:fillRect l="-672" t="-1311" b="-328"/>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20" name="Rectangle 1"/>
              <p:cNvSpPr>
                <a:spLocks noChangeArrowheads="1"/>
              </p:cNvSpPr>
              <p:nvPr/>
            </p:nvSpPr>
            <p:spPr bwMode="auto">
              <a:xfrm>
                <a:off x="147444" y="3879639"/>
                <a:ext cx="12541709" cy="819391"/>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50813"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l" defTabSz="914400" rtl="0" eaLnBrk="0" fontAlgn="base" latinLnBrk="0" hangingPunct="0">
                  <a:lnSpc>
                    <a:spcPct val="100000"/>
                  </a:lnSpc>
                  <a:spcBef>
                    <a:spcPct val="0"/>
                  </a:spcBef>
                  <a:spcAft>
                    <a:spcPct val="0"/>
                  </a:spcAft>
                  <a:buClrTx/>
                  <a:buSzTx/>
                  <a:tabLst/>
                </a:pPr>
                <a:r>
                  <a:rPr lang="en-GB" altLang="en-US" sz="2000" b="1" dirty="0">
                    <a:solidFill>
                      <a:srgbClr val="7030A0"/>
                    </a:solidFill>
                    <a:latin typeface="Calibri" panose="020F0502020204030204" pitchFamily="34" charset="0"/>
                    <a:ea typeface="Times New Roman" panose="02020603050405020304" pitchFamily="18" charset="0"/>
                    <a:cs typeface="Calibri" panose="020F0502020204030204" pitchFamily="34" charset="0"/>
                  </a:rPr>
                  <a:t>The c</a:t>
                </a:r>
                <a:r>
                  <a:rPr kumimoji="0" lang="en-GB" altLang="en-US" sz="2000" b="1" i="0"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orresponding </a:t>
                </a:r>
                <a:r>
                  <a:rPr kumimoji="0" lang="en-US" altLang="en-US" sz="2000" b="1" i="0"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radiator gas mixture</a:t>
                </a:r>
                <a:r>
                  <a:rPr kumimoji="0" lang="en-US" altLang="en-US" sz="2000" b="1" i="0" u="none" strike="noStrike" cap="none" normalizeH="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 </a:t>
                </a:r>
                <a:r>
                  <a:rPr lang="en-US" altLang="en-US" sz="2000" b="1" dirty="0">
                    <a:solidFill>
                      <a:srgbClr val="7030A0"/>
                    </a:solidFill>
                    <a:latin typeface="Calibri" panose="020F0502020204030204" pitchFamily="34" charset="0"/>
                    <a:ea typeface="Times New Roman" panose="02020603050405020304" pitchFamily="18" charset="0"/>
                    <a:cs typeface="Calibri" panose="020F0502020204030204" pitchFamily="34" charset="0"/>
                  </a:rPr>
                  <a:t>refractivity </a:t>
                </a:r>
                <a:r>
                  <a:rPr kumimoji="0" lang="en-US" altLang="en-US" sz="2000" b="1" i="0"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is given by :  </a:t>
                </a:r>
              </a:p>
              <a:p>
                <a:pPr indent="0"/>
                <a:r>
                  <a:rPr lang="en-GB" altLang="en-US" sz="2000" b="1" dirty="0">
                    <a:solidFill>
                      <a:srgbClr val="7030A0"/>
                    </a:solidFill>
                  </a:rPr>
                  <a:t>		</a:t>
                </a:r>
                <a14:m>
                  <m:oMath xmlns:m="http://schemas.openxmlformats.org/officeDocument/2006/math">
                    <m:r>
                      <m:rPr>
                        <m:nor/>
                      </m:rPr>
                      <a:rPr lang="en-GB" altLang="en-US" sz="2400" b="1" i="1">
                        <a:solidFill>
                          <a:srgbClr val="7030A0"/>
                        </a:solidFill>
                        <a:latin typeface="Cambria Math" panose="02040503050406030204" pitchFamily="18" charset="0"/>
                        <a:ea typeface="Times New Roman" panose="02020603050405020304" pitchFamily="18" charset="0"/>
                      </a:rPr>
                      <m:t>(</m:t>
                    </m:r>
                    <m:r>
                      <m:rPr>
                        <m:nor/>
                      </m:rPr>
                      <a:rPr lang="en-GB" altLang="en-US" sz="2400" b="1" i="1">
                        <a:solidFill>
                          <a:srgbClr val="7030A0"/>
                        </a:solidFill>
                        <a:latin typeface="Cambria Math" panose="02040503050406030204" pitchFamily="18" charset="0"/>
                        <a:ea typeface="Times New Roman" panose="02020603050405020304" pitchFamily="18" charset="0"/>
                      </a:rPr>
                      <m:t>n</m:t>
                    </m:r>
                    <m:r>
                      <m:rPr>
                        <m:nor/>
                      </m:rPr>
                      <a:rPr lang="en-GB" altLang="en-US" sz="2400" b="1" i="1">
                        <a:solidFill>
                          <a:srgbClr val="7030A0"/>
                        </a:solidFill>
                        <a:latin typeface="Cambria Math" panose="02040503050406030204" pitchFamily="18" charset="0"/>
                        <a:ea typeface="Times New Roman" panose="02020603050405020304" pitchFamily="18" charset="0"/>
                      </a:rPr>
                      <m:t>−1)</m:t>
                    </m:r>
                    <m:r>
                      <a:rPr lang="en-GB" altLang="en-US" sz="2400" b="1" i="1" baseline="-25000" smtClean="0">
                        <a:solidFill>
                          <a:srgbClr val="7030A0"/>
                        </a:solidFill>
                        <a:latin typeface="Cambria Math" panose="02040503050406030204" pitchFamily="18" charset="0"/>
                        <a:ea typeface="Times New Roman" panose="02020603050405020304" pitchFamily="18" charset="0"/>
                      </a:rPr>
                      <m:t>𝒓𝒂𝒅</m:t>
                    </m:r>
                    <m:r>
                      <a:rPr lang="en-GB" altLang="en-US" sz="2400" b="1" i="1" smtClean="0">
                        <a:solidFill>
                          <a:srgbClr val="7030A0"/>
                        </a:solidFill>
                        <a:latin typeface="Cambria Math" panose="02040503050406030204" pitchFamily="18" charset="0"/>
                        <a:ea typeface="Times New Roman" panose="02020603050405020304" pitchFamily="18" charset="0"/>
                      </a:rPr>
                      <m:t> </m:t>
                    </m:r>
                    <m:r>
                      <a:rPr lang="pt-BR" altLang="en-US" sz="2400" b="1" i="1">
                        <a:solidFill>
                          <a:srgbClr val="7030A0"/>
                        </a:solidFill>
                        <a:latin typeface="Cambria Math" panose="02040503050406030204" pitchFamily="18" charset="0"/>
                        <a:ea typeface="Times New Roman" panose="02020603050405020304" pitchFamily="18" charset="0"/>
                      </a:rPr>
                      <m:t>=</m:t>
                    </m:r>
                    <m:nary>
                      <m:naryPr>
                        <m:chr m:val="∑"/>
                        <m:ctrlPr>
                          <a:rPr lang="pt-BR" altLang="en-US" sz="2400" b="1" i="1" smtClean="0">
                            <a:solidFill>
                              <a:srgbClr val="7030A0"/>
                            </a:solidFill>
                            <a:latin typeface="Cambria Math" panose="02040503050406030204" pitchFamily="18" charset="0"/>
                            <a:ea typeface="Times New Roman" panose="02020603050405020304" pitchFamily="18" charset="0"/>
                          </a:rPr>
                        </m:ctrlPr>
                      </m:naryPr>
                      <m:sub>
                        <m:r>
                          <m:rPr>
                            <m:brk m:alnAt="23"/>
                          </m:rPr>
                          <a:rPr lang="en-GB" altLang="en-US" sz="2400" b="1" i="1">
                            <a:solidFill>
                              <a:srgbClr val="7030A0"/>
                            </a:solidFill>
                            <a:latin typeface="Cambria Math" panose="02040503050406030204" pitchFamily="18" charset="0"/>
                            <a:ea typeface="Times New Roman" panose="02020603050405020304" pitchFamily="18" charset="0"/>
                          </a:rPr>
                          <m:t>𝒊</m:t>
                        </m:r>
                      </m:sub>
                      <m:sup/>
                      <m:e>
                        <m:sSup>
                          <m:sSupPr>
                            <m:ctrlPr>
                              <a:rPr lang="pt-BR" altLang="en-US" sz="2400" b="1" i="1">
                                <a:solidFill>
                                  <a:srgbClr val="7030A0"/>
                                </a:solidFill>
                                <a:latin typeface="Cambria Math" panose="02040503050406030204" pitchFamily="18" charset="0"/>
                                <a:ea typeface="Times New Roman" panose="02020603050405020304" pitchFamily="18" charset="0"/>
                              </a:rPr>
                            </m:ctrlPr>
                          </m:sSupPr>
                          <m:e>
                            <m:r>
                              <a:rPr lang="en-GB" altLang="en-US" sz="2400" b="1" i="1">
                                <a:solidFill>
                                  <a:srgbClr val="7030A0"/>
                                </a:solidFill>
                                <a:latin typeface="Cambria Math" panose="02040503050406030204" pitchFamily="18" charset="0"/>
                                <a:ea typeface="Times New Roman" panose="02020603050405020304" pitchFamily="18" charset="0"/>
                              </a:rPr>
                              <m:t>(</m:t>
                            </m:r>
                            <m:r>
                              <a:rPr lang="en-GB" altLang="en-US" sz="2400" b="1" i="1">
                                <a:solidFill>
                                  <a:srgbClr val="7030A0"/>
                                </a:solidFill>
                                <a:latin typeface="Cambria Math" panose="02040503050406030204" pitchFamily="18" charset="0"/>
                                <a:ea typeface="Times New Roman" panose="02020603050405020304" pitchFamily="18" charset="0"/>
                              </a:rPr>
                              <m:t>𝒘𝒊</m:t>
                            </m:r>
                            <m:r>
                              <a:rPr lang="en-GB" altLang="en-US" sz="2400" b="1" i="1">
                                <a:solidFill>
                                  <a:srgbClr val="7030A0"/>
                                </a:solidFill>
                                <a:latin typeface="Cambria Math" panose="02040503050406030204" pitchFamily="18" charset="0"/>
                                <a:ea typeface="Times New Roman" panose="02020603050405020304" pitchFamily="18" charset="0"/>
                              </a:rPr>
                              <m:t>.</m:t>
                            </m:r>
                            <m:r>
                              <m:rPr>
                                <m:nor/>
                              </m:rPr>
                              <a:rPr lang="en-GB" altLang="en-US" sz="2400" b="1" i="1" smtClean="0">
                                <a:solidFill>
                                  <a:srgbClr val="7030A0"/>
                                </a:solidFill>
                                <a:latin typeface="Cambria Math" panose="02040503050406030204" pitchFamily="18" charset="0"/>
                                <a:ea typeface="Times New Roman" panose="02020603050405020304" pitchFamily="18" charset="0"/>
                              </a:rPr>
                              <m:t>(</m:t>
                            </m:r>
                            <m:r>
                              <m:rPr>
                                <m:nor/>
                              </m:rPr>
                              <a:rPr lang="en-GB" altLang="en-US" sz="2400" b="1" i="1" smtClean="0">
                                <a:solidFill>
                                  <a:srgbClr val="7030A0"/>
                                </a:solidFill>
                                <a:latin typeface="Cambria Math" panose="02040503050406030204" pitchFamily="18" charset="0"/>
                                <a:ea typeface="Times New Roman" panose="02020603050405020304" pitchFamily="18" charset="0"/>
                              </a:rPr>
                              <m:t>n</m:t>
                            </m:r>
                            <m:r>
                              <m:rPr>
                                <m:nor/>
                              </m:rPr>
                              <a:rPr lang="en-GB" altLang="en-US" sz="2400" b="1" i="1" smtClean="0">
                                <a:solidFill>
                                  <a:srgbClr val="7030A0"/>
                                </a:solidFill>
                                <a:latin typeface="Cambria Math" panose="02040503050406030204" pitchFamily="18" charset="0"/>
                                <a:ea typeface="Times New Roman" panose="02020603050405020304" pitchFamily="18" charset="0"/>
                              </a:rPr>
                              <m:t>−1)</m:t>
                            </m:r>
                            <m:r>
                              <a:rPr lang="en-GB" altLang="en-US" sz="2400" b="1" i="1" baseline="-25000">
                                <a:solidFill>
                                  <a:srgbClr val="7030A0"/>
                                </a:solidFill>
                                <a:latin typeface="Cambria Math" panose="02040503050406030204" pitchFamily="18" charset="0"/>
                                <a:ea typeface="Times New Roman" panose="02020603050405020304" pitchFamily="18" charset="0"/>
                              </a:rPr>
                              <m:t>𝒊</m:t>
                            </m:r>
                          </m:e>
                          <m:sup/>
                        </m:sSup>
                      </m:e>
                    </m:nary>
                  </m:oMath>
                </a14:m>
                <a:r>
                  <a:rPr lang="en-US" altLang="en-US" sz="2400" b="1" dirty="0">
                    <a:solidFill>
                      <a:srgbClr val="7030A0"/>
                    </a:solidFill>
                    <a:ea typeface="Times New Roman" panose="02020603050405020304" pitchFamily="18" charset="0"/>
                  </a:rPr>
                  <a:t>)                     </a:t>
                </a:r>
                <a:r>
                  <a:rPr kumimoji="0" lang="en-US" altLang="en-US" sz="1400" b="0" i="0" u="none" strike="noStrike" cap="none" normalizeH="0" dirty="0">
                    <a:ln>
                      <a:noFill/>
                    </a:ln>
                    <a:solidFill>
                      <a:schemeClr val="tx1"/>
                    </a:solidFill>
                    <a:effectLst/>
                    <a:ea typeface="Times New Roman" panose="02020603050405020304" pitchFamily="18" charset="0"/>
                  </a:rPr>
                  <a:t> </a:t>
                </a:r>
                <a:r>
                  <a:rPr lang="en-US" altLang="en-US" sz="2000" b="1" dirty="0">
                    <a:ea typeface="Times New Roman" panose="02020603050405020304" pitchFamily="18" charset="0"/>
                  </a:rPr>
                  <a:t>[Eq. (2)]</a:t>
                </a:r>
                <a:r>
                  <a:rPr kumimoji="0" lang="en-US" altLang="en-US" sz="2000" b="0" i="0" u="none" strike="noStrike" cap="none" normalizeH="0" dirty="0">
                    <a:ln>
                      <a:noFill/>
                    </a:ln>
                    <a:solidFill>
                      <a:schemeClr val="tx1"/>
                    </a:solidFill>
                    <a:effectLst/>
                    <a:ea typeface="Times New Roman" panose="02020603050405020304" pitchFamily="18" charset="0"/>
                  </a:rPr>
                  <a:t>                  </a:t>
                </a:r>
                <a:endParaRPr kumimoji="0" lang="en-GB" altLang="en-US" sz="2000" b="0" i="0" u="none" strike="noStrike" cap="none" normalizeH="0" dirty="0">
                  <a:ln>
                    <a:noFill/>
                  </a:ln>
                  <a:solidFill>
                    <a:schemeClr val="tx1"/>
                  </a:solidFill>
                  <a:effectLst/>
                </a:endParaRPr>
              </a:p>
            </p:txBody>
          </p:sp>
        </mc:Choice>
        <mc:Fallback xmlns="">
          <p:sp>
            <p:nvSpPr>
              <p:cNvPr id="20" name="Rectangle 1"/>
              <p:cNvSpPr>
                <a:spLocks noRot="1" noChangeAspect="1" noMove="1" noResize="1" noEditPoints="1" noAdjustHandles="1" noChangeArrowheads="1" noChangeShapeType="1" noTextEdit="1"/>
              </p:cNvSpPr>
              <p:nvPr/>
            </p:nvSpPr>
            <p:spPr bwMode="auto">
              <a:xfrm>
                <a:off x="147444" y="3879639"/>
                <a:ext cx="12541709" cy="819391"/>
              </a:xfrm>
              <a:prstGeom prst="rect">
                <a:avLst/>
              </a:prstGeom>
              <a:blipFill>
                <a:blip r:embed="rId4"/>
                <a:stretch>
                  <a:fillRect l="-486" t="-2963" b="-16296"/>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fr-FR">
                    <a:noFill/>
                  </a:rPr>
                  <a:t> </a:t>
                </a:r>
              </a:p>
            </p:txBody>
          </p:sp>
        </mc:Fallback>
      </mc:AlternateContent>
      <mc:AlternateContent xmlns:mc="http://schemas.openxmlformats.org/markup-compatibility/2006" xmlns:a14="http://schemas.microsoft.com/office/drawing/2010/main">
        <mc:Choice Requires="a14">
          <p:sp>
            <p:nvSpPr>
              <p:cNvPr id="22" name="Rectangle 1"/>
              <p:cNvSpPr>
                <a:spLocks noChangeArrowheads="1"/>
              </p:cNvSpPr>
              <p:nvPr/>
            </p:nvSpPr>
            <p:spPr bwMode="auto">
              <a:xfrm>
                <a:off x="147443" y="4792007"/>
                <a:ext cx="12541709" cy="1939249"/>
              </a:xfrm>
              <a:prstGeom prst="rect">
                <a:avLst/>
              </a:prstGeom>
              <a:noFill/>
              <a:ln>
                <a:noFill/>
              </a:ln>
              <a:effectLst/>
              <a:extLst>
                <a:ext uri="{909E8E84-426E-40DD-AFC4-6F175D3DCCD1}">
                  <a14:hiddenFill>
                    <a:solidFill>
                      <a:schemeClr val="accent1"/>
                    </a:solidFill>
                  </a14:hiddenFill>
                </a:ext>
                <a:ext uri="{91240B29-F687-4F45-9708-019B960494DF}">
                  <a14:hiddenLine w="9525">
                    <a:solidFill>
                      <a:schemeClr val="tx1"/>
                    </a:solidFill>
                    <a:miter lim="800000"/>
                    <a:headEnd/>
                    <a:tailEnd/>
                  </a14:hiddenLine>
                </a:ext>
                <a:ext uri="{AF507438-7753-43E0-B8FC-AC1667EBCBE1}">
                  <a14:hiddenEffects>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lvl1pPr indent="150813"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l" defTabSz="914400" rtl="0" eaLnBrk="0" fontAlgn="base" latinLnBrk="0" hangingPunct="0">
                  <a:lnSpc>
                    <a:spcPct val="100000"/>
                  </a:lnSpc>
                  <a:spcBef>
                    <a:spcPct val="0"/>
                  </a:spcBef>
                  <a:spcAft>
                    <a:spcPct val="0"/>
                  </a:spcAft>
                  <a:buClrTx/>
                  <a:buSzTx/>
                  <a:tabLst/>
                </a:pPr>
                <a:r>
                  <a:rPr kumimoji="0" lang="en-US" altLang="en-US" sz="2000" b="1" i="1" u="none" strike="noStrike" cap="none" normalizeH="0" baseline="0" dirty="0">
                    <a:ln>
                      <a:noFill/>
                    </a:ln>
                    <a:effectLst/>
                    <a:latin typeface="Calibri" panose="020F0502020204030204" pitchFamily="34" charset="0"/>
                    <a:ea typeface="Times New Roman" panose="02020603050405020304" pitchFamily="18" charset="0"/>
                    <a:cs typeface="Calibri" panose="020F0502020204030204" pitchFamily="34" charset="0"/>
                  </a:rPr>
                  <a:t>For </a:t>
                </a:r>
                <a:r>
                  <a:rPr kumimoji="0" lang="en-US" altLang="en-US" sz="2000" b="1" i="1" u="sng" strike="noStrike" cap="none" normalizeH="0" dirty="0">
                    <a:ln>
                      <a:noFill/>
                    </a:ln>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Calibri" panose="020F0502020204030204" pitchFamily="34" charset="0"/>
                  </a:rPr>
                  <a:t>just two gases</a:t>
                </a:r>
                <a:r>
                  <a:rPr kumimoji="0" lang="en-US" altLang="en-US" sz="2000" b="1" i="1" u="none" strike="noStrike" cap="none" normalizeH="0" baseline="0" dirty="0">
                    <a:ln>
                      <a:noFill/>
                    </a:ln>
                    <a:effectLst/>
                    <a:latin typeface="Calibri" panose="020F0502020204030204" pitchFamily="34" charset="0"/>
                    <a:ea typeface="Times New Roman" panose="02020603050405020304" pitchFamily="18" charset="0"/>
                    <a:cs typeface="Calibri" panose="020F0502020204030204" pitchFamily="34" charset="0"/>
                  </a:rPr>
                  <a:t> we </a:t>
                </a:r>
                <a:r>
                  <a:rPr lang="en-US" altLang="en-US" sz="2000" b="1" dirty="0">
                    <a:latin typeface="Calibri" panose="020F0502020204030204" pitchFamily="34" charset="0"/>
                    <a:ea typeface="Times New Roman" panose="02020603050405020304" pitchFamily="18" charset="0"/>
                    <a:cs typeface="Calibri" panose="020F0502020204030204" pitchFamily="34" charset="0"/>
                  </a:rPr>
                  <a:t>c</a:t>
                </a:r>
                <a:r>
                  <a:rPr kumimoji="0" lang="en-US" altLang="en-US" sz="2000" b="1" i="0" u="none" strike="noStrike" cap="none" normalizeH="0" baseline="0" dirty="0">
                    <a:ln>
                      <a:noFill/>
                    </a:ln>
                    <a:effectLst/>
                    <a:latin typeface="Calibri" panose="020F0502020204030204" pitchFamily="34" charset="0"/>
                    <a:ea typeface="Times New Roman" panose="02020603050405020304" pitchFamily="18" charset="0"/>
                    <a:cs typeface="Calibri" panose="020F0502020204030204" pitchFamily="34" charset="0"/>
                  </a:rPr>
                  <a:t>an</a:t>
                </a:r>
                <a:r>
                  <a:rPr kumimoji="0" lang="en-US" altLang="en-US" sz="2000" b="1" i="0" u="none" strike="noStrike" cap="none" normalizeH="0" dirty="0">
                    <a:ln>
                      <a:noFill/>
                    </a:ln>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a:ln>
                      <a:noFill/>
                    </a:ln>
                    <a:effectLst/>
                    <a:latin typeface="Calibri" panose="020F0502020204030204" pitchFamily="34" charset="0"/>
                    <a:ea typeface="Times New Roman" panose="02020603050405020304" pitchFamily="18" charset="0"/>
                    <a:cs typeface="Calibri" panose="020F0502020204030204" pitchFamily="34" charset="0"/>
                  </a:rPr>
                  <a:t>blend</a:t>
                </a:r>
                <a:r>
                  <a:rPr kumimoji="0" lang="en-US" altLang="en-US" sz="2000" b="1" i="0" u="none" strike="noStrike" cap="none" normalizeH="0" dirty="0">
                    <a:ln>
                      <a:noFill/>
                    </a:ln>
                    <a:effectLst/>
                    <a:latin typeface="Calibri" panose="020F0502020204030204" pitchFamily="34" charset="0"/>
                    <a:ea typeface="Times New Roman" panose="02020603050405020304" pitchFamily="18" charset="0"/>
                    <a:cs typeface="Calibri" panose="020F0502020204030204" pitchFamily="34" charset="0"/>
                  </a:rPr>
                  <a:t> small conc.</a:t>
                </a:r>
                <a:r>
                  <a:rPr kumimoji="0" lang="en-US" altLang="en-US" sz="2000" b="1" i="0" u="none" strike="noStrike" cap="none" normalizeH="0" baseline="0" dirty="0">
                    <a:ln>
                      <a:noFill/>
                    </a:ln>
                    <a:effectLst/>
                    <a:latin typeface="Calibri" panose="020F0502020204030204" pitchFamily="34" charset="0"/>
                    <a:ea typeface="Times New Roman" panose="02020603050405020304" pitchFamily="18" charset="0"/>
                    <a:cs typeface="Calibri" panose="020F0502020204030204" pitchFamily="34" charset="0"/>
                  </a:rPr>
                  <a:t> </a:t>
                </a:r>
                <a:r>
                  <a:rPr lang="en-GB" altLang="en-US" sz="2000" b="1" i="1" dirty="0" err="1">
                    <a:solidFill>
                      <a:srgbClr val="7030A0"/>
                    </a:solidFill>
                    <a:latin typeface="Symbol" panose="05050102010706020507" pitchFamily="18" charset="2"/>
                    <a:ea typeface="Times New Roman" panose="02020603050405020304" pitchFamily="18" charset="0"/>
                    <a:cs typeface="Calibri" panose="020F0502020204030204" pitchFamily="34" charset="0"/>
                  </a:rPr>
                  <a:t>w</a:t>
                </a:r>
                <a:r>
                  <a:rPr lang="en-GB" altLang="en-US" sz="2000" b="1" i="1" baseline="-25000" dirty="0" err="1">
                    <a:solidFill>
                      <a:srgbClr val="7030A0"/>
                    </a:solidFill>
                    <a:latin typeface="Calibri" panose="020F0502020204030204" pitchFamily="34" charset="0"/>
                    <a:ea typeface="Times New Roman" panose="02020603050405020304" pitchFamily="18" charset="0"/>
                    <a:cs typeface="Calibri" panose="020F0502020204030204" pitchFamily="34" charset="0"/>
                  </a:rPr>
                  <a:t>x</a:t>
                </a:r>
                <a:r>
                  <a:rPr lang="en-GB" altLang="en-US" sz="2000" b="1" i="1" dirty="0">
                    <a:solidFill>
                      <a:srgbClr val="C00000"/>
                    </a:solidFill>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of</a:t>
                </a:r>
                <a:r>
                  <a:rPr kumimoji="0" lang="en-US" altLang="en-US" sz="2000" b="1" i="0" u="none" strike="noStrike" cap="none" normalizeH="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 </a:t>
                </a:r>
                <a:r>
                  <a:rPr lang="en-US" altLang="en-US" sz="2000" b="1" dirty="0">
                    <a:solidFill>
                      <a:srgbClr val="7030A0"/>
                    </a:solidFill>
                    <a:latin typeface="Calibri" panose="020F0502020204030204" pitchFamily="34" charset="0"/>
                    <a:ea typeface="Times New Roman" panose="02020603050405020304" pitchFamily="18" charset="0"/>
                    <a:cs typeface="Calibri" panose="020F0502020204030204" pitchFamily="34" charset="0"/>
                  </a:rPr>
                  <a:t>(heavier) SFC or </a:t>
                </a:r>
                <a:r>
                  <a:rPr lang="en-US" altLang="en-US" sz="2000" b="1" dirty="0" err="1">
                    <a:solidFill>
                      <a:srgbClr val="7030A0"/>
                    </a:solidFill>
                    <a:latin typeface="Calibri" panose="020F0502020204030204" pitchFamily="34" charset="0"/>
                    <a:ea typeface="Times New Roman" panose="02020603050405020304" pitchFamily="18" charset="0"/>
                    <a:cs typeface="Calibri" panose="020F0502020204030204" pitchFamily="34" charset="0"/>
                  </a:rPr>
                  <a:t>Fluoro</a:t>
                </a:r>
                <a:r>
                  <a:rPr lang="en-US" altLang="en-US" sz="2000" b="1" dirty="0">
                    <a:solidFill>
                      <a:srgbClr val="7030A0"/>
                    </a:solidFill>
                    <a:latin typeface="Calibri" panose="020F0502020204030204" pitchFamily="34" charset="0"/>
                    <a:ea typeface="Times New Roman" panose="02020603050405020304" pitchFamily="18" charset="0"/>
                    <a:cs typeface="Calibri" panose="020F0502020204030204" pitchFamily="34" charset="0"/>
                  </a:rPr>
                  <a:t>-Ketone </a:t>
                </a:r>
              </a:p>
              <a:p>
                <a:pPr marR="0" lvl="0" indent="0" algn="l" defTabSz="914400" rtl="0" eaLnBrk="0" fontAlgn="base" latinLnBrk="0" hangingPunct="0">
                  <a:lnSpc>
                    <a:spcPct val="100000"/>
                  </a:lnSpc>
                  <a:spcBef>
                    <a:spcPct val="0"/>
                  </a:spcBef>
                  <a:spcAft>
                    <a:spcPct val="0"/>
                  </a:spcAft>
                  <a:buClrTx/>
                  <a:buSzTx/>
                  <a:tabLst/>
                </a:pPr>
                <a:r>
                  <a:rPr lang="en-US" altLang="en-US" sz="2000" b="1" dirty="0" err="1">
                    <a:latin typeface="Calibri" panose="020F0502020204030204" pitchFamily="34" charset="0"/>
                    <a:ea typeface="Times New Roman" panose="02020603050405020304" pitchFamily="18" charset="0"/>
                    <a:cs typeface="Calibri" panose="020F0502020204030204" pitchFamily="34" charset="0"/>
                  </a:rPr>
                  <a:t>vapour</a:t>
                </a:r>
                <a:r>
                  <a:rPr lang="en-US" altLang="en-US" sz="2000" b="1" dirty="0">
                    <a:latin typeface="Calibri" panose="020F0502020204030204" pitchFamily="34" charset="0"/>
                    <a:ea typeface="Times New Roman" panose="02020603050405020304" pitchFamily="18" charset="0"/>
                    <a:cs typeface="Calibri" panose="020F0502020204030204" pitchFamily="34" charset="0"/>
                  </a:rPr>
                  <a:t> of </a:t>
                </a:r>
                <a:r>
                  <a:rPr kumimoji="0" lang="en-US" altLang="en-US" sz="2000" b="1" i="0" u="none" strike="noStrike" cap="none" normalizeH="0" baseline="0" dirty="0">
                    <a:ln>
                      <a:noFill/>
                    </a:ln>
                    <a:effectLst/>
                    <a:latin typeface="Calibri" panose="020F0502020204030204" pitchFamily="34" charset="0"/>
                    <a:ea typeface="Times New Roman" panose="02020603050405020304" pitchFamily="18" charset="0"/>
                    <a:cs typeface="Calibri" panose="020F0502020204030204" pitchFamily="34" charset="0"/>
                  </a:rPr>
                  <a:t>high refractivity </a:t>
                </a:r>
                <a:r>
                  <a:rPr lang="en-US" altLang="en-US" sz="2000" b="1" dirty="0">
                    <a:latin typeface="Calibri" panose="020F0502020204030204" pitchFamily="34" charset="0"/>
                    <a:ea typeface="Times New Roman" panose="02020603050405020304" pitchFamily="18" charset="0"/>
                    <a:cs typeface="Calibri" panose="020F0502020204030204" pitchFamily="34" charset="0"/>
                  </a:rPr>
                  <a:t> </a:t>
                </a:r>
                <a:r>
                  <a:rPr lang="en-US" altLang="en-US" sz="2000" b="1" i="1" dirty="0">
                    <a:solidFill>
                      <a:srgbClr val="7030A0"/>
                    </a:solidFill>
                    <a:latin typeface="Calibri" panose="020F0502020204030204" pitchFamily="34" charset="0"/>
                    <a:ea typeface="Times New Roman" panose="02020603050405020304" pitchFamily="18" charset="0"/>
                    <a:cs typeface="Calibri" panose="020F0502020204030204" pitchFamily="34" charset="0"/>
                  </a:rPr>
                  <a:t>(n-1)</a:t>
                </a:r>
                <a:r>
                  <a:rPr lang="en-US" altLang="en-US" sz="2000" b="1" baseline="-30000" dirty="0">
                    <a:solidFill>
                      <a:srgbClr val="7030A0"/>
                    </a:solidFill>
                    <a:latin typeface="Calibri" panose="020F0502020204030204" pitchFamily="34" charset="0"/>
                    <a:ea typeface="Times New Roman" panose="02020603050405020304" pitchFamily="18" charset="0"/>
                    <a:cs typeface="Calibri" panose="020F0502020204030204" pitchFamily="34" charset="0"/>
                  </a:rPr>
                  <a:t>x</a:t>
                </a:r>
                <a:r>
                  <a:rPr lang="en-US" altLang="en-US" sz="2000" b="1" dirty="0">
                    <a:solidFill>
                      <a:srgbClr val="7030A0"/>
                    </a:solidFill>
                    <a:latin typeface="Calibri" panose="020F0502020204030204" pitchFamily="34" charset="0"/>
                    <a:ea typeface="Times New Roman" panose="02020603050405020304" pitchFamily="18" charset="0"/>
                    <a:cs typeface="Calibri" panose="020F0502020204030204" pitchFamily="34" charset="0"/>
                  </a:rPr>
                  <a:t>  </a:t>
                </a:r>
                <a:r>
                  <a:rPr lang="en-US" altLang="en-US" sz="2000" b="1" dirty="0">
                    <a:latin typeface="Calibri" panose="020F0502020204030204" pitchFamily="34" charset="0"/>
                    <a:ea typeface="Times New Roman" panose="02020603050405020304" pitchFamily="18" charset="0"/>
                    <a:cs typeface="Calibri" panose="020F0502020204030204" pitchFamily="34" charset="0"/>
                  </a:rPr>
                  <a:t>with</a:t>
                </a:r>
                <a:r>
                  <a:rPr lang="en-US" altLang="en-US" sz="2000" b="1" dirty="0">
                    <a:solidFill>
                      <a:srgbClr val="C00000"/>
                    </a:solidFill>
                    <a:latin typeface="Calibri" panose="020F0502020204030204" pitchFamily="34" charset="0"/>
                    <a:ea typeface="Times New Roman" panose="02020603050405020304" pitchFamily="18" charset="0"/>
                    <a:cs typeface="Calibri" panose="020F0502020204030204" pitchFamily="34" charset="0"/>
                  </a:rPr>
                  <a:t> </a:t>
                </a:r>
                <a:r>
                  <a:rPr lang="en-GB" altLang="en-US" sz="2000" b="1" i="1" dirty="0" err="1">
                    <a:solidFill>
                      <a:schemeClr val="accent4">
                        <a:lumMod val="75000"/>
                      </a:schemeClr>
                    </a:solidFill>
                    <a:latin typeface="Symbol" panose="05050102010706020507" pitchFamily="18" charset="2"/>
                    <a:ea typeface="Times New Roman" panose="02020603050405020304" pitchFamily="18" charset="0"/>
                    <a:cs typeface="Calibri" panose="020F0502020204030204" pitchFamily="34" charset="0"/>
                  </a:rPr>
                  <a:t>w</a:t>
                </a:r>
                <a:r>
                  <a:rPr lang="en-GB" altLang="en-US" sz="2000" b="1" i="1" baseline="-25000" dirty="0" err="1">
                    <a:solidFill>
                      <a:schemeClr val="accent4">
                        <a:lumMod val="75000"/>
                      </a:schemeClr>
                    </a:solidFill>
                    <a:latin typeface="Calibri" panose="020F0502020204030204" pitchFamily="34" charset="0"/>
                    <a:ea typeface="Times New Roman" panose="02020603050405020304" pitchFamily="18" charset="0"/>
                    <a:cs typeface="Calibri" panose="020F0502020204030204" pitchFamily="34" charset="0"/>
                  </a:rPr>
                  <a:t>y</a:t>
                </a:r>
                <a:r>
                  <a:rPr lang="en-GB" altLang="en-US" sz="2000" b="1" i="1" dirty="0">
                    <a:solidFill>
                      <a:srgbClr val="C00000"/>
                    </a:solidFill>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a:ln>
                      <a:noFill/>
                    </a:ln>
                    <a:solidFill>
                      <a:schemeClr val="accent4">
                        <a:lumMod val="75000"/>
                      </a:schemeClr>
                    </a:solidFill>
                    <a:effectLst/>
                    <a:latin typeface="Calibri" panose="020F0502020204030204" pitchFamily="34" charset="0"/>
                    <a:ea typeface="Times New Roman" panose="02020603050405020304" pitchFamily="18" charset="0"/>
                    <a:cs typeface="Calibri" panose="020F0502020204030204" pitchFamily="34" charset="0"/>
                  </a:rPr>
                  <a:t>of light transparent gas,</a:t>
                </a:r>
                <a:r>
                  <a:rPr kumimoji="0" lang="en-US" altLang="en-US" sz="2000" b="1" i="0" u="none" strike="noStrike" cap="none" normalizeH="0" dirty="0">
                    <a:ln>
                      <a:noFill/>
                    </a:ln>
                    <a:solidFill>
                      <a:schemeClr val="accent4">
                        <a:lumMod val="75000"/>
                      </a:schemeClr>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a:ln>
                      <a:noFill/>
                    </a:ln>
                    <a:solidFill>
                      <a:schemeClr val="accent4">
                        <a:lumMod val="75000"/>
                      </a:schemeClr>
                    </a:solidFill>
                    <a:effectLst/>
                    <a:latin typeface="Calibri" panose="020F0502020204030204" pitchFamily="34" charset="0"/>
                    <a:ea typeface="Times New Roman" panose="02020603050405020304" pitchFamily="18" charset="0"/>
                    <a:cs typeface="Calibri" panose="020F0502020204030204" pitchFamily="34" charset="0"/>
                  </a:rPr>
                  <a:t>refractivity </a:t>
                </a:r>
                <a:r>
                  <a:rPr lang="en-US" altLang="en-US" sz="2000" b="1" i="1" dirty="0">
                    <a:solidFill>
                      <a:schemeClr val="accent4">
                        <a:lumMod val="75000"/>
                      </a:schemeClr>
                    </a:solidFill>
                    <a:latin typeface="Calibri" panose="020F0502020204030204" pitchFamily="34" charset="0"/>
                    <a:ea typeface="Times New Roman" panose="02020603050405020304" pitchFamily="18" charset="0"/>
                    <a:cs typeface="Calibri" panose="020F0502020204030204" pitchFamily="34" charset="0"/>
                  </a:rPr>
                  <a:t>(n-1)</a:t>
                </a:r>
                <a:r>
                  <a:rPr lang="en-US" altLang="en-US" sz="2000" b="1" baseline="-30000" dirty="0">
                    <a:solidFill>
                      <a:schemeClr val="accent4">
                        <a:lumMod val="75000"/>
                      </a:schemeClr>
                    </a:solidFill>
                    <a:latin typeface="Calibri" panose="020F0502020204030204" pitchFamily="34" charset="0"/>
                    <a:ea typeface="Times New Roman" panose="02020603050405020304" pitchFamily="18" charset="0"/>
                    <a:cs typeface="Calibri" panose="020F0502020204030204" pitchFamily="34" charset="0"/>
                  </a:rPr>
                  <a:t>y</a:t>
                </a:r>
              </a:p>
              <a:p>
                <a:pPr marR="0" lvl="0" indent="0" algn="l" defTabSz="914400" rtl="0" eaLnBrk="0" fontAlgn="base" latinLnBrk="0" hangingPunct="0">
                  <a:lnSpc>
                    <a:spcPct val="100000"/>
                  </a:lnSpc>
                  <a:spcBef>
                    <a:spcPct val="0"/>
                  </a:spcBef>
                  <a:spcAft>
                    <a:spcPct val="0"/>
                  </a:spcAft>
                  <a:buClrTx/>
                  <a:buSzTx/>
                  <a:tabLst/>
                </a:pPr>
                <a:r>
                  <a:rPr lang="en-US" altLang="en-US" sz="2000" b="1" dirty="0">
                    <a:solidFill>
                      <a:schemeClr val="accent4">
                        <a:lumMod val="75000"/>
                      </a:schemeClr>
                    </a:solidFill>
                    <a:latin typeface="Calibri" panose="020F0502020204030204" pitchFamily="34" charset="0"/>
                    <a:ea typeface="Times New Roman" panose="02020603050405020304" pitchFamily="18" charset="0"/>
                    <a:cs typeface="Calibri" panose="020F0502020204030204" pitchFamily="34" charset="0"/>
                  </a:rPr>
                  <a:t> </a:t>
                </a:r>
                <a:r>
                  <a:rPr lang="en-US" altLang="en-US" sz="2000" b="1" dirty="0">
                    <a:latin typeface="Calibri" panose="020F0502020204030204" pitchFamily="34" charset="0"/>
                    <a:ea typeface="Times New Roman" panose="02020603050405020304" pitchFamily="18" charset="0"/>
                    <a:cs typeface="Calibri" panose="020F0502020204030204" pitchFamily="34" charset="0"/>
                  </a:rPr>
                  <a:t>to replicate</a:t>
                </a:r>
                <a:r>
                  <a:rPr lang="en-US" altLang="en-US" sz="2000" b="1" dirty="0">
                    <a:solidFill>
                      <a:srgbClr val="FF0000"/>
                    </a:solidFill>
                    <a:latin typeface="Calibri" panose="020F0502020204030204" pitchFamily="34" charset="0"/>
                    <a:ea typeface="Times New Roman" panose="02020603050405020304" pitchFamily="18" charset="0"/>
                    <a:cs typeface="Calibri" panose="020F0502020204030204" pitchFamily="34" charset="0"/>
                  </a:rPr>
                  <a:t> refractivity </a:t>
                </a:r>
                <a:r>
                  <a:rPr lang="en-US" altLang="en-US" sz="2000" b="1" i="1" dirty="0">
                    <a:solidFill>
                      <a:srgbClr val="FF0000"/>
                    </a:solidFill>
                    <a:latin typeface="Calibri" panose="020F0502020204030204" pitchFamily="34" charset="0"/>
                    <a:ea typeface="Times New Roman" panose="02020603050405020304" pitchFamily="18" charset="0"/>
                    <a:cs typeface="Calibri" panose="020F0502020204030204" pitchFamily="34" charset="0"/>
                  </a:rPr>
                  <a:t>(n-1)</a:t>
                </a:r>
                <a:r>
                  <a:rPr lang="en-US" altLang="en-US" sz="2000" b="1" baseline="-30000" dirty="0">
                    <a:solidFill>
                      <a:srgbClr val="FF0000"/>
                    </a:solidFill>
                    <a:latin typeface="Calibri" panose="020F0502020204030204" pitchFamily="34" charset="0"/>
                    <a:ea typeface="Times New Roman" panose="02020603050405020304" pitchFamily="18" charset="0"/>
                    <a:cs typeface="Calibri" panose="020F0502020204030204" pitchFamily="34" charset="0"/>
                  </a:rPr>
                  <a:t>z</a:t>
                </a:r>
                <a:r>
                  <a:rPr lang="en-US" altLang="en-US" sz="2000" b="1" dirty="0">
                    <a:solidFill>
                      <a:srgbClr val="FF0000"/>
                    </a:solidFill>
                    <a:latin typeface="Calibri" panose="020F0502020204030204" pitchFamily="34" charset="0"/>
                    <a:ea typeface="Times New Roman" panose="02020603050405020304" pitchFamily="18" charset="0"/>
                    <a:cs typeface="Calibri" panose="020F0502020204030204" pitchFamily="34" charset="0"/>
                  </a:rPr>
                  <a:t> of </a:t>
                </a:r>
                <a:r>
                  <a:rPr kumimoji="0" lang="en-US" altLang="en-US" sz="2000" b="1" i="0" u="none" strike="noStrike" cap="none" normalizeH="0" baseline="0" dirty="0">
                    <a:ln>
                      <a:noFill/>
                    </a:ln>
                    <a:solidFill>
                      <a:srgbClr val="FF0000"/>
                    </a:solidFill>
                    <a:effectLst/>
                    <a:latin typeface="Calibri" panose="020F0502020204030204" pitchFamily="34" charset="0"/>
                    <a:ea typeface="Times New Roman" panose="02020603050405020304" pitchFamily="18" charset="0"/>
                    <a:cs typeface="Calibri" panose="020F0502020204030204" pitchFamily="34" charset="0"/>
                  </a:rPr>
                  <a:t>a lighter SFC at high conc</a:t>
                </a:r>
                <a:r>
                  <a:rPr kumimoji="0" lang="en-US" altLang="en-US" sz="2000" b="1" i="0" u="none" strike="noStrike" cap="none" normalizeH="0" baseline="0" dirty="0">
                    <a:ln>
                      <a:noFill/>
                    </a:ln>
                    <a:solidFill>
                      <a:srgbClr val="C00000"/>
                    </a:solidFill>
                    <a:effectLst/>
                    <a:latin typeface="Calibri" panose="020F0502020204030204" pitchFamily="34" charset="0"/>
                    <a:ea typeface="Times New Roman" panose="02020603050405020304" pitchFamily="18" charset="0"/>
                    <a:cs typeface="Calibri" panose="020F0502020204030204" pitchFamily="34" charset="0"/>
                  </a:rPr>
                  <a:t>.</a:t>
                </a:r>
                <a:r>
                  <a:rPr kumimoji="0" lang="en-US" altLang="en-US" sz="2000" b="1" i="0" u="none" strike="noStrike" cap="none" normalizeH="0" dirty="0">
                    <a:ln>
                      <a:noFill/>
                    </a:ln>
                    <a:solidFill>
                      <a:srgbClr val="C00000"/>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 </a:t>
                </a:r>
                <a:r>
                  <a:rPr lang="en-US" altLang="en-US" sz="2000" b="1"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for a</a:t>
                </a: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 lower</a:t>
                </a:r>
                <a:r>
                  <a:rPr kumimoji="0" lang="en-US" altLang="en-US" sz="2000" b="1" i="0" u="none" strike="noStrike" cap="none" normalizeH="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GWP load.</a:t>
                </a:r>
              </a:p>
              <a:p>
                <a:pPr lvl="0" indent="0"/>
                <a:r>
                  <a:rPr kumimoji="0" lang="en-US" altLang="en-US" sz="2000" b="1" i="1" u="none" strike="noStrike" cap="none" normalizeH="0" baseline="0" dirty="0">
                    <a:ln>
                      <a:noFill/>
                    </a:ln>
                    <a:solidFill>
                      <a:srgbClr val="C00000"/>
                    </a:solidFill>
                    <a:effectLst/>
                    <a:latin typeface="Symbol" panose="05050102010706020507" pitchFamily="18" charset="2"/>
                    <a:cs typeface="Calibri" panose="020F0502020204030204" pitchFamily="34" charset="0"/>
                  </a:rPr>
                  <a:t>			</a:t>
                </a:r>
                <a:r>
                  <a:rPr kumimoji="0" lang="en-US" altLang="en-US" sz="2400" b="1" i="1" u="none" strike="noStrike" cap="none" normalizeH="0" baseline="0" dirty="0" err="1">
                    <a:ln>
                      <a:noFill/>
                    </a:ln>
                    <a:solidFill>
                      <a:srgbClr val="7030A0"/>
                    </a:solidFill>
                    <a:effectLst/>
                    <a:latin typeface="Symbol" panose="05050102010706020507" pitchFamily="18" charset="2"/>
                    <a:cs typeface="Calibri" panose="020F0502020204030204" pitchFamily="34" charset="0"/>
                  </a:rPr>
                  <a:t>w</a:t>
                </a:r>
                <a:r>
                  <a:rPr kumimoji="0" lang="en-US" altLang="en-US" sz="2400" b="1" i="1" u="none" strike="noStrike" cap="none" normalizeH="0" baseline="-25000" dirty="0" err="1">
                    <a:ln>
                      <a:noFill/>
                    </a:ln>
                    <a:solidFill>
                      <a:srgbClr val="7030A0"/>
                    </a:solidFill>
                    <a:effectLst/>
                    <a:cs typeface="Calibri" panose="020F0502020204030204" pitchFamily="34" charset="0"/>
                  </a:rPr>
                  <a:t>x</a:t>
                </a:r>
                <a:r>
                  <a:rPr kumimoji="0" lang="en-US" altLang="en-US" sz="2400" b="1" i="1" u="none" strike="noStrike" cap="none" normalizeH="0" baseline="0" dirty="0">
                    <a:ln>
                      <a:noFill/>
                    </a:ln>
                    <a:solidFill>
                      <a:srgbClr val="C00000"/>
                    </a:solidFill>
                    <a:effectLst/>
                    <a:cs typeface="Calibri" panose="020F0502020204030204" pitchFamily="34" charset="0"/>
                  </a:rPr>
                  <a:t> </a:t>
                </a:r>
                <a:r>
                  <a:rPr kumimoji="0" lang="en-US" altLang="en-US" sz="2400" b="1" i="1" u="none" strike="noStrike" cap="none" normalizeH="0" baseline="0" dirty="0">
                    <a:ln>
                      <a:noFill/>
                    </a:ln>
                    <a:solidFill>
                      <a:schemeClr val="tx1"/>
                    </a:solidFill>
                    <a:effectLst/>
                    <a:cs typeface="Calibri" panose="020F0502020204030204" pitchFamily="34" charset="0"/>
                  </a:rPr>
                  <a:t>= </a:t>
                </a:r>
                <a14:m>
                  <m:oMath xmlns:m="http://schemas.openxmlformats.org/officeDocument/2006/math">
                    <m:f>
                      <m:fPr>
                        <m:ctrlPr>
                          <a:rPr kumimoji="0" lang="en-US" altLang="en-US" sz="2400" b="1" i="1" u="none" strike="noStrike" cap="none" normalizeH="0" baseline="0" smtClean="0">
                            <a:ln>
                              <a:noFill/>
                            </a:ln>
                            <a:solidFill>
                              <a:schemeClr val="tx1"/>
                            </a:solidFill>
                            <a:effectLst/>
                            <a:latin typeface="Cambria Math" panose="02040503050406030204" pitchFamily="18" charset="0"/>
                            <a:cs typeface="Calibri" panose="020F0502020204030204" pitchFamily="34" charset="0"/>
                          </a:rPr>
                        </m:ctrlPr>
                      </m:fPr>
                      <m:num>
                        <m:sSub>
                          <m:sSubPr>
                            <m:ctrlPr>
                              <a:rPr kumimoji="0" lang="en-US" altLang="en-US" sz="2400" b="1" i="1" u="none" strike="noStrike" cap="none" normalizeH="0" baseline="0" smtClean="0">
                                <a:ln>
                                  <a:noFill/>
                                </a:ln>
                                <a:solidFill>
                                  <a:schemeClr val="tx1"/>
                                </a:solidFill>
                                <a:effectLst/>
                                <a:latin typeface="Cambria Math" panose="02040503050406030204" pitchFamily="18" charset="0"/>
                                <a:cs typeface="Calibri" panose="020F0502020204030204" pitchFamily="34" charset="0"/>
                              </a:rPr>
                            </m:ctrlPr>
                          </m:sSubPr>
                          <m:e>
                            <m:sSub>
                              <m:sSubPr>
                                <m:ctrlPr>
                                  <a:rPr kumimoji="0" lang="en-GB" altLang="en-US" sz="2400" b="1" i="1" u="none" strike="noStrike" cap="none" normalizeH="0" baseline="0" smtClean="0">
                                    <a:ln>
                                      <a:noFill/>
                                    </a:ln>
                                    <a:solidFill>
                                      <a:srgbClr val="FF0000"/>
                                    </a:solidFill>
                                    <a:effectLst/>
                                    <a:latin typeface="Cambria Math" panose="02040503050406030204" pitchFamily="18" charset="0"/>
                                    <a:cs typeface="Calibri" panose="020F0502020204030204" pitchFamily="34" charset="0"/>
                                  </a:rPr>
                                </m:ctrlPr>
                              </m:sSubPr>
                              <m:e>
                                <m:r>
                                  <a:rPr kumimoji="0" lang="en-GB" altLang="en-US" sz="2400" b="1" i="1" u="none" strike="noStrike" cap="none" normalizeH="0" baseline="0" smtClean="0">
                                    <a:ln>
                                      <a:noFill/>
                                    </a:ln>
                                    <a:solidFill>
                                      <a:srgbClr val="FF0000"/>
                                    </a:solidFill>
                                    <a:effectLst/>
                                    <a:latin typeface="Cambria Math" panose="02040503050406030204" pitchFamily="18" charset="0"/>
                                    <a:cs typeface="Calibri" panose="020F0502020204030204" pitchFamily="34" charset="0"/>
                                  </a:rPr>
                                  <m:t>(</m:t>
                                </m:r>
                                <m:r>
                                  <a:rPr kumimoji="0" lang="en-GB" altLang="en-US" sz="2400" b="1" i="1" u="none" strike="noStrike" cap="none" normalizeH="0" baseline="0" smtClean="0">
                                    <a:ln>
                                      <a:noFill/>
                                    </a:ln>
                                    <a:solidFill>
                                      <a:srgbClr val="FF0000"/>
                                    </a:solidFill>
                                    <a:effectLst/>
                                    <a:latin typeface="Cambria Math" panose="02040503050406030204" pitchFamily="18" charset="0"/>
                                    <a:cs typeface="Calibri" panose="020F0502020204030204" pitchFamily="34" charset="0"/>
                                  </a:rPr>
                                  <m:t>𝒏</m:t>
                                </m:r>
                                <m:r>
                                  <a:rPr kumimoji="0" lang="en-GB" altLang="en-US" sz="2400" b="1" i="1" u="none" strike="noStrike" cap="none" normalizeH="0" baseline="0" smtClean="0">
                                    <a:ln>
                                      <a:noFill/>
                                    </a:ln>
                                    <a:solidFill>
                                      <a:srgbClr val="FF0000"/>
                                    </a:solidFill>
                                    <a:effectLst/>
                                    <a:latin typeface="Cambria Math" panose="02040503050406030204" pitchFamily="18" charset="0"/>
                                    <a:cs typeface="Calibri" panose="020F0502020204030204" pitchFamily="34" charset="0"/>
                                  </a:rPr>
                                  <m:t>−</m:t>
                                </m:r>
                                <m:r>
                                  <a:rPr kumimoji="0" lang="en-GB" altLang="en-US" sz="2400" b="1" i="1" u="none" strike="noStrike" cap="none" normalizeH="0" baseline="0" smtClean="0">
                                    <a:ln>
                                      <a:noFill/>
                                    </a:ln>
                                    <a:solidFill>
                                      <a:srgbClr val="FF0000"/>
                                    </a:solidFill>
                                    <a:effectLst/>
                                    <a:latin typeface="Cambria Math" panose="02040503050406030204" pitchFamily="18" charset="0"/>
                                    <a:cs typeface="Calibri" panose="020F0502020204030204" pitchFamily="34" charset="0"/>
                                  </a:rPr>
                                  <m:t>𝟏</m:t>
                                </m:r>
                                <m:r>
                                  <a:rPr kumimoji="0" lang="en-GB" altLang="en-US" sz="2400" b="1" i="1" u="none" strike="noStrike" cap="none" normalizeH="0" baseline="0" smtClean="0">
                                    <a:ln>
                                      <a:noFill/>
                                    </a:ln>
                                    <a:solidFill>
                                      <a:srgbClr val="FF0000"/>
                                    </a:solidFill>
                                    <a:effectLst/>
                                    <a:latin typeface="Cambria Math" panose="02040503050406030204" pitchFamily="18" charset="0"/>
                                    <a:cs typeface="Calibri" panose="020F0502020204030204" pitchFamily="34" charset="0"/>
                                  </a:rPr>
                                  <m:t>)</m:t>
                                </m:r>
                              </m:e>
                              <m:sub>
                                <m:r>
                                  <a:rPr kumimoji="0" lang="en-GB" altLang="en-US" sz="2400" b="1" i="1" u="none" strike="noStrike" cap="none" normalizeH="0" baseline="0" smtClean="0">
                                    <a:ln>
                                      <a:noFill/>
                                    </a:ln>
                                    <a:solidFill>
                                      <a:srgbClr val="FF0000"/>
                                    </a:solidFill>
                                    <a:effectLst/>
                                    <a:latin typeface="Cambria Math" panose="02040503050406030204" pitchFamily="18" charset="0"/>
                                    <a:cs typeface="Calibri" panose="020F0502020204030204" pitchFamily="34" charset="0"/>
                                  </a:rPr>
                                  <m:t>𝒛</m:t>
                                </m:r>
                                <m:r>
                                  <a:rPr kumimoji="0" lang="en-GB" altLang="en-US" sz="2400" b="1" i="1" u="none" strike="noStrike" cap="none" normalizeH="0" baseline="0" smtClean="0">
                                    <a:ln>
                                      <a:noFill/>
                                    </a:ln>
                                    <a:solidFill>
                                      <a:srgbClr val="FF0000"/>
                                    </a:solidFill>
                                    <a:effectLst/>
                                    <a:latin typeface="Cambria Math" panose="02040503050406030204" pitchFamily="18" charset="0"/>
                                    <a:cs typeface="Calibri" panose="020F0502020204030204" pitchFamily="34" charset="0"/>
                                  </a:rPr>
                                  <m:t>(</m:t>
                                </m:r>
                                <m:r>
                                  <a:rPr kumimoji="0" lang="en-GB" altLang="en-US" sz="2400" b="1" i="1" u="none" strike="noStrike" cap="none" normalizeH="0" baseline="0" smtClean="0">
                                    <a:ln>
                                      <a:noFill/>
                                    </a:ln>
                                    <a:solidFill>
                                      <a:srgbClr val="FF0000"/>
                                    </a:solidFill>
                                    <a:effectLst/>
                                    <a:latin typeface="Cambria Math" panose="02040503050406030204" pitchFamily="18" charset="0"/>
                                    <a:cs typeface="Calibri" panose="020F0502020204030204" pitchFamily="34" charset="0"/>
                                  </a:rPr>
                                  <m:t>𝒕𝒂𝒓𝒈𝒆𝒕</m:t>
                                </m:r>
                                <m:r>
                                  <a:rPr kumimoji="0" lang="en-GB" altLang="en-US" sz="2400" b="1" i="1" u="none" strike="noStrike" cap="none" normalizeH="0" baseline="0" smtClean="0">
                                    <a:ln>
                                      <a:noFill/>
                                    </a:ln>
                                    <a:solidFill>
                                      <a:srgbClr val="FF0000"/>
                                    </a:solidFill>
                                    <a:effectLst/>
                                    <a:latin typeface="Cambria Math" panose="02040503050406030204" pitchFamily="18" charset="0"/>
                                    <a:cs typeface="Calibri" panose="020F0502020204030204" pitchFamily="34" charset="0"/>
                                  </a:rPr>
                                  <m:t>)</m:t>
                                </m:r>
                              </m:sub>
                            </m:sSub>
                            <m:r>
                              <a:rPr kumimoji="0" lang="en-GB" altLang="en-US" sz="2400" b="1" i="1" u="none" strike="noStrike" cap="none" normalizeH="0" baseline="0" smtClean="0">
                                <a:ln>
                                  <a:noFill/>
                                </a:ln>
                                <a:solidFill>
                                  <a:schemeClr val="tx1"/>
                                </a:solidFill>
                                <a:effectLst/>
                                <a:latin typeface="Cambria Math" panose="02040503050406030204" pitchFamily="18" charset="0"/>
                                <a:cs typeface="Calibri" panose="020F0502020204030204" pitchFamily="34" charset="0"/>
                              </a:rPr>
                              <m:t>−</m:t>
                            </m:r>
                            <m:d>
                              <m:dPr>
                                <m:ctrlPr>
                                  <a:rPr kumimoji="0" lang="en-GB" altLang="en-US" sz="2400" b="1" i="1" u="none" strike="noStrike" cap="none" normalizeH="0" baseline="0" smtClean="0">
                                    <a:ln>
                                      <a:noFill/>
                                    </a:ln>
                                    <a:solidFill>
                                      <a:schemeClr val="accent4">
                                        <a:lumMod val="75000"/>
                                      </a:schemeClr>
                                    </a:solidFill>
                                    <a:effectLst/>
                                    <a:latin typeface="Cambria Math" panose="02040503050406030204" pitchFamily="18" charset="0"/>
                                    <a:cs typeface="Calibri" panose="020F0502020204030204" pitchFamily="34" charset="0"/>
                                  </a:rPr>
                                </m:ctrlPr>
                              </m:dPr>
                              <m:e>
                                <m:r>
                                  <a:rPr kumimoji="0" lang="en-GB" altLang="en-US" sz="2400" b="1" i="1" u="none" strike="noStrike" cap="none" normalizeH="0" baseline="0" smtClean="0">
                                    <a:ln>
                                      <a:noFill/>
                                    </a:ln>
                                    <a:solidFill>
                                      <a:schemeClr val="accent4">
                                        <a:lumMod val="75000"/>
                                      </a:schemeClr>
                                    </a:solidFill>
                                    <a:effectLst/>
                                    <a:latin typeface="Cambria Math" panose="02040503050406030204" pitchFamily="18" charset="0"/>
                                    <a:cs typeface="Calibri" panose="020F0502020204030204" pitchFamily="34" charset="0"/>
                                  </a:rPr>
                                  <m:t>𝒏</m:t>
                                </m:r>
                                <m:r>
                                  <a:rPr kumimoji="0" lang="en-GB" altLang="en-US" sz="2400" b="1" i="1" u="none" strike="noStrike" cap="none" normalizeH="0" baseline="0" smtClean="0">
                                    <a:ln>
                                      <a:noFill/>
                                    </a:ln>
                                    <a:solidFill>
                                      <a:schemeClr val="accent4">
                                        <a:lumMod val="75000"/>
                                      </a:schemeClr>
                                    </a:solidFill>
                                    <a:effectLst/>
                                    <a:latin typeface="Cambria Math" panose="02040503050406030204" pitchFamily="18" charset="0"/>
                                    <a:cs typeface="Calibri" panose="020F0502020204030204" pitchFamily="34" charset="0"/>
                                  </a:rPr>
                                  <m:t>−</m:t>
                                </m:r>
                                <m:r>
                                  <a:rPr kumimoji="0" lang="en-GB" altLang="en-US" sz="2400" b="1" i="1" u="none" strike="noStrike" cap="none" normalizeH="0" baseline="0" smtClean="0">
                                    <a:ln>
                                      <a:noFill/>
                                    </a:ln>
                                    <a:solidFill>
                                      <a:schemeClr val="accent4">
                                        <a:lumMod val="75000"/>
                                      </a:schemeClr>
                                    </a:solidFill>
                                    <a:effectLst/>
                                    <a:latin typeface="Cambria Math" panose="02040503050406030204" pitchFamily="18" charset="0"/>
                                    <a:cs typeface="Calibri" panose="020F0502020204030204" pitchFamily="34" charset="0"/>
                                  </a:rPr>
                                  <m:t>𝟏</m:t>
                                </m:r>
                              </m:e>
                            </m:d>
                          </m:e>
                          <m:sub>
                            <m:r>
                              <a:rPr kumimoji="0" lang="en-GB" altLang="en-US" sz="2400" b="1" i="1" u="none" strike="noStrike" cap="none" normalizeH="0" baseline="0" smtClean="0">
                                <a:ln>
                                  <a:noFill/>
                                </a:ln>
                                <a:solidFill>
                                  <a:schemeClr val="accent4">
                                    <a:lumMod val="75000"/>
                                  </a:schemeClr>
                                </a:solidFill>
                                <a:effectLst/>
                                <a:latin typeface="Cambria Math" panose="02040503050406030204" pitchFamily="18" charset="0"/>
                                <a:cs typeface="Calibri" panose="020F0502020204030204" pitchFamily="34" charset="0"/>
                              </a:rPr>
                              <m:t>𝒚</m:t>
                            </m:r>
                          </m:sub>
                        </m:sSub>
                      </m:num>
                      <m:den>
                        <m:sSub>
                          <m:sSubPr>
                            <m:ctrlPr>
                              <a:rPr kumimoji="0" lang="en-US" altLang="en-US" sz="2400" b="1" i="1" u="none" strike="noStrike" cap="none" normalizeH="0" baseline="0" smtClean="0">
                                <a:ln>
                                  <a:noFill/>
                                </a:ln>
                                <a:solidFill>
                                  <a:schemeClr val="tx1"/>
                                </a:solidFill>
                                <a:effectLst/>
                                <a:latin typeface="Cambria Math" panose="02040503050406030204" pitchFamily="18" charset="0"/>
                                <a:cs typeface="Calibri" panose="020F0502020204030204" pitchFamily="34" charset="0"/>
                              </a:rPr>
                            </m:ctrlPr>
                          </m:sSubPr>
                          <m:e>
                            <m:r>
                              <a:rPr kumimoji="0" lang="en-GB" altLang="en-US" sz="2400" b="1" i="1" u="none" strike="noStrike" cap="none" normalizeH="0" baseline="0" smtClean="0">
                                <a:ln>
                                  <a:noFill/>
                                </a:ln>
                                <a:solidFill>
                                  <a:schemeClr val="tx1"/>
                                </a:solidFill>
                                <a:effectLst/>
                                <a:latin typeface="Cambria Math" panose="02040503050406030204" pitchFamily="18" charset="0"/>
                                <a:cs typeface="Calibri" panose="020F0502020204030204" pitchFamily="34" charset="0"/>
                              </a:rPr>
                              <m:t> </m:t>
                            </m:r>
                            <m:sSub>
                              <m:sSubPr>
                                <m:ctrlPr>
                                  <a:rPr kumimoji="0" lang="en-GB" altLang="en-US" sz="2400" b="1" i="1" u="none" strike="noStrike" cap="none" normalizeH="0" baseline="0" smtClean="0">
                                    <a:ln>
                                      <a:noFill/>
                                    </a:ln>
                                    <a:solidFill>
                                      <a:schemeClr val="tx1"/>
                                    </a:solidFill>
                                    <a:effectLst/>
                                    <a:latin typeface="Cambria Math" panose="02040503050406030204" pitchFamily="18" charset="0"/>
                                    <a:cs typeface="Calibri" panose="020F0502020204030204" pitchFamily="34" charset="0"/>
                                  </a:rPr>
                                </m:ctrlPr>
                              </m:sSubPr>
                              <m:e>
                                <m:d>
                                  <m:dPr>
                                    <m:ctrlPr>
                                      <a:rPr kumimoji="0" lang="en-GB" altLang="en-US" sz="2400" b="1" i="1" u="none" strike="noStrike" cap="none" normalizeH="0" baseline="0" smtClean="0">
                                        <a:ln>
                                          <a:noFill/>
                                        </a:ln>
                                        <a:solidFill>
                                          <a:srgbClr val="7030A0"/>
                                        </a:solidFill>
                                        <a:effectLst/>
                                        <a:latin typeface="Cambria Math" panose="02040503050406030204" pitchFamily="18" charset="0"/>
                                        <a:cs typeface="Calibri" panose="020F0502020204030204" pitchFamily="34" charset="0"/>
                                      </a:rPr>
                                    </m:ctrlPr>
                                  </m:dPr>
                                  <m:e>
                                    <m:r>
                                      <a:rPr kumimoji="0" lang="en-GB" altLang="en-US" sz="2400" b="1" i="1" u="none" strike="noStrike" cap="none" normalizeH="0" baseline="0" smtClean="0">
                                        <a:ln>
                                          <a:noFill/>
                                        </a:ln>
                                        <a:solidFill>
                                          <a:srgbClr val="7030A0"/>
                                        </a:solidFill>
                                        <a:effectLst/>
                                        <a:latin typeface="Cambria Math" panose="02040503050406030204" pitchFamily="18" charset="0"/>
                                        <a:cs typeface="Calibri" panose="020F0502020204030204" pitchFamily="34" charset="0"/>
                                      </a:rPr>
                                      <m:t>𝒏</m:t>
                                    </m:r>
                                    <m:r>
                                      <a:rPr kumimoji="0" lang="en-GB" altLang="en-US" sz="2400" b="1" i="1" u="none" strike="noStrike" cap="none" normalizeH="0" baseline="0" smtClean="0">
                                        <a:ln>
                                          <a:noFill/>
                                        </a:ln>
                                        <a:solidFill>
                                          <a:srgbClr val="7030A0"/>
                                        </a:solidFill>
                                        <a:effectLst/>
                                        <a:latin typeface="Cambria Math" panose="02040503050406030204" pitchFamily="18" charset="0"/>
                                        <a:cs typeface="Calibri" panose="020F0502020204030204" pitchFamily="34" charset="0"/>
                                      </a:rPr>
                                      <m:t>−</m:t>
                                    </m:r>
                                    <m:r>
                                      <a:rPr kumimoji="0" lang="en-GB" altLang="en-US" sz="2400" b="1" i="1" u="none" strike="noStrike" cap="none" normalizeH="0" baseline="0" smtClean="0">
                                        <a:ln>
                                          <a:noFill/>
                                        </a:ln>
                                        <a:solidFill>
                                          <a:srgbClr val="7030A0"/>
                                        </a:solidFill>
                                        <a:effectLst/>
                                        <a:latin typeface="Cambria Math" panose="02040503050406030204" pitchFamily="18" charset="0"/>
                                        <a:cs typeface="Calibri" panose="020F0502020204030204" pitchFamily="34" charset="0"/>
                                      </a:rPr>
                                      <m:t>𝟏</m:t>
                                    </m:r>
                                  </m:e>
                                </m:d>
                              </m:e>
                              <m:sub>
                                <m:r>
                                  <a:rPr kumimoji="0" lang="en-GB" altLang="en-US" sz="2400" b="1" i="1" u="none" strike="noStrike" cap="none" normalizeH="0" baseline="0" smtClean="0">
                                    <a:ln>
                                      <a:noFill/>
                                    </a:ln>
                                    <a:solidFill>
                                      <a:srgbClr val="7030A0"/>
                                    </a:solidFill>
                                    <a:effectLst/>
                                    <a:latin typeface="Cambria Math" panose="02040503050406030204" pitchFamily="18" charset="0"/>
                                    <a:cs typeface="Calibri" panose="020F0502020204030204" pitchFamily="34" charset="0"/>
                                  </a:rPr>
                                  <m:t>𝒙</m:t>
                                </m:r>
                              </m:sub>
                            </m:sSub>
                            <m:r>
                              <a:rPr kumimoji="0" lang="en-GB" altLang="en-US" sz="2400" b="1" i="1" u="none" strike="noStrike" cap="none" normalizeH="0" baseline="0" smtClean="0">
                                <a:ln>
                                  <a:noFill/>
                                </a:ln>
                                <a:solidFill>
                                  <a:schemeClr val="tx1"/>
                                </a:solidFill>
                                <a:effectLst/>
                                <a:latin typeface="Cambria Math" panose="02040503050406030204" pitchFamily="18" charset="0"/>
                                <a:cs typeface="Calibri" panose="020F0502020204030204" pitchFamily="34" charset="0"/>
                              </a:rPr>
                              <m:t>−</m:t>
                            </m:r>
                            <m:r>
                              <a:rPr kumimoji="0" lang="en-GB" altLang="en-US" sz="2400" b="1" i="1" u="none" strike="noStrike" cap="none" normalizeH="0" baseline="0" smtClean="0">
                                <a:ln>
                                  <a:noFill/>
                                </a:ln>
                                <a:solidFill>
                                  <a:schemeClr val="accent4">
                                    <a:lumMod val="75000"/>
                                  </a:schemeClr>
                                </a:solidFill>
                                <a:effectLst/>
                                <a:latin typeface="Cambria Math" panose="02040503050406030204" pitchFamily="18" charset="0"/>
                                <a:cs typeface="Calibri" panose="020F0502020204030204" pitchFamily="34" charset="0"/>
                              </a:rPr>
                              <m:t>(</m:t>
                            </m:r>
                            <m:r>
                              <a:rPr kumimoji="0" lang="en-GB" altLang="en-US" sz="2400" b="1" i="1" u="none" strike="noStrike" cap="none" normalizeH="0" baseline="0" smtClean="0">
                                <a:ln>
                                  <a:noFill/>
                                </a:ln>
                                <a:solidFill>
                                  <a:schemeClr val="accent4">
                                    <a:lumMod val="75000"/>
                                  </a:schemeClr>
                                </a:solidFill>
                                <a:effectLst/>
                                <a:latin typeface="Cambria Math" panose="02040503050406030204" pitchFamily="18" charset="0"/>
                                <a:cs typeface="Calibri" panose="020F0502020204030204" pitchFamily="34" charset="0"/>
                              </a:rPr>
                              <m:t>𝒏</m:t>
                            </m:r>
                            <m:r>
                              <a:rPr kumimoji="0" lang="en-GB" altLang="en-US" sz="2400" b="1" i="1" u="none" strike="noStrike" cap="none" normalizeH="0" baseline="0" smtClean="0">
                                <a:ln>
                                  <a:noFill/>
                                </a:ln>
                                <a:solidFill>
                                  <a:schemeClr val="accent4">
                                    <a:lumMod val="75000"/>
                                  </a:schemeClr>
                                </a:solidFill>
                                <a:effectLst/>
                                <a:latin typeface="Cambria Math" panose="02040503050406030204" pitchFamily="18" charset="0"/>
                                <a:cs typeface="Calibri" panose="020F0502020204030204" pitchFamily="34" charset="0"/>
                              </a:rPr>
                              <m:t>−</m:t>
                            </m:r>
                            <m:r>
                              <a:rPr kumimoji="0" lang="en-GB" altLang="en-US" sz="2400" b="1" i="1" u="none" strike="noStrike" cap="none" normalizeH="0" baseline="0" smtClean="0">
                                <a:ln>
                                  <a:noFill/>
                                </a:ln>
                                <a:solidFill>
                                  <a:schemeClr val="accent4">
                                    <a:lumMod val="75000"/>
                                  </a:schemeClr>
                                </a:solidFill>
                                <a:effectLst/>
                                <a:latin typeface="Cambria Math" panose="02040503050406030204" pitchFamily="18" charset="0"/>
                                <a:cs typeface="Calibri" panose="020F0502020204030204" pitchFamily="34" charset="0"/>
                              </a:rPr>
                              <m:t>𝟏</m:t>
                            </m:r>
                            <m:r>
                              <a:rPr kumimoji="0" lang="en-GB" altLang="en-US" sz="2400" b="1" i="1" u="none" strike="noStrike" cap="none" normalizeH="0" baseline="0" smtClean="0">
                                <a:ln>
                                  <a:noFill/>
                                </a:ln>
                                <a:solidFill>
                                  <a:schemeClr val="accent4">
                                    <a:lumMod val="75000"/>
                                  </a:schemeClr>
                                </a:solidFill>
                                <a:effectLst/>
                                <a:latin typeface="Cambria Math" panose="02040503050406030204" pitchFamily="18" charset="0"/>
                                <a:cs typeface="Calibri" panose="020F0502020204030204" pitchFamily="34" charset="0"/>
                              </a:rPr>
                              <m:t>)</m:t>
                            </m:r>
                          </m:e>
                          <m:sub>
                            <m:r>
                              <a:rPr kumimoji="0" lang="en-GB" altLang="en-US" sz="2400" b="1" i="1" u="none" strike="noStrike" cap="none" normalizeH="0" baseline="0" smtClean="0">
                                <a:ln>
                                  <a:noFill/>
                                </a:ln>
                                <a:solidFill>
                                  <a:schemeClr val="tx1"/>
                                </a:solidFill>
                                <a:effectLst/>
                                <a:latin typeface="Cambria Math" panose="02040503050406030204" pitchFamily="18" charset="0"/>
                                <a:cs typeface="Calibri" panose="020F0502020204030204" pitchFamily="34" charset="0"/>
                              </a:rPr>
                              <m:t> </m:t>
                            </m:r>
                            <m:r>
                              <a:rPr kumimoji="0" lang="en-GB" altLang="en-US" sz="2400" b="1" i="1" u="none" strike="noStrike" cap="none" normalizeH="0" baseline="0" smtClean="0">
                                <a:ln>
                                  <a:noFill/>
                                </a:ln>
                                <a:solidFill>
                                  <a:schemeClr val="accent4">
                                    <a:lumMod val="75000"/>
                                  </a:schemeClr>
                                </a:solidFill>
                                <a:effectLst/>
                                <a:latin typeface="Cambria Math" panose="02040503050406030204" pitchFamily="18" charset="0"/>
                                <a:cs typeface="Calibri" panose="020F0502020204030204" pitchFamily="34" charset="0"/>
                              </a:rPr>
                              <m:t>𝒚</m:t>
                            </m:r>
                          </m:sub>
                        </m:sSub>
                      </m:den>
                    </m:f>
                  </m:oMath>
                </a14:m>
                <a:r>
                  <a:rPr kumimoji="0" lang="en-GB" altLang="en-US" sz="2400" b="0" i="0" u="none" strike="noStrike" cap="none" normalizeH="0" baseline="0" dirty="0">
                    <a:ln>
                      <a:noFill/>
                    </a:ln>
                    <a:solidFill>
                      <a:schemeClr val="tx1"/>
                    </a:solidFill>
                    <a:effectLst/>
                  </a:rPr>
                  <a:t> </a:t>
                </a:r>
                <a:r>
                  <a:rPr lang="en-US" altLang="en-US" sz="2400" b="1" dirty="0">
                    <a:solidFill>
                      <a:srgbClr val="7030A0"/>
                    </a:solidFill>
                    <a:ea typeface="Times New Roman" panose="02020603050405020304" pitchFamily="18" charset="0"/>
                  </a:rPr>
                  <a:t>                   </a:t>
                </a:r>
                <a:r>
                  <a:rPr lang="en-US" altLang="en-US" sz="1400" dirty="0">
                    <a:ea typeface="Times New Roman" panose="02020603050405020304" pitchFamily="18" charset="0"/>
                  </a:rPr>
                  <a:t> </a:t>
                </a:r>
                <a:r>
                  <a:rPr lang="en-US" altLang="en-US" sz="2000" b="1" dirty="0">
                    <a:ea typeface="Times New Roman" panose="02020603050405020304" pitchFamily="18" charset="0"/>
                  </a:rPr>
                  <a:t>[Eq. (3)]</a:t>
                </a:r>
                <a:r>
                  <a:rPr lang="en-US" altLang="en-US" sz="2000" dirty="0">
                    <a:ea typeface="Times New Roman" panose="02020603050405020304" pitchFamily="18" charset="0"/>
                  </a:rPr>
                  <a:t> </a:t>
                </a:r>
                <a:endParaRPr kumimoji="0" lang="en-GB" altLang="en-US" sz="2400" b="0" i="0" u="none" strike="noStrike" cap="none" normalizeH="0" baseline="0" dirty="0">
                  <a:ln>
                    <a:noFill/>
                  </a:ln>
                  <a:solidFill>
                    <a:schemeClr val="tx1"/>
                  </a:solidFill>
                  <a:effectLst/>
                </a:endParaRPr>
              </a:p>
              <a:p>
                <a:pPr marL="0" marR="0" lvl="0" indent="150813" algn="l" defTabSz="914400" rtl="0" eaLnBrk="0" fontAlgn="base" latinLnBrk="0" hangingPunct="0">
                  <a:lnSpc>
                    <a:spcPct val="100000"/>
                  </a:lnSpc>
                  <a:spcBef>
                    <a:spcPct val="0"/>
                  </a:spcBef>
                  <a:spcAft>
                    <a:spcPct val="0"/>
                  </a:spcAft>
                  <a:buClrTx/>
                  <a:buSzTx/>
                  <a:buFontTx/>
                  <a:buNone/>
                  <a:tabLst/>
                </a:pPr>
                <a:endParaRPr kumimoji="0" lang="en-GB" altLang="en-US" sz="1800" b="0" i="0" u="none" strike="noStrike" cap="none" normalizeH="0" baseline="0" dirty="0">
                  <a:ln>
                    <a:noFill/>
                  </a:ln>
                  <a:solidFill>
                    <a:schemeClr val="tx1"/>
                  </a:solidFill>
                  <a:effectLst/>
                  <a:latin typeface="Arial" panose="020B0604020202020204" pitchFamily="34" charset="0"/>
                </a:endParaRPr>
              </a:p>
            </p:txBody>
          </p:sp>
        </mc:Choice>
        <mc:Fallback xmlns="">
          <p:sp>
            <p:nvSpPr>
              <p:cNvPr id="22" name="Rectangle 1"/>
              <p:cNvSpPr>
                <a:spLocks noRot="1" noChangeAspect="1" noMove="1" noResize="1" noEditPoints="1" noAdjustHandles="1" noChangeArrowheads="1" noChangeShapeType="1" noTextEdit="1"/>
              </p:cNvSpPr>
              <p:nvPr/>
            </p:nvSpPr>
            <p:spPr bwMode="auto">
              <a:xfrm>
                <a:off x="147443" y="4792007"/>
                <a:ext cx="12541709" cy="1939249"/>
              </a:xfrm>
              <a:prstGeom prst="rect">
                <a:avLst/>
              </a:prstGeom>
              <a:blipFill>
                <a:blip r:embed="rId5"/>
                <a:stretch>
                  <a:fillRect l="-486" t="-2201"/>
                </a:stretch>
              </a:blip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r>
                  <a:rPr lang="fr-FR">
                    <a:noFill/>
                  </a:rPr>
                  <a:t> </a:t>
                </a:r>
              </a:p>
            </p:txBody>
          </p:sp>
        </mc:Fallback>
      </mc:AlternateContent>
      <p:sp>
        <p:nvSpPr>
          <p:cNvPr id="24" name="Rectangle 23"/>
          <p:cNvSpPr/>
          <p:nvPr/>
        </p:nvSpPr>
        <p:spPr>
          <a:xfrm>
            <a:off x="6912313" y="1044278"/>
            <a:ext cx="832737" cy="1077218"/>
          </a:xfrm>
          <a:prstGeom prst="rect">
            <a:avLst/>
          </a:prstGeom>
        </p:spPr>
        <p:txBody>
          <a:bodyPr wrap="square">
            <a:spAutoFit/>
          </a:bodyPr>
          <a:lstStyle/>
          <a:p>
            <a:r>
              <a:rPr lang="en-US" altLang="en-US" sz="3200" b="1" i="1" dirty="0" err="1">
                <a:solidFill>
                  <a:srgbClr val="7030A0"/>
                </a:solidFill>
                <a:latin typeface="Calibri" panose="020F0502020204030204" pitchFamily="34" charset="0"/>
                <a:ea typeface="Times New Roman" panose="02020603050405020304" pitchFamily="18" charset="0"/>
                <a:cs typeface="Calibri" panose="020F0502020204030204" pitchFamily="34" charset="0"/>
              </a:rPr>
              <a:t>V,</a:t>
            </a:r>
            <a:r>
              <a:rPr lang="en-US" altLang="en-US" sz="3200" b="1" i="1" dirty="0" err="1">
                <a:solidFill>
                  <a:srgbClr val="7030A0"/>
                </a:solidFill>
                <a:latin typeface="Symbol" panose="05050102010706020507" pitchFamily="18" charset="2"/>
                <a:ea typeface="Times New Roman" panose="02020603050405020304" pitchFamily="18" charset="0"/>
                <a:cs typeface="Calibri" panose="020F0502020204030204" pitchFamily="34" charset="0"/>
              </a:rPr>
              <a:t>r</a:t>
            </a:r>
            <a:endParaRPr lang="en-US" altLang="en-US" sz="3200" b="1" i="1" dirty="0">
              <a:solidFill>
                <a:srgbClr val="7030A0"/>
              </a:solidFill>
              <a:latin typeface="Symbol" panose="05050102010706020507" pitchFamily="18" charset="2"/>
              <a:ea typeface="Times New Roman" panose="02020603050405020304" pitchFamily="18" charset="0"/>
              <a:cs typeface="Calibri" panose="020F0502020204030204" pitchFamily="34" charset="0"/>
            </a:endParaRPr>
          </a:p>
          <a:p>
            <a:r>
              <a:rPr lang="en-US" altLang="en-US" sz="3200" b="1" dirty="0">
                <a:solidFill>
                  <a:srgbClr val="7030A0"/>
                </a:solidFill>
                <a:latin typeface="Calibri" panose="020F0502020204030204" pitchFamily="34" charset="0"/>
                <a:ea typeface="Times New Roman" panose="02020603050405020304" pitchFamily="18" charset="0"/>
                <a:cs typeface="Calibri" panose="020F0502020204030204" pitchFamily="34" charset="0"/>
              </a:rPr>
              <a:t> </a:t>
            </a:r>
            <a:endParaRPr lang="fr-FR" sz="3200" dirty="0"/>
          </a:p>
        </p:txBody>
      </p:sp>
      <p:sp>
        <p:nvSpPr>
          <p:cNvPr id="16" name="CustomShape 2">
            <a:extLst>
              <a:ext uri="{FF2B5EF4-FFF2-40B4-BE49-F238E27FC236}">
                <a16:creationId xmlns:a16="http://schemas.microsoft.com/office/drawing/2014/main" id="{09597698-CBE9-474D-B1CE-635A77E69728}"/>
              </a:ext>
            </a:extLst>
          </p:cNvPr>
          <p:cNvSpPr txBox="1">
            <a:spLocks/>
          </p:cNvSpPr>
          <p:nvPr/>
        </p:nvSpPr>
        <p:spPr>
          <a:xfrm>
            <a:off x="2114065" y="6473688"/>
            <a:ext cx="5415740" cy="306323"/>
          </a:xfrm>
          <a:prstGeom prst="rect">
            <a:avLst/>
          </a:prstGeom>
        </p:spPr>
        <p:style>
          <a:lnRef idx="0">
            <a:scrgbClr r="0" g="0" b="0"/>
          </a:lnRef>
          <a:fillRef idx="0">
            <a:scrgbClr r="0" g="0" b="0"/>
          </a:fillRef>
          <a:effectRef idx="0">
            <a:scrgbClr r="0" g="0" b="0"/>
          </a:effectRef>
          <a:fontRef idx="minor"/>
        </p:style>
        <p:txBody>
          <a:bodyPr wrap="square" lIns="90000" tIns="45000" rIns="90000" bIns="4500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t>DRD4 Collaboration Meeting, WG-2: CERN Oct 21-25 2024</a:t>
            </a:r>
          </a:p>
        </p:txBody>
      </p:sp>
      <p:sp>
        <p:nvSpPr>
          <p:cNvPr id="2" name="Rectangle 1">
            <a:extLst>
              <a:ext uri="{FF2B5EF4-FFF2-40B4-BE49-F238E27FC236}">
                <a16:creationId xmlns:a16="http://schemas.microsoft.com/office/drawing/2014/main" id="{40F94B77-6583-47DC-BD0E-24C3BF5EB2B1}"/>
              </a:ext>
            </a:extLst>
          </p:cNvPr>
          <p:cNvSpPr/>
          <p:nvPr/>
        </p:nvSpPr>
        <p:spPr>
          <a:xfrm>
            <a:off x="114304" y="3879639"/>
            <a:ext cx="8976330" cy="2594048"/>
          </a:xfrm>
          <a:prstGeom prst="rect">
            <a:avLst/>
          </a:prstGeom>
          <a:solidFill>
            <a:schemeClr val="bg1">
              <a:alpha val="73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mc:AlternateContent xmlns:mc="http://schemas.openxmlformats.org/markup-compatibility/2006">
        <mc:Choice xmlns:a14="http://schemas.microsoft.com/office/drawing/2010/main" Requires="a14">
          <p:sp>
            <p:nvSpPr>
              <p:cNvPr id="17" name="Rectangle 1">
                <a:extLst>
                  <a:ext uri="{FF2B5EF4-FFF2-40B4-BE49-F238E27FC236}">
                    <a16:creationId xmlns:a16="http://schemas.microsoft.com/office/drawing/2014/main" id="{36CC80E3-F934-4B90-8683-AA525F65F50E}"/>
                  </a:ext>
                </a:extLst>
              </p:cNvPr>
              <p:cNvSpPr>
                <a:spLocks noChangeArrowheads="1"/>
              </p:cNvSpPr>
              <p:nvPr/>
            </p:nvSpPr>
            <p:spPr bwMode="auto">
              <a:xfrm>
                <a:off x="53366" y="3942228"/>
                <a:ext cx="8882254" cy="2624436"/>
              </a:xfrm>
              <a:prstGeom prst="rect">
                <a:avLst/>
              </a:prstGeom>
              <a:solidFill>
                <a:srgbClr val="FFFFFF"/>
              </a:solidFill>
              <a:ln>
                <a:noFill/>
              </a:ln>
              <a:effectLst/>
              <a:extLst/>
            </p:spPr>
            <p:txBody>
              <a:bodyPr vert="horz" wrap="square" lIns="91440" tIns="45720" rIns="91440" bIns="45720" numCol="1" anchor="ctr" anchorCtr="0" compatLnSpc="1">
                <a:prstTxWarp prst="textNoShape">
                  <a:avLst/>
                </a:prstTxWarp>
                <a:spAutoFit/>
              </a:bodyPr>
              <a:lstStyle>
                <a:lvl1pPr indent="150813"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R="0" lvl="0" indent="0" algn="l" defTabSz="914400" rtl="0" eaLnBrk="0" fontAlgn="base" latinLnBrk="0" hangingPunct="0">
                  <a:lnSpc>
                    <a:spcPct val="100000"/>
                  </a:lnSpc>
                  <a:spcBef>
                    <a:spcPct val="0"/>
                  </a:spcBef>
                  <a:spcAft>
                    <a:spcPct val="0"/>
                  </a:spcAft>
                  <a:buClrTx/>
                  <a:buSzTx/>
                  <a:tabLst/>
                </a:pPr>
                <a:r>
                  <a:rPr kumimoji="0" lang="en-US" altLang="en-US" sz="2000" b="1" i="0" u="none" strike="noStrike" cap="none" normalizeH="0" baseline="0" dirty="0">
                    <a:ln>
                      <a:noFill/>
                    </a:ln>
                    <a:effectLst/>
                    <a:latin typeface="Calibri" panose="020F0502020204030204" pitchFamily="34" charset="0"/>
                    <a:ea typeface="Times New Roman" panose="02020603050405020304" pitchFamily="18" charset="0"/>
                    <a:cs typeface="Calibri" panose="020F0502020204030204" pitchFamily="34" charset="0"/>
                  </a:rPr>
                  <a:t>With</a:t>
                </a:r>
                <a:r>
                  <a:rPr kumimoji="0" lang="en-US" altLang="en-US" sz="2000" b="1" i="0" u="none" strike="noStrike" cap="none" normalizeH="0" baseline="0" dirty="0">
                    <a:ln>
                      <a:noFill/>
                    </a:ln>
                    <a:solidFill>
                      <a:srgbClr val="C00000"/>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1" u="none" strike="noStrike" cap="none" normalizeH="0" baseline="0" dirty="0">
                    <a:ln>
                      <a:noFill/>
                    </a:ln>
                    <a:solidFill>
                      <a:schemeClr val="accent1">
                        <a:lumMod val="75000"/>
                      </a:schemeClr>
                    </a:solidFill>
                    <a:effectLst/>
                    <a:latin typeface="Calibri" panose="020F0502020204030204" pitchFamily="34" charset="0"/>
                    <a:ea typeface="Times New Roman" panose="02020603050405020304" pitchFamily="18" charset="0"/>
                    <a:cs typeface="Calibri" panose="020F0502020204030204" pitchFamily="34" charset="0"/>
                  </a:rPr>
                  <a:t>j contaminant gases </a:t>
                </a:r>
                <a:r>
                  <a:rPr kumimoji="0" lang="en-US" altLang="en-US" sz="2000" b="1" i="0" u="none" strike="noStrike" cap="none" normalizeH="0" baseline="0" dirty="0">
                    <a:ln>
                      <a:noFill/>
                    </a:ln>
                    <a:effectLst/>
                    <a:latin typeface="Calibri" panose="020F0502020204030204" pitchFamily="34" charset="0"/>
                    <a:ea typeface="Times New Roman" panose="02020603050405020304" pitchFamily="18" charset="0"/>
                    <a:cs typeface="Calibri" panose="020F0502020204030204" pitchFamily="34" charset="0"/>
                  </a:rPr>
                  <a:t>of known molar concentrations  </a:t>
                </a:r>
                <a:r>
                  <a:rPr kumimoji="0" lang="en-US" altLang="en-US" sz="2000" b="1" i="1" u="none" strike="noStrike" cap="none" normalizeH="0" baseline="0" dirty="0" err="1">
                    <a:ln>
                      <a:noFill/>
                    </a:ln>
                    <a:solidFill>
                      <a:schemeClr val="accent1">
                        <a:lumMod val="75000"/>
                      </a:schemeClr>
                    </a:solidFill>
                    <a:effectLst/>
                    <a:latin typeface="Calibri" panose="020F0502020204030204" pitchFamily="34" charset="0"/>
                    <a:ea typeface="Times New Roman" panose="02020603050405020304" pitchFamily="18" charset="0"/>
                    <a:cs typeface="Calibri" panose="020F0502020204030204" pitchFamily="34" charset="0"/>
                  </a:rPr>
                  <a:t>w</a:t>
                </a:r>
                <a:r>
                  <a:rPr kumimoji="0" lang="en-US" altLang="en-US" sz="2000" b="1" i="1" u="none" strike="noStrike" cap="none" normalizeH="0" baseline="-25000" dirty="0" err="1">
                    <a:ln>
                      <a:noFill/>
                    </a:ln>
                    <a:solidFill>
                      <a:schemeClr val="accent1">
                        <a:lumMod val="75000"/>
                      </a:schemeClr>
                    </a:solidFill>
                    <a:effectLst/>
                    <a:latin typeface="Calibri" panose="020F0502020204030204" pitchFamily="34" charset="0"/>
                    <a:ea typeface="Times New Roman" panose="02020603050405020304" pitchFamily="18" charset="0"/>
                    <a:cs typeface="Calibri" panose="020F0502020204030204" pitchFamily="34" charset="0"/>
                  </a:rPr>
                  <a:t>j</a:t>
                </a:r>
                <a:r>
                  <a:rPr kumimoji="0" lang="en-US" altLang="en-US" sz="2000" b="1" i="0" u="none" strike="noStrike" cap="none" normalizeH="0" baseline="0" dirty="0">
                    <a:ln>
                      <a:noFill/>
                    </a:ln>
                    <a:solidFill>
                      <a:srgbClr val="C00000"/>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a:ln>
                      <a:noFill/>
                    </a:ln>
                    <a:effectLst/>
                    <a:latin typeface="Calibri" panose="020F0502020204030204" pitchFamily="34" charset="0"/>
                    <a:ea typeface="Times New Roman" panose="02020603050405020304" pitchFamily="18" charset="0"/>
                    <a:cs typeface="Calibri" panose="020F0502020204030204" pitchFamily="34" charset="0"/>
                  </a:rPr>
                  <a:t> present we can still</a:t>
                </a:r>
              </a:p>
              <a:p>
                <a:pPr marR="0" lvl="0" indent="0" algn="l" defTabSz="914400" rtl="0" eaLnBrk="0" fontAlgn="base" latinLnBrk="0" hangingPunct="0">
                  <a:lnSpc>
                    <a:spcPct val="100000"/>
                  </a:lnSpc>
                  <a:spcBef>
                    <a:spcPct val="0"/>
                  </a:spcBef>
                  <a:spcAft>
                    <a:spcPct val="0"/>
                  </a:spcAft>
                  <a:buClrTx/>
                  <a:buSzTx/>
                  <a:tabLst/>
                </a:pPr>
                <a:r>
                  <a:rPr lang="en-US" altLang="en-US" sz="2000" b="1" dirty="0">
                    <a:latin typeface="Calibri" panose="020F0502020204030204" pitchFamily="34" charset="0"/>
                    <a:ea typeface="Times New Roman" panose="02020603050405020304" pitchFamily="18" charset="0"/>
                    <a:cs typeface="Calibri" panose="020F0502020204030204" pitchFamily="34" charset="0"/>
                  </a:rPr>
                  <a:t>a</a:t>
                </a:r>
                <a:r>
                  <a:rPr kumimoji="0" lang="en-US" altLang="en-US" sz="2000" b="1" i="0" u="none" strike="noStrike" cap="none" normalizeH="0" dirty="0">
                    <a:ln>
                      <a:noFill/>
                    </a:ln>
                    <a:effectLst/>
                    <a:latin typeface="Calibri" panose="020F0502020204030204" pitchFamily="34" charset="0"/>
                    <a:ea typeface="Times New Roman" panose="02020603050405020304" pitchFamily="18" charset="0"/>
                    <a:cs typeface="Calibri" panose="020F0502020204030204" pitchFamily="34" charset="0"/>
                  </a:rPr>
                  <a:t>dd a small concentration</a:t>
                </a:r>
                <a:r>
                  <a:rPr kumimoji="0" lang="en-US" altLang="en-US" sz="2000" b="1" i="0" u="none" strike="noStrike" cap="none" normalizeH="0" baseline="0" dirty="0">
                    <a:ln>
                      <a:noFill/>
                    </a:ln>
                    <a:solidFill>
                      <a:srgbClr val="C00000"/>
                    </a:solidFill>
                    <a:effectLst/>
                    <a:latin typeface="Calibri" panose="020F0502020204030204" pitchFamily="34" charset="0"/>
                    <a:ea typeface="Times New Roman" panose="02020603050405020304" pitchFamily="18" charset="0"/>
                    <a:cs typeface="Calibri" panose="020F0502020204030204" pitchFamily="34" charset="0"/>
                  </a:rPr>
                  <a:t> </a:t>
                </a:r>
                <a:r>
                  <a:rPr lang="en-GB" altLang="en-US" sz="2000" b="1" i="1" dirty="0" err="1">
                    <a:solidFill>
                      <a:srgbClr val="7030A0"/>
                    </a:solidFill>
                    <a:latin typeface="Symbol" panose="05050102010706020507" pitchFamily="18" charset="2"/>
                    <a:ea typeface="Times New Roman" panose="02020603050405020304" pitchFamily="18" charset="0"/>
                    <a:cs typeface="Calibri" panose="020F0502020204030204" pitchFamily="34" charset="0"/>
                  </a:rPr>
                  <a:t>w</a:t>
                </a:r>
                <a:r>
                  <a:rPr lang="en-GB" altLang="en-US" sz="2000" b="1" i="1" baseline="-25000" dirty="0" err="1">
                    <a:solidFill>
                      <a:srgbClr val="7030A0"/>
                    </a:solidFill>
                    <a:latin typeface="Calibri" panose="020F0502020204030204" pitchFamily="34" charset="0"/>
                    <a:ea typeface="Times New Roman" panose="02020603050405020304" pitchFamily="18" charset="0"/>
                    <a:cs typeface="Calibri" panose="020F0502020204030204" pitchFamily="34" charset="0"/>
                  </a:rPr>
                  <a:t>x</a:t>
                </a:r>
                <a:r>
                  <a:rPr lang="en-GB" altLang="en-US" sz="2000" b="1" i="1" dirty="0">
                    <a:solidFill>
                      <a:srgbClr val="C00000"/>
                    </a:solidFill>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of</a:t>
                </a:r>
                <a:r>
                  <a:rPr kumimoji="0" lang="en-US" altLang="en-US" sz="2000" b="1" i="0" u="none" strike="noStrike" cap="none" normalizeH="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 </a:t>
                </a:r>
                <a:r>
                  <a:rPr lang="en-US" altLang="en-US" sz="2000" b="1" dirty="0">
                    <a:solidFill>
                      <a:srgbClr val="7030A0"/>
                    </a:solidFill>
                    <a:latin typeface="Calibri" panose="020F0502020204030204" pitchFamily="34" charset="0"/>
                    <a:ea typeface="Times New Roman" panose="02020603050405020304" pitchFamily="18" charset="0"/>
                    <a:cs typeface="Calibri" panose="020F0502020204030204" pitchFamily="34" charset="0"/>
                  </a:rPr>
                  <a:t>(heavier) SFC or Lin-FK </a:t>
                </a:r>
                <a:r>
                  <a:rPr lang="en-US" altLang="en-US" sz="2000" b="1" dirty="0" err="1">
                    <a:solidFill>
                      <a:srgbClr val="7030A0"/>
                    </a:solidFill>
                    <a:latin typeface="Calibri" panose="020F0502020204030204" pitchFamily="34" charset="0"/>
                    <a:ea typeface="Times New Roman" panose="02020603050405020304" pitchFamily="18" charset="0"/>
                    <a:cs typeface="Calibri" panose="020F0502020204030204" pitchFamily="34" charset="0"/>
                  </a:rPr>
                  <a:t>vapour</a:t>
                </a:r>
                <a:r>
                  <a:rPr lang="en-US" altLang="en-US" sz="2000" b="1" dirty="0">
                    <a:solidFill>
                      <a:srgbClr val="7030A0"/>
                    </a:solidFill>
                    <a:latin typeface="Calibri" panose="020F0502020204030204" pitchFamily="34" charset="0"/>
                    <a:ea typeface="Times New Roman" panose="02020603050405020304" pitchFamily="18" charset="0"/>
                    <a:cs typeface="Calibri" panose="020F0502020204030204" pitchFamily="34" charset="0"/>
                  </a:rPr>
                  <a:t> of </a:t>
                </a:r>
                <a:r>
                  <a:rPr kumimoji="0" lang="en-US" altLang="en-US" sz="2000" b="1" i="0" u="none" strike="noStrike" cap="none" normalizeH="0" baseline="0" dirty="0">
                    <a:ln>
                      <a:noFill/>
                    </a:ln>
                    <a:solidFill>
                      <a:srgbClr val="7030A0"/>
                    </a:solidFill>
                    <a:effectLst/>
                    <a:latin typeface="Calibri" panose="020F0502020204030204" pitchFamily="34" charset="0"/>
                    <a:ea typeface="Times New Roman" panose="02020603050405020304" pitchFamily="18" charset="0"/>
                    <a:cs typeface="Calibri" panose="020F0502020204030204" pitchFamily="34" charset="0"/>
                  </a:rPr>
                  <a:t>high refractivity </a:t>
                </a:r>
                <a:r>
                  <a:rPr lang="en-US" altLang="en-US" sz="2000" b="1" dirty="0">
                    <a:solidFill>
                      <a:srgbClr val="7030A0"/>
                    </a:solidFill>
                    <a:latin typeface="Calibri" panose="020F0502020204030204" pitchFamily="34" charset="0"/>
                    <a:ea typeface="Times New Roman" panose="02020603050405020304" pitchFamily="18" charset="0"/>
                    <a:cs typeface="Calibri" panose="020F0502020204030204" pitchFamily="34" charset="0"/>
                  </a:rPr>
                  <a:t> </a:t>
                </a:r>
              </a:p>
              <a:p>
                <a:pPr marR="0" lvl="0" indent="0" algn="l" defTabSz="914400" rtl="0" eaLnBrk="0" fontAlgn="base" latinLnBrk="0" hangingPunct="0">
                  <a:lnSpc>
                    <a:spcPct val="100000"/>
                  </a:lnSpc>
                  <a:spcBef>
                    <a:spcPct val="0"/>
                  </a:spcBef>
                  <a:spcAft>
                    <a:spcPct val="0"/>
                  </a:spcAft>
                  <a:buClrTx/>
                  <a:buSzTx/>
                  <a:tabLst/>
                </a:pPr>
                <a:r>
                  <a:rPr lang="en-US" altLang="en-US" sz="2000" b="1" i="1" dirty="0">
                    <a:solidFill>
                      <a:srgbClr val="7030A0"/>
                    </a:solidFill>
                    <a:latin typeface="Calibri" panose="020F0502020204030204" pitchFamily="34" charset="0"/>
                    <a:ea typeface="Times New Roman" panose="02020603050405020304" pitchFamily="18" charset="0"/>
                    <a:cs typeface="Calibri" panose="020F0502020204030204" pitchFamily="34" charset="0"/>
                  </a:rPr>
                  <a:t>(n-1)</a:t>
                </a:r>
                <a:r>
                  <a:rPr lang="en-US" altLang="en-US" sz="2000" b="1" baseline="-30000" dirty="0">
                    <a:solidFill>
                      <a:srgbClr val="7030A0"/>
                    </a:solidFill>
                    <a:latin typeface="Calibri" panose="020F0502020204030204" pitchFamily="34" charset="0"/>
                    <a:ea typeface="Times New Roman" panose="02020603050405020304" pitchFamily="18" charset="0"/>
                    <a:cs typeface="Calibri" panose="020F0502020204030204" pitchFamily="34" charset="0"/>
                  </a:rPr>
                  <a:t>x</a:t>
                </a:r>
                <a:r>
                  <a:rPr lang="en-US" altLang="en-US" sz="2000" b="1" dirty="0">
                    <a:solidFill>
                      <a:srgbClr val="7030A0"/>
                    </a:solidFill>
                    <a:latin typeface="Calibri" panose="020F0502020204030204" pitchFamily="34" charset="0"/>
                    <a:ea typeface="Times New Roman" panose="02020603050405020304" pitchFamily="18" charset="0"/>
                    <a:cs typeface="Calibri" panose="020F0502020204030204" pitchFamily="34" charset="0"/>
                  </a:rPr>
                  <a:t>  </a:t>
                </a:r>
                <a:r>
                  <a:rPr lang="en-US" altLang="en-US" sz="2000" b="1" dirty="0">
                    <a:latin typeface="Calibri" panose="020F0502020204030204" pitchFamily="34" charset="0"/>
                    <a:ea typeface="Times New Roman" panose="02020603050405020304" pitchFamily="18" charset="0"/>
                    <a:cs typeface="Calibri" panose="020F0502020204030204" pitchFamily="34" charset="0"/>
                  </a:rPr>
                  <a:t>with</a:t>
                </a:r>
                <a:r>
                  <a:rPr lang="en-US" altLang="en-US" sz="2000" b="1" dirty="0">
                    <a:solidFill>
                      <a:srgbClr val="C00000"/>
                    </a:solidFill>
                    <a:latin typeface="Calibri" panose="020F0502020204030204" pitchFamily="34" charset="0"/>
                    <a:ea typeface="Times New Roman" panose="02020603050405020304" pitchFamily="18" charset="0"/>
                    <a:cs typeface="Calibri" panose="020F0502020204030204" pitchFamily="34" charset="0"/>
                  </a:rPr>
                  <a:t> </a:t>
                </a:r>
                <a:r>
                  <a:rPr lang="en-GB" altLang="en-US" sz="2000" b="1" i="1" dirty="0" err="1">
                    <a:solidFill>
                      <a:schemeClr val="accent4">
                        <a:lumMod val="75000"/>
                      </a:schemeClr>
                    </a:solidFill>
                    <a:latin typeface="Symbol" panose="05050102010706020507" pitchFamily="18" charset="2"/>
                    <a:ea typeface="Times New Roman" panose="02020603050405020304" pitchFamily="18" charset="0"/>
                    <a:cs typeface="Calibri" panose="020F0502020204030204" pitchFamily="34" charset="0"/>
                  </a:rPr>
                  <a:t>w</a:t>
                </a:r>
                <a:r>
                  <a:rPr lang="en-GB" altLang="en-US" sz="2000" b="1" i="1" baseline="-25000" dirty="0" err="1">
                    <a:solidFill>
                      <a:schemeClr val="accent4">
                        <a:lumMod val="75000"/>
                      </a:schemeClr>
                    </a:solidFill>
                    <a:latin typeface="Calibri" panose="020F0502020204030204" pitchFamily="34" charset="0"/>
                    <a:ea typeface="Times New Roman" panose="02020603050405020304" pitchFamily="18" charset="0"/>
                    <a:cs typeface="Calibri" panose="020F0502020204030204" pitchFamily="34" charset="0"/>
                  </a:rPr>
                  <a:t>y</a:t>
                </a:r>
                <a:r>
                  <a:rPr lang="en-GB" altLang="en-US" sz="2000" b="1" i="1" dirty="0">
                    <a:solidFill>
                      <a:srgbClr val="C00000"/>
                    </a:solidFill>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a:ln>
                      <a:noFill/>
                    </a:ln>
                    <a:solidFill>
                      <a:schemeClr val="accent4">
                        <a:lumMod val="75000"/>
                      </a:schemeClr>
                    </a:solidFill>
                    <a:effectLst/>
                    <a:latin typeface="Calibri" panose="020F0502020204030204" pitchFamily="34" charset="0"/>
                    <a:ea typeface="Times New Roman" panose="02020603050405020304" pitchFamily="18" charset="0"/>
                    <a:cs typeface="Calibri" panose="020F0502020204030204" pitchFamily="34" charset="0"/>
                  </a:rPr>
                  <a:t>of light transparent gas </a:t>
                </a:r>
                <a:r>
                  <a:rPr kumimoji="0" lang="en-US" altLang="en-US" sz="2000" b="1" i="0" u="none" strike="noStrike" cap="none" normalizeH="0" baseline="0" dirty="0">
                    <a:ln>
                      <a:noFill/>
                    </a:ln>
                    <a:effectLst/>
                    <a:latin typeface="Calibri" panose="020F0502020204030204" pitchFamily="34" charset="0"/>
                    <a:ea typeface="Times New Roman" panose="02020603050405020304" pitchFamily="18" charset="0"/>
                    <a:cs typeface="Calibri" panose="020F0502020204030204" pitchFamily="34" charset="0"/>
                  </a:rPr>
                  <a:t>to substitute the refractivity </a:t>
                </a:r>
                <a:r>
                  <a:rPr lang="en-US" altLang="en-US" sz="2000" b="1" i="1" dirty="0">
                    <a:solidFill>
                      <a:srgbClr val="FF0000"/>
                    </a:solidFill>
                    <a:latin typeface="Calibri" panose="020F0502020204030204" pitchFamily="34" charset="0"/>
                    <a:ea typeface="Times New Roman" panose="02020603050405020304" pitchFamily="18" charset="0"/>
                    <a:cs typeface="Calibri" panose="020F0502020204030204" pitchFamily="34" charset="0"/>
                  </a:rPr>
                  <a:t>(n-1)</a:t>
                </a:r>
                <a:r>
                  <a:rPr lang="en-US" altLang="en-US" sz="2000" b="1" baseline="-30000" dirty="0">
                    <a:solidFill>
                      <a:srgbClr val="FF0000"/>
                    </a:solidFill>
                    <a:latin typeface="Calibri" panose="020F0502020204030204" pitchFamily="34" charset="0"/>
                    <a:ea typeface="Times New Roman" panose="02020603050405020304" pitchFamily="18" charset="0"/>
                    <a:cs typeface="Calibri" panose="020F0502020204030204" pitchFamily="34" charset="0"/>
                  </a:rPr>
                  <a:t>z(target)</a:t>
                </a:r>
                <a:r>
                  <a:rPr lang="en-US" altLang="en-US" sz="2000" b="1" dirty="0">
                    <a:solidFill>
                      <a:srgbClr val="FF0000"/>
                    </a:solidFill>
                    <a:latin typeface="Calibri" panose="020F0502020204030204" pitchFamily="34" charset="0"/>
                    <a:ea typeface="Times New Roman" panose="02020603050405020304" pitchFamily="18" charset="0"/>
                    <a:cs typeface="Calibri" panose="020F0502020204030204" pitchFamily="34" charset="0"/>
                  </a:rPr>
                  <a:t> </a:t>
                </a:r>
              </a:p>
              <a:p>
                <a:pPr marR="0" lvl="0" indent="0" algn="l" defTabSz="914400" rtl="0" eaLnBrk="0" fontAlgn="base" latinLnBrk="0" hangingPunct="0">
                  <a:lnSpc>
                    <a:spcPct val="100000"/>
                  </a:lnSpc>
                  <a:spcBef>
                    <a:spcPct val="0"/>
                  </a:spcBef>
                  <a:spcAft>
                    <a:spcPct val="0"/>
                  </a:spcAft>
                  <a:buClrTx/>
                  <a:buSzTx/>
                  <a:tabLst/>
                </a:pPr>
                <a:r>
                  <a:rPr lang="en-US" altLang="en-US" sz="2000" b="1" dirty="0">
                    <a:latin typeface="Calibri" panose="020F0502020204030204" pitchFamily="34" charset="0"/>
                    <a:ea typeface="Times New Roman" panose="02020603050405020304" pitchFamily="18" charset="0"/>
                    <a:cs typeface="Calibri" panose="020F0502020204030204" pitchFamily="34" charset="0"/>
                  </a:rPr>
                  <a:t>of</a:t>
                </a:r>
                <a:r>
                  <a:rPr kumimoji="0" lang="en-US" altLang="en-US" sz="2000" b="1" i="0" u="none" strike="noStrike" cap="none" normalizeH="0" dirty="0">
                    <a:ln>
                      <a:noFill/>
                    </a:ln>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a:ln>
                      <a:noFill/>
                    </a:ln>
                    <a:effectLst/>
                    <a:latin typeface="Calibri" panose="020F0502020204030204" pitchFamily="34" charset="0"/>
                    <a:ea typeface="Times New Roman" panose="02020603050405020304" pitchFamily="18" charset="0"/>
                    <a:cs typeface="Calibri" panose="020F0502020204030204" pitchFamily="34" charset="0"/>
                  </a:rPr>
                  <a:t>a lighter SFC at high concentration</a:t>
                </a:r>
                <a:r>
                  <a:rPr kumimoji="0" lang="en-US" altLang="en-US" sz="2000" b="1" i="0" u="none" strike="noStrike" cap="none" normalizeH="0" dirty="0">
                    <a:ln>
                      <a:noFill/>
                    </a:ln>
                    <a:effectLst/>
                    <a:latin typeface="Calibri" panose="020F0502020204030204" pitchFamily="34" charset="0"/>
                    <a:ea typeface="Times New Roman" panose="02020603050405020304" pitchFamily="18" charset="0"/>
                    <a:cs typeface="Calibri" panose="020F0502020204030204" pitchFamily="34" charset="0"/>
                  </a:rPr>
                  <a:t> – to achieve a</a:t>
                </a:r>
                <a:r>
                  <a:rPr kumimoji="0" lang="en-US" altLang="en-US" sz="2000" b="1" i="0" u="none" strike="noStrike" cap="none" normalizeH="0" baseline="0" dirty="0">
                    <a:ln>
                      <a:noFill/>
                    </a:ln>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lower overall </a:t>
                </a:r>
                <a:r>
                  <a:rPr kumimoji="0" lang="en-US" altLang="en-US" sz="2000" b="1" i="0" u="none" strike="noStrike" cap="none" normalizeH="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 </a:t>
                </a:r>
                <a:r>
                  <a:rPr kumimoji="0" lang="en-US" altLang="en-US" sz="2000" b="1" i="0" u="none" strike="noStrike" cap="none" normalizeH="0" baseline="0" dirty="0">
                    <a:ln>
                      <a:noFill/>
                    </a:ln>
                    <a:solidFill>
                      <a:schemeClr val="accent6">
                        <a:lumMod val="75000"/>
                      </a:schemeClr>
                    </a:solidFill>
                    <a:effectLst/>
                    <a:latin typeface="Calibri" panose="020F0502020204030204" pitchFamily="34" charset="0"/>
                    <a:ea typeface="Times New Roman" panose="02020603050405020304" pitchFamily="18" charset="0"/>
                    <a:cs typeface="Calibri" panose="020F0502020204030204" pitchFamily="34" charset="0"/>
                  </a:rPr>
                  <a:t>GWP load.</a:t>
                </a:r>
                <a:r>
                  <a:rPr kumimoji="0" lang="en-GB" altLang="en-US" sz="2400" b="0" i="0" u="none" strike="noStrike" cap="none" normalizeH="0" baseline="0" dirty="0">
                    <a:ln>
                      <a:noFill/>
                    </a:ln>
                    <a:solidFill>
                      <a:schemeClr val="tx1"/>
                    </a:solidFill>
                    <a:effectLst/>
                  </a:rPr>
                  <a:t>  </a:t>
                </a:r>
              </a:p>
              <a:p>
                <a:pPr lvl="0"/>
                <a:r>
                  <a:rPr kumimoji="0" lang="en-GB" altLang="en-US" sz="1800" b="0" i="0" u="none" strike="noStrike" cap="none" normalizeH="0" baseline="0" dirty="0">
                    <a:ln>
                      <a:noFill/>
                    </a:ln>
                    <a:solidFill>
                      <a:schemeClr val="tx1"/>
                    </a:solidFill>
                    <a:effectLst/>
                    <a:latin typeface="Arial" panose="020B0604020202020204" pitchFamily="34" charset="0"/>
                  </a:rPr>
                  <a:t> </a:t>
                </a:r>
                <a14:m>
                  <m:oMath xmlns:m="http://schemas.openxmlformats.org/officeDocument/2006/math">
                    <m:sSub>
                      <m:sSubPr>
                        <m:ctrlPr>
                          <a:rPr lang="en-US" altLang="en-US" b="1" i="1" smtClean="0">
                            <a:solidFill>
                              <a:schemeClr val="tx1"/>
                            </a:solidFill>
                            <a:latin typeface="Cambria Math" panose="02040503050406030204" pitchFamily="18" charset="0"/>
                            <a:cs typeface="Calibri" panose="020F0502020204030204" pitchFamily="34" charset="0"/>
                          </a:rPr>
                        </m:ctrlPr>
                      </m:sSubPr>
                      <m:e>
                        <m:sSub>
                          <m:sSubPr>
                            <m:ctrlPr>
                              <a:rPr lang="en-GB" altLang="en-US" b="1" i="1" smtClean="0">
                                <a:solidFill>
                                  <a:srgbClr val="FF0000"/>
                                </a:solidFill>
                                <a:latin typeface="Cambria Math" panose="02040503050406030204" pitchFamily="18" charset="0"/>
                                <a:cs typeface="Calibri" panose="020F0502020204030204" pitchFamily="34" charset="0"/>
                              </a:rPr>
                            </m:ctrlPr>
                          </m:sSubPr>
                          <m:e>
                            <m:r>
                              <a:rPr lang="en-GB" altLang="en-US" b="1" i="1">
                                <a:solidFill>
                                  <a:srgbClr val="FF0000"/>
                                </a:solidFill>
                                <a:latin typeface="Cambria Math" panose="02040503050406030204" pitchFamily="18" charset="0"/>
                                <a:cs typeface="Calibri" panose="020F0502020204030204" pitchFamily="34" charset="0"/>
                              </a:rPr>
                              <m:t>(</m:t>
                            </m:r>
                            <m:r>
                              <a:rPr lang="en-GB" altLang="en-US" b="1" i="1">
                                <a:solidFill>
                                  <a:srgbClr val="FF0000"/>
                                </a:solidFill>
                                <a:latin typeface="Cambria Math" panose="02040503050406030204" pitchFamily="18" charset="0"/>
                                <a:cs typeface="Calibri" panose="020F0502020204030204" pitchFamily="34" charset="0"/>
                              </a:rPr>
                              <m:t>𝒏</m:t>
                            </m:r>
                            <m:r>
                              <a:rPr lang="en-GB" altLang="en-US" b="1" i="1">
                                <a:solidFill>
                                  <a:srgbClr val="FF0000"/>
                                </a:solidFill>
                                <a:latin typeface="Cambria Math" panose="02040503050406030204" pitchFamily="18" charset="0"/>
                                <a:cs typeface="Calibri" panose="020F0502020204030204" pitchFamily="34" charset="0"/>
                              </a:rPr>
                              <m:t>−</m:t>
                            </m:r>
                            <m:r>
                              <a:rPr lang="en-GB" altLang="en-US" b="1" i="1">
                                <a:solidFill>
                                  <a:srgbClr val="FF0000"/>
                                </a:solidFill>
                                <a:latin typeface="Cambria Math" panose="02040503050406030204" pitchFamily="18" charset="0"/>
                                <a:cs typeface="Calibri" panose="020F0502020204030204" pitchFamily="34" charset="0"/>
                              </a:rPr>
                              <m:t>𝟏</m:t>
                            </m:r>
                            <m:r>
                              <a:rPr lang="en-GB" altLang="en-US" b="1" i="1">
                                <a:solidFill>
                                  <a:srgbClr val="FF0000"/>
                                </a:solidFill>
                                <a:latin typeface="Cambria Math" panose="02040503050406030204" pitchFamily="18" charset="0"/>
                                <a:cs typeface="Calibri" panose="020F0502020204030204" pitchFamily="34" charset="0"/>
                              </a:rPr>
                              <m:t>)</m:t>
                            </m:r>
                          </m:e>
                          <m:sub>
                            <m:r>
                              <a:rPr lang="en-GB" altLang="en-US" b="1" i="1">
                                <a:solidFill>
                                  <a:srgbClr val="FF0000"/>
                                </a:solidFill>
                                <a:latin typeface="Cambria Math" panose="02040503050406030204" pitchFamily="18" charset="0"/>
                                <a:cs typeface="Calibri" panose="020F0502020204030204" pitchFamily="34" charset="0"/>
                              </a:rPr>
                              <m:t>𝒛</m:t>
                            </m:r>
                            <m:r>
                              <a:rPr lang="en-GB" altLang="en-US" b="1" i="1" smtClean="0">
                                <a:solidFill>
                                  <a:srgbClr val="FF0000"/>
                                </a:solidFill>
                                <a:latin typeface="Cambria Math" panose="02040503050406030204" pitchFamily="18" charset="0"/>
                                <a:cs typeface="Calibri" panose="020F0502020204030204" pitchFamily="34" charset="0"/>
                              </a:rPr>
                              <m:t>(</m:t>
                            </m:r>
                            <m:r>
                              <a:rPr lang="en-GB" altLang="en-US" b="1" i="1" smtClean="0">
                                <a:solidFill>
                                  <a:srgbClr val="FF0000"/>
                                </a:solidFill>
                                <a:latin typeface="Cambria Math" panose="02040503050406030204" pitchFamily="18" charset="0"/>
                                <a:cs typeface="Calibri" panose="020F0502020204030204" pitchFamily="34" charset="0"/>
                              </a:rPr>
                              <m:t>𝒕𝒂𝒓𝒈𝒆𝒕</m:t>
                            </m:r>
                            <m:r>
                              <a:rPr lang="en-GB" altLang="en-US" b="1" i="1" smtClean="0">
                                <a:solidFill>
                                  <a:srgbClr val="FF0000"/>
                                </a:solidFill>
                                <a:latin typeface="Cambria Math" panose="02040503050406030204" pitchFamily="18" charset="0"/>
                                <a:cs typeface="Calibri" panose="020F0502020204030204" pitchFamily="34" charset="0"/>
                              </a:rPr>
                              <m:t>)</m:t>
                            </m:r>
                          </m:sub>
                        </m:sSub>
                        <m:r>
                          <a:rPr lang="en-GB" altLang="en-US" b="1" i="1" smtClean="0">
                            <a:solidFill>
                              <a:schemeClr val="tx1"/>
                            </a:solidFill>
                            <a:latin typeface="Cambria Math" panose="02040503050406030204" pitchFamily="18" charset="0"/>
                            <a:cs typeface="Calibri" panose="020F0502020204030204" pitchFamily="34" charset="0"/>
                          </a:rPr>
                          <m:t>=</m:t>
                        </m:r>
                        <m:sSub>
                          <m:sSubPr>
                            <m:ctrlPr>
                              <a:rPr lang="en-GB" altLang="en-US" b="1" i="1" smtClean="0">
                                <a:solidFill>
                                  <a:srgbClr val="7030A0"/>
                                </a:solidFill>
                                <a:latin typeface="Cambria Math" panose="02040503050406030204" pitchFamily="18" charset="0"/>
                                <a:cs typeface="Calibri" panose="020F0502020204030204" pitchFamily="34" charset="0"/>
                              </a:rPr>
                            </m:ctrlPr>
                          </m:sSubPr>
                          <m:e>
                            <m:r>
                              <a:rPr lang="en-GB" altLang="en-US" b="1" i="1">
                                <a:solidFill>
                                  <a:srgbClr val="7030A0"/>
                                </a:solidFill>
                                <a:latin typeface="Cambria Math" panose="02040503050406030204" pitchFamily="18" charset="0"/>
                                <a:cs typeface="Calibri" panose="020F0502020204030204" pitchFamily="34" charset="0"/>
                              </a:rPr>
                              <m:t>𝒘</m:t>
                            </m:r>
                          </m:e>
                          <m:sub>
                            <m:r>
                              <a:rPr lang="en-GB" altLang="en-US" b="1" i="1">
                                <a:solidFill>
                                  <a:srgbClr val="7030A0"/>
                                </a:solidFill>
                                <a:latin typeface="Cambria Math" panose="02040503050406030204" pitchFamily="18" charset="0"/>
                                <a:cs typeface="Calibri" panose="020F0502020204030204" pitchFamily="34" charset="0"/>
                              </a:rPr>
                              <m:t>𝒙</m:t>
                            </m:r>
                          </m:sub>
                        </m:sSub>
                        <m:r>
                          <a:rPr lang="en-GB" altLang="en-US" b="1" i="1" smtClean="0">
                            <a:solidFill>
                              <a:schemeClr val="tx1"/>
                            </a:solidFill>
                            <a:latin typeface="Cambria Math" panose="02040503050406030204" pitchFamily="18" charset="0"/>
                            <a:cs typeface="Calibri" panose="020F0502020204030204" pitchFamily="34" charset="0"/>
                          </a:rPr>
                          <m:t>[</m:t>
                        </m:r>
                        <m:d>
                          <m:dPr>
                            <m:ctrlPr>
                              <a:rPr lang="en-GB" altLang="en-US" b="1" i="1" smtClean="0">
                                <a:solidFill>
                                  <a:srgbClr val="7030A0"/>
                                </a:solidFill>
                                <a:latin typeface="Cambria Math" panose="02040503050406030204" pitchFamily="18" charset="0"/>
                                <a:cs typeface="Calibri" panose="020F0502020204030204" pitchFamily="34" charset="0"/>
                              </a:rPr>
                            </m:ctrlPr>
                          </m:dPr>
                          <m:e>
                            <m:r>
                              <a:rPr lang="en-GB" altLang="en-US" b="1" i="1">
                                <a:solidFill>
                                  <a:srgbClr val="7030A0"/>
                                </a:solidFill>
                                <a:latin typeface="Cambria Math" panose="02040503050406030204" pitchFamily="18" charset="0"/>
                                <a:cs typeface="Calibri" panose="020F0502020204030204" pitchFamily="34" charset="0"/>
                              </a:rPr>
                              <m:t>𝒏</m:t>
                            </m:r>
                            <m:r>
                              <a:rPr lang="en-GB" altLang="en-US" b="1" i="1">
                                <a:solidFill>
                                  <a:srgbClr val="7030A0"/>
                                </a:solidFill>
                                <a:latin typeface="Cambria Math" panose="02040503050406030204" pitchFamily="18" charset="0"/>
                                <a:cs typeface="Calibri" panose="020F0502020204030204" pitchFamily="34" charset="0"/>
                              </a:rPr>
                              <m:t>−</m:t>
                            </m:r>
                            <m:r>
                              <a:rPr lang="en-GB" altLang="en-US" b="1" i="1">
                                <a:solidFill>
                                  <a:srgbClr val="7030A0"/>
                                </a:solidFill>
                                <a:latin typeface="Cambria Math" panose="02040503050406030204" pitchFamily="18" charset="0"/>
                                <a:cs typeface="Calibri" panose="020F0502020204030204" pitchFamily="34" charset="0"/>
                              </a:rPr>
                              <m:t>𝟏</m:t>
                            </m:r>
                          </m:e>
                        </m:d>
                      </m:e>
                      <m:sub>
                        <m:r>
                          <a:rPr lang="en-GB" altLang="en-US" b="1" i="1" smtClean="0">
                            <a:solidFill>
                              <a:srgbClr val="7030A0"/>
                            </a:solidFill>
                            <a:latin typeface="Cambria Math" panose="02040503050406030204" pitchFamily="18" charset="0"/>
                            <a:cs typeface="Calibri" panose="020F0502020204030204" pitchFamily="34" charset="0"/>
                          </a:rPr>
                          <m:t>𝒙</m:t>
                        </m:r>
                      </m:sub>
                    </m:sSub>
                  </m:oMath>
                </a14:m>
                <a:r>
                  <a:rPr kumimoji="0" lang="en-GB" altLang="en-US" sz="1800" b="0" i="0" u="none" strike="noStrike" cap="none" normalizeH="0" baseline="0" dirty="0">
                    <a:ln>
                      <a:noFill/>
                    </a:ln>
                    <a:solidFill>
                      <a:schemeClr val="tx1"/>
                    </a:solidFill>
                    <a:effectLst/>
                    <a:latin typeface="Arial" panose="020B0604020202020204" pitchFamily="34" charset="0"/>
                  </a:rPr>
                  <a:t> </a:t>
                </a:r>
                <a14:m>
                  <m:oMath xmlns:m="http://schemas.openxmlformats.org/officeDocument/2006/math">
                    <m:sSub>
                      <m:sSubPr>
                        <m:ctrlPr>
                          <a:rPr lang="en-US" altLang="en-US" b="1" i="1">
                            <a:solidFill>
                              <a:schemeClr val="tx1"/>
                            </a:solidFill>
                            <a:latin typeface="Cambria Math" panose="02040503050406030204" pitchFamily="18" charset="0"/>
                            <a:cs typeface="Calibri" panose="020F0502020204030204" pitchFamily="34" charset="0"/>
                          </a:rPr>
                        </m:ctrlPr>
                      </m:sSubPr>
                      <m:e>
                        <m:r>
                          <a:rPr lang="en-GB" altLang="en-US" b="1" i="1">
                            <a:solidFill>
                              <a:schemeClr val="tx1"/>
                            </a:solidFill>
                            <a:latin typeface="Cambria Math" panose="02040503050406030204" pitchFamily="18" charset="0"/>
                            <a:cs typeface="Calibri" panose="020F0502020204030204" pitchFamily="34" charset="0"/>
                          </a:rPr>
                          <m:t>−</m:t>
                        </m:r>
                        <m:r>
                          <a:rPr lang="en-GB" altLang="en-US" b="1" i="1" smtClean="0">
                            <a:solidFill>
                              <a:schemeClr val="accent4">
                                <a:lumMod val="75000"/>
                              </a:schemeClr>
                            </a:solidFill>
                            <a:latin typeface="Cambria Math" panose="02040503050406030204" pitchFamily="18" charset="0"/>
                            <a:cs typeface="Calibri" panose="020F0502020204030204" pitchFamily="34" charset="0"/>
                          </a:rPr>
                          <m:t>(</m:t>
                        </m:r>
                        <m:r>
                          <a:rPr lang="en-GB" altLang="en-US" b="1" i="1" smtClean="0">
                            <a:solidFill>
                              <a:schemeClr val="accent4">
                                <a:lumMod val="75000"/>
                              </a:schemeClr>
                            </a:solidFill>
                            <a:latin typeface="Cambria Math" panose="02040503050406030204" pitchFamily="18" charset="0"/>
                            <a:cs typeface="Calibri" panose="020F0502020204030204" pitchFamily="34" charset="0"/>
                          </a:rPr>
                          <m:t>𝒏</m:t>
                        </m:r>
                        <m:r>
                          <a:rPr lang="en-GB" altLang="en-US" b="1" i="1" smtClean="0">
                            <a:solidFill>
                              <a:schemeClr val="accent4">
                                <a:lumMod val="75000"/>
                              </a:schemeClr>
                            </a:solidFill>
                            <a:latin typeface="Cambria Math" panose="02040503050406030204" pitchFamily="18" charset="0"/>
                            <a:cs typeface="Calibri" panose="020F0502020204030204" pitchFamily="34" charset="0"/>
                          </a:rPr>
                          <m:t>−</m:t>
                        </m:r>
                        <m:r>
                          <a:rPr lang="en-GB" altLang="en-US" b="1" i="1" smtClean="0">
                            <a:solidFill>
                              <a:schemeClr val="accent4">
                                <a:lumMod val="75000"/>
                              </a:schemeClr>
                            </a:solidFill>
                            <a:latin typeface="Cambria Math" panose="02040503050406030204" pitchFamily="18" charset="0"/>
                            <a:cs typeface="Calibri" panose="020F0502020204030204" pitchFamily="34" charset="0"/>
                          </a:rPr>
                          <m:t>𝟏</m:t>
                        </m:r>
                        <m:r>
                          <a:rPr lang="en-GB" altLang="en-US" b="1" i="1" smtClean="0">
                            <a:solidFill>
                              <a:schemeClr val="accent4">
                                <a:lumMod val="75000"/>
                              </a:schemeClr>
                            </a:solidFill>
                            <a:latin typeface="Cambria Math" panose="02040503050406030204" pitchFamily="18" charset="0"/>
                            <a:cs typeface="Calibri" panose="020F0502020204030204" pitchFamily="34" charset="0"/>
                          </a:rPr>
                          <m:t>)</m:t>
                        </m:r>
                      </m:e>
                      <m:sub>
                        <m:r>
                          <a:rPr lang="en-GB" altLang="en-US" b="1" i="1" smtClean="0">
                            <a:solidFill>
                              <a:schemeClr val="accent4">
                                <a:lumMod val="75000"/>
                              </a:schemeClr>
                            </a:solidFill>
                            <a:latin typeface="Cambria Math" panose="02040503050406030204" pitchFamily="18" charset="0"/>
                            <a:cs typeface="Calibri" panose="020F0502020204030204" pitchFamily="34" charset="0"/>
                          </a:rPr>
                          <m:t>𝒚</m:t>
                        </m:r>
                      </m:sub>
                    </m:sSub>
                    <m:r>
                      <a:rPr lang="en-GB" altLang="en-US" b="0" i="0" smtClean="0">
                        <a:solidFill>
                          <a:schemeClr val="tx1"/>
                        </a:solidFill>
                        <a:latin typeface="Cambria Math" panose="02040503050406030204" pitchFamily="18" charset="0"/>
                        <a:cs typeface="Calibri" panose="020F0502020204030204" pitchFamily="34" charset="0"/>
                      </a:rPr>
                      <m:t>]+</m:t>
                    </m:r>
                  </m:oMath>
                </a14:m>
                <a:r>
                  <a:rPr kumimoji="0" lang="en-GB" altLang="en-US" sz="1800" b="0" i="0" u="none" strike="noStrike" cap="none" normalizeH="0" baseline="0" dirty="0">
                    <a:ln>
                      <a:noFill/>
                    </a:ln>
                    <a:solidFill>
                      <a:schemeClr val="tx1"/>
                    </a:solidFill>
                    <a:effectLst/>
                    <a:latin typeface="Arial" panose="020B0604020202020204" pitchFamily="34" charset="0"/>
                  </a:rPr>
                  <a:t> </a:t>
                </a:r>
                <a14:m>
                  <m:oMath xmlns:m="http://schemas.openxmlformats.org/officeDocument/2006/math">
                    <m:sSub>
                      <m:sSubPr>
                        <m:ctrlPr>
                          <a:rPr lang="en-GB" altLang="en-US" b="1" i="1">
                            <a:solidFill>
                              <a:schemeClr val="tx1"/>
                            </a:solidFill>
                            <a:latin typeface="Cambria Math" panose="02040503050406030204" pitchFamily="18" charset="0"/>
                            <a:cs typeface="Calibri" panose="020F0502020204030204" pitchFamily="34" charset="0"/>
                          </a:rPr>
                        </m:ctrlPr>
                      </m:sSubPr>
                      <m:e>
                        <m:r>
                          <a:rPr lang="en-GB" altLang="en-US" b="1" i="1">
                            <a:solidFill>
                              <a:schemeClr val="tx1"/>
                            </a:solidFill>
                            <a:latin typeface="Cambria Math" panose="02040503050406030204" pitchFamily="18" charset="0"/>
                            <a:cs typeface="Calibri" panose="020F0502020204030204" pitchFamily="34" charset="0"/>
                          </a:rPr>
                          <m:t>(</m:t>
                        </m:r>
                        <m:r>
                          <a:rPr lang="en-GB" altLang="en-US" b="1" i="1">
                            <a:solidFill>
                              <a:schemeClr val="tx1"/>
                            </a:solidFill>
                            <a:latin typeface="Cambria Math" panose="02040503050406030204" pitchFamily="18" charset="0"/>
                            <a:cs typeface="Calibri" panose="020F0502020204030204" pitchFamily="34" charset="0"/>
                          </a:rPr>
                          <m:t>𝒏</m:t>
                        </m:r>
                        <m:r>
                          <a:rPr lang="en-GB" altLang="en-US" b="1" i="1">
                            <a:solidFill>
                              <a:schemeClr val="tx1"/>
                            </a:solidFill>
                            <a:latin typeface="Cambria Math" panose="02040503050406030204" pitchFamily="18" charset="0"/>
                            <a:cs typeface="Calibri" panose="020F0502020204030204" pitchFamily="34" charset="0"/>
                          </a:rPr>
                          <m:t>−</m:t>
                        </m:r>
                        <m:r>
                          <a:rPr lang="en-GB" altLang="en-US" b="1" i="1">
                            <a:solidFill>
                              <a:schemeClr val="tx1"/>
                            </a:solidFill>
                            <a:latin typeface="Cambria Math" panose="02040503050406030204" pitchFamily="18" charset="0"/>
                            <a:cs typeface="Calibri" panose="020F0502020204030204" pitchFamily="34" charset="0"/>
                          </a:rPr>
                          <m:t>𝟏</m:t>
                        </m:r>
                        <m:r>
                          <a:rPr lang="en-GB" altLang="en-US" b="1" i="1">
                            <a:solidFill>
                              <a:schemeClr val="tx1"/>
                            </a:solidFill>
                            <a:latin typeface="Cambria Math" panose="02040503050406030204" pitchFamily="18" charset="0"/>
                            <a:cs typeface="Calibri" panose="020F0502020204030204" pitchFamily="34" charset="0"/>
                          </a:rPr>
                          <m:t>)</m:t>
                        </m:r>
                      </m:e>
                      <m:sub>
                        <m:r>
                          <a:rPr lang="en-GB" altLang="en-US" b="1" i="1" smtClean="0">
                            <a:solidFill>
                              <a:schemeClr val="tx1"/>
                            </a:solidFill>
                            <a:latin typeface="Cambria Math" panose="02040503050406030204" pitchFamily="18" charset="0"/>
                            <a:cs typeface="Calibri" panose="020F0502020204030204" pitchFamily="34" charset="0"/>
                          </a:rPr>
                          <m:t>𝒚</m:t>
                        </m:r>
                      </m:sub>
                    </m:sSub>
                  </m:oMath>
                </a14:m>
                <a:r>
                  <a:rPr kumimoji="0" lang="en-GB" altLang="en-US" sz="1800" b="0" i="0" u="none" strike="noStrike" cap="none" normalizeH="0" baseline="0" dirty="0">
                    <a:ln>
                      <a:noFill/>
                    </a:ln>
                    <a:solidFill>
                      <a:schemeClr val="tx1"/>
                    </a:solidFill>
                    <a:effectLst/>
                    <a:latin typeface="Arial" panose="020B0604020202020204" pitchFamily="34" charset="0"/>
                  </a:rPr>
                  <a:t> + </a:t>
                </a:r>
                <a14:m>
                  <m:oMath xmlns:m="http://schemas.openxmlformats.org/officeDocument/2006/math">
                    <m:nary>
                      <m:naryPr>
                        <m:chr m:val="∑"/>
                        <m:ctrlPr>
                          <a:rPr lang="en-GB" altLang="en-US" b="1" i="1">
                            <a:solidFill>
                              <a:schemeClr val="tx1"/>
                            </a:solidFill>
                            <a:latin typeface="Cambria Math" panose="02040503050406030204" pitchFamily="18" charset="0"/>
                            <a:cs typeface="Calibri" panose="020F0502020204030204" pitchFamily="34" charset="0"/>
                          </a:rPr>
                        </m:ctrlPr>
                      </m:naryPr>
                      <m:sub>
                        <m:r>
                          <a:rPr lang="en-GB" altLang="en-US" b="1" i="1" smtClean="0">
                            <a:solidFill>
                              <a:schemeClr val="tx1"/>
                            </a:solidFill>
                            <a:latin typeface="Cambria Math" panose="02040503050406030204" pitchFamily="18" charset="0"/>
                            <a:cs typeface="Calibri" panose="020F0502020204030204" pitchFamily="34" charset="0"/>
                          </a:rPr>
                          <m:t>𝒋</m:t>
                        </m:r>
                        <m:r>
                          <a:rPr lang="en-GB" altLang="en-US" b="1" i="1">
                            <a:solidFill>
                              <a:schemeClr val="tx1"/>
                            </a:solidFill>
                            <a:latin typeface="Cambria Math" panose="02040503050406030204" pitchFamily="18" charset="0"/>
                            <a:cs typeface="Calibri" panose="020F0502020204030204" pitchFamily="34" charset="0"/>
                          </a:rPr>
                          <m:t>=</m:t>
                        </m:r>
                        <m:r>
                          <a:rPr lang="en-GB" altLang="en-US" b="1" i="1">
                            <a:solidFill>
                              <a:schemeClr val="tx1"/>
                            </a:solidFill>
                            <a:latin typeface="Cambria Math" panose="02040503050406030204" pitchFamily="18" charset="0"/>
                            <a:cs typeface="Calibri" panose="020F0502020204030204" pitchFamily="34" charset="0"/>
                          </a:rPr>
                          <m:t>𝟏</m:t>
                        </m:r>
                      </m:sub>
                      <m:sup>
                        <m:r>
                          <a:rPr lang="en-GB" altLang="en-US" b="1" i="1" smtClean="0">
                            <a:solidFill>
                              <a:schemeClr val="tx1"/>
                            </a:solidFill>
                            <a:latin typeface="Cambria Math" panose="02040503050406030204" pitchFamily="18" charset="0"/>
                            <a:cs typeface="Calibri" panose="020F0502020204030204" pitchFamily="34" charset="0"/>
                          </a:rPr>
                          <m:t>𝒋𝒎𝒂𝒙</m:t>
                        </m:r>
                      </m:sup>
                      <m:e>
                        <m:sSub>
                          <m:sSubPr>
                            <m:ctrlPr>
                              <a:rPr lang="en-GB" altLang="en-US" b="1" i="1" smtClean="0">
                                <a:solidFill>
                                  <a:schemeClr val="accent5">
                                    <a:lumMod val="75000"/>
                                  </a:schemeClr>
                                </a:solidFill>
                                <a:latin typeface="Cambria Math" panose="02040503050406030204" pitchFamily="18" charset="0"/>
                                <a:cs typeface="Calibri" panose="020F0502020204030204" pitchFamily="34" charset="0"/>
                              </a:rPr>
                            </m:ctrlPr>
                          </m:sSubPr>
                          <m:e>
                            <m:r>
                              <a:rPr lang="en-GB" altLang="en-US" b="1" i="1">
                                <a:solidFill>
                                  <a:schemeClr val="accent5">
                                    <a:lumMod val="75000"/>
                                  </a:schemeClr>
                                </a:solidFill>
                                <a:latin typeface="Cambria Math" panose="02040503050406030204" pitchFamily="18" charset="0"/>
                                <a:cs typeface="Calibri" panose="020F0502020204030204" pitchFamily="34" charset="0"/>
                              </a:rPr>
                              <m:t>𝒘</m:t>
                            </m:r>
                          </m:e>
                          <m:sub>
                            <m:r>
                              <a:rPr lang="en-GB" altLang="en-US" b="1" i="1" smtClean="0">
                                <a:solidFill>
                                  <a:schemeClr val="accent5">
                                    <a:lumMod val="75000"/>
                                  </a:schemeClr>
                                </a:solidFill>
                                <a:latin typeface="Cambria Math" panose="02040503050406030204" pitchFamily="18" charset="0"/>
                                <a:cs typeface="Calibri" panose="020F0502020204030204" pitchFamily="34" charset="0"/>
                              </a:rPr>
                              <m:t>𝒋</m:t>
                            </m:r>
                          </m:sub>
                        </m:sSub>
                        <m:r>
                          <a:rPr lang="en-GB" altLang="en-US" b="1" i="1">
                            <a:solidFill>
                              <a:schemeClr val="tx1"/>
                            </a:solidFill>
                            <a:latin typeface="Cambria Math" panose="02040503050406030204" pitchFamily="18" charset="0"/>
                            <a:cs typeface="Calibri" panose="020F0502020204030204" pitchFamily="34" charset="0"/>
                          </a:rPr>
                          <m:t>[</m:t>
                        </m:r>
                        <m:sSub>
                          <m:sSubPr>
                            <m:ctrlPr>
                              <a:rPr lang="en-US" altLang="en-US" b="1" i="1">
                                <a:solidFill>
                                  <a:schemeClr val="tx1"/>
                                </a:solidFill>
                                <a:latin typeface="Cambria Math" panose="02040503050406030204" pitchFamily="18" charset="0"/>
                                <a:cs typeface="Calibri" panose="020F0502020204030204" pitchFamily="34" charset="0"/>
                              </a:rPr>
                            </m:ctrlPr>
                          </m:sSubPr>
                          <m:e>
                            <m:sSub>
                              <m:sSubPr>
                                <m:ctrlPr>
                                  <a:rPr lang="en-GB" altLang="en-US" b="1" i="1" smtClean="0">
                                    <a:solidFill>
                                      <a:srgbClr val="0070C0"/>
                                    </a:solidFill>
                                    <a:latin typeface="Cambria Math" panose="02040503050406030204" pitchFamily="18" charset="0"/>
                                    <a:cs typeface="Calibri" panose="020F0502020204030204" pitchFamily="34" charset="0"/>
                                  </a:rPr>
                                </m:ctrlPr>
                              </m:sSubPr>
                              <m:e>
                                <m:r>
                                  <a:rPr lang="en-GB" altLang="en-US" b="1" i="1">
                                    <a:solidFill>
                                      <a:srgbClr val="0070C0"/>
                                    </a:solidFill>
                                    <a:latin typeface="Cambria Math" panose="02040503050406030204" pitchFamily="18" charset="0"/>
                                    <a:cs typeface="Calibri" panose="020F0502020204030204" pitchFamily="34" charset="0"/>
                                  </a:rPr>
                                  <m:t>(</m:t>
                                </m:r>
                                <m:r>
                                  <a:rPr lang="en-GB" altLang="en-US" b="1" i="1">
                                    <a:solidFill>
                                      <a:srgbClr val="0070C0"/>
                                    </a:solidFill>
                                    <a:latin typeface="Cambria Math" panose="02040503050406030204" pitchFamily="18" charset="0"/>
                                    <a:cs typeface="Calibri" panose="020F0502020204030204" pitchFamily="34" charset="0"/>
                                  </a:rPr>
                                  <m:t>𝒏</m:t>
                                </m:r>
                                <m:r>
                                  <a:rPr lang="en-GB" altLang="en-US" b="1" i="1">
                                    <a:solidFill>
                                      <a:srgbClr val="0070C0"/>
                                    </a:solidFill>
                                    <a:latin typeface="Cambria Math" panose="02040503050406030204" pitchFamily="18" charset="0"/>
                                    <a:cs typeface="Calibri" panose="020F0502020204030204" pitchFamily="34" charset="0"/>
                                  </a:rPr>
                                  <m:t>−</m:t>
                                </m:r>
                                <m:r>
                                  <a:rPr lang="en-GB" altLang="en-US" b="1" i="1">
                                    <a:solidFill>
                                      <a:srgbClr val="0070C0"/>
                                    </a:solidFill>
                                    <a:latin typeface="Cambria Math" panose="02040503050406030204" pitchFamily="18" charset="0"/>
                                    <a:cs typeface="Calibri" panose="020F0502020204030204" pitchFamily="34" charset="0"/>
                                  </a:rPr>
                                  <m:t>𝟏</m:t>
                                </m:r>
                                <m:r>
                                  <a:rPr lang="en-GB" altLang="en-US" b="1" i="1">
                                    <a:solidFill>
                                      <a:srgbClr val="0070C0"/>
                                    </a:solidFill>
                                    <a:latin typeface="Cambria Math" panose="02040503050406030204" pitchFamily="18" charset="0"/>
                                    <a:cs typeface="Calibri" panose="020F0502020204030204" pitchFamily="34" charset="0"/>
                                  </a:rPr>
                                  <m:t>)</m:t>
                                </m:r>
                              </m:e>
                              <m:sub>
                                <m:r>
                                  <a:rPr lang="en-GB" altLang="en-US" b="1" i="1" smtClean="0">
                                    <a:solidFill>
                                      <a:srgbClr val="0070C0"/>
                                    </a:solidFill>
                                    <a:latin typeface="Cambria Math" panose="02040503050406030204" pitchFamily="18" charset="0"/>
                                    <a:cs typeface="Calibri" panose="020F0502020204030204" pitchFamily="34" charset="0"/>
                                  </a:rPr>
                                  <m:t>𝒋</m:t>
                                </m:r>
                              </m:sub>
                            </m:sSub>
                            <m:r>
                              <a:rPr lang="en-GB" altLang="en-US" b="1" i="1">
                                <a:solidFill>
                                  <a:schemeClr val="tx1"/>
                                </a:solidFill>
                                <a:latin typeface="Cambria Math" panose="02040503050406030204" pitchFamily="18" charset="0"/>
                                <a:cs typeface="Calibri" panose="020F0502020204030204" pitchFamily="34" charset="0"/>
                              </a:rPr>
                              <m:t>−</m:t>
                            </m:r>
                            <m:r>
                              <a:rPr lang="en-GB" altLang="en-US" b="1" i="1" smtClean="0">
                                <a:solidFill>
                                  <a:schemeClr val="accent4">
                                    <a:lumMod val="75000"/>
                                  </a:schemeClr>
                                </a:solidFill>
                                <a:latin typeface="Cambria Math" panose="02040503050406030204" pitchFamily="18" charset="0"/>
                                <a:cs typeface="Calibri" panose="020F0502020204030204" pitchFamily="34" charset="0"/>
                              </a:rPr>
                              <m:t>(</m:t>
                            </m:r>
                            <m:r>
                              <a:rPr lang="en-GB" altLang="en-US" b="1" i="1" smtClean="0">
                                <a:solidFill>
                                  <a:schemeClr val="accent4">
                                    <a:lumMod val="75000"/>
                                  </a:schemeClr>
                                </a:solidFill>
                                <a:latin typeface="Cambria Math" panose="02040503050406030204" pitchFamily="18" charset="0"/>
                                <a:cs typeface="Calibri" panose="020F0502020204030204" pitchFamily="34" charset="0"/>
                              </a:rPr>
                              <m:t>𝒏</m:t>
                            </m:r>
                            <m:r>
                              <a:rPr lang="en-GB" altLang="en-US" b="1" i="1" smtClean="0">
                                <a:solidFill>
                                  <a:schemeClr val="accent4">
                                    <a:lumMod val="75000"/>
                                  </a:schemeClr>
                                </a:solidFill>
                                <a:latin typeface="Cambria Math" panose="02040503050406030204" pitchFamily="18" charset="0"/>
                                <a:cs typeface="Calibri" panose="020F0502020204030204" pitchFamily="34" charset="0"/>
                              </a:rPr>
                              <m:t>−</m:t>
                            </m:r>
                            <m:r>
                              <a:rPr lang="en-GB" altLang="en-US" b="1" i="1" smtClean="0">
                                <a:solidFill>
                                  <a:schemeClr val="accent4">
                                    <a:lumMod val="75000"/>
                                  </a:schemeClr>
                                </a:solidFill>
                                <a:latin typeface="Cambria Math" panose="02040503050406030204" pitchFamily="18" charset="0"/>
                                <a:cs typeface="Calibri" panose="020F0502020204030204" pitchFamily="34" charset="0"/>
                              </a:rPr>
                              <m:t>𝟏</m:t>
                            </m:r>
                            <m:r>
                              <a:rPr lang="en-GB" altLang="en-US" b="1" i="1" smtClean="0">
                                <a:solidFill>
                                  <a:schemeClr val="accent4">
                                    <a:lumMod val="75000"/>
                                  </a:schemeClr>
                                </a:solidFill>
                                <a:latin typeface="Cambria Math" panose="02040503050406030204" pitchFamily="18" charset="0"/>
                                <a:cs typeface="Calibri" panose="020F0502020204030204" pitchFamily="34" charset="0"/>
                              </a:rPr>
                              <m:t>)</m:t>
                            </m:r>
                          </m:e>
                          <m:sub>
                            <m:r>
                              <a:rPr lang="en-GB" altLang="en-US" b="1" i="1" smtClean="0">
                                <a:solidFill>
                                  <a:schemeClr val="accent4">
                                    <a:lumMod val="75000"/>
                                  </a:schemeClr>
                                </a:solidFill>
                                <a:latin typeface="Cambria Math" panose="02040503050406030204" pitchFamily="18" charset="0"/>
                                <a:cs typeface="Calibri" panose="020F0502020204030204" pitchFamily="34" charset="0"/>
                              </a:rPr>
                              <m:t>𝒚</m:t>
                            </m:r>
                          </m:sub>
                        </m:sSub>
                        <m:r>
                          <a:rPr lang="en-GB" altLang="en-US" b="1" i="1">
                            <a:solidFill>
                              <a:schemeClr val="tx1"/>
                            </a:solidFill>
                            <a:latin typeface="Cambria Math" panose="02040503050406030204" pitchFamily="18" charset="0"/>
                            <a:cs typeface="Calibri" panose="020F0502020204030204" pitchFamily="34" charset="0"/>
                          </a:rPr>
                          <m:t>]</m:t>
                        </m:r>
                      </m:e>
                    </m:nary>
                  </m:oMath>
                </a14:m>
                <a:endParaRPr lang="en-GB" altLang="en-US" dirty="0"/>
              </a:p>
              <a:p>
                <a:r>
                  <a:rPr lang="en-GB" altLang="en-US" dirty="0">
                    <a:latin typeface="Calibri" panose="020F0502020204030204" pitchFamily="34" charset="0"/>
                    <a:cs typeface="Calibri" panose="020F0502020204030204" pitchFamily="34" charset="0"/>
                  </a:rPr>
                  <a:t>							[Eq. (2) </a:t>
                </a:r>
                <a:r>
                  <a:rPr lang="en-GB" altLang="en-US" dirty="0">
                    <a:latin typeface="Calibri" panose="020F0502020204030204" pitchFamily="34" charset="0"/>
                    <a:cs typeface="Calibri" panose="020F0502020204030204" pitchFamily="34" charset="0"/>
                    <a:sym typeface="Wingdings" panose="05000000000000000000" pitchFamily="2" charset="2"/>
                  </a:rPr>
                  <a:t></a:t>
                </a:r>
                <a:r>
                  <a:rPr lang="en-GB" altLang="en-US" dirty="0">
                    <a:latin typeface="Calibri" panose="020F0502020204030204" pitchFamily="34" charset="0"/>
                    <a:cs typeface="Calibri" panose="020F0502020204030204" pitchFamily="34" charset="0"/>
                  </a:rPr>
                  <a:t>Eq. (2b)]</a:t>
                </a:r>
                <a:endParaRPr lang="en-GB" altLang="en-US" dirty="0"/>
              </a:p>
              <a:p>
                <a:pPr lvl="0"/>
                <a:r>
                  <a:rPr lang="en-US" altLang="en-US" b="1" i="1" dirty="0">
                    <a:solidFill>
                      <a:srgbClr val="7030A0"/>
                    </a:solidFill>
                    <a:latin typeface="Symbol" panose="05050102010706020507" pitchFamily="18" charset="2"/>
                    <a:cs typeface="Calibri" panose="020F0502020204030204" pitchFamily="34" charset="0"/>
                  </a:rPr>
                  <a:t>                            </a:t>
                </a:r>
                <a:r>
                  <a:rPr lang="en-US" altLang="en-US" b="1" i="1" dirty="0" err="1">
                    <a:solidFill>
                      <a:srgbClr val="7030A0"/>
                    </a:solidFill>
                    <a:latin typeface="Symbol" panose="05050102010706020507" pitchFamily="18" charset="2"/>
                    <a:cs typeface="Calibri" panose="020F0502020204030204" pitchFamily="34" charset="0"/>
                  </a:rPr>
                  <a:t>w</a:t>
                </a:r>
                <a:r>
                  <a:rPr lang="en-US" altLang="en-US" b="1" i="1" baseline="-25000" dirty="0" err="1">
                    <a:solidFill>
                      <a:srgbClr val="7030A0"/>
                    </a:solidFill>
                    <a:cs typeface="Calibri" panose="020F0502020204030204" pitchFamily="34" charset="0"/>
                  </a:rPr>
                  <a:t>x</a:t>
                </a:r>
                <a:r>
                  <a:rPr lang="en-US" altLang="en-US" b="1" i="1" dirty="0">
                    <a:cs typeface="Calibri" panose="020F0502020204030204" pitchFamily="34" charset="0"/>
                  </a:rPr>
                  <a:t> = </a:t>
                </a:r>
                <a14:m>
                  <m:oMath xmlns:m="http://schemas.openxmlformats.org/officeDocument/2006/math">
                    <m:f>
                      <m:fPr>
                        <m:ctrlPr>
                          <a:rPr lang="en-US" altLang="en-US" b="1" i="1">
                            <a:latin typeface="Cambria Math" panose="02040503050406030204" pitchFamily="18" charset="0"/>
                            <a:cs typeface="Calibri" panose="020F0502020204030204" pitchFamily="34" charset="0"/>
                          </a:rPr>
                        </m:ctrlPr>
                      </m:fPr>
                      <m:num>
                        <m:sSub>
                          <m:sSubPr>
                            <m:ctrlPr>
                              <a:rPr lang="en-US" altLang="en-US" b="1" i="1">
                                <a:latin typeface="Cambria Math" panose="02040503050406030204" pitchFamily="18" charset="0"/>
                                <a:cs typeface="Calibri" panose="020F0502020204030204" pitchFamily="34" charset="0"/>
                              </a:rPr>
                            </m:ctrlPr>
                          </m:sSubPr>
                          <m:e>
                            <m:sSub>
                              <m:sSubPr>
                                <m:ctrlPr>
                                  <a:rPr lang="en-GB" altLang="en-US" b="1" i="1" smtClean="0">
                                    <a:solidFill>
                                      <a:srgbClr val="FF0000"/>
                                    </a:solidFill>
                                    <a:latin typeface="Cambria Math" panose="02040503050406030204" pitchFamily="18" charset="0"/>
                                    <a:cs typeface="Calibri" panose="020F0502020204030204" pitchFamily="34" charset="0"/>
                                  </a:rPr>
                                </m:ctrlPr>
                              </m:sSubPr>
                              <m:e>
                                <m:r>
                                  <a:rPr lang="en-GB" altLang="en-US" b="1" i="1">
                                    <a:solidFill>
                                      <a:srgbClr val="FF0000"/>
                                    </a:solidFill>
                                    <a:latin typeface="Cambria Math" panose="02040503050406030204" pitchFamily="18" charset="0"/>
                                    <a:cs typeface="Calibri" panose="020F0502020204030204" pitchFamily="34" charset="0"/>
                                  </a:rPr>
                                  <m:t>(</m:t>
                                </m:r>
                                <m:r>
                                  <a:rPr lang="en-GB" altLang="en-US" b="1" i="1">
                                    <a:solidFill>
                                      <a:srgbClr val="FF0000"/>
                                    </a:solidFill>
                                    <a:latin typeface="Cambria Math" panose="02040503050406030204" pitchFamily="18" charset="0"/>
                                    <a:cs typeface="Calibri" panose="020F0502020204030204" pitchFamily="34" charset="0"/>
                                  </a:rPr>
                                  <m:t>𝒏</m:t>
                                </m:r>
                                <m:r>
                                  <a:rPr lang="en-GB" altLang="en-US" b="1" i="1">
                                    <a:solidFill>
                                      <a:srgbClr val="FF0000"/>
                                    </a:solidFill>
                                    <a:latin typeface="Cambria Math" panose="02040503050406030204" pitchFamily="18" charset="0"/>
                                    <a:cs typeface="Calibri" panose="020F0502020204030204" pitchFamily="34" charset="0"/>
                                  </a:rPr>
                                  <m:t>−</m:t>
                                </m:r>
                                <m:r>
                                  <a:rPr lang="en-GB" altLang="en-US" b="1" i="1">
                                    <a:solidFill>
                                      <a:srgbClr val="FF0000"/>
                                    </a:solidFill>
                                    <a:latin typeface="Cambria Math" panose="02040503050406030204" pitchFamily="18" charset="0"/>
                                    <a:cs typeface="Calibri" panose="020F0502020204030204" pitchFamily="34" charset="0"/>
                                  </a:rPr>
                                  <m:t>𝟏</m:t>
                                </m:r>
                                <m:r>
                                  <a:rPr lang="en-GB" altLang="en-US" b="1" i="1">
                                    <a:solidFill>
                                      <a:srgbClr val="FF0000"/>
                                    </a:solidFill>
                                    <a:latin typeface="Cambria Math" panose="02040503050406030204" pitchFamily="18" charset="0"/>
                                    <a:cs typeface="Calibri" panose="020F0502020204030204" pitchFamily="34" charset="0"/>
                                  </a:rPr>
                                  <m:t>)</m:t>
                                </m:r>
                              </m:e>
                              <m:sub>
                                <m:r>
                                  <a:rPr lang="en-GB" altLang="en-US" b="1" i="1">
                                    <a:solidFill>
                                      <a:srgbClr val="FF0000"/>
                                    </a:solidFill>
                                    <a:latin typeface="Cambria Math" panose="02040503050406030204" pitchFamily="18" charset="0"/>
                                    <a:cs typeface="Calibri" panose="020F0502020204030204" pitchFamily="34" charset="0"/>
                                  </a:rPr>
                                  <m:t>𝒛</m:t>
                                </m:r>
                              </m:sub>
                            </m:sSub>
                            <m:r>
                              <a:rPr lang="en-GB" altLang="en-US" b="1" i="1">
                                <a:latin typeface="Cambria Math" panose="02040503050406030204" pitchFamily="18" charset="0"/>
                                <a:cs typeface="Calibri" panose="020F0502020204030204" pitchFamily="34" charset="0"/>
                              </a:rPr>
                              <m:t>−</m:t>
                            </m:r>
                            <m:r>
                              <a:rPr lang="en-GB" altLang="en-US" b="1" i="1" smtClean="0">
                                <a:latin typeface="Cambria Math" panose="02040503050406030204" pitchFamily="18" charset="0"/>
                                <a:cs typeface="Calibri" panose="020F0502020204030204" pitchFamily="34" charset="0"/>
                              </a:rPr>
                              <m:t> </m:t>
                            </m:r>
                            <m:r>
                              <a:rPr lang="en-GB" altLang="en-US" b="1" i="1" smtClean="0">
                                <a:solidFill>
                                  <a:schemeClr val="accent4">
                                    <a:lumMod val="75000"/>
                                  </a:schemeClr>
                                </a:solidFill>
                                <a:latin typeface="Cambria Math" panose="02040503050406030204" pitchFamily="18" charset="0"/>
                                <a:cs typeface="Calibri" panose="020F0502020204030204" pitchFamily="34" charset="0"/>
                              </a:rPr>
                              <m:t>(</m:t>
                            </m:r>
                            <m:r>
                              <a:rPr lang="en-GB" altLang="en-US" b="1" i="1" smtClean="0">
                                <a:solidFill>
                                  <a:schemeClr val="accent4">
                                    <a:lumMod val="75000"/>
                                  </a:schemeClr>
                                </a:solidFill>
                                <a:latin typeface="Cambria Math" panose="02040503050406030204" pitchFamily="18" charset="0"/>
                                <a:cs typeface="Calibri" panose="020F0502020204030204" pitchFamily="34" charset="0"/>
                              </a:rPr>
                              <m:t>𝒏</m:t>
                            </m:r>
                            <m:r>
                              <a:rPr lang="en-GB" altLang="en-US" b="1" i="1" smtClean="0">
                                <a:solidFill>
                                  <a:schemeClr val="accent4">
                                    <a:lumMod val="75000"/>
                                  </a:schemeClr>
                                </a:solidFill>
                                <a:latin typeface="Cambria Math" panose="02040503050406030204" pitchFamily="18" charset="0"/>
                                <a:cs typeface="Calibri" panose="020F0502020204030204" pitchFamily="34" charset="0"/>
                              </a:rPr>
                              <m:t>−</m:t>
                            </m:r>
                            <m:r>
                              <a:rPr lang="en-GB" altLang="en-US" b="1" i="1" smtClean="0">
                                <a:solidFill>
                                  <a:schemeClr val="accent4">
                                    <a:lumMod val="75000"/>
                                  </a:schemeClr>
                                </a:solidFill>
                                <a:latin typeface="Cambria Math" panose="02040503050406030204" pitchFamily="18" charset="0"/>
                                <a:cs typeface="Calibri" panose="020F0502020204030204" pitchFamily="34" charset="0"/>
                              </a:rPr>
                              <m:t>𝟏</m:t>
                            </m:r>
                            <m:r>
                              <a:rPr lang="en-GB" altLang="en-US" b="1" i="1" smtClean="0">
                                <a:solidFill>
                                  <a:schemeClr val="accent4">
                                    <a:lumMod val="75000"/>
                                  </a:schemeClr>
                                </a:solidFill>
                                <a:latin typeface="Cambria Math" panose="02040503050406030204" pitchFamily="18" charset="0"/>
                                <a:cs typeface="Calibri" panose="020F0502020204030204" pitchFamily="34" charset="0"/>
                              </a:rPr>
                              <m:t>)</m:t>
                            </m:r>
                          </m:e>
                          <m:sub>
                            <m:r>
                              <a:rPr lang="en-GB" altLang="en-US" b="1" i="1" smtClean="0">
                                <a:solidFill>
                                  <a:schemeClr val="accent4">
                                    <a:lumMod val="75000"/>
                                  </a:schemeClr>
                                </a:solidFill>
                                <a:latin typeface="Cambria Math" panose="02040503050406030204" pitchFamily="18" charset="0"/>
                                <a:cs typeface="Calibri" panose="020F0502020204030204" pitchFamily="34" charset="0"/>
                              </a:rPr>
                              <m:t>𝒚</m:t>
                            </m:r>
                          </m:sub>
                        </m:sSub>
                        <m:r>
                          <a:rPr lang="en-GB" altLang="en-US" b="1" i="1">
                            <a:latin typeface="Cambria Math" panose="02040503050406030204" pitchFamily="18" charset="0"/>
                            <a:cs typeface="Calibri" panose="020F0502020204030204" pitchFamily="34" charset="0"/>
                          </a:rPr>
                          <m:t>+</m:t>
                        </m:r>
                        <m:nary>
                          <m:naryPr>
                            <m:chr m:val="∑"/>
                            <m:ctrlPr>
                              <a:rPr lang="en-GB" altLang="en-US" b="1" i="1">
                                <a:latin typeface="Cambria Math" panose="02040503050406030204" pitchFamily="18" charset="0"/>
                                <a:cs typeface="Calibri" panose="020F0502020204030204" pitchFamily="34" charset="0"/>
                              </a:rPr>
                            </m:ctrlPr>
                          </m:naryPr>
                          <m:sub>
                            <m:r>
                              <m:rPr>
                                <m:brk m:alnAt="23"/>
                              </m:rPr>
                              <a:rPr lang="en-GB" altLang="en-US" b="1" i="1">
                                <a:latin typeface="Cambria Math" panose="02040503050406030204" pitchFamily="18" charset="0"/>
                                <a:cs typeface="Calibri" panose="020F0502020204030204" pitchFamily="34" charset="0"/>
                              </a:rPr>
                              <m:t>𝒋</m:t>
                            </m:r>
                            <m:r>
                              <a:rPr lang="en-GB" altLang="en-US" b="1" i="1">
                                <a:latin typeface="Cambria Math" panose="02040503050406030204" pitchFamily="18" charset="0"/>
                                <a:cs typeface="Calibri" panose="020F0502020204030204" pitchFamily="34" charset="0"/>
                              </a:rPr>
                              <m:t>=</m:t>
                            </m:r>
                            <m:r>
                              <a:rPr lang="en-GB" altLang="en-US" b="1" i="1">
                                <a:latin typeface="Cambria Math" panose="02040503050406030204" pitchFamily="18" charset="0"/>
                                <a:cs typeface="Calibri" panose="020F0502020204030204" pitchFamily="34" charset="0"/>
                              </a:rPr>
                              <m:t>𝟏</m:t>
                            </m:r>
                          </m:sub>
                          <m:sup>
                            <m:r>
                              <a:rPr lang="en-GB" altLang="en-US" b="1" i="1" smtClean="0">
                                <a:latin typeface="Cambria Math" panose="02040503050406030204" pitchFamily="18" charset="0"/>
                                <a:cs typeface="Calibri" panose="020F0502020204030204" pitchFamily="34" charset="0"/>
                              </a:rPr>
                              <m:t>𝒋𝒎𝒂𝒙</m:t>
                            </m:r>
                          </m:sup>
                          <m:e>
                            <m:sSub>
                              <m:sSubPr>
                                <m:ctrlPr>
                                  <a:rPr lang="en-GB" altLang="en-US" b="1" i="1" smtClean="0">
                                    <a:solidFill>
                                      <a:schemeClr val="accent5">
                                        <a:lumMod val="75000"/>
                                      </a:schemeClr>
                                    </a:solidFill>
                                    <a:latin typeface="Cambria Math" panose="02040503050406030204" pitchFamily="18" charset="0"/>
                                    <a:cs typeface="Calibri" panose="020F0502020204030204" pitchFamily="34" charset="0"/>
                                  </a:rPr>
                                </m:ctrlPr>
                              </m:sSubPr>
                              <m:e>
                                <m:r>
                                  <a:rPr lang="en-GB" altLang="en-US" b="1" i="1">
                                    <a:solidFill>
                                      <a:schemeClr val="accent5">
                                        <a:lumMod val="75000"/>
                                      </a:schemeClr>
                                    </a:solidFill>
                                    <a:latin typeface="Cambria Math" panose="02040503050406030204" pitchFamily="18" charset="0"/>
                                    <a:cs typeface="Calibri" panose="020F0502020204030204" pitchFamily="34" charset="0"/>
                                  </a:rPr>
                                  <m:t>𝒘</m:t>
                                </m:r>
                              </m:e>
                              <m:sub>
                                <m:r>
                                  <a:rPr lang="en-GB" altLang="en-US" b="1" i="1">
                                    <a:solidFill>
                                      <a:schemeClr val="accent5">
                                        <a:lumMod val="75000"/>
                                      </a:schemeClr>
                                    </a:solidFill>
                                    <a:latin typeface="Cambria Math" panose="02040503050406030204" pitchFamily="18" charset="0"/>
                                    <a:cs typeface="Calibri" panose="020F0502020204030204" pitchFamily="34" charset="0"/>
                                  </a:rPr>
                                  <m:t>𝒋</m:t>
                                </m:r>
                              </m:sub>
                            </m:sSub>
                            <m:r>
                              <a:rPr lang="en-GB" altLang="en-US" b="1" i="1">
                                <a:latin typeface="Cambria Math" panose="02040503050406030204" pitchFamily="18" charset="0"/>
                                <a:cs typeface="Calibri" panose="020F0502020204030204" pitchFamily="34" charset="0"/>
                              </a:rPr>
                              <m:t>[</m:t>
                            </m:r>
                            <m:sSub>
                              <m:sSubPr>
                                <m:ctrlPr>
                                  <a:rPr lang="en-US" altLang="en-US" b="1" i="1">
                                    <a:latin typeface="Cambria Math" panose="02040503050406030204" pitchFamily="18" charset="0"/>
                                    <a:cs typeface="Calibri" panose="020F0502020204030204" pitchFamily="34" charset="0"/>
                                  </a:rPr>
                                </m:ctrlPr>
                              </m:sSubPr>
                              <m:e>
                                <m:sSub>
                                  <m:sSubPr>
                                    <m:ctrlPr>
                                      <a:rPr lang="en-GB" altLang="en-US" b="1" i="1" smtClean="0">
                                        <a:solidFill>
                                          <a:schemeClr val="accent4">
                                            <a:lumMod val="75000"/>
                                          </a:schemeClr>
                                        </a:solidFill>
                                        <a:latin typeface="Cambria Math" panose="02040503050406030204" pitchFamily="18" charset="0"/>
                                        <a:cs typeface="Calibri" panose="020F0502020204030204" pitchFamily="34" charset="0"/>
                                      </a:rPr>
                                    </m:ctrlPr>
                                  </m:sSubPr>
                                  <m:e>
                                    <m:r>
                                      <a:rPr lang="en-GB" altLang="en-US" b="1" i="1" smtClean="0">
                                        <a:solidFill>
                                          <a:schemeClr val="accent4">
                                            <a:lumMod val="75000"/>
                                          </a:schemeClr>
                                        </a:solidFill>
                                        <a:latin typeface="Cambria Math" panose="02040503050406030204" pitchFamily="18" charset="0"/>
                                        <a:cs typeface="Calibri" panose="020F0502020204030204" pitchFamily="34" charset="0"/>
                                      </a:rPr>
                                      <m:t>(</m:t>
                                    </m:r>
                                    <m:r>
                                      <a:rPr lang="en-GB" altLang="en-US" b="1" i="1" smtClean="0">
                                        <a:solidFill>
                                          <a:schemeClr val="accent4">
                                            <a:lumMod val="75000"/>
                                          </a:schemeClr>
                                        </a:solidFill>
                                        <a:latin typeface="Cambria Math" panose="02040503050406030204" pitchFamily="18" charset="0"/>
                                        <a:cs typeface="Calibri" panose="020F0502020204030204" pitchFamily="34" charset="0"/>
                                      </a:rPr>
                                      <m:t>𝒏</m:t>
                                    </m:r>
                                    <m:r>
                                      <a:rPr lang="en-GB" altLang="en-US" b="1" i="1" smtClean="0">
                                        <a:solidFill>
                                          <a:schemeClr val="accent4">
                                            <a:lumMod val="75000"/>
                                          </a:schemeClr>
                                        </a:solidFill>
                                        <a:latin typeface="Cambria Math" panose="02040503050406030204" pitchFamily="18" charset="0"/>
                                        <a:cs typeface="Calibri" panose="020F0502020204030204" pitchFamily="34" charset="0"/>
                                      </a:rPr>
                                      <m:t>−</m:t>
                                    </m:r>
                                    <m:r>
                                      <a:rPr lang="en-GB" altLang="en-US" b="1" i="1" smtClean="0">
                                        <a:solidFill>
                                          <a:schemeClr val="accent4">
                                            <a:lumMod val="75000"/>
                                          </a:schemeClr>
                                        </a:solidFill>
                                        <a:latin typeface="Cambria Math" panose="02040503050406030204" pitchFamily="18" charset="0"/>
                                        <a:cs typeface="Calibri" panose="020F0502020204030204" pitchFamily="34" charset="0"/>
                                      </a:rPr>
                                      <m:t>𝟏</m:t>
                                    </m:r>
                                    <m:r>
                                      <a:rPr lang="en-GB" altLang="en-US" b="1" i="1" smtClean="0">
                                        <a:solidFill>
                                          <a:schemeClr val="accent4">
                                            <a:lumMod val="75000"/>
                                          </a:schemeClr>
                                        </a:solidFill>
                                        <a:latin typeface="Cambria Math" panose="02040503050406030204" pitchFamily="18" charset="0"/>
                                        <a:cs typeface="Calibri" panose="020F0502020204030204" pitchFamily="34" charset="0"/>
                                      </a:rPr>
                                      <m:t>)</m:t>
                                    </m:r>
                                  </m:e>
                                  <m:sub>
                                    <m:r>
                                      <a:rPr lang="en-GB" altLang="en-US" b="1" i="1">
                                        <a:solidFill>
                                          <a:schemeClr val="accent4">
                                            <a:lumMod val="75000"/>
                                          </a:schemeClr>
                                        </a:solidFill>
                                        <a:latin typeface="Cambria Math" panose="02040503050406030204" pitchFamily="18" charset="0"/>
                                        <a:cs typeface="Calibri" panose="020F0502020204030204" pitchFamily="34" charset="0"/>
                                      </a:rPr>
                                      <m:t>𝒚</m:t>
                                    </m:r>
                                  </m:sub>
                                </m:sSub>
                                <m:r>
                                  <a:rPr lang="en-GB" altLang="en-US" b="1" i="1" smtClean="0">
                                    <a:latin typeface="Cambria Math" panose="02040503050406030204" pitchFamily="18" charset="0"/>
                                    <a:cs typeface="Calibri" panose="020F0502020204030204" pitchFamily="34" charset="0"/>
                                  </a:rPr>
                                  <m:t> </m:t>
                                </m:r>
                                <m:r>
                                  <a:rPr lang="en-GB" altLang="en-US" b="1" i="1">
                                    <a:latin typeface="Cambria Math" panose="02040503050406030204" pitchFamily="18" charset="0"/>
                                    <a:cs typeface="Calibri" panose="020F0502020204030204" pitchFamily="34" charset="0"/>
                                  </a:rPr>
                                  <m:t>−</m:t>
                                </m:r>
                                <m:r>
                                  <a:rPr lang="en-GB" altLang="en-US" b="1" i="1" smtClean="0">
                                    <a:latin typeface="Cambria Math" panose="02040503050406030204" pitchFamily="18" charset="0"/>
                                    <a:cs typeface="Calibri" panose="020F0502020204030204" pitchFamily="34" charset="0"/>
                                  </a:rPr>
                                  <m:t> </m:t>
                                </m:r>
                                <m:r>
                                  <a:rPr lang="en-GB" altLang="en-US" b="1" i="1" smtClean="0">
                                    <a:solidFill>
                                      <a:schemeClr val="accent5">
                                        <a:lumMod val="75000"/>
                                      </a:schemeClr>
                                    </a:solidFill>
                                    <a:latin typeface="Cambria Math" panose="02040503050406030204" pitchFamily="18" charset="0"/>
                                    <a:cs typeface="Calibri" panose="020F0502020204030204" pitchFamily="34" charset="0"/>
                                  </a:rPr>
                                  <m:t>(</m:t>
                                </m:r>
                                <m:r>
                                  <a:rPr lang="en-GB" altLang="en-US" b="1" i="1" smtClean="0">
                                    <a:solidFill>
                                      <a:schemeClr val="accent5">
                                        <a:lumMod val="75000"/>
                                      </a:schemeClr>
                                    </a:solidFill>
                                    <a:latin typeface="Cambria Math" panose="02040503050406030204" pitchFamily="18" charset="0"/>
                                    <a:cs typeface="Calibri" panose="020F0502020204030204" pitchFamily="34" charset="0"/>
                                  </a:rPr>
                                  <m:t>𝒏</m:t>
                                </m:r>
                                <m:r>
                                  <a:rPr lang="en-GB" altLang="en-US" b="1" i="1" smtClean="0">
                                    <a:solidFill>
                                      <a:schemeClr val="accent5">
                                        <a:lumMod val="75000"/>
                                      </a:schemeClr>
                                    </a:solidFill>
                                    <a:latin typeface="Cambria Math" panose="02040503050406030204" pitchFamily="18" charset="0"/>
                                    <a:cs typeface="Calibri" panose="020F0502020204030204" pitchFamily="34" charset="0"/>
                                  </a:rPr>
                                  <m:t>−</m:t>
                                </m:r>
                                <m:r>
                                  <a:rPr lang="en-GB" altLang="en-US" b="1" i="1" smtClean="0">
                                    <a:solidFill>
                                      <a:schemeClr val="accent5">
                                        <a:lumMod val="75000"/>
                                      </a:schemeClr>
                                    </a:solidFill>
                                    <a:latin typeface="Cambria Math" panose="02040503050406030204" pitchFamily="18" charset="0"/>
                                    <a:cs typeface="Calibri" panose="020F0502020204030204" pitchFamily="34" charset="0"/>
                                  </a:rPr>
                                  <m:t>𝟏</m:t>
                                </m:r>
                                <m:r>
                                  <a:rPr lang="en-GB" altLang="en-US" b="1" i="1" smtClean="0">
                                    <a:solidFill>
                                      <a:schemeClr val="accent5">
                                        <a:lumMod val="75000"/>
                                      </a:schemeClr>
                                    </a:solidFill>
                                    <a:latin typeface="Cambria Math" panose="02040503050406030204" pitchFamily="18" charset="0"/>
                                    <a:cs typeface="Calibri" panose="020F0502020204030204" pitchFamily="34" charset="0"/>
                                  </a:rPr>
                                  <m:t>)</m:t>
                                </m:r>
                              </m:e>
                              <m:sub>
                                <m:r>
                                  <a:rPr lang="en-GB" altLang="en-US" b="1" i="1" smtClean="0">
                                    <a:solidFill>
                                      <a:srgbClr val="0070C0"/>
                                    </a:solidFill>
                                    <a:latin typeface="Cambria Math" panose="02040503050406030204" pitchFamily="18" charset="0"/>
                                    <a:cs typeface="Calibri" panose="020F0502020204030204" pitchFamily="34" charset="0"/>
                                  </a:rPr>
                                  <m:t>𝒋</m:t>
                                </m:r>
                              </m:sub>
                            </m:sSub>
                            <m:r>
                              <a:rPr lang="en-GB" altLang="en-US" b="1" i="1">
                                <a:latin typeface="Cambria Math" panose="02040503050406030204" pitchFamily="18" charset="0"/>
                                <a:cs typeface="Calibri" panose="020F0502020204030204" pitchFamily="34" charset="0"/>
                              </a:rPr>
                              <m:t>]</m:t>
                            </m:r>
                          </m:e>
                        </m:nary>
                      </m:num>
                      <m:den>
                        <m:sSub>
                          <m:sSubPr>
                            <m:ctrlPr>
                              <a:rPr lang="en-US" altLang="en-US" b="1" i="1">
                                <a:latin typeface="Cambria Math" panose="02040503050406030204" pitchFamily="18" charset="0"/>
                                <a:cs typeface="Calibri" panose="020F0502020204030204" pitchFamily="34" charset="0"/>
                              </a:rPr>
                            </m:ctrlPr>
                          </m:sSubPr>
                          <m:e>
                            <m:r>
                              <a:rPr lang="en-GB" altLang="en-US" b="1" i="1" smtClean="0">
                                <a:solidFill>
                                  <a:srgbClr val="7030A0"/>
                                </a:solidFill>
                                <a:latin typeface="Cambria Math" panose="02040503050406030204" pitchFamily="18" charset="0"/>
                                <a:cs typeface="Calibri" panose="020F0502020204030204" pitchFamily="34" charset="0"/>
                              </a:rPr>
                              <m:t> </m:t>
                            </m:r>
                            <m:sSub>
                              <m:sSubPr>
                                <m:ctrlPr>
                                  <a:rPr lang="en-GB" altLang="en-US" b="1" i="1">
                                    <a:solidFill>
                                      <a:srgbClr val="7030A0"/>
                                    </a:solidFill>
                                    <a:latin typeface="Cambria Math" panose="02040503050406030204" pitchFamily="18" charset="0"/>
                                    <a:cs typeface="Calibri" panose="020F0502020204030204" pitchFamily="34" charset="0"/>
                                  </a:rPr>
                                </m:ctrlPr>
                              </m:sSubPr>
                              <m:e>
                                <m:d>
                                  <m:dPr>
                                    <m:ctrlPr>
                                      <a:rPr lang="en-GB" altLang="en-US" b="1" i="1">
                                        <a:solidFill>
                                          <a:srgbClr val="7030A0"/>
                                        </a:solidFill>
                                        <a:latin typeface="Cambria Math" panose="02040503050406030204" pitchFamily="18" charset="0"/>
                                        <a:cs typeface="Calibri" panose="020F0502020204030204" pitchFamily="34" charset="0"/>
                                      </a:rPr>
                                    </m:ctrlPr>
                                  </m:dPr>
                                  <m:e>
                                    <m:r>
                                      <a:rPr lang="en-GB" altLang="en-US" b="1" i="1">
                                        <a:solidFill>
                                          <a:srgbClr val="7030A0"/>
                                        </a:solidFill>
                                        <a:latin typeface="Cambria Math" panose="02040503050406030204" pitchFamily="18" charset="0"/>
                                        <a:cs typeface="Calibri" panose="020F0502020204030204" pitchFamily="34" charset="0"/>
                                      </a:rPr>
                                      <m:t>𝒏</m:t>
                                    </m:r>
                                    <m:r>
                                      <a:rPr lang="en-GB" altLang="en-US" b="1" i="1">
                                        <a:solidFill>
                                          <a:srgbClr val="7030A0"/>
                                        </a:solidFill>
                                        <a:latin typeface="Cambria Math" panose="02040503050406030204" pitchFamily="18" charset="0"/>
                                        <a:cs typeface="Calibri" panose="020F0502020204030204" pitchFamily="34" charset="0"/>
                                      </a:rPr>
                                      <m:t>−</m:t>
                                    </m:r>
                                    <m:r>
                                      <a:rPr lang="en-GB" altLang="en-US" b="1" i="1">
                                        <a:solidFill>
                                          <a:srgbClr val="7030A0"/>
                                        </a:solidFill>
                                        <a:latin typeface="Cambria Math" panose="02040503050406030204" pitchFamily="18" charset="0"/>
                                        <a:cs typeface="Calibri" panose="020F0502020204030204" pitchFamily="34" charset="0"/>
                                      </a:rPr>
                                      <m:t>𝟏</m:t>
                                    </m:r>
                                  </m:e>
                                </m:d>
                              </m:e>
                              <m:sub>
                                <m:r>
                                  <a:rPr lang="en-GB" altLang="en-US" b="1" i="1" smtClean="0">
                                    <a:solidFill>
                                      <a:srgbClr val="7030A0"/>
                                    </a:solidFill>
                                    <a:latin typeface="Cambria Math" panose="02040503050406030204" pitchFamily="18" charset="0"/>
                                    <a:cs typeface="Calibri" panose="020F0502020204030204" pitchFamily="34" charset="0"/>
                                  </a:rPr>
                                  <m:t>𝒙</m:t>
                                </m:r>
                              </m:sub>
                            </m:sSub>
                            <m:r>
                              <a:rPr lang="en-GB" altLang="en-US" b="1" i="1" smtClean="0">
                                <a:latin typeface="Cambria Math" panose="02040503050406030204" pitchFamily="18" charset="0"/>
                                <a:cs typeface="Calibri" panose="020F0502020204030204" pitchFamily="34" charset="0"/>
                              </a:rPr>
                              <m:t> </m:t>
                            </m:r>
                            <m:r>
                              <a:rPr lang="en-GB" altLang="en-US" b="1" i="1">
                                <a:latin typeface="Cambria Math" panose="02040503050406030204" pitchFamily="18" charset="0"/>
                                <a:cs typeface="Calibri" panose="020F0502020204030204" pitchFamily="34" charset="0"/>
                              </a:rPr>
                              <m:t>−</m:t>
                            </m:r>
                            <m:r>
                              <a:rPr lang="en-GB" altLang="en-US" b="1" i="1" smtClean="0">
                                <a:latin typeface="Cambria Math" panose="02040503050406030204" pitchFamily="18" charset="0"/>
                                <a:cs typeface="Calibri" panose="020F0502020204030204" pitchFamily="34" charset="0"/>
                              </a:rPr>
                              <m:t> </m:t>
                            </m:r>
                            <m:r>
                              <a:rPr lang="en-GB" altLang="en-US" b="1" i="1" smtClean="0">
                                <a:solidFill>
                                  <a:schemeClr val="accent4">
                                    <a:lumMod val="75000"/>
                                  </a:schemeClr>
                                </a:solidFill>
                                <a:latin typeface="Cambria Math" panose="02040503050406030204" pitchFamily="18" charset="0"/>
                                <a:cs typeface="Calibri" panose="020F0502020204030204" pitchFamily="34" charset="0"/>
                              </a:rPr>
                              <m:t>(</m:t>
                            </m:r>
                            <m:r>
                              <a:rPr lang="en-GB" altLang="en-US" b="1" i="1" smtClean="0">
                                <a:solidFill>
                                  <a:schemeClr val="accent4">
                                    <a:lumMod val="75000"/>
                                  </a:schemeClr>
                                </a:solidFill>
                                <a:latin typeface="Cambria Math" panose="02040503050406030204" pitchFamily="18" charset="0"/>
                                <a:cs typeface="Calibri" panose="020F0502020204030204" pitchFamily="34" charset="0"/>
                              </a:rPr>
                              <m:t>𝒏</m:t>
                            </m:r>
                            <m:r>
                              <a:rPr lang="en-GB" altLang="en-US" b="1" i="1" smtClean="0">
                                <a:solidFill>
                                  <a:schemeClr val="accent4">
                                    <a:lumMod val="75000"/>
                                  </a:schemeClr>
                                </a:solidFill>
                                <a:latin typeface="Cambria Math" panose="02040503050406030204" pitchFamily="18" charset="0"/>
                                <a:cs typeface="Calibri" panose="020F0502020204030204" pitchFamily="34" charset="0"/>
                              </a:rPr>
                              <m:t>−</m:t>
                            </m:r>
                            <m:r>
                              <a:rPr lang="en-GB" altLang="en-US" b="1" i="1" smtClean="0">
                                <a:solidFill>
                                  <a:schemeClr val="accent4">
                                    <a:lumMod val="75000"/>
                                  </a:schemeClr>
                                </a:solidFill>
                                <a:latin typeface="Cambria Math" panose="02040503050406030204" pitchFamily="18" charset="0"/>
                                <a:cs typeface="Calibri" panose="020F0502020204030204" pitchFamily="34" charset="0"/>
                              </a:rPr>
                              <m:t>𝟏</m:t>
                            </m:r>
                            <m:r>
                              <a:rPr lang="en-GB" altLang="en-US" b="1" i="1" smtClean="0">
                                <a:solidFill>
                                  <a:schemeClr val="accent4">
                                    <a:lumMod val="75000"/>
                                  </a:schemeClr>
                                </a:solidFill>
                                <a:latin typeface="Cambria Math" panose="02040503050406030204" pitchFamily="18" charset="0"/>
                                <a:cs typeface="Calibri" panose="020F0502020204030204" pitchFamily="34" charset="0"/>
                              </a:rPr>
                              <m:t>)</m:t>
                            </m:r>
                          </m:e>
                          <m:sub>
                            <m:r>
                              <a:rPr lang="en-GB" altLang="en-US" b="1" i="1" smtClean="0">
                                <a:solidFill>
                                  <a:schemeClr val="accent4">
                                    <a:lumMod val="75000"/>
                                  </a:schemeClr>
                                </a:solidFill>
                                <a:latin typeface="Cambria Math" panose="02040503050406030204" pitchFamily="18" charset="0"/>
                                <a:cs typeface="Calibri" panose="020F0502020204030204" pitchFamily="34" charset="0"/>
                              </a:rPr>
                              <m:t>𝒚</m:t>
                            </m:r>
                          </m:sub>
                        </m:sSub>
                      </m:den>
                    </m:f>
                  </m:oMath>
                </a14:m>
                <a:r>
                  <a:rPr kumimoji="0" lang="en-GB" altLang="en-US" sz="1800" b="0" i="0" u="none" strike="noStrike" cap="none" normalizeH="0" baseline="0" dirty="0">
                    <a:ln>
                      <a:noFill/>
                    </a:ln>
                    <a:solidFill>
                      <a:schemeClr val="tx1"/>
                    </a:solidFill>
                    <a:effectLst/>
                    <a:latin typeface="Arial" panose="020B0604020202020204" pitchFamily="34" charset="0"/>
                  </a:rPr>
                  <a:t>  	</a:t>
                </a:r>
                <a:r>
                  <a:rPr kumimoji="0" lang="en-GB" altLang="en-US"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[Eq. </a:t>
                </a:r>
                <a:r>
                  <a:rPr lang="en-GB" altLang="en-US" dirty="0">
                    <a:latin typeface="Calibri" panose="020F0502020204030204" pitchFamily="34" charset="0"/>
                    <a:cs typeface="Calibri" panose="020F0502020204030204" pitchFamily="34" charset="0"/>
                  </a:rPr>
                  <a:t>(3) </a:t>
                </a:r>
                <a:r>
                  <a:rPr lang="en-GB" altLang="en-US" dirty="0">
                    <a:latin typeface="Calibri" panose="020F0502020204030204" pitchFamily="34" charset="0"/>
                    <a:cs typeface="Calibri" panose="020F0502020204030204" pitchFamily="34" charset="0"/>
                    <a:sym typeface="Wingdings" panose="05000000000000000000" pitchFamily="2" charset="2"/>
                  </a:rPr>
                  <a:t></a:t>
                </a:r>
                <a:r>
                  <a:rPr lang="en-GB" altLang="en-US" dirty="0">
                    <a:latin typeface="Calibri" panose="020F0502020204030204" pitchFamily="34" charset="0"/>
                    <a:cs typeface="Calibri" panose="020F0502020204030204" pitchFamily="34" charset="0"/>
                  </a:rPr>
                  <a:t> </a:t>
                </a:r>
                <a:r>
                  <a:rPr kumimoji="0" lang="en-GB" altLang="en-US" sz="1800" b="0" i="0" u="none" strike="noStrike" cap="none" normalizeH="0" baseline="0" dirty="0">
                    <a:ln>
                      <a:noFill/>
                    </a:ln>
                    <a:solidFill>
                      <a:schemeClr val="tx1"/>
                    </a:solidFill>
                    <a:effectLst/>
                    <a:latin typeface="Calibri" panose="020F0502020204030204" pitchFamily="34" charset="0"/>
                    <a:cs typeface="Calibri" panose="020F0502020204030204" pitchFamily="34" charset="0"/>
                  </a:rPr>
                  <a:t>Eq. (3b)]</a:t>
                </a:r>
              </a:p>
            </p:txBody>
          </p:sp>
        </mc:Choice>
        <mc:Fallback>
          <p:sp>
            <p:nvSpPr>
              <p:cNvPr id="17" name="Rectangle 1">
                <a:extLst>
                  <a:ext uri="{FF2B5EF4-FFF2-40B4-BE49-F238E27FC236}">
                    <a16:creationId xmlns:a16="http://schemas.microsoft.com/office/drawing/2014/main" id="{36CC80E3-F934-4B90-8683-AA525F65F50E}"/>
                  </a:ext>
                </a:extLst>
              </p:cNvPr>
              <p:cNvSpPr>
                <a:spLocks noRot="1" noChangeAspect="1" noMove="1" noResize="1" noEditPoints="1" noAdjustHandles="1" noChangeArrowheads="1" noChangeShapeType="1" noTextEdit="1"/>
              </p:cNvSpPr>
              <p:nvPr/>
            </p:nvSpPr>
            <p:spPr bwMode="auto">
              <a:xfrm>
                <a:off x="53366" y="3942228"/>
                <a:ext cx="8882254" cy="2624436"/>
              </a:xfrm>
              <a:prstGeom prst="rect">
                <a:avLst/>
              </a:prstGeom>
              <a:blipFill>
                <a:blip r:embed="rId6"/>
                <a:stretch>
                  <a:fillRect l="-755" t="-930"/>
                </a:stretch>
              </a:blipFill>
              <a:ln>
                <a:noFill/>
              </a:ln>
              <a:effectLst/>
              <a:extLst/>
            </p:spPr>
            <p:txBody>
              <a:bodyPr/>
              <a:lstStyle/>
              <a:p>
                <a:r>
                  <a:rPr lang="en-US">
                    <a:noFill/>
                  </a:rPr>
                  <a:t> </a:t>
                </a:r>
              </a:p>
            </p:txBody>
          </p:sp>
        </mc:Fallback>
      </mc:AlternateContent>
    </p:spTree>
    <p:extLst>
      <p:ext uri="{BB962C8B-B14F-4D97-AF65-F5344CB8AC3E}">
        <p14:creationId xmlns:p14="http://schemas.microsoft.com/office/powerpoint/2010/main" val="34522423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grpId="0"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1+#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CustomShape 4"/>
          <p:cNvSpPr/>
          <p:nvPr/>
        </p:nvSpPr>
        <p:spPr>
          <a:xfrm>
            <a:off x="6448415" y="6318019"/>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29</a:t>
            </a:fld>
            <a:endParaRPr lang="en-GB" sz="1200" b="0" strike="noStrike" spc="-1" dirty="0">
              <a:latin typeface="Arial"/>
            </a:endParaRPr>
          </a:p>
        </p:txBody>
      </p:sp>
      <p:sp>
        <p:nvSpPr>
          <p:cNvPr id="7" name="CustomShape 2">
            <a:extLst>
              <a:ext uri="{FF2B5EF4-FFF2-40B4-BE49-F238E27FC236}">
                <a16:creationId xmlns:a16="http://schemas.microsoft.com/office/drawing/2014/main" id="{15CA865E-A698-497E-9F00-9D21B7D5351E}"/>
              </a:ext>
            </a:extLst>
          </p:cNvPr>
          <p:cNvSpPr txBox="1">
            <a:spLocks/>
          </p:cNvSpPr>
          <p:nvPr/>
        </p:nvSpPr>
        <p:spPr>
          <a:xfrm>
            <a:off x="2114065" y="6473688"/>
            <a:ext cx="5415740" cy="306323"/>
          </a:xfrm>
          <a:prstGeom prst="rect">
            <a:avLst/>
          </a:prstGeom>
        </p:spPr>
        <p:style>
          <a:lnRef idx="0">
            <a:scrgbClr r="0" g="0" b="0"/>
          </a:lnRef>
          <a:fillRef idx="0">
            <a:scrgbClr r="0" g="0" b="0"/>
          </a:fillRef>
          <a:effectRef idx="0">
            <a:scrgbClr r="0" g="0" b="0"/>
          </a:effectRef>
          <a:fontRef idx="minor"/>
        </p:style>
        <p:txBody>
          <a:bodyPr wrap="square" lIns="90000" tIns="45000" rIns="90000" bIns="4500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t>DRD4 Collaboration Meeting, WG-2: CERN Oct 21-25 2024</a:t>
            </a:r>
          </a:p>
        </p:txBody>
      </p:sp>
      <p:sp>
        <p:nvSpPr>
          <p:cNvPr id="2" name="TextBox 1">
            <a:extLst>
              <a:ext uri="{FF2B5EF4-FFF2-40B4-BE49-F238E27FC236}">
                <a16:creationId xmlns:a16="http://schemas.microsoft.com/office/drawing/2014/main" id="{31FDA4C6-A9F0-4467-B9FF-A1D60A8D8FCD}"/>
              </a:ext>
            </a:extLst>
          </p:cNvPr>
          <p:cNvSpPr txBox="1"/>
          <p:nvPr/>
        </p:nvSpPr>
        <p:spPr>
          <a:xfrm>
            <a:off x="6050577" y="2949808"/>
            <a:ext cx="2454518" cy="646331"/>
          </a:xfrm>
          <a:prstGeom prst="rect">
            <a:avLst/>
          </a:prstGeom>
          <a:noFill/>
          <a:ln w="19050">
            <a:solidFill>
              <a:srgbClr val="C00000"/>
            </a:solidFill>
          </a:ln>
        </p:spPr>
        <p:txBody>
          <a:bodyPr wrap="none" rtlCol="0">
            <a:spAutoFit/>
          </a:bodyPr>
          <a:lstStyle/>
          <a:p>
            <a:pPr algn="ctr"/>
            <a:r>
              <a:rPr lang="en-US" dirty="0">
                <a:solidFill>
                  <a:srgbClr val="C00000"/>
                </a:solidFill>
              </a:rPr>
              <a:t>See back up slides for</a:t>
            </a:r>
          </a:p>
          <a:p>
            <a:pPr algn="ctr"/>
            <a:r>
              <a:rPr lang="en-US" dirty="0">
                <a:solidFill>
                  <a:srgbClr val="C00000"/>
                </a:solidFill>
              </a:rPr>
              <a:t>more details</a:t>
            </a:r>
          </a:p>
        </p:txBody>
      </p:sp>
      <p:pic>
        <p:nvPicPr>
          <p:cNvPr id="11" name="Picture Placeholder 6">
            <a:extLst>
              <a:ext uri="{FF2B5EF4-FFF2-40B4-BE49-F238E27FC236}">
                <a16:creationId xmlns:a16="http://schemas.microsoft.com/office/drawing/2014/main" id="{CBA31575-7A18-4312-993C-79EE65E3093F}"/>
              </a:ext>
            </a:extLst>
          </p:cNvPr>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132257" y="1297206"/>
            <a:ext cx="5552553" cy="5098648"/>
          </a:xfrm>
          <a:prstGeom prst="rect">
            <a:avLst/>
          </a:prstGeom>
        </p:spPr>
      </p:pic>
      <p:sp>
        <p:nvSpPr>
          <p:cNvPr id="12" name="CustomShape 2">
            <a:extLst>
              <a:ext uri="{FF2B5EF4-FFF2-40B4-BE49-F238E27FC236}">
                <a16:creationId xmlns:a16="http://schemas.microsoft.com/office/drawing/2014/main" id="{87C9C4DA-BB5E-4057-83A3-A6FA57ED2378}"/>
              </a:ext>
            </a:extLst>
          </p:cNvPr>
          <p:cNvSpPr/>
          <p:nvPr/>
        </p:nvSpPr>
        <p:spPr>
          <a:xfrm>
            <a:off x="82199" y="166047"/>
            <a:ext cx="8979602" cy="1198875"/>
          </a:xfrm>
          <a:prstGeom prst="rect">
            <a:avLst/>
          </a:prstGeom>
          <a:noFill/>
          <a:ln w="25560">
            <a:solidFill>
              <a:srgbClr val="C00000"/>
            </a:solidFill>
            <a:miter/>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lnSpc>
                <a:spcPct val="100000"/>
              </a:lnSpc>
            </a:pPr>
            <a:r>
              <a:rPr lang="en-GB" sz="2400" b="0" strike="noStrike" spc="-1" dirty="0">
                <a:solidFill>
                  <a:srgbClr val="C00000"/>
                </a:solidFill>
                <a:latin typeface="Calibri" panose="020F0502020204030204" pitchFamily="34" charset="0"/>
                <a:cs typeface="Calibri" panose="020F0502020204030204" pitchFamily="34" charset="0"/>
              </a:rPr>
              <a:t>Sophisticated algorithms developed for ultrasonic analysis of a gas pair of primary interest on varying conc.  of known background gases           </a:t>
            </a:r>
          </a:p>
          <a:p>
            <a:pPr algn="ctr">
              <a:lnSpc>
                <a:spcPct val="100000"/>
              </a:lnSpc>
            </a:pPr>
            <a:r>
              <a:rPr lang="en-GB" sz="2400" spc="-1" dirty="0">
                <a:solidFill>
                  <a:srgbClr val="C00000"/>
                </a:solidFill>
                <a:latin typeface="Calibri" panose="020F0502020204030204" pitchFamily="34" charset="0"/>
                <a:cs typeface="Calibri" panose="020F0502020204030204" pitchFamily="34" charset="0"/>
              </a:rPr>
              <a:t>                                                                           </a:t>
            </a:r>
            <a:r>
              <a:rPr lang="en-GB" sz="1600" b="0" strike="noStrike" spc="-1" dirty="0">
                <a:solidFill>
                  <a:srgbClr val="000000"/>
                </a:solidFill>
                <a:latin typeface="Times New Roman"/>
              </a:rPr>
              <a:t>(</a:t>
            </a:r>
            <a:r>
              <a:rPr lang="fr-FR" sz="1600" dirty="0"/>
              <a:t>https://www.mdpi.com/2410-390X/5/1/6</a:t>
            </a:r>
            <a:r>
              <a:rPr lang="en-GB" sz="1600" b="0" strike="noStrike" spc="-1" dirty="0">
                <a:solidFill>
                  <a:srgbClr val="000000"/>
                </a:solidFill>
                <a:latin typeface="Times New Roman"/>
              </a:rPr>
              <a:t>)</a:t>
            </a:r>
            <a:endParaRPr lang="en-GB" sz="1600" b="0" strike="noStrike" spc="-1" dirty="0">
              <a:latin typeface="Arial"/>
            </a:endParaRPr>
          </a:p>
        </p:txBody>
      </p:sp>
    </p:spTree>
    <p:extLst>
      <p:ext uri="{BB962C8B-B14F-4D97-AF65-F5344CB8AC3E}">
        <p14:creationId xmlns:p14="http://schemas.microsoft.com/office/powerpoint/2010/main" val="149859944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endParaRPr lang="en-US" dirty="0"/>
          </a:p>
        </p:txBody>
      </p:sp>
      <p:pic>
        <p:nvPicPr>
          <p:cNvPr id="7" name="mlecular shapes.jpg"/>
          <p:cNvPicPr/>
          <p:nvPr/>
        </p:nvPicPr>
        <p:blipFill rotWithShape="1">
          <a:blip r:embed="rId2" r:link="rId3" cstate="print">
            <a:extLst>
              <a:ext uri="{28A0092B-C50C-407E-A947-70E740481C1C}">
                <a14:useLocalDpi xmlns:a14="http://schemas.microsoft.com/office/drawing/2010/main" val="0"/>
              </a:ext>
            </a:extLst>
          </a:blip>
          <a:srcRect l="6792" t="9191" r="4270" b="13932"/>
          <a:stretch>
            <a:fillRect/>
          </a:stretch>
        </p:blipFill>
        <p:spPr bwMode="auto">
          <a:xfrm>
            <a:off x="738796" y="1458558"/>
            <a:ext cx="7589744" cy="3741304"/>
          </a:xfrm>
          <a:prstGeom prst="rect">
            <a:avLst/>
          </a:prstGeom>
          <a:ln>
            <a:noFill/>
          </a:ln>
          <a:extLst>
            <a:ext uri="{53640926-AAD7-44D8-BBD7-CCE9431645EC}">
              <a14:shadowObscured xmlns:a14="http://schemas.microsoft.com/office/drawing/2010/main"/>
            </a:ext>
          </a:extLst>
        </p:spPr>
      </p:pic>
      <p:sp>
        <p:nvSpPr>
          <p:cNvPr id="11" name="ZoneTexte 23">
            <a:extLst>
              <a:ext uri="{FF2B5EF4-FFF2-40B4-BE49-F238E27FC236}">
                <a16:creationId xmlns:a16="http://schemas.microsoft.com/office/drawing/2014/main" id="{C212ECFE-DA8C-4732-8C21-C25D40827439}"/>
              </a:ext>
            </a:extLst>
          </p:cNvPr>
          <p:cNvSpPr txBox="1"/>
          <p:nvPr/>
        </p:nvSpPr>
        <p:spPr>
          <a:xfrm>
            <a:off x="6868474" y="748167"/>
            <a:ext cx="2070247" cy="738664"/>
          </a:xfrm>
          <a:prstGeom prst="rect">
            <a:avLst/>
          </a:prstGeom>
          <a:solidFill>
            <a:srgbClr val="FFFFFF">
              <a:alpha val="61000"/>
            </a:srgbClr>
          </a:solidFill>
          <a:ln w="12700">
            <a:solidFill>
              <a:srgbClr val="C00000"/>
            </a:solidFill>
          </a:ln>
        </p:spPr>
        <p:txBody>
          <a:bodyPr wrap="square" rtlCol="0">
            <a:spAutoFit/>
          </a:bodyPr>
          <a:lstStyle/>
          <a:p>
            <a:pPr algn="ctr"/>
            <a:r>
              <a:rPr lang="fr-FR" sz="1400" b="1" dirty="0" err="1">
                <a:solidFill>
                  <a:srgbClr val="C00000"/>
                </a:solidFill>
              </a:rPr>
              <a:t>Cherenkov</a:t>
            </a:r>
            <a:r>
              <a:rPr lang="fr-FR" sz="1400" b="1" dirty="0">
                <a:solidFill>
                  <a:srgbClr val="C00000"/>
                </a:solidFill>
              </a:rPr>
              <a:t> </a:t>
            </a:r>
          </a:p>
          <a:p>
            <a:pPr algn="ctr"/>
            <a:r>
              <a:rPr lang="fr-FR" sz="1400" b="1" dirty="0" err="1">
                <a:solidFill>
                  <a:srgbClr val="C00000"/>
                </a:solidFill>
              </a:rPr>
              <a:t>Radiator</a:t>
            </a:r>
            <a:endParaRPr lang="fr-FR" sz="1400" b="1" dirty="0">
              <a:solidFill>
                <a:srgbClr val="C00000"/>
              </a:solidFill>
            </a:endParaRPr>
          </a:p>
          <a:p>
            <a:pPr algn="ctr"/>
            <a:r>
              <a:rPr lang="fr-FR" sz="1400" b="1" dirty="0">
                <a:solidFill>
                  <a:srgbClr val="C00000"/>
                </a:solidFill>
              </a:rPr>
              <a:t>(hist.)  + </a:t>
            </a:r>
            <a:r>
              <a:rPr lang="fr-FR" sz="1400" b="1" dirty="0" err="1"/>
              <a:t>Cooling</a:t>
            </a:r>
            <a:r>
              <a:rPr lang="fr-FR" sz="1400" b="1" dirty="0"/>
              <a:t> (</a:t>
            </a:r>
            <a:r>
              <a:rPr lang="fr-FR" sz="1400" b="1" dirty="0" err="1"/>
              <a:t>Liq</a:t>
            </a:r>
            <a:r>
              <a:rPr lang="fr-FR" sz="1400" b="1" dirty="0"/>
              <a:t>.)</a:t>
            </a:r>
          </a:p>
        </p:txBody>
      </p:sp>
      <p:sp>
        <p:nvSpPr>
          <p:cNvPr id="12" name="ZoneTexte 24">
            <a:extLst>
              <a:ext uri="{FF2B5EF4-FFF2-40B4-BE49-F238E27FC236}">
                <a16:creationId xmlns:a16="http://schemas.microsoft.com/office/drawing/2014/main" id="{0F775198-3295-4708-8B83-DF371B1577EE}"/>
              </a:ext>
            </a:extLst>
          </p:cNvPr>
          <p:cNvSpPr txBox="1"/>
          <p:nvPr/>
        </p:nvSpPr>
        <p:spPr>
          <a:xfrm>
            <a:off x="3312901" y="795856"/>
            <a:ext cx="923650" cy="461665"/>
          </a:xfrm>
          <a:prstGeom prst="rect">
            <a:avLst/>
          </a:prstGeom>
          <a:solidFill>
            <a:srgbClr val="FFFFFF">
              <a:alpha val="61000"/>
            </a:srgbClr>
          </a:solidFill>
          <a:ln w="12700">
            <a:solidFill>
              <a:srgbClr val="C00000"/>
            </a:solidFill>
          </a:ln>
        </p:spPr>
        <p:txBody>
          <a:bodyPr wrap="none" rtlCol="0">
            <a:spAutoFit/>
          </a:bodyPr>
          <a:lstStyle/>
          <a:p>
            <a:pPr algn="ctr"/>
            <a:r>
              <a:rPr lang="fr-FR" sz="1200" b="1" dirty="0"/>
              <a:t>Si </a:t>
            </a:r>
            <a:r>
              <a:rPr lang="fr-FR" sz="1200" b="1" dirty="0" err="1"/>
              <a:t>cooling</a:t>
            </a:r>
            <a:endParaRPr lang="fr-FR" sz="1200" b="1" dirty="0"/>
          </a:p>
          <a:p>
            <a:pPr algn="ctr"/>
            <a:r>
              <a:rPr lang="fr-FR" sz="1200" b="1" dirty="0"/>
              <a:t> (</a:t>
            </a:r>
            <a:r>
              <a:rPr lang="fr-FR" sz="1200" b="1" dirty="0" err="1"/>
              <a:t>Evap</a:t>
            </a:r>
            <a:r>
              <a:rPr lang="fr-FR" sz="1200" b="1" dirty="0"/>
              <a:t>.)</a:t>
            </a:r>
          </a:p>
        </p:txBody>
      </p:sp>
      <p:grpSp>
        <p:nvGrpSpPr>
          <p:cNvPr id="14" name="Groupe 9">
            <a:extLst>
              <a:ext uri="{FF2B5EF4-FFF2-40B4-BE49-F238E27FC236}">
                <a16:creationId xmlns:a16="http://schemas.microsoft.com/office/drawing/2014/main" id="{E1732B57-98CB-44A7-A9E6-C39852F57F3A}"/>
              </a:ext>
            </a:extLst>
          </p:cNvPr>
          <p:cNvGrpSpPr/>
          <p:nvPr/>
        </p:nvGrpSpPr>
        <p:grpSpPr>
          <a:xfrm>
            <a:off x="842092" y="5404531"/>
            <a:ext cx="7669638" cy="470068"/>
            <a:chOff x="1067720" y="4070420"/>
            <a:chExt cx="7669638" cy="470068"/>
          </a:xfrm>
        </p:grpSpPr>
        <p:sp>
          <p:nvSpPr>
            <p:cNvPr id="16" name="ZoneTexte 6">
              <a:extLst>
                <a:ext uri="{FF2B5EF4-FFF2-40B4-BE49-F238E27FC236}">
                  <a16:creationId xmlns:a16="http://schemas.microsoft.com/office/drawing/2014/main" id="{D99BDEC7-94C9-4964-8B16-6BFA1A9FAE9A}"/>
                </a:ext>
              </a:extLst>
            </p:cNvPr>
            <p:cNvSpPr txBox="1"/>
            <p:nvPr/>
          </p:nvSpPr>
          <p:spPr>
            <a:xfrm>
              <a:off x="7165355" y="4070420"/>
              <a:ext cx="1572003" cy="276999"/>
            </a:xfrm>
            <a:prstGeom prst="rect">
              <a:avLst/>
            </a:prstGeom>
            <a:solidFill>
              <a:srgbClr val="FFFFFF">
                <a:alpha val="61000"/>
              </a:srgbClr>
            </a:solidFill>
            <a:ln w="12700">
              <a:solidFill>
                <a:schemeClr val="tx1"/>
              </a:solidFill>
            </a:ln>
          </p:spPr>
          <p:txBody>
            <a:bodyPr wrap="square" rtlCol="0">
              <a:spAutoFit/>
            </a:bodyPr>
            <a:lstStyle/>
            <a:p>
              <a:pPr algn="ctr"/>
              <a:r>
                <a:rPr lang="fr-FR" sz="1200" b="1" dirty="0">
                  <a:solidFill>
                    <a:srgbClr val="7030A0"/>
                  </a:solidFill>
                </a:rPr>
                <a:t>COOLING (</a:t>
              </a:r>
              <a:r>
                <a:rPr lang="fr-FR" sz="1200" b="1" dirty="0" err="1">
                  <a:solidFill>
                    <a:srgbClr val="7030A0"/>
                  </a:solidFill>
                </a:rPr>
                <a:t>Liq</a:t>
              </a:r>
              <a:r>
                <a:rPr lang="fr-FR" sz="1200" b="1" dirty="0">
                  <a:solidFill>
                    <a:srgbClr val="7030A0"/>
                  </a:solidFill>
                </a:rPr>
                <a:t>.)</a:t>
              </a:r>
            </a:p>
          </p:txBody>
        </p:sp>
        <p:sp>
          <p:nvSpPr>
            <p:cNvPr id="17" name="ZoneTexte 14">
              <a:extLst>
                <a:ext uri="{FF2B5EF4-FFF2-40B4-BE49-F238E27FC236}">
                  <a16:creationId xmlns:a16="http://schemas.microsoft.com/office/drawing/2014/main" id="{D41109E6-CCD2-4654-B387-44EC0A88DEA7}"/>
                </a:ext>
              </a:extLst>
            </p:cNvPr>
            <p:cNvSpPr txBox="1"/>
            <p:nvPr/>
          </p:nvSpPr>
          <p:spPr>
            <a:xfrm>
              <a:off x="2189631" y="4078823"/>
              <a:ext cx="912429" cy="461665"/>
            </a:xfrm>
            <a:prstGeom prst="rect">
              <a:avLst/>
            </a:prstGeom>
            <a:solidFill>
              <a:srgbClr val="FFFFFF">
                <a:alpha val="61000"/>
              </a:srgbClr>
            </a:solidFill>
            <a:ln w="12700">
              <a:solidFill>
                <a:schemeClr val="tx1"/>
              </a:solidFill>
            </a:ln>
          </p:spPr>
          <p:txBody>
            <a:bodyPr wrap="none" rtlCol="0">
              <a:spAutoFit/>
            </a:bodyPr>
            <a:lstStyle/>
            <a:p>
              <a:pPr algn="ctr"/>
              <a:r>
                <a:rPr lang="fr-FR" sz="1200" b="1" dirty="0" err="1">
                  <a:solidFill>
                    <a:srgbClr val="C00000"/>
                  </a:solidFill>
                </a:rPr>
                <a:t>Ih.T</a:t>
              </a:r>
              <a:r>
                <a:rPr lang="fr-FR" sz="1200" b="1" dirty="0">
                  <a:solidFill>
                    <a:srgbClr val="C00000"/>
                  </a:solidFill>
                </a:rPr>
                <a:t> H331,</a:t>
              </a:r>
            </a:p>
            <a:p>
              <a:pPr algn="ctr"/>
              <a:r>
                <a:rPr lang="fr-FR" sz="1200" b="1" dirty="0" err="1">
                  <a:solidFill>
                    <a:srgbClr val="C00000"/>
                  </a:solidFill>
                </a:rPr>
                <a:t>reactive</a:t>
              </a:r>
              <a:endParaRPr lang="fr-FR" sz="1200" b="1" dirty="0">
                <a:solidFill>
                  <a:srgbClr val="C00000"/>
                </a:solidFill>
              </a:endParaRPr>
            </a:p>
          </p:txBody>
        </p:sp>
        <p:sp>
          <p:nvSpPr>
            <p:cNvPr id="18" name="ZoneTexte 15">
              <a:extLst>
                <a:ext uri="{FF2B5EF4-FFF2-40B4-BE49-F238E27FC236}">
                  <a16:creationId xmlns:a16="http://schemas.microsoft.com/office/drawing/2014/main" id="{9CB70212-4630-495F-BE68-1465982B3AE4}"/>
                </a:ext>
              </a:extLst>
            </p:cNvPr>
            <p:cNvSpPr txBox="1"/>
            <p:nvPr/>
          </p:nvSpPr>
          <p:spPr>
            <a:xfrm>
              <a:off x="1067720" y="4078823"/>
              <a:ext cx="975092" cy="461665"/>
            </a:xfrm>
            <a:prstGeom prst="rect">
              <a:avLst/>
            </a:prstGeom>
            <a:noFill/>
            <a:ln w="12700">
              <a:solidFill>
                <a:schemeClr val="tx1"/>
              </a:solidFill>
            </a:ln>
          </p:spPr>
          <p:txBody>
            <a:bodyPr wrap="square" rtlCol="0">
              <a:spAutoFit/>
            </a:bodyPr>
            <a:lstStyle/>
            <a:p>
              <a:pPr algn="ctr"/>
              <a:r>
                <a:rPr lang="fr-FR" sz="1200" b="1" dirty="0" err="1">
                  <a:solidFill>
                    <a:srgbClr val="C00000"/>
                  </a:solidFill>
                </a:rPr>
                <a:t>Ih.T</a:t>
              </a:r>
              <a:r>
                <a:rPr lang="fr-FR" sz="1200" b="1" dirty="0">
                  <a:solidFill>
                    <a:srgbClr val="C00000"/>
                  </a:solidFill>
                </a:rPr>
                <a:t> H330, </a:t>
              </a:r>
              <a:r>
                <a:rPr lang="fr-FR" sz="1200" b="1" dirty="0" err="1">
                  <a:solidFill>
                    <a:srgbClr val="C00000"/>
                  </a:solidFill>
                </a:rPr>
                <a:t>reactive</a:t>
              </a:r>
              <a:endParaRPr lang="fr-FR" sz="1200" b="1" dirty="0">
                <a:solidFill>
                  <a:srgbClr val="C00000"/>
                </a:solidFill>
              </a:endParaRPr>
            </a:p>
          </p:txBody>
        </p:sp>
      </p:grpSp>
      <p:sp>
        <p:nvSpPr>
          <p:cNvPr id="21" name="ZoneTexte 14">
            <a:extLst>
              <a:ext uri="{FF2B5EF4-FFF2-40B4-BE49-F238E27FC236}">
                <a16:creationId xmlns:a16="http://schemas.microsoft.com/office/drawing/2014/main" id="{5B9EA042-EA16-446B-8868-475154FF9AD9}"/>
              </a:ext>
            </a:extLst>
          </p:cNvPr>
          <p:cNvSpPr txBox="1"/>
          <p:nvPr/>
        </p:nvSpPr>
        <p:spPr>
          <a:xfrm>
            <a:off x="3100894" y="5412934"/>
            <a:ext cx="912429" cy="461665"/>
          </a:xfrm>
          <a:prstGeom prst="rect">
            <a:avLst/>
          </a:prstGeom>
          <a:solidFill>
            <a:srgbClr val="FFFFFF">
              <a:alpha val="61000"/>
            </a:srgbClr>
          </a:solidFill>
          <a:ln w="12700">
            <a:solidFill>
              <a:schemeClr val="tx1"/>
            </a:solidFill>
          </a:ln>
        </p:spPr>
        <p:txBody>
          <a:bodyPr wrap="none" rtlCol="0">
            <a:spAutoFit/>
          </a:bodyPr>
          <a:lstStyle/>
          <a:p>
            <a:pPr algn="ctr"/>
            <a:r>
              <a:rPr lang="fr-FR" sz="1200" b="1" dirty="0" err="1">
                <a:solidFill>
                  <a:srgbClr val="C00000"/>
                </a:solidFill>
              </a:rPr>
              <a:t>Ih.T</a:t>
            </a:r>
            <a:r>
              <a:rPr lang="fr-FR" sz="1200" b="1" dirty="0">
                <a:solidFill>
                  <a:srgbClr val="C00000"/>
                </a:solidFill>
              </a:rPr>
              <a:t> H331,</a:t>
            </a:r>
          </a:p>
          <a:p>
            <a:pPr algn="ctr"/>
            <a:r>
              <a:rPr lang="fr-FR" sz="1200" b="1" dirty="0" err="1">
                <a:solidFill>
                  <a:srgbClr val="C00000"/>
                </a:solidFill>
              </a:rPr>
              <a:t>reactive</a:t>
            </a:r>
            <a:endParaRPr lang="fr-FR" sz="1200" b="1" dirty="0">
              <a:solidFill>
                <a:srgbClr val="C00000"/>
              </a:solidFill>
            </a:endParaRPr>
          </a:p>
        </p:txBody>
      </p:sp>
      <p:sp>
        <p:nvSpPr>
          <p:cNvPr id="24" name="ZoneTexte 14">
            <a:extLst>
              <a:ext uri="{FF2B5EF4-FFF2-40B4-BE49-F238E27FC236}">
                <a16:creationId xmlns:a16="http://schemas.microsoft.com/office/drawing/2014/main" id="{BF621B05-F6D6-4E71-8F4A-AFCFA60FBF74}"/>
              </a:ext>
            </a:extLst>
          </p:cNvPr>
          <p:cNvSpPr txBox="1"/>
          <p:nvPr/>
        </p:nvSpPr>
        <p:spPr>
          <a:xfrm>
            <a:off x="7268711" y="5690218"/>
            <a:ext cx="914033" cy="307777"/>
          </a:xfrm>
          <a:prstGeom prst="rect">
            <a:avLst/>
          </a:prstGeom>
          <a:solidFill>
            <a:srgbClr val="FFFFFF">
              <a:alpha val="61000"/>
            </a:srgbClr>
          </a:solidFill>
          <a:ln w="12700">
            <a:solidFill>
              <a:schemeClr val="tx1"/>
            </a:solidFill>
          </a:ln>
        </p:spPr>
        <p:txBody>
          <a:bodyPr wrap="none" rtlCol="0">
            <a:spAutoFit/>
          </a:bodyPr>
          <a:lstStyle/>
          <a:p>
            <a:pPr algn="ctr"/>
            <a:r>
              <a:rPr lang="fr-FR" sz="1400" b="1" dirty="0" err="1">
                <a:solidFill>
                  <a:schemeClr val="accent6">
                    <a:lumMod val="75000"/>
                  </a:schemeClr>
                </a:solidFill>
              </a:rPr>
              <a:t>Ih.T</a:t>
            </a:r>
            <a:r>
              <a:rPr lang="fr-FR" sz="1400" b="1" dirty="0">
                <a:solidFill>
                  <a:schemeClr val="accent6">
                    <a:lumMod val="75000"/>
                  </a:schemeClr>
                </a:solidFill>
              </a:rPr>
              <a:t>. H335</a:t>
            </a:r>
          </a:p>
        </p:txBody>
      </p:sp>
      <p:sp>
        <p:nvSpPr>
          <p:cNvPr id="25" name="ZoneTexte 14">
            <a:extLst>
              <a:ext uri="{FF2B5EF4-FFF2-40B4-BE49-F238E27FC236}">
                <a16:creationId xmlns:a16="http://schemas.microsoft.com/office/drawing/2014/main" id="{E2AC4739-5303-4081-814B-8946F34A7AAE}"/>
              </a:ext>
            </a:extLst>
          </p:cNvPr>
          <p:cNvSpPr txBox="1"/>
          <p:nvPr/>
        </p:nvSpPr>
        <p:spPr>
          <a:xfrm>
            <a:off x="903151" y="2917691"/>
            <a:ext cx="914033" cy="307777"/>
          </a:xfrm>
          <a:prstGeom prst="rect">
            <a:avLst/>
          </a:prstGeom>
          <a:solidFill>
            <a:srgbClr val="FFFFFF">
              <a:alpha val="61000"/>
            </a:srgbClr>
          </a:solidFill>
          <a:ln w="12700">
            <a:solidFill>
              <a:schemeClr val="tx1"/>
            </a:solidFill>
          </a:ln>
        </p:spPr>
        <p:txBody>
          <a:bodyPr wrap="none" rtlCol="0">
            <a:spAutoFit/>
          </a:bodyPr>
          <a:lstStyle/>
          <a:p>
            <a:pPr algn="ctr"/>
            <a:r>
              <a:rPr lang="fr-FR" sz="1400" b="1" dirty="0" err="1">
                <a:solidFill>
                  <a:schemeClr val="accent6">
                    <a:lumMod val="75000"/>
                  </a:schemeClr>
                </a:solidFill>
              </a:rPr>
              <a:t>Ih.T</a:t>
            </a:r>
            <a:r>
              <a:rPr lang="fr-FR" sz="1400" b="1" dirty="0">
                <a:solidFill>
                  <a:schemeClr val="accent6">
                    <a:lumMod val="75000"/>
                  </a:schemeClr>
                </a:solidFill>
              </a:rPr>
              <a:t>. H335</a:t>
            </a:r>
          </a:p>
        </p:txBody>
      </p:sp>
      <p:sp>
        <p:nvSpPr>
          <p:cNvPr id="26" name="ZoneTexte 14">
            <a:extLst>
              <a:ext uri="{FF2B5EF4-FFF2-40B4-BE49-F238E27FC236}">
                <a16:creationId xmlns:a16="http://schemas.microsoft.com/office/drawing/2014/main" id="{86D35067-CD85-4531-9A06-43512A02A954}"/>
              </a:ext>
            </a:extLst>
          </p:cNvPr>
          <p:cNvSpPr txBox="1"/>
          <p:nvPr/>
        </p:nvSpPr>
        <p:spPr>
          <a:xfrm>
            <a:off x="2087236" y="2917691"/>
            <a:ext cx="914033" cy="307777"/>
          </a:xfrm>
          <a:prstGeom prst="rect">
            <a:avLst/>
          </a:prstGeom>
          <a:solidFill>
            <a:srgbClr val="FFFFFF">
              <a:alpha val="61000"/>
            </a:srgbClr>
          </a:solidFill>
          <a:ln w="12700">
            <a:solidFill>
              <a:schemeClr val="tx1"/>
            </a:solidFill>
          </a:ln>
        </p:spPr>
        <p:txBody>
          <a:bodyPr wrap="none" rtlCol="0">
            <a:spAutoFit/>
          </a:bodyPr>
          <a:lstStyle/>
          <a:p>
            <a:pPr algn="ctr"/>
            <a:r>
              <a:rPr lang="fr-FR" sz="1400" b="1" dirty="0" err="1">
                <a:solidFill>
                  <a:schemeClr val="accent6">
                    <a:lumMod val="75000"/>
                  </a:schemeClr>
                </a:solidFill>
              </a:rPr>
              <a:t>Ih.T</a:t>
            </a:r>
            <a:r>
              <a:rPr lang="fr-FR" sz="1400" b="1" dirty="0">
                <a:solidFill>
                  <a:schemeClr val="accent6">
                    <a:lumMod val="75000"/>
                  </a:schemeClr>
                </a:solidFill>
              </a:rPr>
              <a:t>. H335</a:t>
            </a:r>
          </a:p>
        </p:txBody>
      </p:sp>
      <p:sp>
        <p:nvSpPr>
          <p:cNvPr id="27" name="ZoneTexte 14">
            <a:extLst>
              <a:ext uri="{FF2B5EF4-FFF2-40B4-BE49-F238E27FC236}">
                <a16:creationId xmlns:a16="http://schemas.microsoft.com/office/drawing/2014/main" id="{DEC4D96D-8645-4056-A36E-21F0E29B7505}"/>
              </a:ext>
            </a:extLst>
          </p:cNvPr>
          <p:cNvSpPr txBox="1"/>
          <p:nvPr/>
        </p:nvSpPr>
        <p:spPr>
          <a:xfrm>
            <a:off x="3271321" y="2916516"/>
            <a:ext cx="914033" cy="307777"/>
          </a:xfrm>
          <a:prstGeom prst="rect">
            <a:avLst/>
          </a:prstGeom>
          <a:solidFill>
            <a:srgbClr val="FFFFFF">
              <a:alpha val="61000"/>
            </a:srgbClr>
          </a:solidFill>
          <a:ln w="12700">
            <a:solidFill>
              <a:schemeClr val="tx1"/>
            </a:solidFill>
          </a:ln>
        </p:spPr>
        <p:txBody>
          <a:bodyPr wrap="none" rtlCol="0">
            <a:spAutoFit/>
          </a:bodyPr>
          <a:lstStyle/>
          <a:p>
            <a:pPr algn="ctr"/>
            <a:r>
              <a:rPr lang="fr-FR" sz="1400" b="1" dirty="0" err="1">
                <a:solidFill>
                  <a:schemeClr val="accent6">
                    <a:lumMod val="75000"/>
                  </a:schemeClr>
                </a:solidFill>
              </a:rPr>
              <a:t>Ih.T</a:t>
            </a:r>
            <a:r>
              <a:rPr lang="fr-FR" sz="1400" b="1" dirty="0">
                <a:solidFill>
                  <a:schemeClr val="accent6">
                    <a:lumMod val="75000"/>
                  </a:schemeClr>
                </a:solidFill>
              </a:rPr>
              <a:t>. H335</a:t>
            </a:r>
          </a:p>
        </p:txBody>
      </p:sp>
      <p:sp>
        <p:nvSpPr>
          <p:cNvPr id="28" name="ZoneTexte 14">
            <a:extLst>
              <a:ext uri="{FF2B5EF4-FFF2-40B4-BE49-F238E27FC236}">
                <a16:creationId xmlns:a16="http://schemas.microsoft.com/office/drawing/2014/main" id="{6AE0FADD-6131-4D99-98FB-0F834DF0AA37}"/>
              </a:ext>
            </a:extLst>
          </p:cNvPr>
          <p:cNvSpPr txBox="1"/>
          <p:nvPr/>
        </p:nvSpPr>
        <p:spPr>
          <a:xfrm>
            <a:off x="4469738" y="2914592"/>
            <a:ext cx="914033" cy="307777"/>
          </a:xfrm>
          <a:prstGeom prst="rect">
            <a:avLst/>
          </a:prstGeom>
          <a:solidFill>
            <a:srgbClr val="FFFFFF">
              <a:alpha val="61000"/>
            </a:srgbClr>
          </a:solidFill>
          <a:ln w="12700">
            <a:solidFill>
              <a:schemeClr val="tx1"/>
            </a:solidFill>
          </a:ln>
        </p:spPr>
        <p:txBody>
          <a:bodyPr wrap="none" rtlCol="0">
            <a:spAutoFit/>
          </a:bodyPr>
          <a:lstStyle/>
          <a:p>
            <a:pPr algn="ctr"/>
            <a:r>
              <a:rPr lang="fr-FR" sz="1400" b="1" dirty="0" err="1">
                <a:solidFill>
                  <a:schemeClr val="accent6">
                    <a:lumMod val="75000"/>
                  </a:schemeClr>
                </a:solidFill>
              </a:rPr>
              <a:t>Ih.T</a:t>
            </a:r>
            <a:r>
              <a:rPr lang="fr-FR" sz="1400" b="1" dirty="0">
                <a:solidFill>
                  <a:schemeClr val="accent6">
                    <a:lumMod val="75000"/>
                  </a:schemeClr>
                </a:solidFill>
              </a:rPr>
              <a:t>. H335</a:t>
            </a:r>
          </a:p>
        </p:txBody>
      </p:sp>
      <p:sp>
        <p:nvSpPr>
          <p:cNvPr id="29" name="ZoneTexte 14">
            <a:extLst>
              <a:ext uri="{FF2B5EF4-FFF2-40B4-BE49-F238E27FC236}">
                <a16:creationId xmlns:a16="http://schemas.microsoft.com/office/drawing/2014/main" id="{A1981854-620C-4DB9-A4A9-025D41A56364}"/>
              </a:ext>
            </a:extLst>
          </p:cNvPr>
          <p:cNvSpPr txBox="1"/>
          <p:nvPr/>
        </p:nvSpPr>
        <p:spPr>
          <a:xfrm>
            <a:off x="5554388" y="2914591"/>
            <a:ext cx="914033" cy="307777"/>
          </a:xfrm>
          <a:prstGeom prst="rect">
            <a:avLst/>
          </a:prstGeom>
          <a:solidFill>
            <a:srgbClr val="FFFFFF">
              <a:alpha val="61000"/>
            </a:srgbClr>
          </a:solidFill>
          <a:ln w="12700">
            <a:solidFill>
              <a:schemeClr val="tx1"/>
            </a:solidFill>
          </a:ln>
        </p:spPr>
        <p:txBody>
          <a:bodyPr wrap="none" rtlCol="0">
            <a:spAutoFit/>
          </a:bodyPr>
          <a:lstStyle/>
          <a:p>
            <a:pPr algn="ctr"/>
            <a:r>
              <a:rPr lang="fr-FR" sz="1400" b="1" dirty="0" err="1">
                <a:solidFill>
                  <a:schemeClr val="accent6">
                    <a:lumMod val="75000"/>
                  </a:schemeClr>
                </a:solidFill>
              </a:rPr>
              <a:t>Ih.T</a:t>
            </a:r>
            <a:r>
              <a:rPr lang="fr-FR" sz="1400" b="1" dirty="0">
                <a:solidFill>
                  <a:schemeClr val="accent6">
                    <a:lumMod val="75000"/>
                  </a:schemeClr>
                </a:solidFill>
              </a:rPr>
              <a:t>. H335</a:t>
            </a:r>
          </a:p>
        </p:txBody>
      </p:sp>
      <p:sp>
        <p:nvSpPr>
          <p:cNvPr id="30" name="ZoneTexte 14">
            <a:extLst>
              <a:ext uri="{FF2B5EF4-FFF2-40B4-BE49-F238E27FC236}">
                <a16:creationId xmlns:a16="http://schemas.microsoft.com/office/drawing/2014/main" id="{1704F4D0-7475-4689-B63A-0B3A815E6517}"/>
              </a:ext>
            </a:extLst>
          </p:cNvPr>
          <p:cNvSpPr txBox="1"/>
          <p:nvPr/>
        </p:nvSpPr>
        <p:spPr>
          <a:xfrm>
            <a:off x="6819716" y="2914590"/>
            <a:ext cx="914033" cy="307777"/>
          </a:xfrm>
          <a:prstGeom prst="rect">
            <a:avLst/>
          </a:prstGeom>
          <a:solidFill>
            <a:srgbClr val="FFFFFF">
              <a:alpha val="61000"/>
            </a:srgbClr>
          </a:solidFill>
          <a:ln w="12700">
            <a:solidFill>
              <a:schemeClr val="tx1"/>
            </a:solidFill>
          </a:ln>
        </p:spPr>
        <p:txBody>
          <a:bodyPr wrap="none" rtlCol="0">
            <a:spAutoFit/>
          </a:bodyPr>
          <a:lstStyle/>
          <a:p>
            <a:pPr algn="ctr"/>
            <a:r>
              <a:rPr lang="fr-FR" sz="1400" b="1" dirty="0" err="1">
                <a:solidFill>
                  <a:schemeClr val="accent6">
                    <a:lumMod val="75000"/>
                  </a:schemeClr>
                </a:solidFill>
              </a:rPr>
              <a:t>Ih.T</a:t>
            </a:r>
            <a:r>
              <a:rPr lang="fr-FR" sz="1400" b="1" dirty="0">
                <a:solidFill>
                  <a:schemeClr val="accent6">
                    <a:lumMod val="75000"/>
                  </a:schemeClr>
                </a:solidFill>
              </a:rPr>
              <a:t>. H335</a:t>
            </a:r>
          </a:p>
        </p:txBody>
      </p:sp>
      <p:sp>
        <p:nvSpPr>
          <p:cNvPr id="31" name="ZoneTexte 14">
            <a:extLst>
              <a:ext uri="{FF2B5EF4-FFF2-40B4-BE49-F238E27FC236}">
                <a16:creationId xmlns:a16="http://schemas.microsoft.com/office/drawing/2014/main" id="{A275384F-C45A-4A95-91C7-EBA8DFB93238}"/>
              </a:ext>
            </a:extLst>
          </p:cNvPr>
          <p:cNvSpPr txBox="1"/>
          <p:nvPr/>
        </p:nvSpPr>
        <p:spPr>
          <a:xfrm>
            <a:off x="5552787" y="5554782"/>
            <a:ext cx="895373" cy="276999"/>
          </a:xfrm>
          <a:prstGeom prst="rect">
            <a:avLst/>
          </a:prstGeom>
          <a:solidFill>
            <a:srgbClr val="FFFFFF">
              <a:alpha val="61000"/>
            </a:srgbClr>
          </a:solidFill>
          <a:ln w="12700">
            <a:solidFill>
              <a:schemeClr val="tx1"/>
            </a:solidFill>
          </a:ln>
        </p:spPr>
        <p:txBody>
          <a:bodyPr wrap="none" rtlCol="0">
            <a:spAutoFit/>
          </a:bodyPr>
          <a:lstStyle/>
          <a:p>
            <a:pPr algn="ctr"/>
            <a:r>
              <a:rPr lang="fr-FR" sz="1200" b="1" dirty="0" err="1">
                <a:solidFill>
                  <a:schemeClr val="accent6">
                    <a:lumMod val="75000"/>
                  </a:schemeClr>
                </a:solidFill>
              </a:rPr>
              <a:t>Ih.T</a:t>
            </a:r>
            <a:r>
              <a:rPr lang="fr-FR" sz="1200" b="1" dirty="0">
                <a:solidFill>
                  <a:schemeClr val="accent6">
                    <a:lumMod val="75000"/>
                  </a:schemeClr>
                </a:solidFill>
              </a:rPr>
              <a:t>. H335</a:t>
            </a:r>
          </a:p>
        </p:txBody>
      </p:sp>
      <p:sp>
        <p:nvSpPr>
          <p:cNvPr id="32" name="ZoneTexte 14">
            <a:extLst>
              <a:ext uri="{FF2B5EF4-FFF2-40B4-BE49-F238E27FC236}">
                <a16:creationId xmlns:a16="http://schemas.microsoft.com/office/drawing/2014/main" id="{29862143-861E-4C0E-9743-49476EA685A6}"/>
              </a:ext>
            </a:extLst>
          </p:cNvPr>
          <p:cNvSpPr txBox="1"/>
          <p:nvPr/>
        </p:nvSpPr>
        <p:spPr>
          <a:xfrm>
            <a:off x="4295901" y="5464940"/>
            <a:ext cx="895373" cy="276999"/>
          </a:xfrm>
          <a:prstGeom prst="rect">
            <a:avLst/>
          </a:prstGeom>
          <a:solidFill>
            <a:srgbClr val="FFFFFF">
              <a:alpha val="61000"/>
            </a:srgbClr>
          </a:solidFill>
          <a:ln w="12700">
            <a:solidFill>
              <a:schemeClr val="tx1"/>
            </a:solidFill>
          </a:ln>
        </p:spPr>
        <p:txBody>
          <a:bodyPr wrap="none" rtlCol="0">
            <a:spAutoFit/>
          </a:bodyPr>
          <a:lstStyle/>
          <a:p>
            <a:pPr algn="ctr"/>
            <a:r>
              <a:rPr lang="fr-FR" sz="1200" b="1" dirty="0" err="1">
                <a:solidFill>
                  <a:schemeClr val="accent6">
                    <a:lumMod val="75000"/>
                  </a:schemeClr>
                </a:solidFill>
              </a:rPr>
              <a:t>Ih.T</a:t>
            </a:r>
            <a:r>
              <a:rPr lang="fr-FR" sz="1200" b="1" dirty="0">
                <a:solidFill>
                  <a:schemeClr val="accent6">
                    <a:lumMod val="75000"/>
                  </a:schemeClr>
                </a:solidFill>
              </a:rPr>
              <a:t>. H335</a:t>
            </a:r>
          </a:p>
        </p:txBody>
      </p:sp>
      <p:sp>
        <p:nvSpPr>
          <p:cNvPr id="33" name="Titre 1">
            <a:extLst>
              <a:ext uri="{FF2B5EF4-FFF2-40B4-BE49-F238E27FC236}">
                <a16:creationId xmlns:a16="http://schemas.microsoft.com/office/drawing/2014/main" id="{68892C77-7045-462E-8267-47C965D283DA}"/>
              </a:ext>
            </a:extLst>
          </p:cNvPr>
          <p:cNvSpPr>
            <a:spLocks noGrp="1"/>
          </p:cNvSpPr>
          <p:nvPr>
            <p:ph type="title"/>
          </p:nvPr>
        </p:nvSpPr>
        <p:spPr>
          <a:xfrm>
            <a:off x="718457" y="176326"/>
            <a:ext cx="7202353" cy="443198"/>
          </a:xfrm>
          <a:ln w="25400">
            <a:solidFill>
              <a:srgbClr val="C00000"/>
            </a:solidFill>
          </a:ln>
        </p:spPr>
        <p:txBody>
          <a:bodyPr/>
          <a:lstStyle/>
          <a:p>
            <a:pPr algn="ctr"/>
            <a:r>
              <a:rPr lang="fr-FR" sz="3200" b="1" dirty="0" err="1">
                <a:solidFill>
                  <a:srgbClr val="C00000"/>
                </a:solidFill>
                <a:effectLst>
                  <a:outerShdw blurRad="38100" dist="38100" dir="2700000" algn="tl">
                    <a:srgbClr val="000000">
                      <a:alpha val="43137"/>
                    </a:srgbClr>
                  </a:outerShdw>
                </a:effectLst>
              </a:rPr>
              <a:t>Molecular</a:t>
            </a:r>
            <a:r>
              <a:rPr lang="fr-FR" sz="3200" b="1" dirty="0">
                <a:solidFill>
                  <a:srgbClr val="C00000"/>
                </a:solidFill>
                <a:effectLst>
                  <a:outerShdw blurRad="38100" dist="38100" dir="2700000" algn="tl">
                    <a:srgbClr val="000000">
                      <a:alpha val="43137"/>
                    </a:srgbClr>
                  </a:outerShdw>
                </a:effectLst>
              </a:rPr>
              <a:t> </a:t>
            </a:r>
            <a:r>
              <a:rPr lang="fr-FR" sz="3200" b="1" dirty="0" err="1">
                <a:solidFill>
                  <a:srgbClr val="C00000"/>
                </a:solidFill>
                <a:effectLst>
                  <a:outerShdw blurRad="38100" dist="38100" dir="2700000" algn="tl">
                    <a:srgbClr val="000000">
                      <a:alpha val="43137"/>
                    </a:srgbClr>
                  </a:outerShdw>
                </a:effectLst>
              </a:rPr>
              <a:t>shapes</a:t>
            </a:r>
            <a:r>
              <a:rPr lang="fr-FR" sz="3200" b="1" dirty="0">
                <a:solidFill>
                  <a:srgbClr val="C00000"/>
                </a:solidFill>
                <a:effectLst>
                  <a:outerShdw blurRad="38100" dist="38100" dir="2700000" algn="tl">
                    <a:srgbClr val="000000">
                      <a:alpha val="43137"/>
                    </a:srgbClr>
                  </a:outerShdw>
                </a:effectLst>
              </a:rPr>
              <a:t>, GWP &amp; </a:t>
            </a:r>
            <a:r>
              <a:rPr lang="fr-FR" sz="3200" b="1" dirty="0" err="1">
                <a:solidFill>
                  <a:srgbClr val="C00000"/>
                </a:solidFill>
                <a:effectLst>
                  <a:outerShdw blurRad="38100" dist="38100" dir="2700000" algn="tl">
                    <a:srgbClr val="000000">
                      <a:alpha val="43137"/>
                    </a:srgbClr>
                  </a:outerShdw>
                </a:effectLst>
              </a:rPr>
              <a:t>toxicity</a:t>
            </a:r>
            <a:endParaRPr lang="fr-FR" sz="3200" b="1" dirty="0">
              <a:solidFill>
                <a:srgbClr val="C00000"/>
              </a:solidFill>
              <a:effectLst>
                <a:outerShdw blurRad="38100" dist="38100" dir="2700000" algn="tl">
                  <a:srgbClr val="000000">
                    <a:alpha val="43137"/>
                  </a:srgbClr>
                </a:outerShdw>
              </a:effectLst>
            </a:endParaRPr>
          </a:p>
        </p:txBody>
      </p:sp>
      <p:sp>
        <p:nvSpPr>
          <p:cNvPr id="34" name="ZoneTexte 23">
            <a:extLst>
              <a:ext uri="{FF2B5EF4-FFF2-40B4-BE49-F238E27FC236}">
                <a16:creationId xmlns:a16="http://schemas.microsoft.com/office/drawing/2014/main" id="{C9015B2C-75B9-41FD-B540-278C4F942E9E}"/>
              </a:ext>
            </a:extLst>
          </p:cNvPr>
          <p:cNvSpPr txBox="1"/>
          <p:nvPr/>
        </p:nvSpPr>
        <p:spPr>
          <a:xfrm>
            <a:off x="795751" y="792224"/>
            <a:ext cx="1021433" cy="461665"/>
          </a:xfrm>
          <a:prstGeom prst="rect">
            <a:avLst/>
          </a:prstGeom>
          <a:solidFill>
            <a:srgbClr val="FFFFFF">
              <a:alpha val="61000"/>
            </a:srgbClr>
          </a:solidFill>
          <a:ln w="12700">
            <a:solidFill>
              <a:srgbClr val="C00000"/>
            </a:solidFill>
          </a:ln>
        </p:spPr>
        <p:txBody>
          <a:bodyPr wrap="none" rtlCol="0">
            <a:spAutoFit/>
          </a:bodyPr>
          <a:lstStyle/>
          <a:p>
            <a:pPr algn="ctr"/>
            <a:r>
              <a:rPr lang="fr-FR" sz="1200" b="1" dirty="0" err="1">
                <a:solidFill>
                  <a:srgbClr val="002060"/>
                </a:solidFill>
              </a:rPr>
              <a:t>Cherenkov</a:t>
            </a:r>
            <a:r>
              <a:rPr lang="fr-FR" sz="1200" b="1" dirty="0">
                <a:solidFill>
                  <a:srgbClr val="002060"/>
                </a:solidFill>
              </a:rPr>
              <a:t> </a:t>
            </a:r>
          </a:p>
          <a:p>
            <a:pPr algn="ctr"/>
            <a:r>
              <a:rPr lang="fr-FR" sz="1200" b="1" dirty="0" err="1">
                <a:solidFill>
                  <a:srgbClr val="002060"/>
                </a:solidFill>
              </a:rPr>
              <a:t>Radiator</a:t>
            </a:r>
            <a:endParaRPr lang="fr-FR" sz="1200" b="1" dirty="0">
              <a:solidFill>
                <a:srgbClr val="002060"/>
              </a:solidFill>
            </a:endParaRPr>
          </a:p>
        </p:txBody>
      </p:sp>
      <p:sp>
        <p:nvSpPr>
          <p:cNvPr id="36" name="ZoneTexte 23">
            <a:extLst>
              <a:ext uri="{FF2B5EF4-FFF2-40B4-BE49-F238E27FC236}">
                <a16:creationId xmlns:a16="http://schemas.microsoft.com/office/drawing/2014/main" id="{BD9B0E5A-6597-4E31-9A9A-05537FD04657}"/>
              </a:ext>
            </a:extLst>
          </p:cNvPr>
          <p:cNvSpPr txBox="1"/>
          <p:nvPr/>
        </p:nvSpPr>
        <p:spPr>
          <a:xfrm>
            <a:off x="4427060" y="789381"/>
            <a:ext cx="1021433" cy="461665"/>
          </a:xfrm>
          <a:prstGeom prst="rect">
            <a:avLst/>
          </a:prstGeom>
          <a:solidFill>
            <a:srgbClr val="FFFFFF">
              <a:alpha val="61000"/>
            </a:srgbClr>
          </a:solidFill>
          <a:ln w="12700">
            <a:solidFill>
              <a:srgbClr val="C00000"/>
            </a:solidFill>
          </a:ln>
        </p:spPr>
        <p:txBody>
          <a:bodyPr wrap="none" rtlCol="0">
            <a:spAutoFit/>
          </a:bodyPr>
          <a:lstStyle/>
          <a:p>
            <a:pPr algn="ctr"/>
            <a:r>
              <a:rPr lang="fr-FR" sz="1200" b="1" dirty="0" err="1">
                <a:solidFill>
                  <a:srgbClr val="002060"/>
                </a:solidFill>
              </a:rPr>
              <a:t>Cherenkov</a:t>
            </a:r>
            <a:r>
              <a:rPr lang="fr-FR" sz="1200" b="1" dirty="0">
                <a:solidFill>
                  <a:srgbClr val="002060"/>
                </a:solidFill>
              </a:rPr>
              <a:t> </a:t>
            </a:r>
          </a:p>
          <a:p>
            <a:pPr algn="ctr"/>
            <a:r>
              <a:rPr lang="fr-FR" sz="1200" b="1" dirty="0" err="1">
                <a:solidFill>
                  <a:srgbClr val="002060"/>
                </a:solidFill>
              </a:rPr>
              <a:t>Radiator</a:t>
            </a:r>
            <a:endParaRPr lang="fr-FR" sz="1200" b="1" dirty="0">
              <a:solidFill>
                <a:srgbClr val="002060"/>
              </a:solidFill>
            </a:endParaRPr>
          </a:p>
        </p:txBody>
      </p:sp>
      <p:sp>
        <p:nvSpPr>
          <p:cNvPr id="37" name="ZoneTexte 23">
            <a:extLst>
              <a:ext uri="{FF2B5EF4-FFF2-40B4-BE49-F238E27FC236}">
                <a16:creationId xmlns:a16="http://schemas.microsoft.com/office/drawing/2014/main" id="{47D96F10-0B93-41ED-8EA3-791D10D48194}"/>
              </a:ext>
            </a:extLst>
          </p:cNvPr>
          <p:cNvSpPr txBox="1"/>
          <p:nvPr/>
        </p:nvSpPr>
        <p:spPr>
          <a:xfrm>
            <a:off x="2056491" y="791296"/>
            <a:ext cx="1021433" cy="646331"/>
          </a:xfrm>
          <a:prstGeom prst="rect">
            <a:avLst/>
          </a:prstGeom>
          <a:solidFill>
            <a:srgbClr val="FFFFFF">
              <a:alpha val="61000"/>
            </a:srgbClr>
          </a:solidFill>
          <a:ln w="12700">
            <a:solidFill>
              <a:srgbClr val="C00000"/>
            </a:solidFill>
          </a:ln>
        </p:spPr>
        <p:txBody>
          <a:bodyPr wrap="none" rtlCol="0">
            <a:spAutoFit/>
          </a:bodyPr>
          <a:lstStyle/>
          <a:p>
            <a:pPr algn="ctr"/>
            <a:r>
              <a:rPr lang="fr-FR" sz="1200" b="1" dirty="0" err="1">
                <a:solidFill>
                  <a:srgbClr val="7030A0"/>
                </a:solidFill>
              </a:rPr>
              <a:t>Cherenkov</a:t>
            </a:r>
            <a:r>
              <a:rPr lang="fr-FR" sz="1200" b="1" dirty="0">
                <a:solidFill>
                  <a:srgbClr val="7030A0"/>
                </a:solidFill>
              </a:rPr>
              <a:t> </a:t>
            </a:r>
          </a:p>
          <a:p>
            <a:pPr algn="ctr"/>
            <a:r>
              <a:rPr lang="fr-FR" sz="1200" b="1" dirty="0" err="1">
                <a:solidFill>
                  <a:srgbClr val="7030A0"/>
                </a:solidFill>
              </a:rPr>
              <a:t>Radiator</a:t>
            </a:r>
            <a:endParaRPr lang="fr-FR" sz="1200" b="1" dirty="0">
              <a:solidFill>
                <a:srgbClr val="7030A0"/>
              </a:solidFill>
            </a:endParaRPr>
          </a:p>
          <a:p>
            <a:pPr algn="ctr"/>
            <a:r>
              <a:rPr lang="fr-FR" sz="1200" b="1" dirty="0">
                <a:solidFill>
                  <a:srgbClr val="7030A0"/>
                </a:solidFill>
              </a:rPr>
              <a:t>(hist.)</a:t>
            </a:r>
          </a:p>
        </p:txBody>
      </p:sp>
      <p:sp>
        <p:nvSpPr>
          <p:cNvPr id="38" name="ZoneTexte 23">
            <a:extLst>
              <a:ext uri="{FF2B5EF4-FFF2-40B4-BE49-F238E27FC236}">
                <a16:creationId xmlns:a16="http://schemas.microsoft.com/office/drawing/2014/main" id="{E1A1B6F4-8119-4C23-93C5-0FAB94F6F386}"/>
              </a:ext>
            </a:extLst>
          </p:cNvPr>
          <p:cNvSpPr txBox="1"/>
          <p:nvPr/>
        </p:nvSpPr>
        <p:spPr>
          <a:xfrm>
            <a:off x="5625139" y="759875"/>
            <a:ext cx="1021433" cy="646331"/>
          </a:xfrm>
          <a:prstGeom prst="rect">
            <a:avLst/>
          </a:prstGeom>
          <a:solidFill>
            <a:srgbClr val="FFFFFF">
              <a:alpha val="61000"/>
            </a:srgbClr>
          </a:solidFill>
          <a:ln w="12700">
            <a:solidFill>
              <a:srgbClr val="C00000"/>
            </a:solidFill>
          </a:ln>
        </p:spPr>
        <p:txBody>
          <a:bodyPr wrap="none" rtlCol="0">
            <a:spAutoFit/>
          </a:bodyPr>
          <a:lstStyle/>
          <a:p>
            <a:pPr algn="ctr"/>
            <a:r>
              <a:rPr lang="fr-FR" sz="1200" b="1" dirty="0" err="1">
                <a:solidFill>
                  <a:srgbClr val="7030A0"/>
                </a:solidFill>
              </a:rPr>
              <a:t>Cherenkov</a:t>
            </a:r>
            <a:r>
              <a:rPr lang="fr-FR" sz="1200" b="1" dirty="0">
                <a:solidFill>
                  <a:srgbClr val="7030A0"/>
                </a:solidFill>
              </a:rPr>
              <a:t> </a:t>
            </a:r>
          </a:p>
          <a:p>
            <a:pPr algn="ctr"/>
            <a:r>
              <a:rPr lang="fr-FR" sz="1200" b="1" dirty="0" err="1">
                <a:solidFill>
                  <a:srgbClr val="7030A0"/>
                </a:solidFill>
              </a:rPr>
              <a:t>Radiator</a:t>
            </a:r>
            <a:endParaRPr lang="fr-FR" sz="1200" b="1" dirty="0">
              <a:solidFill>
                <a:srgbClr val="7030A0"/>
              </a:solidFill>
            </a:endParaRPr>
          </a:p>
          <a:p>
            <a:pPr algn="ctr"/>
            <a:r>
              <a:rPr lang="fr-FR" sz="1200" b="1" dirty="0">
                <a:solidFill>
                  <a:srgbClr val="7030A0"/>
                </a:solidFill>
              </a:rPr>
              <a:t>(hist.)</a:t>
            </a:r>
          </a:p>
        </p:txBody>
      </p:sp>
      <p:sp>
        <p:nvSpPr>
          <p:cNvPr id="39" name="Oval 38">
            <a:extLst>
              <a:ext uri="{FF2B5EF4-FFF2-40B4-BE49-F238E27FC236}">
                <a16:creationId xmlns:a16="http://schemas.microsoft.com/office/drawing/2014/main" id="{0F33BA17-A355-4FE1-92C9-980912B08E07}"/>
              </a:ext>
            </a:extLst>
          </p:cNvPr>
          <p:cNvSpPr/>
          <p:nvPr/>
        </p:nvSpPr>
        <p:spPr>
          <a:xfrm>
            <a:off x="6732211" y="3050958"/>
            <a:ext cx="1846184" cy="2346933"/>
          </a:xfrm>
          <a:prstGeom prst="ellipse">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Oval 39">
            <a:extLst>
              <a:ext uri="{FF2B5EF4-FFF2-40B4-BE49-F238E27FC236}">
                <a16:creationId xmlns:a16="http://schemas.microsoft.com/office/drawing/2014/main" id="{A9C172BF-4835-48AC-8F94-8F30F824BE35}"/>
              </a:ext>
            </a:extLst>
          </p:cNvPr>
          <p:cNvSpPr/>
          <p:nvPr/>
        </p:nvSpPr>
        <p:spPr>
          <a:xfrm>
            <a:off x="5131836" y="2998825"/>
            <a:ext cx="1687879" cy="2484303"/>
          </a:xfrm>
          <a:prstGeom prst="ellipse">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a:extLst>
              <a:ext uri="{FF2B5EF4-FFF2-40B4-BE49-F238E27FC236}">
                <a16:creationId xmlns:a16="http://schemas.microsoft.com/office/drawing/2014/main" id="{BCD05583-28AA-4C25-9B5D-780848540E40}"/>
              </a:ext>
            </a:extLst>
          </p:cNvPr>
          <p:cNvSpPr/>
          <p:nvPr/>
        </p:nvSpPr>
        <p:spPr>
          <a:xfrm>
            <a:off x="-252015" y="5955350"/>
            <a:ext cx="9443505" cy="523220"/>
          </a:xfrm>
          <a:prstGeom prst="rect">
            <a:avLst/>
          </a:prstGeom>
        </p:spPr>
        <p:txBody>
          <a:bodyPr wrap="square">
            <a:spAutoFit/>
          </a:bodyPr>
          <a:lstStyle/>
          <a:p>
            <a:pPr indent="180340" algn="ctr">
              <a:spcAft>
                <a:spcPts val="0"/>
              </a:spcAft>
            </a:pPr>
            <a:r>
              <a:rPr lang="en-US" sz="1400" b="1" i="1" u="sng" dirty="0">
                <a:solidFill>
                  <a:srgbClr val="000000"/>
                </a:solidFill>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Calibri" panose="020F0502020204030204" pitchFamily="34" charset="0"/>
              </a:rPr>
              <a:t>Upper</a:t>
            </a:r>
            <a:r>
              <a:rPr lang="en-US" sz="1400" b="1" dirty="0">
                <a:solidFill>
                  <a:srgbClr val="000000"/>
                </a:solidFill>
                <a:latin typeface="Calibri" panose="020F0502020204030204" pitchFamily="34" charset="0"/>
                <a:ea typeface="Times New Roman" panose="02020603050405020304" pitchFamily="18" charset="0"/>
                <a:cs typeface="Calibri" panose="020F0502020204030204" pitchFamily="34" charset="0"/>
              </a:rPr>
              <a:t>: molecular shapes of SFCs, including common gaseous Cherenkov radiators. </a:t>
            </a:r>
          </a:p>
          <a:p>
            <a:pPr indent="180340" algn="ctr">
              <a:spcAft>
                <a:spcPts val="0"/>
              </a:spcAft>
            </a:pPr>
            <a:r>
              <a:rPr lang="en-US" sz="1400" b="1" i="1" u="sng" dirty="0">
                <a:solidFill>
                  <a:srgbClr val="000000"/>
                </a:solidFill>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Calibri" panose="020F0502020204030204" pitchFamily="34" charset="0"/>
              </a:rPr>
              <a:t>Lower</a:t>
            </a:r>
            <a:r>
              <a:rPr lang="en-US" sz="1400" b="1" u="sng" dirty="0">
                <a:solidFill>
                  <a:srgbClr val="000000"/>
                </a:solidFill>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Calibri" panose="020F0502020204030204" pitchFamily="34" charset="0"/>
              </a:rPr>
              <a:t>: </a:t>
            </a:r>
            <a:r>
              <a:rPr lang="en-US" sz="1400" b="1" dirty="0">
                <a:solidFill>
                  <a:srgbClr val="000000"/>
                </a:solidFill>
                <a:latin typeface="Calibri" panose="020F0502020204030204" pitchFamily="34" charset="0"/>
                <a:ea typeface="Times New Roman" panose="02020603050405020304" pitchFamily="18" charset="0"/>
                <a:cs typeface="Calibri" panose="020F0502020204030204" pitchFamily="34" charset="0"/>
              </a:rPr>
              <a:t>shapes of some non-cyclic C</a:t>
            </a:r>
            <a:r>
              <a:rPr lang="en-US" sz="1400" b="1" baseline="-25000" dirty="0">
                <a:solidFill>
                  <a:srgbClr val="000000"/>
                </a:solidFill>
                <a:latin typeface="Calibri" panose="020F0502020204030204" pitchFamily="34" charset="0"/>
                <a:ea typeface="Times New Roman" panose="02020603050405020304" pitchFamily="18" charset="0"/>
                <a:cs typeface="Calibri" panose="020F0502020204030204" pitchFamily="34" charset="0"/>
              </a:rPr>
              <a:t>n</a:t>
            </a:r>
            <a:r>
              <a:rPr lang="en-US" sz="1400" b="1" dirty="0">
                <a:solidFill>
                  <a:schemeClr val="accent6">
                    <a:lumMod val="75000"/>
                  </a:schemeClr>
                </a:solidFill>
                <a:latin typeface="Calibri" panose="020F0502020204030204" pitchFamily="34" charset="0"/>
                <a:ea typeface="Times New Roman" panose="02020603050405020304" pitchFamily="18" charset="0"/>
                <a:cs typeface="Calibri" panose="020F0502020204030204" pitchFamily="34" charset="0"/>
              </a:rPr>
              <a:t>F</a:t>
            </a:r>
            <a:r>
              <a:rPr lang="en-US" sz="1400" b="1" baseline="-25000" dirty="0">
                <a:solidFill>
                  <a:srgbClr val="000000"/>
                </a:solidFill>
                <a:latin typeface="Calibri" panose="020F0502020204030204" pitchFamily="34" charset="0"/>
                <a:ea typeface="Times New Roman" panose="02020603050405020304" pitchFamily="18" charset="0"/>
                <a:cs typeface="Calibri" panose="020F0502020204030204" pitchFamily="34" charset="0"/>
              </a:rPr>
              <a:t>2n</a:t>
            </a:r>
            <a:r>
              <a:rPr lang="en-US" sz="1400" b="1" dirty="0">
                <a:solidFill>
                  <a:srgbClr val="C00000"/>
                </a:solidFill>
                <a:latin typeface="Calibri" panose="020F0502020204030204" pitchFamily="34" charset="0"/>
                <a:ea typeface="Times New Roman" panose="02020603050405020304" pitchFamily="18" charset="0"/>
                <a:cs typeface="Calibri" panose="020F0502020204030204" pitchFamily="34" charset="0"/>
              </a:rPr>
              <a:t>O</a:t>
            </a:r>
            <a:r>
              <a:rPr lang="en-US" sz="1400" b="1" dirty="0">
                <a:solidFill>
                  <a:srgbClr val="000000"/>
                </a:solidFill>
                <a:latin typeface="Calibri" panose="020F0502020204030204" pitchFamily="34" charset="0"/>
                <a:ea typeface="Times New Roman" panose="02020603050405020304" pitchFamily="18" charset="0"/>
                <a:cs typeface="Calibri" panose="020F0502020204030204" pitchFamily="34" charset="0"/>
              </a:rPr>
              <a:t> analogues</a:t>
            </a:r>
            <a:r>
              <a:rPr lang="en-GB" sz="1400" b="1" dirty="0">
                <a:latin typeface="Calibri" panose="020F0502020204030204" pitchFamily="34" charset="0"/>
                <a:ea typeface="Times New Roman" panose="02020603050405020304" pitchFamily="18" charset="0"/>
                <a:cs typeface="Calibri" panose="020F0502020204030204" pitchFamily="34" charset="0"/>
              </a:rPr>
              <a:t> </a:t>
            </a:r>
            <a:r>
              <a:rPr lang="en-US" sz="1400" b="1" dirty="0">
                <a:solidFill>
                  <a:srgbClr val="000000"/>
                </a:solidFill>
                <a:latin typeface="Calibri" panose="020F0502020204030204" pitchFamily="34" charset="0"/>
                <a:ea typeface="Times New Roman" panose="02020603050405020304" pitchFamily="18" charset="0"/>
                <a:cs typeface="Calibri" panose="020F0502020204030204" pitchFamily="34" charset="0"/>
              </a:rPr>
              <a:t>(20-year GWPs &amp; GHS inhalation toxicities (source www.synquest.com </a:t>
            </a:r>
            <a:endParaRPr lang="en-GB" sz="1400" b="1" dirty="0">
              <a:effectLst/>
              <a:latin typeface="Calibri" panose="020F0502020204030204" pitchFamily="34" charset="0"/>
              <a:ea typeface="Times New Roman" panose="02020603050405020304" pitchFamily="18" charset="0"/>
              <a:cs typeface="Calibri" panose="020F0502020204030204" pitchFamily="34" charset="0"/>
            </a:endParaRPr>
          </a:p>
        </p:txBody>
      </p:sp>
    </p:spTree>
    <p:extLst>
      <p:ext uri="{BB962C8B-B14F-4D97-AF65-F5344CB8AC3E}">
        <p14:creationId xmlns:p14="http://schemas.microsoft.com/office/powerpoint/2010/main" val="29585577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12"/>
                                        </p:tgtEl>
                                        <p:attrNameLst>
                                          <p:attrName>style.visibility</p:attrName>
                                        </p:attrNameLst>
                                      </p:cBhvr>
                                      <p:to>
                                        <p:strVal val="visible"/>
                                      </p:to>
                                    </p:set>
                                  </p:childTnLst>
                                </p:cTn>
                              </p:par>
                              <p:par>
                                <p:cTn id="9" presetID="1" presetClass="entr" presetSubtype="0" fill="hold" grpId="0" nodeType="withEffect">
                                  <p:stCondLst>
                                    <p:cond delay="0"/>
                                  </p:stCondLst>
                                  <p:childTnLst>
                                    <p:set>
                                      <p:cBhvr>
                                        <p:cTn id="10" dur="1" fill="hold">
                                          <p:stCondLst>
                                            <p:cond delay="0"/>
                                          </p:stCondLst>
                                        </p:cTn>
                                        <p:tgtEl>
                                          <p:spTgt spid="34"/>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36"/>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7"/>
                                        </p:tgtEl>
                                        <p:attrNameLst>
                                          <p:attrName>style.visibility</p:attrName>
                                        </p:attrNameLst>
                                      </p:cBhvr>
                                      <p:to>
                                        <p:strVal val="visible"/>
                                      </p:to>
                                    </p:set>
                                  </p:childTnLst>
                                </p:cTn>
                              </p:par>
                              <p:par>
                                <p:cTn id="15" presetID="1" presetClass="entr" presetSubtype="0" fill="hold" grpId="0" nodeType="withEffect">
                                  <p:stCondLst>
                                    <p:cond delay="0"/>
                                  </p:stCondLst>
                                  <p:childTnLst>
                                    <p:set>
                                      <p:cBhvr>
                                        <p:cTn id="16" dur="1" fill="hold">
                                          <p:stCondLst>
                                            <p:cond delay="0"/>
                                          </p:stCondLst>
                                        </p:cTn>
                                        <p:tgtEl>
                                          <p:spTgt spid="38"/>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grpId="0" nodeType="clickEffect">
                                  <p:stCondLst>
                                    <p:cond delay="0"/>
                                  </p:stCondLst>
                                  <p:childTnLst>
                                    <p:set>
                                      <p:cBhvr>
                                        <p:cTn id="20" dur="1" fill="hold">
                                          <p:stCondLst>
                                            <p:cond delay="0"/>
                                          </p:stCondLst>
                                        </p:cTn>
                                        <p:tgtEl>
                                          <p:spTgt spid="25"/>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6"/>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7"/>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8"/>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9"/>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30"/>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2" presetClass="entr" presetSubtype="2" fill="hold" grpId="0" nodeType="clickEffect">
                                  <p:stCondLst>
                                    <p:cond delay="0"/>
                                  </p:stCondLst>
                                  <p:childTnLst>
                                    <p:set>
                                      <p:cBhvr>
                                        <p:cTn id="34" dur="1" fill="hold">
                                          <p:stCondLst>
                                            <p:cond delay="0"/>
                                          </p:stCondLst>
                                        </p:cTn>
                                        <p:tgtEl>
                                          <p:spTgt spid="39"/>
                                        </p:tgtEl>
                                        <p:attrNameLst>
                                          <p:attrName>style.visibility</p:attrName>
                                        </p:attrNameLst>
                                      </p:cBhvr>
                                      <p:to>
                                        <p:strVal val="visible"/>
                                      </p:to>
                                    </p:set>
                                    <p:anim calcmode="lin" valueType="num">
                                      <p:cBhvr additive="base">
                                        <p:cTn id="35" dur="500" fill="hold"/>
                                        <p:tgtEl>
                                          <p:spTgt spid="39"/>
                                        </p:tgtEl>
                                        <p:attrNameLst>
                                          <p:attrName>ppt_x</p:attrName>
                                        </p:attrNameLst>
                                      </p:cBhvr>
                                      <p:tavLst>
                                        <p:tav tm="0">
                                          <p:val>
                                            <p:strVal val="1+#ppt_w/2"/>
                                          </p:val>
                                        </p:tav>
                                        <p:tav tm="100000">
                                          <p:val>
                                            <p:strVal val="#ppt_x"/>
                                          </p:val>
                                        </p:tav>
                                      </p:tavLst>
                                    </p:anim>
                                    <p:anim calcmode="lin" valueType="num">
                                      <p:cBhvr additive="base">
                                        <p:cTn id="36"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37" fill="hold">
                      <p:stCondLst>
                        <p:cond delay="indefinite"/>
                      </p:stCondLst>
                      <p:childTnLst>
                        <p:par>
                          <p:cTn id="38" fill="hold">
                            <p:stCondLst>
                              <p:cond delay="0"/>
                            </p:stCondLst>
                            <p:childTnLst>
                              <p:par>
                                <p:cTn id="39" presetID="2" presetClass="entr" presetSubtype="4" fill="hold" grpId="0" nodeType="clickEffect">
                                  <p:stCondLst>
                                    <p:cond delay="0"/>
                                  </p:stCondLst>
                                  <p:childTnLst>
                                    <p:set>
                                      <p:cBhvr>
                                        <p:cTn id="40" dur="1" fill="hold">
                                          <p:stCondLst>
                                            <p:cond delay="0"/>
                                          </p:stCondLst>
                                        </p:cTn>
                                        <p:tgtEl>
                                          <p:spTgt spid="40"/>
                                        </p:tgtEl>
                                        <p:attrNameLst>
                                          <p:attrName>style.visibility</p:attrName>
                                        </p:attrNameLst>
                                      </p:cBhvr>
                                      <p:to>
                                        <p:strVal val="visible"/>
                                      </p:to>
                                    </p:set>
                                    <p:anim calcmode="lin" valueType="num">
                                      <p:cBhvr additive="base">
                                        <p:cTn id="41" dur="500" fill="hold"/>
                                        <p:tgtEl>
                                          <p:spTgt spid="40"/>
                                        </p:tgtEl>
                                        <p:attrNameLst>
                                          <p:attrName>ppt_x</p:attrName>
                                        </p:attrNameLst>
                                      </p:cBhvr>
                                      <p:tavLst>
                                        <p:tav tm="0">
                                          <p:val>
                                            <p:strVal val="#ppt_x"/>
                                          </p:val>
                                        </p:tav>
                                        <p:tav tm="100000">
                                          <p:val>
                                            <p:strVal val="#ppt_x"/>
                                          </p:val>
                                        </p:tav>
                                      </p:tavLst>
                                    </p:anim>
                                    <p:anim calcmode="lin" valueType="num">
                                      <p:cBhvr additive="base">
                                        <p:cTn id="42" dur="500" fill="hold"/>
                                        <p:tgtEl>
                                          <p:spTgt spid="40"/>
                                        </p:tgtEl>
                                        <p:attrNameLst>
                                          <p:attrName>ppt_y</p:attrName>
                                        </p:attrNameLst>
                                      </p:cBhvr>
                                      <p:tavLst>
                                        <p:tav tm="0">
                                          <p:val>
                                            <p:strVal val="1+#ppt_h/2"/>
                                          </p:val>
                                        </p:tav>
                                        <p:tav tm="100000">
                                          <p:val>
                                            <p:strVal val="#ppt_y"/>
                                          </p:val>
                                        </p:tav>
                                      </p:tavLst>
                                    </p:anim>
                                  </p:childTnLst>
                                </p:cTn>
                              </p:par>
                            </p:childTnLst>
                          </p:cTn>
                        </p:par>
                      </p:childTnLst>
                    </p:cTn>
                  </p:par>
                  <p:par>
                    <p:cTn id="43" fill="hold">
                      <p:stCondLst>
                        <p:cond delay="indefinite"/>
                      </p:stCondLst>
                      <p:childTnLst>
                        <p:par>
                          <p:cTn id="44" fill="hold">
                            <p:stCondLst>
                              <p:cond delay="0"/>
                            </p:stCondLst>
                            <p:childTnLst>
                              <p:par>
                                <p:cTn id="45" presetID="2" presetClass="entr" presetSubtype="4" fill="hold" nodeType="clickEffect">
                                  <p:stCondLst>
                                    <p:cond delay="0"/>
                                  </p:stCondLst>
                                  <p:childTnLst>
                                    <p:set>
                                      <p:cBhvr>
                                        <p:cTn id="46" dur="1" fill="hold">
                                          <p:stCondLst>
                                            <p:cond delay="0"/>
                                          </p:stCondLst>
                                        </p:cTn>
                                        <p:tgtEl>
                                          <p:spTgt spid="14"/>
                                        </p:tgtEl>
                                        <p:attrNameLst>
                                          <p:attrName>style.visibility</p:attrName>
                                        </p:attrNameLst>
                                      </p:cBhvr>
                                      <p:to>
                                        <p:strVal val="visible"/>
                                      </p:to>
                                    </p:set>
                                    <p:anim calcmode="lin" valueType="num">
                                      <p:cBhvr additive="base">
                                        <p:cTn id="47" dur="500" fill="hold"/>
                                        <p:tgtEl>
                                          <p:spTgt spid="14"/>
                                        </p:tgtEl>
                                        <p:attrNameLst>
                                          <p:attrName>ppt_x</p:attrName>
                                        </p:attrNameLst>
                                      </p:cBhvr>
                                      <p:tavLst>
                                        <p:tav tm="0">
                                          <p:val>
                                            <p:strVal val="#ppt_x"/>
                                          </p:val>
                                        </p:tav>
                                        <p:tav tm="100000">
                                          <p:val>
                                            <p:strVal val="#ppt_x"/>
                                          </p:val>
                                        </p:tav>
                                      </p:tavLst>
                                    </p:anim>
                                    <p:anim calcmode="lin" valueType="num">
                                      <p:cBhvr additive="base">
                                        <p:cTn id="48" dur="500" fill="hold"/>
                                        <p:tgtEl>
                                          <p:spTgt spid="14"/>
                                        </p:tgtEl>
                                        <p:attrNameLst>
                                          <p:attrName>ppt_y</p:attrName>
                                        </p:attrNameLst>
                                      </p:cBhvr>
                                      <p:tavLst>
                                        <p:tav tm="0">
                                          <p:val>
                                            <p:strVal val="1+#ppt_h/2"/>
                                          </p:val>
                                        </p:tav>
                                        <p:tav tm="100000">
                                          <p:val>
                                            <p:strVal val="#ppt_y"/>
                                          </p:val>
                                        </p:tav>
                                      </p:tavLst>
                                    </p:anim>
                                  </p:childTnLst>
                                </p:cTn>
                              </p:par>
                              <p:par>
                                <p:cTn id="49" presetID="2" presetClass="entr" presetSubtype="4" fill="hold" grpId="0" nodeType="withEffect">
                                  <p:stCondLst>
                                    <p:cond delay="0"/>
                                  </p:stCondLst>
                                  <p:childTnLst>
                                    <p:set>
                                      <p:cBhvr>
                                        <p:cTn id="50" dur="1" fill="hold">
                                          <p:stCondLst>
                                            <p:cond delay="0"/>
                                          </p:stCondLst>
                                        </p:cTn>
                                        <p:tgtEl>
                                          <p:spTgt spid="21"/>
                                        </p:tgtEl>
                                        <p:attrNameLst>
                                          <p:attrName>style.visibility</p:attrName>
                                        </p:attrNameLst>
                                      </p:cBhvr>
                                      <p:to>
                                        <p:strVal val="visible"/>
                                      </p:to>
                                    </p:set>
                                    <p:anim calcmode="lin" valueType="num">
                                      <p:cBhvr additive="base">
                                        <p:cTn id="51" dur="500" fill="hold"/>
                                        <p:tgtEl>
                                          <p:spTgt spid="21"/>
                                        </p:tgtEl>
                                        <p:attrNameLst>
                                          <p:attrName>ppt_x</p:attrName>
                                        </p:attrNameLst>
                                      </p:cBhvr>
                                      <p:tavLst>
                                        <p:tav tm="0">
                                          <p:val>
                                            <p:strVal val="#ppt_x"/>
                                          </p:val>
                                        </p:tav>
                                        <p:tav tm="100000">
                                          <p:val>
                                            <p:strVal val="#ppt_x"/>
                                          </p:val>
                                        </p:tav>
                                      </p:tavLst>
                                    </p:anim>
                                    <p:anim calcmode="lin" valueType="num">
                                      <p:cBhvr additive="base">
                                        <p:cTn id="52" dur="500" fill="hold"/>
                                        <p:tgtEl>
                                          <p:spTgt spid="21"/>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24"/>
                                        </p:tgtEl>
                                        <p:attrNameLst>
                                          <p:attrName>style.visibility</p:attrName>
                                        </p:attrNameLst>
                                      </p:cBhvr>
                                      <p:to>
                                        <p:strVal val="visible"/>
                                      </p:to>
                                    </p:set>
                                    <p:anim calcmode="lin" valueType="num">
                                      <p:cBhvr additive="base">
                                        <p:cTn id="55" dur="500" fill="hold"/>
                                        <p:tgtEl>
                                          <p:spTgt spid="24"/>
                                        </p:tgtEl>
                                        <p:attrNameLst>
                                          <p:attrName>ppt_x</p:attrName>
                                        </p:attrNameLst>
                                      </p:cBhvr>
                                      <p:tavLst>
                                        <p:tav tm="0">
                                          <p:val>
                                            <p:strVal val="#ppt_x"/>
                                          </p:val>
                                        </p:tav>
                                        <p:tav tm="100000">
                                          <p:val>
                                            <p:strVal val="#ppt_x"/>
                                          </p:val>
                                        </p:tav>
                                      </p:tavLst>
                                    </p:anim>
                                    <p:anim calcmode="lin" valueType="num">
                                      <p:cBhvr additive="base">
                                        <p:cTn id="56" dur="500" fill="hold"/>
                                        <p:tgtEl>
                                          <p:spTgt spid="24"/>
                                        </p:tgtEl>
                                        <p:attrNameLst>
                                          <p:attrName>ppt_y</p:attrName>
                                        </p:attrNameLst>
                                      </p:cBhvr>
                                      <p:tavLst>
                                        <p:tav tm="0">
                                          <p:val>
                                            <p:strVal val="1+#ppt_h/2"/>
                                          </p:val>
                                        </p:tav>
                                        <p:tav tm="100000">
                                          <p:val>
                                            <p:strVal val="#ppt_y"/>
                                          </p:val>
                                        </p:tav>
                                      </p:tavLst>
                                    </p:anim>
                                  </p:childTnLst>
                                </p:cTn>
                              </p:par>
                              <p:par>
                                <p:cTn id="57" presetID="2" presetClass="entr" presetSubtype="4" fill="hold" grpId="0" nodeType="withEffect">
                                  <p:stCondLst>
                                    <p:cond delay="0"/>
                                  </p:stCondLst>
                                  <p:childTnLst>
                                    <p:set>
                                      <p:cBhvr>
                                        <p:cTn id="58" dur="1" fill="hold">
                                          <p:stCondLst>
                                            <p:cond delay="0"/>
                                          </p:stCondLst>
                                        </p:cTn>
                                        <p:tgtEl>
                                          <p:spTgt spid="31"/>
                                        </p:tgtEl>
                                        <p:attrNameLst>
                                          <p:attrName>style.visibility</p:attrName>
                                        </p:attrNameLst>
                                      </p:cBhvr>
                                      <p:to>
                                        <p:strVal val="visible"/>
                                      </p:to>
                                    </p:set>
                                    <p:anim calcmode="lin" valueType="num">
                                      <p:cBhvr additive="base">
                                        <p:cTn id="59" dur="500" fill="hold"/>
                                        <p:tgtEl>
                                          <p:spTgt spid="31"/>
                                        </p:tgtEl>
                                        <p:attrNameLst>
                                          <p:attrName>ppt_x</p:attrName>
                                        </p:attrNameLst>
                                      </p:cBhvr>
                                      <p:tavLst>
                                        <p:tav tm="0">
                                          <p:val>
                                            <p:strVal val="#ppt_x"/>
                                          </p:val>
                                        </p:tav>
                                        <p:tav tm="100000">
                                          <p:val>
                                            <p:strVal val="#ppt_x"/>
                                          </p:val>
                                        </p:tav>
                                      </p:tavLst>
                                    </p:anim>
                                    <p:anim calcmode="lin" valueType="num">
                                      <p:cBhvr additive="base">
                                        <p:cTn id="60" dur="500" fill="hold"/>
                                        <p:tgtEl>
                                          <p:spTgt spid="31"/>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32"/>
                                        </p:tgtEl>
                                        <p:attrNameLst>
                                          <p:attrName>style.visibility</p:attrName>
                                        </p:attrNameLst>
                                      </p:cBhvr>
                                      <p:to>
                                        <p:strVal val="visible"/>
                                      </p:to>
                                    </p:set>
                                    <p:anim calcmode="lin" valueType="num">
                                      <p:cBhvr additive="base">
                                        <p:cTn id="63" dur="500" fill="hold"/>
                                        <p:tgtEl>
                                          <p:spTgt spid="32"/>
                                        </p:tgtEl>
                                        <p:attrNameLst>
                                          <p:attrName>ppt_x</p:attrName>
                                        </p:attrNameLst>
                                      </p:cBhvr>
                                      <p:tavLst>
                                        <p:tav tm="0">
                                          <p:val>
                                            <p:strVal val="#ppt_x"/>
                                          </p:val>
                                        </p:tav>
                                        <p:tav tm="100000">
                                          <p:val>
                                            <p:strVal val="#ppt_x"/>
                                          </p:val>
                                        </p:tav>
                                      </p:tavLst>
                                    </p:anim>
                                    <p:anim calcmode="lin" valueType="num">
                                      <p:cBhvr additive="base">
                                        <p:cTn id="64" dur="500" fill="hold"/>
                                        <p:tgtEl>
                                          <p:spTgt spid="32"/>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P spid="21" grpId="0" animBg="1"/>
      <p:bldP spid="24" grpId="0" animBg="1"/>
      <p:bldP spid="25" grpId="0" animBg="1"/>
      <p:bldP spid="26" grpId="0" animBg="1"/>
      <p:bldP spid="27" grpId="0" animBg="1"/>
      <p:bldP spid="28" grpId="0" animBg="1"/>
      <p:bldP spid="29" grpId="0" animBg="1"/>
      <p:bldP spid="30" grpId="0" animBg="1"/>
      <p:bldP spid="31" grpId="0" animBg="1"/>
      <p:bldP spid="32" grpId="0" animBg="1"/>
      <p:bldP spid="34" grpId="0" animBg="1"/>
      <p:bldP spid="36" grpId="0" animBg="1"/>
      <p:bldP spid="37" grpId="0" animBg="1"/>
      <p:bldP spid="38" grpId="0" animBg="1"/>
      <p:bldP spid="39" grpId="0" animBg="1"/>
      <p:bldP spid="40"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757" y="78524"/>
            <a:ext cx="8437110" cy="928633"/>
          </a:xfrm>
          <a:ln w="31750">
            <a:solidFill>
              <a:srgbClr val="C00000"/>
            </a:solidFill>
          </a:ln>
        </p:spPr>
        <p:txBody>
          <a:bodyPr/>
          <a:lstStyle/>
          <a:p>
            <a:pPr algn="ctr"/>
            <a:r>
              <a:rPr lang="fr-FR" sz="2400" b="1" dirty="0" err="1">
                <a:solidFill>
                  <a:srgbClr val="C00000"/>
                </a:solidFill>
                <a:effectLst>
                  <a:outerShdw blurRad="38100" dist="38100" dir="2700000" algn="tl">
                    <a:srgbClr val="000000">
                      <a:alpha val="43137"/>
                    </a:srgbClr>
                  </a:outerShdw>
                </a:effectLst>
              </a:rPr>
              <a:t>Example</a:t>
            </a:r>
            <a:r>
              <a:rPr lang="fr-FR" sz="2400" b="1" dirty="0">
                <a:solidFill>
                  <a:srgbClr val="C00000"/>
                </a:solidFill>
                <a:effectLst>
                  <a:outerShdw blurRad="38100" dist="38100" dir="2700000" algn="tl">
                    <a:srgbClr val="000000">
                      <a:alpha val="43137"/>
                    </a:srgbClr>
                  </a:outerShdw>
                </a:effectLst>
              </a:rPr>
              <a:t>: Look-up tables of </a:t>
            </a:r>
            <a:r>
              <a:rPr lang="fr-FR" sz="2400" b="1" dirty="0" err="1">
                <a:solidFill>
                  <a:srgbClr val="C00000"/>
                </a:solidFill>
                <a:effectLst>
                  <a:outerShdw blurRad="38100" dist="38100" dir="2700000" algn="tl">
                    <a:srgbClr val="000000">
                      <a:alpha val="43137"/>
                    </a:srgbClr>
                  </a:outerShdw>
                </a:effectLst>
              </a:rPr>
              <a:t>SoS</a:t>
            </a:r>
            <a:r>
              <a:rPr lang="fr-FR" sz="2400" b="1" dirty="0">
                <a:solidFill>
                  <a:srgbClr val="C00000"/>
                </a:solidFill>
                <a:effectLst>
                  <a:outerShdw blurRad="38100" dist="38100" dir="2700000" algn="tl">
                    <a:srgbClr val="000000">
                      <a:alpha val="43137"/>
                    </a:srgbClr>
                  </a:outerShdw>
                </a:effectLst>
              </a:rPr>
              <a:t>. </a:t>
            </a:r>
            <a:r>
              <a:rPr lang="fr-FR" sz="2400" b="1" i="1" dirty="0">
                <a:solidFill>
                  <a:srgbClr val="C00000"/>
                </a:solidFill>
                <a:effectLst>
                  <a:outerShdw blurRad="38100" dist="38100" dir="2700000" algn="tl">
                    <a:srgbClr val="000000">
                      <a:alpha val="43137"/>
                    </a:srgbClr>
                  </a:outerShdw>
                </a:effectLst>
              </a:rPr>
              <a:t>vs. </a:t>
            </a:r>
            <a:r>
              <a:rPr lang="fr-FR" sz="2400" b="1" dirty="0">
                <a:solidFill>
                  <a:srgbClr val="C00000"/>
                </a:solidFill>
                <a:effectLst>
                  <a:outerShdw blurRad="38100" dist="38100" dir="2700000" algn="tl">
                    <a:srgbClr val="000000">
                      <a:alpha val="43137"/>
                    </a:srgbClr>
                  </a:outerShdw>
                </a:effectLst>
              </a:rPr>
              <a:t>composition for C</a:t>
            </a:r>
            <a:r>
              <a:rPr lang="fr-FR" sz="2400" b="1" baseline="-25000" dirty="0">
                <a:solidFill>
                  <a:srgbClr val="C00000"/>
                </a:solidFill>
                <a:effectLst>
                  <a:outerShdw blurRad="38100" dist="38100" dir="2700000" algn="tl">
                    <a:srgbClr val="000000">
                      <a:alpha val="43137"/>
                    </a:srgbClr>
                  </a:outerShdw>
                </a:effectLst>
              </a:rPr>
              <a:t>3</a:t>
            </a:r>
            <a:r>
              <a:rPr lang="fr-FR" sz="2400" b="1" dirty="0">
                <a:solidFill>
                  <a:srgbClr val="C00000"/>
                </a:solidFill>
                <a:effectLst>
                  <a:outerShdw blurRad="38100" dist="38100" dir="2700000" algn="tl">
                    <a:srgbClr val="000000">
                      <a:alpha val="43137"/>
                    </a:srgbClr>
                  </a:outerShdw>
                </a:effectLst>
              </a:rPr>
              <a:t>F</a:t>
            </a:r>
            <a:r>
              <a:rPr lang="fr-FR" sz="2400" b="1" baseline="-25000" dirty="0">
                <a:solidFill>
                  <a:srgbClr val="C00000"/>
                </a:solidFill>
                <a:effectLst>
                  <a:outerShdw blurRad="38100" dist="38100" dir="2700000" algn="tl">
                    <a:srgbClr val="000000">
                      <a:alpha val="43137"/>
                    </a:srgbClr>
                  </a:outerShdw>
                </a:effectLst>
              </a:rPr>
              <a:t>8</a:t>
            </a:r>
            <a:r>
              <a:rPr lang="fr-FR" sz="2400" b="1" dirty="0">
                <a:solidFill>
                  <a:srgbClr val="C00000"/>
                </a:solidFill>
                <a:effectLst>
                  <a:outerShdw blurRad="38100" dist="38100" dir="2700000" algn="tl">
                    <a:srgbClr val="000000">
                      <a:alpha val="43137"/>
                    </a:srgbClr>
                  </a:outerShdw>
                </a:effectLst>
              </a:rPr>
              <a:t>/N</a:t>
            </a:r>
            <a:r>
              <a:rPr lang="fr-FR" sz="2400" b="1" baseline="-25000" dirty="0">
                <a:solidFill>
                  <a:srgbClr val="C00000"/>
                </a:solidFill>
                <a:effectLst>
                  <a:outerShdw blurRad="38100" dist="38100" dir="2700000" algn="tl">
                    <a:srgbClr val="000000">
                      <a:alpha val="43137"/>
                    </a:srgbClr>
                  </a:outerShdw>
                </a:effectLst>
              </a:rPr>
              <a:t>2 </a:t>
            </a:r>
            <a:r>
              <a:rPr lang="fr-FR" sz="2400" b="1" i="1" dirty="0">
                <a:solidFill>
                  <a:schemeClr val="accent6">
                    <a:lumMod val="75000"/>
                  </a:schemeClr>
                </a:solidFill>
                <a:effectLst>
                  <a:outerShdw blurRad="38100" dist="38100" dir="2700000" algn="tl">
                    <a:srgbClr val="000000">
                      <a:alpha val="43137"/>
                    </a:srgbClr>
                  </a:outerShdw>
                </a:effectLst>
              </a:rPr>
              <a:t>(+ CO</a:t>
            </a:r>
            <a:r>
              <a:rPr lang="fr-FR" sz="2400" b="1" i="1" baseline="-25000" dirty="0">
                <a:solidFill>
                  <a:schemeClr val="accent6">
                    <a:lumMod val="75000"/>
                  </a:schemeClr>
                </a:solidFill>
                <a:effectLst>
                  <a:outerShdw blurRad="38100" dist="38100" dir="2700000" algn="tl">
                    <a:srgbClr val="000000">
                      <a:alpha val="43137"/>
                    </a:srgbClr>
                  </a:outerShdw>
                </a:effectLst>
              </a:rPr>
              <a:t>2</a:t>
            </a:r>
            <a:r>
              <a:rPr lang="fr-FR" sz="2400" b="1" dirty="0">
                <a:solidFill>
                  <a:schemeClr val="accent6">
                    <a:lumMod val="75000"/>
                  </a:schemeClr>
                </a:solidFill>
                <a:effectLst>
                  <a:outerShdw blurRad="38100" dist="38100" dir="2700000" algn="tl">
                    <a:srgbClr val="000000">
                      <a:alpha val="43137"/>
                    </a:srgbClr>
                  </a:outerShdw>
                </a:effectLst>
              </a:rPr>
              <a:t>)</a:t>
            </a:r>
            <a:r>
              <a:rPr lang="fr-FR" sz="2400" b="1" baseline="-25000" dirty="0">
                <a:solidFill>
                  <a:schemeClr val="accent6">
                    <a:lumMod val="75000"/>
                  </a:schemeClr>
                </a:solidFill>
                <a:effectLst>
                  <a:outerShdw blurRad="38100" dist="38100" dir="2700000" algn="tl">
                    <a:srgbClr val="000000">
                      <a:alpha val="43137"/>
                    </a:srgbClr>
                  </a:outerShdw>
                </a:effectLst>
              </a:rPr>
              <a:t> </a:t>
            </a:r>
            <a:r>
              <a:rPr lang="fr-FR" sz="2000" b="1" dirty="0">
                <a:solidFill>
                  <a:srgbClr val="C00000"/>
                </a:solidFill>
                <a:effectLst>
                  <a:outerShdw blurRad="38100" dist="38100" dir="2700000" algn="tl">
                    <a:srgbClr val="000000">
                      <a:alpha val="43137"/>
                    </a:srgbClr>
                  </a:outerShdw>
                </a:effectLst>
              </a:rPr>
              <a:t>(ATLAS </a:t>
            </a:r>
            <a:r>
              <a:rPr lang="fr-FR" sz="2000" b="1" dirty="0" err="1">
                <a:solidFill>
                  <a:srgbClr val="C00000"/>
                </a:solidFill>
                <a:effectLst>
                  <a:outerShdw blurRad="38100" dist="38100" dir="2700000" algn="tl">
                    <a:srgbClr val="000000">
                      <a:alpha val="43137"/>
                    </a:srgbClr>
                  </a:outerShdw>
                </a:effectLst>
              </a:rPr>
              <a:t>silicon</a:t>
            </a:r>
            <a:r>
              <a:rPr lang="fr-FR" sz="2000" b="1" dirty="0">
                <a:solidFill>
                  <a:srgbClr val="C00000"/>
                </a:solidFill>
                <a:effectLst>
                  <a:outerShdw blurRad="38100" dist="38100" dir="2700000" algn="tl">
                    <a:srgbClr val="000000">
                      <a:alpha val="43137"/>
                    </a:srgbClr>
                  </a:outerShdw>
                </a:effectLst>
              </a:rPr>
              <a:t> </a:t>
            </a:r>
            <a:r>
              <a:rPr lang="fr-FR" sz="2000" b="1" dirty="0" err="1">
                <a:solidFill>
                  <a:srgbClr val="C00000"/>
                </a:solidFill>
                <a:effectLst>
                  <a:outerShdw blurRad="38100" dist="38100" dir="2700000" algn="tl">
                    <a:srgbClr val="000000">
                      <a:alpha val="43137"/>
                    </a:srgbClr>
                  </a:outerShdw>
                </a:effectLst>
              </a:rPr>
              <a:t>tracker</a:t>
            </a:r>
            <a:r>
              <a:rPr lang="fr-FR" sz="2000" b="1" dirty="0">
                <a:solidFill>
                  <a:srgbClr val="C00000"/>
                </a:solidFill>
                <a:effectLst>
                  <a:outerShdw blurRad="38100" dist="38100" dir="2700000" algn="tl">
                    <a:srgbClr val="000000">
                      <a:alpha val="43137"/>
                    </a:srgbClr>
                  </a:outerShdw>
                </a:effectLst>
              </a:rPr>
              <a:t> </a:t>
            </a:r>
            <a:r>
              <a:rPr lang="fr-FR" sz="2000" b="1" dirty="0" err="1">
                <a:solidFill>
                  <a:srgbClr val="C00000"/>
                </a:solidFill>
                <a:effectLst>
                  <a:outerShdw blurRad="38100" dist="38100" dir="2700000" algn="tl">
                    <a:srgbClr val="000000">
                      <a:alpha val="43137"/>
                    </a:srgbClr>
                  </a:outerShdw>
                </a:effectLst>
              </a:rPr>
              <a:t>cooling</a:t>
            </a:r>
            <a:r>
              <a:rPr lang="fr-FR" sz="2000" b="1" dirty="0">
                <a:solidFill>
                  <a:srgbClr val="C00000"/>
                </a:solidFill>
                <a:effectLst>
                  <a:outerShdw blurRad="38100" dist="38100" dir="2700000" algn="tl">
                    <a:srgbClr val="000000">
                      <a:alpha val="43137"/>
                    </a:srgbClr>
                  </a:outerShdw>
                </a:effectLst>
              </a:rPr>
              <a:t> </a:t>
            </a:r>
            <a:r>
              <a:rPr lang="fr-FR" sz="2000" b="1" dirty="0" err="1">
                <a:solidFill>
                  <a:srgbClr val="C00000"/>
                </a:solidFill>
                <a:effectLst>
                  <a:outerShdw blurRad="38100" dist="38100" dir="2700000" algn="tl">
                    <a:srgbClr val="000000">
                      <a:alpha val="43137"/>
                    </a:srgbClr>
                  </a:outerShdw>
                </a:effectLst>
              </a:rPr>
              <a:t>leak</a:t>
            </a:r>
            <a:r>
              <a:rPr lang="fr-FR" sz="2000" b="1" dirty="0">
                <a:solidFill>
                  <a:srgbClr val="C00000"/>
                </a:solidFill>
                <a:effectLst>
                  <a:outerShdw blurRad="38100" dist="38100" dir="2700000" algn="tl">
                    <a:srgbClr val="000000">
                      <a:alpha val="43137"/>
                    </a:srgbClr>
                  </a:outerShdw>
                </a:effectLst>
              </a:rPr>
              <a:t> </a:t>
            </a:r>
            <a:r>
              <a:rPr lang="fr-FR" sz="2000" b="1" dirty="0" err="1">
                <a:solidFill>
                  <a:srgbClr val="C00000"/>
                </a:solidFill>
                <a:effectLst>
                  <a:outerShdw blurRad="38100" dist="38100" dir="2700000" algn="tl">
                    <a:srgbClr val="000000">
                      <a:alpha val="43137"/>
                    </a:srgbClr>
                  </a:outerShdw>
                </a:effectLst>
              </a:rPr>
              <a:t>analysis</a:t>
            </a:r>
            <a:r>
              <a:rPr lang="fr-FR" sz="2000" b="1" dirty="0">
                <a:solidFill>
                  <a:srgbClr val="C00000"/>
                </a:solidFill>
                <a:effectLst>
                  <a:outerShdw blurRad="38100" dist="38100" dir="2700000" algn="tl">
                    <a:srgbClr val="000000">
                      <a:alpha val="43137"/>
                    </a:srgbClr>
                  </a:outerShdw>
                </a:effectLst>
              </a:rPr>
              <a:t>)</a:t>
            </a:r>
          </a:p>
        </p:txBody>
      </p:sp>
      <p:pic>
        <p:nvPicPr>
          <p:cNvPr id="6" name="Image 2"/>
          <p:cNvPicPr>
            <a:picLocks noChangeAspect="1"/>
          </p:cNvPicPr>
          <p:nvPr/>
        </p:nvPicPr>
        <p:blipFill rotWithShape="1">
          <a:blip r:embed="rId2">
            <a:extLst>
              <a:ext uri="{28A0092B-C50C-407E-A947-70E740481C1C}">
                <a14:useLocalDpi xmlns:a14="http://schemas.microsoft.com/office/drawing/2010/main" val="0"/>
              </a:ext>
            </a:extLst>
          </a:blip>
          <a:srcRect t="44530" b="9158"/>
          <a:stretch/>
        </p:blipFill>
        <p:spPr bwMode="auto">
          <a:xfrm>
            <a:off x="301005" y="2926556"/>
            <a:ext cx="4734757" cy="1587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Espace réservé du numéro de diapositive 3"/>
          <p:cNvSpPr txBox="1">
            <a:spLocks/>
          </p:cNvSpPr>
          <p:nvPr/>
        </p:nvSpPr>
        <p:spPr>
          <a:xfrm>
            <a:off x="7412127" y="6561152"/>
            <a:ext cx="1306342" cy="234536"/>
          </a:xfrm>
          <a:prstGeom prst="rect">
            <a:avLst/>
          </a:prstGeom>
          <a:solidFill>
            <a:schemeClr val="bg1"/>
          </a:solidFill>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CEDCF296-4BC0-484F-BCF1-560E05D016A3}" type="slidenum">
              <a:rPr lang="fr-FR" altLang="fr-FR" smtClean="0"/>
              <a:pPr>
                <a:defRPr/>
              </a:pPr>
              <a:t>30</a:t>
            </a:fld>
            <a:endParaRPr lang="fr-FR" altLang="fr-FR"/>
          </a:p>
        </p:txBody>
      </p:sp>
      <p:pic>
        <p:nvPicPr>
          <p:cNvPr id="29" name="Espace réservé du contenu 5"/>
          <p:cNvPicPr>
            <a:picLocks noChangeAspect="1"/>
          </p:cNvPicPr>
          <p:nvPr/>
        </p:nvPicPr>
        <p:blipFill rotWithShape="1">
          <a:blip r:embed="rId3">
            <a:extLst>
              <a:ext uri="{28A0092B-C50C-407E-A947-70E740481C1C}">
                <a14:useLocalDpi xmlns:a14="http://schemas.microsoft.com/office/drawing/2010/main" val="0"/>
              </a:ext>
            </a:extLst>
          </a:blip>
          <a:srcRect l="3267" r="6864"/>
          <a:stretch/>
        </p:blipFill>
        <p:spPr>
          <a:xfrm>
            <a:off x="62129" y="2787819"/>
            <a:ext cx="5033818" cy="3453382"/>
          </a:xfrm>
          <a:prstGeom prst="rect">
            <a:avLst/>
          </a:prstGeom>
        </p:spPr>
      </p:pic>
      <p:sp>
        <p:nvSpPr>
          <p:cNvPr id="19" name="Rectangle 18"/>
          <p:cNvSpPr/>
          <p:nvPr/>
        </p:nvSpPr>
        <p:spPr>
          <a:xfrm>
            <a:off x="5266856" y="1080667"/>
            <a:ext cx="3859210" cy="548048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b="1" dirty="0">
              <a:solidFill>
                <a:schemeClr val="tx1"/>
              </a:solidFill>
            </a:endParaRPr>
          </a:p>
          <a:p>
            <a:pPr algn="ctr"/>
            <a:endParaRPr lang="fr-FR" sz="1600" b="1" dirty="0">
              <a:solidFill>
                <a:schemeClr val="tx1"/>
              </a:solidFill>
            </a:endParaRPr>
          </a:p>
          <a:p>
            <a:pPr algn="ctr"/>
            <a:endParaRPr lang="fr-FR" sz="1600" b="1" dirty="0">
              <a:solidFill>
                <a:schemeClr val="tx1"/>
              </a:solidFill>
            </a:endParaRPr>
          </a:p>
          <a:p>
            <a:pPr algn="ctr"/>
            <a:endParaRPr lang="fr-FR" sz="1600" b="1" dirty="0">
              <a:solidFill>
                <a:schemeClr val="tx1"/>
              </a:solidFill>
            </a:endParaRPr>
          </a:p>
          <a:p>
            <a:pPr algn="ctr"/>
            <a:endParaRPr lang="fr-FR" sz="1600" b="1" dirty="0">
              <a:solidFill>
                <a:schemeClr val="tx1"/>
              </a:solidFill>
            </a:endParaRPr>
          </a:p>
          <a:p>
            <a:pPr algn="ctr"/>
            <a:endParaRPr lang="fr-FR" sz="1600" b="1" dirty="0">
              <a:solidFill>
                <a:schemeClr val="tx1"/>
              </a:solidFill>
            </a:endParaRPr>
          </a:p>
          <a:p>
            <a:pPr algn="ctr"/>
            <a:endParaRPr lang="fr-FR" sz="1600" b="1" dirty="0">
              <a:solidFill>
                <a:schemeClr val="tx1"/>
              </a:solidFill>
            </a:endParaRPr>
          </a:p>
          <a:p>
            <a:pPr algn="ctr"/>
            <a:endParaRPr lang="fr-FR" sz="1600" b="1" i="1" dirty="0">
              <a:solidFill>
                <a:schemeClr val="tx1"/>
              </a:solidFill>
            </a:endParaRPr>
          </a:p>
          <a:p>
            <a:pPr algn="ctr"/>
            <a:endParaRPr lang="fr-FR" sz="1600" b="1" i="1" dirty="0">
              <a:solidFill>
                <a:schemeClr val="tx1"/>
              </a:solidFill>
            </a:endParaRPr>
          </a:p>
          <a:p>
            <a:pPr algn="ctr"/>
            <a:endParaRPr lang="fr-FR" sz="1600" b="1" i="1" dirty="0">
              <a:solidFill>
                <a:schemeClr val="tx1"/>
              </a:solidFill>
            </a:endParaRPr>
          </a:p>
          <a:p>
            <a:pPr algn="ctr"/>
            <a:endParaRPr lang="fr-FR" sz="1600" b="1" i="1" dirty="0">
              <a:solidFill>
                <a:schemeClr val="tx1"/>
              </a:solidFill>
            </a:endParaRPr>
          </a:p>
          <a:p>
            <a:pPr algn="ctr"/>
            <a:endParaRPr lang="fr-FR" sz="1600" b="1" i="1" dirty="0">
              <a:solidFill>
                <a:schemeClr val="tx1"/>
              </a:solidFill>
            </a:endParaRPr>
          </a:p>
          <a:p>
            <a:pPr algn="ctr"/>
            <a:r>
              <a:rPr lang="fr-FR" sz="1600" b="1" i="1" dirty="0">
                <a:solidFill>
                  <a:schemeClr val="tx1"/>
                </a:solidFill>
              </a:rPr>
              <a:t>CAN UTILITY </a:t>
            </a:r>
            <a:r>
              <a:rPr lang="fr-FR" sz="1600" b="1" dirty="0">
                <a:solidFill>
                  <a:schemeClr val="tx1"/>
                </a:solidFill>
              </a:rPr>
              <a:t>DB </a:t>
            </a:r>
            <a:r>
              <a:rPr lang="fr-FR" sz="1600" b="1" dirty="0" err="1">
                <a:solidFill>
                  <a:schemeClr val="tx1"/>
                </a:solidFill>
              </a:rPr>
              <a:t>expanded</a:t>
            </a:r>
            <a:endParaRPr lang="fr-FR" sz="1600" b="1" dirty="0">
              <a:solidFill>
                <a:schemeClr val="tx1"/>
              </a:solidFill>
            </a:endParaRPr>
          </a:p>
          <a:p>
            <a:pPr algn="ctr"/>
            <a:r>
              <a:rPr lang="fr-FR" sz="1600" b="1" dirty="0">
                <a:solidFill>
                  <a:schemeClr val="tx1"/>
                </a:solidFill>
              </a:rPr>
              <a:t> </a:t>
            </a:r>
            <a:r>
              <a:rPr lang="fr-FR" sz="1600" b="1" dirty="0" err="1">
                <a:solidFill>
                  <a:schemeClr val="tx1"/>
                </a:solidFill>
              </a:rPr>
              <a:t>from</a:t>
            </a:r>
            <a:r>
              <a:rPr lang="fr-FR" sz="1600" b="1" dirty="0">
                <a:solidFill>
                  <a:schemeClr val="tx1"/>
                </a:solidFill>
              </a:rPr>
              <a:t> 2-D to 3-D:</a:t>
            </a:r>
          </a:p>
          <a:p>
            <a:pPr algn="ctr"/>
            <a:r>
              <a:rPr lang="fr-FR" sz="1600" b="1" dirty="0">
                <a:solidFill>
                  <a:schemeClr val="tx1"/>
                </a:solidFill>
              </a:rPr>
              <a:t>  C</a:t>
            </a:r>
            <a:r>
              <a:rPr lang="fr-FR" sz="1600" b="1" baseline="-25000" dirty="0">
                <a:solidFill>
                  <a:schemeClr val="tx1"/>
                </a:solidFill>
              </a:rPr>
              <a:t>3</a:t>
            </a:r>
            <a:r>
              <a:rPr lang="fr-FR" sz="1600" b="1" dirty="0">
                <a:solidFill>
                  <a:schemeClr val="tx1"/>
                </a:solidFill>
              </a:rPr>
              <a:t>F</a:t>
            </a:r>
            <a:r>
              <a:rPr lang="fr-FR" sz="1600" b="1" baseline="-25000" dirty="0">
                <a:solidFill>
                  <a:schemeClr val="tx1"/>
                </a:solidFill>
              </a:rPr>
              <a:t>8</a:t>
            </a:r>
            <a:r>
              <a:rPr lang="fr-FR" sz="1600" b="1" dirty="0">
                <a:solidFill>
                  <a:schemeClr val="tx1"/>
                </a:solidFill>
              </a:rPr>
              <a:t>/N</a:t>
            </a:r>
            <a:r>
              <a:rPr lang="fr-FR" sz="1600" b="1" baseline="-25000" dirty="0">
                <a:solidFill>
                  <a:schemeClr val="tx1"/>
                </a:solidFill>
              </a:rPr>
              <a:t>2 </a:t>
            </a:r>
            <a:r>
              <a:rPr lang="fr-FR" sz="1600" b="1" dirty="0">
                <a:solidFill>
                  <a:schemeClr val="tx1"/>
                </a:solidFill>
              </a:rPr>
              <a:t>fit </a:t>
            </a:r>
            <a:r>
              <a:rPr lang="fr-FR" sz="1600" b="1" dirty="0" err="1">
                <a:solidFill>
                  <a:schemeClr val="tx1"/>
                </a:solidFill>
              </a:rPr>
              <a:t>coeffs</a:t>
            </a:r>
            <a:r>
              <a:rPr lang="fr-FR" sz="1600" b="1" dirty="0">
                <a:solidFill>
                  <a:schemeClr val="tx1"/>
                </a:solidFill>
              </a:rPr>
              <a:t> </a:t>
            </a:r>
          </a:p>
          <a:p>
            <a:pPr algn="ctr"/>
            <a:r>
              <a:rPr lang="fr-FR" sz="1600" b="1" dirty="0" err="1">
                <a:solidFill>
                  <a:schemeClr val="tx1"/>
                </a:solidFill>
              </a:rPr>
              <a:t>stored</a:t>
            </a:r>
            <a:r>
              <a:rPr lang="fr-FR" sz="1600" b="1" dirty="0">
                <a:solidFill>
                  <a:schemeClr val="tx1"/>
                </a:solidFill>
              </a:rPr>
              <a:t> @{</a:t>
            </a:r>
            <a:r>
              <a:rPr lang="fr-FR" sz="1600" b="1" dirty="0">
                <a:solidFill>
                  <a:srgbClr val="C00000"/>
                </a:solidFill>
              </a:rPr>
              <a:t>T, P, </a:t>
            </a:r>
            <a:r>
              <a:rPr lang="fr-FR" sz="1600" b="1" dirty="0">
                <a:solidFill>
                  <a:schemeClr val="accent6">
                    <a:lumMod val="75000"/>
                  </a:schemeClr>
                </a:solidFill>
              </a:rPr>
              <a:t>CO</a:t>
            </a:r>
            <a:r>
              <a:rPr lang="fr-FR" sz="1600" b="1" baseline="-25000" dirty="0">
                <a:solidFill>
                  <a:schemeClr val="accent6">
                    <a:lumMod val="75000"/>
                  </a:schemeClr>
                </a:solidFill>
              </a:rPr>
              <a:t>2</a:t>
            </a:r>
            <a:r>
              <a:rPr lang="fr-FR" sz="1600" b="1" dirty="0">
                <a:solidFill>
                  <a:schemeClr val="tx1"/>
                </a:solidFill>
              </a:rPr>
              <a:t>} </a:t>
            </a:r>
            <a:r>
              <a:rPr lang="fr-FR" sz="1600" b="1" dirty="0" err="1">
                <a:solidFill>
                  <a:schemeClr val="tx1"/>
                </a:solidFill>
              </a:rPr>
              <a:t>grid</a:t>
            </a:r>
            <a:r>
              <a:rPr lang="fr-FR" sz="1600" b="1" dirty="0">
                <a:solidFill>
                  <a:schemeClr val="tx1"/>
                </a:solidFill>
              </a:rPr>
              <a:t> </a:t>
            </a:r>
          </a:p>
          <a:p>
            <a:pPr algn="ctr"/>
            <a:endParaRPr lang="fr-FR" sz="1600" b="1" dirty="0">
              <a:solidFill>
                <a:schemeClr val="tx1"/>
              </a:solidFill>
            </a:endParaRPr>
          </a:p>
          <a:p>
            <a:pPr algn="ctr"/>
            <a:r>
              <a:rPr lang="fr-FR" sz="1600" b="1" dirty="0">
                <a:solidFill>
                  <a:schemeClr val="tx1"/>
                </a:solidFill>
              </a:rPr>
              <a:t>Extra interpolation </a:t>
            </a:r>
            <a:r>
              <a:rPr lang="fr-FR" sz="1600" b="1" dirty="0" err="1">
                <a:solidFill>
                  <a:schemeClr val="tx1"/>
                </a:solidFill>
              </a:rPr>
              <a:t>step</a:t>
            </a:r>
            <a:r>
              <a:rPr lang="fr-FR" sz="1600" b="1" dirty="0">
                <a:solidFill>
                  <a:schemeClr val="tx1"/>
                </a:solidFill>
              </a:rPr>
              <a:t>, </a:t>
            </a:r>
          </a:p>
          <a:p>
            <a:pPr algn="ctr"/>
            <a:r>
              <a:rPr lang="fr-FR" sz="1600" b="1" dirty="0" err="1">
                <a:solidFill>
                  <a:schemeClr val="tx1"/>
                </a:solidFill>
              </a:rPr>
              <a:t>starting</a:t>
            </a:r>
            <a:r>
              <a:rPr lang="fr-FR" sz="1600" b="1" dirty="0">
                <a:solidFill>
                  <a:schemeClr val="tx1"/>
                </a:solidFill>
              </a:rPr>
              <a:t> </a:t>
            </a:r>
            <a:r>
              <a:rPr lang="fr-FR" sz="1600" b="1" dirty="0" err="1">
                <a:solidFill>
                  <a:schemeClr val="tx1"/>
                </a:solidFill>
              </a:rPr>
              <a:t>from</a:t>
            </a:r>
            <a:r>
              <a:rPr lang="fr-FR" sz="1600" b="1" dirty="0">
                <a:solidFill>
                  <a:schemeClr val="tx1"/>
                </a:solidFill>
              </a:rPr>
              <a:t> </a:t>
            </a:r>
            <a:r>
              <a:rPr lang="fr-FR" sz="1600" b="1" dirty="0" err="1">
                <a:solidFill>
                  <a:schemeClr val="tx1"/>
                </a:solidFill>
              </a:rPr>
              <a:t>grid</a:t>
            </a:r>
            <a:r>
              <a:rPr lang="fr-FR" sz="1600" b="1" dirty="0">
                <a:solidFill>
                  <a:schemeClr val="tx1"/>
                </a:solidFill>
              </a:rPr>
              <a:t> </a:t>
            </a:r>
            <a:r>
              <a:rPr lang="fr-FR" sz="1600" b="1" dirty="0" err="1">
                <a:solidFill>
                  <a:schemeClr val="tx1"/>
                </a:solidFill>
              </a:rPr>
              <a:t>cub</a:t>
            </a:r>
            <a:r>
              <a:rPr lang="fr-FR" sz="1600" b="1" dirty="0">
                <a:solidFill>
                  <a:schemeClr val="tx1"/>
                </a:solidFill>
              </a:rPr>
              <a:t>(</a:t>
            </a:r>
            <a:r>
              <a:rPr lang="fr-FR" sz="1600" b="1" dirty="0" err="1">
                <a:solidFill>
                  <a:schemeClr val="tx1"/>
                </a:solidFill>
              </a:rPr>
              <a:t>oid</a:t>
            </a:r>
            <a:r>
              <a:rPr lang="fr-FR" sz="1600" b="1" dirty="0">
                <a:solidFill>
                  <a:schemeClr val="tx1"/>
                </a:solidFill>
              </a:rPr>
              <a:t>) of </a:t>
            </a:r>
            <a:r>
              <a:rPr lang="fr-FR" sz="1600" b="1" dirty="0" err="1">
                <a:solidFill>
                  <a:schemeClr val="tx1"/>
                </a:solidFill>
              </a:rPr>
              <a:t>uncertainty</a:t>
            </a:r>
            <a:endParaRPr lang="fr-FR" sz="1600" b="1" dirty="0">
              <a:solidFill>
                <a:schemeClr val="tx1"/>
              </a:solidFill>
            </a:endParaRPr>
          </a:p>
          <a:p>
            <a:pPr algn="ctr"/>
            <a:r>
              <a:rPr lang="fr-FR" sz="1600" b="1" dirty="0">
                <a:solidFill>
                  <a:schemeClr val="tx1"/>
                </a:solidFill>
              </a:rPr>
              <a:t> to </a:t>
            </a:r>
            <a:r>
              <a:rPr lang="fr-FR" sz="1600" b="1" dirty="0" err="1">
                <a:solidFill>
                  <a:schemeClr val="tx1"/>
                </a:solidFill>
              </a:rPr>
              <a:t>T</a:t>
            </a:r>
            <a:r>
              <a:rPr lang="fr-FR" sz="1600" b="1" baseline="-25000" dirty="0" err="1">
                <a:solidFill>
                  <a:schemeClr val="tx1"/>
                </a:solidFill>
              </a:rPr>
              <a:t>meas</a:t>
            </a:r>
            <a:r>
              <a:rPr lang="fr-FR" sz="1600" b="1" dirty="0">
                <a:solidFill>
                  <a:schemeClr val="tx1"/>
                </a:solidFill>
              </a:rPr>
              <a:t>, P</a:t>
            </a:r>
            <a:r>
              <a:rPr lang="fr-FR" sz="1600" b="1" baseline="-25000" dirty="0">
                <a:solidFill>
                  <a:schemeClr val="tx1"/>
                </a:solidFill>
              </a:rPr>
              <a:t>meas</a:t>
            </a:r>
            <a:r>
              <a:rPr lang="fr-FR" sz="1600" b="1" dirty="0">
                <a:solidFill>
                  <a:schemeClr val="tx1"/>
                </a:solidFill>
              </a:rPr>
              <a:t>,</a:t>
            </a:r>
            <a:r>
              <a:rPr lang="fr-FR" sz="1600" b="1" dirty="0">
                <a:solidFill>
                  <a:schemeClr val="accent6">
                    <a:lumMod val="75000"/>
                  </a:schemeClr>
                </a:solidFill>
              </a:rPr>
              <a:t>CO</a:t>
            </a:r>
            <a:r>
              <a:rPr lang="fr-FR" sz="1600" b="1" baseline="-25000" dirty="0">
                <a:solidFill>
                  <a:schemeClr val="accent6">
                    <a:lumMod val="75000"/>
                  </a:schemeClr>
                </a:solidFill>
              </a:rPr>
              <a:t>2</a:t>
            </a:r>
            <a:r>
              <a:rPr lang="fr-FR" sz="1600" b="1" baseline="-25000" dirty="0">
                <a:solidFill>
                  <a:schemeClr val="tx1"/>
                </a:solidFill>
              </a:rPr>
              <a:t> </a:t>
            </a:r>
            <a:r>
              <a:rPr lang="fr-FR" sz="1600" b="1" baseline="-25000" dirty="0">
                <a:solidFill>
                  <a:schemeClr val="accent6">
                    <a:lumMod val="75000"/>
                  </a:schemeClr>
                </a:solidFill>
              </a:rPr>
              <a:t>meas</a:t>
            </a:r>
            <a:endParaRPr lang="fr-FR" sz="1600" b="1" dirty="0">
              <a:solidFill>
                <a:schemeClr val="accent6">
                  <a:lumMod val="75000"/>
                </a:schemeClr>
              </a:solidFill>
            </a:endParaRPr>
          </a:p>
        </p:txBody>
      </p:sp>
      <p:sp>
        <p:nvSpPr>
          <p:cNvPr id="24" name="ZoneTexte 23"/>
          <p:cNvSpPr txBox="1"/>
          <p:nvPr/>
        </p:nvSpPr>
        <p:spPr>
          <a:xfrm>
            <a:off x="811129" y="2042809"/>
            <a:ext cx="45719" cy="369332"/>
          </a:xfrm>
          <a:prstGeom prst="rect">
            <a:avLst/>
          </a:prstGeom>
          <a:noFill/>
        </p:spPr>
        <p:txBody>
          <a:bodyPr wrap="square" rtlCol="0">
            <a:spAutoFit/>
          </a:bodyPr>
          <a:lstStyle/>
          <a:p>
            <a:endParaRPr lang="fr-FR" dirty="0"/>
          </a:p>
        </p:txBody>
      </p:sp>
      <p:pic>
        <p:nvPicPr>
          <p:cNvPr id="21" name="Image 20"/>
          <p:cNvPicPr>
            <a:picLocks noChangeAspect="1"/>
          </p:cNvPicPr>
          <p:nvPr/>
        </p:nvPicPr>
        <p:blipFill rotWithShape="1">
          <a:blip r:embed="rId4">
            <a:extLst>
              <a:ext uri="{28A0092B-C50C-407E-A947-70E740481C1C}">
                <a14:useLocalDpi xmlns:a14="http://schemas.microsoft.com/office/drawing/2010/main" val="0"/>
              </a:ext>
            </a:extLst>
          </a:blip>
          <a:srcRect l="16471" t="5279" r="11159" b="13829"/>
          <a:stretch/>
        </p:blipFill>
        <p:spPr>
          <a:xfrm>
            <a:off x="5243688" y="1080667"/>
            <a:ext cx="3900312" cy="3018809"/>
          </a:xfrm>
          <a:prstGeom prst="rect">
            <a:avLst/>
          </a:prstGeom>
          <a:ln w="19050">
            <a:solidFill>
              <a:srgbClr val="7030A0"/>
            </a:solidFill>
          </a:ln>
        </p:spPr>
      </p:pic>
      <p:sp>
        <p:nvSpPr>
          <p:cNvPr id="34" name="ZoneTexte 33"/>
          <p:cNvSpPr txBox="1"/>
          <p:nvPr/>
        </p:nvSpPr>
        <p:spPr>
          <a:xfrm>
            <a:off x="62129" y="1629739"/>
            <a:ext cx="5172122" cy="923330"/>
          </a:xfrm>
          <a:prstGeom prst="rect">
            <a:avLst/>
          </a:prstGeom>
          <a:noFill/>
        </p:spPr>
        <p:txBody>
          <a:bodyPr wrap="none" rtlCol="0">
            <a:spAutoFit/>
          </a:bodyPr>
          <a:lstStyle/>
          <a:p>
            <a:pPr algn="ctr"/>
            <a:r>
              <a:rPr lang="fr-FR" b="1" dirty="0" err="1">
                <a:solidFill>
                  <a:schemeClr val="tx2"/>
                </a:solidFill>
              </a:rPr>
              <a:t>Calculate</a:t>
            </a:r>
            <a:r>
              <a:rPr lang="fr-FR" b="1" dirty="0">
                <a:solidFill>
                  <a:schemeClr val="tx2"/>
                </a:solidFill>
              </a:rPr>
              <a:t> </a:t>
            </a:r>
            <a:r>
              <a:rPr lang="fr-FR" b="1" i="1" dirty="0" err="1">
                <a:solidFill>
                  <a:schemeClr val="tx2"/>
                </a:solidFill>
              </a:rPr>
              <a:t>sound</a:t>
            </a:r>
            <a:r>
              <a:rPr lang="fr-FR" b="1" i="1" dirty="0">
                <a:solidFill>
                  <a:schemeClr val="tx2"/>
                </a:solidFill>
              </a:rPr>
              <a:t> </a:t>
            </a:r>
            <a:r>
              <a:rPr lang="fr-FR" b="1" i="1" dirty="0" err="1">
                <a:solidFill>
                  <a:schemeClr val="tx2"/>
                </a:solidFill>
              </a:rPr>
              <a:t>vel</a:t>
            </a:r>
            <a:r>
              <a:rPr lang="fr-FR" b="1" i="1" dirty="0">
                <a:solidFill>
                  <a:schemeClr val="tx2"/>
                </a:solidFill>
              </a:rPr>
              <a:t> vs. </a:t>
            </a:r>
            <a:r>
              <a:rPr lang="fr-FR" b="1" i="1" dirty="0" err="1">
                <a:solidFill>
                  <a:schemeClr val="tx2"/>
                </a:solidFill>
              </a:rPr>
              <a:t>conc</a:t>
            </a:r>
            <a:r>
              <a:rPr lang="fr-FR" b="1" i="1" dirty="0">
                <a:solidFill>
                  <a:schemeClr val="tx2"/>
                </a:solidFill>
              </a:rPr>
              <a:t>. </a:t>
            </a:r>
            <a:r>
              <a:rPr lang="fr-FR" b="1" dirty="0" err="1">
                <a:solidFill>
                  <a:schemeClr val="tx2"/>
                </a:solidFill>
              </a:rPr>
              <a:t>eqns</a:t>
            </a:r>
            <a:r>
              <a:rPr lang="fr-FR" b="1" dirty="0">
                <a:solidFill>
                  <a:schemeClr val="tx2"/>
                </a:solidFill>
              </a:rPr>
              <a:t> </a:t>
            </a:r>
            <a:r>
              <a:rPr lang="fr-FR" b="1" dirty="0" err="1">
                <a:solidFill>
                  <a:schemeClr val="tx2"/>
                </a:solidFill>
              </a:rPr>
              <a:t>from</a:t>
            </a:r>
            <a:r>
              <a:rPr lang="fr-FR" b="1" dirty="0">
                <a:solidFill>
                  <a:schemeClr val="tx2"/>
                </a:solidFill>
              </a:rPr>
              <a:t> </a:t>
            </a:r>
          </a:p>
          <a:p>
            <a:pPr algn="ctr"/>
            <a:r>
              <a:rPr lang="fr-FR" b="1" dirty="0">
                <a:solidFill>
                  <a:schemeClr val="tx2"/>
                </a:solidFill>
              </a:rPr>
              <a:t> </a:t>
            </a:r>
            <a:r>
              <a:rPr lang="fr-FR" b="1" dirty="0">
                <a:solidFill>
                  <a:srgbClr val="C00000"/>
                </a:solidFill>
                <a:effectLst>
                  <a:outerShdw blurRad="38100" dist="38100" dir="2700000" algn="tl">
                    <a:srgbClr val="000000">
                      <a:alpha val="43137"/>
                    </a:srgbClr>
                  </a:outerShdw>
                </a:effectLst>
              </a:rPr>
              <a:t>C</a:t>
            </a:r>
            <a:r>
              <a:rPr lang="fr-FR" b="1" baseline="-25000" dirty="0">
                <a:solidFill>
                  <a:srgbClr val="C00000"/>
                </a:solidFill>
                <a:effectLst>
                  <a:outerShdw blurRad="38100" dist="38100" dir="2700000" algn="tl">
                    <a:srgbClr val="000000">
                      <a:alpha val="43137"/>
                    </a:srgbClr>
                  </a:outerShdw>
                </a:effectLst>
              </a:rPr>
              <a:t>3</a:t>
            </a:r>
            <a:r>
              <a:rPr lang="fr-FR" b="1" dirty="0">
                <a:solidFill>
                  <a:srgbClr val="C00000"/>
                </a:solidFill>
                <a:effectLst>
                  <a:outerShdw blurRad="38100" dist="38100" dir="2700000" algn="tl">
                    <a:srgbClr val="000000">
                      <a:alpha val="43137"/>
                    </a:srgbClr>
                  </a:outerShdw>
                </a:effectLst>
              </a:rPr>
              <a:t>F</a:t>
            </a:r>
            <a:r>
              <a:rPr lang="fr-FR" b="1" baseline="-25000" dirty="0">
                <a:solidFill>
                  <a:srgbClr val="C00000"/>
                </a:solidFill>
                <a:effectLst>
                  <a:outerShdw blurRad="38100" dist="38100" dir="2700000" algn="tl">
                    <a:srgbClr val="000000">
                      <a:alpha val="43137"/>
                    </a:srgbClr>
                  </a:outerShdw>
                </a:effectLst>
              </a:rPr>
              <a:t>8</a:t>
            </a:r>
            <a:r>
              <a:rPr lang="fr-FR" b="1" dirty="0">
                <a:solidFill>
                  <a:srgbClr val="C00000"/>
                </a:solidFill>
                <a:effectLst>
                  <a:outerShdw blurRad="38100" dist="38100" dir="2700000" algn="tl">
                    <a:srgbClr val="000000">
                      <a:alpha val="43137"/>
                    </a:srgbClr>
                  </a:outerShdw>
                </a:effectLst>
              </a:rPr>
              <a:t> &amp; N</a:t>
            </a:r>
            <a:r>
              <a:rPr lang="fr-FR" b="1" baseline="-25000" dirty="0">
                <a:solidFill>
                  <a:srgbClr val="C00000"/>
                </a:solidFill>
                <a:effectLst>
                  <a:outerShdw blurRad="38100" dist="38100" dir="2700000" algn="tl">
                    <a:srgbClr val="000000">
                      <a:alpha val="43137"/>
                    </a:srgbClr>
                  </a:outerShdw>
                </a:effectLst>
              </a:rPr>
              <a:t>2 </a:t>
            </a:r>
            <a:r>
              <a:rPr lang="fr-FR" b="1" i="1" dirty="0">
                <a:solidFill>
                  <a:schemeClr val="accent6">
                    <a:lumMod val="75000"/>
                  </a:schemeClr>
                </a:solidFill>
              </a:rPr>
              <a:t>AND KNOWN CONTAMINANT GAS </a:t>
            </a:r>
          </a:p>
          <a:p>
            <a:pPr algn="ctr"/>
            <a:r>
              <a:rPr lang="fr-FR" b="1" dirty="0">
                <a:solidFill>
                  <a:schemeClr val="tx2"/>
                </a:solidFill>
              </a:rPr>
              <a:t>Cp &amp; Cv over </a:t>
            </a:r>
            <a:r>
              <a:rPr lang="fr-FR" b="1" dirty="0" err="1">
                <a:solidFill>
                  <a:schemeClr val="tx2"/>
                </a:solidFill>
              </a:rPr>
              <a:t>expected</a:t>
            </a:r>
            <a:r>
              <a:rPr lang="fr-FR" b="1" dirty="0">
                <a:solidFill>
                  <a:schemeClr val="tx2"/>
                </a:solidFill>
              </a:rPr>
              <a:t> </a:t>
            </a:r>
            <a:r>
              <a:rPr lang="fr-FR" b="1" i="1" dirty="0">
                <a:solidFill>
                  <a:srgbClr val="C00000"/>
                </a:solidFill>
              </a:rPr>
              <a:t>T,P, %</a:t>
            </a:r>
            <a:r>
              <a:rPr lang="fr-FR" b="1" i="1" dirty="0">
                <a:solidFill>
                  <a:schemeClr val="accent6">
                    <a:lumMod val="75000"/>
                  </a:schemeClr>
                </a:solidFill>
              </a:rPr>
              <a:t>CO</a:t>
            </a:r>
            <a:r>
              <a:rPr lang="fr-FR" b="1" i="1" baseline="-25000" dirty="0">
                <a:solidFill>
                  <a:schemeClr val="accent6">
                    <a:lumMod val="75000"/>
                  </a:schemeClr>
                </a:solidFill>
              </a:rPr>
              <a:t>2</a:t>
            </a:r>
            <a:r>
              <a:rPr lang="fr-FR" b="1" i="1" dirty="0">
                <a:solidFill>
                  <a:srgbClr val="C00000"/>
                </a:solidFill>
              </a:rPr>
              <a:t> </a:t>
            </a:r>
            <a:r>
              <a:rPr lang="fr-FR" b="1" dirty="0"/>
              <a:t>range.</a:t>
            </a:r>
          </a:p>
        </p:txBody>
      </p:sp>
      <p:sp>
        <p:nvSpPr>
          <p:cNvPr id="32" name="ZoneTexte 31"/>
          <p:cNvSpPr txBox="1"/>
          <p:nvPr/>
        </p:nvSpPr>
        <p:spPr>
          <a:xfrm>
            <a:off x="5295341" y="4180839"/>
            <a:ext cx="3848659" cy="2308324"/>
          </a:xfrm>
          <a:prstGeom prst="rect">
            <a:avLst/>
          </a:prstGeom>
          <a:solidFill>
            <a:schemeClr val="bg1"/>
          </a:solidFill>
          <a:ln>
            <a:solidFill>
              <a:srgbClr val="002060"/>
            </a:solidFill>
          </a:ln>
        </p:spPr>
        <p:txBody>
          <a:bodyPr wrap="square" rtlCol="0">
            <a:spAutoFit/>
          </a:bodyPr>
          <a:lstStyle/>
          <a:p>
            <a:pPr algn="ctr"/>
            <a:r>
              <a:rPr lang="en-GB" sz="1600" b="1" dirty="0">
                <a:solidFill>
                  <a:schemeClr val="accent5">
                    <a:lumMod val="50000"/>
                  </a:schemeClr>
                </a:solidFill>
              </a:rPr>
              <a:t>Demonstration: </a:t>
            </a:r>
          </a:p>
          <a:p>
            <a:pPr algn="ctr"/>
            <a:r>
              <a:rPr lang="en-GB" sz="1600" b="1" dirty="0">
                <a:solidFill>
                  <a:schemeClr val="accent5">
                    <a:lumMod val="50000"/>
                  </a:schemeClr>
                </a:solidFill>
              </a:rPr>
              <a:t>1</a:t>
            </a:r>
            <a:r>
              <a:rPr lang="en-GB" sz="1600" b="1" baseline="30000" dirty="0">
                <a:solidFill>
                  <a:schemeClr val="accent5">
                    <a:lumMod val="50000"/>
                  </a:schemeClr>
                </a:solidFill>
              </a:rPr>
              <a:t>st</a:t>
            </a:r>
            <a:r>
              <a:rPr lang="en-GB" sz="1600" b="1" dirty="0">
                <a:solidFill>
                  <a:schemeClr val="accent5">
                    <a:lumMod val="50000"/>
                  </a:schemeClr>
                </a:solidFill>
              </a:rPr>
              <a:t>  acoustic measurement of concentrations of binary gas pair </a:t>
            </a:r>
          </a:p>
          <a:p>
            <a:pPr algn="ctr"/>
            <a:r>
              <a:rPr lang="en-GB" sz="1600" b="1" dirty="0">
                <a:solidFill>
                  <a:schemeClr val="accent5">
                    <a:lumMod val="50000"/>
                  </a:schemeClr>
                </a:solidFill>
              </a:rPr>
              <a:t>of interest (</a:t>
            </a:r>
            <a:r>
              <a:rPr lang="fr-FR" sz="1600" b="1" dirty="0">
                <a:solidFill>
                  <a:schemeClr val="accent5">
                    <a:lumMod val="50000"/>
                  </a:schemeClr>
                </a:solidFill>
              </a:rPr>
              <a:t>C</a:t>
            </a:r>
            <a:r>
              <a:rPr lang="fr-FR" sz="1600" b="1" baseline="-25000" dirty="0">
                <a:solidFill>
                  <a:schemeClr val="accent5">
                    <a:lumMod val="50000"/>
                  </a:schemeClr>
                </a:solidFill>
              </a:rPr>
              <a:t>3</a:t>
            </a:r>
            <a:r>
              <a:rPr lang="fr-FR" sz="1600" b="1" dirty="0">
                <a:solidFill>
                  <a:schemeClr val="accent5">
                    <a:lumMod val="50000"/>
                  </a:schemeClr>
                </a:solidFill>
              </a:rPr>
              <a:t>F</a:t>
            </a:r>
            <a:r>
              <a:rPr lang="fr-FR" sz="1600" b="1" baseline="-25000" dirty="0">
                <a:solidFill>
                  <a:schemeClr val="accent5">
                    <a:lumMod val="50000"/>
                  </a:schemeClr>
                </a:solidFill>
              </a:rPr>
              <a:t>8</a:t>
            </a:r>
            <a:r>
              <a:rPr lang="fr-FR" sz="1600" b="1" dirty="0">
                <a:solidFill>
                  <a:schemeClr val="accent5">
                    <a:lumMod val="50000"/>
                  </a:schemeClr>
                </a:solidFill>
              </a:rPr>
              <a:t>/N</a:t>
            </a:r>
            <a:r>
              <a:rPr lang="fr-FR" sz="1600" b="1" baseline="-25000" dirty="0">
                <a:solidFill>
                  <a:schemeClr val="accent5">
                    <a:lumMod val="50000"/>
                  </a:schemeClr>
                </a:solidFill>
              </a:rPr>
              <a:t>2</a:t>
            </a:r>
            <a:r>
              <a:rPr lang="en-GB" sz="1600" b="1" dirty="0">
                <a:solidFill>
                  <a:schemeClr val="accent5">
                    <a:lumMod val="50000"/>
                  </a:schemeClr>
                </a:solidFill>
              </a:rPr>
              <a:t>)</a:t>
            </a:r>
          </a:p>
          <a:p>
            <a:pPr algn="ctr"/>
            <a:r>
              <a:rPr lang="en-GB" sz="1600" b="1" dirty="0">
                <a:solidFill>
                  <a:schemeClr val="accent5">
                    <a:lumMod val="50000"/>
                  </a:schemeClr>
                </a:solidFill>
              </a:rPr>
              <a:t> in known varying conc. of 3</a:t>
            </a:r>
            <a:r>
              <a:rPr lang="en-GB" sz="1600" b="1" baseline="30000" dirty="0">
                <a:solidFill>
                  <a:schemeClr val="accent5">
                    <a:lumMod val="50000"/>
                  </a:schemeClr>
                </a:solidFill>
              </a:rPr>
              <a:t>rd</a:t>
            </a:r>
            <a:r>
              <a:rPr lang="en-GB" sz="1600" b="1" dirty="0">
                <a:solidFill>
                  <a:schemeClr val="accent5">
                    <a:lumMod val="50000"/>
                  </a:schemeClr>
                </a:solidFill>
              </a:rPr>
              <a:t> gas (</a:t>
            </a:r>
            <a:r>
              <a:rPr lang="en-GB" sz="1600" b="1" dirty="0">
                <a:solidFill>
                  <a:schemeClr val="accent6">
                    <a:lumMod val="75000"/>
                  </a:schemeClr>
                </a:solidFill>
              </a:rPr>
              <a:t>CO</a:t>
            </a:r>
            <a:r>
              <a:rPr lang="en-GB" sz="1600" b="1" baseline="-25000" dirty="0">
                <a:solidFill>
                  <a:schemeClr val="accent6">
                    <a:lumMod val="75000"/>
                  </a:schemeClr>
                </a:solidFill>
              </a:rPr>
              <a:t>2</a:t>
            </a:r>
            <a:r>
              <a:rPr lang="en-GB" sz="1600" b="1" dirty="0">
                <a:solidFill>
                  <a:schemeClr val="accent5">
                    <a:lumMod val="50000"/>
                  </a:schemeClr>
                </a:solidFill>
              </a:rPr>
              <a:t>) : </a:t>
            </a:r>
          </a:p>
          <a:p>
            <a:pPr algn="ctr"/>
            <a:r>
              <a:rPr lang="en-GB" sz="1600" b="1" dirty="0">
                <a:solidFill>
                  <a:schemeClr val="accent5">
                    <a:lumMod val="50000"/>
                  </a:schemeClr>
                </a:solidFill>
              </a:rPr>
              <a:t>(4 envelopes cycling every 4 hours)</a:t>
            </a:r>
          </a:p>
          <a:p>
            <a:pPr algn="ctr"/>
            <a:r>
              <a:rPr lang="en-GB" sz="1600" b="1" dirty="0">
                <a:solidFill>
                  <a:schemeClr val="accent5">
                    <a:lumMod val="50000"/>
                  </a:schemeClr>
                </a:solidFill>
              </a:rPr>
              <a:t>Algorithm: industrial &amp;  anaesthesia applications</a:t>
            </a:r>
          </a:p>
        </p:txBody>
      </p:sp>
      <p:sp>
        <p:nvSpPr>
          <p:cNvPr id="5" name="Rectangle 4"/>
          <p:cNvSpPr/>
          <p:nvPr/>
        </p:nvSpPr>
        <p:spPr>
          <a:xfrm>
            <a:off x="472747" y="1133782"/>
            <a:ext cx="4326890" cy="369332"/>
          </a:xfrm>
          <a:prstGeom prst="rect">
            <a:avLst/>
          </a:prstGeom>
        </p:spPr>
        <p:txBody>
          <a:bodyPr wrap="none">
            <a:spAutoFit/>
          </a:bodyPr>
          <a:lstStyle/>
          <a:p>
            <a:r>
              <a:rPr lang="fr-FR" dirty="0">
                <a:solidFill>
                  <a:schemeClr val="accent5">
                    <a:lumMod val="75000"/>
                  </a:schemeClr>
                </a:solidFill>
              </a:rPr>
              <a:t>https://www.mdpi.com/2410-390X/5/1/6 </a:t>
            </a:r>
            <a:endParaRPr lang="fr-FR" dirty="0"/>
          </a:p>
        </p:txBody>
      </p:sp>
      <p:grpSp>
        <p:nvGrpSpPr>
          <p:cNvPr id="15" name="Groupe 14"/>
          <p:cNvGrpSpPr/>
          <p:nvPr/>
        </p:nvGrpSpPr>
        <p:grpSpPr>
          <a:xfrm>
            <a:off x="2191349" y="2910233"/>
            <a:ext cx="419323" cy="279585"/>
            <a:chOff x="5557966" y="3760601"/>
            <a:chExt cx="1270298" cy="827726"/>
          </a:xfrm>
        </p:grpSpPr>
        <p:pic>
          <p:nvPicPr>
            <p:cNvPr id="17" name="Picture 2" descr="Sardines entières à l'huile d'olive Bio LES MOUETTES D'ARVO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1571" t="24041" r="14136" b="22252"/>
            <a:stretch/>
          </p:blipFill>
          <p:spPr bwMode="auto">
            <a:xfrm>
              <a:off x="5569283" y="3781298"/>
              <a:ext cx="535221" cy="386923"/>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Sardines entières à l'huile d'olive Bio LES MOUETTES D'ARVO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1571" t="24041" r="14136" b="22252"/>
            <a:stretch/>
          </p:blipFill>
          <p:spPr bwMode="auto">
            <a:xfrm>
              <a:off x="6272322" y="3760601"/>
              <a:ext cx="535221" cy="386923"/>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Sardines entières à l'huile d'olive Bio LES MOUETTES D'ARVO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1571" t="24041" r="14136" b="22252"/>
            <a:stretch/>
          </p:blipFill>
          <p:spPr bwMode="auto">
            <a:xfrm>
              <a:off x="5557966" y="4201404"/>
              <a:ext cx="535221" cy="386923"/>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Sardines entières à l'huile d'olive Bio LES MOUETTES D'ARVO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1571" t="24041" r="14136" b="22252"/>
            <a:stretch/>
          </p:blipFill>
          <p:spPr bwMode="auto">
            <a:xfrm>
              <a:off x="6293043" y="4200278"/>
              <a:ext cx="535221" cy="38692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3" name="Groupe 22"/>
          <p:cNvGrpSpPr/>
          <p:nvPr/>
        </p:nvGrpSpPr>
        <p:grpSpPr>
          <a:xfrm>
            <a:off x="2279686" y="3098492"/>
            <a:ext cx="419323" cy="279585"/>
            <a:chOff x="5557966" y="3760601"/>
            <a:chExt cx="1270298" cy="827726"/>
          </a:xfrm>
        </p:grpSpPr>
        <p:pic>
          <p:nvPicPr>
            <p:cNvPr id="25" name="Picture 2" descr="Sardines entières à l'huile d'olive Bio LES MOUETTES D'ARVO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1571" t="24041" r="14136" b="22252"/>
            <a:stretch/>
          </p:blipFill>
          <p:spPr bwMode="auto">
            <a:xfrm>
              <a:off x="5569283" y="3781298"/>
              <a:ext cx="535221" cy="386923"/>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 descr="Sardines entières à l'huile d'olive Bio LES MOUETTES D'ARVO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1571" t="24041" r="14136" b="22252"/>
            <a:stretch/>
          </p:blipFill>
          <p:spPr bwMode="auto">
            <a:xfrm>
              <a:off x="6272322" y="3760601"/>
              <a:ext cx="535221" cy="386923"/>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 descr="Sardines entières à l'huile d'olive Bio LES MOUETTES D'ARVO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1571" t="24041" r="14136" b="22252"/>
            <a:stretch/>
          </p:blipFill>
          <p:spPr bwMode="auto">
            <a:xfrm>
              <a:off x="5557966" y="4201404"/>
              <a:ext cx="535221" cy="386923"/>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2" descr="Sardines entières à l'huile d'olive Bio LES MOUETTES D'ARVO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1571" t="24041" r="14136" b="22252"/>
            <a:stretch/>
          </p:blipFill>
          <p:spPr bwMode="auto">
            <a:xfrm>
              <a:off x="6293043" y="4200278"/>
              <a:ext cx="535221" cy="38692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0" name="Groupe 29"/>
          <p:cNvGrpSpPr/>
          <p:nvPr/>
        </p:nvGrpSpPr>
        <p:grpSpPr>
          <a:xfrm>
            <a:off x="263085" y="5700234"/>
            <a:ext cx="419323" cy="279585"/>
            <a:chOff x="5557966" y="3760601"/>
            <a:chExt cx="1270298" cy="827726"/>
          </a:xfrm>
        </p:grpSpPr>
        <p:pic>
          <p:nvPicPr>
            <p:cNvPr id="31" name="Picture 2" descr="Sardines entières à l'huile d'olive Bio LES MOUETTES D'ARVO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1571" t="24041" r="14136" b="22252"/>
            <a:stretch/>
          </p:blipFill>
          <p:spPr bwMode="auto">
            <a:xfrm>
              <a:off x="5569283" y="3781298"/>
              <a:ext cx="535221" cy="386923"/>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2" descr="Sardines entières à l'huile d'olive Bio LES MOUETTES D'ARVO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1571" t="24041" r="14136" b="22252"/>
            <a:stretch/>
          </p:blipFill>
          <p:spPr bwMode="auto">
            <a:xfrm>
              <a:off x="6272322" y="3760601"/>
              <a:ext cx="535221" cy="386923"/>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2" descr="Sardines entières à l'huile d'olive Bio LES MOUETTES D'ARVO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1571" t="24041" r="14136" b="22252"/>
            <a:stretch/>
          </p:blipFill>
          <p:spPr bwMode="auto">
            <a:xfrm>
              <a:off x="5557966" y="4201404"/>
              <a:ext cx="535221" cy="386923"/>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2" descr="Sardines entières à l'huile d'olive Bio LES MOUETTES D'ARVO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1571" t="24041" r="14136" b="22252"/>
            <a:stretch/>
          </p:blipFill>
          <p:spPr bwMode="auto">
            <a:xfrm>
              <a:off x="6293043" y="4200278"/>
              <a:ext cx="535221" cy="38692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Groupe 6"/>
          <p:cNvGrpSpPr/>
          <p:nvPr/>
        </p:nvGrpSpPr>
        <p:grpSpPr>
          <a:xfrm>
            <a:off x="4371402" y="2876502"/>
            <a:ext cx="510196" cy="190956"/>
            <a:chOff x="4314929" y="2669389"/>
            <a:chExt cx="2174609" cy="562493"/>
          </a:xfrm>
        </p:grpSpPr>
        <p:pic>
          <p:nvPicPr>
            <p:cNvPr id="38" name="Picture 2" descr="Sardines entières à l'huile d'olive Bio LES MOUETTES D'ARVO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1571" t="24041" r="14136" b="22252"/>
            <a:stretch/>
          </p:blipFill>
          <p:spPr bwMode="auto">
            <a:xfrm>
              <a:off x="4314929" y="2697950"/>
              <a:ext cx="939945" cy="533932"/>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2" descr="Sardines entières à l'huile d'olive Bio LES MOUETTES D'ARVO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1571" t="24041" r="14136" b="22252"/>
            <a:stretch/>
          </p:blipFill>
          <p:spPr bwMode="auto">
            <a:xfrm>
              <a:off x="5549593" y="2669389"/>
              <a:ext cx="939945" cy="533932"/>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Espace réservé du numéro de diapositive 7"/>
          <p:cNvSpPr>
            <a:spLocks noGrp="1"/>
          </p:cNvSpPr>
          <p:nvPr>
            <p:ph type="sldNum" sz="quarter" idx="12"/>
          </p:nvPr>
        </p:nvSpPr>
        <p:spPr/>
        <p:txBody>
          <a:bodyPr/>
          <a:lstStyle/>
          <a:p>
            <a:pPr>
              <a:defRPr/>
            </a:pPr>
            <a:endParaRPr lang="en-GB" dirty="0"/>
          </a:p>
        </p:txBody>
      </p:sp>
      <p:sp>
        <p:nvSpPr>
          <p:cNvPr id="37" name="CustomShape 2">
            <a:extLst>
              <a:ext uri="{FF2B5EF4-FFF2-40B4-BE49-F238E27FC236}">
                <a16:creationId xmlns:a16="http://schemas.microsoft.com/office/drawing/2014/main" id="{E46957ED-CF34-4D9C-82A0-961B3B1DA1A3}"/>
              </a:ext>
            </a:extLst>
          </p:cNvPr>
          <p:cNvSpPr txBox="1">
            <a:spLocks/>
          </p:cNvSpPr>
          <p:nvPr/>
        </p:nvSpPr>
        <p:spPr>
          <a:xfrm>
            <a:off x="2114065" y="6473688"/>
            <a:ext cx="5415740" cy="306323"/>
          </a:xfrm>
          <a:prstGeom prst="rect">
            <a:avLst/>
          </a:prstGeom>
        </p:spPr>
        <p:style>
          <a:lnRef idx="0">
            <a:scrgbClr r="0" g="0" b="0"/>
          </a:lnRef>
          <a:fillRef idx="0">
            <a:scrgbClr r="0" g="0" b="0"/>
          </a:fillRef>
          <a:effectRef idx="0">
            <a:scrgbClr r="0" g="0" b="0"/>
          </a:effectRef>
          <a:fontRef idx="minor"/>
        </p:style>
        <p:txBody>
          <a:bodyPr wrap="square" lIns="90000" tIns="45000" rIns="90000" bIns="4500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t>DRD4 Collaboration Meeting, WG-2: CERN Oct 21-25 2024</a:t>
            </a:r>
          </a:p>
        </p:txBody>
      </p:sp>
    </p:spTree>
    <p:extLst>
      <p:ext uri="{BB962C8B-B14F-4D97-AF65-F5344CB8AC3E}">
        <p14:creationId xmlns:p14="http://schemas.microsoft.com/office/powerpoint/2010/main" val="35663039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0-#ppt_w/2"/>
                                          </p:val>
                                        </p:tav>
                                        <p:tav tm="100000">
                                          <p:val>
                                            <p:strVal val="#ppt_x"/>
                                          </p:val>
                                        </p:tav>
                                      </p:tavLst>
                                    </p:anim>
                                    <p:anim calcmode="lin" valueType="num">
                                      <p:cBhvr additive="base">
                                        <p:cTn id="8" dur="500" fill="hold"/>
                                        <p:tgtEl>
                                          <p:spTgt spid="34"/>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0-#ppt_w/2"/>
                                          </p:val>
                                        </p:tav>
                                        <p:tav tm="100000">
                                          <p:val>
                                            <p:strVal val="#ppt_x"/>
                                          </p:val>
                                        </p:tav>
                                      </p:tavLst>
                                    </p:anim>
                                    <p:anim calcmode="lin" valueType="num">
                                      <p:cBhvr additive="base">
                                        <p:cTn id="12" dur="5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1+#ppt_w/2"/>
                                          </p:val>
                                        </p:tav>
                                        <p:tav tm="100000">
                                          <p:val>
                                            <p:strVal val="#ppt_x"/>
                                          </p:val>
                                        </p:tav>
                                      </p:tavLst>
                                    </p:anim>
                                    <p:anim calcmode="lin" valueType="num">
                                      <p:cBhvr additive="base">
                                        <p:cTn id="16"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ppt_x"/>
                                          </p:val>
                                        </p:tav>
                                        <p:tav tm="100000">
                                          <p:val>
                                            <p:strVal val="#ppt_x"/>
                                          </p:val>
                                        </p:tav>
                                      </p:tavLst>
                                    </p:anim>
                                    <p:anim calcmode="lin" valueType="num">
                                      <p:cBhvr additive="base">
                                        <p:cTn id="36" dur="500" fill="hold"/>
                                        <p:tgtEl>
                                          <p:spTgt spid="21"/>
                                        </p:tgtEl>
                                        <p:attrNameLst>
                                          <p:attrName>ppt_y</p:attrName>
                                        </p:attrNameLst>
                                      </p:cBhvr>
                                      <p:tavLst>
                                        <p:tav tm="0">
                                          <p:val>
                                            <p:strVal val="1+#ppt_h/2"/>
                                          </p:val>
                                        </p:tav>
                                        <p:tav tm="100000">
                                          <p:val>
                                            <p:strVal val="#ppt_y"/>
                                          </p:val>
                                        </p:tav>
                                      </p:tavLst>
                                    </p:anim>
                                  </p:childTnLst>
                                </p:cTn>
                              </p:par>
                              <p:par>
                                <p:cTn id="37" presetID="1" presetClass="entr" presetSubtype="0" fill="hold" grpId="0" nodeType="withEffect">
                                  <p:stCondLst>
                                    <p:cond delay="0"/>
                                  </p:stCondLst>
                                  <p:childTnLst>
                                    <p:set>
                                      <p:cBhvr>
                                        <p:cTn id="38"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34" grpId="0"/>
      <p:bldP spid="32" grpId="0" animBg="1"/>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D1846762-10CE-433D-AB98-59F640AA0F3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7200" y="451412"/>
            <a:ext cx="8349301" cy="5871003"/>
          </a:xfrm>
          <a:prstGeom prst="rect">
            <a:avLst/>
          </a:prstGeom>
        </p:spPr>
      </p:pic>
      <p:sp>
        <p:nvSpPr>
          <p:cNvPr id="6" name="CustomShape 2">
            <a:extLst>
              <a:ext uri="{FF2B5EF4-FFF2-40B4-BE49-F238E27FC236}">
                <a16:creationId xmlns:a16="http://schemas.microsoft.com/office/drawing/2014/main" id="{DFD2061B-7959-43B3-969D-DCFB37399452}"/>
              </a:ext>
            </a:extLst>
          </p:cNvPr>
          <p:cNvSpPr/>
          <p:nvPr/>
        </p:nvSpPr>
        <p:spPr>
          <a:xfrm>
            <a:off x="2840291" y="298250"/>
            <a:ext cx="3895541"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From 1</a:t>
            </a:r>
            <a:r>
              <a:rPr lang="en-US" sz="1400" b="1" baseline="30000" dirty="0"/>
              <a:t>st</a:t>
            </a:r>
            <a:r>
              <a:rPr lang="en-US" sz="1400" b="1" dirty="0"/>
              <a:t> DRD4 Meeting: 17-20 June 2024</a:t>
            </a:r>
          </a:p>
        </p:txBody>
      </p:sp>
      <p:grpSp>
        <p:nvGrpSpPr>
          <p:cNvPr id="9" name="Group 8">
            <a:extLst>
              <a:ext uri="{FF2B5EF4-FFF2-40B4-BE49-F238E27FC236}">
                <a16:creationId xmlns:a16="http://schemas.microsoft.com/office/drawing/2014/main" id="{C16B8371-E7EE-43E0-8B89-42DD3DC3F914}"/>
              </a:ext>
            </a:extLst>
          </p:cNvPr>
          <p:cNvGrpSpPr/>
          <p:nvPr/>
        </p:nvGrpSpPr>
        <p:grpSpPr>
          <a:xfrm>
            <a:off x="1134318" y="4155807"/>
            <a:ext cx="3437682" cy="2166608"/>
            <a:chOff x="1134318" y="4155807"/>
            <a:chExt cx="3437682" cy="2166608"/>
          </a:xfrm>
        </p:grpSpPr>
        <p:sp>
          <p:nvSpPr>
            <p:cNvPr id="7" name="Oval 6">
              <a:extLst>
                <a:ext uri="{FF2B5EF4-FFF2-40B4-BE49-F238E27FC236}">
                  <a16:creationId xmlns:a16="http://schemas.microsoft.com/office/drawing/2014/main" id="{AD06C302-C005-437D-B61B-24D694FAE5CD}"/>
                </a:ext>
              </a:extLst>
            </p:cNvPr>
            <p:cNvSpPr/>
            <p:nvPr/>
          </p:nvSpPr>
          <p:spPr>
            <a:xfrm>
              <a:off x="1134318" y="4155807"/>
              <a:ext cx="1203768" cy="2166608"/>
            </a:xfrm>
            <a:prstGeom prst="ellipse">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D1768153-E112-482A-9FCD-346532CE75C2}"/>
                </a:ext>
              </a:extLst>
            </p:cNvPr>
            <p:cNvSpPr txBox="1"/>
            <p:nvPr/>
          </p:nvSpPr>
          <p:spPr>
            <a:xfrm>
              <a:off x="2190028" y="4777446"/>
              <a:ext cx="2381972" cy="923330"/>
            </a:xfrm>
            <a:prstGeom prst="rect">
              <a:avLst/>
            </a:prstGeom>
            <a:noFill/>
          </p:spPr>
          <p:txBody>
            <a:bodyPr wrap="square" rtlCol="0">
              <a:spAutoFit/>
            </a:bodyPr>
            <a:lstStyle/>
            <a:p>
              <a:pPr algn="ctr"/>
              <a:r>
                <a:rPr lang="en-US" dirty="0">
                  <a:solidFill>
                    <a:schemeClr val="accent5">
                      <a:lumMod val="75000"/>
                    </a:schemeClr>
                  </a:solidFill>
                </a:rPr>
                <a:t>Real? Repeatable?</a:t>
              </a:r>
            </a:p>
            <a:p>
              <a:pPr algn="ctr"/>
              <a:r>
                <a:rPr lang="en-US" dirty="0">
                  <a:solidFill>
                    <a:schemeClr val="accent5">
                      <a:lumMod val="75000"/>
                    </a:schemeClr>
                  </a:solidFill>
                </a:rPr>
                <a:t>very crude device, </a:t>
              </a:r>
            </a:p>
            <a:p>
              <a:pPr algn="ctr"/>
              <a:r>
                <a:rPr lang="en-US" dirty="0">
                  <a:solidFill>
                    <a:schemeClr val="accent5">
                      <a:lumMod val="75000"/>
                    </a:schemeClr>
                  </a:solidFill>
                </a:rPr>
                <a:t>lacking details</a:t>
              </a:r>
            </a:p>
          </p:txBody>
        </p:sp>
      </p:grpSp>
      <p:sp>
        <p:nvSpPr>
          <p:cNvPr id="10" name="CustomShape 2">
            <a:extLst>
              <a:ext uri="{FF2B5EF4-FFF2-40B4-BE49-F238E27FC236}">
                <a16:creationId xmlns:a16="http://schemas.microsoft.com/office/drawing/2014/main" id="{C0CDC18A-6863-4C98-8185-EDC4E9488F08}"/>
              </a:ext>
            </a:extLst>
          </p:cNvPr>
          <p:cNvSpPr txBox="1">
            <a:spLocks/>
          </p:cNvSpPr>
          <p:nvPr/>
        </p:nvSpPr>
        <p:spPr>
          <a:xfrm>
            <a:off x="2114065" y="6473688"/>
            <a:ext cx="5415740" cy="306323"/>
          </a:xfrm>
          <a:prstGeom prst="rect">
            <a:avLst/>
          </a:prstGeom>
        </p:spPr>
        <p:style>
          <a:lnRef idx="0">
            <a:scrgbClr r="0" g="0" b="0"/>
          </a:lnRef>
          <a:fillRef idx="0">
            <a:scrgbClr r="0" g="0" b="0"/>
          </a:fillRef>
          <a:effectRef idx="0">
            <a:scrgbClr r="0" g="0" b="0"/>
          </a:effectRef>
          <a:fontRef idx="minor"/>
        </p:style>
        <p:txBody>
          <a:bodyPr wrap="square" lIns="90000" tIns="45000" rIns="90000" bIns="4500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t>DRD4 Collaboration Meeting, WG-2: CERN Oct 21-25 2024</a:t>
            </a:r>
          </a:p>
        </p:txBody>
      </p:sp>
    </p:spTree>
    <p:extLst>
      <p:ext uri="{BB962C8B-B14F-4D97-AF65-F5344CB8AC3E}">
        <p14:creationId xmlns:p14="http://schemas.microsoft.com/office/powerpoint/2010/main" val="2638782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9"/>
                                        </p:tgtEl>
                                        <p:attrNameLst>
                                          <p:attrName>style.visibility</p:attrName>
                                        </p:attrNameLst>
                                      </p:cBhvr>
                                      <p:to>
                                        <p:strVal val="visible"/>
                                      </p:to>
                                    </p:set>
                                    <p:anim calcmode="lin" valueType="num">
                                      <p:cBhvr additive="base">
                                        <p:cTn id="7" dur="500" fill="hold"/>
                                        <p:tgtEl>
                                          <p:spTgt spid="9"/>
                                        </p:tgtEl>
                                        <p:attrNameLst>
                                          <p:attrName>ppt_x</p:attrName>
                                        </p:attrNameLst>
                                      </p:cBhvr>
                                      <p:tavLst>
                                        <p:tav tm="0">
                                          <p:val>
                                            <p:strVal val="#ppt_x"/>
                                          </p:val>
                                        </p:tav>
                                        <p:tav tm="100000">
                                          <p:val>
                                            <p:strVal val="#ppt_x"/>
                                          </p:val>
                                        </p:tav>
                                      </p:tavLst>
                                    </p:anim>
                                    <p:anim calcmode="lin" valueType="num">
                                      <p:cBhvr additive="base">
                                        <p:cTn id="8" dur="500" fill="hold"/>
                                        <p:tgtEl>
                                          <p:spTgt spid="9"/>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Espace réservé pour une image  6" descr="Untitled and 69 more pages - Profile 1 - Microsoft​ Edge"/>
          <p:cNvPicPr>
            <a:picLocks noGrp="1" noChangeAspect="1"/>
          </p:cNvPicPr>
          <p:nvPr>
            <p:ph type="pic" idx="1"/>
          </p:nvPr>
        </p:nvPicPr>
        <p:blipFill>
          <a:blip r:embed="rId2">
            <a:extLst>
              <a:ext uri="{28A0092B-C50C-407E-A947-70E740481C1C}">
                <a14:useLocalDpi xmlns:a14="http://schemas.microsoft.com/office/drawing/2010/main" val="0"/>
              </a:ext>
            </a:extLst>
          </a:blip>
          <a:srcRect/>
          <a:stretch>
            <a:fillRect/>
          </a:stretch>
        </p:blipFill>
        <p:spPr>
          <a:xfrm>
            <a:off x="282740" y="1391983"/>
            <a:ext cx="2850931" cy="4090694"/>
          </a:xfrm>
        </p:spPr>
      </p:pic>
      <p:pic>
        <p:nvPicPr>
          <p:cNvPr id="9" name="Espace réservé pour une image  6" descr="Untitled and 69 more pages - Profile 1 - Microsoft​ Edge"/>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3290437" y="1250184"/>
            <a:ext cx="5214112" cy="4873625"/>
          </a:xfrm>
          <a:prstGeom prst="rect">
            <a:avLst/>
          </a:prstGeom>
        </p:spPr>
      </p:pic>
      <p:pic>
        <p:nvPicPr>
          <p:cNvPr id="8" name="Picture 2" descr="See related image detail. Princeton Instruments Acton: Metrology - Laboratory - DirectIndustry"/>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10409" y="2871693"/>
            <a:ext cx="2000250" cy="1476375"/>
          </a:xfrm>
          <a:prstGeom prst="rect">
            <a:avLst/>
          </a:prstGeom>
          <a:noFill/>
          <a:extLst>
            <a:ext uri="{909E8E84-426E-40DD-AFC4-6F175D3DCCD1}">
              <a14:hiddenFill xmlns:a14="http://schemas.microsoft.com/office/drawing/2010/main">
                <a:solidFill>
                  <a:srgbClr val="FFFFFF"/>
                </a:solidFill>
              </a14:hiddenFill>
            </a:ext>
          </a:extLst>
        </p:spPr>
      </p:pic>
      <p:sp>
        <p:nvSpPr>
          <p:cNvPr id="3" name="ZoneTexte 2"/>
          <p:cNvSpPr txBox="1"/>
          <p:nvPr/>
        </p:nvSpPr>
        <p:spPr>
          <a:xfrm>
            <a:off x="130630" y="26965"/>
            <a:ext cx="8850084" cy="1323439"/>
          </a:xfrm>
          <a:prstGeom prst="rect">
            <a:avLst/>
          </a:prstGeom>
          <a:noFill/>
        </p:spPr>
        <p:txBody>
          <a:bodyPr wrap="square" rtlCol="0">
            <a:spAutoFit/>
          </a:bodyPr>
          <a:lstStyle/>
          <a:p>
            <a:pPr algn="ctr"/>
            <a:r>
              <a:rPr lang="fr-FR" sz="2000" b="1" dirty="0">
                <a:solidFill>
                  <a:schemeClr val="accent5">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UV </a:t>
            </a:r>
            <a:r>
              <a:rPr lang="fr-FR" sz="2000" b="1" dirty="0" err="1">
                <a:solidFill>
                  <a:schemeClr val="accent5">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transparency</a:t>
            </a:r>
            <a:r>
              <a:rPr lang="fr-FR" sz="2000" b="1" dirty="0">
                <a:solidFill>
                  <a:schemeClr val="accent5">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fr-FR" sz="2000" b="1" dirty="0" err="1">
                <a:solidFill>
                  <a:schemeClr val="accent5">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refractivity</a:t>
            </a:r>
            <a:r>
              <a:rPr lang="fr-FR" sz="2000" b="1" dirty="0">
                <a:solidFill>
                  <a:schemeClr val="accent5">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fr-FR" sz="2000" b="1" dirty="0" err="1">
                <a:solidFill>
                  <a:schemeClr val="accent5">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cmhemical</a:t>
            </a:r>
            <a:r>
              <a:rPr lang="fr-FR" sz="2000" b="1" dirty="0">
                <a:solidFill>
                  <a:schemeClr val="accent5">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fr-FR" sz="2000" b="1" dirty="0" err="1">
                <a:solidFill>
                  <a:schemeClr val="accent5">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stability</a:t>
            </a:r>
            <a:r>
              <a:rPr lang="fr-FR" sz="2000" b="1" dirty="0">
                <a:solidFill>
                  <a:schemeClr val="accent5">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&amp; compatibility </a:t>
            </a:r>
            <a:r>
              <a:rPr lang="fr-FR" sz="2000" b="1" dirty="0" err="1">
                <a:solidFill>
                  <a:schemeClr val="accent5">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studies</a:t>
            </a:r>
            <a:r>
              <a:rPr lang="fr-FR" sz="2000" b="1" dirty="0">
                <a:solidFill>
                  <a:schemeClr val="accent5">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fr-FR" sz="2000" b="1" dirty="0" err="1">
                <a:solidFill>
                  <a:schemeClr val="accent5">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needed</a:t>
            </a:r>
            <a:r>
              <a:rPr lang="fr-FR" sz="2000" b="1" dirty="0">
                <a:solidFill>
                  <a:schemeClr val="accent5">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p>
          <a:p>
            <a:pPr algn="ctr"/>
            <a:r>
              <a:rPr lang="fr-FR" sz="2000" b="1" dirty="0">
                <a:solidFill>
                  <a:schemeClr val="accent5">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for </a:t>
            </a:r>
            <a:r>
              <a:rPr lang="fr-FR" sz="2000" b="1" dirty="0" err="1">
                <a:solidFill>
                  <a:schemeClr val="accent5">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different</a:t>
            </a:r>
            <a:r>
              <a:rPr lang="fr-FR" sz="2000" b="1" dirty="0">
                <a:solidFill>
                  <a:schemeClr val="accent5">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en-US" sz="2000" b="1" dirty="0">
                <a:solidFill>
                  <a:schemeClr val="accent5">
                    <a:lumMod val="75000"/>
                  </a:schemeClr>
                </a:solidFill>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Calibri" panose="020F0502020204030204" pitchFamily="34" charset="0"/>
              </a:rPr>
              <a:t>C</a:t>
            </a:r>
            <a:r>
              <a:rPr lang="en-US" sz="2000" b="1" baseline="-25000" dirty="0">
                <a:solidFill>
                  <a:schemeClr val="accent5">
                    <a:lumMod val="75000"/>
                  </a:schemeClr>
                </a:solidFill>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Calibri" panose="020F0502020204030204" pitchFamily="34" charset="0"/>
              </a:rPr>
              <a:t>n</a:t>
            </a:r>
            <a:r>
              <a:rPr lang="en-US" sz="2000" b="1" dirty="0">
                <a:solidFill>
                  <a:schemeClr val="accent5">
                    <a:lumMod val="75000"/>
                  </a:schemeClr>
                </a:solidFill>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Calibri" panose="020F0502020204030204" pitchFamily="34" charset="0"/>
              </a:rPr>
              <a:t>F</a:t>
            </a:r>
            <a:r>
              <a:rPr lang="en-US" sz="2000" b="1" baseline="-25000" dirty="0">
                <a:solidFill>
                  <a:schemeClr val="accent5">
                    <a:lumMod val="75000"/>
                  </a:schemeClr>
                </a:solidFill>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Calibri" panose="020F0502020204030204" pitchFamily="34" charset="0"/>
              </a:rPr>
              <a:t>2n</a:t>
            </a:r>
            <a:r>
              <a:rPr lang="en-US" sz="2000" b="1" dirty="0">
                <a:solidFill>
                  <a:schemeClr val="accent5">
                    <a:lumMod val="75000"/>
                  </a:schemeClr>
                </a:solidFill>
                <a:effectLst>
                  <a:outerShdw blurRad="38100" dist="38100" dir="2700000" algn="tl">
                    <a:srgbClr val="000000">
                      <a:alpha val="43137"/>
                    </a:srgbClr>
                  </a:outerShdw>
                </a:effectLst>
                <a:latin typeface="Calibri" panose="020F0502020204030204" pitchFamily="34" charset="0"/>
                <a:ea typeface="Times New Roman" panose="02020603050405020304" pitchFamily="18" charset="0"/>
                <a:cs typeface="Calibri" panose="020F0502020204030204" pitchFamily="34" charset="0"/>
              </a:rPr>
              <a:t>O</a:t>
            </a:r>
            <a:r>
              <a:rPr lang="fr-FR" sz="2000" b="1" dirty="0">
                <a:solidFill>
                  <a:schemeClr val="accent5">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fr-FR" sz="2000" b="1" dirty="0" err="1">
                <a:solidFill>
                  <a:schemeClr val="accent5">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molecular</a:t>
            </a:r>
            <a:r>
              <a:rPr lang="fr-FR" sz="2000" b="1" dirty="0">
                <a:solidFill>
                  <a:schemeClr val="accent5">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fr-FR" sz="2000" b="1" dirty="0" err="1">
                <a:solidFill>
                  <a:schemeClr val="accent5">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shapes</a:t>
            </a:r>
            <a:r>
              <a:rPr lang="fr-FR" sz="2000" b="1" dirty="0">
                <a:solidFill>
                  <a:schemeClr val="accent5">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br>
              <a:rPr lang="fr-FR" sz="2000" b="1" dirty="0">
                <a:latin typeface="Calibri" panose="020F0502020204030204" pitchFamily="34" charset="0"/>
                <a:cs typeface="Calibri" panose="020F0502020204030204" pitchFamily="34" charset="0"/>
              </a:rPr>
            </a:br>
            <a:r>
              <a:rPr lang="fr-FR" sz="2000" b="1" dirty="0">
                <a:solidFill>
                  <a:schemeClr val="accent6">
                    <a:lumMod val="75000"/>
                  </a:schemeClr>
                </a:solidFill>
                <a:latin typeface="Calibri" panose="020F0502020204030204" pitchFamily="34" charset="0"/>
                <a:cs typeface="Calibri" panose="020F0502020204030204" pitchFamily="34" charset="0"/>
              </a:rPr>
              <a:t>RICH detector </a:t>
            </a:r>
            <a:r>
              <a:rPr lang="fr-FR" sz="2000" b="1" dirty="0" err="1">
                <a:solidFill>
                  <a:schemeClr val="accent6">
                    <a:lumMod val="75000"/>
                  </a:schemeClr>
                </a:solidFill>
                <a:latin typeface="Calibri" panose="020F0502020204030204" pitchFamily="34" charset="0"/>
                <a:cs typeface="Calibri" panose="020F0502020204030204" pitchFamily="34" charset="0"/>
              </a:rPr>
              <a:t>community</a:t>
            </a:r>
            <a:r>
              <a:rPr lang="fr-FR" sz="2000" b="1" dirty="0">
                <a:solidFill>
                  <a:schemeClr val="accent6">
                    <a:lumMod val="75000"/>
                  </a:schemeClr>
                </a:solidFill>
                <a:latin typeface="Calibri" panose="020F0502020204030204" pitchFamily="34" charset="0"/>
                <a:cs typeface="Calibri" panose="020F0502020204030204" pitchFamily="34" charset="0"/>
              </a:rPr>
              <a:t> </a:t>
            </a:r>
            <a:r>
              <a:rPr lang="fr-FR" sz="2000" b="1" dirty="0" err="1">
                <a:solidFill>
                  <a:schemeClr val="accent6">
                    <a:lumMod val="75000"/>
                  </a:schemeClr>
                </a:solidFill>
                <a:latin typeface="Calibri" panose="020F0502020204030204" pitchFamily="34" charset="0"/>
                <a:cs typeface="Calibri" panose="020F0502020204030204" pitchFamily="34" charset="0"/>
              </a:rPr>
              <a:t>very</a:t>
            </a:r>
            <a:r>
              <a:rPr lang="fr-FR" sz="2000" b="1" dirty="0">
                <a:solidFill>
                  <a:schemeClr val="accent6">
                    <a:lumMod val="75000"/>
                  </a:schemeClr>
                </a:solidFill>
                <a:latin typeface="Calibri" panose="020F0502020204030204" pitchFamily="34" charset="0"/>
                <a:cs typeface="Calibri" panose="020F0502020204030204" pitchFamily="34" charset="0"/>
              </a:rPr>
              <a:t> </a:t>
            </a:r>
            <a:r>
              <a:rPr lang="fr-FR" sz="2000" b="1" dirty="0" err="1">
                <a:solidFill>
                  <a:schemeClr val="accent6">
                    <a:lumMod val="75000"/>
                  </a:schemeClr>
                </a:solidFill>
                <a:latin typeface="Calibri" panose="020F0502020204030204" pitchFamily="34" charset="0"/>
                <a:cs typeface="Calibri" panose="020F0502020204030204" pitchFamily="34" charset="0"/>
              </a:rPr>
              <a:t>competent</a:t>
            </a:r>
            <a:r>
              <a:rPr lang="fr-FR" sz="2000" b="1" dirty="0">
                <a:solidFill>
                  <a:schemeClr val="accent6">
                    <a:lumMod val="75000"/>
                  </a:schemeClr>
                </a:solidFill>
                <a:latin typeface="Calibri" panose="020F0502020204030204" pitchFamily="34" charset="0"/>
                <a:cs typeface="Calibri" panose="020F0502020204030204" pitchFamily="34" charset="0"/>
              </a:rPr>
              <a:t> &amp; </a:t>
            </a:r>
            <a:r>
              <a:rPr lang="fr-FR" sz="2000" b="1" dirty="0" err="1">
                <a:solidFill>
                  <a:schemeClr val="accent6">
                    <a:lumMod val="75000"/>
                  </a:schemeClr>
                </a:solidFill>
                <a:latin typeface="Calibri" panose="020F0502020204030204" pitchFamily="34" charset="0"/>
                <a:cs typeface="Calibri" panose="020F0502020204030204" pitchFamily="34" charset="0"/>
              </a:rPr>
              <a:t>equipped</a:t>
            </a:r>
            <a:r>
              <a:rPr lang="fr-FR" sz="2000" b="1" dirty="0">
                <a:solidFill>
                  <a:schemeClr val="accent6">
                    <a:lumMod val="75000"/>
                  </a:schemeClr>
                </a:solidFill>
                <a:latin typeface="Calibri" panose="020F0502020204030204" pitchFamily="34" charset="0"/>
                <a:cs typeface="Calibri" panose="020F0502020204030204" pitchFamily="34" charset="0"/>
              </a:rPr>
              <a:t> for </a:t>
            </a:r>
            <a:r>
              <a:rPr lang="fr-FR" sz="2000" b="1" dirty="0" err="1">
                <a:solidFill>
                  <a:schemeClr val="accent6">
                    <a:lumMod val="75000"/>
                  </a:schemeClr>
                </a:solidFill>
                <a:latin typeface="Calibri" panose="020F0502020204030204" pitchFamily="34" charset="0"/>
                <a:cs typeface="Calibri" panose="020F0502020204030204" pitchFamily="34" charset="0"/>
              </a:rPr>
              <a:t>detailed</a:t>
            </a:r>
            <a:r>
              <a:rPr lang="fr-FR" sz="2000" b="1" dirty="0">
                <a:solidFill>
                  <a:schemeClr val="accent6">
                    <a:lumMod val="75000"/>
                  </a:schemeClr>
                </a:solidFill>
                <a:latin typeface="Calibri" panose="020F0502020204030204" pitchFamily="34" charset="0"/>
                <a:cs typeface="Calibri" panose="020F0502020204030204" pitchFamily="34" charset="0"/>
              </a:rPr>
              <a:t> UVT &amp; (n-1)</a:t>
            </a:r>
            <a:br>
              <a:rPr lang="fr-FR" sz="2000" b="1" dirty="0">
                <a:solidFill>
                  <a:schemeClr val="accent6">
                    <a:lumMod val="75000"/>
                  </a:schemeClr>
                </a:solidFill>
                <a:latin typeface="Calibri" panose="020F0502020204030204" pitchFamily="34" charset="0"/>
                <a:cs typeface="Calibri" panose="020F0502020204030204" pitchFamily="34" charset="0"/>
              </a:rPr>
            </a:br>
            <a:r>
              <a:rPr lang="fr-FR" sz="2000" b="1" dirty="0">
                <a:solidFill>
                  <a:schemeClr val="accent6">
                    <a:lumMod val="75000"/>
                  </a:schemeClr>
                </a:solidFill>
                <a:latin typeface="Calibri" panose="020F0502020204030204" pitchFamily="34" charset="0"/>
                <a:cs typeface="Calibri" panose="020F0502020204030204" pitchFamily="34" charset="0"/>
              </a:rPr>
              <a:t> - </a:t>
            </a:r>
            <a:r>
              <a:rPr lang="fr-FR" sz="2000" b="1" dirty="0" err="1">
                <a:solidFill>
                  <a:schemeClr val="accent6">
                    <a:lumMod val="75000"/>
                  </a:schemeClr>
                </a:solidFill>
                <a:latin typeface="Calibri" panose="020F0502020204030204" pitchFamily="34" charset="0"/>
                <a:cs typeface="Calibri" panose="020F0502020204030204" pitchFamily="34" charset="0"/>
              </a:rPr>
              <a:t>much</a:t>
            </a:r>
            <a:r>
              <a:rPr lang="fr-FR" sz="2000" b="1" dirty="0">
                <a:solidFill>
                  <a:schemeClr val="accent6">
                    <a:lumMod val="75000"/>
                  </a:schemeClr>
                </a:solidFill>
                <a:latin typeface="Calibri" panose="020F0502020204030204" pitchFamily="34" charset="0"/>
                <a:cs typeface="Calibri" panose="020F0502020204030204" pitchFamily="34" charset="0"/>
              </a:rPr>
              <a:t> ex-DELPHI RICH diagnostic </a:t>
            </a:r>
            <a:r>
              <a:rPr lang="fr-FR" sz="2000" b="1" dirty="0" err="1">
                <a:solidFill>
                  <a:schemeClr val="accent6">
                    <a:lumMod val="75000"/>
                  </a:schemeClr>
                </a:solidFill>
                <a:latin typeface="Calibri" panose="020F0502020204030204" pitchFamily="34" charset="0"/>
                <a:cs typeface="Calibri" panose="020F0502020204030204" pitchFamily="34" charset="0"/>
              </a:rPr>
              <a:t>equipment</a:t>
            </a:r>
            <a:r>
              <a:rPr lang="fr-FR" sz="2000" b="1" dirty="0">
                <a:solidFill>
                  <a:schemeClr val="accent6">
                    <a:lumMod val="75000"/>
                  </a:schemeClr>
                </a:solidFill>
                <a:latin typeface="Calibri" panose="020F0502020204030204" pitchFamily="34" charset="0"/>
                <a:cs typeface="Calibri" panose="020F0502020204030204" pitchFamily="34" charset="0"/>
              </a:rPr>
              <a:t> at CERN for </a:t>
            </a:r>
            <a:r>
              <a:rPr lang="fr-FR" sz="2000" b="1" dirty="0" err="1">
                <a:solidFill>
                  <a:schemeClr val="accent6">
                    <a:lumMod val="75000"/>
                  </a:schemeClr>
                </a:solidFill>
                <a:latin typeface="Calibri" panose="020F0502020204030204" pitchFamily="34" charset="0"/>
                <a:cs typeface="Calibri" panose="020F0502020204030204" pitchFamily="34" charset="0"/>
              </a:rPr>
              <a:t>example</a:t>
            </a:r>
            <a:endParaRPr lang="fr-FR" sz="2000" b="1" dirty="0">
              <a:solidFill>
                <a:schemeClr val="accent6">
                  <a:lumMod val="75000"/>
                </a:schemeClr>
              </a:solidFill>
            </a:endParaRPr>
          </a:p>
        </p:txBody>
      </p:sp>
      <p:sp>
        <p:nvSpPr>
          <p:cNvPr id="4" name="ZoneTexte 3"/>
          <p:cNvSpPr txBox="1"/>
          <p:nvPr/>
        </p:nvSpPr>
        <p:spPr>
          <a:xfrm>
            <a:off x="400066" y="4395490"/>
            <a:ext cx="2811988" cy="369332"/>
          </a:xfrm>
          <a:prstGeom prst="rect">
            <a:avLst/>
          </a:prstGeom>
          <a:noFill/>
        </p:spPr>
        <p:txBody>
          <a:bodyPr wrap="none" rtlCol="0">
            <a:spAutoFit/>
          </a:bodyPr>
          <a:lstStyle/>
          <a:p>
            <a:r>
              <a:rPr lang="en-US" sz="1600" b="1" dirty="0">
                <a:solidFill>
                  <a:srgbClr val="7030A0"/>
                </a:solidFill>
              </a:rPr>
              <a:t>Minuteman Model 302 VM</a:t>
            </a:r>
            <a:r>
              <a:rPr lang="en-US" dirty="0"/>
              <a:t>. </a:t>
            </a:r>
            <a:endParaRPr lang="fr-FR" dirty="0"/>
          </a:p>
        </p:txBody>
      </p:sp>
      <p:grpSp>
        <p:nvGrpSpPr>
          <p:cNvPr id="15" name="Groupe 14"/>
          <p:cNvGrpSpPr/>
          <p:nvPr/>
        </p:nvGrpSpPr>
        <p:grpSpPr>
          <a:xfrm>
            <a:off x="130629" y="946936"/>
            <a:ext cx="8773884" cy="5369249"/>
            <a:chOff x="130629" y="946936"/>
            <a:chExt cx="8773884" cy="5369249"/>
          </a:xfrm>
        </p:grpSpPr>
        <p:pic>
          <p:nvPicPr>
            <p:cNvPr id="12" name="Espace réservé pour une image  6" descr="Fauland CERN-THESIS-2009-071.pdf and 69 more pages - Profile 1 - Microsoft​ Edge"/>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a:xfrm>
              <a:off x="130629" y="946936"/>
              <a:ext cx="4014199" cy="4593568"/>
            </a:xfrm>
            <a:prstGeom prst="rect">
              <a:avLst/>
            </a:prstGeom>
          </p:spPr>
        </p:pic>
        <p:pic>
          <p:nvPicPr>
            <p:cNvPr id="13" name="Espace réservé pour une image  6" descr="Fauland CERN-THESIS-2009-071.pdf and 69 more pages - Profile 1 - Microsoft​ Edge"/>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a:xfrm>
              <a:off x="3506574" y="3727391"/>
              <a:ext cx="4997975" cy="2588794"/>
            </a:xfrm>
            <a:prstGeom prst="rect">
              <a:avLst/>
            </a:prstGeom>
          </p:spPr>
        </p:pic>
        <p:pic>
          <p:nvPicPr>
            <p:cNvPr id="14" name="Espace réservé pour une image  6" descr="Fauland CERN-THESIS-2009-071.pdf and 69 more pages - Profile 1 - Microsoft​ Edge"/>
            <p:cNvPicPr>
              <a:picLocks noChangeAspect="1"/>
            </p:cNvPicPr>
            <p:nvPr/>
          </p:nvPicPr>
          <p:blipFill>
            <a:blip r:embed="rId7" cstate="print">
              <a:extLst>
                <a:ext uri="{28A0092B-C50C-407E-A947-70E740481C1C}">
                  <a14:useLocalDpi xmlns:a14="http://schemas.microsoft.com/office/drawing/2010/main" val="0"/>
                </a:ext>
              </a:extLst>
            </a:blip>
            <a:srcRect/>
            <a:stretch>
              <a:fillRect/>
            </a:stretch>
          </p:blipFill>
          <p:spPr>
            <a:xfrm>
              <a:off x="4034428" y="946936"/>
              <a:ext cx="4870085" cy="3255281"/>
            </a:xfrm>
            <a:prstGeom prst="rect">
              <a:avLst/>
            </a:prstGeom>
          </p:spPr>
        </p:pic>
      </p:grpSp>
      <p:grpSp>
        <p:nvGrpSpPr>
          <p:cNvPr id="17" name="Groupe 16"/>
          <p:cNvGrpSpPr/>
          <p:nvPr/>
        </p:nvGrpSpPr>
        <p:grpSpPr>
          <a:xfrm>
            <a:off x="94597" y="1140855"/>
            <a:ext cx="3889950" cy="5076973"/>
            <a:chOff x="39794" y="1173067"/>
            <a:chExt cx="3889950" cy="5076973"/>
          </a:xfrm>
        </p:grpSpPr>
        <p:pic>
          <p:nvPicPr>
            <p:cNvPr id="16" name="Espace réservé pour une image  6" descr="R11265U_H11934_TPMH1336E.pdf and 66 more pages - Profile 1 - Microsoft​ Edge"/>
            <p:cNvPicPr>
              <a:picLocks noChangeAspect="1"/>
            </p:cNvPicPr>
            <p:nvPr/>
          </p:nvPicPr>
          <p:blipFill rotWithShape="1">
            <a:blip r:embed="rId8">
              <a:extLst>
                <a:ext uri="{28A0092B-C50C-407E-A947-70E740481C1C}">
                  <a14:useLocalDpi xmlns:a14="http://schemas.microsoft.com/office/drawing/2010/main" val="0"/>
                </a:ext>
              </a:extLst>
            </a:blip>
            <a:srcRect r="7291"/>
            <a:stretch/>
          </p:blipFill>
          <p:spPr>
            <a:xfrm>
              <a:off x="39794" y="1173067"/>
              <a:ext cx="3889950" cy="4873625"/>
            </a:xfrm>
            <a:prstGeom prst="rect">
              <a:avLst/>
            </a:prstGeom>
          </p:spPr>
        </p:pic>
        <p:sp>
          <p:nvSpPr>
            <p:cNvPr id="5" name="ZoneTexte 4"/>
            <p:cNvSpPr txBox="1"/>
            <p:nvPr/>
          </p:nvSpPr>
          <p:spPr>
            <a:xfrm>
              <a:off x="1210222" y="5726820"/>
              <a:ext cx="2597571" cy="523220"/>
            </a:xfrm>
            <a:prstGeom prst="rect">
              <a:avLst/>
            </a:prstGeom>
            <a:noFill/>
          </p:spPr>
          <p:txBody>
            <a:bodyPr wrap="none" rtlCol="0">
              <a:spAutoFit/>
            </a:bodyPr>
            <a:lstStyle/>
            <a:p>
              <a:pPr algn="ctr"/>
              <a:r>
                <a:rPr lang="fr-FR" sz="1400" b="1" dirty="0">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Most probable PC spectral range</a:t>
              </a:r>
            </a:p>
            <a:p>
              <a:pPr algn="ctr"/>
              <a:r>
                <a:rPr lang="fr-FR" sz="1400" b="1" dirty="0">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in new </a:t>
              </a:r>
              <a:r>
                <a:rPr lang="fr-FR" sz="1400" b="1" dirty="0" err="1">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build</a:t>
              </a:r>
              <a:r>
                <a:rPr lang="fr-FR" sz="1400" b="1" dirty="0">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fr-FR" sz="1400" b="1" dirty="0" err="1">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gas</a:t>
              </a:r>
              <a:r>
                <a:rPr lang="fr-FR" sz="1400" b="1" dirty="0">
                  <a:solidFill>
                    <a:srgbClr val="7030A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RICH detectors</a:t>
              </a:r>
            </a:p>
          </p:txBody>
        </p:sp>
      </p:grpSp>
      <p:grpSp>
        <p:nvGrpSpPr>
          <p:cNvPr id="29" name="Groupe 28"/>
          <p:cNvGrpSpPr/>
          <p:nvPr/>
        </p:nvGrpSpPr>
        <p:grpSpPr>
          <a:xfrm>
            <a:off x="3984547" y="1001932"/>
            <a:ext cx="4939813" cy="5165916"/>
            <a:chOff x="3929744" y="1281168"/>
            <a:chExt cx="4790942" cy="4919758"/>
          </a:xfrm>
        </p:grpSpPr>
        <p:grpSp>
          <p:nvGrpSpPr>
            <p:cNvPr id="25" name="Groupe 24"/>
            <p:cNvGrpSpPr/>
            <p:nvPr/>
          </p:nvGrpSpPr>
          <p:grpSpPr>
            <a:xfrm>
              <a:off x="3929744" y="1281168"/>
              <a:ext cx="4790942" cy="4919758"/>
              <a:chOff x="10267473" y="-50964"/>
              <a:chExt cx="4681302" cy="4796508"/>
            </a:xfrm>
          </p:grpSpPr>
          <p:sp>
            <p:nvSpPr>
              <p:cNvPr id="22" name="Rectangle 21"/>
              <p:cNvSpPr/>
              <p:nvPr/>
            </p:nvSpPr>
            <p:spPr>
              <a:xfrm>
                <a:off x="10267473" y="-50964"/>
                <a:ext cx="4681302" cy="4796508"/>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fr-FR" dirty="0"/>
                  <a:t>A</a:t>
                </a:r>
              </a:p>
            </p:txBody>
          </p:sp>
          <p:pic>
            <p:nvPicPr>
              <p:cNvPr id="23" name="Espace réservé pour une image  6" descr="VHMPID RICH prototype using pressurized C4F8O radiator gas and VUV photon detector ALICE VHMPID.pdf and 38 more pages - Profile 1 - Microsoft​ Edge"/>
              <p:cNvPicPr>
                <a:picLocks noChangeAspect="1"/>
              </p:cNvPicPr>
              <p:nvPr/>
            </p:nvPicPr>
            <p:blipFill rotWithShape="1">
              <a:blip r:embed="rId9">
                <a:extLst>
                  <a:ext uri="{28A0092B-C50C-407E-A947-70E740481C1C}">
                    <a14:useLocalDpi xmlns:a14="http://schemas.microsoft.com/office/drawing/2010/main" val="0"/>
                  </a:ext>
                </a:extLst>
              </a:blip>
              <a:srcRect t="10897" r="50179"/>
              <a:stretch/>
            </p:blipFill>
            <p:spPr>
              <a:xfrm>
                <a:off x="10394709" y="456243"/>
                <a:ext cx="4231071" cy="2900557"/>
              </a:xfrm>
              <a:prstGeom prst="rect">
                <a:avLst/>
              </a:prstGeom>
            </p:spPr>
          </p:pic>
          <p:pic>
            <p:nvPicPr>
              <p:cNvPr id="24" name="Espace réservé pour une image  6" descr="VHMPID RICH prototype using pressurized C4F8O radiator gas and VUV photon detector ALICE VHMPID.pdf and 38 more pages - Profile 1 - Microsoft​ Edge"/>
              <p:cNvPicPr>
                <a:picLocks noChangeAspect="1"/>
              </p:cNvPicPr>
              <p:nvPr/>
            </p:nvPicPr>
            <p:blipFill rotWithShape="1">
              <a:blip r:embed="rId9">
                <a:extLst>
                  <a:ext uri="{28A0092B-C50C-407E-A947-70E740481C1C}">
                    <a14:useLocalDpi xmlns:a14="http://schemas.microsoft.com/office/drawing/2010/main" val="0"/>
                  </a:ext>
                </a:extLst>
              </a:blip>
              <a:srcRect l="24156" t="1041" r="22381" b="91210"/>
              <a:stretch/>
            </p:blipFill>
            <p:spPr>
              <a:xfrm>
                <a:off x="10267473" y="103528"/>
                <a:ext cx="4540469" cy="252249"/>
              </a:xfrm>
              <a:prstGeom prst="rect">
                <a:avLst/>
              </a:prstGeom>
            </p:spPr>
          </p:pic>
        </p:grpSp>
        <p:pic>
          <p:nvPicPr>
            <p:cNvPr id="27" name="Image 26"/>
            <p:cNvPicPr>
              <a:picLocks noChangeAspect="1"/>
            </p:cNvPicPr>
            <p:nvPr/>
          </p:nvPicPr>
          <p:blipFill rotWithShape="1">
            <a:blip r:embed="rId10">
              <a:extLst>
                <a:ext uri="{28A0092B-C50C-407E-A947-70E740481C1C}">
                  <a14:useLocalDpi xmlns:a14="http://schemas.microsoft.com/office/drawing/2010/main" val="0"/>
                </a:ext>
              </a:extLst>
            </a:blip>
            <a:srcRect l="76248" t="9724" r="9216" b="72429"/>
            <a:stretch/>
          </p:blipFill>
          <p:spPr>
            <a:xfrm>
              <a:off x="7232691" y="4776497"/>
              <a:ext cx="1329070" cy="1223973"/>
            </a:xfrm>
            <a:prstGeom prst="rect">
              <a:avLst/>
            </a:prstGeom>
          </p:spPr>
        </p:pic>
        <p:sp>
          <p:nvSpPr>
            <p:cNvPr id="28" name="ZoneTexte 27"/>
            <p:cNvSpPr txBox="1"/>
            <p:nvPr/>
          </p:nvSpPr>
          <p:spPr>
            <a:xfrm>
              <a:off x="4014877" y="4751388"/>
              <a:ext cx="3325800" cy="1406933"/>
            </a:xfrm>
            <a:prstGeom prst="rect">
              <a:avLst/>
            </a:prstGeom>
            <a:noFill/>
          </p:spPr>
          <p:txBody>
            <a:bodyPr wrap="none" rtlCol="0">
              <a:spAutoFit/>
            </a:bodyPr>
            <a:lstStyle/>
            <a:p>
              <a:pPr algn="ctr"/>
              <a:r>
                <a:rPr lang="fr-FR" b="1" dirty="0">
                  <a:solidFill>
                    <a:srgbClr val="C00000"/>
                  </a:solidFill>
                </a:rPr>
                <a:t>ALICE VHMPID: </a:t>
              </a:r>
              <a:r>
                <a:rPr lang="fr-FR" b="1" dirty="0" err="1">
                  <a:solidFill>
                    <a:srgbClr val="C00000"/>
                  </a:solidFill>
                </a:rPr>
                <a:t>transparancy</a:t>
              </a:r>
              <a:endParaRPr lang="fr-FR" b="1" dirty="0">
                <a:solidFill>
                  <a:srgbClr val="C00000"/>
                </a:solidFill>
              </a:endParaRPr>
            </a:p>
            <a:p>
              <a:pPr algn="ctr"/>
              <a:r>
                <a:rPr lang="fr-FR" b="1" dirty="0" err="1">
                  <a:solidFill>
                    <a:srgbClr val="C00000"/>
                  </a:solidFill>
                </a:rPr>
                <a:t>measurements</a:t>
              </a:r>
              <a:r>
                <a:rPr lang="fr-FR" b="1" dirty="0">
                  <a:solidFill>
                    <a:srgbClr val="C00000"/>
                  </a:solidFill>
                </a:rPr>
                <a:t> in c-C</a:t>
              </a:r>
              <a:r>
                <a:rPr lang="fr-FR" b="1" baseline="-25000" dirty="0">
                  <a:solidFill>
                    <a:srgbClr val="C00000"/>
                  </a:solidFill>
                </a:rPr>
                <a:t>4</a:t>
              </a:r>
              <a:r>
                <a:rPr lang="fr-FR" b="1" dirty="0">
                  <a:solidFill>
                    <a:srgbClr val="C00000"/>
                  </a:solidFill>
                </a:rPr>
                <a:t>F</a:t>
              </a:r>
              <a:r>
                <a:rPr lang="fr-FR" b="1" baseline="-25000" dirty="0">
                  <a:solidFill>
                    <a:srgbClr val="C00000"/>
                  </a:solidFill>
                </a:rPr>
                <a:t>8</a:t>
              </a:r>
              <a:r>
                <a:rPr lang="fr-FR" b="1" dirty="0">
                  <a:solidFill>
                    <a:srgbClr val="C00000"/>
                  </a:solidFill>
                </a:rPr>
                <a:t>O</a:t>
              </a:r>
            </a:p>
            <a:p>
              <a:pPr lvl="0" algn="ctr" eaLnBrk="0" fontAlgn="base" hangingPunct="0">
                <a:spcBef>
                  <a:spcPct val="0"/>
                </a:spcBef>
                <a:spcAft>
                  <a:spcPct val="0"/>
                </a:spcAft>
              </a:pPr>
              <a:r>
                <a:rPr lang="en-US" altLang="en-US" dirty="0">
                  <a:latin typeface="Calibri" panose="020F0502020204030204" pitchFamily="34" charset="0"/>
                  <a:cs typeface="Calibri" panose="020F0502020204030204" pitchFamily="34" charset="0"/>
                </a:rPr>
                <a:t>Octafluorotetrahydrofuran</a:t>
              </a:r>
            </a:p>
            <a:p>
              <a:pPr algn="ctr" eaLnBrk="0" fontAlgn="base" hangingPunct="0">
                <a:spcBef>
                  <a:spcPct val="0"/>
                </a:spcBef>
                <a:spcAft>
                  <a:spcPct val="0"/>
                </a:spcAft>
              </a:pPr>
              <a:r>
                <a:rPr lang="en-US" altLang="en-US" dirty="0">
                  <a:latin typeface="Calibri" panose="020F0502020204030204" pitchFamily="34" charset="0"/>
                  <a:cs typeface="Calibri" panose="020F0502020204030204" pitchFamily="34" charset="0"/>
                </a:rPr>
                <a:t>CAS: 773-14-8</a:t>
              </a:r>
            </a:p>
            <a:p>
              <a:pPr algn="ctr" eaLnBrk="0" fontAlgn="base" hangingPunct="0">
                <a:spcBef>
                  <a:spcPct val="0"/>
                </a:spcBef>
                <a:spcAft>
                  <a:spcPct val="0"/>
                </a:spcAft>
              </a:pPr>
              <a:r>
                <a:rPr lang="fr-FR" dirty="0" err="1">
                  <a:latin typeface="Calibri" panose="020F0502020204030204" pitchFamily="34" charset="0"/>
                  <a:cs typeface="Calibri" panose="020F0502020204030204" pitchFamily="34" charset="0"/>
                </a:rPr>
                <a:t>Synquest</a:t>
              </a:r>
              <a:r>
                <a:rPr lang="fr-FR" dirty="0">
                  <a:latin typeface="Calibri" panose="020F0502020204030204" pitchFamily="34" charset="0"/>
                  <a:cs typeface="Calibri" panose="020F0502020204030204" pitchFamily="34" charset="0"/>
                </a:rPr>
                <a:t> Inc. FL, USA</a:t>
              </a:r>
            </a:p>
          </p:txBody>
        </p:sp>
      </p:grpSp>
      <p:sp>
        <p:nvSpPr>
          <p:cNvPr id="11" name="Espace réservé du numéro de diapositive 10"/>
          <p:cNvSpPr>
            <a:spLocks noGrp="1"/>
          </p:cNvSpPr>
          <p:nvPr>
            <p:ph type="sldNum" idx="12"/>
          </p:nvPr>
        </p:nvSpPr>
        <p:spPr/>
        <p:txBody>
          <a:bodyPr/>
          <a:lstStyle/>
          <a:p>
            <a:pPr>
              <a:lnSpc>
                <a:spcPct val="100000"/>
              </a:lnSpc>
            </a:pPr>
            <a:fld id="{444B57E9-381B-49B4-AF00-88136E0A515C}" type="slidenum">
              <a:rPr lang="en-GB" sz="1800" b="0" strike="noStrike" spc="-1" smtClean="0">
                <a:solidFill>
                  <a:srgbClr val="000000"/>
                </a:solidFill>
                <a:latin typeface="Arial"/>
                <a:ea typeface="DejaVu Sans"/>
              </a:rPr>
              <a:t>32</a:t>
            </a:fld>
            <a:endParaRPr lang="en-GB" sz="1800" b="0" strike="noStrike" spc="-1">
              <a:latin typeface="Times New Roman"/>
            </a:endParaRPr>
          </a:p>
        </p:txBody>
      </p:sp>
      <p:sp>
        <p:nvSpPr>
          <p:cNvPr id="30" name="CustomShape 2">
            <a:extLst>
              <a:ext uri="{FF2B5EF4-FFF2-40B4-BE49-F238E27FC236}">
                <a16:creationId xmlns:a16="http://schemas.microsoft.com/office/drawing/2014/main" id="{B252D0A5-6904-4876-9D76-32EC44E5BD27}"/>
              </a:ext>
            </a:extLst>
          </p:cNvPr>
          <p:cNvSpPr txBox="1">
            <a:spLocks/>
          </p:cNvSpPr>
          <p:nvPr/>
        </p:nvSpPr>
        <p:spPr>
          <a:xfrm>
            <a:off x="2114065" y="6473688"/>
            <a:ext cx="5415740" cy="306323"/>
          </a:xfrm>
          <a:prstGeom prst="rect">
            <a:avLst/>
          </a:prstGeom>
        </p:spPr>
        <p:style>
          <a:lnRef idx="0">
            <a:scrgbClr r="0" g="0" b="0"/>
          </a:lnRef>
          <a:fillRef idx="0">
            <a:scrgbClr r="0" g="0" b="0"/>
          </a:fillRef>
          <a:effectRef idx="0">
            <a:scrgbClr r="0" g="0" b="0"/>
          </a:effectRef>
          <a:fontRef idx="minor"/>
        </p:style>
        <p:txBody>
          <a:bodyPr wrap="square" lIns="90000" tIns="45000" rIns="90000" bIns="4500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t>DRD4 Collaboration Meeting, WG-2: CERN Oct 21-25 2024</a:t>
            </a:r>
          </a:p>
        </p:txBody>
      </p:sp>
    </p:spTree>
    <p:extLst>
      <p:ext uri="{BB962C8B-B14F-4D97-AF65-F5344CB8AC3E}">
        <p14:creationId xmlns:p14="http://schemas.microsoft.com/office/powerpoint/2010/main" val="75259085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 calcmode="lin" valueType="num">
                                      <p:cBhvr additive="base">
                                        <p:cTn id="7" dur="500" fill="hold"/>
                                        <p:tgtEl>
                                          <p:spTgt spid="15"/>
                                        </p:tgtEl>
                                        <p:attrNameLst>
                                          <p:attrName>ppt_x</p:attrName>
                                        </p:attrNameLst>
                                      </p:cBhvr>
                                      <p:tavLst>
                                        <p:tav tm="0">
                                          <p:val>
                                            <p:strVal val="1+#ppt_w/2"/>
                                          </p:val>
                                        </p:tav>
                                        <p:tav tm="100000">
                                          <p:val>
                                            <p:strVal val="#ppt_x"/>
                                          </p:val>
                                        </p:tav>
                                      </p:tavLst>
                                    </p:anim>
                                    <p:anim calcmode="lin" valueType="num">
                                      <p:cBhvr additive="base">
                                        <p:cTn id="8" dur="500" fill="hold"/>
                                        <p:tgtEl>
                                          <p:spTgt spid="15"/>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2" fill="hold" nodeType="clickEffect">
                                  <p:stCondLst>
                                    <p:cond delay="0"/>
                                  </p:stCondLst>
                                  <p:childTnLst>
                                    <p:set>
                                      <p:cBhvr>
                                        <p:cTn id="12" dur="1" fill="hold">
                                          <p:stCondLst>
                                            <p:cond delay="0"/>
                                          </p:stCondLst>
                                        </p:cTn>
                                        <p:tgtEl>
                                          <p:spTgt spid="29"/>
                                        </p:tgtEl>
                                        <p:attrNameLst>
                                          <p:attrName>style.visibility</p:attrName>
                                        </p:attrNameLst>
                                      </p:cBhvr>
                                      <p:to>
                                        <p:strVal val="visible"/>
                                      </p:to>
                                    </p:set>
                                    <p:anim calcmode="lin" valueType="num">
                                      <p:cBhvr additive="base">
                                        <p:cTn id="13" dur="500" fill="hold"/>
                                        <p:tgtEl>
                                          <p:spTgt spid="29"/>
                                        </p:tgtEl>
                                        <p:attrNameLst>
                                          <p:attrName>ppt_x</p:attrName>
                                        </p:attrNameLst>
                                      </p:cBhvr>
                                      <p:tavLst>
                                        <p:tav tm="0">
                                          <p:val>
                                            <p:strVal val="1+#ppt_w/2"/>
                                          </p:val>
                                        </p:tav>
                                        <p:tav tm="100000">
                                          <p:val>
                                            <p:strVal val="#ppt_x"/>
                                          </p:val>
                                        </p:tav>
                                      </p:tavLst>
                                    </p:anim>
                                    <p:anim calcmode="lin" valueType="num">
                                      <p:cBhvr additive="base">
                                        <p:cTn id="14" dur="500" fill="hold"/>
                                        <p:tgtEl>
                                          <p:spTgt spid="29"/>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17"/>
                                        </p:tgtEl>
                                        <p:attrNameLst>
                                          <p:attrName>style.visibility</p:attrName>
                                        </p:attrNameLst>
                                      </p:cBhvr>
                                      <p:to>
                                        <p:strVal val="visible"/>
                                      </p:to>
                                    </p:set>
                                    <p:anim calcmode="lin" valueType="num">
                                      <p:cBhvr additive="base">
                                        <p:cTn id="19" dur="500" fill="hold"/>
                                        <p:tgtEl>
                                          <p:spTgt spid="17"/>
                                        </p:tgtEl>
                                        <p:attrNameLst>
                                          <p:attrName>ppt_x</p:attrName>
                                        </p:attrNameLst>
                                      </p:cBhvr>
                                      <p:tavLst>
                                        <p:tav tm="0">
                                          <p:val>
                                            <p:strVal val="0-#ppt_w/2"/>
                                          </p:val>
                                        </p:tav>
                                        <p:tav tm="100000">
                                          <p:val>
                                            <p:strVal val="#ppt_x"/>
                                          </p:val>
                                        </p:tav>
                                      </p:tavLst>
                                    </p:anim>
                                    <p:anim calcmode="lin" valueType="num">
                                      <p:cBhvr additive="base">
                                        <p:cTn id="20" dur="500" fill="hold"/>
                                        <p:tgtEl>
                                          <p:spTgt spid="17"/>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re 1"/>
          <p:cNvSpPr>
            <a:spLocks noGrp="1"/>
          </p:cNvSpPr>
          <p:nvPr>
            <p:ph type="title"/>
          </p:nvPr>
        </p:nvSpPr>
        <p:spPr>
          <a:xfrm>
            <a:off x="1029566" y="169489"/>
            <a:ext cx="7209824" cy="443198"/>
          </a:xfrm>
          <a:ln w="0">
            <a:noFill/>
          </a:ln>
        </p:spPr>
        <p:txBody>
          <a:bodyPr/>
          <a:lstStyle/>
          <a:p>
            <a:r>
              <a:rPr lang="fr-FR" b="1" u="sng" dirty="0">
                <a:solidFill>
                  <a:schemeClr val="accent6">
                    <a:lumMod val="50000"/>
                  </a:schemeClr>
                </a:solidFill>
              </a:rPr>
              <a:t>C</a:t>
            </a:r>
            <a:r>
              <a:rPr lang="fr-FR" b="1" u="sng" baseline="-25000" dirty="0">
                <a:solidFill>
                  <a:schemeClr val="accent6">
                    <a:lumMod val="50000"/>
                  </a:schemeClr>
                </a:solidFill>
              </a:rPr>
              <a:t>n</a:t>
            </a:r>
            <a:r>
              <a:rPr lang="fr-FR" b="1" u="sng" dirty="0">
                <a:solidFill>
                  <a:schemeClr val="accent6">
                    <a:lumMod val="50000"/>
                  </a:schemeClr>
                </a:solidFill>
              </a:rPr>
              <a:t>F</a:t>
            </a:r>
            <a:r>
              <a:rPr lang="fr-FR" b="1" u="sng" baseline="-25000" dirty="0">
                <a:solidFill>
                  <a:schemeClr val="accent6">
                    <a:lumMod val="50000"/>
                  </a:schemeClr>
                </a:solidFill>
              </a:rPr>
              <a:t>2n</a:t>
            </a:r>
            <a:r>
              <a:rPr lang="fr-FR" b="1" u="sng" dirty="0">
                <a:solidFill>
                  <a:schemeClr val="accent6">
                    <a:lumMod val="50000"/>
                  </a:schemeClr>
                </a:solidFill>
              </a:rPr>
              <a:t>O </a:t>
            </a:r>
            <a:r>
              <a:rPr lang="fr-FR" b="1" u="sng" dirty="0" err="1">
                <a:solidFill>
                  <a:schemeClr val="accent6">
                    <a:lumMod val="50000"/>
                  </a:schemeClr>
                </a:solidFill>
              </a:rPr>
              <a:t>fluid</a:t>
            </a:r>
            <a:r>
              <a:rPr lang="fr-FR" b="1" u="sng" dirty="0">
                <a:solidFill>
                  <a:schemeClr val="accent6">
                    <a:lumMod val="50000"/>
                  </a:schemeClr>
                </a:solidFill>
              </a:rPr>
              <a:t> </a:t>
            </a:r>
            <a:r>
              <a:rPr lang="fr-FR" b="1" u="sng" dirty="0" err="1">
                <a:solidFill>
                  <a:schemeClr val="accent6">
                    <a:lumMod val="50000"/>
                  </a:schemeClr>
                </a:solidFill>
              </a:rPr>
              <a:t>selection</a:t>
            </a:r>
            <a:r>
              <a:rPr lang="fr-FR" b="1" u="sng" dirty="0">
                <a:solidFill>
                  <a:schemeClr val="accent6">
                    <a:lumMod val="50000"/>
                  </a:schemeClr>
                </a:solidFill>
              </a:rPr>
              <a:t> </a:t>
            </a:r>
            <a:r>
              <a:rPr lang="fr-FR" b="1" u="sng" dirty="0" err="1">
                <a:solidFill>
                  <a:schemeClr val="accent6">
                    <a:lumMod val="50000"/>
                  </a:schemeClr>
                </a:solidFill>
              </a:rPr>
              <a:t>search</a:t>
            </a:r>
            <a:r>
              <a:rPr lang="fr-FR" b="1" u="sng" dirty="0">
                <a:solidFill>
                  <a:schemeClr val="accent6">
                    <a:lumMod val="50000"/>
                  </a:schemeClr>
                </a:solidFill>
              </a:rPr>
              <a:t> </a:t>
            </a:r>
            <a:r>
              <a:rPr lang="fr-FR" b="1" u="sng" dirty="0" err="1">
                <a:solidFill>
                  <a:schemeClr val="accent6">
                    <a:lumMod val="50000"/>
                  </a:schemeClr>
                </a:solidFill>
              </a:rPr>
              <a:t>criteria</a:t>
            </a:r>
            <a:endParaRPr lang="fr-FR" b="1" u="sng" dirty="0">
              <a:solidFill>
                <a:schemeClr val="accent6">
                  <a:lumMod val="50000"/>
                </a:schemeClr>
              </a:solidFill>
            </a:endParaRPr>
          </a:p>
        </p:txBody>
      </p:sp>
      <p:grpSp>
        <p:nvGrpSpPr>
          <p:cNvPr id="11" name="Groupe 10"/>
          <p:cNvGrpSpPr/>
          <p:nvPr/>
        </p:nvGrpSpPr>
        <p:grpSpPr>
          <a:xfrm>
            <a:off x="191896" y="672454"/>
            <a:ext cx="1273629" cy="400816"/>
            <a:chOff x="1164771" y="1937657"/>
            <a:chExt cx="2220686" cy="914400"/>
          </a:xfrm>
        </p:grpSpPr>
        <p:sp>
          <p:nvSpPr>
            <p:cNvPr id="12" name="Rectangle 11"/>
            <p:cNvSpPr/>
            <p:nvPr/>
          </p:nvSpPr>
          <p:spPr>
            <a:xfrm>
              <a:off x="1164771" y="1937657"/>
              <a:ext cx="2220686"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ZoneTexte 12"/>
            <p:cNvSpPr txBox="1"/>
            <p:nvPr/>
          </p:nvSpPr>
          <p:spPr>
            <a:xfrm>
              <a:off x="1286812" y="1937657"/>
              <a:ext cx="1976610" cy="842574"/>
            </a:xfrm>
            <a:prstGeom prst="rect">
              <a:avLst/>
            </a:prstGeom>
            <a:noFill/>
          </p:spPr>
          <p:txBody>
            <a:bodyPr wrap="none" rtlCol="0">
              <a:spAutoFit/>
            </a:bodyPr>
            <a:lstStyle/>
            <a:p>
              <a:pPr algn="ctr"/>
              <a:r>
                <a:rPr lang="fr-FR" b="1" dirty="0">
                  <a:solidFill>
                    <a:schemeClr val="accent6">
                      <a:lumMod val="75000"/>
                    </a:schemeClr>
                  </a:solidFill>
                </a:rPr>
                <a:t>Start(</a:t>
              </a:r>
              <a:r>
                <a:rPr lang="fr-FR" b="1" dirty="0" err="1">
                  <a:solidFill>
                    <a:schemeClr val="accent6">
                      <a:lumMod val="75000"/>
                    </a:schemeClr>
                  </a:solidFill>
                </a:rPr>
                <a:t>ed</a:t>
              </a:r>
              <a:r>
                <a:rPr lang="fr-FR" b="1" dirty="0">
                  <a:solidFill>
                    <a:schemeClr val="accent6">
                      <a:lumMod val="75000"/>
                    </a:schemeClr>
                  </a:solidFill>
                </a:rPr>
                <a:t>)</a:t>
              </a:r>
            </a:p>
          </p:txBody>
        </p:sp>
      </p:grpSp>
      <p:grpSp>
        <p:nvGrpSpPr>
          <p:cNvPr id="20" name="Groupe 19"/>
          <p:cNvGrpSpPr/>
          <p:nvPr/>
        </p:nvGrpSpPr>
        <p:grpSpPr>
          <a:xfrm>
            <a:off x="2421142" y="908735"/>
            <a:ext cx="1607004" cy="1578428"/>
            <a:chOff x="4249510" y="1480458"/>
            <a:chExt cx="1607004" cy="1578428"/>
          </a:xfrm>
          <a:solidFill>
            <a:schemeClr val="accent1">
              <a:lumMod val="60000"/>
              <a:lumOff val="40000"/>
            </a:schemeClr>
          </a:solidFill>
        </p:grpSpPr>
        <p:sp>
          <p:nvSpPr>
            <p:cNvPr id="9" name="Losange 8"/>
            <p:cNvSpPr/>
            <p:nvPr/>
          </p:nvSpPr>
          <p:spPr>
            <a:xfrm>
              <a:off x="4249510" y="1480458"/>
              <a:ext cx="1607004" cy="1578428"/>
            </a:xfrm>
            <a:prstGeom prst="diamond">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ZoneTexte 14"/>
            <p:cNvSpPr txBox="1"/>
            <p:nvPr/>
          </p:nvSpPr>
          <p:spPr>
            <a:xfrm>
              <a:off x="4458436" y="1937657"/>
              <a:ext cx="1249060" cy="923330"/>
            </a:xfrm>
            <a:prstGeom prst="rect">
              <a:avLst/>
            </a:prstGeom>
            <a:noFill/>
          </p:spPr>
          <p:txBody>
            <a:bodyPr wrap="none" rtlCol="0">
              <a:spAutoFit/>
            </a:bodyPr>
            <a:lstStyle/>
            <a:p>
              <a:pPr algn="ctr"/>
              <a:r>
                <a:rPr lang="fr-FR" b="1" dirty="0">
                  <a:solidFill>
                    <a:srgbClr val="7030A0"/>
                  </a:solidFill>
                </a:rPr>
                <a:t>Non-</a:t>
              </a:r>
              <a:r>
                <a:rPr lang="fr-FR" b="1" dirty="0" err="1">
                  <a:solidFill>
                    <a:srgbClr val="7030A0"/>
                  </a:solidFill>
                </a:rPr>
                <a:t>toxic</a:t>
              </a:r>
              <a:endParaRPr lang="fr-FR" b="1" dirty="0">
                <a:solidFill>
                  <a:srgbClr val="7030A0"/>
                </a:solidFill>
              </a:endParaRPr>
            </a:p>
            <a:p>
              <a:pPr algn="ctr"/>
              <a:r>
                <a:rPr lang="fr-FR" b="1" dirty="0">
                  <a:solidFill>
                    <a:srgbClr val="7030A0"/>
                  </a:solidFill>
                </a:rPr>
                <a:t>(MSDS)</a:t>
              </a:r>
            </a:p>
            <a:p>
              <a:pPr algn="ctr"/>
              <a:r>
                <a:rPr lang="fr-FR" b="1" dirty="0">
                  <a:solidFill>
                    <a:srgbClr val="7030A0"/>
                  </a:solidFill>
                </a:rPr>
                <a:t>?</a:t>
              </a:r>
            </a:p>
          </p:txBody>
        </p:sp>
      </p:grpSp>
      <p:cxnSp>
        <p:nvCxnSpPr>
          <p:cNvPr id="17" name="Connecteur droit avec flèche 16"/>
          <p:cNvCxnSpPr/>
          <p:nvPr/>
        </p:nvCxnSpPr>
        <p:spPr>
          <a:xfrm>
            <a:off x="1665946" y="1689099"/>
            <a:ext cx="755196" cy="0"/>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cteur droit avec flèche 17"/>
          <p:cNvCxnSpPr/>
          <p:nvPr/>
        </p:nvCxnSpPr>
        <p:spPr>
          <a:xfrm flipH="1">
            <a:off x="1581190" y="804220"/>
            <a:ext cx="2574" cy="343740"/>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necteur droit avec flèche 20"/>
          <p:cNvCxnSpPr>
            <a:endCxn id="56" idx="0"/>
          </p:cNvCxnSpPr>
          <p:nvPr/>
        </p:nvCxnSpPr>
        <p:spPr>
          <a:xfrm>
            <a:off x="3224644" y="2469464"/>
            <a:ext cx="25743" cy="612182"/>
          </a:xfrm>
          <a:prstGeom prst="straightConnector1">
            <a:avLst/>
          </a:prstGeom>
          <a:ln w="3175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22" name="Connecteur droit avec flèche 21"/>
          <p:cNvCxnSpPr>
            <a:stCxn id="89" idx="0"/>
          </p:cNvCxnSpPr>
          <p:nvPr/>
        </p:nvCxnSpPr>
        <p:spPr>
          <a:xfrm flipH="1" flipV="1">
            <a:off x="1235776" y="2108877"/>
            <a:ext cx="10095" cy="980313"/>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cteur droit avec flèche 24"/>
          <p:cNvCxnSpPr/>
          <p:nvPr/>
        </p:nvCxnSpPr>
        <p:spPr>
          <a:xfrm>
            <a:off x="1245871" y="2770601"/>
            <a:ext cx="6248946" cy="18882"/>
          </a:xfrm>
          <a:prstGeom prst="straightConnector1">
            <a:avLst/>
          </a:prstGeom>
          <a:ln w="3175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28" name="ZoneTexte 27"/>
          <p:cNvSpPr txBox="1"/>
          <p:nvPr/>
        </p:nvSpPr>
        <p:spPr>
          <a:xfrm>
            <a:off x="2809209" y="2420246"/>
            <a:ext cx="351378" cy="369332"/>
          </a:xfrm>
          <a:prstGeom prst="rect">
            <a:avLst/>
          </a:prstGeom>
          <a:noFill/>
        </p:spPr>
        <p:txBody>
          <a:bodyPr wrap="none" rtlCol="0">
            <a:spAutoFit/>
          </a:bodyPr>
          <a:lstStyle/>
          <a:p>
            <a:r>
              <a:rPr lang="fr-FR" b="1" dirty="0">
                <a:solidFill>
                  <a:srgbClr val="FF0000"/>
                </a:solidFill>
              </a:rPr>
              <a:t>N</a:t>
            </a:r>
          </a:p>
        </p:txBody>
      </p:sp>
      <p:sp>
        <p:nvSpPr>
          <p:cNvPr id="29" name="ZoneTexte 28"/>
          <p:cNvSpPr txBox="1"/>
          <p:nvPr/>
        </p:nvSpPr>
        <p:spPr>
          <a:xfrm>
            <a:off x="3846053" y="1240748"/>
            <a:ext cx="338554" cy="369332"/>
          </a:xfrm>
          <a:prstGeom prst="rect">
            <a:avLst/>
          </a:prstGeom>
          <a:noFill/>
          <a:ln>
            <a:solidFill>
              <a:schemeClr val="accent6">
                <a:lumMod val="75000"/>
              </a:schemeClr>
            </a:solidFill>
          </a:ln>
        </p:spPr>
        <p:txBody>
          <a:bodyPr wrap="none" rtlCol="0">
            <a:spAutoFit/>
          </a:bodyPr>
          <a:lstStyle/>
          <a:p>
            <a:r>
              <a:rPr lang="fr-FR" b="1" dirty="0">
                <a:solidFill>
                  <a:schemeClr val="accent6">
                    <a:lumMod val="75000"/>
                  </a:schemeClr>
                </a:solidFill>
              </a:rPr>
              <a:t>Y</a:t>
            </a:r>
          </a:p>
        </p:txBody>
      </p:sp>
      <p:cxnSp>
        <p:nvCxnSpPr>
          <p:cNvPr id="30" name="Connecteur droit avec flèche 29"/>
          <p:cNvCxnSpPr>
            <a:stCxn id="9" idx="3"/>
          </p:cNvCxnSpPr>
          <p:nvPr/>
        </p:nvCxnSpPr>
        <p:spPr>
          <a:xfrm flipV="1">
            <a:off x="4028146" y="1688042"/>
            <a:ext cx="379353" cy="9907"/>
          </a:xfrm>
          <a:prstGeom prst="straightConnector1">
            <a:avLst/>
          </a:prstGeom>
          <a:ln w="317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1" name="Connecteur droit avec flèche 30"/>
          <p:cNvCxnSpPr/>
          <p:nvPr/>
        </p:nvCxnSpPr>
        <p:spPr>
          <a:xfrm>
            <a:off x="1665946" y="1697949"/>
            <a:ext cx="755196" cy="0"/>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32" name="Groupe 31"/>
          <p:cNvGrpSpPr/>
          <p:nvPr/>
        </p:nvGrpSpPr>
        <p:grpSpPr>
          <a:xfrm>
            <a:off x="4407499" y="898828"/>
            <a:ext cx="1607004" cy="1726460"/>
            <a:chOff x="3895438" y="1470551"/>
            <a:chExt cx="1607004" cy="1726460"/>
          </a:xfrm>
          <a:solidFill>
            <a:schemeClr val="accent5">
              <a:lumMod val="60000"/>
              <a:lumOff val="40000"/>
            </a:schemeClr>
          </a:solidFill>
        </p:grpSpPr>
        <p:sp>
          <p:nvSpPr>
            <p:cNvPr id="33" name="Losange 32"/>
            <p:cNvSpPr/>
            <p:nvPr/>
          </p:nvSpPr>
          <p:spPr>
            <a:xfrm>
              <a:off x="3895438" y="1470551"/>
              <a:ext cx="1607004" cy="1578428"/>
            </a:xfrm>
            <a:prstGeom prst="diamond">
              <a:avLst/>
            </a:prstGeom>
            <a:solidFill>
              <a:schemeClr val="accent1">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ZoneTexte 33"/>
            <p:cNvSpPr txBox="1"/>
            <p:nvPr/>
          </p:nvSpPr>
          <p:spPr>
            <a:xfrm>
              <a:off x="4014069" y="1719683"/>
              <a:ext cx="1390124" cy="1477328"/>
            </a:xfrm>
            <a:prstGeom prst="rect">
              <a:avLst/>
            </a:prstGeom>
            <a:noFill/>
          </p:spPr>
          <p:txBody>
            <a:bodyPr wrap="none" rtlCol="0">
              <a:spAutoFit/>
            </a:bodyPr>
            <a:lstStyle/>
            <a:p>
              <a:pPr algn="ctr"/>
              <a:r>
                <a:rPr lang="fr-FR" b="1" dirty="0">
                  <a:solidFill>
                    <a:srgbClr val="7030A0"/>
                  </a:solidFill>
                </a:rPr>
                <a:t>Non-</a:t>
              </a:r>
            </a:p>
            <a:p>
              <a:pPr algn="ctr"/>
              <a:r>
                <a:rPr lang="fr-FR" b="1" dirty="0" err="1">
                  <a:solidFill>
                    <a:srgbClr val="7030A0"/>
                  </a:solidFill>
                </a:rPr>
                <a:t>Flammable</a:t>
              </a:r>
              <a:endParaRPr lang="fr-FR" b="1" dirty="0">
                <a:solidFill>
                  <a:srgbClr val="7030A0"/>
                </a:solidFill>
              </a:endParaRPr>
            </a:p>
            <a:p>
              <a:pPr algn="ctr"/>
              <a:r>
                <a:rPr lang="fr-FR" b="1" dirty="0">
                  <a:solidFill>
                    <a:srgbClr val="7030A0"/>
                  </a:solidFill>
                </a:rPr>
                <a:t>(MSDS)</a:t>
              </a:r>
            </a:p>
            <a:p>
              <a:pPr algn="ctr"/>
              <a:r>
                <a:rPr lang="fr-FR" b="1" dirty="0">
                  <a:solidFill>
                    <a:srgbClr val="7030A0"/>
                  </a:solidFill>
                </a:rPr>
                <a:t>?</a:t>
              </a:r>
            </a:p>
            <a:p>
              <a:pPr algn="ctr"/>
              <a:r>
                <a:rPr lang="fr-FR" b="1" dirty="0">
                  <a:solidFill>
                    <a:srgbClr val="FF0000"/>
                  </a:solidFill>
                </a:rPr>
                <a:t> </a:t>
              </a:r>
            </a:p>
          </p:txBody>
        </p:sp>
      </p:grpSp>
      <p:sp>
        <p:nvSpPr>
          <p:cNvPr id="36" name="ZoneTexte 35"/>
          <p:cNvSpPr txBox="1"/>
          <p:nvPr/>
        </p:nvSpPr>
        <p:spPr>
          <a:xfrm>
            <a:off x="4792710" y="2442837"/>
            <a:ext cx="351378" cy="369332"/>
          </a:xfrm>
          <a:prstGeom prst="rect">
            <a:avLst/>
          </a:prstGeom>
          <a:noFill/>
        </p:spPr>
        <p:txBody>
          <a:bodyPr wrap="none" rtlCol="0">
            <a:spAutoFit/>
          </a:bodyPr>
          <a:lstStyle/>
          <a:p>
            <a:r>
              <a:rPr lang="fr-FR" b="1" dirty="0">
                <a:solidFill>
                  <a:srgbClr val="FF0000"/>
                </a:solidFill>
              </a:rPr>
              <a:t>N</a:t>
            </a:r>
          </a:p>
        </p:txBody>
      </p:sp>
      <p:cxnSp>
        <p:nvCxnSpPr>
          <p:cNvPr id="37" name="Connecteur droit avec flèche 36"/>
          <p:cNvCxnSpPr>
            <a:endCxn id="63" idx="0"/>
          </p:cNvCxnSpPr>
          <p:nvPr/>
        </p:nvCxnSpPr>
        <p:spPr>
          <a:xfrm>
            <a:off x="5211001" y="2469464"/>
            <a:ext cx="25743" cy="602275"/>
          </a:xfrm>
          <a:prstGeom prst="straightConnector1">
            <a:avLst/>
          </a:prstGeom>
          <a:ln w="3175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39" name="ZoneTexte 38"/>
          <p:cNvSpPr txBox="1"/>
          <p:nvPr/>
        </p:nvSpPr>
        <p:spPr>
          <a:xfrm>
            <a:off x="5837028" y="1237262"/>
            <a:ext cx="338554" cy="369332"/>
          </a:xfrm>
          <a:prstGeom prst="rect">
            <a:avLst/>
          </a:prstGeom>
          <a:noFill/>
        </p:spPr>
        <p:txBody>
          <a:bodyPr wrap="none" rtlCol="0">
            <a:spAutoFit/>
          </a:bodyPr>
          <a:lstStyle/>
          <a:p>
            <a:r>
              <a:rPr lang="fr-FR" b="1" dirty="0">
                <a:solidFill>
                  <a:schemeClr val="accent6">
                    <a:lumMod val="75000"/>
                  </a:schemeClr>
                </a:solidFill>
              </a:rPr>
              <a:t>Y</a:t>
            </a:r>
          </a:p>
        </p:txBody>
      </p:sp>
      <p:cxnSp>
        <p:nvCxnSpPr>
          <p:cNvPr id="40" name="Connecteur droit avec flèche 39"/>
          <p:cNvCxnSpPr>
            <a:endCxn id="42" idx="1"/>
          </p:cNvCxnSpPr>
          <p:nvPr/>
        </p:nvCxnSpPr>
        <p:spPr>
          <a:xfrm>
            <a:off x="6019121" y="1694464"/>
            <a:ext cx="435031" cy="3485"/>
          </a:xfrm>
          <a:prstGeom prst="straightConnector1">
            <a:avLst/>
          </a:prstGeom>
          <a:ln w="317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41" name="Groupe 40"/>
          <p:cNvGrpSpPr/>
          <p:nvPr/>
        </p:nvGrpSpPr>
        <p:grpSpPr>
          <a:xfrm>
            <a:off x="6454152" y="908735"/>
            <a:ext cx="1607004" cy="1578428"/>
            <a:chOff x="3895438" y="1470551"/>
            <a:chExt cx="1607004" cy="1578428"/>
          </a:xfrm>
          <a:solidFill>
            <a:schemeClr val="accent1">
              <a:lumMod val="60000"/>
              <a:lumOff val="40000"/>
            </a:schemeClr>
          </a:solidFill>
        </p:grpSpPr>
        <p:sp>
          <p:nvSpPr>
            <p:cNvPr id="42" name="Losange 41"/>
            <p:cNvSpPr/>
            <p:nvPr/>
          </p:nvSpPr>
          <p:spPr>
            <a:xfrm>
              <a:off x="3895438" y="1470551"/>
              <a:ext cx="1607004" cy="1578428"/>
            </a:xfrm>
            <a:prstGeom prst="diamond">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3" name="ZoneTexte 42"/>
            <p:cNvSpPr txBox="1"/>
            <p:nvPr/>
          </p:nvSpPr>
          <p:spPr>
            <a:xfrm>
              <a:off x="4070385" y="1723937"/>
              <a:ext cx="1210588" cy="1200329"/>
            </a:xfrm>
            <a:prstGeom prst="rect">
              <a:avLst/>
            </a:prstGeom>
            <a:noFill/>
          </p:spPr>
          <p:txBody>
            <a:bodyPr wrap="none" rtlCol="0">
              <a:spAutoFit/>
            </a:bodyPr>
            <a:lstStyle/>
            <a:p>
              <a:pPr algn="ctr"/>
              <a:r>
                <a:rPr lang="fr-FR" b="1" dirty="0">
                  <a:solidFill>
                    <a:srgbClr val="7030A0"/>
                  </a:solidFill>
                </a:rPr>
                <a:t>Non-</a:t>
              </a:r>
            </a:p>
            <a:p>
              <a:pPr algn="ctr"/>
              <a:r>
                <a:rPr lang="fr-FR" b="1" dirty="0" err="1">
                  <a:solidFill>
                    <a:srgbClr val="7030A0"/>
                  </a:solidFill>
                </a:rPr>
                <a:t>Oxone</a:t>
              </a:r>
              <a:r>
                <a:rPr lang="fr-FR" b="1" dirty="0">
                  <a:solidFill>
                    <a:srgbClr val="7030A0"/>
                  </a:solidFill>
                </a:rPr>
                <a:t>-</a:t>
              </a:r>
            </a:p>
            <a:p>
              <a:pPr algn="ctr"/>
              <a:r>
                <a:rPr lang="fr-FR" b="1" dirty="0" err="1">
                  <a:solidFill>
                    <a:srgbClr val="7030A0"/>
                  </a:solidFill>
                </a:rPr>
                <a:t>depleting</a:t>
              </a:r>
              <a:endParaRPr lang="fr-FR" b="1" dirty="0">
                <a:solidFill>
                  <a:srgbClr val="7030A0"/>
                </a:solidFill>
              </a:endParaRPr>
            </a:p>
            <a:p>
              <a:pPr algn="ctr"/>
              <a:r>
                <a:rPr lang="fr-FR" b="1" dirty="0">
                  <a:solidFill>
                    <a:srgbClr val="7030A0"/>
                  </a:solidFill>
                </a:rPr>
                <a:t> ?</a:t>
              </a:r>
            </a:p>
          </p:txBody>
        </p:sp>
      </p:grpSp>
      <p:sp>
        <p:nvSpPr>
          <p:cNvPr id="44" name="ZoneTexte 43"/>
          <p:cNvSpPr txBox="1"/>
          <p:nvPr/>
        </p:nvSpPr>
        <p:spPr>
          <a:xfrm>
            <a:off x="6839363" y="2452744"/>
            <a:ext cx="351378" cy="369332"/>
          </a:xfrm>
          <a:prstGeom prst="rect">
            <a:avLst/>
          </a:prstGeom>
          <a:noFill/>
        </p:spPr>
        <p:txBody>
          <a:bodyPr wrap="none" rtlCol="0">
            <a:spAutoFit/>
          </a:bodyPr>
          <a:lstStyle/>
          <a:p>
            <a:r>
              <a:rPr lang="fr-FR" b="1" dirty="0">
                <a:solidFill>
                  <a:srgbClr val="FF0000"/>
                </a:solidFill>
              </a:rPr>
              <a:t>N</a:t>
            </a:r>
          </a:p>
        </p:txBody>
      </p:sp>
      <p:cxnSp>
        <p:nvCxnSpPr>
          <p:cNvPr id="45" name="Connecteur droit avec flèche 44"/>
          <p:cNvCxnSpPr>
            <a:endCxn id="70" idx="0"/>
          </p:cNvCxnSpPr>
          <p:nvPr/>
        </p:nvCxnSpPr>
        <p:spPr>
          <a:xfrm>
            <a:off x="7257654" y="2479371"/>
            <a:ext cx="25743" cy="602275"/>
          </a:xfrm>
          <a:prstGeom prst="straightConnector1">
            <a:avLst/>
          </a:prstGeom>
          <a:ln w="3175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47" name="ZoneTexte 46"/>
          <p:cNvSpPr txBox="1"/>
          <p:nvPr/>
        </p:nvSpPr>
        <p:spPr>
          <a:xfrm>
            <a:off x="7863329" y="1237262"/>
            <a:ext cx="338554" cy="369332"/>
          </a:xfrm>
          <a:prstGeom prst="rect">
            <a:avLst/>
          </a:prstGeom>
          <a:noFill/>
        </p:spPr>
        <p:txBody>
          <a:bodyPr wrap="none" rtlCol="0">
            <a:spAutoFit/>
          </a:bodyPr>
          <a:lstStyle/>
          <a:p>
            <a:r>
              <a:rPr lang="fr-FR" b="1" dirty="0">
                <a:solidFill>
                  <a:schemeClr val="accent6">
                    <a:lumMod val="75000"/>
                  </a:schemeClr>
                </a:solidFill>
              </a:rPr>
              <a:t>Y</a:t>
            </a:r>
          </a:p>
        </p:txBody>
      </p:sp>
      <p:cxnSp>
        <p:nvCxnSpPr>
          <p:cNvPr id="48" name="Connecteur droit avec flèche 47"/>
          <p:cNvCxnSpPr/>
          <p:nvPr/>
        </p:nvCxnSpPr>
        <p:spPr>
          <a:xfrm>
            <a:off x="8043964" y="1676417"/>
            <a:ext cx="257051" cy="6353"/>
          </a:xfrm>
          <a:prstGeom prst="straightConnector1">
            <a:avLst/>
          </a:prstGeom>
          <a:ln w="31750">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grpSp>
        <p:nvGrpSpPr>
          <p:cNvPr id="49" name="Groupe 48"/>
          <p:cNvGrpSpPr/>
          <p:nvPr/>
        </p:nvGrpSpPr>
        <p:grpSpPr>
          <a:xfrm>
            <a:off x="32795" y="1135458"/>
            <a:ext cx="2220686" cy="1007070"/>
            <a:chOff x="1164771" y="1937657"/>
            <a:chExt cx="2220686" cy="923330"/>
          </a:xfrm>
        </p:grpSpPr>
        <p:sp>
          <p:nvSpPr>
            <p:cNvPr id="50" name="Rectangle 49"/>
            <p:cNvSpPr/>
            <p:nvPr/>
          </p:nvSpPr>
          <p:spPr>
            <a:xfrm>
              <a:off x="1164771" y="1937657"/>
              <a:ext cx="2220686"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1" name="ZoneTexte 50"/>
            <p:cNvSpPr txBox="1"/>
            <p:nvPr/>
          </p:nvSpPr>
          <p:spPr>
            <a:xfrm>
              <a:off x="1212163" y="1937657"/>
              <a:ext cx="2125903" cy="923330"/>
            </a:xfrm>
            <a:prstGeom prst="rect">
              <a:avLst/>
            </a:prstGeom>
            <a:solidFill>
              <a:srgbClr val="FFFFFF"/>
            </a:solidFill>
            <a:ln w="25400">
              <a:solidFill>
                <a:schemeClr val="tx1"/>
              </a:solidFill>
            </a:ln>
          </p:spPr>
          <p:txBody>
            <a:bodyPr wrap="none" rtlCol="0">
              <a:spAutoFit/>
            </a:bodyPr>
            <a:lstStyle/>
            <a:p>
              <a:pPr algn="ctr"/>
              <a:r>
                <a:rPr lang="fr-FR" b="1" dirty="0" err="1">
                  <a:solidFill>
                    <a:schemeClr val="tx1">
                      <a:lumMod val="95000"/>
                      <a:lumOff val="5000"/>
                    </a:schemeClr>
                  </a:solidFill>
                </a:rPr>
                <a:t>Next</a:t>
              </a:r>
              <a:r>
                <a:rPr lang="fr-FR" b="1" dirty="0">
                  <a:solidFill>
                    <a:schemeClr val="tx1">
                      <a:lumMod val="95000"/>
                      <a:lumOff val="5000"/>
                    </a:schemeClr>
                  </a:solidFill>
                </a:rPr>
                <a:t> C</a:t>
              </a:r>
              <a:r>
                <a:rPr lang="fr-FR" b="1" baseline="-25000" dirty="0">
                  <a:solidFill>
                    <a:schemeClr val="tx1">
                      <a:lumMod val="95000"/>
                      <a:lumOff val="5000"/>
                    </a:schemeClr>
                  </a:solidFill>
                </a:rPr>
                <a:t>n</a:t>
              </a:r>
              <a:r>
                <a:rPr lang="fr-FR" b="1" dirty="0">
                  <a:solidFill>
                    <a:schemeClr val="tx1">
                      <a:lumMod val="95000"/>
                      <a:lumOff val="5000"/>
                    </a:schemeClr>
                  </a:solidFill>
                </a:rPr>
                <a:t>F</a:t>
              </a:r>
              <a:r>
                <a:rPr lang="fr-FR" b="1" baseline="-25000" dirty="0">
                  <a:solidFill>
                    <a:schemeClr val="tx1">
                      <a:lumMod val="95000"/>
                      <a:lumOff val="5000"/>
                    </a:schemeClr>
                  </a:solidFill>
                </a:rPr>
                <a:t>2n</a:t>
              </a:r>
              <a:r>
                <a:rPr lang="fr-FR" b="1" dirty="0">
                  <a:solidFill>
                    <a:schemeClr val="tx1">
                      <a:lumMod val="95000"/>
                      <a:lumOff val="5000"/>
                    </a:schemeClr>
                  </a:solidFill>
                </a:rPr>
                <a:t>O </a:t>
              </a:r>
              <a:r>
                <a:rPr lang="fr-FR" b="1" dirty="0" err="1">
                  <a:solidFill>
                    <a:schemeClr val="tx1">
                      <a:lumMod val="95000"/>
                      <a:lumOff val="5000"/>
                    </a:schemeClr>
                  </a:solidFill>
                </a:rPr>
                <a:t>fluid</a:t>
              </a:r>
              <a:r>
                <a:rPr lang="fr-FR" b="1" dirty="0">
                  <a:solidFill>
                    <a:schemeClr val="tx1">
                      <a:lumMod val="95000"/>
                      <a:lumOff val="5000"/>
                    </a:schemeClr>
                  </a:solidFill>
                </a:rPr>
                <a:t> </a:t>
              </a:r>
            </a:p>
            <a:p>
              <a:pPr algn="ctr"/>
              <a:r>
                <a:rPr lang="fr-FR" b="1" dirty="0">
                  <a:solidFill>
                    <a:schemeClr val="tx1">
                      <a:lumMod val="95000"/>
                      <a:lumOff val="5000"/>
                    </a:schemeClr>
                  </a:solidFill>
                </a:rPr>
                <a:t>(</a:t>
              </a:r>
              <a:r>
                <a:rPr lang="fr-FR" b="1" dirty="0" err="1">
                  <a:solidFill>
                    <a:schemeClr val="tx1">
                      <a:lumMod val="95000"/>
                      <a:lumOff val="5000"/>
                    </a:schemeClr>
                  </a:solidFill>
                </a:rPr>
                <a:t>order</a:t>
              </a:r>
              <a:r>
                <a:rPr lang="fr-FR" b="1" dirty="0">
                  <a:solidFill>
                    <a:schemeClr val="tx1">
                      <a:lumMod val="95000"/>
                      <a:lumOff val="5000"/>
                    </a:schemeClr>
                  </a:solidFill>
                </a:rPr>
                <a:t> &amp; </a:t>
              </a:r>
              <a:r>
                <a:rPr lang="fr-FR" b="1" dirty="0" err="1">
                  <a:solidFill>
                    <a:schemeClr val="tx1">
                      <a:lumMod val="95000"/>
                      <a:lumOff val="5000"/>
                    </a:schemeClr>
                  </a:solidFill>
                </a:rPr>
                <a:t>isomer</a:t>
              </a:r>
              <a:r>
                <a:rPr lang="fr-FR" b="1" dirty="0">
                  <a:solidFill>
                    <a:schemeClr val="tx1">
                      <a:lumMod val="95000"/>
                      <a:lumOff val="5000"/>
                    </a:schemeClr>
                  </a:solidFill>
                </a:rPr>
                <a:t>) </a:t>
              </a:r>
            </a:p>
            <a:p>
              <a:pPr algn="ctr"/>
              <a:r>
                <a:rPr lang="fr-FR" b="1" dirty="0">
                  <a:solidFill>
                    <a:schemeClr val="tx1">
                      <a:lumMod val="95000"/>
                      <a:lumOff val="5000"/>
                    </a:schemeClr>
                  </a:solidFill>
                </a:rPr>
                <a:t>to </a:t>
              </a:r>
              <a:r>
                <a:rPr lang="fr-FR" b="1" dirty="0" err="1">
                  <a:solidFill>
                    <a:schemeClr val="tx1">
                      <a:lumMod val="95000"/>
                      <a:lumOff val="5000"/>
                    </a:schemeClr>
                  </a:solidFill>
                </a:rPr>
                <a:t>evaluate</a:t>
              </a:r>
              <a:endParaRPr lang="fr-FR" b="1" dirty="0">
                <a:solidFill>
                  <a:schemeClr val="tx1">
                    <a:lumMod val="95000"/>
                    <a:lumOff val="5000"/>
                  </a:schemeClr>
                </a:solidFill>
              </a:endParaRPr>
            </a:p>
          </p:txBody>
        </p:sp>
      </p:grpSp>
      <p:cxnSp>
        <p:nvCxnSpPr>
          <p:cNvPr id="52" name="Connecteur droit avec flèche 51"/>
          <p:cNvCxnSpPr/>
          <p:nvPr/>
        </p:nvCxnSpPr>
        <p:spPr>
          <a:xfrm>
            <a:off x="8290129" y="1694464"/>
            <a:ext cx="46094" cy="2155434"/>
          </a:xfrm>
          <a:prstGeom prst="straightConnector1">
            <a:avLst/>
          </a:prstGeom>
          <a:ln w="31750">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grpSp>
        <p:nvGrpSpPr>
          <p:cNvPr id="55" name="Groupe 54"/>
          <p:cNvGrpSpPr/>
          <p:nvPr/>
        </p:nvGrpSpPr>
        <p:grpSpPr>
          <a:xfrm>
            <a:off x="2446885" y="3081646"/>
            <a:ext cx="1607004" cy="1578428"/>
            <a:chOff x="4249510" y="1480458"/>
            <a:chExt cx="1607004" cy="1578428"/>
          </a:xfrm>
        </p:grpSpPr>
        <p:sp>
          <p:nvSpPr>
            <p:cNvPr id="56" name="Losange 55"/>
            <p:cNvSpPr/>
            <p:nvPr/>
          </p:nvSpPr>
          <p:spPr>
            <a:xfrm>
              <a:off x="4249510" y="1480458"/>
              <a:ext cx="1607004" cy="1578428"/>
            </a:xfrm>
            <a:prstGeom prst="diamond">
              <a:avLst/>
            </a:prstGeom>
            <a:solidFill>
              <a:srgbClr val="FF99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7" name="ZoneTexte 56"/>
            <p:cNvSpPr txBox="1"/>
            <p:nvPr/>
          </p:nvSpPr>
          <p:spPr>
            <a:xfrm>
              <a:off x="4410813" y="1837378"/>
              <a:ext cx="1301958" cy="1077218"/>
            </a:xfrm>
            <a:prstGeom prst="rect">
              <a:avLst/>
            </a:prstGeom>
            <a:noFill/>
          </p:spPr>
          <p:txBody>
            <a:bodyPr wrap="none" rtlCol="0">
              <a:spAutoFit/>
            </a:bodyPr>
            <a:lstStyle/>
            <a:p>
              <a:pPr algn="ctr"/>
              <a:r>
                <a:rPr lang="fr-FR" sz="1600" b="1" dirty="0" err="1"/>
                <a:t>Materials</a:t>
              </a:r>
              <a:r>
                <a:rPr lang="fr-FR" sz="1600" b="1" dirty="0"/>
                <a:t>/</a:t>
              </a:r>
            </a:p>
            <a:p>
              <a:pPr algn="ctr"/>
              <a:r>
                <a:rPr lang="fr-FR" sz="1600" b="1" dirty="0"/>
                <a:t>purifier </a:t>
              </a:r>
            </a:p>
            <a:p>
              <a:pPr algn="ctr"/>
              <a:r>
                <a:rPr lang="fr-FR" sz="1600" b="1" dirty="0"/>
                <a:t>Compatible</a:t>
              </a:r>
            </a:p>
            <a:p>
              <a:pPr algn="ctr"/>
              <a:r>
                <a:rPr lang="fr-FR" sz="1600" b="1" dirty="0"/>
                <a:t>? </a:t>
              </a:r>
            </a:p>
          </p:txBody>
        </p:sp>
      </p:grpSp>
      <p:sp>
        <p:nvSpPr>
          <p:cNvPr id="59" name="ZoneTexte 58"/>
          <p:cNvSpPr txBox="1"/>
          <p:nvPr/>
        </p:nvSpPr>
        <p:spPr>
          <a:xfrm>
            <a:off x="4810165" y="2902350"/>
            <a:ext cx="351378" cy="369332"/>
          </a:xfrm>
          <a:prstGeom prst="rect">
            <a:avLst/>
          </a:prstGeom>
          <a:noFill/>
        </p:spPr>
        <p:txBody>
          <a:bodyPr wrap="none" rtlCol="0">
            <a:spAutoFit/>
          </a:bodyPr>
          <a:lstStyle/>
          <a:p>
            <a:r>
              <a:rPr lang="fr-FR" b="1" dirty="0">
                <a:solidFill>
                  <a:srgbClr val="FF0000"/>
                </a:solidFill>
              </a:rPr>
              <a:t>N</a:t>
            </a:r>
          </a:p>
        </p:txBody>
      </p:sp>
      <p:sp>
        <p:nvSpPr>
          <p:cNvPr id="60" name="ZoneTexte 59"/>
          <p:cNvSpPr txBox="1"/>
          <p:nvPr/>
        </p:nvSpPr>
        <p:spPr>
          <a:xfrm>
            <a:off x="2263296" y="3393469"/>
            <a:ext cx="338554" cy="369332"/>
          </a:xfrm>
          <a:prstGeom prst="rect">
            <a:avLst/>
          </a:prstGeom>
          <a:noFill/>
        </p:spPr>
        <p:txBody>
          <a:bodyPr wrap="none" rtlCol="0">
            <a:spAutoFit/>
          </a:bodyPr>
          <a:lstStyle/>
          <a:p>
            <a:r>
              <a:rPr lang="fr-FR" b="1" dirty="0"/>
              <a:t>Y</a:t>
            </a:r>
          </a:p>
        </p:txBody>
      </p:sp>
      <p:sp>
        <p:nvSpPr>
          <p:cNvPr id="63" name="Losange 62"/>
          <p:cNvSpPr/>
          <p:nvPr/>
        </p:nvSpPr>
        <p:spPr>
          <a:xfrm>
            <a:off x="4433242" y="3071739"/>
            <a:ext cx="1607004" cy="1578428"/>
          </a:xfrm>
          <a:prstGeom prst="diamond">
            <a:avLst/>
          </a:prstGeom>
          <a:solidFill>
            <a:srgbClr val="FF996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5" name="ZoneTexte 64"/>
          <p:cNvSpPr txBox="1"/>
          <p:nvPr/>
        </p:nvSpPr>
        <p:spPr>
          <a:xfrm>
            <a:off x="1118417" y="3480566"/>
            <a:ext cx="351378" cy="369332"/>
          </a:xfrm>
          <a:prstGeom prst="rect">
            <a:avLst/>
          </a:prstGeom>
          <a:noFill/>
        </p:spPr>
        <p:txBody>
          <a:bodyPr wrap="none" rtlCol="0">
            <a:spAutoFit/>
          </a:bodyPr>
          <a:lstStyle/>
          <a:p>
            <a:r>
              <a:rPr lang="fr-FR" b="1" dirty="0"/>
              <a:t>N</a:t>
            </a:r>
          </a:p>
        </p:txBody>
      </p:sp>
      <p:cxnSp>
        <p:nvCxnSpPr>
          <p:cNvPr id="66" name="Connecteur droit avec flèche 65"/>
          <p:cNvCxnSpPr/>
          <p:nvPr/>
        </p:nvCxnSpPr>
        <p:spPr>
          <a:xfrm>
            <a:off x="1536708" y="3507193"/>
            <a:ext cx="29954" cy="316078"/>
          </a:xfrm>
          <a:prstGeom prst="straightConnector1">
            <a:avLst/>
          </a:prstGeom>
          <a:ln w="317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67" name="ZoneTexte 66"/>
          <p:cNvSpPr txBox="1"/>
          <p:nvPr/>
        </p:nvSpPr>
        <p:spPr>
          <a:xfrm>
            <a:off x="4273956" y="3409985"/>
            <a:ext cx="338554" cy="369332"/>
          </a:xfrm>
          <a:prstGeom prst="rect">
            <a:avLst/>
          </a:prstGeom>
          <a:noFill/>
        </p:spPr>
        <p:txBody>
          <a:bodyPr wrap="none" rtlCol="0">
            <a:spAutoFit/>
          </a:bodyPr>
          <a:lstStyle/>
          <a:p>
            <a:r>
              <a:rPr lang="fr-FR" b="1" dirty="0">
                <a:solidFill>
                  <a:schemeClr val="accent6">
                    <a:lumMod val="75000"/>
                  </a:schemeClr>
                </a:solidFill>
              </a:rPr>
              <a:t>Y</a:t>
            </a:r>
          </a:p>
        </p:txBody>
      </p:sp>
      <p:cxnSp>
        <p:nvCxnSpPr>
          <p:cNvPr id="68" name="Connecteur droit avec flèche 67"/>
          <p:cNvCxnSpPr>
            <a:endCxn id="70" idx="1"/>
          </p:cNvCxnSpPr>
          <p:nvPr/>
        </p:nvCxnSpPr>
        <p:spPr>
          <a:xfrm>
            <a:off x="6044864" y="3867375"/>
            <a:ext cx="435031" cy="3485"/>
          </a:xfrm>
          <a:prstGeom prst="straightConnector1">
            <a:avLst/>
          </a:prstGeom>
          <a:ln w="31750">
            <a:solidFill>
              <a:schemeClr val="accent6">
                <a:lumMod val="75000"/>
              </a:schemeClr>
            </a:solidFill>
            <a:headEnd type="triangle"/>
            <a:tailEnd type="none"/>
          </a:ln>
        </p:spPr>
        <p:style>
          <a:lnRef idx="1">
            <a:schemeClr val="accent1"/>
          </a:lnRef>
          <a:fillRef idx="0">
            <a:schemeClr val="accent1"/>
          </a:fillRef>
          <a:effectRef idx="0">
            <a:schemeClr val="accent1"/>
          </a:effectRef>
          <a:fontRef idx="minor">
            <a:schemeClr val="tx1"/>
          </a:fontRef>
        </p:style>
      </p:cxnSp>
      <p:grpSp>
        <p:nvGrpSpPr>
          <p:cNvPr id="69" name="Groupe 68"/>
          <p:cNvGrpSpPr/>
          <p:nvPr/>
        </p:nvGrpSpPr>
        <p:grpSpPr>
          <a:xfrm>
            <a:off x="4672506" y="3081646"/>
            <a:ext cx="3414393" cy="1578428"/>
            <a:chOff x="2088049" y="1470551"/>
            <a:chExt cx="3414393" cy="1578428"/>
          </a:xfrm>
        </p:grpSpPr>
        <p:sp>
          <p:nvSpPr>
            <p:cNvPr id="70" name="Losange 69"/>
            <p:cNvSpPr/>
            <p:nvPr/>
          </p:nvSpPr>
          <p:spPr>
            <a:xfrm>
              <a:off x="3895438" y="1470551"/>
              <a:ext cx="1607004" cy="1578428"/>
            </a:xfrm>
            <a:prstGeom prst="diamond">
              <a:avLst/>
            </a:prstGeom>
            <a:solidFill>
              <a:schemeClr val="accent1">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1" name="ZoneTexte 70"/>
            <p:cNvSpPr txBox="1"/>
            <p:nvPr/>
          </p:nvSpPr>
          <p:spPr>
            <a:xfrm>
              <a:off x="2088049" y="1734366"/>
              <a:ext cx="1142171" cy="1292662"/>
            </a:xfrm>
            <a:prstGeom prst="rect">
              <a:avLst/>
            </a:prstGeom>
            <a:noFill/>
          </p:spPr>
          <p:txBody>
            <a:bodyPr wrap="none" rtlCol="0">
              <a:spAutoFit/>
            </a:bodyPr>
            <a:lstStyle/>
            <a:p>
              <a:pPr algn="ctr"/>
              <a:r>
                <a:rPr lang="fr-FR" b="1" dirty="0"/>
                <a:t>Rad.</a:t>
              </a:r>
            </a:p>
            <a:p>
              <a:pPr algn="ctr"/>
              <a:r>
                <a:rPr lang="fr-FR" b="1" dirty="0" err="1"/>
                <a:t>Tolerant</a:t>
              </a:r>
              <a:r>
                <a:rPr lang="fr-FR" b="1" dirty="0"/>
                <a:t> </a:t>
              </a:r>
            </a:p>
            <a:p>
              <a:pPr algn="ctr"/>
              <a:r>
                <a:rPr lang="fr-FR" sz="1200" b="1" dirty="0"/>
                <a:t>(more for </a:t>
              </a:r>
            </a:p>
            <a:p>
              <a:pPr algn="ctr"/>
              <a:r>
                <a:rPr lang="fr-FR" sz="1200" b="1" dirty="0" err="1"/>
                <a:t>cooling</a:t>
              </a:r>
              <a:r>
                <a:rPr lang="fr-FR" sz="1200" b="1" dirty="0"/>
                <a:t>)</a:t>
              </a:r>
            </a:p>
            <a:p>
              <a:pPr algn="ctr"/>
              <a:r>
                <a:rPr lang="fr-FR" b="1" dirty="0"/>
                <a:t> ?</a:t>
              </a:r>
            </a:p>
          </p:txBody>
        </p:sp>
      </p:grpSp>
      <p:sp>
        <p:nvSpPr>
          <p:cNvPr id="72" name="ZoneTexte 71"/>
          <p:cNvSpPr txBox="1"/>
          <p:nvPr/>
        </p:nvSpPr>
        <p:spPr>
          <a:xfrm>
            <a:off x="6853652" y="2837410"/>
            <a:ext cx="351378" cy="369332"/>
          </a:xfrm>
          <a:prstGeom prst="rect">
            <a:avLst/>
          </a:prstGeom>
          <a:noFill/>
        </p:spPr>
        <p:txBody>
          <a:bodyPr wrap="none" rtlCol="0">
            <a:spAutoFit/>
          </a:bodyPr>
          <a:lstStyle/>
          <a:p>
            <a:r>
              <a:rPr lang="fr-FR" b="1" dirty="0">
                <a:solidFill>
                  <a:srgbClr val="FF0000"/>
                </a:solidFill>
              </a:rPr>
              <a:t>N</a:t>
            </a:r>
          </a:p>
        </p:txBody>
      </p:sp>
      <p:sp>
        <p:nvSpPr>
          <p:cNvPr id="74" name="ZoneTexte 73"/>
          <p:cNvSpPr txBox="1"/>
          <p:nvPr/>
        </p:nvSpPr>
        <p:spPr>
          <a:xfrm>
            <a:off x="6287663" y="3399666"/>
            <a:ext cx="338554" cy="369332"/>
          </a:xfrm>
          <a:prstGeom prst="rect">
            <a:avLst/>
          </a:prstGeom>
          <a:noFill/>
        </p:spPr>
        <p:txBody>
          <a:bodyPr wrap="none" rtlCol="0">
            <a:spAutoFit/>
          </a:bodyPr>
          <a:lstStyle/>
          <a:p>
            <a:r>
              <a:rPr lang="fr-FR" b="1" dirty="0">
                <a:solidFill>
                  <a:schemeClr val="accent6">
                    <a:lumMod val="75000"/>
                  </a:schemeClr>
                </a:solidFill>
              </a:rPr>
              <a:t>Y</a:t>
            </a:r>
          </a:p>
        </p:txBody>
      </p:sp>
      <p:cxnSp>
        <p:nvCxnSpPr>
          <p:cNvPr id="75" name="Connecteur droit avec flèche 74"/>
          <p:cNvCxnSpPr/>
          <p:nvPr/>
        </p:nvCxnSpPr>
        <p:spPr>
          <a:xfrm flipV="1">
            <a:off x="8065402" y="3866972"/>
            <a:ext cx="281707" cy="3021"/>
          </a:xfrm>
          <a:prstGeom prst="straightConnector1">
            <a:avLst/>
          </a:prstGeom>
          <a:ln w="31750">
            <a:solidFill>
              <a:schemeClr val="accent6">
                <a:lumMod val="75000"/>
              </a:schemeClr>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77" name="ZoneTexte 76"/>
          <p:cNvSpPr txBox="1"/>
          <p:nvPr/>
        </p:nvSpPr>
        <p:spPr>
          <a:xfrm>
            <a:off x="6656716" y="3644411"/>
            <a:ext cx="1223413" cy="646331"/>
          </a:xfrm>
          <a:prstGeom prst="rect">
            <a:avLst/>
          </a:prstGeom>
          <a:noFill/>
        </p:spPr>
        <p:txBody>
          <a:bodyPr wrap="none" rtlCol="0">
            <a:spAutoFit/>
          </a:bodyPr>
          <a:lstStyle/>
          <a:p>
            <a:pPr algn="ctr"/>
            <a:r>
              <a:rPr lang="fr-FR" b="1" dirty="0" err="1">
                <a:solidFill>
                  <a:srgbClr val="7030A0"/>
                </a:solidFill>
              </a:rPr>
              <a:t>Dielectric</a:t>
            </a:r>
            <a:endParaRPr lang="fr-FR" b="1" dirty="0">
              <a:solidFill>
                <a:srgbClr val="7030A0"/>
              </a:solidFill>
            </a:endParaRPr>
          </a:p>
          <a:p>
            <a:pPr algn="ctr"/>
            <a:r>
              <a:rPr lang="fr-FR" b="1" dirty="0">
                <a:solidFill>
                  <a:srgbClr val="7030A0"/>
                </a:solidFill>
              </a:rPr>
              <a:t>?</a:t>
            </a:r>
          </a:p>
        </p:txBody>
      </p:sp>
      <p:cxnSp>
        <p:nvCxnSpPr>
          <p:cNvPr id="86" name="Connecteur droit avec flèche 85"/>
          <p:cNvCxnSpPr>
            <a:endCxn id="95" idx="1"/>
          </p:cNvCxnSpPr>
          <p:nvPr/>
        </p:nvCxnSpPr>
        <p:spPr>
          <a:xfrm>
            <a:off x="2136623" y="5584478"/>
            <a:ext cx="340219" cy="618"/>
          </a:xfrm>
          <a:prstGeom prst="straightConnector1">
            <a:avLst/>
          </a:prstGeom>
          <a:ln w="3175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87" name="Connecteur droit avec flèche 86"/>
          <p:cNvCxnSpPr/>
          <p:nvPr/>
        </p:nvCxnSpPr>
        <p:spPr>
          <a:xfrm>
            <a:off x="1036321" y="6695757"/>
            <a:ext cx="7788281" cy="11386"/>
          </a:xfrm>
          <a:prstGeom prst="straightConnector1">
            <a:avLst/>
          </a:prstGeom>
          <a:ln w="31750">
            <a:solidFill>
              <a:schemeClr val="accent6">
                <a:lumMod val="75000"/>
              </a:schemeClr>
            </a:solidFill>
            <a:headEnd type="triangle"/>
            <a:tailEnd type="none"/>
          </a:ln>
        </p:spPr>
        <p:style>
          <a:lnRef idx="1">
            <a:schemeClr val="accent1"/>
          </a:lnRef>
          <a:fillRef idx="0">
            <a:schemeClr val="accent1"/>
          </a:fillRef>
          <a:effectRef idx="0">
            <a:schemeClr val="accent1"/>
          </a:effectRef>
          <a:fontRef idx="minor">
            <a:schemeClr val="tx1"/>
          </a:fontRef>
        </p:style>
      </p:cxnSp>
      <p:grpSp>
        <p:nvGrpSpPr>
          <p:cNvPr id="88" name="Groupe 87"/>
          <p:cNvGrpSpPr/>
          <p:nvPr/>
        </p:nvGrpSpPr>
        <p:grpSpPr>
          <a:xfrm>
            <a:off x="442369" y="3089190"/>
            <a:ext cx="1607004" cy="1578428"/>
            <a:chOff x="4249510" y="1480458"/>
            <a:chExt cx="1607004" cy="1578428"/>
          </a:xfrm>
        </p:grpSpPr>
        <p:sp>
          <p:nvSpPr>
            <p:cNvPr id="89" name="Losange 88"/>
            <p:cNvSpPr/>
            <p:nvPr/>
          </p:nvSpPr>
          <p:spPr>
            <a:xfrm>
              <a:off x="4249510" y="1480458"/>
              <a:ext cx="1607004" cy="1578428"/>
            </a:xfrm>
            <a:prstGeom prst="diamond">
              <a:avLst/>
            </a:prstGeom>
            <a:solidFill>
              <a:srgbClr val="FF99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0" name="ZoneTexte 89"/>
            <p:cNvSpPr txBox="1"/>
            <p:nvPr/>
          </p:nvSpPr>
          <p:spPr>
            <a:xfrm>
              <a:off x="4426358" y="1676351"/>
              <a:ext cx="1313180" cy="1200329"/>
            </a:xfrm>
            <a:prstGeom prst="rect">
              <a:avLst/>
            </a:prstGeom>
            <a:noFill/>
          </p:spPr>
          <p:txBody>
            <a:bodyPr wrap="none" rtlCol="0">
              <a:spAutoFit/>
            </a:bodyPr>
            <a:lstStyle/>
            <a:p>
              <a:pPr algn="ctr"/>
              <a:r>
                <a:rPr lang="fr-FR" b="1" dirty="0"/>
                <a:t>Acid </a:t>
              </a:r>
            </a:p>
            <a:p>
              <a:pPr algn="ctr"/>
              <a:r>
                <a:rPr lang="fr-FR" b="1" dirty="0"/>
                <a:t>formation </a:t>
              </a:r>
            </a:p>
            <a:p>
              <a:pPr algn="ctr"/>
              <a:r>
                <a:rPr lang="fr-FR" b="1" dirty="0" err="1"/>
                <a:t>with</a:t>
              </a:r>
              <a:r>
                <a:rPr lang="fr-FR" b="1" dirty="0"/>
                <a:t> H</a:t>
              </a:r>
              <a:r>
                <a:rPr lang="fr-FR" b="1" baseline="-25000" dirty="0"/>
                <a:t>2</a:t>
              </a:r>
              <a:r>
                <a:rPr lang="fr-FR" b="1" dirty="0"/>
                <a:t>O</a:t>
              </a:r>
            </a:p>
            <a:p>
              <a:pPr algn="ctr"/>
              <a:r>
                <a:rPr lang="fr-FR" b="1" dirty="0"/>
                <a:t>?</a:t>
              </a:r>
            </a:p>
          </p:txBody>
        </p:sp>
      </p:grpSp>
      <p:cxnSp>
        <p:nvCxnSpPr>
          <p:cNvPr id="91" name="Connecteur droit avec flèche 90"/>
          <p:cNvCxnSpPr/>
          <p:nvPr/>
        </p:nvCxnSpPr>
        <p:spPr>
          <a:xfrm>
            <a:off x="1245871" y="4649919"/>
            <a:ext cx="13563" cy="124128"/>
          </a:xfrm>
          <a:prstGeom prst="straightConnector1">
            <a:avLst/>
          </a:prstGeom>
          <a:ln w="31750">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sp>
        <p:nvSpPr>
          <p:cNvPr id="92" name="ZoneTexte 91"/>
          <p:cNvSpPr txBox="1"/>
          <p:nvPr/>
        </p:nvSpPr>
        <p:spPr>
          <a:xfrm>
            <a:off x="750110" y="4589381"/>
            <a:ext cx="351378" cy="369332"/>
          </a:xfrm>
          <a:prstGeom prst="rect">
            <a:avLst/>
          </a:prstGeom>
          <a:noFill/>
        </p:spPr>
        <p:txBody>
          <a:bodyPr wrap="none" rtlCol="0">
            <a:spAutoFit/>
          </a:bodyPr>
          <a:lstStyle/>
          <a:p>
            <a:r>
              <a:rPr lang="fr-FR" b="1" dirty="0">
                <a:solidFill>
                  <a:schemeClr val="accent6">
                    <a:lumMod val="75000"/>
                  </a:schemeClr>
                </a:solidFill>
              </a:rPr>
              <a:t>N</a:t>
            </a:r>
          </a:p>
        </p:txBody>
      </p:sp>
      <p:sp>
        <p:nvSpPr>
          <p:cNvPr id="93" name="ZoneTexte 92"/>
          <p:cNvSpPr txBox="1"/>
          <p:nvPr/>
        </p:nvSpPr>
        <p:spPr>
          <a:xfrm>
            <a:off x="1326312" y="2812169"/>
            <a:ext cx="338554" cy="369332"/>
          </a:xfrm>
          <a:prstGeom prst="rect">
            <a:avLst/>
          </a:prstGeom>
          <a:noFill/>
        </p:spPr>
        <p:txBody>
          <a:bodyPr wrap="none" rtlCol="0">
            <a:spAutoFit/>
          </a:bodyPr>
          <a:lstStyle/>
          <a:p>
            <a:r>
              <a:rPr lang="fr-FR" b="1" dirty="0">
                <a:solidFill>
                  <a:srgbClr val="FF0000"/>
                </a:solidFill>
              </a:rPr>
              <a:t>Y</a:t>
            </a:r>
          </a:p>
        </p:txBody>
      </p:sp>
      <p:cxnSp>
        <p:nvCxnSpPr>
          <p:cNvPr id="94" name="Connecteur droit avec flèche 93"/>
          <p:cNvCxnSpPr>
            <a:stCxn id="89" idx="3"/>
          </p:cNvCxnSpPr>
          <p:nvPr/>
        </p:nvCxnSpPr>
        <p:spPr>
          <a:xfrm flipV="1">
            <a:off x="2049373" y="3868497"/>
            <a:ext cx="379353" cy="9907"/>
          </a:xfrm>
          <a:prstGeom prst="straightConnector1">
            <a:avLst/>
          </a:prstGeom>
          <a:ln w="31750">
            <a:solidFill>
              <a:schemeClr val="accent6">
                <a:lumMod val="75000"/>
              </a:schemeClr>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95" name="Losange 94"/>
          <p:cNvSpPr/>
          <p:nvPr/>
        </p:nvSpPr>
        <p:spPr>
          <a:xfrm>
            <a:off x="2476842" y="4795882"/>
            <a:ext cx="1607004" cy="1578428"/>
          </a:xfrm>
          <a:prstGeom prst="diamond">
            <a:avLst/>
          </a:prstGeom>
          <a:solidFill>
            <a:srgbClr val="FF996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6" name="ZoneTexte 95"/>
          <p:cNvSpPr txBox="1"/>
          <p:nvPr/>
        </p:nvSpPr>
        <p:spPr>
          <a:xfrm>
            <a:off x="6869097" y="6178395"/>
            <a:ext cx="351378" cy="369332"/>
          </a:xfrm>
          <a:prstGeom prst="rect">
            <a:avLst/>
          </a:prstGeom>
          <a:noFill/>
        </p:spPr>
        <p:txBody>
          <a:bodyPr wrap="none" rtlCol="0">
            <a:spAutoFit/>
          </a:bodyPr>
          <a:lstStyle/>
          <a:p>
            <a:r>
              <a:rPr lang="fr-FR" b="1" dirty="0">
                <a:solidFill>
                  <a:srgbClr val="FF0000"/>
                </a:solidFill>
              </a:rPr>
              <a:t>N</a:t>
            </a:r>
          </a:p>
        </p:txBody>
      </p:sp>
      <p:cxnSp>
        <p:nvCxnSpPr>
          <p:cNvPr id="97" name="Connecteur droit avec flèche 96"/>
          <p:cNvCxnSpPr>
            <a:stCxn id="115" idx="2"/>
          </p:cNvCxnSpPr>
          <p:nvPr/>
        </p:nvCxnSpPr>
        <p:spPr>
          <a:xfrm flipH="1">
            <a:off x="7301476" y="6346112"/>
            <a:ext cx="1109" cy="235780"/>
          </a:xfrm>
          <a:prstGeom prst="straightConnector1">
            <a:avLst/>
          </a:prstGeom>
          <a:ln w="3175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98" name="ZoneTexte 97"/>
          <p:cNvSpPr txBox="1"/>
          <p:nvPr/>
        </p:nvSpPr>
        <p:spPr>
          <a:xfrm>
            <a:off x="2269440" y="3417529"/>
            <a:ext cx="338554" cy="369332"/>
          </a:xfrm>
          <a:prstGeom prst="rect">
            <a:avLst/>
          </a:prstGeom>
          <a:noFill/>
        </p:spPr>
        <p:txBody>
          <a:bodyPr wrap="none" rtlCol="0">
            <a:spAutoFit/>
          </a:bodyPr>
          <a:lstStyle/>
          <a:p>
            <a:r>
              <a:rPr lang="fr-FR" b="1" dirty="0">
                <a:solidFill>
                  <a:schemeClr val="accent6">
                    <a:lumMod val="75000"/>
                  </a:schemeClr>
                </a:solidFill>
              </a:rPr>
              <a:t>Y</a:t>
            </a:r>
          </a:p>
        </p:txBody>
      </p:sp>
      <p:cxnSp>
        <p:nvCxnSpPr>
          <p:cNvPr id="99" name="Connecteur droit avec flèche 98"/>
          <p:cNvCxnSpPr/>
          <p:nvPr/>
        </p:nvCxnSpPr>
        <p:spPr>
          <a:xfrm flipV="1">
            <a:off x="4030964" y="3868497"/>
            <a:ext cx="379353" cy="9907"/>
          </a:xfrm>
          <a:prstGeom prst="straightConnector1">
            <a:avLst/>
          </a:prstGeom>
          <a:ln w="31750">
            <a:solidFill>
              <a:schemeClr val="accent6">
                <a:lumMod val="75000"/>
              </a:schemeClr>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103" name="ZoneTexte 102"/>
          <p:cNvSpPr txBox="1"/>
          <p:nvPr/>
        </p:nvSpPr>
        <p:spPr>
          <a:xfrm>
            <a:off x="2809209" y="2837410"/>
            <a:ext cx="351378" cy="369332"/>
          </a:xfrm>
          <a:prstGeom prst="rect">
            <a:avLst/>
          </a:prstGeom>
          <a:noFill/>
        </p:spPr>
        <p:txBody>
          <a:bodyPr wrap="none" rtlCol="0">
            <a:spAutoFit/>
          </a:bodyPr>
          <a:lstStyle/>
          <a:p>
            <a:r>
              <a:rPr lang="fr-FR" b="1" dirty="0">
                <a:solidFill>
                  <a:srgbClr val="FF0000"/>
                </a:solidFill>
              </a:rPr>
              <a:t>N</a:t>
            </a:r>
          </a:p>
        </p:txBody>
      </p:sp>
      <p:cxnSp>
        <p:nvCxnSpPr>
          <p:cNvPr id="110" name="Connecteur droit avec flèche 109"/>
          <p:cNvCxnSpPr/>
          <p:nvPr/>
        </p:nvCxnSpPr>
        <p:spPr>
          <a:xfrm flipV="1">
            <a:off x="1456310" y="779916"/>
            <a:ext cx="127454" cy="6210"/>
          </a:xfrm>
          <a:prstGeom prst="straightConnector1">
            <a:avLst/>
          </a:prstGeom>
          <a:ln w="317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14" name="Losange 113"/>
          <p:cNvSpPr/>
          <p:nvPr/>
        </p:nvSpPr>
        <p:spPr>
          <a:xfrm>
            <a:off x="4443233" y="4775757"/>
            <a:ext cx="1607004" cy="1578428"/>
          </a:xfrm>
          <a:prstGeom prst="diamond">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5" name="Losange 114"/>
          <p:cNvSpPr/>
          <p:nvPr/>
        </p:nvSpPr>
        <p:spPr>
          <a:xfrm>
            <a:off x="6499083" y="4767684"/>
            <a:ext cx="1607004" cy="1578428"/>
          </a:xfrm>
          <a:prstGeom prst="diamond">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16" name="Connecteur droit avec flèche 115"/>
          <p:cNvCxnSpPr/>
          <p:nvPr/>
        </p:nvCxnSpPr>
        <p:spPr>
          <a:xfrm>
            <a:off x="1245871" y="4792740"/>
            <a:ext cx="892594" cy="3142"/>
          </a:xfrm>
          <a:prstGeom prst="straightConnector1">
            <a:avLst/>
          </a:prstGeom>
          <a:ln w="31750">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17" name="Connecteur droit avec flèche 116"/>
          <p:cNvCxnSpPr/>
          <p:nvPr/>
        </p:nvCxnSpPr>
        <p:spPr>
          <a:xfrm flipH="1">
            <a:off x="2136623" y="4795882"/>
            <a:ext cx="3684" cy="761016"/>
          </a:xfrm>
          <a:prstGeom prst="straightConnector1">
            <a:avLst/>
          </a:prstGeom>
          <a:ln w="31750">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sp>
        <p:nvSpPr>
          <p:cNvPr id="122" name="ZoneTexte 121"/>
          <p:cNvSpPr txBox="1"/>
          <p:nvPr/>
        </p:nvSpPr>
        <p:spPr>
          <a:xfrm>
            <a:off x="2729655" y="5022673"/>
            <a:ext cx="1130438" cy="1323439"/>
          </a:xfrm>
          <a:prstGeom prst="rect">
            <a:avLst/>
          </a:prstGeom>
          <a:noFill/>
        </p:spPr>
        <p:txBody>
          <a:bodyPr wrap="none" rtlCol="0">
            <a:spAutoFit/>
          </a:bodyPr>
          <a:lstStyle/>
          <a:p>
            <a:pPr algn="ctr"/>
            <a:r>
              <a:rPr lang="fr-FR" sz="1600" b="1" dirty="0" err="1"/>
              <a:t>Recirc</a:t>
            </a:r>
            <a:r>
              <a:rPr lang="fr-FR" sz="1600" b="1" dirty="0"/>
              <a:t>.</a:t>
            </a:r>
          </a:p>
          <a:p>
            <a:pPr algn="ctr"/>
            <a:r>
              <a:rPr lang="fr-FR" sz="1600" b="1" dirty="0"/>
              <a:t>Thermo-</a:t>
            </a:r>
          </a:p>
          <a:p>
            <a:pPr algn="ctr"/>
            <a:r>
              <a:rPr lang="fr-FR" sz="1600" b="1" dirty="0" err="1"/>
              <a:t>dynamics</a:t>
            </a:r>
            <a:endParaRPr lang="fr-FR" sz="1600" b="1" dirty="0"/>
          </a:p>
          <a:p>
            <a:pPr algn="ctr"/>
            <a:r>
              <a:rPr lang="fr-FR" sz="1600" b="1" dirty="0"/>
              <a:t> OK</a:t>
            </a:r>
          </a:p>
          <a:p>
            <a:pPr algn="ctr"/>
            <a:r>
              <a:rPr lang="fr-FR" sz="1600" b="1" dirty="0"/>
              <a:t>? </a:t>
            </a:r>
          </a:p>
        </p:txBody>
      </p:sp>
      <p:cxnSp>
        <p:nvCxnSpPr>
          <p:cNvPr id="123" name="Connecteur droit avec flèche 122"/>
          <p:cNvCxnSpPr/>
          <p:nvPr/>
        </p:nvCxnSpPr>
        <p:spPr>
          <a:xfrm>
            <a:off x="4033363" y="5565021"/>
            <a:ext cx="435031" cy="3485"/>
          </a:xfrm>
          <a:prstGeom prst="straightConnector1">
            <a:avLst/>
          </a:prstGeom>
          <a:ln w="31750">
            <a:solidFill>
              <a:schemeClr val="accent6">
                <a:lumMod val="75000"/>
              </a:schemeClr>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24" name="Connecteur droit avec flèche 123"/>
          <p:cNvCxnSpPr/>
          <p:nvPr/>
        </p:nvCxnSpPr>
        <p:spPr>
          <a:xfrm>
            <a:off x="6044864" y="5564971"/>
            <a:ext cx="435031" cy="3485"/>
          </a:xfrm>
          <a:prstGeom prst="straightConnector1">
            <a:avLst/>
          </a:prstGeom>
          <a:ln w="31750">
            <a:solidFill>
              <a:schemeClr val="accent6">
                <a:lumMod val="75000"/>
              </a:schemeClr>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25" name="ZoneTexte 124"/>
          <p:cNvSpPr txBox="1"/>
          <p:nvPr/>
        </p:nvSpPr>
        <p:spPr>
          <a:xfrm>
            <a:off x="3935185" y="5096023"/>
            <a:ext cx="338554" cy="369332"/>
          </a:xfrm>
          <a:prstGeom prst="rect">
            <a:avLst/>
          </a:prstGeom>
          <a:noFill/>
        </p:spPr>
        <p:txBody>
          <a:bodyPr wrap="none" rtlCol="0">
            <a:spAutoFit/>
          </a:bodyPr>
          <a:lstStyle/>
          <a:p>
            <a:r>
              <a:rPr lang="fr-FR" b="1" dirty="0">
                <a:solidFill>
                  <a:schemeClr val="accent6">
                    <a:lumMod val="75000"/>
                  </a:schemeClr>
                </a:solidFill>
              </a:rPr>
              <a:t>Y</a:t>
            </a:r>
          </a:p>
        </p:txBody>
      </p:sp>
      <p:sp>
        <p:nvSpPr>
          <p:cNvPr id="126" name="ZoneTexte 125"/>
          <p:cNvSpPr txBox="1"/>
          <p:nvPr/>
        </p:nvSpPr>
        <p:spPr>
          <a:xfrm>
            <a:off x="5951099" y="5118769"/>
            <a:ext cx="338554" cy="369332"/>
          </a:xfrm>
          <a:prstGeom prst="rect">
            <a:avLst/>
          </a:prstGeom>
          <a:noFill/>
        </p:spPr>
        <p:txBody>
          <a:bodyPr wrap="none" rtlCol="0">
            <a:spAutoFit/>
          </a:bodyPr>
          <a:lstStyle/>
          <a:p>
            <a:r>
              <a:rPr lang="fr-FR" b="1" dirty="0">
                <a:solidFill>
                  <a:schemeClr val="accent6">
                    <a:lumMod val="75000"/>
                  </a:schemeClr>
                </a:solidFill>
              </a:rPr>
              <a:t>Y</a:t>
            </a:r>
          </a:p>
        </p:txBody>
      </p:sp>
      <p:sp>
        <p:nvSpPr>
          <p:cNvPr id="127" name="ZoneTexte 126"/>
          <p:cNvSpPr txBox="1"/>
          <p:nvPr/>
        </p:nvSpPr>
        <p:spPr>
          <a:xfrm>
            <a:off x="7955998" y="5111781"/>
            <a:ext cx="338554" cy="369332"/>
          </a:xfrm>
          <a:prstGeom prst="rect">
            <a:avLst/>
          </a:prstGeom>
          <a:noFill/>
        </p:spPr>
        <p:txBody>
          <a:bodyPr wrap="none" rtlCol="0">
            <a:spAutoFit/>
          </a:bodyPr>
          <a:lstStyle/>
          <a:p>
            <a:r>
              <a:rPr lang="fr-FR" b="1" dirty="0">
                <a:solidFill>
                  <a:schemeClr val="accent6">
                    <a:lumMod val="75000"/>
                  </a:schemeClr>
                </a:solidFill>
              </a:rPr>
              <a:t>Y</a:t>
            </a:r>
          </a:p>
        </p:txBody>
      </p:sp>
      <p:sp>
        <p:nvSpPr>
          <p:cNvPr id="128" name="ZoneTexte 127"/>
          <p:cNvSpPr txBox="1"/>
          <p:nvPr/>
        </p:nvSpPr>
        <p:spPr>
          <a:xfrm>
            <a:off x="4507652" y="5118769"/>
            <a:ext cx="1471878" cy="1077218"/>
          </a:xfrm>
          <a:prstGeom prst="rect">
            <a:avLst/>
          </a:prstGeom>
          <a:noFill/>
        </p:spPr>
        <p:txBody>
          <a:bodyPr wrap="none" rtlCol="0">
            <a:spAutoFit/>
          </a:bodyPr>
          <a:lstStyle/>
          <a:p>
            <a:pPr algn="ctr"/>
            <a:r>
              <a:rPr lang="fr-FR" sz="1600" b="1" dirty="0"/>
              <a:t>UV-Vis</a:t>
            </a:r>
          </a:p>
          <a:p>
            <a:pPr algn="ctr"/>
            <a:r>
              <a:rPr lang="fr-FR" sz="1600" b="1" dirty="0" err="1"/>
              <a:t>transparency</a:t>
            </a:r>
            <a:endParaRPr lang="fr-FR" sz="1600" b="1" dirty="0"/>
          </a:p>
          <a:p>
            <a:pPr algn="ctr"/>
            <a:r>
              <a:rPr lang="fr-FR" sz="1600" b="1" dirty="0"/>
              <a:t> OK</a:t>
            </a:r>
          </a:p>
          <a:p>
            <a:pPr algn="ctr"/>
            <a:r>
              <a:rPr lang="fr-FR" sz="1600" b="1" dirty="0"/>
              <a:t>? </a:t>
            </a:r>
          </a:p>
        </p:txBody>
      </p:sp>
      <p:sp>
        <p:nvSpPr>
          <p:cNvPr id="129" name="ZoneTexte 128"/>
          <p:cNvSpPr txBox="1"/>
          <p:nvPr/>
        </p:nvSpPr>
        <p:spPr>
          <a:xfrm>
            <a:off x="6570346" y="5071799"/>
            <a:ext cx="1462260" cy="1077218"/>
          </a:xfrm>
          <a:prstGeom prst="rect">
            <a:avLst/>
          </a:prstGeom>
          <a:noFill/>
        </p:spPr>
        <p:txBody>
          <a:bodyPr wrap="none" rtlCol="0">
            <a:spAutoFit/>
          </a:bodyPr>
          <a:lstStyle/>
          <a:p>
            <a:pPr algn="ctr"/>
            <a:r>
              <a:rPr lang="fr-FR" sz="1600" b="1" dirty="0"/>
              <a:t>(n-1) &amp;</a:t>
            </a:r>
          </a:p>
          <a:p>
            <a:pPr algn="ctr"/>
            <a:r>
              <a:rPr lang="fr-FR" sz="1600" b="1" dirty="0" err="1"/>
              <a:t>Chrom</a:t>
            </a:r>
            <a:r>
              <a:rPr lang="fr-FR" sz="1600" b="1" dirty="0"/>
              <a:t>. </a:t>
            </a:r>
            <a:r>
              <a:rPr lang="fr-FR" sz="1600" b="1" dirty="0" err="1"/>
              <a:t>Disp</a:t>
            </a:r>
            <a:r>
              <a:rPr lang="fr-FR" sz="1600" b="1" dirty="0"/>
              <a:t>.</a:t>
            </a:r>
          </a:p>
          <a:p>
            <a:pPr algn="ctr"/>
            <a:r>
              <a:rPr lang="fr-FR" sz="1600" b="1" dirty="0"/>
              <a:t> OK</a:t>
            </a:r>
          </a:p>
          <a:p>
            <a:pPr algn="ctr"/>
            <a:r>
              <a:rPr lang="fr-FR" sz="1600" b="1" dirty="0"/>
              <a:t>? </a:t>
            </a:r>
          </a:p>
        </p:txBody>
      </p:sp>
      <p:cxnSp>
        <p:nvCxnSpPr>
          <p:cNvPr id="131" name="Connecteur droit avec flèche 130"/>
          <p:cNvCxnSpPr>
            <a:stCxn id="115" idx="3"/>
          </p:cNvCxnSpPr>
          <p:nvPr/>
        </p:nvCxnSpPr>
        <p:spPr>
          <a:xfrm>
            <a:off x="8106087" y="5556898"/>
            <a:ext cx="729401" cy="8073"/>
          </a:xfrm>
          <a:prstGeom prst="straightConnector1">
            <a:avLst/>
          </a:prstGeom>
          <a:ln w="31750">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32" name="Connecteur droit avec flèche 131"/>
          <p:cNvCxnSpPr/>
          <p:nvPr/>
        </p:nvCxnSpPr>
        <p:spPr>
          <a:xfrm>
            <a:off x="8824602" y="5574119"/>
            <a:ext cx="22868" cy="1153919"/>
          </a:xfrm>
          <a:prstGeom prst="straightConnector1">
            <a:avLst/>
          </a:prstGeom>
          <a:ln w="31750">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36" name="Connecteur droit avec flèche 135"/>
          <p:cNvCxnSpPr/>
          <p:nvPr/>
        </p:nvCxnSpPr>
        <p:spPr>
          <a:xfrm>
            <a:off x="218616" y="2108877"/>
            <a:ext cx="3082" cy="4063682"/>
          </a:xfrm>
          <a:prstGeom prst="straightConnector1">
            <a:avLst/>
          </a:prstGeom>
          <a:ln w="3175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139" name="Connecteur droit avec flèche 138"/>
          <p:cNvCxnSpPr/>
          <p:nvPr/>
        </p:nvCxnSpPr>
        <p:spPr>
          <a:xfrm flipH="1">
            <a:off x="782397" y="6499828"/>
            <a:ext cx="7838" cy="239596"/>
          </a:xfrm>
          <a:prstGeom prst="straightConnector1">
            <a:avLst/>
          </a:prstGeom>
          <a:ln w="31750">
            <a:solidFill>
              <a:schemeClr val="accent6">
                <a:lumMod val="75000"/>
              </a:schemeClr>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144" name="ZoneTexte 143"/>
          <p:cNvSpPr txBox="1"/>
          <p:nvPr/>
        </p:nvSpPr>
        <p:spPr>
          <a:xfrm>
            <a:off x="4612510" y="6089756"/>
            <a:ext cx="351378" cy="369332"/>
          </a:xfrm>
          <a:prstGeom prst="rect">
            <a:avLst/>
          </a:prstGeom>
          <a:noFill/>
        </p:spPr>
        <p:txBody>
          <a:bodyPr wrap="none" rtlCol="0">
            <a:spAutoFit/>
          </a:bodyPr>
          <a:lstStyle/>
          <a:p>
            <a:r>
              <a:rPr lang="fr-FR" b="1" dirty="0">
                <a:solidFill>
                  <a:srgbClr val="FF0000"/>
                </a:solidFill>
              </a:rPr>
              <a:t>N</a:t>
            </a:r>
          </a:p>
        </p:txBody>
      </p:sp>
      <p:sp>
        <p:nvSpPr>
          <p:cNvPr id="145" name="ZoneTexte 144"/>
          <p:cNvSpPr txBox="1"/>
          <p:nvPr/>
        </p:nvSpPr>
        <p:spPr>
          <a:xfrm>
            <a:off x="2654563" y="6068323"/>
            <a:ext cx="351378" cy="369332"/>
          </a:xfrm>
          <a:prstGeom prst="rect">
            <a:avLst/>
          </a:prstGeom>
          <a:noFill/>
        </p:spPr>
        <p:txBody>
          <a:bodyPr wrap="none" rtlCol="0">
            <a:spAutoFit/>
          </a:bodyPr>
          <a:lstStyle/>
          <a:p>
            <a:r>
              <a:rPr lang="fr-FR" b="1" dirty="0">
                <a:solidFill>
                  <a:srgbClr val="FF0000"/>
                </a:solidFill>
              </a:rPr>
              <a:t>N</a:t>
            </a:r>
          </a:p>
        </p:txBody>
      </p:sp>
      <p:cxnSp>
        <p:nvCxnSpPr>
          <p:cNvPr id="146" name="Connecteur droit avec flèche 145"/>
          <p:cNvCxnSpPr/>
          <p:nvPr/>
        </p:nvCxnSpPr>
        <p:spPr>
          <a:xfrm flipV="1">
            <a:off x="1504093" y="6572903"/>
            <a:ext cx="5779304" cy="11775"/>
          </a:xfrm>
          <a:prstGeom prst="straightConnector1">
            <a:avLst/>
          </a:prstGeom>
          <a:ln w="31750">
            <a:solidFill>
              <a:srgbClr val="FF0000"/>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47" name="ZoneTexte 146"/>
          <p:cNvSpPr txBox="1"/>
          <p:nvPr/>
        </p:nvSpPr>
        <p:spPr>
          <a:xfrm>
            <a:off x="93887" y="6126414"/>
            <a:ext cx="954107" cy="646331"/>
          </a:xfrm>
          <a:prstGeom prst="rect">
            <a:avLst/>
          </a:prstGeom>
          <a:solidFill>
            <a:srgbClr val="FFFFFF"/>
          </a:solidFill>
          <a:ln w="25400">
            <a:solidFill>
              <a:schemeClr val="tx1"/>
            </a:solidFill>
          </a:ln>
        </p:spPr>
        <p:txBody>
          <a:bodyPr wrap="none" rtlCol="0">
            <a:spAutoFit/>
          </a:bodyPr>
          <a:lstStyle/>
          <a:p>
            <a:pPr algn="ctr"/>
            <a:r>
              <a:rPr lang="fr-FR" b="1" dirty="0" err="1">
                <a:solidFill>
                  <a:schemeClr val="tx1">
                    <a:lumMod val="95000"/>
                    <a:lumOff val="5000"/>
                  </a:schemeClr>
                </a:solidFill>
              </a:rPr>
              <a:t>Accept</a:t>
            </a:r>
            <a:endParaRPr lang="fr-FR" b="1" dirty="0">
              <a:solidFill>
                <a:schemeClr val="tx1">
                  <a:lumMod val="95000"/>
                  <a:lumOff val="5000"/>
                </a:schemeClr>
              </a:solidFill>
            </a:endParaRPr>
          </a:p>
          <a:p>
            <a:pPr algn="ctr"/>
            <a:r>
              <a:rPr lang="fr-FR" b="1" dirty="0">
                <a:solidFill>
                  <a:schemeClr val="tx1">
                    <a:lumMod val="95000"/>
                    <a:lumOff val="5000"/>
                  </a:schemeClr>
                </a:solidFill>
              </a:rPr>
              <a:t> </a:t>
            </a:r>
            <a:r>
              <a:rPr lang="fr-FR" b="1" dirty="0" err="1">
                <a:solidFill>
                  <a:schemeClr val="tx1">
                    <a:lumMod val="95000"/>
                    <a:lumOff val="5000"/>
                  </a:schemeClr>
                </a:solidFill>
              </a:rPr>
              <a:t>fluid</a:t>
            </a:r>
            <a:r>
              <a:rPr lang="fr-FR" b="1" dirty="0">
                <a:solidFill>
                  <a:schemeClr val="tx1">
                    <a:lumMod val="95000"/>
                    <a:lumOff val="5000"/>
                  </a:schemeClr>
                </a:solidFill>
              </a:rPr>
              <a:t> </a:t>
            </a:r>
          </a:p>
        </p:txBody>
      </p:sp>
      <p:cxnSp>
        <p:nvCxnSpPr>
          <p:cNvPr id="152" name="Connecteur droit avec flèche 151"/>
          <p:cNvCxnSpPr>
            <a:stCxn id="114" idx="2"/>
          </p:cNvCxnSpPr>
          <p:nvPr/>
        </p:nvCxnSpPr>
        <p:spPr>
          <a:xfrm>
            <a:off x="5246735" y="6354185"/>
            <a:ext cx="7349" cy="218043"/>
          </a:xfrm>
          <a:prstGeom prst="straightConnector1">
            <a:avLst/>
          </a:prstGeom>
          <a:ln w="3175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153" name="Connecteur droit avec flèche 152"/>
          <p:cNvCxnSpPr/>
          <p:nvPr/>
        </p:nvCxnSpPr>
        <p:spPr>
          <a:xfrm flipH="1">
            <a:off x="3288788" y="6377085"/>
            <a:ext cx="7196" cy="195143"/>
          </a:xfrm>
          <a:prstGeom prst="straightConnector1">
            <a:avLst/>
          </a:prstGeom>
          <a:ln w="3175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157" name="Connecteur droit avec flèche 156"/>
          <p:cNvCxnSpPr/>
          <p:nvPr/>
        </p:nvCxnSpPr>
        <p:spPr>
          <a:xfrm flipH="1" flipV="1">
            <a:off x="380984" y="2132788"/>
            <a:ext cx="6280" cy="3502329"/>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9" name="Connecteur droit avec flèche 158"/>
          <p:cNvCxnSpPr/>
          <p:nvPr/>
        </p:nvCxnSpPr>
        <p:spPr>
          <a:xfrm>
            <a:off x="397895" y="5657378"/>
            <a:ext cx="1086451" cy="10802"/>
          </a:xfrm>
          <a:prstGeom prst="straightConnector1">
            <a:avLst/>
          </a:prstGeom>
          <a:ln w="3175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161" name="Connecteur droit avec flèche 160"/>
          <p:cNvCxnSpPr/>
          <p:nvPr/>
        </p:nvCxnSpPr>
        <p:spPr>
          <a:xfrm flipH="1" flipV="1">
            <a:off x="1469795" y="5624590"/>
            <a:ext cx="29103" cy="949314"/>
          </a:xfrm>
          <a:prstGeom prst="straightConnector1">
            <a:avLst/>
          </a:prstGeom>
          <a:ln w="3175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166" name="Rectangle 165"/>
          <p:cNvSpPr/>
          <p:nvPr/>
        </p:nvSpPr>
        <p:spPr>
          <a:xfrm>
            <a:off x="1937305" y="695454"/>
            <a:ext cx="718246" cy="1087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7" name="Rectangle 166"/>
          <p:cNvSpPr/>
          <p:nvPr/>
        </p:nvSpPr>
        <p:spPr>
          <a:xfrm>
            <a:off x="4222927" y="662624"/>
            <a:ext cx="718246" cy="108766"/>
          </a:xfrm>
          <a:prstGeom prst="rect">
            <a:avLst/>
          </a:prstGeom>
          <a:solidFill>
            <a:srgbClr val="FF99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8" name="Rectangle 167"/>
          <p:cNvSpPr/>
          <p:nvPr/>
        </p:nvSpPr>
        <p:spPr>
          <a:xfrm>
            <a:off x="6791213" y="651073"/>
            <a:ext cx="718246" cy="108766"/>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9" name="ZoneTexte 168"/>
          <p:cNvSpPr txBox="1"/>
          <p:nvPr/>
        </p:nvSpPr>
        <p:spPr>
          <a:xfrm>
            <a:off x="7607866" y="534472"/>
            <a:ext cx="1172116" cy="369332"/>
          </a:xfrm>
          <a:prstGeom prst="rect">
            <a:avLst/>
          </a:prstGeom>
          <a:noFill/>
        </p:spPr>
        <p:txBody>
          <a:bodyPr wrap="none" rtlCol="0">
            <a:spAutoFit/>
          </a:bodyPr>
          <a:lstStyle/>
          <a:p>
            <a:r>
              <a:rPr lang="fr-FR" dirty="0" err="1"/>
              <a:t>Optotests</a:t>
            </a:r>
            <a:endParaRPr lang="fr-FR" dirty="0"/>
          </a:p>
        </p:txBody>
      </p:sp>
      <p:sp>
        <p:nvSpPr>
          <p:cNvPr id="170" name="ZoneTexte 169"/>
          <p:cNvSpPr txBox="1"/>
          <p:nvPr/>
        </p:nvSpPr>
        <p:spPr>
          <a:xfrm>
            <a:off x="5098889" y="531750"/>
            <a:ext cx="1672253" cy="369332"/>
          </a:xfrm>
          <a:prstGeom prst="rect">
            <a:avLst/>
          </a:prstGeom>
          <a:noFill/>
        </p:spPr>
        <p:txBody>
          <a:bodyPr wrap="none" rtlCol="0">
            <a:spAutoFit/>
          </a:bodyPr>
          <a:lstStyle/>
          <a:p>
            <a:r>
              <a:rPr lang="fr-FR" dirty="0" err="1"/>
              <a:t>Materials</a:t>
            </a:r>
            <a:r>
              <a:rPr lang="fr-FR" dirty="0"/>
              <a:t> tests</a:t>
            </a:r>
          </a:p>
        </p:txBody>
      </p:sp>
      <p:sp>
        <p:nvSpPr>
          <p:cNvPr id="171" name="ZoneTexte 170"/>
          <p:cNvSpPr txBox="1"/>
          <p:nvPr/>
        </p:nvSpPr>
        <p:spPr>
          <a:xfrm>
            <a:off x="2654563" y="552041"/>
            <a:ext cx="1505540" cy="369332"/>
          </a:xfrm>
          <a:prstGeom prst="rect">
            <a:avLst/>
          </a:prstGeom>
          <a:noFill/>
        </p:spPr>
        <p:txBody>
          <a:bodyPr wrap="none" rtlCol="0">
            <a:spAutoFit/>
          </a:bodyPr>
          <a:lstStyle/>
          <a:p>
            <a:r>
              <a:rPr lang="fr-FR" dirty="0" err="1"/>
              <a:t>Bibliographic</a:t>
            </a:r>
            <a:endParaRPr lang="fr-FR" dirty="0"/>
          </a:p>
        </p:txBody>
      </p:sp>
      <p:grpSp>
        <p:nvGrpSpPr>
          <p:cNvPr id="172" name="Groupe 171"/>
          <p:cNvGrpSpPr/>
          <p:nvPr/>
        </p:nvGrpSpPr>
        <p:grpSpPr>
          <a:xfrm>
            <a:off x="7499769" y="2013861"/>
            <a:ext cx="1607004" cy="1578428"/>
            <a:chOff x="3809840" y="1754852"/>
            <a:chExt cx="1607004" cy="1578428"/>
          </a:xfrm>
          <a:solidFill>
            <a:schemeClr val="accent1">
              <a:lumMod val="60000"/>
              <a:lumOff val="40000"/>
            </a:schemeClr>
          </a:solidFill>
        </p:grpSpPr>
        <p:sp>
          <p:nvSpPr>
            <p:cNvPr id="173" name="Losange 172"/>
            <p:cNvSpPr/>
            <p:nvPr/>
          </p:nvSpPr>
          <p:spPr>
            <a:xfrm>
              <a:off x="3809840" y="1754852"/>
              <a:ext cx="1607004" cy="1578428"/>
            </a:xfrm>
            <a:prstGeom prst="diamond">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4" name="ZoneTexte 173"/>
            <p:cNvSpPr txBox="1"/>
            <p:nvPr/>
          </p:nvSpPr>
          <p:spPr>
            <a:xfrm>
              <a:off x="3941672" y="2386347"/>
              <a:ext cx="1338828" cy="646331"/>
            </a:xfrm>
            <a:prstGeom prst="rect">
              <a:avLst/>
            </a:prstGeom>
            <a:noFill/>
          </p:spPr>
          <p:txBody>
            <a:bodyPr wrap="none" rtlCol="0">
              <a:spAutoFit/>
            </a:bodyPr>
            <a:lstStyle/>
            <a:p>
              <a:pPr algn="ctr"/>
              <a:r>
                <a:rPr lang="fr-FR" b="1" dirty="0" err="1">
                  <a:solidFill>
                    <a:srgbClr val="FF0000"/>
                  </a:solidFill>
                </a:rPr>
                <a:t>Low</a:t>
              </a:r>
              <a:r>
                <a:rPr lang="fr-FR" b="1" dirty="0">
                  <a:solidFill>
                    <a:srgbClr val="FF0000"/>
                  </a:solidFill>
                </a:rPr>
                <a:t> GWP!</a:t>
              </a:r>
            </a:p>
            <a:p>
              <a:pPr algn="ctr"/>
              <a:r>
                <a:rPr lang="fr-FR" b="1" dirty="0">
                  <a:solidFill>
                    <a:srgbClr val="FF0000"/>
                  </a:solidFill>
                </a:rPr>
                <a:t> ?</a:t>
              </a:r>
            </a:p>
          </p:txBody>
        </p:sp>
      </p:grpSp>
      <p:sp>
        <p:nvSpPr>
          <p:cNvPr id="176" name="ZoneTexte 175"/>
          <p:cNvSpPr txBox="1"/>
          <p:nvPr/>
        </p:nvSpPr>
        <p:spPr>
          <a:xfrm>
            <a:off x="7245163" y="2452744"/>
            <a:ext cx="351378" cy="369332"/>
          </a:xfrm>
          <a:prstGeom prst="rect">
            <a:avLst/>
          </a:prstGeom>
          <a:noFill/>
        </p:spPr>
        <p:txBody>
          <a:bodyPr wrap="none" rtlCol="0">
            <a:spAutoFit/>
          </a:bodyPr>
          <a:lstStyle/>
          <a:p>
            <a:r>
              <a:rPr lang="fr-FR" b="1" dirty="0">
                <a:solidFill>
                  <a:srgbClr val="FF0000"/>
                </a:solidFill>
              </a:rPr>
              <a:t>N</a:t>
            </a:r>
          </a:p>
        </p:txBody>
      </p:sp>
      <p:sp>
        <p:nvSpPr>
          <p:cNvPr id="189" name="ZoneTexte 188"/>
          <p:cNvSpPr txBox="1"/>
          <p:nvPr/>
        </p:nvSpPr>
        <p:spPr>
          <a:xfrm>
            <a:off x="8412245" y="3578135"/>
            <a:ext cx="338554" cy="369332"/>
          </a:xfrm>
          <a:prstGeom prst="rect">
            <a:avLst/>
          </a:prstGeom>
          <a:noFill/>
        </p:spPr>
        <p:txBody>
          <a:bodyPr wrap="none" rtlCol="0">
            <a:spAutoFit/>
          </a:bodyPr>
          <a:lstStyle/>
          <a:p>
            <a:r>
              <a:rPr lang="fr-FR" b="1" dirty="0">
                <a:solidFill>
                  <a:schemeClr val="accent6">
                    <a:lumMod val="75000"/>
                  </a:schemeClr>
                </a:solidFill>
              </a:rPr>
              <a:t>Y</a:t>
            </a:r>
          </a:p>
        </p:txBody>
      </p:sp>
      <p:sp>
        <p:nvSpPr>
          <p:cNvPr id="4" name="Espace réservé du numéro de diapositive 3"/>
          <p:cNvSpPr>
            <a:spLocks noGrp="1"/>
          </p:cNvSpPr>
          <p:nvPr>
            <p:ph type="sldNum" idx="12"/>
          </p:nvPr>
        </p:nvSpPr>
        <p:spPr/>
        <p:txBody>
          <a:bodyPr/>
          <a:lstStyle/>
          <a:p>
            <a:pPr>
              <a:lnSpc>
                <a:spcPct val="100000"/>
              </a:lnSpc>
            </a:pPr>
            <a:endParaRPr lang="en-GB" sz="1800" b="0" strike="noStrike" spc="-1" dirty="0">
              <a:latin typeface="Times New Roman"/>
            </a:endParaRPr>
          </a:p>
        </p:txBody>
      </p:sp>
      <p:sp>
        <p:nvSpPr>
          <p:cNvPr id="107" name="CustomShape 2">
            <a:extLst>
              <a:ext uri="{FF2B5EF4-FFF2-40B4-BE49-F238E27FC236}">
                <a16:creationId xmlns:a16="http://schemas.microsoft.com/office/drawing/2014/main" id="{8843B8F2-A7AC-4FA9-B7C5-C4A3B6988908}"/>
              </a:ext>
            </a:extLst>
          </p:cNvPr>
          <p:cNvSpPr txBox="1">
            <a:spLocks/>
          </p:cNvSpPr>
          <p:nvPr/>
        </p:nvSpPr>
        <p:spPr>
          <a:xfrm>
            <a:off x="2114065" y="6473688"/>
            <a:ext cx="5415740" cy="306323"/>
          </a:xfrm>
          <a:prstGeom prst="rect">
            <a:avLst/>
          </a:prstGeom>
        </p:spPr>
        <p:style>
          <a:lnRef idx="0">
            <a:scrgbClr r="0" g="0" b="0"/>
          </a:lnRef>
          <a:fillRef idx="0">
            <a:scrgbClr r="0" g="0" b="0"/>
          </a:fillRef>
          <a:effectRef idx="0">
            <a:scrgbClr r="0" g="0" b="0"/>
          </a:effectRef>
          <a:fontRef idx="minor"/>
        </p:style>
        <p:txBody>
          <a:bodyPr wrap="square" lIns="90000" tIns="45000" rIns="90000" bIns="4500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t>DRD4 Collaboration Meeting, WG-2: CERN Oct 21-25 2024</a:t>
            </a:r>
          </a:p>
        </p:txBody>
      </p:sp>
    </p:spTree>
    <p:extLst>
      <p:ext uri="{BB962C8B-B14F-4D97-AF65-F5344CB8AC3E}">
        <p14:creationId xmlns:p14="http://schemas.microsoft.com/office/powerpoint/2010/main" val="1371657207"/>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444E87-5A40-452D-B9F7-469A4DD2FAA2}"/>
              </a:ext>
            </a:extLst>
          </p:cNvPr>
          <p:cNvSpPr>
            <a:spLocks noGrp="1"/>
          </p:cNvSpPr>
          <p:nvPr>
            <p:ph type="title"/>
          </p:nvPr>
        </p:nvSpPr>
        <p:spPr>
          <a:xfrm>
            <a:off x="457380" y="1947183"/>
            <a:ext cx="8229240" cy="1107996"/>
          </a:xfrm>
        </p:spPr>
        <p:txBody>
          <a:bodyPr/>
          <a:lstStyle/>
          <a:p>
            <a:pPr algn="ctr">
              <a:lnSpc>
                <a:spcPct val="100000"/>
              </a:lnSpc>
            </a:pPr>
            <a:r>
              <a:rPr lang="en-US" sz="2400" b="1" dirty="0">
                <a:solidFill>
                  <a:srgbClr val="C00000"/>
                </a:solidFill>
                <a:latin typeface="Calibri" panose="020F0502020204030204" pitchFamily="34" charset="0"/>
                <a:cs typeface="Calibri" panose="020F0502020204030204" pitchFamily="34" charset="0"/>
              </a:rPr>
              <a:t>Thermodynamics of circulation of heavy Cherenkov radiator </a:t>
            </a:r>
            <a:r>
              <a:rPr lang="en-US" sz="2400" b="1" dirty="0" err="1">
                <a:solidFill>
                  <a:srgbClr val="C00000"/>
                </a:solidFill>
                <a:latin typeface="Calibri" panose="020F0502020204030204" pitchFamily="34" charset="0"/>
                <a:cs typeface="Calibri" panose="020F0502020204030204" pitchFamily="34" charset="0"/>
              </a:rPr>
              <a:t>vapour</a:t>
            </a:r>
            <a:r>
              <a:rPr lang="en-US" sz="2400" b="1" dirty="0">
                <a:solidFill>
                  <a:srgbClr val="C00000"/>
                </a:solidFill>
                <a:latin typeface="Calibri" panose="020F0502020204030204" pitchFamily="34" charset="0"/>
                <a:cs typeface="Calibri" panose="020F0502020204030204" pitchFamily="34" charset="0"/>
              </a:rPr>
              <a:t> and allowed escape of light component </a:t>
            </a:r>
            <a:br>
              <a:rPr lang="en-US" sz="2400" b="1" dirty="0">
                <a:solidFill>
                  <a:srgbClr val="C00000"/>
                </a:solidFill>
                <a:latin typeface="Calibri" panose="020F0502020204030204" pitchFamily="34" charset="0"/>
                <a:cs typeface="Calibri" panose="020F0502020204030204" pitchFamily="34" charset="0"/>
              </a:rPr>
            </a:br>
            <a:r>
              <a:rPr lang="en-US" sz="2400" b="1" dirty="0">
                <a:solidFill>
                  <a:srgbClr val="C00000"/>
                </a:solidFill>
                <a:latin typeface="Calibri" panose="020F0502020204030204" pitchFamily="34" charset="0"/>
                <a:cs typeface="Calibri" panose="020F0502020204030204" pitchFamily="34" charset="0"/>
              </a:rPr>
              <a:t>(N</a:t>
            </a:r>
            <a:r>
              <a:rPr lang="en-US" sz="2400" b="1" baseline="-25000" dirty="0">
                <a:solidFill>
                  <a:srgbClr val="C00000"/>
                </a:solidFill>
                <a:latin typeface="Calibri" panose="020F0502020204030204" pitchFamily="34" charset="0"/>
                <a:cs typeface="Calibri" panose="020F0502020204030204" pitchFamily="34" charset="0"/>
              </a:rPr>
              <a:t>2</a:t>
            </a:r>
            <a:r>
              <a:rPr lang="en-US" sz="2400" b="1" dirty="0">
                <a:solidFill>
                  <a:srgbClr val="C00000"/>
                </a:solidFill>
                <a:latin typeface="Calibri" panose="020F0502020204030204" pitchFamily="34" charset="0"/>
                <a:cs typeface="Calibri" panose="020F0502020204030204" pitchFamily="34" charset="0"/>
              </a:rPr>
              <a:t>, </a:t>
            </a:r>
            <a:r>
              <a:rPr lang="en-US" sz="2400" b="1" dirty="0" err="1">
                <a:solidFill>
                  <a:srgbClr val="C00000"/>
                </a:solidFill>
                <a:latin typeface="Calibri" panose="020F0502020204030204" pitchFamily="34" charset="0"/>
                <a:cs typeface="Calibri" panose="020F0502020204030204" pitchFamily="34" charset="0"/>
              </a:rPr>
              <a:t>Ar</a:t>
            </a:r>
            <a:r>
              <a:rPr lang="en-US" sz="2400" b="1" dirty="0">
                <a:solidFill>
                  <a:srgbClr val="C00000"/>
                </a:solidFill>
                <a:latin typeface="Calibri" panose="020F0502020204030204" pitchFamily="34" charset="0"/>
                <a:cs typeface="Calibri" panose="020F0502020204030204" pitchFamily="34" charset="0"/>
              </a:rPr>
              <a:t>, CO</a:t>
            </a:r>
            <a:r>
              <a:rPr lang="en-US" sz="2400" b="1" baseline="-25000" dirty="0">
                <a:solidFill>
                  <a:srgbClr val="C00000"/>
                </a:solidFill>
                <a:latin typeface="Calibri" panose="020F0502020204030204" pitchFamily="34" charset="0"/>
                <a:cs typeface="Calibri" panose="020F0502020204030204" pitchFamily="34" charset="0"/>
              </a:rPr>
              <a:t>2</a:t>
            </a:r>
            <a:r>
              <a:rPr lang="en-US" sz="2400" b="1" dirty="0">
                <a:solidFill>
                  <a:srgbClr val="C00000"/>
                </a:solidFill>
                <a:latin typeface="Calibri" panose="020F0502020204030204" pitchFamily="34" charset="0"/>
                <a:cs typeface="Calibri" panose="020F0502020204030204" pitchFamily="34" charset="0"/>
              </a:rPr>
              <a:t> </a:t>
            </a:r>
            <a:r>
              <a:rPr lang="en-US" sz="2400" b="1" dirty="0" err="1">
                <a:solidFill>
                  <a:srgbClr val="C00000"/>
                </a:solidFill>
                <a:latin typeface="Calibri" panose="020F0502020204030204" pitchFamily="34" charset="0"/>
                <a:cs typeface="Calibri" panose="020F0502020204030204" pitchFamily="34" charset="0"/>
              </a:rPr>
              <a:t>etc</a:t>
            </a:r>
            <a:r>
              <a:rPr lang="en-US" sz="2400" b="1" dirty="0">
                <a:solidFill>
                  <a:srgbClr val="C00000"/>
                </a:solidFill>
                <a:latin typeface="Calibri" panose="020F0502020204030204" pitchFamily="34" charset="0"/>
                <a:cs typeface="Calibri" panose="020F0502020204030204" pitchFamily="34" charset="0"/>
              </a:rPr>
              <a:t>…)</a:t>
            </a:r>
          </a:p>
        </p:txBody>
      </p:sp>
      <p:sp>
        <p:nvSpPr>
          <p:cNvPr id="4" name="Title 1">
            <a:extLst>
              <a:ext uri="{FF2B5EF4-FFF2-40B4-BE49-F238E27FC236}">
                <a16:creationId xmlns:a16="http://schemas.microsoft.com/office/drawing/2014/main" id="{710ABF78-FF2D-4FA8-A612-8A10EB979265}"/>
              </a:ext>
            </a:extLst>
          </p:cNvPr>
          <p:cNvSpPr txBox="1">
            <a:spLocks/>
          </p:cNvSpPr>
          <p:nvPr/>
        </p:nvSpPr>
        <p:spPr>
          <a:xfrm>
            <a:off x="457380" y="3802822"/>
            <a:ext cx="8229240" cy="1846659"/>
          </a:xfrm>
          <a:prstGeom prst="rect">
            <a:avLst/>
          </a:prstGeom>
        </p:spPr>
        <p:txBody>
          <a:bodyPr lIns="0" tIns="0" rIns="0" bIns="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lnSpc>
                <a:spcPct val="100000"/>
              </a:lnSpc>
            </a:pPr>
            <a:r>
              <a:rPr lang="en-US" sz="2400" b="1" dirty="0">
                <a:solidFill>
                  <a:srgbClr val="002060"/>
                </a:solidFill>
                <a:latin typeface="Calibri" panose="020F0502020204030204" pitchFamily="34" charset="0"/>
                <a:cs typeface="Calibri" panose="020F0502020204030204" pitchFamily="34" charset="0"/>
              </a:rPr>
              <a:t>Similarities with systems for the C</a:t>
            </a:r>
            <a:r>
              <a:rPr lang="en-US" sz="2400" b="1" baseline="-25000" dirty="0">
                <a:solidFill>
                  <a:srgbClr val="002060"/>
                </a:solidFill>
                <a:latin typeface="Calibri" panose="020F0502020204030204" pitchFamily="34" charset="0"/>
                <a:cs typeface="Calibri" panose="020F0502020204030204" pitchFamily="34" charset="0"/>
              </a:rPr>
              <a:t>3</a:t>
            </a:r>
            <a:r>
              <a:rPr lang="en-US" sz="2400" b="1" dirty="0">
                <a:solidFill>
                  <a:srgbClr val="002060"/>
                </a:solidFill>
                <a:latin typeface="Calibri" panose="020F0502020204030204" pitchFamily="34" charset="0"/>
                <a:cs typeface="Calibri" panose="020F0502020204030204" pitchFamily="34" charset="0"/>
              </a:rPr>
              <a:t>F</a:t>
            </a:r>
            <a:r>
              <a:rPr lang="en-US" sz="2400" b="1" baseline="-25000" dirty="0">
                <a:solidFill>
                  <a:srgbClr val="002060"/>
                </a:solidFill>
                <a:latin typeface="Calibri" panose="020F0502020204030204" pitchFamily="34" charset="0"/>
                <a:cs typeface="Calibri" panose="020F0502020204030204" pitchFamily="34" charset="0"/>
              </a:rPr>
              <a:t>8 </a:t>
            </a:r>
            <a:r>
              <a:rPr lang="en-US" sz="2400" b="1" dirty="0">
                <a:solidFill>
                  <a:srgbClr val="002060"/>
                </a:solidFill>
                <a:latin typeface="Calibri" panose="020F0502020204030204" pitchFamily="34" charset="0"/>
                <a:cs typeface="Calibri" panose="020F0502020204030204" pitchFamily="34" charset="0"/>
              </a:rPr>
              <a:t>evaporative fluorocarbon cooling of the ATLAS Silicon tracker</a:t>
            </a:r>
          </a:p>
          <a:p>
            <a:pPr algn="ctr">
              <a:lnSpc>
                <a:spcPct val="100000"/>
              </a:lnSpc>
            </a:pPr>
            <a:r>
              <a:rPr lang="en-US" sz="2400" b="1" dirty="0">
                <a:solidFill>
                  <a:srgbClr val="002060"/>
                </a:solidFill>
                <a:latin typeface="Calibri" panose="020F0502020204030204" pitchFamily="34" charset="0"/>
                <a:cs typeface="Calibri" panose="020F0502020204030204" pitchFamily="34" charset="0"/>
              </a:rPr>
              <a:t>(CERN EN-CV responsibility)</a:t>
            </a:r>
          </a:p>
          <a:p>
            <a:pPr algn="ctr">
              <a:lnSpc>
                <a:spcPct val="100000"/>
              </a:lnSpc>
            </a:pPr>
            <a:endParaRPr lang="en-US" sz="2400" b="1" dirty="0">
              <a:solidFill>
                <a:srgbClr val="C00000"/>
              </a:solidFill>
              <a:latin typeface="Calibri" panose="020F0502020204030204" pitchFamily="34" charset="0"/>
              <a:cs typeface="Calibri" panose="020F0502020204030204" pitchFamily="34" charset="0"/>
            </a:endParaRPr>
          </a:p>
          <a:p>
            <a:pPr algn="ctr">
              <a:lnSpc>
                <a:spcPct val="100000"/>
              </a:lnSpc>
            </a:pPr>
            <a:r>
              <a:rPr lang="en-US" sz="2000" b="1" dirty="0">
                <a:solidFill>
                  <a:srgbClr val="002060"/>
                </a:solidFill>
                <a:latin typeface="Calibri" panose="020F0502020204030204" pitchFamily="34" charset="0"/>
                <a:cs typeface="Calibri" panose="020F0502020204030204" pitchFamily="34" charset="0"/>
              </a:rPr>
              <a:t>But with enhanced monitoring, including (n-1), UV transparency</a:t>
            </a:r>
          </a:p>
        </p:txBody>
      </p:sp>
      <p:sp>
        <p:nvSpPr>
          <p:cNvPr id="5" name="CustomShape 2">
            <a:extLst>
              <a:ext uri="{FF2B5EF4-FFF2-40B4-BE49-F238E27FC236}">
                <a16:creationId xmlns:a16="http://schemas.microsoft.com/office/drawing/2014/main" id="{20112011-C14E-4C2A-B5B3-A9F68921AA39}"/>
              </a:ext>
            </a:extLst>
          </p:cNvPr>
          <p:cNvSpPr txBox="1">
            <a:spLocks/>
          </p:cNvSpPr>
          <p:nvPr/>
        </p:nvSpPr>
        <p:spPr>
          <a:xfrm>
            <a:off x="2114065" y="6473688"/>
            <a:ext cx="5415740" cy="306323"/>
          </a:xfrm>
          <a:prstGeom prst="rect">
            <a:avLst/>
          </a:prstGeom>
        </p:spPr>
        <p:style>
          <a:lnRef idx="0">
            <a:scrgbClr r="0" g="0" b="0"/>
          </a:lnRef>
          <a:fillRef idx="0">
            <a:scrgbClr r="0" g="0" b="0"/>
          </a:fillRef>
          <a:effectRef idx="0">
            <a:scrgbClr r="0" g="0" b="0"/>
          </a:effectRef>
          <a:fontRef idx="minor"/>
        </p:style>
        <p:txBody>
          <a:bodyPr wrap="square" lIns="90000" tIns="45000" rIns="90000" bIns="4500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t>DRD4 Collaboration Meeting, WG-2: CERN Oct 21-25 2024</a:t>
            </a:r>
          </a:p>
        </p:txBody>
      </p:sp>
    </p:spTree>
    <p:extLst>
      <p:ext uri="{BB962C8B-B14F-4D97-AF65-F5344CB8AC3E}">
        <p14:creationId xmlns:p14="http://schemas.microsoft.com/office/powerpoint/2010/main" val="3887861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1" name="Text Box 3"/>
          <p:cNvSpPr txBox="1">
            <a:spLocks noChangeArrowheads="1"/>
          </p:cNvSpPr>
          <p:nvPr/>
        </p:nvSpPr>
        <p:spPr bwMode="auto">
          <a:xfrm>
            <a:off x="147638" y="2667000"/>
            <a:ext cx="4048124" cy="3939540"/>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algn="ctr" eaLnBrk="1" hangingPunct="1"/>
            <a:r>
              <a:rPr lang="en-US" altLang="en-US" sz="1800" b="1" dirty="0">
                <a:solidFill>
                  <a:srgbClr val="00B050"/>
                </a:solidFill>
              </a:rPr>
              <a:t>Low temperature (-80°C)  </a:t>
            </a:r>
          </a:p>
          <a:p>
            <a:pPr algn="ctr" eaLnBrk="1" hangingPunct="1"/>
            <a:r>
              <a:rPr lang="en-US" altLang="en-US" sz="1800" b="1" dirty="0">
                <a:solidFill>
                  <a:srgbClr val="00B050"/>
                </a:solidFill>
              </a:rPr>
              <a:t>N</a:t>
            </a:r>
            <a:r>
              <a:rPr lang="en-US" altLang="en-US" sz="1800" b="1" baseline="-20000" dirty="0">
                <a:solidFill>
                  <a:srgbClr val="00B050"/>
                </a:solidFill>
              </a:rPr>
              <a:t>2 </a:t>
            </a:r>
            <a:r>
              <a:rPr lang="en-US" altLang="en-US" sz="1800" b="1" dirty="0">
                <a:solidFill>
                  <a:srgbClr val="00B050"/>
                </a:solidFill>
              </a:rPr>
              <a:t>gas-induced condensation (B): </a:t>
            </a:r>
          </a:p>
          <a:p>
            <a:pPr algn="ctr" eaLnBrk="1" hangingPunct="1"/>
            <a:r>
              <a:rPr lang="en-US" altLang="en-US" sz="1800" b="1" dirty="0">
                <a:solidFill>
                  <a:srgbClr val="00B050"/>
                </a:solidFill>
              </a:rPr>
              <a:t>of C</a:t>
            </a:r>
            <a:r>
              <a:rPr lang="en-US" altLang="en-US" sz="1800" b="1" baseline="-18000" dirty="0">
                <a:solidFill>
                  <a:srgbClr val="00B050"/>
                </a:solidFill>
              </a:rPr>
              <a:t>5</a:t>
            </a:r>
            <a:r>
              <a:rPr lang="en-US" altLang="en-US" sz="1800" b="1" dirty="0">
                <a:solidFill>
                  <a:srgbClr val="00B050"/>
                </a:solidFill>
              </a:rPr>
              <a:t>F</a:t>
            </a:r>
            <a:r>
              <a:rPr lang="en-US" altLang="en-US" sz="1800" b="1" baseline="-18000" dirty="0">
                <a:solidFill>
                  <a:srgbClr val="00B050"/>
                </a:solidFill>
              </a:rPr>
              <a:t>12 </a:t>
            </a:r>
            <a:r>
              <a:rPr lang="en-US" altLang="en-US" sz="1800" b="1" dirty="0">
                <a:solidFill>
                  <a:srgbClr val="00B050"/>
                </a:solidFill>
              </a:rPr>
              <a:t>fromC</a:t>
            </a:r>
            <a:r>
              <a:rPr lang="en-US" altLang="en-US" sz="1800" b="1" baseline="-18000" dirty="0">
                <a:solidFill>
                  <a:srgbClr val="00B050"/>
                </a:solidFill>
              </a:rPr>
              <a:t>5</a:t>
            </a:r>
            <a:r>
              <a:rPr lang="en-US" altLang="en-US" sz="1800" b="1" dirty="0">
                <a:solidFill>
                  <a:srgbClr val="00B050"/>
                </a:solidFill>
              </a:rPr>
              <a:t>F</a:t>
            </a:r>
            <a:r>
              <a:rPr lang="en-US" altLang="en-US" sz="1800" b="1" baseline="-18000" dirty="0">
                <a:solidFill>
                  <a:srgbClr val="00B050"/>
                </a:solidFill>
              </a:rPr>
              <a:t>12</a:t>
            </a:r>
            <a:r>
              <a:rPr lang="en-US" altLang="en-US" sz="1800" b="1" dirty="0">
                <a:solidFill>
                  <a:srgbClr val="00B050"/>
                </a:solidFill>
              </a:rPr>
              <a:t>/N</a:t>
            </a:r>
            <a:r>
              <a:rPr lang="en-US" altLang="en-US" sz="1800" b="1" baseline="-18000" dirty="0">
                <a:solidFill>
                  <a:srgbClr val="00B050"/>
                </a:solidFill>
              </a:rPr>
              <a:t>2</a:t>
            </a:r>
            <a:r>
              <a:rPr lang="en-US" altLang="en-US" sz="1800" b="1" dirty="0">
                <a:solidFill>
                  <a:srgbClr val="00B050"/>
                </a:solidFill>
              </a:rPr>
              <a:t> radiator gas (flow~1m</a:t>
            </a:r>
            <a:r>
              <a:rPr lang="en-US" altLang="en-US" sz="1800" b="1" baseline="30000" dirty="0">
                <a:solidFill>
                  <a:srgbClr val="00B050"/>
                </a:solidFill>
              </a:rPr>
              <a:t>3</a:t>
            </a:r>
            <a:r>
              <a:rPr lang="en-US" altLang="en-US" sz="1800" b="1" dirty="0">
                <a:solidFill>
                  <a:srgbClr val="00B050"/>
                </a:solidFill>
              </a:rPr>
              <a:t>/</a:t>
            </a:r>
            <a:r>
              <a:rPr lang="en-US" altLang="en-US" sz="1800" b="1" dirty="0" err="1">
                <a:solidFill>
                  <a:srgbClr val="00B050"/>
                </a:solidFill>
              </a:rPr>
              <a:t>hr</a:t>
            </a:r>
            <a:r>
              <a:rPr lang="en-US" altLang="en-US" sz="1800" b="1" dirty="0">
                <a:solidFill>
                  <a:srgbClr val="00B050"/>
                </a:solidFill>
              </a:rPr>
              <a:t>, negligible C</a:t>
            </a:r>
            <a:r>
              <a:rPr lang="en-US" altLang="en-US" sz="1800" b="1" baseline="-18000" dirty="0">
                <a:solidFill>
                  <a:srgbClr val="00B050"/>
                </a:solidFill>
              </a:rPr>
              <a:t>5</a:t>
            </a:r>
            <a:r>
              <a:rPr lang="en-US" altLang="en-US" sz="1800" b="1" dirty="0">
                <a:solidFill>
                  <a:srgbClr val="00B050"/>
                </a:solidFill>
              </a:rPr>
              <a:t>F</a:t>
            </a:r>
            <a:r>
              <a:rPr lang="en-US" altLang="en-US" sz="1800" b="1" baseline="-18000" dirty="0">
                <a:solidFill>
                  <a:srgbClr val="00B050"/>
                </a:solidFill>
              </a:rPr>
              <a:t>12 </a:t>
            </a:r>
            <a:r>
              <a:rPr lang="en-US" altLang="en-US" sz="1800" b="1" dirty="0">
                <a:solidFill>
                  <a:srgbClr val="00B050"/>
                </a:solidFill>
              </a:rPr>
              <a:t>loss)</a:t>
            </a:r>
          </a:p>
          <a:p>
            <a:pPr algn="ctr" eaLnBrk="1" hangingPunct="1"/>
            <a:r>
              <a:rPr lang="en-US" altLang="en-US" sz="1800" b="1" dirty="0"/>
              <a:t>followed by </a:t>
            </a:r>
            <a:r>
              <a:rPr lang="en-US" altLang="en-US" sz="1800" b="1" dirty="0">
                <a:solidFill>
                  <a:srgbClr val="FF0000"/>
                </a:solidFill>
              </a:rPr>
              <a:t>(C) electric re-evaporation</a:t>
            </a:r>
          </a:p>
          <a:p>
            <a:pPr algn="ctr" eaLnBrk="1" hangingPunct="1"/>
            <a:r>
              <a:rPr lang="en-US" altLang="en-US" sz="1800" b="1" dirty="0"/>
              <a:t>(1-1.5m below condenser liq. level)</a:t>
            </a:r>
          </a:p>
          <a:p>
            <a:pPr algn="ctr" eaLnBrk="1" hangingPunct="1"/>
            <a:endParaRPr lang="en-US" altLang="en-US" sz="800" dirty="0">
              <a:solidFill>
                <a:srgbClr val="CC0000"/>
              </a:solidFill>
            </a:endParaRPr>
          </a:p>
          <a:p>
            <a:pPr algn="ctr" eaLnBrk="1" hangingPunct="1"/>
            <a:r>
              <a:rPr lang="en-US" altLang="en-US" sz="1800" b="1" dirty="0">
                <a:solidFill>
                  <a:srgbClr val="7030A0"/>
                </a:solidFill>
              </a:rPr>
              <a:t>Cold N</a:t>
            </a:r>
            <a:r>
              <a:rPr lang="en-US" altLang="en-US" sz="1800" b="1" baseline="-18000" dirty="0">
                <a:solidFill>
                  <a:srgbClr val="7030A0"/>
                </a:solidFill>
              </a:rPr>
              <a:t>2</a:t>
            </a:r>
            <a:r>
              <a:rPr lang="en-US" altLang="en-US" sz="1800" b="1" dirty="0">
                <a:solidFill>
                  <a:srgbClr val="7030A0"/>
                </a:solidFill>
              </a:rPr>
              <a:t> gas (‘conditioned’ by</a:t>
            </a:r>
          </a:p>
          <a:p>
            <a:pPr algn="ctr" eaLnBrk="1" hangingPunct="1"/>
            <a:r>
              <a:rPr lang="en-US" altLang="en-US" sz="1800" b="1" dirty="0">
                <a:solidFill>
                  <a:srgbClr val="7030A0"/>
                </a:solidFill>
              </a:rPr>
              <a:t> counter-flow with boil-off LN</a:t>
            </a:r>
            <a:r>
              <a:rPr lang="en-US" altLang="en-US" sz="1800" b="1" baseline="-18000" dirty="0">
                <a:solidFill>
                  <a:srgbClr val="7030A0"/>
                </a:solidFill>
              </a:rPr>
              <a:t>2</a:t>
            </a:r>
            <a:r>
              <a:rPr lang="en-US" altLang="en-US" sz="1800" b="1" dirty="0">
                <a:solidFill>
                  <a:srgbClr val="7030A0"/>
                </a:solidFill>
              </a:rPr>
              <a:t> </a:t>
            </a:r>
          </a:p>
          <a:p>
            <a:pPr algn="ctr" eaLnBrk="1" hangingPunct="1"/>
            <a:r>
              <a:rPr lang="en-US" altLang="en-US" sz="1800" b="1" dirty="0">
                <a:solidFill>
                  <a:srgbClr val="7030A0"/>
                </a:solidFill>
              </a:rPr>
              <a:t>from liquid argon calorimeter: (A))</a:t>
            </a:r>
          </a:p>
          <a:p>
            <a:pPr algn="ctr" eaLnBrk="1" hangingPunct="1"/>
            <a:endParaRPr lang="en-US" altLang="en-US" sz="800" dirty="0">
              <a:solidFill>
                <a:schemeClr val="accent2"/>
              </a:solidFill>
            </a:endParaRPr>
          </a:p>
          <a:p>
            <a:pPr algn="ctr" eaLnBrk="1" hangingPunct="1"/>
            <a:r>
              <a:rPr lang="en-US" altLang="en-US" sz="1800" b="1" dirty="0">
                <a:solidFill>
                  <a:schemeClr val="accent5"/>
                </a:solidFill>
              </a:rPr>
              <a:t>Ultrasonic (speed of sound) – aided</a:t>
            </a:r>
          </a:p>
          <a:p>
            <a:pPr algn="ctr" eaLnBrk="1" hangingPunct="1"/>
            <a:r>
              <a:rPr lang="en-US" altLang="en-US" sz="1800" b="1" dirty="0">
                <a:solidFill>
                  <a:schemeClr val="accent5"/>
                </a:solidFill>
              </a:rPr>
              <a:t> “on-the fly” mixing of typical </a:t>
            </a:r>
          </a:p>
          <a:p>
            <a:pPr algn="ctr" eaLnBrk="1" hangingPunct="1"/>
            <a:r>
              <a:rPr lang="en-US" altLang="en-US" sz="1800" b="1" dirty="0">
                <a:solidFill>
                  <a:schemeClr val="accent5"/>
                </a:solidFill>
              </a:rPr>
              <a:t> 17%N</a:t>
            </a:r>
            <a:r>
              <a:rPr lang="en-US" altLang="en-US" sz="1800" b="1" baseline="-25000" dirty="0">
                <a:solidFill>
                  <a:schemeClr val="accent5"/>
                </a:solidFill>
              </a:rPr>
              <a:t>2</a:t>
            </a:r>
            <a:r>
              <a:rPr lang="en-US" altLang="en-US" sz="1800" b="1" dirty="0">
                <a:solidFill>
                  <a:schemeClr val="accent5"/>
                </a:solidFill>
              </a:rPr>
              <a:t> /83%C</a:t>
            </a:r>
            <a:r>
              <a:rPr lang="en-US" altLang="en-US" sz="1800" b="1" baseline="-25000" dirty="0">
                <a:solidFill>
                  <a:schemeClr val="accent5"/>
                </a:solidFill>
              </a:rPr>
              <a:t>5</a:t>
            </a:r>
            <a:r>
              <a:rPr lang="en-US" altLang="en-US" sz="1800" b="1" dirty="0">
                <a:solidFill>
                  <a:schemeClr val="accent5"/>
                </a:solidFill>
              </a:rPr>
              <a:t>F</a:t>
            </a:r>
            <a:r>
              <a:rPr lang="en-US" altLang="en-US" sz="1800" b="1" baseline="-25000" dirty="0">
                <a:solidFill>
                  <a:schemeClr val="accent5"/>
                </a:solidFill>
              </a:rPr>
              <a:t>12</a:t>
            </a:r>
            <a:r>
              <a:rPr lang="en-US" altLang="en-US" sz="1800" b="1" dirty="0">
                <a:solidFill>
                  <a:schemeClr val="accent5"/>
                </a:solidFill>
              </a:rPr>
              <a:t> (molar) radiator gas mixture (D)</a:t>
            </a:r>
          </a:p>
        </p:txBody>
      </p:sp>
      <p:pic>
        <p:nvPicPr>
          <p:cNvPr id="67587"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2400" y="838200"/>
            <a:ext cx="3671888" cy="1752600"/>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826377" name="Text Box 9"/>
          <p:cNvSpPr txBox="1">
            <a:spLocks noChangeArrowheads="1"/>
          </p:cNvSpPr>
          <p:nvPr/>
        </p:nvSpPr>
        <p:spPr bwMode="auto">
          <a:xfrm>
            <a:off x="152400" y="304800"/>
            <a:ext cx="8991600" cy="369332"/>
          </a:xfrm>
          <a:prstGeom prst="rect">
            <a:avLst/>
          </a:prstGeom>
          <a:solidFill>
            <a:schemeClr val="bg1">
              <a:alpha val="49001"/>
            </a:schemeClr>
          </a:solidFill>
          <a:ln w="31750">
            <a:solidFill>
              <a:srgbClr val="3484CC"/>
            </a:solidFill>
            <a:miter lim="800000"/>
            <a:headEnd/>
            <a:tailEnd/>
          </a:ln>
        </p:spPr>
        <p:txBody>
          <a:bodyPr>
            <a:spAutoFit/>
          </a:bodyPr>
          <a:lstStyle/>
          <a:p>
            <a:pPr>
              <a:defRPr/>
            </a:pPr>
            <a:r>
              <a:rPr lang="en-US" b="1" dirty="0">
                <a:solidFill>
                  <a:schemeClr val="accent5">
                    <a:lumMod val="75000"/>
                  </a:schemeClr>
                </a:solidFill>
                <a:effectLst>
                  <a:outerShdw blurRad="38100" dist="38100" dir="2700000" algn="tl">
                    <a:srgbClr val="C0C0C0"/>
                  </a:outerShdw>
                </a:effectLst>
                <a:cs typeface="+mn-cs"/>
              </a:rPr>
              <a:t>SLD Barrel CRID C</a:t>
            </a:r>
            <a:r>
              <a:rPr lang="en-US" b="1" baseline="-20000" dirty="0">
                <a:solidFill>
                  <a:schemeClr val="accent5">
                    <a:lumMod val="75000"/>
                  </a:schemeClr>
                </a:solidFill>
                <a:effectLst>
                  <a:outerShdw blurRad="38100" dist="38100" dir="2700000" algn="tl">
                    <a:srgbClr val="C0C0C0"/>
                  </a:outerShdw>
                </a:effectLst>
                <a:cs typeface="+mn-cs"/>
              </a:rPr>
              <a:t>5</a:t>
            </a:r>
            <a:r>
              <a:rPr lang="en-US" b="1" dirty="0">
                <a:solidFill>
                  <a:schemeClr val="accent5">
                    <a:lumMod val="75000"/>
                  </a:schemeClr>
                </a:solidFill>
                <a:effectLst>
                  <a:outerShdw blurRad="38100" dist="38100" dir="2700000" algn="tl">
                    <a:srgbClr val="C0C0C0"/>
                  </a:outerShdw>
                </a:effectLst>
                <a:cs typeface="+mn-cs"/>
              </a:rPr>
              <a:t>F</a:t>
            </a:r>
            <a:r>
              <a:rPr lang="en-US" b="1" baseline="-20000" dirty="0">
                <a:solidFill>
                  <a:schemeClr val="accent5">
                    <a:lumMod val="75000"/>
                  </a:schemeClr>
                </a:solidFill>
                <a:effectLst>
                  <a:outerShdw blurRad="38100" dist="38100" dir="2700000" algn="tl">
                    <a:srgbClr val="C0C0C0"/>
                  </a:outerShdw>
                </a:effectLst>
                <a:cs typeface="+mn-cs"/>
              </a:rPr>
              <a:t>12</a:t>
            </a:r>
            <a:r>
              <a:rPr lang="en-US" b="1" dirty="0">
                <a:solidFill>
                  <a:schemeClr val="accent5">
                    <a:lumMod val="75000"/>
                  </a:schemeClr>
                </a:solidFill>
                <a:effectLst>
                  <a:outerShdw blurRad="38100" dist="38100" dir="2700000" algn="tl">
                    <a:srgbClr val="C0C0C0"/>
                  </a:outerShdw>
                </a:effectLst>
                <a:cs typeface="+mn-cs"/>
              </a:rPr>
              <a:t>/N</a:t>
            </a:r>
            <a:r>
              <a:rPr lang="en-US" b="1" baseline="-20000" dirty="0">
                <a:solidFill>
                  <a:schemeClr val="accent5">
                    <a:lumMod val="75000"/>
                  </a:schemeClr>
                </a:solidFill>
                <a:effectLst>
                  <a:outerShdw blurRad="38100" dist="38100" dir="2700000" algn="tl">
                    <a:srgbClr val="C0C0C0"/>
                  </a:outerShdw>
                </a:effectLst>
                <a:cs typeface="+mn-cs"/>
              </a:rPr>
              <a:t>2</a:t>
            </a:r>
            <a:r>
              <a:rPr lang="en-US" b="1" dirty="0">
                <a:solidFill>
                  <a:schemeClr val="accent5">
                    <a:lumMod val="75000"/>
                  </a:schemeClr>
                </a:solidFill>
                <a:effectLst>
                  <a:outerShdw blurRad="38100" dist="38100" dir="2700000" algn="tl">
                    <a:srgbClr val="C0C0C0"/>
                  </a:outerShdw>
                </a:effectLst>
                <a:cs typeface="+mn-cs"/>
              </a:rPr>
              <a:t> gas radiator: continuous thermodynamic recirculation</a:t>
            </a:r>
          </a:p>
        </p:txBody>
      </p:sp>
      <p:pic>
        <p:nvPicPr>
          <p:cNvPr id="67589" name="Picture 21"/>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302125" y="838200"/>
            <a:ext cx="4183063" cy="5410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10"/>
          <p:cNvGrpSpPr>
            <a:grpSpLocks/>
          </p:cNvGrpSpPr>
          <p:nvPr/>
        </p:nvGrpSpPr>
        <p:grpSpPr bwMode="auto">
          <a:xfrm>
            <a:off x="7010400" y="2667000"/>
            <a:ext cx="1368425" cy="1657350"/>
            <a:chOff x="4604" y="1071"/>
            <a:chExt cx="862" cy="1044"/>
          </a:xfrm>
        </p:grpSpPr>
        <p:sp>
          <p:nvSpPr>
            <p:cNvPr id="67598" name="Oval 6"/>
            <p:cNvSpPr>
              <a:spLocks noChangeArrowheads="1"/>
            </p:cNvSpPr>
            <p:nvPr/>
          </p:nvSpPr>
          <p:spPr bwMode="auto">
            <a:xfrm>
              <a:off x="4604" y="1071"/>
              <a:ext cx="862" cy="499"/>
            </a:xfrm>
            <a:prstGeom prst="ellipse">
              <a:avLst/>
            </a:prstGeom>
            <a:noFill/>
            <a:ln w="50800">
              <a:solidFill>
                <a:srgbClr val="7030A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endParaRPr lang="en-US" altLang="en-US"/>
            </a:p>
          </p:txBody>
        </p:sp>
        <p:sp>
          <p:nvSpPr>
            <p:cNvPr id="67599" name="Oval 7"/>
            <p:cNvSpPr>
              <a:spLocks noChangeArrowheads="1"/>
            </p:cNvSpPr>
            <p:nvPr/>
          </p:nvSpPr>
          <p:spPr bwMode="auto">
            <a:xfrm>
              <a:off x="4604" y="1570"/>
              <a:ext cx="862" cy="545"/>
            </a:xfrm>
            <a:prstGeom prst="ellipse">
              <a:avLst/>
            </a:prstGeom>
            <a:noFill/>
            <a:ln w="50800">
              <a:solidFill>
                <a:srgbClr val="7030A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endParaRPr lang="en-US" altLang="en-US"/>
            </a:p>
          </p:txBody>
        </p:sp>
      </p:grpSp>
      <p:sp>
        <p:nvSpPr>
          <p:cNvPr id="826373" name="Oval 5"/>
          <p:cNvSpPr>
            <a:spLocks noChangeArrowheads="1"/>
          </p:cNvSpPr>
          <p:nvPr/>
        </p:nvSpPr>
        <p:spPr bwMode="auto">
          <a:xfrm>
            <a:off x="5867400" y="3124200"/>
            <a:ext cx="1150938" cy="1800225"/>
          </a:xfrm>
          <a:prstGeom prst="ellipse">
            <a:avLst/>
          </a:prstGeom>
          <a:noFill/>
          <a:ln w="50800">
            <a:solidFill>
              <a:srgbClr val="339966"/>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endParaRPr lang="en-US" altLang="en-US"/>
          </a:p>
        </p:txBody>
      </p:sp>
      <p:sp>
        <p:nvSpPr>
          <p:cNvPr id="826376" name="Oval 8"/>
          <p:cNvSpPr>
            <a:spLocks noChangeArrowheads="1"/>
          </p:cNvSpPr>
          <p:nvPr/>
        </p:nvSpPr>
        <p:spPr bwMode="auto">
          <a:xfrm>
            <a:off x="4876800" y="4724400"/>
            <a:ext cx="1512888" cy="865188"/>
          </a:xfrm>
          <a:prstGeom prst="ellipse">
            <a:avLst/>
          </a:prstGeom>
          <a:noFill/>
          <a:ln w="508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endParaRPr lang="en-US" altLang="en-US"/>
          </a:p>
        </p:txBody>
      </p:sp>
      <p:sp>
        <p:nvSpPr>
          <p:cNvPr id="67593" name="Text Box 27"/>
          <p:cNvSpPr txBox="1">
            <a:spLocks noChangeArrowheads="1"/>
          </p:cNvSpPr>
          <p:nvPr/>
        </p:nvSpPr>
        <p:spPr bwMode="auto">
          <a:xfrm>
            <a:off x="7467600" y="2590800"/>
            <a:ext cx="3302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r>
              <a:rPr lang="en-US" altLang="en-US" sz="1600" b="1" dirty="0">
                <a:solidFill>
                  <a:srgbClr val="7030A0"/>
                </a:solidFill>
              </a:rPr>
              <a:t>A</a:t>
            </a:r>
          </a:p>
        </p:txBody>
      </p:sp>
      <p:sp>
        <p:nvSpPr>
          <p:cNvPr id="67594" name="Text Box 28"/>
          <p:cNvSpPr txBox="1">
            <a:spLocks noChangeArrowheads="1"/>
          </p:cNvSpPr>
          <p:nvPr/>
        </p:nvSpPr>
        <p:spPr bwMode="auto">
          <a:xfrm>
            <a:off x="6172200" y="3124200"/>
            <a:ext cx="319088"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r>
              <a:rPr lang="en-US" altLang="en-US" sz="1600" b="1">
                <a:solidFill>
                  <a:srgbClr val="009900"/>
                </a:solidFill>
              </a:rPr>
              <a:t>B</a:t>
            </a:r>
          </a:p>
        </p:txBody>
      </p:sp>
      <p:sp>
        <p:nvSpPr>
          <p:cNvPr id="67595" name="Text Box 29"/>
          <p:cNvSpPr txBox="1">
            <a:spLocks noChangeArrowheads="1"/>
          </p:cNvSpPr>
          <p:nvPr/>
        </p:nvSpPr>
        <p:spPr bwMode="auto">
          <a:xfrm>
            <a:off x="5486400" y="4724400"/>
            <a:ext cx="3302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r>
              <a:rPr lang="en-US" altLang="en-US" sz="1600" b="1">
                <a:solidFill>
                  <a:srgbClr val="CC0000"/>
                </a:solidFill>
              </a:rPr>
              <a:t>C</a:t>
            </a:r>
          </a:p>
        </p:txBody>
      </p:sp>
      <p:sp>
        <p:nvSpPr>
          <p:cNvPr id="67596" name="Text Box 30"/>
          <p:cNvSpPr txBox="1">
            <a:spLocks noChangeArrowheads="1"/>
          </p:cNvSpPr>
          <p:nvPr/>
        </p:nvSpPr>
        <p:spPr bwMode="auto">
          <a:xfrm>
            <a:off x="4800600" y="3962400"/>
            <a:ext cx="330200" cy="336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r>
              <a:rPr lang="en-US" altLang="en-US" sz="1600" b="1">
                <a:solidFill>
                  <a:srgbClr val="66CCFF"/>
                </a:solidFill>
              </a:rPr>
              <a:t>D</a:t>
            </a:r>
          </a:p>
        </p:txBody>
      </p:sp>
      <p:sp>
        <p:nvSpPr>
          <p:cNvPr id="16" name="Oval 8"/>
          <p:cNvSpPr>
            <a:spLocks noChangeArrowheads="1"/>
          </p:cNvSpPr>
          <p:nvPr/>
        </p:nvSpPr>
        <p:spPr bwMode="auto">
          <a:xfrm>
            <a:off x="4400550" y="3491706"/>
            <a:ext cx="1085850" cy="1740694"/>
          </a:xfrm>
          <a:prstGeom prst="ellipse">
            <a:avLst/>
          </a:prstGeom>
          <a:noFill/>
          <a:ln w="50800">
            <a:solidFill>
              <a:srgbClr val="00B0F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endParaRPr lang="en-US" altLang="en-US"/>
          </a:p>
        </p:txBody>
      </p:sp>
      <p:sp>
        <p:nvSpPr>
          <p:cNvPr id="17" name="CustomShape 2">
            <a:extLst>
              <a:ext uri="{FF2B5EF4-FFF2-40B4-BE49-F238E27FC236}">
                <a16:creationId xmlns:a16="http://schemas.microsoft.com/office/drawing/2014/main" id="{3BCED38E-5229-4D78-B51D-8581FF71C210}"/>
              </a:ext>
            </a:extLst>
          </p:cNvPr>
          <p:cNvSpPr txBox="1">
            <a:spLocks/>
          </p:cNvSpPr>
          <p:nvPr/>
        </p:nvSpPr>
        <p:spPr>
          <a:xfrm>
            <a:off x="2114065" y="6473688"/>
            <a:ext cx="5415740" cy="306323"/>
          </a:xfrm>
          <a:prstGeom prst="rect">
            <a:avLst/>
          </a:prstGeom>
        </p:spPr>
        <p:style>
          <a:lnRef idx="0">
            <a:scrgbClr r="0" g="0" b="0"/>
          </a:lnRef>
          <a:fillRef idx="0">
            <a:scrgbClr r="0" g="0" b="0"/>
          </a:fillRef>
          <a:effectRef idx="0">
            <a:scrgbClr r="0" g="0" b="0"/>
          </a:effectRef>
          <a:fontRef idx="minor"/>
        </p:style>
        <p:txBody>
          <a:bodyPr wrap="square" lIns="90000" tIns="45000" rIns="90000" bIns="4500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t>DRD4 Collaboration Meeting, WG-2: CERN Oct 21-25 2024</a:t>
            </a:r>
          </a:p>
        </p:txBody>
      </p:sp>
    </p:spTree>
    <p:custDataLst>
      <p:tags r:id="rId1"/>
    </p:custDataLst>
    <p:extLst>
      <p:ext uri="{BB962C8B-B14F-4D97-AF65-F5344CB8AC3E}">
        <p14:creationId xmlns:p14="http://schemas.microsoft.com/office/powerpoint/2010/main" val="192107816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9" presetClass="entr" presetSubtype="0" fill="hold" nodeType="clickEffect">
                                  <p:stCondLst>
                                    <p:cond delay="0"/>
                                  </p:stCondLst>
                                  <p:childTnLst>
                                    <p:set>
                                      <p:cBhvr>
                                        <p:cTn id="6" dur="1" fill="hold">
                                          <p:stCondLst>
                                            <p:cond delay="0"/>
                                          </p:stCondLst>
                                        </p:cTn>
                                        <p:tgtEl>
                                          <p:spTgt spid="181251">
                                            <p:txEl>
                                              <p:pRg st="0" end="0"/>
                                            </p:txEl>
                                          </p:spTgt>
                                        </p:tgtEl>
                                        <p:attrNameLst>
                                          <p:attrName>style.visibility</p:attrName>
                                        </p:attrNameLst>
                                      </p:cBhvr>
                                      <p:to>
                                        <p:strVal val="visible"/>
                                      </p:to>
                                    </p:set>
                                    <p:animEffect transition="in" filter="dissolve">
                                      <p:cBhvr>
                                        <p:cTn id="7" dur="500"/>
                                        <p:tgtEl>
                                          <p:spTgt spid="181251">
                                            <p:txEl>
                                              <p:pRg st="0" end="0"/>
                                            </p:txEl>
                                          </p:spTgt>
                                        </p:tgtEl>
                                      </p:cBhvr>
                                    </p:animEffect>
                                  </p:childTnLst>
                                </p:cTn>
                              </p:par>
                              <p:par>
                                <p:cTn id="8" presetID="9" presetClass="entr" presetSubtype="0" fill="hold" nodeType="withEffect">
                                  <p:stCondLst>
                                    <p:cond delay="0"/>
                                  </p:stCondLst>
                                  <p:childTnLst>
                                    <p:set>
                                      <p:cBhvr>
                                        <p:cTn id="9" dur="1" fill="hold">
                                          <p:stCondLst>
                                            <p:cond delay="0"/>
                                          </p:stCondLst>
                                        </p:cTn>
                                        <p:tgtEl>
                                          <p:spTgt spid="181251">
                                            <p:txEl>
                                              <p:pRg st="1" end="1"/>
                                            </p:txEl>
                                          </p:spTgt>
                                        </p:tgtEl>
                                        <p:attrNameLst>
                                          <p:attrName>style.visibility</p:attrName>
                                        </p:attrNameLst>
                                      </p:cBhvr>
                                      <p:to>
                                        <p:strVal val="visible"/>
                                      </p:to>
                                    </p:set>
                                    <p:animEffect transition="in" filter="dissolve">
                                      <p:cBhvr>
                                        <p:cTn id="10" dur="500"/>
                                        <p:tgtEl>
                                          <p:spTgt spid="181251">
                                            <p:txEl>
                                              <p:pRg st="1" end="1"/>
                                            </p:txEl>
                                          </p:spTgt>
                                        </p:tgtEl>
                                      </p:cBhvr>
                                    </p:animEffect>
                                  </p:childTnLst>
                                </p:cTn>
                              </p:par>
                              <p:par>
                                <p:cTn id="11" presetID="9" presetClass="entr" presetSubtype="0" fill="hold" nodeType="withEffect">
                                  <p:stCondLst>
                                    <p:cond delay="0"/>
                                  </p:stCondLst>
                                  <p:childTnLst>
                                    <p:set>
                                      <p:cBhvr>
                                        <p:cTn id="12" dur="1" fill="hold">
                                          <p:stCondLst>
                                            <p:cond delay="0"/>
                                          </p:stCondLst>
                                        </p:cTn>
                                        <p:tgtEl>
                                          <p:spTgt spid="181251">
                                            <p:txEl>
                                              <p:pRg st="2" end="2"/>
                                            </p:txEl>
                                          </p:spTgt>
                                        </p:tgtEl>
                                        <p:attrNameLst>
                                          <p:attrName>style.visibility</p:attrName>
                                        </p:attrNameLst>
                                      </p:cBhvr>
                                      <p:to>
                                        <p:strVal val="visible"/>
                                      </p:to>
                                    </p:set>
                                    <p:animEffect transition="in" filter="dissolve">
                                      <p:cBhvr>
                                        <p:cTn id="13" dur="500"/>
                                        <p:tgtEl>
                                          <p:spTgt spid="181251">
                                            <p:txEl>
                                              <p:pRg st="2" end="2"/>
                                            </p:txEl>
                                          </p:spTgt>
                                        </p:tgtEl>
                                      </p:cBhvr>
                                    </p:animEffect>
                                  </p:childTnLst>
                                </p:cTn>
                              </p:par>
                              <p:par>
                                <p:cTn id="14" presetID="9" presetClass="entr" presetSubtype="0" fill="hold" nodeType="withEffect">
                                  <p:stCondLst>
                                    <p:cond delay="0"/>
                                  </p:stCondLst>
                                  <p:childTnLst>
                                    <p:set>
                                      <p:cBhvr>
                                        <p:cTn id="15" dur="1" fill="hold">
                                          <p:stCondLst>
                                            <p:cond delay="0"/>
                                          </p:stCondLst>
                                        </p:cTn>
                                        <p:tgtEl>
                                          <p:spTgt spid="181251">
                                            <p:txEl>
                                              <p:pRg st="3" end="3"/>
                                            </p:txEl>
                                          </p:spTgt>
                                        </p:tgtEl>
                                        <p:attrNameLst>
                                          <p:attrName>style.visibility</p:attrName>
                                        </p:attrNameLst>
                                      </p:cBhvr>
                                      <p:to>
                                        <p:strVal val="visible"/>
                                      </p:to>
                                    </p:set>
                                    <p:animEffect transition="in" filter="dissolve">
                                      <p:cBhvr>
                                        <p:cTn id="16" dur="500"/>
                                        <p:tgtEl>
                                          <p:spTgt spid="181251">
                                            <p:txEl>
                                              <p:pRg st="3" end="3"/>
                                            </p:txEl>
                                          </p:spTgt>
                                        </p:tgtEl>
                                      </p:cBhvr>
                                    </p:animEffect>
                                  </p:childTnLst>
                                </p:cTn>
                              </p:par>
                              <p:par>
                                <p:cTn id="17" presetID="9" presetClass="entr" presetSubtype="0" fill="hold" nodeType="withEffect">
                                  <p:stCondLst>
                                    <p:cond delay="0"/>
                                  </p:stCondLst>
                                  <p:childTnLst>
                                    <p:set>
                                      <p:cBhvr>
                                        <p:cTn id="18" dur="1" fill="hold">
                                          <p:stCondLst>
                                            <p:cond delay="0"/>
                                          </p:stCondLst>
                                        </p:cTn>
                                        <p:tgtEl>
                                          <p:spTgt spid="181251">
                                            <p:txEl>
                                              <p:pRg st="4" end="4"/>
                                            </p:txEl>
                                          </p:spTgt>
                                        </p:tgtEl>
                                        <p:attrNameLst>
                                          <p:attrName>style.visibility</p:attrName>
                                        </p:attrNameLst>
                                      </p:cBhvr>
                                      <p:to>
                                        <p:strVal val="visible"/>
                                      </p:to>
                                    </p:set>
                                    <p:animEffect transition="in" filter="dissolve">
                                      <p:cBhvr>
                                        <p:cTn id="19" dur="500"/>
                                        <p:tgtEl>
                                          <p:spTgt spid="181251">
                                            <p:txEl>
                                              <p:pRg st="4" end="4"/>
                                            </p:txEl>
                                          </p:spTgt>
                                        </p:tgtEl>
                                      </p:cBhvr>
                                    </p:animEffect>
                                  </p:childTnLst>
                                </p:cTn>
                              </p:par>
                            </p:childTnLst>
                          </p:cTn>
                        </p:par>
                      </p:childTnLst>
                    </p:cTn>
                  </p:par>
                  <p:par>
                    <p:cTn id="20" fill="hold" nodeType="clickPar">
                      <p:stCondLst>
                        <p:cond delay="indefinite"/>
                      </p:stCondLst>
                      <p:childTnLst>
                        <p:par>
                          <p:cTn id="21" fill="hold" nodeType="withGroup">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826373"/>
                                        </p:tgtEl>
                                        <p:attrNameLst>
                                          <p:attrName>style.visibility</p:attrName>
                                        </p:attrNameLst>
                                      </p:cBhvr>
                                      <p:to>
                                        <p:strVal val="visible"/>
                                      </p:to>
                                    </p:set>
                                    <p:animEffect transition="in" filter="dissolve">
                                      <p:cBhvr>
                                        <p:cTn id="24" dur="1000"/>
                                        <p:tgtEl>
                                          <p:spTgt spid="826373"/>
                                        </p:tgtEl>
                                      </p:cBhvr>
                                    </p:animEffect>
                                  </p:childTnLst>
                                </p:cTn>
                              </p:par>
                            </p:childTnLst>
                          </p:cTn>
                        </p:par>
                        <p:par>
                          <p:cTn id="25" fill="hold" nodeType="afterGroup">
                            <p:stCondLst>
                              <p:cond delay="1000"/>
                            </p:stCondLst>
                            <p:childTnLst>
                              <p:par>
                                <p:cTn id="26" presetID="9" presetClass="entr" presetSubtype="0" fill="hold" grpId="0" nodeType="afterEffect">
                                  <p:stCondLst>
                                    <p:cond delay="0"/>
                                  </p:stCondLst>
                                  <p:childTnLst>
                                    <p:set>
                                      <p:cBhvr>
                                        <p:cTn id="27" dur="1" fill="hold">
                                          <p:stCondLst>
                                            <p:cond delay="0"/>
                                          </p:stCondLst>
                                        </p:cTn>
                                        <p:tgtEl>
                                          <p:spTgt spid="826376"/>
                                        </p:tgtEl>
                                        <p:attrNameLst>
                                          <p:attrName>style.visibility</p:attrName>
                                        </p:attrNameLst>
                                      </p:cBhvr>
                                      <p:to>
                                        <p:strVal val="visible"/>
                                      </p:to>
                                    </p:set>
                                    <p:animEffect transition="in" filter="dissolve">
                                      <p:cBhvr>
                                        <p:cTn id="28" dur="1000"/>
                                        <p:tgtEl>
                                          <p:spTgt spid="826376"/>
                                        </p:tgtEl>
                                      </p:cBhvr>
                                    </p:animEffect>
                                  </p:childTnLst>
                                </p:cTn>
                              </p:par>
                            </p:childTnLst>
                          </p:cTn>
                        </p:par>
                      </p:childTnLst>
                    </p:cTn>
                  </p:par>
                  <p:par>
                    <p:cTn id="29" fill="hold" nodeType="clickPar">
                      <p:stCondLst>
                        <p:cond delay="indefinite"/>
                      </p:stCondLst>
                      <p:childTnLst>
                        <p:par>
                          <p:cTn id="30" fill="hold" nodeType="withGroup">
                            <p:stCondLst>
                              <p:cond delay="0"/>
                            </p:stCondLst>
                            <p:childTnLst>
                              <p:par>
                                <p:cTn id="31" presetID="9" presetClass="entr" presetSubtype="0" fill="hold" nodeType="clickEffect">
                                  <p:stCondLst>
                                    <p:cond delay="0"/>
                                  </p:stCondLst>
                                  <p:childTnLst>
                                    <p:set>
                                      <p:cBhvr>
                                        <p:cTn id="32" dur="1" fill="hold">
                                          <p:stCondLst>
                                            <p:cond delay="0"/>
                                          </p:stCondLst>
                                        </p:cTn>
                                        <p:tgtEl>
                                          <p:spTgt spid="181251">
                                            <p:txEl>
                                              <p:pRg st="6" end="6"/>
                                            </p:txEl>
                                          </p:spTgt>
                                        </p:tgtEl>
                                        <p:attrNameLst>
                                          <p:attrName>style.visibility</p:attrName>
                                        </p:attrNameLst>
                                      </p:cBhvr>
                                      <p:to>
                                        <p:strVal val="visible"/>
                                      </p:to>
                                    </p:set>
                                    <p:animEffect transition="in" filter="dissolve">
                                      <p:cBhvr>
                                        <p:cTn id="33" dur="500"/>
                                        <p:tgtEl>
                                          <p:spTgt spid="181251">
                                            <p:txEl>
                                              <p:pRg st="6" end="6"/>
                                            </p:txEl>
                                          </p:spTgt>
                                        </p:tgtEl>
                                      </p:cBhvr>
                                    </p:animEffect>
                                  </p:childTnLst>
                                </p:cTn>
                              </p:par>
                              <p:par>
                                <p:cTn id="34" presetID="9" presetClass="entr" presetSubtype="0" fill="hold" nodeType="withEffect">
                                  <p:stCondLst>
                                    <p:cond delay="0"/>
                                  </p:stCondLst>
                                  <p:childTnLst>
                                    <p:set>
                                      <p:cBhvr>
                                        <p:cTn id="35" dur="1" fill="hold">
                                          <p:stCondLst>
                                            <p:cond delay="0"/>
                                          </p:stCondLst>
                                        </p:cTn>
                                        <p:tgtEl>
                                          <p:spTgt spid="181251">
                                            <p:txEl>
                                              <p:pRg st="7" end="7"/>
                                            </p:txEl>
                                          </p:spTgt>
                                        </p:tgtEl>
                                        <p:attrNameLst>
                                          <p:attrName>style.visibility</p:attrName>
                                        </p:attrNameLst>
                                      </p:cBhvr>
                                      <p:to>
                                        <p:strVal val="visible"/>
                                      </p:to>
                                    </p:set>
                                    <p:animEffect transition="in" filter="dissolve">
                                      <p:cBhvr>
                                        <p:cTn id="36" dur="500"/>
                                        <p:tgtEl>
                                          <p:spTgt spid="181251">
                                            <p:txEl>
                                              <p:pRg st="7" end="7"/>
                                            </p:txEl>
                                          </p:spTgt>
                                        </p:tgtEl>
                                      </p:cBhvr>
                                    </p:animEffect>
                                  </p:childTnLst>
                                </p:cTn>
                              </p:par>
                              <p:par>
                                <p:cTn id="37" presetID="9" presetClass="entr" presetSubtype="0" fill="hold" nodeType="withEffect">
                                  <p:stCondLst>
                                    <p:cond delay="0"/>
                                  </p:stCondLst>
                                  <p:childTnLst>
                                    <p:set>
                                      <p:cBhvr>
                                        <p:cTn id="38" dur="1" fill="hold">
                                          <p:stCondLst>
                                            <p:cond delay="0"/>
                                          </p:stCondLst>
                                        </p:cTn>
                                        <p:tgtEl>
                                          <p:spTgt spid="181251">
                                            <p:txEl>
                                              <p:pRg st="8" end="8"/>
                                            </p:txEl>
                                          </p:spTgt>
                                        </p:tgtEl>
                                        <p:attrNameLst>
                                          <p:attrName>style.visibility</p:attrName>
                                        </p:attrNameLst>
                                      </p:cBhvr>
                                      <p:to>
                                        <p:strVal val="visible"/>
                                      </p:to>
                                    </p:set>
                                    <p:animEffect transition="in" filter="dissolve">
                                      <p:cBhvr>
                                        <p:cTn id="39" dur="500"/>
                                        <p:tgtEl>
                                          <p:spTgt spid="181251">
                                            <p:txEl>
                                              <p:pRg st="8" end="8"/>
                                            </p:txEl>
                                          </p:spTgt>
                                        </p:tgtEl>
                                      </p:cBhvr>
                                    </p:animEffect>
                                  </p:childTnLst>
                                </p:cTn>
                              </p:par>
                              <p:par>
                                <p:cTn id="40" presetID="9" presetClass="entr" presetSubtype="0" fill="hold" nodeType="withEffect">
                                  <p:stCondLst>
                                    <p:cond delay="0"/>
                                  </p:stCondLst>
                                  <p:childTnLst>
                                    <p:set>
                                      <p:cBhvr>
                                        <p:cTn id="41" dur="1" fill="hold">
                                          <p:stCondLst>
                                            <p:cond delay="0"/>
                                          </p:stCondLst>
                                        </p:cTn>
                                        <p:tgtEl>
                                          <p:spTgt spid="2"/>
                                        </p:tgtEl>
                                        <p:attrNameLst>
                                          <p:attrName>style.visibility</p:attrName>
                                        </p:attrNameLst>
                                      </p:cBhvr>
                                      <p:to>
                                        <p:strVal val="visible"/>
                                      </p:to>
                                    </p:set>
                                    <p:animEffect transition="in" filter="dissolve">
                                      <p:cBhvr>
                                        <p:cTn id="42" dur="1000"/>
                                        <p:tgtEl>
                                          <p:spTgt spid="2"/>
                                        </p:tgtEl>
                                      </p:cBhvr>
                                    </p:animEffect>
                                  </p:childTnLst>
                                </p:cTn>
                              </p:par>
                            </p:childTnLst>
                          </p:cTn>
                        </p:par>
                      </p:childTnLst>
                    </p:cTn>
                  </p:par>
                  <p:par>
                    <p:cTn id="43" fill="hold">
                      <p:stCondLst>
                        <p:cond delay="indefinite"/>
                      </p:stCondLst>
                      <p:childTnLst>
                        <p:par>
                          <p:cTn id="44" fill="hold">
                            <p:stCondLst>
                              <p:cond delay="0"/>
                            </p:stCondLst>
                            <p:childTnLst>
                              <p:par>
                                <p:cTn id="45" presetID="9" presetClass="entr" presetSubtype="0" fill="hold" nodeType="clickEffect">
                                  <p:stCondLst>
                                    <p:cond delay="0"/>
                                  </p:stCondLst>
                                  <p:childTnLst>
                                    <p:set>
                                      <p:cBhvr>
                                        <p:cTn id="46" dur="1" fill="hold">
                                          <p:stCondLst>
                                            <p:cond delay="0"/>
                                          </p:stCondLst>
                                        </p:cTn>
                                        <p:tgtEl>
                                          <p:spTgt spid="181251">
                                            <p:txEl>
                                              <p:pRg st="10" end="10"/>
                                            </p:txEl>
                                          </p:spTgt>
                                        </p:tgtEl>
                                        <p:attrNameLst>
                                          <p:attrName>style.visibility</p:attrName>
                                        </p:attrNameLst>
                                      </p:cBhvr>
                                      <p:to>
                                        <p:strVal val="visible"/>
                                      </p:to>
                                    </p:set>
                                    <p:animEffect transition="in" filter="dissolve">
                                      <p:cBhvr>
                                        <p:cTn id="47" dur="500"/>
                                        <p:tgtEl>
                                          <p:spTgt spid="181251">
                                            <p:txEl>
                                              <p:pRg st="10" end="10"/>
                                            </p:txEl>
                                          </p:spTgt>
                                        </p:tgtEl>
                                      </p:cBhvr>
                                    </p:animEffect>
                                  </p:childTnLst>
                                </p:cTn>
                              </p:par>
                              <p:par>
                                <p:cTn id="48" presetID="9" presetClass="entr" presetSubtype="0" fill="hold" nodeType="withEffect">
                                  <p:stCondLst>
                                    <p:cond delay="0"/>
                                  </p:stCondLst>
                                  <p:childTnLst>
                                    <p:set>
                                      <p:cBhvr>
                                        <p:cTn id="49" dur="1" fill="hold">
                                          <p:stCondLst>
                                            <p:cond delay="0"/>
                                          </p:stCondLst>
                                        </p:cTn>
                                        <p:tgtEl>
                                          <p:spTgt spid="181251">
                                            <p:txEl>
                                              <p:pRg st="11" end="11"/>
                                            </p:txEl>
                                          </p:spTgt>
                                        </p:tgtEl>
                                        <p:attrNameLst>
                                          <p:attrName>style.visibility</p:attrName>
                                        </p:attrNameLst>
                                      </p:cBhvr>
                                      <p:to>
                                        <p:strVal val="visible"/>
                                      </p:to>
                                    </p:set>
                                    <p:animEffect transition="in" filter="dissolve">
                                      <p:cBhvr>
                                        <p:cTn id="50" dur="500"/>
                                        <p:tgtEl>
                                          <p:spTgt spid="181251">
                                            <p:txEl>
                                              <p:pRg st="11" end="11"/>
                                            </p:txEl>
                                          </p:spTgt>
                                        </p:tgtEl>
                                      </p:cBhvr>
                                    </p:animEffect>
                                  </p:childTnLst>
                                </p:cTn>
                              </p:par>
                              <p:par>
                                <p:cTn id="51" presetID="9" presetClass="entr" presetSubtype="0" fill="hold" nodeType="withEffect">
                                  <p:stCondLst>
                                    <p:cond delay="0"/>
                                  </p:stCondLst>
                                  <p:childTnLst>
                                    <p:set>
                                      <p:cBhvr>
                                        <p:cTn id="52" dur="1" fill="hold">
                                          <p:stCondLst>
                                            <p:cond delay="0"/>
                                          </p:stCondLst>
                                        </p:cTn>
                                        <p:tgtEl>
                                          <p:spTgt spid="181251">
                                            <p:txEl>
                                              <p:pRg st="12" end="12"/>
                                            </p:txEl>
                                          </p:spTgt>
                                        </p:tgtEl>
                                        <p:attrNameLst>
                                          <p:attrName>style.visibility</p:attrName>
                                        </p:attrNameLst>
                                      </p:cBhvr>
                                      <p:to>
                                        <p:strVal val="visible"/>
                                      </p:to>
                                    </p:set>
                                    <p:animEffect transition="in" filter="dissolve">
                                      <p:cBhvr>
                                        <p:cTn id="53" dur="500"/>
                                        <p:tgtEl>
                                          <p:spTgt spid="181251">
                                            <p:txEl>
                                              <p:pRg st="12" end="12"/>
                                            </p:txEl>
                                          </p:spTgt>
                                        </p:tgtEl>
                                      </p:cBhvr>
                                    </p:animEffect>
                                  </p:childTnLst>
                                </p:cTn>
                              </p:par>
                              <p:par>
                                <p:cTn id="54" presetID="9" presetClass="entr" presetSubtype="0" fill="hold" grpId="0" nodeType="withEffect">
                                  <p:stCondLst>
                                    <p:cond delay="0"/>
                                  </p:stCondLst>
                                  <p:childTnLst>
                                    <p:set>
                                      <p:cBhvr>
                                        <p:cTn id="55" dur="1" fill="hold">
                                          <p:stCondLst>
                                            <p:cond delay="0"/>
                                          </p:stCondLst>
                                        </p:cTn>
                                        <p:tgtEl>
                                          <p:spTgt spid="16"/>
                                        </p:tgtEl>
                                        <p:attrNameLst>
                                          <p:attrName>style.visibility</p:attrName>
                                        </p:attrNameLst>
                                      </p:cBhvr>
                                      <p:to>
                                        <p:strVal val="visible"/>
                                      </p:to>
                                    </p:set>
                                    <p:animEffect transition="in" filter="dissolve">
                                      <p:cBhvr>
                                        <p:cTn id="56" dur="10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26373" grpId="0" animBg="1"/>
      <p:bldP spid="826376" grpId="0" animBg="1"/>
      <p:bldP spid="16" grpId="0" animBg="1"/>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8610"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721225" y="115888"/>
            <a:ext cx="4146550" cy="6149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15"/>
          <p:cNvGrpSpPr>
            <a:grpSpLocks/>
          </p:cNvGrpSpPr>
          <p:nvPr/>
        </p:nvGrpSpPr>
        <p:grpSpPr bwMode="auto">
          <a:xfrm>
            <a:off x="1187450" y="549275"/>
            <a:ext cx="7848600" cy="1279525"/>
            <a:chOff x="748" y="346"/>
            <a:chExt cx="4944" cy="806"/>
          </a:xfrm>
        </p:grpSpPr>
        <p:sp>
          <p:nvSpPr>
            <p:cNvPr id="68626" name="Oval 6"/>
            <p:cNvSpPr>
              <a:spLocks noChangeArrowheads="1"/>
            </p:cNvSpPr>
            <p:nvPr/>
          </p:nvSpPr>
          <p:spPr bwMode="auto">
            <a:xfrm>
              <a:off x="3742" y="346"/>
              <a:ext cx="1950" cy="499"/>
            </a:xfrm>
            <a:prstGeom prst="ellipse">
              <a:avLst/>
            </a:prstGeom>
            <a:noFill/>
            <a:ln w="5080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endParaRPr lang="en-US" altLang="en-US"/>
            </a:p>
          </p:txBody>
        </p:sp>
        <p:sp>
          <p:nvSpPr>
            <p:cNvPr id="68627" name="Text Box 9"/>
            <p:cNvSpPr txBox="1">
              <a:spLocks noChangeArrowheads="1"/>
            </p:cNvSpPr>
            <p:nvPr/>
          </p:nvSpPr>
          <p:spPr bwMode="auto">
            <a:xfrm>
              <a:off x="748" y="618"/>
              <a:ext cx="1877" cy="534"/>
            </a:xfrm>
            <a:prstGeom prst="rect">
              <a:avLst/>
            </a:prstGeom>
            <a:solidFill>
              <a:schemeClr val="bg1">
                <a:lumMod val="85000"/>
              </a:schemeClr>
            </a:solidFill>
            <a:ln w="25400">
              <a:solidFill>
                <a:schemeClr val="accent2"/>
              </a:solidFill>
              <a:miter lim="800000"/>
              <a:headEnd/>
              <a:tailEnd/>
            </a:ln>
          </p:spPr>
          <p:txBody>
            <a:bodyPr wrap="none">
              <a:spAutoFit/>
            </a:bodyP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r>
                <a:rPr lang="en-US" altLang="en-US" b="1">
                  <a:solidFill>
                    <a:schemeClr val="accent2"/>
                  </a:solidFill>
                </a:rPr>
                <a:t>(A) C</a:t>
              </a:r>
              <a:r>
                <a:rPr lang="en-US" altLang="en-US" b="1" baseline="-18000">
                  <a:solidFill>
                    <a:schemeClr val="accent2"/>
                  </a:solidFill>
                </a:rPr>
                <a:t>5</a:t>
              </a:r>
              <a:r>
                <a:rPr lang="en-US" altLang="en-US" b="1">
                  <a:solidFill>
                    <a:schemeClr val="accent2"/>
                  </a:solidFill>
                </a:rPr>
                <a:t>F</a:t>
              </a:r>
              <a:r>
                <a:rPr lang="en-US" altLang="en-US" b="1" baseline="-18000">
                  <a:solidFill>
                    <a:schemeClr val="accent2"/>
                  </a:solidFill>
                </a:rPr>
                <a:t>12</a:t>
              </a:r>
              <a:r>
                <a:rPr lang="en-US" altLang="en-US" b="1">
                  <a:solidFill>
                    <a:schemeClr val="accent2"/>
                  </a:solidFill>
                </a:rPr>
                <a:t> Condenser </a:t>
              </a:r>
            </a:p>
            <a:p>
              <a:pPr eaLnBrk="1" hangingPunct="1"/>
              <a:r>
                <a:rPr lang="en-US" altLang="en-US" b="1">
                  <a:solidFill>
                    <a:schemeClr val="accent2"/>
                  </a:solidFill>
                </a:rPr>
                <a:t>(cooled with GN</a:t>
              </a:r>
              <a:r>
                <a:rPr lang="en-US" altLang="en-US" b="1" baseline="-18000">
                  <a:solidFill>
                    <a:schemeClr val="accent2"/>
                  </a:solidFill>
                </a:rPr>
                <a:t>2</a:t>
              </a:r>
              <a:r>
                <a:rPr lang="en-US" altLang="en-US" b="1">
                  <a:solidFill>
                    <a:schemeClr val="accent2"/>
                  </a:solidFill>
                </a:rPr>
                <a:t>)</a:t>
              </a:r>
            </a:p>
          </p:txBody>
        </p:sp>
        <p:sp>
          <p:nvSpPr>
            <p:cNvPr id="68628" name="Line 11"/>
            <p:cNvSpPr>
              <a:spLocks noChangeShapeType="1"/>
            </p:cNvSpPr>
            <p:nvPr/>
          </p:nvSpPr>
          <p:spPr bwMode="auto">
            <a:xfrm flipV="1">
              <a:off x="2381" y="663"/>
              <a:ext cx="1678" cy="182"/>
            </a:xfrm>
            <a:prstGeom prst="line">
              <a:avLst/>
            </a:prstGeom>
            <a:noFill/>
            <a:ln w="38100">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grpSp>
      <p:grpSp>
        <p:nvGrpSpPr>
          <p:cNvPr id="3" name="Group 17"/>
          <p:cNvGrpSpPr>
            <a:grpSpLocks/>
          </p:cNvGrpSpPr>
          <p:nvPr/>
        </p:nvGrpSpPr>
        <p:grpSpPr bwMode="auto">
          <a:xfrm>
            <a:off x="160338" y="2276475"/>
            <a:ext cx="7723187" cy="3529013"/>
            <a:chOff x="101" y="1434"/>
            <a:chExt cx="4865" cy="2223"/>
          </a:xfrm>
        </p:grpSpPr>
        <p:sp>
          <p:nvSpPr>
            <p:cNvPr id="68623" name="Oval 5"/>
            <p:cNvSpPr>
              <a:spLocks noChangeArrowheads="1"/>
            </p:cNvSpPr>
            <p:nvPr/>
          </p:nvSpPr>
          <p:spPr bwMode="auto">
            <a:xfrm>
              <a:off x="4558" y="1434"/>
              <a:ext cx="408" cy="2223"/>
            </a:xfrm>
            <a:prstGeom prst="ellipse">
              <a:avLst/>
            </a:prstGeom>
            <a:noFill/>
            <a:ln w="50800">
              <a:solidFill>
                <a:schemeClr val="accent2"/>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endParaRPr lang="en-US" altLang="en-US"/>
            </a:p>
          </p:txBody>
        </p:sp>
        <p:sp>
          <p:nvSpPr>
            <p:cNvPr id="68624" name="Text Box 10"/>
            <p:cNvSpPr txBox="1">
              <a:spLocks noChangeArrowheads="1"/>
            </p:cNvSpPr>
            <p:nvPr/>
          </p:nvSpPr>
          <p:spPr bwMode="auto">
            <a:xfrm>
              <a:off x="101" y="2478"/>
              <a:ext cx="2762" cy="696"/>
            </a:xfrm>
            <a:prstGeom prst="rect">
              <a:avLst/>
            </a:prstGeom>
            <a:solidFill>
              <a:schemeClr val="bg1">
                <a:lumMod val="75000"/>
              </a:schemeClr>
            </a:solidFill>
            <a:ln w="38100">
              <a:solidFill>
                <a:schemeClr val="accent2"/>
              </a:solidFill>
              <a:miter lim="800000"/>
              <a:headEnd/>
              <a:tailEnd/>
            </a:ln>
          </p:spPr>
          <p:txBody>
            <a:bodyPr wrap="none">
              <a:spAutoFit/>
            </a:bodyP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algn="ctr" eaLnBrk="1" hangingPunct="1"/>
              <a:r>
                <a:rPr lang="en-US" altLang="en-US" b="1">
                  <a:solidFill>
                    <a:schemeClr val="accent2"/>
                  </a:solidFill>
                </a:rPr>
                <a:t>LN</a:t>
              </a:r>
              <a:r>
                <a:rPr lang="en-US" altLang="en-US" b="1" baseline="-18000">
                  <a:solidFill>
                    <a:schemeClr val="accent2"/>
                  </a:solidFill>
                </a:rPr>
                <a:t>2</a:t>
              </a:r>
              <a:r>
                <a:rPr lang="en-US" altLang="en-US" b="1">
                  <a:solidFill>
                    <a:schemeClr val="accent2"/>
                  </a:solidFill>
                </a:rPr>
                <a:t> conditioner</a:t>
              </a:r>
            </a:p>
            <a:p>
              <a:pPr algn="ctr" eaLnBrk="1" hangingPunct="1"/>
              <a:r>
                <a:rPr lang="en-US" altLang="en-US" sz="2000" b="1">
                  <a:solidFill>
                    <a:schemeClr val="accent2"/>
                  </a:solidFill>
                </a:rPr>
                <a:t>(Chills GN</a:t>
              </a:r>
              <a:r>
                <a:rPr lang="en-US" altLang="en-US" sz="2000" b="1" baseline="-18000">
                  <a:solidFill>
                    <a:schemeClr val="accent2"/>
                  </a:solidFill>
                </a:rPr>
                <a:t>2</a:t>
              </a:r>
              <a:r>
                <a:rPr lang="en-US" altLang="en-US" sz="2000" b="1">
                  <a:solidFill>
                    <a:schemeClr val="accent2"/>
                  </a:solidFill>
                </a:rPr>
                <a:t> in counterflow with LN</a:t>
              </a:r>
              <a:r>
                <a:rPr lang="en-US" altLang="en-US" sz="2000" b="1" baseline="-18000">
                  <a:solidFill>
                    <a:schemeClr val="accent2"/>
                  </a:solidFill>
                </a:rPr>
                <a:t>2</a:t>
              </a:r>
            </a:p>
            <a:p>
              <a:pPr algn="ctr" eaLnBrk="1" hangingPunct="1"/>
              <a:r>
                <a:rPr lang="en-US" altLang="en-US" sz="2000" b="1">
                  <a:solidFill>
                    <a:schemeClr val="accent2"/>
                  </a:solidFill>
                </a:rPr>
                <a:t> from liquid argon calorimeter source)</a:t>
              </a:r>
            </a:p>
          </p:txBody>
        </p:sp>
        <p:sp>
          <p:nvSpPr>
            <p:cNvPr id="68625" name="Line 12"/>
            <p:cNvSpPr>
              <a:spLocks noChangeShapeType="1"/>
            </p:cNvSpPr>
            <p:nvPr/>
          </p:nvSpPr>
          <p:spPr bwMode="auto">
            <a:xfrm flipV="1">
              <a:off x="2789" y="2659"/>
              <a:ext cx="1951" cy="180"/>
            </a:xfrm>
            <a:prstGeom prst="line">
              <a:avLst/>
            </a:prstGeom>
            <a:noFill/>
            <a:ln w="38100">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grpSp>
      <p:grpSp>
        <p:nvGrpSpPr>
          <p:cNvPr id="4" name="Group 16"/>
          <p:cNvGrpSpPr>
            <a:grpSpLocks/>
          </p:cNvGrpSpPr>
          <p:nvPr/>
        </p:nvGrpSpPr>
        <p:grpSpPr bwMode="auto">
          <a:xfrm>
            <a:off x="874713" y="1773238"/>
            <a:ext cx="6505575" cy="2951162"/>
            <a:chOff x="551" y="1117"/>
            <a:chExt cx="4098" cy="1859"/>
          </a:xfrm>
        </p:grpSpPr>
        <p:sp>
          <p:nvSpPr>
            <p:cNvPr id="68620" name="Oval 4"/>
            <p:cNvSpPr>
              <a:spLocks noChangeArrowheads="1"/>
            </p:cNvSpPr>
            <p:nvPr/>
          </p:nvSpPr>
          <p:spPr bwMode="auto">
            <a:xfrm>
              <a:off x="3651" y="1117"/>
              <a:ext cx="998" cy="1859"/>
            </a:xfrm>
            <a:prstGeom prst="ellipse">
              <a:avLst/>
            </a:prstGeom>
            <a:noFill/>
            <a:ln w="50800">
              <a:solidFill>
                <a:srgbClr val="339966"/>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endParaRPr lang="en-US" altLang="en-US"/>
            </a:p>
          </p:txBody>
        </p:sp>
        <p:sp>
          <p:nvSpPr>
            <p:cNvPr id="68621" name="Text Box 8"/>
            <p:cNvSpPr txBox="1">
              <a:spLocks noChangeArrowheads="1"/>
            </p:cNvSpPr>
            <p:nvPr/>
          </p:nvSpPr>
          <p:spPr bwMode="auto">
            <a:xfrm>
              <a:off x="551" y="1298"/>
              <a:ext cx="1959" cy="542"/>
            </a:xfrm>
            <a:prstGeom prst="rect">
              <a:avLst/>
            </a:prstGeom>
            <a:solidFill>
              <a:schemeClr val="bg2"/>
            </a:solidFill>
            <a:ln w="38100">
              <a:solidFill>
                <a:srgbClr val="009900"/>
              </a:solidFill>
              <a:miter lim="800000"/>
              <a:headEnd/>
              <a:tailEnd/>
            </a:ln>
          </p:spPr>
          <p:txBody>
            <a:bodyPr wrap="none">
              <a:spAutoFit/>
            </a:bodyP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algn="ctr" eaLnBrk="1" hangingPunct="1"/>
              <a:r>
                <a:rPr lang="en-US" altLang="en-US" b="1" dirty="0">
                  <a:solidFill>
                    <a:srgbClr val="009900"/>
                  </a:solidFill>
                </a:rPr>
                <a:t>(B) C</a:t>
              </a:r>
              <a:r>
                <a:rPr lang="en-US" altLang="en-US" b="1" baseline="-18000" dirty="0">
                  <a:solidFill>
                    <a:srgbClr val="009900"/>
                  </a:solidFill>
                </a:rPr>
                <a:t>5</a:t>
              </a:r>
              <a:r>
                <a:rPr lang="en-US" altLang="en-US" b="1" dirty="0">
                  <a:solidFill>
                    <a:srgbClr val="009900"/>
                  </a:solidFill>
                </a:rPr>
                <a:t>F</a:t>
              </a:r>
              <a:r>
                <a:rPr lang="en-US" altLang="en-US" b="1" baseline="-18000" dirty="0">
                  <a:solidFill>
                    <a:srgbClr val="009900"/>
                  </a:solidFill>
                </a:rPr>
                <a:t>12</a:t>
              </a:r>
              <a:r>
                <a:rPr lang="en-US" altLang="en-US" b="1" dirty="0">
                  <a:solidFill>
                    <a:srgbClr val="009900"/>
                  </a:solidFill>
                </a:rPr>
                <a:t> storage tank</a:t>
              </a:r>
            </a:p>
            <a:p>
              <a:pPr algn="ctr" eaLnBrk="1" hangingPunct="1"/>
              <a:r>
                <a:rPr lang="en-US" altLang="en-US" b="1" dirty="0">
                  <a:solidFill>
                    <a:srgbClr val="009900"/>
                  </a:solidFill>
                </a:rPr>
                <a:t>and N</a:t>
              </a:r>
              <a:r>
                <a:rPr lang="en-US" altLang="en-US" b="1" baseline="-18000" dirty="0">
                  <a:solidFill>
                    <a:srgbClr val="009900"/>
                  </a:solidFill>
                </a:rPr>
                <a:t>2</a:t>
              </a:r>
              <a:r>
                <a:rPr lang="en-US" altLang="en-US" b="1" dirty="0">
                  <a:solidFill>
                    <a:srgbClr val="009900"/>
                  </a:solidFill>
                </a:rPr>
                <a:t> separator</a:t>
              </a:r>
            </a:p>
          </p:txBody>
        </p:sp>
        <p:sp>
          <p:nvSpPr>
            <p:cNvPr id="68622" name="Line 13"/>
            <p:cNvSpPr>
              <a:spLocks noChangeShapeType="1"/>
            </p:cNvSpPr>
            <p:nvPr/>
          </p:nvSpPr>
          <p:spPr bwMode="auto">
            <a:xfrm flipV="1">
              <a:off x="2381" y="1570"/>
              <a:ext cx="1678" cy="1"/>
            </a:xfrm>
            <a:prstGeom prst="line">
              <a:avLst/>
            </a:prstGeom>
            <a:noFill/>
            <a:ln w="38100">
              <a:solidFill>
                <a:srgbClr val="009900"/>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grpSp>
      <p:grpSp>
        <p:nvGrpSpPr>
          <p:cNvPr id="5" name="Group 18"/>
          <p:cNvGrpSpPr>
            <a:grpSpLocks/>
          </p:cNvGrpSpPr>
          <p:nvPr/>
        </p:nvGrpSpPr>
        <p:grpSpPr bwMode="auto">
          <a:xfrm>
            <a:off x="1116013" y="4941888"/>
            <a:ext cx="5472112" cy="998537"/>
            <a:chOff x="703" y="3113"/>
            <a:chExt cx="3447" cy="629"/>
          </a:xfrm>
        </p:grpSpPr>
        <p:sp>
          <p:nvSpPr>
            <p:cNvPr id="68617" name="Oval 3"/>
            <p:cNvSpPr>
              <a:spLocks noChangeArrowheads="1"/>
            </p:cNvSpPr>
            <p:nvPr/>
          </p:nvSpPr>
          <p:spPr bwMode="auto">
            <a:xfrm>
              <a:off x="3651" y="3113"/>
              <a:ext cx="499" cy="408"/>
            </a:xfrm>
            <a:prstGeom prst="ellipse">
              <a:avLst/>
            </a:prstGeom>
            <a:noFill/>
            <a:ln w="50800">
              <a:solidFill>
                <a:srgbClr val="FF0000"/>
              </a:solidFill>
              <a:round/>
              <a:headEnd/>
              <a:tailEnd/>
            </a:ln>
            <a:extLst>
              <a:ext uri="{909E8E84-426E-40DD-AFC4-6F175D3DCCD1}">
                <a14:hiddenFill xmlns:a14="http://schemas.microsoft.com/office/drawing/2010/main">
                  <a:solidFill>
                    <a:srgbClr val="FFFFFF"/>
                  </a:solidFill>
                </a14:hiddenFill>
              </a:ext>
            </a:extLst>
          </p:spPr>
          <p:txBody>
            <a:bodyPr wrap="none" anchor="ct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endParaRPr lang="en-US" altLang="en-US"/>
            </a:p>
          </p:txBody>
        </p:sp>
        <p:sp>
          <p:nvSpPr>
            <p:cNvPr id="68618" name="Text Box 7"/>
            <p:cNvSpPr txBox="1">
              <a:spLocks noChangeArrowheads="1"/>
            </p:cNvSpPr>
            <p:nvPr/>
          </p:nvSpPr>
          <p:spPr bwMode="auto">
            <a:xfrm>
              <a:off x="703" y="3430"/>
              <a:ext cx="1900" cy="312"/>
            </a:xfrm>
            <a:prstGeom prst="rect">
              <a:avLst/>
            </a:prstGeom>
            <a:solidFill>
              <a:schemeClr val="bg1">
                <a:lumMod val="75000"/>
              </a:schemeClr>
            </a:solidFill>
            <a:ln w="38100">
              <a:solidFill>
                <a:srgbClr val="CC0000"/>
              </a:solidFill>
              <a:miter lim="800000"/>
              <a:headEnd/>
              <a:tailEnd/>
            </a:ln>
          </p:spPr>
          <p:txBody>
            <a:bodyPr wrap="none">
              <a:spAutoFit/>
            </a:bodyP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r>
                <a:rPr lang="en-US" altLang="en-US" b="1">
                  <a:solidFill>
                    <a:srgbClr val="CC0000"/>
                  </a:solidFill>
                </a:rPr>
                <a:t>(C) C</a:t>
              </a:r>
              <a:r>
                <a:rPr lang="en-US" altLang="en-US" b="1" baseline="-18000">
                  <a:solidFill>
                    <a:srgbClr val="CC0000"/>
                  </a:solidFill>
                </a:rPr>
                <a:t>5</a:t>
              </a:r>
              <a:r>
                <a:rPr lang="en-US" altLang="en-US" b="1">
                  <a:solidFill>
                    <a:srgbClr val="CC0000"/>
                  </a:solidFill>
                </a:rPr>
                <a:t>F</a:t>
              </a:r>
              <a:r>
                <a:rPr lang="en-US" altLang="en-US" b="1" baseline="-18000">
                  <a:solidFill>
                    <a:srgbClr val="CC0000"/>
                  </a:solidFill>
                </a:rPr>
                <a:t>12</a:t>
              </a:r>
              <a:r>
                <a:rPr lang="en-US" altLang="en-US" b="1">
                  <a:solidFill>
                    <a:srgbClr val="CC0000"/>
                  </a:solidFill>
                </a:rPr>
                <a:t> Evaporator</a:t>
              </a:r>
            </a:p>
          </p:txBody>
        </p:sp>
        <p:sp>
          <p:nvSpPr>
            <p:cNvPr id="68619" name="Line 14"/>
            <p:cNvSpPr>
              <a:spLocks noChangeShapeType="1"/>
            </p:cNvSpPr>
            <p:nvPr/>
          </p:nvSpPr>
          <p:spPr bwMode="auto">
            <a:xfrm flipV="1">
              <a:off x="2290" y="3339"/>
              <a:ext cx="1633" cy="182"/>
            </a:xfrm>
            <a:prstGeom prst="line">
              <a:avLst/>
            </a:prstGeom>
            <a:noFill/>
            <a:ln w="38100">
              <a:solidFill>
                <a:srgbClr val="CC0000"/>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grpSp>
      <p:sp>
        <p:nvSpPr>
          <p:cNvPr id="24" name="Text Box 9"/>
          <p:cNvSpPr txBox="1">
            <a:spLocks noChangeArrowheads="1"/>
          </p:cNvSpPr>
          <p:nvPr/>
        </p:nvSpPr>
        <p:spPr bwMode="auto">
          <a:xfrm>
            <a:off x="594519" y="102671"/>
            <a:ext cx="8077200" cy="369332"/>
          </a:xfrm>
          <a:prstGeom prst="rect">
            <a:avLst/>
          </a:prstGeom>
          <a:solidFill>
            <a:schemeClr val="bg1">
              <a:alpha val="49001"/>
            </a:schemeClr>
          </a:solidFill>
          <a:ln w="34925">
            <a:solidFill>
              <a:srgbClr val="3484CC"/>
            </a:solidFill>
            <a:miter lim="800000"/>
            <a:headEnd/>
            <a:tailEnd/>
          </a:ln>
        </p:spPr>
        <p:txBody>
          <a:bodyPr>
            <a:spAutoFit/>
          </a:bodyPr>
          <a:lstStyle/>
          <a:p>
            <a:pPr algn="ctr">
              <a:defRPr/>
            </a:pPr>
            <a:r>
              <a:rPr lang="en-US" b="1" dirty="0">
                <a:solidFill>
                  <a:srgbClr val="0070C0"/>
                </a:solidFill>
                <a:effectLst>
                  <a:outerShdw blurRad="38100" dist="38100" dir="2700000" algn="tl">
                    <a:srgbClr val="C0C0C0"/>
                  </a:outerShdw>
                </a:effectLst>
                <a:cs typeface="+mn-cs"/>
              </a:rPr>
              <a:t>SLD Barrel CRID C</a:t>
            </a:r>
            <a:r>
              <a:rPr lang="en-US" b="1" baseline="-20000" dirty="0">
                <a:solidFill>
                  <a:srgbClr val="0070C0"/>
                </a:solidFill>
                <a:effectLst>
                  <a:outerShdw blurRad="38100" dist="38100" dir="2700000" algn="tl">
                    <a:srgbClr val="C0C0C0"/>
                  </a:outerShdw>
                </a:effectLst>
                <a:cs typeface="+mn-cs"/>
              </a:rPr>
              <a:t>5</a:t>
            </a:r>
            <a:r>
              <a:rPr lang="en-US" b="1" dirty="0">
                <a:solidFill>
                  <a:srgbClr val="0070C0"/>
                </a:solidFill>
                <a:effectLst>
                  <a:outerShdw blurRad="38100" dist="38100" dir="2700000" algn="tl">
                    <a:srgbClr val="C0C0C0"/>
                  </a:outerShdw>
                </a:effectLst>
                <a:cs typeface="+mn-cs"/>
              </a:rPr>
              <a:t>F</a:t>
            </a:r>
            <a:r>
              <a:rPr lang="en-US" b="1" baseline="-20000" dirty="0">
                <a:solidFill>
                  <a:srgbClr val="0070C0"/>
                </a:solidFill>
                <a:effectLst>
                  <a:outerShdw blurRad="38100" dist="38100" dir="2700000" algn="tl">
                    <a:srgbClr val="C0C0C0"/>
                  </a:outerShdw>
                </a:effectLst>
                <a:cs typeface="+mn-cs"/>
              </a:rPr>
              <a:t>12</a:t>
            </a:r>
            <a:r>
              <a:rPr lang="en-US" b="1" dirty="0">
                <a:solidFill>
                  <a:srgbClr val="0070C0"/>
                </a:solidFill>
                <a:effectLst>
                  <a:outerShdw blurRad="38100" dist="38100" dir="2700000" algn="tl">
                    <a:srgbClr val="C0C0C0"/>
                  </a:outerShdw>
                </a:effectLst>
                <a:cs typeface="+mn-cs"/>
              </a:rPr>
              <a:t>/N</a:t>
            </a:r>
            <a:r>
              <a:rPr lang="en-US" b="1" baseline="-20000" dirty="0">
                <a:solidFill>
                  <a:srgbClr val="0070C0"/>
                </a:solidFill>
                <a:effectLst>
                  <a:outerShdw blurRad="38100" dist="38100" dir="2700000" algn="tl">
                    <a:srgbClr val="C0C0C0"/>
                  </a:outerShdw>
                </a:effectLst>
                <a:cs typeface="+mn-cs"/>
              </a:rPr>
              <a:t>2</a:t>
            </a:r>
            <a:r>
              <a:rPr lang="en-US" b="1" dirty="0">
                <a:solidFill>
                  <a:srgbClr val="0070C0"/>
                </a:solidFill>
                <a:effectLst>
                  <a:outerShdw blurRad="38100" dist="38100" dir="2700000" algn="tl">
                    <a:srgbClr val="C0C0C0"/>
                  </a:outerShdw>
                </a:effectLst>
                <a:cs typeface="+mn-cs"/>
              </a:rPr>
              <a:t> gas thermodynamic </a:t>
            </a:r>
            <a:r>
              <a:rPr lang="en-US" b="1" dirty="0" err="1">
                <a:solidFill>
                  <a:srgbClr val="0070C0"/>
                </a:solidFill>
                <a:effectLst>
                  <a:outerShdw blurRad="38100" dist="38100" dir="2700000" algn="tl">
                    <a:srgbClr val="C0C0C0"/>
                  </a:outerShdw>
                </a:effectLst>
                <a:cs typeface="+mn-cs"/>
              </a:rPr>
              <a:t>recirculator</a:t>
            </a:r>
            <a:endParaRPr lang="en-US" b="1" dirty="0">
              <a:solidFill>
                <a:srgbClr val="0070C0"/>
              </a:solidFill>
              <a:effectLst>
                <a:outerShdw blurRad="38100" dist="38100" dir="2700000" algn="tl">
                  <a:srgbClr val="C0C0C0"/>
                </a:outerShdw>
              </a:effectLst>
              <a:cs typeface="+mn-cs"/>
            </a:endParaRPr>
          </a:p>
        </p:txBody>
      </p:sp>
      <p:sp>
        <p:nvSpPr>
          <p:cNvPr id="20" name="CustomShape 2">
            <a:extLst>
              <a:ext uri="{FF2B5EF4-FFF2-40B4-BE49-F238E27FC236}">
                <a16:creationId xmlns:a16="http://schemas.microsoft.com/office/drawing/2014/main" id="{C765C655-7A8D-48CC-9445-5B4E238AFB0B}"/>
              </a:ext>
            </a:extLst>
          </p:cNvPr>
          <p:cNvSpPr txBox="1">
            <a:spLocks/>
          </p:cNvSpPr>
          <p:nvPr/>
        </p:nvSpPr>
        <p:spPr>
          <a:xfrm>
            <a:off x="2114065" y="6473688"/>
            <a:ext cx="5415740" cy="306323"/>
          </a:xfrm>
          <a:prstGeom prst="rect">
            <a:avLst/>
          </a:prstGeom>
        </p:spPr>
        <p:style>
          <a:lnRef idx="0">
            <a:scrgbClr r="0" g="0" b="0"/>
          </a:lnRef>
          <a:fillRef idx="0">
            <a:scrgbClr r="0" g="0" b="0"/>
          </a:fillRef>
          <a:effectRef idx="0">
            <a:scrgbClr r="0" g="0" b="0"/>
          </a:effectRef>
          <a:fontRef idx="minor"/>
        </p:style>
        <p:txBody>
          <a:bodyPr wrap="square" lIns="90000" tIns="45000" rIns="90000" bIns="4500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t>DRD4 Collaboration Meeting, WG-2: CERN Oct 21-25 2024</a:t>
            </a:r>
          </a:p>
        </p:txBody>
      </p:sp>
    </p:spTree>
    <p:extLst>
      <p:ext uri="{BB962C8B-B14F-4D97-AF65-F5344CB8AC3E}">
        <p14:creationId xmlns:p14="http://schemas.microsoft.com/office/powerpoint/2010/main" val="3080397405"/>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9" presetClass="entr" presetSubtype="0" fill="hold" nodeType="after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1000"/>
                                        <p:tgtEl>
                                          <p:spTgt spid="2"/>
                                        </p:tgtEl>
                                      </p:cBhvr>
                                    </p:animEffect>
                                  </p:childTnLst>
                                </p:cTn>
                              </p:par>
                            </p:childTnLst>
                          </p:cTn>
                        </p:par>
                        <p:par>
                          <p:cTn id="8" fill="hold" nodeType="afterGroup">
                            <p:stCondLst>
                              <p:cond delay="1000"/>
                            </p:stCondLst>
                            <p:childTnLst>
                              <p:par>
                                <p:cTn id="9" presetID="9" presetClass="entr" presetSubtype="0" fill="hold" nodeType="afterEffect">
                                  <p:stCondLst>
                                    <p:cond delay="0"/>
                                  </p:stCondLst>
                                  <p:childTnLst>
                                    <p:set>
                                      <p:cBhvr>
                                        <p:cTn id="10" dur="1" fill="hold">
                                          <p:stCondLst>
                                            <p:cond delay="0"/>
                                          </p:stCondLst>
                                        </p:cTn>
                                        <p:tgtEl>
                                          <p:spTgt spid="3"/>
                                        </p:tgtEl>
                                        <p:attrNameLst>
                                          <p:attrName>style.visibility</p:attrName>
                                        </p:attrNameLst>
                                      </p:cBhvr>
                                      <p:to>
                                        <p:strVal val="visible"/>
                                      </p:to>
                                    </p:set>
                                    <p:animEffect transition="in" filter="dissolve">
                                      <p:cBhvr>
                                        <p:cTn id="11" dur="1000"/>
                                        <p:tgtEl>
                                          <p:spTgt spid="3"/>
                                        </p:tgtEl>
                                      </p:cBhvr>
                                    </p:animEffect>
                                  </p:childTnLst>
                                </p:cTn>
                              </p:par>
                            </p:childTnLst>
                          </p:cTn>
                        </p:par>
                        <p:par>
                          <p:cTn id="12" fill="hold" nodeType="afterGroup">
                            <p:stCondLst>
                              <p:cond delay="2000"/>
                            </p:stCondLst>
                            <p:childTnLst>
                              <p:par>
                                <p:cTn id="13" presetID="9" presetClass="entr" presetSubtype="0" fill="hold" nodeType="after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dissolve">
                                      <p:cBhvr>
                                        <p:cTn id="15" dur="1000"/>
                                        <p:tgtEl>
                                          <p:spTgt spid="4"/>
                                        </p:tgtEl>
                                      </p:cBhvr>
                                    </p:animEffect>
                                  </p:childTnLst>
                                </p:cTn>
                              </p:par>
                            </p:childTnLst>
                          </p:cTn>
                        </p:par>
                        <p:par>
                          <p:cTn id="16" fill="hold" nodeType="afterGroup">
                            <p:stCondLst>
                              <p:cond delay="3000"/>
                            </p:stCondLst>
                            <p:childTnLst>
                              <p:par>
                                <p:cTn id="17" presetID="9" presetClass="entr" presetSubtype="0" fill="hold" nodeType="after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dissolve">
                                      <p:cBhvr>
                                        <p:cTn id="19" dur="1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9634" name="Picture 4"/>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200" y="533400"/>
            <a:ext cx="7162800" cy="5670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 name="Group 25"/>
          <p:cNvGrpSpPr>
            <a:grpSpLocks/>
          </p:cNvGrpSpPr>
          <p:nvPr/>
        </p:nvGrpSpPr>
        <p:grpSpPr bwMode="auto">
          <a:xfrm>
            <a:off x="4114800" y="2698750"/>
            <a:ext cx="2133600" cy="533400"/>
            <a:chOff x="4114800" y="2698750"/>
            <a:chExt cx="2133600" cy="533400"/>
          </a:xfrm>
          <a:solidFill>
            <a:schemeClr val="bg1">
              <a:lumMod val="85000"/>
              <a:alpha val="77000"/>
            </a:schemeClr>
          </a:solidFill>
        </p:grpSpPr>
        <p:sp>
          <p:nvSpPr>
            <p:cNvPr id="69666" name="Line 10"/>
            <p:cNvSpPr>
              <a:spLocks noChangeShapeType="1"/>
            </p:cNvSpPr>
            <p:nvPr/>
          </p:nvSpPr>
          <p:spPr bwMode="auto">
            <a:xfrm>
              <a:off x="4267200" y="3232150"/>
              <a:ext cx="1981200" cy="0"/>
            </a:xfrm>
            <a:prstGeom prst="line">
              <a:avLst/>
            </a:prstGeom>
            <a:grpFill/>
            <a:ln w="50800">
              <a:solidFill>
                <a:srgbClr val="CC0000"/>
              </a:solidFill>
              <a:round/>
              <a:headEnd/>
              <a:tailEnd type="triangle" w="med" len="med"/>
            </a:ln>
            <a:extLst/>
          </p:spPr>
          <p:txBody>
            <a:bodyPr/>
            <a:lstStyle/>
            <a:p>
              <a:endParaRPr lang="fr-FR"/>
            </a:p>
          </p:txBody>
        </p:sp>
        <p:sp>
          <p:nvSpPr>
            <p:cNvPr id="69667" name="Text Box 12"/>
            <p:cNvSpPr txBox="1">
              <a:spLocks noChangeArrowheads="1"/>
            </p:cNvSpPr>
            <p:nvPr/>
          </p:nvSpPr>
          <p:spPr bwMode="auto">
            <a:xfrm>
              <a:off x="4114800" y="2698750"/>
              <a:ext cx="2090738" cy="476250"/>
            </a:xfrm>
            <a:prstGeom prst="rect">
              <a:avLst/>
            </a:prstGeom>
            <a:grpFill/>
            <a:ln w="19050">
              <a:solidFill>
                <a:srgbClr val="FF0000"/>
              </a:solidFill>
              <a:miter lim="800000"/>
              <a:headEnd/>
              <a:tailEnd/>
            </a:ln>
          </p:spPr>
          <p:txBody>
            <a:bodyPr wrap="none">
              <a:spAutoFit/>
            </a:bodyP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algn="ctr" eaLnBrk="1" hangingPunct="1"/>
              <a:r>
                <a:rPr lang="en-US" altLang="en-US" sz="1200" b="1">
                  <a:solidFill>
                    <a:srgbClr val="CC0000"/>
                  </a:solidFill>
                </a:rPr>
                <a:t>Electric evaporation of C</a:t>
              </a:r>
              <a:r>
                <a:rPr lang="en-US" altLang="en-US" sz="1200" b="1" baseline="-20000">
                  <a:solidFill>
                    <a:srgbClr val="CC0000"/>
                  </a:solidFill>
                </a:rPr>
                <a:t>5</a:t>
              </a:r>
              <a:r>
                <a:rPr lang="en-US" altLang="en-US" sz="1200" b="1">
                  <a:solidFill>
                    <a:srgbClr val="CC0000"/>
                  </a:solidFill>
                </a:rPr>
                <a:t>F</a:t>
              </a:r>
              <a:r>
                <a:rPr lang="en-US" altLang="en-US" sz="1200" b="1" baseline="-20000">
                  <a:solidFill>
                    <a:srgbClr val="CC0000"/>
                  </a:solidFill>
                </a:rPr>
                <a:t>12</a:t>
              </a:r>
            </a:p>
            <a:p>
              <a:pPr algn="ctr" eaLnBrk="1" hangingPunct="1"/>
              <a:r>
                <a:rPr lang="en-US" altLang="en-US" sz="1200" b="1">
                  <a:solidFill>
                    <a:srgbClr val="CC0000"/>
                  </a:solidFill>
                  <a:latin typeface="Symbol" panose="05050102010706020507" pitchFamily="18" charset="2"/>
                </a:rPr>
                <a:t>(d</a:t>
              </a:r>
              <a:r>
                <a:rPr lang="en-US" altLang="en-US" sz="1200" b="1">
                  <a:solidFill>
                    <a:srgbClr val="CC0000"/>
                  </a:solidFill>
                </a:rPr>
                <a:t>h ~ 1.3m)</a:t>
              </a:r>
            </a:p>
          </p:txBody>
        </p:sp>
      </p:grpSp>
      <p:grpSp>
        <p:nvGrpSpPr>
          <p:cNvPr id="3" name="Group 28"/>
          <p:cNvGrpSpPr>
            <a:grpSpLocks/>
          </p:cNvGrpSpPr>
          <p:nvPr/>
        </p:nvGrpSpPr>
        <p:grpSpPr bwMode="auto">
          <a:xfrm>
            <a:off x="2209800" y="4603750"/>
            <a:ext cx="5267443" cy="1143000"/>
            <a:chOff x="2209800" y="4603750"/>
            <a:chExt cx="5267443" cy="1143000"/>
          </a:xfrm>
        </p:grpSpPr>
        <p:sp>
          <p:nvSpPr>
            <p:cNvPr id="69664" name="Line 9"/>
            <p:cNvSpPr>
              <a:spLocks noChangeShapeType="1"/>
            </p:cNvSpPr>
            <p:nvPr/>
          </p:nvSpPr>
          <p:spPr bwMode="auto">
            <a:xfrm flipH="1">
              <a:off x="2209800" y="4603750"/>
              <a:ext cx="2362200" cy="1143000"/>
            </a:xfrm>
            <a:prstGeom prst="line">
              <a:avLst/>
            </a:prstGeom>
            <a:noFill/>
            <a:ln w="50800">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187405" name="Text Box 13"/>
            <p:cNvSpPr txBox="1">
              <a:spLocks noChangeArrowheads="1"/>
            </p:cNvSpPr>
            <p:nvPr/>
          </p:nvSpPr>
          <p:spPr bwMode="auto">
            <a:xfrm>
              <a:off x="3546359" y="5060950"/>
              <a:ext cx="3930884" cy="646331"/>
            </a:xfrm>
            <a:prstGeom prst="rect">
              <a:avLst/>
            </a:prstGeom>
            <a:solidFill>
              <a:schemeClr val="bg1">
                <a:lumMod val="85000"/>
                <a:alpha val="53000"/>
              </a:schemeClr>
            </a:solidFill>
            <a:ln w="19050">
              <a:solidFill>
                <a:schemeClr val="accent2"/>
              </a:solidFill>
              <a:miter lim="800000"/>
              <a:headEnd/>
              <a:tailEnd/>
            </a:ln>
            <a:effectLst/>
          </p:spPr>
          <p:txBody>
            <a:bodyPr wrap="none">
              <a:spAutoFit/>
            </a:bodyPr>
            <a:lstStyle/>
            <a:p>
              <a:pPr algn="ctr">
                <a:defRPr/>
              </a:pPr>
              <a:r>
                <a:rPr lang="en-US" sz="1200" b="1" dirty="0">
                  <a:effectLst>
                    <a:outerShdw blurRad="38100" dist="38100" dir="2700000" algn="tl">
                      <a:srgbClr val="C0C0C0"/>
                    </a:outerShdw>
                  </a:effectLst>
                  <a:cs typeface="+mn-cs"/>
                </a:rPr>
                <a:t>Condensation in tank (B) @ varying temperature </a:t>
              </a:r>
              <a:r>
                <a:rPr lang="en-US" sz="1200" b="1" dirty="0">
                  <a:effectLst>
                    <a:outerShdw blurRad="38100" dist="38100" dir="2700000" algn="tl">
                      <a:srgbClr val="C0C0C0"/>
                    </a:outerShdw>
                  </a:effectLst>
                  <a:cs typeface="+mn-cs"/>
                  <a:sym typeface="Wingdings" pitchFamily="2" charset="2"/>
                </a:rPr>
                <a:t></a:t>
              </a:r>
              <a:endParaRPr lang="en-US" sz="1200" b="1" dirty="0">
                <a:effectLst>
                  <a:outerShdw blurRad="38100" dist="38100" dir="2700000" algn="tl">
                    <a:srgbClr val="C0C0C0"/>
                  </a:outerShdw>
                </a:effectLst>
                <a:cs typeface="+mn-cs"/>
              </a:endParaRPr>
            </a:p>
            <a:p>
              <a:pPr algn="ctr">
                <a:defRPr/>
              </a:pPr>
              <a:r>
                <a:rPr lang="en-US" sz="1200" b="1" dirty="0">
                  <a:effectLst>
                    <a:outerShdw blurRad="38100" dist="38100" dir="2700000" algn="tl">
                      <a:srgbClr val="C0C0C0"/>
                    </a:outerShdw>
                  </a:effectLst>
                  <a:cs typeface="+mn-cs"/>
                </a:rPr>
                <a:t>down to “keep-cold” temp of -80</a:t>
              </a:r>
              <a:r>
                <a:rPr lang="en-US" sz="1200" b="1" dirty="0">
                  <a:effectLst>
                    <a:outerShdw blurRad="38100" dist="38100" dir="2700000" algn="tl">
                      <a:srgbClr val="C0C0C0"/>
                    </a:outerShdw>
                  </a:effectLst>
                  <a:cs typeface="Times New Roman" pitchFamily="18" charset="0"/>
                </a:rPr>
                <a:t>°</a:t>
              </a:r>
              <a:r>
                <a:rPr lang="en-US" sz="1200" b="1" dirty="0">
                  <a:effectLst>
                    <a:outerShdw blurRad="38100" dist="38100" dir="2700000" algn="tl">
                      <a:srgbClr val="C0C0C0"/>
                    </a:outerShdw>
                  </a:effectLst>
                  <a:cs typeface="+mn-cs"/>
                </a:rPr>
                <a:t>C (P</a:t>
              </a:r>
              <a:r>
                <a:rPr lang="en-US" sz="1200" b="1" baseline="-20000" dirty="0">
                  <a:effectLst>
                    <a:outerShdw blurRad="38100" dist="38100" dir="2700000" algn="tl">
                      <a:srgbClr val="C0C0C0"/>
                    </a:outerShdw>
                  </a:effectLst>
                  <a:cs typeface="+mn-cs"/>
                </a:rPr>
                <a:t>C5F12</a:t>
              </a:r>
              <a:r>
                <a:rPr lang="en-US" sz="1200" b="1" dirty="0">
                  <a:effectLst>
                    <a:outerShdw blurRad="38100" dist="38100" dir="2700000" algn="tl">
                      <a:srgbClr val="C0C0C0"/>
                    </a:outerShdw>
                  </a:effectLst>
                  <a:cs typeface="+mn-cs"/>
                </a:rPr>
                <a:t> ~ mbar),</a:t>
              </a:r>
            </a:p>
            <a:p>
              <a:pPr algn="ctr">
                <a:defRPr/>
              </a:pPr>
              <a:r>
                <a:rPr lang="en-US" sz="1200" b="1" dirty="0">
                  <a:effectLst>
                    <a:outerShdw blurRad="38100" dist="38100" dir="2700000" algn="tl">
                      <a:srgbClr val="C0C0C0"/>
                    </a:outerShdw>
                  </a:effectLst>
                  <a:cs typeface="+mn-cs"/>
                </a:rPr>
                <a:t>drastically reduces C</a:t>
              </a:r>
              <a:r>
                <a:rPr lang="en-US" sz="1200" b="1" baseline="-20000" dirty="0">
                  <a:effectLst>
                    <a:outerShdw blurRad="38100" dist="38100" dir="2700000" algn="tl">
                      <a:srgbClr val="C0C0C0"/>
                    </a:outerShdw>
                  </a:effectLst>
                  <a:cs typeface="+mn-cs"/>
                </a:rPr>
                <a:t>5</a:t>
              </a:r>
              <a:r>
                <a:rPr lang="en-US" sz="1200" b="1" dirty="0">
                  <a:effectLst>
                    <a:outerShdw blurRad="38100" dist="38100" dir="2700000" algn="tl">
                      <a:srgbClr val="C0C0C0"/>
                    </a:outerShdw>
                  </a:effectLst>
                  <a:cs typeface="+mn-cs"/>
                </a:rPr>
                <a:t>F</a:t>
              </a:r>
              <a:r>
                <a:rPr lang="en-US" sz="1200" b="1" baseline="-20000" dirty="0">
                  <a:effectLst>
                    <a:outerShdw blurRad="38100" dist="38100" dir="2700000" algn="tl">
                      <a:srgbClr val="C0C0C0"/>
                    </a:outerShdw>
                  </a:effectLst>
                  <a:cs typeface="+mn-cs"/>
                </a:rPr>
                <a:t>12</a:t>
              </a:r>
              <a:r>
                <a:rPr lang="en-US" sz="1200" b="1" dirty="0">
                  <a:effectLst>
                    <a:outerShdw blurRad="38100" dist="38100" dir="2700000" algn="tl">
                      <a:srgbClr val="C0C0C0"/>
                    </a:outerShdw>
                  </a:effectLst>
                  <a:cs typeface="+mn-cs"/>
                </a:rPr>
                <a:t> loss by evaporation</a:t>
              </a:r>
            </a:p>
          </p:txBody>
        </p:sp>
      </p:grpSp>
      <p:grpSp>
        <p:nvGrpSpPr>
          <p:cNvPr id="4" name="Group 26"/>
          <p:cNvGrpSpPr>
            <a:grpSpLocks/>
          </p:cNvGrpSpPr>
          <p:nvPr/>
        </p:nvGrpSpPr>
        <p:grpSpPr bwMode="auto">
          <a:xfrm>
            <a:off x="6248400" y="3232150"/>
            <a:ext cx="2749550" cy="520700"/>
            <a:chOff x="6248400" y="3232150"/>
            <a:chExt cx="2749550" cy="520700"/>
          </a:xfrm>
        </p:grpSpPr>
        <p:sp>
          <p:nvSpPr>
            <p:cNvPr id="69662" name="Line 11"/>
            <p:cNvSpPr>
              <a:spLocks noChangeShapeType="1"/>
            </p:cNvSpPr>
            <p:nvPr/>
          </p:nvSpPr>
          <p:spPr bwMode="auto">
            <a:xfrm>
              <a:off x="6248400" y="3232150"/>
              <a:ext cx="0" cy="381000"/>
            </a:xfrm>
            <a:prstGeom prst="line">
              <a:avLst/>
            </a:prstGeom>
            <a:noFill/>
            <a:ln w="50800">
              <a:solidFill>
                <a:srgbClr val="009900"/>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187406" name="Text Box 14"/>
            <p:cNvSpPr txBox="1">
              <a:spLocks noChangeArrowheads="1"/>
            </p:cNvSpPr>
            <p:nvPr/>
          </p:nvSpPr>
          <p:spPr bwMode="auto">
            <a:xfrm>
              <a:off x="6324600" y="3276600"/>
              <a:ext cx="2673350" cy="476250"/>
            </a:xfrm>
            <a:prstGeom prst="rect">
              <a:avLst/>
            </a:prstGeom>
            <a:solidFill>
              <a:schemeClr val="bg1">
                <a:lumMod val="85000"/>
                <a:alpha val="77000"/>
              </a:schemeClr>
            </a:solidFill>
            <a:ln w="19050">
              <a:solidFill>
                <a:srgbClr val="009900"/>
              </a:solidFill>
              <a:miter lim="800000"/>
              <a:headEnd/>
              <a:tailEnd/>
            </a:ln>
            <a:effectLst/>
          </p:spPr>
          <p:txBody>
            <a:bodyPr wrap="none">
              <a:spAutoFit/>
            </a:bodyPr>
            <a:lstStyle/>
            <a:p>
              <a:pPr algn="ctr">
                <a:defRPr/>
              </a:pPr>
              <a:r>
                <a:rPr lang="en-US" sz="1200" b="1" dirty="0">
                  <a:solidFill>
                    <a:srgbClr val="009900"/>
                  </a:solidFill>
                  <a:effectLst>
                    <a:outerShdw blurRad="38100" dist="38100" dir="2700000" algn="tl">
                      <a:srgbClr val="C0C0C0"/>
                    </a:outerShdw>
                  </a:effectLst>
                  <a:cs typeface="+mn-cs"/>
                </a:rPr>
                <a:t>(D) N</a:t>
              </a:r>
              <a:r>
                <a:rPr lang="en-US" sz="1200" b="1" baseline="-20000" dirty="0">
                  <a:solidFill>
                    <a:srgbClr val="009900"/>
                  </a:solidFill>
                  <a:effectLst>
                    <a:outerShdw blurRad="38100" dist="38100" dir="2700000" algn="tl">
                      <a:srgbClr val="C0C0C0"/>
                    </a:outerShdw>
                  </a:effectLst>
                  <a:cs typeface="+mn-cs"/>
                </a:rPr>
                <a:t>2</a:t>
              </a:r>
              <a:r>
                <a:rPr lang="en-US" sz="1200" b="1" dirty="0">
                  <a:solidFill>
                    <a:srgbClr val="009900"/>
                  </a:solidFill>
                  <a:effectLst>
                    <a:outerShdw blurRad="38100" dist="38100" dir="2700000" algn="tl">
                      <a:srgbClr val="C0C0C0"/>
                    </a:outerShdw>
                  </a:effectLst>
                  <a:cs typeface="+mn-cs"/>
                </a:rPr>
                <a:t> addition (C</a:t>
              </a:r>
              <a:r>
                <a:rPr lang="en-US" sz="1200" b="1" baseline="-20000" dirty="0">
                  <a:solidFill>
                    <a:srgbClr val="009900"/>
                  </a:solidFill>
                  <a:effectLst>
                    <a:outerShdw blurRad="38100" dist="38100" dir="2700000" algn="tl">
                      <a:srgbClr val="C0C0C0"/>
                    </a:outerShdw>
                  </a:effectLst>
                  <a:cs typeface="+mn-cs"/>
                </a:rPr>
                <a:t>5</a:t>
              </a:r>
              <a:r>
                <a:rPr lang="en-US" sz="1200" b="1" dirty="0">
                  <a:solidFill>
                    <a:srgbClr val="009900"/>
                  </a:solidFill>
                  <a:effectLst>
                    <a:outerShdw blurRad="38100" dist="38100" dir="2700000" algn="tl">
                      <a:srgbClr val="C0C0C0"/>
                    </a:outerShdw>
                  </a:effectLst>
                  <a:cs typeface="+mn-cs"/>
                </a:rPr>
                <a:t>F</a:t>
              </a:r>
              <a:r>
                <a:rPr lang="en-US" sz="1200" b="1" baseline="-20000" dirty="0">
                  <a:solidFill>
                    <a:srgbClr val="009900"/>
                  </a:solidFill>
                  <a:effectLst>
                    <a:outerShdw blurRad="38100" dist="38100" dir="2700000" algn="tl">
                      <a:srgbClr val="C0C0C0"/>
                    </a:outerShdw>
                  </a:effectLst>
                  <a:cs typeface="+mn-cs"/>
                </a:rPr>
                <a:t>12</a:t>
              </a:r>
              <a:r>
                <a:rPr lang="en-US" sz="1200" b="1" dirty="0">
                  <a:solidFill>
                    <a:srgbClr val="009900"/>
                  </a:solidFill>
                  <a:effectLst>
                    <a:outerShdw blurRad="38100" dist="38100" dir="2700000" algn="tl">
                      <a:srgbClr val="C0C0C0"/>
                    </a:outerShdw>
                  </a:effectLst>
                  <a:cs typeface="+mn-cs"/>
                </a:rPr>
                <a:t> p.p. reduction) </a:t>
              </a:r>
            </a:p>
            <a:p>
              <a:pPr algn="ctr">
                <a:defRPr/>
              </a:pPr>
              <a:r>
                <a:rPr lang="en-US" sz="1200" b="1" dirty="0">
                  <a:solidFill>
                    <a:srgbClr val="009900"/>
                  </a:solidFill>
                  <a:effectLst>
                    <a:outerShdw blurRad="38100" dist="38100" dir="2700000" algn="tl">
                      <a:srgbClr val="C0C0C0"/>
                    </a:outerShdw>
                  </a:effectLst>
                  <a:cs typeface="+mn-cs"/>
                </a:rPr>
                <a:t>&amp; flow through CRID Radiator vessel</a:t>
              </a:r>
            </a:p>
          </p:txBody>
        </p:sp>
      </p:grpSp>
      <p:grpSp>
        <p:nvGrpSpPr>
          <p:cNvPr id="5" name="Group 27"/>
          <p:cNvGrpSpPr>
            <a:grpSpLocks/>
          </p:cNvGrpSpPr>
          <p:nvPr/>
        </p:nvGrpSpPr>
        <p:grpSpPr bwMode="auto">
          <a:xfrm>
            <a:off x="4572000" y="3613150"/>
            <a:ext cx="3719726" cy="990600"/>
            <a:chOff x="4572000" y="3613150"/>
            <a:chExt cx="3719726" cy="990600"/>
          </a:xfrm>
        </p:grpSpPr>
        <p:sp>
          <p:nvSpPr>
            <p:cNvPr id="69660" name="Line 15"/>
            <p:cNvSpPr>
              <a:spLocks noChangeShapeType="1"/>
            </p:cNvSpPr>
            <p:nvPr/>
          </p:nvSpPr>
          <p:spPr bwMode="auto">
            <a:xfrm flipH="1">
              <a:off x="4572000" y="3613150"/>
              <a:ext cx="1676400" cy="990600"/>
            </a:xfrm>
            <a:prstGeom prst="line">
              <a:avLst/>
            </a:prstGeom>
            <a:noFill/>
            <a:ln w="50800">
              <a:solidFill>
                <a:srgbClr val="00FFFF"/>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187408" name="Text Box 16"/>
            <p:cNvSpPr txBox="1">
              <a:spLocks noChangeArrowheads="1"/>
            </p:cNvSpPr>
            <p:nvPr/>
          </p:nvSpPr>
          <p:spPr bwMode="auto">
            <a:xfrm>
              <a:off x="5325849" y="4114800"/>
              <a:ext cx="2965877" cy="461665"/>
            </a:xfrm>
            <a:prstGeom prst="rect">
              <a:avLst/>
            </a:prstGeom>
            <a:solidFill>
              <a:schemeClr val="bg1">
                <a:lumMod val="85000"/>
                <a:alpha val="77000"/>
              </a:schemeClr>
            </a:solidFill>
            <a:ln w="25400">
              <a:solidFill>
                <a:schemeClr val="bg2">
                  <a:lumMod val="60000"/>
                  <a:lumOff val="40000"/>
                </a:schemeClr>
              </a:solidFill>
              <a:miter lim="800000"/>
              <a:headEnd/>
              <a:tailEnd/>
            </a:ln>
            <a:effectLst/>
          </p:spPr>
          <p:txBody>
            <a:bodyPr wrap="none">
              <a:spAutoFit/>
            </a:bodyPr>
            <a:lstStyle/>
            <a:p>
              <a:pPr algn="ctr">
                <a:defRPr/>
              </a:pPr>
              <a:r>
                <a:rPr lang="en-US" sz="1200" b="1" dirty="0">
                  <a:effectLst>
                    <a:outerShdw blurRad="38100" dist="38100" dir="2700000" algn="tl">
                      <a:srgbClr val="FFFFFF"/>
                    </a:outerShdw>
                  </a:effectLst>
                  <a:cs typeface="+mn-cs"/>
                </a:rPr>
                <a:t>Collapsing C5F12 partial pressure</a:t>
              </a:r>
            </a:p>
            <a:p>
              <a:pPr algn="ctr">
                <a:defRPr/>
              </a:pPr>
              <a:r>
                <a:rPr lang="en-US" sz="1200" b="1" dirty="0">
                  <a:effectLst>
                    <a:outerShdw blurRad="38100" dist="38100" dir="2700000" algn="tl">
                      <a:srgbClr val="FFFFFF"/>
                    </a:outerShdw>
                  </a:effectLst>
                  <a:cs typeface="+mn-cs"/>
                </a:rPr>
                <a:t>&amp; some condensation in </a:t>
              </a:r>
              <a:r>
                <a:rPr lang="en-US" sz="1200" b="1" dirty="0" err="1">
                  <a:effectLst>
                    <a:outerShdw blurRad="38100" dist="38100" dir="2700000" algn="tl">
                      <a:srgbClr val="FFFFFF"/>
                    </a:outerShdw>
                  </a:effectLst>
                  <a:cs typeface="+mn-cs"/>
                </a:rPr>
                <a:t>precooler</a:t>
              </a:r>
              <a:r>
                <a:rPr lang="en-US" sz="1200" b="1" dirty="0">
                  <a:effectLst>
                    <a:outerShdw blurRad="38100" dist="38100" dir="2700000" algn="tl">
                      <a:srgbClr val="FFFFFF"/>
                    </a:outerShdw>
                  </a:effectLst>
                  <a:cs typeface="+mn-cs"/>
                </a:rPr>
                <a:t> </a:t>
              </a:r>
              <a:r>
                <a:rPr lang="en-US" sz="1200" b="1" dirty="0">
                  <a:solidFill>
                    <a:schemeClr val="bg2"/>
                  </a:solidFill>
                  <a:effectLst>
                    <a:outerShdw blurRad="38100" dist="38100" dir="2700000" algn="tl">
                      <a:srgbClr val="FFFFFF"/>
                    </a:outerShdw>
                  </a:effectLst>
                  <a:cs typeface="+mn-cs"/>
                </a:rPr>
                <a:t>(A)</a:t>
              </a:r>
            </a:p>
          </p:txBody>
        </p:sp>
      </p:grpSp>
      <p:grpSp>
        <p:nvGrpSpPr>
          <p:cNvPr id="6" name="Group 23"/>
          <p:cNvGrpSpPr>
            <a:grpSpLocks/>
          </p:cNvGrpSpPr>
          <p:nvPr/>
        </p:nvGrpSpPr>
        <p:grpSpPr bwMode="auto">
          <a:xfrm>
            <a:off x="2286000" y="3232150"/>
            <a:ext cx="2039557" cy="2514600"/>
            <a:chOff x="2286000" y="3232150"/>
            <a:chExt cx="2039557" cy="2514600"/>
          </a:xfrm>
        </p:grpSpPr>
        <p:sp>
          <p:nvSpPr>
            <p:cNvPr id="69658" name="Line 21"/>
            <p:cNvSpPr>
              <a:spLocks noChangeShapeType="1"/>
            </p:cNvSpPr>
            <p:nvPr/>
          </p:nvSpPr>
          <p:spPr bwMode="auto">
            <a:xfrm flipV="1">
              <a:off x="2286000" y="3232150"/>
              <a:ext cx="228600" cy="2514600"/>
            </a:xfrm>
            <a:prstGeom prst="line">
              <a:avLst/>
            </a:prstGeom>
            <a:noFill/>
            <a:ln w="50800">
              <a:solidFill>
                <a:schemeClr val="accent2"/>
              </a:solidFill>
              <a:round/>
              <a:headEnd/>
              <a:tailEnd type="triangle" w="med" len="med"/>
            </a:ln>
            <a:extLst>
              <a:ext uri="{909E8E84-426E-40DD-AFC4-6F175D3DCCD1}">
                <a14:hiddenFill xmlns:a14="http://schemas.microsoft.com/office/drawing/2010/main">
                  <a:noFill/>
                </a14:hiddenFill>
              </a:ext>
            </a:extLst>
          </p:spPr>
          <p:txBody>
            <a:bodyPr/>
            <a:lstStyle/>
            <a:p>
              <a:endParaRPr lang="fr-FR"/>
            </a:p>
          </p:txBody>
        </p:sp>
        <p:sp>
          <p:nvSpPr>
            <p:cNvPr id="187414" name="Text Box 22"/>
            <p:cNvSpPr txBox="1">
              <a:spLocks noChangeArrowheads="1"/>
            </p:cNvSpPr>
            <p:nvPr/>
          </p:nvSpPr>
          <p:spPr bwMode="auto">
            <a:xfrm>
              <a:off x="2467356" y="3917950"/>
              <a:ext cx="1858201" cy="461665"/>
            </a:xfrm>
            <a:prstGeom prst="rect">
              <a:avLst/>
            </a:prstGeom>
            <a:solidFill>
              <a:schemeClr val="bg1">
                <a:lumMod val="85000"/>
                <a:alpha val="53000"/>
              </a:schemeClr>
            </a:solidFill>
            <a:ln w="19050">
              <a:solidFill>
                <a:schemeClr val="accent2"/>
              </a:solidFill>
              <a:miter lim="800000"/>
              <a:headEnd/>
              <a:tailEnd/>
            </a:ln>
            <a:effectLst/>
          </p:spPr>
          <p:txBody>
            <a:bodyPr wrap="none">
              <a:spAutoFit/>
            </a:bodyPr>
            <a:lstStyle/>
            <a:p>
              <a:pPr algn="ctr">
                <a:defRPr/>
              </a:pPr>
              <a:r>
                <a:rPr lang="en-US" sz="1200" b="1" dirty="0">
                  <a:effectLst>
                    <a:outerShdw blurRad="38100" dist="38100" dir="2700000" algn="tl">
                      <a:srgbClr val="C0C0C0"/>
                    </a:outerShdw>
                  </a:effectLst>
                  <a:cs typeface="+mn-cs"/>
                </a:rPr>
                <a:t>Pure C</a:t>
              </a:r>
              <a:r>
                <a:rPr lang="en-US" sz="1200" b="1" baseline="-20000" dirty="0">
                  <a:effectLst>
                    <a:outerShdw blurRad="38100" dist="38100" dir="2700000" algn="tl">
                      <a:srgbClr val="C0C0C0"/>
                    </a:outerShdw>
                  </a:effectLst>
                  <a:cs typeface="+mn-cs"/>
                </a:rPr>
                <a:t>5</a:t>
              </a:r>
              <a:r>
                <a:rPr lang="en-US" sz="1200" b="1" dirty="0">
                  <a:effectLst>
                    <a:outerShdw blurRad="38100" dist="38100" dir="2700000" algn="tl">
                      <a:srgbClr val="C0C0C0"/>
                    </a:outerShdw>
                  </a:effectLst>
                  <a:cs typeface="+mn-cs"/>
                </a:rPr>
                <a:t>F</a:t>
              </a:r>
              <a:r>
                <a:rPr lang="en-US" sz="1200" b="1" baseline="-20000" dirty="0">
                  <a:effectLst>
                    <a:outerShdw blurRad="38100" dist="38100" dir="2700000" algn="tl">
                      <a:srgbClr val="C0C0C0"/>
                    </a:outerShdw>
                  </a:effectLst>
                  <a:cs typeface="+mn-cs"/>
                </a:rPr>
                <a:t>12</a:t>
              </a:r>
              <a:r>
                <a:rPr lang="en-US" sz="1200" b="1" dirty="0">
                  <a:effectLst>
                    <a:outerShdw blurRad="38100" dist="38100" dir="2700000" algn="tl">
                      <a:srgbClr val="C0C0C0"/>
                    </a:outerShdw>
                  </a:effectLst>
                  <a:cs typeface="+mn-cs"/>
                </a:rPr>
                <a:t>@ -80C from</a:t>
              </a:r>
            </a:p>
            <a:p>
              <a:pPr algn="ctr">
                <a:defRPr/>
              </a:pPr>
              <a:r>
                <a:rPr lang="en-US" sz="1200" b="1" dirty="0">
                  <a:effectLst>
                    <a:outerShdw blurRad="38100" dist="38100" dir="2700000" algn="tl">
                      <a:srgbClr val="C0C0C0"/>
                    </a:outerShdw>
                  </a:effectLst>
                  <a:cs typeface="+mn-cs"/>
                </a:rPr>
                <a:t>bottom of tank</a:t>
              </a:r>
            </a:p>
          </p:txBody>
        </p:sp>
      </p:grpSp>
      <p:grpSp>
        <p:nvGrpSpPr>
          <p:cNvPr id="7" name="Group 24"/>
          <p:cNvGrpSpPr>
            <a:grpSpLocks/>
          </p:cNvGrpSpPr>
          <p:nvPr/>
        </p:nvGrpSpPr>
        <p:grpSpPr bwMode="auto">
          <a:xfrm>
            <a:off x="2514600" y="2698750"/>
            <a:ext cx="1752600" cy="533400"/>
            <a:chOff x="2514600" y="2698750"/>
            <a:chExt cx="1752600" cy="533400"/>
          </a:xfrm>
          <a:solidFill>
            <a:schemeClr val="bg1">
              <a:lumMod val="85000"/>
              <a:alpha val="77000"/>
            </a:schemeClr>
          </a:solidFill>
        </p:grpSpPr>
        <p:sp>
          <p:nvSpPr>
            <p:cNvPr id="69656" name="Line 20"/>
            <p:cNvSpPr>
              <a:spLocks noChangeShapeType="1"/>
            </p:cNvSpPr>
            <p:nvPr/>
          </p:nvSpPr>
          <p:spPr bwMode="auto">
            <a:xfrm>
              <a:off x="2514600" y="3232150"/>
              <a:ext cx="1752600" cy="0"/>
            </a:xfrm>
            <a:prstGeom prst="line">
              <a:avLst/>
            </a:prstGeom>
            <a:grpFill/>
            <a:ln w="50800">
              <a:solidFill>
                <a:srgbClr val="FF00FF"/>
              </a:solidFill>
              <a:prstDash val="dash"/>
              <a:round/>
              <a:headEnd/>
              <a:tailEnd type="triangle" w="med" len="med"/>
            </a:ln>
            <a:extLst/>
          </p:spPr>
          <p:txBody>
            <a:bodyPr/>
            <a:lstStyle/>
            <a:p>
              <a:endParaRPr lang="fr-FR"/>
            </a:p>
          </p:txBody>
        </p:sp>
        <p:sp>
          <p:nvSpPr>
            <p:cNvPr id="69657" name="Text Box 23"/>
            <p:cNvSpPr txBox="1">
              <a:spLocks noChangeArrowheads="1"/>
            </p:cNvSpPr>
            <p:nvPr/>
          </p:nvSpPr>
          <p:spPr bwMode="auto">
            <a:xfrm>
              <a:off x="2590800" y="2698750"/>
              <a:ext cx="1522413" cy="476250"/>
            </a:xfrm>
            <a:prstGeom prst="rect">
              <a:avLst/>
            </a:prstGeom>
            <a:grpFill/>
            <a:ln w="19050">
              <a:solidFill>
                <a:srgbClr val="FF00FF"/>
              </a:solidFill>
              <a:miter lim="800000"/>
              <a:headEnd/>
              <a:tailEnd/>
            </a:ln>
          </p:spPr>
          <p:txBody>
            <a:bodyPr wrap="none">
              <a:spAutoFit/>
            </a:bodyPr>
            <a:lstStyle>
              <a:lvl1pPr eaLnBrk="0" hangingPunct="0">
                <a:defRPr sz="2400">
                  <a:solidFill>
                    <a:schemeClr val="tx1"/>
                  </a:solidFill>
                  <a:latin typeface="Times New Roman" panose="02020603050405020304" pitchFamily="18" charset="0"/>
                  <a:cs typeface="Arial" panose="020B0604020202020204" pitchFamily="34" charset="0"/>
                </a:defRPr>
              </a:lvl1pPr>
              <a:lvl2pPr marL="742950" indent="-285750" eaLnBrk="0" hangingPunct="0">
                <a:defRPr sz="2400">
                  <a:solidFill>
                    <a:schemeClr val="tx1"/>
                  </a:solidFill>
                  <a:latin typeface="Times New Roman" panose="02020603050405020304" pitchFamily="18" charset="0"/>
                  <a:cs typeface="Arial" panose="020B0604020202020204" pitchFamily="34" charset="0"/>
                </a:defRPr>
              </a:lvl2pPr>
              <a:lvl3pPr marL="1143000" indent="-228600" eaLnBrk="0" hangingPunct="0">
                <a:defRPr sz="2400">
                  <a:solidFill>
                    <a:schemeClr val="tx1"/>
                  </a:solidFill>
                  <a:latin typeface="Times New Roman" panose="02020603050405020304" pitchFamily="18" charset="0"/>
                  <a:cs typeface="Arial" panose="020B0604020202020204" pitchFamily="34" charset="0"/>
                </a:defRPr>
              </a:lvl3pPr>
              <a:lvl4pPr marL="1600200" indent="-228600" eaLnBrk="0" hangingPunct="0">
                <a:defRPr sz="2400">
                  <a:solidFill>
                    <a:schemeClr val="tx1"/>
                  </a:solidFill>
                  <a:latin typeface="Times New Roman" panose="02020603050405020304" pitchFamily="18" charset="0"/>
                  <a:cs typeface="Arial" panose="020B0604020202020204" pitchFamily="34" charset="0"/>
                </a:defRPr>
              </a:lvl4pPr>
              <a:lvl5pPr marL="2057400" indent="-228600" eaLnBrk="0" hangingPunct="0">
                <a:defRPr sz="2400">
                  <a:solidFill>
                    <a:schemeClr val="tx1"/>
                  </a:solidFill>
                  <a:latin typeface="Times New Roman" panose="02020603050405020304" pitchFamily="18" charset="0"/>
                  <a:cs typeface="Arial" panose="020B0604020202020204" pitchFamily="34" charset="0"/>
                </a:defRPr>
              </a:lvl5pPr>
              <a:lvl6pPr marL="25146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6pPr>
              <a:lvl7pPr marL="29718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7pPr>
              <a:lvl8pPr marL="34290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8pPr>
              <a:lvl9pPr marL="3886200" indent="-228600" eaLnBrk="0" fontAlgn="base" hangingPunct="0">
                <a:spcBef>
                  <a:spcPct val="0"/>
                </a:spcBef>
                <a:spcAft>
                  <a:spcPct val="0"/>
                </a:spcAft>
                <a:defRPr sz="2400">
                  <a:solidFill>
                    <a:schemeClr val="tx1"/>
                  </a:solidFill>
                  <a:latin typeface="Times New Roman" panose="02020603050405020304" pitchFamily="18" charset="0"/>
                  <a:cs typeface="Arial" panose="020B0604020202020204" pitchFamily="34" charset="0"/>
                </a:defRPr>
              </a:lvl9pPr>
            </a:lstStyle>
            <a:p>
              <a:pPr eaLnBrk="1" hangingPunct="1"/>
              <a:r>
                <a:rPr lang="en-US" altLang="en-US" sz="1200" b="1">
                  <a:solidFill>
                    <a:srgbClr val="CC0000"/>
                  </a:solidFill>
                </a:rPr>
                <a:t>(</a:t>
              </a:r>
              <a:r>
                <a:rPr lang="en-US" altLang="en-US" sz="1200" b="1">
                  <a:solidFill>
                    <a:srgbClr val="FF33CC"/>
                  </a:solidFill>
                </a:rPr>
                <a:t>C) Electric heating </a:t>
              </a:r>
            </a:p>
            <a:p>
              <a:pPr eaLnBrk="1" hangingPunct="1"/>
              <a:r>
                <a:rPr lang="en-US" altLang="en-US" sz="1200" b="1">
                  <a:solidFill>
                    <a:srgbClr val="FF33CC"/>
                  </a:solidFill>
                </a:rPr>
                <a:t>of liquid C</a:t>
              </a:r>
              <a:r>
                <a:rPr lang="en-US" altLang="en-US" sz="1200" b="1" baseline="-20000">
                  <a:solidFill>
                    <a:srgbClr val="FF33CC"/>
                  </a:solidFill>
                </a:rPr>
                <a:t>5</a:t>
              </a:r>
              <a:r>
                <a:rPr lang="en-US" altLang="en-US" sz="1200" b="1">
                  <a:solidFill>
                    <a:srgbClr val="FF33CC"/>
                  </a:solidFill>
                </a:rPr>
                <a:t>F</a:t>
              </a:r>
              <a:r>
                <a:rPr lang="en-US" altLang="en-US" sz="1200" b="1" baseline="-20000">
                  <a:solidFill>
                    <a:srgbClr val="FF33CC"/>
                  </a:solidFill>
                </a:rPr>
                <a:t>12</a:t>
              </a:r>
            </a:p>
          </p:txBody>
        </p:sp>
      </p:grpSp>
      <p:sp>
        <p:nvSpPr>
          <p:cNvPr id="187420" name="Text Box 28"/>
          <p:cNvSpPr txBox="1">
            <a:spLocks noChangeArrowheads="1"/>
          </p:cNvSpPr>
          <p:nvPr/>
        </p:nvSpPr>
        <p:spPr bwMode="auto">
          <a:xfrm>
            <a:off x="1222668" y="62984"/>
            <a:ext cx="7159332" cy="369332"/>
          </a:xfrm>
          <a:prstGeom prst="rect">
            <a:avLst/>
          </a:prstGeom>
          <a:solidFill>
            <a:schemeClr val="bg1">
              <a:lumMod val="85000"/>
              <a:lumOff val="15000"/>
              <a:alpha val="55000"/>
            </a:schemeClr>
          </a:solidFill>
          <a:ln w="25400">
            <a:solidFill>
              <a:schemeClr val="tx1"/>
            </a:solidFill>
            <a:miter lim="800000"/>
            <a:headEnd/>
            <a:tailEnd/>
          </a:ln>
          <a:effectLst/>
        </p:spPr>
        <p:txBody>
          <a:bodyPr wrap="none">
            <a:spAutoFit/>
          </a:bodyPr>
          <a:lstStyle/>
          <a:p>
            <a:pPr>
              <a:defRPr/>
            </a:pPr>
            <a:r>
              <a:rPr lang="en-US" b="1" dirty="0">
                <a:effectLst>
                  <a:outerShdw blurRad="38100" dist="38100" dir="2700000" algn="tl">
                    <a:srgbClr val="C0C0C0"/>
                  </a:outerShdw>
                </a:effectLst>
                <a:cs typeface="+mn-cs"/>
              </a:rPr>
              <a:t>SLD CRID C</a:t>
            </a:r>
            <a:r>
              <a:rPr lang="en-US" b="1" baseline="-20000" dirty="0">
                <a:effectLst>
                  <a:outerShdw blurRad="38100" dist="38100" dir="2700000" algn="tl">
                    <a:srgbClr val="C0C0C0"/>
                  </a:outerShdw>
                </a:effectLst>
                <a:cs typeface="+mn-cs"/>
              </a:rPr>
              <a:t>5</a:t>
            </a:r>
            <a:r>
              <a:rPr lang="en-US" b="1" dirty="0">
                <a:effectLst>
                  <a:outerShdw blurRad="38100" dist="38100" dir="2700000" algn="tl">
                    <a:srgbClr val="C0C0C0"/>
                  </a:outerShdw>
                </a:effectLst>
                <a:cs typeface="+mn-cs"/>
              </a:rPr>
              <a:t>F</a:t>
            </a:r>
            <a:r>
              <a:rPr lang="en-US" b="1" baseline="-20000" dirty="0">
                <a:effectLst>
                  <a:outerShdw blurRad="38100" dist="38100" dir="2700000" algn="tl">
                    <a:srgbClr val="C0C0C0"/>
                  </a:outerShdw>
                </a:effectLst>
                <a:cs typeface="+mn-cs"/>
              </a:rPr>
              <a:t>12</a:t>
            </a:r>
            <a:r>
              <a:rPr lang="en-US" b="1" dirty="0">
                <a:effectLst>
                  <a:outerShdw blurRad="38100" dist="38100" dir="2700000" algn="tl">
                    <a:srgbClr val="C0C0C0"/>
                  </a:outerShdw>
                </a:effectLst>
                <a:cs typeface="+mn-cs"/>
              </a:rPr>
              <a:t> Thermodynamic circulation: Pressure-Enthalpy</a:t>
            </a:r>
          </a:p>
        </p:txBody>
      </p:sp>
      <p:grpSp>
        <p:nvGrpSpPr>
          <p:cNvPr id="8" name="Group 29"/>
          <p:cNvGrpSpPr>
            <a:grpSpLocks/>
          </p:cNvGrpSpPr>
          <p:nvPr/>
        </p:nvGrpSpPr>
        <p:grpSpPr bwMode="auto">
          <a:xfrm>
            <a:off x="0" y="3445123"/>
            <a:ext cx="1898650" cy="1938992"/>
            <a:chOff x="0" y="3276600"/>
            <a:chExt cx="1752600" cy="1938525"/>
          </a:xfrm>
          <a:solidFill>
            <a:schemeClr val="bg1">
              <a:lumMod val="85000"/>
              <a:alpha val="53000"/>
            </a:schemeClr>
          </a:solidFill>
        </p:grpSpPr>
        <p:sp>
          <p:nvSpPr>
            <p:cNvPr id="187411" name="Text Box 19"/>
            <p:cNvSpPr txBox="1">
              <a:spLocks noChangeArrowheads="1"/>
            </p:cNvSpPr>
            <p:nvPr/>
          </p:nvSpPr>
          <p:spPr bwMode="auto">
            <a:xfrm>
              <a:off x="0" y="3276600"/>
              <a:ext cx="1600200" cy="1938525"/>
            </a:xfrm>
            <a:prstGeom prst="rect">
              <a:avLst/>
            </a:prstGeom>
            <a:grpFill/>
            <a:ln w="9525">
              <a:noFill/>
              <a:miter lim="800000"/>
              <a:headEnd/>
              <a:tailEnd/>
            </a:ln>
            <a:effectLst/>
          </p:spPr>
          <p:txBody>
            <a:bodyPr>
              <a:spAutoFit/>
            </a:bodyPr>
            <a:lstStyle/>
            <a:p>
              <a:pPr>
                <a:defRPr/>
              </a:pPr>
              <a:r>
                <a:rPr lang="en-US" sz="1200" b="1" dirty="0">
                  <a:effectLst>
                    <a:outerShdw blurRad="38100" dist="38100" dir="2700000" algn="tl">
                      <a:srgbClr val="C0C0C0"/>
                    </a:outerShdw>
                  </a:effectLst>
                  <a:cs typeface="+mn-cs"/>
                </a:rPr>
                <a:t>1bar</a:t>
              </a:r>
              <a:r>
                <a:rPr lang="en-US" sz="1200" b="1" baseline="-20000" dirty="0">
                  <a:effectLst>
                    <a:outerShdw blurRad="38100" dist="38100" dir="2700000" algn="tl">
                      <a:srgbClr val="C0C0C0"/>
                    </a:outerShdw>
                  </a:effectLst>
                  <a:cs typeface="+mn-cs"/>
                </a:rPr>
                <a:t>abs</a:t>
              </a:r>
              <a:r>
                <a:rPr lang="en-US" sz="1200" b="1" dirty="0">
                  <a:effectLst>
                    <a:outerShdw blurRad="38100" dist="38100" dir="2700000" algn="tl">
                      <a:srgbClr val="C0C0C0"/>
                    </a:outerShdw>
                  </a:effectLst>
                  <a:cs typeface="+mn-cs"/>
                </a:rPr>
                <a:t> condenser </a:t>
              </a:r>
            </a:p>
            <a:p>
              <a:pPr>
                <a:defRPr/>
              </a:pPr>
              <a:r>
                <a:rPr lang="en-US" sz="1200" b="1" dirty="0">
                  <a:effectLst>
                    <a:outerShdw blurRad="38100" dist="38100" dir="2700000" algn="tl">
                      <a:srgbClr val="C0C0C0"/>
                    </a:outerShdw>
                  </a:effectLst>
                  <a:cs typeface="+mn-cs"/>
                </a:rPr>
                <a:t>Headspace (&amp; CRID </a:t>
              </a:r>
            </a:p>
            <a:p>
              <a:pPr>
                <a:defRPr/>
              </a:pPr>
              <a:r>
                <a:rPr lang="en-US" sz="1200" b="1" dirty="0">
                  <a:effectLst>
                    <a:outerShdw blurRad="38100" dist="38100" dir="2700000" algn="tl">
                      <a:srgbClr val="C0C0C0"/>
                    </a:outerShdw>
                  </a:effectLst>
                  <a:cs typeface="+mn-cs"/>
                </a:rPr>
                <a:t>radiator vessel)</a:t>
              </a:r>
            </a:p>
            <a:p>
              <a:pPr>
                <a:defRPr/>
              </a:pPr>
              <a:r>
                <a:rPr lang="en-US" sz="1200" b="1" dirty="0">
                  <a:effectLst>
                    <a:outerShdw blurRad="38100" dist="38100" dir="2700000" algn="tl">
                      <a:srgbClr val="C0C0C0"/>
                    </a:outerShdw>
                  </a:effectLst>
                  <a:cs typeface="+mn-cs"/>
                </a:rPr>
                <a:t>pressure maintained </a:t>
              </a:r>
            </a:p>
            <a:p>
              <a:pPr>
                <a:defRPr/>
              </a:pPr>
              <a:r>
                <a:rPr lang="en-US" sz="1200" b="1" dirty="0">
                  <a:effectLst>
                    <a:outerShdw blurRad="38100" dist="38100" dir="2700000" algn="tl">
                      <a:srgbClr val="C0C0C0"/>
                    </a:outerShdw>
                  </a:effectLst>
                  <a:cs typeface="+mn-cs"/>
                </a:rPr>
                <a:t>by N</a:t>
              </a:r>
              <a:r>
                <a:rPr lang="en-US" sz="1200" b="1" baseline="-20000" dirty="0">
                  <a:effectLst>
                    <a:outerShdw blurRad="38100" dist="38100" dir="2700000" algn="tl">
                      <a:srgbClr val="C0C0C0"/>
                    </a:outerShdw>
                  </a:effectLst>
                  <a:cs typeface="+mn-cs"/>
                </a:rPr>
                <a:t>2 </a:t>
              </a:r>
              <a:r>
                <a:rPr lang="en-US" sz="1200" b="1" dirty="0">
                  <a:effectLst>
                    <a:outerShdw blurRad="38100" dist="38100" dir="2700000" algn="tl">
                      <a:srgbClr val="C0C0C0"/>
                    </a:outerShdw>
                  </a:effectLst>
                  <a:cs typeface="+mn-cs"/>
                </a:rPr>
                <a:t>in return radiator gas &amp; condenser N</a:t>
              </a:r>
              <a:r>
                <a:rPr lang="en-US" sz="1200" b="1" baseline="-20000" dirty="0">
                  <a:effectLst>
                    <a:outerShdw blurRad="38100" dist="38100" dir="2700000" algn="tl">
                      <a:srgbClr val="C0C0C0"/>
                    </a:outerShdw>
                  </a:effectLst>
                  <a:cs typeface="+mn-cs"/>
                </a:rPr>
                <a:t>2</a:t>
              </a:r>
              <a:r>
                <a:rPr lang="en-US" sz="1200" b="1" dirty="0">
                  <a:effectLst>
                    <a:outerShdw blurRad="38100" dist="38100" dir="2700000" algn="tl">
                      <a:srgbClr val="C0C0C0"/>
                    </a:outerShdw>
                  </a:effectLst>
                  <a:cs typeface="+mn-cs"/>
                </a:rPr>
                <a:t> </a:t>
              </a:r>
            </a:p>
            <a:p>
              <a:pPr>
                <a:defRPr/>
              </a:pPr>
              <a:r>
                <a:rPr lang="en-US" sz="1200" b="1" dirty="0">
                  <a:effectLst>
                    <a:outerShdw blurRad="38100" dist="38100" dir="2700000" algn="tl">
                      <a:srgbClr val="C0C0C0"/>
                    </a:outerShdw>
                  </a:effectLst>
                  <a:cs typeface="+mn-cs"/>
                </a:rPr>
                <a:t>vent to atmosphere </a:t>
              </a:r>
            </a:p>
          </p:txBody>
        </p:sp>
        <p:sp>
          <p:nvSpPr>
            <p:cNvPr id="69655" name="Line 18"/>
            <p:cNvSpPr>
              <a:spLocks noChangeShapeType="1"/>
            </p:cNvSpPr>
            <p:nvPr/>
          </p:nvSpPr>
          <p:spPr bwMode="auto">
            <a:xfrm>
              <a:off x="1371600" y="3352800"/>
              <a:ext cx="381000" cy="0"/>
            </a:xfrm>
            <a:prstGeom prst="line">
              <a:avLst/>
            </a:prstGeom>
            <a:grpFill/>
            <a:ln w="50800">
              <a:solidFill>
                <a:schemeClr val="bg1"/>
              </a:solidFill>
              <a:round/>
              <a:headEnd/>
              <a:tailEnd type="triangle" w="med" len="med"/>
            </a:ln>
            <a:extLst/>
          </p:spPr>
          <p:txBody>
            <a:bodyPr/>
            <a:lstStyle/>
            <a:p>
              <a:endParaRPr lang="fr-FR"/>
            </a:p>
          </p:txBody>
        </p:sp>
      </p:grpSp>
      <p:sp>
        <p:nvSpPr>
          <p:cNvPr id="69644" name="Rectangle 2"/>
          <p:cNvSpPr>
            <a:spLocks noGrp="1" noChangeArrowheads="1"/>
          </p:cNvSpPr>
          <p:nvPr>
            <p:ph type="title"/>
          </p:nvPr>
        </p:nvSpPr>
        <p:spPr>
          <a:xfrm>
            <a:off x="2514600" y="1312801"/>
            <a:ext cx="5867400" cy="498598"/>
          </a:xfrm>
          <a:solidFill>
            <a:schemeClr val="bg1">
              <a:lumMod val="65000"/>
              <a:alpha val="86000"/>
            </a:schemeClr>
          </a:solidFill>
          <a:ln w="25400">
            <a:solidFill>
              <a:schemeClr val="tx1"/>
            </a:solidFill>
            <a:miter lim="800000"/>
            <a:headEnd/>
            <a:tailEnd/>
          </a:ln>
        </p:spPr>
        <p:txBody>
          <a:bodyPr/>
          <a:lstStyle/>
          <a:p>
            <a:pPr algn="ctr" eaLnBrk="1" hangingPunct="1"/>
            <a:r>
              <a:rPr lang="en-US" altLang="en-US" sz="3600" b="1" dirty="0">
                <a:latin typeface="Times New Roman" panose="02020603050405020304" pitchFamily="18" charset="0"/>
                <a:cs typeface="Times New Roman" panose="02020603050405020304" pitchFamily="18" charset="0"/>
              </a:rPr>
              <a:t>SLD CRID C</a:t>
            </a:r>
            <a:r>
              <a:rPr lang="en-US" altLang="en-US" sz="3600" b="1" baseline="-20000" dirty="0">
                <a:latin typeface="Times New Roman" panose="02020603050405020304" pitchFamily="18" charset="0"/>
                <a:cs typeface="Times New Roman" panose="02020603050405020304" pitchFamily="18" charset="0"/>
              </a:rPr>
              <a:t>5</a:t>
            </a:r>
            <a:r>
              <a:rPr lang="en-US" altLang="en-US" sz="3600" b="1" dirty="0">
                <a:latin typeface="Times New Roman" panose="02020603050405020304" pitchFamily="18" charset="0"/>
                <a:cs typeface="Times New Roman" panose="02020603050405020304" pitchFamily="18" charset="0"/>
              </a:rPr>
              <a:t>F</a:t>
            </a:r>
            <a:r>
              <a:rPr lang="en-US" altLang="en-US" sz="3600" b="1" baseline="-20000" dirty="0">
                <a:latin typeface="Times New Roman" panose="02020603050405020304" pitchFamily="18" charset="0"/>
                <a:cs typeface="Times New Roman" panose="02020603050405020304" pitchFamily="18" charset="0"/>
              </a:rPr>
              <a:t>12</a:t>
            </a:r>
            <a:r>
              <a:rPr lang="en-US" altLang="en-US" sz="3600" b="1" dirty="0">
                <a:latin typeface="Times New Roman" panose="02020603050405020304" pitchFamily="18" charset="0"/>
                <a:cs typeface="Times New Roman" panose="02020603050405020304" pitchFamily="18" charset="0"/>
              </a:rPr>
              <a:t> circulation</a:t>
            </a:r>
          </a:p>
        </p:txBody>
      </p:sp>
      <p:grpSp>
        <p:nvGrpSpPr>
          <p:cNvPr id="9" name="Group 34"/>
          <p:cNvGrpSpPr>
            <a:grpSpLocks/>
          </p:cNvGrpSpPr>
          <p:nvPr/>
        </p:nvGrpSpPr>
        <p:grpSpPr bwMode="auto">
          <a:xfrm>
            <a:off x="457200" y="2438400"/>
            <a:ext cx="2368550" cy="957263"/>
            <a:chOff x="457200" y="2438400"/>
            <a:chExt cx="2368904" cy="957981"/>
          </a:xfrm>
        </p:grpSpPr>
        <p:sp>
          <p:nvSpPr>
            <p:cNvPr id="31" name="Oval 30"/>
            <p:cNvSpPr/>
            <p:nvPr/>
          </p:nvSpPr>
          <p:spPr>
            <a:xfrm>
              <a:off x="2286273" y="3124714"/>
              <a:ext cx="539831" cy="271667"/>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fr-FR"/>
            </a:p>
          </p:txBody>
        </p:sp>
        <p:sp>
          <p:nvSpPr>
            <p:cNvPr id="32" name="TextBox 31"/>
            <p:cNvSpPr txBox="1"/>
            <p:nvPr/>
          </p:nvSpPr>
          <p:spPr>
            <a:xfrm>
              <a:off x="457200" y="2438400"/>
              <a:ext cx="1371805" cy="924023"/>
            </a:xfrm>
            <a:prstGeom prst="rect">
              <a:avLst/>
            </a:prstGeom>
            <a:solidFill>
              <a:schemeClr val="bg1">
                <a:lumMod val="85000"/>
                <a:alpha val="53000"/>
              </a:schemeClr>
            </a:solidFill>
            <a:ln w="25400">
              <a:solidFill>
                <a:schemeClr val="accent1">
                  <a:shade val="50000"/>
                </a:schemeClr>
              </a:solidFill>
            </a:ln>
          </p:spPr>
          <p:txBody>
            <a:bodyPr>
              <a:spAutoFit/>
            </a:bodyPr>
            <a:lstStyle/>
            <a:p>
              <a:pPr algn="ctr">
                <a:defRPr/>
              </a:pPr>
              <a:r>
                <a:rPr lang="en-GB" sz="1800" b="1" dirty="0" err="1">
                  <a:latin typeface="Symbol" pitchFamily="18" charset="2"/>
                  <a:cs typeface="Arial" charset="0"/>
                </a:rPr>
                <a:t>r</a:t>
              </a:r>
              <a:r>
                <a:rPr lang="en-GB" sz="1800" b="1" dirty="0" err="1">
                  <a:cs typeface="Arial" charset="0"/>
                </a:rPr>
                <a:t>gh</a:t>
              </a:r>
              <a:r>
                <a:rPr lang="en-GB" sz="1800" b="1" dirty="0">
                  <a:cs typeface="Arial" charset="0"/>
                </a:rPr>
                <a:t> of 1.5m C</a:t>
              </a:r>
              <a:r>
                <a:rPr lang="en-GB" sz="1800" b="1" baseline="-25000" dirty="0">
                  <a:cs typeface="Arial" charset="0"/>
                </a:rPr>
                <a:t>5</a:t>
              </a:r>
              <a:r>
                <a:rPr lang="en-GB" sz="1800" b="1" dirty="0">
                  <a:cs typeface="Arial" charset="0"/>
                </a:rPr>
                <a:t>F</a:t>
              </a:r>
              <a:r>
                <a:rPr lang="en-GB" sz="1800" b="1" baseline="-25000" dirty="0">
                  <a:cs typeface="Arial" charset="0"/>
                </a:rPr>
                <a:t>12 </a:t>
              </a:r>
              <a:r>
                <a:rPr lang="en-GB" sz="1800" b="1" dirty="0">
                  <a:solidFill>
                    <a:schemeClr val="bg1"/>
                  </a:solidFill>
                  <a:cs typeface="Arial" charset="0"/>
                </a:rPr>
                <a:t>!</a:t>
              </a:r>
              <a:endParaRPr lang="fr-FR" sz="1800" b="1" baseline="-25000" dirty="0">
                <a:solidFill>
                  <a:schemeClr val="bg1"/>
                </a:solidFill>
                <a:cs typeface="Arial" charset="0"/>
              </a:endParaRPr>
            </a:p>
          </p:txBody>
        </p:sp>
        <p:cxnSp>
          <p:nvCxnSpPr>
            <p:cNvPr id="34" name="Straight Connector 33"/>
            <p:cNvCxnSpPr>
              <a:endCxn id="31" idx="1"/>
            </p:cNvCxnSpPr>
            <p:nvPr/>
          </p:nvCxnSpPr>
          <p:spPr>
            <a:xfrm>
              <a:off x="1829005" y="2895943"/>
              <a:ext cx="536655" cy="268489"/>
            </a:xfrm>
            <a:prstGeom prst="line">
              <a:avLst/>
            </a:prstGeom>
            <a:ln w="38100"/>
          </p:spPr>
          <p:style>
            <a:lnRef idx="1">
              <a:schemeClr val="accent1"/>
            </a:lnRef>
            <a:fillRef idx="0">
              <a:schemeClr val="accent1"/>
            </a:fillRef>
            <a:effectRef idx="0">
              <a:schemeClr val="accent1"/>
            </a:effectRef>
            <a:fontRef idx="minor">
              <a:schemeClr val="tx1"/>
            </a:fontRef>
          </p:style>
        </p:cxnSp>
      </p:grpSp>
      <p:grpSp>
        <p:nvGrpSpPr>
          <p:cNvPr id="10" name="Group 41"/>
          <p:cNvGrpSpPr>
            <a:grpSpLocks/>
          </p:cNvGrpSpPr>
          <p:nvPr/>
        </p:nvGrpSpPr>
        <p:grpSpPr bwMode="auto">
          <a:xfrm>
            <a:off x="3200400" y="533400"/>
            <a:ext cx="5029200" cy="3465513"/>
            <a:chOff x="3200400" y="533400"/>
            <a:chExt cx="5029200" cy="3465731"/>
          </a:xfrm>
        </p:grpSpPr>
        <p:sp>
          <p:nvSpPr>
            <p:cNvPr id="36" name="TextBox 35"/>
            <p:cNvSpPr txBox="1"/>
            <p:nvPr/>
          </p:nvSpPr>
          <p:spPr bwMode="auto">
            <a:xfrm>
              <a:off x="6858000" y="2819544"/>
              <a:ext cx="1371600" cy="369911"/>
            </a:xfrm>
            <a:prstGeom prst="rect">
              <a:avLst/>
            </a:prstGeom>
            <a:solidFill>
              <a:schemeClr val="bg1">
                <a:lumMod val="85000"/>
                <a:alpha val="77000"/>
              </a:schemeClr>
            </a:solidFill>
            <a:ln w="25400">
              <a:solidFill>
                <a:schemeClr val="accent1">
                  <a:shade val="50000"/>
                </a:schemeClr>
              </a:solidFill>
            </a:ln>
          </p:spPr>
          <p:txBody>
            <a:bodyPr>
              <a:spAutoFit/>
            </a:bodyPr>
            <a:lstStyle/>
            <a:p>
              <a:pPr algn="ctr">
                <a:defRPr/>
              </a:pPr>
              <a:r>
                <a:rPr lang="en-GB" sz="1800" b="1" dirty="0">
                  <a:solidFill>
                    <a:srgbClr val="FF0000"/>
                  </a:solidFill>
                  <a:cs typeface="Times New Roman" pitchFamily="18" charset="0"/>
                </a:rPr>
                <a:t>Vapour</a:t>
              </a:r>
              <a:endParaRPr lang="fr-FR" sz="1800" b="1" baseline="-25000" dirty="0">
                <a:solidFill>
                  <a:srgbClr val="FF0000"/>
                </a:solidFill>
                <a:cs typeface="Times New Roman" pitchFamily="18" charset="0"/>
              </a:endParaRPr>
            </a:p>
          </p:txBody>
        </p:sp>
        <p:sp>
          <p:nvSpPr>
            <p:cNvPr id="38" name="TextBox 37"/>
            <p:cNvSpPr txBox="1"/>
            <p:nvPr/>
          </p:nvSpPr>
          <p:spPr bwMode="auto">
            <a:xfrm>
              <a:off x="3200400" y="2209905"/>
              <a:ext cx="1371600" cy="369911"/>
            </a:xfrm>
            <a:prstGeom prst="rect">
              <a:avLst/>
            </a:prstGeom>
            <a:solidFill>
              <a:schemeClr val="bg1">
                <a:lumMod val="85000"/>
                <a:alpha val="77000"/>
              </a:schemeClr>
            </a:solidFill>
            <a:ln w="25400">
              <a:solidFill>
                <a:schemeClr val="accent1">
                  <a:shade val="50000"/>
                </a:schemeClr>
              </a:solidFill>
            </a:ln>
          </p:spPr>
          <p:txBody>
            <a:bodyPr>
              <a:spAutoFit/>
            </a:bodyPr>
            <a:lstStyle/>
            <a:p>
              <a:pPr algn="ctr">
                <a:defRPr/>
              </a:pPr>
              <a:r>
                <a:rPr lang="en-GB" sz="1800" b="1" dirty="0">
                  <a:solidFill>
                    <a:srgbClr val="1B105E"/>
                  </a:solidFill>
                  <a:cs typeface="Times New Roman" pitchFamily="18" charset="0"/>
                </a:rPr>
                <a:t>Liquid</a:t>
              </a:r>
              <a:endParaRPr lang="fr-FR" sz="1800" b="1" baseline="-25000" dirty="0">
                <a:solidFill>
                  <a:srgbClr val="1B105E"/>
                </a:solidFill>
                <a:cs typeface="Times New Roman" pitchFamily="18" charset="0"/>
              </a:endParaRPr>
            </a:p>
          </p:txBody>
        </p:sp>
        <p:sp>
          <p:nvSpPr>
            <p:cNvPr id="39" name="TextBox 38"/>
            <p:cNvSpPr txBox="1"/>
            <p:nvPr/>
          </p:nvSpPr>
          <p:spPr bwMode="auto">
            <a:xfrm>
              <a:off x="4191000" y="3352977"/>
              <a:ext cx="1371600" cy="646154"/>
            </a:xfrm>
            <a:prstGeom prst="rect">
              <a:avLst/>
            </a:prstGeom>
            <a:solidFill>
              <a:schemeClr val="bg1">
                <a:lumMod val="85000"/>
                <a:alpha val="53000"/>
              </a:schemeClr>
            </a:solidFill>
            <a:ln w="25400">
              <a:solidFill>
                <a:schemeClr val="accent1">
                  <a:shade val="50000"/>
                </a:schemeClr>
              </a:solidFill>
            </a:ln>
          </p:spPr>
          <p:txBody>
            <a:bodyPr>
              <a:spAutoFit/>
            </a:bodyPr>
            <a:lstStyle/>
            <a:p>
              <a:pPr algn="ctr">
                <a:defRPr/>
              </a:pPr>
              <a:r>
                <a:rPr lang="en-GB" sz="1800" b="1" dirty="0">
                  <a:solidFill>
                    <a:srgbClr val="1B105E"/>
                  </a:solidFill>
                  <a:cs typeface="Times New Roman" pitchFamily="18" charset="0"/>
                </a:rPr>
                <a:t>Chan</a:t>
              </a:r>
              <a:r>
                <a:rPr lang="en-GB" sz="1800" b="1" dirty="0">
                  <a:solidFill>
                    <a:srgbClr val="FF0000"/>
                  </a:solidFill>
                  <a:cs typeface="Times New Roman" pitchFamily="18" charset="0"/>
                </a:rPr>
                <a:t>ging</a:t>
              </a:r>
              <a:r>
                <a:rPr lang="en-GB" sz="1800" b="1" dirty="0">
                  <a:solidFill>
                    <a:schemeClr val="bg1"/>
                  </a:solidFill>
                  <a:cs typeface="Times New Roman" pitchFamily="18" charset="0"/>
                </a:rPr>
                <a:t> </a:t>
              </a:r>
              <a:r>
                <a:rPr lang="en-GB" sz="1800" b="1" dirty="0">
                  <a:solidFill>
                    <a:srgbClr val="1B105E"/>
                  </a:solidFill>
                  <a:cs typeface="Times New Roman" pitchFamily="18" charset="0"/>
                </a:rPr>
                <a:t>Pha</a:t>
              </a:r>
              <a:r>
                <a:rPr lang="en-GB" sz="1800" b="1" dirty="0">
                  <a:solidFill>
                    <a:srgbClr val="FF0000"/>
                  </a:solidFill>
                  <a:cs typeface="Times New Roman" pitchFamily="18" charset="0"/>
                </a:rPr>
                <a:t>se</a:t>
              </a:r>
              <a:endParaRPr lang="fr-FR" sz="1800" b="1" baseline="-25000" dirty="0">
                <a:solidFill>
                  <a:srgbClr val="FF0000"/>
                </a:solidFill>
                <a:cs typeface="Times New Roman" pitchFamily="18" charset="0"/>
              </a:endParaRPr>
            </a:p>
          </p:txBody>
        </p:sp>
        <p:cxnSp>
          <p:nvCxnSpPr>
            <p:cNvPr id="41" name="Straight Connector 40"/>
            <p:cNvCxnSpPr/>
            <p:nvPr/>
          </p:nvCxnSpPr>
          <p:spPr>
            <a:xfrm rot="5400000">
              <a:off x="6820653" y="1180347"/>
              <a:ext cx="1295481" cy="1588"/>
            </a:xfrm>
            <a:prstGeom prst="line">
              <a:avLst/>
            </a:prstGeom>
            <a:ln w="38100"/>
          </p:spPr>
          <p:style>
            <a:lnRef idx="1">
              <a:schemeClr val="accent1"/>
            </a:lnRef>
            <a:fillRef idx="0">
              <a:schemeClr val="accent1"/>
            </a:fillRef>
            <a:effectRef idx="0">
              <a:schemeClr val="accent1"/>
            </a:effectRef>
            <a:fontRef idx="minor">
              <a:schemeClr val="tx1"/>
            </a:fontRef>
          </p:style>
        </p:cxnSp>
      </p:grpSp>
      <p:sp>
        <p:nvSpPr>
          <p:cNvPr id="11" name="Slide Number Placeholder 10">
            <a:extLst>
              <a:ext uri="{FF2B5EF4-FFF2-40B4-BE49-F238E27FC236}">
                <a16:creationId xmlns:a16="http://schemas.microsoft.com/office/drawing/2014/main" id="{5D8CDBEB-EF2B-4043-B9D2-A79C3DB5A24F}"/>
              </a:ext>
            </a:extLst>
          </p:cNvPr>
          <p:cNvSpPr>
            <a:spLocks noGrp="1"/>
          </p:cNvSpPr>
          <p:nvPr>
            <p:ph type="sldNum" sz="quarter" idx="12"/>
          </p:nvPr>
        </p:nvSpPr>
        <p:spPr/>
        <p:txBody>
          <a:bodyPr/>
          <a:lstStyle/>
          <a:p>
            <a:pPr>
              <a:defRPr/>
            </a:pPr>
            <a:fld id="{75DEEA70-F2A5-4F11-9D2F-52A27AAB522D}" type="slidenum">
              <a:rPr lang="en-GB" smtClean="0"/>
              <a:pPr>
                <a:defRPr/>
              </a:pPr>
              <a:t>37</a:t>
            </a:fld>
            <a:endParaRPr lang="en-GB"/>
          </a:p>
        </p:txBody>
      </p:sp>
      <p:sp>
        <p:nvSpPr>
          <p:cNvPr id="37" name="CustomShape 2">
            <a:extLst>
              <a:ext uri="{FF2B5EF4-FFF2-40B4-BE49-F238E27FC236}">
                <a16:creationId xmlns:a16="http://schemas.microsoft.com/office/drawing/2014/main" id="{0CDDFA39-B4FE-475C-8F6B-997C4348CD38}"/>
              </a:ext>
            </a:extLst>
          </p:cNvPr>
          <p:cNvSpPr txBox="1">
            <a:spLocks/>
          </p:cNvSpPr>
          <p:nvPr/>
        </p:nvSpPr>
        <p:spPr>
          <a:xfrm>
            <a:off x="2114065" y="6473688"/>
            <a:ext cx="5415740" cy="306323"/>
          </a:xfrm>
          <a:prstGeom prst="rect">
            <a:avLst/>
          </a:prstGeom>
        </p:spPr>
        <p:style>
          <a:lnRef idx="0">
            <a:scrgbClr r="0" g="0" b="0"/>
          </a:lnRef>
          <a:fillRef idx="0">
            <a:scrgbClr r="0" g="0" b="0"/>
          </a:fillRef>
          <a:effectRef idx="0">
            <a:scrgbClr r="0" g="0" b="0"/>
          </a:effectRef>
          <a:fontRef idx="minor"/>
        </p:style>
        <p:txBody>
          <a:bodyPr wrap="square" lIns="90000" tIns="45000" rIns="90000" bIns="4500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t>DRD4 Collaboration Meeting, WG-2: CERN Oct 21-25 2024</a:t>
            </a:r>
          </a:p>
        </p:txBody>
      </p:sp>
    </p:spTree>
    <p:custDataLst>
      <p:tags r:id="rId1"/>
    </p:custDataLst>
    <p:extLst>
      <p:ext uri="{BB962C8B-B14F-4D97-AF65-F5344CB8AC3E}">
        <p14:creationId xmlns:p14="http://schemas.microsoft.com/office/powerpoint/2010/main" val="1575455851"/>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 presetClass="entr" presetSubtype="1" fill="hold" nodeType="clickEffect">
                                  <p:stCondLst>
                                    <p:cond delay="0"/>
                                  </p:stCondLst>
                                  <p:childTnLst>
                                    <p:set>
                                      <p:cBhvr>
                                        <p:cTn id="6" dur="1" fill="hold">
                                          <p:stCondLst>
                                            <p:cond delay="0"/>
                                          </p:stCondLst>
                                        </p:cTn>
                                        <p:tgtEl>
                                          <p:spTgt spid="10"/>
                                        </p:tgtEl>
                                        <p:attrNameLst>
                                          <p:attrName>style.visibility</p:attrName>
                                        </p:attrNameLst>
                                      </p:cBhvr>
                                      <p:to>
                                        <p:strVal val="visible"/>
                                      </p:to>
                                    </p:set>
                                    <p:anim calcmode="lin" valueType="num">
                                      <p:cBhvr additive="base">
                                        <p:cTn id="7" dur="500" fill="hold"/>
                                        <p:tgtEl>
                                          <p:spTgt spid="10"/>
                                        </p:tgtEl>
                                        <p:attrNameLst>
                                          <p:attrName>ppt_x</p:attrName>
                                        </p:attrNameLst>
                                      </p:cBhvr>
                                      <p:tavLst>
                                        <p:tav tm="0">
                                          <p:val>
                                            <p:strVal val="#ppt_x"/>
                                          </p:val>
                                        </p:tav>
                                        <p:tav tm="100000">
                                          <p:val>
                                            <p:strVal val="#ppt_x"/>
                                          </p:val>
                                        </p:tav>
                                      </p:tavLst>
                                    </p:anim>
                                    <p:anim calcmode="lin" valueType="num">
                                      <p:cBhvr additive="base">
                                        <p:cTn id="8" dur="500" fill="hold"/>
                                        <p:tgtEl>
                                          <p:spTgt spid="10"/>
                                        </p:tgtEl>
                                        <p:attrNameLst>
                                          <p:attrName>ppt_y</p:attrName>
                                        </p:attrNameLst>
                                      </p:cBhvr>
                                      <p:tavLst>
                                        <p:tav tm="0">
                                          <p:val>
                                            <p:strVal val="0-#ppt_h/2"/>
                                          </p:val>
                                        </p:tav>
                                        <p:tav tm="100000">
                                          <p:val>
                                            <p:strVal val="#ppt_y"/>
                                          </p:val>
                                        </p:tav>
                                      </p:tavLst>
                                    </p:anim>
                                  </p:childTnLst>
                                </p:cTn>
                              </p:par>
                            </p:childTnLst>
                          </p:cTn>
                        </p:par>
                      </p:childTnLst>
                    </p:cTn>
                  </p:par>
                  <p:par>
                    <p:cTn id="9" fill="hold" nodeType="clickPar">
                      <p:stCondLst>
                        <p:cond delay="indefinite"/>
                      </p:stCondLst>
                      <p:childTnLst>
                        <p:par>
                          <p:cTn id="10" fill="hold" nodeType="withGroup">
                            <p:stCondLst>
                              <p:cond delay="0"/>
                            </p:stCondLst>
                            <p:childTnLst>
                              <p:par>
                                <p:cTn id="11" presetID="9" presetClass="entr" presetSubtype="0" fill="hold" nodeType="clickEffect">
                                  <p:stCondLst>
                                    <p:cond delay="0"/>
                                  </p:stCondLst>
                                  <p:childTnLst>
                                    <p:set>
                                      <p:cBhvr>
                                        <p:cTn id="12" dur="1" fill="hold">
                                          <p:stCondLst>
                                            <p:cond delay="0"/>
                                          </p:stCondLst>
                                        </p:cTn>
                                        <p:tgtEl>
                                          <p:spTgt spid="6"/>
                                        </p:tgtEl>
                                        <p:attrNameLst>
                                          <p:attrName>style.visibility</p:attrName>
                                        </p:attrNameLst>
                                      </p:cBhvr>
                                      <p:to>
                                        <p:strVal val="visible"/>
                                      </p:to>
                                    </p:set>
                                    <p:animEffect transition="in" filter="dissolve">
                                      <p:cBhvr>
                                        <p:cTn id="13" dur="500"/>
                                        <p:tgtEl>
                                          <p:spTgt spid="6"/>
                                        </p:tgtEl>
                                      </p:cBhvr>
                                    </p:animEffect>
                                  </p:childTnLst>
                                </p:cTn>
                              </p:par>
                            </p:childTnLst>
                          </p:cTn>
                        </p:par>
                        <p:par>
                          <p:cTn id="14" fill="hold" nodeType="afterGroup">
                            <p:stCondLst>
                              <p:cond delay="500"/>
                            </p:stCondLst>
                            <p:childTnLst>
                              <p:par>
                                <p:cTn id="15" presetID="9" presetClass="entr" presetSubtype="0" fill="hold" nodeType="after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dissolve">
                                      <p:cBhvr>
                                        <p:cTn id="17" dur="1000"/>
                                        <p:tgtEl>
                                          <p:spTgt spid="7"/>
                                        </p:tgtEl>
                                      </p:cBhvr>
                                    </p:animEffect>
                                  </p:childTnLst>
                                </p:cTn>
                              </p:par>
                            </p:childTnLst>
                          </p:cTn>
                        </p:par>
                        <p:par>
                          <p:cTn id="18" fill="hold" nodeType="afterGroup">
                            <p:stCondLst>
                              <p:cond delay="1500"/>
                            </p:stCondLst>
                            <p:childTnLst>
                              <p:par>
                                <p:cTn id="19" presetID="9" presetClass="entr" presetSubtype="0" fill="hold" nodeType="afterEffect">
                                  <p:stCondLst>
                                    <p:cond delay="0"/>
                                  </p:stCondLst>
                                  <p:childTnLst>
                                    <p:set>
                                      <p:cBhvr>
                                        <p:cTn id="20" dur="1" fill="hold">
                                          <p:stCondLst>
                                            <p:cond delay="0"/>
                                          </p:stCondLst>
                                        </p:cTn>
                                        <p:tgtEl>
                                          <p:spTgt spid="2"/>
                                        </p:tgtEl>
                                        <p:attrNameLst>
                                          <p:attrName>style.visibility</p:attrName>
                                        </p:attrNameLst>
                                      </p:cBhvr>
                                      <p:to>
                                        <p:strVal val="visible"/>
                                      </p:to>
                                    </p:set>
                                    <p:animEffect transition="in" filter="dissolve">
                                      <p:cBhvr>
                                        <p:cTn id="21" dur="1000"/>
                                        <p:tgtEl>
                                          <p:spTgt spid="2"/>
                                        </p:tgtEl>
                                      </p:cBhvr>
                                    </p:animEffect>
                                  </p:childTnLst>
                                </p:cTn>
                              </p:par>
                            </p:childTnLst>
                          </p:cTn>
                        </p:par>
                        <p:par>
                          <p:cTn id="22" fill="hold" nodeType="afterGroup">
                            <p:stCondLst>
                              <p:cond delay="2500"/>
                            </p:stCondLst>
                            <p:childTnLst>
                              <p:par>
                                <p:cTn id="23" presetID="9" presetClass="entr" presetSubtype="0" fill="hold" nodeType="afterEffect">
                                  <p:stCondLst>
                                    <p:cond delay="0"/>
                                  </p:stCondLst>
                                  <p:childTnLst>
                                    <p:set>
                                      <p:cBhvr>
                                        <p:cTn id="24" dur="1" fill="hold">
                                          <p:stCondLst>
                                            <p:cond delay="0"/>
                                          </p:stCondLst>
                                        </p:cTn>
                                        <p:tgtEl>
                                          <p:spTgt spid="4"/>
                                        </p:tgtEl>
                                        <p:attrNameLst>
                                          <p:attrName>style.visibility</p:attrName>
                                        </p:attrNameLst>
                                      </p:cBhvr>
                                      <p:to>
                                        <p:strVal val="visible"/>
                                      </p:to>
                                    </p:set>
                                    <p:animEffect transition="in" filter="dissolve">
                                      <p:cBhvr>
                                        <p:cTn id="25" dur="1000"/>
                                        <p:tgtEl>
                                          <p:spTgt spid="4"/>
                                        </p:tgtEl>
                                      </p:cBhvr>
                                    </p:animEffect>
                                  </p:childTnLst>
                                </p:cTn>
                              </p:par>
                            </p:childTnLst>
                          </p:cTn>
                        </p:par>
                        <p:par>
                          <p:cTn id="26" fill="hold" nodeType="afterGroup">
                            <p:stCondLst>
                              <p:cond delay="3500"/>
                            </p:stCondLst>
                            <p:childTnLst>
                              <p:par>
                                <p:cTn id="27" presetID="9" presetClass="entr" presetSubtype="0" fill="hold" nodeType="afterEffect">
                                  <p:stCondLst>
                                    <p:cond delay="0"/>
                                  </p:stCondLst>
                                  <p:childTnLst>
                                    <p:set>
                                      <p:cBhvr>
                                        <p:cTn id="28" dur="1" fill="hold">
                                          <p:stCondLst>
                                            <p:cond delay="0"/>
                                          </p:stCondLst>
                                        </p:cTn>
                                        <p:tgtEl>
                                          <p:spTgt spid="5"/>
                                        </p:tgtEl>
                                        <p:attrNameLst>
                                          <p:attrName>style.visibility</p:attrName>
                                        </p:attrNameLst>
                                      </p:cBhvr>
                                      <p:to>
                                        <p:strVal val="visible"/>
                                      </p:to>
                                    </p:set>
                                    <p:animEffect transition="in" filter="dissolve">
                                      <p:cBhvr>
                                        <p:cTn id="29" dur="1000"/>
                                        <p:tgtEl>
                                          <p:spTgt spid="5"/>
                                        </p:tgtEl>
                                      </p:cBhvr>
                                    </p:animEffect>
                                  </p:childTnLst>
                                </p:cTn>
                              </p:par>
                            </p:childTnLst>
                          </p:cTn>
                        </p:par>
                        <p:par>
                          <p:cTn id="30" fill="hold" nodeType="afterGroup">
                            <p:stCondLst>
                              <p:cond delay="4500"/>
                            </p:stCondLst>
                            <p:childTnLst>
                              <p:par>
                                <p:cTn id="31" presetID="9" presetClass="entr" presetSubtype="0" fill="hold" nodeType="afterEffect">
                                  <p:stCondLst>
                                    <p:cond delay="0"/>
                                  </p:stCondLst>
                                  <p:childTnLst>
                                    <p:set>
                                      <p:cBhvr>
                                        <p:cTn id="32" dur="1" fill="hold">
                                          <p:stCondLst>
                                            <p:cond delay="0"/>
                                          </p:stCondLst>
                                        </p:cTn>
                                        <p:tgtEl>
                                          <p:spTgt spid="3"/>
                                        </p:tgtEl>
                                        <p:attrNameLst>
                                          <p:attrName>style.visibility</p:attrName>
                                        </p:attrNameLst>
                                      </p:cBhvr>
                                      <p:to>
                                        <p:strVal val="visible"/>
                                      </p:to>
                                    </p:set>
                                    <p:animEffect transition="in" filter="dissolve">
                                      <p:cBhvr>
                                        <p:cTn id="33" dur="1000"/>
                                        <p:tgtEl>
                                          <p:spTgt spid="3"/>
                                        </p:tgtEl>
                                      </p:cBhvr>
                                    </p:animEffect>
                                  </p:childTnLst>
                                </p:cTn>
                              </p:par>
                            </p:childTnLst>
                          </p:cTn>
                        </p:par>
                      </p:childTnLst>
                    </p:cTn>
                  </p:par>
                  <p:par>
                    <p:cTn id="34" fill="hold" nodeType="clickPar">
                      <p:stCondLst>
                        <p:cond delay="indefinite"/>
                      </p:stCondLst>
                      <p:childTnLst>
                        <p:par>
                          <p:cTn id="35" fill="hold" nodeType="withGroup">
                            <p:stCondLst>
                              <p:cond delay="0"/>
                            </p:stCondLst>
                            <p:childTnLst>
                              <p:par>
                                <p:cTn id="36" presetID="2" presetClass="entr" presetSubtype="4" fill="hold" nodeType="clickEffect">
                                  <p:stCondLst>
                                    <p:cond delay="0"/>
                                  </p:stCondLst>
                                  <p:childTnLst>
                                    <p:set>
                                      <p:cBhvr>
                                        <p:cTn id="37" dur="1" fill="hold">
                                          <p:stCondLst>
                                            <p:cond delay="0"/>
                                          </p:stCondLst>
                                        </p:cTn>
                                        <p:tgtEl>
                                          <p:spTgt spid="8"/>
                                        </p:tgtEl>
                                        <p:attrNameLst>
                                          <p:attrName>style.visibility</p:attrName>
                                        </p:attrNameLst>
                                      </p:cBhvr>
                                      <p:to>
                                        <p:strVal val="visible"/>
                                      </p:to>
                                    </p:set>
                                    <p:anim calcmode="lin" valueType="num">
                                      <p:cBhvr additive="base">
                                        <p:cTn id="38" dur="1000" fill="hold"/>
                                        <p:tgtEl>
                                          <p:spTgt spid="8"/>
                                        </p:tgtEl>
                                        <p:attrNameLst>
                                          <p:attrName>ppt_x</p:attrName>
                                        </p:attrNameLst>
                                      </p:cBhvr>
                                      <p:tavLst>
                                        <p:tav tm="0">
                                          <p:val>
                                            <p:strVal val="#ppt_x"/>
                                          </p:val>
                                        </p:tav>
                                        <p:tav tm="100000">
                                          <p:val>
                                            <p:strVal val="#ppt_x"/>
                                          </p:val>
                                        </p:tav>
                                      </p:tavLst>
                                    </p:anim>
                                    <p:anim calcmode="lin" valueType="num">
                                      <p:cBhvr additive="base">
                                        <p:cTn id="39" dur="10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40" fill="hold" nodeType="clickPar">
                      <p:stCondLst>
                        <p:cond delay="indefinite"/>
                      </p:stCondLst>
                      <p:childTnLst>
                        <p:par>
                          <p:cTn id="41" fill="hold" nodeType="withGroup">
                            <p:stCondLst>
                              <p:cond delay="0"/>
                            </p:stCondLst>
                            <p:childTnLst>
                              <p:par>
                                <p:cTn id="42" presetID="5" presetClass="entr" presetSubtype="10" fill="hold" nodeType="clickEffect">
                                  <p:stCondLst>
                                    <p:cond delay="0"/>
                                  </p:stCondLst>
                                  <p:childTnLst>
                                    <p:set>
                                      <p:cBhvr>
                                        <p:cTn id="43" dur="1" fill="hold">
                                          <p:stCondLst>
                                            <p:cond delay="0"/>
                                          </p:stCondLst>
                                        </p:cTn>
                                        <p:tgtEl>
                                          <p:spTgt spid="9"/>
                                        </p:tgtEl>
                                        <p:attrNameLst>
                                          <p:attrName>style.visibility</p:attrName>
                                        </p:attrNameLst>
                                      </p:cBhvr>
                                      <p:to>
                                        <p:strVal val="visible"/>
                                      </p:to>
                                    </p:set>
                                    <p:animEffect transition="in" filter="checkerboard(across)">
                                      <p:cBhvr>
                                        <p:cTn id="44"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Espace réservé du numéro de diapositive 3"/>
          <p:cNvSpPr>
            <a:spLocks noGrp="1"/>
          </p:cNvSpPr>
          <p:nvPr>
            <p:ph type="sldNum" sz="quarter" idx="12"/>
          </p:nvPr>
        </p:nvSpPr>
        <p:spPr/>
        <p:txBody>
          <a:bodyPr/>
          <a:lstStyle/>
          <a:p>
            <a:pPr>
              <a:defRPr/>
            </a:pPr>
            <a:fld id="{75DEEA70-F2A5-4F11-9D2F-52A27AAB522D}" type="slidenum">
              <a:rPr lang="en-GB" smtClean="0"/>
              <a:pPr>
                <a:defRPr/>
              </a:pPr>
              <a:t>38</a:t>
            </a:fld>
            <a:endParaRPr lang="en-GB"/>
          </a:p>
        </p:txBody>
      </p:sp>
      <p:sp>
        <p:nvSpPr>
          <p:cNvPr id="6" name="Titre 1">
            <a:extLst>
              <a:ext uri="{FF2B5EF4-FFF2-40B4-BE49-F238E27FC236}">
                <a16:creationId xmlns:a16="http://schemas.microsoft.com/office/drawing/2014/main" id="{449D4E4C-6AFA-4CDD-8BDA-016E1B0D09D4}"/>
              </a:ext>
            </a:extLst>
          </p:cNvPr>
          <p:cNvSpPr>
            <a:spLocks noGrp="1"/>
          </p:cNvSpPr>
          <p:nvPr>
            <p:ph type="title"/>
          </p:nvPr>
        </p:nvSpPr>
        <p:spPr>
          <a:xfrm>
            <a:off x="628650" y="454025"/>
            <a:ext cx="7886700" cy="1146175"/>
          </a:xfrm>
        </p:spPr>
        <p:txBody>
          <a:bodyPr/>
          <a:lstStyle/>
          <a:p>
            <a:pPr algn="ctr"/>
            <a:r>
              <a:rPr lang="fr-FR" dirty="0"/>
              <a:t>C</a:t>
            </a:r>
            <a:r>
              <a:rPr lang="fr-FR" baseline="-25000" dirty="0"/>
              <a:t>4</a:t>
            </a:r>
            <a:r>
              <a:rPr lang="fr-FR" dirty="0"/>
              <a:t>F</a:t>
            </a:r>
            <a:r>
              <a:rPr lang="fr-FR" baseline="-25000" dirty="0"/>
              <a:t>10</a:t>
            </a:r>
            <a:r>
              <a:rPr lang="fr-FR" dirty="0"/>
              <a:t>  </a:t>
            </a:r>
            <a:br>
              <a:rPr lang="fr-FR" dirty="0"/>
            </a:br>
            <a:r>
              <a:rPr lang="fr-FR" sz="3200" dirty="0"/>
              <a:t>(C</a:t>
            </a:r>
            <a:r>
              <a:rPr lang="fr-FR" sz="3200" baseline="-25000" dirty="0"/>
              <a:t>4</a:t>
            </a:r>
            <a:r>
              <a:rPr lang="fr-FR" sz="3200" dirty="0"/>
              <a:t>F</a:t>
            </a:r>
            <a:r>
              <a:rPr lang="fr-FR" sz="3200" baseline="-25000" dirty="0"/>
              <a:t>8</a:t>
            </a:r>
            <a:r>
              <a:rPr lang="fr-FR" sz="3200" dirty="0"/>
              <a:t>O </a:t>
            </a:r>
            <a:r>
              <a:rPr lang="fr-FR" sz="3200" dirty="0" err="1"/>
              <a:t>thermodynamics</a:t>
            </a:r>
            <a:r>
              <a:rPr lang="fr-FR" sz="3200" dirty="0"/>
              <a:t> </a:t>
            </a:r>
            <a:r>
              <a:rPr lang="fr-FR" sz="3200" dirty="0" err="1"/>
              <a:t>will</a:t>
            </a:r>
            <a:r>
              <a:rPr lang="fr-FR" sz="3200" dirty="0"/>
              <a:t> </a:t>
            </a:r>
            <a:r>
              <a:rPr lang="fr-FR" sz="3200" dirty="0" err="1"/>
              <a:t>be</a:t>
            </a:r>
            <a:r>
              <a:rPr lang="fr-FR" sz="3200" dirty="0"/>
              <a:t> </a:t>
            </a:r>
            <a:r>
              <a:rPr lang="fr-FR" sz="3200" dirty="0" err="1"/>
              <a:t>similar</a:t>
            </a:r>
            <a:r>
              <a:rPr lang="fr-FR" sz="3200" dirty="0"/>
              <a:t>)</a:t>
            </a:r>
            <a:br>
              <a:rPr lang="fr-FR" dirty="0"/>
            </a:br>
            <a:endParaRPr lang="fr-FR" dirty="0"/>
          </a:p>
        </p:txBody>
      </p:sp>
      <p:sp>
        <p:nvSpPr>
          <p:cNvPr id="7" name="CustomShape 2">
            <a:extLst>
              <a:ext uri="{FF2B5EF4-FFF2-40B4-BE49-F238E27FC236}">
                <a16:creationId xmlns:a16="http://schemas.microsoft.com/office/drawing/2014/main" id="{CFBC3B16-D211-4FF3-A0BF-429960E15D18}"/>
              </a:ext>
            </a:extLst>
          </p:cNvPr>
          <p:cNvSpPr txBox="1">
            <a:spLocks/>
          </p:cNvSpPr>
          <p:nvPr/>
        </p:nvSpPr>
        <p:spPr>
          <a:xfrm>
            <a:off x="2114065" y="6473688"/>
            <a:ext cx="5415740" cy="306323"/>
          </a:xfrm>
          <a:prstGeom prst="rect">
            <a:avLst/>
          </a:prstGeom>
        </p:spPr>
        <p:style>
          <a:lnRef idx="0">
            <a:scrgbClr r="0" g="0" b="0"/>
          </a:lnRef>
          <a:fillRef idx="0">
            <a:scrgbClr r="0" g="0" b="0"/>
          </a:fillRef>
          <a:effectRef idx="0">
            <a:scrgbClr r="0" g="0" b="0"/>
          </a:effectRef>
          <a:fontRef idx="minor"/>
        </p:style>
        <p:txBody>
          <a:bodyPr wrap="square" lIns="90000" tIns="45000" rIns="90000" bIns="4500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t>DRD4 Collaboration Meeting, WG-2: CERN Oct 21-25 2024</a:t>
            </a:r>
          </a:p>
        </p:txBody>
      </p:sp>
      <p:pic>
        <p:nvPicPr>
          <p:cNvPr id="12" name="Picture 11">
            <a:extLst>
              <a:ext uri="{FF2B5EF4-FFF2-40B4-BE49-F238E27FC236}">
                <a16:creationId xmlns:a16="http://schemas.microsoft.com/office/drawing/2014/main" id="{23BE1A41-AF4E-473A-8856-0699A3FF353E}"/>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7796" y="1568370"/>
            <a:ext cx="8067554" cy="4793194"/>
          </a:xfrm>
          <a:prstGeom prst="rect">
            <a:avLst/>
          </a:prstGeom>
        </p:spPr>
      </p:pic>
      <p:cxnSp>
        <p:nvCxnSpPr>
          <p:cNvPr id="14" name="Straight Arrow Connector 13">
            <a:extLst>
              <a:ext uri="{FF2B5EF4-FFF2-40B4-BE49-F238E27FC236}">
                <a16:creationId xmlns:a16="http://schemas.microsoft.com/office/drawing/2014/main" id="{D656BA87-615D-45E8-AD02-279F58377A92}"/>
              </a:ext>
            </a:extLst>
          </p:cNvPr>
          <p:cNvCxnSpPr/>
          <p:nvPr/>
        </p:nvCxnSpPr>
        <p:spPr>
          <a:xfrm flipH="1">
            <a:off x="1715224" y="5752618"/>
            <a:ext cx="2766349" cy="0"/>
          </a:xfrm>
          <a:prstGeom prst="straightConnector1">
            <a:avLst/>
          </a:prstGeom>
          <a:ln w="53975">
            <a:solidFill>
              <a:schemeClr val="accent1">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625DF050-C275-4A0B-878F-859ABDFBFAFA}"/>
              </a:ext>
            </a:extLst>
          </p:cNvPr>
          <p:cNvCxnSpPr>
            <a:cxnSpLocks/>
          </p:cNvCxnSpPr>
          <p:nvPr/>
        </p:nvCxnSpPr>
        <p:spPr>
          <a:xfrm>
            <a:off x="3025333" y="4209965"/>
            <a:ext cx="2634687" cy="0"/>
          </a:xfrm>
          <a:prstGeom prst="straightConnector1">
            <a:avLst/>
          </a:prstGeom>
          <a:ln w="53975">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8" name="TextBox 17">
            <a:extLst>
              <a:ext uri="{FF2B5EF4-FFF2-40B4-BE49-F238E27FC236}">
                <a16:creationId xmlns:a16="http://schemas.microsoft.com/office/drawing/2014/main" id="{4010EE34-A4FE-466A-889B-FF57EC56E056}"/>
              </a:ext>
            </a:extLst>
          </p:cNvPr>
          <p:cNvSpPr txBox="1"/>
          <p:nvPr/>
        </p:nvSpPr>
        <p:spPr>
          <a:xfrm>
            <a:off x="4662429" y="5486400"/>
            <a:ext cx="1723549" cy="369332"/>
          </a:xfrm>
          <a:prstGeom prst="rect">
            <a:avLst/>
          </a:prstGeom>
          <a:solidFill>
            <a:srgbClr val="FFFFFF"/>
          </a:solidFill>
        </p:spPr>
        <p:txBody>
          <a:bodyPr wrap="none" rtlCol="0">
            <a:spAutoFit/>
          </a:bodyPr>
          <a:lstStyle/>
          <a:p>
            <a:r>
              <a:rPr lang="en-US" b="1" dirty="0">
                <a:solidFill>
                  <a:schemeClr val="accent5"/>
                </a:solidFill>
              </a:rPr>
              <a:t>Condensation</a:t>
            </a:r>
          </a:p>
        </p:txBody>
      </p:sp>
    </p:spTree>
    <p:extLst>
      <p:ext uri="{BB962C8B-B14F-4D97-AF65-F5344CB8AC3E}">
        <p14:creationId xmlns:p14="http://schemas.microsoft.com/office/powerpoint/2010/main" val="344685256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193593" y="248770"/>
            <a:ext cx="8756813" cy="6417141"/>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0" tIns="0" rIns="0" bIns="0" numCol="1" anchor="ctr"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en-US" sz="2400" b="1" i="0" u="none" strike="noStrike" cap="none" normalizeH="0" baseline="0" dirty="0">
                <a:ln>
                  <a:noFill/>
                </a:ln>
                <a:solidFill>
                  <a:schemeClr val="accent6">
                    <a:lumMod val="50000"/>
                  </a:schemeClr>
                </a:solidFill>
                <a:effectLst>
                  <a:outerShdw blurRad="38100" dist="38100" dir="2700000" algn="tl">
                    <a:srgbClr val="000000">
                      <a:alpha val="43137"/>
                    </a:srgbClr>
                  </a:outerShdw>
                </a:effectLst>
                <a:latin typeface="Roboto Light"/>
              </a:rPr>
              <a:t>Conclusion </a:t>
            </a:r>
            <a:r>
              <a:rPr lang="en-US" altLang="en-US" sz="2400" b="1" dirty="0">
                <a:solidFill>
                  <a:schemeClr val="accent6">
                    <a:lumMod val="50000"/>
                  </a:schemeClr>
                </a:solidFill>
                <a:effectLst>
                  <a:outerShdw blurRad="38100" dist="38100" dir="2700000" algn="tl">
                    <a:srgbClr val="000000">
                      <a:alpha val="43137"/>
                    </a:srgbClr>
                  </a:outerShdw>
                </a:effectLst>
                <a:latin typeface="Roboto Light"/>
              </a:rPr>
              <a:t>&amp; </a:t>
            </a:r>
            <a:r>
              <a:rPr kumimoji="0" lang="en-US" altLang="en-US" sz="2400" b="1" i="0" u="none" strike="noStrike" cap="none" normalizeH="0" baseline="0" dirty="0">
                <a:ln>
                  <a:noFill/>
                </a:ln>
                <a:solidFill>
                  <a:schemeClr val="accent6">
                    <a:lumMod val="50000"/>
                  </a:schemeClr>
                </a:solidFill>
                <a:effectLst>
                  <a:outerShdw blurRad="38100" dist="38100" dir="2700000" algn="tl">
                    <a:srgbClr val="000000">
                      <a:alpha val="43137"/>
                    </a:srgbClr>
                  </a:outerShdw>
                </a:effectLst>
                <a:latin typeface="Roboto Light"/>
              </a:rPr>
              <a:t>avenues of study needed</a:t>
            </a:r>
            <a:endParaRPr kumimoji="0" lang="en-US" altLang="en-US" sz="900" b="1" i="0" u="none" strike="noStrike" cap="none" normalizeH="0" baseline="0" dirty="0">
              <a:ln>
                <a:noFill/>
              </a:ln>
              <a:solidFill>
                <a:schemeClr val="tx1"/>
              </a:solidFill>
              <a:effectLst/>
              <a:latin typeface="Roboto"/>
            </a:endParaRPr>
          </a:p>
          <a:p>
            <a:pPr marL="0" marR="0" lvl="0" indent="0" algn="l" defTabSz="914400" rtl="0" eaLnBrk="0" fontAlgn="base" latinLnBrk="0" hangingPunct="0">
              <a:lnSpc>
                <a:spcPct val="100000"/>
              </a:lnSpc>
              <a:spcBef>
                <a:spcPct val="0"/>
              </a:spcBef>
              <a:spcAft>
                <a:spcPct val="0"/>
              </a:spcAft>
              <a:buClrTx/>
              <a:buSzTx/>
              <a:buFontTx/>
              <a:buNone/>
              <a:tabLst/>
            </a:pPr>
            <a:endParaRPr lang="en-US" altLang="en-US" sz="900" b="1" dirty="0">
              <a:solidFill>
                <a:schemeClr val="accent5">
                  <a:lumMod val="75000"/>
                </a:schemeClr>
              </a:solidFill>
              <a:latin typeface="Roboto"/>
            </a:endParaRPr>
          </a:p>
          <a:p>
            <a:pPr marL="285750" indent="-285750">
              <a:buFont typeface="Arial" panose="020B0604020202020204" pitchFamily="34" charset="0"/>
              <a:buChar char="•"/>
            </a:pPr>
            <a:r>
              <a:rPr kumimoji="0" lang="en-US" altLang="en-US" sz="2000" b="1" i="0" u="none" strike="noStrike" cap="none" normalizeH="0" baseline="0" dirty="0">
                <a:ln>
                  <a:noFill/>
                </a:ln>
                <a:solidFill>
                  <a:srgbClr val="C00000"/>
                </a:solidFill>
                <a:effectLst/>
                <a:latin typeface="Calibri" panose="020F0502020204030204" pitchFamily="34" charset="0"/>
                <a:cs typeface="Calibri" panose="020F0502020204030204" pitchFamily="34" charset="0"/>
              </a:rPr>
              <a:t>High GWP </a:t>
            </a:r>
            <a:r>
              <a:rPr kumimoji="0" lang="en-US" altLang="en-US" sz="2000" b="1" i="0" u="none" strike="noStrike" cap="none" normalizeH="0" baseline="0" dirty="0">
                <a:ln>
                  <a:noFill/>
                </a:ln>
                <a:solidFill>
                  <a:schemeClr val="accent5">
                    <a:lumMod val="75000"/>
                  </a:schemeClr>
                </a:solidFill>
                <a:effectLst/>
                <a:latin typeface="Calibri" panose="020F0502020204030204" pitchFamily="34" charset="0"/>
                <a:cs typeface="Calibri" panose="020F0502020204030204" pitchFamily="34" charset="0"/>
              </a:rPr>
              <a:t>SFCs</a:t>
            </a:r>
            <a:r>
              <a:rPr kumimoji="0" lang="en-US" altLang="en-US" sz="2000" b="1" i="0" u="none" strike="noStrike" cap="none" normalizeH="0" dirty="0">
                <a:ln>
                  <a:noFill/>
                </a:ln>
                <a:solidFill>
                  <a:schemeClr val="accent5">
                    <a:lumMod val="75000"/>
                  </a:schemeClr>
                </a:solidFill>
                <a:effectLst/>
                <a:latin typeface="Calibri" panose="020F0502020204030204" pitchFamily="34" charset="0"/>
                <a:cs typeface="Calibri" panose="020F0502020204030204" pitchFamily="34" charset="0"/>
              </a:rPr>
              <a:t> (</a:t>
            </a:r>
            <a:r>
              <a:rPr kumimoji="0" lang="en-US" altLang="en-US" sz="2000" b="1" i="0" u="none" strike="noStrike" cap="none" normalizeH="0" baseline="0" dirty="0" err="1">
                <a:ln>
                  <a:noFill/>
                </a:ln>
                <a:solidFill>
                  <a:schemeClr val="accent5">
                    <a:lumMod val="75000"/>
                  </a:schemeClr>
                </a:solidFill>
                <a:effectLst/>
                <a:latin typeface="Calibri" panose="020F0502020204030204" pitchFamily="34" charset="0"/>
                <a:cs typeface="Calibri" panose="020F0502020204030204" pitchFamily="34" charset="0"/>
              </a:rPr>
              <a:t>C</a:t>
            </a:r>
            <a:r>
              <a:rPr lang="en-US" altLang="en-US" sz="2000" b="1" baseline="-25000" dirty="0" err="1">
                <a:solidFill>
                  <a:schemeClr val="accent5">
                    <a:lumMod val="75000"/>
                  </a:schemeClr>
                </a:solidFill>
                <a:latin typeface="Calibri" panose="020F0502020204030204" pitchFamily="34" charset="0"/>
                <a:cs typeface="Calibri" panose="020F0502020204030204" pitchFamily="34" charset="0"/>
              </a:rPr>
              <a:t>n</a:t>
            </a:r>
            <a:r>
              <a:rPr kumimoji="0" lang="en-US" altLang="en-US" sz="2000" b="1" i="0" u="none" strike="noStrike" cap="none" normalizeH="0" baseline="0" dirty="0" err="1">
                <a:ln>
                  <a:noFill/>
                </a:ln>
                <a:solidFill>
                  <a:schemeClr val="accent5">
                    <a:lumMod val="75000"/>
                  </a:schemeClr>
                </a:solidFill>
                <a:effectLst/>
                <a:latin typeface="Calibri" panose="020F0502020204030204" pitchFamily="34" charset="0"/>
                <a:cs typeface="Calibri" panose="020F0502020204030204" pitchFamily="34" charset="0"/>
              </a:rPr>
              <a:t>F</a:t>
            </a:r>
            <a:r>
              <a:rPr lang="en-US" altLang="en-US" sz="2000" b="1" baseline="-25000" dirty="0">
                <a:solidFill>
                  <a:schemeClr val="accent5">
                    <a:lumMod val="75000"/>
                  </a:schemeClr>
                </a:solidFill>
                <a:latin typeface="Calibri" panose="020F0502020204030204" pitchFamily="34" charset="0"/>
                <a:cs typeface="Calibri" panose="020F0502020204030204" pitchFamily="34" charset="0"/>
              </a:rPr>
              <a:t>(2n+2)</a:t>
            </a:r>
            <a:r>
              <a:rPr kumimoji="0" lang="en-US" altLang="en-US" sz="2000" b="1" i="0" u="none" strike="noStrike" cap="none" normalizeH="0" baseline="0" dirty="0">
                <a:ln>
                  <a:noFill/>
                </a:ln>
                <a:solidFill>
                  <a:schemeClr val="accent5">
                    <a:lumMod val="75000"/>
                  </a:schemeClr>
                </a:solidFill>
                <a:effectLst/>
                <a:latin typeface="Calibri" panose="020F0502020204030204" pitchFamily="34" charset="0"/>
                <a:cs typeface="Calibri" panose="020F0502020204030204" pitchFamily="34" charset="0"/>
              </a:rPr>
              <a:t>) have ideal optical properties as Cherenkov radiators:</a:t>
            </a:r>
            <a:r>
              <a:rPr kumimoji="0" lang="en-US" altLang="en-US" sz="2000" b="1" i="0" u="none" strike="noStrike" cap="none" normalizeH="0" dirty="0">
                <a:ln>
                  <a:noFill/>
                </a:ln>
                <a:solidFill>
                  <a:schemeClr val="accent5">
                    <a:lumMod val="75000"/>
                  </a:schemeClr>
                </a:solidFill>
                <a:effectLst/>
                <a:latin typeface="Calibri" panose="020F0502020204030204" pitchFamily="34" charset="0"/>
                <a:cs typeface="Calibri" panose="020F0502020204030204" pitchFamily="34" charset="0"/>
              </a:rPr>
              <a:t> </a:t>
            </a:r>
            <a:r>
              <a:rPr kumimoji="0" lang="en-US" altLang="en-US" sz="2000" b="1" i="0" u="none" strike="noStrike" cap="none" normalizeH="0" baseline="0" dirty="0">
                <a:ln>
                  <a:noFill/>
                </a:ln>
                <a:solidFill>
                  <a:schemeClr val="accent5">
                    <a:lumMod val="75000"/>
                  </a:schemeClr>
                </a:solidFill>
                <a:effectLst/>
                <a:latin typeface="Calibri" panose="020F0502020204030204" pitchFamily="34" charset="0"/>
                <a:cs typeface="Calibri" panose="020F0502020204030204" pitchFamily="34" charset="0"/>
              </a:rPr>
              <a:t>can we secure “heritage</a:t>
            </a:r>
            <a:r>
              <a:rPr lang="en-US" altLang="en-US" sz="2000" b="1" dirty="0">
                <a:solidFill>
                  <a:schemeClr val="accent5">
                    <a:lumMod val="75000"/>
                  </a:schemeClr>
                </a:solidFill>
                <a:latin typeface="Calibri" panose="020F0502020204030204" pitchFamily="34" charset="0"/>
                <a:cs typeface="Calibri" panose="020F0502020204030204" pitchFamily="34" charset="0"/>
              </a:rPr>
              <a:t>” C</a:t>
            </a:r>
            <a:r>
              <a:rPr lang="en-US" altLang="en-US" sz="2000" b="1" baseline="-25000" dirty="0">
                <a:solidFill>
                  <a:schemeClr val="accent5">
                    <a:lumMod val="75000"/>
                  </a:schemeClr>
                </a:solidFill>
                <a:latin typeface="Calibri" panose="020F0502020204030204" pitchFamily="34" charset="0"/>
                <a:cs typeface="Calibri" panose="020F0502020204030204" pitchFamily="34" charset="0"/>
              </a:rPr>
              <a:t>4</a:t>
            </a:r>
            <a:r>
              <a:rPr lang="en-US" altLang="en-US" sz="2000" b="1" dirty="0">
                <a:solidFill>
                  <a:schemeClr val="accent5">
                    <a:lumMod val="75000"/>
                  </a:schemeClr>
                </a:solidFill>
                <a:latin typeface="Calibri" panose="020F0502020204030204" pitchFamily="34" charset="0"/>
                <a:cs typeface="Calibri" panose="020F0502020204030204" pitchFamily="34" charset="0"/>
              </a:rPr>
              <a:t>F</a:t>
            </a:r>
            <a:r>
              <a:rPr lang="en-US" altLang="en-US" sz="2000" b="1" baseline="-25000" dirty="0">
                <a:solidFill>
                  <a:schemeClr val="accent5">
                    <a:lumMod val="75000"/>
                  </a:schemeClr>
                </a:solidFill>
                <a:latin typeface="Calibri" panose="020F0502020204030204" pitchFamily="34" charset="0"/>
                <a:cs typeface="Calibri" panose="020F0502020204030204" pitchFamily="34" charset="0"/>
              </a:rPr>
              <a:t>10</a:t>
            </a:r>
            <a:r>
              <a:rPr lang="en-US" altLang="en-US" sz="2000" b="1" dirty="0">
                <a:solidFill>
                  <a:schemeClr val="accent5">
                    <a:lumMod val="75000"/>
                  </a:schemeClr>
                </a:solidFill>
                <a:latin typeface="Calibri" panose="020F0502020204030204" pitchFamily="34" charset="0"/>
                <a:cs typeface="Calibri" panose="020F0502020204030204" pitchFamily="34" charset="0"/>
              </a:rPr>
              <a:t> &amp; CF</a:t>
            </a:r>
            <a:r>
              <a:rPr lang="en-US" altLang="en-US" sz="2000" b="1" baseline="-25000" dirty="0">
                <a:solidFill>
                  <a:schemeClr val="accent5">
                    <a:lumMod val="75000"/>
                  </a:schemeClr>
                </a:solidFill>
                <a:latin typeface="Calibri" panose="020F0502020204030204" pitchFamily="34" charset="0"/>
                <a:cs typeface="Calibri" panose="020F0502020204030204" pitchFamily="34" charset="0"/>
              </a:rPr>
              <a:t>4</a:t>
            </a:r>
            <a:r>
              <a:rPr lang="en-US" altLang="en-US" sz="2000" b="1" dirty="0">
                <a:solidFill>
                  <a:schemeClr val="accent5">
                    <a:lumMod val="75000"/>
                  </a:schemeClr>
                </a:solidFill>
                <a:latin typeface="Calibri" panose="020F0502020204030204" pitchFamily="34" charset="0"/>
                <a:cs typeface="Calibri" panose="020F0502020204030204" pitchFamily="34" charset="0"/>
              </a:rPr>
              <a:t>  stocks </a:t>
            </a:r>
            <a:r>
              <a:rPr kumimoji="0" lang="en-US" altLang="en-US" sz="2000" b="1" i="0" u="none" strike="noStrike" cap="none" normalizeH="0" baseline="0" dirty="0">
                <a:ln>
                  <a:noFill/>
                </a:ln>
                <a:solidFill>
                  <a:schemeClr val="accent5">
                    <a:lumMod val="75000"/>
                  </a:schemeClr>
                </a:solidFill>
                <a:effectLst/>
                <a:latin typeface="Calibri" panose="020F0502020204030204" pitchFamily="34" charset="0"/>
                <a:cs typeface="Calibri" panose="020F0502020204030204" pitchFamily="34" charset="0"/>
              </a:rPr>
              <a:t>to</a:t>
            </a:r>
            <a:r>
              <a:rPr kumimoji="0" lang="en-US" altLang="en-US" sz="2000" b="1" i="0" u="none" strike="noStrike" cap="none" normalizeH="0" dirty="0">
                <a:ln>
                  <a:noFill/>
                </a:ln>
                <a:solidFill>
                  <a:schemeClr val="accent5">
                    <a:lumMod val="75000"/>
                  </a:schemeClr>
                </a:solidFill>
                <a:effectLst/>
                <a:latin typeface="Calibri" panose="020F0502020204030204" pitchFamily="34" charset="0"/>
                <a:cs typeface="Calibri" panose="020F0502020204030204" pitchFamily="34" charset="0"/>
              </a:rPr>
              <a:t> continue (</a:t>
            </a:r>
            <a:r>
              <a:rPr kumimoji="0" lang="en-US" altLang="en-US" sz="2000" b="1" i="1" u="none" strike="noStrike" cap="none" normalizeH="0" dirty="0">
                <a:ln>
                  <a:noFill/>
                </a:ln>
                <a:solidFill>
                  <a:schemeClr val="accent6">
                    <a:lumMod val="75000"/>
                  </a:schemeClr>
                </a:solidFill>
                <a:effectLst/>
                <a:latin typeface="Calibri" panose="020F0502020204030204" pitchFamily="34" charset="0"/>
                <a:cs typeface="Calibri" panose="020F0502020204030204" pitchFamily="34" charset="0"/>
              </a:rPr>
              <a:t>deferred destruction</a:t>
            </a:r>
            <a:r>
              <a:rPr kumimoji="0" lang="en-US" altLang="en-US" sz="2000" b="1" i="0" u="none" strike="noStrike" cap="none" normalizeH="0" dirty="0">
                <a:ln>
                  <a:noFill/>
                </a:ln>
                <a:solidFill>
                  <a:schemeClr val="accent5">
                    <a:lumMod val="75000"/>
                  </a:schemeClr>
                </a:solidFill>
                <a:effectLst/>
                <a:latin typeface="Calibri" panose="020F0502020204030204" pitchFamily="34" charset="0"/>
                <a:cs typeface="Calibri" panose="020F0502020204030204" pitchFamily="34" charset="0"/>
              </a:rPr>
              <a:t>)?</a:t>
            </a:r>
          </a:p>
          <a:p>
            <a:pPr marL="285750" indent="-285750">
              <a:buFont typeface="Arial" panose="020B0604020202020204" pitchFamily="34" charset="0"/>
              <a:buChar char="•"/>
            </a:pPr>
            <a:r>
              <a:rPr lang="en-US" altLang="en-US" sz="2000" b="1" i="1" u="sng" dirty="0">
                <a:solidFill>
                  <a:srgbClr val="7030A0"/>
                </a:solidFill>
                <a:latin typeface="Calibri" panose="020F0502020204030204" pitchFamily="34" charset="0"/>
                <a:cs typeface="Calibri" panose="020F0502020204030204" pitchFamily="34" charset="0"/>
              </a:rPr>
              <a:t>Future PFAS Availability issues, </a:t>
            </a:r>
            <a:r>
              <a:rPr lang="en-US" altLang="en-US" sz="2000" b="1" dirty="0">
                <a:solidFill>
                  <a:srgbClr val="7030A0"/>
                </a:solidFill>
                <a:latin typeface="Calibri" panose="020F0502020204030204" pitchFamily="34" charset="0"/>
                <a:cs typeface="Calibri" panose="020F0502020204030204" pitchFamily="34" charset="0"/>
              </a:rPr>
              <a:t>but total PFAS ban unrealistic, due to demands of electronics industry which we </a:t>
            </a:r>
            <a:r>
              <a:rPr lang="en-US" altLang="en-US" sz="2000" b="1" dirty="0" err="1">
                <a:solidFill>
                  <a:srgbClr val="7030A0"/>
                </a:solidFill>
                <a:latin typeface="Calibri" panose="020F0502020204030204" pitchFamily="34" charset="0"/>
                <a:cs typeface="Calibri" panose="020F0502020204030204" pitchFamily="34" charset="0"/>
              </a:rPr>
              <a:t>mightprofit</a:t>
            </a:r>
            <a:r>
              <a:rPr lang="en-US" altLang="en-US" sz="2000" b="1" dirty="0">
                <a:solidFill>
                  <a:srgbClr val="7030A0"/>
                </a:solidFill>
                <a:latin typeface="Calibri" panose="020F0502020204030204" pitchFamily="34" charset="0"/>
                <a:cs typeface="Calibri" panose="020F0502020204030204" pitchFamily="34" charset="0"/>
              </a:rPr>
              <a:t> from. (Other companies (</a:t>
            </a:r>
            <a:r>
              <a:rPr lang="en-US" altLang="en-US" sz="2000" b="1" dirty="0" err="1">
                <a:solidFill>
                  <a:srgbClr val="7030A0"/>
                </a:solidFill>
                <a:latin typeface="Calibri" panose="020F0502020204030204" pitchFamily="34" charset="0"/>
                <a:cs typeface="Calibri" panose="020F0502020204030204" pitchFamily="34" charset="0"/>
              </a:rPr>
              <a:t>Dehon</a:t>
            </a:r>
            <a:r>
              <a:rPr lang="en-US" altLang="en-US" sz="2000" b="1" dirty="0">
                <a:solidFill>
                  <a:srgbClr val="7030A0"/>
                </a:solidFill>
                <a:latin typeface="Calibri" panose="020F0502020204030204" pitchFamily="34" charset="0"/>
                <a:cs typeface="Calibri" panose="020F0502020204030204" pitchFamily="34" charset="0"/>
              </a:rPr>
              <a:t> (Fr), </a:t>
            </a:r>
            <a:r>
              <a:rPr lang="en-US" altLang="en-US" sz="2000" b="1" dirty="0" err="1">
                <a:solidFill>
                  <a:srgbClr val="7030A0"/>
                </a:solidFill>
                <a:latin typeface="Calibri" panose="020F0502020204030204" pitchFamily="34" charset="0"/>
                <a:cs typeface="Calibri" panose="020F0502020204030204" pitchFamily="34" charset="0"/>
              </a:rPr>
              <a:t>Synquest</a:t>
            </a:r>
            <a:r>
              <a:rPr lang="en-US" altLang="en-US" sz="2000" b="1" dirty="0">
                <a:solidFill>
                  <a:srgbClr val="7030A0"/>
                </a:solidFill>
                <a:latin typeface="Calibri" panose="020F0502020204030204" pitchFamily="34" charset="0"/>
                <a:cs typeface="Calibri" panose="020F0502020204030204" pitchFamily="34" charset="0"/>
              </a:rPr>
              <a:t> (US), various (Ch)) stepping in to fill void left by 3M departure...</a:t>
            </a:r>
            <a:endParaRPr kumimoji="0" lang="en-US" altLang="en-US" sz="2000" b="1" strike="noStrike" cap="none" normalizeH="0" baseline="-25000" dirty="0">
              <a:ln>
                <a:noFill/>
              </a:ln>
              <a:solidFill>
                <a:schemeClr val="tx1"/>
              </a:solidFill>
              <a:effectLst/>
              <a:latin typeface="Calibri" panose="020F0502020204030204" pitchFamily="34" charset="0"/>
              <a:cs typeface="Calibri" panose="020F0502020204030204" pitchFamily="34" charset="0"/>
            </a:endParaRPr>
          </a:p>
          <a:p>
            <a:pPr marL="285750" marR="0" lvl="0" indent="-285750" algn="l" defTabSz="914400" rtl="0" eaLnBrk="0" fontAlgn="base" latinLnBrk="0" hangingPunct="0">
              <a:lnSpc>
                <a:spcPct val="100000"/>
              </a:lnSpc>
              <a:spcBef>
                <a:spcPct val="0"/>
              </a:spcBef>
              <a:spcAft>
                <a:spcPct val="0"/>
              </a:spcAft>
              <a:buClrTx/>
              <a:buSzTx/>
              <a:buFont typeface="Arial" panose="020B0604020202020204" pitchFamily="34" charset="0"/>
              <a:buChar char="•"/>
              <a:tabLst/>
            </a:pPr>
            <a:endParaRPr lang="en-US" altLang="en-US" sz="400" b="1" dirty="0">
              <a:latin typeface="Calibri" panose="020F0502020204030204" pitchFamily="34" charset="0"/>
              <a:cs typeface="Calibri" panose="020F0502020204030204" pitchFamily="34" charset="0"/>
            </a:endParaRPr>
          </a:p>
          <a:p>
            <a:pPr marL="285750" lvl="0" indent="-285750">
              <a:buFont typeface="Arial" panose="020B0604020202020204" pitchFamily="34" charset="0"/>
              <a:buChar char="•"/>
            </a:pPr>
            <a:r>
              <a:rPr kumimoji="0" lang="en-US" altLang="en-US" sz="2000" b="1" i="0" u="none" strike="noStrike" cap="none" normalizeH="0" baseline="0" dirty="0">
                <a:ln>
                  <a:noFill/>
                </a:ln>
                <a:solidFill>
                  <a:schemeClr val="accent6">
                    <a:lumMod val="50000"/>
                  </a:schemeClr>
                </a:solidFill>
                <a:effectLst/>
                <a:latin typeface="Calibri" panose="020F0502020204030204" pitchFamily="34" charset="0"/>
                <a:cs typeface="Calibri" panose="020F0502020204030204" pitchFamily="34" charset="0"/>
              </a:rPr>
              <a:t>While not </a:t>
            </a:r>
            <a:r>
              <a:rPr kumimoji="0" lang="en-US" altLang="en-US" sz="2000" b="1" i="0" u="none" strike="noStrike" cap="none" normalizeH="0" baseline="0" dirty="0" err="1">
                <a:ln>
                  <a:noFill/>
                </a:ln>
                <a:solidFill>
                  <a:schemeClr val="accent6">
                    <a:lumMod val="50000"/>
                  </a:schemeClr>
                </a:solidFill>
                <a:effectLst/>
                <a:latin typeface="Calibri" panose="020F0502020204030204" pitchFamily="34" charset="0"/>
                <a:cs typeface="Calibri" panose="020F0502020204030204" pitchFamily="34" charset="0"/>
              </a:rPr>
              <a:t>industrialised</a:t>
            </a:r>
            <a:r>
              <a:rPr kumimoji="0" lang="en-US" altLang="en-US" sz="2000" b="1" i="0" u="none" strike="noStrike" cap="none" normalizeH="0" baseline="0" dirty="0">
                <a:ln>
                  <a:noFill/>
                </a:ln>
                <a:solidFill>
                  <a:schemeClr val="accent6">
                    <a:lumMod val="50000"/>
                  </a:schemeClr>
                </a:solidFill>
                <a:effectLst/>
                <a:latin typeface="Calibri" panose="020F0502020204030204" pitchFamily="34" charset="0"/>
                <a:cs typeface="Calibri" panose="020F0502020204030204" pitchFamily="34" charset="0"/>
              </a:rPr>
              <a:t> over </a:t>
            </a:r>
            <a:r>
              <a:rPr lang="en-US" altLang="en-US" sz="2000" b="1" dirty="0">
                <a:solidFill>
                  <a:schemeClr val="accent6">
                    <a:lumMod val="50000"/>
                  </a:schemeClr>
                </a:solidFill>
                <a:latin typeface="Calibri" panose="020F0502020204030204" pitchFamily="34" charset="0"/>
                <a:cs typeface="Calibri" panose="020F0502020204030204" pitchFamily="34" charset="0"/>
              </a:rPr>
              <a:t>a wide</a:t>
            </a:r>
            <a:r>
              <a:rPr kumimoji="0" lang="en-US" altLang="en-US" sz="2000" b="1" i="0" u="none" strike="noStrike" cap="none" normalizeH="0" baseline="0" dirty="0">
                <a:ln>
                  <a:noFill/>
                </a:ln>
                <a:solidFill>
                  <a:schemeClr val="accent6">
                    <a:lumMod val="50000"/>
                  </a:schemeClr>
                </a:solidFill>
                <a:effectLst/>
                <a:latin typeface="Calibri" panose="020F0502020204030204" pitchFamily="34" charset="0"/>
                <a:cs typeface="Calibri" panose="020F0502020204030204" pitchFamily="34" charset="0"/>
              </a:rPr>
              <a:t> C</a:t>
            </a:r>
            <a:r>
              <a:rPr lang="en-US" altLang="en-US" sz="2000" b="1" baseline="-25000" dirty="0">
                <a:solidFill>
                  <a:schemeClr val="accent6">
                    <a:lumMod val="50000"/>
                  </a:schemeClr>
                </a:solidFill>
                <a:latin typeface="Calibri" panose="020F0502020204030204" pitchFamily="34" charset="0"/>
                <a:cs typeface="Calibri" panose="020F0502020204030204" pitchFamily="34" charset="0"/>
              </a:rPr>
              <a:t>n</a:t>
            </a:r>
            <a:r>
              <a:rPr kumimoji="0" lang="en-US" altLang="en-US" sz="2000" b="1" i="0" u="none" strike="noStrike" cap="none" normalizeH="0" baseline="0" dirty="0">
                <a:ln>
                  <a:noFill/>
                </a:ln>
                <a:solidFill>
                  <a:schemeClr val="accent6">
                    <a:lumMod val="50000"/>
                  </a:schemeClr>
                </a:solidFill>
                <a:effectLst/>
                <a:latin typeface="Calibri" panose="020F0502020204030204" pitchFamily="34" charset="0"/>
                <a:cs typeface="Calibri" panose="020F0502020204030204" pitchFamily="34" charset="0"/>
              </a:rPr>
              <a:t>F</a:t>
            </a:r>
            <a:r>
              <a:rPr lang="en-US" altLang="en-US" sz="2000" b="1" baseline="-25000" dirty="0">
                <a:solidFill>
                  <a:schemeClr val="accent6">
                    <a:lumMod val="50000"/>
                  </a:schemeClr>
                </a:solidFill>
                <a:latin typeface="Calibri" panose="020F0502020204030204" pitchFamily="34" charset="0"/>
                <a:cs typeface="Calibri" panose="020F0502020204030204" pitchFamily="34" charset="0"/>
              </a:rPr>
              <a:t>2n</a:t>
            </a:r>
            <a:r>
              <a:rPr kumimoji="0" lang="en-US" altLang="en-US" sz="2000" b="1" i="0" u="none" strike="noStrike" cap="none" normalizeH="0" baseline="0" dirty="0">
                <a:ln>
                  <a:noFill/>
                </a:ln>
                <a:solidFill>
                  <a:schemeClr val="accent6">
                    <a:lumMod val="50000"/>
                  </a:schemeClr>
                </a:solidFill>
                <a:effectLst/>
                <a:latin typeface="Calibri" panose="020F0502020204030204" pitchFamily="34" charset="0"/>
                <a:cs typeface="Calibri" panose="020F0502020204030204" pitchFamily="34" charset="0"/>
              </a:rPr>
              <a:t>O range </a:t>
            </a:r>
            <a:r>
              <a:rPr kumimoji="0" lang="en-US" altLang="en-US" sz="2000" b="1" i="0" u="none" strike="noStrike" cap="none" normalizeH="0" baseline="0" dirty="0" err="1">
                <a:ln>
                  <a:noFill/>
                </a:ln>
                <a:solidFill>
                  <a:schemeClr val="accent6">
                    <a:lumMod val="50000"/>
                  </a:schemeClr>
                </a:solidFill>
                <a:effectLst/>
                <a:latin typeface="Calibri" panose="020F0502020204030204" pitchFamily="34" charset="0"/>
                <a:cs typeface="Calibri" panose="020F0502020204030204" pitchFamily="34" charset="0"/>
              </a:rPr>
              <a:t>fluoro</a:t>
            </a:r>
            <a:r>
              <a:rPr kumimoji="0" lang="en-US" altLang="en-US" sz="2000" b="1" i="0" u="none" strike="noStrike" cap="none" normalizeH="0" baseline="0" dirty="0">
                <a:ln>
                  <a:noFill/>
                </a:ln>
                <a:solidFill>
                  <a:schemeClr val="accent6">
                    <a:lumMod val="50000"/>
                  </a:schemeClr>
                </a:solidFill>
                <a:effectLst/>
                <a:latin typeface="Calibri" panose="020F0502020204030204" pitchFamily="34" charset="0"/>
                <a:cs typeface="Calibri" panose="020F0502020204030204" pitchFamily="34" charset="0"/>
              </a:rPr>
              <a:t>-ketones could offer similar performance at very low, or 0 GWP: </a:t>
            </a:r>
          </a:p>
          <a:p>
            <a:pPr lvl="0"/>
            <a:r>
              <a:rPr lang="en-US" altLang="en-US" sz="2000" b="1" dirty="0">
                <a:solidFill>
                  <a:schemeClr val="accent6">
                    <a:lumMod val="50000"/>
                  </a:schemeClr>
                </a:solidFill>
                <a:latin typeface="Calibri" panose="020F0502020204030204" pitchFamily="34" charset="0"/>
                <a:cs typeface="Calibri" panose="020F0502020204030204" pitchFamily="34" charset="0"/>
              </a:rPr>
              <a:t>     </a:t>
            </a:r>
            <a:r>
              <a:rPr lang="en-US" altLang="en-US" sz="2000" b="1" dirty="0">
                <a:solidFill>
                  <a:schemeClr val="accent6">
                    <a:lumMod val="50000"/>
                  </a:schemeClr>
                </a:solidFill>
                <a:latin typeface="Calibri" panose="020F0502020204030204" pitchFamily="34" charset="0"/>
                <a:cs typeface="Calibri" panose="020F0502020204030204" pitchFamily="34" charset="0"/>
                <a:sym typeface="Wingdings" panose="05000000000000000000" pitchFamily="2" charset="2"/>
              </a:rPr>
              <a:t> </a:t>
            </a:r>
            <a:r>
              <a:rPr kumimoji="0" lang="en-US" altLang="en-US" sz="2000" b="1" i="0" u="none" strike="noStrike" cap="none" normalizeH="0" baseline="0" dirty="0">
                <a:ln>
                  <a:noFill/>
                </a:ln>
                <a:solidFill>
                  <a:schemeClr val="accent6">
                    <a:lumMod val="50000"/>
                  </a:schemeClr>
                </a:solidFill>
                <a:effectLst/>
                <a:latin typeface="Calibri" panose="020F0502020204030204" pitchFamily="34" charset="0"/>
                <a:cs typeface="Calibri" panose="020F0502020204030204" pitchFamily="34" charset="0"/>
              </a:rPr>
              <a:t>Toxicity, materials compatibility &amp; </a:t>
            </a:r>
            <a:r>
              <a:rPr kumimoji="0" lang="en-US" altLang="en-US" sz="2000" b="1" i="1" u="sng" strike="noStrike" cap="none" normalizeH="0" baseline="0" dirty="0">
                <a:ln>
                  <a:noFill/>
                </a:ln>
                <a:solidFill>
                  <a:schemeClr val="accent6">
                    <a:lumMod val="50000"/>
                  </a:schemeClr>
                </a:solidFill>
                <a:effectLst/>
                <a:latin typeface="Calibri" panose="020F0502020204030204" pitchFamily="34" charset="0"/>
                <a:cs typeface="Calibri" panose="020F0502020204030204" pitchFamily="34" charset="0"/>
              </a:rPr>
              <a:t>sophisticated</a:t>
            </a:r>
            <a:r>
              <a:rPr kumimoji="0" lang="en-US" altLang="en-US" sz="2000" b="1" i="0" u="none" strike="noStrike" cap="none" normalizeH="0" dirty="0">
                <a:ln>
                  <a:noFill/>
                </a:ln>
                <a:solidFill>
                  <a:schemeClr val="accent6">
                    <a:lumMod val="50000"/>
                  </a:schemeClr>
                </a:solidFill>
                <a:effectLst/>
                <a:latin typeface="Calibri" panose="020F0502020204030204" pitchFamily="34" charset="0"/>
                <a:cs typeface="Calibri" panose="020F0502020204030204" pitchFamily="34" charset="0"/>
              </a:rPr>
              <a:t> </a:t>
            </a:r>
            <a:r>
              <a:rPr kumimoji="0" lang="en-US" altLang="en-US" sz="2000" b="1" i="0" u="none" strike="noStrike" cap="none" normalizeH="0" baseline="0" dirty="0">
                <a:ln>
                  <a:noFill/>
                </a:ln>
                <a:solidFill>
                  <a:schemeClr val="accent6">
                    <a:lumMod val="50000"/>
                  </a:schemeClr>
                </a:solidFill>
                <a:effectLst/>
                <a:latin typeface="Calibri" panose="020F0502020204030204" pitchFamily="34" charset="0"/>
                <a:cs typeface="Calibri" panose="020F0502020204030204" pitchFamily="34" charset="0"/>
              </a:rPr>
              <a:t>optical studies needed </a:t>
            </a:r>
            <a:r>
              <a:rPr lang="en-US" altLang="en-US" sz="2000" b="1" dirty="0">
                <a:solidFill>
                  <a:schemeClr val="accent6">
                    <a:lumMod val="50000"/>
                  </a:schemeClr>
                </a:solidFill>
                <a:latin typeface="Calibri" panose="020F0502020204030204" pitchFamily="34" charset="0"/>
                <a:cs typeface="Calibri" panose="020F0502020204030204" pitchFamily="34" charset="0"/>
              </a:rPr>
              <a:t>;</a:t>
            </a:r>
            <a:endParaRPr kumimoji="0" lang="en-US" altLang="en-US" sz="2000" b="1" i="0" u="none" strike="noStrike" cap="none" normalizeH="0" baseline="0" dirty="0">
              <a:ln>
                <a:noFill/>
              </a:ln>
              <a:solidFill>
                <a:schemeClr val="accent6">
                  <a:lumMod val="50000"/>
                </a:schemeClr>
              </a:solidFill>
              <a:effectLst/>
              <a:latin typeface="Calibri" panose="020F0502020204030204" pitchFamily="34" charset="0"/>
              <a:cs typeface="Calibri" panose="020F0502020204030204" pitchFamily="34" charset="0"/>
            </a:endParaRPr>
          </a:p>
          <a:p>
            <a:pPr marL="285750" lvl="0" indent="-285750">
              <a:buFont typeface="Arial" panose="020B0604020202020204" pitchFamily="34" charset="0"/>
              <a:buChar char="•"/>
            </a:pPr>
            <a:r>
              <a:rPr lang="en-US" altLang="en-US" sz="2000" b="1" dirty="0">
                <a:solidFill>
                  <a:schemeClr val="accent5">
                    <a:lumMod val="75000"/>
                  </a:schemeClr>
                </a:solidFill>
                <a:latin typeface="Calibri" panose="020F0502020204030204" pitchFamily="34" charset="0"/>
                <a:cs typeface="Calibri" panose="020F0502020204030204" pitchFamily="34" charset="0"/>
              </a:rPr>
              <a:t>R</a:t>
            </a:r>
            <a:r>
              <a:rPr kumimoji="0" lang="en-US" altLang="en-US" sz="2000" b="1" i="0" u="none" strike="noStrike" cap="none" normalizeH="0" baseline="0" dirty="0">
                <a:ln>
                  <a:noFill/>
                </a:ln>
                <a:solidFill>
                  <a:schemeClr val="accent5">
                    <a:lumMod val="75000"/>
                  </a:schemeClr>
                </a:solidFill>
                <a:effectLst/>
                <a:latin typeface="Calibri" panose="020F0502020204030204" pitchFamily="34" charset="0"/>
                <a:cs typeface="Calibri" panose="020F0502020204030204" pitchFamily="34" charset="0"/>
              </a:rPr>
              <a:t>adiation tolerance </a:t>
            </a:r>
            <a:r>
              <a:rPr lang="en-US" altLang="en-US" sz="2000" b="1" dirty="0">
                <a:solidFill>
                  <a:schemeClr val="accent5">
                    <a:lumMod val="75000"/>
                  </a:schemeClr>
                </a:solidFill>
                <a:latin typeface="Calibri" panose="020F0502020204030204" pitchFamily="34" charset="0"/>
                <a:cs typeface="Calibri" panose="020F0502020204030204" pitchFamily="34" charset="0"/>
              </a:rPr>
              <a:t>&amp;</a:t>
            </a:r>
            <a:r>
              <a:rPr kumimoji="0" lang="en-US" altLang="en-US" sz="2000" b="1" i="0" u="none" strike="noStrike" cap="none" normalizeH="0" baseline="0" dirty="0">
                <a:ln>
                  <a:noFill/>
                </a:ln>
                <a:solidFill>
                  <a:schemeClr val="accent5">
                    <a:lumMod val="75000"/>
                  </a:schemeClr>
                </a:solidFill>
                <a:effectLst/>
                <a:latin typeface="Calibri" panose="020F0502020204030204" pitchFamily="34" charset="0"/>
                <a:cs typeface="Calibri" panose="020F0502020204030204" pitchFamily="34" charset="0"/>
              </a:rPr>
              <a:t> thermal performance of 3M NOVEC 649 (lin-C</a:t>
            </a:r>
            <a:r>
              <a:rPr lang="en-US" altLang="en-US" sz="2000" b="1" baseline="-25000" dirty="0">
                <a:solidFill>
                  <a:schemeClr val="accent5">
                    <a:lumMod val="75000"/>
                  </a:schemeClr>
                </a:solidFill>
                <a:latin typeface="Calibri" panose="020F0502020204030204" pitchFamily="34" charset="0"/>
                <a:cs typeface="Calibri" panose="020F0502020204030204" pitchFamily="34" charset="0"/>
              </a:rPr>
              <a:t>6</a:t>
            </a:r>
            <a:r>
              <a:rPr kumimoji="0" lang="en-US" altLang="en-US" sz="2000" b="1" i="0" u="none" strike="noStrike" cap="none" normalizeH="0" baseline="0" dirty="0">
                <a:ln>
                  <a:noFill/>
                </a:ln>
                <a:solidFill>
                  <a:schemeClr val="accent5">
                    <a:lumMod val="75000"/>
                  </a:schemeClr>
                </a:solidFill>
                <a:effectLst/>
                <a:latin typeface="Calibri" panose="020F0502020204030204" pitchFamily="34" charset="0"/>
                <a:cs typeface="Calibri" panose="020F0502020204030204" pitchFamily="34" charset="0"/>
              </a:rPr>
              <a:t>F</a:t>
            </a:r>
            <a:r>
              <a:rPr lang="en-US" altLang="en-US" sz="2000" b="1" baseline="-25000" dirty="0">
                <a:solidFill>
                  <a:schemeClr val="accent5">
                    <a:lumMod val="75000"/>
                  </a:schemeClr>
                </a:solidFill>
                <a:latin typeface="Calibri" panose="020F0502020204030204" pitchFamily="34" charset="0"/>
                <a:cs typeface="Calibri" panose="020F0502020204030204" pitchFamily="34" charset="0"/>
              </a:rPr>
              <a:t>12</a:t>
            </a:r>
            <a:r>
              <a:rPr kumimoji="0" lang="en-US" altLang="en-US" sz="2000" b="1" i="0" u="none" strike="noStrike" cap="none" normalizeH="0" baseline="0" dirty="0">
                <a:ln>
                  <a:noFill/>
                </a:ln>
                <a:solidFill>
                  <a:schemeClr val="accent5">
                    <a:lumMod val="75000"/>
                  </a:schemeClr>
                </a:solidFill>
                <a:effectLst/>
                <a:latin typeface="Calibri" panose="020F0502020204030204" pitchFamily="34" charset="0"/>
                <a:cs typeface="Calibri" panose="020F0502020204030204" pitchFamily="34" charset="0"/>
              </a:rPr>
              <a:t>O) </a:t>
            </a:r>
            <a:r>
              <a:rPr lang="en-US" altLang="en-US" sz="2000" b="1" dirty="0">
                <a:solidFill>
                  <a:schemeClr val="accent5">
                    <a:lumMod val="75000"/>
                  </a:schemeClr>
                </a:solidFill>
                <a:latin typeface="Calibri" panose="020F0502020204030204" pitchFamily="34" charset="0"/>
                <a:cs typeface="Calibri" panose="020F0502020204030204" pitchFamily="34" charset="0"/>
              </a:rPr>
              <a:t>&amp; </a:t>
            </a:r>
            <a:r>
              <a:rPr kumimoji="0" lang="en-US" altLang="en-US" sz="2000" b="1" i="0" u="none" strike="noStrike" cap="none" normalizeH="0" baseline="0" dirty="0">
                <a:ln>
                  <a:noFill/>
                </a:ln>
                <a:solidFill>
                  <a:schemeClr val="accent5">
                    <a:lumMod val="75000"/>
                  </a:schemeClr>
                </a:solidFill>
                <a:effectLst/>
                <a:latin typeface="Calibri" panose="020F0502020204030204" pitchFamily="34" charset="0"/>
                <a:cs typeface="Calibri" panose="020F0502020204030204" pitchFamily="34" charset="0"/>
              </a:rPr>
              <a:t>NOVEC </a:t>
            </a:r>
            <a:r>
              <a:rPr lang="en-US" altLang="en-US" sz="2000" b="1" dirty="0">
                <a:solidFill>
                  <a:schemeClr val="accent5">
                    <a:lumMod val="75000"/>
                  </a:schemeClr>
                </a:solidFill>
                <a:latin typeface="Calibri" panose="020F0502020204030204" pitchFamily="34" charset="0"/>
                <a:cs typeface="Calibri" panose="020F0502020204030204" pitchFamily="34" charset="0"/>
              </a:rPr>
              <a:t>7110 (C</a:t>
            </a:r>
            <a:r>
              <a:rPr lang="en-US" altLang="en-US" sz="2000" b="1" baseline="-25000" dirty="0">
                <a:solidFill>
                  <a:schemeClr val="accent5">
                    <a:lumMod val="75000"/>
                  </a:schemeClr>
                </a:solidFill>
                <a:latin typeface="Calibri" panose="020F0502020204030204" pitchFamily="34" charset="0"/>
                <a:cs typeface="Calibri" panose="020F0502020204030204" pitchFamily="34" charset="0"/>
              </a:rPr>
              <a:t>4</a:t>
            </a:r>
            <a:r>
              <a:rPr lang="en-US" altLang="en-US" sz="2000" b="1" dirty="0">
                <a:solidFill>
                  <a:schemeClr val="accent5">
                    <a:lumMod val="75000"/>
                  </a:schemeClr>
                </a:solidFill>
                <a:latin typeface="Calibri" panose="020F0502020204030204" pitchFamily="34" charset="0"/>
                <a:cs typeface="Calibri" panose="020F0502020204030204" pitchFamily="34" charset="0"/>
              </a:rPr>
              <a:t>F</a:t>
            </a:r>
            <a:r>
              <a:rPr lang="en-US" altLang="en-US" sz="2000" b="1" baseline="-25000" dirty="0">
                <a:solidFill>
                  <a:schemeClr val="accent5">
                    <a:lumMod val="75000"/>
                  </a:schemeClr>
                </a:solidFill>
                <a:latin typeface="Calibri" panose="020F0502020204030204" pitchFamily="34" charset="0"/>
                <a:cs typeface="Calibri" panose="020F0502020204030204" pitchFamily="34" charset="0"/>
              </a:rPr>
              <a:t>9</a:t>
            </a:r>
            <a:r>
              <a:rPr lang="en-US" altLang="en-US" sz="2000" b="1" dirty="0">
                <a:solidFill>
                  <a:schemeClr val="accent5">
                    <a:lumMod val="75000"/>
                  </a:schemeClr>
                </a:solidFill>
                <a:latin typeface="Calibri" panose="020F0502020204030204" pitchFamily="34" charset="0"/>
                <a:cs typeface="Calibri" panose="020F0502020204030204" pitchFamily="34" charset="0"/>
              </a:rPr>
              <a:t>OCH</a:t>
            </a:r>
            <a:r>
              <a:rPr lang="en-US" altLang="en-US" sz="2000" b="1" baseline="-25000" dirty="0">
                <a:solidFill>
                  <a:schemeClr val="accent5">
                    <a:lumMod val="75000"/>
                  </a:schemeClr>
                </a:solidFill>
                <a:latin typeface="Calibri" panose="020F0502020204030204" pitchFamily="34" charset="0"/>
                <a:cs typeface="Calibri" panose="020F0502020204030204" pitchFamily="34" charset="0"/>
              </a:rPr>
              <a:t>3</a:t>
            </a:r>
            <a:r>
              <a:rPr lang="en-US" altLang="en-US" sz="2000" b="1" dirty="0">
                <a:solidFill>
                  <a:schemeClr val="accent5">
                    <a:lumMod val="75000"/>
                  </a:schemeClr>
                </a:solidFill>
                <a:latin typeface="Calibri" panose="020F0502020204030204" pitchFamily="34" charset="0"/>
                <a:cs typeface="Calibri" panose="020F0502020204030204" pitchFamily="34" charset="0"/>
              </a:rPr>
              <a:t>) sufficiently </a:t>
            </a:r>
            <a:r>
              <a:rPr kumimoji="0" lang="en-US" altLang="en-US" sz="2000" b="1" i="0" u="none" strike="noStrike" cap="none" normalizeH="0" baseline="0" dirty="0">
                <a:ln>
                  <a:noFill/>
                </a:ln>
                <a:solidFill>
                  <a:schemeClr val="accent5">
                    <a:lumMod val="75000"/>
                  </a:schemeClr>
                </a:solidFill>
                <a:effectLst/>
                <a:latin typeface="Calibri" panose="020F0502020204030204" pitchFamily="34" charset="0"/>
                <a:cs typeface="Calibri" panose="020F0502020204030204" pitchFamily="34" charset="0"/>
              </a:rPr>
              <a:t>promising </a:t>
            </a:r>
            <a:r>
              <a:rPr lang="en-US" altLang="en-US" sz="2000" b="1" dirty="0">
                <a:solidFill>
                  <a:schemeClr val="accent5">
                    <a:lumMod val="75000"/>
                  </a:schemeClr>
                </a:solidFill>
                <a:latin typeface="Calibri" panose="020F0502020204030204" pitchFamily="34" charset="0"/>
                <a:cs typeface="Calibri" panose="020F0502020204030204" pitchFamily="34" charset="0"/>
              </a:rPr>
              <a:t>for</a:t>
            </a:r>
            <a:r>
              <a:rPr kumimoji="0" lang="en-US" altLang="en-US" sz="2000" b="1" i="0" u="none" strike="noStrike" cap="none" normalizeH="0" baseline="0" dirty="0">
                <a:ln>
                  <a:noFill/>
                </a:ln>
                <a:solidFill>
                  <a:schemeClr val="accent5">
                    <a:lumMod val="75000"/>
                  </a:schemeClr>
                </a:solidFill>
                <a:effectLst/>
                <a:latin typeface="Calibri" panose="020F0502020204030204" pitchFamily="34" charset="0"/>
                <a:cs typeface="Calibri" panose="020F0502020204030204" pitchFamily="34" charset="0"/>
              </a:rPr>
              <a:t> </a:t>
            </a:r>
            <a:r>
              <a:rPr lang="en-US" altLang="en-US" sz="2000" b="1" dirty="0">
                <a:solidFill>
                  <a:schemeClr val="accent5">
                    <a:lumMod val="75000"/>
                  </a:schemeClr>
                </a:solidFill>
                <a:latin typeface="Calibri" panose="020F0502020204030204" pitchFamily="34" charset="0"/>
                <a:cs typeface="Calibri" panose="020F0502020204030204" pitchFamily="34" charset="0"/>
              </a:rPr>
              <a:t>consideration</a:t>
            </a:r>
            <a:r>
              <a:rPr kumimoji="0" lang="en-US" altLang="en-US" sz="2000" b="1" i="0" u="none" strike="noStrike" cap="none" normalizeH="0" baseline="0" dirty="0">
                <a:ln>
                  <a:noFill/>
                </a:ln>
                <a:solidFill>
                  <a:schemeClr val="accent5">
                    <a:lumMod val="75000"/>
                  </a:schemeClr>
                </a:solidFill>
                <a:effectLst/>
                <a:latin typeface="Calibri" panose="020F0502020204030204" pitchFamily="34" charset="0"/>
                <a:cs typeface="Calibri" panose="020F0502020204030204" pitchFamily="34" charset="0"/>
              </a:rPr>
              <a:t> to replace C</a:t>
            </a:r>
            <a:r>
              <a:rPr kumimoji="0" lang="en-US" altLang="en-US" sz="2000" b="1" i="0" u="none" strike="noStrike" cap="none" normalizeH="0" baseline="-25000" dirty="0">
                <a:ln>
                  <a:noFill/>
                </a:ln>
                <a:solidFill>
                  <a:schemeClr val="accent5">
                    <a:lumMod val="75000"/>
                  </a:schemeClr>
                </a:solidFill>
                <a:effectLst/>
                <a:latin typeface="Calibri" panose="020F0502020204030204" pitchFamily="34" charset="0"/>
                <a:cs typeface="Calibri" panose="020F0502020204030204" pitchFamily="34" charset="0"/>
              </a:rPr>
              <a:t>6</a:t>
            </a:r>
            <a:r>
              <a:rPr kumimoji="0" lang="en-US" altLang="en-US" sz="2000" b="1" i="0" u="none" strike="noStrike" cap="none" normalizeH="0" baseline="0" dirty="0">
                <a:ln>
                  <a:noFill/>
                </a:ln>
                <a:solidFill>
                  <a:schemeClr val="accent5">
                    <a:lumMod val="75000"/>
                  </a:schemeClr>
                </a:solidFill>
                <a:effectLst/>
                <a:latin typeface="Calibri" panose="020F0502020204030204" pitchFamily="34" charset="0"/>
                <a:cs typeface="Calibri" panose="020F0502020204030204" pitchFamily="34" charset="0"/>
              </a:rPr>
              <a:t>F</a:t>
            </a:r>
            <a:r>
              <a:rPr lang="en-US" altLang="en-US" sz="2000" b="1" baseline="-25000" dirty="0">
                <a:solidFill>
                  <a:schemeClr val="accent5">
                    <a:lumMod val="75000"/>
                  </a:schemeClr>
                </a:solidFill>
                <a:latin typeface="Calibri" panose="020F0502020204030204" pitchFamily="34" charset="0"/>
                <a:cs typeface="Calibri" panose="020F0502020204030204" pitchFamily="34" charset="0"/>
              </a:rPr>
              <a:t>14</a:t>
            </a:r>
            <a:r>
              <a:rPr lang="en-US" altLang="en-US" sz="2000" b="1" dirty="0">
                <a:solidFill>
                  <a:schemeClr val="accent5">
                    <a:lumMod val="75000"/>
                  </a:schemeClr>
                </a:solidFill>
                <a:latin typeface="Calibri" panose="020F0502020204030204" pitchFamily="34" charset="0"/>
                <a:cs typeface="Calibri" panose="020F0502020204030204" pitchFamily="34" charset="0"/>
              </a:rPr>
              <a:t> (cooling);</a:t>
            </a:r>
            <a:r>
              <a:rPr kumimoji="0" lang="en-US" altLang="en-US" sz="2000" b="1" i="0" u="none" strike="noStrike" cap="none" normalizeH="0" baseline="0" dirty="0">
                <a:ln>
                  <a:noFill/>
                </a:ln>
                <a:solidFill>
                  <a:schemeClr val="accent5">
                    <a:lumMod val="75000"/>
                  </a:schemeClr>
                </a:solidFill>
                <a:effectLst/>
                <a:latin typeface="Calibri" panose="020F0502020204030204" pitchFamily="34" charset="0"/>
                <a:cs typeface="Calibri" panose="020F0502020204030204" pitchFamily="34" charset="0"/>
              </a:rPr>
              <a:t> </a:t>
            </a:r>
            <a:r>
              <a:rPr lang="en-US" altLang="en-US" sz="2000" b="1" dirty="0">
                <a:solidFill>
                  <a:schemeClr val="accent5">
                    <a:lumMod val="75000"/>
                  </a:schemeClr>
                </a:solidFill>
                <a:latin typeface="Calibri" panose="020F0502020204030204" pitchFamily="34" charset="0"/>
                <a:cs typeface="Calibri" panose="020F0502020204030204" pitchFamily="34" charset="0"/>
              </a:rPr>
              <a:t> </a:t>
            </a:r>
            <a:r>
              <a:rPr lang="en-US" altLang="en-US" sz="2000" b="1" i="1" u="sng" dirty="0">
                <a:solidFill>
                  <a:schemeClr val="accent5">
                    <a:lumMod val="75000"/>
                  </a:schemeClr>
                </a:solidFill>
                <a:latin typeface="Calibri" panose="020F0502020204030204" pitchFamily="34" charset="0"/>
                <a:cs typeface="Calibri" panose="020F0502020204030204" pitchFamily="34" charset="0"/>
              </a:rPr>
              <a:t>649 acid formation via residual H2O @  low temp issue to be resolved</a:t>
            </a:r>
            <a:endParaRPr kumimoji="0" lang="en-US" altLang="en-US" sz="2000" b="1" i="1" u="sng" strike="noStrike" cap="none" normalizeH="0" baseline="0" dirty="0">
              <a:ln>
                <a:noFill/>
              </a:ln>
              <a:solidFill>
                <a:schemeClr val="accent5">
                  <a:lumMod val="75000"/>
                </a:schemeClr>
              </a:solidFill>
              <a:effectLst/>
              <a:latin typeface="Calibri" panose="020F0502020204030204" pitchFamily="34" charset="0"/>
              <a:cs typeface="Calibri" panose="020F0502020204030204" pitchFamily="34" charset="0"/>
            </a:endParaRPr>
          </a:p>
          <a:p>
            <a:pPr marL="285750" lvl="0" indent="-285750">
              <a:buFont typeface="Arial" panose="020B0604020202020204" pitchFamily="34" charset="0"/>
              <a:buChar char="•"/>
            </a:pPr>
            <a:r>
              <a:rPr lang="en-US" altLang="en-US" sz="2000" b="1" dirty="0">
                <a:solidFill>
                  <a:schemeClr val="accent6">
                    <a:lumMod val="50000"/>
                  </a:schemeClr>
                </a:solidFill>
                <a:latin typeface="Calibri" panose="020F0502020204030204" pitchFamily="34" charset="0"/>
                <a:cs typeface="Calibri" panose="020F0502020204030204" pitchFamily="34" charset="0"/>
              </a:rPr>
              <a:t>By analogy, </a:t>
            </a:r>
            <a:r>
              <a:rPr lang="en-US" altLang="en-US" sz="2000" b="1" i="1" dirty="0">
                <a:solidFill>
                  <a:schemeClr val="accent6">
                    <a:lumMod val="50000"/>
                  </a:schemeClr>
                </a:solidFill>
                <a:latin typeface="Calibri" panose="020F0502020204030204" pitchFamily="34" charset="0"/>
                <a:cs typeface="Calibri" panose="020F0502020204030204" pitchFamily="34" charset="0"/>
              </a:rPr>
              <a:t>lin-C</a:t>
            </a:r>
            <a:r>
              <a:rPr lang="en-US" altLang="en-US" sz="2000" b="1" i="1" baseline="-25000" dirty="0">
                <a:solidFill>
                  <a:schemeClr val="accent6">
                    <a:lumMod val="50000"/>
                  </a:schemeClr>
                </a:solidFill>
                <a:latin typeface="Calibri" panose="020F0502020204030204" pitchFamily="34" charset="0"/>
                <a:cs typeface="Calibri" panose="020F0502020204030204" pitchFamily="34" charset="0"/>
              </a:rPr>
              <a:t>4</a:t>
            </a:r>
            <a:r>
              <a:rPr lang="en-US" altLang="en-US" sz="2000" b="1" i="1" dirty="0">
                <a:solidFill>
                  <a:schemeClr val="accent6">
                    <a:lumMod val="50000"/>
                  </a:schemeClr>
                </a:solidFill>
                <a:latin typeface="Calibri" panose="020F0502020204030204" pitchFamily="34" charset="0"/>
                <a:cs typeface="Calibri" panose="020F0502020204030204" pitchFamily="34" charset="0"/>
              </a:rPr>
              <a:t>F</a:t>
            </a:r>
            <a:r>
              <a:rPr lang="en-US" altLang="en-US" sz="2000" b="1" i="1" baseline="-25000" dirty="0">
                <a:solidFill>
                  <a:schemeClr val="accent6">
                    <a:lumMod val="50000"/>
                  </a:schemeClr>
                </a:solidFill>
                <a:latin typeface="Calibri" panose="020F0502020204030204" pitchFamily="34" charset="0"/>
                <a:cs typeface="Calibri" panose="020F0502020204030204" pitchFamily="34" charset="0"/>
              </a:rPr>
              <a:t>8</a:t>
            </a:r>
            <a:r>
              <a:rPr lang="en-US" altLang="en-US" sz="2000" b="1" i="1" dirty="0">
                <a:solidFill>
                  <a:schemeClr val="accent6">
                    <a:lumMod val="50000"/>
                  </a:schemeClr>
                </a:solidFill>
                <a:latin typeface="Calibri" panose="020F0502020204030204" pitchFamily="34" charset="0"/>
                <a:cs typeface="Calibri" panose="020F0502020204030204" pitchFamily="34" charset="0"/>
              </a:rPr>
              <a:t>O  might replace C</a:t>
            </a:r>
            <a:r>
              <a:rPr lang="en-US" altLang="en-US" sz="2000" b="1" i="1" baseline="-25000" dirty="0">
                <a:solidFill>
                  <a:schemeClr val="accent6">
                    <a:lumMod val="50000"/>
                  </a:schemeClr>
                </a:solidFill>
                <a:latin typeface="Calibri" panose="020F0502020204030204" pitchFamily="34" charset="0"/>
                <a:cs typeface="Calibri" panose="020F0502020204030204" pitchFamily="34" charset="0"/>
              </a:rPr>
              <a:t>4</a:t>
            </a:r>
            <a:r>
              <a:rPr lang="en-US" altLang="en-US" sz="2000" b="1" i="1" dirty="0">
                <a:solidFill>
                  <a:schemeClr val="accent6">
                    <a:lumMod val="50000"/>
                  </a:schemeClr>
                </a:solidFill>
                <a:latin typeface="Calibri" panose="020F0502020204030204" pitchFamily="34" charset="0"/>
                <a:cs typeface="Calibri" panose="020F0502020204030204" pitchFamily="34" charset="0"/>
              </a:rPr>
              <a:t>F</a:t>
            </a:r>
            <a:r>
              <a:rPr lang="en-US" altLang="en-US" sz="2000" b="1" i="1" baseline="-25000" dirty="0">
                <a:solidFill>
                  <a:schemeClr val="accent6">
                    <a:lumMod val="50000"/>
                  </a:schemeClr>
                </a:solidFill>
                <a:latin typeface="Calibri" panose="020F0502020204030204" pitchFamily="34" charset="0"/>
                <a:cs typeface="Calibri" panose="020F0502020204030204" pitchFamily="34" charset="0"/>
              </a:rPr>
              <a:t>10 , </a:t>
            </a:r>
            <a:r>
              <a:rPr lang="en-US" altLang="en-US" sz="2000" b="1" dirty="0">
                <a:solidFill>
                  <a:schemeClr val="accent6">
                    <a:lumMod val="50000"/>
                  </a:schemeClr>
                </a:solidFill>
                <a:latin typeface="Calibri" panose="020F0502020204030204" pitchFamily="34" charset="0"/>
                <a:cs typeface="Calibri" panose="020F0502020204030204" pitchFamily="34" charset="0"/>
              </a:rPr>
              <a:t>while </a:t>
            </a:r>
            <a:r>
              <a:rPr lang="en-US" altLang="en-US" sz="2000" b="1" i="1" dirty="0">
                <a:solidFill>
                  <a:schemeClr val="accent6">
                    <a:lumMod val="50000"/>
                  </a:schemeClr>
                </a:solidFill>
                <a:latin typeface="Calibri" panose="020F0502020204030204" pitchFamily="34" charset="0"/>
                <a:cs typeface="Calibri" panose="020F0502020204030204" pitchFamily="34" charset="0"/>
              </a:rPr>
              <a:t>lin-C</a:t>
            </a:r>
            <a:r>
              <a:rPr lang="en-US" altLang="en-US" sz="2000" b="1" i="1" baseline="-25000" dirty="0">
                <a:solidFill>
                  <a:schemeClr val="accent6">
                    <a:lumMod val="50000"/>
                  </a:schemeClr>
                </a:solidFill>
                <a:latin typeface="Calibri" panose="020F0502020204030204" pitchFamily="34" charset="0"/>
                <a:cs typeface="Calibri" panose="020F0502020204030204" pitchFamily="34" charset="0"/>
              </a:rPr>
              <a:t>4</a:t>
            </a:r>
            <a:r>
              <a:rPr lang="en-US" altLang="en-US" sz="2000" b="1" i="1" dirty="0">
                <a:solidFill>
                  <a:schemeClr val="accent6">
                    <a:lumMod val="50000"/>
                  </a:schemeClr>
                </a:solidFill>
                <a:latin typeface="Calibri" panose="020F0502020204030204" pitchFamily="34" charset="0"/>
                <a:cs typeface="Calibri" panose="020F0502020204030204" pitchFamily="34" charset="0"/>
              </a:rPr>
              <a:t>F</a:t>
            </a:r>
            <a:r>
              <a:rPr lang="en-US" altLang="en-US" sz="2000" b="1" i="1" baseline="-25000" dirty="0">
                <a:solidFill>
                  <a:schemeClr val="accent6">
                    <a:lumMod val="50000"/>
                  </a:schemeClr>
                </a:solidFill>
                <a:latin typeface="Calibri" panose="020F0502020204030204" pitchFamily="34" charset="0"/>
                <a:cs typeface="Calibri" panose="020F0502020204030204" pitchFamily="34" charset="0"/>
              </a:rPr>
              <a:t>8</a:t>
            </a:r>
            <a:r>
              <a:rPr lang="en-US" altLang="en-US" sz="2000" b="1" i="1" dirty="0">
                <a:solidFill>
                  <a:schemeClr val="accent6">
                    <a:lumMod val="50000"/>
                  </a:schemeClr>
                </a:solidFill>
                <a:latin typeface="Calibri" panose="020F0502020204030204" pitchFamily="34" charset="0"/>
                <a:cs typeface="Calibri" panose="020F0502020204030204" pitchFamily="34" charset="0"/>
              </a:rPr>
              <a:t>O or lin-C</a:t>
            </a:r>
            <a:r>
              <a:rPr lang="en-US" altLang="en-US" sz="2000" b="1" i="1" baseline="-25000" dirty="0">
                <a:solidFill>
                  <a:schemeClr val="accent6">
                    <a:lumMod val="50000"/>
                  </a:schemeClr>
                </a:solidFill>
                <a:latin typeface="Calibri" panose="020F0502020204030204" pitchFamily="34" charset="0"/>
                <a:cs typeface="Calibri" panose="020F0502020204030204" pitchFamily="34" charset="0"/>
              </a:rPr>
              <a:t>5</a:t>
            </a:r>
            <a:r>
              <a:rPr lang="en-US" altLang="en-US" sz="2000" b="1" i="1" dirty="0">
                <a:solidFill>
                  <a:schemeClr val="accent6">
                    <a:lumMod val="50000"/>
                  </a:schemeClr>
                </a:solidFill>
                <a:latin typeface="Calibri" panose="020F0502020204030204" pitchFamily="34" charset="0"/>
                <a:cs typeface="Calibri" panose="020F0502020204030204" pitchFamily="34" charset="0"/>
              </a:rPr>
              <a:t>F</a:t>
            </a:r>
            <a:r>
              <a:rPr lang="en-US" altLang="en-US" sz="2000" b="1" i="1" baseline="-25000" dirty="0">
                <a:solidFill>
                  <a:schemeClr val="accent6">
                    <a:lumMod val="50000"/>
                  </a:schemeClr>
                </a:solidFill>
                <a:latin typeface="Calibri" panose="020F0502020204030204" pitchFamily="34" charset="0"/>
                <a:cs typeface="Calibri" panose="020F0502020204030204" pitchFamily="34" charset="0"/>
              </a:rPr>
              <a:t>10</a:t>
            </a:r>
            <a:r>
              <a:rPr lang="en-US" altLang="en-US" sz="2000" b="1" i="1" dirty="0">
                <a:solidFill>
                  <a:schemeClr val="accent6">
                    <a:lumMod val="50000"/>
                  </a:schemeClr>
                </a:solidFill>
                <a:latin typeface="Calibri" panose="020F0502020204030204" pitchFamily="34" charset="0"/>
                <a:cs typeface="Calibri" panose="020F0502020204030204" pitchFamily="34" charset="0"/>
              </a:rPr>
              <a:t>O </a:t>
            </a:r>
            <a:r>
              <a:rPr lang="en-US" altLang="en-US" sz="2000" b="1" i="1" dirty="0">
                <a:solidFill>
                  <a:srgbClr val="C00000"/>
                </a:solidFill>
                <a:latin typeface="Calibri" panose="020F0502020204030204" pitchFamily="34" charset="0"/>
                <a:cs typeface="Calibri" panose="020F0502020204030204" pitchFamily="34" charset="0"/>
              </a:rPr>
              <a:t>(or even C</a:t>
            </a:r>
            <a:r>
              <a:rPr lang="en-US" altLang="en-US" sz="2000" b="1" i="1" baseline="-25000" dirty="0">
                <a:solidFill>
                  <a:srgbClr val="C00000"/>
                </a:solidFill>
                <a:latin typeface="Calibri" panose="020F0502020204030204" pitchFamily="34" charset="0"/>
                <a:cs typeface="Calibri" panose="020F0502020204030204" pitchFamily="34" charset="0"/>
              </a:rPr>
              <a:t>4</a:t>
            </a:r>
            <a:r>
              <a:rPr lang="en-US" altLang="en-US" sz="2000" b="1" i="1" dirty="0">
                <a:solidFill>
                  <a:srgbClr val="C00000"/>
                </a:solidFill>
                <a:latin typeface="Calibri" panose="020F0502020204030204" pitchFamily="34" charset="0"/>
                <a:cs typeface="Calibri" panose="020F0502020204030204" pitchFamily="34" charset="0"/>
              </a:rPr>
              <a:t>F</a:t>
            </a:r>
            <a:r>
              <a:rPr lang="en-US" altLang="en-US" sz="2000" b="1" i="1" baseline="-25000" dirty="0">
                <a:solidFill>
                  <a:srgbClr val="C00000"/>
                </a:solidFill>
                <a:latin typeface="Calibri" panose="020F0502020204030204" pitchFamily="34" charset="0"/>
                <a:cs typeface="Calibri" panose="020F0502020204030204" pitchFamily="34" charset="0"/>
              </a:rPr>
              <a:t>10 </a:t>
            </a:r>
            <a:r>
              <a:rPr lang="en-US" altLang="en-US" sz="2000" b="1" i="1" baseline="-25000" dirty="0">
                <a:solidFill>
                  <a:schemeClr val="accent6">
                    <a:lumMod val="50000"/>
                  </a:schemeClr>
                </a:solidFill>
                <a:latin typeface="Calibri" panose="020F0502020204030204" pitchFamily="34" charset="0"/>
                <a:cs typeface="Calibri" panose="020F0502020204030204" pitchFamily="34" charset="0"/>
              </a:rPr>
              <a:t> </a:t>
            </a:r>
            <a:r>
              <a:rPr lang="en-US" altLang="en-US" sz="2000" b="1" i="1" dirty="0">
                <a:solidFill>
                  <a:srgbClr val="C00000"/>
                </a:solidFill>
                <a:latin typeface="Calibri" panose="020F0502020204030204" pitchFamily="34" charset="0"/>
                <a:cs typeface="Calibri" panose="020F0502020204030204" pitchFamily="34" charset="0"/>
              </a:rPr>
              <a:t>or heritage </a:t>
            </a:r>
            <a:r>
              <a:rPr lang="en-US" altLang="en-US" sz="2000" b="1" dirty="0">
                <a:solidFill>
                  <a:srgbClr val="C00000"/>
                </a:solidFill>
                <a:latin typeface="Calibri" panose="020F0502020204030204" pitchFamily="34" charset="0"/>
                <a:cs typeface="Calibri" panose="020F0502020204030204" pitchFamily="34" charset="0"/>
              </a:rPr>
              <a:t>C</a:t>
            </a:r>
            <a:r>
              <a:rPr lang="en-US" altLang="en-US" sz="2000" b="1" baseline="-25000" dirty="0">
                <a:solidFill>
                  <a:srgbClr val="C00000"/>
                </a:solidFill>
                <a:latin typeface="Calibri" panose="020F0502020204030204" pitchFamily="34" charset="0"/>
                <a:cs typeface="Calibri" panose="020F0502020204030204" pitchFamily="34" charset="0"/>
              </a:rPr>
              <a:t>5</a:t>
            </a:r>
            <a:r>
              <a:rPr lang="en-US" altLang="en-US" sz="2000" b="1" dirty="0">
                <a:solidFill>
                  <a:srgbClr val="C00000"/>
                </a:solidFill>
                <a:latin typeface="Calibri" panose="020F0502020204030204" pitchFamily="34" charset="0"/>
                <a:cs typeface="Calibri" panose="020F0502020204030204" pitchFamily="34" charset="0"/>
              </a:rPr>
              <a:t>F</a:t>
            </a:r>
            <a:r>
              <a:rPr lang="en-US" altLang="en-US" sz="2000" b="1" baseline="-25000" dirty="0">
                <a:solidFill>
                  <a:srgbClr val="C00000"/>
                </a:solidFill>
                <a:latin typeface="Calibri" panose="020F0502020204030204" pitchFamily="34" charset="0"/>
                <a:cs typeface="Calibri" panose="020F0502020204030204" pitchFamily="34" charset="0"/>
              </a:rPr>
              <a:t>12</a:t>
            </a:r>
            <a:r>
              <a:rPr lang="en-US" altLang="en-US" sz="2000" b="1" i="1" dirty="0">
                <a:solidFill>
                  <a:srgbClr val="C00000"/>
                </a:solidFill>
                <a:latin typeface="Calibri" panose="020F0502020204030204" pitchFamily="34" charset="0"/>
                <a:cs typeface="Calibri" panose="020F0502020204030204" pitchFamily="34" charset="0"/>
              </a:rPr>
              <a:t>) </a:t>
            </a:r>
            <a:r>
              <a:rPr lang="en-US" altLang="en-US" sz="2000" b="1" i="1" dirty="0">
                <a:solidFill>
                  <a:schemeClr val="accent6">
                    <a:lumMod val="50000"/>
                  </a:schemeClr>
                </a:solidFill>
                <a:latin typeface="Calibri" panose="020F0502020204030204" pitchFamily="34" charset="0"/>
                <a:cs typeface="Calibri" panose="020F0502020204030204" pitchFamily="34" charset="0"/>
              </a:rPr>
              <a:t>blended with N</a:t>
            </a:r>
            <a:r>
              <a:rPr lang="en-US" altLang="en-US" sz="2000" b="1" i="1" baseline="-25000" dirty="0">
                <a:solidFill>
                  <a:schemeClr val="accent6">
                    <a:lumMod val="50000"/>
                  </a:schemeClr>
                </a:solidFill>
                <a:latin typeface="Calibri" panose="020F0502020204030204" pitchFamily="34" charset="0"/>
                <a:cs typeface="Calibri" panose="020F0502020204030204" pitchFamily="34" charset="0"/>
              </a:rPr>
              <a:t>2</a:t>
            </a:r>
            <a:r>
              <a:rPr lang="en-US" altLang="en-US" sz="2000" b="1" i="1" dirty="0">
                <a:solidFill>
                  <a:schemeClr val="accent6">
                    <a:lumMod val="50000"/>
                  </a:schemeClr>
                </a:solidFill>
                <a:latin typeface="Calibri" panose="020F0502020204030204" pitchFamily="34" charset="0"/>
                <a:cs typeface="Calibri" panose="020F0502020204030204" pitchFamily="34" charset="0"/>
              </a:rPr>
              <a:t> &amp; real-time monitored by sound velocity gas analysis - could replace CF</a:t>
            </a:r>
            <a:r>
              <a:rPr lang="en-US" altLang="en-US" sz="2000" b="1" i="1" baseline="-25000" dirty="0">
                <a:solidFill>
                  <a:schemeClr val="accent6">
                    <a:lumMod val="50000"/>
                  </a:schemeClr>
                </a:solidFill>
                <a:latin typeface="Calibri" panose="020F0502020204030204" pitchFamily="34" charset="0"/>
                <a:cs typeface="Calibri" panose="020F0502020204030204" pitchFamily="34" charset="0"/>
              </a:rPr>
              <a:t>4</a:t>
            </a:r>
            <a:r>
              <a:rPr lang="en-US" altLang="en-US" sz="2000" b="1" i="1" dirty="0">
                <a:solidFill>
                  <a:schemeClr val="accent6">
                    <a:lumMod val="50000"/>
                  </a:schemeClr>
                </a:solidFill>
                <a:latin typeface="Calibri" panose="020F0502020204030204" pitchFamily="34" charset="0"/>
                <a:cs typeface="Calibri" panose="020F0502020204030204" pitchFamily="34" charset="0"/>
              </a:rPr>
              <a:t> </a:t>
            </a:r>
            <a:r>
              <a:rPr lang="en-US" altLang="en-US" sz="2000" b="1" dirty="0">
                <a:solidFill>
                  <a:schemeClr val="accent6">
                    <a:lumMod val="50000"/>
                  </a:schemeClr>
                </a:solidFill>
                <a:latin typeface="Calibri" panose="020F0502020204030204" pitchFamily="34" charset="0"/>
                <a:cs typeface="Calibri" panose="020F0502020204030204" pitchFamily="34" charset="0"/>
              </a:rPr>
              <a:t>in RICH radiators;</a:t>
            </a:r>
            <a:endParaRPr lang="en-US" altLang="en-US" sz="400" b="1" dirty="0">
              <a:solidFill>
                <a:schemeClr val="accent6">
                  <a:lumMod val="50000"/>
                </a:schemeClr>
              </a:solidFill>
              <a:latin typeface="Calibri" panose="020F0502020204030204" pitchFamily="34" charset="0"/>
              <a:cs typeface="Calibri" panose="020F0502020204030204" pitchFamily="34" charset="0"/>
            </a:endParaRPr>
          </a:p>
          <a:p>
            <a:pPr marL="285750" lvl="0" indent="-285750">
              <a:buFont typeface="Arial" panose="020B0604020202020204" pitchFamily="34" charset="0"/>
              <a:buChar char="•"/>
            </a:pPr>
            <a:r>
              <a:rPr lang="en-US" altLang="en-US" sz="2000" b="1" i="1" u="sng" dirty="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Molecular shape is everything?</a:t>
            </a:r>
            <a:r>
              <a:rPr lang="en-US" altLang="en-US" sz="2000" b="1" i="1" dirty="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en-US" altLang="en-US" sz="2000" b="1" i="1" dirty="0">
                <a:solidFill>
                  <a:srgbClr val="7030A0"/>
                </a:solidFill>
                <a:latin typeface="Calibri" panose="020F0502020204030204" pitchFamily="34" charset="0"/>
                <a:cs typeface="Calibri" panose="020F0502020204030204" pitchFamily="34" charset="0"/>
              </a:rPr>
              <a:t>lower order C</a:t>
            </a:r>
            <a:r>
              <a:rPr lang="en-US" altLang="en-US" sz="2000" b="1" i="1" baseline="-25000" dirty="0">
                <a:solidFill>
                  <a:srgbClr val="7030A0"/>
                </a:solidFill>
                <a:latin typeface="Calibri" panose="020F0502020204030204" pitchFamily="34" charset="0"/>
                <a:cs typeface="Calibri" panose="020F0502020204030204" pitchFamily="34" charset="0"/>
              </a:rPr>
              <a:t>n</a:t>
            </a:r>
            <a:r>
              <a:rPr lang="en-US" altLang="en-US" sz="2000" b="1" i="1" dirty="0">
                <a:solidFill>
                  <a:srgbClr val="7030A0"/>
                </a:solidFill>
                <a:latin typeface="Calibri" panose="020F0502020204030204" pitchFamily="34" charset="0"/>
                <a:cs typeface="Calibri" panose="020F0502020204030204" pitchFamily="34" charset="0"/>
              </a:rPr>
              <a:t>F</a:t>
            </a:r>
            <a:r>
              <a:rPr lang="en-US" altLang="en-US" sz="2000" b="1" i="1" baseline="-25000" dirty="0">
                <a:solidFill>
                  <a:srgbClr val="7030A0"/>
                </a:solidFill>
                <a:latin typeface="Calibri" panose="020F0502020204030204" pitchFamily="34" charset="0"/>
                <a:cs typeface="Calibri" panose="020F0502020204030204" pitchFamily="34" charset="0"/>
              </a:rPr>
              <a:t>2n</a:t>
            </a:r>
            <a:r>
              <a:rPr lang="en-US" altLang="en-US" sz="2000" b="1" i="1" dirty="0">
                <a:solidFill>
                  <a:srgbClr val="7030A0"/>
                </a:solidFill>
                <a:latin typeface="Calibri" panose="020F0502020204030204" pitchFamily="34" charset="0"/>
                <a:cs typeface="Calibri" panose="020F0502020204030204" pitchFamily="34" charset="0"/>
              </a:rPr>
              <a:t>O toxicity vs. shape  needs study (F electron clouds shielding O atom?) : Need to work with chemical experts</a:t>
            </a:r>
          </a:p>
          <a:p>
            <a:pPr marL="285750" lvl="0" indent="-285750">
              <a:buFont typeface="Arial" panose="020B0604020202020204" pitchFamily="34" charset="0"/>
              <a:buChar char="•"/>
            </a:pPr>
            <a:r>
              <a:rPr lang="en-US" altLang="en-US" sz="2000" b="1" i="1" u="sng" dirty="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Thermodynamics of circulation </a:t>
            </a:r>
            <a:r>
              <a:rPr lang="en-US" altLang="en-US" sz="2000" b="1" i="1" dirty="0">
                <a:solidFill>
                  <a:srgbClr val="C00000"/>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en-US" altLang="en-US" sz="2000" b="1" i="1" dirty="0">
                <a:latin typeface="Calibri" panose="020F0502020204030204" pitchFamily="34" charset="0"/>
                <a:cs typeface="Calibri" panose="020F0502020204030204" pitchFamily="34" charset="0"/>
              </a:rPr>
              <a:t>usually a neglected area: Involve EN-CV from start –considerable experience at CERN from evaporative fluorocarbon cooling </a:t>
            </a:r>
          </a:p>
          <a:p>
            <a:pPr marL="285750" lvl="0" indent="-285750">
              <a:buFont typeface="Arial" panose="020B0604020202020204" pitchFamily="34" charset="0"/>
              <a:buChar char="•"/>
            </a:pPr>
            <a:endParaRPr lang="en-US" altLang="en-US" sz="2000" b="1" i="1" dirty="0">
              <a:solidFill>
                <a:srgbClr val="7030A0"/>
              </a:solidFill>
              <a:latin typeface="Calibri" panose="020F0502020204030204" pitchFamily="34" charset="0"/>
              <a:cs typeface="Calibri" panose="020F0502020204030204" pitchFamily="34" charset="0"/>
            </a:endParaRPr>
          </a:p>
        </p:txBody>
      </p:sp>
      <p:sp>
        <p:nvSpPr>
          <p:cNvPr id="5" name="CustomShape 2">
            <a:extLst>
              <a:ext uri="{FF2B5EF4-FFF2-40B4-BE49-F238E27FC236}">
                <a16:creationId xmlns:a16="http://schemas.microsoft.com/office/drawing/2014/main" id="{8B6E7D7F-8AAA-4D73-9CCF-BAB49A4022D4}"/>
              </a:ext>
            </a:extLst>
          </p:cNvPr>
          <p:cNvSpPr/>
          <p:nvPr/>
        </p:nvSpPr>
        <p:spPr>
          <a:xfrm>
            <a:off x="897461" y="6512750"/>
            <a:ext cx="7445828"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DRD4 Collaboration Meeting, WG-2: CERN Oct 21-25 2024</a:t>
            </a:r>
          </a:p>
        </p:txBody>
      </p:sp>
    </p:spTree>
    <p:extLst>
      <p:ext uri="{BB962C8B-B14F-4D97-AF65-F5344CB8AC3E}">
        <p14:creationId xmlns:p14="http://schemas.microsoft.com/office/powerpoint/2010/main" val="37625194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xEl>
                                              <p:pRg st="2" end="2"/>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4">
                                            <p:txEl>
                                              <p:pRg st="3" end="3"/>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4">
                                            <p:txEl>
                                              <p:pRg st="5" end="5"/>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4">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4">
                                            <p:txEl>
                                              <p:pRg st="7" end="7"/>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4">
                                            <p:txEl>
                                              <p:pRg st="8" end="8"/>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4">
                                            <p:txEl>
                                              <p:pRg st="9" end="9"/>
                                            </p:txEl>
                                          </p:spTgt>
                                        </p:tgtEl>
                                        <p:attrNameLst>
                                          <p:attrName>style.visibility</p:attrName>
                                        </p:attrNameLst>
                                      </p:cBhvr>
                                      <p:to>
                                        <p:strVal val="visible"/>
                                      </p:to>
                                    </p:set>
                                  </p:childTnLst>
                                </p:cTn>
                              </p:par>
                            </p:childTnLst>
                          </p:cTn>
                        </p:par>
                      </p:childTnLst>
                    </p:cTn>
                  </p:par>
                  <p:par>
                    <p:cTn id="29" fill="hold">
                      <p:stCondLst>
                        <p:cond delay="indefinite"/>
                      </p:stCondLst>
                      <p:childTnLst>
                        <p:par>
                          <p:cTn id="30" fill="hold">
                            <p:stCondLst>
                              <p:cond delay="0"/>
                            </p:stCondLst>
                            <p:childTnLst>
                              <p:par>
                                <p:cTn id="31" presetID="1" presetClass="entr" presetSubtype="0" fill="hold" nodeType="clickEffect">
                                  <p:stCondLst>
                                    <p:cond delay="0"/>
                                  </p:stCondLst>
                                  <p:childTnLst>
                                    <p:set>
                                      <p:cBhvr>
                                        <p:cTn id="32" dur="1" fill="hold">
                                          <p:stCondLst>
                                            <p:cond delay="0"/>
                                          </p:stCondLst>
                                        </p:cTn>
                                        <p:tgtEl>
                                          <p:spTgt spid="4">
                                            <p:txEl>
                                              <p:pRg st="10" end="1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0572" y="140233"/>
            <a:ext cx="9022855" cy="385758"/>
          </a:xfrm>
        </p:spPr>
        <p:txBody>
          <a:bodyPr>
            <a:normAutofit fontScale="90000"/>
          </a:bodyPr>
          <a:lstStyle/>
          <a:p>
            <a:r>
              <a:rPr lang="en-US" dirty="0"/>
              <a:t>GHS Classification Criteria for Inhalation &amp; skin Toxicity</a:t>
            </a:r>
            <a:endParaRPr lang="fr-FR" dirty="0"/>
          </a:p>
        </p:txBody>
      </p:sp>
      <p:pic>
        <p:nvPicPr>
          <p:cNvPr id="5" name="Espace réservé pour une image  4" descr="GHS Classification Criteria for Acute Toxicity and 64 more pages - Profile 1 - Microsoft​ Edge"/>
          <p:cNvPicPr>
            <a:picLocks noGrp="1" noChangeAspect="1"/>
          </p:cNvPicPr>
          <p:nvPr>
            <p:ph type="pic" idx="1"/>
          </p:nvPr>
        </p:nvPicPr>
        <p:blipFill>
          <a:blip r:embed="rId2">
            <a:extLst>
              <a:ext uri="{28A0092B-C50C-407E-A947-70E740481C1C}">
                <a14:useLocalDpi xmlns:a14="http://schemas.microsoft.com/office/drawing/2010/main" val="0"/>
              </a:ext>
            </a:extLst>
          </a:blip>
          <a:srcRect/>
          <a:stretch>
            <a:fillRect/>
          </a:stretch>
        </p:blipFill>
        <p:spPr>
          <a:xfrm>
            <a:off x="537473" y="3266747"/>
            <a:ext cx="8173832" cy="2920538"/>
          </a:xfrm>
        </p:spPr>
      </p:pic>
      <p:graphicFrame>
        <p:nvGraphicFramePr>
          <p:cNvPr id="7" name="Tableau 6"/>
          <p:cNvGraphicFramePr>
            <a:graphicFrameLocks noGrp="1"/>
          </p:cNvGraphicFramePr>
          <p:nvPr>
            <p:extLst>
              <p:ext uri="{D42A27DB-BD31-4B8C-83A1-F6EECF244321}">
                <p14:modId xmlns:p14="http://schemas.microsoft.com/office/powerpoint/2010/main" val="1583516467"/>
              </p:ext>
            </p:extLst>
          </p:nvPr>
        </p:nvGraphicFramePr>
        <p:xfrm>
          <a:off x="212972" y="1180906"/>
          <a:ext cx="4874925" cy="1824036"/>
        </p:xfrm>
        <a:graphic>
          <a:graphicData uri="http://schemas.openxmlformats.org/drawingml/2006/table">
            <a:tbl>
              <a:tblPr firstRow="1" firstCol="1" bandRow="1">
                <a:tableStyleId>{5C22544A-7EE6-4342-B048-85BDC9FD1C3A}</a:tableStyleId>
              </a:tblPr>
              <a:tblGrid>
                <a:gridCol w="427180">
                  <a:extLst>
                    <a:ext uri="{9D8B030D-6E8A-4147-A177-3AD203B41FA5}">
                      <a16:colId xmlns:a16="http://schemas.microsoft.com/office/drawing/2014/main" val="1877851673"/>
                    </a:ext>
                  </a:extLst>
                </a:gridCol>
                <a:gridCol w="4447745">
                  <a:extLst>
                    <a:ext uri="{9D8B030D-6E8A-4147-A177-3AD203B41FA5}">
                      <a16:colId xmlns:a16="http://schemas.microsoft.com/office/drawing/2014/main" val="2538976138"/>
                    </a:ext>
                  </a:extLst>
                </a:gridCol>
              </a:tblGrid>
              <a:tr h="106018">
                <a:tc>
                  <a:txBody>
                    <a:bodyPr/>
                    <a:lstStyle/>
                    <a:p>
                      <a:pPr>
                        <a:lnSpc>
                          <a:spcPct val="107000"/>
                        </a:lnSpc>
                        <a:spcAft>
                          <a:spcPts val="0"/>
                        </a:spcAft>
                      </a:pPr>
                      <a:r>
                        <a:rPr lang="en-GB" sz="1000">
                          <a:effectLst/>
                        </a:rPr>
                        <a:t>H330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nSpc>
                          <a:spcPct val="107000"/>
                        </a:lnSpc>
                        <a:spcAft>
                          <a:spcPts val="0"/>
                        </a:spcAft>
                      </a:pPr>
                      <a:r>
                        <a:rPr lang="en-GB" sz="1000" dirty="0">
                          <a:effectLst/>
                        </a:rPr>
                        <a:t>Fatal if inhaled</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extLst>
                  <a:ext uri="{0D108BD9-81ED-4DB2-BD59-A6C34878D82A}">
                    <a16:rowId xmlns:a16="http://schemas.microsoft.com/office/drawing/2014/main" val="2879890933"/>
                  </a:ext>
                </a:extLst>
              </a:tr>
              <a:tr h="278498">
                <a:tc>
                  <a:txBody>
                    <a:bodyPr/>
                    <a:lstStyle/>
                    <a:p>
                      <a:pPr>
                        <a:lnSpc>
                          <a:spcPct val="107000"/>
                        </a:lnSpc>
                        <a:spcAft>
                          <a:spcPts val="0"/>
                        </a:spcAft>
                      </a:pPr>
                      <a:r>
                        <a:rPr lang="en-GB" sz="1000">
                          <a:effectLst/>
                        </a:rPr>
                        <a:t>H331</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nSpc>
                          <a:spcPct val="107000"/>
                        </a:lnSpc>
                        <a:spcAft>
                          <a:spcPts val="0"/>
                        </a:spcAft>
                      </a:pPr>
                      <a:r>
                        <a:rPr lang="en-GB" sz="1000">
                          <a:effectLst/>
                        </a:rPr>
                        <a:t>Toxic if inhaled</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extLst>
                  <a:ext uri="{0D108BD9-81ED-4DB2-BD59-A6C34878D82A}">
                    <a16:rowId xmlns:a16="http://schemas.microsoft.com/office/drawing/2014/main" val="4274952807"/>
                  </a:ext>
                </a:extLst>
              </a:tr>
              <a:tr h="278498">
                <a:tc>
                  <a:txBody>
                    <a:bodyPr/>
                    <a:lstStyle/>
                    <a:p>
                      <a:pPr>
                        <a:lnSpc>
                          <a:spcPct val="107000"/>
                        </a:lnSpc>
                        <a:spcAft>
                          <a:spcPts val="0"/>
                        </a:spcAft>
                      </a:pPr>
                      <a:r>
                        <a:rPr lang="en-GB" sz="1000">
                          <a:effectLst/>
                        </a:rPr>
                        <a:t>H332</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nSpc>
                          <a:spcPct val="107000"/>
                        </a:lnSpc>
                        <a:spcAft>
                          <a:spcPts val="0"/>
                        </a:spcAft>
                      </a:pPr>
                      <a:r>
                        <a:rPr lang="en-GB" sz="1000">
                          <a:effectLst/>
                        </a:rPr>
                        <a:t>Harmful if inhaled</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extLst>
                  <a:ext uri="{0D108BD9-81ED-4DB2-BD59-A6C34878D82A}">
                    <a16:rowId xmlns:a16="http://schemas.microsoft.com/office/drawing/2014/main" val="360690161"/>
                  </a:ext>
                </a:extLst>
              </a:tr>
              <a:tr h="278498">
                <a:tc>
                  <a:txBody>
                    <a:bodyPr/>
                    <a:lstStyle/>
                    <a:p>
                      <a:pPr>
                        <a:lnSpc>
                          <a:spcPct val="107000"/>
                        </a:lnSpc>
                        <a:spcAft>
                          <a:spcPts val="0"/>
                        </a:spcAft>
                      </a:pPr>
                      <a:r>
                        <a:rPr lang="en-GB" sz="1000">
                          <a:effectLst/>
                        </a:rPr>
                        <a:t>H333</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nSpc>
                          <a:spcPct val="107000"/>
                        </a:lnSpc>
                        <a:spcAft>
                          <a:spcPts val="0"/>
                        </a:spcAft>
                      </a:pPr>
                      <a:r>
                        <a:rPr lang="en-GB" sz="1000">
                          <a:effectLst/>
                        </a:rPr>
                        <a:t>May be harmful if inhaled</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extLst>
                  <a:ext uri="{0D108BD9-81ED-4DB2-BD59-A6C34878D82A}">
                    <a16:rowId xmlns:a16="http://schemas.microsoft.com/office/drawing/2014/main" val="1822195306"/>
                  </a:ext>
                </a:extLst>
              </a:tr>
              <a:tr h="278498">
                <a:tc>
                  <a:txBody>
                    <a:bodyPr/>
                    <a:lstStyle/>
                    <a:p>
                      <a:pPr>
                        <a:lnSpc>
                          <a:spcPct val="107000"/>
                        </a:lnSpc>
                        <a:spcAft>
                          <a:spcPts val="0"/>
                        </a:spcAft>
                      </a:pPr>
                      <a:r>
                        <a:rPr lang="en-GB" sz="1000">
                          <a:effectLst/>
                        </a:rPr>
                        <a:t>H334</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nSpc>
                          <a:spcPct val="107000"/>
                        </a:lnSpc>
                        <a:spcAft>
                          <a:spcPts val="0"/>
                        </a:spcAft>
                      </a:pPr>
                      <a:r>
                        <a:rPr lang="en-GB" sz="1000">
                          <a:effectLst/>
                        </a:rPr>
                        <a:t>May cause allergy or asthma symptoms or breathing difficulties if inhaled</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extLst>
                  <a:ext uri="{0D108BD9-81ED-4DB2-BD59-A6C34878D82A}">
                    <a16:rowId xmlns:a16="http://schemas.microsoft.com/office/drawing/2014/main" val="327987587"/>
                  </a:ext>
                </a:extLst>
              </a:tr>
              <a:tr h="278498">
                <a:tc>
                  <a:txBody>
                    <a:bodyPr/>
                    <a:lstStyle/>
                    <a:p>
                      <a:pPr>
                        <a:lnSpc>
                          <a:spcPct val="107000"/>
                        </a:lnSpc>
                        <a:spcAft>
                          <a:spcPts val="0"/>
                        </a:spcAft>
                      </a:pPr>
                      <a:r>
                        <a:rPr lang="en-GB" sz="1000">
                          <a:effectLst/>
                        </a:rPr>
                        <a:t>H335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nSpc>
                          <a:spcPct val="107000"/>
                        </a:lnSpc>
                        <a:spcAft>
                          <a:spcPts val="0"/>
                        </a:spcAft>
                      </a:pPr>
                      <a:r>
                        <a:rPr lang="en-GB" sz="1000" dirty="0">
                          <a:effectLst/>
                        </a:rPr>
                        <a:t>May cause respiratory irritation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extLst>
                  <a:ext uri="{0D108BD9-81ED-4DB2-BD59-A6C34878D82A}">
                    <a16:rowId xmlns:a16="http://schemas.microsoft.com/office/drawing/2014/main" val="3200583005"/>
                  </a:ext>
                </a:extLst>
              </a:tr>
              <a:tr h="101454">
                <a:tc>
                  <a:txBody>
                    <a:bodyPr/>
                    <a:lstStyle/>
                    <a:p>
                      <a:pPr>
                        <a:lnSpc>
                          <a:spcPct val="107000"/>
                        </a:lnSpc>
                        <a:spcAft>
                          <a:spcPts val="0"/>
                        </a:spcAft>
                      </a:pPr>
                      <a:r>
                        <a:rPr lang="en-GB" sz="1000">
                          <a:effectLst/>
                        </a:rPr>
                        <a:t>H336</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nSpc>
                          <a:spcPct val="107000"/>
                        </a:lnSpc>
                        <a:spcAft>
                          <a:spcPts val="0"/>
                        </a:spcAft>
                      </a:pPr>
                      <a:r>
                        <a:rPr lang="en-GB" sz="1000" dirty="0">
                          <a:effectLst/>
                        </a:rPr>
                        <a:t>May cause drowsiness or dizziness</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extLst>
                  <a:ext uri="{0D108BD9-81ED-4DB2-BD59-A6C34878D82A}">
                    <a16:rowId xmlns:a16="http://schemas.microsoft.com/office/drawing/2014/main" val="4170732775"/>
                  </a:ext>
                </a:extLst>
              </a:tr>
            </a:tbl>
          </a:graphicData>
        </a:graphic>
      </p:graphicFrame>
      <p:graphicFrame>
        <p:nvGraphicFramePr>
          <p:cNvPr id="3" name="Tableau 2"/>
          <p:cNvGraphicFramePr>
            <a:graphicFrameLocks noGrp="1"/>
          </p:cNvGraphicFramePr>
          <p:nvPr>
            <p:extLst/>
          </p:nvPr>
        </p:nvGraphicFramePr>
        <p:xfrm>
          <a:off x="5320747" y="1326018"/>
          <a:ext cx="3253409" cy="1328384"/>
        </p:xfrm>
        <a:graphic>
          <a:graphicData uri="http://schemas.openxmlformats.org/drawingml/2006/table">
            <a:tbl>
              <a:tblPr firstRow="1" firstCol="1" bandRow="1">
                <a:tableStyleId>{5C22544A-7EE6-4342-B048-85BDC9FD1C3A}</a:tableStyleId>
              </a:tblPr>
              <a:tblGrid>
                <a:gridCol w="443404">
                  <a:extLst>
                    <a:ext uri="{9D8B030D-6E8A-4147-A177-3AD203B41FA5}">
                      <a16:colId xmlns:a16="http://schemas.microsoft.com/office/drawing/2014/main" val="3072743745"/>
                    </a:ext>
                  </a:extLst>
                </a:gridCol>
                <a:gridCol w="2810005">
                  <a:extLst>
                    <a:ext uri="{9D8B030D-6E8A-4147-A177-3AD203B41FA5}">
                      <a16:colId xmlns:a16="http://schemas.microsoft.com/office/drawing/2014/main" val="3223070603"/>
                    </a:ext>
                  </a:extLst>
                </a:gridCol>
              </a:tblGrid>
              <a:tr h="0">
                <a:tc>
                  <a:txBody>
                    <a:bodyPr/>
                    <a:lstStyle/>
                    <a:p>
                      <a:pPr>
                        <a:lnSpc>
                          <a:spcPct val="107000"/>
                        </a:lnSpc>
                        <a:spcAft>
                          <a:spcPts val="0"/>
                        </a:spcAft>
                      </a:pPr>
                      <a:r>
                        <a:rPr lang="en-GB" sz="1000">
                          <a:effectLst/>
                        </a:rPr>
                        <a:t>H310</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nSpc>
                          <a:spcPct val="107000"/>
                        </a:lnSpc>
                        <a:spcAft>
                          <a:spcPts val="0"/>
                        </a:spcAft>
                      </a:pPr>
                      <a:r>
                        <a:rPr lang="en-GB" sz="1000">
                          <a:effectLst/>
                        </a:rPr>
                        <a:t>Fatal in contact with skin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extLst>
                  <a:ext uri="{0D108BD9-81ED-4DB2-BD59-A6C34878D82A}">
                    <a16:rowId xmlns:a16="http://schemas.microsoft.com/office/drawing/2014/main" val="14025739"/>
                  </a:ext>
                </a:extLst>
              </a:tr>
              <a:tr h="0">
                <a:tc>
                  <a:txBody>
                    <a:bodyPr/>
                    <a:lstStyle/>
                    <a:p>
                      <a:pPr>
                        <a:lnSpc>
                          <a:spcPct val="107000"/>
                        </a:lnSpc>
                        <a:spcAft>
                          <a:spcPts val="0"/>
                        </a:spcAft>
                      </a:pPr>
                      <a:r>
                        <a:rPr lang="en-GB" sz="1000" dirty="0">
                          <a:effectLst/>
                        </a:rPr>
                        <a:t>H311</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nSpc>
                          <a:spcPct val="107000"/>
                        </a:lnSpc>
                        <a:spcAft>
                          <a:spcPts val="0"/>
                        </a:spcAft>
                      </a:pPr>
                      <a:r>
                        <a:rPr lang="en-GB" sz="1000" dirty="0">
                          <a:effectLst/>
                        </a:rPr>
                        <a:t>Toxic in contact with skin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extLst>
                  <a:ext uri="{0D108BD9-81ED-4DB2-BD59-A6C34878D82A}">
                    <a16:rowId xmlns:a16="http://schemas.microsoft.com/office/drawing/2014/main" val="3012859037"/>
                  </a:ext>
                </a:extLst>
              </a:tr>
              <a:tr h="249519">
                <a:tc>
                  <a:txBody>
                    <a:bodyPr/>
                    <a:lstStyle/>
                    <a:p>
                      <a:pPr>
                        <a:lnSpc>
                          <a:spcPct val="107000"/>
                        </a:lnSpc>
                        <a:spcAft>
                          <a:spcPts val="0"/>
                        </a:spcAft>
                      </a:pPr>
                      <a:r>
                        <a:rPr lang="en-GB" sz="1000" dirty="0">
                          <a:effectLst/>
                        </a:rPr>
                        <a:t>H312</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nSpc>
                          <a:spcPct val="107000"/>
                        </a:lnSpc>
                        <a:spcAft>
                          <a:spcPts val="0"/>
                        </a:spcAft>
                      </a:pPr>
                      <a:r>
                        <a:rPr lang="en-GB" sz="1000">
                          <a:effectLst/>
                        </a:rPr>
                        <a:t>Harmful in contact with skin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extLst>
                  <a:ext uri="{0D108BD9-81ED-4DB2-BD59-A6C34878D82A}">
                    <a16:rowId xmlns:a16="http://schemas.microsoft.com/office/drawing/2014/main" val="545074899"/>
                  </a:ext>
                </a:extLst>
              </a:tr>
              <a:tr h="0">
                <a:tc>
                  <a:txBody>
                    <a:bodyPr/>
                    <a:lstStyle/>
                    <a:p>
                      <a:pPr>
                        <a:lnSpc>
                          <a:spcPct val="107000"/>
                        </a:lnSpc>
                        <a:spcAft>
                          <a:spcPts val="0"/>
                        </a:spcAft>
                      </a:pPr>
                      <a:r>
                        <a:rPr lang="en-GB" sz="1000" dirty="0">
                          <a:effectLst/>
                        </a:rPr>
                        <a:t>H313</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nSpc>
                          <a:spcPct val="107000"/>
                        </a:lnSpc>
                        <a:spcAft>
                          <a:spcPts val="0"/>
                        </a:spcAft>
                      </a:pPr>
                      <a:r>
                        <a:rPr lang="en-GB" sz="1000">
                          <a:effectLst/>
                        </a:rPr>
                        <a:t>May be harmful in contact with skin</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extLst>
                  <a:ext uri="{0D108BD9-81ED-4DB2-BD59-A6C34878D82A}">
                    <a16:rowId xmlns:a16="http://schemas.microsoft.com/office/drawing/2014/main" val="3453422794"/>
                  </a:ext>
                </a:extLst>
              </a:tr>
              <a:tr h="0">
                <a:tc>
                  <a:txBody>
                    <a:bodyPr/>
                    <a:lstStyle/>
                    <a:p>
                      <a:pPr>
                        <a:lnSpc>
                          <a:spcPct val="107000"/>
                        </a:lnSpc>
                        <a:spcAft>
                          <a:spcPts val="0"/>
                        </a:spcAft>
                      </a:pPr>
                      <a:r>
                        <a:rPr lang="en-GB" sz="1000" dirty="0">
                          <a:effectLst/>
                        </a:rPr>
                        <a:t>H314</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nSpc>
                          <a:spcPct val="107000"/>
                        </a:lnSpc>
                        <a:spcAft>
                          <a:spcPts val="0"/>
                        </a:spcAft>
                      </a:pPr>
                      <a:r>
                        <a:rPr lang="en-GB" sz="1000">
                          <a:effectLst/>
                        </a:rPr>
                        <a:t>Causes severe skin burns and eye damage</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extLst>
                  <a:ext uri="{0D108BD9-81ED-4DB2-BD59-A6C34878D82A}">
                    <a16:rowId xmlns:a16="http://schemas.microsoft.com/office/drawing/2014/main" val="1090312345"/>
                  </a:ext>
                </a:extLst>
              </a:tr>
              <a:tr h="0">
                <a:tc>
                  <a:txBody>
                    <a:bodyPr/>
                    <a:lstStyle/>
                    <a:p>
                      <a:pPr>
                        <a:lnSpc>
                          <a:spcPct val="107000"/>
                        </a:lnSpc>
                        <a:spcAft>
                          <a:spcPts val="0"/>
                        </a:spcAft>
                      </a:pPr>
                      <a:r>
                        <a:rPr lang="en-GB" sz="1000">
                          <a:effectLst/>
                        </a:rPr>
                        <a:t>H315</a:t>
                      </a:r>
                      <a:endParaRPr lang="en-GB" sz="110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tc>
                  <a:txBody>
                    <a:bodyPr/>
                    <a:lstStyle/>
                    <a:p>
                      <a:pPr>
                        <a:lnSpc>
                          <a:spcPct val="107000"/>
                        </a:lnSpc>
                        <a:spcAft>
                          <a:spcPts val="0"/>
                        </a:spcAft>
                      </a:pPr>
                      <a:r>
                        <a:rPr lang="en-GB" sz="1000" dirty="0">
                          <a:effectLst/>
                        </a:rPr>
                        <a:t>Causes skin irritation</a:t>
                      </a:r>
                      <a:endParaRPr lang="en-GB" sz="1100" dirty="0">
                        <a:effectLst/>
                        <a:latin typeface="Calibri" panose="020F0502020204030204" pitchFamily="34" charset="0"/>
                        <a:ea typeface="Calibri" panose="020F0502020204030204" pitchFamily="34" charset="0"/>
                        <a:cs typeface="Times New Roman" panose="02020603050405020304" pitchFamily="18" charset="0"/>
                      </a:endParaRPr>
                    </a:p>
                  </a:txBody>
                  <a:tcPr marL="60960" marR="60960" marT="30480" marB="30480" anchor="ctr"/>
                </a:tc>
                <a:extLst>
                  <a:ext uri="{0D108BD9-81ED-4DB2-BD59-A6C34878D82A}">
                    <a16:rowId xmlns:a16="http://schemas.microsoft.com/office/drawing/2014/main" val="4242606564"/>
                  </a:ext>
                </a:extLst>
              </a:tr>
            </a:tbl>
          </a:graphicData>
        </a:graphic>
      </p:graphicFrame>
      <p:sp>
        <p:nvSpPr>
          <p:cNvPr id="11" name="Ellipse 2">
            <a:extLst>
              <a:ext uri="{FF2B5EF4-FFF2-40B4-BE49-F238E27FC236}">
                <a16:creationId xmlns:a16="http://schemas.microsoft.com/office/drawing/2014/main" id="{BD6E1F88-354C-4FEA-82FA-C39D8F1AB208}"/>
              </a:ext>
            </a:extLst>
          </p:cNvPr>
          <p:cNvSpPr/>
          <p:nvPr/>
        </p:nvSpPr>
        <p:spPr>
          <a:xfrm>
            <a:off x="64633" y="1138335"/>
            <a:ext cx="751191" cy="1176650"/>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Ellipse 2">
            <a:extLst>
              <a:ext uri="{FF2B5EF4-FFF2-40B4-BE49-F238E27FC236}">
                <a16:creationId xmlns:a16="http://schemas.microsoft.com/office/drawing/2014/main" id="{9E2DA528-537E-4892-8C49-B0D3643DCFF2}"/>
              </a:ext>
            </a:extLst>
          </p:cNvPr>
          <p:cNvSpPr/>
          <p:nvPr/>
        </p:nvSpPr>
        <p:spPr>
          <a:xfrm>
            <a:off x="5161181" y="1178583"/>
            <a:ext cx="751191" cy="1066339"/>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4" name="Ellipse 2">
            <a:extLst>
              <a:ext uri="{FF2B5EF4-FFF2-40B4-BE49-F238E27FC236}">
                <a16:creationId xmlns:a16="http://schemas.microsoft.com/office/drawing/2014/main" id="{32679D61-478C-4CAE-8DDB-57E92223DAFF}"/>
              </a:ext>
            </a:extLst>
          </p:cNvPr>
          <p:cNvSpPr/>
          <p:nvPr/>
        </p:nvSpPr>
        <p:spPr>
          <a:xfrm>
            <a:off x="27992" y="1990210"/>
            <a:ext cx="751191" cy="1205308"/>
          </a:xfrm>
          <a:prstGeom prst="ellipse">
            <a:avLst/>
          </a:prstGeom>
          <a:noFill/>
          <a:ln w="317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Ellipse 2">
            <a:extLst>
              <a:ext uri="{FF2B5EF4-FFF2-40B4-BE49-F238E27FC236}">
                <a16:creationId xmlns:a16="http://schemas.microsoft.com/office/drawing/2014/main" id="{6FC35456-6A84-4475-804E-D0BAF804EF24}"/>
              </a:ext>
            </a:extLst>
          </p:cNvPr>
          <p:cNvSpPr/>
          <p:nvPr/>
        </p:nvSpPr>
        <p:spPr>
          <a:xfrm>
            <a:off x="5161180" y="1948442"/>
            <a:ext cx="751191" cy="879365"/>
          </a:xfrm>
          <a:prstGeom prst="ellipse">
            <a:avLst/>
          </a:prstGeom>
          <a:noFill/>
          <a:ln w="317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 name="TextBox 15">
            <a:extLst>
              <a:ext uri="{FF2B5EF4-FFF2-40B4-BE49-F238E27FC236}">
                <a16:creationId xmlns:a16="http://schemas.microsoft.com/office/drawing/2014/main" id="{A83C8ECD-F59E-4113-8998-BC969969C557}"/>
              </a:ext>
            </a:extLst>
          </p:cNvPr>
          <p:cNvSpPr txBox="1"/>
          <p:nvPr/>
        </p:nvSpPr>
        <p:spPr>
          <a:xfrm>
            <a:off x="403587" y="577950"/>
            <a:ext cx="8108310" cy="461665"/>
          </a:xfrm>
          <a:prstGeom prst="rect">
            <a:avLst/>
          </a:prstGeom>
          <a:noFill/>
        </p:spPr>
        <p:txBody>
          <a:bodyPr wrap="none" rtlCol="0">
            <a:spAutoFit/>
          </a:bodyPr>
          <a:lstStyle/>
          <a:p>
            <a:r>
              <a:rPr lang="en-US" sz="1200" dirty="0"/>
              <a:t> Global Harmonized </a:t>
            </a:r>
            <a:r>
              <a:rPr lang="en-GB" sz="1200" dirty="0"/>
              <a:t>System of Classification and Labelling of Chemicals (GHS). 10</a:t>
            </a:r>
            <a:r>
              <a:rPr lang="en-GB" sz="1200" baseline="30000" dirty="0"/>
              <a:t>th</a:t>
            </a:r>
            <a:r>
              <a:rPr lang="en-GB" sz="1200" dirty="0"/>
              <a:t> revision, United Nations (2023} </a:t>
            </a:r>
          </a:p>
          <a:p>
            <a:r>
              <a:rPr lang="en-GB" sz="1200" u="sng" dirty="0">
                <a:hlinkClick r:id="rId3"/>
              </a:rPr>
              <a:t>About the GHS | UNECE</a:t>
            </a:r>
            <a:r>
              <a:rPr lang="en-GB" sz="1200" dirty="0"/>
              <a:t> </a:t>
            </a:r>
            <a:r>
              <a:rPr lang="en-GB" sz="1200" u="sng" dirty="0">
                <a:hlinkClick r:id="rId3"/>
              </a:rPr>
              <a:t>https://unece.org/about-ghs</a:t>
            </a:r>
            <a:endParaRPr lang="en-US" sz="1200" dirty="0"/>
          </a:p>
        </p:txBody>
      </p:sp>
      <p:sp>
        <p:nvSpPr>
          <p:cNvPr id="4" name="Slide Number Placeholder 3">
            <a:extLst>
              <a:ext uri="{FF2B5EF4-FFF2-40B4-BE49-F238E27FC236}">
                <a16:creationId xmlns:a16="http://schemas.microsoft.com/office/drawing/2014/main" id="{B128A774-F4C2-48FC-AD9B-BAEDC40D5E68}"/>
              </a:ext>
            </a:extLst>
          </p:cNvPr>
          <p:cNvSpPr>
            <a:spLocks noGrp="1"/>
          </p:cNvSpPr>
          <p:nvPr>
            <p:ph type="sldNum" sz="quarter" idx="12"/>
          </p:nvPr>
        </p:nvSpPr>
        <p:spPr/>
        <p:txBody>
          <a:bodyPr/>
          <a:lstStyle/>
          <a:p>
            <a:fld id="{0AA9EBEA-8FF1-4741-9019-86B2F2893584}" type="slidenum">
              <a:rPr lang="fr-FR" smtClean="0"/>
              <a:t>4</a:t>
            </a:fld>
            <a:endParaRPr lang="fr-FR"/>
          </a:p>
        </p:txBody>
      </p:sp>
      <p:sp>
        <p:nvSpPr>
          <p:cNvPr id="17" name="CustomShape 2">
            <a:extLst>
              <a:ext uri="{FF2B5EF4-FFF2-40B4-BE49-F238E27FC236}">
                <a16:creationId xmlns:a16="http://schemas.microsoft.com/office/drawing/2014/main" id="{D20BF823-9914-48C9-A3C9-4F782A52C6DE}"/>
              </a:ext>
            </a:extLst>
          </p:cNvPr>
          <p:cNvSpPr/>
          <p:nvPr/>
        </p:nvSpPr>
        <p:spPr>
          <a:xfrm>
            <a:off x="897461" y="6512750"/>
            <a:ext cx="7445828"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DRD4 Collaboration Meeting, WG-2: CERN Oct 21-25 2024</a:t>
            </a:r>
          </a:p>
        </p:txBody>
      </p:sp>
    </p:spTree>
    <p:extLst>
      <p:ext uri="{BB962C8B-B14F-4D97-AF65-F5344CB8AC3E}">
        <p14:creationId xmlns:p14="http://schemas.microsoft.com/office/powerpoint/2010/main" val="23517325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1"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anim calcmode="lin" valueType="num">
                                      <p:cBhvr additive="base">
                                        <p:cTn id="7" dur="500" fill="hold"/>
                                        <p:tgtEl>
                                          <p:spTgt spid="13"/>
                                        </p:tgtEl>
                                        <p:attrNameLst>
                                          <p:attrName>ppt_x</p:attrName>
                                        </p:attrNameLst>
                                      </p:cBhvr>
                                      <p:tavLst>
                                        <p:tav tm="0">
                                          <p:val>
                                            <p:strVal val="#ppt_x"/>
                                          </p:val>
                                        </p:tav>
                                        <p:tav tm="100000">
                                          <p:val>
                                            <p:strVal val="#ppt_x"/>
                                          </p:val>
                                        </p:tav>
                                      </p:tavLst>
                                    </p:anim>
                                    <p:anim calcmode="lin" valueType="num">
                                      <p:cBhvr additive="base">
                                        <p:cTn id="8" dur="500" fill="hold"/>
                                        <p:tgtEl>
                                          <p:spTgt spid="13"/>
                                        </p:tgtEl>
                                        <p:attrNameLst>
                                          <p:attrName>ppt_y</p:attrName>
                                        </p:attrNameLst>
                                      </p:cBhvr>
                                      <p:tavLst>
                                        <p:tav tm="0">
                                          <p:val>
                                            <p:strVal val="0-#ppt_h/2"/>
                                          </p:val>
                                        </p:tav>
                                        <p:tav tm="100000">
                                          <p:val>
                                            <p:strVal val="#ppt_y"/>
                                          </p:val>
                                        </p:tav>
                                      </p:tavLst>
                                    </p:anim>
                                  </p:childTnLst>
                                </p:cTn>
                              </p:par>
                              <p:par>
                                <p:cTn id="9" presetID="2" presetClass="entr" presetSubtype="1" fill="hold" grpId="0" nodeType="withEffect">
                                  <p:stCondLst>
                                    <p:cond delay="0"/>
                                  </p:stCondLst>
                                  <p:childTnLst>
                                    <p:set>
                                      <p:cBhvr>
                                        <p:cTn id="10" dur="1" fill="hold">
                                          <p:stCondLst>
                                            <p:cond delay="0"/>
                                          </p:stCondLst>
                                        </p:cTn>
                                        <p:tgtEl>
                                          <p:spTgt spid="11"/>
                                        </p:tgtEl>
                                        <p:attrNameLst>
                                          <p:attrName>style.visibility</p:attrName>
                                        </p:attrNameLst>
                                      </p:cBhvr>
                                      <p:to>
                                        <p:strVal val="visible"/>
                                      </p:to>
                                    </p:set>
                                    <p:anim calcmode="lin" valueType="num">
                                      <p:cBhvr additive="base">
                                        <p:cTn id="11" dur="500" fill="hold"/>
                                        <p:tgtEl>
                                          <p:spTgt spid="11"/>
                                        </p:tgtEl>
                                        <p:attrNameLst>
                                          <p:attrName>ppt_x</p:attrName>
                                        </p:attrNameLst>
                                      </p:cBhvr>
                                      <p:tavLst>
                                        <p:tav tm="0">
                                          <p:val>
                                            <p:strVal val="#ppt_x"/>
                                          </p:val>
                                        </p:tav>
                                        <p:tav tm="100000">
                                          <p:val>
                                            <p:strVal val="#ppt_x"/>
                                          </p:val>
                                        </p:tav>
                                      </p:tavLst>
                                    </p:anim>
                                    <p:anim calcmode="lin" valueType="num">
                                      <p:cBhvr additive="base">
                                        <p:cTn id="12" dur="500" fill="hold"/>
                                        <p:tgtEl>
                                          <p:spTgt spid="11"/>
                                        </p:tgtEl>
                                        <p:attrNameLst>
                                          <p:attrName>ppt_y</p:attrName>
                                        </p:attrNameLst>
                                      </p:cBhvr>
                                      <p:tavLst>
                                        <p:tav tm="0">
                                          <p:val>
                                            <p:strVal val="0-#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2" fill="hold" grpId="0" nodeType="clickEffect">
                                  <p:stCondLst>
                                    <p:cond delay="0"/>
                                  </p:stCondLst>
                                  <p:childTnLst>
                                    <p:set>
                                      <p:cBhvr>
                                        <p:cTn id="16" dur="1" fill="hold">
                                          <p:stCondLst>
                                            <p:cond delay="0"/>
                                          </p:stCondLst>
                                        </p:cTn>
                                        <p:tgtEl>
                                          <p:spTgt spid="15"/>
                                        </p:tgtEl>
                                        <p:attrNameLst>
                                          <p:attrName>style.visibility</p:attrName>
                                        </p:attrNameLst>
                                      </p:cBhvr>
                                      <p:to>
                                        <p:strVal val="visible"/>
                                      </p:to>
                                    </p:set>
                                    <p:anim calcmode="lin" valueType="num">
                                      <p:cBhvr additive="base">
                                        <p:cTn id="17" dur="500" fill="hold"/>
                                        <p:tgtEl>
                                          <p:spTgt spid="15"/>
                                        </p:tgtEl>
                                        <p:attrNameLst>
                                          <p:attrName>ppt_x</p:attrName>
                                        </p:attrNameLst>
                                      </p:cBhvr>
                                      <p:tavLst>
                                        <p:tav tm="0">
                                          <p:val>
                                            <p:strVal val="1+#ppt_w/2"/>
                                          </p:val>
                                        </p:tav>
                                        <p:tav tm="100000">
                                          <p:val>
                                            <p:strVal val="#ppt_x"/>
                                          </p:val>
                                        </p:tav>
                                      </p:tavLst>
                                    </p:anim>
                                    <p:anim calcmode="lin" valueType="num">
                                      <p:cBhvr additive="base">
                                        <p:cTn id="18" dur="500" fill="hold"/>
                                        <p:tgtEl>
                                          <p:spTgt spid="15"/>
                                        </p:tgtEl>
                                        <p:attrNameLst>
                                          <p:attrName>ppt_y</p:attrName>
                                        </p:attrNameLst>
                                      </p:cBhvr>
                                      <p:tavLst>
                                        <p:tav tm="0">
                                          <p:val>
                                            <p:strVal val="#ppt_y"/>
                                          </p:val>
                                        </p:tav>
                                        <p:tav tm="100000">
                                          <p:val>
                                            <p:strVal val="#ppt_y"/>
                                          </p:val>
                                        </p:tav>
                                      </p:tavLst>
                                    </p:anim>
                                  </p:childTnLst>
                                </p:cTn>
                              </p:par>
                              <p:par>
                                <p:cTn id="19" presetID="2" presetClass="entr" presetSubtype="2" fill="hold" grpId="0" nodeType="withEffect">
                                  <p:stCondLst>
                                    <p:cond delay="0"/>
                                  </p:stCondLst>
                                  <p:childTnLst>
                                    <p:set>
                                      <p:cBhvr>
                                        <p:cTn id="20" dur="1" fill="hold">
                                          <p:stCondLst>
                                            <p:cond delay="0"/>
                                          </p:stCondLst>
                                        </p:cTn>
                                        <p:tgtEl>
                                          <p:spTgt spid="14"/>
                                        </p:tgtEl>
                                        <p:attrNameLst>
                                          <p:attrName>style.visibility</p:attrName>
                                        </p:attrNameLst>
                                      </p:cBhvr>
                                      <p:to>
                                        <p:strVal val="visible"/>
                                      </p:to>
                                    </p:set>
                                    <p:anim calcmode="lin" valueType="num">
                                      <p:cBhvr additive="base">
                                        <p:cTn id="21" dur="500" fill="hold"/>
                                        <p:tgtEl>
                                          <p:spTgt spid="14"/>
                                        </p:tgtEl>
                                        <p:attrNameLst>
                                          <p:attrName>ppt_x</p:attrName>
                                        </p:attrNameLst>
                                      </p:cBhvr>
                                      <p:tavLst>
                                        <p:tav tm="0">
                                          <p:val>
                                            <p:strVal val="1+#ppt_w/2"/>
                                          </p:val>
                                        </p:tav>
                                        <p:tav tm="100000">
                                          <p:val>
                                            <p:strVal val="#ppt_x"/>
                                          </p:val>
                                        </p:tav>
                                      </p:tavLst>
                                    </p:anim>
                                    <p:anim calcmode="lin" valueType="num">
                                      <p:cBhvr additive="base">
                                        <p:cTn id="22" dur="500" fill="hold"/>
                                        <p:tgtEl>
                                          <p:spTgt spid="1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3" grpId="0" animBg="1"/>
      <p:bldP spid="14" grpId="0" animBg="1"/>
      <p:bldP spid="15" grpId="0" animBg="1"/>
    </p:bld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029566" y="169489"/>
            <a:ext cx="7209824" cy="443198"/>
          </a:xfrm>
          <a:ln w="0">
            <a:noFill/>
          </a:ln>
        </p:spPr>
        <p:txBody>
          <a:bodyPr/>
          <a:lstStyle/>
          <a:p>
            <a:r>
              <a:rPr lang="fr-FR" b="1" u="sng" dirty="0">
                <a:solidFill>
                  <a:schemeClr val="accent6">
                    <a:lumMod val="50000"/>
                  </a:schemeClr>
                </a:solidFill>
              </a:rPr>
              <a:t>C</a:t>
            </a:r>
            <a:r>
              <a:rPr lang="fr-FR" b="1" u="sng" baseline="-25000" dirty="0">
                <a:solidFill>
                  <a:schemeClr val="accent6">
                    <a:lumMod val="50000"/>
                  </a:schemeClr>
                </a:solidFill>
              </a:rPr>
              <a:t>n</a:t>
            </a:r>
            <a:r>
              <a:rPr lang="fr-FR" b="1" u="sng" dirty="0">
                <a:solidFill>
                  <a:schemeClr val="accent6">
                    <a:lumMod val="50000"/>
                  </a:schemeClr>
                </a:solidFill>
              </a:rPr>
              <a:t>F</a:t>
            </a:r>
            <a:r>
              <a:rPr lang="fr-FR" b="1" u="sng" baseline="-25000" dirty="0">
                <a:solidFill>
                  <a:schemeClr val="accent6">
                    <a:lumMod val="50000"/>
                  </a:schemeClr>
                </a:solidFill>
              </a:rPr>
              <a:t>2n</a:t>
            </a:r>
            <a:r>
              <a:rPr lang="fr-FR" b="1" u="sng" dirty="0">
                <a:solidFill>
                  <a:schemeClr val="accent6">
                    <a:lumMod val="50000"/>
                  </a:schemeClr>
                </a:solidFill>
              </a:rPr>
              <a:t>O </a:t>
            </a:r>
            <a:r>
              <a:rPr lang="fr-FR" b="1" u="sng" dirty="0" err="1">
                <a:solidFill>
                  <a:schemeClr val="accent6">
                    <a:lumMod val="50000"/>
                  </a:schemeClr>
                </a:solidFill>
              </a:rPr>
              <a:t>fluid</a:t>
            </a:r>
            <a:r>
              <a:rPr lang="fr-FR" b="1" u="sng" dirty="0">
                <a:solidFill>
                  <a:schemeClr val="accent6">
                    <a:lumMod val="50000"/>
                  </a:schemeClr>
                </a:solidFill>
              </a:rPr>
              <a:t> </a:t>
            </a:r>
            <a:r>
              <a:rPr lang="fr-FR" b="1" u="sng" dirty="0" err="1">
                <a:solidFill>
                  <a:schemeClr val="accent6">
                    <a:lumMod val="50000"/>
                  </a:schemeClr>
                </a:solidFill>
              </a:rPr>
              <a:t>selection</a:t>
            </a:r>
            <a:r>
              <a:rPr lang="fr-FR" b="1" u="sng" dirty="0">
                <a:solidFill>
                  <a:schemeClr val="accent6">
                    <a:lumMod val="50000"/>
                  </a:schemeClr>
                </a:solidFill>
              </a:rPr>
              <a:t> </a:t>
            </a:r>
            <a:r>
              <a:rPr lang="fr-FR" b="1" u="sng" dirty="0" err="1">
                <a:solidFill>
                  <a:schemeClr val="accent6">
                    <a:lumMod val="50000"/>
                  </a:schemeClr>
                </a:solidFill>
              </a:rPr>
              <a:t>search</a:t>
            </a:r>
            <a:r>
              <a:rPr lang="fr-FR" b="1" u="sng" dirty="0">
                <a:solidFill>
                  <a:schemeClr val="accent6">
                    <a:lumMod val="50000"/>
                  </a:schemeClr>
                </a:solidFill>
              </a:rPr>
              <a:t> </a:t>
            </a:r>
            <a:r>
              <a:rPr lang="fr-FR" b="1" u="sng" dirty="0" err="1">
                <a:solidFill>
                  <a:schemeClr val="accent6">
                    <a:lumMod val="50000"/>
                  </a:schemeClr>
                </a:solidFill>
              </a:rPr>
              <a:t>criteria</a:t>
            </a:r>
            <a:endParaRPr lang="fr-FR" b="1" u="sng" dirty="0">
              <a:solidFill>
                <a:schemeClr val="accent6">
                  <a:lumMod val="50000"/>
                </a:schemeClr>
              </a:solidFill>
            </a:endParaRPr>
          </a:p>
        </p:txBody>
      </p:sp>
      <p:grpSp>
        <p:nvGrpSpPr>
          <p:cNvPr id="11" name="Groupe 10"/>
          <p:cNvGrpSpPr/>
          <p:nvPr/>
        </p:nvGrpSpPr>
        <p:grpSpPr>
          <a:xfrm>
            <a:off x="191896" y="672454"/>
            <a:ext cx="1273629" cy="400816"/>
            <a:chOff x="1164771" y="1937657"/>
            <a:chExt cx="2220686" cy="914400"/>
          </a:xfrm>
        </p:grpSpPr>
        <p:sp>
          <p:nvSpPr>
            <p:cNvPr id="12" name="Rectangle 11"/>
            <p:cNvSpPr/>
            <p:nvPr/>
          </p:nvSpPr>
          <p:spPr>
            <a:xfrm>
              <a:off x="1164771" y="1937657"/>
              <a:ext cx="2220686" cy="914400"/>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ZoneTexte 12"/>
            <p:cNvSpPr txBox="1"/>
            <p:nvPr/>
          </p:nvSpPr>
          <p:spPr>
            <a:xfrm>
              <a:off x="1286812" y="1937657"/>
              <a:ext cx="1976610" cy="842574"/>
            </a:xfrm>
            <a:prstGeom prst="rect">
              <a:avLst/>
            </a:prstGeom>
            <a:noFill/>
          </p:spPr>
          <p:txBody>
            <a:bodyPr wrap="none" rtlCol="0">
              <a:spAutoFit/>
            </a:bodyPr>
            <a:lstStyle/>
            <a:p>
              <a:pPr algn="ctr"/>
              <a:r>
                <a:rPr lang="fr-FR" b="1" dirty="0">
                  <a:solidFill>
                    <a:schemeClr val="accent6">
                      <a:lumMod val="75000"/>
                    </a:schemeClr>
                  </a:solidFill>
                </a:rPr>
                <a:t>Start(</a:t>
              </a:r>
              <a:r>
                <a:rPr lang="fr-FR" b="1" dirty="0" err="1">
                  <a:solidFill>
                    <a:schemeClr val="accent6">
                      <a:lumMod val="75000"/>
                    </a:schemeClr>
                  </a:solidFill>
                </a:rPr>
                <a:t>ed</a:t>
              </a:r>
              <a:r>
                <a:rPr lang="fr-FR" b="1" dirty="0">
                  <a:solidFill>
                    <a:schemeClr val="accent6">
                      <a:lumMod val="75000"/>
                    </a:schemeClr>
                  </a:solidFill>
                </a:rPr>
                <a:t>)</a:t>
              </a:r>
            </a:p>
          </p:txBody>
        </p:sp>
      </p:grpSp>
      <p:grpSp>
        <p:nvGrpSpPr>
          <p:cNvPr id="20" name="Groupe 19"/>
          <p:cNvGrpSpPr/>
          <p:nvPr/>
        </p:nvGrpSpPr>
        <p:grpSpPr>
          <a:xfrm>
            <a:off x="2421142" y="908735"/>
            <a:ext cx="1607004" cy="1578428"/>
            <a:chOff x="4249510" y="1480458"/>
            <a:chExt cx="1607004" cy="1578428"/>
          </a:xfrm>
          <a:solidFill>
            <a:schemeClr val="accent1">
              <a:lumMod val="60000"/>
              <a:lumOff val="40000"/>
            </a:schemeClr>
          </a:solidFill>
        </p:grpSpPr>
        <p:sp>
          <p:nvSpPr>
            <p:cNvPr id="9" name="Losange 8"/>
            <p:cNvSpPr/>
            <p:nvPr/>
          </p:nvSpPr>
          <p:spPr>
            <a:xfrm>
              <a:off x="4249510" y="1480458"/>
              <a:ext cx="1607004" cy="1578428"/>
            </a:xfrm>
            <a:prstGeom prst="diamond">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5" name="ZoneTexte 14"/>
            <p:cNvSpPr txBox="1"/>
            <p:nvPr/>
          </p:nvSpPr>
          <p:spPr>
            <a:xfrm>
              <a:off x="4458436" y="1937657"/>
              <a:ext cx="1249060" cy="923330"/>
            </a:xfrm>
            <a:prstGeom prst="rect">
              <a:avLst/>
            </a:prstGeom>
            <a:noFill/>
          </p:spPr>
          <p:txBody>
            <a:bodyPr wrap="none" rtlCol="0">
              <a:spAutoFit/>
            </a:bodyPr>
            <a:lstStyle/>
            <a:p>
              <a:pPr algn="ctr"/>
              <a:r>
                <a:rPr lang="fr-FR" b="1" dirty="0">
                  <a:solidFill>
                    <a:srgbClr val="7030A0"/>
                  </a:solidFill>
                </a:rPr>
                <a:t>Non-</a:t>
              </a:r>
              <a:r>
                <a:rPr lang="fr-FR" b="1" dirty="0" err="1">
                  <a:solidFill>
                    <a:srgbClr val="7030A0"/>
                  </a:solidFill>
                </a:rPr>
                <a:t>toxic</a:t>
              </a:r>
              <a:endParaRPr lang="fr-FR" b="1" dirty="0">
                <a:solidFill>
                  <a:srgbClr val="7030A0"/>
                </a:solidFill>
              </a:endParaRPr>
            </a:p>
            <a:p>
              <a:pPr algn="ctr"/>
              <a:r>
                <a:rPr lang="fr-FR" b="1" dirty="0">
                  <a:solidFill>
                    <a:srgbClr val="7030A0"/>
                  </a:solidFill>
                </a:rPr>
                <a:t>(MSDS)</a:t>
              </a:r>
            </a:p>
            <a:p>
              <a:pPr algn="ctr"/>
              <a:r>
                <a:rPr lang="fr-FR" b="1" dirty="0">
                  <a:solidFill>
                    <a:srgbClr val="7030A0"/>
                  </a:solidFill>
                </a:rPr>
                <a:t>?</a:t>
              </a:r>
            </a:p>
          </p:txBody>
        </p:sp>
      </p:grpSp>
      <p:cxnSp>
        <p:nvCxnSpPr>
          <p:cNvPr id="17" name="Connecteur droit avec flèche 16"/>
          <p:cNvCxnSpPr/>
          <p:nvPr/>
        </p:nvCxnSpPr>
        <p:spPr>
          <a:xfrm>
            <a:off x="1665946" y="1689099"/>
            <a:ext cx="755196" cy="0"/>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 name="Connecteur droit avec flèche 17"/>
          <p:cNvCxnSpPr/>
          <p:nvPr/>
        </p:nvCxnSpPr>
        <p:spPr>
          <a:xfrm flipH="1">
            <a:off x="1581190" y="804220"/>
            <a:ext cx="2574" cy="343740"/>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necteur droit avec flèche 20"/>
          <p:cNvCxnSpPr>
            <a:endCxn id="56" idx="0"/>
          </p:cNvCxnSpPr>
          <p:nvPr/>
        </p:nvCxnSpPr>
        <p:spPr>
          <a:xfrm>
            <a:off x="3224644" y="2469464"/>
            <a:ext cx="25743" cy="612182"/>
          </a:xfrm>
          <a:prstGeom prst="straightConnector1">
            <a:avLst/>
          </a:prstGeom>
          <a:ln w="3175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22" name="Connecteur droit avec flèche 21"/>
          <p:cNvCxnSpPr>
            <a:stCxn id="89" idx="0"/>
          </p:cNvCxnSpPr>
          <p:nvPr/>
        </p:nvCxnSpPr>
        <p:spPr>
          <a:xfrm flipH="1" flipV="1">
            <a:off x="1235776" y="2108877"/>
            <a:ext cx="10095" cy="980313"/>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5" name="Connecteur droit avec flèche 24"/>
          <p:cNvCxnSpPr/>
          <p:nvPr/>
        </p:nvCxnSpPr>
        <p:spPr>
          <a:xfrm>
            <a:off x="1245871" y="2770601"/>
            <a:ext cx="6248946" cy="18882"/>
          </a:xfrm>
          <a:prstGeom prst="straightConnector1">
            <a:avLst/>
          </a:prstGeom>
          <a:ln w="3175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28" name="ZoneTexte 27"/>
          <p:cNvSpPr txBox="1"/>
          <p:nvPr/>
        </p:nvSpPr>
        <p:spPr>
          <a:xfrm>
            <a:off x="2809209" y="2420246"/>
            <a:ext cx="351378" cy="369332"/>
          </a:xfrm>
          <a:prstGeom prst="rect">
            <a:avLst/>
          </a:prstGeom>
          <a:noFill/>
        </p:spPr>
        <p:txBody>
          <a:bodyPr wrap="none" rtlCol="0">
            <a:spAutoFit/>
          </a:bodyPr>
          <a:lstStyle/>
          <a:p>
            <a:r>
              <a:rPr lang="fr-FR" b="1" dirty="0">
                <a:solidFill>
                  <a:srgbClr val="FF0000"/>
                </a:solidFill>
              </a:rPr>
              <a:t>N</a:t>
            </a:r>
          </a:p>
        </p:txBody>
      </p:sp>
      <p:sp>
        <p:nvSpPr>
          <p:cNvPr id="29" name="ZoneTexte 28"/>
          <p:cNvSpPr txBox="1"/>
          <p:nvPr/>
        </p:nvSpPr>
        <p:spPr>
          <a:xfrm>
            <a:off x="3846053" y="1240748"/>
            <a:ext cx="338554" cy="369332"/>
          </a:xfrm>
          <a:prstGeom prst="rect">
            <a:avLst/>
          </a:prstGeom>
          <a:noFill/>
          <a:ln>
            <a:solidFill>
              <a:schemeClr val="accent6">
                <a:lumMod val="75000"/>
              </a:schemeClr>
            </a:solidFill>
          </a:ln>
        </p:spPr>
        <p:txBody>
          <a:bodyPr wrap="none" rtlCol="0">
            <a:spAutoFit/>
          </a:bodyPr>
          <a:lstStyle/>
          <a:p>
            <a:r>
              <a:rPr lang="fr-FR" b="1" dirty="0">
                <a:solidFill>
                  <a:schemeClr val="accent6">
                    <a:lumMod val="75000"/>
                  </a:schemeClr>
                </a:solidFill>
              </a:rPr>
              <a:t>Y</a:t>
            </a:r>
          </a:p>
        </p:txBody>
      </p:sp>
      <p:cxnSp>
        <p:nvCxnSpPr>
          <p:cNvPr id="30" name="Connecteur droit avec flèche 29"/>
          <p:cNvCxnSpPr>
            <a:stCxn id="9" idx="3"/>
          </p:cNvCxnSpPr>
          <p:nvPr/>
        </p:nvCxnSpPr>
        <p:spPr>
          <a:xfrm flipV="1">
            <a:off x="4028146" y="1688042"/>
            <a:ext cx="379353" cy="9907"/>
          </a:xfrm>
          <a:prstGeom prst="straightConnector1">
            <a:avLst/>
          </a:prstGeom>
          <a:ln w="317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1" name="Connecteur droit avec flèche 30"/>
          <p:cNvCxnSpPr/>
          <p:nvPr/>
        </p:nvCxnSpPr>
        <p:spPr>
          <a:xfrm>
            <a:off x="1665946" y="1697949"/>
            <a:ext cx="755196" cy="0"/>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32" name="Groupe 31"/>
          <p:cNvGrpSpPr/>
          <p:nvPr/>
        </p:nvGrpSpPr>
        <p:grpSpPr>
          <a:xfrm>
            <a:off x="4407499" y="898828"/>
            <a:ext cx="1607004" cy="1726460"/>
            <a:chOff x="3895438" y="1470551"/>
            <a:chExt cx="1607004" cy="1726460"/>
          </a:xfrm>
          <a:solidFill>
            <a:schemeClr val="accent5">
              <a:lumMod val="60000"/>
              <a:lumOff val="40000"/>
            </a:schemeClr>
          </a:solidFill>
        </p:grpSpPr>
        <p:sp>
          <p:nvSpPr>
            <p:cNvPr id="33" name="Losange 32"/>
            <p:cNvSpPr/>
            <p:nvPr/>
          </p:nvSpPr>
          <p:spPr>
            <a:xfrm>
              <a:off x="3895438" y="1470551"/>
              <a:ext cx="1607004" cy="1578428"/>
            </a:xfrm>
            <a:prstGeom prst="diamond">
              <a:avLst/>
            </a:prstGeom>
            <a:solidFill>
              <a:schemeClr val="accent1">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4" name="ZoneTexte 33"/>
            <p:cNvSpPr txBox="1"/>
            <p:nvPr/>
          </p:nvSpPr>
          <p:spPr>
            <a:xfrm>
              <a:off x="4014069" y="1719683"/>
              <a:ext cx="1390124" cy="1477328"/>
            </a:xfrm>
            <a:prstGeom prst="rect">
              <a:avLst/>
            </a:prstGeom>
            <a:noFill/>
          </p:spPr>
          <p:txBody>
            <a:bodyPr wrap="none" rtlCol="0">
              <a:spAutoFit/>
            </a:bodyPr>
            <a:lstStyle/>
            <a:p>
              <a:pPr algn="ctr"/>
              <a:r>
                <a:rPr lang="fr-FR" b="1" dirty="0">
                  <a:solidFill>
                    <a:srgbClr val="7030A0"/>
                  </a:solidFill>
                </a:rPr>
                <a:t>Non-</a:t>
              </a:r>
            </a:p>
            <a:p>
              <a:pPr algn="ctr"/>
              <a:r>
                <a:rPr lang="fr-FR" b="1" dirty="0" err="1">
                  <a:solidFill>
                    <a:srgbClr val="7030A0"/>
                  </a:solidFill>
                </a:rPr>
                <a:t>Flammable</a:t>
              </a:r>
              <a:endParaRPr lang="fr-FR" b="1" dirty="0">
                <a:solidFill>
                  <a:srgbClr val="7030A0"/>
                </a:solidFill>
              </a:endParaRPr>
            </a:p>
            <a:p>
              <a:pPr algn="ctr"/>
              <a:r>
                <a:rPr lang="fr-FR" b="1" dirty="0">
                  <a:solidFill>
                    <a:srgbClr val="7030A0"/>
                  </a:solidFill>
                </a:rPr>
                <a:t>(MSDS)</a:t>
              </a:r>
            </a:p>
            <a:p>
              <a:pPr algn="ctr"/>
              <a:r>
                <a:rPr lang="fr-FR" b="1" dirty="0">
                  <a:solidFill>
                    <a:srgbClr val="7030A0"/>
                  </a:solidFill>
                </a:rPr>
                <a:t>?</a:t>
              </a:r>
            </a:p>
            <a:p>
              <a:pPr algn="ctr"/>
              <a:r>
                <a:rPr lang="fr-FR" b="1" dirty="0">
                  <a:solidFill>
                    <a:srgbClr val="FF0000"/>
                  </a:solidFill>
                </a:rPr>
                <a:t> </a:t>
              </a:r>
            </a:p>
          </p:txBody>
        </p:sp>
      </p:grpSp>
      <p:sp>
        <p:nvSpPr>
          <p:cNvPr id="36" name="ZoneTexte 35"/>
          <p:cNvSpPr txBox="1"/>
          <p:nvPr/>
        </p:nvSpPr>
        <p:spPr>
          <a:xfrm>
            <a:off x="4792710" y="2442837"/>
            <a:ext cx="351378" cy="369332"/>
          </a:xfrm>
          <a:prstGeom prst="rect">
            <a:avLst/>
          </a:prstGeom>
          <a:noFill/>
        </p:spPr>
        <p:txBody>
          <a:bodyPr wrap="none" rtlCol="0">
            <a:spAutoFit/>
          </a:bodyPr>
          <a:lstStyle/>
          <a:p>
            <a:r>
              <a:rPr lang="fr-FR" b="1" dirty="0">
                <a:solidFill>
                  <a:srgbClr val="FF0000"/>
                </a:solidFill>
              </a:rPr>
              <a:t>N</a:t>
            </a:r>
          </a:p>
        </p:txBody>
      </p:sp>
      <p:cxnSp>
        <p:nvCxnSpPr>
          <p:cNvPr id="37" name="Connecteur droit avec flèche 36"/>
          <p:cNvCxnSpPr>
            <a:endCxn id="63" idx="0"/>
          </p:cNvCxnSpPr>
          <p:nvPr/>
        </p:nvCxnSpPr>
        <p:spPr>
          <a:xfrm>
            <a:off x="5211001" y="2469464"/>
            <a:ext cx="25743" cy="602275"/>
          </a:xfrm>
          <a:prstGeom prst="straightConnector1">
            <a:avLst/>
          </a:prstGeom>
          <a:ln w="3175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39" name="ZoneTexte 38"/>
          <p:cNvSpPr txBox="1"/>
          <p:nvPr/>
        </p:nvSpPr>
        <p:spPr>
          <a:xfrm>
            <a:off x="5837028" y="1237262"/>
            <a:ext cx="338554" cy="369332"/>
          </a:xfrm>
          <a:prstGeom prst="rect">
            <a:avLst/>
          </a:prstGeom>
          <a:noFill/>
        </p:spPr>
        <p:txBody>
          <a:bodyPr wrap="none" rtlCol="0">
            <a:spAutoFit/>
          </a:bodyPr>
          <a:lstStyle/>
          <a:p>
            <a:r>
              <a:rPr lang="fr-FR" b="1" dirty="0">
                <a:solidFill>
                  <a:schemeClr val="accent6">
                    <a:lumMod val="75000"/>
                  </a:schemeClr>
                </a:solidFill>
              </a:rPr>
              <a:t>Y</a:t>
            </a:r>
          </a:p>
        </p:txBody>
      </p:sp>
      <p:cxnSp>
        <p:nvCxnSpPr>
          <p:cNvPr id="40" name="Connecteur droit avec flèche 39"/>
          <p:cNvCxnSpPr>
            <a:endCxn id="42" idx="1"/>
          </p:cNvCxnSpPr>
          <p:nvPr/>
        </p:nvCxnSpPr>
        <p:spPr>
          <a:xfrm>
            <a:off x="6019121" y="1694464"/>
            <a:ext cx="435031" cy="3485"/>
          </a:xfrm>
          <a:prstGeom prst="straightConnector1">
            <a:avLst/>
          </a:prstGeom>
          <a:ln w="317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grpSp>
        <p:nvGrpSpPr>
          <p:cNvPr id="41" name="Groupe 40"/>
          <p:cNvGrpSpPr/>
          <p:nvPr/>
        </p:nvGrpSpPr>
        <p:grpSpPr>
          <a:xfrm>
            <a:off x="6454152" y="908735"/>
            <a:ext cx="1607004" cy="1578428"/>
            <a:chOff x="3895438" y="1470551"/>
            <a:chExt cx="1607004" cy="1578428"/>
          </a:xfrm>
          <a:solidFill>
            <a:schemeClr val="accent1">
              <a:lumMod val="60000"/>
              <a:lumOff val="40000"/>
            </a:schemeClr>
          </a:solidFill>
        </p:grpSpPr>
        <p:sp>
          <p:nvSpPr>
            <p:cNvPr id="42" name="Losange 41"/>
            <p:cNvSpPr/>
            <p:nvPr/>
          </p:nvSpPr>
          <p:spPr>
            <a:xfrm>
              <a:off x="3895438" y="1470551"/>
              <a:ext cx="1607004" cy="1578428"/>
            </a:xfrm>
            <a:prstGeom prst="diamond">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3" name="ZoneTexte 42"/>
            <p:cNvSpPr txBox="1"/>
            <p:nvPr/>
          </p:nvSpPr>
          <p:spPr>
            <a:xfrm>
              <a:off x="4070385" y="1723937"/>
              <a:ext cx="1210588" cy="1200329"/>
            </a:xfrm>
            <a:prstGeom prst="rect">
              <a:avLst/>
            </a:prstGeom>
            <a:noFill/>
          </p:spPr>
          <p:txBody>
            <a:bodyPr wrap="none" rtlCol="0">
              <a:spAutoFit/>
            </a:bodyPr>
            <a:lstStyle/>
            <a:p>
              <a:pPr algn="ctr"/>
              <a:r>
                <a:rPr lang="fr-FR" b="1" dirty="0">
                  <a:solidFill>
                    <a:srgbClr val="7030A0"/>
                  </a:solidFill>
                </a:rPr>
                <a:t>Non-</a:t>
              </a:r>
            </a:p>
            <a:p>
              <a:pPr algn="ctr"/>
              <a:r>
                <a:rPr lang="fr-FR" b="1" dirty="0" err="1">
                  <a:solidFill>
                    <a:srgbClr val="7030A0"/>
                  </a:solidFill>
                </a:rPr>
                <a:t>Oxone</a:t>
              </a:r>
              <a:r>
                <a:rPr lang="fr-FR" b="1" dirty="0">
                  <a:solidFill>
                    <a:srgbClr val="7030A0"/>
                  </a:solidFill>
                </a:rPr>
                <a:t>-</a:t>
              </a:r>
            </a:p>
            <a:p>
              <a:pPr algn="ctr"/>
              <a:r>
                <a:rPr lang="fr-FR" b="1" dirty="0" err="1">
                  <a:solidFill>
                    <a:srgbClr val="7030A0"/>
                  </a:solidFill>
                </a:rPr>
                <a:t>depleting</a:t>
              </a:r>
              <a:endParaRPr lang="fr-FR" b="1" dirty="0">
                <a:solidFill>
                  <a:srgbClr val="7030A0"/>
                </a:solidFill>
              </a:endParaRPr>
            </a:p>
            <a:p>
              <a:pPr algn="ctr"/>
              <a:r>
                <a:rPr lang="fr-FR" b="1" dirty="0">
                  <a:solidFill>
                    <a:srgbClr val="7030A0"/>
                  </a:solidFill>
                </a:rPr>
                <a:t> ?</a:t>
              </a:r>
            </a:p>
          </p:txBody>
        </p:sp>
      </p:grpSp>
      <p:sp>
        <p:nvSpPr>
          <p:cNvPr id="44" name="ZoneTexte 43"/>
          <p:cNvSpPr txBox="1"/>
          <p:nvPr/>
        </p:nvSpPr>
        <p:spPr>
          <a:xfrm>
            <a:off x="6839363" y="2452744"/>
            <a:ext cx="351378" cy="369332"/>
          </a:xfrm>
          <a:prstGeom prst="rect">
            <a:avLst/>
          </a:prstGeom>
          <a:noFill/>
        </p:spPr>
        <p:txBody>
          <a:bodyPr wrap="none" rtlCol="0">
            <a:spAutoFit/>
          </a:bodyPr>
          <a:lstStyle/>
          <a:p>
            <a:r>
              <a:rPr lang="fr-FR" b="1" dirty="0">
                <a:solidFill>
                  <a:srgbClr val="FF0000"/>
                </a:solidFill>
              </a:rPr>
              <a:t>N</a:t>
            </a:r>
          </a:p>
        </p:txBody>
      </p:sp>
      <p:cxnSp>
        <p:nvCxnSpPr>
          <p:cNvPr id="45" name="Connecteur droit avec flèche 44"/>
          <p:cNvCxnSpPr>
            <a:endCxn id="70" idx="0"/>
          </p:cNvCxnSpPr>
          <p:nvPr/>
        </p:nvCxnSpPr>
        <p:spPr>
          <a:xfrm>
            <a:off x="7257654" y="2479371"/>
            <a:ext cx="25743" cy="602275"/>
          </a:xfrm>
          <a:prstGeom prst="straightConnector1">
            <a:avLst/>
          </a:prstGeom>
          <a:ln w="3175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47" name="ZoneTexte 46"/>
          <p:cNvSpPr txBox="1"/>
          <p:nvPr/>
        </p:nvSpPr>
        <p:spPr>
          <a:xfrm>
            <a:off x="7863329" y="1237262"/>
            <a:ext cx="338554" cy="369332"/>
          </a:xfrm>
          <a:prstGeom prst="rect">
            <a:avLst/>
          </a:prstGeom>
          <a:noFill/>
        </p:spPr>
        <p:txBody>
          <a:bodyPr wrap="none" rtlCol="0">
            <a:spAutoFit/>
          </a:bodyPr>
          <a:lstStyle/>
          <a:p>
            <a:r>
              <a:rPr lang="fr-FR" b="1" dirty="0">
                <a:solidFill>
                  <a:schemeClr val="accent6">
                    <a:lumMod val="75000"/>
                  </a:schemeClr>
                </a:solidFill>
              </a:rPr>
              <a:t>Y</a:t>
            </a:r>
          </a:p>
        </p:txBody>
      </p:sp>
      <p:cxnSp>
        <p:nvCxnSpPr>
          <p:cNvPr id="48" name="Connecteur droit avec flèche 47"/>
          <p:cNvCxnSpPr/>
          <p:nvPr/>
        </p:nvCxnSpPr>
        <p:spPr>
          <a:xfrm>
            <a:off x="8043964" y="1676417"/>
            <a:ext cx="257051" cy="6353"/>
          </a:xfrm>
          <a:prstGeom prst="straightConnector1">
            <a:avLst/>
          </a:prstGeom>
          <a:ln w="31750">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grpSp>
        <p:nvGrpSpPr>
          <p:cNvPr id="49" name="Groupe 48"/>
          <p:cNvGrpSpPr/>
          <p:nvPr/>
        </p:nvGrpSpPr>
        <p:grpSpPr>
          <a:xfrm>
            <a:off x="32795" y="1135458"/>
            <a:ext cx="2220686" cy="1007070"/>
            <a:chOff x="1164771" y="1937657"/>
            <a:chExt cx="2220686" cy="923330"/>
          </a:xfrm>
        </p:grpSpPr>
        <p:sp>
          <p:nvSpPr>
            <p:cNvPr id="50" name="Rectangle 49"/>
            <p:cNvSpPr/>
            <p:nvPr/>
          </p:nvSpPr>
          <p:spPr>
            <a:xfrm>
              <a:off x="1164771" y="1937657"/>
              <a:ext cx="2220686" cy="9144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dirty="0"/>
            </a:p>
          </p:txBody>
        </p:sp>
        <p:sp>
          <p:nvSpPr>
            <p:cNvPr id="51" name="ZoneTexte 50"/>
            <p:cNvSpPr txBox="1"/>
            <p:nvPr/>
          </p:nvSpPr>
          <p:spPr>
            <a:xfrm>
              <a:off x="1212163" y="1937657"/>
              <a:ext cx="2125903" cy="923330"/>
            </a:xfrm>
            <a:prstGeom prst="rect">
              <a:avLst/>
            </a:prstGeom>
            <a:solidFill>
              <a:srgbClr val="FFFFFF"/>
            </a:solidFill>
            <a:ln w="25400">
              <a:solidFill>
                <a:schemeClr val="tx1"/>
              </a:solidFill>
            </a:ln>
          </p:spPr>
          <p:txBody>
            <a:bodyPr wrap="none" rtlCol="0">
              <a:spAutoFit/>
            </a:bodyPr>
            <a:lstStyle/>
            <a:p>
              <a:pPr algn="ctr"/>
              <a:r>
                <a:rPr lang="fr-FR" b="1" dirty="0" err="1">
                  <a:solidFill>
                    <a:schemeClr val="tx1">
                      <a:lumMod val="95000"/>
                      <a:lumOff val="5000"/>
                    </a:schemeClr>
                  </a:solidFill>
                </a:rPr>
                <a:t>Next</a:t>
              </a:r>
              <a:r>
                <a:rPr lang="fr-FR" b="1" dirty="0">
                  <a:solidFill>
                    <a:schemeClr val="tx1">
                      <a:lumMod val="95000"/>
                      <a:lumOff val="5000"/>
                    </a:schemeClr>
                  </a:solidFill>
                </a:rPr>
                <a:t> C</a:t>
              </a:r>
              <a:r>
                <a:rPr lang="fr-FR" b="1" baseline="-25000" dirty="0">
                  <a:solidFill>
                    <a:schemeClr val="tx1">
                      <a:lumMod val="95000"/>
                      <a:lumOff val="5000"/>
                    </a:schemeClr>
                  </a:solidFill>
                </a:rPr>
                <a:t>n</a:t>
              </a:r>
              <a:r>
                <a:rPr lang="fr-FR" b="1" dirty="0">
                  <a:solidFill>
                    <a:schemeClr val="tx1">
                      <a:lumMod val="95000"/>
                      <a:lumOff val="5000"/>
                    </a:schemeClr>
                  </a:solidFill>
                </a:rPr>
                <a:t>F</a:t>
              </a:r>
              <a:r>
                <a:rPr lang="fr-FR" b="1" baseline="-25000" dirty="0">
                  <a:solidFill>
                    <a:schemeClr val="tx1">
                      <a:lumMod val="95000"/>
                      <a:lumOff val="5000"/>
                    </a:schemeClr>
                  </a:solidFill>
                </a:rPr>
                <a:t>2n</a:t>
              </a:r>
              <a:r>
                <a:rPr lang="fr-FR" b="1" dirty="0">
                  <a:solidFill>
                    <a:schemeClr val="tx1">
                      <a:lumMod val="95000"/>
                      <a:lumOff val="5000"/>
                    </a:schemeClr>
                  </a:solidFill>
                </a:rPr>
                <a:t>O </a:t>
              </a:r>
              <a:r>
                <a:rPr lang="fr-FR" b="1" dirty="0" err="1">
                  <a:solidFill>
                    <a:schemeClr val="tx1">
                      <a:lumMod val="95000"/>
                      <a:lumOff val="5000"/>
                    </a:schemeClr>
                  </a:solidFill>
                </a:rPr>
                <a:t>fluid</a:t>
              </a:r>
              <a:r>
                <a:rPr lang="fr-FR" b="1" dirty="0">
                  <a:solidFill>
                    <a:schemeClr val="tx1">
                      <a:lumMod val="95000"/>
                      <a:lumOff val="5000"/>
                    </a:schemeClr>
                  </a:solidFill>
                </a:rPr>
                <a:t> </a:t>
              </a:r>
            </a:p>
            <a:p>
              <a:pPr algn="ctr"/>
              <a:r>
                <a:rPr lang="fr-FR" b="1" dirty="0">
                  <a:solidFill>
                    <a:schemeClr val="tx1">
                      <a:lumMod val="95000"/>
                      <a:lumOff val="5000"/>
                    </a:schemeClr>
                  </a:solidFill>
                </a:rPr>
                <a:t>(</a:t>
              </a:r>
              <a:r>
                <a:rPr lang="fr-FR" b="1" dirty="0" err="1">
                  <a:solidFill>
                    <a:schemeClr val="tx1">
                      <a:lumMod val="95000"/>
                      <a:lumOff val="5000"/>
                    </a:schemeClr>
                  </a:solidFill>
                </a:rPr>
                <a:t>order</a:t>
              </a:r>
              <a:r>
                <a:rPr lang="fr-FR" b="1" dirty="0">
                  <a:solidFill>
                    <a:schemeClr val="tx1">
                      <a:lumMod val="95000"/>
                      <a:lumOff val="5000"/>
                    </a:schemeClr>
                  </a:solidFill>
                </a:rPr>
                <a:t> &amp; </a:t>
              </a:r>
              <a:r>
                <a:rPr lang="fr-FR" b="1" dirty="0" err="1">
                  <a:solidFill>
                    <a:schemeClr val="tx1">
                      <a:lumMod val="95000"/>
                      <a:lumOff val="5000"/>
                    </a:schemeClr>
                  </a:solidFill>
                </a:rPr>
                <a:t>isomer</a:t>
              </a:r>
              <a:r>
                <a:rPr lang="fr-FR" b="1" dirty="0">
                  <a:solidFill>
                    <a:schemeClr val="tx1">
                      <a:lumMod val="95000"/>
                      <a:lumOff val="5000"/>
                    </a:schemeClr>
                  </a:solidFill>
                </a:rPr>
                <a:t>) </a:t>
              </a:r>
            </a:p>
            <a:p>
              <a:pPr algn="ctr"/>
              <a:r>
                <a:rPr lang="fr-FR" b="1" dirty="0">
                  <a:solidFill>
                    <a:schemeClr val="tx1">
                      <a:lumMod val="95000"/>
                      <a:lumOff val="5000"/>
                    </a:schemeClr>
                  </a:solidFill>
                </a:rPr>
                <a:t>to </a:t>
              </a:r>
              <a:r>
                <a:rPr lang="fr-FR" b="1" dirty="0" err="1">
                  <a:solidFill>
                    <a:schemeClr val="tx1">
                      <a:lumMod val="95000"/>
                      <a:lumOff val="5000"/>
                    </a:schemeClr>
                  </a:solidFill>
                </a:rPr>
                <a:t>evaluate</a:t>
              </a:r>
              <a:endParaRPr lang="fr-FR" b="1" dirty="0">
                <a:solidFill>
                  <a:schemeClr val="tx1">
                    <a:lumMod val="95000"/>
                    <a:lumOff val="5000"/>
                  </a:schemeClr>
                </a:solidFill>
              </a:endParaRPr>
            </a:p>
          </p:txBody>
        </p:sp>
      </p:grpSp>
      <p:cxnSp>
        <p:nvCxnSpPr>
          <p:cNvPr id="52" name="Connecteur droit avec flèche 51"/>
          <p:cNvCxnSpPr/>
          <p:nvPr/>
        </p:nvCxnSpPr>
        <p:spPr>
          <a:xfrm>
            <a:off x="8290129" y="1694464"/>
            <a:ext cx="46094" cy="2155434"/>
          </a:xfrm>
          <a:prstGeom prst="straightConnector1">
            <a:avLst/>
          </a:prstGeom>
          <a:ln w="31750">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grpSp>
        <p:nvGrpSpPr>
          <p:cNvPr id="55" name="Groupe 54"/>
          <p:cNvGrpSpPr/>
          <p:nvPr/>
        </p:nvGrpSpPr>
        <p:grpSpPr>
          <a:xfrm>
            <a:off x="2446885" y="3081646"/>
            <a:ext cx="1607004" cy="1578428"/>
            <a:chOff x="4249510" y="1480458"/>
            <a:chExt cx="1607004" cy="1578428"/>
          </a:xfrm>
        </p:grpSpPr>
        <p:sp>
          <p:nvSpPr>
            <p:cNvPr id="56" name="Losange 55"/>
            <p:cNvSpPr/>
            <p:nvPr/>
          </p:nvSpPr>
          <p:spPr>
            <a:xfrm>
              <a:off x="4249510" y="1480458"/>
              <a:ext cx="1607004" cy="1578428"/>
            </a:xfrm>
            <a:prstGeom prst="diamond">
              <a:avLst/>
            </a:prstGeom>
            <a:solidFill>
              <a:srgbClr val="FF99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57" name="ZoneTexte 56"/>
            <p:cNvSpPr txBox="1"/>
            <p:nvPr/>
          </p:nvSpPr>
          <p:spPr>
            <a:xfrm>
              <a:off x="4410813" y="1837378"/>
              <a:ext cx="1301958" cy="1077218"/>
            </a:xfrm>
            <a:prstGeom prst="rect">
              <a:avLst/>
            </a:prstGeom>
            <a:noFill/>
          </p:spPr>
          <p:txBody>
            <a:bodyPr wrap="none" rtlCol="0">
              <a:spAutoFit/>
            </a:bodyPr>
            <a:lstStyle/>
            <a:p>
              <a:pPr algn="ctr"/>
              <a:r>
                <a:rPr lang="fr-FR" sz="1600" b="1" dirty="0" err="1"/>
                <a:t>Materials</a:t>
              </a:r>
              <a:r>
                <a:rPr lang="fr-FR" sz="1600" b="1" dirty="0"/>
                <a:t>/</a:t>
              </a:r>
            </a:p>
            <a:p>
              <a:pPr algn="ctr"/>
              <a:r>
                <a:rPr lang="fr-FR" sz="1600" b="1" dirty="0"/>
                <a:t>purifier </a:t>
              </a:r>
            </a:p>
            <a:p>
              <a:pPr algn="ctr"/>
              <a:r>
                <a:rPr lang="fr-FR" sz="1600" b="1" dirty="0"/>
                <a:t>Compatible</a:t>
              </a:r>
            </a:p>
            <a:p>
              <a:pPr algn="ctr"/>
              <a:r>
                <a:rPr lang="fr-FR" sz="1600" b="1" dirty="0"/>
                <a:t>? </a:t>
              </a:r>
            </a:p>
          </p:txBody>
        </p:sp>
      </p:grpSp>
      <p:sp>
        <p:nvSpPr>
          <p:cNvPr id="59" name="ZoneTexte 58"/>
          <p:cNvSpPr txBox="1"/>
          <p:nvPr/>
        </p:nvSpPr>
        <p:spPr>
          <a:xfrm>
            <a:off x="4810165" y="2902350"/>
            <a:ext cx="351378" cy="369332"/>
          </a:xfrm>
          <a:prstGeom prst="rect">
            <a:avLst/>
          </a:prstGeom>
          <a:noFill/>
        </p:spPr>
        <p:txBody>
          <a:bodyPr wrap="none" rtlCol="0">
            <a:spAutoFit/>
          </a:bodyPr>
          <a:lstStyle/>
          <a:p>
            <a:r>
              <a:rPr lang="fr-FR" b="1" dirty="0">
                <a:solidFill>
                  <a:srgbClr val="FF0000"/>
                </a:solidFill>
              </a:rPr>
              <a:t>N</a:t>
            </a:r>
          </a:p>
        </p:txBody>
      </p:sp>
      <p:sp>
        <p:nvSpPr>
          <p:cNvPr id="60" name="ZoneTexte 59"/>
          <p:cNvSpPr txBox="1"/>
          <p:nvPr/>
        </p:nvSpPr>
        <p:spPr>
          <a:xfrm>
            <a:off x="2263296" y="3393469"/>
            <a:ext cx="338554" cy="369332"/>
          </a:xfrm>
          <a:prstGeom prst="rect">
            <a:avLst/>
          </a:prstGeom>
          <a:noFill/>
        </p:spPr>
        <p:txBody>
          <a:bodyPr wrap="none" rtlCol="0">
            <a:spAutoFit/>
          </a:bodyPr>
          <a:lstStyle/>
          <a:p>
            <a:r>
              <a:rPr lang="fr-FR" b="1" dirty="0"/>
              <a:t>Y</a:t>
            </a:r>
          </a:p>
        </p:txBody>
      </p:sp>
      <p:sp>
        <p:nvSpPr>
          <p:cNvPr id="63" name="Losange 62"/>
          <p:cNvSpPr/>
          <p:nvPr/>
        </p:nvSpPr>
        <p:spPr>
          <a:xfrm>
            <a:off x="4433242" y="3071739"/>
            <a:ext cx="1607004" cy="1578428"/>
          </a:xfrm>
          <a:prstGeom prst="diamond">
            <a:avLst/>
          </a:prstGeom>
          <a:solidFill>
            <a:srgbClr val="FF996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65" name="ZoneTexte 64"/>
          <p:cNvSpPr txBox="1"/>
          <p:nvPr/>
        </p:nvSpPr>
        <p:spPr>
          <a:xfrm>
            <a:off x="1118417" y="3480566"/>
            <a:ext cx="351378" cy="369332"/>
          </a:xfrm>
          <a:prstGeom prst="rect">
            <a:avLst/>
          </a:prstGeom>
          <a:noFill/>
        </p:spPr>
        <p:txBody>
          <a:bodyPr wrap="none" rtlCol="0">
            <a:spAutoFit/>
          </a:bodyPr>
          <a:lstStyle/>
          <a:p>
            <a:r>
              <a:rPr lang="fr-FR" b="1" dirty="0"/>
              <a:t>N</a:t>
            </a:r>
          </a:p>
        </p:txBody>
      </p:sp>
      <p:cxnSp>
        <p:nvCxnSpPr>
          <p:cNvPr id="66" name="Connecteur droit avec flèche 65"/>
          <p:cNvCxnSpPr/>
          <p:nvPr/>
        </p:nvCxnSpPr>
        <p:spPr>
          <a:xfrm>
            <a:off x="1536708" y="3507193"/>
            <a:ext cx="29954" cy="316078"/>
          </a:xfrm>
          <a:prstGeom prst="straightConnector1">
            <a:avLst/>
          </a:prstGeom>
          <a:ln w="317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67" name="ZoneTexte 66"/>
          <p:cNvSpPr txBox="1"/>
          <p:nvPr/>
        </p:nvSpPr>
        <p:spPr>
          <a:xfrm>
            <a:off x="4273956" y="3409985"/>
            <a:ext cx="338554" cy="369332"/>
          </a:xfrm>
          <a:prstGeom prst="rect">
            <a:avLst/>
          </a:prstGeom>
          <a:noFill/>
        </p:spPr>
        <p:txBody>
          <a:bodyPr wrap="none" rtlCol="0">
            <a:spAutoFit/>
          </a:bodyPr>
          <a:lstStyle/>
          <a:p>
            <a:r>
              <a:rPr lang="fr-FR" b="1" dirty="0">
                <a:solidFill>
                  <a:schemeClr val="accent6">
                    <a:lumMod val="75000"/>
                  </a:schemeClr>
                </a:solidFill>
              </a:rPr>
              <a:t>Y</a:t>
            </a:r>
          </a:p>
        </p:txBody>
      </p:sp>
      <p:cxnSp>
        <p:nvCxnSpPr>
          <p:cNvPr id="68" name="Connecteur droit avec flèche 67"/>
          <p:cNvCxnSpPr>
            <a:endCxn id="70" idx="1"/>
          </p:cNvCxnSpPr>
          <p:nvPr/>
        </p:nvCxnSpPr>
        <p:spPr>
          <a:xfrm>
            <a:off x="6044864" y="3867375"/>
            <a:ext cx="435031" cy="3485"/>
          </a:xfrm>
          <a:prstGeom prst="straightConnector1">
            <a:avLst/>
          </a:prstGeom>
          <a:ln w="31750">
            <a:solidFill>
              <a:schemeClr val="accent6">
                <a:lumMod val="75000"/>
              </a:schemeClr>
            </a:solidFill>
            <a:headEnd type="triangle"/>
            <a:tailEnd type="none"/>
          </a:ln>
        </p:spPr>
        <p:style>
          <a:lnRef idx="1">
            <a:schemeClr val="accent1"/>
          </a:lnRef>
          <a:fillRef idx="0">
            <a:schemeClr val="accent1"/>
          </a:fillRef>
          <a:effectRef idx="0">
            <a:schemeClr val="accent1"/>
          </a:effectRef>
          <a:fontRef idx="minor">
            <a:schemeClr val="tx1"/>
          </a:fontRef>
        </p:style>
      </p:cxnSp>
      <p:grpSp>
        <p:nvGrpSpPr>
          <p:cNvPr id="69" name="Groupe 68"/>
          <p:cNvGrpSpPr/>
          <p:nvPr/>
        </p:nvGrpSpPr>
        <p:grpSpPr>
          <a:xfrm>
            <a:off x="4672506" y="3081646"/>
            <a:ext cx="3414393" cy="1578428"/>
            <a:chOff x="2088049" y="1470551"/>
            <a:chExt cx="3414393" cy="1578428"/>
          </a:xfrm>
        </p:grpSpPr>
        <p:sp>
          <p:nvSpPr>
            <p:cNvPr id="70" name="Losange 69"/>
            <p:cNvSpPr/>
            <p:nvPr/>
          </p:nvSpPr>
          <p:spPr>
            <a:xfrm>
              <a:off x="3895438" y="1470551"/>
              <a:ext cx="1607004" cy="1578428"/>
            </a:xfrm>
            <a:prstGeom prst="diamond">
              <a:avLst/>
            </a:prstGeom>
            <a:solidFill>
              <a:schemeClr val="accent1">
                <a:lumMod val="60000"/>
                <a:lumOff val="40000"/>
              </a:schemeClr>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1" name="ZoneTexte 70"/>
            <p:cNvSpPr txBox="1"/>
            <p:nvPr/>
          </p:nvSpPr>
          <p:spPr>
            <a:xfrm>
              <a:off x="2088049" y="1734366"/>
              <a:ext cx="1142171" cy="1292662"/>
            </a:xfrm>
            <a:prstGeom prst="rect">
              <a:avLst/>
            </a:prstGeom>
            <a:noFill/>
          </p:spPr>
          <p:txBody>
            <a:bodyPr wrap="none" rtlCol="0">
              <a:spAutoFit/>
            </a:bodyPr>
            <a:lstStyle/>
            <a:p>
              <a:pPr algn="ctr"/>
              <a:r>
                <a:rPr lang="fr-FR" b="1" dirty="0"/>
                <a:t>Rad.</a:t>
              </a:r>
            </a:p>
            <a:p>
              <a:pPr algn="ctr"/>
              <a:r>
                <a:rPr lang="fr-FR" b="1" dirty="0" err="1"/>
                <a:t>Tolerant</a:t>
              </a:r>
              <a:r>
                <a:rPr lang="fr-FR" b="1" dirty="0"/>
                <a:t> </a:t>
              </a:r>
            </a:p>
            <a:p>
              <a:pPr algn="ctr"/>
              <a:r>
                <a:rPr lang="fr-FR" sz="1200" b="1" dirty="0"/>
                <a:t>(more for </a:t>
              </a:r>
            </a:p>
            <a:p>
              <a:pPr algn="ctr"/>
              <a:r>
                <a:rPr lang="fr-FR" sz="1200" b="1" dirty="0" err="1"/>
                <a:t>cooling</a:t>
              </a:r>
              <a:r>
                <a:rPr lang="fr-FR" sz="1200" b="1" dirty="0"/>
                <a:t>)</a:t>
              </a:r>
            </a:p>
            <a:p>
              <a:pPr algn="ctr"/>
              <a:r>
                <a:rPr lang="fr-FR" b="1" dirty="0"/>
                <a:t> ?</a:t>
              </a:r>
            </a:p>
          </p:txBody>
        </p:sp>
      </p:grpSp>
      <p:sp>
        <p:nvSpPr>
          <p:cNvPr id="72" name="ZoneTexte 71"/>
          <p:cNvSpPr txBox="1"/>
          <p:nvPr/>
        </p:nvSpPr>
        <p:spPr>
          <a:xfrm>
            <a:off x="6853652" y="2837410"/>
            <a:ext cx="351378" cy="369332"/>
          </a:xfrm>
          <a:prstGeom prst="rect">
            <a:avLst/>
          </a:prstGeom>
          <a:noFill/>
        </p:spPr>
        <p:txBody>
          <a:bodyPr wrap="none" rtlCol="0">
            <a:spAutoFit/>
          </a:bodyPr>
          <a:lstStyle/>
          <a:p>
            <a:r>
              <a:rPr lang="fr-FR" b="1" dirty="0">
                <a:solidFill>
                  <a:srgbClr val="FF0000"/>
                </a:solidFill>
              </a:rPr>
              <a:t>N</a:t>
            </a:r>
          </a:p>
        </p:txBody>
      </p:sp>
      <p:sp>
        <p:nvSpPr>
          <p:cNvPr id="74" name="ZoneTexte 73"/>
          <p:cNvSpPr txBox="1"/>
          <p:nvPr/>
        </p:nvSpPr>
        <p:spPr>
          <a:xfrm>
            <a:off x="6287663" y="3399666"/>
            <a:ext cx="338554" cy="369332"/>
          </a:xfrm>
          <a:prstGeom prst="rect">
            <a:avLst/>
          </a:prstGeom>
          <a:noFill/>
        </p:spPr>
        <p:txBody>
          <a:bodyPr wrap="none" rtlCol="0">
            <a:spAutoFit/>
          </a:bodyPr>
          <a:lstStyle/>
          <a:p>
            <a:r>
              <a:rPr lang="fr-FR" b="1" dirty="0">
                <a:solidFill>
                  <a:schemeClr val="accent6">
                    <a:lumMod val="75000"/>
                  </a:schemeClr>
                </a:solidFill>
              </a:rPr>
              <a:t>Y</a:t>
            </a:r>
          </a:p>
        </p:txBody>
      </p:sp>
      <p:cxnSp>
        <p:nvCxnSpPr>
          <p:cNvPr id="75" name="Connecteur droit avec flèche 74"/>
          <p:cNvCxnSpPr/>
          <p:nvPr/>
        </p:nvCxnSpPr>
        <p:spPr>
          <a:xfrm flipV="1">
            <a:off x="8065402" y="3866972"/>
            <a:ext cx="281707" cy="3021"/>
          </a:xfrm>
          <a:prstGeom prst="straightConnector1">
            <a:avLst/>
          </a:prstGeom>
          <a:ln w="31750">
            <a:solidFill>
              <a:schemeClr val="accent6">
                <a:lumMod val="75000"/>
              </a:schemeClr>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77" name="ZoneTexte 76"/>
          <p:cNvSpPr txBox="1"/>
          <p:nvPr/>
        </p:nvSpPr>
        <p:spPr>
          <a:xfrm>
            <a:off x="6656716" y="3644411"/>
            <a:ext cx="1223413" cy="646331"/>
          </a:xfrm>
          <a:prstGeom prst="rect">
            <a:avLst/>
          </a:prstGeom>
          <a:noFill/>
        </p:spPr>
        <p:txBody>
          <a:bodyPr wrap="none" rtlCol="0">
            <a:spAutoFit/>
          </a:bodyPr>
          <a:lstStyle/>
          <a:p>
            <a:pPr algn="ctr"/>
            <a:r>
              <a:rPr lang="fr-FR" b="1" dirty="0" err="1">
                <a:solidFill>
                  <a:srgbClr val="7030A0"/>
                </a:solidFill>
              </a:rPr>
              <a:t>Dielectric</a:t>
            </a:r>
            <a:endParaRPr lang="fr-FR" b="1" dirty="0">
              <a:solidFill>
                <a:srgbClr val="7030A0"/>
              </a:solidFill>
            </a:endParaRPr>
          </a:p>
          <a:p>
            <a:pPr algn="ctr"/>
            <a:r>
              <a:rPr lang="fr-FR" b="1" dirty="0">
                <a:solidFill>
                  <a:srgbClr val="7030A0"/>
                </a:solidFill>
              </a:rPr>
              <a:t>?</a:t>
            </a:r>
          </a:p>
        </p:txBody>
      </p:sp>
      <p:cxnSp>
        <p:nvCxnSpPr>
          <p:cNvPr id="86" name="Connecteur droit avec flèche 85"/>
          <p:cNvCxnSpPr>
            <a:endCxn id="95" idx="1"/>
          </p:cNvCxnSpPr>
          <p:nvPr/>
        </p:nvCxnSpPr>
        <p:spPr>
          <a:xfrm>
            <a:off x="2136623" y="5584478"/>
            <a:ext cx="340219" cy="618"/>
          </a:xfrm>
          <a:prstGeom prst="straightConnector1">
            <a:avLst/>
          </a:prstGeom>
          <a:ln w="31750">
            <a:solidFill>
              <a:schemeClr val="tx1"/>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87" name="Connecteur droit avec flèche 86"/>
          <p:cNvCxnSpPr/>
          <p:nvPr/>
        </p:nvCxnSpPr>
        <p:spPr>
          <a:xfrm>
            <a:off x="1036321" y="6695757"/>
            <a:ext cx="7788281" cy="11386"/>
          </a:xfrm>
          <a:prstGeom prst="straightConnector1">
            <a:avLst/>
          </a:prstGeom>
          <a:ln w="31750">
            <a:solidFill>
              <a:schemeClr val="accent6">
                <a:lumMod val="75000"/>
              </a:schemeClr>
            </a:solidFill>
            <a:headEnd type="triangle"/>
            <a:tailEnd type="none"/>
          </a:ln>
        </p:spPr>
        <p:style>
          <a:lnRef idx="1">
            <a:schemeClr val="accent1"/>
          </a:lnRef>
          <a:fillRef idx="0">
            <a:schemeClr val="accent1"/>
          </a:fillRef>
          <a:effectRef idx="0">
            <a:schemeClr val="accent1"/>
          </a:effectRef>
          <a:fontRef idx="minor">
            <a:schemeClr val="tx1"/>
          </a:fontRef>
        </p:style>
      </p:cxnSp>
      <p:grpSp>
        <p:nvGrpSpPr>
          <p:cNvPr id="88" name="Groupe 87"/>
          <p:cNvGrpSpPr/>
          <p:nvPr/>
        </p:nvGrpSpPr>
        <p:grpSpPr>
          <a:xfrm>
            <a:off x="442369" y="3089190"/>
            <a:ext cx="1607004" cy="1578428"/>
            <a:chOff x="4249510" y="1480458"/>
            <a:chExt cx="1607004" cy="1578428"/>
          </a:xfrm>
        </p:grpSpPr>
        <p:sp>
          <p:nvSpPr>
            <p:cNvPr id="89" name="Losange 88"/>
            <p:cNvSpPr/>
            <p:nvPr/>
          </p:nvSpPr>
          <p:spPr>
            <a:xfrm>
              <a:off x="4249510" y="1480458"/>
              <a:ext cx="1607004" cy="1578428"/>
            </a:xfrm>
            <a:prstGeom prst="diamond">
              <a:avLst/>
            </a:prstGeom>
            <a:solidFill>
              <a:srgbClr val="FF99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0" name="ZoneTexte 89"/>
            <p:cNvSpPr txBox="1"/>
            <p:nvPr/>
          </p:nvSpPr>
          <p:spPr>
            <a:xfrm>
              <a:off x="4426358" y="1676351"/>
              <a:ext cx="1313180" cy="1200329"/>
            </a:xfrm>
            <a:prstGeom prst="rect">
              <a:avLst/>
            </a:prstGeom>
            <a:noFill/>
          </p:spPr>
          <p:txBody>
            <a:bodyPr wrap="none" rtlCol="0">
              <a:spAutoFit/>
            </a:bodyPr>
            <a:lstStyle/>
            <a:p>
              <a:pPr algn="ctr"/>
              <a:r>
                <a:rPr lang="fr-FR" b="1" dirty="0"/>
                <a:t>Acid </a:t>
              </a:r>
            </a:p>
            <a:p>
              <a:pPr algn="ctr"/>
              <a:r>
                <a:rPr lang="fr-FR" b="1" dirty="0"/>
                <a:t>formation </a:t>
              </a:r>
            </a:p>
            <a:p>
              <a:pPr algn="ctr"/>
              <a:r>
                <a:rPr lang="fr-FR" b="1" dirty="0" err="1"/>
                <a:t>with</a:t>
              </a:r>
              <a:r>
                <a:rPr lang="fr-FR" b="1" dirty="0"/>
                <a:t> H</a:t>
              </a:r>
              <a:r>
                <a:rPr lang="fr-FR" b="1" baseline="-25000" dirty="0"/>
                <a:t>2</a:t>
              </a:r>
              <a:r>
                <a:rPr lang="fr-FR" b="1" dirty="0"/>
                <a:t>O</a:t>
              </a:r>
            </a:p>
            <a:p>
              <a:pPr algn="ctr"/>
              <a:r>
                <a:rPr lang="fr-FR" b="1" dirty="0"/>
                <a:t>?</a:t>
              </a:r>
            </a:p>
          </p:txBody>
        </p:sp>
      </p:grpSp>
      <p:cxnSp>
        <p:nvCxnSpPr>
          <p:cNvPr id="91" name="Connecteur droit avec flèche 90"/>
          <p:cNvCxnSpPr/>
          <p:nvPr/>
        </p:nvCxnSpPr>
        <p:spPr>
          <a:xfrm>
            <a:off x="1245871" y="4649919"/>
            <a:ext cx="13563" cy="124128"/>
          </a:xfrm>
          <a:prstGeom prst="straightConnector1">
            <a:avLst/>
          </a:prstGeom>
          <a:ln w="31750">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sp>
        <p:nvSpPr>
          <p:cNvPr id="92" name="ZoneTexte 91"/>
          <p:cNvSpPr txBox="1"/>
          <p:nvPr/>
        </p:nvSpPr>
        <p:spPr>
          <a:xfrm>
            <a:off x="750110" y="4589381"/>
            <a:ext cx="351378" cy="369332"/>
          </a:xfrm>
          <a:prstGeom prst="rect">
            <a:avLst/>
          </a:prstGeom>
          <a:noFill/>
        </p:spPr>
        <p:txBody>
          <a:bodyPr wrap="none" rtlCol="0">
            <a:spAutoFit/>
          </a:bodyPr>
          <a:lstStyle/>
          <a:p>
            <a:r>
              <a:rPr lang="fr-FR" b="1" dirty="0">
                <a:solidFill>
                  <a:schemeClr val="accent6">
                    <a:lumMod val="75000"/>
                  </a:schemeClr>
                </a:solidFill>
              </a:rPr>
              <a:t>N</a:t>
            </a:r>
          </a:p>
        </p:txBody>
      </p:sp>
      <p:sp>
        <p:nvSpPr>
          <p:cNvPr id="93" name="ZoneTexte 92"/>
          <p:cNvSpPr txBox="1"/>
          <p:nvPr/>
        </p:nvSpPr>
        <p:spPr>
          <a:xfrm>
            <a:off x="1326312" y="2812169"/>
            <a:ext cx="338554" cy="369332"/>
          </a:xfrm>
          <a:prstGeom prst="rect">
            <a:avLst/>
          </a:prstGeom>
          <a:noFill/>
        </p:spPr>
        <p:txBody>
          <a:bodyPr wrap="none" rtlCol="0">
            <a:spAutoFit/>
          </a:bodyPr>
          <a:lstStyle/>
          <a:p>
            <a:r>
              <a:rPr lang="fr-FR" b="1" dirty="0">
                <a:solidFill>
                  <a:srgbClr val="FF0000"/>
                </a:solidFill>
              </a:rPr>
              <a:t>Y</a:t>
            </a:r>
          </a:p>
        </p:txBody>
      </p:sp>
      <p:cxnSp>
        <p:nvCxnSpPr>
          <p:cNvPr id="94" name="Connecteur droit avec flèche 93"/>
          <p:cNvCxnSpPr>
            <a:stCxn id="89" idx="3"/>
          </p:cNvCxnSpPr>
          <p:nvPr/>
        </p:nvCxnSpPr>
        <p:spPr>
          <a:xfrm flipV="1">
            <a:off x="2049373" y="3868497"/>
            <a:ext cx="379353" cy="9907"/>
          </a:xfrm>
          <a:prstGeom prst="straightConnector1">
            <a:avLst/>
          </a:prstGeom>
          <a:ln w="31750">
            <a:solidFill>
              <a:schemeClr val="accent6">
                <a:lumMod val="75000"/>
              </a:schemeClr>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95" name="Losange 94"/>
          <p:cNvSpPr/>
          <p:nvPr/>
        </p:nvSpPr>
        <p:spPr>
          <a:xfrm>
            <a:off x="2476842" y="4795882"/>
            <a:ext cx="1607004" cy="1578428"/>
          </a:xfrm>
          <a:prstGeom prst="diamond">
            <a:avLst/>
          </a:prstGeom>
          <a:solidFill>
            <a:srgbClr val="FF9966"/>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6" name="ZoneTexte 95"/>
          <p:cNvSpPr txBox="1"/>
          <p:nvPr/>
        </p:nvSpPr>
        <p:spPr>
          <a:xfrm>
            <a:off x="6869097" y="6178395"/>
            <a:ext cx="351378" cy="369332"/>
          </a:xfrm>
          <a:prstGeom prst="rect">
            <a:avLst/>
          </a:prstGeom>
          <a:noFill/>
        </p:spPr>
        <p:txBody>
          <a:bodyPr wrap="none" rtlCol="0">
            <a:spAutoFit/>
          </a:bodyPr>
          <a:lstStyle/>
          <a:p>
            <a:r>
              <a:rPr lang="fr-FR" b="1" dirty="0">
                <a:solidFill>
                  <a:srgbClr val="FF0000"/>
                </a:solidFill>
              </a:rPr>
              <a:t>N</a:t>
            </a:r>
          </a:p>
        </p:txBody>
      </p:sp>
      <p:cxnSp>
        <p:nvCxnSpPr>
          <p:cNvPr id="97" name="Connecteur droit avec flèche 96"/>
          <p:cNvCxnSpPr>
            <a:stCxn id="115" idx="2"/>
          </p:cNvCxnSpPr>
          <p:nvPr/>
        </p:nvCxnSpPr>
        <p:spPr>
          <a:xfrm flipH="1">
            <a:off x="7301476" y="6346112"/>
            <a:ext cx="1109" cy="235780"/>
          </a:xfrm>
          <a:prstGeom prst="straightConnector1">
            <a:avLst/>
          </a:prstGeom>
          <a:ln w="3175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98" name="ZoneTexte 97"/>
          <p:cNvSpPr txBox="1"/>
          <p:nvPr/>
        </p:nvSpPr>
        <p:spPr>
          <a:xfrm>
            <a:off x="2269440" y="3417529"/>
            <a:ext cx="338554" cy="369332"/>
          </a:xfrm>
          <a:prstGeom prst="rect">
            <a:avLst/>
          </a:prstGeom>
          <a:noFill/>
        </p:spPr>
        <p:txBody>
          <a:bodyPr wrap="none" rtlCol="0">
            <a:spAutoFit/>
          </a:bodyPr>
          <a:lstStyle/>
          <a:p>
            <a:r>
              <a:rPr lang="fr-FR" b="1" dirty="0">
                <a:solidFill>
                  <a:schemeClr val="accent6">
                    <a:lumMod val="75000"/>
                  </a:schemeClr>
                </a:solidFill>
              </a:rPr>
              <a:t>Y</a:t>
            </a:r>
          </a:p>
        </p:txBody>
      </p:sp>
      <p:cxnSp>
        <p:nvCxnSpPr>
          <p:cNvPr id="99" name="Connecteur droit avec flèche 98"/>
          <p:cNvCxnSpPr/>
          <p:nvPr/>
        </p:nvCxnSpPr>
        <p:spPr>
          <a:xfrm flipV="1">
            <a:off x="4030964" y="3868497"/>
            <a:ext cx="379353" cy="9907"/>
          </a:xfrm>
          <a:prstGeom prst="straightConnector1">
            <a:avLst/>
          </a:prstGeom>
          <a:ln w="31750">
            <a:solidFill>
              <a:schemeClr val="accent6">
                <a:lumMod val="75000"/>
              </a:schemeClr>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103" name="ZoneTexte 102"/>
          <p:cNvSpPr txBox="1"/>
          <p:nvPr/>
        </p:nvSpPr>
        <p:spPr>
          <a:xfrm>
            <a:off x="2809209" y="2837410"/>
            <a:ext cx="351378" cy="369332"/>
          </a:xfrm>
          <a:prstGeom prst="rect">
            <a:avLst/>
          </a:prstGeom>
          <a:noFill/>
        </p:spPr>
        <p:txBody>
          <a:bodyPr wrap="none" rtlCol="0">
            <a:spAutoFit/>
          </a:bodyPr>
          <a:lstStyle/>
          <a:p>
            <a:r>
              <a:rPr lang="fr-FR" b="1" dirty="0">
                <a:solidFill>
                  <a:srgbClr val="FF0000"/>
                </a:solidFill>
              </a:rPr>
              <a:t>N</a:t>
            </a:r>
          </a:p>
        </p:txBody>
      </p:sp>
      <p:cxnSp>
        <p:nvCxnSpPr>
          <p:cNvPr id="110" name="Connecteur droit avec flèche 109"/>
          <p:cNvCxnSpPr/>
          <p:nvPr/>
        </p:nvCxnSpPr>
        <p:spPr>
          <a:xfrm flipV="1">
            <a:off x="1456310" y="779916"/>
            <a:ext cx="127454" cy="6210"/>
          </a:xfrm>
          <a:prstGeom prst="straightConnector1">
            <a:avLst/>
          </a:prstGeom>
          <a:ln w="31750">
            <a:solidFill>
              <a:schemeClr val="tx1"/>
            </a:solidFill>
            <a:tailEnd type="none"/>
          </a:ln>
        </p:spPr>
        <p:style>
          <a:lnRef idx="1">
            <a:schemeClr val="accent1"/>
          </a:lnRef>
          <a:fillRef idx="0">
            <a:schemeClr val="accent1"/>
          </a:fillRef>
          <a:effectRef idx="0">
            <a:schemeClr val="accent1"/>
          </a:effectRef>
          <a:fontRef idx="minor">
            <a:schemeClr val="tx1"/>
          </a:fontRef>
        </p:style>
      </p:cxnSp>
      <p:sp>
        <p:nvSpPr>
          <p:cNvPr id="114" name="Losange 113"/>
          <p:cNvSpPr/>
          <p:nvPr/>
        </p:nvSpPr>
        <p:spPr>
          <a:xfrm>
            <a:off x="4443233" y="4775757"/>
            <a:ext cx="1607004" cy="1578428"/>
          </a:xfrm>
          <a:prstGeom prst="diamond">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5" name="Losange 114"/>
          <p:cNvSpPr/>
          <p:nvPr/>
        </p:nvSpPr>
        <p:spPr>
          <a:xfrm>
            <a:off x="6499083" y="4767684"/>
            <a:ext cx="1607004" cy="1578428"/>
          </a:xfrm>
          <a:prstGeom prst="diamond">
            <a:avLst/>
          </a:prstGeom>
          <a:solidFill>
            <a:srgbClr val="92D05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16" name="Connecteur droit avec flèche 115"/>
          <p:cNvCxnSpPr/>
          <p:nvPr/>
        </p:nvCxnSpPr>
        <p:spPr>
          <a:xfrm>
            <a:off x="1245871" y="4792740"/>
            <a:ext cx="892594" cy="3142"/>
          </a:xfrm>
          <a:prstGeom prst="straightConnector1">
            <a:avLst/>
          </a:prstGeom>
          <a:ln w="31750">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17" name="Connecteur droit avec flèche 116"/>
          <p:cNvCxnSpPr/>
          <p:nvPr/>
        </p:nvCxnSpPr>
        <p:spPr>
          <a:xfrm flipH="1">
            <a:off x="2136623" y="4795882"/>
            <a:ext cx="3684" cy="761016"/>
          </a:xfrm>
          <a:prstGeom prst="straightConnector1">
            <a:avLst/>
          </a:prstGeom>
          <a:ln w="31750">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sp>
        <p:nvSpPr>
          <p:cNvPr id="122" name="ZoneTexte 121"/>
          <p:cNvSpPr txBox="1"/>
          <p:nvPr/>
        </p:nvSpPr>
        <p:spPr>
          <a:xfrm>
            <a:off x="2729655" y="5022673"/>
            <a:ext cx="1130438" cy="1323439"/>
          </a:xfrm>
          <a:prstGeom prst="rect">
            <a:avLst/>
          </a:prstGeom>
          <a:noFill/>
        </p:spPr>
        <p:txBody>
          <a:bodyPr wrap="none" rtlCol="0">
            <a:spAutoFit/>
          </a:bodyPr>
          <a:lstStyle/>
          <a:p>
            <a:pPr algn="ctr"/>
            <a:r>
              <a:rPr lang="fr-FR" sz="1600" b="1" dirty="0" err="1"/>
              <a:t>Recirc</a:t>
            </a:r>
            <a:r>
              <a:rPr lang="fr-FR" sz="1600" b="1" dirty="0"/>
              <a:t>.</a:t>
            </a:r>
          </a:p>
          <a:p>
            <a:pPr algn="ctr"/>
            <a:r>
              <a:rPr lang="fr-FR" sz="1600" b="1" dirty="0"/>
              <a:t>Thermo-</a:t>
            </a:r>
          </a:p>
          <a:p>
            <a:pPr algn="ctr"/>
            <a:r>
              <a:rPr lang="fr-FR" sz="1600" b="1" dirty="0" err="1"/>
              <a:t>dynamics</a:t>
            </a:r>
            <a:endParaRPr lang="fr-FR" sz="1600" b="1" dirty="0"/>
          </a:p>
          <a:p>
            <a:pPr algn="ctr"/>
            <a:r>
              <a:rPr lang="fr-FR" sz="1600" b="1" dirty="0"/>
              <a:t> OK</a:t>
            </a:r>
          </a:p>
          <a:p>
            <a:pPr algn="ctr"/>
            <a:r>
              <a:rPr lang="fr-FR" sz="1600" b="1" dirty="0"/>
              <a:t>? </a:t>
            </a:r>
          </a:p>
        </p:txBody>
      </p:sp>
      <p:cxnSp>
        <p:nvCxnSpPr>
          <p:cNvPr id="123" name="Connecteur droit avec flèche 122"/>
          <p:cNvCxnSpPr/>
          <p:nvPr/>
        </p:nvCxnSpPr>
        <p:spPr>
          <a:xfrm>
            <a:off x="4033363" y="5565021"/>
            <a:ext cx="435031" cy="3485"/>
          </a:xfrm>
          <a:prstGeom prst="straightConnector1">
            <a:avLst/>
          </a:prstGeom>
          <a:ln w="31750">
            <a:solidFill>
              <a:schemeClr val="accent6">
                <a:lumMod val="75000"/>
              </a:schemeClr>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24" name="Connecteur droit avec flèche 123"/>
          <p:cNvCxnSpPr/>
          <p:nvPr/>
        </p:nvCxnSpPr>
        <p:spPr>
          <a:xfrm>
            <a:off x="6044864" y="5564971"/>
            <a:ext cx="435031" cy="3485"/>
          </a:xfrm>
          <a:prstGeom prst="straightConnector1">
            <a:avLst/>
          </a:prstGeom>
          <a:ln w="31750">
            <a:solidFill>
              <a:schemeClr val="accent6">
                <a:lumMod val="75000"/>
              </a:schemeClr>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125" name="ZoneTexte 124"/>
          <p:cNvSpPr txBox="1"/>
          <p:nvPr/>
        </p:nvSpPr>
        <p:spPr>
          <a:xfrm>
            <a:off x="3935185" y="5096023"/>
            <a:ext cx="338554" cy="369332"/>
          </a:xfrm>
          <a:prstGeom prst="rect">
            <a:avLst/>
          </a:prstGeom>
          <a:noFill/>
        </p:spPr>
        <p:txBody>
          <a:bodyPr wrap="none" rtlCol="0">
            <a:spAutoFit/>
          </a:bodyPr>
          <a:lstStyle/>
          <a:p>
            <a:r>
              <a:rPr lang="fr-FR" b="1" dirty="0">
                <a:solidFill>
                  <a:schemeClr val="accent6">
                    <a:lumMod val="75000"/>
                  </a:schemeClr>
                </a:solidFill>
              </a:rPr>
              <a:t>Y</a:t>
            </a:r>
          </a:p>
        </p:txBody>
      </p:sp>
      <p:sp>
        <p:nvSpPr>
          <p:cNvPr id="126" name="ZoneTexte 125"/>
          <p:cNvSpPr txBox="1"/>
          <p:nvPr/>
        </p:nvSpPr>
        <p:spPr>
          <a:xfrm>
            <a:off x="5951099" y="5118769"/>
            <a:ext cx="338554" cy="369332"/>
          </a:xfrm>
          <a:prstGeom prst="rect">
            <a:avLst/>
          </a:prstGeom>
          <a:noFill/>
        </p:spPr>
        <p:txBody>
          <a:bodyPr wrap="none" rtlCol="0">
            <a:spAutoFit/>
          </a:bodyPr>
          <a:lstStyle/>
          <a:p>
            <a:r>
              <a:rPr lang="fr-FR" b="1" dirty="0">
                <a:solidFill>
                  <a:schemeClr val="accent6">
                    <a:lumMod val="75000"/>
                  </a:schemeClr>
                </a:solidFill>
              </a:rPr>
              <a:t>Y</a:t>
            </a:r>
          </a:p>
        </p:txBody>
      </p:sp>
      <p:sp>
        <p:nvSpPr>
          <p:cNvPr id="127" name="ZoneTexte 126"/>
          <p:cNvSpPr txBox="1"/>
          <p:nvPr/>
        </p:nvSpPr>
        <p:spPr>
          <a:xfrm>
            <a:off x="7955998" y="5111781"/>
            <a:ext cx="338554" cy="369332"/>
          </a:xfrm>
          <a:prstGeom prst="rect">
            <a:avLst/>
          </a:prstGeom>
          <a:noFill/>
        </p:spPr>
        <p:txBody>
          <a:bodyPr wrap="none" rtlCol="0">
            <a:spAutoFit/>
          </a:bodyPr>
          <a:lstStyle/>
          <a:p>
            <a:r>
              <a:rPr lang="fr-FR" b="1" dirty="0">
                <a:solidFill>
                  <a:schemeClr val="accent6">
                    <a:lumMod val="75000"/>
                  </a:schemeClr>
                </a:solidFill>
              </a:rPr>
              <a:t>Y</a:t>
            </a:r>
          </a:p>
        </p:txBody>
      </p:sp>
      <p:sp>
        <p:nvSpPr>
          <p:cNvPr id="128" name="ZoneTexte 127"/>
          <p:cNvSpPr txBox="1"/>
          <p:nvPr/>
        </p:nvSpPr>
        <p:spPr>
          <a:xfrm>
            <a:off x="4507652" y="5118769"/>
            <a:ext cx="1471878" cy="1077218"/>
          </a:xfrm>
          <a:prstGeom prst="rect">
            <a:avLst/>
          </a:prstGeom>
          <a:noFill/>
        </p:spPr>
        <p:txBody>
          <a:bodyPr wrap="none" rtlCol="0">
            <a:spAutoFit/>
          </a:bodyPr>
          <a:lstStyle/>
          <a:p>
            <a:pPr algn="ctr"/>
            <a:r>
              <a:rPr lang="fr-FR" sz="1600" b="1" dirty="0"/>
              <a:t>UV-Vis</a:t>
            </a:r>
          </a:p>
          <a:p>
            <a:pPr algn="ctr"/>
            <a:r>
              <a:rPr lang="fr-FR" sz="1600" b="1" dirty="0" err="1"/>
              <a:t>transparency</a:t>
            </a:r>
            <a:endParaRPr lang="fr-FR" sz="1600" b="1" dirty="0"/>
          </a:p>
          <a:p>
            <a:pPr algn="ctr"/>
            <a:r>
              <a:rPr lang="fr-FR" sz="1600" b="1" dirty="0"/>
              <a:t> OK</a:t>
            </a:r>
          </a:p>
          <a:p>
            <a:pPr algn="ctr"/>
            <a:r>
              <a:rPr lang="fr-FR" sz="1600" b="1" dirty="0"/>
              <a:t>? </a:t>
            </a:r>
          </a:p>
        </p:txBody>
      </p:sp>
      <p:sp>
        <p:nvSpPr>
          <p:cNvPr id="129" name="ZoneTexte 128"/>
          <p:cNvSpPr txBox="1"/>
          <p:nvPr/>
        </p:nvSpPr>
        <p:spPr>
          <a:xfrm>
            <a:off x="6570346" y="5071799"/>
            <a:ext cx="1462260" cy="1077218"/>
          </a:xfrm>
          <a:prstGeom prst="rect">
            <a:avLst/>
          </a:prstGeom>
          <a:noFill/>
        </p:spPr>
        <p:txBody>
          <a:bodyPr wrap="none" rtlCol="0">
            <a:spAutoFit/>
          </a:bodyPr>
          <a:lstStyle/>
          <a:p>
            <a:pPr algn="ctr"/>
            <a:r>
              <a:rPr lang="fr-FR" sz="1600" b="1" dirty="0"/>
              <a:t>(n-1) &amp;</a:t>
            </a:r>
          </a:p>
          <a:p>
            <a:pPr algn="ctr"/>
            <a:r>
              <a:rPr lang="fr-FR" sz="1600" b="1" dirty="0" err="1"/>
              <a:t>Chrom</a:t>
            </a:r>
            <a:r>
              <a:rPr lang="fr-FR" sz="1600" b="1" dirty="0"/>
              <a:t>. </a:t>
            </a:r>
            <a:r>
              <a:rPr lang="fr-FR" sz="1600" b="1" dirty="0" err="1"/>
              <a:t>Disp</a:t>
            </a:r>
            <a:r>
              <a:rPr lang="fr-FR" sz="1600" b="1" dirty="0"/>
              <a:t>.</a:t>
            </a:r>
          </a:p>
          <a:p>
            <a:pPr algn="ctr"/>
            <a:r>
              <a:rPr lang="fr-FR" sz="1600" b="1" dirty="0"/>
              <a:t> OK</a:t>
            </a:r>
          </a:p>
          <a:p>
            <a:pPr algn="ctr"/>
            <a:r>
              <a:rPr lang="fr-FR" sz="1600" b="1" dirty="0"/>
              <a:t>? </a:t>
            </a:r>
          </a:p>
        </p:txBody>
      </p:sp>
      <p:cxnSp>
        <p:nvCxnSpPr>
          <p:cNvPr id="131" name="Connecteur droit avec flèche 130"/>
          <p:cNvCxnSpPr>
            <a:stCxn id="115" idx="3"/>
          </p:cNvCxnSpPr>
          <p:nvPr/>
        </p:nvCxnSpPr>
        <p:spPr>
          <a:xfrm>
            <a:off x="8106087" y="5556898"/>
            <a:ext cx="729401" cy="8073"/>
          </a:xfrm>
          <a:prstGeom prst="straightConnector1">
            <a:avLst/>
          </a:prstGeom>
          <a:ln w="31750">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32" name="Connecteur droit avec flèche 131"/>
          <p:cNvCxnSpPr/>
          <p:nvPr/>
        </p:nvCxnSpPr>
        <p:spPr>
          <a:xfrm>
            <a:off x="8824602" y="5574119"/>
            <a:ext cx="22868" cy="1153919"/>
          </a:xfrm>
          <a:prstGeom prst="straightConnector1">
            <a:avLst/>
          </a:prstGeom>
          <a:ln w="31750">
            <a:solidFill>
              <a:schemeClr val="accent6">
                <a:lumMod val="75000"/>
              </a:schemeClr>
            </a:solidFill>
            <a:tailEnd type="none"/>
          </a:ln>
        </p:spPr>
        <p:style>
          <a:lnRef idx="1">
            <a:schemeClr val="accent1"/>
          </a:lnRef>
          <a:fillRef idx="0">
            <a:schemeClr val="accent1"/>
          </a:fillRef>
          <a:effectRef idx="0">
            <a:schemeClr val="accent1"/>
          </a:effectRef>
          <a:fontRef idx="minor">
            <a:schemeClr val="tx1"/>
          </a:fontRef>
        </p:style>
      </p:cxnSp>
      <p:cxnSp>
        <p:nvCxnSpPr>
          <p:cNvPr id="136" name="Connecteur droit avec flèche 135"/>
          <p:cNvCxnSpPr/>
          <p:nvPr/>
        </p:nvCxnSpPr>
        <p:spPr>
          <a:xfrm>
            <a:off x="218616" y="2108877"/>
            <a:ext cx="3082" cy="4063682"/>
          </a:xfrm>
          <a:prstGeom prst="straightConnector1">
            <a:avLst/>
          </a:prstGeom>
          <a:ln w="31750">
            <a:solidFill>
              <a:schemeClr val="tx1"/>
            </a:solidFill>
            <a:headEnd type="triangle"/>
            <a:tailEnd type="none"/>
          </a:ln>
        </p:spPr>
        <p:style>
          <a:lnRef idx="1">
            <a:schemeClr val="accent1"/>
          </a:lnRef>
          <a:fillRef idx="0">
            <a:schemeClr val="accent1"/>
          </a:fillRef>
          <a:effectRef idx="0">
            <a:schemeClr val="accent1"/>
          </a:effectRef>
          <a:fontRef idx="minor">
            <a:schemeClr val="tx1"/>
          </a:fontRef>
        </p:style>
      </p:cxnSp>
      <p:cxnSp>
        <p:nvCxnSpPr>
          <p:cNvPr id="139" name="Connecteur droit avec flèche 138"/>
          <p:cNvCxnSpPr/>
          <p:nvPr/>
        </p:nvCxnSpPr>
        <p:spPr>
          <a:xfrm flipH="1">
            <a:off x="782397" y="6499828"/>
            <a:ext cx="7838" cy="239596"/>
          </a:xfrm>
          <a:prstGeom prst="straightConnector1">
            <a:avLst/>
          </a:prstGeom>
          <a:ln w="31750">
            <a:solidFill>
              <a:schemeClr val="accent6">
                <a:lumMod val="75000"/>
              </a:schemeClr>
            </a:solidFill>
            <a:headEnd type="triangle"/>
            <a:tailEnd type="none"/>
          </a:ln>
        </p:spPr>
        <p:style>
          <a:lnRef idx="1">
            <a:schemeClr val="accent1"/>
          </a:lnRef>
          <a:fillRef idx="0">
            <a:schemeClr val="accent1"/>
          </a:fillRef>
          <a:effectRef idx="0">
            <a:schemeClr val="accent1"/>
          </a:effectRef>
          <a:fontRef idx="minor">
            <a:schemeClr val="tx1"/>
          </a:fontRef>
        </p:style>
      </p:cxnSp>
      <p:sp>
        <p:nvSpPr>
          <p:cNvPr id="144" name="ZoneTexte 143"/>
          <p:cNvSpPr txBox="1"/>
          <p:nvPr/>
        </p:nvSpPr>
        <p:spPr>
          <a:xfrm>
            <a:off x="4612510" y="6089756"/>
            <a:ext cx="351378" cy="369332"/>
          </a:xfrm>
          <a:prstGeom prst="rect">
            <a:avLst/>
          </a:prstGeom>
          <a:noFill/>
        </p:spPr>
        <p:txBody>
          <a:bodyPr wrap="none" rtlCol="0">
            <a:spAutoFit/>
          </a:bodyPr>
          <a:lstStyle/>
          <a:p>
            <a:r>
              <a:rPr lang="fr-FR" b="1" dirty="0">
                <a:solidFill>
                  <a:srgbClr val="FF0000"/>
                </a:solidFill>
              </a:rPr>
              <a:t>N</a:t>
            </a:r>
          </a:p>
        </p:txBody>
      </p:sp>
      <p:sp>
        <p:nvSpPr>
          <p:cNvPr id="145" name="ZoneTexte 144"/>
          <p:cNvSpPr txBox="1"/>
          <p:nvPr/>
        </p:nvSpPr>
        <p:spPr>
          <a:xfrm>
            <a:off x="2654563" y="6068323"/>
            <a:ext cx="351378" cy="369332"/>
          </a:xfrm>
          <a:prstGeom prst="rect">
            <a:avLst/>
          </a:prstGeom>
          <a:noFill/>
        </p:spPr>
        <p:txBody>
          <a:bodyPr wrap="none" rtlCol="0">
            <a:spAutoFit/>
          </a:bodyPr>
          <a:lstStyle/>
          <a:p>
            <a:r>
              <a:rPr lang="fr-FR" b="1" dirty="0">
                <a:solidFill>
                  <a:srgbClr val="FF0000"/>
                </a:solidFill>
              </a:rPr>
              <a:t>N</a:t>
            </a:r>
          </a:p>
        </p:txBody>
      </p:sp>
      <p:cxnSp>
        <p:nvCxnSpPr>
          <p:cNvPr id="146" name="Connecteur droit avec flèche 145"/>
          <p:cNvCxnSpPr/>
          <p:nvPr/>
        </p:nvCxnSpPr>
        <p:spPr>
          <a:xfrm flipV="1">
            <a:off x="1504093" y="6572903"/>
            <a:ext cx="5779304" cy="11775"/>
          </a:xfrm>
          <a:prstGeom prst="straightConnector1">
            <a:avLst/>
          </a:prstGeom>
          <a:ln w="31750">
            <a:solidFill>
              <a:srgbClr val="FF0000"/>
            </a:solidFill>
            <a:headEnd type="none"/>
            <a:tailEnd type="none"/>
          </a:ln>
        </p:spPr>
        <p:style>
          <a:lnRef idx="1">
            <a:schemeClr val="accent1"/>
          </a:lnRef>
          <a:fillRef idx="0">
            <a:schemeClr val="accent1"/>
          </a:fillRef>
          <a:effectRef idx="0">
            <a:schemeClr val="accent1"/>
          </a:effectRef>
          <a:fontRef idx="minor">
            <a:schemeClr val="tx1"/>
          </a:fontRef>
        </p:style>
      </p:cxnSp>
      <p:sp>
        <p:nvSpPr>
          <p:cNvPr id="147" name="ZoneTexte 146"/>
          <p:cNvSpPr txBox="1"/>
          <p:nvPr/>
        </p:nvSpPr>
        <p:spPr>
          <a:xfrm>
            <a:off x="93887" y="6126414"/>
            <a:ext cx="954107" cy="646331"/>
          </a:xfrm>
          <a:prstGeom prst="rect">
            <a:avLst/>
          </a:prstGeom>
          <a:solidFill>
            <a:srgbClr val="FFFFFF"/>
          </a:solidFill>
          <a:ln w="25400">
            <a:solidFill>
              <a:schemeClr val="tx1"/>
            </a:solidFill>
          </a:ln>
        </p:spPr>
        <p:txBody>
          <a:bodyPr wrap="none" rtlCol="0">
            <a:spAutoFit/>
          </a:bodyPr>
          <a:lstStyle/>
          <a:p>
            <a:pPr algn="ctr"/>
            <a:r>
              <a:rPr lang="fr-FR" b="1" dirty="0" err="1">
                <a:solidFill>
                  <a:schemeClr val="tx1">
                    <a:lumMod val="95000"/>
                    <a:lumOff val="5000"/>
                  </a:schemeClr>
                </a:solidFill>
              </a:rPr>
              <a:t>Accept</a:t>
            </a:r>
            <a:endParaRPr lang="fr-FR" b="1" dirty="0">
              <a:solidFill>
                <a:schemeClr val="tx1">
                  <a:lumMod val="95000"/>
                  <a:lumOff val="5000"/>
                </a:schemeClr>
              </a:solidFill>
            </a:endParaRPr>
          </a:p>
          <a:p>
            <a:pPr algn="ctr"/>
            <a:r>
              <a:rPr lang="fr-FR" b="1" dirty="0">
                <a:solidFill>
                  <a:schemeClr val="tx1">
                    <a:lumMod val="95000"/>
                    <a:lumOff val="5000"/>
                  </a:schemeClr>
                </a:solidFill>
              </a:rPr>
              <a:t> </a:t>
            </a:r>
            <a:r>
              <a:rPr lang="fr-FR" b="1" dirty="0" err="1">
                <a:solidFill>
                  <a:schemeClr val="tx1">
                    <a:lumMod val="95000"/>
                    <a:lumOff val="5000"/>
                  </a:schemeClr>
                </a:solidFill>
              </a:rPr>
              <a:t>fluid</a:t>
            </a:r>
            <a:r>
              <a:rPr lang="fr-FR" b="1" dirty="0">
                <a:solidFill>
                  <a:schemeClr val="tx1">
                    <a:lumMod val="95000"/>
                    <a:lumOff val="5000"/>
                  </a:schemeClr>
                </a:solidFill>
              </a:rPr>
              <a:t> </a:t>
            </a:r>
          </a:p>
        </p:txBody>
      </p:sp>
      <p:cxnSp>
        <p:nvCxnSpPr>
          <p:cNvPr id="152" name="Connecteur droit avec flèche 151"/>
          <p:cNvCxnSpPr>
            <a:stCxn id="114" idx="2"/>
          </p:cNvCxnSpPr>
          <p:nvPr/>
        </p:nvCxnSpPr>
        <p:spPr>
          <a:xfrm>
            <a:off x="5246735" y="6354185"/>
            <a:ext cx="7349" cy="218043"/>
          </a:xfrm>
          <a:prstGeom prst="straightConnector1">
            <a:avLst/>
          </a:prstGeom>
          <a:ln w="3175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153" name="Connecteur droit avec flèche 152"/>
          <p:cNvCxnSpPr/>
          <p:nvPr/>
        </p:nvCxnSpPr>
        <p:spPr>
          <a:xfrm flipH="1">
            <a:off x="3288788" y="6377085"/>
            <a:ext cx="7196" cy="195143"/>
          </a:xfrm>
          <a:prstGeom prst="straightConnector1">
            <a:avLst/>
          </a:prstGeom>
          <a:ln w="3175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157" name="Connecteur droit avec flèche 156"/>
          <p:cNvCxnSpPr/>
          <p:nvPr/>
        </p:nvCxnSpPr>
        <p:spPr>
          <a:xfrm flipH="1" flipV="1">
            <a:off x="380984" y="2132788"/>
            <a:ext cx="6280" cy="3502329"/>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59" name="Connecteur droit avec flèche 158"/>
          <p:cNvCxnSpPr/>
          <p:nvPr/>
        </p:nvCxnSpPr>
        <p:spPr>
          <a:xfrm>
            <a:off x="397895" y="5657378"/>
            <a:ext cx="1086451" cy="10802"/>
          </a:xfrm>
          <a:prstGeom prst="straightConnector1">
            <a:avLst/>
          </a:prstGeom>
          <a:ln w="31750">
            <a:solidFill>
              <a:srgbClr val="FF0000"/>
            </a:solidFill>
            <a:tailEnd type="none"/>
          </a:ln>
        </p:spPr>
        <p:style>
          <a:lnRef idx="1">
            <a:schemeClr val="accent1"/>
          </a:lnRef>
          <a:fillRef idx="0">
            <a:schemeClr val="accent1"/>
          </a:fillRef>
          <a:effectRef idx="0">
            <a:schemeClr val="accent1"/>
          </a:effectRef>
          <a:fontRef idx="minor">
            <a:schemeClr val="tx1"/>
          </a:fontRef>
        </p:style>
      </p:cxnSp>
      <p:cxnSp>
        <p:nvCxnSpPr>
          <p:cNvPr id="161" name="Connecteur droit avec flèche 160"/>
          <p:cNvCxnSpPr/>
          <p:nvPr/>
        </p:nvCxnSpPr>
        <p:spPr>
          <a:xfrm flipH="1" flipV="1">
            <a:off x="1469795" y="5624590"/>
            <a:ext cx="29103" cy="949314"/>
          </a:xfrm>
          <a:prstGeom prst="straightConnector1">
            <a:avLst/>
          </a:prstGeom>
          <a:ln w="31750">
            <a:solidFill>
              <a:srgbClr val="FF0000"/>
            </a:solidFill>
            <a:tailEnd type="none"/>
          </a:ln>
        </p:spPr>
        <p:style>
          <a:lnRef idx="1">
            <a:schemeClr val="accent1"/>
          </a:lnRef>
          <a:fillRef idx="0">
            <a:schemeClr val="accent1"/>
          </a:fillRef>
          <a:effectRef idx="0">
            <a:schemeClr val="accent1"/>
          </a:effectRef>
          <a:fontRef idx="minor">
            <a:schemeClr val="tx1"/>
          </a:fontRef>
        </p:style>
      </p:cxnSp>
      <p:sp>
        <p:nvSpPr>
          <p:cNvPr id="166" name="Rectangle 165"/>
          <p:cNvSpPr/>
          <p:nvPr/>
        </p:nvSpPr>
        <p:spPr>
          <a:xfrm>
            <a:off x="1937305" y="695454"/>
            <a:ext cx="718246" cy="10876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7" name="Rectangle 166"/>
          <p:cNvSpPr/>
          <p:nvPr/>
        </p:nvSpPr>
        <p:spPr>
          <a:xfrm>
            <a:off x="4222927" y="662624"/>
            <a:ext cx="718246" cy="108766"/>
          </a:xfrm>
          <a:prstGeom prst="rect">
            <a:avLst/>
          </a:prstGeom>
          <a:solidFill>
            <a:srgbClr val="FF9966"/>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8" name="Rectangle 167"/>
          <p:cNvSpPr/>
          <p:nvPr/>
        </p:nvSpPr>
        <p:spPr>
          <a:xfrm>
            <a:off x="6791213" y="651073"/>
            <a:ext cx="718246" cy="108766"/>
          </a:xfrm>
          <a:prstGeom prst="rect">
            <a:avLst/>
          </a:prstGeom>
          <a:solidFill>
            <a:srgbClr val="92D05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69" name="ZoneTexte 168"/>
          <p:cNvSpPr txBox="1"/>
          <p:nvPr/>
        </p:nvSpPr>
        <p:spPr>
          <a:xfrm>
            <a:off x="7607866" y="534472"/>
            <a:ext cx="1172116" cy="369332"/>
          </a:xfrm>
          <a:prstGeom prst="rect">
            <a:avLst/>
          </a:prstGeom>
          <a:noFill/>
        </p:spPr>
        <p:txBody>
          <a:bodyPr wrap="none" rtlCol="0">
            <a:spAutoFit/>
          </a:bodyPr>
          <a:lstStyle/>
          <a:p>
            <a:r>
              <a:rPr lang="fr-FR" dirty="0" err="1"/>
              <a:t>Optotests</a:t>
            </a:r>
            <a:endParaRPr lang="fr-FR" dirty="0"/>
          </a:p>
        </p:txBody>
      </p:sp>
      <p:sp>
        <p:nvSpPr>
          <p:cNvPr id="170" name="ZoneTexte 169"/>
          <p:cNvSpPr txBox="1"/>
          <p:nvPr/>
        </p:nvSpPr>
        <p:spPr>
          <a:xfrm>
            <a:off x="5098889" y="531750"/>
            <a:ext cx="1672253" cy="369332"/>
          </a:xfrm>
          <a:prstGeom prst="rect">
            <a:avLst/>
          </a:prstGeom>
          <a:noFill/>
        </p:spPr>
        <p:txBody>
          <a:bodyPr wrap="none" rtlCol="0">
            <a:spAutoFit/>
          </a:bodyPr>
          <a:lstStyle/>
          <a:p>
            <a:r>
              <a:rPr lang="fr-FR" dirty="0" err="1"/>
              <a:t>Materials</a:t>
            </a:r>
            <a:r>
              <a:rPr lang="fr-FR" dirty="0"/>
              <a:t> tests</a:t>
            </a:r>
          </a:p>
        </p:txBody>
      </p:sp>
      <p:sp>
        <p:nvSpPr>
          <p:cNvPr id="171" name="ZoneTexte 170"/>
          <p:cNvSpPr txBox="1"/>
          <p:nvPr/>
        </p:nvSpPr>
        <p:spPr>
          <a:xfrm>
            <a:off x="2654563" y="552041"/>
            <a:ext cx="1505540" cy="369332"/>
          </a:xfrm>
          <a:prstGeom prst="rect">
            <a:avLst/>
          </a:prstGeom>
          <a:noFill/>
        </p:spPr>
        <p:txBody>
          <a:bodyPr wrap="none" rtlCol="0">
            <a:spAutoFit/>
          </a:bodyPr>
          <a:lstStyle/>
          <a:p>
            <a:r>
              <a:rPr lang="fr-FR" dirty="0" err="1"/>
              <a:t>Bibliographic</a:t>
            </a:r>
            <a:endParaRPr lang="fr-FR" dirty="0"/>
          </a:p>
        </p:txBody>
      </p:sp>
      <p:grpSp>
        <p:nvGrpSpPr>
          <p:cNvPr id="172" name="Groupe 171"/>
          <p:cNvGrpSpPr/>
          <p:nvPr/>
        </p:nvGrpSpPr>
        <p:grpSpPr>
          <a:xfrm>
            <a:off x="7499769" y="2013861"/>
            <a:ext cx="1607004" cy="1578428"/>
            <a:chOff x="3809840" y="1754852"/>
            <a:chExt cx="1607004" cy="1578428"/>
          </a:xfrm>
          <a:solidFill>
            <a:schemeClr val="accent1">
              <a:lumMod val="60000"/>
              <a:lumOff val="40000"/>
            </a:schemeClr>
          </a:solidFill>
        </p:grpSpPr>
        <p:sp>
          <p:nvSpPr>
            <p:cNvPr id="173" name="Losange 172"/>
            <p:cNvSpPr/>
            <p:nvPr/>
          </p:nvSpPr>
          <p:spPr>
            <a:xfrm>
              <a:off x="3809840" y="1754852"/>
              <a:ext cx="1607004" cy="1578428"/>
            </a:xfrm>
            <a:prstGeom prst="diamond">
              <a:avLst/>
            </a:prstGeom>
            <a:grp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74" name="ZoneTexte 173"/>
            <p:cNvSpPr txBox="1"/>
            <p:nvPr/>
          </p:nvSpPr>
          <p:spPr>
            <a:xfrm>
              <a:off x="3941672" y="2386347"/>
              <a:ext cx="1338828" cy="646331"/>
            </a:xfrm>
            <a:prstGeom prst="rect">
              <a:avLst/>
            </a:prstGeom>
            <a:noFill/>
          </p:spPr>
          <p:txBody>
            <a:bodyPr wrap="none" rtlCol="0">
              <a:spAutoFit/>
            </a:bodyPr>
            <a:lstStyle/>
            <a:p>
              <a:pPr algn="ctr"/>
              <a:r>
                <a:rPr lang="fr-FR" b="1" dirty="0" err="1">
                  <a:solidFill>
                    <a:srgbClr val="FF0000"/>
                  </a:solidFill>
                </a:rPr>
                <a:t>Low</a:t>
              </a:r>
              <a:r>
                <a:rPr lang="fr-FR" b="1" dirty="0">
                  <a:solidFill>
                    <a:srgbClr val="FF0000"/>
                  </a:solidFill>
                </a:rPr>
                <a:t> GWP!</a:t>
              </a:r>
            </a:p>
            <a:p>
              <a:pPr algn="ctr"/>
              <a:r>
                <a:rPr lang="fr-FR" b="1" dirty="0">
                  <a:solidFill>
                    <a:srgbClr val="FF0000"/>
                  </a:solidFill>
                </a:rPr>
                <a:t> ?</a:t>
              </a:r>
            </a:p>
          </p:txBody>
        </p:sp>
      </p:grpSp>
      <p:sp>
        <p:nvSpPr>
          <p:cNvPr id="176" name="ZoneTexte 175"/>
          <p:cNvSpPr txBox="1"/>
          <p:nvPr/>
        </p:nvSpPr>
        <p:spPr>
          <a:xfrm>
            <a:off x="7245163" y="2452744"/>
            <a:ext cx="351378" cy="369332"/>
          </a:xfrm>
          <a:prstGeom prst="rect">
            <a:avLst/>
          </a:prstGeom>
          <a:noFill/>
        </p:spPr>
        <p:txBody>
          <a:bodyPr wrap="none" rtlCol="0">
            <a:spAutoFit/>
          </a:bodyPr>
          <a:lstStyle/>
          <a:p>
            <a:r>
              <a:rPr lang="fr-FR" b="1" dirty="0">
                <a:solidFill>
                  <a:srgbClr val="FF0000"/>
                </a:solidFill>
              </a:rPr>
              <a:t>N</a:t>
            </a:r>
          </a:p>
        </p:txBody>
      </p:sp>
      <p:sp>
        <p:nvSpPr>
          <p:cNvPr id="189" name="ZoneTexte 188"/>
          <p:cNvSpPr txBox="1"/>
          <p:nvPr/>
        </p:nvSpPr>
        <p:spPr>
          <a:xfrm>
            <a:off x="8412245" y="3578135"/>
            <a:ext cx="338554" cy="369332"/>
          </a:xfrm>
          <a:prstGeom prst="rect">
            <a:avLst/>
          </a:prstGeom>
          <a:noFill/>
        </p:spPr>
        <p:txBody>
          <a:bodyPr wrap="none" rtlCol="0">
            <a:spAutoFit/>
          </a:bodyPr>
          <a:lstStyle/>
          <a:p>
            <a:r>
              <a:rPr lang="fr-FR" b="1" dirty="0">
                <a:solidFill>
                  <a:schemeClr val="accent6">
                    <a:lumMod val="75000"/>
                  </a:schemeClr>
                </a:solidFill>
              </a:rPr>
              <a:t>Y</a:t>
            </a:r>
          </a:p>
        </p:txBody>
      </p:sp>
      <p:sp>
        <p:nvSpPr>
          <p:cNvPr id="4" name="Espace réservé du numéro de diapositive 3"/>
          <p:cNvSpPr>
            <a:spLocks noGrp="1"/>
          </p:cNvSpPr>
          <p:nvPr>
            <p:ph type="sldNum" idx="12"/>
          </p:nvPr>
        </p:nvSpPr>
        <p:spPr/>
        <p:txBody>
          <a:bodyPr/>
          <a:lstStyle/>
          <a:p>
            <a:pPr>
              <a:lnSpc>
                <a:spcPct val="100000"/>
              </a:lnSpc>
            </a:pPr>
            <a:endParaRPr lang="en-GB" sz="1800" b="0" strike="noStrike" spc="-1" dirty="0">
              <a:latin typeface="Times New Roman"/>
            </a:endParaRPr>
          </a:p>
        </p:txBody>
      </p:sp>
      <p:sp>
        <p:nvSpPr>
          <p:cNvPr id="107" name="CustomShape 2">
            <a:extLst>
              <a:ext uri="{FF2B5EF4-FFF2-40B4-BE49-F238E27FC236}">
                <a16:creationId xmlns:a16="http://schemas.microsoft.com/office/drawing/2014/main" id="{8843B8F2-A7AC-4FA9-B7C5-C4A3B6988908}"/>
              </a:ext>
            </a:extLst>
          </p:cNvPr>
          <p:cNvSpPr txBox="1">
            <a:spLocks/>
          </p:cNvSpPr>
          <p:nvPr/>
        </p:nvSpPr>
        <p:spPr>
          <a:xfrm>
            <a:off x="2114065" y="6473688"/>
            <a:ext cx="5415740" cy="306323"/>
          </a:xfrm>
          <a:prstGeom prst="rect">
            <a:avLst/>
          </a:prstGeom>
        </p:spPr>
        <p:style>
          <a:lnRef idx="0">
            <a:scrgbClr r="0" g="0" b="0"/>
          </a:lnRef>
          <a:fillRef idx="0">
            <a:scrgbClr r="0" g="0" b="0"/>
          </a:fillRef>
          <a:effectRef idx="0">
            <a:scrgbClr r="0" g="0" b="0"/>
          </a:effectRef>
          <a:fontRef idx="minor"/>
        </p:style>
        <p:txBody>
          <a:bodyPr wrap="square" lIns="90000" tIns="45000" rIns="90000" bIns="4500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t>DRD4 Collaboration Meeting, WG-2: CERN Oct 21-25 2024</a:t>
            </a:r>
          </a:p>
        </p:txBody>
      </p:sp>
    </p:spTree>
    <p:extLst>
      <p:ext uri="{BB962C8B-B14F-4D97-AF65-F5344CB8AC3E}">
        <p14:creationId xmlns:p14="http://schemas.microsoft.com/office/powerpoint/2010/main" val="176950746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E85571-013D-419F-AEBE-048EAFB4B161}"/>
              </a:ext>
            </a:extLst>
          </p:cNvPr>
          <p:cNvSpPr>
            <a:spLocks noGrp="1"/>
          </p:cNvSpPr>
          <p:nvPr>
            <p:ph type="title"/>
          </p:nvPr>
        </p:nvSpPr>
        <p:spPr/>
        <p:txBody>
          <a:bodyPr/>
          <a:lstStyle/>
          <a:p>
            <a:endParaRPr lang="en-US"/>
          </a:p>
        </p:txBody>
      </p:sp>
      <p:pic>
        <p:nvPicPr>
          <p:cNvPr id="5" name="Picture 4">
            <a:extLst>
              <a:ext uri="{FF2B5EF4-FFF2-40B4-BE49-F238E27FC236}">
                <a16:creationId xmlns:a16="http://schemas.microsoft.com/office/drawing/2014/main" id="{41854020-E24B-4C41-92DB-BFFB95FD23B1}"/>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6" name="TextBox 5">
            <a:extLst>
              <a:ext uri="{FF2B5EF4-FFF2-40B4-BE49-F238E27FC236}">
                <a16:creationId xmlns:a16="http://schemas.microsoft.com/office/drawing/2014/main" id="{853444A9-3AF0-4E42-AE51-449E63884602}"/>
              </a:ext>
            </a:extLst>
          </p:cNvPr>
          <p:cNvSpPr txBox="1"/>
          <p:nvPr/>
        </p:nvSpPr>
        <p:spPr>
          <a:xfrm>
            <a:off x="2372810" y="5034988"/>
            <a:ext cx="3464410" cy="584775"/>
          </a:xfrm>
          <a:prstGeom prst="rect">
            <a:avLst/>
          </a:prstGeom>
          <a:noFill/>
        </p:spPr>
        <p:txBody>
          <a:bodyPr wrap="none" rtlCol="0">
            <a:spAutoFit/>
          </a:bodyPr>
          <a:lstStyle/>
          <a:p>
            <a:r>
              <a:rPr lang="en-US" sz="3200" b="1" dirty="0"/>
              <a:t>Back up material</a:t>
            </a:r>
          </a:p>
        </p:txBody>
      </p:sp>
      <p:sp>
        <p:nvSpPr>
          <p:cNvPr id="7" name="CustomShape 2">
            <a:extLst>
              <a:ext uri="{FF2B5EF4-FFF2-40B4-BE49-F238E27FC236}">
                <a16:creationId xmlns:a16="http://schemas.microsoft.com/office/drawing/2014/main" id="{AC532F39-DBB2-4BCA-BBB8-B50285EE5C05}"/>
              </a:ext>
            </a:extLst>
          </p:cNvPr>
          <p:cNvSpPr/>
          <p:nvPr/>
        </p:nvSpPr>
        <p:spPr>
          <a:xfrm>
            <a:off x="897461" y="6512750"/>
            <a:ext cx="7445828"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DRD4 Collaboration Meeting, WG-2: CERN Oct 21-25 2024</a:t>
            </a:r>
          </a:p>
        </p:txBody>
      </p:sp>
    </p:spTree>
    <p:extLst>
      <p:ext uri="{BB962C8B-B14F-4D97-AF65-F5344CB8AC3E}">
        <p14:creationId xmlns:p14="http://schemas.microsoft.com/office/powerpoint/2010/main" val="30026058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168315"/>
            <a:ext cx="8906053" cy="575175"/>
          </a:xfrm>
        </p:spPr>
        <p:txBody>
          <a:bodyPr/>
          <a:lstStyle/>
          <a:p>
            <a:pPr algn="ctr"/>
            <a:r>
              <a:rPr lang="fr-FR" sz="3200" dirty="0" err="1">
                <a:solidFill>
                  <a:srgbClr val="C00000"/>
                </a:solidFill>
              </a:rPr>
              <a:t>Ultrasonic</a:t>
            </a:r>
            <a:r>
              <a:rPr lang="fr-FR" sz="3200" dirty="0">
                <a:solidFill>
                  <a:srgbClr val="C00000"/>
                </a:solidFill>
              </a:rPr>
              <a:t> </a:t>
            </a:r>
            <a:r>
              <a:rPr lang="fr-FR" sz="3200" dirty="0" err="1">
                <a:solidFill>
                  <a:srgbClr val="C00000"/>
                </a:solidFill>
              </a:rPr>
              <a:t>gas</a:t>
            </a:r>
            <a:r>
              <a:rPr lang="fr-FR" sz="3200" dirty="0">
                <a:solidFill>
                  <a:srgbClr val="C00000"/>
                </a:solidFill>
              </a:rPr>
              <a:t> </a:t>
            </a:r>
            <a:r>
              <a:rPr lang="fr-FR" sz="3200" dirty="0" err="1">
                <a:solidFill>
                  <a:srgbClr val="C00000"/>
                </a:solidFill>
              </a:rPr>
              <a:t>analysis</a:t>
            </a:r>
            <a:r>
              <a:rPr lang="fr-FR" sz="3200" dirty="0">
                <a:solidFill>
                  <a:srgbClr val="C00000"/>
                </a:solidFill>
              </a:rPr>
              <a:t> in a </a:t>
            </a:r>
            <a:r>
              <a:rPr lang="fr-FR" sz="3200" dirty="0" err="1">
                <a:solidFill>
                  <a:srgbClr val="C00000"/>
                </a:solidFill>
              </a:rPr>
              <a:t>process</a:t>
            </a:r>
            <a:r>
              <a:rPr lang="fr-FR" sz="3200" dirty="0">
                <a:solidFill>
                  <a:srgbClr val="C00000"/>
                </a:solidFill>
              </a:rPr>
              <a:t> </a:t>
            </a:r>
            <a:r>
              <a:rPr lang="fr-FR" sz="3200" dirty="0" err="1">
                <a:solidFill>
                  <a:srgbClr val="C00000"/>
                </a:solidFill>
              </a:rPr>
              <a:t>environment</a:t>
            </a:r>
            <a:r>
              <a:rPr lang="fr-FR" sz="3200" dirty="0">
                <a:solidFill>
                  <a:srgbClr val="C00000"/>
                </a:solidFill>
              </a:rPr>
              <a:t> </a:t>
            </a:r>
            <a:r>
              <a:rPr lang="fr-FR" sz="3200" dirty="0" err="1">
                <a:solidFill>
                  <a:srgbClr val="C00000"/>
                </a:solidFill>
              </a:rPr>
              <a:t>with</a:t>
            </a:r>
            <a:r>
              <a:rPr lang="fr-FR" sz="3200" dirty="0">
                <a:solidFill>
                  <a:srgbClr val="C00000"/>
                </a:solidFill>
              </a:rPr>
              <a:t> multiple background </a:t>
            </a:r>
            <a:r>
              <a:rPr lang="fr-FR" sz="3200" dirty="0" err="1">
                <a:solidFill>
                  <a:srgbClr val="C00000"/>
                </a:solidFill>
              </a:rPr>
              <a:t>gases</a:t>
            </a:r>
            <a:endParaRPr lang="fr-FR" sz="3200" dirty="0">
              <a:solidFill>
                <a:srgbClr val="C00000"/>
              </a:solidFill>
            </a:endParaRPr>
          </a:p>
        </p:txBody>
      </p:sp>
      <p:sp>
        <p:nvSpPr>
          <p:cNvPr id="9"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42</a:t>
            </a:fld>
            <a:endParaRPr lang="en-GB" sz="1200" b="0" strike="noStrike" spc="-1" dirty="0">
              <a:latin typeface="Arial"/>
            </a:endParaRPr>
          </a:p>
        </p:txBody>
      </p:sp>
      <p:pic>
        <p:nvPicPr>
          <p:cNvPr id="10" name="Espace réservé pour une image  5" descr="Applications and Perspectives of Ultrasonic Multi-Gas Analysis with Simultaneous Flowmetry - instruments-05-00006-v2.pdf — Mozilla Firefox"/>
          <p:cNvPicPr>
            <a:picLocks noChangeAspect="1"/>
          </p:cNvPicPr>
          <p:nvPr/>
        </p:nvPicPr>
        <p:blipFill>
          <a:blip r:embed="rId2">
            <a:extLst>
              <a:ext uri="{28A0092B-C50C-407E-A947-70E740481C1C}">
                <a14:useLocalDpi xmlns:a14="http://schemas.microsoft.com/office/drawing/2010/main" val="0"/>
              </a:ext>
            </a:extLst>
          </a:blip>
          <a:srcRect/>
          <a:stretch>
            <a:fillRect/>
          </a:stretch>
        </p:blipFill>
        <p:spPr>
          <a:xfrm>
            <a:off x="5063016" y="1383192"/>
            <a:ext cx="3451704" cy="4891138"/>
          </a:xfrm>
          <a:prstGeom prst="rect">
            <a:avLst/>
          </a:prstGeom>
        </p:spPr>
      </p:pic>
      <p:sp>
        <p:nvSpPr>
          <p:cNvPr id="11" name="Rectangle 10"/>
          <p:cNvSpPr/>
          <p:nvPr/>
        </p:nvSpPr>
        <p:spPr>
          <a:xfrm>
            <a:off x="4714750" y="1013860"/>
            <a:ext cx="4198650" cy="369332"/>
          </a:xfrm>
          <a:prstGeom prst="rect">
            <a:avLst/>
          </a:prstGeom>
        </p:spPr>
        <p:txBody>
          <a:bodyPr wrap="none">
            <a:spAutoFit/>
          </a:bodyPr>
          <a:lstStyle/>
          <a:p>
            <a:r>
              <a:rPr lang="fr-FR" dirty="0">
                <a:solidFill>
                  <a:schemeClr val="accent5"/>
                </a:solidFill>
              </a:rPr>
              <a:t>https://www.mdpi.com/2410-390X/5/1/6</a:t>
            </a:r>
          </a:p>
        </p:txBody>
      </p:sp>
      <p:pic>
        <p:nvPicPr>
          <p:cNvPr id="15" name="Espace réservé pour une image  6" descr="Instruments | Free Full-Text | Applications and Perspectives of Ultrasonic Multi-Gas Analysis with Simultaneous Flowmetry and 73 more pages - Profile 1 - Microsoft​ Edge"/>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1081982" y="1072172"/>
            <a:ext cx="3234088" cy="4832826"/>
          </a:xfrm>
          <a:prstGeom prst="rect">
            <a:avLst/>
          </a:prstGeom>
        </p:spPr>
      </p:pic>
      <p:sp>
        <p:nvSpPr>
          <p:cNvPr id="5" name="ZoneTexte 4"/>
          <p:cNvSpPr txBox="1"/>
          <p:nvPr/>
        </p:nvSpPr>
        <p:spPr>
          <a:xfrm>
            <a:off x="769440" y="5904998"/>
            <a:ext cx="3945311" cy="369332"/>
          </a:xfrm>
          <a:prstGeom prst="rect">
            <a:avLst/>
          </a:prstGeom>
          <a:noFill/>
        </p:spPr>
        <p:txBody>
          <a:bodyPr wrap="none" rtlCol="0">
            <a:spAutoFit/>
          </a:bodyPr>
          <a:lstStyle/>
          <a:p>
            <a:r>
              <a:rPr lang="fr-FR" b="1" dirty="0" err="1">
                <a:solidFill>
                  <a:srgbClr val="C00000"/>
                </a:solidFill>
              </a:rPr>
              <a:t>Precision</a:t>
            </a:r>
            <a:r>
              <a:rPr lang="fr-FR" b="1" dirty="0">
                <a:solidFill>
                  <a:srgbClr val="C00000"/>
                </a:solidFill>
              </a:rPr>
              <a:t>: 10</a:t>
            </a:r>
            <a:r>
              <a:rPr lang="fr-FR" b="1" baseline="30000" dirty="0">
                <a:solidFill>
                  <a:srgbClr val="C00000"/>
                </a:solidFill>
              </a:rPr>
              <a:t>-5 </a:t>
            </a:r>
            <a:r>
              <a:rPr lang="fr-FR" b="1" dirty="0">
                <a:solidFill>
                  <a:srgbClr val="C00000"/>
                </a:solidFill>
              </a:rPr>
              <a:t>C</a:t>
            </a:r>
            <a:r>
              <a:rPr lang="fr-FR" b="1" baseline="-25000" dirty="0">
                <a:solidFill>
                  <a:srgbClr val="C00000"/>
                </a:solidFill>
              </a:rPr>
              <a:t>3</a:t>
            </a:r>
            <a:r>
              <a:rPr lang="fr-FR" b="1" dirty="0">
                <a:solidFill>
                  <a:srgbClr val="C00000"/>
                </a:solidFill>
              </a:rPr>
              <a:t>F</a:t>
            </a:r>
            <a:r>
              <a:rPr lang="fr-FR" b="1" baseline="-25000" dirty="0">
                <a:solidFill>
                  <a:srgbClr val="C00000"/>
                </a:solidFill>
              </a:rPr>
              <a:t>8</a:t>
            </a:r>
            <a:r>
              <a:rPr lang="fr-FR" b="1" dirty="0">
                <a:solidFill>
                  <a:srgbClr val="C00000"/>
                </a:solidFill>
              </a:rPr>
              <a:t> </a:t>
            </a:r>
            <a:r>
              <a:rPr lang="fr-FR" b="1" dirty="0" err="1">
                <a:solidFill>
                  <a:srgbClr val="C00000"/>
                </a:solidFill>
              </a:rPr>
              <a:t>into</a:t>
            </a:r>
            <a:r>
              <a:rPr lang="fr-FR" b="1" dirty="0">
                <a:solidFill>
                  <a:srgbClr val="C00000"/>
                </a:solidFill>
              </a:rPr>
              <a:t> N</a:t>
            </a:r>
            <a:r>
              <a:rPr lang="fr-FR" b="1" baseline="-25000" dirty="0">
                <a:solidFill>
                  <a:srgbClr val="C00000"/>
                </a:solidFill>
              </a:rPr>
              <a:t>2 </a:t>
            </a:r>
            <a:r>
              <a:rPr lang="fr-FR" b="1" dirty="0">
                <a:solidFill>
                  <a:srgbClr val="C00000"/>
                </a:solidFill>
              </a:rPr>
              <a:t>at 1 bar</a:t>
            </a:r>
            <a:endParaRPr lang="fr-FR" b="1" baseline="-25000" dirty="0">
              <a:solidFill>
                <a:srgbClr val="C00000"/>
              </a:solidFill>
            </a:endParaRPr>
          </a:p>
        </p:txBody>
      </p:sp>
      <p:sp>
        <p:nvSpPr>
          <p:cNvPr id="6" name="Espace réservé du numéro de diapositive 5"/>
          <p:cNvSpPr>
            <a:spLocks noGrp="1"/>
          </p:cNvSpPr>
          <p:nvPr>
            <p:ph type="sldNum" sz="quarter" idx="12"/>
          </p:nvPr>
        </p:nvSpPr>
        <p:spPr/>
        <p:txBody>
          <a:bodyPr/>
          <a:lstStyle/>
          <a:p>
            <a:pPr>
              <a:defRPr/>
            </a:pPr>
            <a:fld id="{75DEEA70-F2A5-4F11-9D2F-52A27AAB522D}" type="slidenum">
              <a:rPr lang="en-GB" smtClean="0"/>
              <a:pPr>
                <a:defRPr/>
              </a:pPr>
              <a:t>42</a:t>
            </a:fld>
            <a:endParaRPr lang="en-GB"/>
          </a:p>
        </p:txBody>
      </p:sp>
      <p:sp>
        <p:nvSpPr>
          <p:cNvPr id="12" name="CustomShape 2">
            <a:extLst>
              <a:ext uri="{FF2B5EF4-FFF2-40B4-BE49-F238E27FC236}">
                <a16:creationId xmlns:a16="http://schemas.microsoft.com/office/drawing/2014/main" id="{4496856D-4D2C-4144-8B64-C06B6D7382DA}"/>
              </a:ext>
            </a:extLst>
          </p:cNvPr>
          <p:cNvSpPr/>
          <p:nvPr/>
        </p:nvSpPr>
        <p:spPr>
          <a:xfrm>
            <a:off x="897461" y="6512750"/>
            <a:ext cx="7445828"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DRD4 Collaboration Meeting, WG-2: CERN Oct 21-25 2024</a:t>
            </a:r>
          </a:p>
        </p:txBody>
      </p:sp>
    </p:spTree>
    <p:extLst>
      <p:ext uri="{BB962C8B-B14F-4D97-AF65-F5344CB8AC3E}">
        <p14:creationId xmlns:p14="http://schemas.microsoft.com/office/powerpoint/2010/main" val="36644493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500" fill="hold"/>
                                        <p:tgtEl>
                                          <p:spTgt spid="5"/>
                                        </p:tgtEl>
                                        <p:attrNameLst>
                                          <p:attrName>ppt_x</p:attrName>
                                        </p:attrNameLst>
                                      </p:cBhvr>
                                      <p:tavLst>
                                        <p:tav tm="0">
                                          <p:val>
                                            <p:strVal val="#ppt_x"/>
                                          </p:val>
                                        </p:tav>
                                        <p:tav tm="100000">
                                          <p:val>
                                            <p:strVal val="#ppt_x"/>
                                          </p:val>
                                        </p:tav>
                                      </p:tavLst>
                                    </p:anim>
                                    <p:anim calcmode="lin" valueType="num">
                                      <p:cBhvr additive="base">
                                        <p:cTn id="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Espace réservé pour une image  6" descr="s13360-023-04703-w (3).pdf and 43 more pages - Profile 1 - Microsoft​ Edge"/>
          <p:cNvPicPr>
            <a:picLocks noGrp="1" noChangeAspect="1"/>
          </p:cNvPicPr>
          <p:nvPr>
            <p:ph type="pic" idx="1"/>
          </p:nvPr>
        </p:nvPicPr>
        <p:blipFill>
          <a:blip r:embed="rId2">
            <a:extLst>
              <a:ext uri="{28A0092B-C50C-407E-A947-70E740481C1C}">
                <a14:useLocalDpi xmlns:a14="http://schemas.microsoft.com/office/drawing/2010/main" val="0"/>
              </a:ext>
            </a:extLst>
          </a:blip>
          <a:srcRect/>
          <a:stretch>
            <a:fillRect/>
          </a:stretch>
        </p:blipFill>
        <p:spPr>
          <a:xfrm>
            <a:off x="3584650" y="1178772"/>
            <a:ext cx="5329958" cy="4873625"/>
          </a:xfrm>
        </p:spPr>
      </p:pic>
      <p:pic>
        <p:nvPicPr>
          <p:cNvPr id="10" name="Espace réservé pour une image  6" descr="Instruments | Free Full-Text | Applications and Perspectives of Ultrasonic Multi-Gas Analysis with Simultaneous Flowmetry and 73 more pages - Profile 1 - Microsoft​ Edge"/>
          <p:cNvPicPr>
            <a:picLocks noChangeAspect="1"/>
          </p:cNvPicPr>
          <p:nvPr/>
        </p:nvPicPr>
        <p:blipFill>
          <a:blip r:embed="rId3" cstate="print">
            <a:extLst>
              <a:ext uri="{28A0092B-C50C-407E-A947-70E740481C1C}">
                <a14:useLocalDpi xmlns:a14="http://schemas.microsoft.com/office/drawing/2010/main" val="0"/>
              </a:ext>
            </a:extLst>
          </a:blip>
          <a:srcRect/>
          <a:stretch>
            <a:fillRect/>
          </a:stretch>
        </p:blipFill>
        <p:spPr>
          <a:xfrm>
            <a:off x="28907" y="868496"/>
            <a:ext cx="4173131" cy="5266095"/>
          </a:xfrm>
          <a:prstGeom prst="rect">
            <a:avLst/>
          </a:prstGeom>
        </p:spPr>
      </p:pic>
      <p:sp>
        <p:nvSpPr>
          <p:cNvPr id="11" name="Titre 1"/>
          <p:cNvSpPr>
            <a:spLocks noGrp="1"/>
          </p:cNvSpPr>
          <p:nvPr>
            <p:ph type="title"/>
          </p:nvPr>
        </p:nvSpPr>
        <p:spPr>
          <a:xfrm>
            <a:off x="523448" y="338586"/>
            <a:ext cx="8382605" cy="575175"/>
          </a:xfrm>
        </p:spPr>
        <p:txBody>
          <a:bodyPr/>
          <a:lstStyle/>
          <a:p>
            <a:pPr algn="ctr"/>
            <a:r>
              <a:rPr lang="fr-FR" sz="3200" dirty="0" err="1">
                <a:solidFill>
                  <a:srgbClr val="C00000"/>
                </a:solidFill>
              </a:rPr>
              <a:t>Ultrasonic</a:t>
            </a:r>
            <a:r>
              <a:rPr lang="fr-FR" sz="3200" dirty="0">
                <a:solidFill>
                  <a:srgbClr val="C00000"/>
                </a:solidFill>
              </a:rPr>
              <a:t> </a:t>
            </a:r>
            <a:r>
              <a:rPr lang="fr-FR" sz="3200" dirty="0" err="1">
                <a:solidFill>
                  <a:srgbClr val="C00000"/>
                </a:solidFill>
              </a:rPr>
              <a:t>gas</a:t>
            </a:r>
            <a:r>
              <a:rPr lang="fr-FR" sz="3200" dirty="0">
                <a:solidFill>
                  <a:srgbClr val="C00000"/>
                </a:solidFill>
              </a:rPr>
              <a:t> </a:t>
            </a:r>
            <a:r>
              <a:rPr lang="fr-FR" sz="3200" dirty="0" err="1">
                <a:solidFill>
                  <a:srgbClr val="C00000"/>
                </a:solidFill>
              </a:rPr>
              <a:t>analysis</a:t>
            </a:r>
            <a:r>
              <a:rPr lang="fr-FR" sz="3200" dirty="0">
                <a:solidFill>
                  <a:srgbClr val="C00000"/>
                </a:solidFill>
              </a:rPr>
              <a:t> in a </a:t>
            </a:r>
            <a:r>
              <a:rPr lang="fr-FR" sz="3200" dirty="0" err="1">
                <a:solidFill>
                  <a:srgbClr val="C00000"/>
                </a:solidFill>
              </a:rPr>
              <a:t>process</a:t>
            </a:r>
            <a:r>
              <a:rPr lang="fr-FR" sz="3200" dirty="0">
                <a:solidFill>
                  <a:srgbClr val="C00000"/>
                </a:solidFill>
              </a:rPr>
              <a:t> </a:t>
            </a:r>
            <a:r>
              <a:rPr lang="fr-FR" sz="3200" dirty="0" err="1">
                <a:solidFill>
                  <a:srgbClr val="C00000"/>
                </a:solidFill>
              </a:rPr>
              <a:t>environment</a:t>
            </a:r>
            <a:r>
              <a:rPr lang="fr-FR" sz="3200" dirty="0">
                <a:solidFill>
                  <a:srgbClr val="C00000"/>
                </a:solidFill>
              </a:rPr>
              <a:t> </a:t>
            </a:r>
            <a:r>
              <a:rPr lang="fr-FR" sz="3200" dirty="0" err="1">
                <a:solidFill>
                  <a:srgbClr val="C00000"/>
                </a:solidFill>
              </a:rPr>
              <a:t>with</a:t>
            </a:r>
            <a:r>
              <a:rPr lang="fr-FR" sz="3200" dirty="0">
                <a:solidFill>
                  <a:srgbClr val="C00000"/>
                </a:solidFill>
              </a:rPr>
              <a:t> multiple background </a:t>
            </a:r>
            <a:r>
              <a:rPr lang="fr-FR" sz="3200" dirty="0" err="1">
                <a:solidFill>
                  <a:srgbClr val="C00000"/>
                </a:solidFill>
              </a:rPr>
              <a:t>gases</a:t>
            </a:r>
            <a:endParaRPr lang="fr-FR" sz="3200" dirty="0">
              <a:solidFill>
                <a:srgbClr val="C00000"/>
              </a:solidFill>
            </a:endParaRPr>
          </a:p>
        </p:txBody>
      </p:sp>
      <p:sp>
        <p:nvSpPr>
          <p:cNvPr id="12" name="Rectangle 11"/>
          <p:cNvSpPr/>
          <p:nvPr/>
        </p:nvSpPr>
        <p:spPr>
          <a:xfrm>
            <a:off x="4714750" y="1013860"/>
            <a:ext cx="4198650" cy="369332"/>
          </a:xfrm>
          <a:prstGeom prst="rect">
            <a:avLst/>
          </a:prstGeom>
        </p:spPr>
        <p:txBody>
          <a:bodyPr wrap="none">
            <a:spAutoFit/>
          </a:bodyPr>
          <a:lstStyle/>
          <a:p>
            <a:r>
              <a:rPr lang="fr-FR" dirty="0">
                <a:solidFill>
                  <a:schemeClr val="accent5"/>
                </a:solidFill>
              </a:rPr>
              <a:t>https://www.mdpi.com/2410-390X/5/1/6</a:t>
            </a:r>
          </a:p>
        </p:txBody>
      </p:sp>
      <p:grpSp>
        <p:nvGrpSpPr>
          <p:cNvPr id="17" name="Groupe 16"/>
          <p:cNvGrpSpPr/>
          <p:nvPr/>
        </p:nvGrpSpPr>
        <p:grpSpPr>
          <a:xfrm>
            <a:off x="1187601" y="3859543"/>
            <a:ext cx="5435621" cy="2585323"/>
            <a:chOff x="1187601" y="3859543"/>
            <a:chExt cx="5417265" cy="2585323"/>
          </a:xfrm>
        </p:grpSpPr>
        <p:sp>
          <p:nvSpPr>
            <p:cNvPr id="2" name="ZoneTexte 1"/>
            <p:cNvSpPr txBox="1"/>
            <p:nvPr/>
          </p:nvSpPr>
          <p:spPr>
            <a:xfrm>
              <a:off x="2950572" y="3859543"/>
              <a:ext cx="3108515" cy="2585323"/>
            </a:xfrm>
            <a:prstGeom prst="rect">
              <a:avLst/>
            </a:prstGeom>
            <a:noFill/>
          </p:spPr>
          <p:txBody>
            <a:bodyPr wrap="square" rtlCol="0">
              <a:spAutoFit/>
            </a:bodyPr>
            <a:lstStyle/>
            <a:p>
              <a:pPr algn="ctr"/>
              <a:r>
                <a:rPr lang="fr-FR" b="1" dirty="0" err="1">
                  <a:solidFill>
                    <a:srgbClr val="C00000"/>
                  </a:solidFill>
                </a:rPr>
                <a:t>Gas</a:t>
              </a:r>
              <a:r>
                <a:rPr lang="fr-FR" b="1" dirty="0">
                  <a:solidFill>
                    <a:srgbClr val="C00000"/>
                  </a:solidFill>
                </a:rPr>
                <a:t> </a:t>
              </a:r>
              <a:r>
                <a:rPr lang="fr-FR" b="1" dirty="0" err="1">
                  <a:solidFill>
                    <a:srgbClr val="C00000"/>
                  </a:solidFill>
                </a:rPr>
                <a:t>aspirated</a:t>
              </a:r>
              <a:r>
                <a:rPr lang="fr-FR" b="1" dirty="0">
                  <a:solidFill>
                    <a:srgbClr val="C00000"/>
                  </a:solidFill>
                </a:rPr>
                <a:t> </a:t>
              </a:r>
              <a:r>
                <a:rPr lang="fr-FR" b="1" dirty="0" err="1">
                  <a:solidFill>
                    <a:srgbClr val="C00000"/>
                  </a:solidFill>
                </a:rPr>
                <a:t>through</a:t>
              </a:r>
              <a:r>
                <a:rPr lang="fr-FR" b="1" dirty="0">
                  <a:solidFill>
                    <a:srgbClr val="C00000"/>
                  </a:solidFill>
                </a:rPr>
                <a:t> </a:t>
              </a:r>
            </a:p>
            <a:p>
              <a:pPr algn="ctr"/>
              <a:r>
                <a:rPr lang="fr-FR" b="1" dirty="0">
                  <a:solidFill>
                    <a:srgbClr val="C00000"/>
                  </a:solidFill>
                </a:rPr>
                <a:t>150m tubes </a:t>
              </a:r>
              <a:r>
                <a:rPr lang="fr-FR" b="1" dirty="0" err="1">
                  <a:solidFill>
                    <a:srgbClr val="C00000"/>
                  </a:solidFill>
                </a:rPr>
                <a:t>from</a:t>
              </a:r>
              <a:endParaRPr lang="fr-FR" b="1" dirty="0">
                <a:solidFill>
                  <a:srgbClr val="C00000"/>
                </a:solidFill>
              </a:endParaRPr>
            </a:p>
            <a:p>
              <a:pPr algn="ctr"/>
              <a:r>
                <a:rPr lang="fr-FR" b="1" dirty="0">
                  <a:solidFill>
                    <a:srgbClr val="C00000"/>
                  </a:solidFill>
                </a:rPr>
                <a:t> </a:t>
              </a:r>
              <a:r>
                <a:rPr lang="fr-FR" b="1" dirty="0" err="1">
                  <a:solidFill>
                    <a:srgbClr val="C00000"/>
                  </a:solidFill>
                </a:rPr>
                <a:t>silicon</a:t>
              </a:r>
              <a:r>
                <a:rPr lang="fr-FR" b="1" dirty="0">
                  <a:solidFill>
                    <a:srgbClr val="C00000"/>
                  </a:solidFill>
                </a:rPr>
                <a:t> </a:t>
              </a:r>
              <a:r>
                <a:rPr lang="fr-FR" b="1" dirty="0" err="1">
                  <a:solidFill>
                    <a:srgbClr val="C00000"/>
                  </a:solidFill>
                </a:rPr>
                <a:t>tracker</a:t>
              </a:r>
              <a:endParaRPr lang="fr-FR" b="1" dirty="0">
                <a:solidFill>
                  <a:srgbClr val="C00000"/>
                </a:solidFill>
              </a:endParaRPr>
            </a:p>
            <a:p>
              <a:pPr algn="ctr"/>
              <a:r>
                <a:rPr lang="fr-FR" b="1" dirty="0">
                  <a:solidFill>
                    <a:srgbClr val="C00000"/>
                  </a:solidFill>
                </a:rPr>
                <a:t> N</a:t>
              </a:r>
              <a:r>
                <a:rPr lang="fr-FR" b="1" baseline="-25000" dirty="0">
                  <a:solidFill>
                    <a:srgbClr val="C00000"/>
                  </a:solidFill>
                </a:rPr>
                <a:t>2</a:t>
              </a:r>
              <a:r>
                <a:rPr lang="fr-FR" b="1" dirty="0">
                  <a:solidFill>
                    <a:srgbClr val="C00000"/>
                  </a:solidFill>
                </a:rPr>
                <a:t> </a:t>
              </a:r>
              <a:r>
                <a:rPr lang="fr-FR" b="1" dirty="0" err="1">
                  <a:solidFill>
                    <a:srgbClr val="C00000"/>
                  </a:solidFill>
                </a:rPr>
                <a:t>environmental</a:t>
              </a:r>
              <a:endParaRPr lang="fr-FR" b="1" dirty="0">
                <a:solidFill>
                  <a:srgbClr val="C00000"/>
                </a:solidFill>
              </a:endParaRPr>
            </a:p>
            <a:p>
              <a:pPr algn="ctr"/>
              <a:r>
                <a:rPr lang="fr-FR" b="1" dirty="0">
                  <a:solidFill>
                    <a:srgbClr val="C00000"/>
                  </a:solidFill>
                </a:rPr>
                <a:t> volumes to</a:t>
              </a:r>
            </a:p>
            <a:p>
              <a:pPr algn="ctr"/>
              <a:r>
                <a:rPr lang="fr-FR" b="1" dirty="0">
                  <a:solidFill>
                    <a:srgbClr val="C00000"/>
                  </a:solidFill>
                </a:rPr>
                <a:t> ‘sonar’ </a:t>
              </a:r>
              <a:r>
                <a:rPr lang="fr-FR" b="1" dirty="0" err="1">
                  <a:solidFill>
                    <a:srgbClr val="C00000"/>
                  </a:solidFill>
                </a:rPr>
                <a:t>devices</a:t>
              </a:r>
              <a:endParaRPr lang="fr-FR" b="1" dirty="0">
                <a:solidFill>
                  <a:srgbClr val="C00000"/>
                </a:solidFill>
              </a:endParaRPr>
            </a:p>
            <a:p>
              <a:pPr algn="ctr"/>
              <a:r>
                <a:rPr lang="fr-FR" b="1" dirty="0">
                  <a:solidFill>
                    <a:srgbClr val="C00000"/>
                  </a:solidFill>
                </a:rPr>
                <a:t>to look for C</a:t>
              </a:r>
              <a:r>
                <a:rPr lang="fr-FR" b="1" baseline="-25000" dirty="0">
                  <a:solidFill>
                    <a:srgbClr val="C00000"/>
                  </a:solidFill>
                </a:rPr>
                <a:t>3</a:t>
              </a:r>
              <a:r>
                <a:rPr lang="fr-FR" b="1" dirty="0">
                  <a:solidFill>
                    <a:srgbClr val="C00000"/>
                  </a:solidFill>
                </a:rPr>
                <a:t>F</a:t>
              </a:r>
              <a:r>
                <a:rPr lang="fr-FR" b="1" baseline="-25000" dirty="0">
                  <a:solidFill>
                    <a:srgbClr val="C00000"/>
                  </a:solidFill>
                </a:rPr>
                <a:t>8</a:t>
              </a:r>
              <a:r>
                <a:rPr lang="fr-FR" b="1" dirty="0">
                  <a:solidFill>
                    <a:srgbClr val="C00000"/>
                  </a:solidFill>
                </a:rPr>
                <a:t> </a:t>
              </a:r>
            </a:p>
            <a:p>
              <a:pPr algn="ctr"/>
              <a:r>
                <a:rPr lang="fr-FR" b="1" dirty="0" err="1">
                  <a:solidFill>
                    <a:srgbClr val="C00000"/>
                  </a:solidFill>
                </a:rPr>
                <a:t>leak</a:t>
              </a:r>
              <a:r>
                <a:rPr lang="fr-FR" b="1" dirty="0">
                  <a:solidFill>
                    <a:srgbClr val="C00000"/>
                  </a:solidFill>
                </a:rPr>
                <a:t> rates </a:t>
              </a:r>
            </a:p>
            <a:p>
              <a:pPr algn="ctr"/>
              <a:r>
                <a:rPr lang="fr-FR" b="1" dirty="0">
                  <a:solidFill>
                    <a:srgbClr val="C00000"/>
                  </a:solidFill>
                </a:rPr>
                <a:t>(C</a:t>
              </a:r>
              <a:r>
                <a:rPr lang="fr-FR" b="1" baseline="-25000" dirty="0">
                  <a:solidFill>
                    <a:srgbClr val="C00000"/>
                  </a:solidFill>
                </a:rPr>
                <a:t>3</a:t>
              </a:r>
              <a:r>
                <a:rPr lang="fr-FR" b="1" dirty="0">
                  <a:solidFill>
                    <a:srgbClr val="C00000"/>
                  </a:solidFill>
                </a:rPr>
                <a:t>F</a:t>
              </a:r>
              <a:r>
                <a:rPr lang="fr-FR" b="1" baseline="-25000" dirty="0">
                  <a:solidFill>
                    <a:srgbClr val="C00000"/>
                  </a:solidFill>
                </a:rPr>
                <a:t>8</a:t>
              </a:r>
              <a:r>
                <a:rPr lang="fr-FR" b="1" dirty="0">
                  <a:solidFill>
                    <a:srgbClr val="C00000"/>
                  </a:solidFill>
                </a:rPr>
                <a:t>  in N</a:t>
              </a:r>
              <a:r>
                <a:rPr lang="fr-FR" b="1" baseline="-25000" dirty="0">
                  <a:solidFill>
                    <a:srgbClr val="C00000"/>
                  </a:solidFill>
                </a:rPr>
                <a:t>2</a:t>
              </a:r>
              <a:r>
                <a:rPr lang="fr-FR" b="1" dirty="0">
                  <a:solidFill>
                    <a:srgbClr val="C00000"/>
                  </a:solidFill>
                </a:rPr>
                <a:t> )</a:t>
              </a:r>
            </a:p>
          </p:txBody>
        </p:sp>
        <p:sp>
          <p:nvSpPr>
            <p:cNvPr id="3" name="Ellipse 2"/>
            <p:cNvSpPr/>
            <p:nvPr/>
          </p:nvSpPr>
          <p:spPr>
            <a:xfrm>
              <a:off x="1187601" y="5086174"/>
              <a:ext cx="1641771" cy="1097280"/>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Ellipse 12"/>
            <p:cNvSpPr/>
            <p:nvPr/>
          </p:nvSpPr>
          <p:spPr>
            <a:xfrm>
              <a:off x="6295650" y="5005137"/>
              <a:ext cx="309216" cy="943276"/>
            </a:xfrm>
            <a:prstGeom prst="ellipse">
              <a:avLst/>
            </a:prstGeom>
            <a:noFill/>
            <a:ln>
              <a:solidFill>
                <a:srgbClr val="C0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cxnSp>
          <p:nvCxnSpPr>
            <p:cNvPr id="14" name="Connecteur droit 13"/>
            <p:cNvCxnSpPr/>
            <p:nvPr/>
          </p:nvCxnSpPr>
          <p:spPr>
            <a:xfrm flipH="1" flipV="1">
              <a:off x="2864115" y="5634814"/>
              <a:ext cx="764154" cy="65178"/>
            </a:xfrm>
            <a:prstGeom prst="line">
              <a:avLst/>
            </a:prstGeom>
            <a:ln w="3175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necteur droit 14"/>
            <p:cNvCxnSpPr/>
            <p:nvPr/>
          </p:nvCxnSpPr>
          <p:spPr>
            <a:xfrm flipH="1">
              <a:off x="5406486" y="5505651"/>
              <a:ext cx="840619" cy="194341"/>
            </a:xfrm>
            <a:prstGeom prst="line">
              <a:avLst/>
            </a:prstGeom>
            <a:ln w="31750">
              <a:solidFill>
                <a:srgbClr val="C00000"/>
              </a:solidFill>
              <a:headEnd type="triangle"/>
            </a:ln>
          </p:spPr>
          <p:style>
            <a:lnRef idx="1">
              <a:schemeClr val="accent1"/>
            </a:lnRef>
            <a:fillRef idx="0">
              <a:schemeClr val="accent1"/>
            </a:fillRef>
            <a:effectRef idx="0">
              <a:schemeClr val="accent1"/>
            </a:effectRef>
            <a:fontRef idx="minor">
              <a:schemeClr val="tx1"/>
            </a:fontRef>
          </p:style>
        </p:cxnSp>
      </p:grpSp>
      <p:sp>
        <p:nvSpPr>
          <p:cNvPr id="18" name="Espace réservé du numéro de diapositive 17"/>
          <p:cNvSpPr>
            <a:spLocks noGrp="1"/>
          </p:cNvSpPr>
          <p:nvPr>
            <p:ph type="sldNum" idx="12"/>
          </p:nvPr>
        </p:nvSpPr>
        <p:spPr/>
        <p:txBody>
          <a:bodyPr/>
          <a:lstStyle/>
          <a:p>
            <a:pPr>
              <a:lnSpc>
                <a:spcPct val="100000"/>
              </a:lnSpc>
            </a:pPr>
            <a:fld id="{444B57E9-381B-49B4-AF00-88136E0A515C}" type="slidenum">
              <a:rPr lang="en-GB" sz="1800" b="0" strike="noStrike" spc="-1" smtClean="0">
                <a:solidFill>
                  <a:srgbClr val="000000"/>
                </a:solidFill>
                <a:latin typeface="Arial"/>
                <a:ea typeface="DejaVu Sans"/>
              </a:rPr>
              <a:t>43</a:t>
            </a:fld>
            <a:endParaRPr lang="en-GB" sz="1800" b="0" strike="noStrike" spc="-1">
              <a:latin typeface="Times New Roman"/>
            </a:endParaRPr>
          </a:p>
        </p:txBody>
      </p:sp>
      <p:pic>
        <p:nvPicPr>
          <p:cNvPr id="20" name="Image 19"/>
          <p:cNvPicPr>
            <a:picLocks noChangeAspect="1"/>
          </p:cNvPicPr>
          <p:nvPr/>
        </p:nvPicPr>
        <p:blipFill rotWithShape="1">
          <a:blip r:embed="rId4">
            <a:extLst>
              <a:ext uri="{28A0092B-C50C-407E-A947-70E740481C1C}">
                <a14:useLocalDpi xmlns:a14="http://schemas.microsoft.com/office/drawing/2010/main" val="0"/>
              </a:ext>
            </a:extLst>
          </a:blip>
          <a:srcRect l="30765" t="4378" r="55467" b="73921"/>
          <a:stretch/>
        </p:blipFill>
        <p:spPr>
          <a:xfrm>
            <a:off x="177776" y="4769404"/>
            <a:ext cx="818464" cy="939080"/>
          </a:xfrm>
          <a:prstGeom prst="rect">
            <a:avLst/>
          </a:prstGeom>
        </p:spPr>
      </p:pic>
      <p:sp>
        <p:nvSpPr>
          <p:cNvPr id="16" name="CustomShape 2">
            <a:extLst>
              <a:ext uri="{FF2B5EF4-FFF2-40B4-BE49-F238E27FC236}">
                <a16:creationId xmlns:a16="http://schemas.microsoft.com/office/drawing/2014/main" id="{D0C99FDD-150C-48C5-BC1B-7D0B9761CE17}"/>
              </a:ext>
            </a:extLst>
          </p:cNvPr>
          <p:cNvSpPr/>
          <p:nvPr/>
        </p:nvSpPr>
        <p:spPr>
          <a:xfrm>
            <a:off x="897461" y="6512750"/>
            <a:ext cx="7445828"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DRD4 Collaboration Meeting, WG-2: CERN Oct 21-25 2024</a:t>
            </a:r>
          </a:p>
        </p:txBody>
      </p:sp>
    </p:spTree>
    <p:extLst>
      <p:ext uri="{BB962C8B-B14F-4D97-AF65-F5344CB8AC3E}">
        <p14:creationId xmlns:p14="http://schemas.microsoft.com/office/powerpoint/2010/main" val="3382689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pic>
        <p:nvPicPr>
          <p:cNvPr id="7" name="Espace réservé pour une image  6" descr="s13360-023-04703-w (3).pdf and 43 more pages - Profile 1 - Microsoft​ Edge"/>
          <p:cNvPicPr>
            <a:picLocks noGrp="1" noChangeAspect="1"/>
          </p:cNvPicPr>
          <p:nvPr>
            <p:ph type="pic" idx="1"/>
          </p:nvPr>
        </p:nvPicPr>
        <p:blipFill>
          <a:blip r:embed="rId2">
            <a:extLst>
              <a:ext uri="{28A0092B-C50C-407E-A947-70E740481C1C}">
                <a14:useLocalDpi xmlns:a14="http://schemas.microsoft.com/office/drawing/2010/main" val="0"/>
              </a:ext>
            </a:extLst>
          </a:blip>
          <a:srcRect/>
          <a:stretch>
            <a:fillRect/>
          </a:stretch>
        </p:blipFill>
        <p:spPr>
          <a:xfrm>
            <a:off x="3469147" y="216245"/>
            <a:ext cx="5329958" cy="4873625"/>
          </a:xfrm>
        </p:spPr>
      </p:pic>
      <p:graphicFrame>
        <p:nvGraphicFramePr>
          <p:cNvPr id="8" name="Graphique 7"/>
          <p:cNvGraphicFramePr>
            <a:graphicFrameLocks/>
          </p:cNvGraphicFramePr>
          <p:nvPr>
            <p:extLst/>
          </p:nvPr>
        </p:nvGraphicFramePr>
        <p:xfrm>
          <a:off x="286439" y="1920493"/>
          <a:ext cx="4990640" cy="4524374"/>
        </p:xfrm>
        <a:graphic>
          <a:graphicData uri="http://schemas.openxmlformats.org/drawingml/2006/chart">
            <c:chart xmlns:c="http://schemas.openxmlformats.org/drawingml/2006/chart" xmlns:r="http://schemas.openxmlformats.org/officeDocument/2006/relationships" r:id="rId3"/>
          </a:graphicData>
        </a:graphic>
      </p:graphicFrame>
      <p:sp>
        <p:nvSpPr>
          <p:cNvPr id="2" name="Espace réservé du numéro de diapositive 1"/>
          <p:cNvSpPr>
            <a:spLocks noGrp="1"/>
          </p:cNvSpPr>
          <p:nvPr>
            <p:ph type="sldNum" idx="12"/>
          </p:nvPr>
        </p:nvSpPr>
        <p:spPr/>
        <p:txBody>
          <a:bodyPr/>
          <a:lstStyle/>
          <a:p>
            <a:pPr>
              <a:lnSpc>
                <a:spcPct val="100000"/>
              </a:lnSpc>
            </a:pPr>
            <a:fld id="{444B57E9-381B-49B4-AF00-88136E0A515C}" type="slidenum">
              <a:rPr lang="en-GB" sz="1800" b="0" strike="noStrike" spc="-1" smtClean="0">
                <a:solidFill>
                  <a:srgbClr val="000000"/>
                </a:solidFill>
                <a:latin typeface="Arial"/>
                <a:ea typeface="DejaVu Sans"/>
              </a:rPr>
              <a:t>44</a:t>
            </a:fld>
            <a:endParaRPr lang="en-GB" sz="1800" b="0" strike="noStrike" spc="-1">
              <a:latin typeface="Times New Roman"/>
            </a:endParaRPr>
          </a:p>
        </p:txBody>
      </p:sp>
      <p:sp>
        <p:nvSpPr>
          <p:cNvPr id="6" name="CustomShape 2">
            <a:extLst>
              <a:ext uri="{FF2B5EF4-FFF2-40B4-BE49-F238E27FC236}">
                <a16:creationId xmlns:a16="http://schemas.microsoft.com/office/drawing/2014/main" id="{EDB4E29F-2292-40EF-8A4D-2A28385D0228}"/>
              </a:ext>
            </a:extLst>
          </p:cNvPr>
          <p:cNvSpPr/>
          <p:nvPr/>
        </p:nvSpPr>
        <p:spPr>
          <a:xfrm>
            <a:off x="897461" y="6512750"/>
            <a:ext cx="7445828"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DRD4 Collaboration Meeting, WG-2: CERN Oct 21-25 2024</a:t>
            </a:r>
          </a:p>
        </p:txBody>
      </p:sp>
    </p:spTree>
    <p:extLst>
      <p:ext uri="{BB962C8B-B14F-4D97-AF65-F5344CB8AC3E}">
        <p14:creationId xmlns:p14="http://schemas.microsoft.com/office/powerpoint/2010/main" val="3394817218"/>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70" name="Group 1"/>
          <p:cNvGrpSpPr/>
          <p:nvPr/>
        </p:nvGrpSpPr>
        <p:grpSpPr>
          <a:xfrm>
            <a:off x="469940" y="832479"/>
            <a:ext cx="8088700" cy="3950187"/>
            <a:chOff x="319320" y="1033200"/>
            <a:chExt cx="8429400" cy="4071600"/>
          </a:xfrm>
        </p:grpSpPr>
        <p:grpSp>
          <p:nvGrpSpPr>
            <p:cNvPr id="471" name="Group 2"/>
            <p:cNvGrpSpPr/>
            <p:nvPr/>
          </p:nvGrpSpPr>
          <p:grpSpPr>
            <a:xfrm>
              <a:off x="319320" y="1033200"/>
              <a:ext cx="8429400" cy="4071600"/>
              <a:chOff x="319320" y="1033200"/>
              <a:chExt cx="8429400" cy="4071600"/>
            </a:xfrm>
          </p:grpSpPr>
          <p:pic>
            <p:nvPicPr>
              <p:cNvPr id="472" name="Picture 19"/>
              <p:cNvPicPr/>
              <p:nvPr/>
            </p:nvPicPr>
            <p:blipFill>
              <a:blip r:embed="rId2"/>
              <a:stretch/>
            </p:blipFill>
            <p:spPr>
              <a:xfrm>
                <a:off x="319320" y="1033200"/>
                <a:ext cx="8429400" cy="4071600"/>
              </a:xfrm>
              <a:prstGeom prst="rect">
                <a:avLst/>
              </a:prstGeom>
              <a:ln w="12600">
                <a:solidFill>
                  <a:schemeClr val="tx1"/>
                </a:solidFill>
                <a:miter/>
              </a:ln>
            </p:spPr>
          </p:pic>
          <p:pic>
            <p:nvPicPr>
              <p:cNvPr id="473" name="Picture 9"/>
              <p:cNvPicPr/>
              <p:nvPr/>
            </p:nvPicPr>
            <p:blipFill>
              <a:blip r:embed="rId3"/>
              <a:srcRect l="18896" t="18887" r="19701" b="19671"/>
              <a:stretch/>
            </p:blipFill>
            <p:spPr>
              <a:xfrm>
                <a:off x="2459160" y="3011040"/>
                <a:ext cx="1993320" cy="1937160"/>
              </a:xfrm>
              <a:prstGeom prst="rect">
                <a:avLst/>
              </a:prstGeom>
              <a:ln w="9360">
                <a:noFill/>
              </a:ln>
            </p:spPr>
          </p:pic>
        </p:grpSp>
        <p:sp>
          <p:nvSpPr>
            <p:cNvPr id="474" name="CustomShape 3"/>
            <p:cNvSpPr/>
            <p:nvPr/>
          </p:nvSpPr>
          <p:spPr>
            <a:xfrm>
              <a:off x="605160" y="4247640"/>
              <a:ext cx="1428480" cy="6426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p:style>
        </p:sp>
      </p:grpSp>
      <p:sp>
        <p:nvSpPr>
          <p:cNvPr id="475" name="CustomShape 4"/>
          <p:cNvSpPr/>
          <p:nvPr/>
        </p:nvSpPr>
        <p:spPr>
          <a:xfrm>
            <a:off x="428760" y="160200"/>
            <a:ext cx="8211240" cy="516960"/>
          </a:xfrm>
          <a:prstGeom prst="rect">
            <a:avLst/>
          </a:prstGeom>
          <a:noFill/>
          <a:ln w="28440">
            <a:solidFill>
              <a:srgbClr val="C00000"/>
            </a:solidFill>
            <a:round/>
          </a:ln>
        </p:spPr>
        <p:style>
          <a:lnRef idx="0">
            <a:scrgbClr r="0" g="0" b="0"/>
          </a:lnRef>
          <a:fillRef idx="0">
            <a:scrgbClr r="0" g="0" b="0"/>
          </a:fillRef>
          <a:effectRef idx="0">
            <a:scrgbClr r="0" g="0" b="0"/>
          </a:effectRef>
          <a:fontRef idx="minor"/>
        </p:style>
        <p:txBody>
          <a:bodyPr lIns="90000" tIns="45000" rIns="90000" bIns="45000">
            <a:spAutoFit/>
          </a:bodyPr>
          <a:lstStyle/>
          <a:p>
            <a:pPr algn="ctr">
              <a:lnSpc>
                <a:spcPct val="100000"/>
              </a:lnSpc>
            </a:pPr>
            <a:r>
              <a:rPr lang="en-GB" sz="2800" b="1" strike="noStrike" spc="-1">
                <a:solidFill>
                  <a:srgbClr val="C00000"/>
                </a:solidFill>
                <a:latin typeface="Arial"/>
                <a:ea typeface="DejaVu Sans"/>
              </a:rPr>
              <a:t>Polaroid Capacitative transducer components</a:t>
            </a:r>
            <a:endParaRPr lang="en-GB" sz="2800" b="0" strike="noStrike" spc="-1">
              <a:latin typeface="Arial"/>
            </a:endParaRPr>
          </a:p>
        </p:txBody>
      </p:sp>
      <p:sp>
        <p:nvSpPr>
          <p:cNvPr id="476" name="CustomShape 5"/>
          <p:cNvSpPr/>
          <p:nvPr/>
        </p:nvSpPr>
        <p:spPr>
          <a:xfrm>
            <a:off x="219714" y="4964141"/>
            <a:ext cx="8629332" cy="1152708"/>
          </a:xfrm>
          <a:prstGeom prst="rect">
            <a:avLst/>
          </a:prstGeom>
          <a:noFill/>
          <a:ln w="28440">
            <a:solidFill>
              <a:schemeClr val="tx2"/>
            </a:solidFill>
            <a:round/>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lnSpc>
                <a:spcPct val="100000"/>
              </a:lnSpc>
            </a:pPr>
            <a:r>
              <a:rPr lang="en-GB" sz="2300" b="1" spc="-1" dirty="0" err="1">
                <a:solidFill>
                  <a:srgbClr val="002060"/>
                </a:solidFill>
              </a:rPr>
              <a:t>Capacitative</a:t>
            </a:r>
            <a:r>
              <a:rPr lang="en-GB" sz="2300" b="1" spc="-1" dirty="0">
                <a:solidFill>
                  <a:srgbClr val="002060"/>
                </a:solidFill>
              </a:rPr>
              <a:t> </a:t>
            </a:r>
            <a:r>
              <a:rPr lang="en-GB" sz="2300" b="1" strike="noStrike" spc="-1" dirty="0">
                <a:solidFill>
                  <a:srgbClr val="002060"/>
                </a:solidFill>
                <a:latin typeface="Arial"/>
                <a:ea typeface="DejaVu Sans"/>
              </a:rPr>
              <a:t>350V activation/ bias </a:t>
            </a:r>
            <a:r>
              <a:rPr lang="en-GB" sz="2300" b="1" strike="noStrike" spc="-1" dirty="0">
                <a:solidFill>
                  <a:srgbClr val="002060"/>
                </a:solidFill>
                <a:latin typeface="Arial"/>
                <a:ea typeface="DejaVu Sans"/>
                <a:sym typeface="Wingdings" panose="05000000000000000000" pitchFamily="2" charset="2"/>
              </a:rPr>
              <a:t></a:t>
            </a:r>
            <a:r>
              <a:rPr lang="en-GB" sz="2300" b="1" strike="noStrike" spc="-1" dirty="0">
                <a:solidFill>
                  <a:srgbClr val="002060"/>
                </a:solidFill>
                <a:latin typeface="Arial"/>
                <a:ea typeface="DejaVu Sans"/>
              </a:rPr>
              <a:t> rapid response  </a:t>
            </a:r>
            <a:endParaRPr lang="en-GB" sz="2300" b="0" strike="noStrike" spc="-1" dirty="0">
              <a:latin typeface="Arial"/>
            </a:endParaRPr>
          </a:p>
          <a:p>
            <a:pPr algn="ctr"/>
            <a:r>
              <a:rPr lang="en-GB" sz="2300" b="1" spc="-1" dirty="0">
                <a:solidFill>
                  <a:srgbClr val="002060"/>
                </a:solidFill>
              </a:rPr>
              <a:t>37mm diameter </a:t>
            </a:r>
            <a:r>
              <a:rPr lang="en-GB" sz="2300" b="1" strike="noStrike" spc="-1" dirty="0">
                <a:solidFill>
                  <a:srgbClr val="002060"/>
                </a:solidFill>
                <a:latin typeface="Arial"/>
                <a:ea typeface="DejaVu Sans"/>
              </a:rPr>
              <a:t>determines 50 kHz dominant frequency: can operate over wide pressure range (50mbar </a:t>
            </a:r>
            <a:r>
              <a:rPr lang="en-GB" sz="2300" b="1" strike="noStrike" spc="-1" dirty="0">
                <a:solidFill>
                  <a:srgbClr val="002060"/>
                </a:solidFill>
                <a:latin typeface="Arial"/>
                <a:ea typeface="DejaVu Sans"/>
                <a:sym typeface="Wingdings" panose="05000000000000000000" pitchFamily="2" charset="2"/>
              </a:rPr>
              <a:t>&gt;35 bar…)</a:t>
            </a:r>
            <a:endParaRPr lang="en-GB" sz="2300" b="0" strike="noStrike" spc="-1" dirty="0">
              <a:latin typeface="Arial"/>
            </a:endParaRPr>
          </a:p>
        </p:txBody>
      </p:sp>
      <p:sp>
        <p:nvSpPr>
          <p:cNvPr id="11"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45</a:t>
            </a:fld>
            <a:endParaRPr lang="en-GB" sz="1200" b="0" strike="noStrike" spc="-1" dirty="0">
              <a:latin typeface="Arial"/>
            </a:endParaRPr>
          </a:p>
        </p:txBody>
      </p:sp>
      <p:sp>
        <p:nvSpPr>
          <p:cNvPr id="12" name="CustomShape 2">
            <a:extLst>
              <a:ext uri="{FF2B5EF4-FFF2-40B4-BE49-F238E27FC236}">
                <a16:creationId xmlns:a16="http://schemas.microsoft.com/office/drawing/2014/main" id="{A516F98C-3896-452F-9EBA-A235A83719D9}"/>
              </a:ext>
            </a:extLst>
          </p:cNvPr>
          <p:cNvSpPr/>
          <p:nvPr/>
        </p:nvSpPr>
        <p:spPr>
          <a:xfrm>
            <a:off x="897461" y="6512750"/>
            <a:ext cx="7445828"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DRD4 Collaboration Meeting, WG-2: CERN Oct 21-25 2024</a:t>
            </a:r>
          </a:p>
        </p:txBody>
      </p:sp>
    </p:spTree>
    <p:extLst>
      <p:ext uri="{BB962C8B-B14F-4D97-AF65-F5344CB8AC3E}">
        <p14:creationId xmlns:p14="http://schemas.microsoft.com/office/powerpoint/2010/main" val="3856991114"/>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 4"/>
          <p:cNvPicPr>
            <a:picLocks noChangeAspect="1"/>
          </p:cNvPicPr>
          <p:nvPr/>
        </p:nvPicPr>
        <p:blipFill>
          <a:blip r:embed="rId2"/>
          <a:stretch>
            <a:fillRect/>
          </a:stretch>
        </p:blipFill>
        <p:spPr>
          <a:xfrm>
            <a:off x="6011218" y="4248181"/>
            <a:ext cx="1986175" cy="995435"/>
          </a:xfrm>
          <a:prstGeom prst="rect">
            <a:avLst/>
          </a:prstGeom>
        </p:spPr>
      </p:pic>
      <p:pic>
        <p:nvPicPr>
          <p:cNvPr id="6" name="Image 5"/>
          <p:cNvPicPr>
            <a:picLocks noChangeAspect="1"/>
          </p:cNvPicPr>
          <p:nvPr/>
        </p:nvPicPr>
        <p:blipFill rotWithShape="1">
          <a:blip r:embed="rId3"/>
          <a:srcRect l="18226" t="16580" r="27145" b="18065"/>
          <a:stretch/>
        </p:blipFill>
        <p:spPr>
          <a:xfrm>
            <a:off x="644698" y="4375099"/>
            <a:ext cx="1324304" cy="794029"/>
          </a:xfrm>
          <a:prstGeom prst="rect">
            <a:avLst/>
          </a:prstGeom>
        </p:spPr>
      </p:pic>
      <p:pic>
        <p:nvPicPr>
          <p:cNvPr id="7" name="Image 6"/>
          <p:cNvPicPr>
            <a:picLocks noChangeAspect="1"/>
          </p:cNvPicPr>
          <p:nvPr/>
        </p:nvPicPr>
        <p:blipFill rotWithShape="1">
          <a:blip r:embed="rId4"/>
          <a:srcRect l="14512" r="10011"/>
          <a:stretch/>
        </p:blipFill>
        <p:spPr>
          <a:xfrm>
            <a:off x="1969002" y="4438816"/>
            <a:ext cx="2375338" cy="839520"/>
          </a:xfrm>
          <a:prstGeom prst="rect">
            <a:avLst/>
          </a:prstGeom>
        </p:spPr>
      </p:pic>
      <p:pic>
        <p:nvPicPr>
          <p:cNvPr id="8" name="Image 7"/>
          <p:cNvPicPr>
            <a:picLocks noChangeAspect="1"/>
          </p:cNvPicPr>
          <p:nvPr/>
        </p:nvPicPr>
        <p:blipFill rotWithShape="1">
          <a:blip r:embed="rId5"/>
          <a:srcRect l="10703" t="750" r="9271" b="-475"/>
          <a:stretch/>
        </p:blipFill>
        <p:spPr>
          <a:xfrm>
            <a:off x="4508238" y="4507891"/>
            <a:ext cx="1502980" cy="735725"/>
          </a:xfrm>
          <a:prstGeom prst="rect">
            <a:avLst/>
          </a:prstGeom>
        </p:spPr>
      </p:pic>
      <p:sp>
        <p:nvSpPr>
          <p:cNvPr id="12"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46</a:t>
            </a:fld>
            <a:endParaRPr lang="en-GB" sz="1200" b="0" strike="noStrike" spc="-1" dirty="0">
              <a:latin typeface="Arial"/>
            </a:endParaRPr>
          </a:p>
        </p:txBody>
      </p:sp>
      <p:sp>
        <p:nvSpPr>
          <p:cNvPr id="15" name="Titre 1"/>
          <p:cNvSpPr txBox="1">
            <a:spLocks/>
          </p:cNvSpPr>
          <p:nvPr/>
        </p:nvSpPr>
        <p:spPr>
          <a:xfrm>
            <a:off x="283400" y="193487"/>
            <a:ext cx="8449676" cy="4062651"/>
          </a:xfrm>
          <a:prstGeom prst="rect">
            <a:avLst/>
          </a:prstGeom>
          <a:ln w="25400">
            <a:solidFill>
              <a:srgbClr val="7030A0"/>
            </a:solidFill>
          </a:ln>
        </p:spPr>
        <p:txBody>
          <a:bodyPr lIns="0" tIns="0" rIns="0" bIns="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fr-FR" b="1" dirty="0" err="1">
                <a:solidFill>
                  <a:srgbClr val="7030A0"/>
                </a:solidFill>
              </a:rPr>
              <a:t>Ultrasonic</a:t>
            </a:r>
            <a:r>
              <a:rPr lang="fr-FR" b="1" dirty="0">
                <a:solidFill>
                  <a:srgbClr val="7030A0"/>
                </a:solidFill>
              </a:rPr>
              <a:t> </a:t>
            </a:r>
            <a:r>
              <a:rPr lang="fr-FR" b="1" dirty="0" err="1">
                <a:solidFill>
                  <a:srgbClr val="7030A0"/>
                </a:solidFill>
              </a:rPr>
              <a:t>algorithm</a:t>
            </a:r>
            <a:r>
              <a:rPr lang="fr-FR" b="1" dirty="0">
                <a:solidFill>
                  <a:srgbClr val="7030A0"/>
                </a:solidFill>
              </a:rPr>
              <a:t> to </a:t>
            </a:r>
            <a:r>
              <a:rPr lang="fr-FR" b="1" dirty="0" err="1">
                <a:solidFill>
                  <a:srgbClr val="7030A0"/>
                </a:solidFill>
              </a:rPr>
              <a:t>find</a:t>
            </a:r>
            <a:r>
              <a:rPr lang="fr-FR" b="1" baseline="-25000" dirty="0">
                <a:solidFill>
                  <a:srgbClr val="7030A0"/>
                </a:solidFill>
              </a:rPr>
              <a:t> </a:t>
            </a:r>
            <a:r>
              <a:rPr lang="fr-FR" b="1" dirty="0">
                <a:solidFill>
                  <a:srgbClr val="7030A0"/>
                </a:solidFill>
              </a:rPr>
              <a:t>component </a:t>
            </a:r>
            <a:r>
              <a:rPr lang="fr-FR" b="1" dirty="0" err="1">
                <a:solidFill>
                  <a:srgbClr val="7030A0"/>
                </a:solidFill>
              </a:rPr>
              <a:t>molar</a:t>
            </a:r>
            <a:r>
              <a:rPr lang="fr-FR" b="1" dirty="0">
                <a:solidFill>
                  <a:srgbClr val="7030A0"/>
                </a:solidFill>
              </a:rPr>
              <a:t> concentrations</a:t>
            </a:r>
            <a:br>
              <a:rPr lang="fr-FR" b="1" dirty="0">
                <a:solidFill>
                  <a:srgbClr val="7030A0"/>
                </a:solidFill>
              </a:rPr>
            </a:br>
            <a:r>
              <a:rPr lang="fr-FR" b="1" dirty="0" err="1">
                <a:solidFill>
                  <a:srgbClr val="7030A0"/>
                </a:solidFill>
                <a:latin typeface="Symbol" panose="05050102010706020507" pitchFamily="18" charset="2"/>
              </a:rPr>
              <a:t>w</a:t>
            </a:r>
            <a:r>
              <a:rPr lang="fr-FR" b="1" baseline="-25000" dirty="0" err="1">
                <a:solidFill>
                  <a:srgbClr val="7030A0"/>
                </a:solidFill>
              </a:rPr>
              <a:t>i</a:t>
            </a:r>
            <a:r>
              <a:rPr lang="fr-FR" b="1" baseline="-25000" dirty="0">
                <a:solidFill>
                  <a:srgbClr val="7030A0"/>
                </a:solidFill>
              </a:rPr>
              <a:t>=1,2…</a:t>
            </a:r>
            <a:br>
              <a:rPr lang="fr-FR" b="1" baseline="-25000" dirty="0">
                <a:solidFill>
                  <a:srgbClr val="7030A0"/>
                </a:solidFill>
              </a:rPr>
            </a:br>
            <a:br>
              <a:rPr lang="fr-FR" b="1" baseline="-25000" dirty="0">
                <a:solidFill>
                  <a:srgbClr val="7030A0"/>
                </a:solidFill>
              </a:rPr>
            </a:br>
            <a:r>
              <a:rPr lang="fr-FR" b="1" dirty="0">
                <a:solidFill>
                  <a:srgbClr val="7030A0"/>
                </a:solidFill>
              </a:rPr>
              <a:t> of a pair of </a:t>
            </a:r>
            <a:r>
              <a:rPr lang="fr-FR" b="1" dirty="0" err="1">
                <a:solidFill>
                  <a:srgbClr val="7030A0"/>
                </a:solidFill>
              </a:rPr>
              <a:t>gases</a:t>
            </a:r>
            <a:r>
              <a:rPr lang="fr-FR" b="1" dirty="0">
                <a:solidFill>
                  <a:srgbClr val="7030A0"/>
                </a:solidFill>
              </a:rPr>
              <a:t> of </a:t>
            </a:r>
            <a:r>
              <a:rPr lang="fr-FR" b="1" dirty="0" err="1">
                <a:solidFill>
                  <a:srgbClr val="7030A0"/>
                </a:solidFill>
              </a:rPr>
              <a:t>primary</a:t>
            </a:r>
            <a:r>
              <a:rPr lang="fr-FR" b="1" dirty="0">
                <a:solidFill>
                  <a:srgbClr val="7030A0"/>
                </a:solidFill>
              </a:rPr>
              <a:t> </a:t>
            </a:r>
            <a:r>
              <a:rPr lang="fr-FR" b="1" dirty="0" err="1">
                <a:solidFill>
                  <a:srgbClr val="7030A0"/>
                </a:solidFill>
              </a:rPr>
              <a:t>interest</a:t>
            </a:r>
            <a:r>
              <a:rPr lang="fr-FR" b="1" dirty="0">
                <a:solidFill>
                  <a:srgbClr val="7030A0"/>
                </a:solidFill>
              </a:rPr>
              <a:t> in multi-</a:t>
            </a:r>
            <a:r>
              <a:rPr lang="fr-FR" b="1" dirty="0" err="1">
                <a:solidFill>
                  <a:srgbClr val="7030A0"/>
                </a:solidFill>
              </a:rPr>
              <a:t>gas</a:t>
            </a:r>
            <a:r>
              <a:rPr lang="fr-FR" b="1" dirty="0">
                <a:solidFill>
                  <a:srgbClr val="7030A0"/>
                </a:solidFill>
              </a:rPr>
              <a:t> </a:t>
            </a:r>
            <a:r>
              <a:rPr lang="fr-FR" b="1" dirty="0" err="1">
                <a:solidFill>
                  <a:srgbClr val="7030A0"/>
                </a:solidFill>
              </a:rPr>
              <a:t>blends</a:t>
            </a:r>
            <a:endParaRPr lang="fr-FR" b="1" baseline="-25000" dirty="0">
              <a:solidFill>
                <a:srgbClr val="7030A0"/>
              </a:solidFill>
            </a:endParaRPr>
          </a:p>
        </p:txBody>
      </p:sp>
      <p:grpSp>
        <p:nvGrpSpPr>
          <p:cNvPr id="17" name="Groupe 16"/>
          <p:cNvGrpSpPr/>
          <p:nvPr/>
        </p:nvGrpSpPr>
        <p:grpSpPr>
          <a:xfrm>
            <a:off x="3635879" y="4507891"/>
            <a:ext cx="3797085" cy="661237"/>
            <a:chOff x="3635879" y="4507891"/>
            <a:chExt cx="3797085" cy="661237"/>
          </a:xfrm>
        </p:grpSpPr>
        <p:grpSp>
          <p:nvGrpSpPr>
            <p:cNvPr id="13" name="Groupe 12"/>
            <p:cNvGrpSpPr/>
            <p:nvPr/>
          </p:nvGrpSpPr>
          <p:grpSpPr>
            <a:xfrm>
              <a:off x="3635879" y="4509274"/>
              <a:ext cx="3797085" cy="659854"/>
              <a:chOff x="3635879" y="4509274"/>
              <a:chExt cx="3797085" cy="659854"/>
            </a:xfrm>
          </p:grpSpPr>
          <p:sp>
            <p:nvSpPr>
              <p:cNvPr id="3" name="Ellipse 2"/>
              <p:cNvSpPr/>
              <p:nvPr/>
            </p:nvSpPr>
            <p:spPr>
              <a:xfrm>
                <a:off x="7160907" y="4894315"/>
                <a:ext cx="272057" cy="274813"/>
              </a:xfrm>
              <a:prstGeom prst="ellipse">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9" name="Ellipse 8"/>
              <p:cNvSpPr/>
              <p:nvPr/>
            </p:nvSpPr>
            <p:spPr>
              <a:xfrm>
                <a:off x="5426722" y="4664917"/>
                <a:ext cx="336770" cy="322719"/>
              </a:xfrm>
              <a:prstGeom prst="ellipse">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0" name="Ellipse 9"/>
              <p:cNvSpPr/>
              <p:nvPr/>
            </p:nvSpPr>
            <p:spPr>
              <a:xfrm>
                <a:off x="3635880" y="4509274"/>
                <a:ext cx="333447" cy="291326"/>
              </a:xfrm>
              <a:prstGeom prst="ellipse">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1" name="Ellipse 10"/>
              <p:cNvSpPr/>
              <p:nvPr/>
            </p:nvSpPr>
            <p:spPr>
              <a:xfrm>
                <a:off x="3635879" y="4858576"/>
                <a:ext cx="333448" cy="291326"/>
              </a:xfrm>
              <a:prstGeom prst="ellipse">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6" name="Ellipse 15"/>
            <p:cNvSpPr/>
            <p:nvPr/>
          </p:nvSpPr>
          <p:spPr>
            <a:xfrm flipH="1" flipV="1">
              <a:off x="6929702" y="4507891"/>
              <a:ext cx="336770" cy="386423"/>
            </a:xfrm>
            <a:prstGeom prst="ellipse">
              <a:avLst/>
            </a:prstGeom>
            <a:noFill/>
            <a:ln>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8" name="CustomShape 2">
            <a:extLst>
              <a:ext uri="{FF2B5EF4-FFF2-40B4-BE49-F238E27FC236}">
                <a16:creationId xmlns:a16="http://schemas.microsoft.com/office/drawing/2014/main" id="{3F5ACE0A-90AA-4B37-B678-229F5E563F3C}"/>
              </a:ext>
            </a:extLst>
          </p:cNvPr>
          <p:cNvSpPr/>
          <p:nvPr/>
        </p:nvSpPr>
        <p:spPr>
          <a:xfrm>
            <a:off x="897461" y="6512750"/>
            <a:ext cx="7445828"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DRD4 Collaboration Meeting, WG-2: CERN Oct 21-25 2024</a:t>
            </a:r>
          </a:p>
        </p:txBody>
      </p:sp>
    </p:spTree>
    <p:extLst>
      <p:ext uri="{BB962C8B-B14F-4D97-AF65-F5344CB8AC3E}">
        <p14:creationId xmlns:p14="http://schemas.microsoft.com/office/powerpoint/2010/main" val="3669446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Effect transition="in" filter="fade">
                                      <p:cBhvr>
                                        <p:cTn id="7"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9" name="CustomShape 1"/>
          <p:cNvSpPr/>
          <p:nvPr/>
        </p:nvSpPr>
        <p:spPr>
          <a:xfrm>
            <a:off x="1167562" y="668121"/>
            <a:ext cx="6851469" cy="1014209"/>
          </a:xfrm>
          <a:prstGeom prst="rect">
            <a:avLst/>
          </a:prstGeom>
          <a:noFill/>
          <a:ln w="25400">
            <a:solidFill>
              <a:srgbClr val="C00000"/>
            </a:solidFill>
          </a:ln>
        </p:spPr>
        <p:style>
          <a:lnRef idx="0">
            <a:scrgbClr r="0" g="0" b="0"/>
          </a:lnRef>
          <a:fillRef idx="0">
            <a:scrgbClr r="0" g="0" b="0"/>
          </a:fillRef>
          <a:effectRef idx="0">
            <a:scrgbClr r="0" g="0" b="0"/>
          </a:effectRef>
          <a:fontRef idx="minor"/>
        </p:style>
        <p:txBody>
          <a:bodyPr wrap="none" lIns="90000" tIns="45000" rIns="90000" bIns="45000">
            <a:spAutoFit/>
          </a:bodyPr>
          <a:lstStyle/>
          <a:p>
            <a:pPr marL="360" algn="ctr">
              <a:lnSpc>
                <a:spcPct val="100000"/>
              </a:lnSpc>
              <a:buClr>
                <a:srgbClr val="16165D"/>
              </a:buClr>
            </a:pPr>
            <a:r>
              <a:rPr lang="fr-FR" sz="2000" b="1" dirty="0">
                <a:solidFill>
                  <a:srgbClr val="C00000"/>
                </a:solidFill>
                <a:latin typeface="+mj-lt"/>
                <a:sym typeface="Wingdings" panose="05000000000000000000" pitchFamily="2" charset="2"/>
              </a:rPr>
              <a:t>(1) </a:t>
            </a:r>
            <a:r>
              <a:rPr lang="fr-FR" sz="2000" b="1" dirty="0" err="1">
                <a:solidFill>
                  <a:srgbClr val="C00000"/>
                </a:solidFill>
                <a:latin typeface="+mj-lt"/>
                <a:sym typeface="Wingdings" panose="05000000000000000000" pitchFamily="2" charset="2"/>
              </a:rPr>
              <a:t>Calculate</a:t>
            </a:r>
            <a:r>
              <a:rPr lang="fr-FR" sz="2000" b="1" dirty="0">
                <a:solidFill>
                  <a:srgbClr val="C00000"/>
                </a:solidFill>
                <a:latin typeface="+mj-lt"/>
                <a:sym typeface="Wingdings" panose="05000000000000000000" pitchFamily="2" charset="2"/>
              </a:rPr>
              <a:t> data base of </a:t>
            </a:r>
            <a:r>
              <a:rPr lang="fr-FR" sz="2000" b="1" dirty="0" err="1">
                <a:solidFill>
                  <a:srgbClr val="C00000"/>
                </a:solidFill>
                <a:latin typeface="+mj-lt"/>
                <a:sym typeface="Wingdings" panose="05000000000000000000" pitchFamily="2" charset="2"/>
              </a:rPr>
              <a:t>individual</a:t>
            </a:r>
            <a:r>
              <a:rPr lang="fr-FR" sz="2000" b="1" dirty="0">
                <a:solidFill>
                  <a:srgbClr val="C00000"/>
                </a:solidFill>
                <a:latin typeface="+mj-lt"/>
                <a:sym typeface="Wingdings" panose="05000000000000000000" pitchFamily="2" charset="2"/>
              </a:rPr>
              <a:t> </a:t>
            </a:r>
            <a:r>
              <a:rPr lang="fr-FR" sz="2000" b="1" dirty="0" err="1">
                <a:solidFill>
                  <a:srgbClr val="C00000"/>
                </a:solidFill>
                <a:latin typeface="+mj-lt"/>
                <a:sym typeface="Wingdings" panose="05000000000000000000" pitchFamily="2" charset="2"/>
              </a:rPr>
              <a:t>C</a:t>
            </a:r>
            <a:r>
              <a:rPr lang="fr-FR" sz="2000" b="1" baseline="-25000" dirty="0" err="1">
                <a:solidFill>
                  <a:srgbClr val="C00000"/>
                </a:solidFill>
                <a:latin typeface="+mj-lt"/>
                <a:sym typeface="Wingdings" panose="05000000000000000000" pitchFamily="2" charset="2"/>
              </a:rPr>
              <a:t>Vi</a:t>
            </a:r>
            <a:r>
              <a:rPr lang="fr-FR" sz="2000" b="1" baseline="-25000" dirty="0">
                <a:solidFill>
                  <a:srgbClr val="C00000"/>
                </a:solidFill>
                <a:latin typeface="+mj-lt"/>
                <a:sym typeface="Wingdings" panose="05000000000000000000" pitchFamily="2" charset="2"/>
              </a:rPr>
              <a:t>..n</a:t>
            </a:r>
            <a:r>
              <a:rPr lang="fr-FR" sz="2000" b="1" dirty="0">
                <a:solidFill>
                  <a:srgbClr val="C00000"/>
                </a:solidFill>
                <a:latin typeface="+mj-lt"/>
                <a:sym typeface="Wingdings" panose="05000000000000000000" pitchFamily="2" charset="2"/>
              </a:rPr>
              <a:t> </a:t>
            </a:r>
            <a:r>
              <a:rPr lang="fr-FR" sz="2000" b="1" dirty="0" err="1">
                <a:solidFill>
                  <a:srgbClr val="C00000"/>
                </a:solidFill>
                <a:latin typeface="+mj-lt"/>
                <a:sym typeface="Wingdings" panose="05000000000000000000" pitchFamily="2" charset="2"/>
              </a:rPr>
              <a:t>C</a:t>
            </a:r>
            <a:r>
              <a:rPr lang="fr-FR" sz="2000" b="1" baseline="-25000" dirty="0" err="1">
                <a:solidFill>
                  <a:srgbClr val="C00000"/>
                </a:solidFill>
                <a:latin typeface="+mj-lt"/>
                <a:sym typeface="Wingdings" panose="05000000000000000000" pitchFamily="2" charset="2"/>
              </a:rPr>
              <a:t>Pi</a:t>
            </a:r>
            <a:r>
              <a:rPr lang="fr-FR" sz="2000" b="1" baseline="-25000" dirty="0">
                <a:solidFill>
                  <a:srgbClr val="C00000"/>
                </a:solidFill>
                <a:latin typeface="+mj-lt"/>
                <a:sym typeface="Wingdings" panose="05000000000000000000" pitchFamily="2" charset="2"/>
              </a:rPr>
              <a:t>..n</a:t>
            </a:r>
            <a:r>
              <a:rPr lang="fr-FR" sz="2000" b="1" dirty="0">
                <a:solidFill>
                  <a:srgbClr val="C00000"/>
                </a:solidFill>
                <a:latin typeface="+mj-lt"/>
                <a:sym typeface="Wingdings" panose="05000000000000000000" pitchFamily="2" charset="2"/>
              </a:rPr>
              <a:t> </a:t>
            </a:r>
          </a:p>
          <a:p>
            <a:pPr marL="360" algn="ctr">
              <a:lnSpc>
                <a:spcPct val="100000"/>
              </a:lnSpc>
              <a:buClr>
                <a:srgbClr val="16165D"/>
              </a:buClr>
            </a:pPr>
            <a:r>
              <a:rPr lang="fr-FR" sz="2000" b="1" dirty="0">
                <a:solidFill>
                  <a:srgbClr val="C00000"/>
                </a:solidFill>
                <a:latin typeface="+mj-lt"/>
                <a:sym typeface="Wingdings" panose="05000000000000000000" pitchFamily="2" charset="2"/>
              </a:rPr>
              <a:t>over </a:t>
            </a:r>
            <a:r>
              <a:rPr lang="fr-FR" sz="2000" b="1" dirty="0" err="1">
                <a:solidFill>
                  <a:srgbClr val="C00000"/>
                </a:solidFill>
                <a:latin typeface="+mj-lt"/>
                <a:sym typeface="Wingdings" panose="05000000000000000000" pitchFamily="2" charset="2"/>
              </a:rPr>
              <a:t>expected</a:t>
            </a:r>
            <a:r>
              <a:rPr lang="fr-FR" sz="2000" b="1" dirty="0">
                <a:solidFill>
                  <a:srgbClr val="C00000"/>
                </a:solidFill>
                <a:latin typeface="+mj-lt"/>
                <a:sym typeface="Wingdings" panose="05000000000000000000" pitchFamily="2" charset="2"/>
              </a:rPr>
              <a:t> T, P. range:</a:t>
            </a:r>
          </a:p>
          <a:p>
            <a:pPr marL="360" algn="ctr">
              <a:lnSpc>
                <a:spcPct val="100000"/>
              </a:lnSpc>
              <a:buClr>
                <a:srgbClr val="16165D"/>
              </a:buClr>
            </a:pPr>
            <a:r>
              <a:rPr lang="fr-FR" sz="2000" b="1" dirty="0">
                <a:solidFill>
                  <a:srgbClr val="C00000"/>
                </a:solidFill>
                <a:latin typeface="+mj-lt"/>
                <a:sym typeface="Wingdings" panose="05000000000000000000" pitchFamily="2" charset="2"/>
              </a:rPr>
              <a:t> </a:t>
            </a:r>
            <a:r>
              <a:rPr lang="en-GB" sz="1900" b="1" spc="-1" dirty="0">
                <a:solidFill>
                  <a:srgbClr val="C00000"/>
                </a:solidFill>
                <a:latin typeface="+mj-lt"/>
              </a:rPr>
              <a:t>E</a:t>
            </a:r>
            <a:r>
              <a:rPr lang="en-GB" sz="1900" b="1" strike="noStrike" spc="-1" dirty="0">
                <a:solidFill>
                  <a:srgbClr val="C00000"/>
                </a:solidFill>
                <a:latin typeface="+mj-lt"/>
              </a:rPr>
              <a:t>xample here: C</a:t>
            </a:r>
            <a:r>
              <a:rPr lang="en-GB" sz="1900" b="1" spc="-1" baseline="-25000" dirty="0">
                <a:solidFill>
                  <a:srgbClr val="C00000"/>
                </a:solidFill>
                <a:latin typeface="+mj-lt"/>
              </a:rPr>
              <a:t>4</a:t>
            </a:r>
            <a:r>
              <a:rPr lang="en-GB" sz="1900" b="1" strike="noStrike" spc="-1" dirty="0">
                <a:solidFill>
                  <a:srgbClr val="C00000"/>
                </a:solidFill>
                <a:latin typeface="+mj-lt"/>
              </a:rPr>
              <a:t>F</a:t>
            </a:r>
            <a:r>
              <a:rPr lang="en-GB" sz="1900" b="1" spc="-1" baseline="-25000" dirty="0">
                <a:solidFill>
                  <a:srgbClr val="C00000"/>
                </a:solidFill>
                <a:latin typeface="+mj-lt"/>
              </a:rPr>
              <a:t>10</a:t>
            </a:r>
            <a:r>
              <a:rPr lang="en-GB" sz="1900" b="1" strike="noStrike" spc="-1" dirty="0">
                <a:solidFill>
                  <a:srgbClr val="C00000"/>
                </a:solidFill>
                <a:latin typeface="+mj-lt"/>
              </a:rPr>
              <a:t>: (mol. </a:t>
            </a:r>
            <a:r>
              <a:rPr lang="en-GB" sz="1900" b="1" spc="-1" dirty="0">
                <a:solidFill>
                  <a:srgbClr val="C00000"/>
                </a:solidFill>
                <a:latin typeface="+mj-lt"/>
              </a:rPr>
              <a:t>w</a:t>
            </a:r>
            <a:r>
              <a:rPr lang="en-GB" sz="1900" b="1" strike="noStrike" spc="-1" dirty="0">
                <a:solidFill>
                  <a:srgbClr val="C00000"/>
                </a:solidFill>
                <a:latin typeface="+mj-lt"/>
              </a:rPr>
              <a:t>t.) = </a:t>
            </a:r>
            <a:r>
              <a:rPr lang="en-GB" sz="1900" b="1" spc="-1" dirty="0">
                <a:solidFill>
                  <a:srgbClr val="C00000"/>
                </a:solidFill>
                <a:latin typeface="+mj-lt"/>
              </a:rPr>
              <a:t>23</a:t>
            </a:r>
            <a:r>
              <a:rPr lang="en-GB" sz="1900" b="1" strike="noStrike" spc="-1" dirty="0">
                <a:solidFill>
                  <a:srgbClr val="C00000"/>
                </a:solidFill>
                <a:latin typeface="+mj-lt"/>
              </a:rPr>
              <a:t>8 </a:t>
            </a:r>
            <a:r>
              <a:rPr lang="en-GB" sz="1900" b="1" spc="-1" dirty="0">
                <a:solidFill>
                  <a:srgbClr val="C00000"/>
                </a:solidFill>
                <a:latin typeface="+mj-lt"/>
              </a:rPr>
              <a:t>in</a:t>
            </a:r>
            <a:r>
              <a:rPr lang="en-GB" sz="1900" b="1" strike="noStrike" spc="-1" dirty="0">
                <a:solidFill>
                  <a:srgbClr val="C00000"/>
                </a:solidFill>
                <a:latin typeface="+mj-lt"/>
              </a:rPr>
              <a:t> </a:t>
            </a:r>
            <a:r>
              <a:rPr lang="en-GB" sz="1900" b="1" spc="-1" dirty="0">
                <a:solidFill>
                  <a:srgbClr val="C00000"/>
                </a:solidFill>
                <a:latin typeface="+mj-lt"/>
              </a:rPr>
              <a:t>N</a:t>
            </a:r>
            <a:r>
              <a:rPr lang="en-GB" sz="1900" b="1" spc="-1" baseline="-25000" dirty="0">
                <a:solidFill>
                  <a:srgbClr val="C00000"/>
                </a:solidFill>
                <a:latin typeface="+mj-lt"/>
              </a:rPr>
              <a:t>2</a:t>
            </a:r>
            <a:r>
              <a:rPr lang="en-GB" sz="1900" b="1" spc="-1" dirty="0">
                <a:solidFill>
                  <a:srgbClr val="C00000"/>
                </a:solidFill>
                <a:latin typeface="+mj-lt"/>
              </a:rPr>
              <a:t> (mol. wt. = 28) </a:t>
            </a:r>
            <a:endParaRPr lang="en-GB" sz="1900" b="0" strike="noStrike" spc="-1" dirty="0">
              <a:solidFill>
                <a:srgbClr val="C00000"/>
              </a:solidFill>
              <a:latin typeface="+mj-lt"/>
            </a:endParaRPr>
          </a:p>
        </p:txBody>
      </p:sp>
      <p:sp>
        <p:nvSpPr>
          <p:cNvPr id="5"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47</a:t>
            </a:fld>
            <a:endParaRPr lang="en-GB" sz="1200" b="0" strike="noStrike" spc="-1" dirty="0">
              <a:latin typeface="Arial"/>
            </a:endParaRPr>
          </a:p>
        </p:txBody>
      </p:sp>
      <p:pic>
        <p:nvPicPr>
          <p:cNvPr id="7" name="Image 6"/>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4505" y="2059453"/>
            <a:ext cx="4408915" cy="3306687"/>
          </a:xfrm>
          <a:prstGeom prst="rect">
            <a:avLst/>
          </a:prstGeom>
          <a:ln w="19050">
            <a:solidFill>
              <a:schemeClr val="tx1"/>
            </a:solidFill>
          </a:ln>
        </p:spPr>
      </p:pic>
      <p:pic>
        <p:nvPicPr>
          <p:cNvPr id="8" name="Image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593297" y="2059453"/>
            <a:ext cx="4492806" cy="3306687"/>
          </a:xfrm>
          <a:prstGeom prst="rect">
            <a:avLst/>
          </a:prstGeom>
          <a:ln w="19050">
            <a:solidFill>
              <a:schemeClr val="tx1"/>
            </a:solidFill>
          </a:ln>
        </p:spPr>
      </p:pic>
      <p:sp>
        <p:nvSpPr>
          <p:cNvPr id="10" name="CustomShape 2">
            <a:extLst>
              <a:ext uri="{FF2B5EF4-FFF2-40B4-BE49-F238E27FC236}">
                <a16:creationId xmlns:a16="http://schemas.microsoft.com/office/drawing/2014/main" id="{8E0EBE78-7151-4D08-A1DF-6E32B3F7EE0A}"/>
              </a:ext>
            </a:extLst>
          </p:cNvPr>
          <p:cNvSpPr/>
          <p:nvPr/>
        </p:nvSpPr>
        <p:spPr>
          <a:xfrm>
            <a:off x="897461" y="6512750"/>
            <a:ext cx="7445828"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DRD4 Collaboration Meeting, WG-2: CERN Oct 21-25 2024</a:t>
            </a:r>
          </a:p>
        </p:txBody>
      </p:sp>
    </p:spTree>
    <p:extLst>
      <p:ext uri="{BB962C8B-B14F-4D97-AF65-F5344CB8AC3E}">
        <p14:creationId xmlns:p14="http://schemas.microsoft.com/office/powerpoint/2010/main" val="290011732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31" name="Image 4"/>
          <p:cNvPicPr/>
          <p:nvPr/>
        </p:nvPicPr>
        <p:blipFill rotWithShape="1">
          <a:blip r:embed="rId2"/>
          <a:srcRect l="9475" t="6311" r="6887" b="4523"/>
          <a:stretch/>
        </p:blipFill>
        <p:spPr>
          <a:xfrm>
            <a:off x="888270" y="1676707"/>
            <a:ext cx="7137779" cy="4804013"/>
          </a:xfrm>
          <a:prstGeom prst="rect">
            <a:avLst/>
          </a:prstGeom>
          <a:ln>
            <a:noFill/>
          </a:ln>
        </p:spPr>
      </p:pic>
      <p:sp>
        <p:nvSpPr>
          <p:cNvPr id="932" name="CustomShape 1"/>
          <p:cNvSpPr/>
          <p:nvPr/>
        </p:nvSpPr>
        <p:spPr>
          <a:xfrm>
            <a:off x="193357" y="442375"/>
            <a:ext cx="8548212" cy="1183486"/>
          </a:xfrm>
          <a:prstGeom prst="rect">
            <a:avLst/>
          </a:prstGeom>
          <a:noFill/>
          <a:ln w="25400">
            <a:solidFill>
              <a:srgbClr val="C00000"/>
            </a:solid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lnSpc>
                <a:spcPct val="100000"/>
              </a:lnSpc>
            </a:pPr>
            <a:r>
              <a:rPr lang="en-GB" sz="1900" b="1" strike="noStrike" spc="-1" dirty="0">
                <a:solidFill>
                  <a:srgbClr val="C00000"/>
                </a:solidFill>
                <a:latin typeface="+mj-lt"/>
              </a:rPr>
              <a:t>(2) Calculate </a:t>
            </a:r>
            <a:r>
              <a:rPr lang="en-GB" sz="1900" b="1" spc="-1" dirty="0" err="1">
                <a:solidFill>
                  <a:srgbClr val="C00000"/>
                </a:solidFill>
                <a:latin typeface="+mj-lt"/>
              </a:rPr>
              <a:t>c</a:t>
            </a:r>
            <a:r>
              <a:rPr lang="en-GB" sz="1900" b="1" spc="-1" baseline="-25000" dirty="0" err="1">
                <a:solidFill>
                  <a:srgbClr val="C00000"/>
                </a:solidFill>
                <a:latin typeface="+mj-lt"/>
              </a:rPr>
              <a:t>‘theo</a:t>
            </a:r>
            <a:r>
              <a:rPr lang="en-GB" sz="1900" b="1" spc="-1" baseline="-25000" dirty="0">
                <a:solidFill>
                  <a:srgbClr val="C00000"/>
                </a:solidFill>
                <a:latin typeface="+mj-lt"/>
              </a:rPr>
              <a:t>’</a:t>
            </a:r>
            <a:r>
              <a:rPr lang="en-GB" sz="1900" b="1" strike="noStrike" spc="-1" baseline="-25000" dirty="0">
                <a:solidFill>
                  <a:srgbClr val="C00000"/>
                </a:solidFill>
                <a:latin typeface="+mj-lt"/>
              </a:rPr>
              <a:t> </a:t>
            </a:r>
            <a:r>
              <a:rPr lang="en-GB" sz="1900" b="1" strike="noStrike" spc="-1" dirty="0">
                <a:solidFill>
                  <a:srgbClr val="C00000"/>
                </a:solidFill>
                <a:latin typeface="+mj-lt"/>
              </a:rPr>
              <a:t>as a function of concentration from component </a:t>
            </a:r>
          </a:p>
          <a:p>
            <a:pPr algn="ctr">
              <a:lnSpc>
                <a:spcPct val="100000"/>
              </a:lnSpc>
            </a:pPr>
            <a:r>
              <a:rPr lang="en-GB" sz="1900" b="1" strike="noStrike" spc="-1" dirty="0" err="1">
                <a:solidFill>
                  <a:srgbClr val="C00000"/>
                </a:solidFill>
                <a:latin typeface="+mj-lt"/>
              </a:rPr>
              <a:t>Cp</a:t>
            </a:r>
            <a:r>
              <a:rPr lang="en-GB" sz="1900" b="1" strike="noStrike" spc="-1" dirty="0">
                <a:solidFill>
                  <a:srgbClr val="C00000"/>
                </a:solidFill>
                <a:latin typeface="+mj-lt"/>
              </a:rPr>
              <a:t>, </a:t>
            </a:r>
            <a:r>
              <a:rPr lang="en-GB" sz="1900" b="1" strike="noStrike" spc="-1" dirty="0" err="1">
                <a:solidFill>
                  <a:srgbClr val="C00000"/>
                </a:solidFill>
                <a:latin typeface="+mj-lt"/>
              </a:rPr>
              <a:t>Cv’s</a:t>
            </a:r>
            <a:r>
              <a:rPr lang="en-GB" sz="1900" b="1" spc="-1" dirty="0">
                <a:solidFill>
                  <a:srgbClr val="C00000"/>
                </a:solidFill>
                <a:latin typeface="+mj-lt"/>
              </a:rPr>
              <a:t> </a:t>
            </a:r>
            <a:r>
              <a:rPr lang="en-GB" sz="1900" b="1" strike="noStrike" spc="-1" dirty="0">
                <a:solidFill>
                  <a:srgbClr val="C00000"/>
                </a:solidFill>
                <a:latin typeface="+mj-lt"/>
              </a:rPr>
              <a:t>over the expected sonar</a:t>
            </a:r>
            <a:r>
              <a:rPr lang="en-GB" sz="1900" spc="-1" dirty="0">
                <a:latin typeface="+mj-lt"/>
              </a:rPr>
              <a:t> </a:t>
            </a:r>
            <a:r>
              <a:rPr lang="en-GB" sz="1900" b="1" strike="noStrike" spc="-1" dirty="0">
                <a:solidFill>
                  <a:srgbClr val="C00000"/>
                </a:solidFill>
                <a:latin typeface="+mj-lt"/>
              </a:rPr>
              <a:t>temperature, pressure range to </a:t>
            </a:r>
          </a:p>
          <a:p>
            <a:pPr algn="ctr">
              <a:lnSpc>
                <a:spcPct val="100000"/>
              </a:lnSpc>
            </a:pPr>
            <a:r>
              <a:rPr lang="en-GB" sz="1900" b="1" strike="noStrike" spc="-1" dirty="0">
                <a:solidFill>
                  <a:srgbClr val="C00000"/>
                </a:solidFill>
                <a:latin typeface="+mj-lt"/>
              </a:rPr>
              <a:t>make database of </a:t>
            </a:r>
            <a:r>
              <a:rPr lang="en-GB" sz="1900" b="1" u="sng" spc="-1" dirty="0" err="1">
                <a:solidFill>
                  <a:schemeClr val="accent5">
                    <a:lumMod val="75000"/>
                  </a:schemeClr>
                </a:solidFill>
              </a:rPr>
              <a:t>c</a:t>
            </a:r>
            <a:r>
              <a:rPr lang="en-GB" sz="1900" b="1" u="sng" spc="-1" baseline="-25000" dirty="0" err="1">
                <a:solidFill>
                  <a:schemeClr val="accent5">
                    <a:lumMod val="75000"/>
                  </a:schemeClr>
                </a:solidFill>
              </a:rPr>
              <a:t>‘theo</a:t>
            </a:r>
            <a:r>
              <a:rPr lang="en-GB" sz="1900" b="1" u="sng" spc="-1" baseline="-25000" dirty="0">
                <a:solidFill>
                  <a:schemeClr val="accent5">
                    <a:lumMod val="75000"/>
                  </a:schemeClr>
                </a:solidFill>
              </a:rPr>
              <a:t>’</a:t>
            </a:r>
            <a:r>
              <a:rPr lang="en-GB" sz="1900" b="1" i="1" u="sng" strike="noStrike" spc="-1" dirty="0">
                <a:solidFill>
                  <a:schemeClr val="accent5">
                    <a:lumMod val="75000"/>
                  </a:schemeClr>
                </a:solidFill>
                <a:latin typeface="+mj-lt"/>
              </a:rPr>
              <a:t> vs. </a:t>
            </a:r>
            <a:r>
              <a:rPr lang="en-GB" sz="1900" b="1" i="1" u="sng" spc="-1" dirty="0">
                <a:solidFill>
                  <a:schemeClr val="accent5">
                    <a:lumMod val="75000"/>
                  </a:schemeClr>
                </a:solidFill>
                <a:latin typeface="+mj-lt"/>
              </a:rPr>
              <a:t>c</a:t>
            </a:r>
            <a:r>
              <a:rPr lang="en-GB" sz="1900" b="1" i="1" u="sng" strike="noStrike" spc="-1" dirty="0">
                <a:solidFill>
                  <a:schemeClr val="accent5">
                    <a:lumMod val="75000"/>
                  </a:schemeClr>
                </a:solidFill>
                <a:latin typeface="+mj-lt"/>
              </a:rPr>
              <a:t>onc. </a:t>
            </a:r>
            <a:r>
              <a:rPr lang="en-GB" sz="1900" b="1" u="sng" strike="noStrike" spc="-1" dirty="0">
                <a:solidFill>
                  <a:schemeClr val="accent5">
                    <a:lumMod val="75000"/>
                  </a:schemeClr>
                </a:solidFill>
                <a:latin typeface="+mj-lt"/>
              </a:rPr>
              <a:t>fit equations </a:t>
            </a:r>
            <a:r>
              <a:rPr lang="en-GB" sz="1900" b="1" strike="noStrike" spc="-1" dirty="0">
                <a:solidFill>
                  <a:srgbClr val="C00000"/>
                </a:solidFill>
                <a:latin typeface="+mj-lt"/>
              </a:rPr>
              <a:t>to store in </a:t>
            </a:r>
            <a:r>
              <a:rPr lang="en-GB" sz="1900" b="1" spc="-1" dirty="0">
                <a:solidFill>
                  <a:srgbClr val="C00000"/>
                </a:solidFill>
                <a:latin typeface="+mj-lt"/>
              </a:rPr>
              <a:t>‘c</a:t>
            </a:r>
            <a:r>
              <a:rPr lang="en-GB" sz="1900" b="1" strike="noStrike" spc="-1" dirty="0">
                <a:solidFill>
                  <a:srgbClr val="C00000"/>
                </a:solidFill>
                <a:latin typeface="+mj-lt"/>
              </a:rPr>
              <a:t>ans’</a:t>
            </a:r>
          </a:p>
          <a:p>
            <a:pPr algn="ctr">
              <a:lnSpc>
                <a:spcPct val="100000"/>
              </a:lnSpc>
            </a:pPr>
            <a:r>
              <a:rPr lang="en-GB" sz="1400" b="1" spc="-1" dirty="0">
                <a:latin typeface="+mj-lt"/>
              </a:rPr>
              <a:t>E</a:t>
            </a:r>
            <a:r>
              <a:rPr lang="en-GB" sz="1400" b="1" strike="noStrike" spc="-1" dirty="0">
                <a:latin typeface="+mj-lt"/>
              </a:rPr>
              <a:t>xample here 0- 1% C</a:t>
            </a:r>
            <a:r>
              <a:rPr lang="en-GB" sz="1400" b="1" strike="noStrike" spc="-1" baseline="-25000" dirty="0">
                <a:latin typeface="+mj-lt"/>
              </a:rPr>
              <a:t>3</a:t>
            </a:r>
            <a:r>
              <a:rPr lang="en-GB" sz="1400" b="1" strike="noStrike" spc="-1" dirty="0">
                <a:latin typeface="+mj-lt"/>
              </a:rPr>
              <a:t>F</a:t>
            </a:r>
            <a:r>
              <a:rPr lang="en-GB" sz="1400" b="1" spc="-1" baseline="-25000" dirty="0"/>
              <a:t>8</a:t>
            </a:r>
            <a:r>
              <a:rPr lang="en-GB" sz="1400" b="1" spc="-1" dirty="0"/>
              <a:t> </a:t>
            </a:r>
            <a:r>
              <a:rPr lang="en-GB" sz="1400" b="1" strike="noStrike" spc="-1" dirty="0">
                <a:latin typeface="+mj-lt"/>
              </a:rPr>
              <a:t> (</a:t>
            </a:r>
            <a:r>
              <a:rPr lang="en-GB" sz="1400" b="1" strike="noStrike" spc="-1" dirty="0" err="1">
                <a:latin typeface="+mj-lt"/>
              </a:rPr>
              <a:t>m.w</a:t>
            </a:r>
            <a:r>
              <a:rPr lang="en-GB" sz="1400" b="1" strike="noStrike" spc="-1" dirty="0">
                <a:latin typeface="+mj-lt"/>
              </a:rPr>
              <a:t>.= 188) in N</a:t>
            </a:r>
            <a:r>
              <a:rPr lang="en-GB" sz="1400" b="1" spc="-1" baseline="-25000" dirty="0"/>
              <a:t>2</a:t>
            </a:r>
            <a:r>
              <a:rPr lang="en-GB" sz="1400" b="1" strike="noStrike" spc="-1" dirty="0">
                <a:latin typeface="+mj-lt"/>
              </a:rPr>
              <a:t> (</a:t>
            </a:r>
            <a:r>
              <a:rPr lang="en-GB" sz="1400" b="1" strike="noStrike" spc="-1" dirty="0" err="1">
                <a:latin typeface="+mj-lt"/>
              </a:rPr>
              <a:t>m.w</a:t>
            </a:r>
            <a:r>
              <a:rPr lang="en-GB" sz="1400" b="1" strike="noStrike" spc="-1" dirty="0">
                <a:latin typeface="+mj-lt"/>
              </a:rPr>
              <a:t>.= 28): only one pressure shown here for clarity)</a:t>
            </a:r>
            <a:endParaRPr lang="en-GB" sz="1400" b="0" strike="noStrike" spc="-1" dirty="0">
              <a:latin typeface="+mj-lt"/>
            </a:endParaRPr>
          </a:p>
        </p:txBody>
      </p:sp>
      <p:pic>
        <p:nvPicPr>
          <p:cNvPr id="6" name="Image 5"/>
          <p:cNvPicPr>
            <a:picLocks noChangeAspect="1"/>
          </p:cNvPicPr>
          <p:nvPr/>
        </p:nvPicPr>
        <p:blipFill rotWithShape="1">
          <a:blip r:embed="rId3"/>
          <a:srcRect l="18583" t="12038" r="6397"/>
          <a:stretch/>
        </p:blipFill>
        <p:spPr>
          <a:xfrm>
            <a:off x="5593845" y="1834330"/>
            <a:ext cx="2022462" cy="1188487"/>
          </a:xfrm>
          <a:prstGeom prst="rect">
            <a:avLst/>
          </a:prstGeom>
        </p:spPr>
      </p:pic>
      <p:sp>
        <p:nvSpPr>
          <p:cNvPr id="8"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48</a:t>
            </a:fld>
            <a:endParaRPr lang="en-GB" sz="1200" b="0" strike="noStrike" spc="-1" dirty="0">
              <a:latin typeface="Arial"/>
            </a:endParaRPr>
          </a:p>
        </p:txBody>
      </p:sp>
      <p:grpSp>
        <p:nvGrpSpPr>
          <p:cNvPr id="17" name="Groupe 16"/>
          <p:cNvGrpSpPr/>
          <p:nvPr/>
        </p:nvGrpSpPr>
        <p:grpSpPr>
          <a:xfrm>
            <a:off x="4467463" y="3180440"/>
            <a:ext cx="4274106" cy="1685865"/>
            <a:chOff x="4467463" y="3180440"/>
            <a:chExt cx="4274106" cy="1685865"/>
          </a:xfrm>
        </p:grpSpPr>
        <p:pic>
          <p:nvPicPr>
            <p:cNvPr id="5122" name="Picture 2" descr="Sardines entières à l'huile d'olive Bio LES MOUETTES D'ARVOR"/>
            <p:cNvPicPr>
              <a:picLocks noChangeAspect="1" noChangeArrowheads="1"/>
            </p:cNvPicPr>
            <p:nvPr/>
          </p:nvPicPr>
          <p:blipFill rotWithShape="1">
            <a:blip r:embed="rId4">
              <a:extLst>
                <a:ext uri="{28A0092B-C50C-407E-A947-70E740481C1C}">
                  <a14:useLocalDpi xmlns:a14="http://schemas.microsoft.com/office/drawing/2010/main" val="0"/>
                </a:ext>
              </a:extLst>
            </a:blip>
            <a:srcRect l="11829" t="24041" r="14252" b="22252"/>
            <a:stretch/>
          </p:blipFill>
          <p:spPr bwMode="auto">
            <a:xfrm>
              <a:off x="6421301" y="3180440"/>
              <a:ext cx="2320268" cy="1685865"/>
            </a:xfrm>
            <a:prstGeom prst="rect">
              <a:avLst/>
            </a:prstGeom>
            <a:noFill/>
            <a:extLst>
              <a:ext uri="{909E8E84-426E-40DD-AFC4-6F175D3DCCD1}">
                <a14:hiddenFill xmlns:a14="http://schemas.microsoft.com/office/drawing/2010/main">
                  <a:solidFill>
                    <a:srgbClr val="FFFFFF"/>
                  </a:solidFill>
                </a14:hiddenFill>
              </a:ext>
            </a:extLst>
          </p:spPr>
        </p:pic>
        <p:cxnSp>
          <p:nvCxnSpPr>
            <p:cNvPr id="3" name="Connecteur droit avec flèche 2"/>
            <p:cNvCxnSpPr/>
            <p:nvPr/>
          </p:nvCxnSpPr>
          <p:spPr>
            <a:xfrm>
              <a:off x="4467463" y="3436219"/>
              <a:ext cx="2137613" cy="48126"/>
            </a:xfrm>
            <a:prstGeom prst="straightConnector1">
              <a:avLst/>
            </a:prstGeom>
            <a:ln w="317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0" name="Connecteur droit avec flèche 9"/>
            <p:cNvCxnSpPr/>
            <p:nvPr/>
          </p:nvCxnSpPr>
          <p:spPr>
            <a:xfrm>
              <a:off x="4467463" y="4476231"/>
              <a:ext cx="1991089" cy="95769"/>
            </a:xfrm>
            <a:prstGeom prst="straightConnector1">
              <a:avLst/>
            </a:prstGeom>
            <a:ln w="31750">
              <a:solidFill>
                <a:srgbClr val="DB73D6"/>
              </a:solidFill>
              <a:tailEnd type="triangle"/>
            </a:ln>
          </p:spPr>
          <p:style>
            <a:lnRef idx="1">
              <a:schemeClr val="accent1"/>
            </a:lnRef>
            <a:fillRef idx="0">
              <a:schemeClr val="accent1"/>
            </a:fillRef>
            <a:effectRef idx="0">
              <a:schemeClr val="accent1"/>
            </a:effectRef>
            <a:fontRef idx="minor">
              <a:schemeClr val="tx1"/>
            </a:fontRef>
          </p:style>
        </p:cxnSp>
        <p:cxnSp>
          <p:nvCxnSpPr>
            <p:cNvPr id="15" name="Connecteur droit avec flèche 14"/>
            <p:cNvCxnSpPr/>
            <p:nvPr/>
          </p:nvCxnSpPr>
          <p:spPr>
            <a:xfrm>
              <a:off x="4899259" y="3859367"/>
              <a:ext cx="1636295" cy="91778"/>
            </a:xfrm>
            <a:prstGeom prst="straightConnector1">
              <a:avLst/>
            </a:prstGeom>
            <a:ln w="3175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Connecteur droit avec flèche 18"/>
            <p:cNvCxnSpPr/>
            <p:nvPr/>
          </p:nvCxnSpPr>
          <p:spPr>
            <a:xfrm>
              <a:off x="4860758" y="3676851"/>
              <a:ext cx="1645408" cy="90549"/>
            </a:xfrm>
            <a:prstGeom prst="straightConnector1">
              <a:avLst/>
            </a:prstGeom>
            <a:ln w="31750">
              <a:solidFill>
                <a:schemeClr val="accent6">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necteur droit avec flèche 20"/>
            <p:cNvCxnSpPr/>
            <p:nvPr/>
          </p:nvCxnSpPr>
          <p:spPr>
            <a:xfrm>
              <a:off x="4860758" y="4031266"/>
              <a:ext cx="1645408" cy="90549"/>
            </a:xfrm>
            <a:prstGeom prst="straightConnector1">
              <a:avLst/>
            </a:prstGeom>
            <a:ln w="31750">
              <a:solidFill>
                <a:srgbClr val="FFC000"/>
              </a:solidFill>
              <a:tailEnd type="triangle"/>
            </a:ln>
          </p:spPr>
          <p:style>
            <a:lnRef idx="1">
              <a:schemeClr val="accent1"/>
            </a:lnRef>
            <a:fillRef idx="0">
              <a:schemeClr val="accent1"/>
            </a:fillRef>
            <a:effectRef idx="0">
              <a:schemeClr val="accent1"/>
            </a:effectRef>
            <a:fontRef idx="minor">
              <a:schemeClr val="tx1"/>
            </a:fontRef>
          </p:style>
        </p:cxnSp>
      </p:grpSp>
      <p:grpSp>
        <p:nvGrpSpPr>
          <p:cNvPr id="24" name="Groupe 23"/>
          <p:cNvGrpSpPr/>
          <p:nvPr/>
        </p:nvGrpSpPr>
        <p:grpSpPr>
          <a:xfrm>
            <a:off x="6623831" y="3436219"/>
            <a:ext cx="1828800" cy="1019914"/>
            <a:chOff x="6623831" y="3436219"/>
            <a:chExt cx="1828800" cy="1019914"/>
          </a:xfrm>
        </p:grpSpPr>
        <p:cxnSp>
          <p:nvCxnSpPr>
            <p:cNvPr id="20" name="Connecteur droit 19"/>
            <p:cNvCxnSpPr/>
            <p:nvPr/>
          </p:nvCxnSpPr>
          <p:spPr>
            <a:xfrm>
              <a:off x="6623831" y="3436219"/>
              <a:ext cx="1828800" cy="1019914"/>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5" name="Connecteur droit 24"/>
            <p:cNvCxnSpPr/>
            <p:nvPr/>
          </p:nvCxnSpPr>
          <p:spPr>
            <a:xfrm flipV="1">
              <a:off x="6653219" y="3436219"/>
              <a:ext cx="1799412" cy="1019914"/>
            </a:xfrm>
            <a:prstGeom prst="line">
              <a:avLst/>
            </a:prstGeom>
            <a:ln w="63500">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26" name="ZoneTexte 25"/>
          <p:cNvSpPr txBox="1"/>
          <p:nvPr/>
        </p:nvSpPr>
        <p:spPr>
          <a:xfrm>
            <a:off x="6895597" y="3436219"/>
            <a:ext cx="1441420" cy="923330"/>
          </a:xfrm>
          <a:prstGeom prst="rect">
            <a:avLst/>
          </a:prstGeom>
          <a:solidFill>
            <a:srgbClr val="FFFFFF"/>
          </a:solidFill>
        </p:spPr>
        <p:txBody>
          <a:bodyPr wrap="none" rtlCol="0">
            <a:spAutoFit/>
          </a:bodyPr>
          <a:lstStyle/>
          <a:p>
            <a:pPr algn="ctr"/>
            <a:r>
              <a:rPr lang="fr-FR" b="1" dirty="0">
                <a:solidFill>
                  <a:srgbClr val="C00000"/>
                </a:solidFill>
              </a:rPr>
              <a:t>Polynomial</a:t>
            </a:r>
          </a:p>
          <a:p>
            <a:pPr algn="ctr"/>
            <a:r>
              <a:rPr lang="fr-FR" b="1" dirty="0">
                <a:solidFill>
                  <a:srgbClr val="C00000"/>
                </a:solidFill>
              </a:rPr>
              <a:t>Fit</a:t>
            </a:r>
          </a:p>
          <a:p>
            <a:pPr algn="ctr"/>
            <a:r>
              <a:rPr lang="fr-FR" b="1" dirty="0" err="1">
                <a:solidFill>
                  <a:srgbClr val="C00000"/>
                </a:solidFill>
              </a:rPr>
              <a:t>Parameters</a:t>
            </a:r>
            <a:endParaRPr lang="fr-FR" b="1" dirty="0">
              <a:solidFill>
                <a:srgbClr val="C00000"/>
              </a:solidFill>
            </a:endParaRPr>
          </a:p>
        </p:txBody>
      </p:sp>
      <p:sp>
        <p:nvSpPr>
          <p:cNvPr id="18" name="CustomShape 2">
            <a:extLst>
              <a:ext uri="{FF2B5EF4-FFF2-40B4-BE49-F238E27FC236}">
                <a16:creationId xmlns:a16="http://schemas.microsoft.com/office/drawing/2014/main" id="{EDB3E0F4-B98A-4DBC-B044-B01093A19F1D}"/>
              </a:ext>
            </a:extLst>
          </p:cNvPr>
          <p:cNvSpPr/>
          <p:nvPr/>
        </p:nvSpPr>
        <p:spPr>
          <a:xfrm>
            <a:off x="897461" y="6512750"/>
            <a:ext cx="7445828"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DRD4 Collaboration Meeting, WG-2: CERN Oct 21-25 2024</a:t>
            </a:r>
          </a:p>
        </p:txBody>
      </p:sp>
    </p:spTree>
    <p:extLst>
      <p:ext uri="{BB962C8B-B14F-4D97-AF65-F5344CB8AC3E}">
        <p14:creationId xmlns:p14="http://schemas.microsoft.com/office/powerpoint/2010/main" val="4140142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17"/>
                                        </p:tgtEl>
                                        <p:attrNameLst>
                                          <p:attrName>style.visibility</p:attrName>
                                        </p:attrNameLst>
                                      </p:cBhvr>
                                      <p:to>
                                        <p:strVal val="visible"/>
                                      </p:to>
                                    </p:set>
                                    <p:anim calcmode="lin" valueType="num">
                                      <p:cBhvr additive="base">
                                        <p:cTn id="7" dur="500" fill="hold"/>
                                        <p:tgtEl>
                                          <p:spTgt spid="17"/>
                                        </p:tgtEl>
                                        <p:attrNameLst>
                                          <p:attrName>ppt_x</p:attrName>
                                        </p:attrNameLst>
                                      </p:cBhvr>
                                      <p:tavLst>
                                        <p:tav tm="0">
                                          <p:val>
                                            <p:strVal val="1+#ppt_w/2"/>
                                          </p:val>
                                        </p:tav>
                                        <p:tav tm="100000">
                                          <p:val>
                                            <p:strVal val="#ppt_x"/>
                                          </p:val>
                                        </p:tav>
                                      </p:tavLst>
                                    </p:anim>
                                    <p:anim calcmode="lin" valueType="num">
                                      <p:cBhvr additive="base">
                                        <p:cTn id="8" dur="500" fill="hold"/>
                                        <p:tgtEl>
                                          <p:spTgt spid="17"/>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24"/>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wipe(down)">
                                      <p:cBhvr>
                                        <p:cTn id="17" dur="500"/>
                                        <p:tgtEl>
                                          <p:spTgt spid="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6" grpId="0" animBg="1"/>
    </p:bld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ustomShape 1"/>
          <p:cNvSpPr/>
          <p:nvPr/>
        </p:nvSpPr>
        <p:spPr>
          <a:xfrm>
            <a:off x="22687" y="178657"/>
            <a:ext cx="9121313" cy="675654"/>
          </a:xfrm>
          <a:prstGeom prst="rect">
            <a:avLst/>
          </a:prstGeom>
          <a:noFill/>
          <a:ln w="25400">
            <a:solidFill>
              <a:srgbClr val="C00000"/>
            </a:solid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lnSpc>
                <a:spcPct val="100000"/>
              </a:lnSpc>
            </a:pPr>
            <a:r>
              <a:rPr lang="en-GB" sz="1900" b="1" strike="noStrike" spc="-1" dirty="0">
                <a:latin typeface="+mj-lt"/>
              </a:rPr>
              <a:t>(3) </a:t>
            </a:r>
            <a:r>
              <a:rPr lang="en-GB" sz="1900" b="1" i="1" spc="-1" dirty="0">
                <a:latin typeface="+mj-lt"/>
              </a:rPr>
              <a:t>CAN UTILITY</a:t>
            </a:r>
            <a:r>
              <a:rPr lang="en-GB" sz="1900" b="1" spc="-1" dirty="0">
                <a:latin typeface="+mj-lt"/>
              </a:rPr>
              <a:t>: Store these </a:t>
            </a:r>
            <a:r>
              <a:rPr lang="en-GB" sz="1900" b="1" spc="-1" dirty="0" err="1">
                <a:solidFill>
                  <a:srgbClr val="C00000"/>
                </a:solidFill>
              </a:rPr>
              <a:t>c</a:t>
            </a:r>
            <a:r>
              <a:rPr lang="en-GB" sz="1900" b="1" spc="-1" baseline="-25000" dirty="0" err="1">
                <a:solidFill>
                  <a:srgbClr val="C00000"/>
                </a:solidFill>
              </a:rPr>
              <a:t>‘theo</a:t>
            </a:r>
            <a:r>
              <a:rPr lang="en-GB" sz="1900" b="1" spc="-1" baseline="-25000" dirty="0">
                <a:solidFill>
                  <a:srgbClr val="C00000"/>
                </a:solidFill>
              </a:rPr>
              <a:t>’ </a:t>
            </a:r>
            <a:r>
              <a:rPr lang="en-GB" sz="1900" b="1" i="1" spc="-1" dirty="0">
                <a:solidFill>
                  <a:srgbClr val="C00000"/>
                </a:solidFill>
              </a:rPr>
              <a:t>vs. </a:t>
            </a:r>
            <a:r>
              <a:rPr lang="en-GB" sz="1900" b="1" spc="-1" dirty="0">
                <a:solidFill>
                  <a:srgbClr val="C00000"/>
                </a:solidFill>
              </a:rPr>
              <a:t>molar conc.  </a:t>
            </a:r>
            <a:r>
              <a:rPr lang="en-GB" sz="1900" b="1" spc="-1" dirty="0" err="1">
                <a:latin typeface="+mj-lt"/>
              </a:rPr>
              <a:t>polyfit</a:t>
            </a:r>
            <a:r>
              <a:rPr lang="en-GB" sz="1900" b="1" spc="-1" dirty="0">
                <a:latin typeface="+mj-lt"/>
              </a:rPr>
              <a:t> </a:t>
            </a:r>
            <a:r>
              <a:rPr lang="en-GB" sz="1900" b="1" strike="noStrike" spc="-1" dirty="0" err="1">
                <a:latin typeface="+mj-lt"/>
              </a:rPr>
              <a:t>coeffs</a:t>
            </a:r>
            <a:r>
              <a:rPr lang="en-GB" sz="1900" b="1" strike="noStrike" spc="-1" dirty="0">
                <a:latin typeface="+mj-lt"/>
              </a:rPr>
              <a:t> </a:t>
            </a:r>
            <a:r>
              <a:rPr lang="en-GB" sz="1900" b="1" spc="-1" dirty="0"/>
              <a:t>covering expected temperature</a:t>
            </a:r>
            <a:r>
              <a:rPr lang="en-GB" sz="1900" b="1" spc="-1" dirty="0">
                <a:solidFill>
                  <a:srgbClr val="C00000"/>
                </a:solidFill>
              </a:rPr>
              <a:t> </a:t>
            </a:r>
            <a:r>
              <a:rPr lang="en-GB" sz="1900" b="1" spc="-1" dirty="0"/>
              <a:t>&amp;</a:t>
            </a:r>
            <a:r>
              <a:rPr lang="en-GB" sz="1900" b="1" spc="-1" dirty="0">
                <a:solidFill>
                  <a:srgbClr val="C00000"/>
                </a:solidFill>
              </a:rPr>
              <a:t> pressure </a:t>
            </a:r>
            <a:r>
              <a:rPr lang="en-GB" sz="1900" b="1" spc="-1" dirty="0"/>
              <a:t>range</a:t>
            </a:r>
            <a:r>
              <a:rPr lang="en-GB" sz="1900" b="1" strike="noStrike" spc="-1" dirty="0">
                <a:latin typeface="+mj-lt"/>
              </a:rPr>
              <a:t> in “cans” at </a:t>
            </a:r>
            <a:r>
              <a:rPr lang="en-GB" sz="1900" b="1" spc="-1" dirty="0">
                <a:solidFill>
                  <a:srgbClr val="C00000"/>
                </a:solidFill>
                <a:latin typeface="+mj-lt"/>
              </a:rPr>
              <a:t>P</a:t>
            </a:r>
            <a:r>
              <a:rPr lang="en-GB" sz="1900" b="1" strike="noStrike" spc="-1" dirty="0">
                <a:solidFill>
                  <a:schemeClr val="accent6">
                    <a:lumMod val="50000"/>
                  </a:schemeClr>
                </a:solidFill>
                <a:latin typeface="+mj-lt"/>
              </a:rPr>
              <a:t>,T </a:t>
            </a:r>
            <a:r>
              <a:rPr lang="en-GB" sz="1900" b="1" strike="noStrike" spc="-1" dirty="0">
                <a:latin typeface="+mj-lt"/>
              </a:rPr>
              <a:t>grid intersections </a:t>
            </a:r>
          </a:p>
        </p:txBody>
      </p:sp>
      <p:graphicFrame>
        <p:nvGraphicFramePr>
          <p:cNvPr id="15" name="Tableau 14"/>
          <p:cNvGraphicFramePr>
            <a:graphicFrameLocks noGrp="1"/>
          </p:cNvGraphicFramePr>
          <p:nvPr>
            <p:extLst/>
          </p:nvPr>
        </p:nvGraphicFramePr>
        <p:xfrm>
          <a:off x="1785597" y="2858856"/>
          <a:ext cx="6095997" cy="2595880"/>
        </p:xfrm>
        <a:graphic>
          <a:graphicData uri="http://schemas.openxmlformats.org/drawingml/2006/table">
            <a:tbl>
              <a:tblPr>
                <a:tableStyleId>{5C22544A-7EE6-4342-B048-85BDC9FD1C3A}</a:tableStyleId>
              </a:tblPr>
              <a:tblGrid>
                <a:gridCol w="677333">
                  <a:extLst>
                    <a:ext uri="{9D8B030D-6E8A-4147-A177-3AD203B41FA5}">
                      <a16:colId xmlns:a16="http://schemas.microsoft.com/office/drawing/2014/main" val="625358597"/>
                    </a:ext>
                  </a:extLst>
                </a:gridCol>
                <a:gridCol w="677333">
                  <a:extLst>
                    <a:ext uri="{9D8B030D-6E8A-4147-A177-3AD203B41FA5}">
                      <a16:colId xmlns:a16="http://schemas.microsoft.com/office/drawing/2014/main" val="797269029"/>
                    </a:ext>
                  </a:extLst>
                </a:gridCol>
                <a:gridCol w="677333">
                  <a:extLst>
                    <a:ext uri="{9D8B030D-6E8A-4147-A177-3AD203B41FA5}">
                      <a16:colId xmlns:a16="http://schemas.microsoft.com/office/drawing/2014/main" val="230918380"/>
                    </a:ext>
                  </a:extLst>
                </a:gridCol>
                <a:gridCol w="677333">
                  <a:extLst>
                    <a:ext uri="{9D8B030D-6E8A-4147-A177-3AD203B41FA5}">
                      <a16:colId xmlns:a16="http://schemas.microsoft.com/office/drawing/2014/main" val="896246041"/>
                    </a:ext>
                  </a:extLst>
                </a:gridCol>
                <a:gridCol w="677333">
                  <a:extLst>
                    <a:ext uri="{9D8B030D-6E8A-4147-A177-3AD203B41FA5}">
                      <a16:colId xmlns:a16="http://schemas.microsoft.com/office/drawing/2014/main" val="2533776537"/>
                    </a:ext>
                  </a:extLst>
                </a:gridCol>
                <a:gridCol w="677333">
                  <a:extLst>
                    <a:ext uri="{9D8B030D-6E8A-4147-A177-3AD203B41FA5}">
                      <a16:colId xmlns:a16="http://schemas.microsoft.com/office/drawing/2014/main" val="2624472620"/>
                    </a:ext>
                  </a:extLst>
                </a:gridCol>
                <a:gridCol w="677333">
                  <a:extLst>
                    <a:ext uri="{9D8B030D-6E8A-4147-A177-3AD203B41FA5}">
                      <a16:colId xmlns:a16="http://schemas.microsoft.com/office/drawing/2014/main" val="2050806144"/>
                    </a:ext>
                  </a:extLst>
                </a:gridCol>
                <a:gridCol w="677333">
                  <a:extLst>
                    <a:ext uri="{9D8B030D-6E8A-4147-A177-3AD203B41FA5}">
                      <a16:colId xmlns:a16="http://schemas.microsoft.com/office/drawing/2014/main" val="3906073581"/>
                    </a:ext>
                  </a:extLst>
                </a:gridCol>
                <a:gridCol w="677333">
                  <a:extLst>
                    <a:ext uri="{9D8B030D-6E8A-4147-A177-3AD203B41FA5}">
                      <a16:colId xmlns:a16="http://schemas.microsoft.com/office/drawing/2014/main" val="2093974679"/>
                    </a:ext>
                  </a:extLst>
                </a:gridCol>
              </a:tblGrid>
              <a:tr h="370840">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60028671"/>
                  </a:ext>
                </a:extLst>
              </a:tr>
              <a:tr h="370840">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566676591"/>
                  </a:ext>
                </a:extLst>
              </a:tr>
              <a:tr h="370840">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26284222"/>
                  </a:ext>
                </a:extLst>
              </a:tr>
              <a:tr h="370840">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529037634"/>
                  </a:ext>
                </a:extLst>
              </a:tr>
              <a:tr h="370840">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92959484"/>
                  </a:ext>
                </a:extLst>
              </a:tr>
              <a:tr h="370840">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21836871"/>
                  </a:ext>
                </a:extLst>
              </a:tr>
              <a:tr h="370840">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endParaRPr lang="en-GB"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09030808"/>
                  </a:ext>
                </a:extLst>
              </a:tr>
            </a:tbl>
          </a:graphicData>
        </a:graphic>
      </p:graphicFrame>
      <p:grpSp>
        <p:nvGrpSpPr>
          <p:cNvPr id="227" name="Groupe 226"/>
          <p:cNvGrpSpPr/>
          <p:nvPr/>
        </p:nvGrpSpPr>
        <p:grpSpPr>
          <a:xfrm>
            <a:off x="5747994" y="2769956"/>
            <a:ext cx="1536700" cy="2760555"/>
            <a:chOff x="5544794" y="2197100"/>
            <a:chExt cx="1536700" cy="2760555"/>
          </a:xfrm>
        </p:grpSpPr>
        <p:grpSp>
          <p:nvGrpSpPr>
            <p:cNvPr id="27" name="Groupe 26"/>
            <p:cNvGrpSpPr/>
            <p:nvPr/>
          </p:nvGrpSpPr>
          <p:grpSpPr>
            <a:xfrm>
              <a:off x="5544794" y="2197100"/>
              <a:ext cx="1536700" cy="533400"/>
              <a:chOff x="1493497" y="2159000"/>
              <a:chExt cx="1536700" cy="533400"/>
            </a:xfrm>
          </p:grpSpPr>
          <p:grpSp>
            <p:nvGrpSpPr>
              <p:cNvPr id="20" name="Groupe 19"/>
              <p:cNvGrpSpPr/>
              <p:nvPr/>
            </p:nvGrpSpPr>
            <p:grpSpPr>
              <a:xfrm>
                <a:off x="1493497" y="2159000"/>
                <a:ext cx="177800" cy="533400"/>
                <a:chOff x="1493497" y="2159000"/>
                <a:chExt cx="177800" cy="533400"/>
              </a:xfrm>
            </p:grpSpPr>
            <p:sp>
              <p:nvSpPr>
                <p:cNvPr id="16" name="Ellipse 15"/>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 name="Ellipse 16"/>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1" name="Groupe 20"/>
              <p:cNvGrpSpPr/>
              <p:nvPr/>
            </p:nvGrpSpPr>
            <p:grpSpPr>
              <a:xfrm>
                <a:off x="2179297" y="2159000"/>
                <a:ext cx="177800" cy="533400"/>
                <a:chOff x="1493497" y="2159000"/>
                <a:chExt cx="177800" cy="533400"/>
              </a:xfrm>
            </p:grpSpPr>
            <p:sp>
              <p:nvSpPr>
                <p:cNvPr id="22" name="Ellipse 21"/>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Ellipse 22"/>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4" name="Groupe 23"/>
              <p:cNvGrpSpPr/>
              <p:nvPr/>
            </p:nvGrpSpPr>
            <p:grpSpPr>
              <a:xfrm>
                <a:off x="2852397" y="2159000"/>
                <a:ext cx="177800" cy="533400"/>
                <a:chOff x="1493497" y="2159000"/>
                <a:chExt cx="177800" cy="533400"/>
              </a:xfrm>
            </p:grpSpPr>
            <p:sp>
              <p:nvSpPr>
                <p:cNvPr id="25" name="Ellipse 24"/>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6" name="Ellipse 25"/>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28" name="Groupe 27"/>
            <p:cNvGrpSpPr/>
            <p:nvPr/>
          </p:nvGrpSpPr>
          <p:grpSpPr>
            <a:xfrm>
              <a:off x="5544794" y="2939629"/>
              <a:ext cx="1536700" cy="533400"/>
              <a:chOff x="1493497" y="2159000"/>
              <a:chExt cx="1536700" cy="533400"/>
            </a:xfrm>
          </p:grpSpPr>
          <p:grpSp>
            <p:nvGrpSpPr>
              <p:cNvPr id="29" name="Groupe 28"/>
              <p:cNvGrpSpPr/>
              <p:nvPr/>
            </p:nvGrpSpPr>
            <p:grpSpPr>
              <a:xfrm>
                <a:off x="1493497" y="2159000"/>
                <a:ext cx="177800" cy="533400"/>
                <a:chOff x="1493497" y="2159000"/>
                <a:chExt cx="177800" cy="533400"/>
              </a:xfrm>
            </p:grpSpPr>
            <p:sp>
              <p:nvSpPr>
                <p:cNvPr id="36" name="Ellipse 35"/>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7" name="Ellipse 36"/>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0" name="Groupe 29"/>
              <p:cNvGrpSpPr/>
              <p:nvPr/>
            </p:nvGrpSpPr>
            <p:grpSpPr>
              <a:xfrm>
                <a:off x="2179297" y="2159000"/>
                <a:ext cx="177800" cy="533400"/>
                <a:chOff x="1493497" y="2159000"/>
                <a:chExt cx="177800" cy="533400"/>
              </a:xfrm>
            </p:grpSpPr>
            <p:sp>
              <p:nvSpPr>
                <p:cNvPr id="34" name="Ellipse 33"/>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5" name="Ellipse 34"/>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31" name="Groupe 30"/>
              <p:cNvGrpSpPr/>
              <p:nvPr/>
            </p:nvGrpSpPr>
            <p:grpSpPr>
              <a:xfrm>
                <a:off x="2852397" y="2159000"/>
                <a:ext cx="177800" cy="533400"/>
                <a:chOff x="1493497" y="2159000"/>
                <a:chExt cx="177800" cy="533400"/>
              </a:xfrm>
            </p:grpSpPr>
            <p:sp>
              <p:nvSpPr>
                <p:cNvPr id="32" name="Ellipse 31"/>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3" name="Ellipse 32"/>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38" name="Groupe 37"/>
            <p:cNvGrpSpPr/>
            <p:nvPr/>
          </p:nvGrpSpPr>
          <p:grpSpPr>
            <a:xfrm>
              <a:off x="5544794" y="3688929"/>
              <a:ext cx="1536700" cy="533400"/>
              <a:chOff x="1493497" y="2159000"/>
              <a:chExt cx="1536700" cy="533400"/>
            </a:xfrm>
          </p:grpSpPr>
          <p:grpSp>
            <p:nvGrpSpPr>
              <p:cNvPr id="39" name="Groupe 38"/>
              <p:cNvGrpSpPr/>
              <p:nvPr/>
            </p:nvGrpSpPr>
            <p:grpSpPr>
              <a:xfrm>
                <a:off x="1493497" y="2159000"/>
                <a:ext cx="177800" cy="533400"/>
                <a:chOff x="1493497" y="2159000"/>
                <a:chExt cx="177800" cy="533400"/>
              </a:xfrm>
            </p:grpSpPr>
            <p:sp>
              <p:nvSpPr>
                <p:cNvPr id="46" name="Ellipse 45"/>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7" name="Ellipse 46"/>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0" name="Groupe 39"/>
              <p:cNvGrpSpPr/>
              <p:nvPr/>
            </p:nvGrpSpPr>
            <p:grpSpPr>
              <a:xfrm>
                <a:off x="2179297" y="2159000"/>
                <a:ext cx="177800" cy="533400"/>
                <a:chOff x="1493497" y="2159000"/>
                <a:chExt cx="177800" cy="533400"/>
              </a:xfrm>
            </p:grpSpPr>
            <p:sp>
              <p:nvSpPr>
                <p:cNvPr id="44" name="Ellipse 43"/>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5" name="Ellipse 44"/>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41" name="Groupe 40"/>
              <p:cNvGrpSpPr/>
              <p:nvPr/>
            </p:nvGrpSpPr>
            <p:grpSpPr>
              <a:xfrm>
                <a:off x="2852397" y="2159000"/>
                <a:ext cx="177800" cy="533400"/>
                <a:chOff x="1493497" y="2159000"/>
                <a:chExt cx="177800" cy="533400"/>
              </a:xfrm>
            </p:grpSpPr>
            <p:sp>
              <p:nvSpPr>
                <p:cNvPr id="42" name="Ellipse 41"/>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3" name="Ellipse 42"/>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48" name="Groupe 47"/>
            <p:cNvGrpSpPr/>
            <p:nvPr/>
          </p:nvGrpSpPr>
          <p:grpSpPr>
            <a:xfrm>
              <a:off x="5544794" y="4424255"/>
              <a:ext cx="1536700" cy="533400"/>
              <a:chOff x="1493497" y="2159000"/>
              <a:chExt cx="1536700" cy="533400"/>
            </a:xfrm>
          </p:grpSpPr>
          <p:grpSp>
            <p:nvGrpSpPr>
              <p:cNvPr id="49" name="Groupe 48"/>
              <p:cNvGrpSpPr/>
              <p:nvPr/>
            </p:nvGrpSpPr>
            <p:grpSpPr>
              <a:xfrm>
                <a:off x="1493497" y="2159000"/>
                <a:ext cx="177800" cy="533400"/>
                <a:chOff x="1493497" y="2159000"/>
                <a:chExt cx="177800" cy="533400"/>
              </a:xfrm>
            </p:grpSpPr>
            <p:sp>
              <p:nvSpPr>
                <p:cNvPr id="56" name="Ellipse 55"/>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7" name="Ellipse 56"/>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50" name="Groupe 49"/>
              <p:cNvGrpSpPr/>
              <p:nvPr/>
            </p:nvGrpSpPr>
            <p:grpSpPr>
              <a:xfrm>
                <a:off x="2179297" y="2159000"/>
                <a:ext cx="177800" cy="533400"/>
                <a:chOff x="1493497" y="2159000"/>
                <a:chExt cx="177800" cy="533400"/>
              </a:xfrm>
            </p:grpSpPr>
            <p:sp>
              <p:nvSpPr>
                <p:cNvPr id="54" name="Ellipse 53"/>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5" name="Ellipse 54"/>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51" name="Groupe 50"/>
              <p:cNvGrpSpPr/>
              <p:nvPr/>
            </p:nvGrpSpPr>
            <p:grpSpPr>
              <a:xfrm>
                <a:off x="2852397" y="2159000"/>
                <a:ext cx="177800" cy="533400"/>
                <a:chOff x="1493497" y="2159000"/>
                <a:chExt cx="177800" cy="533400"/>
              </a:xfrm>
            </p:grpSpPr>
            <p:sp>
              <p:nvSpPr>
                <p:cNvPr id="52" name="Ellipse 51"/>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53" name="Ellipse 52"/>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grpSp>
        <p:nvGrpSpPr>
          <p:cNvPr id="226" name="Groupe 225"/>
          <p:cNvGrpSpPr/>
          <p:nvPr/>
        </p:nvGrpSpPr>
        <p:grpSpPr>
          <a:xfrm>
            <a:off x="3728697" y="2769956"/>
            <a:ext cx="1536700" cy="2760555"/>
            <a:chOff x="3525497" y="2159000"/>
            <a:chExt cx="1536700" cy="2760555"/>
          </a:xfrm>
        </p:grpSpPr>
        <p:grpSp>
          <p:nvGrpSpPr>
            <p:cNvPr id="60" name="Groupe 59"/>
            <p:cNvGrpSpPr/>
            <p:nvPr/>
          </p:nvGrpSpPr>
          <p:grpSpPr>
            <a:xfrm>
              <a:off x="3525497" y="2159000"/>
              <a:ext cx="1536700" cy="533400"/>
              <a:chOff x="1493497" y="2159000"/>
              <a:chExt cx="1536700" cy="533400"/>
            </a:xfrm>
          </p:grpSpPr>
          <p:grpSp>
            <p:nvGrpSpPr>
              <p:cNvPr id="91" name="Groupe 90"/>
              <p:cNvGrpSpPr/>
              <p:nvPr/>
            </p:nvGrpSpPr>
            <p:grpSpPr>
              <a:xfrm>
                <a:off x="1493497" y="2159000"/>
                <a:ext cx="177800" cy="533400"/>
                <a:chOff x="1493497" y="2159000"/>
                <a:chExt cx="177800" cy="533400"/>
              </a:xfrm>
            </p:grpSpPr>
            <p:sp>
              <p:nvSpPr>
                <p:cNvPr id="98" name="Ellipse 97"/>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9" name="Ellipse 98"/>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92" name="Groupe 91"/>
              <p:cNvGrpSpPr/>
              <p:nvPr/>
            </p:nvGrpSpPr>
            <p:grpSpPr>
              <a:xfrm>
                <a:off x="2179297" y="2159000"/>
                <a:ext cx="177800" cy="533400"/>
                <a:chOff x="1493497" y="2159000"/>
                <a:chExt cx="177800" cy="533400"/>
              </a:xfrm>
            </p:grpSpPr>
            <p:sp>
              <p:nvSpPr>
                <p:cNvPr id="96" name="Ellipse 95"/>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7" name="Ellipse 96"/>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93" name="Groupe 92"/>
              <p:cNvGrpSpPr/>
              <p:nvPr/>
            </p:nvGrpSpPr>
            <p:grpSpPr>
              <a:xfrm>
                <a:off x="2852397" y="2159000"/>
                <a:ext cx="177800" cy="533400"/>
                <a:chOff x="1493497" y="2159000"/>
                <a:chExt cx="177800" cy="533400"/>
              </a:xfrm>
            </p:grpSpPr>
            <p:sp>
              <p:nvSpPr>
                <p:cNvPr id="94" name="Ellipse 93"/>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5" name="Ellipse 94"/>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61" name="Groupe 60"/>
            <p:cNvGrpSpPr/>
            <p:nvPr/>
          </p:nvGrpSpPr>
          <p:grpSpPr>
            <a:xfrm>
              <a:off x="3525497" y="2901529"/>
              <a:ext cx="1536700" cy="533400"/>
              <a:chOff x="1493497" y="2159000"/>
              <a:chExt cx="1536700" cy="533400"/>
            </a:xfrm>
          </p:grpSpPr>
          <p:grpSp>
            <p:nvGrpSpPr>
              <p:cNvPr id="82" name="Groupe 81"/>
              <p:cNvGrpSpPr/>
              <p:nvPr/>
            </p:nvGrpSpPr>
            <p:grpSpPr>
              <a:xfrm>
                <a:off x="1493497" y="2159000"/>
                <a:ext cx="177800" cy="533400"/>
                <a:chOff x="1493497" y="2159000"/>
                <a:chExt cx="177800" cy="533400"/>
              </a:xfrm>
            </p:grpSpPr>
            <p:sp>
              <p:nvSpPr>
                <p:cNvPr id="89" name="Ellipse 88"/>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90" name="Ellipse 89"/>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83" name="Groupe 82"/>
              <p:cNvGrpSpPr/>
              <p:nvPr/>
            </p:nvGrpSpPr>
            <p:grpSpPr>
              <a:xfrm>
                <a:off x="2179297" y="2159000"/>
                <a:ext cx="177800" cy="533400"/>
                <a:chOff x="1493497" y="2159000"/>
                <a:chExt cx="177800" cy="533400"/>
              </a:xfrm>
            </p:grpSpPr>
            <p:sp>
              <p:nvSpPr>
                <p:cNvPr id="87" name="Ellipse 86"/>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8" name="Ellipse 87"/>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84" name="Groupe 83"/>
              <p:cNvGrpSpPr/>
              <p:nvPr/>
            </p:nvGrpSpPr>
            <p:grpSpPr>
              <a:xfrm>
                <a:off x="2852397" y="2159000"/>
                <a:ext cx="177800" cy="533400"/>
                <a:chOff x="1493497" y="2159000"/>
                <a:chExt cx="177800" cy="533400"/>
              </a:xfrm>
            </p:grpSpPr>
            <p:sp>
              <p:nvSpPr>
                <p:cNvPr id="85" name="Ellipse 84"/>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6" name="Ellipse 85"/>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62" name="Groupe 61"/>
            <p:cNvGrpSpPr/>
            <p:nvPr/>
          </p:nvGrpSpPr>
          <p:grpSpPr>
            <a:xfrm>
              <a:off x="3525497" y="3650829"/>
              <a:ext cx="1536700" cy="533400"/>
              <a:chOff x="1493497" y="2159000"/>
              <a:chExt cx="1536700" cy="533400"/>
            </a:xfrm>
          </p:grpSpPr>
          <p:grpSp>
            <p:nvGrpSpPr>
              <p:cNvPr id="73" name="Groupe 72"/>
              <p:cNvGrpSpPr/>
              <p:nvPr/>
            </p:nvGrpSpPr>
            <p:grpSpPr>
              <a:xfrm>
                <a:off x="1493497" y="2159000"/>
                <a:ext cx="177800" cy="533400"/>
                <a:chOff x="1493497" y="2159000"/>
                <a:chExt cx="177800" cy="533400"/>
              </a:xfrm>
            </p:grpSpPr>
            <p:sp>
              <p:nvSpPr>
                <p:cNvPr id="80" name="Ellipse 79"/>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81" name="Ellipse 80"/>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74" name="Groupe 73"/>
              <p:cNvGrpSpPr/>
              <p:nvPr/>
            </p:nvGrpSpPr>
            <p:grpSpPr>
              <a:xfrm>
                <a:off x="2179297" y="2159000"/>
                <a:ext cx="177800" cy="533400"/>
                <a:chOff x="1493497" y="2159000"/>
                <a:chExt cx="177800" cy="533400"/>
              </a:xfrm>
            </p:grpSpPr>
            <p:sp>
              <p:nvSpPr>
                <p:cNvPr id="78" name="Ellipse 77"/>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9" name="Ellipse 78"/>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75" name="Groupe 74"/>
              <p:cNvGrpSpPr/>
              <p:nvPr/>
            </p:nvGrpSpPr>
            <p:grpSpPr>
              <a:xfrm>
                <a:off x="2852397" y="2159000"/>
                <a:ext cx="177800" cy="533400"/>
                <a:chOff x="1493497" y="2159000"/>
                <a:chExt cx="177800" cy="533400"/>
              </a:xfrm>
            </p:grpSpPr>
            <p:sp>
              <p:nvSpPr>
                <p:cNvPr id="76" name="Ellipse 75"/>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7" name="Ellipse 76"/>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63" name="Groupe 62"/>
            <p:cNvGrpSpPr/>
            <p:nvPr/>
          </p:nvGrpSpPr>
          <p:grpSpPr>
            <a:xfrm>
              <a:off x="3525497" y="4386155"/>
              <a:ext cx="1536700" cy="533400"/>
              <a:chOff x="1493497" y="2159000"/>
              <a:chExt cx="1536700" cy="533400"/>
            </a:xfrm>
          </p:grpSpPr>
          <p:grpSp>
            <p:nvGrpSpPr>
              <p:cNvPr id="64" name="Groupe 63"/>
              <p:cNvGrpSpPr/>
              <p:nvPr/>
            </p:nvGrpSpPr>
            <p:grpSpPr>
              <a:xfrm>
                <a:off x="1493497" y="2159000"/>
                <a:ext cx="177800" cy="533400"/>
                <a:chOff x="1493497" y="2159000"/>
                <a:chExt cx="177800" cy="533400"/>
              </a:xfrm>
            </p:grpSpPr>
            <p:sp>
              <p:nvSpPr>
                <p:cNvPr id="71" name="Ellipse 70"/>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2" name="Ellipse 71"/>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65" name="Groupe 64"/>
              <p:cNvGrpSpPr/>
              <p:nvPr/>
            </p:nvGrpSpPr>
            <p:grpSpPr>
              <a:xfrm>
                <a:off x="2179297" y="2159000"/>
                <a:ext cx="177800" cy="533400"/>
                <a:chOff x="1493497" y="2159000"/>
                <a:chExt cx="177800" cy="533400"/>
              </a:xfrm>
            </p:grpSpPr>
            <p:sp>
              <p:nvSpPr>
                <p:cNvPr id="69" name="Ellipse 68"/>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70" name="Ellipse 69"/>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66" name="Groupe 65"/>
              <p:cNvGrpSpPr/>
              <p:nvPr/>
            </p:nvGrpSpPr>
            <p:grpSpPr>
              <a:xfrm>
                <a:off x="2852397" y="2159000"/>
                <a:ext cx="177800" cy="533400"/>
                <a:chOff x="1493497" y="2159000"/>
                <a:chExt cx="177800" cy="533400"/>
              </a:xfrm>
            </p:grpSpPr>
            <p:sp>
              <p:nvSpPr>
                <p:cNvPr id="67" name="Ellipse 66"/>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68" name="Ellipse 67"/>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grpSp>
        <p:nvGrpSpPr>
          <p:cNvPr id="225" name="Groupe 224"/>
          <p:cNvGrpSpPr/>
          <p:nvPr/>
        </p:nvGrpSpPr>
        <p:grpSpPr>
          <a:xfrm>
            <a:off x="1696697" y="2757256"/>
            <a:ext cx="1536700" cy="2760555"/>
            <a:chOff x="1493497" y="2146300"/>
            <a:chExt cx="1536700" cy="2760555"/>
          </a:xfrm>
        </p:grpSpPr>
        <p:grpSp>
          <p:nvGrpSpPr>
            <p:cNvPr id="101" name="Groupe 100"/>
            <p:cNvGrpSpPr/>
            <p:nvPr/>
          </p:nvGrpSpPr>
          <p:grpSpPr>
            <a:xfrm>
              <a:off x="1493497" y="2146300"/>
              <a:ext cx="1536700" cy="533400"/>
              <a:chOff x="1493497" y="2159000"/>
              <a:chExt cx="1536700" cy="533400"/>
            </a:xfrm>
          </p:grpSpPr>
          <p:grpSp>
            <p:nvGrpSpPr>
              <p:cNvPr id="132" name="Groupe 131"/>
              <p:cNvGrpSpPr/>
              <p:nvPr/>
            </p:nvGrpSpPr>
            <p:grpSpPr>
              <a:xfrm>
                <a:off x="1493497" y="2159000"/>
                <a:ext cx="177800" cy="533400"/>
                <a:chOff x="1493497" y="2159000"/>
                <a:chExt cx="177800" cy="533400"/>
              </a:xfrm>
            </p:grpSpPr>
            <p:sp>
              <p:nvSpPr>
                <p:cNvPr id="139" name="Ellipse 138"/>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40" name="Ellipse 139"/>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33" name="Groupe 132"/>
              <p:cNvGrpSpPr/>
              <p:nvPr/>
            </p:nvGrpSpPr>
            <p:grpSpPr>
              <a:xfrm>
                <a:off x="2179297" y="2159000"/>
                <a:ext cx="177800" cy="533400"/>
                <a:chOff x="1493497" y="2159000"/>
                <a:chExt cx="177800" cy="533400"/>
              </a:xfrm>
            </p:grpSpPr>
            <p:sp>
              <p:nvSpPr>
                <p:cNvPr id="137" name="Ellipse 136"/>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8" name="Ellipse 137"/>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34" name="Groupe 133"/>
              <p:cNvGrpSpPr/>
              <p:nvPr/>
            </p:nvGrpSpPr>
            <p:grpSpPr>
              <a:xfrm>
                <a:off x="2852397" y="2159000"/>
                <a:ext cx="177800" cy="533400"/>
                <a:chOff x="1493497" y="2159000"/>
                <a:chExt cx="177800" cy="533400"/>
              </a:xfrm>
            </p:grpSpPr>
            <p:sp>
              <p:nvSpPr>
                <p:cNvPr id="135" name="Ellipse 134"/>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6" name="Ellipse 135"/>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102" name="Groupe 101"/>
            <p:cNvGrpSpPr/>
            <p:nvPr/>
          </p:nvGrpSpPr>
          <p:grpSpPr>
            <a:xfrm>
              <a:off x="1493497" y="2888829"/>
              <a:ext cx="1536700" cy="533400"/>
              <a:chOff x="1493497" y="2159000"/>
              <a:chExt cx="1536700" cy="533400"/>
            </a:xfrm>
          </p:grpSpPr>
          <p:grpSp>
            <p:nvGrpSpPr>
              <p:cNvPr id="123" name="Groupe 122"/>
              <p:cNvGrpSpPr/>
              <p:nvPr/>
            </p:nvGrpSpPr>
            <p:grpSpPr>
              <a:xfrm>
                <a:off x="1493497" y="2159000"/>
                <a:ext cx="177800" cy="533400"/>
                <a:chOff x="1493497" y="2159000"/>
                <a:chExt cx="177800" cy="533400"/>
              </a:xfrm>
            </p:grpSpPr>
            <p:sp>
              <p:nvSpPr>
                <p:cNvPr id="130" name="Ellipse 129"/>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31" name="Ellipse 130"/>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24" name="Groupe 123"/>
              <p:cNvGrpSpPr/>
              <p:nvPr/>
            </p:nvGrpSpPr>
            <p:grpSpPr>
              <a:xfrm>
                <a:off x="2179297" y="2159000"/>
                <a:ext cx="177800" cy="533400"/>
                <a:chOff x="1493497" y="2159000"/>
                <a:chExt cx="177800" cy="533400"/>
              </a:xfrm>
            </p:grpSpPr>
            <p:sp>
              <p:nvSpPr>
                <p:cNvPr id="128" name="Ellipse 127"/>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9" name="Ellipse 128"/>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25" name="Groupe 124"/>
              <p:cNvGrpSpPr/>
              <p:nvPr/>
            </p:nvGrpSpPr>
            <p:grpSpPr>
              <a:xfrm>
                <a:off x="2852397" y="2159000"/>
                <a:ext cx="177800" cy="533400"/>
                <a:chOff x="1493497" y="2159000"/>
                <a:chExt cx="177800" cy="533400"/>
              </a:xfrm>
            </p:grpSpPr>
            <p:sp>
              <p:nvSpPr>
                <p:cNvPr id="126" name="Ellipse 125"/>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7" name="Ellipse 126"/>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103" name="Groupe 102"/>
            <p:cNvGrpSpPr/>
            <p:nvPr/>
          </p:nvGrpSpPr>
          <p:grpSpPr>
            <a:xfrm>
              <a:off x="1493497" y="3638129"/>
              <a:ext cx="1536700" cy="533400"/>
              <a:chOff x="1493497" y="2159000"/>
              <a:chExt cx="1536700" cy="533400"/>
            </a:xfrm>
          </p:grpSpPr>
          <p:grpSp>
            <p:nvGrpSpPr>
              <p:cNvPr id="114" name="Groupe 113"/>
              <p:cNvGrpSpPr/>
              <p:nvPr/>
            </p:nvGrpSpPr>
            <p:grpSpPr>
              <a:xfrm>
                <a:off x="1493497" y="2159000"/>
                <a:ext cx="177800" cy="533400"/>
                <a:chOff x="1493497" y="2159000"/>
                <a:chExt cx="177800" cy="533400"/>
              </a:xfrm>
            </p:grpSpPr>
            <p:sp>
              <p:nvSpPr>
                <p:cNvPr id="121" name="Ellipse 120"/>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2" name="Ellipse 121"/>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15" name="Groupe 114"/>
              <p:cNvGrpSpPr/>
              <p:nvPr/>
            </p:nvGrpSpPr>
            <p:grpSpPr>
              <a:xfrm>
                <a:off x="2179297" y="2159000"/>
                <a:ext cx="177800" cy="533400"/>
                <a:chOff x="1493497" y="2159000"/>
                <a:chExt cx="177800" cy="533400"/>
              </a:xfrm>
            </p:grpSpPr>
            <p:sp>
              <p:nvSpPr>
                <p:cNvPr id="119" name="Ellipse 118"/>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20" name="Ellipse 119"/>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16" name="Groupe 115"/>
              <p:cNvGrpSpPr/>
              <p:nvPr/>
            </p:nvGrpSpPr>
            <p:grpSpPr>
              <a:xfrm>
                <a:off x="2852397" y="2159000"/>
                <a:ext cx="177800" cy="533400"/>
                <a:chOff x="1493497" y="2159000"/>
                <a:chExt cx="177800" cy="533400"/>
              </a:xfrm>
            </p:grpSpPr>
            <p:sp>
              <p:nvSpPr>
                <p:cNvPr id="117" name="Ellipse 116"/>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8" name="Ellipse 117"/>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104" name="Groupe 103"/>
            <p:cNvGrpSpPr/>
            <p:nvPr/>
          </p:nvGrpSpPr>
          <p:grpSpPr>
            <a:xfrm>
              <a:off x="1493497" y="4373455"/>
              <a:ext cx="1536700" cy="533400"/>
              <a:chOff x="1493497" y="2159000"/>
              <a:chExt cx="1536700" cy="533400"/>
            </a:xfrm>
          </p:grpSpPr>
          <p:grpSp>
            <p:nvGrpSpPr>
              <p:cNvPr id="105" name="Groupe 104"/>
              <p:cNvGrpSpPr/>
              <p:nvPr/>
            </p:nvGrpSpPr>
            <p:grpSpPr>
              <a:xfrm>
                <a:off x="1493497" y="2159000"/>
                <a:ext cx="177800" cy="533400"/>
                <a:chOff x="1493497" y="2159000"/>
                <a:chExt cx="177800" cy="533400"/>
              </a:xfrm>
            </p:grpSpPr>
            <p:sp>
              <p:nvSpPr>
                <p:cNvPr id="112" name="Ellipse 111"/>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3" name="Ellipse 112"/>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06" name="Groupe 105"/>
              <p:cNvGrpSpPr/>
              <p:nvPr/>
            </p:nvGrpSpPr>
            <p:grpSpPr>
              <a:xfrm>
                <a:off x="2179297" y="2159000"/>
                <a:ext cx="177800" cy="533400"/>
                <a:chOff x="1493497" y="2159000"/>
                <a:chExt cx="177800" cy="533400"/>
              </a:xfrm>
            </p:grpSpPr>
            <p:sp>
              <p:nvSpPr>
                <p:cNvPr id="110" name="Ellipse 109"/>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11" name="Ellipse 110"/>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07" name="Groupe 106"/>
              <p:cNvGrpSpPr/>
              <p:nvPr/>
            </p:nvGrpSpPr>
            <p:grpSpPr>
              <a:xfrm>
                <a:off x="2852397" y="2159000"/>
                <a:ext cx="177800" cy="533400"/>
                <a:chOff x="1493497" y="2159000"/>
                <a:chExt cx="177800" cy="533400"/>
              </a:xfrm>
            </p:grpSpPr>
            <p:sp>
              <p:nvSpPr>
                <p:cNvPr id="108" name="Ellipse 107"/>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09" name="Ellipse 108"/>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grpSp>
        <p:nvGrpSpPr>
          <p:cNvPr id="224" name="Groupe 223"/>
          <p:cNvGrpSpPr/>
          <p:nvPr/>
        </p:nvGrpSpPr>
        <p:grpSpPr>
          <a:xfrm>
            <a:off x="1696697" y="2769956"/>
            <a:ext cx="1536700" cy="2760555"/>
            <a:chOff x="1493497" y="2159000"/>
            <a:chExt cx="1536700" cy="2760555"/>
          </a:xfrm>
        </p:grpSpPr>
        <p:grpSp>
          <p:nvGrpSpPr>
            <p:cNvPr id="142" name="Groupe 141"/>
            <p:cNvGrpSpPr/>
            <p:nvPr/>
          </p:nvGrpSpPr>
          <p:grpSpPr>
            <a:xfrm>
              <a:off x="1493497" y="2159000"/>
              <a:ext cx="1536700" cy="533400"/>
              <a:chOff x="1493497" y="2159000"/>
              <a:chExt cx="1536700" cy="533400"/>
            </a:xfrm>
          </p:grpSpPr>
          <p:grpSp>
            <p:nvGrpSpPr>
              <p:cNvPr id="173" name="Groupe 172"/>
              <p:cNvGrpSpPr/>
              <p:nvPr/>
            </p:nvGrpSpPr>
            <p:grpSpPr>
              <a:xfrm>
                <a:off x="1493497" y="2159000"/>
                <a:ext cx="177800" cy="533400"/>
                <a:chOff x="1493497" y="2159000"/>
                <a:chExt cx="177800" cy="533400"/>
              </a:xfrm>
            </p:grpSpPr>
            <p:sp>
              <p:nvSpPr>
                <p:cNvPr id="180" name="Ellipse 179"/>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81" name="Ellipse 180"/>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74" name="Groupe 173"/>
              <p:cNvGrpSpPr/>
              <p:nvPr/>
            </p:nvGrpSpPr>
            <p:grpSpPr>
              <a:xfrm>
                <a:off x="2179297" y="2159000"/>
                <a:ext cx="177800" cy="533400"/>
                <a:chOff x="1493497" y="2159000"/>
                <a:chExt cx="177800" cy="533400"/>
              </a:xfrm>
            </p:grpSpPr>
            <p:sp>
              <p:nvSpPr>
                <p:cNvPr id="178" name="Ellipse 177"/>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9" name="Ellipse 178"/>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75" name="Groupe 174"/>
              <p:cNvGrpSpPr/>
              <p:nvPr/>
            </p:nvGrpSpPr>
            <p:grpSpPr>
              <a:xfrm>
                <a:off x="2852397" y="2159000"/>
                <a:ext cx="177800" cy="533400"/>
                <a:chOff x="1493497" y="2159000"/>
                <a:chExt cx="177800" cy="533400"/>
              </a:xfrm>
            </p:grpSpPr>
            <p:sp>
              <p:nvSpPr>
                <p:cNvPr id="176" name="Ellipse 175"/>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7" name="Ellipse 176"/>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143" name="Groupe 142"/>
            <p:cNvGrpSpPr/>
            <p:nvPr/>
          </p:nvGrpSpPr>
          <p:grpSpPr>
            <a:xfrm>
              <a:off x="1493497" y="2901529"/>
              <a:ext cx="1536700" cy="533400"/>
              <a:chOff x="1493497" y="2159000"/>
              <a:chExt cx="1536700" cy="533400"/>
            </a:xfrm>
          </p:grpSpPr>
          <p:grpSp>
            <p:nvGrpSpPr>
              <p:cNvPr id="164" name="Groupe 163"/>
              <p:cNvGrpSpPr/>
              <p:nvPr/>
            </p:nvGrpSpPr>
            <p:grpSpPr>
              <a:xfrm>
                <a:off x="1493497" y="2159000"/>
                <a:ext cx="177800" cy="533400"/>
                <a:chOff x="1493497" y="2159000"/>
                <a:chExt cx="177800" cy="533400"/>
              </a:xfrm>
            </p:grpSpPr>
            <p:sp>
              <p:nvSpPr>
                <p:cNvPr id="171" name="Ellipse 170"/>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2" name="Ellipse 171"/>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65" name="Groupe 164"/>
              <p:cNvGrpSpPr/>
              <p:nvPr/>
            </p:nvGrpSpPr>
            <p:grpSpPr>
              <a:xfrm>
                <a:off x="2179297" y="2159000"/>
                <a:ext cx="177800" cy="533400"/>
                <a:chOff x="1493497" y="2159000"/>
                <a:chExt cx="177800" cy="533400"/>
              </a:xfrm>
            </p:grpSpPr>
            <p:sp>
              <p:nvSpPr>
                <p:cNvPr id="169" name="Ellipse 168"/>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70" name="Ellipse 169"/>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66" name="Groupe 165"/>
              <p:cNvGrpSpPr/>
              <p:nvPr/>
            </p:nvGrpSpPr>
            <p:grpSpPr>
              <a:xfrm>
                <a:off x="2852397" y="2159000"/>
                <a:ext cx="177800" cy="533400"/>
                <a:chOff x="1493497" y="2159000"/>
                <a:chExt cx="177800" cy="533400"/>
              </a:xfrm>
            </p:grpSpPr>
            <p:sp>
              <p:nvSpPr>
                <p:cNvPr id="167" name="Ellipse 166"/>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8" name="Ellipse 167"/>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144" name="Groupe 143"/>
            <p:cNvGrpSpPr/>
            <p:nvPr/>
          </p:nvGrpSpPr>
          <p:grpSpPr>
            <a:xfrm>
              <a:off x="1493497" y="3650829"/>
              <a:ext cx="1536700" cy="533400"/>
              <a:chOff x="1493497" y="2159000"/>
              <a:chExt cx="1536700" cy="533400"/>
            </a:xfrm>
          </p:grpSpPr>
          <p:grpSp>
            <p:nvGrpSpPr>
              <p:cNvPr id="155" name="Groupe 154"/>
              <p:cNvGrpSpPr/>
              <p:nvPr/>
            </p:nvGrpSpPr>
            <p:grpSpPr>
              <a:xfrm>
                <a:off x="1493497" y="2159000"/>
                <a:ext cx="177800" cy="533400"/>
                <a:chOff x="1493497" y="2159000"/>
                <a:chExt cx="177800" cy="533400"/>
              </a:xfrm>
            </p:grpSpPr>
            <p:sp>
              <p:nvSpPr>
                <p:cNvPr id="162" name="Ellipse 161"/>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3" name="Ellipse 162"/>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56" name="Groupe 155"/>
              <p:cNvGrpSpPr/>
              <p:nvPr/>
            </p:nvGrpSpPr>
            <p:grpSpPr>
              <a:xfrm>
                <a:off x="2179297" y="2159000"/>
                <a:ext cx="177800" cy="533400"/>
                <a:chOff x="1493497" y="2159000"/>
                <a:chExt cx="177800" cy="533400"/>
              </a:xfrm>
            </p:grpSpPr>
            <p:sp>
              <p:nvSpPr>
                <p:cNvPr id="160" name="Ellipse 159"/>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61" name="Ellipse 160"/>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57" name="Groupe 156"/>
              <p:cNvGrpSpPr/>
              <p:nvPr/>
            </p:nvGrpSpPr>
            <p:grpSpPr>
              <a:xfrm>
                <a:off x="2852397" y="2159000"/>
                <a:ext cx="177800" cy="533400"/>
                <a:chOff x="1493497" y="2159000"/>
                <a:chExt cx="177800" cy="533400"/>
              </a:xfrm>
            </p:grpSpPr>
            <p:sp>
              <p:nvSpPr>
                <p:cNvPr id="158" name="Ellipse 157"/>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9" name="Ellipse 158"/>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145" name="Groupe 144"/>
            <p:cNvGrpSpPr/>
            <p:nvPr/>
          </p:nvGrpSpPr>
          <p:grpSpPr>
            <a:xfrm>
              <a:off x="1493497" y="4386155"/>
              <a:ext cx="1536700" cy="533400"/>
              <a:chOff x="1493497" y="2159000"/>
              <a:chExt cx="1536700" cy="533400"/>
            </a:xfrm>
          </p:grpSpPr>
          <p:grpSp>
            <p:nvGrpSpPr>
              <p:cNvPr id="146" name="Groupe 145"/>
              <p:cNvGrpSpPr/>
              <p:nvPr/>
            </p:nvGrpSpPr>
            <p:grpSpPr>
              <a:xfrm>
                <a:off x="1493497" y="2159000"/>
                <a:ext cx="177800" cy="533400"/>
                <a:chOff x="1493497" y="2159000"/>
                <a:chExt cx="177800" cy="533400"/>
              </a:xfrm>
            </p:grpSpPr>
            <p:sp>
              <p:nvSpPr>
                <p:cNvPr id="153" name="Ellipse 152"/>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4" name="Ellipse 153"/>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47" name="Groupe 146"/>
              <p:cNvGrpSpPr/>
              <p:nvPr/>
            </p:nvGrpSpPr>
            <p:grpSpPr>
              <a:xfrm>
                <a:off x="2179297" y="2159000"/>
                <a:ext cx="177800" cy="533400"/>
                <a:chOff x="1493497" y="2159000"/>
                <a:chExt cx="177800" cy="533400"/>
              </a:xfrm>
            </p:grpSpPr>
            <p:sp>
              <p:nvSpPr>
                <p:cNvPr id="151" name="Ellipse 150"/>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2" name="Ellipse 151"/>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48" name="Groupe 147"/>
              <p:cNvGrpSpPr/>
              <p:nvPr/>
            </p:nvGrpSpPr>
            <p:grpSpPr>
              <a:xfrm>
                <a:off x="2852397" y="2159000"/>
                <a:ext cx="177800" cy="533400"/>
                <a:chOff x="1493497" y="2159000"/>
                <a:chExt cx="177800" cy="533400"/>
              </a:xfrm>
            </p:grpSpPr>
            <p:sp>
              <p:nvSpPr>
                <p:cNvPr id="149" name="Ellipse 148"/>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50" name="Ellipse 149"/>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grpSp>
        <p:nvGrpSpPr>
          <p:cNvPr id="223" name="Groupe 222"/>
          <p:cNvGrpSpPr/>
          <p:nvPr/>
        </p:nvGrpSpPr>
        <p:grpSpPr>
          <a:xfrm>
            <a:off x="6421094" y="2769956"/>
            <a:ext cx="1536700" cy="2760555"/>
            <a:chOff x="6217894" y="2197100"/>
            <a:chExt cx="1536700" cy="2760555"/>
          </a:xfrm>
        </p:grpSpPr>
        <p:grpSp>
          <p:nvGrpSpPr>
            <p:cNvPr id="183" name="Groupe 182"/>
            <p:cNvGrpSpPr/>
            <p:nvPr/>
          </p:nvGrpSpPr>
          <p:grpSpPr>
            <a:xfrm>
              <a:off x="6217894" y="2197100"/>
              <a:ext cx="1536700" cy="533400"/>
              <a:chOff x="1493497" y="2159000"/>
              <a:chExt cx="1536700" cy="533400"/>
            </a:xfrm>
          </p:grpSpPr>
          <p:grpSp>
            <p:nvGrpSpPr>
              <p:cNvPr id="214" name="Groupe 213"/>
              <p:cNvGrpSpPr/>
              <p:nvPr/>
            </p:nvGrpSpPr>
            <p:grpSpPr>
              <a:xfrm>
                <a:off x="1493497" y="2159000"/>
                <a:ext cx="177800" cy="533400"/>
                <a:chOff x="1493497" y="2159000"/>
                <a:chExt cx="177800" cy="533400"/>
              </a:xfrm>
            </p:grpSpPr>
            <p:sp>
              <p:nvSpPr>
                <p:cNvPr id="221" name="Ellipse 220"/>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2" name="Ellipse 221"/>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15" name="Groupe 214"/>
              <p:cNvGrpSpPr/>
              <p:nvPr/>
            </p:nvGrpSpPr>
            <p:grpSpPr>
              <a:xfrm>
                <a:off x="2179297" y="2159000"/>
                <a:ext cx="177800" cy="533400"/>
                <a:chOff x="1493497" y="2159000"/>
                <a:chExt cx="177800" cy="533400"/>
              </a:xfrm>
            </p:grpSpPr>
            <p:sp>
              <p:nvSpPr>
                <p:cNvPr id="219" name="Ellipse 218"/>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20" name="Ellipse 219"/>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16" name="Groupe 215"/>
              <p:cNvGrpSpPr/>
              <p:nvPr/>
            </p:nvGrpSpPr>
            <p:grpSpPr>
              <a:xfrm>
                <a:off x="2852397" y="2159000"/>
                <a:ext cx="177800" cy="533400"/>
                <a:chOff x="1493497" y="2159000"/>
                <a:chExt cx="177800" cy="533400"/>
              </a:xfrm>
            </p:grpSpPr>
            <p:sp>
              <p:nvSpPr>
                <p:cNvPr id="217" name="Ellipse 216"/>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8" name="Ellipse 217"/>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184" name="Groupe 183"/>
            <p:cNvGrpSpPr/>
            <p:nvPr/>
          </p:nvGrpSpPr>
          <p:grpSpPr>
            <a:xfrm>
              <a:off x="6217894" y="2939629"/>
              <a:ext cx="1536700" cy="533400"/>
              <a:chOff x="1493497" y="2159000"/>
              <a:chExt cx="1536700" cy="533400"/>
            </a:xfrm>
          </p:grpSpPr>
          <p:grpSp>
            <p:nvGrpSpPr>
              <p:cNvPr id="205" name="Groupe 204"/>
              <p:cNvGrpSpPr/>
              <p:nvPr/>
            </p:nvGrpSpPr>
            <p:grpSpPr>
              <a:xfrm>
                <a:off x="1493497" y="2159000"/>
                <a:ext cx="177800" cy="533400"/>
                <a:chOff x="1493497" y="2159000"/>
                <a:chExt cx="177800" cy="533400"/>
              </a:xfrm>
            </p:grpSpPr>
            <p:sp>
              <p:nvSpPr>
                <p:cNvPr id="212" name="Ellipse 211"/>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3" name="Ellipse 212"/>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06" name="Groupe 205"/>
              <p:cNvGrpSpPr/>
              <p:nvPr/>
            </p:nvGrpSpPr>
            <p:grpSpPr>
              <a:xfrm>
                <a:off x="2179297" y="2159000"/>
                <a:ext cx="177800" cy="533400"/>
                <a:chOff x="1493497" y="2159000"/>
                <a:chExt cx="177800" cy="533400"/>
              </a:xfrm>
            </p:grpSpPr>
            <p:sp>
              <p:nvSpPr>
                <p:cNvPr id="210" name="Ellipse 209"/>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11" name="Ellipse 210"/>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207" name="Groupe 206"/>
              <p:cNvGrpSpPr/>
              <p:nvPr/>
            </p:nvGrpSpPr>
            <p:grpSpPr>
              <a:xfrm>
                <a:off x="2852397" y="2159000"/>
                <a:ext cx="177800" cy="533400"/>
                <a:chOff x="1493497" y="2159000"/>
                <a:chExt cx="177800" cy="533400"/>
              </a:xfrm>
            </p:grpSpPr>
            <p:sp>
              <p:nvSpPr>
                <p:cNvPr id="208" name="Ellipse 207"/>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9" name="Ellipse 208"/>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185" name="Groupe 184"/>
            <p:cNvGrpSpPr/>
            <p:nvPr/>
          </p:nvGrpSpPr>
          <p:grpSpPr>
            <a:xfrm>
              <a:off x="6217894" y="3688929"/>
              <a:ext cx="1536700" cy="533400"/>
              <a:chOff x="1493497" y="2159000"/>
              <a:chExt cx="1536700" cy="533400"/>
            </a:xfrm>
          </p:grpSpPr>
          <p:grpSp>
            <p:nvGrpSpPr>
              <p:cNvPr id="196" name="Groupe 195"/>
              <p:cNvGrpSpPr/>
              <p:nvPr/>
            </p:nvGrpSpPr>
            <p:grpSpPr>
              <a:xfrm>
                <a:off x="1493497" y="2159000"/>
                <a:ext cx="177800" cy="533400"/>
                <a:chOff x="1493497" y="2159000"/>
                <a:chExt cx="177800" cy="533400"/>
              </a:xfrm>
            </p:grpSpPr>
            <p:sp>
              <p:nvSpPr>
                <p:cNvPr id="203" name="Ellipse 202"/>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4" name="Ellipse 203"/>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97" name="Groupe 196"/>
              <p:cNvGrpSpPr/>
              <p:nvPr/>
            </p:nvGrpSpPr>
            <p:grpSpPr>
              <a:xfrm>
                <a:off x="2179297" y="2159000"/>
                <a:ext cx="177800" cy="533400"/>
                <a:chOff x="1493497" y="2159000"/>
                <a:chExt cx="177800" cy="533400"/>
              </a:xfrm>
            </p:grpSpPr>
            <p:sp>
              <p:nvSpPr>
                <p:cNvPr id="201" name="Ellipse 200"/>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2" name="Ellipse 201"/>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98" name="Groupe 197"/>
              <p:cNvGrpSpPr/>
              <p:nvPr/>
            </p:nvGrpSpPr>
            <p:grpSpPr>
              <a:xfrm>
                <a:off x="2852397" y="2159000"/>
                <a:ext cx="177800" cy="533400"/>
                <a:chOff x="1493497" y="2159000"/>
                <a:chExt cx="177800" cy="533400"/>
              </a:xfrm>
            </p:grpSpPr>
            <p:sp>
              <p:nvSpPr>
                <p:cNvPr id="199" name="Ellipse 198"/>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00" name="Ellipse 199"/>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nvGrpSpPr>
            <p:cNvPr id="186" name="Groupe 185"/>
            <p:cNvGrpSpPr/>
            <p:nvPr/>
          </p:nvGrpSpPr>
          <p:grpSpPr>
            <a:xfrm>
              <a:off x="6217894" y="4424255"/>
              <a:ext cx="1536700" cy="533400"/>
              <a:chOff x="1493497" y="2159000"/>
              <a:chExt cx="1536700" cy="533400"/>
            </a:xfrm>
          </p:grpSpPr>
          <p:grpSp>
            <p:nvGrpSpPr>
              <p:cNvPr id="187" name="Groupe 186"/>
              <p:cNvGrpSpPr/>
              <p:nvPr/>
            </p:nvGrpSpPr>
            <p:grpSpPr>
              <a:xfrm>
                <a:off x="1493497" y="2159000"/>
                <a:ext cx="177800" cy="533400"/>
                <a:chOff x="1493497" y="2159000"/>
                <a:chExt cx="177800" cy="533400"/>
              </a:xfrm>
            </p:grpSpPr>
            <p:sp>
              <p:nvSpPr>
                <p:cNvPr id="194" name="Ellipse 193"/>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5" name="Ellipse 194"/>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88" name="Groupe 187"/>
              <p:cNvGrpSpPr/>
              <p:nvPr/>
            </p:nvGrpSpPr>
            <p:grpSpPr>
              <a:xfrm>
                <a:off x="2179297" y="2159000"/>
                <a:ext cx="177800" cy="533400"/>
                <a:chOff x="1493497" y="2159000"/>
                <a:chExt cx="177800" cy="533400"/>
              </a:xfrm>
            </p:grpSpPr>
            <p:sp>
              <p:nvSpPr>
                <p:cNvPr id="192" name="Ellipse 191"/>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3" name="Ellipse 192"/>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nvGrpSpPr>
              <p:cNvPr id="189" name="Groupe 188"/>
              <p:cNvGrpSpPr/>
              <p:nvPr/>
            </p:nvGrpSpPr>
            <p:grpSpPr>
              <a:xfrm>
                <a:off x="2852397" y="2159000"/>
                <a:ext cx="177800" cy="533400"/>
                <a:chOff x="1493497" y="2159000"/>
                <a:chExt cx="177800" cy="533400"/>
              </a:xfrm>
            </p:grpSpPr>
            <p:sp>
              <p:nvSpPr>
                <p:cNvPr id="190" name="Ellipse 189"/>
                <p:cNvSpPr/>
                <p:nvPr/>
              </p:nvSpPr>
              <p:spPr>
                <a:xfrm>
                  <a:off x="1493497" y="21590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191" name="Ellipse 190"/>
                <p:cNvSpPr/>
                <p:nvPr/>
              </p:nvSpPr>
              <p:spPr>
                <a:xfrm>
                  <a:off x="1493497" y="2514600"/>
                  <a:ext cx="177800" cy="177800"/>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grpSp>
      </p:grpSp>
      <p:sp>
        <p:nvSpPr>
          <p:cNvPr id="228" name="ZoneTexte 227"/>
          <p:cNvSpPr txBox="1"/>
          <p:nvPr/>
        </p:nvSpPr>
        <p:spPr>
          <a:xfrm>
            <a:off x="4155064" y="2108008"/>
            <a:ext cx="865173" cy="461665"/>
          </a:xfrm>
          <a:prstGeom prst="rect">
            <a:avLst/>
          </a:prstGeom>
          <a:noFill/>
        </p:spPr>
        <p:txBody>
          <a:bodyPr wrap="none" rtlCol="0">
            <a:spAutoFit/>
          </a:bodyPr>
          <a:lstStyle/>
          <a:p>
            <a:r>
              <a:rPr lang="en-GB" sz="2400" b="1" dirty="0">
                <a:solidFill>
                  <a:schemeClr val="accent6">
                    <a:lumMod val="75000"/>
                  </a:schemeClr>
                </a:solidFill>
              </a:rPr>
              <a:t>T </a:t>
            </a:r>
            <a:r>
              <a:rPr lang="en-GB" sz="2400" b="1" dirty="0">
                <a:solidFill>
                  <a:schemeClr val="accent6">
                    <a:lumMod val="75000"/>
                  </a:schemeClr>
                </a:solidFill>
                <a:sym typeface="Wingdings" panose="05000000000000000000" pitchFamily="2" charset="2"/>
              </a:rPr>
              <a:t> </a:t>
            </a:r>
            <a:endParaRPr lang="en-GB" sz="2400" b="1" dirty="0">
              <a:solidFill>
                <a:schemeClr val="accent6">
                  <a:lumMod val="75000"/>
                </a:schemeClr>
              </a:solidFill>
            </a:endParaRPr>
          </a:p>
        </p:txBody>
      </p:sp>
      <p:sp>
        <p:nvSpPr>
          <p:cNvPr id="229" name="ZoneTexte 228"/>
          <p:cNvSpPr txBox="1"/>
          <p:nvPr/>
        </p:nvSpPr>
        <p:spPr>
          <a:xfrm rot="16200000">
            <a:off x="772697" y="3765108"/>
            <a:ext cx="882806" cy="461665"/>
          </a:xfrm>
          <a:prstGeom prst="rect">
            <a:avLst/>
          </a:prstGeom>
          <a:noFill/>
        </p:spPr>
        <p:txBody>
          <a:bodyPr wrap="none" rtlCol="0">
            <a:spAutoFit/>
          </a:bodyPr>
          <a:lstStyle/>
          <a:p>
            <a:r>
              <a:rPr lang="en-GB" sz="2400" b="1" dirty="0">
                <a:solidFill>
                  <a:srgbClr val="C00000"/>
                </a:solidFill>
              </a:rPr>
              <a:t>P </a:t>
            </a:r>
            <a:r>
              <a:rPr lang="en-GB" sz="2400" b="1" dirty="0">
                <a:solidFill>
                  <a:srgbClr val="C00000"/>
                </a:solidFill>
                <a:sym typeface="Wingdings" panose="05000000000000000000" pitchFamily="2" charset="2"/>
              </a:rPr>
              <a:t> </a:t>
            </a:r>
            <a:endParaRPr lang="en-GB" sz="2400" b="1" dirty="0">
              <a:solidFill>
                <a:srgbClr val="C00000"/>
              </a:solidFill>
            </a:endParaRPr>
          </a:p>
        </p:txBody>
      </p:sp>
      <p:sp>
        <p:nvSpPr>
          <p:cNvPr id="230" name="ZoneTexte 229"/>
          <p:cNvSpPr txBox="1"/>
          <p:nvPr/>
        </p:nvSpPr>
        <p:spPr>
          <a:xfrm>
            <a:off x="1353010" y="2083809"/>
            <a:ext cx="737702" cy="461665"/>
          </a:xfrm>
          <a:prstGeom prst="rect">
            <a:avLst/>
          </a:prstGeom>
          <a:noFill/>
        </p:spPr>
        <p:txBody>
          <a:bodyPr wrap="none" rtlCol="0">
            <a:spAutoFit/>
          </a:bodyPr>
          <a:lstStyle/>
          <a:p>
            <a:r>
              <a:rPr lang="en-GB" sz="2400" b="1" dirty="0" err="1">
                <a:solidFill>
                  <a:schemeClr val="accent6">
                    <a:lumMod val="75000"/>
                  </a:schemeClr>
                </a:solidFill>
              </a:rPr>
              <a:t>T</a:t>
            </a:r>
            <a:r>
              <a:rPr lang="en-GB" sz="2400" b="1" baseline="-25000" dirty="0" err="1">
                <a:solidFill>
                  <a:schemeClr val="accent6">
                    <a:lumMod val="75000"/>
                  </a:schemeClr>
                </a:solidFill>
              </a:rPr>
              <a:t>min</a:t>
            </a:r>
            <a:endParaRPr lang="en-GB" sz="2400" b="1" baseline="-25000" dirty="0">
              <a:solidFill>
                <a:schemeClr val="accent6">
                  <a:lumMod val="75000"/>
                </a:schemeClr>
              </a:solidFill>
            </a:endParaRPr>
          </a:p>
        </p:txBody>
      </p:sp>
      <p:sp>
        <p:nvSpPr>
          <p:cNvPr id="231" name="ZoneTexte 230"/>
          <p:cNvSpPr txBox="1"/>
          <p:nvPr/>
        </p:nvSpPr>
        <p:spPr>
          <a:xfrm>
            <a:off x="7388700" y="2097614"/>
            <a:ext cx="782587" cy="461665"/>
          </a:xfrm>
          <a:prstGeom prst="rect">
            <a:avLst/>
          </a:prstGeom>
          <a:noFill/>
        </p:spPr>
        <p:txBody>
          <a:bodyPr wrap="none" rtlCol="0">
            <a:spAutoFit/>
          </a:bodyPr>
          <a:lstStyle/>
          <a:p>
            <a:r>
              <a:rPr lang="en-GB" sz="2400" b="1" dirty="0" err="1">
                <a:solidFill>
                  <a:schemeClr val="accent6">
                    <a:lumMod val="75000"/>
                  </a:schemeClr>
                </a:solidFill>
              </a:rPr>
              <a:t>T</a:t>
            </a:r>
            <a:r>
              <a:rPr lang="en-GB" sz="2400" b="1" baseline="-25000" dirty="0" err="1">
                <a:solidFill>
                  <a:schemeClr val="accent6">
                    <a:lumMod val="75000"/>
                  </a:schemeClr>
                </a:solidFill>
              </a:rPr>
              <a:t>max</a:t>
            </a:r>
            <a:endParaRPr lang="en-GB" sz="2400" b="1" baseline="-25000" dirty="0">
              <a:solidFill>
                <a:schemeClr val="accent6">
                  <a:lumMod val="75000"/>
                </a:schemeClr>
              </a:solidFill>
            </a:endParaRPr>
          </a:p>
        </p:txBody>
      </p:sp>
      <p:sp>
        <p:nvSpPr>
          <p:cNvPr id="232" name="ZoneTexte 231"/>
          <p:cNvSpPr txBox="1"/>
          <p:nvPr/>
        </p:nvSpPr>
        <p:spPr>
          <a:xfrm>
            <a:off x="741150" y="2526423"/>
            <a:ext cx="800219" cy="461665"/>
          </a:xfrm>
          <a:prstGeom prst="rect">
            <a:avLst/>
          </a:prstGeom>
          <a:noFill/>
        </p:spPr>
        <p:txBody>
          <a:bodyPr wrap="none" rtlCol="0">
            <a:spAutoFit/>
          </a:bodyPr>
          <a:lstStyle/>
          <a:p>
            <a:r>
              <a:rPr lang="en-GB" sz="2400" b="1" dirty="0" err="1">
                <a:solidFill>
                  <a:srgbClr val="C00000"/>
                </a:solidFill>
              </a:rPr>
              <a:t>P</a:t>
            </a:r>
            <a:r>
              <a:rPr lang="en-GB" sz="2400" b="1" baseline="-25000" dirty="0" err="1">
                <a:solidFill>
                  <a:srgbClr val="C00000"/>
                </a:solidFill>
              </a:rPr>
              <a:t>max</a:t>
            </a:r>
            <a:endParaRPr lang="en-GB" sz="2400" b="1" baseline="-25000" dirty="0">
              <a:solidFill>
                <a:srgbClr val="C00000"/>
              </a:solidFill>
            </a:endParaRPr>
          </a:p>
        </p:txBody>
      </p:sp>
      <p:sp>
        <p:nvSpPr>
          <p:cNvPr id="233" name="ZoneTexte 232"/>
          <p:cNvSpPr txBox="1"/>
          <p:nvPr/>
        </p:nvSpPr>
        <p:spPr>
          <a:xfrm>
            <a:off x="741150" y="5109178"/>
            <a:ext cx="755335" cy="461665"/>
          </a:xfrm>
          <a:prstGeom prst="rect">
            <a:avLst/>
          </a:prstGeom>
          <a:noFill/>
        </p:spPr>
        <p:txBody>
          <a:bodyPr wrap="none" rtlCol="0">
            <a:spAutoFit/>
          </a:bodyPr>
          <a:lstStyle/>
          <a:p>
            <a:r>
              <a:rPr lang="en-GB" sz="2400" b="1" dirty="0" err="1">
                <a:solidFill>
                  <a:srgbClr val="C00000"/>
                </a:solidFill>
              </a:rPr>
              <a:t>P</a:t>
            </a:r>
            <a:r>
              <a:rPr lang="en-GB" sz="2400" b="1" baseline="-25000" dirty="0" err="1">
                <a:solidFill>
                  <a:srgbClr val="C00000"/>
                </a:solidFill>
              </a:rPr>
              <a:t>min</a:t>
            </a:r>
            <a:endParaRPr lang="en-GB" sz="2400" b="1" baseline="-25000" dirty="0">
              <a:solidFill>
                <a:srgbClr val="C00000"/>
              </a:solidFill>
            </a:endParaRPr>
          </a:p>
        </p:txBody>
      </p:sp>
      <p:sp>
        <p:nvSpPr>
          <p:cNvPr id="234" name="ZoneTexte 233"/>
          <p:cNvSpPr txBox="1"/>
          <p:nvPr/>
        </p:nvSpPr>
        <p:spPr>
          <a:xfrm>
            <a:off x="3834020" y="5523480"/>
            <a:ext cx="770980" cy="461665"/>
          </a:xfrm>
          <a:prstGeom prst="rect">
            <a:avLst/>
          </a:prstGeom>
          <a:noFill/>
        </p:spPr>
        <p:txBody>
          <a:bodyPr wrap="none" rtlCol="0">
            <a:spAutoFit/>
          </a:bodyPr>
          <a:lstStyle/>
          <a:p>
            <a:r>
              <a:rPr lang="en-GB" sz="2400" b="1" dirty="0" err="1">
                <a:solidFill>
                  <a:schemeClr val="accent6">
                    <a:lumMod val="75000"/>
                  </a:schemeClr>
                </a:solidFill>
              </a:rPr>
              <a:t>T</a:t>
            </a:r>
            <a:r>
              <a:rPr lang="en-GB" sz="2400" b="1" baseline="-25000" dirty="0" err="1">
                <a:solidFill>
                  <a:schemeClr val="accent6">
                    <a:lumMod val="75000"/>
                  </a:schemeClr>
                </a:solidFill>
              </a:rPr>
              <a:t>step</a:t>
            </a:r>
            <a:endParaRPr lang="en-GB" sz="2400" b="1" baseline="-25000" dirty="0">
              <a:solidFill>
                <a:schemeClr val="accent6">
                  <a:lumMod val="75000"/>
                </a:schemeClr>
              </a:solidFill>
            </a:endParaRPr>
          </a:p>
        </p:txBody>
      </p:sp>
      <p:sp>
        <p:nvSpPr>
          <p:cNvPr id="235" name="ZoneTexte 234"/>
          <p:cNvSpPr txBox="1"/>
          <p:nvPr/>
        </p:nvSpPr>
        <p:spPr>
          <a:xfrm>
            <a:off x="8075426" y="4753578"/>
            <a:ext cx="811441" cy="461665"/>
          </a:xfrm>
          <a:prstGeom prst="rect">
            <a:avLst/>
          </a:prstGeom>
          <a:noFill/>
        </p:spPr>
        <p:txBody>
          <a:bodyPr wrap="none" rtlCol="0">
            <a:spAutoFit/>
          </a:bodyPr>
          <a:lstStyle/>
          <a:p>
            <a:r>
              <a:rPr lang="en-GB" sz="2400" b="1" dirty="0" err="1">
                <a:solidFill>
                  <a:srgbClr val="C00000"/>
                </a:solidFill>
              </a:rPr>
              <a:t>P</a:t>
            </a:r>
            <a:r>
              <a:rPr lang="en-GB" sz="2400" b="1" baseline="-25000" dirty="0" err="1">
                <a:solidFill>
                  <a:srgbClr val="C00000"/>
                </a:solidFill>
              </a:rPr>
              <a:t>step</a:t>
            </a:r>
            <a:endParaRPr lang="en-GB" sz="2400" b="1" baseline="-25000" dirty="0">
              <a:solidFill>
                <a:srgbClr val="C00000"/>
              </a:solidFill>
            </a:endParaRPr>
          </a:p>
        </p:txBody>
      </p:sp>
      <p:cxnSp>
        <p:nvCxnSpPr>
          <p:cNvPr id="237" name="Connecteur droit avec flèche 236"/>
          <p:cNvCxnSpPr/>
          <p:nvPr/>
        </p:nvCxnSpPr>
        <p:spPr>
          <a:xfrm>
            <a:off x="8075426" y="4795185"/>
            <a:ext cx="0" cy="477945"/>
          </a:xfrm>
          <a:prstGeom prst="straightConnector1">
            <a:avLst/>
          </a:prstGeom>
          <a:ln w="12700">
            <a:solidFill>
              <a:srgbClr val="C00000"/>
            </a:solidFill>
            <a:headEnd type="triangle"/>
            <a:tailEnd type="triangle"/>
          </a:ln>
        </p:spPr>
        <p:style>
          <a:lnRef idx="1">
            <a:schemeClr val="accent1"/>
          </a:lnRef>
          <a:fillRef idx="0">
            <a:schemeClr val="accent1"/>
          </a:fillRef>
          <a:effectRef idx="0">
            <a:schemeClr val="accent1"/>
          </a:effectRef>
          <a:fontRef idx="minor">
            <a:schemeClr val="tx1"/>
          </a:fontRef>
        </p:style>
      </p:cxnSp>
      <p:cxnSp>
        <p:nvCxnSpPr>
          <p:cNvPr id="238" name="Connecteur droit avec flèche 237"/>
          <p:cNvCxnSpPr/>
          <p:nvPr/>
        </p:nvCxnSpPr>
        <p:spPr>
          <a:xfrm flipH="1">
            <a:off x="3834020" y="5570843"/>
            <a:ext cx="669378" cy="0"/>
          </a:xfrm>
          <a:prstGeom prst="straightConnector1">
            <a:avLst/>
          </a:prstGeom>
          <a:ln w="12700">
            <a:solidFill>
              <a:schemeClr val="accent6">
                <a:lumMod val="75000"/>
              </a:schemeClr>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241" name="Ellipse 240"/>
          <p:cNvSpPr/>
          <p:nvPr/>
        </p:nvSpPr>
        <p:spPr>
          <a:xfrm>
            <a:off x="6010977" y="4073825"/>
            <a:ext cx="177800" cy="177800"/>
          </a:xfrm>
          <a:prstGeom prst="ellipse">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grpSp>
        <p:nvGrpSpPr>
          <p:cNvPr id="5" name="Groupe 4"/>
          <p:cNvGrpSpPr/>
          <p:nvPr/>
        </p:nvGrpSpPr>
        <p:grpSpPr>
          <a:xfrm>
            <a:off x="5760697" y="4287372"/>
            <a:ext cx="896399" cy="1774346"/>
            <a:chOff x="5760697" y="4287372"/>
            <a:chExt cx="896399" cy="1774346"/>
          </a:xfrm>
        </p:grpSpPr>
        <p:sp>
          <p:nvSpPr>
            <p:cNvPr id="242" name="ZoneTexte 241"/>
            <p:cNvSpPr txBox="1"/>
            <p:nvPr/>
          </p:nvSpPr>
          <p:spPr>
            <a:xfrm>
              <a:off x="5760697" y="5600053"/>
              <a:ext cx="896399" cy="461665"/>
            </a:xfrm>
            <a:prstGeom prst="rect">
              <a:avLst/>
            </a:prstGeom>
            <a:noFill/>
          </p:spPr>
          <p:txBody>
            <a:bodyPr wrap="none" rtlCol="0">
              <a:spAutoFit/>
            </a:bodyPr>
            <a:lstStyle/>
            <a:p>
              <a:r>
                <a:rPr lang="en-GB" sz="2400" b="1" i="1" dirty="0" err="1">
                  <a:solidFill>
                    <a:schemeClr val="accent6">
                      <a:lumMod val="75000"/>
                    </a:schemeClr>
                  </a:solidFill>
                </a:rPr>
                <a:t>T</a:t>
              </a:r>
              <a:r>
                <a:rPr lang="en-GB" sz="2400" b="1" i="1" baseline="-25000" dirty="0" err="1">
                  <a:solidFill>
                    <a:schemeClr val="accent6">
                      <a:lumMod val="75000"/>
                    </a:schemeClr>
                  </a:solidFill>
                </a:rPr>
                <a:t>meas</a:t>
              </a:r>
              <a:endParaRPr lang="en-GB" sz="2400" b="1" i="1" baseline="-25000" dirty="0">
                <a:solidFill>
                  <a:schemeClr val="accent6">
                    <a:lumMod val="75000"/>
                  </a:schemeClr>
                </a:solidFill>
              </a:endParaRPr>
            </a:p>
          </p:txBody>
        </p:sp>
        <p:cxnSp>
          <p:nvCxnSpPr>
            <p:cNvPr id="244" name="Connecteur droit avec flèche 243"/>
            <p:cNvCxnSpPr/>
            <p:nvPr/>
          </p:nvCxnSpPr>
          <p:spPr>
            <a:xfrm flipV="1">
              <a:off x="6132871" y="4287372"/>
              <a:ext cx="0" cy="1405933"/>
            </a:xfrm>
            <a:prstGeom prst="straightConnector1">
              <a:avLst/>
            </a:prstGeom>
            <a:ln w="31750">
              <a:solidFill>
                <a:schemeClr val="accent6">
                  <a:lumMod val="75000"/>
                </a:schemeClr>
              </a:solidFill>
              <a:headEnd type="none"/>
              <a:tailEnd type="triangle"/>
            </a:ln>
          </p:spPr>
          <p:style>
            <a:lnRef idx="1">
              <a:schemeClr val="accent1"/>
            </a:lnRef>
            <a:fillRef idx="0">
              <a:schemeClr val="accent1"/>
            </a:fillRef>
            <a:effectRef idx="0">
              <a:schemeClr val="accent1"/>
            </a:effectRef>
            <a:fontRef idx="minor">
              <a:schemeClr val="tx1"/>
            </a:fontRef>
          </p:style>
        </p:cxnSp>
      </p:grpSp>
      <p:grpSp>
        <p:nvGrpSpPr>
          <p:cNvPr id="3" name="Groupe 2"/>
          <p:cNvGrpSpPr/>
          <p:nvPr/>
        </p:nvGrpSpPr>
        <p:grpSpPr>
          <a:xfrm>
            <a:off x="6208897" y="3918043"/>
            <a:ext cx="2679874" cy="461665"/>
            <a:chOff x="6208897" y="3918043"/>
            <a:chExt cx="2679874" cy="461665"/>
          </a:xfrm>
        </p:grpSpPr>
        <p:sp>
          <p:nvSpPr>
            <p:cNvPr id="243" name="ZoneTexte 242"/>
            <p:cNvSpPr txBox="1"/>
            <p:nvPr/>
          </p:nvSpPr>
          <p:spPr>
            <a:xfrm>
              <a:off x="7974738" y="3918043"/>
              <a:ext cx="914033" cy="461665"/>
            </a:xfrm>
            <a:prstGeom prst="rect">
              <a:avLst/>
            </a:prstGeom>
            <a:noFill/>
          </p:spPr>
          <p:txBody>
            <a:bodyPr wrap="none" rtlCol="0">
              <a:spAutoFit/>
            </a:bodyPr>
            <a:lstStyle/>
            <a:p>
              <a:r>
                <a:rPr lang="en-GB" sz="2400" b="1" i="1" dirty="0" err="1">
                  <a:solidFill>
                    <a:srgbClr val="C00000"/>
                  </a:solidFill>
                </a:rPr>
                <a:t>P</a:t>
              </a:r>
              <a:r>
                <a:rPr lang="en-GB" sz="2400" b="1" i="1" baseline="-25000" dirty="0" err="1">
                  <a:solidFill>
                    <a:srgbClr val="C00000"/>
                  </a:solidFill>
                </a:rPr>
                <a:t>meas</a:t>
              </a:r>
              <a:endParaRPr lang="en-GB" sz="2400" b="1" i="1" baseline="-25000" dirty="0">
                <a:solidFill>
                  <a:srgbClr val="C00000"/>
                </a:solidFill>
              </a:endParaRPr>
            </a:p>
          </p:txBody>
        </p:sp>
        <p:cxnSp>
          <p:nvCxnSpPr>
            <p:cNvPr id="247" name="Connecteur droit avec flèche 246"/>
            <p:cNvCxnSpPr/>
            <p:nvPr/>
          </p:nvCxnSpPr>
          <p:spPr>
            <a:xfrm flipH="1">
              <a:off x="6208897" y="4159131"/>
              <a:ext cx="1712381" cy="2328"/>
            </a:xfrm>
            <a:prstGeom prst="straightConnector1">
              <a:avLst/>
            </a:prstGeom>
            <a:ln w="31750">
              <a:solidFill>
                <a:srgbClr val="C00000"/>
              </a:solidFill>
              <a:headEnd type="none"/>
              <a:tailEnd type="triangle"/>
            </a:ln>
          </p:spPr>
          <p:style>
            <a:lnRef idx="1">
              <a:schemeClr val="accent1"/>
            </a:lnRef>
            <a:fillRef idx="0">
              <a:schemeClr val="accent1"/>
            </a:fillRef>
            <a:effectRef idx="0">
              <a:schemeClr val="accent1"/>
            </a:effectRef>
            <a:fontRef idx="minor">
              <a:schemeClr val="tx1"/>
            </a:fontRef>
          </p:style>
        </p:cxnSp>
      </p:grpSp>
      <p:sp>
        <p:nvSpPr>
          <p:cNvPr id="251" name="CustomShape 1"/>
          <p:cNvSpPr/>
          <p:nvPr/>
        </p:nvSpPr>
        <p:spPr>
          <a:xfrm>
            <a:off x="86568" y="1272172"/>
            <a:ext cx="8900562" cy="675654"/>
          </a:xfrm>
          <a:prstGeom prst="rect">
            <a:avLst/>
          </a:prstGeom>
          <a:noFill/>
          <a:ln w="25400">
            <a:solidFill>
              <a:srgbClr val="C00000"/>
            </a:solid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lnSpc>
                <a:spcPct val="100000"/>
              </a:lnSpc>
            </a:pPr>
            <a:r>
              <a:rPr lang="en-GB" sz="1900" b="1" strike="noStrike" spc="-1" dirty="0">
                <a:solidFill>
                  <a:schemeClr val="accent5">
                    <a:lumMod val="75000"/>
                  </a:schemeClr>
                </a:solidFill>
                <a:latin typeface="+mj-lt"/>
              </a:rPr>
              <a:t>(4) Calculate component </a:t>
            </a:r>
            <a:r>
              <a:rPr lang="en-GB" sz="1900" b="1" spc="-1" dirty="0">
                <a:solidFill>
                  <a:schemeClr val="accent5">
                    <a:lumMod val="75000"/>
                  </a:schemeClr>
                </a:solidFill>
              </a:rPr>
              <a:t>concentrations</a:t>
            </a:r>
            <a:r>
              <a:rPr lang="en-GB" sz="1900" b="1" strike="noStrike" spc="-1" dirty="0">
                <a:solidFill>
                  <a:schemeClr val="accent5">
                    <a:lumMod val="75000"/>
                  </a:schemeClr>
                </a:solidFill>
                <a:latin typeface="+mj-lt"/>
              </a:rPr>
              <a:t> </a:t>
            </a:r>
            <a:r>
              <a:rPr lang="en-GB" sz="1900" b="1" strike="noStrike" spc="-1" dirty="0" err="1">
                <a:solidFill>
                  <a:schemeClr val="accent6">
                    <a:lumMod val="75000"/>
                  </a:schemeClr>
                </a:solidFill>
                <a:latin typeface="Symbol" panose="05050102010706020507" pitchFamily="18" charset="2"/>
              </a:rPr>
              <a:t>w</a:t>
            </a:r>
            <a:r>
              <a:rPr lang="en-GB" sz="1900" b="1" strike="noStrike" spc="-1" baseline="-25000" dirty="0" err="1">
                <a:solidFill>
                  <a:schemeClr val="accent6">
                    <a:lumMod val="75000"/>
                  </a:schemeClr>
                </a:solidFill>
                <a:latin typeface="+mj-lt"/>
              </a:rPr>
              <a:t>i</a:t>
            </a:r>
            <a:r>
              <a:rPr lang="en-GB" sz="1900" b="1" strike="noStrike" spc="-1" dirty="0">
                <a:solidFill>
                  <a:schemeClr val="accent5">
                    <a:lumMod val="75000"/>
                  </a:schemeClr>
                </a:solidFill>
                <a:latin typeface="+mj-lt"/>
              </a:rPr>
              <a:t> from </a:t>
            </a:r>
            <a:r>
              <a:rPr lang="en-GB" sz="1900" b="1" i="1" strike="noStrike" spc="-1" dirty="0">
                <a:latin typeface="+mj-lt"/>
              </a:rPr>
              <a:t>measured</a:t>
            </a:r>
            <a:r>
              <a:rPr lang="en-GB" sz="1900" b="1" i="1" strike="noStrike" spc="-1" dirty="0">
                <a:solidFill>
                  <a:schemeClr val="accent5">
                    <a:lumMod val="75000"/>
                  </a:schemeClr>
                </a:solidFill>
                <a:latin typeface="+mj-lt"/>
              </a:rPr>
              <a:t> </a:t>
            </a:r>
            <a:r>
              <a:rPr lang="en-GB" sz="1900" b="1" i="1" strike="noStrike" spc="-1" dirty="0">
                <a:solidFill>
                  <a:srgbClr val="7030A0"/>
                </a:solidFill>
                <a:latin typeface="+mj-lt"/>
              </a:rPr>
              <a:t>sound velocity </a:t>
            </a:r>
            <a:r>
              <a:rPr lang="en-GB" sz="1900" b="1" spc="-1" dirty="0" err="1">
                <a:solidFill>
                  <a:srgbClr val="7030A0"/>
                </a:solidFill>
              </a:rPr>
              <a:t>c</a:t>
            </a:r>
            <a:r>
              <a:rPr lang="en-GB" sz="1900" b="1" spc="-1" baseline="-25000" dirty="0" err="1">
                <a:solidFill>
                  <a:srgbClr val="7030A0"/>
                </a:solidFill>
              </a:rPr>
              <a:t>meas</a:t>
            </a:r>
            <a:r>
              <a:rPr lang="en-GB" sz="1900" b="1" i="1" spc="-1" dirty="0">
                <a:solidFill>
                  <a:srgbClr val="7030A0"/>
                </a:solidFill>
                <a:latin typeface="+mj-lt"/>
              </a:rPr>
              <a:t> </a:t>
            </a:r>
            <a:r>
              <a:rPr lang="en-GB" sz="1900" b="1" i="1" spc="-1" dirty="0">
                <a:solidFill>
                  <a:schemeClr val="accent5"/>
                </a:solidFill>
                <a:latin typeface="+mj-lt"/>
              </a:rPr>
              <a:t>&amp;</a:t>
            </a:r>
            <a:r>
              <a:rPr lang="en-GB" sz="1900" b="1" i="1" spc="-1" dirty="0">
                <a:solidFill>
                  <a:srgbClr val="7030A0"/>
                </a:solidFill>
                <a:latin typeface="+mj-lt"/>
              </a:rPr>
              <a:t> </a:t>
            </a:r>
            <a:r>
              <a:rPr lang="en-GB" sz="1900" b="1" spc="-1" dirty="0">
                <a:solidFill>
                  <a:schemeClr val="accent5">
                    <a:lumMod val="75000"/>
                  </a:schemeClr>
                </a:solidFill>
                <a:latin typeface="+mj-lt"/>
              </a:rPr>
              <a:t>stored fit </a:t>
            </a:r>
            <a:r>
              <a:rPr lang="en-GB" sz="1900" b="1" spc="-1" dirty="0" err="1">
                <a:solidFill>
                  <a:schemeClr val="accent5">
                    <a:lumMod val="75000"/>
                  </a:schemeClr>
                </a:solidFill>
                <a:latin typeface="+mj-lt"/>
              </a:rPr>
              <a:t>coeffs</a:t>
            </a:r>
            <a:r>
              <a:rPr lang="en-GB" sz="1900" b="1" spc="-1" dirty="0">
                <a:solidFill>
                  <a:schemeClr val="accent5">
                    <a:lumMod val="75000"/>
                  </a:schemeClr>
                </a:solidFill>
                <a:latin typeface="+mj-lt"/>
              </a:rPr>
              <a:t>. </a:t>
            </a:r>
            <a:r>
              <a:rPr lang="en-GB" sz="1900" b="1" i="1" spc="-1" dirty="0">
                <a:solidFill>
                  <a:schemeClr val="accent5">
                    <a:lumMod val="75000"/>
                  </a:schemeClr>
                </a:solidFill>
                <a:latin typeface="+mj-lt"/>
              </a:rPr>
              <a:t>interpolated</a:t>
            </a:r>
            <a:r>
              <a:rPr lang="en-GB" sz="1900" b="1" spc="-1" dirty="0">
                <a:solidFill>
                  <a:schemeClr val="accent5">
                    <a:lumMod val="75000"/>
                  </a:schemeClr>
                </a:solidFill>
                <a:latin typeface="+mj-lt"/>
              </a:rPr>
              <a:t> to correspond to the </a:t>
            </a:r>
            <a:r>
              <a:rPr lang="en-GB" sz="1900" b="1" i="1" spc="-1" dirty="0">
                <a:latin typeface="+mj-lt"/>
              </a:rPr>
              <a:t>measured</a:t>
            </a:r>
            <a:r>
              <a:rPr lang="en-GB" sz="1900" b="1" i="1" spc="-1" dirty="0">
                <a:solidFill>
                  <a:schemeClr val="accent5">
                    <a:lumMod val="75000"/>
                  </a:schemeClr>
                </a:solidFill>
                <a:latin typeface="+mj-lt"/>
              </a:rPr>
              <a:t> </a:t>
            </a:r>
            <a:r>
              <a:rPr lang="en-GB" sz="1900" b="1" i="1" spc="-1" dirty="0">
                <a:solidFill>
                  <a:schemeClr val="accent6">
                    <a:lumMod val="50000"/>
                  </a:schemeClr>
                </a:solidFill>
                <a:latin typeface="+mj-lt"/>
              </a:rPr>
              <a:t>T</a:t>
            </a:r>
            <a:r>
              <a:rPr lang="en-GB" sz="1900" b="1" i="1" spc="-1" dirty="0">
                <a:solidFill>
                  <a:schemeClr val="accent5">
                    <a:lumMod val="75000"/>
                  </a:schemeClr>
                </a:solidFill>
                <a:latin typeface="+mj-lt"/>
              </a:rPr>
              <a:t>, </a:t>
            </a:r>
            <a:r>
              <a:rPr lang="en-GB" sz="1900" b="1" i="1" spc="-1" dirty="0">
                <a:solidFill>
                  <a:srgbClr val="C00000"/>
                </a:solidFill>
                <a:latin typeface="+mj-lt"/>
              </a:rPr>
              <a:t>P</a:t>
            </a:r>
            <a:r>
              <a:rPr lang="en-GB" sz="1900" b="1" i="1" spc="-1" dirty="0">
                <a:solidFill>
                  <a:schemeClr val="accent5">
                    <a:lumMod val="75000"/>
                  </a:schemeClr>
                </a:solidFill>
                <a:latin typeface="+mj-lt"/>
              </a:rPr>
              <a:t> </a:t>
            </a:r>
          </a:p>
        </p:txBody>
      </p:sp>
      <p:sp>
        <p:nvSpPr>
          <p:cNvPr id="252" name="CustomShape 1"/>
          <p:cNvSpPr/>
          <p:nvPr/>
        </p:nvSpPr>
        <p:spPr>
          <a:xfrm>
            <a:off x="86568" y="6069336"/>
            <a:ext cx="8900562" cy="383267"/>
          </a:xfrm>
          <a:prstGeom prst="rect">
            <a:avLst/>
          </a:prstGeom>
          <a:noFill/>
          <a:ln w="25400">
            <a:solidFill>
              <a:schemeClr val="accent6">
                <a:lumMod val="50000"/>
              </a:schemeClr>
            </a:solid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lnSpc>
                <a:spcPct val="100000"/>
              </a:lnSpc>
            </a:pPr>
            <a:r>
              <a:rPr lang="en-GB" sz="1900" b="1" strike="noStrike" spc="-1" dirty="0">
                <a:solidFill>
                  <a:schemeClr val="accent6">
                    <a:lumMod val="50000"/>
                  </a:schemeClr>
                </a:solidFill>
                <a:latin typeface="+mj-lt"/>
              </a:rPr>
              <a:t>!! This grid can become 3-D or higher-D </a:t>
            </a:r>
            <a:r>
              <a:rPr lang="en-GB" sz="1900" b="1" spc="-1" dirty="0">
                <a:solidFill>
                  <a:schemeClr val="accent6">
                    <a:lumMod val="50000"/>
                  </a:schemeClr>
                </a:solidFill>
                <a:latin typeface="+mj-lt"/>
              </a:rPr>
              <a:t>with</a:t>
            </a:r>
            <a:r>
              <a:rPr lang="en-GB" sz="1900" b="1" strike="noStrike" spc="-1" dirty="0">
                <a:solidFill>
                  <a:schemeClr val="accent6">
                    <a:lumMod val="50000"/>
                  </a:schemeClr>
                </a:solidFill>
                <a:latin typeface="+mj-lt"/>
              </a:rPr>
              <a:t> known contaminant gas(</a:t>
            </a:r>
            <a:r>
              <a:rPr lang="en-GB" sz="1900" b="1" strike="noStrike" spc="-1" dirty="0" err="1">
                <a:solidFill>
                  <a:schemeClr val="accent6">
                    <a:lumMod val="50000"/>
                  </a:schemeClr>
                </a:solidFill>
                <a:latin typeface="+mj-lt"/>
              </a:rPr>
              <a:t>es</a:t>
            </a:r>
            <a:r>
              <a:rPr lang="en-GB" sz="1900" b="1" strike="noStrike" spc="-1" dirty="0">
                <a:solidFill>
                  <a:schemeClr val="accent6">
                    <a:lumMod val="50000"/>
                  </a:schemeClr>
                </a:solidFill>
                <a:latin typeface="+mj-lt"/>
              </a:rPr>
              <a:t>) </a:t>
            </a:r>
            <a:r>
              <a:rPr lang="en-GB" sz="1900" b="1" strike="noStrike" spc="-1" dirty="0">
                <a:solidFill>
                  <a:schemeClr val="accent6">
                    <a:lumMod val="50000"/>
                  </a:schemeClr>
                </a:solidFill>
                <a:latin typeface="+mj-lt"/>
                <a:sym typeface="Wingdings" panose="05000000000000000000" pitchFamily="2" charset="2"/>
              </a:rPr>
              <a:t> </a:t>
            </a:r>
            <a:endParaRPr lang="en-GB" sz="1900" b="1" spc="-1" dirty="0">
              <a:solidFill>
                <a:schemeClr val="accent6">
                  <a:lumMod val="50000"/>
                </a:schemeClr>
              </a:solidFill>
              <a:latin typeface="+mj-lt"/>
            </a:endParaRPr>
          </a:p>
        </p:txBody>
      </p:sp>
      <p:sp>
        <p:nvSpPr>
          <p:cNvPr id="236"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49</a:t>
            </a:fld>
            <a:endParaRPr lang="en-GB" sz="1200" b="0" strike="noStrike" spc="-1" dirty="0">
              <a:latin typeface="Arial"/>
            </a:endParaRPr>
          </a:p>
        </p:txBody>
      </p:sp>
      <p:grpSp>
        <p:nvGrpSpPr>
          <p:cNvPr id="2" name="Groupe 1"/>
          <p:cNvGrpSpPr/>
          <p:nvPr/>
        </p:nvGrpSpPr>
        <p:grpSpPr>
          <a:xfrm>
            <a:off x="5557966" y="3760601"/>
            <a:ext cx="1270298" cy="827726"/>
            <a:chOff x="5557966" y="3760601"/>
            <a:chExt cx="1270298" cy="827726"/>
          </a:xfrm>
        </p:grpSpPr>
        <p:pic>
          <p:nvPicPr>
            <p:cNvPr id="10242" name="Picture 2" descr="Sardines entières à l'huile d'olive Bio LES MOUETTES D'ARVO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1571" t="24041" r="14136" b="22252"/>
            <a:stretch/>
          </p:blipFill>
          <p:spPr bwMode="auto">
            <a:xfrm>
              <a:off x="5569283" y="3781298"/>
              <a:ext cx="535221" cy="386923"/>
            </a:xfrm>
            <a:prstGeom prst="rect">
              <a:avLst/>
            </a:prstGeom>
            <a:noFill/>
            <a:extLst>
              <a:ext uri="{909E8E84-426E-40DD-AFC4-6F175D3DCCD1}">
                <a14:hiddenFill xmlns:a14="http://schemas.microsoft.com/office/drawing/2010/main">
                  <a:solidFill>
                    <a:srgbClr val="FFFFFF"/>
                  </a:solidFill>
                </a14:hiddenFill>
              </a:ext>
            </a:extLst>
          </p:spPr>
        </p:pic>
        <p:pic>
          <p:nvPicPr>
            <p:cNvPr id="239" name="Picture 2" descr="Sardines entières à l'huile d'olive Bio LES MOUETTES D'ARVO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1571" t="24041" r="14136" b="22252"/>
            <a:stretch/>
          </p:blipFill>
          <p:spPr bwMode="auto">
            <a:xfrm>
              <a:off x="6272322" y="3760601"/>
              <a:ext cx="535221" cy="386923"/>
            </a:xfrm>
            <a:prstGeom prst="rect">
              <a:avLst/>
            </a:prstGeom>
            <a:noFill/>
            <a:extLst>
              <a:ext uri="{909E8E84-426E-40DD-AFC4-6F175D3DCCD1}">
                <a14:hiddenFill xmlns:a14="http://schemas.microsoft.com/office/drawing/2010/main">
                  <a:solidFill>
                    <a:srgbClr val="FFFFFF"/>
                  </a:solidFill>
                </a14:hiddenFill>
              </a:ext>
            </a:extLst>
          </p:spPr>
        </p:pic>
        <p:pic>
          <p:nvPicPr>
            <p:cNvPr id="245" name="Picture 2" descr="Sardines entières à l'huile d'olive Bio LES MOUETTES D'ARVO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1571" t="24041" r="14136" b="22252"/>
            <a:stretch/>
          </p:blipFill>
          <p:spPr bwMode="auto">
            <a:xfrm>
              <a:off x="5557966" y="4201404"/>
              <a:ext cx="535221" cy="386923"/>
            </a:xfrm>
            <a:prstGeom prst="rect">
              <a:avLst/>
            </a:prstGeom>
            <a:noFill/>
            <a:extLst>
              <a:ext uri="{909E8E84-426E-40DD-AFC4-6F175D3DCCD1}">
                <a14:hiddenFill xmlns:a14="http://schemas.microsoft.com/office/drawing/2010/main">
                  <a:solidFill>
                    <a:srgbClr val="FFFFFF"/>
                  </a:solidFill>
                </a14:hiddenFill>
              </a:ext>
            </a:extLst>
          </p:spPr>
        </p:pic>
        <p:pic>
          <p:nvPicPr>
            <p:cNvPr id="246" name="Picture 2" descr="Sardines entières à l'huile d'olive Bio LES MOUETTES D'ARVOR"/>
            <p:cNvPicPr>
              <a:picLocks noChangeAspect="1" noChangeArrowheads="1"/>
            </p:cNvPicPr>
            <p:nvPr/>
          </p:nvPicPr>
          <p:blipFill rotWithShape="1">
            <a:blip r:embed="rId2" cstate="print">
              <a:extLst>
                <a:ext uri="{28A0092B-C50C-407E-A947-70E740481C1C}">
                  <a14:useLocalDpi xmlns:a14="http://schemas.microsoft.com/office/drawing/2010/main" val="0"/>
                </a:ext>
              </a:extLst>
            </a:blip>
            <a:srcRect l="11571" t="24041" r="14136" b="22252"/>
            <a:stretch/>
          </p:blipFill>
          <p:spPr bwMode="auto">
            <a:xfrm>
              <a:off x="6293043" y="4200278"/>
              <a:ext cx="535221" cy="386923"/>
            </a:xfrm>
            <a:prstGeom prst="rect">
              <a:avLst/>
            </a:prstGeom>
            <a:noFill/>
            <a:extLst>
              <a:ext uri="{909E8E84-426E-40DD-AFC4-6F175D3DCCD1}">
                <a14:hiddenFill xmlns:a14="http://schemas.microsoft.com/office/drawing/2010/main">
                  <a:solidFill>
                    <a:srgbClr val="FFFFFF"/>
                  </a:solidFill>
                </a14:hiddenFill>
              </a:ext>
            </a:extLst>
          </p:spPr>
        </p:pic>
      </p:grpSp>
      <p:sp>
        <p:nvSpPr>
          <p:cNvPr id="248" name="CustomShape 2">
            <a:extLst>
              <a:ext uri="{FF2B5EF4-FFF2-40B4-BE49-F238E27FC236}">
                <a16:creationId xmlns:a16="http://schemas.microsoft.com/office/drawing/2014/main" id="{512F1935-43EF-4A43-BEF4-D738300E4754}"/>
              </a:ext>
            </a:extLst>
          </p:cNvPr>
          <p:cNvSpPr/>
          <p:nvPr/>
        </p:nvSpPr>
        <p:spPr>
          <a:xfrm>
            <a:off x="897461" y="6512750"/>
            <a:ext cx="7445828"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DRD4 Collaboration Meeting, WG-2: CERN Oct 21-25 2024</a:t>
            </a:r>
          </a:p>
        </p:txBody>
      </p:sp>
    </p:spTree>
    <p:extLst>
      <p:ext uri="{BB962C8B-B14F-4D97-AF65-F5344CB8AC3E}">
        <p14:creationId xmlns:p14="http://schemas.microsoft.com/office/powerpoint/2010/main" val="19737629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227"/>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226"/>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225"/>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224"/>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223"/>
                                        </p:tgtEl>
                                        <p:attrNameLst>
                                          <p:attrName>style.visibility</p:attrName>
                                        </p:attrNameLst>
                                      </p:cBhvr>
                                      <p:to>
                                        <p:strVal val="visible"/>
                                      </p:to>
                                    </p:set>
                                  </p:childTnLst>
                                </p:cTn>
                              </p:par>
                              <p:par>
                                <p:cTn id="17" presetID="1" presetClass="entr" presetSubtype="0" fill="hold" grpId="0" nodeType="withEffect">
                                  <p:stCondLst>
                                    <p:cond delay="0"/>
                                  </p:stCondLst>
                                  <p:childTnLst>
                                    <p:set>
                                      <p:cBhvr>
                                        <p:cTn id="18" dur="1" fill="hold">
                                          <p:stCondLst>
                                            <p:cond delay="0"/>
                                          </p:stCondLst>
                                        </p:cTn>
                                        <p:tgtEl>
                                          <p:spTgt spid="228"/>
                                        </p:tgtEl>
                                        <p:attrNameLst>
                                          <p:attrName>style.visibility</p:attrName>
                                        </p:attrNameLst>
                                      </p:cBhvr>
                                      <p:to>
                                        <p:strVal val="visible"/>
                                      </p:to>
                                    </p:set>
                                  </p:childTnLst>
                                </p:cTn>
                              </p:par>
                              <p:par>
                                <p:cTn id="19" presetID="1" presetClass="entr" presetSubtype="0" fill="hold" grpId="0" nodeType="withEffect">
                                  <p:stCondLst>
                                    <p:cond delay="0"/>
                                  </p:stCondLst>
                                  <p:childTnLst>
                                    <p:set>
                                      <p:cBhvr>
                                        <p:cTn id="20" dur="1" fill="hold">
                                          <p:stCondLst>
                                            <p:cond delay="0"/>
                                          </p:stCondLst>
                                        </p:cTn>
                                        <p:tgtEl>
                                          <p:spTgt spid="229"/>
                                        </p:tgtEl>
                                        <p:attrNameLst>
                                          <p:attrName>style.visibility</p:attrName>
                                        </p:attrNameLst>
                                      </p:cBhvr>
                                      <p:to>
                                        <p:strVal val="visible"/>
                                      </p:to>
                                    </p:set>
                                  </p:childTnLst>
                                </p:cTn>
                              </p:par>
                              <p:par>
                                <p:cTn id="21" presetID="1" presetClass="entr" presetSubtype="0" fill="hold" grpId="0" nodeType="withEffect">
                                  <p:stCondLst>
                                    <p:cond delay="0"/>
                                  </p:stCondLst>
                                  <p:childTnLst>
                                    <p:set>
                                      <p:cBhvr>
                                        <p:cTn id="22" dur="1" fill="hold">
                                          <p:stCondLst>
                                            <p:cond delay="0"/>
                                          </p:stCondLst>
                                        </p:cTn>
                                        <p:tgtEl>
                                          <p:spTgt spid="230"/>
                                        </p:tgtEl>
                                        <p:attrNameLst>
                                          <p:attrName>style.visibility</p:attrName>
                                        </p:attrNameLst>
                                      </p:cBhvr>
                                      <p:to>
                                        <p:strVal val="visible"/>
                                      </p:to>
                                    </p:set>
                                  </p:childTnLst>
                                </p:cTn>
                              </p:par>
                              <p:par>
                                <p:cTn id="23" presetID="1" presetClass="entr" presetSubtype="0" fill="hold" grpId="0" nodeType="withEffect">
                                  <p:stCondLst>
                                    <p:cond delay="0"/>
                                  </p:stCondLst>
                                  <p:childTnLst>
                                    <p:set>
                                      <p:cBhvr>
                                        <p:cTn id="24" dur="1" fill="hold">
                                          <p:stCondLst>
                                            <p:cond delay="0"/>
                                          </p:stCondLst>
                                        </p:cTn>
                                        <p:tgtEl>
                                          <p:spTgt spid="231"/>
                                        </p:tgtEl>
                                        <p:attrNameLst>
                                          <p:attrName>style.visibility</p:attrName>
                                        </p:attrNameLst>
                                      </p:cBhvr>
                                      <p:to>
                                        <p:strVal val="visible"/>
                                      </p:to>
                                    </p:set>
                                  </p:childTnLst>
                                </p:cTn>
                              </p:par>
                              <p:par>
                                <p:cTn id="25" presetID="1" presetClass="entr" presetSubtype="0" fill="hold" grpId="0" nodeType="withEffect">
                                  <p:stCondLst>
                                    <p:cond delay="0"/>
                                  </p:stCondLst>
                                  <p:childTnLst>
                                    <p:set>
                                      <p:cBhvr>
                                        <p:cTn id="26" dur="1" fill="hold">
                                          <p:stCondLst>
                                            <p:cond delay="0"/>
                                          </p:stCondLst>
                                        </p:cTn>
                                        <p:tgtEl>
                                          <p:spTgt spid="232"/>
                                        </p:tgtEl>
                                        <p:attrNameLst>
                                          <p:attrName>style.visibility</p:attrName>
                                        </p:attrNameLst>
                                      </p:cBhvr>
                                      <p:to>
                                        <p:strVal val="visible"/>
                                      </p:to>
                                    </p:set>
                                  </p:childTnLst>
                                </p:cTn>
                              </p:par>
                              <p:par>
                                <p:cTn id="27" presetID="1" presetClass="entr" presetSubtype="0" fill="hold" grpId="0" nodeType="withEffect">
                                  <p:stCondLst>
                                    <p:cond delay="0"/>
                                  </p:stCondLst>
                                  <p:childTnLst>
                                    <p:set>
                                      <p:cBhvr>
                                        <p:cTn id="28" dur="1" fill="hold">
                                          <p:stCondLst>
                                            <p:cond delay="0"/>
                                          </p:stCondLst>
                                        </p:cTn>
                                        <p:tgtEl>
                                          <p:spTgt spid="233"/>
                                        </p:tgtEl>
                                        <p:attrNameLst>
                                          <p:attrName>style.visibility</p:attrName>
                                        </p:attrNameLst>
                                      </p:cBhvr>
                                      <p:to>
                                        <p:strVal val="visible"/>
                                      </p:to>
                                    </p:set>
                                  </p:childTnLst>
                                </p:cTn>
                              </p:par>
                              <p:par>
                                <p:cTn id="29" presetID="1" presetClass="entr" presetSubtype="0" fill="hold" grpId="0" nodeType="withEffect">
                                  <p:stCondLst>
                                    <p:cond delay="0"/>
                                  </p:stCondLst>
                                  <p:childTnLst>
                                    <p:set>
                                      <p:cBhvr>
                                        <p:cTn id="30" dur="1" fill="hold">
                                          <p:stCondLst>
                                            <p:cond delay="0"/>
                                          </p:stCondLst>
                                        </p:cTn>
                                        <p:tgtEl>
                                          <p:spTgt spid="234"/>
                                        </p:tgtEl>
                                        <p:attrNameLst>
                                          <p:attrName>style.visibility</p:attrName>
                                        </p:attrNameLst>
                                      </p:cBhvr>
                                      <p:to>
                                        <p:strVal val="visible"/>
                                      </p:to>
                                    </p:set>
                                  </p:childTnLst>
                                </p:cTn>
                              </p:par>
                              <p:par>
                                <p:cTn id="31" presetID="1" presetClass="entr" presetSubtype="0" fill="hold" grpId="0" nodeType="withEffect">
                                  <p:stCondLst>
                                    <p:cond delay="0"/>
                                  </p:stCondLst>
                                  <p:childTnLst>
                                    <p:set>
                                      <p:cBhvr>
                                        <p:cTn id="32" dur="1" fill="hold">
                                          <p:stCondLst>
                                            <p:cond delay="0"/>
                                          </p:stCondLst>
                                        </p:cTn>
                                        <p:tgtEl>
                                          <p:spTgt spid="235"/>
                                        </p:tgtEl>
                                        <p:attrNameLst>
                                          <p:attrName>style.visibility</p:attrName>
                                        </p:attrNameLst>
                                      </p:cBhvr>
                                      <p:to>
                                        <p:strVal val="visible"/>
                                      </p:to>
                                    </p:set>
                                  </p:childTnLst>
                                </p:cTn>
                              </p:par>
                              <p:par>
                                <p:cTn id="33" presetID="1" presetClass="entr" presetSubtype="0" fill="hold" nodeType="withEffect">
                                  <p:stCondLst>
                                    <p:cond delay="0"/>
                                  </p:stCondLst>
                                  <p:childTnLst>
                                    <p:set>
                                      <p:cBhvr>
                                        <p:cTn id="34" dur="1" fill="hold">
                                          <p:stCondLst>
                                            <p:cond delay="0"/>
                                          </p:stCondLst>
                                        </p:cTn>
                                        <p:tgtEl>
                                          <p:spTgt spid="237"/>
                                        </p:tgtEl>
                                        <p:attrNameLst>
                                          <p:attrName>style.visibility</p:attrName>
                                        </p:attrNameLst>
                                      </p:cBhvr>
                                      <p:to>
                                        <p:strVal val="visible"/>
                                      </p:to>
                                    </p:set>
                                  </p:childTnLst>
                                </p:cTn>
                              </p:par>
                              <p:par>
                                <p:cTn id="35" presetID="1" presetClass="entr" presetSubtype="0" fill="hold" nodeType="withEffect">
                                  <p:stCondLst>
                                    <p:cond delay="0"/>
                                  </p:stCondLst>
                                  <p:childTnLst>
                                    <p:set>
                                      <p:cBhvr>
                                        <p:cTn id="36" dur="1" fill="hold">
                                          <p:stCondLst>
                                            <p:cond delay="0"/>
                                          </p:stCondLst>
                                        </p:cTn>
                                        <p:tgtEl>
                                          <p:spTgt spid="238"/>
                                        </p:tgtEl>
                                        <p:attrNameLst>
                                          <p:attrName>style.visibility</p:attrName>
                                        </p:attrNameLst>
                                      </p:cBhvr>
                                      <p:to>
                                        <p:strVal val="visible"/>
                                      </p:to>
                                    </p:set>
                                  </p:childTnLst>
                                </p:cTn>
                              </p:par>
                            </p:childTnLst>
                          </p:cTn>
                        </p:par>
                      </p:childTnLst>
                    </p:cTn>
                  </p:par>
                  <p:par>
                    <p:cTn id="37" fill="hold">
                      <p:stCondLst>
                        <p:cond delay="indefinite"/>
                      </p:stCondLst>
                      <p:childTnLst>
                        <p:par>
                          <p:cTn id="38" fill="hold">
                            <p:stCondLst>
                              <p:cond delay="0"/>
                            </p:stCondLst>
                            <p:childTnLst>
                              <p:par>
                                <p:cTn id="39" presetID="1" presetClass="entr" presetSubtype="0" fill="hold" grpId="0" nodeType="clickEffect">
                                  <p:stCondLst>
                                    <p:cond delay="0"/>
                                  </p:stCondLst>
                                  <p:childTnLst>
                                    <p:set>
                                      <p:cBhvr>
                                        <p:cTn id="40" dur="1" fill="hold">
                                          <p:stCondLst>
                                            <p:cond delay="0"/>
                                          </p:stCondLst>
                                        </p:cTn>
                                        <p:tgtEl>
                                          <p:spTgt spid="251"/>
                                        </p:tgtEl>
                                        <p:attrNameLst>
                                          <p:attrName>style.visibility</p:attrName>
                                        </p:attrNameLst>
                                      </p:cBhvr>
                                      <p:to>
                                        <p:strVal val="visible"/>
                                      </p:to>
                                    </p:set>
                                  </p:childTnLst>
                                </p:cTn>
                              </p:par>
                            </p:childTnLst>
                          </p:cTn>
                        </p:par>
                      </p:childTnLst>
                    </p:cTn>
                  </p:par>
                  <p:par>
                    <p:cTn id="41" fill="hold">
                      <p:stCondLst>
                        <p:cond delay="indefinite"/>
                      </p:stCondLst>
                      <p:childTnLst>
                        <p:par>
                          <p:cTn id="42" fill="hold">
                            <p:stCondLst>
                              <p:cond delay="0"/>
                            </p:stCondLst>
                            <p:childTnLst>
                              <p:par>
                                <p:cTn id="43" presetID="2" presetClass="entr" presetSubtype="2" fill="hold" nodeType="clickEffect">
                                  <p:stCondLst>
                                    <p:cond delay="0"/>
                                  </p:stCondLst>
                                  <p:childTnLst>
                                    <p:set>
                                      <p:cBhvr>
                                        <p:cTn id="44" dur="1" fill="hold">
                                          <p:stCondLst>
                                            <p:cond delay="0"/>
                                          </p:stCondLst>
                                        </p:cTn>
                                        <p:tgtEl>
                                          <p:spTgt spid="3"/>
                                        </p:tgtEl>
                                        <p:attrNameLst>
                                          <p:attrName>style.visibility</p:attrName>
                                        </p:attrNameLst>
                                      </p:cBhvr>
                                      <p:to>
                                        <p:strVal val="visible"/>
                                      </p:to>
                                    </p:set>
                                    <p:anim calcmode="lin" valueType="num">
                                      <p:cBhvr additive="base">
                                        <p:cTn id="45" dur="500" fill="hold"/>
                                        <p:tgtEl>
                                          <p:spTgt spid="3"/>
                                        </p:tgtEl>
                                        <p:attrNameLst>
                                          <p:attrName>ppt_x</p:attrName>
                                        </p:attrNameLst>
                                      </p:cBhvr>
                                      <p:tavLst>
                                        <p:tav tm="0">
                                          <p:val>
                                            <p:strVal val="1+#ppt_w/2"/>
                                          </p:val>
                                        </p:tav>
                                        <p:tav tm="100000">
                                          <p:val>
                                            <p:strVal val="#ppt_x"/>
                                          </p:val>
                                        </p:tav>
                                      </p:tavLst>
                                    </p:anim>
                                    <p:anim calcmode="lin" valueType="num">
                                      <p:cBhvr additive="base">
                                        <p:cTn id="46" dur="500" fill="hold"/>
                                        <p:tgtEl>
                                          <p:spTgt spid="3"/>
                                        </p:tgtEl>
                                        <p:attrNameLst>
                                          <p:attrName>ppt_y</p:attrName>
                                        </p:attrNameLst>
                                      </p:cBhvr>
                                      <p:tavLst>
                                        <p:tav tm="0">
                                          <p:val>
                                            <p:strVal val="#ppt_y"/>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5"/>
                                        </p:tgtEl>
                                        <p:attrNameLst>
                                          <p:attrName>style.visibility</p:attrName>
                                        </p:attrNameLst>
                                      </p:cBhvr>
                                      <p:to>
                                        <p:strVal val="visible"/>
                                      </p:to>
                                    </p:set>
                                    <p:anim calcmode="lin" valueType="num">
                                      <p:cBhvr additive="base">
                                        <p:cTn id="51" dur="500" fill="hold"/>
                                        <p:tgtEl>
                                          <p:spTgt spid="5"/>
                                        </p:tgtEl>
                                        <p:attrNameLst>
                                          <p:attrName>ppt_x</p:attrName>
                                        </p:attrNameLst>
                                      </p:cBhvr>
                                      <p:tavLst>
                                        <p:tav tm="0">
                                          <p:val>
                                            <p:strVal val="#ppt_x"/>
                                          </p:val>
                                        </p:tav>
                                        <p:tav tm="100000">
                                          <p:val>
                                            <p:strVal val="#ppt_x"/>
                                          </p:val>
                                        </p:tav>
                                      </p:tavLst>
                                    </p:anim>
                                    <p:anim calcmode="lin" valueType="num">
                                      <p:cBhvr additive="base">
                                        <p:cTn id="52"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53" fill="hold">
                      <p:stCondLst>
                        <p:cond delay="indefinite"/>
                      </p:stCondLst>
                      <p:childTnLst>
                        <p:par>
                          <p:cTn id="54" fill="hold">
                            <p:stCondLst>
                              <p:cond delay="0"/>
                            </p:stCondLst>
                            <p:childTnLst>
                              <p:par>
                                <p:cTn id="55" presetID="1" presetClass="entr" presetSubtype="0" fill="hold" nodeType="clickEffect">
                                  <p:stCondLst>
                                    <p:cond delay="0"/>
                                  </p:stCondLst>
                                  <p:childTnLst>
                                    <p:set>
                                      <p:cBhvr>
                                        <p:cTn id="56" dur="1" fill="hold">
                                          <p:stCondLst>
                                            <p:cond delay="0"/>
                                          </p:stCondLst>
                                        </p:cTn>
                                        <p:tgtEl>
                                          <p:spTgt spid="2"/>
                                        </p:tgtEl>
                                        <p:attrNameLst>
                                          <p:attrName>style.visibility</p:attrName>
                                        </p:attrNameLst>
                                      </p:cBhvr>
                                      <p:to>
                                        <p:strVal val="visible"/>
                                      </p:to>
                                    </p:set>
                                  </p:childTnLst>
                                </p:cTn>
                              </p:par>
                            </p:childTnLst>
                          </p:cTn>
                        </p:par>
                      </p:childTnLst>
                    </p:cTn>
                  </p:par>
                  <p:par>
                    <p:cTn id="57" fill="hold">
                      <p:stCondLst>
                        <p:cond delay="indefinite"/>
                      </p:stCondLst>
                      <p:childTnLst>
                        <p:par>
                          <p:cTn id="58" fill="hold">
                            <p:stCondLst>
                              <p:cond delay="0"/>
                            </p:stCondLst>
                            <p:childTnLst>
                              <p:par>
                                <p:cTn id="59" presetID="1" presetClass="entr" presetSubtype="0" fill="hold" grpId="0" nodeType="clickEffect">
                                  <p:stCondLst>
                                    <p:cond delay="0"/>
                                  </p:stCondLst>
                                  <p:childTnLst>
                                    <p:set>
                                      <p:cBhvr>
                                        <p:cTn id="60" dur="1" fill="hold">
                                          <p:stCondLst>
                                            <p:cond delay="0"/>
                                          </p:stCondLst>
                                        </p:cTn>
                                        <p:tgtEl>
                                          <p:spTgt spid="25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8" grpId="0"/>
      <p:bldP spid="229" grpId="0"/>
      <p:bldP spid="230" grpId="0"/>
      <p:bldP spid="231" grpId="0"/>
      <p:bldP spid="232" grpId="0"/>
      <p:bldP spid="233" grpId="0"/>
      <p:bldP spid="234" grpId="0"/>
      <p:bldP spid="235" grpId="0"/>
      <p:bldP spid="251" grpId="0" animBg="1"/>
      <p:bldP spid="252"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3" name="Image 42"/>
          <p:cNvPicPr>
            <a:picLocks noChangeAspect="1"/>
          </p:cNvPicPr>
          <p:nvPr/>
        </p:nvPicPr>
        <p:blipFill rotWithShape="1">
          <a:blip r:embed="rId3">
            <a:extLst>
              <a:ext uri="{28A0092B-C50C-407E-A947-70E740481C1C}">
                <a14:useLocalDpi xmlns:a14="http://schemas.microsoft.com/office/drawing/2010/main" val="0"/>
              </a:ext>
            </a:extLst>
          </a:blip>
          <a:srcRect l="15825" t="26745" r="15661" b="26401"/>
          <a:stretch/>
        </p:blipFill>
        <p:spPr>
          <a:xfrm flipV="1">
            <a:off x="3812399" y="857939"/>
            <a:ext cx="1542083" cy="897184"/>
          </a:xfrm>
          <a:prstGeom prst="rect">
            <a:avLst/>
          </a:prstGeom>
        </p:spPr>
      </p:pic>
      <p:grpSp>
        <p:nvGrpSpPr>
          <p:cNvPr id="58" name="Groupe 57"/>
          <p:cNvGrpSpPr/>
          <p:nvPr/>
        </p:nvGrpSpPr>
        <p:grpSpPr>
          <a:xfrm>
            <a:off x="1312113" y="971100"/>
            <a:ext cx="1373470" cy="824891"/>
            <a:chOff x="4903432" y="2182046"/>
            <a:chExt cx="1595783" cy="1131630"/>
          </a:xfrm>
        </p:grpSpPr>
        <p:pic>
          <p:nvPicPr>
            <p:cNvPr id="55" name="Image 54"/>
            <p:cNvPicPr>
              <a:picLocks noChangeAspect="1"/>
            </p:cNvPicPr>
            <p:nvPr/>
          </p:nvPicPr>
          <p:blipFill rotWithShape="1">
            <a:blip r:embed="rId4">
              <a:extLst>
                <a:ext uri="{28A0092B-C50C-407E-A947-70E740481C1C}">
                  <a14:useLocalDpi xmlns:a14="http://schemas.microsoft.com/office/drawing/2010/main" val="0"/>
                </a:ext>
              </a:extLst>
            </a:blip>
            <a:srcRect r="74249" b="62726"/>
            <a:stretch/>
          </p:blipFill>
          <p:spPr>
            <a:xfrm>
              <a:off x="5186463" y="2249566"/>
              <a:ext cx="1312752" cy="1064110"/>
            </a:xfrm>
            <a:prstGeom prst="rect">
              <a:avLst/>
            </a:prstGeom>
          </p:spPr>
        </p:pic>
        <p:pic>
          <p:nvPicPr>
            <p:cNvPr id="57" name="Image 56"/>
            <p:cNvPicPr>
              <a:picLocks noChangeAspect="1"/>
            </p:cNvPicPr>
            <p:nvPr/>
          </p:nvPicPr>
          <p:blipFill rotWithShape="1">
            <a:blip r:embed="rId4">
              <a:extLst>
                <a:ext uri="{28A0092B-C50C-407E-A947-70E740481C1C}">
                  <a14:useLocalDpi xmlns:a14="http://schemas.microsoft.com/office/drawing/2010/main" val="0"/>
                </a:ext>
              </a:extLst>
            </a:blip>
            <a:srcRect l="13870" t="12175" r="75490" b="62726"/>
            <a:stretch/>
          </p:blipFill>
          <p:spPr>
            <a:xfrm rot="11569719">
              <a:off x="4903432" y="2182046"/>
              <a:ext cx="542441" cy="716519"/>
            </a:xfrm>
            <a:prstGeom prst="rect">
              <a:avLst/>
            </a:prstGeom>
          </p:spPr>
        </p:pic>
      </p:grpSp>
      <p:pic>
        <p:nvPicPr>
          <p:cNvPr id="34" name="Image 33"/>
          <p:cNvPicPr>
            <a:picLocks noChangeAspect="1"/>
          </p:cNvPicPr>
          <p:nvPr/>
        </p:nvPicPr>
        <p:blipFill rotWithShape="1">
          <a:blip r:embed="rId4">
            <a:extLst>
              <a:ext uri="{28A0092B-C50C-407E-A947-70E740481C1C}">
                <a14:useLocalDpi xmlns:a14="http://schemas.microsoft.com/office/drawing/2010/main" val="0"/>
              </a:ext>
            </a:extLst>
          </a:blip>
          <a:srcRect l="37424" r="34528" b="59973"/>
          <a:stretch/>
        </p:blipFill>
        <p:spPr>
          <a:xfrm rot="8447282">
            <a:off x="6526080" y="1081171"/>
            <a:ext cx="1349483" cy="1078464"/>
          </a:xfrm>
          <a:prstGeom prst="rect">
            <a:avLst/>
          </a:prstGeom>
        </p:spPr>
      </p:pic>
      <p:pic>
        <p:nvPicPr>
          <p:cNvPr id="2" name="Image 1"/>
          <p:cNvPicPr>
            <a:picLocks noChangeAspect="1"/>
          </p:cNvPicPr>
          <p:nvPr/>
        </p:nvPicPr>
        <p:blipFill rotWithShape="1">
          <a:blip r:embed="rId5">
            <a:extLst>
              <a:ext uri="{28A0092B-C50C-407E-A947-70E740481C1C}">
                <a14:useLocalDpi xmlns:a14="http://schemas.microsoft.com/office/drawing/2010/main" val="0"/>
              </a:ext>
            </a:extLst>
          </a:blip>
          <a:srcRect t="18438" b="22260"/>
          <a:stretch/>
        </p:blipFill>
        <p:spPr>
          <a:xfrm>
            <a:off x="3526207" y="1951386"/>
            <a:ext cx="1961427" cy="1163179"/>
          </a:xfrm>
          <a:prstGeom prst="rect">
            <a:avLst/>
          </a:prstGeom>
        </p:spPr>
      </p:pic>
      <p:pic>
        <p:nvPicPr>
          <p:cNvPr id="3" name="Image 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14600" y="2695484"/>
            <a:ext cx="1660953" cy="1660953"/>
          </a:xfrm>
          <a:prstGeom prst="rect">
            <a:avLst/>
          </a:prstGeom>
        </p:spPr>
      </p:pic>
      <p:pic>
        <p:nvPicPr>
          <p:cNvPr id="4" name="Image 3"/>
          <p:cNvPicPr>
            <a:picLocks noChangeAspect="1"/>
          </p:cNvPicPr>
          <p:nvPr/>
        </p:nvPicPr>
        <p:blipFill rotWithShape="1">
          <a:blip r:embed="rId7">
            <a:extLst>
              <a:ext uri="{28A0092B-C50C-407E-A947-70E740481C1C}">
                <a14:useLocalDpi xmlns:a14="http://schemas.microsoft.com/office/drawing/2010/main" val="0"/>
              </a:ext>
            </a:extLst>
          </a:blip>
          <a:srcRect t="17630" b="19743"/>
          <a:stretch/>
        </p:blipFill>
        <p:spPr>
          <a:xfrm>
            <a:off x="3630682" y="3846647"/>
            <a:ext cx="1932040" cy="1209971"/>
          </a:xfrm>
          <a:prstGeom prst="rect">
            <a:avLst/>
          </a:prstGeom>
        </p:spPr>
      </p:pic>
      <p:pic>
        <p:nvPicPr>
          <p:cNvPr id="38" name="Image 37"/>
          <p:cNvPicPr>
            <a:picLocks noChangeAspect="1"/>
          </p:cNvPicPr>
          <p:nvPr/>
        </p:nvPicPr>
        <p:blipFill rotWithShape="1">
          <a:blip r:embed="rId8">
            <a:extLst>
              <a:ext uri="{28A0092B-C50C-407E-A947-70E740481C1C}">
                <a14:useLocalDpi xmlns:a14="http://schemas.microsoft.com/office/drawing/2010/main" val="0"/>
              </a:ext>
            </a:extLst>
          </a:blip>
          <a:srcRect t="14924" b="11324"/>
          <a:stretch/>
        </p:blipFill>
        <p:spPr>
          <a:xfrm>
            <a:off x="1034377" y="2357478"/>
            <a:ext cx="1802530" cy="1329409"/>
          </a:xfrm>
          <a:prstGeom prst="rect">
            <a:avLst/>
          </a:prstGeom>
        </p:spPr>
      </p:pic>
      <p:sp>
        <p:nvSpPr>
          <p:cNvPr id="5" name="Rectangle 4"/>
          <p:cNvSpPr/>
          <p:nvPr/>
        </p:nvSpPr>
        <p:spPr>
          <a:xfrm>
            <a:off x="2812294" y="5693220"/>
            <a:ext cx="3802077" cy="830997"/>
          </a:xfrm>
          <a:prstGeom prst="rect">
            <a:avLst/>
          </a:prstGeom>
        </p:spPr>
        <p:txBody>
          <a:bodyPr wrap="square">
            <a:spAutoFit/>
          </a:bodyPr>
          <a:lstStyle/>
          <a:p>
            <a:pPr algn="ctr"/>
            <a:r>
              <a:rPr lang="en-GB" sz="1200" dirty="0"/>
              <a:t> </a:t>
            </a:r>
            <a:r>
              <a:rPr lang="fr-FR" sz="1200" dirty="0"/>
              <a:t>C</a:t>
            </a:r>
            <a:r>
              <a:rPr lang="fr-FR" sz="1200" baseline="-25000" dirty="0"/>
              <a:t>4</a:t>
            </a:r>
            <a:r>
              <a:rPr lang="fr-FR" sz="1200" dirty="0"/>
              <a:t>F</a:t>
            </a:r>
            <a:r>
              <a:rPr lang="fr-FR" sz="1200" baseline="-25000" dirty="0"/>
              <a:t>8</a:t>
            </a:r>
            <a:r>
              <a:rPr lang="fr-FR" sz="1200" dirty="0"/>
              <a:t>O</a:t>
            </a:r>
            <a:r>
              <a:rPr lang="en-GB" sz="1200" dirty="0"/>
              <a:t> </a:t>
            </a:r>
            <a:r>
              <a:rPr lang="fr-FR" sz="1200" dirty="0" err="1"/>
              <a:t>Linear</a:t>
            </a:r>
            <a:r>
              <a:rPr lang="fr-FR" sz="1200" dirty="0"/>
              <a:t> </a:t>
            </a:r>
            <a:r>
              <a:rPr lang="fr-FR" sz="1200" dirty="0" err="1"/>
              <a:t>with</a:t>
            </a:r>
            <a:r>
              <a:rPr lang="fr-FR" sz="1200" dirty="0"/>
              <a:t> </a:t>
            </a:r>
            <a:r>
              <a:rPr lang="fr-FR" sz="1200" dirty="0" err="1"/>
              <a:t>Oxygen</a:t>
            </a:r>
            <a:r>
              <a:rPr lang="fr-FR" sz="1200" dirty="0"/>
              <a:t> </a:t>
            </a:r>
            <a:r>
              <a:rPr lang="fr-FR" sz="1200" dirty="0" err="1"/>
              <a:t>atom</a:t>
            </a:r>
            <a:r>
              <a:rPr lang="fr-FR" sz="1200" dirty="0"/>
              <a:t> as </a:t>
            </a:r>
          </a:p>
          <a:p>
            <a:pPr algn="ctr"/>
            <a:r>
              <a:rPr lang="fr-FR" sz="1200" dirty="0" err="1"/>
              <a:t>internal</a:t>
            </a:r>
            <a:r>
              <a:rPr lang="fr-FR" sz="1200" dirty="0"/>
              <a:t> </a:t>
            </a:r>
            <a:r>
              <a:rPr lang="fr-FR" sz="1200" dirty="0" err="1"/>
              <a:t>link</a:t>
            </a:r>
            <a:r>
              <a:rPr lang="fr-FR" sz="1200" dirty="0"/>
              <a:t> and double </a:t>
            </a:r>
            <a:r>
              <a:rPr lang="fr-FR" sz="1200" dirty="0" err="1"/>
              <a:t>carbon</a:t>
            </a:r>
            <a:endParaRPr lang="fr-FR" sz="1200" dirty="0"/>
          </a:p>
          <a:p>
            <a:pPr algn="ctr"/>
            <a:r>
              <a:rPr lang="fr-FR" sz="1200" dirty="0"/>
              <a:t> </a:t>
            </a:r>
            <a:r>
              <a:rPr lang="fr-FR" sz="1200" dirty="0" err="1"/>
              <a:t>bonded</a:t>
            </a:r>
            <a:r>
              <a:rPr lang="fr-FR" sz="1200" dirty="0"/>
              <a:t> </a:t>
            </a:r>
            <a:r>
              <a:rPr lang="fr-FR" sz="1200" dirty="0" err="1"/>
              <a:t>link</a:t>
            </a:r>
            <a:endParaRPr lang="fr-FR" sz="1400" dirty="0"/>
          </a:p>
          <a:p>
            <a:pPr algn="ctr"/>
            <a:endParaRPr lang="en-GB" sz="1200" dirty="0"/>
          </a:p>
        </p:txBody>
      </p:sp>
      <p:sp>
        <p:nvSpPr>
          <p:cNvPr id="7" name="Rectangle 6"/>
          <p:cNvSpPr/>
          <p:nvPr/>
        </p:nvSpPr>
        <p:spPr>
          <a:xfrm>
            <a:off x="6265018" y="4330486"/>
            <a:ext cx="2010487" cy="1231106"/>
          </a:xfrm>
          <a:prstGeom prst="rect">
            <a:avLst/>
          </a:prstGeom>
        </p:spPr>
        <p:txBody>
          <a:bodyPr wrap="none">
            <a:spAutoFit/>
          </a:bodyPr>
          <a:lstStyle/>
          <a:p>
            <a:pPr algn="ctr"/>
            <a:r>
              <a:rPr lang="en-GB" sz="1400" dirty="0"/>
              <a:t> </a:t>
            </a:r>
            <a:r>
              <a:rPr lang="fr-FR" sz="1400" dirty="0"/>
              <a:t>C</a:t>
            </a:r>
            <a:r>
              <a:rPr lang="fr-FR" sz="1400" baseline="-25000" dirty="0"/>
              <a:t>4</a:t>
            </a:r>
            <a:r>
              <a:rPr lang="fr-FR" sz="1400" dirty="0"/>
              <a:t>F</a:t>
            </a:r>
            <a:r>
              <a:rPr lang="fr-FR" sz="1400" baseline="-25000" dirty="0"/>
              <a:t>8</a:t>
            </a:r>
            <a:r>
              <a:rPr lang="fr-FR" sz="1400" dirty="0"/>
              <a:t>O</a:t>
            </a:r>
            <a:endParaRPr lang="en-GB" sz="1400" dirty="0"/>
          </a:p>
          <a:p>
            <a:pPr algn="ctr"/>
            <a:r>
              <a:rPr lang="en-GB" sz="1200" dirty="0"/>
              <a:t>Cyclic </a:t>
            </a:r>
          </a:p>
          <a:p>
            <a:pPr algn="ctr"/>
            <a:r>
              <a:rPr lang="en-GB" sz="1200" dirty="0" err="1"/>
              <a:t>Perfluorotetrahydrofuran</a:t>
            </a:r>
            <a:r>
              <a:rPr lang="en-GB" sz="1200" dirty="0"/>
              <a:t>,</a:t>
            </a:r>
          </a:p>
          <a:p>
            <a:pPr algn="ctr"/>
            <a:r>
              <a:rPr lang="fr-FR" sz="1200" dirty="0" err="1"/>
              <a:t>Octofluorotetrahydrofuran</a:t>
            </a:r>
            <a:endParaRPr lang="fr-FR" sz="1200" dirty="0"/>
          </a:p>
          <a:p>
            <a:pPr algn="ctr"/>
            <a:r>
              <a:rPr lang="fr-FR" sz="1200" dirty="0"/>
              <a:t>(GWP</a:t>
            </a:r>
            <a:r>
              <a:rPr lang="fr-FR" sz="1200" baseline="-25000" dirty="0"/>
              <a:t>20 </a:t>
            </a:r>
            <a:r>
              <a:rPr lang="fr-FR" sz="1200" dirty="0"/>
              <a:t>= 8975) [</a:t>
            </a:r>
            <a:r>
              <a:rPr lang="fr-FR" sz="1200" dirty="0" err="1">
                <a:solidFill>
                  <a:srgbClr val="FF0000"/>
                </a:solidFill>
              </a:rPr>
              <a:t>ref</a:t>
            </a:r>
            <a:r>
              <a:rPr lang="fr-FR" sz="1200" dirty="0">
                <a:solidFill>
                  <a:srgbClr val="FF0000"/>
                </a:solidFill>
              </a:rPr>
              <a:t> EPJP</a:t>
            </a:r>
            <a:r>
              <a:rPr lang="fr-FR" sz="1200" dirty="0"/>
              <a:t>]</a:t>
            </a:r>
          </a:p>
          <a:p>
            <a:pPr algn="ctr"/>
            <a:r>
              <a:rPr lang="fr-FR" sz="1200" dirty="0"/>
              <a:t>[H335]</a:t>
            </a:r>
          </a:p>
        </p:txBody>
      </p:sp>
      <p:sp>
        <p:nvSpPr>
          <p:cNvPr id="42" name="ZoneTexte 41"/>
          <p:cNvSpPr txBox="1"/>
          <p:nvPr/>
        </p:nvSpPr>
        <p:spPr>
          <a:xfrm>
            <a:off x="903596" y="6054089"/>
            <a:ext cx="2064091" cy="492443"/>
          </a:xfrm>
          <a:prstGeom prst="rect">
            <a:avLst/>
          </a:prstGeom>
          <a:noFill/>
        </p:spPr>
        <p:txBody>
          <a:bodyPr wrap="none" rtlCol="0">
            <a:spAutoFit/>
          </a:bodyPr>
          <a:lstStyle/>
          <a:p>
            <a:pPr algn="ctr"/>
            <a:r>
              <a:rPr lang="en-GB" sz="1200" dirty="0"/>
              <a:t> </a:t>
            </a:r>
            <a:r>
              <a:rPr lang="fr-FR" sz="1400" dirty="0"/>
              <a:t>C</a:t>
            </a:r>
            <a:r>
              <a:rPr lang="fr-FR" sz="1400" baseline="-25000" dirty="0"/>
              <a:t>4</a:t>
            </a:r>
            <a:r>
              <a:rPr lang="fr-FR" sz="1400" dirty="0"/>
              <a:t>F</a:t>
            </a:r>
            <a:r>
              <a:rPr lang="fr-FR" sz="1400" baseline="-25000" dirty="0"/>
              <a:t>8</a:t>
            </a:r>
            <a:r>
              <a:rPr lang="fr-FR" sz="1400" dirty="0"/>
              <a:t>O </a:t>
            </a:r>
            <a:r>
              <a:rPr lang="fr-FR" sz="1200" dirty="0" err="1"/>
              <a:t>Linear</a:t>
            </a:r>
            <a:r>
              <a:rPr lang="fr-FR" sz="1200" dirty="0"/>
              <a:t> &amp; iso, </a:t>
            </a:r>
            <a:r>
              <a:rPr lang="fr-FR" sz="1200" dirty="0" err="1"/>
              <a:t>with</a:t>
            </a:r>
            <a:r>
              <a:rPr lang="fr-FR" sz="1200" dirty="0"/>
              <a:t> </a:t>
            </a:r>
          </a:p>
          <a:p>
            <a:pPr algn="ctr"/>
            <a:r>
              <a:rPr lang="fr-FR" sz="1200" dirty="0" err="1"/>
              <a:t>Oxygen</a:t>
            </a:r>
            <a:r>
              <a:rPr lang="fr-FR" sz="1200" dirty="0"/>
              <a:t> </a:t>
            </a:r>
            <a:r>
              <a:rPr lang="fr-FR" sz="1200" dirty="0" err="1"/>
              <a:t>atom</a:t>
            </a:r>
            <a:r>
              <a:rPr lang="fr-FR" sz="1200" dirty="0"/>
              <a:t> on </a:t>
            </a:r>
            <a:r>
              <a:rPr lang="fr-FR" sz="1200" dirty="0" err="1"/>
              <a:t>external</a:t>
            </a:r>
            <a:r>
              <a:rPr lang="fr-FR" sz="1200" dirty="0"/>
              <a:t> </a:t>
            </a:r>
            <a:r>
              <a:rPr lang="fr-FR" sz="1200" dirty="0" err="1"/>
              <a:t>spur</a:t>
            </a:r>
            <a:endParaRPr lang="en-GB" sz="1200" dirty="0"/>
          </a:p>
        </p:txBody>
      </p:sp>
      <p:pic>
        <p:nvPicPr>
          <p:cNvPr id="6" name="Image 5"/>
          <p:cNvPicPr>
            <a:picLocks noChangeAspect="1"/>
          </p:cNvPicPr>
          <p:nvPr/>
        </p:nvPicPr>
        <p:blipFill>
          <a:blip r:embed="rId9">
            <a:extLst>
              <a:ext uri="{28A0092B-C50C-407E-A947-70E740481C1C}">
                <a14:useLocalDpi xmlns:a14="http://schemas.microsoft.com/office/drawing/2010/main" val="0"/>
              </a:ext>
            </a:extLst>
          </a:blip>
          <a:stretch>
            <a:fillRect/>
          </a:stretch>
        </p:blipFill>
        <p:spPr>
          <a:xfrm>
            <a:off x="991296" y="4130245"/>
            <a:ext cx="2012819" cy="1623241"/>
          </a:xfrm>
          <a:prstGeom prst="rect">
            <a:avLst/>
          </a:prstGeom>
        </p:spPr>
      </p:pic>
      <p:sp>
        <p:nvSpPr>
          <p:cNvPr id="16" name="Rectangle 15"/>
          <p:cNvSpPr/>
          <p:nvPr/>
        </p:nvSpPr>
        <p:spPr>
          <a:xfrm>
            <a:off x="2838816" y="3156912"/>
            <a:ext cx="3802077" cy="892552"/>
          </a:xfrm>
          <a:prstGeom prst="rect">
            <a:avLst/>
          </a:prstGeom>
        </p:spPr>
        <p:txBody>
          <a:bodyPr wrap="square">
            <a:spAutoFit/>
          </a:bodyPr>
          <a:lstStyle/>
          <a:p>
            <a:pPr algn="ctr"/>
            <a:r>
              <a:rPr lang="en-GB" sz="1200" dirty="0"/>
              <a:t>Octafloro-1-methoxyprop-1-ene</a:t>
            </a:r>
            <a:endParaRPr lang="fr-FR" sz="1200" dirty="0"/>
          </a:p>
          <a:p>
            <a:pPr algn="ctr"/>
            <a:r>
              <a:rPr lang="fr-FR" sz="1200" dirty="0"/>
              <a:t>(GWP</a:t>
            </a:r>
            <a:r>
              <a:rPr lang="fr-FR" sz="1200" baseline="-25000" dirty="0"/>
              <a:t>20 </a:t>
            </a:r>
            <a:r>
              <a:rPr lang="fr-FR" sz="1200" dirty="0"/>
              <a:t>= ?)  [</a:t>
            </a:r>
            <a:r>
              <a:rPr lang="fr-FR" sz="1200" dirty="0">
                <a:solidFill>
                  <a:srgbClr val="FF0000"/>
                </a:solidFill>
              </a:rPr>
              <a:t>H332</a:t>
            </a:r>
            <a:r>
              <a:rPr lang="fr-FR" sz="1200" dirty="0"/>
              <a:t>, 335, 336]</a:t>
            </a:r>
          </a:p>
          <a:p>
            <a:pPr algn="ctr"/>
            <a:endParaRPr lang="fr-FR" sz="1400" dirty="0"/>
          </a:p>
          <a:p>
            <a:pPr algn="ctr"/>
            <a:endParaRPr lang="en-GB" sz="1200" dirty="0"/>
          </a:p>
        </p:txBody>
      </p:sp>
      <p:sp>
        <p:nvSpPr>
          <p:cNvPr id="9" name="ZoneTexte 8"/>
          <p:cNvSpPr txBox="1"/>
          <p:nvPr/>
        </p:nvSpPr>
        <p:spPr>
          <a:xfrm>
            <a:off x="1139522" y="1849681"/>
            <a:ext cx="1670137" cy="738664"/>
          </a:xfrm>
          <a:prstGeom prst="rect">
            <a:avLst/>
          </a:prstGeom>
          <a:noFill/>
        </p:spPr>
        <p:txBody>
          <a:bodyPr wrap="none" rtlCol="0">
            <a:spAutoFit/>
          </a:bodyPr>
          <a:lstStyle/>
          <a:p>
            <a:pPr algn="ctr"/>
            <a:r>
              <a:rPr lang="fr-FR" sz="1200" dirty="0"/>
              <a:t>Octafluoro-2-butanone</a:t>
            </a:r>
          </a:p>
          <a:p>
            <a:pPr algn="ctr"/>
            <a:r>
              <a:rPr lang="fr-FR" sz="1200" dirty="0"/>
              <a:t>(GWP</a:t>
            </a:r>
            <a:r>
              <a:rPr lang="fr-FR" sz="1200" baseline="-25000" dirty="0"/>
              <a:t>20 </a:t>
            </a:r>
            <a:r>
              <a:rPr lang="fr-FR" sz="1200" dirty="0"/>
              <a:t>= ?)  [H335]</a:t>
            </a:r>
          </a:p>
          <a:p>
            <a:endParaRPr lang="fr-FR" dirty="0"/>
          </a:p>
        </p:txBody>
      </p:sp>
      <p:sp>
        <p:nvSpPr>
          <p:cNvPr id="10" name="ZoneTexte 9"/>
          <p:cNvSpPr txBox="1"/>
          <p:nvPr/>
        </p:nvSpPr>
        <p:spPr>
          <a:xfrm>
            <a:off x="1033020" y="3616780"/>
            <a:ext cx="1897892" cy="461665"/>
          </a:xfrm>
          <a:prstGeom prst="rect">
            <a:avLst/>
          </a:prstGeom>
          <a:noFill/>
        </p:spPr>
        <p:txBody>
          <a:bodyPr wrap="none" rtlCol="0">
            <a:spAutoFit/>
          </a:bodyPr>
          <a:lstStyle/>
          <a:p>
            <a:pPr algn="ctr"/>
            <a:r>
              <a:rPr lang="fr-FR" sz="1200" dirty="0" err="1"/>
              <a:t>Heptafluorobutyryl</a:t>
            </a:r>
            <a:r>
              <a:rPr lang="fr-FR" sz="1200" dirty="0"/>
              <a:t> </a:t>
            </a:r>
            <a:r>
              <a:rPr lang="fr-FR" sz="1200" dirty="0" err="1"/>
              <a:t>fluoride</a:t>
            </a:r>
            <a:endParaRPr lang="fr-FR" sz="1200" dirty="0"/>
          </a:p>
          <a:p>
            <a:pPr algn="ctr"/>
            <a:r>
              <a:rPr lang="fr-FR" sz="1200" dirty="0"/>
              <a:t>(GWP</a:t>
            </a:r>
            <a:r>
              <a:rPr lang="fr-FR" sz="1200" baseline="-25000" dirty="0"/>
              <a:t>20 </a:t>
            </a:r>
            <a:r>
              <a:rPr lang="fr-FR" sz="1200" dirty="0"/>
              <a:t>= ?)  [</a:t>
            </a:r>
            <a:r>
              <a:rPr lang="fr-FR" sz="1200" dirty="0">
                <a:solidFill>
                  <a:srgbClr val="C00000"/>
                </a:solidFill>
              </a:rPr>
              <a:t>H331</a:t>
            </a:r>
            <a:r>
              <a:rPr lang="fr-FR" sz="1200" dirty="0"/>
              <a:t>]</a:t>
            </a:r>
          </a:p>
        </p:txBody>
      </p:sp>
      <p:sp>
        <p:nvSpPr>
          <p:cNvPr id="11" name="ZoneTexte 10"/>
          <p:cNvSpPr txBox="1"/>
          <p:nvPr/>
        </p:nvSpPr>
        <p:spPr>
          <a:xfrm>
            <a:off x="928290" y="5576511"/>
            <a:ext cx="2075825" cy="461665"/>
          </a:xfrm>
          <a:prstGeom prst="rect">
            <a:avLst/>
          </a:prstGeom>
          <a:noFill/>
        </p:spPr>
        <p:txBody>
          <a:bodyPr wrap="none" rtlCol="0">
            <a:spAutoFit/>
          </a:bodyPr>
          <a:lstStyle/>
          <a:p>
            <a:pPr algn="ctr"/>
            <a:r>
              <a:rPr lang="fr-FR" sz="1200" dirty="0" err="1"/>
              <a:t>Heptafluoroisobutyryl</a:t>
            </a:r>
            <a:r>
              <a:rPr lang="fr-FR" sz="1200" dirty="0"/>
              <a:t> </a:t>
            </a:r>
            <a:r>
              <a:rPr lang="fr-FR" sz="1200" dirty="0" err="1"/>
              <a:t>fluoride</a:t>
            </a:r>
            <a:endParaRPr lang="fr-FR" sz="1200" dirty="0"/>
          </a:p>
          <a:p>
            <a:pPr algn="ctr"/>
            <a:r>
              <a:rPr lang="fr-FR" sz="1200" dirty="0"/>
              <a:t>(GWP</a:t>
            </a:r>
            <a:r>
              <a:rPr lang="fr-FR" sz="1200" baseline="-25000" dirty="0"/>
              <a:t>20 </a:t>
            </a:r>
            <a:r>
              <a:rPr lang="fr-FR" sz="1200" dirty="0"/>
              <a:t>= ?)  [H335]</a:t>
            </a:r>
          </a:p>
        </p:txBody>
      </p:sp>
      <p:sp>
        <p:nvSpPr>
          <p:cNvPr id="12" name="Rectangle 11"/>
          <p:cNvSpPr/>
          <p:nvPr/>
        </p:nvSpPr>
        <p:spPr>
          <a:xfrm>
            <a:off x="6084936" y="654918"/>
            <a:ext cx="2370650" cy="538896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2" name="Rectangle 21"/>
          <p:cNvSpPr/>
          <p:nvPr/>
        </p:nvSpPr>
        <p:spPr>
          <a:xfrm>
            <a:off x="3466078" y="666271"/>
            <a:ext cx="2370650" cy="3019773"/>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3" name="Rectangle 22"/>
          <p:cNvSpPr/>
          <p:nvPr/>
        </p:nvSpPr>
        <p:spPr>
          <a:xfrm>
            <a:off x="2805987" y="5041627"/>
            <a:ext cx="3802077" cy="892552"/>
          </a:xfrm>
          <a:prstGeom prst="rect">
            <a:avLst/>
          </a:prstGeom>
        </p:spPr>
        <p:txBody>
          <a:bodyPr wrap="square">
            <a:spAutoFit/>
          </a:bodyPr>
          <a:lstStyle/>
          <a:p>
            <a:pPr algn="ctr"/>
            <a:r>
              <a:rPr lang="en-GB" sz="1200" dirty="0" err="1"/>
              <a:t>Pentafyoroethyltrifluorovinyl</a:t>
            </a:r>
            <a:r>
              <a:rPr lang="en-GB" sz="1200" dirty="0"/>
              <a:t> ether</a:t>
            </a:r>
            <a:endParaRPr lang="fr-FR" sz="1200" dirty="0"/>
          </a:p>
          <a:p>
            <a:pPr algn="ctr"/>
            <a:r>
              <a:rPr lang="fr-FR" sz="1200" dirty="0"/>
              <a:t>(GWP</a:t>
            </a:r>
            <a:r>
              <a:rPr lang="fr-FR" sz="1200" baseline="-25000" dirty="0"/>
              <a:t>20 </a:t>
            </a:r>
            <a:r>
              <a:rPr lang="fr-FR" sz="1200" dirty="0"/>
              <a:t>= ?)  [</a:t>
            </a:r>
            <a:r>
              <a:rPr lang="fr-FR" sz="1200" dirty="0">
                <a:solidFill>
                  <a:srgbClr val="FF0000"/>
                </a:solidFill>
              </a:rPr>
              <a:t>H332</a:t>
            </a:r>
            <a:r>
              <a:rPr lang="fr-FR" sz="1200" dirty="0"/>
              <a:t>, 335]</a:t>
            </a:r>
          </a:p>
          <a:p>
            <a:pPr algn="ctr"/>
            <a:endParaRPr lang="fr-FR" sz="1400" dirty="0"/>
          </a:p>
          <a:p>
            <a:pPr algn="ctr"/>
            <a:endParaRPr lang="en-GB" sz="1200" dirty="0"/>
          </a:p>
        </p:txBody>
      </p:sp>
      <p:sp>
        <p:nvSpPr>
          <p:cNvPr id="24" name="Rectangle 23"/>
          <p:cNvSpPr/>
          <p:nvPr/>
        </p:nvSpPr>
        <p:spPr>
          <a:xfrm>
            <a:off x="796641" y="666271"/>
            <a:ext cx="2370650" cy="169120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5" name="Rectangle 24"/>
          <p:cNvSpPr/>
          <p:nvPr/>
        </p:nvSpPr>
        <p:spPr>
          <a:xfrm>
            <a:off x="796641" y="2405383"/>
            <a:ext cx="2370650" cy="1691207"/>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Rectangle 25"/>
          <p:cNvSpPr/>
          <p:nvPr/>
        </p:nvSpPr>
        <p:spPr>
          <a:xfrm>
            <a:off x="812381" y="4177371"/>
            <a:ext cx="2370650" cy="1867359"/>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7" name="Rectangle 26"/>
          <p:cNvSpPr/>
          <p:nvPr/>
        </p:nvSpPr>
        <p:spPr>
          <a:xfrm>
            <a:off x="3479157" y="3799830"/>
            <a:ext cx="2370650" cy="1805376"/>
          </a:xfrm>
          <a:prstGeom prst="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28" name="Espace réservé pour une image  4"/>
          <p:cNvPicPr>
            <a:picLocks noGrp="1" noChangeAspect="1"/>
          </p:cNvPicPr>
          <p:nvPr>
            <p:ph type="pic" idx="1"/>
          </p:nvPr>
        </p:nvPicPr>
        <p:blipFill>
          <a:blip r:embed="rId10">
            <a:extLst>
              <a:ext uri="{28A0092B-C50C-407E-A947-70E740481C1C}">
                <a14:useLocalDpi xmlns:a14="http://schemas.microsoft.com/office/drawing/2010/main" val="0"/>
              </a:ext>
            </a:extLst>
          </a:blip>
          <a:srcRect/>
          <a:stretch>
            <a:fillRect/>
          </a:stretch>
        </p:blipFill>
        <p:spPr>
          <a:xfrm>
            <a:off x="9530742" y="354132"/>
            <a:ext cx="5418540" cy="4873625"/>
          </a:xfrm>
        </p:spPr>
      </p:pic>
      <p:sp>
        <p:nvSpPr>
          <p:cNvPr id="29" name="Titre 1">
            <a:extLst>
              <a:ext uri="{FF2B5EF4-FFF2-40B4-BE49-F238E27FC236}">
                <a16:creationId xmlns:a16="http://schemas.microsoft.com/office/drawing/2014/main" id="{83B7DF06-F81A-43D9-BC47-F6D1118403F1}"/>
              </a:ext>
            </a:extLst>
          </p:cNvPr>
          <p:cNvSpPr txBox="1">
            <a:spLocks/>
          </p:cNvSpPr>
          <p:nvPr/>
        </p:nvSpPr>
        <p:spPr>
          <a:xfrm>
            <a:off x="377649" y="47306"/>
            <a:ext cx="8224903" cy="609398"/>
          </a:xfrm>
          <a:prstGeom prst="rect">
            <a:avLst/>
          </a:prstGeom>
          <a:ln w="25400">
            <a:solidFill>
              <a:srgbClr val="C00000"/>
            </a:solidFill>
          </a:ln>
        </p:spPr>
        <p:txBody>
          <a:bodyPr wrap="square" lIns="0" tIns="0" rIns="0" bIns="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fr-FR" sz="2400" b="1" dirty="0" err="1">
                <a:solidFill>
                  <a:srgbClr val="C00000"/>
                </a:solidFill>
                <a:effectLst>
                  <a:outerShdw blurRad="38100" dist="38100" dir="2700000" algn="tl">
                    <a:srgbClr val="000000">
                      <a:alpha val="43137"/>
                    </a:srgbClr>
                  </a:outerShdw>
                </a:effectLst>
              </a:rPr>
              <a:t>Molecular</a:t>
            </a:r>
            <a:r>
              <a:rPr lang="fr-FR" sz="2400" b="1" dirty="0">
                <a:solidFill>
                  <a:srgbClr val="C00000"/>
                </a:solidFill>
                <a:effectLst>
                  <a:outerShdw blurRad="38100" dist="38100" dir="2700000" algn="tl">
                    <a:srgbClr val="000000">
                      <a:alpha val="43137"/>
                    </a:srgbClr>
                  </a:outerShdw>
                </a:effectLst>
              </a:rPr>
              <a:t> </a:t>
            </a:r>
            <a:r>
              <a:rPr lang="fr-FR" sz="2400" b="1" dirty="0" err="1">
                <a:solidFill>
                  <a:srgbClr val="C00000"/>
                </a:solidFill>
                <a:effectLst>
                  <a:outerShdw blurRad="38100" dist="38100" dir="2700000" algn="tl">
                    <a:srgbClr val="000000">
                      <a:alpha val="43137"/>
                    </a:srgbClr>
                  </a:outerShdw>
                </a:effectLst>
              </a:rPr>
              <a:t>shape</a:t>
            </a:r>
            <a:r>
              <a:rPr lang="fr-FR" sz="2400" b="1" dirty="0">
                <a:solidFill>
                  <a:srgbClr val="C00000"/>
                </a:solidFill>
                <a:effectLst>
                  <a:outerShdw blurRad="38100" dist="38100" dir="2700000" algn="tl">
                    <a:srgbClr val="000000">
                      <a:alpha val="43137"/>
                    </a:srgbClr>
                  </a:outerShdw>
                </a:effectLst>
              </a:rPr>
              <a:t> </a:t>
            </a:r>
            <a:r>
              <a:rPr lang="fr-FR" sz="2400" b="1" dirty="0" err="1">
                <a:solidFill>
                  <a:srgbClr val="C00000"/>
                </a:solidFill>
                <a:effectLst>
                  <a:outerShdw blurRad="38100" dist="38100" dir="2700000" algn="tl">
                    <a:srgbClr val="000000">
                      <a:alpha val="43137"/>
                    </a:srgbClr>
                  </a:outerShdw>
                </a:effectLst>
              </a:rPr>
              <a:t>is</a:t>
            </a:r>
            <a:r>
              <a:rPr lang="fr-FR" sz="2400" b="1" dirty="0">
                <a:solidFill>
                  <a:srgbClr val="C00000"/>
                </a:solidFill>
                <a:effectLst>
                  <a:outerShdw blurRad="38100" dist="38100" dir="2700000" algn="tl">
                    <a:srgbClr val="000000">
                      <a:alpha val="43137"/>
                    </a:srgbClr>
                  </a:outerShdw>
                </a:effectLst>
              </a:rPr>
              <a:t> important for GWP and </a:t>
            </a:r>
            <a:r>
              <a:rPr lang="fr-FR" sz="2400" b="1" dirty="0" err="1">
                <a:solidFill>
                  <a:srgbClr val="C00000"/>
                </a:solidFill>
                <a:effectLst>
                  <a:outerShdw blurRad="38100" dist="38100" dir="2700000" algn="tl">
                    <a:srgbClr val="000000">
                      <a:alpha val="43137"/>
                    </a:srgbClr>
                  </a:outerShdw>
                </a:effectLst>
              </a:rPr>
              <a:t>toxicity</a:t>
            </a:r>
            <a:endParaRPr lang="fr-FR" sz="2400" b="1" dirty="0">
              <a:solidFill>
                <a:srgbClr val="C00000"/>
              </a:solidFill>
              <a:effectLst>
                <a:outerShdw blurRad="38100" dist="38100" dir="2700000" algn="tl">
                  <a:srgbClr val="000000">
                    <a:alpha val="43137"/>
                  </a:srgbClr>
                </a:outerShdw>
              </a:effectLst>
            </a:endParaRPr>
          </a:p>
          <a:p>
            <a:pPr algn="ctr"/>
            <a:r>
              <a:rPr lang="en-US" sz="2000" b="1" dirty="0">
                <a:solidFill>
                  <a:srgbClr val="000000"/>
                </a:solidFill>
                <a:latin typeface="Calibri" panose="020F0502020204030204" pitchFamily="34" charset="0"/>
                <a:ea typeface="Times New Roman" panose="02020603050405020304" pitchFamily="18" charset="0"/>
                <a:cs typeface="Calibri" panose="020F0502020204030204" pitchFamily="34" charset="0"/>
              </a:rPr>
              <a:t>Cyclic, non-cyclic &amp; non-cyclic double c-bonded C</a:t>
            </a:r>
            <a:r>
              <a:rPr lang="en-US" sz="2000" b="1" baseline="-25000" dirty="0">
                <a:solidFill>
                  <a:srgbClr val="000000"/>
                </a:solidFill>
                <a:latin typeface="Calibri" panose="020F0502020204030204" pitchFamily="34" charset="0"/>
                <a:ea typeface="Times New Roman" panose="02020603050405020304" pitchFamily="18" charset="0"/>
                <a:cs typeface="Calibri" panose="020F0502020204030204" pitchFamily="34" charset="0"/>
              </a:rPr>
              <a:t>4</a:t>
            </a:r>
            <a:r>
              <a:rPr lang="en-US" sz="2000" b="1" dirty="0">
                <a:solidFill>
                  <a:srgbClr val="000000"/>
                </a:solidFill>
                <a:latin typeface="Calibri" panose="020F0502020204030204" pitchFamily="34" charset="0"/>
                <a:ea typeface="Times New Roman" panose="02020603050405020304" pitchFamily="18" charset="0"/>
                <a:cs typeface="Calibri" panose="020F0502020204030204" pitchFamily="34" charset="0"/>
              </a:rPr>
              <a:t>F</a:t>
            </a:r>
            <a:r>
              <a:rPr lang="en-US" sz="2000" b="1" baseline="-25000" dirty="0">
                <a:solidFill>
                  <a:srgbClr val="000000"/>
                </a:solidFill>
                <a:latin typeface="Calibri" panose="020F0502020204030204" pitchFamily="34" charset="0"/>
                <a:ea typeface="Times New Roman" panose="02020603050405020304" pitchFamily="18" charset="0"/>
                <a:cs typeface="Calibri" panose="020F0502020204030204" pitchFamily="34" charset="0"/>
              </a:rPr>
              <a:t>8</a:t>
            </a:r>
            <a:r>
              <a:rPr lang="en-US" sz="2000" b="1" dirty="0">
                <a:solidFill>
                  <a:srgbClr val="000000"/>
                </a:solidFill>
                <a:latin typeface="Calibri" panose="020F0502020204030204" pitchFamily="34" charset="0"/>
                <a:ea typeface="Times New Roman" panose="02020603050405020304" pitchFamily="18" charset="0"/>
                <a:cs typeface="Calibri" panose="020F0502020204030204" pitchFamily="34" charset="0"/>
              </a:rPr>
              <a:t>O isomers</a:t>
            </a:r>
            <a:endParaRPr lang="fr-FR" sz="2000" b="1" dirty="0">
              <a:solidFill>
                <a:srgbClr val="C00000"/>
              </a:solidFill>
              <a:effectLst>
                <a:outerShdw blurRad="38100" dist="38100" dir="2700000" algn="tl">
                  <a:srgbClr val="000000">
                    <a:alpha val="43137"/>
                  </a:srgbClr>
                </a:outerShdw>
              </a:effectLst>
            </a:endParaRPr>
          </a:p>
        </p:txBody>
      </p:sp>
      <p:grpSp>
        <p:nvGrpSpPr>
          <p:cNvPr id="8" name="Group 7">
            <a:extLst>
              <a:ext uri="{FF2B5EF4-FFF2-40B4-BE49-F238E27FC236}">
                <a16:creationId xmlns:a16="http://schemas.microsoft.com/office/drawing/2014/main" id="{BD74B579-F73A-4D24-9709-E7486E082A69}"/>
              </a:ext>
            </a:extLst>
          </p:cNvPr>
          <p:cNvGrpSpPr/>
          <p:nvPr/>
        </p:nvGrpSpPr>
        <p:grpSpPr>
          <a:xfrm>
            <a:off x="5955532" y="716799"/>
            <a:ext cx="2805383" cy="4088666"/>
            <a:chOff x="5955532" y="716799"/>
            <a:chExt cx="2805383" cy="4088666"/>
          </a:xfrm>
        </p:grpSpPr>
        <p:sp>
          <p:nvSpPr>
            <p:cNvPr id="31" name="Ellipse 2">
              <a:extLst>
                <a:ext uri="{FF2B5EF4-FFF2-40B4-BE49-F238E27FC236}">
                  <a16:creationId xmlns:a16="http://schemas.microsoft.com/office/drawing/2014/main" id="{DCE7CB30-7F39-4DFD-A30B-F5AD4F83C045}"/>
                </a:ext>
              </a:extLst>
            </p:cNvPr>
            <p:cNvSpPr/>
            <p:nvPr/>
          </p:nvSpPr>
          <p:spPr>
            <a:xfrm>
              <a:off x="6098015" y="716799"/>
              <a:ext cx="2476375" cy="4088666"/>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2" name="ZoneTexte 6">
              <a:extLst>
                <a:ext uri="{FF2B5EF4-FFF2-40B4-BE49-F238E27FC236}">
                  <a16:creationId xmlns:a16="http://schemas.microsoft.com/office/drawing/2014/main" id="{14C7174D-AEB6-4B59-9693-8BFDC7785812}"/>
                </a:ext>
              </a:extLst>
            </p:cNvPr>
            <p:cNvSpPr txBox="1"/>
            <p:nvPr/>
          </p:nvSpPr>
          <p:spPr>
            <a:xfrm>
              <a:off x="5955532" y="2130190"/>
              <a:ext cx="2805383" cy="1261884"/>
            </a:xfrm>
            <a:prstGeom prst="rect">
              <a:avLst/>
            </a:prstGeom>
            <a:noFill/>
          </p:spPr>
          <p:txBody>
            <a:bodyPr wrap="none" rtlCol="0">
              <a:spAutoFit/>
            </a:bodyPr>
            <a:lstStyle/>
            <a:p>
              <a:pPr algn="ctr"/>
              <a:r>
                <a:rPr lang="fr-FR" sz="1400" b="1" dirty="0">
                  <a:solidFill>
                    <a:srgbClr val="FF0000"/>
                  </a:solidFill>
                  <a:latin typeface="Calibri" panose="020F0502020204030204" pitchFamily="34" charset="0"/>
                  <a:cs typeface="Calibri" panose="020F0502020204030204" pitchFamily="34" charset="0"/>
                </a:rPr>
                <a:t>Optical performance </a:t>
              </a:r>
              <a:r>
                <a:rPr lang="fr-FR" sz="1400" b="1" dirty="0" err="1">
                  <a:solidFill>
                    <a:srgbClr val="FF0000"/>
                  </a:solidFill>
                  <a:latin typeface="Calibri" panose="020F0502020204030204" pitchFamily="34" charset="0"/>
                  <a:cs typeface="Calibri" panose="020F0502020204030204" pitchFamily="34" charset="0"/>
                </a:rPr>
                <a:t>similar</a:t>
              </a:r>
              <a:r>
                <a:rPr lang="fr-FR" sz="1400" b="1" dirty="0">
                  <a:solidFill>
                    <a:srgbClr val="FF0000"/>
                  </a:solidFill>
                  <a:latin typeface="Calibri" panose="020F0502020204030204" pitchFamily="34" charset="0"/>
                  <a:cs typeface="Calibri" panose="020F0502020204030204" pitchFamily="34" charset="0"/>
                </a:rPr>
                <a:t> </a:t>
              </a:r>
            </a:p>
            <a:p>
              <a:pPr algn="ctr"/>
              <a:r>
                <a:rPr lang="fr-FR" sz="1400" b="1" dirty="0">
                  <a:solidFill>
                    <a:srgbClr val="FF0000"/>
                  </a:solidFill>
                  <a:latin typeface="Calibri" panose="020F0502020204030204" pitchFamily="34" charset="0"/>
                  <a:cs typeface="Calibri" panose="020F0502020204030204" pitchFamily="34" charset="0"/>
                </a:rPr>
                <a:t>to C</a:t>
              </a:r>
              <a:r>
                <a:rPr lang="fr-FR" sz="1400" b="1" baseline="-25000" dirty="0">
                  <a:solidFill>
                    <a:srgbClr val="FF0000"/>
                  </a:solidFill>
                  <a:latin typeface="Calibri" panose="020F0502020204030204" pitchFamily="34" charset="0"/>
                  <a:cs typeface="Calibri" panose="020F0502020204030204" pitchFamily="34" charset="0"/>
                </a:rPr>
                <a:t>4</a:t>
              </a:r>
              <a:r>
                <a:rPr lang="fr-FR" sz="1400" b="1" dirty="0">
                  <a:solidFill>
                    <a:srgbClr val="FF0000"/>
                  </a:solidFill>
                  <a:latin typeface="Calibri" panose="020F0502020204030204" pitchFamily="34" charset="0"/>
                  <a:cs typeface="Calibri" panose="020F0502020204030204" pitchFamily="34" charset="0"/>
                </a:rPr>
                <a:t>F</a:t>
              </a:r>
              <a:r>
                <a:rPr lang="fr-FR" sz="1400" b="1" baseline="-25000" dirty="0">
                  <a:solidFill>
                    <a:srgbClr val="FF0000"/>
                  </a:solidFill>
                  <a:latin typeface="Calibri" panose="020F0502020204030204" pitchFamily="34" charset="0"/>
                  <a:cs typeface="Calibri" panose="020F0502020204030204" pitchFamily="34" charset="0"/>
                </a:rPr>
                <a:t>10</a:t>
              </a:r>
              <a:r>
                <a:rPr lang="fr-FR" sz="1400" b="1" dirty="0">
                  <a:solidFill>
                    <a:srgbClr val="FF0000"/>
                  </a:solidFill>
                  <a:latin typeface="Calibri" panose="020F0502020204030204" pitchFamily="34" charset="0"/>
                  <a:cs typeface="Calibri" panose="020F0502020204030204" pitchFamily="34" charset="0"/>
                </a:rPr>
                <a:t>: (</a:t>
              </a:r>
              <a:r>
                <a:rPr lang="fr-FR" sz="1400" b="1" dirty="0" err="1">
                  <a:solidFill>
                    <a:srgbClr val="FF0000"/>
                  </a:solidFill>
                  <a:latin typeface="Calibri" panose="020F0502020204030204" pitchFamily="34" charset="0"/>
                  <a:cs typeface="Calibri" panose="020F0502020204030204" pitchFamily="34" charset="0"/>
                </a:rPr>
                <a:t>BTeV</a:t>
              </a:r>
              <a:r>
                <a:rPr lang="fr-FR" sz="1400" b="1" dirty="0">
                  <a:solidFill>
                    <a:srgbClr val="FF0000"/>
                  </a:solidFill>
                  <a:latin typeface="Calibri" panose="020F0502020204030204" pitchFamily="34" charset="0"/>
                  <a:cs typeface="Calibri" panose="020F0502020204030204" pitchFamily="34" charset="0"/>
                </a:rPr>
                <a:t> &amp; ALICE VHMPID)</a:t>
              </a:r>
            </a:p>
            <a:p>
              <a:pPr algn="ctr"/>
              <a:r>
                <a:rPr lang="fr-FR" sz="2400" b="1" dirty="0">
                  <a:solidFill>
                    <a:srgbClr val="FF0000"/>
                  </a:solidFill>
                </a:rPr>
                <a:t>High GWP!!</a:t>
              </a:r>
            </a:p>
            <a:p>
              <a:endParaRPr lang="fr-FR" sz="2400" b="1" dirty="0">
                <a:solidFill>
                  <a:srgbClr val="FF0000"/>
                </a:solidFill>
              </a:endParaRPr>
            </a:p>
          </p:txBody>
        </p:sp>
      </p:grpSp>
      <p:grpSp>
        <p:nvGrpSpPr>
          <p:cNvPr id="33" name="Groupe 9">
            <a:extLst>
              <a:ext uri="{FF2B5EF4-FFF2-40B4-BE49-F238E27FC236}">
                <a16:creationId xmlns:a16="http://schemas.microsoft.com/office/drawing/2014/main" id="{8F93BDFC-5E78-4F01-B595-09E33F4DE9E5}"/>
              </a:ext>
            </a:extLst>
          </p:cNvPr>
          <p:cNvGrpSpPr/>
          <p:nvPr/>
        </p:nvGrpSpPr>
        <p:grpSpPr>
          <a:xfrm>
            <a:off x="3342290" y="675920"/>
            <a:ext cx="2660223" cy="5077566"/>
            <a:chOff x="6113720" y="716798"/>
            <a:chExt cx="2842349" cy="5305646"/>
          </a:xfrm>
        </p:grpSpPr>
        <p:sp>
          <p:nvSpPr>
            <p:cNvPr id="35" name="Ellipse 10">
              <a:extLst>
                <a:ext uri="{FF2B5EF4-FFF2-40B4-BE49-F238E27FC236}">
                  <a16:creationId xmlns:a16="http://schemas.microsoft.com/office/drawing/2014/main" id="{48165BA9-D484-4B45-885D-45BC77C9C1D4}"/>
                </a:ext>
              </a:extLst>
            </p:cNvPr>
            <p:cNvSpPr/>
            <p:nvPr/>
          </p:nvSpPr>
          <p:spPr>
            <a:xfrm>
              <a:off x="6113720" y="716798"/>
              <a:ext cx="2842349" cy="5305646"/>
            </a:xfrm>
            <a:prstGeom prst="ellipse">
              <a:avLst/>
            </a:prstGeom>
            <a:noFill/>
            <a:ln w="317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6" name="ZoneTexte 11">
              <a:extLst>
                <a:ext uri="{FF2B5EF4-FFF2-40B4-BE49-F238E27FC236}">
                  <a16:creationId xmlns:a16="http://schemas.microsoft.com/office/drawing/2014/main" id="{08BCC2D0-D62F-485A-8CEF-3910156D8845}"/>
                </a:ext>
              </a:extLst>
            </p:cNvPr>
            <p:cNvSpPr txBox="1"/>
            <p:nvPr/>
          </p:nvSpPr>
          <p:spPr>
            <a:xfrm>
              <a:off x="6901709" y="1674057"/>
              <a:ext cx="1103765" cy="478484"/>
            </a:xfrm>
            <a:prstGeom prst="rect">
              <a:avLst/>
            </a:prstGeom>
            <a:noFill/>
          </p:spPr>
          <p:txBody>
            <a:bodyPr wrap="none" rtlCol="0">
              <a:spAutoFit/>
            </a:bodyPr>
            <a:lstStyle/>
            <a:p>
              <a:r>
                <a:rPr lang="fr-FR" sz="2400" b="1" dirty="0">
                  <a:solidFill>
                    <a:srgbClr val="FF0000"/>
                  </a:solidFill>
                </a:rPr>
                <a:t>GWP ?</a:t>
              </a:r>
            </a:p>
          </p:txBody>
        </p:sp>
      </p:grpSp>
      <p:grpSp>
        <p:nvGrpSpPr>
          <p:cNvPr id="39" name="Groupe 12">
            <a:extLst>
              <a:ext uri="{FF2B5EF4-FFF2-40B4-BE49-F238E27FC236}">
                <a16:creationId xmlns:a16="http://schemas.microsoft.com/office/drawing/2014/main" id="{0FDB9968-7DD7-480B-A6F3-E882C3B7145B}"/>
              </a:ext>
            </a:extLst>
          </p:cNvPr>
          <p:cNvGrpSpPr/>
          <p:nvPr/>
        </p:nvGrpSpPr>
        <p:grpSpPr>
          <a:xfrm>
            <a:off x="377649" y="619524"/>
            <a:ext cx="2887805" cy="1737954"/>
            <a:chOff x="6113720" y="716798"/>
            <a:chExt cx="2842349" cy="5305646"/>
          </a:xfrm>
        </p:grpSpPr>
        <p:sp>
          <p:nvSpPr>
            <p:cNvPr id="44" name="Ellipse 13">
              <a:extLst>
                <a:ext uri="{FF2B5EF4-FFF2-40B4-BE49-F238E27FC236}">
                  <a16:creationId xmlns:a16="http://schemas.microsoft.com/office/drawing/2014/main" id="{98868797-F44D-4B75-A9FF-91A3D0F5BE55}"/>
                </a:ext>
              </a:extLst>
            </p:cNvPr>
            <p:cNvSpPr/>
            <p:nvPr/>
          </p:nvSpPr>
          <p:spPr>
            <a:xfrm>
              <a:off x="6113720" y="716798"/>
              <a:ext cx="2842349" cy="5305646"/>
            </a:xfrm>
            <a:prstGeom prst="ellipse">
              <a:avLst/>
            </a:prstGeom>
            <a:noFill/>
            <a:ln w="31750">
              <a:solidFill>
                <a:schemeClr val="accent6">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45" name="ZoneTexte 14">
              <a:extLst>
                <a:ext uri="{FF2B5EF4-FFF2-40B4-BE49-F238E27FC236}">
                  <a16:creationId xmlns:a16="http://schemas.microsoft.com/office/drawing/2014/main" id="{09DBCBC1-8DCC-4A5C-A241-87CFAFF072B8}"/>
                </a:ext>
              </a:extLst>
            </p:cNvPr>
            <p:cNvSpPr txBox="1"/>
            <p:nvPr/>
          </p:nvSpPr>
          <p:spPr>
            <a:xfrm>
              <a:off x="6556396" y="1394578"/>
              <a:ext cx="688954" cy="584775"/>
            </a:xfrm>
            <a:prstGeom prst="rect">
              <a:avLst/>
            </a:prstGeom>
            <a:noFill/>
          </p:spPr>
          <p:txBody>
            <a:bodyPr wrap="none" rtlCol="0">
              <a:spAutoFit/>
            </a:bodyPr>
            <a:lstStyle/>
            <a:p>
              <a:r>
                <a:rPr lang="fr-FR" sz="3200" b="1" dirty="0">
                  <a:solidFill>
                    <a:schemeClr val="accent6">
                      <a:lumMod val="50000"/>
                    </a:schemeClr>
                  </a:solidFill>
                  <a:sym typeface="Wingdings" panose="05000000000000000000" pitchFamily="2" charset="2"/>
                </a:rPr>
                <a:t></a:t>
              </a:r>
              <a:endParaRPr lang="fr-FR" sz="3200" b="1" dirty="0">
                <a:solidFill>
                  <a:schemeClr val="accent6">
                    <a:lumMod val="50000"/>
                  </a:schemeClr>
                </a:solidFill>
              </a:endParaRPr>
            </a:p>
          </p:txBody>
        </p:sp>
      </p:grpSp>
      <p:grpSp>
        <p:nvGrpSpPr>
          <p:cNvPr id="13" name="Group 12">
            <a:extLst>
              <a:ext uri="{FF2B5EF4-FFF2-40B4-BE49-F238E27FC236}">
                <a16:creationId xmlns:a16="http://schemas.microsoft.com/office/drawing/2014/main" id="{A388920A-D165-4332-9F7E-594F6DD28DA9}"/>
              </a:ext>
            </a:extLst>
          </p:cNvPr>
          <p:cNvGrpSpPr/>
          <p:nvPr/>
        </p:nvGrpSpPr>
        <p:grpSpPr>
          <a:xfrm>
            <a:off x="1906505" y="3274262"/>
            <a:ext cx="1081204" cy="1060561"/>
            <a:chOff x="1906505" y="3274262"/>
            <a:chExt cx="1081204" cy="1060561"/>
          </a:xfrm>
        </p:grpSpPr>
        <p:sp>
          <p:nvSpPr>
            <p:cNvPr id="46" name="ZoneTexte 17">
              <a:extLst>
                <a:ext uri="{FF2B5EF4-FFF2-40B4-BE49-F238E27FC236}">
                  <a16:creationId xmlns:a16="http://schemas.microsoft.com/office/drawing/2014/main" id="{8E5B3DC8-C6A0-407A-B750-B047C5CCAFBD}"/>
                </a:ext>
              </a:extLst>
            </p:cNvPr>
            <p:cNvSpPr txBox="1"/>
            <p:nvPr/>
          </p:nvSpPr>
          <p:spPr>
            <a:xfrm>
              <a:off x="1954670" y="3274262"/>
              <a:ext cx="1033039" cy="155254"/>
            </a:xfrm>
            <a:prstGeom prst="rect">
              <a:avLst/>
            </a:prstGeom>
            <a:noFill/>
          </p:spPr>
          <p:txBody>
            <a:bodyPr wrap="none" rtlCol="0">
              <a:spAutoFit/>
            </a:bodyPr>
            <a:lstStyle/>
            <a:p>
              <a:r>
                <a:rPr lang="fr-FR" sz="2400" b="1" dirty="0">
                  <a:solidFill>
                    <a:srgbClr val="FF0000"/>
                  </a:solidFill>
                </a:rPr>
                <a:t>GWP ?</a:t>
              </a:r>
            </a:p>
          </p:txBody>
        </p:sp>
        <p:sp>
          <p:nvSpPr>
            <p:cNvPr id="47" name="ZoneTexte 18">
              <a:extLst>
                <a:ext uri="{FF2B5EF4-FFF2-40B4-BE49-F238E27FC236}">
                  <a16:creationId xmlns:a16="http://schemas.microsoft.com/office/drawing/2014/main" id="{FA89177F-2B8C-4722-A0D6-A32FA127000D}"/>
                </a:ext>
              </a:extLst>
            </p:cNvPr>
            <p:cNvSpPr txBox="1"/>
            <p:nvPr/>
          </p:nvSpPr>
          <p:spPr>
            <a:xfrm>
              <a:off x="1906505" y="4179569"/>
              <a:ext cx="1033039" cy="155254"/>
            </a:xfrm>
            <a:prstGeom prst="rect">
              <a:avLst/>
            </a:prstGeom>
            <a:noFill/>
          </p:spPr>
          <p:txBody>
            <a:bodyPr wrap="none" rtlCol="0">
              <a:spAutoFit/>
            </a:bodyPr>
            <a:lstStyle/>
            <a:p>
              <a:r>
                <a:rPr lang="fr-FR" sz="2400" b="1" dirty="0">
                  <a:solidFill>
                    <a:srgbClr val="FF0000"/>
                  </a:solidFill>
                </a:rPr>
                <a:t>GWP ?</a:t>
              </a:r>
            </a:p>
          </p:txBody>
        </p:sp>
      </p:grpSp>
      <p:sp>
        <p:nvSpPr>
          <p:cNvPr id="49" name="CustomShape 2">
            <a:extLst>
              <a:ext uri="{FF2B5EF4-FFF2-40B4-BE49-F238E27FC236}">
                <a16:creationId xmlns:a16="http://schemas.microsoft.com/office/drawing/2014/main" id="{4D32B0C4-8588-4B6B-A7FF-5266B43E4D9C}"/>
              </a:ext>
            </a:extLst>
          </p:cNvPr>
          <p:cNvSpPr txBox="1">
            <a:spLocks/>
          </p:cNvSpPr>
          <p:nvPr/>
        </p:nvSpPr>
        <p:spPr>
          <a:xfrm>
            <a:off x="2114065" y="6473688"/>
            <a:ext cx="5415740" cy="306323"/>
          </a:xfrm>
          <a:prstGeom prst="rect">
            <a:avLst/>
          </a:prstGeom>
        </p:spPr>
        <p:style>
          <a:lnRef idx="0">
            <a:scrgbClr r="0" g="0" b="0"/>
          </a:lnRef>
          <a:fillRef idx="0">
            <a:scrgbClr r="0" g="0" b="0"/>
          </a:fillRef>
          <a:effectRef idx="0">
            <a:scrgbClr r="0" g="0" b="0"/>
          </a:effectRef>
          <a:fontRef idx="minor"/>
        </p:style>
        <p:txBody>
          <a:bodyPr wrap="square" lIns="90000" tIns="45000" rIns="90000" bIns="4500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t>DRD4 Collaboration Meeting, WG-2: CERN Oct 21-25 2024</a:t>
            </a:r>
          </a:p>
        </p:txBody>
      </p:sp>
      <p:sp>
        <p:nvSpPr>
          <p:cNvPr id="14" name="Slide Number Placeholder 13">
            <a:extLst>
              <a:ext uri="{FF2B5EF4-FFF2-40B4-BE49-F238E27FC236}">
                <a16:creationId xmlns:a16="http://schemas.microsoft.com/office/drawing/2014/main" id="{8B507AAB-C92A-4B56-A7CD-299A2D2CF28E}"/>
              </a:ext>
            </a:extLst>
          </p:cNvPr>
          <p:cNvSpPr>
            <a:spLocks noGrp="1"/>
          </p:cNvSpPr>
          <p:nvPr>
            <p:ph type="sldNum" sz="quarter" idx="12"/>
          </p:nvPr>
        </p:nvSpPr>
        <p:spPr/>
        <p:txBody>
          <a:bodyPr/>
          <a:lstStyle/>
          <a:p>
            <a:fld id="{0AA9EBEA-8FF1-4741-9019-86B2F2893584}" type="slidenum">
              <a:rPr lang="fr-FR" smtClean="0"/>
              <a:t>5</a:t>
            </a:fld>
            <a:endParaRPr lang="fr-FR"/>
          </a:p>
        </p:txBody>
      </p:sp>
    </p:spTree>
    <p:extLst>
      <p:ext uri="{BB962C8B-B14F-4D97-AF65-F5344CB8AC3E}">
        <p14:creationId xmlns:p14="http://schemas.microsoft.com/office/powerpoint/2010/main" val="3289221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2"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1+#ppt_w/2"/>
                                          </p:val>
                                        </p:tav>
                                        <p:tav tm="100000">
                                          <p:val>
                                            <p:strVal val="#ppt_x"/>
                                          </p:val>
                                        </p:tav>
                                      </p:tavLst>
                                    </p:anim>
                                    <p:anim calcmode="lin" valueType="num">
                                      <p:cBhvr additive="base">
                                        <p:cTn id="8" dur="500" fill="hold"/>
                                        <p:tgtEl>
                                          <p:spTgt spid="8"/>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3"/>
                                        </p:tgtEl>
                                        <p:attrNameLst>
                                          <p:attrName>style.visibility</p:attrName>
                                        </p:attrNameLst>
                                      </p:cBhvr>
                                      <p:to>
                                        <p:strVal val="visible"/>
                                      </p:to>
                                    </p:set>
                                    <p:anim calcmode="lin" valueType="num">
                                      <p:cBhvr additive="base">
                                        <p:cTn id="13" dur="500" fill="hold"/>
                                        <p:tgtEl>
                                          <p:spTgt spid="33"/>
                                        </p:tgtEl>
                                        <p:attrNameLst>
                                          <p:attrName>ppt_x</p:attrName>
                                        </p:attrNameLst>
                                      </p:cBhvr>
                                      <p:tavLst>
                                        <p:tav tm="0">
                                          <p:val>
                                            <p:strVal val="#ppt_x"/>
                                          </p:val>
                                        </p:tav>
                                        <p:tav tm="100000">
                                          <p:val>
                                            <p:strVal val="#ppt_x"/>
                                          </p:val>
                                        </p:tav>
                                      </p:tavLst>
                                    </p:anim>
                                    <p:anim calcmode="lin" valueType="num">
                                      <p:cBhvr additive="base">
                                        <p:cTn id="14" dur="500" fill="hold"/>
                                        <p:tgtEl>
                                          <p:spTgt spid="33"/>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nodeType="clickEffect">
                                  <p:stCondLst>
                                    <p:cond delay="0"/>
                                  </p:stCondLst>
                                  <p:childTnLst>
                                    <p:set>
                                      <p:cBhvr>
                                        <p:cTn id="18" dur="1" fill="hold">
                                          <p:stCondLst>
                                            <p:cond delay="0"/>
                                          </p:stCondLst>
                                        </p:cTn>
                                        <p:tgtEl>
                                          <p:spTgt spid="39"/>
                                        </p:tgtEl>
                                        <p:attrNameLst>
                                          <p:attrName>style.visibility</p:attrName>
                                        </p:attrNameLst>
                                      </p:cBhvr>
                                      <p:to>
                                        <p:strVal val="visible"/>
                                      </p:to>
                                    </p:set>
                                    <p:anim calcmode="lin" valueType="num">
                                      <p:cBhvr additive="base">
                                        <p:cTn id="19" dur="500" fill="hold"/>
                                        <p:tgtEl>
                                          <p:spTgt spid="39"/>
                                        </p:tgtEl>
                                        <p:attrNameLst>
                                          <p:attrName>ppt_x</p:attrName>
                                        </p:attrNameLst>
                                      </p:cBhvr>
                                      <p:tavLst>
                                        <p:tav tm="0">
                                          <p:val>
                                            <p:strVal val="0-#ppt_w/2"/>
                                          </p:val>
                                        </p:tav>
                                        <p:tav tm="100000">
                                          <p:val>
                                            <p:strVal val="#ppt_x"/>
                                          </p:val>
                                        </p:tav>
                                      </p:tavLst>
                                    </p:anim>
                                    <p:anim calcmode="lin" valueType="num">
                                      <p:cBhvr additive="base">
                                        <p:cTn id="20" dur="500" fill="hold"/>
                                        <p:tgtEl>
                                          <p:spTgt spid="39"/>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61257" y="1"/>
            <a:ext cx="8688566" cy="7423571"/>
          </a:xfrm>
        </p:spPr>
        <p:txBody>
          <a:bodyPr/>
          <a:lstStyle/>
          <a:p>
            <a:pPr algn="ctr"/>
            <a:r>
              <a:rPr lang="en-GB" dirty="0" err="1">
                <a:solidFill>
                  <a:srgbClr val="C00000"/>
                </a:solidFill>
              </a:rPr>
              <a:t>Aah</a:t>
            </a:r>
            <a:r>
              <a:rPr lang="en-GB" dirty="0">
                <a:solidFill>
                  <a:srgbClr val="C00000"/>
                </a:solidFill>
              </a:rPr>
              <a:t>…what if 3 gases are present?</a:t>
            </a:r>
            <a:br>
              <a:rPr lang="en-GB" dirty="0"/>
            </a:br>
            <a:br>
              <a:rPr lang="en-GB" dirty="0"/>
            </a:br>
            <a:r>
              <a:rPr lang="en-GB" dirty="0">
                <a:solidFill>
                  <a:srgbClr val="0070C0"/>
                </a:solidFill>
              </a:rPr>
              <a:t>Acoustic Ambiguity ?</a:t>
            </a:r>
            <a:br>
              <a:rPr lang="en-GB" dirty="0">
                <a:solidFill>
                  <a:srgbClr val="0070C0"/>
                </a:solidFill>
              </a:rPr>
            </a:br>
            <a:r>
              <a:rPr lang="en-GB" sz="3200" dirty="0">
                <a:solidFill>
                  <a:srgbClr val="0070C0"/>
                </a:solidFill>
              </a:rPr>
              <a:t>2 combinations of 3 gases </a:t>
            </a:r>
            <a:r>
              <a:rPr lang="en-GB" sz="3200" dirty="0">
                <a:solidFill>
                  <a:srgbClr val="0070C0"/>
                </a:solidFill>
                <a:sym typeface="Wingdings" panose="05000000000000000000" pitchFamily="2" charset="2"/>
              </a:rPr>
              <a:t></a:t>
            </a:r>
            <a:r>
              <a:rPr lang="en-GB" sz="3200" dirty="0">
                <a:solidFill>
                  <a:srgbClr val="0070C0"/>
                </a:solidFill>
              </a:rPr>
              <a:t> same c…</a:t>
            </a:r>
            <a:br>
              <a:rPr lang="en-GB" sz="3200" dirty="0">
                <a:solidFill>
                  <a:srgbClr val="0070C0"/>
                </a:solidFill>
              </a:rPr>
            </a:br>
            <a:r>
              <a:rPr lang="en-GB" sz="3200" dirty="0">
                <a:solidFill>
                  <a:srgbClr val="0070C0"/>
                </a:solidFill>
              </a:rPr>
              <a:t>so must find </a:t>
            </a:r>
            <a:r>
              <a:rPr lang="en-GB" sz="3200" dirty="0">
                <a:solidFill>
                  <a:srgbClr val="0070C0"/>
                </a:solidFill>
                <a:latin typeface="Symbol" panose="05050102010706020507" pitchFamily="18" charset="2"/>
              </a:rPr>
              <a:t>w</a:t>
            </a:r>
            <a:r>
              <a:rPr lang="en-GB" sz="3200" baseline="-25000" dirty="0">
                <a:solidFill>
                  <a:srgbClr val="0070C0"/>
                </a:solidFill>
              </a:rPr>
              <a:t>3</a:t>
            </a:r>
            <a:r>
              <a:rPr lang="en-GB" sz="3200" dirty="0">
                <a:solidFill>
                  <a:srgbClr val="0070C0"/>
                </a:solidFill>
              </a:rPr>
              <a:t> from a different </a:t>
            </a:r>
            <a:br>
              <a:rPr lang="en-GB" sz="3200" dirty="0">
                <a:solidFill>
                  <a:srgbClr val="0070C0"/>
                </a:solidFill>
              </a:rPr>
            </a:br>
            <a:r>
              <a:rPr lang="en-GB" sz="3200" dirty="0">
                <a:solidFill>
                  <a:srgbClr val="0070C0"/>
                </a:solidFill>
              </a:rPr>
              <a:t>(non-acoustic) technology source… </a:t>
            </a:r>
            <a:br>
              <a:rPr lang="en-GB" dirty="0"/>
            </a:br>
            <a:br>
              <a:rPr lang="en-GB" dirty="0"/>
            </a:br>
            <a:r>
              <a:rPr lang="en-GB" dirty="0"/>
              <a:t>Examples </a:t>
            </a:r>
            <a:r>
              <a:rPr lang="en-GB" dirty="0" err="1"/>
              <a:t>inc.</a:t>
            </a:r>
            <a:r>
              <a:rPr lang="en-GB" dirty="0"/>
              <a:t> clinical…):</a:t>
            </a:r>
            <a:br>
              <a:rPr lang="en-GB" dirty="0"/>
            </a:br>
            <a:r>
              <a:rPr lang="en-GB" dirty="0"/>
              <a:t> </a:t>
            </a:r>
            <a:r>
              <a:rPr lang="en-GB" dirty="0">
                <a:solidFill>
                  <a:schemeClr val="accent6">
                    <a:lumMod val="75000"/>
                  </a:schemeClr>
                </a:solidFill>
              </a:rPr>
              <a:t>CO</a:t>
            </a:r>
            <a:r>
              <a:rPr lang="en-GB" baseline="-25000" dirty="0">
                <a:solidFill>
                  <a:schemeClr val="accent6">
                    <a:lumMod val="75000"/>
                  </a:schemeClr>
                </a:solidFill>
              </a:rPr>
              <a:t>2</a:t>
            </a:r>
            <a:r>
              <a:rPr lang="en-GB" dirty="0">
                <a:solidFill>
                  <a:schemeClr val="accent6">
                    <a:lumMod val="75000"/>
                  </a:schemeClr>
                </a:solidFill>
              </a:rPr>
              <a:t> from ND infra-red,</a:t>
            </a:r>
            <a:br>
              <a:rPr lang="en-GB" dirty="0">
                <a:solidFill>
                  <a:schemeClr val="accent6">
                    <a:lumMod val="75000"/>
                  </a:schemeClr>
                </a:solidFill>
              </a:rPr>
            </a:br>
            <a:r>
              <a:rPr lang="en-GB" dirty="0">
                <a:solidFill>
                  <a:schemeClr val="accent6">
                    <a:lumMod val="75000"/>
                  </a:schemeClr>
                </a:solidFill>
              </a:rPr>
              <a:t>H</a:t>
            </a:r>
            <a:r>
              <a:rPr lang="en-GB" baseline="-25000" dirty="0">
                <a:solidFill>
                  <a:schemeClr val="accent6">
                    <a:lumMod val="75000"/>
                  </a:schemeClr>
                </a:solidFill>
              </a:rPr>
              <a:t>2</a:t>
            </a:r>
            <a:r>
              <a:rPr lang="en-GB" dirty="0">
                <a:solidFill>
                  <a:schemeClr val="accent6">
                    <a:lumMod val="75000"/>
                  </a:schemeClr>
                </a:solidFill>
              </a:rPr>
              <a:t>O from hygrometry, </a:t>
            </a:r>
            <a:br>
              <a:rPr lang="en-GB" dirty="0">
                <a:solidFill>
                  <a:schemeClr val="accent6">
                    <a:lumMod val="75000"/>
                  </a:schemeClr>
                </a:solidFill>
              </a:rPr>
            </a:br>
            <a:r>
              <a:rPr lang="en-GB" dirty="0">
                <a:solidFill>
                  <a:schemeClr val="accent6">
                    <a:lumMod val="75000"/>
                  </a:schemeClr>
                </a:solidFill>
              </a:rPr>
              <a:t>O</a:t>
            </a:r>
            <a:r>
              <a:rPr lang="en-GB" baseline="-25000" dirty="0">
                <a:solidFill>
                  <a:schemeClr val="accent6">
                    <a:lumMod val="75000"/>
                  </a:schemeClr>
                </a:solidFill>
              </a:rPr>
              <a:t>2</a:t>
            </a:r>
            <a:r>
              <a:rPr lang="en-GB" dirty="0">
                <a:solidFill>
                  <a:schemeClr val="accent6">
                    <a:lumMod val="75000"/>
                  </a:schemeClr>
                </a:solidFill>
              </a:rPr>
              <a:t> from EC cell… etc.</a:t>
            </a:r>
            <a:br>
              <a:rPr lang="en-GB" dirty="0"/>
            </a:br>
            <a:br>
              <a:rPr lang="en-GB" dirty="0"/>
            </a:br>
            <a:endParaRPr lang="en-GB" dirty="0"/>
          </a:p>
        </p:txBody>
      </p:sp>
      <p:sp>
        <p:nvSpPr>
          <p:cNvPr id="4"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50</a:t>
            </a:fld>
            <a:endParaRPr lang="en-GB" sz="1200" b="0" strike="noStrike" spc="-1" dirty="0">
              <a:latin typeface="Arial"/>
            </a:endParaRPr>
          </a:p>
        </p:txBody>
      </p:sp>
      <p:sp>
        <p:nvSpPr>
          <p:cNvPr id="6" name="CustomShape 2"/>
          <p:cNvSpPr/>
          <p:nvPr/>
        </p:nvSpPr>
        <p:spPr>
          <a:xfrm>
            <a:off x="2504493" y="6294410"/>
            <a:ext cx="3895541"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G. Hallewell: </a:t>
            </a:r>
            <a:r>
              <a:rPr lang="en-US" sz="1400" b="1" dirty="0" err="1"/>
              <a:t>Seminaire</a:t>
            </a:r>
            <a:r>
              <a:rPr lang="en-US" sz="1400" b="1" dirty="0"/>
              <a:t> CPPM: 16 </a:t>
            </a:r>
            <a:r>
              <a:rPr lang="en-US" sz="1400" b="1" dirty="0" err="1"/>
              <a:t>sep</a:t>
            </a:r>
            <a:r>
              <a:rPr lang="en-US" sz="1400" b="1" dirty="0"/>
              <a:t> 2024</a:t>
            </a:r>
          </a:p>
        </p:txBody>
      </p:sp>
    </p:spTree>
    <p:extLst>
      <p:ext uri="{BB962C8B-B14F-4D97-AF65-F5344CB8AC3E}">
        <p14:creationId xmlns:p14="http://schemas.microsoft.com/office/powerpoint/2010/main" val="1638117923"/>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59757" y="78524"/>
            <a:ext cx="8437110" cy="928633"/>
          </a:xfrm>
          <a:ln w="31750">
            <a:solidFill>
              <a:srgbClr val="C00000"/>
            </a:solidFill>
          </a:ln>
        </p:spPr>
        <p:txBody>
          <a:bodyPr/>
          <a:lstStyle/>
          <a:p>
            <a:pPr algn="ctr"/>
            <a:r>
              <a:rPr lang="fr-FR" sz="2400" b="1" dirty="0" err="1">
                <a:solidFill>
                  <a:srgbClr val="C00000"/>
                </a:solidFill>
                <a:effectLst>
                  <a:outerShdw blurRad="38100" dist="38100" dir="2700000" algn="tl">
                    <a:srgbClr val="000000">
                      <a:alpha val="43137"/>
                    </a:srgbClr>
                  </a:outerShdw>
                </a:effectLst>
              </a:rPr>
              <a:t>Example</a:t>
            </a:r>
            <a:r>
              <a:rPr lang="fr-FR" sz="2400" b="1" dirty="0">
                <a:solidFill>
                  <a:srgbClr val="C00000"/>
                </a:solidFill>
                <a:effectLst>
                  <a:outerShdw blurRad="38100" dist="38100" dir="2700000" algn="tl">
                    <a:srgbClr val="000000">
                      <a:alpha val="43137"/>
                    </a:srgbClr>
                  </a:outerShdw>
                </a:effectLst>
              </a:rPr>
              <a:t>: Look-up tables of </a:t>
            </a:r>
            <a:r>
              <a:rPr lang="fr-FR" sz="2400" b="1" dirty="0" err="1">
                <a:solidFill>
                  <a:srgbClr val="C00000"/>
                </a:solidFill>
                <a:effectLst>
                  <a:outerShdw blurRad="38100" dist="38100" dir="2700000" algn="tl">
                    <a:srgbClr val="000000">
                      <a:alpha val="43137"/>
                    </a:srgbClr>
                  </a:outerShdw>
                </a:effectLst>
              </a:rPr>
              <a:t>SoS</a:t>
            </a:r>
            <a:r>
              <a:rPr lang="fr-FR" sz="2400" b="1" dirty="0">
                <a:solidFill>
                  <a:srgbClr val="C00000"/>
                </a:solidFill>
                <a:effectLst>
                  <a:outerShdw blurRad="38100" dist="38100" dir="2700000" algn="tl">
                    <a:srgbClr val="000000">
                      <a:alpha val="43137"/>
                    </a:srgbClr>
                  </a:outerShdw>
                </a:effectLst>
              </a:rPr>
              <a:t>. </a:t>
            </a:r>
            <a:r>
              <a:rPr lang="fr-FR" sz="2400" b="1" i="1" dirty="0">
                <a:solidFill>
                  <a:srgbClr val="C00000"/>
                </a:solidFill>
                <a:effectLst>
                  <a:outerShdw blurRad="38100" dist="38100" dir="2700000" algn="tl">
                    <a:srgbClr val="000000">
                      <a:alpha val="43137"/>
                    </a:srgbClr>
                  </a:outerShdw>
                </a:effectLst>
              </a:rPr>
              <a:t>vs. </a:t>
            </a:r>
            <a:r>
              <a:rPr lang="fr-FR" sz="2400" b="1" dirty="0">
                <a:solidFill>
                  <a:srgbClr val="C00000"/>
                </a:solidFill>
                <a:effectLst>
                  <a:outerShdw blurRad="38100" dist="38100" dir="2700000" algn="tl">
                    <a:srgbClr val="000000">
                      <a:alpha val="43137"/>
                    </a:srgbClr>
                  </a:outerShdw>
                </a:effectLst>
              </a:rPr>
              <a:t>composition for C</a:t>
            </a:r>
            <a:r>
              <a:rPr lang="fr-FR" sz="2400" b="1" baseline="-25000" dirty="0">
                <a:solidFill>
                  <a:srgbClr val="C00000"/>
                </a:solidFill>
                <a:effectLst>
                  <a:outerShdw blurRad="38100" dist="38100" dir="2700000" algn="tl">
                    <a:srgbClr val="000000">
                      <a:alpha val="43137"/>
                    </a:srgbClr>
                  </a:outerShdw>
                </a:effectLst>
              </a:rPr>
              <a:t>3</a:t>
            </a:r>
            <a:r>
              <a:rPr lang="fr-FR" sz="2400" b="1" dirty="0">
                <a:solidFill>
                  <a:srgbClr val="C00000"/>
                </a:solidFill>
                <a:effectLst>
                  <a:outerShdw blurRad="38100" dist="38100" dir="2700000" algn="tl">
                    <a:srgbClr val="000000">
                      <a:alpha val="43137"/>
                    </a:srgbClr>
                  </a:outerShdw>
                </a:effectLst>
              </a:rPr>
              <a:t>F</a:t>
            </a:r>
            <a:r>
              <a:rPr lang="fr-FR" sz="2400" b="1" baseline="-25000" dirty="0">
                <a:solidFill>
                  <a:srgbClr val="C00000"/>
                </a:solidFill>
                <a:effectLst>
                  <a:outerShdw blurRad="38100" dist="38100" dir="2700000" algn="tl">
                    <a:srgbClr val="000000">
                      <a:alpha val="43137"/>
                    </a:srgbClr>
                  </a:outerShdw>
                </a:effectLst>
              </a:rPr>
              <a:t>8</a:t>
            </a:r>
            <a:r>
              <a:rPr lang="fr-FR" sz="2400" b="1" dirty="0">
                <a:solidFill>
                  <a:srgbClr val="C00000"/>
                </a:solidFill>
                <a:effectLst>
                  <a:outerShdw blurRad="38100" dist="38100" dir="2700000" algn="tl">
                    <a:srgbClr val="000000">
                      <a:alpha val="43137"/>
                    </a:srgbClr>
                  </a:outerShdw>
                </a:effectLst>
              </a:rPr>
              <a:t>/N</a:t>
            </a:r>
            <a:r>
              <a:rPr lang="fr-FR" sz="2400" b="1" baseline="-25000" dirty="0">
                <a:solidFill>
                  <a:srgbClr val="C00000"/>
                </a:solidFill>
                <a:effectLst>
                  <a:outerShdw blurRad="38100" dist="38100" dir="2700000" algn="tl">
                    <a:srgbClr val="000000">
                      <a:alpha val="43137"/>
                    </a:srgbClr>
                  </a:outerShdw>
                </a:effectLst>
              </a:rPr>
              <a:t>2 </a:t>
            </a:r>
            <a:r>
              <a:rPr lang="fr-FR" sz="2400" b="1" i="1" dirty="0">
                <a:solidFill>
                  <a:schemeClr val="accent6">
                    <a:lumMod val="75000"/>
                  </a:schemeClr>
                </a:solidFill>
                <a:effectLst>
                  <a:outerShdw blurRad="38100" dist="38100" dir="2700000" algn="tl">
                    <a:srgbClr val="000000">
                      <a:alpha val="43137"/>
                    </a:srgbClr>
                  </a:outerShdw>
                </a:effectLst>
              </a:rPr>
              <a:t>(+ CO</a:t>
            </a:r>
            <a:r>
              <a:rPr lang="fr-FR" sz="2400" b="1" i="1" baseline="-25000" dirty="0">
                <a:solidFill>
                  <a:schemeClr val="accent6">
                    <a:lumMod val="75000"/>
                  </a:schemeClr>
                </a:solidFill>
                <a:effectLst>
                  <a:outerShdw blurRad="38100" dist="38100" dir="2700000" algn="tl">
                    <a:srgbClr val="000000">
                      <a:alpha val="43137"/>
                    </a:srgbClr>
                  </a:outerShdw>
                </a:effectLst>
              </a:rPr>
              <a:t>2</a:t>
            </a:r>
            <a:r>
              <a:rPr lang="fr-FR" sz="2400" b="1" dirty="0">
                <a:solidFill>
                  <a:schemeClr val="accent6">
                    <a:lumMod val="75000"/>
                  </a:schemeClr>
                </a:solidFill>
                <a:effectLst>
                  <a:outerShdw blurRad="38100" dist="38100" dir="2700000" algn="tl">
                    <a:srgbClr val="000000">
                      <a:alpha val="43137"/>
                    </a:srgbClr>
                  </a:outerShdw>
                </a:effectLst>
              </a:rPr>
              <a:t>)</a:t>
            </a:r>
            <a:r>
              <a:rPr lang="fr-FR" sz="2400" b="1" baseline="-25000" dirty="0">
                <a:solidFill>
                  <a:schemeClr val="accent6">
                    <a:lumMod val="75000"/>
                  </a:schemeClr>
                </a:solidFill>
                <a:effectLst>
                  <a:outerShdw blurRad="38100" dist="38100" dir="2700000" algn="tl">
                    <a:srgbClr val="000000">
                      <a:alpha val="43137"/>
                    </a:srgbClr>
                  </a:outerShdw>
                </a:effectLst>
              </a:rPr>
              <a:t> </a:t>
            </a:r>
            <a:r>
              <a:rPr lang="fr-FR" sz="2000" b="1" dirty="0">
                <a:solidFill>
                  <a:srgbClr val="C00000"/>
                </a:solidFill>
                <a:effectLst>
                  <a:outerShdw blurRad="38100" dist="38100" dir="2700000" algn="tl">
                    <a:srgbClr val="000000">
                      <a:alpha val="43137"/>
                    </a:srgbClr>
                  </a:outerShdw>
                </a:effectLst>
              </a:rPr>
              <a:t>(ATLAS </a:t>
            </a:r>
            <a:r>
              <a:rPr lang="fr-FR" sz="2000" b="1" dirty="0" err="1">
                <a:solidFill>
                  <a:srgbClr val="C00000"/>
                </a:solidFill>
                <a:effectLst>
                  <a:outerShdw blurRad="38100" dist="38100" dir="2700000" algn="tl">
                    <a:srgbClr val="000000">
                      <a:alpha val="43137"/>
                    </a:srgbClr>
                  </a:outerShdw>
                </a:effectLst>
              </a:rPr>
              <a:t>silicon</a:t>
            </a:r>
            <a:r>
              <a:rPr lang="fr-FR" sz="2000" b="1" dirty="0">
                <a:solidFill>
                  <a:srgbClr val="C00000"/>
                </a:solidFill>
                <a:effectLst>
                  <a:outerShdw blurRad="38100" dist="38100" dir="2700000" algn="tl">
                    <a:srgbClr val="000000">
                      <a:alpha val="43137"/>
                    </a:srgbClr>
                  </a:outerShdw>
                </a:effectLst>
              </a:rPr>
              <a:t> </a:t>
            </a:r>
            <a:r>
              <a:rPr lang="fr-FR" sz="2000" b="1" dirty="0" err="1">
                <a:solidFill>
                  <a:srgbClr val="C00000"/>
                </a:solidFill>
                <a:effectLst>
                  <a:outerShdw blurRad="38100" dist="38100" dir="2700000" algn="tl">
                    <a:srgbClr val="000000">
                      <a:alpha val="43137"/>
                    </a:srgbClr>
                  </a:outerShdw>
                </a:effectLst>
              </a:rPr>
              <a:t>tracker</a:t>
            </a:r>
            <a:r>
              <a:rPr lang="fr-FR" sz="2000" b="1" dirty="0">
                <a:solidFill>
                  <a:srgbClr val="C00000"/>
                </a:solidFill>
                <a:effectLst>
                  <a:outerShdw blurRad="38100" dist="38100" dir="2700000" algn="tl">
                    <a:srgbClr val="000000">
                      <a:alpha val="43137"/>
                    </a:srgbClr>
                  </a:outerShdw>
                </a:effectLst>
              </a:rPr>
              <a:t> </a:t>
            </a:r>
            <a:r>
              <a:rPr lang="fr-FR" sz="2000" b="1" dirty="0" err="1">
                <a:solidFill>
                  <a:srgbClr val="C00000"/>
                </a:solidFill>
                <a:effectLst>
                  <a:outerShdw blurRad="38100" dist="38100" dir="2700000" algn="tl">
                    <a:srgbClr val="000000">
                      <a:alpha val="43137"/>
                    </a:srgbClr>
                  </a:outerShdw>
                </a:effectLst>
              </a:rPr>
              <a:t>cooling</a:t>
            </a:r>
            <a:r>
              <a:rPr lang="fr-FR" sz="2000" b="1" dirty="0">
                <a:solidFill>
                  <a:srgbClr val="C00000"/>
                </a:solidFill>
                <a:effectLst>
                  <a:outerShdw blurRad="38100" dist="38100" dir="2700000" algn="tl">
                    <a:srgbClr val="000000">
                      <a:alpha val="43137"/>
                    </a:srgbClr>
                  </a:outerShdw>
                </a:effectLst>
              </a:rPr>
              <a:t> </a:t>
            </a:r>
            <a:r>
              <a:rPr lang="fr-FR" sz="2000" b="1" dirty="0" err="1">
                <a:solidFill>
                  <a:srgbClr val="C00000"/>
                </a:solidFill>
                <a:effectLst>
                  <a:outerShdw blurRad="38100" dist="38100" dir="2700000" algn="tl">
                    <a:srgbClr val="000000">
                      <a:alpha val="43137"/>
                    </a:srgbClr>
                  </a:outerShdw>
                </a:effectLst>
              </a:rPr>
              <a:t>leak</a:t>
            </a:r>
            <a:r>
              <a:rPr lang="fr-FR" sz="2000" b="1" dirty="0">
                <a:solidFill>
                  <a:srgbClr val="C00000"/>
                </a:solidFill>
                <a:effectLst>
                  <a:outerShdw blurRad="38100" dist="38100" dir="2700000" algn="tl">
                    <a:srgbClr val="000000">
                      <a:alpha val="43137"/>
                    </a:srgbClr>
                  </a:outerShdw>
                </a:effectLst>
              </a:rPr>
              <a:t> </a:t>
            </a:r>
            <a:r>
              <a:rPr lang="fr-FR" sz="2000" b="1" dirty="0" err="1">
                <a:solidFill>
                  <a:srgbClr val="C00000"/>
                </a:solidFill>
                <a:effectLst>
                  <a:outerShdw blurRad="38100" dist="38100" dir="2700000" algn="tl">
                    <a:srgbClr val="000000">
                      <a:alpha val="43137"/>
                    </a:srgbClr>
                  </a:outerShdw>
                </a:effectLst>
              </a:rPr>
              <a:t>analysis</a:t>
            </a:r>
            <a:r>
              <a:rPr lang="fr-FR" sz="2000" b="1" dirty="0">
                <a:solidFill>
                  <a:srgbClr val="C00000"/>
                </a:solidFill>
                <a:effectLst>
                  <a:outerShdw blurRad="38100" dist="38100" dir="2700000" algn="tl">
                    <a:srgbClr val="000000">
                      <a:alpha val="43137"/>
                    </a:srgbClr>
                  </a:outerShdw>
                </a:effectLst>
              </a:rPr>
              <a:t>)</a:t>
            </a:r>
          </a:p>
        </p:txBody>
      </p:sp>
      <p:pic>
        <p:nvPicPr>
          <p:cNvPr id="6" name="Image 2"/>
          <p:cNvPicPr>
            <a:picLocks noChangeAspect="1"/>
          </p:cNvPicPr>
          <p:nvPr/>
        </p:nvPicPr>
        <p:blipFill rotWithShape="1">
          <a:blip r:embed="rId2">
            <a:extLst>
              <a:ext uri="{28A0092B-C50C-407E-A947-70E740481C1C}">
                <a14:useLocalDpi xmlns:a14="http://schemas.microsoft.com/office/drawing/2010/main" val="0"/>
              </a:ext>
            </a:extLst>
          </a:blip>
          <a:srcRect t="44530" b="9158"/>
          <a:stretch/>
        </p:blipFill>
        <p:spPr bwMode="auto">
          <a:xfrm>
            <a:off x="301005" y="2926556"/>
            <a:ext cx="4734757" cy="15879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Espace réservé du numéro de diapositive 3"/>
          <p:cNvSpPr txBox="1">
            <a:spLocks/>
          </p:cNvSpPr>
          <p:nvPr/>
        </p:nvSpPr>
        <p:spPr>
          <a:xfrm>
            <a:off x="7412127" y="6561152"/>
            <a:ext cx="1306342" cy="234536"/>
          </a:xfrm>
          <a:prstGeom prst="rect">
            <a:avLst/>
          </a:prstGeom>
          <a:solidFill>
            <a:schemeClr val="bg1"/>
          </a:solidFill>
        </p:spPr>
        <p:txBody>
          <a:bodyPr vert="horz" lIns="91440" tIns="45720" rIns="91440" bIns="45720" rtlCol="0" anchor="ctr"/>
          <a:lstStyle>
            <a:defPPr>
              <a:defRPr lang="fr-FR"/>
            </a:defPPr>
            <a:lvl1pPr marL="0" algn="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fld id="{CEDCF296-4BC0-484F-BCF1-560E05D016A3}" type="slidenum">
              <a:rPr lang="fr-FR" altLang="fr-FR" smtClean="0"/>
              <a:pPr>
                <a:defRPr/>
              </a:pPr>
              <a:t>51</a:t>
            </a:fld>
            <a:endParaRPr lang="fr-FR" altLang="fr-FR"/>
          </a:p>
        </p:txBody>
      </p:sp>
      <p:pic>
        <p:nvPicPr>
          <p:cNvPr id="29" name="Espace réservé du contenu 5"/>
          <p:cNvPicPr>
            <a:picLocks noChangeAspect="1"/>
          </p:cNvPicPr>
          <p:nvPr/>
        </p:nvPicPr>
        <p:blipFill rotWithShape="1">
          <a:blip r:embed="rId3">
            <a:extLst>
              <a:ext uri="{28A0092B-C50C-407E-A947-70E740481C1C}">
                <a14:useLocalDpi xmlns:a14="http://schemas.microsoft.com/office/drawing/2010/main" val="0"/>
              </a:ext>
            </a:extLst>
          </a:blip>
          <a:srcRect l="3267" r="6864"/>
          <a:stretch/>
        </p:blipFill>
        <p:spPr>
          <a:xfrm>
            <a:off x="62129" y="2787819"/>
            <a:ext cx="5033818" cy="3453382"/>
          </a:xfrm>
          <a:prstGeom prst="rect">
            <a:avLst/>
          </a:prstGeom>
        </p:spPr>
      </p:pic>
      <p:sp>
        <p:nvSpPr>
          <p:cNvPr id="19" name="Rectangle 18"/>
          <p:cNvSpPr/>
          <p:nvPr/>
        </p:nvSpPr>
        <p:spPr>
          <a:xfrm>
            <a:off x="5266856" y="1080667"/>
            <a:ext cx="3859210" cy="5480485"/>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sz="1600" b="1" dirty="0">
              <a:solidFill>
                <a:schemeClr val="tx1"/>
              </a:solidFill>
            </a:endParaRPr>
          </a:p>
          <a:p>
            <a:pPr algn="ctr"/>
            <a:endParaRPr lang="fr-FR" sz="1600" b="1" dirty="0">
              <a:solidFill>
                <a:schemeClr val="tx1"/>
              </a:solidFill>
            </a:endParaRPr>
          </a:p>
          <a:p>
            <a:pPr algn="ctr"/>
            <a:endParaRPr lang="fr-FR" sz="1600" b="1" dirty="0">
              <a:solidFill>
                <a:schemeClr val="tx1"/>
              </a:solidFill>
            </a:endParaRPr>
          </a:p>
          <a:p>
            <a:pPr algn="ctr"/>
            <a:endParaRPr lang="fr-FR" sz="1600" b="1" dirty="0">
              <a:solidFill>
                <a:schemeClr val="tx1"/>
              </a:solidFill>
            </a:endParaRPr>
          </a:p>
          <a:p>
            <a:pPr algn="ctr"/>
            <a:endParaRPr lang="fr-FR" sz="1600" b="1" dirty="0">
              <a:solidFill>
                <a:schemeClr val="tx1"/>
              </a:solidFill>
            </a:endParaRPr>
          </a:p>
          <a:p>
            <a:pPr algn="ctr"/>
            <a:endParaRPr lang="fr-FR" sz="1600" b="1" dirty="0">
              <a:solidFill>
                <a:schemeClr val="tx1"/>
              </a:solidFill>
            </a:endParaRPr>
          </a:p>
          <a:p>
            <a:pPr algn="ctr"/>
            <a:endParaRPr lang="fr-FR" sz="1600" b="1" dirty="0">
              <a:solidFill>
                <a:schemeClr val="tx1"/>
              </a:solidFill>
            </a:endParaRPr>
          </a:p>
          <a:p>
            <a:pPr algn="ctr"/>
            <a:endParaRPr lang="fr-FR" sz="1600" b="1" i="1" dirty="0">
              <a:solidFill>
                <a:schemeClr val="tx1"/>
              </a:solidFill>
            </a:endParaRPr>
          </a:p>
          <a:p>
            <a:pPr algn="ctr"/>
            <a:endParaRPr lang="fr-FR" sz="1600" b="1" i="1" dirty="0">
              <a:solidFill>
                <a:schemeClr val="tx1"/>
              </a:solidFill>
            </a:endParaRPr>
          </a:p>
          <a:p>
            <a:pPr algn="ctr"/>
            <a:endParaRPr lang="fr-FR" sz="1600" b="1" i="1" dirty="0">
              <a:solidFill>
                <a:schemeClr val="tx1"/>
              </a:solidFill>
            </a:endParaRPr>
          </a:p>
          <a:p>
            <a:pPr algn="ctr"/>
            <a:endParaRPr lang="fr-FR" sz="1600" b="1" i="1" dirty="0">
              <a:solidFill>
                <a:schemeClr val="tx1"/>
              </a:solidFill>
            </a:endParaRPr>
          </a:p>
          <a:p>
            <a:pPr algn="ctr"/>
            <a:endParaRPr lang="fr-FR" sz="1600" b="1" i="1" dirty="0">
              <a:solidFill>
                <a:schemeClr val="tx1"/>
              </a:solidFill>
            </a:endParaRPr>
          </a:p>
          <a:p>
            <a:pPr algn="ctr"/>
            <a:r>
              <a:rPr lang="fr-FR" sz="1600" b="1" i="1" dirty="0">
                <a:solidFill>
                  <a:schemeClr val="tx1"/>
                </a:solidFill>
              </a:rPr>
              <a:t>CAN UTILITY </a:t>
            </a:r>
            <a:r>
              <a:rPr lang="fr-FR" sz="1600" b="1" dirty="0">
                <a:solidFill>
                  <a:schemeClr val="tx1"/>
                </a:solidFill>
              </a:rPr>
              <a:t>DB </a:t>
            </a:r>
            <a:r>
              <a:rPr lang="fr-FR" sz="1600" b="1" dirty="0" err="1">
                <a:solidFill>
                  <a:schemeClr val="tx1"/>
                </a:solidFill>
              </a:rPr>
              <a:t>expanded</a:t>
            </a:r>
            <a:endParaRPr lang="fr-FR" sz="1600" b="1" dirty="0">
              <a:solidFill>
                <a:schemeClr val="tx1"/>
              </a:solidFill>
            </a:endParaRPr>
          </a:p>
          <a:p>
            <a:pPr algn="ctr"/>
            <a:r>
              <a:rPr lang="fr-FR" sz="1600" b="1" dirty="0">
                <a:solidFill>
                  <a:schemeClr val="tx1"/>
                </a:solidFill>
              </a:rPr>
              <a:t> </a:t>
            </a:r>
            <a:r>
              <a:rPr lang="fr-FR" sz="1600" b="1" dirty="0" err="1">
                <a:solidFill>
                  <a:schemeClr val="tx1"/>
                </a:solidFill>
              </a:rPr>
              <a:t>from</a:t>
            </a:r>
            <a:r>
              <a:rPr lang="fr-FR" sz="1600" b="1" dirty="0">
                <a:solidFill>
                  <a:schemeClr val="tx1"/>
                </a:solidFill>
              </a:rPr>
              <a:t> 2-D to 3-D:</a:t>
            </a:r>
          </a:p>
          <a:p>
            <a:pPr algn="ctr"/>
            <a:r>
              <a:rPr lang="fr-FR" sz="1600" b="1" dirty="0">
                <a:solidFill>
                  <a:schemeClr val="tx1"/>
                </a:solidFill>
              </a:rPr>
              <a:t>  C</a:t>
            </a:r>
            <a:r>
              <a:rPr lang="fr-FR" sz="1600" b="1" baseline="-25000" dirty="0">
                <a:solidFill>
                  <a:schemeClr val="tx1"/>
                </a:solidFill>
              </a:rPr>
              <a:t>3</a:t>
            </a:r>
            <a:r>
              <a:rPr lang="fr-FR" sz="1600" b="1" dirty="0">
                <a:solidFill>
                  <a:schemeClr val="tx1"/>
                </a:solidFill>
              </a:rPr>
              <a:t>F</a:t>
            </a:r>
            <a:r>
              <a:rPr lang="fr-FR" sz="1600" b="1" baseline="-25000" dirty="0">
                <a:solidFill>
                  <a:schemeClr val="tx1"/>
                </a:solidFill>
              </a:rPr>
              <a:t>8</a:t>
            </a:r>
            <a:r>
              <a:rPr lang="fr-FR" sz="1600" b="1" dirty="0">
                <a:solidFill>
                  <a:schemeClr val="tx1"/>
                </a:solidFill>
              </a:rPr>
              <a:t>/N</a:t>
            </a:r>
            <a:r>
              <a:rPr lang="fr-FR" sz="1600" b="1" baseline="-25000" dirty="0">
                <a:solidFill>
                  <a:schemeClr val="tx1"/>
                </a:solidFill>
              </a:rPr>
              <a:t>2 </a:t>
            </a:r>
            <a:r>
              <a:rPr lang="fr-FR" sz="1600" b="1" dirty="0">
                <a:solidFill>
                  <a:schemeClr val="tx1"/>
                </a:solidFill>
              </a:rPr>
              <a:t>fit </a:t>
            </a:r>
            <a:r>
              <a:rPr lang="fr-FR" sz="1600" b="1" dirty="0" err="1">
                <a:solidFill>
                  <a:schemeClr val="tx1"/>
                </a:solidFill>
              </a:rPr>
              <a:t>coeffs</a:t>
            </a:r>
            <a:r>
              <a:rPr lang="fr-FR" sz="1600" b="1" dirty="0">
                <a:solidFill>
                  <a:schemeClr val="tx1"/>
                </a:solidFill>
              </a:rPr>
              <a:t> </a:t>
            </a:r>
          </a:p>
          <a:p>
            <a:pPr algn="ctr"/>
            <a:r>
              <a:rPr lang="fr-FR" sz="1600" b="1" dirty="0" err="1">
                <a:solidFill>
                  <a:schemeClr val="tx1"/>
                </a:solidFill>
              </a:rPr>
              <a:t>stored</a:t>
            </a:r>
            <a:r>
              <a:rPr lang="fr-FR" sz="1600" b="1" dirty="0">
                <a:solidFill>
                  <a:schemeClr val="tx1"/>
                </a:solidFill>
              </a:rPr>
              <a:t> @{</a:t>
            </a:r>
            <a:r>
              <a:rPr lang="fr-FR" sz="1600" b="1" dirty="0">
                <a:solidFill>
                  <a:srgbClr val="C00000"/>
                </a:solidFill>
              </a:rPr>
              <a:t>T, P, </a:t>
            </a:r>
            <a:r>
              <a:rPr lang="fr-FR" sz="1600" b="1" dirty="0">
                <a:solidFill>
                  <a:schemeClr val="accent6">
                    <a:lumMod val="75000"/>
                  </a:schemeClr>
                </a:solidFill>
              </a:rPr>
              <a:t>CO</a:t>
            </a:r>
            <a:r>
              <a:rPr lang="fr-FR" sz="1600" b="1" baseline="-25000" dirty="0">
                <a:solidFill>
                  <a:schemeClr val="accent6">
                    <a:lumMod val="75000"/>
                  </a:schemeClr>
                </a:solidFill>
              </a:rPr>
              <a:t>2</a:t>
            </a:r>
            <a:r>
              <a:rPr lang="fr-FR" sz="1600" b="1" dirty="0">
                <a:solidFill>
                  <a:schemeClr val="tx1"/>
                </a:solidFill>
              </a:rPr>
              <a:t>} </a:t>
            </a:r>
            <a:r>
              <a:rPr lang="fr-FR" sz="1600" b="1" dirty="0" err="1">
                <a:solidFill>
                  <a:schemeClr val="tx1"/>
                </a:solidFill>
              </a:rPr>
              <a:t>grid</a:t>
            </a:r>
            <a:r>
              <a:rPr lang="fr-FR" sz="1600" b="1" dirty="0">
                <a:solidFill>
                  <a:schemeClr val="tx1"/>
                </a:solidFill>
              </a:rPr>
              <a:t> </a:t>
            </a:r>
          </a:p>
          <a:p>
            <a:pPr algn="ctr"/>
            <a:endParaRPr lang="fr-FR" sz="1600" b="1" dirty="0">
              <a:solidFill>
                <a:schemeClr val="tx1"/>
              </a:solidFill>
            </a:endParaRPr>
          </a:p>
          <a:p>
            <a:pPr algn="ctr"/>
            <a:r>
              <a:rPr lang="fr-FR" sz="1600" b="1" dirty="0">
                <a:solidFill>
                  <a:schemeClr val="tx1"/>
                </a:solidFill>
              </a:rPr>
              <a:t>Extra interpolation </a:t>
            </a:r>
            <a:r>
              <a:rPr lang="fr-FR" sz="1600" b="1" dirty="0" err="1">
                <a:solidFill>
                  <a:schemeClr val="tx1"/>
                </a:solidFill>
              </a:rPr>
              <a:t>step</a:t>
            </a:r>
            <a:r>
              <a:rPr lang="fr-FR" sz="1600" b="1" dirty="0">
                <a:solidFill>
                  <a:schemeClr val="tx1"/>
                </a:solidFill>
              </a:rPr>
              <a:t>, </a:t>
            </a:r>
          </a:p>
          <a:p>
            <a:pPr algn="ctr"/>
            <a:r>
              <a:rPr lang="fr-FR" sz="1600" b="1" dirty="0" err="1">
                <a:solidFill>
                  <a:schemeClr val="tx1"/>
                </a:solidFill>
              </a:rPr>
              <a:t>starting</a:t>
            </a:r>
            <a:r>
              <a:rPr lang="fr-FR" sz="1600" b="1" dirty="0">
                <a:solidFill>
                  <a:schemeClr val="tx1"/>
                </a:solidFill>
              </a:rPr>
              <a:t> </a:t>
            </a:r>
            <a:r>
              <a:rPr lang="fr-FR" sz="1600" b="1" dirty="0" err="1">
                <a:solidFill>
                  <a:schemeClr val="tx1"/>
                </a:solidFill>
              </a:rPr>
              <a:t>from</a:t>
            </a:r>
            <a:r>
              <a:rPr lang="fr-FR" sz="1600" b="1" dirty="0">
                <a:solidFill>
                  <a:schemeClr val="tx1"/>
                </a:solidFill>
              </a:rPr>
              <a:t> </a:t>
            </a:r>
            <a:r>
              <a:rPr lang="fr-FR" sz="1600" b="1" dirty="0" err="1">
                <a:solidFill>
                  <a:schemeClr val="tx1"/>
                </a:solidFill>
              </a:rPr>
              <a:t>grid</a:t>
            </a:r>
            <a:r>
              <a:rPr lang="fr-FR" sz="1600" b="1" dirty="0">
                <a:solidFill>
                  <a:schemeClr val="tx1"/>
                </a:solidFill>
              </a:rPr>
              <a:t> </a:t>
            </a:r>
            <a:r>
              <a:rPr lang="fr-FR" sz="1600" b="1" dirty="0" err="1">
                <a:solidFill>
                  <a:schemeClr val="tx1"/>
                </a:solidFill>
              </a:rPr>
              <a:t>cub</a:t>
            </a:r>
            <a:r>
              <a:rPr lang="fr-FR" sz="1600" b="1" dirty="0">
                <a:solidFill>
                  <a:schemeClr val="tx1"/>
                </a:solidFill>
              </a:rPr>
              <a:t>(</a:t>
            </a:r>
            <a:r>
              <a:rPr lang="fr-FR" sz="1600" b="1" dirty="0" err="1">
                <a:solidFill>
                  <a:schemeClr val="tx1"/>
                </a:solidFill>
              </a:rPr>
              <a:t>oid</a:t>
            </a:r>
            <a:r>
              <a:rPr lang="fr-FR" sz="1600" b="1" dirty="0">
                <a:solidFill>
                  <a:schemeClr val="tx1"/>
                </a:solidFill>
              </a:rPr>
              <a:t>) of </a:t>
            </a:r>
            <a:r>
              <a:rPr lang="fr-FR" sz="1600" b="1" dirty="0" err="1">
                <a:solidFill>
                  <a:schemeClr val="tx1"/>
                </a:solidFill>
              </a:rPr>
              <a:t>uncertainty</a:t>
            </a:r>
            <a:endParaRPr lang="fr-FR" sz="1600" b="1" dirty="0">
              <a:solidFill>
                <a:schemeClr val="tx1"/>
              </a:solidFill>
            </a:endParaRPr>
          </a:p>
          <a:p>
            <a:pPr algn="ctr"/>
            <a:r>
              <a:rPr lang="fr-FR" sz="1600" b="1" dirty="0">
                <a:solidFill>
                  <a:schemeClr val="tx1"/>
                </a:solidFill>
              </a:rPr>
              <a:t> to </a:t>
            </a:r>
            <a:r>
              <a:rPr lang="fr-FR" sz="1600" b="1" dirty="0" err="1">
                <a:solidFill>
                  <a:schemeClr val="tx1"/>
                </a:solidFill>
              </a:rPr>
              <a:t>T</a:t>
            </a:r>
            <a:r>
              <a:rPr lang="fr-FR" sz="1600" b="1" baseline="-25000" dirty="0" err="1">
                <a:solidFill>
                  <a:schemeClr val="tx1"/>
                </a:solidFill>
              </a:rPr>
              <a:t>meas</a:t>
            </a:r>
            <a:r>
              <a:rPr lang="fr-FR" sz="1600" b="1" dirty="0">
                <a:solidFill>
                  <a:schemeClr val="tx1"/>
                </a:solidFill>
              </a:rPr>
              <a:t>, P</a:t>
            </a:r>
            <a:r>
              <a:rPr lang="fr-FR" sz="1600" b="1" baseline="-25000" dirty="0">
                <a:solidFill>
                  <a:schemeClr val="tx1"/>
                </a:solidFill>
              </a:rPr>
              <a:t>meas</a:t>
            </a:r>
            <a:r>
              <a:rPr lang="fr-FR" sz="1600" b="1" dirty="0">
                <a:solidFill>
                  <a:schemeClr val="tx1"/>
                </a:solidFill>
              </a:rPr>
              <a:t>,</a:t>
            </a:r>
            <a:r>
              <a:rPr lang="fr-FR" sz="1600" b="1" dirty="0">
                <a:solidFill>
                  <a:schemeClr val="accent6">
                    <a:lumMod val="75000"/>
                  </a:schemeClr>
                </a:solidFill>
              </a:rPr>
              <a:t>CO</a:t>
            </a:r>
            <a:r>
              <a:rPr lang="fr-FR" sz="1600" b="1" baseline="-25000" dirty="0">
                <a:solidFill>
                  <a:schemeClr val="accent6">
                    <a:lumMod val="75000"/>
                  </a:schemeClr>
                </a:solidFill>
              </a:rPr>
              <a:t>2</a:t>
            </a:r>
            <a:r>
              <a:rPr lang="fr-FR" sz="1600" b="1" baseline="-25000" dirty="0">
                <a:solidFill>
                  <a:schemeClr val="tx1"/>
                </a:solidFill>
              </a:rPr>
              <a:t> </a:t>
            </a:r>
            <a:r>
              <a:rPr lang="fr-FR" sz="1600" b="1" baseline="-25000" dirty="0">
                <a:solidFill>
                  <a:schemeClr val="accent6">
                    <a:lumMod val="75000"/>
                  </a:schemeClr>
                </a:solidFill>
              </a:rPr>
              <a:t>meas</a:t>
            </a:r>
            <a:endParaRPr lang="fr-FR" sz="1600" b="1" dirty="0">
              <a:solidFill>
                <a:schemeClr val="accent6">
                  <a:lumMod val="75000"/>
                </a:schemeClr>
              </a:solidFill>
            </a:endParaRPr>
          </a:p>
        </p:txBody>
      </p:sp>
      <p:sp>
        <p:nvSpPr>
          <p:cNvPr id="24" name="ZoneTexte 23"/>
          <p:cNvSpPr txBox="1"/>
          <p:nvPr/>
        </p:nvSpPr>
        <p:spPr>
          <a:xfrm>
            <a:off x="811129" y="2042809"/>
            <a:ext cx="45719" cy="369332"/>
          </a:xfrm>
          <a:prstGeom prst="rect">
            <a:avLst/>
          </a:prstGeom>
          <a:noFill/>
        </p:spPr>
        <p:txBody>
          <a:bodyPr wrap="square" rtlCol="0">
            <a:spAutoFit/>
          </a:bodyPr>
          <a:lstStyle/>
          <a:p>
            <a:endParaRPr lang="fr-FR" dirty="0"/>
          </a:p>
        </p:txBody>
      </p:sp>
      <p:pic>
        <p:nvPicPr>
          <p:cNvPr id="21" name="Image 20"/>
          <p:cNvPicPr>
            <a:picLocks noChangeAspect="1"/>
          </p:cNvPicPr>
          <p:nvPr/>
        </p:nvPicPr>
        <p:blipFill rotWithShape="1">
          <a:blip r:embed="rId4">
            <a:extLst>
              <a:ext uri="{28A0092B-C50C-407E-A947-70E740481C1C}">
                <a14:useLocalDpi xmlns:a14="http://schemas.microsoft.com/office/drawing/2010/main" val="0"/>
              </a:ext>
            </a:extLst>
          </a:blip>
          <a:srcRect l="16471" t="5279" r="11159" b="13829"/>
          <a:stretch/>
        </p:blipFill>
        <p:spPr>
          <a:xfrm>
            <a:off x="5243688" y="1080667"/>
            <a:ext cx="3900312" cy="3018809"/>
          </a:xfrm>
          <a:prstGeom prst="rect">
            <a:avLst/>
          </a:prstGeom>
          <a:ln w="19050">
            <a:solidFill>
              <a:srgbClr val="7030A0"/>
            </a:solidFill>
          </a:ln>
        </p:spPr>
      </p:pic>
      <p:sp>
        <p:nvSpPr>
          <p:cNvPr id="34" name="ZoneTexte 33"/>
          <p:cNvSpPr txBox="1"/>
          <p:nvPr/>
        </p:nvSpPr>
        <p:spPr>
          <a:xfrm>
            <a:off x="62129" y="1629739"/>
            <a:ext cx="5172122" cy="923330"/>
          </a:xfrm>
          <a:prstGeom prst="rect">
            <a:avLst/>
          </a:prstGeom>
          <a:noFill/>
        </p:spPr>
        <p:txBody>
          <a:bodyPr wrap="none" rtlCol="0">
            <a:spAutoFit/>
          </a:bodyPr>
          <a:lstStyle/>
          <a:p>
            <a:pPr algn="ctr"/>
            <a:r>
              <a:rPr lang="fr-FR" b="1" dirty="0" err="1">
                <a:solidFill>
                  <a:schemeClr val="tx2"/>
                </a:solidFill>
              </a:rPr>
              <a:t>Calculate</a:t>
            </a:r>
            <a:r>
              <a:rPr lang="fr-FR" b="1" dirty="0">
                <a:solidFill>
                  <a:schemeClr val="tx2"/>
                </a:solidFill>
              </a:rPr>
              <a:t> </a:t>
            </a:r>
            <a:r>
              <a:rPr lang="fr-FR" b="1" i="1" dirty="0" err="1">
                <a:solidFill>
                  <a:schemeClr val="tx2"/>
                </a:solidFill>
              </a:rPr>
              <a:t>sound</a:t>
            </a:r>
            <a:r>
              <a:rPr lang="fr-FR" b="1" i="1" dirty="0">
                <a:solidFill>
                  <a:schemeClr val="tx2"/>
                </a:solidFill>
              </a:rPr>
              <a:t> </a:t>
            </a:r>
            <a:r>
              <a:rPr lang="fr-FR" b="1" i="1" dirty="0" err="1">
                <a:solidFill>
                  <a:schemeClr val="tx2"/>
                </a:solidFill>
              </a:rPr>
              <a:t>vel</a:t>
            </a:r>
            <a:r>
              <a:rPr lang="fr-FR" b="1" i="1" dirty="0">
                <a:solidFill>
                  <a:schemeClr val="tx2"/>
                </a:solidFill>
              </a:rPr>
              <a:t> vs. </a:t>
            </a:r>
            <a:r>
              <a:rPr lang="fr-FR" b="1" i="1" dirty="0" err="1">
                <a:solidFill>
                  <a:schemeClr val="tx2"/>
                </a:solidFill>
              </a:rPr>
              <a:t>conc</a:t>
            </a:r>
            <a:r>
              <a:rPr lang="fr-FR" b="1" i="1" dirty="0">
                <a:solidFill>
                  <a:schemeClr val="tx2"/>
                </a:solidFill>
              </a:rPr>
              <a:t>. </a:t>
            </a:r>
            <a:r>
              <a:rPr lang="fr-FR" b="1" dirty="0" err="1">
                <a:solidFill>
                  <a:schemeClr val="tx2"/>
                </a:solidFill>
              </a:rPr>
              <a:t>eqns</a:t>
            </a:r>
            <a:r>
              <a:rPr lang="fr-FR" b="1" dirty="0">
                <a:solidFill>
                  <a:schemeClr val="tx2"/>
                </a:solidFill>
              </a:rPr>
              <a:t> </a:t>
            </a:r>
            <a:r>
              <a:rPr lang="fr-FR" b="1" dirty="0" err="1">
                <a:solidFill>
                  <a:schemeClr val="tx2"/>
                </a:solidFill>
              </a:rPr>
              <a:t>from</a:t>
            </a:r>
            <a:r>
              <a:rPr lang="fr-FR" b="1" dirty="0">
                <a:solidFill>
                  <a:schemeClr val="tx2"/>
                </a:solidFill>
              </a:rPr>
              <a:t> </a:t>
            </a:r>
          </a:p>
          <a:p>
            <a:pPr algn="ctr"/>
            <a:r>
              <a:rPr lang="fr-FR" b="1" dirty="0">
                <a:solidFill>
                  <a:schemeClr val="tx2"/>
                </a:solidFill>
              </a:rPr>
              <a:t> </a:t>
            </a:r>
            <a:r>
              <a:rPr lang="fr-FR" b="1" dirty="0">
                <a:solidFill>
                  <a:srgbClr val="C00000"/>
                </a:solidFill>
                <a:effectLst>
                  <a:outerShdw blurRad="38100" dist="38100" dir="2700000" algn="tl">
                    <a:srgbClr val="000000">
                      <a:alpha val="43137"/>
                    </a:srgbClr>
                  </a:outerShdw>
                </a:effectLst>
              </a:rPr>
              <a:t>C</a:t>
            </a:r>
            <a:r>
              <a:rPr lang="fr-FR" b="1" baseline="-25000" dirty="0">
                <a:solidFill>
                  <a:srgbClr val="C00000"/>
                </a:solidFill>
                <a:effectLst>
                  <a:outerShdw blurRad="38100" dist="38100" dir="2700000" algn="tl">
                    <a:srgbClr val="000000">
                      <a:alpha val="43137"/>
                    </a:srgbClr>
                  </a:outerShdw>
                </a:effectLst>
              </a:rPr>
              <a:t>3</a:t>
            </a:r>
            <a:r>
              <a:rPr lang="fr-FR" b="1" dirty="0">
                <a:solidFill>
                  <a:srgbClr val="C00000"/>
                </a:solidFill>
                <a:effectLst>
                  <a:outerShdw blurRad="38100" dist="38100" dir="2700000" algn="tl">
                    <a:srgbClr val="000000">
                      <a:alpha val="43137"/>
                    </a:srgbClr>
                  </a:outerShdw>
                </a:effectLst>
              </a:rPr>
              <a:t>F</a:t>
            </a:r>
            <a:r>
              <a:rPr lang="fr-FR" b="1" baseline="-25000" dirty="0">
                <a:solidFill>
                  <a:srgbClr val="C00000"/>
                </a:solidFill>
                <a:effectLst>
                  <a:outerShdw blurRad="38100" dist="38100" dir="2700000" algn="tl">
                    <a:srgbClr val="000000">
                      <a:alpha val="43137"/>
                    </a:srgbClr>
                  </a:outerShdw>
                </a:effectLst>
              </a:rPr>
              <a:t>8</a:t>
            </a:r>
            <a:r>
              <a:rPr lang="fr-FR" b="1" dirty="0">
                <a:solidFill>
                  <a:srgbClr val="C00000"/>
                </a:solidFill>
                <a:effectLst>
                  <a:outerShdw blurRad="38100" dist="38100" dir="2700000" algn="tl">
                    <a:srgbClr val="000000">
                      <a:alpha val="43137"/>
                    </a:srgbClr>
                  </a:outerShdw>
                </a:effectLst>
              </a:rPr>
              <a:t> &amp; N</a:t>
            </a:r>
            <a:r>
              <a:rPr lang="fr-FR" b="1" baseline="-25000" dirty="0">
                <a:solidFill>
                  <a:srgbClr val="C00000"/>
                </a:solidFill>
                <a:effectLst>
                  <a:outerShdw blurRad="38100" dist="38100" dir="2700000" algn="tl">
                    <a:srgbClr val="000000">
                      <a:alpha val="43137"/>
                    </a:srgbClr>
                  </a:outerShdw>
                </a:effectLst>
              </a:rPr>
              <a:t>2 </a:t>
            </a:r>
            <a:r>
              <a:rPr lang="fr-FR" b="1" i="1" dirty="0">
                <a:solidFill>
                  <a:schemeClr val="accent6">
                    <a:lumMod val="75000"/>
                  </a:schemeClr>
                </a:solidFill>
              </a:rPr>
              <a:t>AND KNOWN CONTAMINANT GAS </a:t>
            </a:r>
          </a:p>
          <a:p>
            <a:pPr algn="ctr"/>
            <a:r>
              <a:rPr lang="fr-FR" b="1" dirty="0">
                <a:solidFill>
                  <a:schemeClr val="tx2"/>
                </a:solidFill>
              </a:rPr>
              <a:t>Cp &amp; Cv over </a:t>
            </a:r>
            <a:r>
              <a:rPr lang="fr-FR" b="1" dirty="0" err="1">
                <a:solidFill>
                  <a:schemeClr val="tx2"/>
                </a:solidFill>
              </a:rPr>
              <a:t>expected</a:t>
            </a:r>
            <a:r>
              <a:rPr lang="fr-FR" b="1" dirty="0">
                <a:solidFill>
                  <a:schemeClr val="tx2"/>
                </a:solidFill>
              </a:rPr>
              <a:t> </a:t>
            </a:r>
            <a:r>
              <a:rPr lang="fr-FR" b="1" i="1" dirty="0">
                <a:solidFill>
                  <a:srgbClr val="C00000"/>
                </a:solidFill>
              </a:rPr>
              <a:t>T,P, %</a:t>
            </a:r>
            <a:r>
              <a:rPr lang="fr-FR" b="1" i="1" dirty="0">
                <a:solidFill>
                  <a:schemeClr val="accent6">
                    <a:lumMod val="75000"/>
                  </a:schemeClr>
                </a:solidFill>
              </a:rPr>
              <a:t>CO</a:t>
            </a:r>
            <a:r>
              <a:rPr lang="fr-FR" b="1" i="1" baseline="-25000" dirty="0">
                <a:solidFill>
                  <a:schemeClr val="accent6">
                    <a:lumMod val="75000"/>
                  </a:schemeClr>
                </a:solidFill>
              </a:rPr>
              <a:t>2</a:t>
            </a:r>
            <a:r>
              <a:rPr lang="fr-FR" b="1" i="1" dirty="0">
                <a:solidFill>
                  <a:srgbClr val="C00000"/>
                </a:solidFill>
              </a:rPr>
              <a:t> </a:t>
            </a:r>
            <a:r>
              <a:rPr lang="fr-FR" b="1" dirty="0"/>
              <a:t>range.</a:t>
            </a:r>
          </a:p>
        </p:txBody>
      </p:sp>
      <p:sp>
        <p:nvSpPr>
          <p:cNvPr id="32" name="ZoneTexte 31"/>
          <p:cNvSpPr txBox="1"/>
          <p:nvPr/>
        </p:nvSpPr>
        <p:spPr>
          <a:xfrm>
            <a:off x="5295341" y="4180839"/>
            <a:ext cx="3848659" cy="2308324"/>
          </a:xfrm>
          <a:prstGeom prst="rect">
            <a:avLst/>
          </a:prstGeom>
          <a:solidFill>
            <a:schemeClr val="bg1"/>
          </a:solidFill>
          <a:ln>
            <a:solidFill>
              <a:srgbClr val="002060"/>
            </a:solidFill>
          </a:ln>
        </p:spPr>
        <p:txBody>
          <a:bodyPr wrap="square" rtlCol="0">
            <a:spAutoFit/>
          </a:bodyPr>
          <a:lstStyle/>
          <a:p>
            <a:pPr algn="ctr"/>
            <a:r>
              <a:rPr lang="en-GB" sz="1600" b="1" dirty="0">
                <a:solidFill>
                  <a:schemeClr val="accent5">
                    <a:lumMod val="50000"/>
                  </a:schemeClr>
                </a:solidFill>
              </a:rPr>
              <a:t>Demonstration: </a:t>
            </a:r>
          </a:p>
          <a:p>
            <a:pPr algn="ctr"/>
            <a:r>
              <a:rPr lang="en-GB" sz="1600" b="1" dirty="0">
                <a:solidFill>
                  <a:schemeClr val="accent5">
                    <a:lumMod val="50000"/>
                  </a:schemeClr>
                </a:solidFill>
              </a:rPr>
              <a:t>1</a:t>
            </a:r>
            <a:r>
              <a:rPr lang="en-GB" sz="1600" b="1" baseline="30000" dirty="0">
                <a:solidFill>
                  <a:schemeClr val="accent5">
                    <a:lumMod val="50000"/>
                  </a:schemeClr>
                </a:solidFill>
              </a:rPr>
              <a:t>st</a:t>
            </a:r>
            <a:r>
              <a:rPr lang="en-GB" sz="1600" b="1" dirty="0">
                <a:solidFill>
                  <a:schemeClr val="accent5">
                    <a:lumMod val="50000"/>
                  </a:schemeClr>
                </a:solidFill>
              </a:rPr>
              <a:t>  acoustic measurement of concentrations of binary gas pair </a:t>
            </a:r>
          </a:p>
          <a:p>
            <a:pPr algn="ctr"/>
            <a:r>
              <a:rPr lang="en-GB" sz="1600" b="1" dirty="0">
                <a:solidFill>
                  <a:schemeClr val="accent5">
                    <a:lumMod val="50000"/>
                  </a:schemeClr>
                </a:solidFill>
              </a:rPr>
              <a:t>of interest (</a:t>
            </a:r>
            <a:r>
              <a:rPr lang="fr-FR" sz="1600" b="1" dirty="0">
                <a:solidFill>
                  <a:schemeClr val="accent5">
                    <a:lumMod val="50000"/>
                  </a:schemeClr>
                </a:solidFill>
              </a:rPr>
              <a:t>C</a:t>
            </a:r>
            <a:r>
              <a:rPr lang="fr-FR" sz="1600" b="1" baseline="-25000" dirty="0">
                <a:solidFill>
                  <a:schemeClr val="accent5">
                    <a:lumMod val="50000"/>
                  </a:schemeClr>
                </a:solidFill>
              </a:rPr>
              <a:t>3</a:t>
            </a:r>
            <a:r>
              <a:rPr lang="fr-FR" sz="1600" b="1" dirty="0">
                <a:solidFill>
                  <a:schemeClr val="accent5">
                    <a:lumMod val="50000"/>
                  </a:schemeClr>
                </a:solidFill>
              </a:rPr>
              <a:t>F</a:t>
            </a:r>
            <a:r>
              <a:rPr lang="fr-FR" sz="1600" b="1" baseline="-25000" dirty="0">
                <a:solidFill>
                  <a:schemeClr val="accent5">
                    <a:lumMod val="50000"/>
                  </a:schemeClr>
                </a:solidFill>
              </a:rPr>
              <a:t>8</a:t>
            </a:r>
            <a:r>
              <a:rPr lang="fr-FR" sz="1600" b="1" dirty="0">
                <a:solidFill>
                  <a:schemeClr val="accent5">
                    <a:lumMod val="50000"/>
                  </a:schemeClr>
                </a:solidFill>
              </a:rPr>
              <a:t>/N</a:t>
            </a:r>
            <a:r>
              <a:rPr lang="fr-FR" sz="1600" b="1" baseline="-25000" dirty="0">
                <a:solidFill>
                  <a:schemeClr val="accent5">
                    <a:lumMod val="50000"/>
                  </a:schemeClr>
                </a:solidFill>
              </a:rPr>
              <a:t>2</a:t>
            </a:r>
            <a:r>
              <a:rPr lang="en-GB" sz="1600" b="1" dirty="0">
                <a:solidFill>
                  <a:schemeClr val="accent5">
                    <a:lumMod val="50000"/>
                  </a:schemeClr>
                </a:solidFill>
              </a:rPr>
              <a:t>)</a:t>
            </a:r>
          </a:p>
          <a:p>
            <a:pPr algn="ctr"/>
            <a:r>
              <a:rPr lang="en-GB" sz="1600" b="1" dirty="0">
                <a:solidFill>
                  <a:schemeClr val="accent5">
                    <a:lumMod val="50000"/>
                  </a:schemeClr>
                </a:solidFill>
              </a:rPr>
              <a:t> in known varying conc. of 3</a:t>
            </a:r>
            <a:r>
              <a:rPr lang="en-GB" sz="1600" b="1" baseline="30000" dirty="0">
                <a:solidFill>
                  <a:schemeClr val="accent5">
                    <a:lumMod val="50000"/>
                  </a:schemeClr>
                </a:solidFill>
              </a:rPr>
              <a:t>rd</a:t>
            </a:r>
            <a:r>
              <a:rPr lang="en-GB" sz="1600" b="1" dirty="0">
                <a:solidFill>
                  <a:schemeClr val="accent5">
                    <a:lumMod val="50000"/>
                  </a:schemeClr>
                </a:solidFill>
              </a:rPr>
              <a:t> gas (</a:t>
            </a:r>
            <a:r>
              <a:rPr lang="en-GB" sz="1600" b="1" dirty="0">
                <a:solidFill>
                  <a:schemeClr val="accent6">
                    <a:lumMod val="75000"/>
                  </a:schemeClr>
                </a:solidFill>
              </a:rPr>
              <a:t>CO</a:t>
            </a:r>
            <a:r>
              <a:rPr lang="en-GB" sz="1600" b="1" baseline="-25000" dirty="0">
                <a:solidFill>
                  <a:schemeClr val="accent6">
                    <a:lumMod val="75000"/>
                  </a:schemeClr>
                </a:solidFill>
              </a:rPr>
              <a:t>2</a:t>
            </a:r>
            <a:r>
              <a:rPr lang="en-GB" sz="1600" b="1" dirty="0">
                <a:solidFill>
                  <a:schemeClr val="accent5">
                    <a:lumMod val="50000"/>
                  </a:schemeClr>
                </a:solidFill>
              </a:rPr>
              <a:t>) : </a:t>
            </a:r>
          </a:p>
          <a:p>
            <a:pPr algn="ctr"/>
            <a:r>
              <a:rPr lang="en-GB" sz="1600" b="1" dirty="0">
                <a:solidFill>
                  <a:schemeClr val="accent5">
                    <a:lumMod val="50000"/>
                  </a:schemeClr>
                </a:solidFill>
              </a:rPr>
              <a:t>(4 envelopes cycling every 4 hours)</a:t>
            </a:r>
          </a:p>
          <a:p>
            <a:pPr algn="ctr"/>
            <a:r>
              <a:rPr lang="en-GB" sz="1600" b="1" dirty="0">
                <a:solidFill>
                  <a:schemeClr val="accent5">
                    <a:lumMod val="50000"/>
                  </a:schemeClr>
                </a:solidFill>
              </a:rPr>
              <a:t>Algorithm: industrial &amp;  anaesthesia applications</a:t>
            </a:r>
          </a:p>
        </p:txBody>
      </p:sp>
      <p:sp>
        <p:nvSpPr>
          <p:cNvPr id="5" name="Rectangle 4"/>
          <p:cNvSpPr/>
          <p:nvPr/>
        </p:nvSpPr>
        <p:spPr>
          <a:xfrm>
            <a:off x="472747" y="1133782"/>
            <a:ext cx="4326890" cy="369332"/>
          </a:xfrm>
          <a:prstGeom prst="rect">
            <a:avLst/>
          </a:prstGeom>
        </p:spPr>
        <p:txBody>
          <a:bodyPr wrap="none">
            <a:spAutoFit/>
          </a:bodyPr>
          <a:lstStyle/>
          <a:p>
            <a:r>
              <a:rPr lang="fr-FR" dirty="0">
                <a:solidFill>
                  <a:schemeClr val="accent5">
                    <a:lumMod val="75000"/>
                  </a:schemeClr>
                </a:solidFill>
              </a:rPr>
              <a:t>https://www.mdpi.com/2410-390X/5/1/6 </a:t>
            </a:r>
            <a:endParaRPr lang="fr-FR" dirty="0"/>
          </a:p>
        </p:txBody>
      </p:sp>
      <p:grpSp>
        <p:nvGrpSpPr>
          <p:cNvPr id="15" name="Groupe 14"/>
          <p:cNvGrpSpPr/>
          <p:nvPr/>
        </p:nvGrpSpPr>
        <p:grpSpPr>
          <a:xfrm>
            <a:off x="2191349" y="2910233"/>
            <a:ext cx="419323" cy="279585"/>
            <a:chOff x="5557966" y="3760601"/>
            <a:chExt cx="1270298" cy="827726"/>
          </a:xfrm>
        </p:grpSpPr>
        <p:pic>
          <p:nvPicPr>
            <p:cNvPr id="17" name="Picture 2" descr="Sardines entières à l'huile d'olive Bio LES MOUETTES D'ARVO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1571" t="24041" r="14136" b="22252"/>
            <a:stretch/>
          </p:blipFill>
          <p:spPr bwMode="auto">
            <a:xfrm>
              <a:off x="5569283" y="3781298"/>
              <a:ext cx="535221" cy="386923"/>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2" descr="Sardines entières à l'huile d'olive Bio LES MOUETTES D'ARVO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1571" t="24041" r="14136" b="22252"/>
            <a:stretch/>
          </p:blipFill>
          <p:spPr bwMode="auto">
            <a:xfrm>
              <a:off x="6272322" y="3760601"/>
              <a:ext cx="535221" cy="386923"/>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2" descr="Sardines entières à l'huile d'olive Bio LES MOUETTES D'ARVO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1571" t="24041" r="14136" b="22252"/>
            <a:stretch/>
          </p:blipFill>
          <p:spPr bwMode="auto">
            <a:xfrm>
              <a:off x="5557966" y="4201404"/>
              <a:ext cx="535221" cy="386923"/>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 descr="Sardines entières à l'huile d'olive Bio LES MOUETTES D'ARVO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1571" t="24041" r="14136" b="22252"/>
            <a:stretch/>
          </p:blipFill>
          <p:spPr bwMode="auto">
            <a:xfrm>
              <a:off x="6293043" y="4200278"/>
              <a:ext cx="535221" cy="38692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3" name="Groupe 22"/>
          <p:cNvGrpSpPr/>
          <p:nvPr/>
        </p:nvGrpSpPr>
        <p:grpSpPr>
          <a:xfrm>
            <a:off x="2279686" y="3098492"/>
            <a:ext cx="419323" cy="279585"/>
            <a:chOff x="5557966" y="3760601"/>
            <a:chExt cx="1270298" cy="827726"/>
          </a:xfrm>
        </p:grpSpPr>
        <p:pic>
          <p:nvPicPr>
            <p:cNvPr id="25" name="Picture 2" descr="Sardines entières à l'huile d'olive Bio LES MOUETTES D'ARVO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1571" t="24041" r="14136" b="22252"/>
            <a:stretch/>
          </p:blipFill>
          <p:spPr bwMode="auto">
            <a:xfrm>
              <a:off x="5569283" y="3781298"/>
              <a:ext cx="535221" cy="386923"/>
            </a:xfrm>
            <a:prstGeom prst="rect">
              <a:avLst/>
            </a:prstGeom>
            <a:noFill/>
            <a:extLst>
              <a:ext uri="{909E8E84-426E-40DD-AFC4-6F175D3DCCD1}">
                <a14:hiddenFill xmlns:a14="http://schemas.microsoft.com/office/drawing/2010/main">
                  <a:solidFill>
                    <a:srgbClr val="FFFFFF"/>
                  </a:solidFill>
                </a14:hiddenFill>
              </a:ext>
            </a:extLst>
          </p:spPr>
        </p:pic>
        <p:pic>
          <p:nvPicPr>
            <p:cNvPr id="26" name="Picture 2" descr="Sardines entières à l'huile d'olive Bio LES MOUETTES D'ARVO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1571" t="24041" r="14136" b="22252"/>
            <a:stretch/>
          </p:blipFill>
          <p:spPr bwMode="auto">
            <a:xfrm>
              <a:off x="6272322" y="3760601"/>
              <a:ext cx="535221" cy="386923"/>
            </a:xfrm>
            <a:prstGeom prst="rect">
              <a:avLst/>
            </a:prstGeom>
            <a:noFill/>
            <a:extLst>
              <a:ext uri="{909E8E84-426E-40DD-AFC4-6F175D3DCCD1}">
                <a14:hiddenFill xmlns:a14="http://schemas.microsoft.com/office/drawing/2010/main">
                  <a:solidFill>
                    <a:srgbClr val="FFFFFF"/>
                  </a:solidFill>
                </a14:hiddenFill>
              </a:ext>
            </a:extLst>
          </p:spPr>
        </p:pic>
        <p:pic>
          <p:nvPicPr>
            <p:cNvPr id="27" name="Picture 2" descr="Sardines entières à l'huile d'olive Bio LES MOUETTES D'ARVO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1571" t="24041" r="14136" b="22252"/>
            <a:stretch/>
          </p:blipFill>
          <p:spPr bwMode="auto">
            <a:xfrm>
              <a:off x="5557966" y="4201404"/>
              <a:ext cx="535221" cy="386923"/>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2" descr="Sardines entières à l'huile d'olive Bio LES MOUETTES D'ARVO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1571" t="24041" r="14136" b="22252"/>
            <a:stretch/>
          </p:blipFill>
          <p:spPr bwMode="auto">
            <a:xfrm>
              <a:off x="6293043" y="4200278"/>
              <a:ext cx="535221" cy="38692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30" name="Groupe 29"/>
          <p:cNvGrpSpPr/>
          <p:nvPr/>
        </p:nvGrpSpPr>
        <p:grpSpPr>
          <a:xfrm>
            <a:off x="263085" y="5700234"/>
            <a:ext cx="419323" cy="279585"/>
            <a:chOff x="5557966" y="3760601"/>
            <a:chExt cx="1270298" cy="827726"/>
          </a:xfrm>
        </p:grpSpPr>
        <p:pic>
          <p:nvPicPr>
            <p:cNvPr id="31" name="Picture 2" descr="Sardines entières à l'huile d'olive Bio LES MOUETTES D'ARVO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1571" t="24041" r="14136" b="22252"/>
            <a:stretch/>
          </p:blipFill>
          <p:spPr bwMode="auto">
            <a:xfrm>
              <a:off x="5569283" y="3781298"/>
              <a:ext cx="535221" cy="386923"/>
            </a:xfrm>
            <a:prstGeom prst="rect">
              <a:avLst/>
            </a:prstGeom>
            <a:noFill/>
            <a:extLst>
              <a:ext uri="{909E8E84-426E-40DD-AFC4-6F175D3DCCD1}">
                <a14:hiddenFill xmlns:a14="http://schemas.microsoft.com/office/drawing/2010/main">
                  <a:solidFill>
                    <a:srgbClr val="FFFFFF"/>
                  </a:solidFill>
                </a14:hiddenFill>
              </a:ext>
            </a:extLst>
          </p:spPr>
        </p:pic>
        <p:pic>
          <p:nvPicPr>
            <p:cNvPr id="33" name="Picture 2" descr="Sardines entières à l'huile d'olive Bio LES MOUETTES D'ARVO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1571" t="24041" r="14136" b="22252"/>
            <a:stretch/>
          </p:blipFill>
          <p:spPr bwMode="auto">
            <a:xfrm>
              <a:off x="6272322" y="3760601"/>
              <a:ext cx="535221" cy="386923"/>
            </a:xfrm>
            <a:prstGeom prst="rect">
              <a:avLst/>
            </a:prstGeom>
            <a:noFill/>
            <a:extLst>
              <a:ext uri="{909E8E84-426E-40DD-AFC4-6F175D3DCCD1}">
                <a14:hiddenFill xmlns:a14="http://schemas.microsoft.com/office/drawing/2010/main">
                  <a:solidFill>
                    <a:srgbClr val="FFFFFF"/>
                  </a:solidFill>
                </a14:hiddenFill>
              </a:ext>
            </a:extLst>
          </p:spPr>
        </p:pic>
        <p:pic>
          <p:nvPicPr>
            <p:cNvPr id="35" name="Picture 2" descr="Sardines entières à l'huile d'olive Bio LES MOUETTES D'ARVO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1571" t="24041" r="14136" b="22252"/>
            <a:stretch/>
          </p:blipFill>
          <p:spPr bwMode="auto">
            <a:xfrm>
              <a:off x="5557966" y="4201404"/>
              <a:ext cx="535221" cy="386923"/>
            </a:xfrm>
            <a:prstGeom prst="rect">
              <a:avLst/>
            </a:prstGeom>
            <a:noFill/>
            <a:extLst>
              <a:ext uri="{909E8E84-426E-40DD-AFC4-6F175D3DCCD1}">
                <a14:hiddenFill xmlns:a14="http://schemas.microsoft.com/office/drawing/2010/main">
                  <a:solidFill>
                    <a:srgbClr val="FFFFFF"/>
                  </a:solidFill>
                </a14:hiddenFill>
              </a:ext>
            </a:extLst>
          </p:spPr>
        </p:pic>
        <p:pic>
          <p:nvPicPr>
            <p:cNvPr id="36" name="Picture 2" descr="Sardines entières à l'huile d'olive Bio LES MOUETTES D'ARVOR"/>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1571" t="24041" r="14136" b="22252"/>
            <a:stretch/>
          </p:blipFill>
          <p:spPr bwMode="auto">
            <a:xfrm>
              <a:off x="6293043" y="4200278"/>
              <a:ext cx="535221" cy="386923"/>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7" name="Groupe 6"/>
          <p:cNvGrpSpPr/>
          <p:nvPr/>
        </p:nvGrpSpPr>
        <p:grpSpPr>
          <a:xfrm>
            <a:off x="4371402" y="2876502"/>
            <a:ext cx="510196" cy="190956"/>
            <a:chOff x="4314929" y="2669389"/>
            <a:chExt cx="2174609" cy="562493"/>
          </a:xfrm>
        </p:grpSpPr>
        <p:pic>
          <p:nvPicPr>
            <p:cNvPr id="38" name="Picture 2" descr="Sardines entières à l'huile d'olive Bio LES MOUETTES D'ARVO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1571" t="24041" r="14136" b="22252"/>
            <a:stretch/>
          </p:blipFill>
          <p:spPr bwMode="auto">
            <a:xfrm>
              <a:off x="4314929" y="2697950"/>
              <a:ext cx="939945" cy="533932"/>
            </a:xfrm>
            <a:prstGeom prst="rect">
              <a:avLst/>
            </a:prstGeom>
            <a:noFill/>
            <a:extLst>
              <a:ext uri="{909E8E84-426E-40DD-AFC4-6F175D3DCCD1}">
                <a14:hiddenFill xmlns:a14="http://schemas.microsoft.com/office/drawing/2010/main">
                  <a:solidFill>
                    <a:srgbClr val="FFFFFF"/>
                  </a:solidFill>
                </a14:hiddenFill>
              </a:ext>
            </a:extLst>
          </p:spPr>
        </p:pic>
        <p:pic>
          <p:nvPicPr>
            <p:cNvPr id="39" name="Picture 2" descr="Sardines entières à l'huile d'olive Bio LES MOUETTES D'ARVOR"/>
            <p:cNvPicPr>
              <a:picLocks noChangeAspect="1" noChangeArrowheads="1"/>
            </p:cNvPicPr>
            <p:nvPr/>
          </p:nvPicPr>
          <p:blipFill rotWithShape="1">
            <a:blip r:embed="rId6" cstate="print">
              <a:extLst>
                <a:ext uri="{28A0092B-C50C-407E-A947-70E740481C1C}">
                  <a14:useLocalDpi xmlns:a14="http://schemas.microsoft.com/office/drawing/2010/main" val="0"/>
                </a:ext>
              </a:extLst>
            </a:blip>
            <a:srcRect l="11571" t="24041" r="14136" b="22252"/>
            <a:stretch/>
          </p:blipFill>
          <p:spPr bwMode="auto">
            <a:xfrm>
              <a:off x="5549593" y="2669389"/>
              <a:ext cx="939945" cy="533932"/>
            </a:xfrm>
            <a:prstGeom prst="rect">
              <a:avLst/>
            </a:prstGeom>
            <a:noFill/>
            <a:extLst>
              <a:ext uri="{909E8E84-426E-40DD-AFC4-6F175D3DCCD1}">
                <a14:hiddenFill xmlns:a14="http://schemas.microsoft.com/office/drawing/2010/main">
                  <a:solidFill>
                    <a:srgbClr val="FFFFFF"/>
                  </a:solidFill>
                </a14:hiddenFill>
              </a:ext>
            </a:extLst>
          </p:spPr>
        </p:pic>
      </p:grpSp>
      <p:sp>
        <p:nvSpPr>
          <p:cNvPr id="8" name="Espace réservé du numéro de diapositive 7"/>
          <p:cNvSpPr>
            <a:spLocks noGrp="1"/>
          </p:cNvSpPr>
          <p:nvPr>
            <p:ph type="sldNum" sz="quarter" idx="12"/>
          </p:nvPr>
        </p:nvSpPr>
        <p:spPr/>
        <p:txBody>
          <a:bodyPr/>
          <a:lstStyle/>
          <a:p>
            <a:pPr>
              <a:defRPr/>
            </a:pPr>
            <a:endParaRPr lang="en-GB" dirty="0"/>
          </a:p>
        </p:txBody>
      </p:sp>
      <p:sp>
        <p:nvSpPr>
          <p:cNvPr id="37" name="CustomShape 2">
            <a:extLst>
              <a:ext uri="{FF2B5EF4-FFF2-40B4-BE49-F238E27FC236}">
                <a16:creationId xmlns:a16="http://schemas.microsoft.com/office/drawing/2014/main" id="{028F4D53-00AE-4738-8091-BADF809CEE3F}"/>
              </a:ext>
            </a:extLst>
          </p:cNvPr>
          <p:cNvSpPr/>
          <p:nvPr/>
        </p:nvSpPr>
        <p:spPr>
          <a:xfrm>
            <a:off x="897461" y="6512750"/>
            <a:ext cx="7445828"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DRD4 Collaboration Meeting, WG-2: CERN Oct 21-25 2024</a:t>
            </a:r>
          </a:p>
        </p:txBody>
      </p:sp>
    </p:spTree>
    <p:extLst>
      <p:ext uri="{BB962C8B-B14F-4D97-AF65-F5344CB8AC3E}">
        <p14:creationId xmlns:p14="http://schemas.microsoft.com/office/powerpoint/2010/main" val="36368485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34"/>
                                        </p:tgtEl>
                                        <p:attrNameLst>
                                          <p:attrName>style.visibility</p:attrName>
                                        </p:attrNameLst>
                                      </p:cBhvr>
                                      <p:to>
                                        <p:strVal val="visible"/>
                                      </p:to>
                                    </p:set>
                                    <p:anim calcmode="lin" valueType="num">
                                      <p:cBhvr additive="base">
                                        <p:cTn id="7" dur="500" fill="hold"/>
                                        <p:tgtEl>
                                          <p:spTgt spid="34"/>
                                        </p:tgtEl>
                                        <p:attrNameLst>
                                          <p:attrName>ppt_x</p:attrName>
                                        </p:attrNameLst>
                                      </p:cBhvr>
                                      <p:tavLst>
                                        <p:tav tm="0">
                                          <p:val>
                                            <p:strVal val="0-#ppt_w/2"/>
                                          </p:val>
                                        </p:tav>
                                        <p:tav tm="100000">
                                          <p:val>
                                            <p:strVal val="#ppt_x"/>
                                          </p:val>
                                        </p:tav>
                                      </p:tavLst>
                                    </p:anim>
                                    <p:anim calcmode="lin" valueType="num">
                                      <p:cBhvr additive="base">
                                        <p:cTn id="8" dur="500" fill="hold"/>
                                        <p:tgtEl>
                                          <p:spTgt spid="34"/>
                                        </p:tgtEl>
                                        <p:attrNameLst>
                                          <p:attrName>ppt_y</p:attrName>
                                        </p:attrNameLst>
                                      </p:cBhvr>
                                      <p:tavLst>
                                        <p:tav tm="0">
                                          <p:val>
                                            <p:strVal val="#ppt_y"/>
                                          </p:val>
                                        </p:tav>
                                        <p:tav tm="100000">
                                          <p:val>
                                            <p:strVal val="#ppt_y"/>
                                          </p:val>
                                        </p:tav>
                                      </p:tavLst>
                                    </p:anim>
                                  </p:childTnLst>
                                </p:cTn>
                              </p:par>
                              <p:par>
                                <p:cTn id="9" presetID="2" presetClass="entr" presetSubtype="8" fill="hold" nodeType="withEffect">
                                  <p:stCondLst>
                                    <p:cond delay="0"/>
                                  </p:stCondLst>
                                  <p:childTnLst>
                                    <p:set>
                                      <p:cBhvr>
                                        <p:cTn id="10" dur="1" fill="hold">
                                          <p:stCondLst>
                                            <p:cond delay="0"/>
                                          </p:stCondLst>
                                        </p:cTn>
                                        <p:tgtEl>
                                          <p:spTgt spid="29"/>
                                        </p:tgtEl>
                                        <p:attrNameLst>
                                          <p:attrName>style.visibility</p:attrName>
                                        </p:attrNameLst>
                                      </p:cBhvr>
                                      <p:to>
                                        <p:strVal val="visible"/>
                                      </p:to>
                                    </p:set>
                                    <p:anim calcmode="lin" valueType="num">
                                      <p:cBhvr additive="base">
                                        <p:cTn id="11" dur="500" fill="hold"/>
                                        <p:tgtEl>
                                          <p:spTgt spid="29"/>
                                        </p:tgtEl>
                                        <p:attrNameLst>
                                          <p:attrName>ppt_x</p:attrName>
                                        </p:attrNameLst>
                                      </p:cBhvr>
                                      <p:tavLst>
                                        <p:tav tm="0">
                                          <p:val>
                                            <p:strVal val="0-#ppt_w/2"/>
                                          </p:val>
                                        </p:tav>
                                        <p:tav tm="100000">
                                          <p:val>
                                            <p:strVal val="#ppt_x"/>
                                          </p:val>
                                        </p:tav>
                                      </p:tavLst>
                                    </p:anim>
                                    <p:anim calcmode="lin" valueType="num">
                                      <p:cBhvr additive="base">
                                        <p:cTn id="12" dur="500" fill="hold"/>
                                        <p:tgtEl>
                                          <p:spTgt spid="2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9"/>
                                        </p:tgtEl>
                                        <p:attrNameLst>
                                          <p:attrName>style.visibility</p:attrName>
                                        </p:attrNameLst>
                                      </p:cBhvr>
                                      <p:to>
                                        <p:strVal val="visible"/>
                                      </p:to>
                                    </p:set>
                                    <p:anim calcmode="lin" valueType="num">
                                      <p:cBhvr additive="base">
                                        <p:cTn id="15" dur="500" fill="hold"/>
                                        <p:tgtEl>
                                          <p:spTgt spid="19"/>
                                        </p:tgtEl>
                                        <p:attrNameLst>
                                          <p:attrName>ppt_x</p:attrName>
                                        </p:attrNameLst>
                                      </p:cBhvr>
                                      <p:tavLst>
                                        <p:tav tm="0">
                                          <p:val>
                                            <p:strVal val="1+#ppt_w/2"/>
                                          </p:val>
                                        </p:tav>
                                        <p:tav tm="100000">
                                          <p:val>
                                            <p:strVal val="#ppt_x"/>
                                          </p:val>
                                        </p:tav>
                                      </p:tavLst>
                                    </p:anim>
                                    <p:anim calcmode="lin" valueType="num">
                                      <p:cBhvr additive="base">
                                        <p:cTn id="16" dur="500" fill="hold"/>
                                        <p:tgtEl>
                                          <p:spTgt spid="19"/>
                                        </p:tgtEl>
                                        <p:attrNameLst>
                                          <p:attrName>ppt_y</p:attrName>
                                        </p:attrNameLst>
                                      </p:cBhvr>
                                      <p:tavLst>
                                        <p:tav tm="0">
                                          <p:val>
                                            <p:strVal val="#ppt_y"/>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5"/>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23"/>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30"/>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7"/>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21"/>
                                        </p:tgtEl>
                                        <p:attrNameLst>
                                          <p:attrName>style.visibility</p:attrName>
                                        </p:attrNameLst>
                                      </p:cBhvr>
                                      <p:to>
                                        <p:strVal val="visible"/>
                                      </p:to>
                                    </p:set>
                                    <p:anim calcmode="lin" valueType="num">
                                      <p:cBhvr additive="base">
                                        <p:cTn id="35" dur="500" fill="hold"/>
                                        <p:tgtEl>
                                          <p:spTgt spid="21"/>
                                        </p:tgtEl>
                                        <p:attrNameLst>
                                          <p:attrName>ppt_x</p:attrName>
                                        </p:attrNameLst>
                                      </p:cBhvr>
                                      <p:tavLst>
                                        <p:tav tm="0">
                                          <p:val>
                                            <p:strVal val="#ppt_x"/>
                                          </p:val>
                                        </p:tav>
                                        <p:tav tm="100000">
                                          <p:val>
                                            <p:strVal val="#ppt_x"/>
                                          </p:val>
                                        </p:tav>
                                      </p:tavLst>
                                    </p:anim>
                                    <p:anim calcmode="lin" valueType="num">
                                      <p:cBhvr additive="base">
                                        <p:cTn id="36" dur="500" fill="hold"/>
                                        <p:tgtEl>
                                          <p:spTgt spid="21"/>
                                        </p:tgtEl>
                                        <p:attrNameLst>
                                          <p:attrName>ppt_y</p:attrName>
                                        </p:attrNameLst>
                                      </p:cBhvr>
                                      <p:tavLst>
                                        <p:tav tm="0">
                                          <p:val>
                                            <p:strVal val="1+#ppt_h/2"/>
                                          </p:val>
                                        </p:tav>
                                        <p:tav tm="100000">
                                          <p:val>
                                            <p:strVal val="#ppt_y"/>
                                          </p:val>
                                        </p:tav>
                                      </p:tavLst>
                                    </p:anim>
                                  </p:childTnLst>
                                </p:cTn>
                              </p:par>
                              <p:par>
                                <p:cTn id="37" presetID="1" presetClass="entr" presetSubtype="0" fill="hold" grpId="0" nodeType="withEffect">
                                  <p:stCondLst>
                                    <p:cond delay="0"/>
                                  </p:stCondLst>
                                  <p:childTnLst>
                                    <p:set>
                                      <p:cBhvr>
                                        <p:cTn id="38" dur="1" fill="hold">
                                          <p:stCondLst>
                                            <p:cond delay="0"/>
                                          </p:stCondLst>
                                        </p:cTn>
                                        <p:tgtEl>
                                          <p:spTgt spid="32"/>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animBg="1"/>
      <p:bldP spid="34" grpId="0"/>
      <p:bldP spid="32" grpId="0" animBg="1"/>
    </p:bld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4" name="TextShape 1"/>
          <p:cNvSpPr txBox="1"/>
          <p:nvPr/>
        </p:nvSpPr>
        <p:spPr>
          <a:xfrm>
            <a:off x="8115660" y="6291720"/>
            <a:ext cx="2056680" cy="364320"/>
          </a:xfrm>
          <a:prstGeom prst="rect">
            <a:avLst/>
          </a:prstGeom>
          <a:noFill/>
          <a:ln>
            <a:noFill/>
          </a:ln>
        </p:spPr>
        <p:txBody>
          <a:bodyPr lIns="90000" tIns="45000" rIns="90000" bIns="45000" anchor="ctr">
            <a:noAutofit/>
          </a:bodyPr>
          <a:lstStyle/>
          <a:p>
            <a:pPr>
              <a:lnSpc>
                <a:spcPct val="100000"/>
              </a:lnSpc>
            </a:pPr>
            <a:fld id="{786E95D4-8694-4600-B7C5-3ED381FD18F9}" type="slidenum">
              <a:rPr lang="en-GB" sz="1800" b="0" strike="noStrike" spc="-1">
                <a:solidFill>
                  <a:srgbClr val="000000"/>
                </a:solidFill>
                <a:latin typeface="Times New Roman"/>
              </a:rPr>
              <a:t>52</a:t>
            </a:fld>
            <a:endParaRPr lang="en-GB" sz="1800" b="0" strike="noStrike" spc="-1" dirty="0">
              <a:latin typeface="Times New Roman"/>
            </a:endParaRPr>
          </a:p>
        </p:txBody>
      </p:sp>
      <p:sp>
        <p:nvSpPr>
          <p:cNvPr id="706" name="CustomShape 2"/>
          <p:cNvSpPr/>
          <p:nvPr/>
        </p:nvSpPr>
        <p:spPr>
          <a:xfrm>
            <a:off x="573552" y="166047"/>
            <a:ext cx="8320548" cy="737210"/>
          </a:xfrm>
          <a:prstGeom prst="rect">
            <a:avLst/>
          </a:prstGeom>
          <a:noFill/>
          <a:ln w="25560">
            <a:solidFill>
              <a:srgbClr val="C00000"/>
            </a:solidFill>
            <a:miter/>
          </a:ln>
        </p:spPr>
        <p:style>
          <a:lnRef idx="0">
            <a:scrgbClr r="0" g="0" b="0"/>
          </a:lnRef>
          <a:fillRef idx="0">
            <a:scrgbClr r="0" g="0" b="0"/>
          </a:fillRef>
          <a:effectRef idx="0">
            <a:scrgbClr r="0" g="0" b="0"/>
          </a:effectRef>
          <a:fontRef idx="minor"/>
        </p:style>
        <p:txBody>
          <a:bodyPr wrap="square" lIns="90000" tIns="45000" rIns="90000" bIns="45000">
            <a:spAutoFit/>
          </a:bodyPr>
          <a:lstStyle/>
          <a:p>
            <a:pPr>
              <a:lnSpc>
                <a:spcPct val="100000"/>
              </a:lnSpc>
            </a:pPr>
            <a:r>
              <a:rPr lang="en-GB" sz="2200" b="0" strike="noStrike" spc="-1" dirty="0" err="1">
                <a:solidFill>
                  <a:srgbClr val="C00000"/>
                </a:solidFill>
                <a:latin typeface="Times New Roman"/>
              </a:rPr>
              <a:t>LHCb</a:t>
            </a:r>
            <a:r>
              <a:rPr lang="en-GB" sz="2200" b="0" strike="noStrike" spc="-1" dirty="0">
                <a:solidFill>
                  <a:srgbClr val="C00000"/>
                </a:solidFill>
                <a:latin typeface="Times New Roman"/>
              </a:rPr>
              <a:t> RICH 2 change in refractivity with varying CO</a:t>
            </a:r>
            <a:r>
              <a:rPr lang="en-GB" sz="2200" b="0" strike="noStrike" spc="-1" baseline="-25000" dirty="0">
                <a:solidFill>
                  <a:srgbClr val="C00000"/>
                </a:solidFill>
                <a:latin typeface="Times New Roman"/>
              </a:rPr>
              <a:t>2 </a:t>
            </a:r>
            <a:r>
              <a:rPr lang="en-GB" sz="2200" b="0" strike="noStrike" spc="-1" dirty="0">
                <a:solidFill>
                  <a:srgbClr val="C00000"/>
                </a:solidFill>
                <a:latin typeface="Times New Roman"/>
              </a:rPr>
              <a:t>radiator addition</a:t>
            </a:r>
            <a:endParaRPr lang="en-GB" sz="2200" b="0" strike="noStrike" spc="-1" dirty="0">
              <a:latin typeface="Arial"/>
            </a:endParaRPr>
          </a:p>
          <a:p>
            <a:pPr algn="ctr">
              <a:lnSpc>
                <a:spcPct val="100000"/>
              </a:lnSpc>
            </a:pPr>
            <a:r>
              <a:rPr lang="en-GB" sz="2000" b="0" strike="noStrike" spc="-1" dirty="0">
                <a:solidFill>
                  <a:srgbClr val="000000"/>
                </a:solidFill>
                <a:latin typeface="Times New Roman"/>
              </a:rPr>
              <a:t>Acoustic ‘pair’ would be CF</a:t>
            </a:r>
            <a:r>
              <a:rPr lang="en-GB" sz="2000" b="0" strike="noStrike" spc="-1" baseline="-25000" dirty="0">
                <a:solidFill>
                  <a:srgbClr val="000000"/>
                </a:solidFill>
                <a:latin typeface="Times New Roman"/>
              </a:rPr>
              <a:t>4</a:t>
            </a:r>
            <a:r>
              <a:rPr lang="en-GB" sz="2000" spc="-1" dirty="0">
                <a:solidFill>
                  <a:srgbClr val="000000"/>
                </a:solidFill>
                <a:latin typeface="Times New Roman"/>
              </a:rPr>
              <a:t> </a:t>
            </a:r>
            <a:r>
              <a:rPr lang="en-GB" sz="2000" b="0" strike="noStrike" spc="-1" dirty="0">
                <a:solidFill>
                  <a:srgbClr val="000000"/>
                </a:solidFill>
                <a:latin typeface="Times New Roman"/>
              </a:rPr>
              <a:t>&amp; N</a:t>
            </a:r>
            <a:r>
              <a:rPr lang="en-GB" sz="2000" b="0" strike="noStrike" spc="-1" baseline="-25000" dirty="0">
                <a:solidFill>
                  <a:srgbClr val="000000"/>
                </a:solidFill>
                <a:latin typeface="Times New Roman"/>
              </a:rPr>
              <a:t>2</a:t>
            </a:r>
            <a:r>
              <a:rPr lang="en-GB" sz="2000" b="0" strike="noStrike" spc="-1" dirty="0">
                <a:solidFill>
                  <a:srgbClr val="000000"/>
                </a:solidFill>
                <a:latin typeface="Times New Roman"/>
              </a:rPr>
              <a:t> : O</a:t>
            </a:r>
            <a:r>
              <a:rPr lang="en-GB" sz="2000" spc="-1" baseline="-25000" dirty="0">
                <a:solidFill>
                  <a:srgbClr val="000000"/>
                </a:solidFill>
                <a:latin typeface="Times New Roman"/>
              </a:rPr>
              <a:t>2</a:t>
            </a:r>
            <a:r>
              <a:rPr lang="en-GB" sz="2000" b="0" strike="noStrike" spc="-1" dirty="0">
                <a:solidFill>
                  <a:srgbClr val="000000"/>
                </a:solidFill>
                <a:latin typeface="Times New Roman"/>
              </a:rPr>
              <a:t> by e-chemical cell, CO</a:t>
            </a:r>
            <a:r>
              <a:rPr lang="en-GB" sz="2000" spc="-1" baseline="-25000" dirty="0">
                <a:solidFill>
                  <a:srgbClr val="000000"/>
                </a:solidFill>
                <a:latin typeface="Times New Roman"/>
              </a:rPr>
              <a:t>2</a:t>
            </a:r>
            <a:r>
              <a:rPr lang="en-GB" sz="2000" b="0" strike="noStrike" spc="-1" dirty="0">
                <a:solidFill>
                  <a:srgbClr val="000000"/>
                </a:solidFill>
                <a:latin typeface="Times New Roman"/>
              </a:rPr>
              <a:t> from NDIR)</a:t>
            </a:r>
            <a:endParaRPr lang="en-GB" sz="2000" b="0" strike="noStrike" spc="-1" dirty="0">
              <a:latin typeface="Arial"/>
            </a:endParaRPr>
          </a:p>
        </p:txBody>
      </p:sp>
      <p:sp>
        <p:nvSpPr>
          <p:cNvPr id="715" name="CustomShape 10"/>
          <p:cNvSpPr/>
          <p:nvPr/>
        </p:nvSpPr>
        <p:spPr>
          <a:xfrm>
            <a:off x="7848720" y="3657600"/>
            <a:ext cx="360" cy="1545480"/>
          </a:xfrm>
          <a:custGeom>
            <a:avLst/>
            <a:gdLst/>
            <a:ahLst/>
            <a:cxnLst/>
            <a:rect l="l" t="t" r="r" b="b"/>
            <a:pathLst>
              <a:path w="21600" h="21600">
                <a:moveTo>
                  <a:pt x="0" y="0"/>
                </a:moveTo>
                <a:lnTo>
                  <a:pt x="21600" y="21600"/>
                </a:lnTo>
              </a:path>
            </a:pathLst>
          </a:custGeom>
          <a:noFill/>
          <a:ln w="38160">
            <a:solidFill>
              <a:srgbClr val="C00000"/>
            </a:solidFill>
            <a:round/>
            <a:headEnd type="triangle" w="med" len="med"/>
            <a:tailEnd type="triangle" w="med" len="med"/>
          </a:ln>
        </p:spPr>
        <p:style>
          <a:lnRef idx="1">
            <a:schemeClr val="accent1"/>
          </a:lnRef>
          <a:fillRef idx="0">
            <a:schemeClr val="accent1"/>
          </a:fillRef>
          <a:effectRef idx="0">
            <a:schemeClr val="accent1"/>
          </a:effectRef>
          <a:fontRef idx="minor"/>
        </p:style>
      </p:sp>
      <p:pic>
        <p:nvPicPr>
          <p:cNvPr id="15" name="Picture 7"/>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a:xfrm>
            <a:off x="716775" y="1073520"/>
            <a:ext cx="7903117" cy="4754562"/>
          </a:xfrm>
          <a:prstGeom prst="rect">
            <a:avLst/>
          </a:prstGeom>
          <a:noFill/>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2" name="CustomShape 2"/>
          <p:cNvSpPr/>
          <p:nvPr/>
        </p:nvSpPr>
        <p:spPr>
          <a:xfrm>
            <a:off x="953922" y="5954620"/>
            <a:ext cx="7428822" cy="337100"/>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600" b="1" dirty="0">
                <a:solidFill>
                  <a:srgbClr val="7030A0"/>
                </a:solidFill>
              </a:rPr>
              <a:t>G. Hallewell: </a:t>
            </a:r>
            <a:r>
              <a:rPr lang="en-US" sz="1600" b="1" dirty="0" err="1">
                <a:solidFill>
                  <a:srgbClr val="7030A0"/>
                </a:solidFill>
              </a:rPr>
              <a:t>GasRad</a:t>
            </a:r>
            <a:r>
              <a:rPr lang="en-US" sz="1600" b="1" dirty="0">
                <a:solidFill>
                  <a:srgbClr val="7030A0"/>
                </a:solidFill>
              </a:rPr>
              <a:t> GWP: ECFA TF-4 Meeting May16-17</a:t>
            </a:r>
            <a:r>
              <a:rPr lang="en-US" sz="1600" b="1" baseline="30000" dirty="0">
                <a:solidFill>
                  <a:srgbClr val="7030A0"/>
                </a:solidFill>
              </a:rPr>
              <a:t>th</a:t>
            </a:r>
            <a:r>
              <a:rPr lang="en-US" sz="1600" b="1" dirty="0">
                <a:solidFill>
                  <a:srgbClr val="7030A0"/>
                </a:solidFill>
              </a:rPr>
              <a:t> 2023</a:t>
            </a:r>
          </a:p>
        </p:txBody>
      </p:sp>
      <p:sp>
        <p:nvSpPr>
          <p:cNvPr id="8" name="CustomShape 2">
            <a:extLst>
              <a:ext uri="{FF2B5EF4-FFF2-40B4-BE49-F238E27FC236}">
                <a16:creationId xmlns:a16="http://schemas.microsoft.com/office/drawing/2014/main" id="{32F13A96-77B8-49EF-B4E9-7CF8D747EAFA}"/>
              </a:ext>
            </a:extLst>
          </p:cNvPr>
          <p:cNvSpPr/>
          <p:nvPr/>
        </p:nvSpPr>
        <p:spPr>
          <a:xfrm>
            <a:off x="897461" y="6512750"/>
            <a:ext cx="7445828"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DRD4 Collaboration Meeting, WG-2: CERN Oct 21-25 2024</a:t>
            </a:r>
          </a:p>
        </p:txBody>
      </p:sp>
    </p:spTree>
    <p:extLst>
      <p:ext uri="{BB962C8B-B14F-4D97-AF65-F5344CB8AC3E}">
        <p14:creationId xmlns:p14="http://schemas.microsoft.com/office/powerpoint/2010/main" val="38876698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6" presetClass="entr" presetSubtype="21" fill="hold" nodeType="clickEffect">
                                  <p:stCondLst>
                                    <p:cond delay="0"/>
                                  </p:stCondLst>
                                  <p:childTnLst>
                                    <p:set>
                                      <p:cBhvr>
                                        <p:cTn id="6" dur="1" fill="hold">
                                          <p:stCondLst>
                                            <p:cond delay="0"/>
                                          </p:stCondLst>
                                        </p:cTn>
                                        <p:tgtEl>
                                          <p:spTgt spid="706">
                                            <p:txEl>
                                              <p:pRg st="1" end="1"/>
                                            </p:txEl>
                                          </p:spTgt>
                                        </p:tgtEl>
                                        <p:attrNameLst>
                                          <p:attrName>style.visibility</p:attrName>
                                        </p:attrNameLst>
                                      </p:cBhvr>
                                      <p:to>
                                        <p:strVal val="visible"/>
                                      </p:to>
                                    </p:set>
                                    <p:animEffect transition="in" filter="barn(inVertical)">
                                      <p:cBhvr>
                                        <p:cTn id="7" dur="500"/>
                                        <p:tgtEl>
                                          <p:spTgt spid="706">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55" name="Image 3"/>
          <p:cNvPicPr/>
          <p:nvPr/>
        </p:nvPicPr>
        <p:blipFill>
          <a:blip r:embed="rId2"/>
          <a:stretch/>
        </p:blipFill>
        <p:spPr>
          <a:xfrm>
            <a:off x="3971160" y="1249920"/>
            <a:ext cx="5142960" cy="5142960"/>
          </a:xfrm>
          <a:prstGeom prst="rect">
            <a:avLst/>
          </a:prstGeom>
          <a:ln>
            <a:noFill/>
          </a:ln>
        </p:spPr>
      </p:pic>
      <p:sp>
        <p:nvSpPr>
          <p:cNvPr id="4056" name="CustomShape 1"/>
          <p:cNvSpPr/>
          <p:nvPr/>
        </p:nvSpPr>
        <p:spPr>
          <a:xfrm rot="20220000">
            <a:off x="7282080" y="5742360"/>
            <a:ext cx="264600" cy="29520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T</a:t>
            </a:r>
            <a:endParaRPr lang="en-GB" sz="1350" b="0" strike="noStrike" spc="-1">
              <a:latin typeface="Arial"/>
            </a:endParaRPr>
          </a:p>
        </p:txBody>
      </p:sp>
      <p:sp>
        <p:nvSpPr>
          <p:cNvPr id="4057" name="CustomShape 2"/>
          <p:cNvSpPr/>
          <p:nvPr/>
        </p:nvSpPr>
        <p:spPr>
          <a:xfrm rot="4001400">
            <a:off x="7803720" y="4347360"/>
            <a:ext cx="269280" cy="2959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P</a:t>
            </a:r>
            <a:endParaRPr lang="en-GB" sz="1350" b="0" strike="noStrike" spc="-1">
              <a:latin typeface="Arial"/>
            </a:endParaRPr>
          </a:p>
        </p:txBody>
      </p:sp>
      <p:sp>
        <p:nvSpPr>
          <p:cNvPr id="4058" name="CustomShape 3"/>
          <p:cNvSpPr/>
          <p:nvPr/>
        </p:nvSpPr>
        <p:spPr>
          <a:xfrm rot="1390200">
            <a:off x="5233320" y="5700600"/>
            <a:ext cx="470160" cy="2959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CO2</a:t>
            </a:r>
            <a:endParaRPr lang="en-GB" sz="1350" b="0" strike="noStrike" spc="-1">
              <a:latin typeface="Arial"/>
            </a:endParaRPr>
          </a:p>
        </p:txBody>
      </p:sp>
      <p:sp>
        <p:nvSpPr>
          <p:cNvPr id="4059" name="CustomShape 4"/>
          <p:cNvSpPr/>
          <p:nvPr/>
        </p:nvSpPr>
        <p:spPr>
          <a:xfrm rot="4008600">
            <a:off x="6166800" y="3717000"/>
            <a:ext cx="269280" cy="2959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P</a:t>
            </a:r>
            <a:endParaRPr lang="en-GB" sz="1350" b="0" strike="noStrike" spc="-1">
              <a:latin typeface="Arial"/>
            </a:endParaRPr>
          </a:p>
        </p:txBody>
      </p:sp>
      <p:sp>
        <p:nvSpPr>
          <p:cNvPr id="4060" name="CustomShape 5"/>
          <p:cNvSpPr/>
          <p:nvPr/>
        </p:nvSpPr>
        <p:spPr>
          <a:xfrm rot="20295000">
            <a:off x="5698080" y="5040000"/>
            <a:ext cx="264600" cy="29520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T</a:t>
            </a:r>
            <a:endParaRPr lang="en-GB" sz="1350" b="0" strike="noStrike" spc="-1">
              <a:latin typeface="Arial"/>
            </a:endParaRPr>
          </a:p>
        </p:txBody>
      </p:sp>
      <p:sp>
        <p:nvSpPr>
          <p:cNvPr id="4061" name="CustomShape 6"/>
          <p:cNvSpPr/>
          <p:nvPr/>
        </p:nvSpPr>
        <p:spPr>
          <a:xfrm rot="4068000">
            <a:off x="5941440" y="5180400"/>
            <a:ext cx="269280" cy="2959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P</a:t>
            </a:r>
            <a:endParaRPr lang="en-GB" sz="1350" b="0" strike="noStrike" spc="-1">
              <a:latin typeface="Arial"/>
            </a:endParaRPr>
          </a:p>
        </p:txBody>
      </p:sp>
      <p:sp>
        <p:nvSpPr>
          <p:cNvPr id="4062" name="CustomShape 7"/>
          <p:cNvSpPr/>
          <p:nvPr/>
        </p:nvSpPr>
        <p:spPr>
          <a:xfrm rot="4151400">
            <a:off x="6748200" y="3286800"/>
            <a:ext cx="269280" cy="2959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P</a:t>
            </a:r>
            <a:endParaRPr lang="en-GB" sz="1350" b="0" strike="noStrike" spc="-1">
              <a:latin typeface="Arial"/>
            </a:endParaRPr>
          </a:p>
        </p:txBody>
      </p:sp>
      <p:sp>
        <p:nvSpPr>
          <p:cNvPr id="4063" name="CustomShape 8"/>
          <p:cNvSpPr/>
          <p:nvPr/>
        </p:nvSpPr>
        <p:spPr>
          <a:xfrm rot="4001400">
            <a:off x="8494200" y="2798280"/>
            <a:ext cx="269280" cy="2959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P</a:t>
            </a:r>
            <a:endParaRPr lang="en-GB" sz="1350" b="0" strike="noStrike" spc="-1">
              <a:latin typeface="Arial"/>
            </a:endParaRPr>
          </a:p>
        </p:txBody>
      </p:sp>
      <p:sp>
        <p:nvSpPr>
          <p:cNvPr id="4064" name="CustomShape 9"/>
          <p:cNvSpPr/>
          <p:nvPr/>
        </p:nvSpPr>
        <p:spPr>
          <a:xfrm rot="4001400">
            <a:off x="6831000" y="2076120"/>
            <a:ext cx="269280" cy="2959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P</a:t>
            </a:r>
            <a:endParaRPr lang="en-GB" sz="1350" b="0" strike="noStrike" spc="-1">
              <a:latin typeface="Arial"/>
            </a:endParaRPr>
          </a:p>
        </p:txBody>
      </p:sp>
      <p:sp>
        <p:nvSpPr>
          <p:cNvPr id="4065" name="CustomShape 10"/>
          <p:cNvSpPr/>
          <p:nvPr/>
        </p:nvSpPr>
        <p:spPr>
          <a:xfrm rot="4001400">
            <a:off x="5162400" y="2710800"/>
            <a:ext cx="269280" cy="2959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P</a:t>
            </a:r>
            <a:endParaRPr lang="en-GB" sz="1350" b="0" strike="noStrike" spc="-1">
              <a:latin typeface="Arial"/>
            </a:endParaRPr>
          </a:p>
        </p:txBody>
      </p:sp>
      <p:sp>
        <p:nvSpPr>
          <p:cNvPr id="4066" name="CustomShape 11"/>
          <p:cNvSpPr/>
          <p:nvPr/>
        </p:nvSpPr>
        <p:spPr>
          <a:xfrm rot="4001400">
            <a:off x="4488840" y="4425120"/>
            <a:ext cx="269280" cy="2959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P</a:t>
            </a:r>
            <a:endParaRPr lang="en-GB" sz="1350" b="0" strike="noStrike" spc="-1">
              <a:latin typeface="Arial"/>
            </a:endParaRPr>
          </a:p>
        </p:txBody>
      </p:sp>
      <p:sp>
        <p:nvSpPr>
          <p:cNvPr id="4067" name="CustomShape 12"/>
          <p:cNvSpPr/>
          <p:nvPr/>
        </p:nvSpPr>
        <p:spPr>
          <a:xfrm rot="20220000">
            <a:off x="7998120" y="4074480"/>
            <a:ext cx="264600" cy="29520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T</a:t>
            </a:r>
            <a:endParaRPr lang="en-GB" sz="1350" b="0" strike="noStrike" spc="-1">
              <a:latin typeface="Arial"/>
            </a:endParaRPr>
          </a:p>
        </p:txBody>
      </p:sp>
      <p:sp>
        <p:nvSpPr>
          <p:cNvPr id="4068" name="CustomShape 13"/>
          <p:cNvSpPr/>
          <p:nvPr/>
        </p:nvSpPr>
        <p:spPr>
          <a:xfrm rot="20220000">
            <a:off x="7321680" y="2422800"/>
            <a:ext cx="264600" cy="29520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T</a:t>
            </a:r>
            <a:endParaRPr lang="en-GB" sz="1350" b="0" strike="noStrike" spc="-1">
              <a:latin typeface="Arial"/>
            </a:endParaRPr>
          </a:p>
        </p:txBody>
      </p:sp>
      <p:sp>
        <p:nvSpPr>
          <p:cNvPr id="4069" name="CustomShape 14"/>
          <p:cNvSpPr/>
          <p:nvPr/>
        </p:nvSpPr>
        <p:spPr>
          <a:xfrm rot="20220000">
            <a:off x="5586840" y="1807560"/>
            <a:ext cx="264600" cy="29520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T</a:t>
            </a:r>
            <a:endParaRPr lang="en-GB" sz="1350" b="0" strike="noStrike" spc="-1">
              <a:latin typeface="Arial"/>
            </a:endParaRPr>
          </a:p>
        </p:txBody>
      </p:sp>
      <p:sp>
        <p:nvSpPr>
          <p:cNvPr id="4070" name="CustomShape 15"/>
          <p:cNvSpPr/>
          <p:nvPr/>
        </p:nvSpPr>
        <p:spPr>
          <a:xfrm rot="20220000">
            <a:off x="6321240" y="3434760"/>
            <a:ext cx="264600" cy="29520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T</a:t>
            </a:r>
            <a:endParaRPr lang="en-GB" sz="1350" b="0" strike="noStrike" spc="-1">
              <a:latin typeface="Arial"/>
            </a:endParaRPr>
          </a:p>
        </p:txBody>
      </p:sp>
      <p:sp>
        <p:nvSpPr>
          <p:cNvPr id="4071" name="CustomShape 16"/>
          <p:cNvSpPr/>
          <p:nvPr/>
        </p:nvSpPr>
        <p:spPr>
          <a:xfrm rot="20220000">
            <a:off x="6533640" y="3930840"/>
            <a:ext cx="264600" cy="29520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T</a:t>
            </a:r>
            <a:endParaRPr lang="en-GB" sz="1350" b="0" strike="noStrike" spc="-1">
              <a:latin typeface="Arial"/>
            </a:endParaRPr>
          </a:p>
        </p:txBody>
      </p:sp>
      <p:sp>
        <p:nvSpPr>
          <p:cNvPr id="4072" name="CustomShape 17"/>
          <p:cNvSpPr/>
          <p:nvPr/>
        </p:nvSpPr>
        <p:spPr>
          <a:xfrm rot="20220000">
            <a:off x="4924440" y="3432600"/>
            <a:ext cx="264600" cy="29520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T</a:t>
            </a:r>
            <a:endParaRPr lang="en-GB" sz="1350" b="0" strike="noStrike" spc="-1">
              <a:latin typeface="Arial"/>
            </a:endParaRPr>
          </a:p>
        </p:txBody>
      </p:sp>
      <p:sp>
        <p:nvSpPr>
          <p:cNvPr id="4073" name="CustomShape 18"/>
          <p:cNvSpPr/>
          <p:nvPr/>
        </p:nvSpPr>
        <p:spPr>
          <a:xfrm rot="1390200">
            <a:off x="7006680" y="1728000"/>
            <a:ext cx="470160" cy="2959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CO2</a:t>
            </a:r>
            <a:endParaRPr lang="en-GB" sz="1350" b="0" strike="noStrike" spc="-1">
              <a:latin typeface="Arial"/>
            </a:endParaRPr>
          </a:p>
        </p:txBody>
      </p:sp>
      <p:sp>
        <p:nvSpPr>
          <p:cNvPr id="4074" name="CustomShape 19"/>
          <p:cNvSpPr/>
          <p:nvPr/>
        </p:nvSpPr>
        <p:spPr>
          <a:xfrm rot="1390200">
            <a:off x="7713000" y="3390840"/>
            <a:ext cx="470160" cy="2959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CO2</a:t>
            </a:r>
            <a:endParaRPr lang="en-GB" sz="1350" b="0" strike="noStrike" spc="-1">
              <a:latin typeface="Arial"/>
            </a:endParaRPr>
          </a:p>
        </p:txBody>
      </p:sp>
      <p:sp>
        <p:nvSpPr>
          <p:cNvPr id="4075" name="CustomShape 20"/>
          <p:cNvSpPr/>
          <p:nvPr/>
        </p:nvSpPr>
        <p:spPr>
          <a:xfrm rot="1390200">
            <a:off x="7006680" y="4996800"/>
            <a:ext cx="470160" cy="2959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CO2</a:t>
            </a:r>
            <a:endParaRPr lang="en-GB" sz="1350" b="0" strike="noStrike" spc="-1">
              <a:latin typeface="Arial"/>
            </a:endParaRPr>
          </a:p>
        </p:txBody>
      </p:sp>
      <p:sp>
        <p:nvSpPr>
          <p:cNvPr id="4076" name="CustomShape 21"/>
          <p:cNvSpPr/>
          <p:nvPr/>
        </p:nvSpPr>
        <p:spPr>
          <a:xfrm rot="1390200">
            <a:off x="5757840" y="3902760"/>
            <a:ext cx="470160" cy="2959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CO2</a:t>
            </a:r>
            <a:endParaRPr lang="en-GB" sz="1350" b="0" strike="noStrike" spc="-1">
              <a:latin typeface="Arial"/>
            </a:endParaRPr>
          </a:p>
        </p:txBody>
      </p:sp>
      <p:sp>
        <p:nvSpPr>
          <p:cNvPr id="4077" name="CustomShape 22"/>
          <p:cNvSpPr/>
          <p:nvPr/>
        </p:nvSpPr>
        <p:spPr>
          <a:xfrm rot="1390200">
            <a:off x="5295240" y="2354760"/>
            <a:ext cx="470160" cy="2959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CO2</a:t>
            </a:r>
            <a:endParaRPr lang="en-GB" sz="1350" b="0" strike="noStrike" spc="-1">
              <a:latin typeface="Arial"/>
            </a:endParaRPr>
          </a:p>
        </p:txBody>
      </p:sp>
      <p:sp>
        <p:nvSpPr>
          <p:cNvPr id="4078" name="CustomShape 23"/>
          <p:cNvSpPr/>
          <p:nvPr/>
        </p:nvSpPr>
        <p:spPr>
          <a:xfrm rot="1390200">
            <a:off x="4640400" y="4030560"/>
            <a:ext cx="470160" cy="29592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CO2</a:t>
            </a:r>
            <a:endParaRPr lang="en-GB" sz="1350" b="0" strike="noStrike" spc="-1">
              <a:latin typeface="Arial"/>
            </a:endParaRPr>
          </a:p>
        </p:txBody>
      </p:sp>
      <p:sp>
        <p:nvSpPr>
          <p:cNvPr id="4079" name="CustomShape 24"/>
          <p:cNvSpPr/>
          <p:nvPr/>
        </p:nvSpPr>
        <p:spPr>
          <a:xfrm rot="17618400">
            <a:off x="4413600" y="2862360"/>
            <a:ext cx="487080" cy="29520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H2O</a:t>
            </a:r>
            <a:endParaRPr lang="en-GB" sz="1350" b="0" strike="noStrike" spc="-1">
              <a:latin typeface="Arial"/>
            </a:endParaRPr>
          </a:p>
        </p:txBody>
      </p:sp>
      <p:sp>
        <p:nvSpPr>
          <p:cNvPr id="4080" name="CustomShape 25"/>
          <p:cNvSpPr/>
          <p:nvPr/>
        </p:nvSpPr>
        <p:spPr>
          <a:xfrm>
            <a:off x="154439" y="118080"/>
            <a:ext cx="8811761" cy="5138415"/>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nSpc>
                <a:spcPct val="100000"/>
              </a:lnSpc>
            </a:pPr>
            <a:r>
              <a:rPr lang="en-GB" sz="2400" b="1" strike="noStrike" spc="-1" dirty="0">
                <a:solidFill>
                  <a:srgbClr val="C00000"/>
                </a:solidFill>
                <a:latin typeface="Calibri"/>
                <a:ea typeface="DejaVu Sans"/>
              </a:rPr>
              <a:t>Example with a </a:t>
            </a:r>
            <a:r>
              <a:rPr lang="en-GB" sz="2400" b="1" i="1" strike="noStrike" spc="-1" dirty="0">
                <a:solidFill>
                  <a:srgbClr val="C00000"/>
                </a:solidFill>
                <a:latin typeface="Calibri"/>
                <a:ea typeface="DejaVu Sans"/>
              </a:rPr>
              <a:t>second </a:t>
            </a:r>
            <a:r>
              <a:rPr lang="en-GB" sz="2400" b="1" strike="noStrike" spc="-1" dirty="0">
                <a:solidFill>
                  <a:srgbClr val="C00000"/>
                </a:solidFill>
                <a:latin typeface="Calibri"/>
                <a:ea typeface="DejaVu Sans"/>
              </a:rPr>
              <a:t>known contaminant gas:</a:t>
            </a:r>
            <a:r>
              <a:rPr lang="en-GB" sz="2400" b="1" strike="noStrike" spc="-1" dirty="0">
                <a:solidFill>
                  <a:srgbClr val="5B9BD5"/>
                </a:solidFill>
                <a:latin typeface="Calibri"/>
                <a:ea typeface="DejaVu Sans"/>
              </a:rPr>
              <a:t> </a:t>
            </a:r>
            <a:r>
              <a:rPr lang="en-GB" sz="2400" b="1" i="1" strike="noStrike" spc="-1" dirty="0">
                <a:solidFill>
                  <a:schemeClr val="accent6">
                    <a:lumMod val="50000"/>
                  </a:schemeClr>
                </a:solidFill>
                <a:latin typeface="Calibri"/>
                <a:ea typeface="DejaVu Sans"/>
              </a:rPr>
              <a:t>here H</a:t>
            </a:r>
            <a:r>
              <a:rPr lang="en-GB" sz="2400" b="1" i="1" spc="-1" baseline="-25000" dirty="0">
                <a:solidFill>
                  <a:schemeClr val="accent6">
                    <a:lumMod val="50000"/>
                  </a:schemeClr>
                </a:solidFill>
                <a:latin typeface="Calibri"/>
              </a:rPr>
              <a:t>2</a:t>
            </a:r>
            <a:r>
              <a:rPr lang="en-GB" sz="2400" b="1" i="1" strike="noStrike" spc="-1" dirty="0">
                <a:solidFill>
                  <a:schemeClr val="accent6">
                    <a:lumMod val="50000"/>
                  </a:schemeClr>
                </a:solidFill>
                <a:latin typeface="Calibri"/>
                <a:ea typeface="DejaVu Sans"/>
              </a:rPr>
              <a:t>O but could be another </a:t>
            </a:r>
            <a:r>
              <a:rPr lang="en-GB" sz="2400" b="1" i="1" u="sng" strike="noStrike" spc="-1" dirty="0">
                <a:solidFill>
                  <a:schemeClr val="accent6">
                    <a:lumMod val="50000"/>
                  </a:schemeClr>
                </a:solidFill>
                <a:latin typeface="Calibri"/>
                <a:ea typeface="DejaVu Sans"/>
              </a:rPr>
              <a:t>measurable</a:t>
            </a:r>
            <a:r>
              <a:rPr lang="en-GB" sz="2400" b="1" i="1" strike="noStrike" spc="-1" dirty="0">
                <a:solidFill>
                  <a:schemeClr val="accent6">
                    <a:lumMod val="50000"/>
                  </a:schemeClr>
                </a:solidFill>
                <a:latin typeface="Calibri"/>
                <a:ea typeface="DejaVu Sans"/>
              </a:rPr>
              <a:t> gas like O</a:t>
            </a:r>
            <a:r>
              <a:rPr lang="en-GB" sz="2400" b="1" i="1" strike="noStrike" spc="-1" baseline="-25000" dirty="0">
                <a:solidFill>
                  <a:schemeClr val="accent6">
                    <a:lumMod val="50000"/>
                  </a:schemeClr>
                </a:solidFill>
                <a:latin typeface="Calibri"/>
                <a:ea typeface="DejaVu Sans"/>
              </a:rPr>
              <a:t>2</a:t>
            </a:r>
            <a:r>
              <a:rPr lang="en-GB" sz="2400" b="1" i="1" strike="noStrike" spc="-1" dirty="0">
                <a:solidFill>
                  <a:schemeClr val="accent6">
                    <a:lumMod val="50000"/>
                  </a:schemeClr>
                </a:solidFill>
                <a:latin typeface="Calibri"/>
                <a:ea typeface="DejaVu Sans"/>
              </a:rPr>
              <a:t> :</a:t>
            </a:r>
            <a:r>
              <a:rPr lang="en-GB" sz="2400" b="1" strike="noStrike" spc="-1" dirty="0">
                <a:solidFill>
                  <a:srgbClr val="5B9BD5"/>
                </a:solidFill>
                <a:latin typeface="Calibri"/>
                <a:ea typeface="DejaVu Sans"/>
              </a:rPr>
              <a:t> 4-D {T,P, CO</a:t>
            </a:r>
            <a:r>
              <a:rPr lang="en-GB" sz="2400" b="1" strike="noStrike" spc="-1" baseline="-25000" dirty="0">
                <a:solidFill>
                  <a:srgbClr val="5B9BD5"/>
                </a:solidFill>
                <a:latin typeface="Calibri"/>
                <a:ea typeface="DejaVu Sans"/>
              </a:rPr>
              <a:t>2</a:t>
            </a:r>
            <a:r>
              <a:rPr lang="en-GB" sz="2400" b="1" strike="noStrike" spc="-1" dirty="0">
                <a:solidFill>
                  <a:srgbClr val="5B9BD5"/>
                </a:solidFill>
                <a:latin typeface="Calibri"/>
                <a:ea typeface="DejaVu Sans"/>
              </a:rPr>
              <a:t>, H</a:t>
            </a:r>
            <a:r>
              <a:rPr lang="en-GB" sz="2400" b="1" spc="-1" baseline="-25000" dirty="0">
                <a:solidFill>
                  <a:srgbClr val="5B9BD5"/>
                </a:solidFill>
                <a:latin typeface="Calibri"/>
              </a:rPr>
              <a:t>2</a:t>
            </a:r>
            <a:r>
              <a:rPr lang="en-GB" sz="2400" b="1" strike="noStrike" spc="-1" dirty="0">
                <a:solidFill>
                  <a:srgbClr val="5B9BD5"/>
                </a:solidFill>
                <a:latin typeface="Calibri"/>
                <a:ea typeface="DejaVu Sans"/>
              </a:rPr>
              <a:t>O} Process dataspace example ‘Cans’ of </a:t>
            </a:r>
            <a:r>
              <a:rPr lang="en-GB" sz="2400" b="1" i="1" strike="noStrike" spc="-1" dirty="0">
                <a:solidFill>
                  <a:srgbClr val="5B9BD5"/>
                </a:solidFill>
                <a:latin typeface="Calibri"/>
                <a:ea typeface="DejaVu Sans"/>
              </a:rPr>
              <a:t>c vs. conc</a:t>
            </a:r>
            <a:r>
              <a:rPr lang="en-GB" sz="2400" b="1" i="1" spc="-1" baseline="-25000" dirty="0">
                <a:solidFill>
                  <a:srgbClr val="5B9BD5"/>
                </a:solidFill>
                <a:latin typeface="Calibri"/>
                <a:ea typeface="DejaVu Sans"/>
              </a:rPr>
              <a:t>1,2</a:t>
            </a:r>
            <a:r>
              <a:rPr lang="en-GB" sz="2400" b="1" i="1" spc="-1" dirty="0">
                <a:solidFill>
                  <a:srgbClr val="5B9BD5"/>
                </a:solidFill>
                <a:latin typeface="Calibri"/>
                <a:ea typeface="DejaVu Sans"/>
              </a:rPr>
              <a:t> </a:t>
            </a:r>
            <a:r>
              <a:rPr lang="en-GB" sz="2400" b="1" spc="-1" dirty="0">
                <a:solidFill>
                  <a:srgbClr val="5B9BD5"/>
                </a:solidFill>
                <a:latin typeface="Calibri"/>
                <a:ea typeface="DejaVu Sans"/>
              </a:rPr>
              <a:t>fit coefficients now at corners of t</a:t>
            </a:r>
            <a:r>
              <a:rPr lang="en-GB" sz="2400" b="1" strike="noStrike" spc="-1" dirty="0">
                <a:solidFill>
                  <a:srgbClr val="5B9BD5"/>
                </a:solidFill>
                <a:latin typeface="Calibri"/>
                <a:ea typeface="DejaVu Sans"/>
              </a:rPr>
              <a:t>esseract. </a:t>
            </a:r>
            <a:r>
              <a:rPr lang="en-GB" sz="2400" b="1" spc="-1" dirty="0">
                <a:solidFill>
                  <a:srgbClr val="5B9BD5"/>
                </a:solidFill>
                <a:latin typeface="Calibri"/>
                <a:ea typeface="DejaVu Sans"/>
              </a:rPr>
              <a:t> </a:t>
            </a:r>
            <a:r>
              <a:rPr lang="en-GB" sz="2400" b="1" strike="noStrike" spc="-1" dirty="0">
                <a:solidFill>
                  <a:srgbClr val="5B9BD5"/>
                </a:solidFill>
                <a:latin typeface="Calibri"/>
                <a:ea typeface="DejaVu Sans"/>
              </a:rPr>
              <a:t>(Here in </a:t>
            </a:r>
            <a:r>
              <a:rPr lang="en-GB" sz="2400" b="1" strike="noStrike" spc="-1" dirty="0" err="1">
                <a:solidFill>
                  <a:srgbClr val="5B9BD5"/>
                </a:solidFill>
                <a:latin typeface="Calibri"/>
                <a:ea typeface="DejaVu Sans"/>
              </a:rPr>
              <a:t>Coxeter</a:t>
            </a:r>
            <a:r>
              <a:rPr lang="en-GB" sz="2400" b="1" strike="noStrike" spc="-1" dirty="0">
                <a:solidFill>
                  <a:srgbClr val="5B9BD5"/>
                </a:solidFill>
                <a:latin typeface="Calibri"/>
                <a:ea typeface="DejaVu Sans"/>
              </a:rPr>
              <a:t> B4 projection)</a:t>
            </a:r>
            <a:endParaRPr lang="en-GB" sz="2400" b="0" strike="noStrike" spc="-1" dirty="0">
              <a:latin typeface="Arial"/>
            </a:endParaRPr>
          </a:p>
          <a:p>
            <a:pPr>
              <a:lnSpc>
                <a:spcPct val="100000"/>
              </a:lnSpc>
            </a:pPr>
            <a:endParaRPr lang="en-GB" sz="3200" b="1" strike="noStrike" spc="-1" dirty="0">
              <a:solidFill>
                <a:srgbClr val="5B9BD5"/>
              </a:solidFill>
              <a:latin typeface="Calibri"/>
              <a:ea typeface="DejaVu Sans"/>
            </a:endParaRPr>
          </a:p>
          <a:p>
            <a:pPr>
              <a:lnSpc>
                <a:spcPct val="100000"/>
              </a:lnSpc>
            </a:pPr>
            <a:r>
              <a:rPr lang="en-GB" sz="3200" b="1" strike="noStrike" spc="-1" dirty="0">
                <a:solidFill>
                  <a:schemeClr val="accent6">
                    <a:lumMod val="50000"/>
                  </a:schemeClr>
                </a:solidFill>
                <a:latin typeface="Calibri"/>
                <a:ea typeface="DejaVu Sans"/>
              </a:rPr>
              <a:t>8 cube faces:</a:t>
            </a:r>
          </a:p>
          <a:p>
            <a:pPr>
              <a:lnSpc>
                <a:spcPct val="100000"/>
              </a:lnSpc>
            </a:pPr>
            <a:endParaRPr lang="en-GB" sz="1800" b="0" strike="noStrike" spc="-1" dirty="0">
              <a:latin typeface="Arial"/>
            </a:endParaRPr>
          </a:p>
          <a:p>
            <a:pPr>
              <a:lnSpc>
                <a:spcPct val="100000"/>
              </a:lnSpc>
            </a:pPr>
            <a:endParaRPr lang="en-GB" sz="1800" b="0" strike="noStrike" spc="-1" dirty="0">
              <a:latin typeface="Arial"/>
            </a:endParaRPr>
          </a:p>
          <a:p>
            <a:pPr marL="285840" indent="-285120">
              <a:lnSpc>
                <a:spcPct val="100000"/>
              </a:lnSpc>
              <a:buClr>
                <a:srgbClr val="000000"/>
              </a:buClr>
              <a:buFont typeface="Arial"/>
              <a:buChar char="•"/>
            </a:pPr>
            <a:r>
              <a:rPr lang="en-GB" sz="2400" b="1" strike="noStrike" spc="-1" dirty="0">
                <a:solidFill>
                  <a:srgbClr val="FF0000"/>
                </a:solidFill>
                <a:latin typeface="Calibri"/>
                <a:ea typeface="DejaVu Sans"/>
              </a:rPr>
              <a:t>2 x {T,P,CO</a:t>
            </a:r>
            <a:r>
              <a:rPr lang="en-GB" sz="2400" b="1" strike="noStrike" spc="-1" baseline="-25000" dirty="0">
                <a:solidFill>
                  <a:srgbClr val="FF0000"/>
                </a:solidFill>
                <a:latin typeface="Calibri"/>
                <a:ea typeface="DejaVu Sans"/>
              </a:rPr>
              <a:t>2</a:t>
            </a:r>
            <a:r>
              <a:rPr lang="en-GB" sz="2400" b="1" strike="noStrike" spc="-1" dirty="0">
                <a:solidFill>
                  <a:srgbClr val="FF0000"/>
                </a:solidFill>
                <a:latin typeface="Calibri"/>
                <a:ea typeface="DejaVu Sans"/>
              </a:rPr>
              <a:t>} exc. H</a:t>
            </a:r>
            <a:r>
              <a:rPr lang="en-GB" sz="2400" b="1" spc="-1" baseline="-25000" dirty="0">
                <a:solidFill>
                  <a:srgbClr val="FF0000"/>
                </a:solidFill>
                <a:latin typeface="Calibri"/>
              </a:rPr>
              <a:t>2</a:t>
            </a:r>
            <a:r>
              <a:rPr lang="en-GB" sz="2400" b="1" strike="noStrike" spc="-1" dirty="0">
                <a:solidFill>
                  <a:srgbClr val="FF0000"/>
                </a:solidFill>
                <a:latin typeface="Calibri"/>
                <a:ea typeface="DejaVu Sans"/>
              </a:rPr>
              <a:t>O</a:t>
            </a:r>
            <a:endParaRPr lang="en-GB" sz="2400" b="1" strike="noStrike" spc="-1" dirty="0">
              <a:solidFill>
                <a:srgbClr val="FF0000"/>
              </a:solidFill>
              <a:latin typeface="Arial"/>
            </a:endParaRPr>
          </a:p>
          <a:p>
            <a:pPr marL="285840" indent="-285120">
              <a:lnSpc>
                <a:spcPct val="100000"/>
              </a:lnSpc>
              <a:buClr>
                <a:srgbClr val="000000"/>
              </a:buClr>
              <a:buFont typeface="Arial"/>
              <a:buChar char="•"/>
            </a:pPr>
            <a:r>
              <a:rPr lang="en-GB" sz="2400" b="1" strike="noStrike" spc="-1" dirty="0">
                <a:solidFill>
                  <a:srgbClr val="FF0000"/>
                </a:solidFill>
                <a:latin typeface="Calibri"/>
                <a:ea typeface="DejaVu Sans"/>
              </a:rPr>
              <a:t>2 x {T,P,</a:t>
            </a:r>
            <a:r>
              <a:rPr lang="en-GB" sz="2400" b="1" i="1" strike="noStrike" spc="-1" dirty="0">
                <a:solidFill>
                  <a:srgbClr val="FF0000"/>
                </a:solidFill>
                <a:latin typeface="Calibri"/>
                <a:ea typeface="DejaVu Sans"/>
              </a:rPr>
              <a:t> </a:t>
            </a:r>
            <a:r>
              <a:rPr lang="en-GB" sz="2400" b="1" strike="noStrike" spc="-1" dirty="0">
                <a:solidFill>
                  <a:srgbClr val="FF0000"/>
                </a:solidFill>
                <a:latin typeface="Calibri"/>
                <a:ea typeface="DejaVu Sans"/>
              </a:rPr>
              <a:t>H</a:t>
            </a:r>
            <a:r>
              <a:rPr lang="en-GB" sz="2400" b="1" strike="noStrike" spc="-1" baseline="-25000" dirty="0">
                <a:solidFill>
                  <a:srgbClr val="FF0000"/>
                </a:solidFill>
                <a:latin typeface="Calibri"/>
                <a:ea typeface="DejaVu Sans"/>
              </a:rPr>
              <a:t>2</a:t>
            </a:r>
            <a:r>
              <a:rPr lang="en-GB" sz="2400" b="1" strike="noStrike" spc="-1" dirty="0">
                <a:solidFill>
                  <a:srgbClr val="FF0000"/>
                </a:solidFill>
                <a:latin typeface="Calibri"/>
                <a:ea typeface="DejaVu Sans"/>
              </a:rPr>
              <a:t>O} </a:t>
            </a:r>
            <a:r>
              <a:rPr lang="en-GB" sz="2400" b="1" spc="-1" dirty="0">
                <a:solidFill>
                  <a:srgbClr val="FF0000"/>
                </a:solidFill>
                <a:latin typeface="Calibri"/>
              </a:rPr>
              <a:t>exc. CO</a:t>
            </a:r>
            <a:r>
              <a:rPr lang="en-GB" sz="2400" b="1" spc="-1" baseline="-25000" dirty="0">
                <a:solidFill>
                  <a:srgbClr val="FF0000"/>
                </a:solidFill>
                <a:latin typeface="Calibri"/>
              </a:rPr>
              <a:t>2</a:t>
            </a:r>
            <a:endParaRPr lang="en-GB" sz="2400" b="1" strike="noStrike" spc="-1" dirty="0">
              <a:solidFill>
                <a:srgbClr val="FF0000"/>
              </a:solidFill>
              <a:latin typeface="Arial"/>
            </a:endParaRPr>
          </a:p>
          <a:p>
            <a:pPr marL="285840" indent="-285120">
              <a:lnSpc>
                <a:spcPct val="100000"/>
              </a:lnSpc>
              <a:buClr>
                <a:srgbClr val="000000"/>
              </a:buClr>
              <a:buFont typeface="Arial"/>
              <a:buChar char="•"/>
            </a:pPr>
            <a:r>
              <a:rPr lang="en-GB" sz="2400" b="1" strike="noStrike" spc="-1" dirty="0">
                <a:solidFill>
                  <a:srgbClr val="FF0000"/>
                </a:solidFill>
                <a:latin typeface="Calibri"/>
                <a:ea typeface="DejaVu Sans"/>
              </a:rPr>
              <a:t>2 x {T, </a:t>
            </a:r>
            <a:r>
              <a:rPr lang="en-GB" sz="2400" b="1" spc="-1" dirty="0">
                <a:solidFill>
                  <a:srgbClr val="FF0000"/>
                </a:solidFill>
                <a:latin typeface="Calibri"/>
              </a:rPr>
              <a:t>CO</a:t>
            </a:r>
            <a:r>
              <a:rPr lang="en-GB" sz="2400" b="1" spc="-1" baseline="-25000" dirty="0">
                <a:solidFill>
                  <a:srgbClr val="FF0000"/>
                </a:solidFill>
                <a:latin typeface="Calibri"/>
              </a:rPr>
              <a:t>2</a:t>
            </a:r>
            <a:r>
              <a:rPr lang="en-GB" sz="2400" b="1" strike="noStrike" spc="-1" dirty="0">
                <a:solidFill>
                  <a:srgbClr val="FF0000"/>
                </a:solidFill>
                <a:latin typeface="Calibri"/>
                <a:ea typeface="DejaVu Sans"/>
              </a:rPr>
              <a:t>, H</a:t>
            </a:r>
            <a:r>
              <a:rPr lang="en-GB" sz="2400" b="1" strike="noStrike" spc="-1" baseline="-25000" dirty="0">
                <a:solidFill>
                  <a:srgbClr val="FF0000"/>
                </a:solidFill>
                <a:latin typeface="Calibri"/>
                <a:ea typeface="DejaVu Sans"/>
              </a:rPr>
              <a:t>2</a:t>
            </a:r>
            <a:r>
              <a:rPr lang="en-GB" sz="2400" b="1" strike="noStrike" spc="-1" dirty="0">
                <a:solidFill>
                  <a:srgbClr val="FF0000"/>
                </a:solidFill>
                <a:latin typeface="Calibri"/>
                <a:ea typeface="DejaVu Sans"/>
              </a:rPr>
              <a:t>O} exc. P</a:t>
            </a:r>
            <a:endParaRPr lang="en-GB" sz="2400" b="1" strike="noStrike" spc="-1" dirty="0">
              <a:solidFill>
                <a:srgbClr val="FF0000"/>
              </a:solidFill>
              <a:latin typeface="Arial"/>
            </a:endParaRPr>
          </a:p>
          <a:p>
            <a:pPr marL="285840" indent="-285120">
              <a:lnSpc>
                <a:spcPct val="100000"/>
              </a:lnSpc>
              <a:buClr>
                <a:srgbClr val="000000"/>
              </a:buClr>
              <a:buFont typeface="Arial"/>
              <a:buChar char="•"/>
            </a:pPr>
            <a:r>
              <a:rPr lang="en-GB" sz="2400" b="1" strike="noStrike" spc="-1" dirty="0">
                <a:solidFill>
                  <a:srgbClr val="FF0000"/>
                </a:solidFill>
                <a:latin typeface="Calibri"/>
                <a:ea typeface="DejaVu Sans"/>
              </a:rPr>
              <a:t>2 x {P</a:t>
            </a:r>
            <a:r>
              <a:rPr lang="en-GB" sz="2400" b="1" spc="-1" dirty="0">
                <a:solidFill>
                  <a:srgbClr val="FF0000"/>
                </a:solidFill>
                <a:latin typeface="Calibri"/>
              </a:rPr>
              <a:t>, CO</a:t>
            </a:r>
            <a:r>
              <a:rPr lang="en-GB" sz="2400" b="1" spc="-1" baseline="-25000" dirty="0">
                <a:solidFill>
                  <a:srgbClr val="FF0000"/>
                </a:solidFill>
                <a:latin typeface="Calibri"/>
              </a:rPr>
              <a:t>2</a:t>
            </a:r>
            <a:r>
              <a:rPr lang="en-GB" sz="2400" b="1" strike="noStrike" spc="-1" dirty="0">
                <a:solidFill>
                  <a:srgbClr val="FF0000"/>
                </a:solidFill>
                <a:latin typeface="Calibri"/>
                <a:ea typeface="DejaVu Sans"/>
              </a:rPr>
              <a:t>, H</a:t>
            </a:r>
            <a:r>
              <a:rPr lang="en-GB" sz="2400" b="1" strike="noStrike" spc="-1" baseline="-25000" dirty="0">
                <a:solidFill>
                  <a:srgbClr val="FF0000"/>
                </a:solidFill>
                <a:latin typeface="Calibri"/>
                <a:ea typeface="DejaVu Sans"/>
              </a:rPr>
              <a:t>2</a:t>
            </a:r>
            <a:r>
              <a:rPr lang="en-GB" sz="2400" b="1" strike="noStrike" spc="-1" dirty="0">
                <a:solidFill>
                  <a:srgbClr val="FF0000"/>
                </a:solidFill>
                <a:latin typeface="Calibri"/>
                <a:ea typeface="DejaVu Sans"/>
              </a:rPr>
              <a:t>O} exc. T</a:t>
            </a:r>
            <a:endParaRPr lang="en-GB" sz="2400" b="1" strike="noStrike" spc="-1" dirty="0">
              <a:solidFill>
                <a:srgbClr val="FF0000"/>
              </a:solidFill>
              <a:latin typeface="Arial"/>
            </a:endParaRPr>
          </a:p>
          <a:p>
            <a:pPr>
              <a:lnSpc>
                <a:spcPct val="100000"/>
              </a:lnSpc>
            </a:pPr>
            <a:endParaRPr lang="en-GB" sz="1800" b="0" strike="noStrike" spc="-1" dirty="0">
              <a:latin typeface="Arial"/>
            </a:endParaRPr>
          </a:p>
          <a:p>
            <a:pPr>
              <a:lnSpc>
                <a:spcPct val="100000"/>
              </a:lnSpc>
            </a:pPr>
            <a:endParaRPr lang="en-GB" sz="1800" b="0" strike="noStrike" spc="-1" dirty="0">
              <a:latin typeface="Arial"/>
            </a:endParaRPr>
          </a:p>
        </p:txBody>
      </p:sp>
      <p:sp>
        <p:nvSpPr>
          <p:cNvPr id="4081" name="CustomShape 26"/>
          <p:cNvSpPr/>
          <p:nvPr/>
        </p:nvSpPr>
        <p:spPr>
          <a:xfrm>
            <a:off x="59356" y="6025507"/>
            <a:ext cx="9054764" cy="583321"/>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3200" b="1" strike="noStrike" spc="-1" dirty="0">
                <a:solidFill>
                  <a:schemeClr val="accent6">
                    <a:lumMod val="50000"/>
                  </a:schemeClr>
                </a:solidFill>
                <a:latin typeface="Calibri"/>
                <a:ea typeface="DejaVu Sans"/>
              </a:rPr>
              <a:t>Opposite cubic faces explored in the following slides</a:t>
            </a:r>
            <a:endParaRPr lang="en-GB" sz="3200" b="0" strike="noStrike" spc="-1" dirty="0">
              <a:solidFill>
                <a:schemeClr val="accent6">
                  <a:lumMod val="50000"/>
                </a:schemeClr>
              </a:solidFill>
              <a:latin typeface="Arial"/>
            </a:endParaRPr>
          </a:p>
        </p:txBody>
      </p:sp>
      <p:sp>
        <p:nvSpPr>
          <p:cNvPr id="4082" name="CustomShape 27"/>
          <p:cNvSpPr/>
          <p:nvPr/>
        </p:nvSpPr>
        <p:spPr>
          <a:xfrm rot="17618400">
            <a:off x="6122880" y="1986120"/>
            <a:ext cx="487080" cy="29520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H2O</a:t>
            </a:r>
            <a:endParaRPr lang="en-GB" sz="1350" b="0" strike="noStrike" spc="-1">
              <a:latin typeface="Arial"/>
            </a:endParaRPr>
          </a:p>
        </p:txBody>
      </p:sp>
      <p:sp>
        <p:nvSpPr>
          <p:cNvPr id="4083" name="CustomShape 28"/>
          <p:cNvSpPr/>
          <p:nvPr/>
        </p:nvSpPr>
        <p:spPr>
          <a:xfrm rot="17618400">
            <a:off x="7735320" y="2772000"/>
            <a:ext cx="487080" cy="29520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H2O</a:t>
            </a:r>
            <a:endParaRPr lang="en-GB" sz="1350" b="0" strike="noStrike" spc="-1">
              <a:latin typeface="Arial"/>
            </a:endParaRPr>
          </a:p>
        </p:txBody>
      </p:sp>
      <p:sp>
        <p:nvSpPr>
          <p:cNvPr id="4084" name="CustomShape 29"/>
          <p:cNvSpPr/>
          <p:nvPr/>
        </p:nvSpPr>
        <p:spPr>
          <a:xfrm rot="17618400">
            <a:off x="8381520" y="4424400"/>
            <a:ext cx="487080" cy="29520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H2O</a:t>
            </a:r>
            <a:endParaRPr lang="en-GB" sz="1350" b="0" strike="noStrike" spc="-1">
              <a:latin typeface="Arial"/>
            </a:endParaRPr>
          </a:p>
        </p:txBody>
      </p:sp>
      <p:sp>
        <p:nvSpPr>
          <p:cNvPr id="4085" name="CustomShape 30"/>
          <p:cNvSpPr/>
          <p:nvPr/>
        </p:nvSpPr>
        <p:spPr>
          <a:xfrm rot="17618400">
            <a:off x="6741000" y="5265720"/>
            <a:ext cx="487080" cy="29520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H2O</a:t>
            </a:r>
            <a:endParaRPr lang="en-GB" sz="1350" b="0" strike="noStrike" spc="-1">
              <a:latin typeface="Arial"/>
            </a:endParaRPr>
          </a:p>
        </p:txBody>
      </p:sp>
      <p:sp>
        <p:nvSpPr>
          <p:cNvPr id="4086" name="CustomShape 31"/>
          <p:cNvSpPr/>
          <p:nvPr/>
        </p:nvSpPr>
        <p:spPr>
          <a:xfrm rot="17618400">
            <a:off x="5106600" y="4513320"/>
            <a:ext cx="487080" cy="29520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H2O</a:t>
            </a:r>
            <a:endParaRPr lang="en-GB" sz="1350" b="0" strike="noStrike" spc="-1">
              <a:latin typeface="Arial"/>
            </a:endParaRPr>
          </a:p>
        </p:txBody>
      </p:sp>
      <p:sp>
        <p:nvSpPr>
          <p:cNvPr id="4087" name="CustomShape 32"/>
          <p:cNvSpPr/>
          <p:nvPr/>
        </p:nvSpPr>
        <p:spPr>
          <a:xfrm rot="17618400">
            <a:off x="6816240" y="3681360"/>
            <a:ext cx="487080" cy="29520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H2O</a:t>
            </a:r>
            <a:endParaRPr lang="en-GB" sz="1350" b="0" strike="noStrike" spc="-1">
              <a:latin typeface="Arial"/>
            </a:endParaRPr>
          </a:p>
        </p:txBody>
      </p:sp>
      <p:sp>
        <p:nvSpPr>
          <p:cNvPr id="4088" name="CustomShape 33"/>
          <p:cNvSpPr/>
          <p:nvPr/>
        </p:nvSpPr>
        <p:spPr>
          <a:xfrm rot="17618400">
            <a:off x="5923800" y="3368160"/>
            <a:ext cx="487080" cy="295200"/>
          </a:xfrm>
          <a:prstGeom prst="rect">
            <a:avLst/>
          </a:prstGeom>
          <a:noFill/>
          <a:ln>
            <a:noFill/>
          </a:ln>
        </p:spPr>
        <p:style>
          <a:lnRef idx="0">
            <a:scrgbClr r="0" g="0" b="0"/>
          </a:lnRef>
          <a:fillRef idx="0">
            <a:scrgbClr r="0" g="0" b="0"/>
          </a:fillRef>
          <a:effectRef idx="0">
            <a:scrgbClr r="0" g="0" b="0"/>
          </a:effectRef>
          <a:fontRef idx="minor"/>
        </p:style>
        <p:txBody>
          <a:bodyPr wrap="none" lIns="90000" tIns="45000" rIns="90000" bIns="45000">
            <a:spAutoFit/>
          </a:bodyPr>
          <a:lstStyle/>
          <a:p>
            <a:pPr>
              <a:lnSpc>
                <a:spcPct val="100000"/>
              </a:lnSpc>
            </a:pPr>
            <a:r>
              <a:rPr lang="en-GB" sz="1350" b="0" strike="noStrike" spc="-1">
                <a:solidFill>
                  <a:srgbClr val="000000"/>
                </a:solidFill>
                <a:latin typeface="Calibri"/>
                <a:ea typeface="DejaVu Sans"/>
              </a:rPr>
              <a:t>H2O</a:t>
            </a:r>
            <a:endParaRPr lang="en-GB" sz="1350" b="0" strike="noStrike" spc="-1">
              <a:latin typeface="Arial"/>
            </a:endParaRPr>
          </a:p>
        </p:txBody>
      </p:sp>
      <p:sp>
        <p:nvSpPr>
          <p:cNvPr id="4090" name="CustomShape 35"/>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6EAA4F10-962A-4999-A749-765285906BA1}" type="slidenum">
              <a:rPr lang="en-GB" sz="1200" b="0" strike="noStrike" spc="-1">
                <a:solidFill>
                  <a:srgbClr val="8B8B8B"/>
                </a:solidFill>
                <a:latin typeface="Calibri"/>
                <a:ea typeface="DejaVu Sans"/>
              </a:rPr>
              <a:t>53</a:t>
            </a:fld>
            <a:endParaRPr lang="en-GB" sz="1200" b="0" strike="noStrike" spc="-1">
              <a:latin typeface="Arial"/>
            </a:endParaRPr>
          </a:p>
        </p:txBody>
      </p:sp>
      <p:pic>
        <p:nvPicPr>
          <p:cNvPr id="41" name="Picture 2" descr="Sardines entières à l'huile d'olive Bio LES MOUETTES D'ARVO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1571" t="24041" r="14136" b="22252"/>
          <a:stretch/>
        </p:blipFill>
        <p:spPr bwMode="auto">
          <a:xfrm>
            <a:off x="4377936" y="1658508"/>
            <a:ext cx="446415" cy="385845"/>
          </a:xfrm>
          <a:prstGeom prst="rect">
            <a:avLst/>
          </a:prstGeom>
          <a:noFill/>
          <a:extLst>
            <a:ext uri="{909E8E84-426E-40DD-AFC4-6F175D3DCCD1}">
              <a14:hiddenFill xmlns:a14="http://schemas.microsoft.com/office/drawing/2010/main">
                <a:solidFill>
                  <a:srgbClr val="FFFFFF"/>
                </a:solidFill>
              </a14:hiddenFill>
            </a:ext>
          </a:extLst>
        </p:spPr>
      </p:pic>
      <p:pic>
        <p:nvPicPr>
          <p:cNvPr id="43" name="Picture 2" descr="Sardines entières à l'huile d'olive Bio LES MOUETTES D'ARVO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11571" t="24041" r="14136" b="22252"/>
          <a:stretch/>
        </p:blipFill>
        <p:spPr bwMode="auto">
          <a:xfrm>
            <a:off x="3519804" y="3628477"/>
            <a:ext cx="446415" cy="385845"/>
          </a:xfrm>
          <a:prstGeom prst="rect">
            <a:avLst/>
          </a:prstGeom>
          <a:noFill/>
          <a:extLst>
            <a:ext uri="{909E8E84-426E-40DD-AFC4-6F175D3DCCD1}">
              <a14:hiddenFill xmlns:a14="http://schemas.microsoft.com/office/drawing/2010/main">
                <a:solidFill>
                  <a:srgbClr val="FFFFFF"/>
                </a:solidFill>
              </a14:hiddenFill>
            </a:ext>
          </a:extLst>
        </p:spPr>
      </p:pic>
      <p:sp>
        <p:nvSpPr>
          <p:cNvPr id="42" name="CustomShape 2">
            <a:extLst>
              <a:ext uri="{FF2B5EF4-FFF2-40B4-BE49-F238E27FC236}">
                <a16:creationId xmlns:a16="http://schemas.microsoft.com/office/drawing/2014/main" id="{6A95465F-5631-4D60-B162-4742AA8F892A}"/>
              </a:ext>
            </a:extLst>
          </p:cNvPr>
          <p:cNvSpPr/>
          <p:nvPr/>
        </p:nvSpPr>
        <p:spPr>
          <a:xfrm>
            <a:off x="897461" y="6512750"/>
            <a:ext cx="7445828"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DRD4 Collaboration Meeting, WG-2: CERN Oct 21-25 2024</a:t>
            </a:r>
          </a:p>
        </p:txBody>
      </p:sp>
    </p:spTree>
    <p:extLst>
      <p:ext uri="{BB962C8B-B14F-4D97-AF65-F5344CB8AC3E}">
        <p14:creationId xmlns:p14="http://schemas.microsoft.com/office/powerpoint/2010/main" val="31063855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81"/>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81" grpId="0"/>
    </p:bld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tessaracts-1.jpg"/>
          <p:cNvPicPr/>
          <p:nvPr/>
        </p:nvPicPr>
        <p:blipFill rotWithShape="1">
          <a:blip r:embed="rId2" r:link="rId3" cstate="print">
            <a:extLst>
              <a:ext uri="{28A0092B-C50C-407E-A947-70E740481C1C}">
                <a14:useLocalDpi xmlns:a14="http://schemas.microsoft.com/office/drawing/2010/main" val="0"/>
              </a:ext>
            </a:extLst>
          </a:blip>
          <a:srcRect r="21704"/>
          <a:stretch>
            <a:fillRect/>
          </a:stretch>
        </p:blipFill>
        <p:spPr bwMode="auto">
          <a:xfrm>
            <a:off x="2892274" y="771223"/>
            <a:ext cx="6052759" cy="5607492"/>
          </a:xfrm>
          <a:prstGeom prst="rect">
            <a:avLst/>
          </a:prstGeom>
          <a:ln>
            <a:noFill/>
          </a:ln>
          <a:extLst>
            <a:ext uri="{53640926-AAD7-44D8-BBD7-CCE9431645EC}">
              <a14:shadowObscured xmlns:a14="http://schemas.microsoft.com/office/drawing/2010/main"/>
            </a:ext>
          </a:extLst>
        </p:spPr>
      </p:pic>
      <p:pic>
        <p:nvPicPr>
          <p:cNvPr id="3" name="Image 2"/>
          <p:cNvPicPr>
            <a:picLocks noChangeAspect="1"/>
          </p:cNvPicPr>
          <p:nvPr/>
        </p:nvPicPr>
        <p:blipFill rotWithShape="1">
          <a:blip r:embed="rId4">
            <a:extLst>
              <a:ext uri="{28A0092B-C50C-407E-A947-70E740481C1C}">
                <a14:useLocalDpi xmlns:a14="http://schemas.microsoft.com/office/drawing/2010/main" val="0"/>
              </a:ext>
            </a:extLst>
          </a:blip>
          <a:srcRect l="49576" t="11187" b="49491"/>
          <a:stretch/>
        </p:blipFill>
        <p:spPr>
          <a:xfrm>
            <a:off x="220360" y="2006600"/>
            <a:ext cx="2518833" cy="1473200"/>
          </a:xfrm>
          <a:prstGeom prst="rect">
            <a:avLst/>
          </a:prstGeom>
        </p:spPr>
      </p:pic>
      <p:pic>
        <p:nvPicPr>
          <p:cNvPr id="11" name="Image 10"/>
          <p:cNvPicPr>
            <a:picLocks noChangeAspect="1"/>
          </p:cNvPicPr>
          <p:nvPr/>
        </p:nvPicPr>
        <p:blipFill rotWithShape="1">
          <a:blip r:embed="rId4">
            <a:extLst>
              <a:ext uri="{28A0092B-C50C-407E-A947-70E740481C1C}">
                <a14:useLocalDpi xmlns:a14="http://schemas.microsoft.com/office/drawing/2010/main" val="0"/>
              </a:ext>
            </a:extLst>
          </a:blip>
          <a:srcRect t="10847" r="49661" b="48135"/>
          <a:stretch/>
        </p:blipFill>
        <p:spPr>
          <a:xfrm>
            <a:off x="67279" y="575176"/>
            <a:ext cx="2514600" cy="1536700"/>
          </a:xfrm>
          <a:prstGeom prst="rect">
            <a:avLst/>
          </a:prstGeom>
        </p:spPr>
      </p:pic>
      <p:pic>
        <p:nvPicPr>
          <p:cNvPr id="12" name="Image 11"/>
          <p:cNvPicPr>
            <a:picLocks noChangeAspect="1"/>
          </p:cNvPicPr>
          <p:nvPr/>
        </p:nvPicPr>
        <p:blipFill rotWithShape="1">
          <a:blip r:embed="rId4">
            <a:extLst>
              <a:ext uri="{28A0092B-C50C-407E-A947-70E740481C1C}">
                <a14:useLocalDpi xmlns:a14="http://schemas.microsoft.com/office/drawing/2010/main" val="0"/>
              </a:ext>
            </a:extLst>
          </a:blip>
          <a:srcRect t="51017" r="50584" b="8983"/>
          <a:stretch/>
        </p:blipFill>
        <p:spPr>
          <a:xfrm>
            <a:off x="46112" y="3467100"/>
            <a:ext cx="2468488" cy="1498600"/>
          </a:xfrm>
          <a:prstGeom prst="rect">
            <a:avLst/>
          </a:prstGeom>
        </p:spPr>
      </p:pic>
      <p:pic>
        <p:nvPicPr>
          <p:cNvPr id="13" name="Image 12"/>
          <p:cNvPicPr>
            <a:picLocks noChangeAspect="1"/>
          </p:cNvPicPr>
          <p:nvPr/>
        </p:nvPicPr>
        <p:blipFill rotWithShape="1">
          <a:blip r:embed="rId4">
            <a:extLst>
              <a:ext uri="{28A0092B-C50C-407E-A947-70E740481C1C}">
                <a14:useLocalDpi xmlns:a14="http://schemas.microsoft.com/office/drawing/2010/main" val="0"/>
              </a:ext>
            </a:extLst>
          </a:blip>
          <a:srcRect l="50000" t="51017" b="7627"/>
          <a:stretch/>
        </p:blipFill>
        <p:spPr>
          <a:xfrm>
            <a:off x="309260" y="5029200"/>
            <a:ext cx="2497666" cy="1549400"/>
          </a:xfrm>
          <a:prstGeom prst="rect">
            <a:avLst/>
          </a:prstGeom>
        </p:spPr>
      </p:pic>
      <p:sp>
        <p:nvSpPr>
          <p:cNvPr id="14" name="ZoneTexte 13"/>
          <p:cNvSpPr txBox="1"/>
          <p:nvPr/>
        </p:nvSpPr>
        <p:spPr>
          <a:xfrm>
            <a:off x="5117678" y="344343"/>
            <a:ext cx="2899768" cy="461665"/>
          </a:xfrm>
          <a:prstGeom prst="rect">
            <a:avLst/>
          </a:prstGeom>
          <a:noFill/>
        </p:spPr>
        <p:txBody>
          <a:bodyPr wrap="none" rtlCol="0">
            <a:spAutoFit/>
          </a:bodyPr>
          <a:lstStyle/>
          <a:p>
            <a:r>
              <a:rPr lang="en-GB" sz="2400" b="1" dirty="0" err="1"/>
              <a:t>Tessar</a:t>
            </a:r>
            <a:r>
              <a:rPr lang="en-GB" sz="2400" b="1" dirty="0"/>
              <a:t>-Can-Action</a:t>
            </a:r>
          </a:p>
        </p:txBody>
      </p:sp>
      <p:sp>
        <p:nvSpPr>
          <p:cNvPr id="15" name="ZoneTexte 14"/>
          <p:cNvSpPr txBox="1"/>
          <p:nvPr/>
        </p:nvSpPr>
        <p:spPr>
          <a:xfrm>
            <a:off x="97988" y="170267"/>
            <a:ext cx="5466561" cy="461665"/>
          </a:xfrm>
          <a:prstGeom prst="rect">
            <a:avLst/>
          </a:prstGeom>
          <a:noFill/>
        </p:spPr>
        <p:txBody>
          <a:bodyPr wrap="none" rtlCol="0">
            <a:spAutoFit/>
          </a:bodyPr>
          <a:lstStyle/>
          <a:p>
            <a:r>
              <a:rPr lang="en-GB" sz="2400" b="1" dirty="0" err="1"/>
              <a:t>Canterpolation</a:t>
            </a:r>
            <a:r>
              <a:rPr lang="en-GB" sz="2400" b="1" dirty="0"/>
              <a:t> (</a:t>
            </a:r>
            <a:r>
              <a:rPr lang="en-GB" sz="2400" b="1" dirty="0" err="1"/>
              <a:t>Extractio</a:t>
            </a:r>
            <a:r>
              <a:rPr lang="en-GB" sz="2400" b="1" dirty="0"/>
              <a:t>-reduction)</a:t>
            </a:r>
          </a:p>
        </p:txBody>
      </p:sp>
      <p:sp>
        <p:nvSpPr>
          <p:cNvPr id="18" name="Rectangle 17"/>
          <p:cNvSpPr/>
          <p:nvPr/>
        </p:nvSpPr>
        <p:spPr>
          <a:xfrm>
            <a:off x="3138488" y="6194049"/>
            <a:ext cx="4326890" cy="369332"/>
          </a:xfrm>
          <a:prstGeom prst="rect">
            <a:avLst/>
          </a:prstGeom>
        </p:spPr>
        <p:txBody>
          <a:bodyPr wrap="none">
            <a:spAutoFit/>
          </a:bodyPr>
          <a:lstStyle/>
          <a:p>
            <a:r>
              <a:rPr lang="fr-FR" dirty="0">
                <a:solidFill>
                  <a:schemeClr val="accent5">
                    <a:lumMod val="75000"/>
                  </a:schemeClr>
                </a:solidFill>
              </a:rPr>
              <a:t>https://www.mdpi.com/2410-390X/5/1/6 </a:t>
            </a:r>
            <a:endParaRPr lang="fr-FR" dirty="0"/>
          </a:p>
        </p:txBody>
      </p:sp>
      <p:sp>
        <p:nvSpPr>
          <p:cNvPr id="17"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54</a:t>
            </a:fld>
            <a:endParaRPr lang="en-GB" sz="1200" b="0" strike="noStrike" spc="-1" dirty="0">
              <a:latin typeface="Arial"/>
            </a:endParaRPr>
          </a:p>
        </p:txBody>
      </p:sp>
      <p:sp>
        <p:nvSpPr>
          <p:cNvPr id="6" name="Espace réservé du numéro de diapositive 5"/>
          <p:cNvSpPr>
            <a:spLocks noGrp="1"/>
          </p:cNvSpPr>
          <p:nvPr>
            <p:ph type="sldNum" sz="quarter" idx="12"/>
          </p:nvPr>
        </p:nvSpPr>
        <p:spPr/>
        <p:txBody>
          <a:bodyPr/>
          <a:lstStyle/>
          <a:p>
            <a:pPr>
              <a:defRPr/>
            </a:pPr>
            <a:fld id="{75DEEA70-F2A5-4F11-9D2F-52A27AAB522D}" type="slidenum">
              <a:rPr lang="en-GB" smtClean="0"/>
              <a:pPr>
                <a:defRPr/>
              </a:pPr>
              <a:t>54</a:t>
            </a:fld>
            <a:endParaRPr lang="en-GB"/>
          </a:p>
        </p:txBody>
      </p:sp>
      <p:sp>
        <p:nvSpPr>
          <p:cNvPr id="16" name="CustomShape 2">
            <a:extLst>
              <a:ext uri="{FF2B5EF4-FFF2-40B4-BE49-F238E27FC236}">
                <a16:creationId xmlns:a16="http://schemas.microsoft.com/office/drawing/2014/main" id="{AC2BA5FE-BF39-49F5-AA6B-72D3BE166E99}"/>
              </a:ext>
            </a:extLst>
          </p:cNvPr>
          <p:cNvSpPr/>
          <p:nvPr/>
        </p:nvSpPr>
        <p:spPr>
          <a:xfrm>
            <a:off x="897461" y="6512750"/>
            <a:ext cx="7445828"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DRD4 Collaboration Meeting, WG-2: CERN Oct 21-25 2024</a:t>
            </a:r>
          </a:p>
        </p:txBody>
      </p:sp>
    </p:spTree>
    <p:extLst>
      <p:ext uri="{BB962C8B-B14F-4D97-AF65-F5344CB8AC3E}">
        <p14:creationId xmlns:p14="http://schemas.microsoft.com/office/powerpoint/2010/main" val="308244336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Espace réservé pour une image  4" descr="Microsoft Word - Forum Acusticum 2020 - extended abstract october 31 2020"/>
          <p:cNvPicPr>
            <a:picLocks noChangeAspect="1"/>
          </p:cNvPicPr>
          <p:nvPr/>
        </p:nvPicPr>
        <p:blipFill rotWithShape="1">
          <a:blip r:embed="rId2">
            <a:extLst>
              <a:ext uri="{28A0092B-C50C-407E-A947-70E740481C1C}">
                <a14:useLocalDpi xmlns:a14="http://schemas.microsoft.com/office/drawing/2010/main" val="0"/>
              </a:ext>
            </a:extLst>
          </a:blip>
          <a:srcRect l="4599" r="5505"/>
          <a:stretch/>
        </p:blipFill>
        <p:spPr>
          <a:xfrm>
            <a:off x="3857297" y="2448910"/>
            <a:ext cx="4929351" cy="3489433"/>
          </a:xfrm>
          <a:prstGeom prst="rect">
            <a:avLst/>
          </a:prstGeom>
        </p:spPr>
      </p:pic>
      <p:sp>
        <p:nvSpPr>
          <p:cNvPr id="6" name="ZoneTexte 5"/>
          <p:cNvSpPr txBox="1"/>
          <p:nvPr/>
        </p:nvSpPr>
        <p:spPr>
          <a:xfrm>
            <a:off x="882869" y="245692"/>
            <a:ext cx="7308411" cy="461665"/>
          </a:xfrm>
          <a:prstGeom prst="rect">
            <a:avLst/>
          </a:prstGeom>
          <a:noFill/>
          <a:ln w="22225">
            <a:solidFill>
              <a:srgbClr val="C00000"/>
            </a:solidFill>
          </a:ln>
        </p:spPr>
        <p:txBody>
          <a:bodyPr wrap="none" rtlCol="0">
            <a:spAutoFit/>
          </a:bodyPr>
          <a:lstStyle/>
          <a:p>
            <a:r>
              <a:rPr lang="fr-FR" sz="2400" b="1" dirty="0">
                <a:solidFill>
                  <a:srgbClr val="C00000"/>
                </a:solidFill>
              </a:rPr>
              <a:t>Analyseur a ultrasons de mélanges de gaz Xe-O</a:t>
            </a:r>
            <a:r>
              <a:rPr lang="fr-FR" sz="2400" b="1" baseline="-25000" dirty="0">
                <a:solidFill>
                  <a:srgbClr val="C00000"/>
                </a:solidFill>
              </a:rPr>
              <a:t>2</a:t>
            </a:r>
            <a:endParaRPr lang="fr-FR" sz="2400" b="1" dirty="0">
              <a:solidFill>
                <a:srgbClr val="C00000"/>
              </a:solidFill>
            </a:endParaRPr>
          </a:p>
        </p:txBody>
      </p:sp>
      <p:cxnSp>
        <p:nvCxnSpPr>
          <p:cNvPr id="8" name="Connecteur droit avec flèche 7"/>
          <p:cNvCxnSpPr/>
          <p:nvPr/>
        </p:nvCxnSpPr>
        <p:spPr>
          <a:xfrm flipH="1" flipV="1">
            <a:off x="5276192" y="3811924"/>
            <a:ext cx="10511" cy="1674476"/>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Connecteur droit avec flèche 8"/>
          <p:cNvCxnSpPr/>
          <p:nvPr/>
        </p:nvCxnSpPr>
        <p:spPr>
          <a:xfrm flipH="1" flipV="1">
            <a:off x="4056994" y="3811923"/>
            <a:ext cx="1229709" cy="13843"/>
          </a:xfrm>
          <a:prstGeom prst="straightConnector1">
            <a:avLst/>
          </a:prstGeom>
          <a:ln w="38100">
            <a:solidFill>
              <a:srgbClr val="C00000"/>
            </a:solidFill>
            <a:tailEnd type="triangle"/>
          </a:ln>
        </p:spPr>
        <p:style>
          <a:lnRef idx="1">
            <a:schemeClr val="accent1"/>
          </a:lnRef>
          <a:fillRef idx="0">
            <a:schemeClr val="accent1"/>
          </a:fillRef>
          <a:effectRef idx="0">
            <a:schemeClr val="accent1"/>
          </a:effectRef>
          <a:fontRef idx="minor">
            <a:schemeClr val="tx1"/>
          </a:fontRef>
        </p:style>
      </p:cxnSp>
      <p:sp>
        <p:nvSpPr>
          <p:cNvPr id="13" name="ZoneTexte 12"/>
          <p:cNvSpPr txBox="1"/>
          <p:nvPr/>
        </p:nvSpPr>
        <p:spPr>
          <a:xfrm>
            <a:off x="3762430" y="963623"/>
            <a:ext cx="5391219" cy="1200329"/>
          </a:xfrm>
          <a:prstGeom prst="rect">
            <a:avLst/>
          </a:prstGeom>
          <a:noFill/>
        </p:spPr>
        <p:txBody>
          <a:bodyPr wrap="none" rtlCol="0">
            <a:spAutoFit/>
          </a:bodyPr>
          <a:lstStyle/>
          <a:p>
            <a:pPr algn="ctr"/>
            <a:r>
              <a:rPr lang="fr-FR" i="1" dirty="0">
                <a:solidFill>
                  <a:srgbClr val="C00000"/>
                </a:solidFill>
              </a:rPr>
              <a:t>Pour mesurer la concentration de Xe avec une</a:t>
            </a:r>
          </a:p>
          <a:p>
            <a:pPr algn="ctr"/>
            <a:r>
              <a:rPr lang="fr-FR" i="1" dirty="0">
                <a:solidFill>
                  <a:srgbClr val="C00000"/>
                </a:solidFill>
              </a:rPr>
              <a:t> précision de 0.1% il faut mesurer la vitesse de son</a:t>
            </a:r>
          </a:p>
          <a:p>
            <a:pPr algn="ctr"/>
            <a:r>
              <a:rPr lang="fr-FR" i="1" dirty="0">
                <a:solidFill>
                  <a:srgbClr val="C00000"/>
                </a:solidFill>
              </a:rPr>
              <a:t> avec une précision de 0.2 m/s</a:t>
            </a:r>
          </a:p>
          <a:p>
            <a:pPr algn="ctr"/>
            <a:r>
              <a:rPr lang="fr-FR" i="1" dirty="0">
                <a:solidFill>
                  <a:srgbClr val="C00000"/>
                </a:solidFill>
              </a:rPr>
              <a:t> (instrument @ CERN: </a:t>
            </a:r>
            <a:r>
              <a:rPr lang="fr-FR" i="1" dirty="0" err="1">
                <a:solidFill>
                  <a:srgbClr val="C00000"/>
                </a:solidFill>
              </a:rPr>
              <a:t>typ</a:t>
            </a:r>
            <a:r>
              <a:rPr lang="fr-FR" i="1" dirty="0">
                <a:solidFill>
                  <a:srgbClr val="C00000"/>
                </a:solidFill>
              </a:rPr>
              <a:t>. 0.05 m/s)</a:t>
            </a:r>
          </a:p>
        </p:txBody>
      </p:sp>
      <p:sp>
        <p:nvSpPr>
          <p:cNvPr id="15" name="CustomShape 3"/>
          <p:cNvSpPr/>
          <p:nvPr/>
        </p:nvSpPr>
        <p:spPr>
          <a:xfrm>
            <a:off x="56777" y="921461"/>
            <a:ext cx="3800520" cy="1761480"/>
          </a:xfrm>
          <a:prstGeom prst="rect">
            <a:avLst/>
          </a:prstGeom>
          <a:solidFill>
            <a:schemeClr val="bg1"/>
          </a:solidFill>
          <a:ln>
            <a:round/>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pPr>
            <a:r>
              <a:rPr lang="en-GB" sz="1400" b="1" strike="noStrike" spc="-1" dirty="0">
                <a:solidFill>
                  <a:srgbClr val="385623"/>
                </a:solidFill>
                <a:latin typeface="Times New Roman"/>
              </a:rPr>
              <a:t>In practice, work in the 100%RH regime:  </a:t>
            </a:r>
            <a:endParaRPr lang="en-GB" sz="1400" b="0" strike="noStrike" spc="-1" dirty="0">
              <a:latin typeface="Arial"/>
            </a:endParaRPr>
          </a:p>
          <a:p>
            <a:pPr algn="ctr">
              <a:lnSpc>
                <a:spcPct val="100000"/>
              </a:lnSpc>
            </a:pPr>
            <a:r>
              <a:rPr lang="en-GB" sz="1400" b="1" strike="noStrike" spc="-1" dirty="0">
                <a:solidFill>
                  <a:srgbClr val="385623"/>
                </a:solidFill>
                <a:latin typeface="Wingdings"/>
              </a:rPr>
              <a:t></a:t>
            </a:r>
            <a:r>
              <a:rPr lang="en-GB" sz="1400" b="1" strike="noStrike" spc="-1" dirty="0">
                <a:solidFill>
                  <a:srgbClr val="385623"/>
                </a:solidFill>
                <a:latin typeface="Times New Roman"/>
              </a:rPr>
              <a:t> H</a:t>
            </a:r>
            <a:r>
              <a:rPr lang="en-GB" sz="1400" b="1" strike="noStrike" spc="-1" baseline="-25000" dirty="0">
                <a:solidFill>
                  <a:srgbClr val="385623"/>
                </a:solidFill>
                <a:latin typeface="Times New Roman"/>
              </a:rPr>
              <a:t>2</a:t>
            </a:r>
            <a:r>
              <a:rPr lang="en-GB" sz="1400" b="1" strike="noStrike" spc="-1" dirty="0">
                <a:solidFill>
                  <a:srgbClr val="385623"/>
                </a:solidFill>
                <a:latin typeface="Times New Roman"/>
              </a:rPr>
              <a:t>O molar concentration given by </a:t>
            </a:r>
            <a:r>
              <a:rPr lang="en-GB" sz="1400" b="1" strike="noStrike" spc="-1" dirty="0" err="1">
                <a:solidFill>
                  <a:srgbClr val="385623"/>
                </a:solidFill>
                <a:latin typeface="Times New Roman"/>
              </a:rPr>
              <a:t>svp</a:t>
            </a:r>
            <a:r>
              <a:rPr lang="en-GB" sz="1400" b="1" strike="noStrike" spc="-1" dirty="0">
                <a:solidFill>
                  <a:srgbClr val="385623"/>
                </a:solidFill>
                <a:latin typeface="Times New Roman"/>
              </a:rPr>
              <a:t>: </a:t>
            </a:r>
            <a:endParaRPr lang="en-GB" sz="1400" b="0" strike="noStrike" spc="-1" dirty="0">
              <a:latin typeface="Arial"/>
            </a:endParaRPr>
          </a:p>
          <a:p>
            <a:pPr algn="ctr">
              <a:lnSpc>
                <a:spcPct val="100000"/>
              </a:lnSpc>
            </a:pPr>
            <a:r>
              <a:rPr lang="en-GB" sz="1400" b="1" strike="noStrike" spc="-1" dirty="0" err="1">
                <a:solidFill>
                  <a:srgbClr val="385623"/>
                </a:solidFill>
                <a:latin typeface="Times New Roman"/>
              </a:rPr>
              <a:t>Xe</a:t>
            </a:r>
            <a:r>
              <a:rPr lang="en-GB" sz="1400" b="1" strike="noStrike" spc="-1" dirty="0">
                <a:solidFill>
                  <a:srgbClr val="385623"/>
                </a:solidFill>
                <a:latin typeface="Times New Roman"/>
              </a:rPr>
              <a:t>/O</a:t>
            </a:r>
            <a:r>
              <a:rPr lang="en-GB" sz="1400" b="1" strike="noStrike" spc="-1" baseline="-25000" dirty="0">
                <a:solidFill>
                  <a:srgbClr val="385623"/>
                </a:solidFill>
                <a:latin typeface="Times New Roman"/>
              </a:rPr>
              <a:t>2</a:t>
            </a:r>
            <a:r>
              <a:rPr lang="en-GB" sz="1400" b="1" strike="noStrike" spc="-1" dirty="0">
                <a:solidFill>
                  <a:srgbClr val="385623"/>
                </a:solidFill>
                <a:latin typeface="Times New Roman"/>
              </a:rPr>
              <a:t> </a:t>
            </a:r>
            <a:r>
              <a:rPr lang="en-GB" sz="1400" b="1" strike="noStrike" spc="-1" dirty="0" err="1">
                <a:solidFill>
                  <a:srgbClr val="385623"/>
                </a:solidFill>
                <a:latin typeface="Times New Roman"/>
              </a:rPr>
              <a:t>anesthetic</a:t>
            </a:r>
            <a:r>
              <a:rPr lang="en-GB" sz="1400" b="1" strike="noStrike" spc="-1" dirty="0">
                <a:solidFill>
                  <a:srgbClr val="385623"/>
                </a:solidFill>
                <a:latin typeface="Times New Roman"/>
              </a:rPr>
              <a:t> gas mixture can contain CO</a:t>
            </a:r>
            <a:r>
              <a:rPr lang="en-GB" sz="1400" b="1" strike="noStrike" spc="-1" baseline="-25000" dirty="0">
                <a:solidFill>
                  <a:srgbClr val="385623"/>
                </a:solidFill>
                <a:latin typeface="Times New Roman"/>
              </a:rPr>
              <a:t>2</a:t>
            </a:r>
            <a:r>
              <a:rPr lang="en-GB" sz="1400" b="1" strike="noStrike" spc="-1" dirty="0">
                <a:solidFill>
                  <a:srgbClr val="385623"/>
                </a:solidFill>
                <a:latin typeface="Times New Roman"/>
              </a:rPr>
              <a:t> if soda-lime absorber </a:t>
            </a:r>
            <a:r>
              <a:rPr lang="en-GB" sz="1400" b="1" strike="noStrike" spc="-1" dirty="0" err="1">
                <a:solidFill>
                  <a:srgbClr val="385623"/>
                </a:solidFill>
                <a:latin typeface="Times New Roman"/>
              </a:rPr>
              <a:t>cannister</a:t>
            </a:r>
            <a:r>
              <a:rPr lang="en-GB" sz="1400" b="1" strike="noStrike" spc="-1" dirty="0">
                <a:solidFill>
                  <a:srgbClr val="385623"/>
                </a:solidFill>
                <a:latin typeface="Times New Roman"/>
              </a:rPr>
              <a:t> ineffective. </a:t>
            </a:r>
            <a:endParaRPr lang="en-GB" sz="1400" b="0" strike="noStrike" spc="-1" dirty="0">
              <a:latin typeface="Arial"/>
            </a:endParaRPr>
          </a:p>
          <a:p>
            <a:pPr marL="285840" indent="-285120" algn="ctr">
              <a:lnSpc>
                <a:spcPct val="100000"/>
              </a:lnSpc>
              <a:buClr>
                <a:srgbClr val="385623"/>
              </a:buClr>
              <a:buFont typeface="Wingdings" charset="2"/>
              <a:buChar char=""/>
            </a:pPr>
            <a:r>
              <a:rPr lang="en-GB" sz="1400" b="1" strike="noStrike" spc="-1" dirty="0">
                <a:solidFill>
                  <a:srgbClr val="385623"/>
                </a:solidFill>
                <a:latin typeface="Times New Roman"/>
              </a:rPr>
              <a:t>implement </a:t>
            </a:r>
            <a:r>
              <a:rPr lang="en-GB" sz="1400" b="1" strike="noStrike" spc="-1" dirty="0" err="1">
                <a:solidFill>
                  <a:srgbClr val="385623"/>
                </a:solidFill>
                <a:latin typeface="Times New Roman"/>
              </a:rPr>
              <a:t>Xe</a:t>
            </a:r>
            <a:r>
              <a:rPr lang="en-GB" sz="1400" b="1" strike="noStrike" spc="-1" dirty="0">
                <a:solidFill>
                  <a:srgbClr val="385623"/>
                </a:solidFill>
                <a:latin typeface="Times New Roman"/>
              </a:rPr>
              <a:t>/O</a:t>
            </a:r>
            <a:r>
              <a:rPr lang="en-GB" sz="1400" b="1" strike="noStrike" spc="-1" baseline="-25000" dirty="0">
                <a:solidFill>
                  <a:srgbClr val="385623"/>
                </a:solidFill>
                <a:latin typeface="Times New Roman"/>
              </a:rPr>
              <a:t>2 </a:t>
            </a:r>
            <a:r>
              <a:rPr lang="en-GB" sz="1400" b="1" strike="noStrike" spc="-1" dirty="0">
                <a:solidFill>
                  <a:srgbClr val="385623"/>
                </a:solidFill>
                <a:latin typeface="Times New Roman"/>
              </a:rPr>
              <a:t>gas concentration measurement algorithm in T, P, CO</a:t>
            </a:r>
            <a:r>
              <a:rPr lang="en-GB" sz="1400" b="1" strike="noStrike" spc="-1" baseline="-25000" dirty="0">
                <a:solidFill>
                  <a:srgbClr val="385623"/>
                </a:solidFill>
                <a:latin typeface="Times New Roman"/>
              </a:rPr>
              <a:t>2</a:t>
            </a:r>
            <a:r>
              <a:rPr lang="en-GB" sz="1400" b="1" strike="noStrike" spc="-1" dirty="0">
                <a:solidFill>
                  <a:srgbClr val="385623"/>
                </a:solidFill>
                <a:latin typeface="Times New Roman"/>
              </a:rPr>
              <a:t> space</a:t>
            </a:r>
            <a:endParaRPr lang="en-GB" sz="1400" b="0" strike="noStrike" spc="-1" dirty="0">
              <a:latin typeface="Arial"/>
            </a:endParaRPr>
          </a:p>
        </p:txBody>
      </p:sp>
      <p:pic>
        <p:nvPicPr>
          <p:cNvPr id="16" name="Image 31"/>
          <p:cNvPicPr/>
          <p:nvPr/>
        </p:nvPicPr>
        <p:blipFill>
          <a:blip r:embed="rId3"/>
          <a:srcRect l="8020" t="11942" r="8272" b="10189"/>
          <a:stretch/>
        </p:blipFill>
        <p:spPr>
          <a:xfrm>
            <a:off x="30240" y="2704750"/>
            <a:ext cx="3608280" cy="2517120"/>
          </a:xfrm>
          <a:prstGeom prst="rect">
            <a:avLst/>
          </a:prstGeom>
          <a:ln>
            <a:noFill/>
          </a:ln>
        </p:spPr>
      </p:pic>
      <p:sp>
        <p:nvSpPr>
          <p:cNvPr id="17" name="CustomShape 5"/>
          <p:cNvSpPr/>
          <p:nvPr/>
        </p:nvSpPr>
        <p:spPr>
          <a:xfrm>
            <a:off x="0" y="5835251"/>
            <a:ext cx="3887640" cy="584280"/>
          </a:xfrm>
          <a:prstGeom prst="rect">
            <a:avLst/>
          </a:prstGeom>
          <a:solidFill>
            <a:schemeClr val="bg1"/>
          </a:solidFill>
          <a:ln>
            <a:round/>
          </a:ln>
        </p:spPr>
        <p:style>
          <a:lnRef idx="2">
            <a:schemeClr val="accent1">
              <a:shade val="50000"/>
            </a:schemeClr>
          </a:lnRef>
          <a:fillRef idx="1">
            <a:schemeClr val="accent1"/>
          </a:fillRef>
          <a:effectRef idx="0">
            <a:schemeClr val="accent1"/>
          </a:effectRef>
          <a:fontRef idx="minor"/>
        </p:style>
        <p:txBody>
          <a:bodyPr lIns="90000" tIns="45000" rIns="90000" bIns="45000" anchor="ctr">
            <a:noAutofit/>
          </a:bodyPr>
          <a:lstStyle/>
          <a:p>
            <a:pPr algn="ctr">
              <a:lnSpc>
                <a:spcPct val="100000"/>
              </a:lnSpc>
            </a:pPr>
            <a:r>
              <a:rPr lang="en-GB" sz="1400" b="1" strike="noStrike" spc="-1" dirty="0">
                <a:solidFill>
                  <a:srgbClr val="C00000"/>
                </a:solidFill>
                <a:latin typeface="Times New Roman"/>
              </a:rPr>
              <a:t>Maybe go to 4D (</a:t>
            </a:r>
            <a:r>
              <a:rPr lang="en-GB" sz="1400" b="1" strike="noStrike" spc="-1" dirty="0" err="1">
                <a:solidFill>
                  <a:srgbClr val="C00000"/>
                </a:solidFill>
                <a:latin typeface="Times New Roman"/>
              </a:rPr>
              <a:t>tessaract</a:t>
            </a:r>
            <a:r>
              <a:rPr lang="en-GB" sz="1400" b="1" strike="noStrike" spc="-1" dirty="0">
                <a:solidFill>
                  <a:srgbClr val="C00000"/>
                </a:solidFill>
                <a:latin typeface="Times New Roman"/>
              </a:rPr>
              <a:t>) </a:t>
            </a:r>
            <a:r>
              <a:rPr lang="en-GB" sz="1400" b="1" spc="-1" dirty="0">
                <a:solidFill>
                  <a:srgbClr val="C00000"/>
                </a:solidFill>
                <a:latin typeface="Times New Roman"/>
              </a:rPr>
              <a:t>if need to monitor on top of varying H</a:t>
            </a:r>
            <a:r>
              <a:rPr lang="en-GB" sz="1400" b="1" spc="-1" baseline="-25000" dirty="0">
                <a:solidFill>
                  <a:srgbClr val="C00000"/>
                </a:solidFill>
                <a:latin typeface="Times New Roman"/>
              </a:rPr>
              <a:t>2</a:t>
            </a:r>
            <a:r>
              <a:rPr lang="en-GB" sz="1400" b="1" spc="-1" dirty="0">
                <a:solidFill>
                  <a:srgbClr val="C00000"/>
                </a:solidFill>
                <a:latin typeface="Times New Roman"/>
              </a:rPr>
              <a:t>O conc.</a:t>
            </a:r>
            <a:r>
              <a:rPr lang="en-GB" sz="1400" b="1" strike="noStrike" spc="-1" dirty="0">
                <a:solidFill>
                  <a:srgbClr val="C00000"/>
                </a:solidFill>
                <a:latin typeface="Times New Roman"/>
              </a:rPr>
              <a:t>. </a:t>
            </a:r>
            <a:endParaRPr lang="en-GB" sz="1400" b="0" strike="noStrike" spc="-1" dirty="0">
              <a:latin typeface="Arial"/>
            </a:endParaRPr>
          </a:p>
        </p:txBody>
      </p:sp>
      <p:pic>
        <p:nvPicPr>
          <p:cNvPr id="18" name="tessaracts-1.jpg"/>
          <p:cNvPicPr/>
          <p:nvPr/>
        </p:nvPicPr>
        <p:blipFill rotWithShape="1">
          <a:blip r:embed="rId4" r:link="rId5" cstate="print">
            <a:extLst>
              <a:ext uri="{28A0092B-C50C-407E-A947-70E740481C1C}">
                <a14:useLocalDpi xmlns:a14="http://schemas.microsoft.com/office/drawing/2010/main" val="0"/>
              </a:ext>
            </a:extLst>
          </a:blip>
          <a:srcRect r="61820" b="50213"/>
          <a:stretch>
            <a:fillRect/>
          </a:stretch>
        </p:blipFill>
        <p:spPr bwMode="auto">
          <a:xfrm>
            <a:off x="56777" y="2726559"/>
            <a:ext cx="3453677" cy="3037688"/>
          </a:xfrm>
          <a:prstGeom prst="rect">
            <a:avLst/>
          </a:prstGeom>
          <a:ln>
            <a:noFill/>
          </a:ln>
          <a:extLst>
            <a:ext uri="{53640926-AAD7-44D8-BBD7-CCE9431645EC}">
              <a14:shadowObscured xmlns:a14="http://schemas.microsoft.com/office/drawing/2010/main"/>
            </a:ext>
          </a:extLst>
        </p:spPr>
      </p:pic>
      <p:sp>
        <p:nvSpPr>
          <p:cNvPr id="7" name="ZoneTexte 6"/>
          <p:cNvSpPr txBox="1"/>
          <p:nvPr/>
        </p:nvSpPr>
        <p:spPr>
          <a:xfrm>
            <a:off x="4918509" y="2445074"/>
            <a:ext cx="3685624" cy="646331"/>
          </a:xfrm>
          <a:prstGeom prst="rect">
            <a:avLst/>
          </a:prstGeom>
          <a:noFill/>
        </p:spPr>
        <p:txBody>
          <a:bodyPr wrap="none" rtlCol="0">
            <a:spAutoFit/>
          </a:bodyPr>
          <a:lstStyle/>
          <a:p>
            <a:r>
              <a:rPr lang="fr-FR" dirty="0"/>
              <a:t>Masse moléculaire Xe: 131</a:t>
            </a:r>
          </a:p>
          <a:p>
            <a:r>
              <a:rPr lang="fr-FR" dirty="0"/>
              <a:t>Masse moléculaire </a:t>
            </a:r>
            <a:r>
              <a:rPr lang="fr-FR" dirty="0" err="1"/>
              <a:t>di-oxygène</a:t>
            </a:r>
            <a:r>
              <a:rPr lang="fr-FR" dirty="0"/>
              <a:t>: 32</a:t>
            </a:r>
          </a:p>
        </p:txBody>
      </p:sp>
      <p:grpSp>
        <p:nvGrpSpPr>
          <p:cNvPr id="24" name="Groupe 23"/>
          <p:cNvGrpSpPr/>
          <p:nvPr/>
        </p:nvGrpSpPr>
        <p:grpSpPr>
          <a:xfrm>
            <a:off x="3095026" y="3114651"/>
            <a:ext cx="3745772" cy="646331"/>
            <a:chOff x="3085401" y="3103805"/>
            <a:chExt cx="3745772" cy="646331"/>
          </a:xfrm>
        </p:grpSpPr>
        <p:cxnSp>
          <p:nvCxnSpPr>
            <p:cNvPr id="20" name="Connecteur droit avec flèche 19"/>
            <p:cNvCxnSpPr/>
            <p:nvPr/>
          </p:nvCxnSpPr>
          <p:spPr>
            <a:xfrm flipH="1" flipV="1">
              <a:off x="3085401" y="3307489"/>
              <a:ext cx="1967862" cy="22853"/>
            </a:xfrm>
            <a:prstGeom prst="straightConnector1">
              <a:avLst/>
            </a:prstGeom>
            <a:ln w="31750">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21" name="Connecteur droit avec flèche 20"/>
            <p:cNvCxnSpPr/>
            <p:nvPr/>
          </p:nvCxnSpPr>
          <p:spPr>
            <a:xfrm flipH="1" flipV="1">
              <a:off x="3085401" y="3446852"/>
              <a:ext cx="1799924" cy="9625"/>
            </a:xfrm>
            <a:prstGeom prst="straightConnector1">
              <a:avLst/>
            </a:prstGeom>
            <a:ln w="31750">
              <a:tailEnd type="triangle"/>
            </a:ln>
          </p:spPr>
          <p:style>
            <a:lnRef idx="1">
              <a:schemeClr val="accent1"/>
            </a:lnRef>
            <a:fillRef idx="0">
              <a:schemeClr val="accent1"/>
            </a:fillRef>
            <a:effectRef idx="0">
              <a:schemeClr val="accent1"/>
            </a:effectRef>
            <a:fontRef idx="minor">
              <a:schemeClr val="tx1"/>
            </a:fontRef>
          </p:style>
        </p:cxnSp>
        <p:sp>
          <p:nvSpPr>
            <p:cNvPr id="23" name="ZoneTexte 22"/>
            <p:cNvSpPr txBox="1"/>
            <p:nvPr/>
          </p:nvSpPr>
          <p:spPr>
            <a:xfrm>
              <a:off x="5184568" y="3103805"/>
              <a:ext cx="1646605" cy="646331"/>
            </a:xfrm>
            <a:prstGeom prst="rect">
              <a:avLst/>
            </a:prstGeom>
            <a:noFill/>
          </p:spPr>
          <p:txBody>
            <a:bodyPr wrap="none" rtlCol="0">
              <a:spAutoFit/>
            </a:bodyPr>
            <a:lstStyle/>
            <a:p>
              <a:r>
                <a:rPr lang="fr-FR" b="1" dirty="0" err="1">
                  <a:solidFill>
                    <a:srgbClr val="7030A0"/>
                  </a:solidFill>
                </a:rPr>
                <a:t>Polyfit</a:t>
              </a:r>
              <a:r>
                <a:rPr lang="fr-FR" b="1" dirty="0">
                  <a:solidFill>
                    <a:srgbClr val="7030A0"/>
                  </a:solidFill>
                </a:rPr>
                <a:t> </a:t>
              </a:r>
              <a:r>
                <a:rPr lang="fr-FR" b="1" dirty="0" err="1">
                  <a:solidFill>
                    <a:srgbClr val="7030A0"/>
                  </a:solidFill>
                </a:rPr>
                <a:t>parms</a:t>
              </a:r>
              <a:endParaRPr lang="fr-FR" b="1" dirty="0">
                <a:solidFill>
                  <a:srgbClr val="7030A0"/>
                </a:solidFill>
              </a:endParaRPr>
            </a:p>
            <a:p>
              <a:r>
                <a:rPr lang="fr-FR" b="1" dirty="0">
                  <a:solidFill>
                    <a:srgbClr val="7030A0"/>
                  </a:solidFill>
                </a:rPr>
                <a:t>   in « </a:t>
              </a:r>
              <a:r>
                <a:rPr lang="fr-FR" b="1" dirty="0" err="1">
                  <a:solidFill>
                    <a:srgbClr val="7030A0"/>
                  </a:solidFill>
                </a:rPr>
                <a:t>cans</a:t>
              </a:r>
              <a:r>
                <a:rPr lang="fr-FR" b="1" dirty="0">
                  <a:solidFill>
                    <a:srgbClr val="7030A0"/>
                  </a:solidFill>
                </a:rPr>
                <a:t> »</a:t>
              </a:r>
            </a:p>
          </p:txBody>
        </p:sp>
      </p:grpSp>
      <p:sp>
        <p:nvSpPr>
          <p:cNvPr id="22" name="CustomShape 2">
            <a:extLst>
              <a:ext uri="{FF2B5EF4-FFF2-40B4-BE49-F238E27FC236}">
                <a16:creationId xmlns:a16="http://schemas.microsoft.com/office/drawing/2014/main" id="{0A27F3EC-19ED-4AE5-8D12-61EE56337B57}"/>
              </a:ext>
            </a:extLst>
          </p:cNvPr>
          <p:cNvSpPr/>
          <p:nvPr/>
        </p:nvSpPr>
        <p:spPr>
          <a:xfrm>
            <a:off x="897461" y="6512750"/>
            <a:ext cx="7445828"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DRD4 Collaboration Meeting, WG-2: CERN Oct 21-25 2024</a:t>
            </a:r>
          </a:p>
        </p:txBody>
      </p:sp>
    </p:spTree>
    <p:extLst>
      <p:ext uri="{BB962C8B-B14F-4D97-AF65-F5344CB8AC3E}">
        <p14:creationId xmlns:p14="http://schemas.microsoft.com/office/powerpoint/2010/main" val="289439239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 calcmode="lin" valueType="num">
                                      <p:cBhvr additive="base">
                                        <p:cTn id="7" dur="500" fill="hold"/>
                                        <p:tgtEl>
                                          <p:spTgt spid="8"/>
                                        </p:tgtEl>
                                        <p:attrNameLst>
                                          <p:attrName>ppt_x</p:attrName>
                                        </p:attrNameLst>
                                      </p:cBhvr>
                                      <p:tavLst>
                                        <p:tav tm="0">
                                          <p:val>
                                            <p:strVal val="#ppt_x"/>
                                          </p:val>
                                        </p:tav>
                                        <p:tav tm="100000">
                                          <p:val>
                                            <p:strVal val="#ppt_x"/>
                                          </p:val>
                                        </p:tav>
                                      </p:tavLst>
                                    </p:anim>
                                    <p:anim calcmode="lin" valueType="num">
                                      <p:cBhvr additive="base">
                                        <p:cTn id="8" dur="500" fill="hold"/>
                                        <p:tgtEl>
                                          <p:spTgt spid="8"/>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3">
                                            <p:txEl>
                                              <p:pRg st="0" end="0"/>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3">
                                            <p:txEl>
                                              <p:pRg st="1" end="1"/>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3">
                                            <p:txEl>
                                              <p:pRg st="2" end="2"/>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13">
                                            <p:txEl>
                                              <p:pRg st="3" end="3"/>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fill="hold" nodeType="clickEffect">
                                  <p:stCondLst>
                                    <p:cond delay="0"/>
                                  </p:stCondLst>
                                  <p:childTnLst>
                                    <p:set>
                                      <p:cBhvr>
                                        <p:cTn id="26" dur="1" fill="hold">
                                          <p:stCondLst>
                                            <p:cond delay="0"/>
                                          </p:stCondLst>
                                        </p:cTn>
                                        <p:tgtEl>
                                          <p:spTgt spid="15"/>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fill="hold" nodeType="clickEffect">
                                  <p:stCondLst>
                                    <p:cond delay="0"/>
                                  </p:stCondLst>
                                  <p:childTnLst>
                                    <p:set>
                                      <p:cBhvr>
                                        <p:cTn id="30" dur="1" fill="hold">
                                          <p:stCondLst>
                                            <p:cond delay="0"/>
                                          </p:stCondLst>
                                        </p:cTn>
                                        <p:tgtEl>
                                          <p:spTgt spid="16"/>
                                        </p:tgtEl>
                                        <p:attrNameLst>
                                          <p:attrName>style.visibility</p:attrName>
                                        </p:attrNameLst>
                                      </p:cBhvr>
                                      <p:to>
                                        <p:strVal val="visible"/>
                                      </p:to>
                                    </p:set>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nodeType="clickEffect">
                                  <p:stCondLst>
                                    <p:cond delay="0"/>
                                  </p:stCondLst>
                                  <p:childTnLst>
                                    <p:set>
                                      <p:cBhvr>
                                        <p:cTn id="34" dur="1" fill="hold">
                                          <p:stCondLst>
                                            <p:cond delay="0"/>
                                          </p:stCondLst>
                                        </p:cTn>
                                        <p:tgtEl>
                                          <p:spTgt spid="24"/>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1" presetClass="entr" fill="hold" nodeType="clickEffect">
                                  <p:stCondLst>
                                    <p:cond delay="0"/>
                                  </p:stCondLst>
                                  <p:childTnLst>
                                    <p:set>
                                      <p:cBhvr>
                                        <p:cTn id="38" dur="1" fill="hold">
                                          <p:stCondLst>
                                            <p:cond delay="0"/>
                                          </p:stCondLst>
                                        </p:cTn>
                                        <p:tgtEl>
                                          <p:spTgt spid="17"/>
                                        </p:tgtEl>
                                        <p:attrNameLst>
                                          <p:attrName>style.visibility</p:attrName>
                                        </p:attrNameLst>
                                      </p:cBhvr>
                                      <p:to>
                                        <p:strVal val="visible"/>
                                      </p:to>
                                    </p:set>
                                  </p:childTnLst>
                                </p:cTn>
                              </p:par>
                            </p:childTnLst>
                          </p:cTn>
                        </p:par>
                      </p:childTnLst>
                    </p:cTn>
                  </p:par>
                  <p:par>
                    <p:cTn id="39" fill="hold">
                      <p:stCondLst>
                        <p:cond delay="indefinite"/>
                      </p:stCondLst>
                      <p:childTnLst>
                        <p:par>
                          <p:cTn id="40" fill="hold">
                            <p:stCondLst>
                              <p:cond delay="0"/>
                            </p:stCondLst>
                            <p:childTnLst>
                              <p:par>
                                <p:cTn id="41" presetID="2" presetClass="entr" presetSubtype="8" fill="hold" nodeType="clickEffect">
                                  <p:stCondLst>
                                    <p:cond delay="0"/>
                                  </p:stCondLst>
                                  <p:childTnLst>
                                    <p:set>
                                      <p:cBhvr>
                                        <p:cTn id="42" dur="1" fill="hold">
                                          <p:stCondLst>
                                            <p:cond delay="0"/>
                                          </p:stCondLst>
                                        </p:cTn>
                                        <p:tgtEl>
                                          <p:spTgt spid="18"/>
                                        </p:tgtEl>
                                        <p:attrNameLst>
                                          <p:attrName>style.visibility</p:attrName>
                                        </p:attrNameLst>
                                      </p:cBhvr>
                                      <p:to>
                                        <p:strVal val="visible"/>
                                      </p:to>
                                    </p:set>
                                    <p:anim calcmode="lin" valueType="num">
                                      <p:cBhvr additive="base">
                                        <p:cTn id="43" dur="500" fill="hold"/>
                                        <p:tgtEl>
                                          <p:spTgt spid="18"/>
                                        </p:tgtEl>
                                        <p:attrNameLst>
                                          <p:attrName>ppt_x</p:attrName>
                                        </p:attrNameLst>
                                      </p:cBhvr>
                                      <p:tavLst>
                                        <p:tav tm="0">
                                          <p:val>
                                            <p:strVal val="0-#ppt_w/2"/>
                                          </p:val>
                                        </p:tav>
                                        <p:tav tm="100000">
                                          <p:val>
                                            <p:strVal val="#ppt_x"/>
                                          </p:val>
                                        </p:tav>
                                      </p:tavLst>
                                    </p:anim>
                                    <p:anim calcmode="lin" valueType="num">
                                      <p:cBhvr additive="base">
                                        <p:cTn id="44" dur="500" fill="hold"/>
                                        <p:tgtEl>
                                          <p:spTgt spid="18"/>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1642" name="TextShape 1"/>
              <p:cNvSpPr txBox="1"/>
              <p:nvPr/>
            </p:nvSpPr>
            <p:spPr>
              <a:xfrm>
                <a:off x="160570" y="1066801"/>
                <a:ext cx="9004300" cy="5572466"/>
              </a:xfrm>
              <a:prstGeom prst="rect">
                <a:avLst/>
              </a:prstGeom>
              <a:noFill/>
              <a:ln w="19080">
                <a:noFill/>
                <a:miter/>
              </a:ln>
            </p:spPr>
            <p:txBody>
              <a:bodyPr lIns="90000" tIns="45000" rIns="90000" bIns="45000" anchor="ctr">
                <a:noAutofit/>
              </a:bodyPr>
              <a:lstStyle/>
              <a:p>
                <a:pPr algn="ctr">
                  <a:lnSpc>
                    <a:spcPct val="90000"/>
                  </a:lnSpc>
                </a:pPr>
                <a:endParaRPr lang="en-US" sz="400" b="1" spc="-1" dirty="0">
                  <a:solidFill>
                    <a:schemeClr val="accent5">
                      <a:lumMod val="75000"/>
                    </a:schemeClr>
                  </a:solidFill>
                  <a:latin typeface="Calibri" panose="020F0502020204030204" pitchFamily="34" charset="0"/>
                  <a:cs typeface="Calibri" panose="020F0502020204030204" pitchFamily="34" charset="0"/>
                </a:endParaRPr>
              </a:p>
              <a:p>
                <a:pPr algn="ctr">
                  <a:lnSpc>
                    <a:spcPct val="90000"/>
                  </a:lnSpc>
                </a:pPr>
                <a:r>
                  <a:rPr lang="en-US" sz="2400" b="1" spc="-1" dirty="0" err="1">
                    <a:latin typeface="Calibri" panose="020F0502020204030204" pitchFamily="34" charset="0"/>
                    <a:cs typeface="Calibri" panose="020F0502020204030204" pitchFamily="34" charset="0"/>
                  </a:rPr>
                  <a:t>SoS</a:t>
                </a:r>
                <a:r>
                  <a:rPr lang="en-US" sz="2400" b="1" spc="-1" dirty="0">
                    <a:latin typeface="Calibri" panose="020F0502020204030204" pitchFamily="34" charset="0"/>
                    <a:cs typeface="Calibri" panose="020F0502020204030204" pitchFamily="34" charset="0"/>
                  </a:rPr>
                  <a:t> CALC: </a:t>
                </a:r>
                <a:r>
                  <a:rPr lang="en-US" sz="2400" b="1" strike="noStrike" spc="-1" dirty="0">
                    <a:solidFill>
                      <a:schemeClr val="accent5">
                        <a:lumMod val="75000"/>
                      </a:schemeClr>
                    </a:solidFill>
                    <a:latin typeface="Calibri" panose="020F0502020204030204" pitchFamily="34" charset="0"/>
                    <a:cs typeface="Calibri" panose="020F0502020204030204" pitchFamily="34" charset="0"/>
                  </a:rPr>
                  <a:t>Of course, C</a:t>
                </a:r>
                <a:r>
                  <a:rPr lang="en-US" sz="2400" b="1" strike="noStrike" spc="-1" baseline="-25000" dirty="0">
                    <a:solidFill>
                      <a:schemeClr val="accent5">
                        <a:lumMod val="75000"/>
                      </a:schemeClr>
                    </a:solidFill>
                    <a:latin typeface="Calibri" panose="020F0502020204030204" pitchFamily="34" charset="0"/>
                    <a:cs typeface="Calibri" panose="020F0502020204030204" pitchFamily="34" charset="0"/>
                  </a:rPr>
                  <a:t>P</a:t>
                </a:r>
                <a:r>
                  <a:rPr lang="en-US" sz="2400" b="1" strike="noStrike" spc="-1" dirty="0">
                    <a:solidFill>
                      <a:schemeClr val="accent5">
                        <a:lumMod val="75000"/>
                      </a:schemeClr>
                    </a:solidFill>
                    <a:latin typeface="Calibri" panose="020F0502020204030204" pitchFamily="34" charset="0"/>
                    <a:cs typeface="Calibri" panose="020F0502020204030204" pitchFamily="34" charset="0"/>
                  </a:rPr>
                  <a:t> &amp; C</a:t>
                </a:r>
                <a:r>
                  <a:rPr lang="en-US" sz="2400" b="1" spc="-1" baseline="-25000" dirty="0">
                    <a:solidFill>
                      <a:schemeClr val="accent5">
                        <a:lumMod val="75000"/>
                      </a:schemeClr>
                    </a:solidFill>
                    <a:latin typeface="Calibri" panose="020F0502020204030204" pitchFamily="34" charset="0"/>
                    <a:cs typeface="Calibri" panose="020F0502020204030204" pitchFamily="34" charset="0"/>
                  </a:rPr>
                  <a:t>V</a:t>
                </a:r>
                <a:r>
                  <a:rPr lang="en-US" sz="2400" b="1" strike="noStrike" spc="-1" dirty="0">
                    <a:solidFill>
                      <a:schemeClr val="accent5">
                        <a:lumMod val="75000"/>
                      </a:schemeClr>
                    </a:solidFill>
                    <a:latin typeface="Calibri" panose="020F0502020204030204" pitchFamily="34" charset="0"/>
                    <a:cs typeface="Calibri" panose="020F0502020204030204" pitchFamily="34" charset="0"/>
                  </a:rPr>
                  <a:t> for all gases (primary &amp; background)</a:t>
                </a:r>
                <a:r>
                  <a:rPr lang="en-US" sz="2400" b="1" spc="-1" dirty="0">
                    <a:solidFill>
                      <a:schemeClr val="accent5">
                        <a:lumMod val="75000"/>
                      </a:schemeClr>
                    </a:solidFill>
                    <a:latin typeface="Calibri" panose="020F0502020204030204" pitchFamily="34" charset="0"/>
                    <a:cs typeface="Calibri" panose="020F0502020204030204" pitchFamily="34" charset="0"/>
                  </a:rPr>
                  <a:t> </a:t>
                </a:r>
              </a:p>
              <a:p>
                <a:pPr algn="ctr">
                  <a:lnSpc>
                    <a:spcPct val="90000"/>
                  </a:lnSpc>
                </a:pPr>
                <a:r>
                  <a:rPr lang="en-US" sz="2400" b="1" spc="-1" dirty="0">
                    <a:solidFill>
                      <a:schemeClr val="accent5">
                        <a:lumMod val="75000"/>
                      </a:schemeClr>
                    </a:solidFill>
                    <a:latin typeface="Calibri" panose="020F0502020204030204" pitchFamily="34" charset="0"/>
                    <a:cs typeface="Calibri" panose="020F0502020204030204" pitchFamily="34" charset="0"/>
                  </a:rPr>
                  <a:t>must </a:t>
                </a:r>
                <a:r>
                  <a:rPr lang="en-US" sz="2400" b="1" strike="noStrike" spc="-1" dirty="0">
                    <a:solidFill>
                      <a:schemeClr val="accent5">
                        <a:lumMod val="75000"/>
                      </a:schemeClr>
                    </a:solidFill>
                    <a:latin typeface="Calibri" panose="020F0502020204030204" pitchFamily="34" charset="0"/>
                    <a:cs typeface="Calibri" panose="020F0502020204030204" pitchFamily="34" charset="0"/>
                  </a:rPr>
                  <a:t>be calculated for all T, P points on the </a:t>
                </a:r>
                <a:r>
                  <a:rPr lang="en-US" sz="2400" b="1" i="1" strike="noStrike" spc="-1" dirty="0">
                    <a:solidFill>
                      <a:schemeClr val="accent5">
                        <a:lumMod val="75000"/>
                      </a:schemeClr>
                    </a:solidFill>
                    <a:latin typeface="Calibri" panose="020F0502020204030204" pitchFamily="34" charset="0"/>
                    <a:cs typeface="Calibri" panose="020F0502020204030204" pitchFamily="34" charset="0"/>
                  </a:rPr>
                  <a:t>n</a:t>
                </a:r>
                <a:r>
                  <a:rPr lang="en-US" sz="2400" b="1" strike="noStrike" spc="-1" dirty="0">
                    <a:solidFill>
                      <a:schemeClr val="accent5">
                        <a:lumMod val="75000"/>
                      </a:schemeClr>
                    </a:solidFill>
                    <a:latin typeface="Calibri" panose="020F0502020204030204" pitchFamily="34" charset="0"/>
                    <a:cs typeface="Calibri" panose="020F0502020204030204" pitchFamily="34" charset="0"/>
                  </a:rPr>
                  <a:t>-D grid;</a:t>
                </a:r>
              </a:p>
              <a:p>
                <a:pPr algn="ctr">
                  <a:lnSpc>
                    <a:spcPct val="90000"/>
                  </a:lnSpc>
                </a:pPr>
                <a:endParaRPr lang="en-US" sz="800" b="1" spc="-1" dirty="0">
                  <a:solidFill>
                    <a:srgbClr val="CC0000"/>
                  </a:solidFill>
                  <a:latin typeface="Calibri" panose="020F0502020204030204" pitchFamily="34" charset="0"/>
                  <a:cs typeface="Calibri" panose="020F0502020204030204" pitchFamily="34" charset="0"/>
                </a:endParaRPr>
              </a:p>
              <a:p>
                <a:pPr algn="ctr">
                  <a:lnSpc>
                    <a:spcPct val="90000"/>
                  </a:lnSpc>
                </a:pPr>
                <a:r>
                  <a:rPr lang="en-US" sz="2400" b="1" strike="noStrike" spc="-1" dirty="0">
                    <a:latin typeface="Calibri" panose="020F0502020204030204" pitchFamily="34" charset="0"/>
                    <a:cs typeface="Calibri" panose="020F0502020204030204" pitchFamily="34" charset="0"/>
                  </a:rPr>
                  <a:t>CAN </a:t>
                </a:r>
                <a:r>
                  <a:rPr lang="en-US" sz="2400" b="1" spc="-1" dirty="0">
                    <a:latin typeface="Calibri" panose="020F0502020204030204" pitchFamily="34" charset="0"/>
                    <a:cs typeface="Calibri" panose="020F0502020204030204" pitchFamily="34" charset="0"/>
                  </a:rPr>
                  <a:t>FILLING</a:t>
                </a:r>
                <a:r>
                  <a:rPr lang="en-US" sz="2400" b="1" strike="noStrike" spc="-1" dirty="0">
                    <a:latin typeface="Calibri" panose="020F0502020204030204" pitchFamily="34" charset="0"/>
                    <a:cs typeface="Calibri" panose="020F0502020204030204" pitchFamily="34" charset="0"/>
                  </a:rPr>
                  <a:t>: </a:t>
                </a:r>
                <a:r>
                  <a:rPr lang="en-US" sz="2200" b="1" strike="noStrike" spc="-1" dirty="0">
                    <a:solidFill>
                      <a:srgbClr val="C00000"/>
                    </a:solidFill>
                    <a:latin typeface="Calibri" panose="020F0502020204030204" pitchFamily="34" charset="0"/>
                    <a:cs typeface="Calibri" panose="020F0502020204030204" pitchFamily="34" charset="0"/>
                  </a:rPr>
                  <a:t>Calculate &amp; fit </a:t>
                </a:r>
                <a:r>
                  <a:rPr lang="en-US" sz="2200" b="1" strike="noStrike" spc="-1" dirty="0">
                    <a:solidFill>
                      <a:srgbClr val="CC0000"/>
                    </a:solidFill>
                    <a:latin typeface="Calibri" panose="020F0502020204030204" pitchFamily="34" charset="0"/>
                    <a:cs typeface="Calibri" panose="020F0502020204030204" pitchFamily="34" charset="0"/>
                  </a:rPr>
                  <a:t>c in gas pair of primary interest </a:t>
                </a:r>
                <a:r>
                  <a:rPr lang="en-US" sz="2200" b="1" spc="-1" dirty="0">
                    <a:solidFill>
                      <a:srgbClr val="CC0000"/>
                    </a:solidFill>
                    <a:latin typeface="Calibri" panose="020F0502020204030204" pitchFamily="34" charset="0"/>
                    <a:cs typeface="Calibri" panose="020F0502020204030204" pitchFamily="34" charset="0"/>
                  </a:rPr>
                  <a:t>from C</a:t>
                </a:r>
                <a:r>
                  <a:rPr lang="en-US" sz="2200" b="1" spc="-1" baseline="-25000" dirty="0">
                    <a:solidFill>
                      <a:srgbClr val="CC0000"/>
                    </a:solidFill>
                    <a:latin typeface="Calibri" panose="020F0502020204030204" pitchFamily="34" charset="0"/>
                    <a:cs typeface="Calibri" panose="020F0502020204030204" pitchFamily="34" charset="0"/>
                  </a:rPr>
                  <a:t>P</a:t>
                </a:r>
                <a:r>
                  <a:rPr lang="en-US" sz="2200" b="1" spc="-1" dirty="0">
                    <a:solidFill>
                      <a:srgbClr val="CC0000"/>
                    </a:solidFill>
                    <a:latin typeface="Calibri" panose="020F0502020204030204" pitchFamily="34" charset="0"/>
                    <a:cs typeface="Calibri" panose="020F0502020204030204" pitchFamily="34" charset="0"/>
                  </a:rPr>
                  <a:t> &amp; C</a:t>
                </a:r>
                <a:r>
                  <a:rPr lang="en-US" sz="2200" b="1" spc="-1" baseline="-25000" dirty="0">
                    <a:solidFill>
                      <a:srgbClr val="CC0000"/>
                    </a:solidFill>
                    <a:latin typeface="Calibri" panose="020F0502020204030204" pitchFamily="34" charset="0"/>
                    <a:cs typeface="Calibri" panose="020F0502020204030204" pitchFamily="34" charset="0"/>
                  </a:rPr>
                  <a:t>V</a:t>
                </a:r>
                <a:r>
                  <a:rPr lang="en-US" sz="2200" b="1" spc="-1" dirty="0">
                    <a:solidFill>
                      <a:srgbClr val="CC0000"/>
                    </a:solidFill>
                    <a:latin typeface="Calibri" panose="020F0502020204030204" pitchFamily="34" charset="0"/>
                    <a:cs typeface="Calibri" panose="020F0502020204030204" pitchFamily="34" charset="0"/>
                  </a:rPr>
                  <a:t> over </a:t>
                </a:r>
                <a:r>
                  <a:rPr lang="en-US" sz="2200" b="1" strike="noStrike" spc="-1" dirty="0">
                    <a:solidFill>
                      <a:srgbClr val="CC0000"/>
                    </a:solidFill>
                    <a:latin typeface="Calibri" panose="020F0502020204030204" pitchFamily="34" charset="0"/>
                    <a:cs typeface="Calibri" panose="020F0502020204030204" pitchFamily="34" charset="0"/>
                  </a:rPr>
                  <a:t>their conc. range AND @T, P, known background gas conc. Grid points.</a:t>
                </a:r>
              </a:p>
              <a:p>
                <a:pPr algn="ctr">
                  <a:lnSpc>
                    <a:spcPct val="90000"/>
                  </a:lnSpc>
                </a:pPr>
                <a:endParaRPr lang="en-US" sz="800" b="1" spc="-1" dirty="0">
                  <a:solidFill>
                    <a:srgbClr val="CC0000"/>
                  </a:solidFill>
                  <a:latin typeface="Calibri" panose="020F0502020204030204" pitchFamily="34" charset="0"/>
                  <a:cs typeface="Calibri" panose="020F0502020204030204" pitchFamily="34" charset="0"/>
                </a:endParaRPr>
              </a:p>
              <a:p>
                <a:pPr>
                  <a:lnSpc>
                    <a:spcPct val="90000"/>
                  </a:lnSpc>
                </a:pPr>
                <a:r>
                  <a:rPr lang="en-US" sz="2000" b="1" strike="noStrike" spc="-1" dirty="0">
                    <a:solidFill>
                      <a:schemeClr val="tx1"/>
                    </a:solidFill>
                    <a:latin typeface="Calibri" panose="020F0502020204030204" pitchFamily="34" charset="0"/>
                    <a:cs typeface="Calibri" panose="020F0502020204030204" pitchFamily="34" charset="0"/>
                  </a:rPr>
                  <a:t>Database size (3-D example)</a:t>
                </a:r>
              </a:p>
              <a:p>
                <a:pPr algn="ctr">
                  <a:lnSpc>
                    <a:spcPct val="90000"/>
                  </a:lnSpc>
                </a:pPr>
                <a:endParaRPr lang="en-US" sz="400" b="1" spc="-1" dirty="0">
                  <a:solidFill>
                    <a:schemeClr val="tx1"/>
                  </a:solidFill>
                  <a:latin typeface="Calibri" panose="020F0502020204030204" pitchFamily="34" charset="0"/>
                  <a:cs typeface="Calibri" panose="020F0502020204030204" pitchFamily="34" charset="0"/>
                </a:endParaRPr>
              </a:p>
              <a:p>
                <a:pPr algn="ctr">
                  <a:lnSpc>
                    <a:spcPct val="90000"/>
                  </a:lnSpc>
                </a:pPr>
                <a:r>
                  <a:rPr lang="en-US" sz="2000" b="1" i="1" strike="noStrike" spc="-1" dirty="0">
                    <a:solidFill>
                      <a:schemeClr val="tx1"/>
                    </a:solidFill>
                    <a:latin typeface="Cambria Math" panose="02040503050406030204" pitchFamily="18" charset="0"/>
                    <a:ea typeface="Cambria Math" panose="02040503050406030204" pitchFamily="18" charset="0"/>
                    <a:cs typeface="Calibri" panose="020F0502020204030204" pitchFamily="34" charset="0"/>
                  </a:rPr>
                  <a:t>DB size = No. primary fit </a:t>
                </a:r>
                <a:r>
                  <a:rPr lang="en-US" sz="2000" b="1" i="1" strike="noStrike" spc="-1" dirty="0" err="1">
                    <a:solidFill>
                      <a:schemeClr val="tx1"/>
                    </a:solidFill>
                    <a:latin typeface="Cambria Math" panose="02040503050406030204" pitchFamily="18" charset="0"/>
                    <a:ea typeface="Cambria Math" panose="02040503050406030204" pitchFamily="18" charset="0"/>
                    <a:cs typeface="Calibri" panose="020F0502020204030204" pitchFamily="34" charset="0"/>
                  </a:rPr>
                  <a:t>coeffs</a:t>
                </a:r>
                <a:r>
                  <a:rPr lang="en-US" sz="2000" b="1" i="1" strike="noStrike" spc="-1" dirty="0">
                    <a:solidFill>
                      <a:schemeClr val="tx1"/>
                    </a:solidFill>
                    <a:latin typeface="Cambria Math" panose="02040503050406030204" pitchFamily="18" charset="0"/>
                    <a:ea typeface="Cambria Math" panose="02040503050406030204" pitchFamily="18" charset="0"/>
                    <a:cs typeface="Calibri" panose="020F0502020204030204" pitchFamily="34" charset="0"/>
                  </a:rPr>
                  <a:t> </a:t>
                </a:r>
                <a:r>
                  <a:rPr lang="en-US" sz="2800" b="1" spc="-1" dirty="0">
                    <a:solidFill>
                      <a:schemeClr val="tx1"/>
                    </a:solidFill>
                    <a:latin typeface="Calibri" panose="020F0502020204030204" pitchFamily="34" charset="0"/>
                    <a:cs typeface="Calibri" panose="020F0502020204030204" pitchFamily="34" charset="0"/>
                  </a:rPr>
                  <a:t>*</a:t>
                </a:r>
                <a:r>
                  <a:rPr lang="en-US" sz="2800" b="1" strike="noStrike" spc="-1" dirty="0">
                    <a:solidFill>
                      <a:schemeClr val="tx1"/>
                    </a:solidFill>
                    <a:latin typeface="Calibri" panose="020F0502020204030204" pitchFamily="34" charset="0"/>
                    <a:cs typeface="Calibri" panose="020F0502020204030204" pitchFamily="34" charset="0"/>
                  </a:rPr>
                  <a:t> </a:t>
                </a:r>
                <a14:m>
                  <m:oMath xmlns:m="http://schemas.openxmlformats.org/officeDocument/2006/math">
                    <m:f>
                      <m:fPr>
                        <m:ctrlPr>
                          <a:rPr lang="en-US" sz="2800" b="1" i="1" strike="noStrike" spc="-1" smtClean="0">
                            <a:solidFill>
                              <a:schemeClr val="tx1"/>
                            </a:solidFill>
                            <a:latin typeface="Cambria Math" panose="02040503050406030204" pitchFamily="18" charset="0"/>
                            <a:cs typeface="Calibri" panose="020F0502020204030204" pitchFamily="34" charset="0"/>
                          </a:rPr>
                        </m:ctrlPr>
                      </m:fPr>
                      <m:num>
                        <m:r>
                          <a:rPr lang="en-GB" sz="2800" b="1" i="1" strike="noStrike" spc="-1" smtClean="0">
                            <a:solidFill>
                              <a:schemeClr val="tx1"/>
                            </a:solidFill>
                            <a:latin typeface="Cambria Math" panose="02040503050406030204" pitchFamily="18" charset="0"/>
                            <a:cs typeface="Calibri" panose="020F0502020204030204" pitchFamily="34" charset="0"/>
                          </a:rPr>
                          <m:t>𝑹𝒐𝑰</m:t>
                        </m:r>
                        <m:r>
                          <a:rPr lang="en-GB" sz="2800" b="1" i="1" strike="noStrike" spc="-1" smtClean="0">
                            <a:solidFill>
                              <a:schemeClr val="tx1"/>
                            </a:solidFill>
                            <a:latin typeface="Cambria Math" panose="02040503050406030204" pitchFamily="18" charset="0"/>
                            <a:cs typeface="Calibri" panose="020F0502020204030204" pitchFamily="34" charset="0"/>
                          </a:rPr>
                          <m:t>_</m:t>
                        </m:r>
                        <m:r>
                          <a:rPr lang="en-GB" sz="2800" b="1" i="1" strike="noStrike" spc="-1" smtClean="0">
                            <a:solidFill>
                              <a:schemeClr val="tx1"/>
                            </a:solidFill>
                            <a:latin typeface="Cambria Math" panose="02040503050406030204" pitchFamily="18" charset="0"/>
                            <a:cs typeface="Calibri" panose="020F0502020204030204" pitchFamily="34" charset="0"/>
                          </a:rPr>
                          <m:t>𝑻</m:t>
                        </m:r>
                      </m:num>
                      <m:den>
                        <m:r>
                          <a:rPr lang="en-US" sz="2800" b="1" i="1" strike="noStrike" spc="-1" smtClean="0">
                            <a:solidFill>
                              <a:schemeClr val="tx1"/>
                            </a:solidFill>
                            <a:latin typeface="Cambria Math" panose="02040503050406030204" pitchFamily="18" charset="0"/>
                            <a:cs typeface="Calibri" panose="020F0502020204030204" pitchFamily="34" charset="0"/>
                          </a:rPr>
                          <m:t>𝒅</m:t>
                        </m:r>
                        <m:r>
                          <a:rPr lang="en-GB" sz="2800" b="1" i="1" strike="noStrike" spc="-1" smtClean="0">
                            <a:solidFill>
                              <a:schemeClr val="tx1"/>
                            </a:solidFill>
                            <a:latin typeface="Cambria Math" panose="02040503050406030204" pitchFamily="18" charset="0"/>
                            <a:cs typeface="Calibri" panose="020F0502020204030204" pitchFamily="34" charset="0"/>
                          </a:rPr>
                          <m:t>_</m:t>
                        </m:r>
                        <m:r>
                          <a:rPr lang="en-GB" sz="2800" b="1" i="1" strike="noStrike" spc="-1" smtClean="0">
                            <a:solidFill>
                              <a:schemeClr val="tx1"/>
                            </a:solidFill>
                            <a:latin typeface="Cambria Math" panose="02040503050406030204" pitchFamily="18" charset="0"/>
                            <a:cs typeface="Calibri" panose="020F0502020204030204" pitchFamily="34" charset="0"/>
                          </a:rPr>
                          <m:t>𝑻</m:t>
                        </m:r>
                      </m:den>
                    </m:f>
                  </m:oMath>
                </a14:m>
                <a:r>
                  <a:rPr lang="en-US" sz="2800" b="1" strike="noStrike" spc="-1" dirty="0">
                    <a:solidFill>
                      <a:schemeClr val="tx1"/>
                    </a:solidFill>
                    <a:latin typeface="Calibri" panose="020F0502020204030204" pitchFamily="34" charset="0"/>
                    <a:cs typeface="Calibri" panose="020F0502020204030204" pitchFamily="34" charset="0"/>
                  </a:rPr>
                  <a:t>*</a:t>
                </a:r>
                <a14:m>
                  <m:oMath xmlns:m="http://schemas.openxmlformats.org/officeDocument/2006/math">
                    <m:f>
                      <m:fPr>
                        <m:ctrlPr>
                          <a:rPr lang="en-US" sz="2800" b="1" i="1" spc="-1">
                            <a:solidFill>
                              <a:schemeClr val="tx1"/>
                            </a:solidFill>
                            <a:latin typeface="Cambria Math" panose="02040503050406030204" pitchFamily="18" charset="0"/>
                            <a:cs typeface="Calibri" panose="020F0502020204030204" pitchFamily="34" charset="0"/>
                          </a:rPr>
                        </m:ctrlPr>
                      </m:fPr>
                      <m:num>
                        <m:r>
                          <a:rPr lang="en-GB" sz="2800" b="1" i="1" spc="-1">
                            <a:solidFill>
                              <a:schemeClr val="tx1"/>
                            </a:solidFill>
                            <a:latin typeface="Cambria Math" panose="02040503050406030204" pitchFamily="18" charset="0"/>
                            <a:cs typeface="Calibri" panose="020F0502020204030204" pitchFamily="34" charset="0"/>
                          </a:rPr>
                          <m:t>𝑹𝒐𝑰</m:t>
                        </m:r>
                        <m:r>
                          <a:rPr lang="en-GB" sz="2800" b="1" i="1" spc="-1" smtClean="0">
                            <a:solidFill>
                              <a:schemeClr val="tx1"/>
                            </a:solidFill>
                            <a:latin typeface="Cambria Math" panose="02040503050406030204" pitchFamily="18" charset="0"/>
                            <a:cs typeface="Calibri" panose="020F0502020204030204" pitchFamily="34" charset="0"/>
                          </a:rPr>
                          <m:t>_</m:t>
                        </m:r>
                        <m:r>
                          <a:rPr lang="en-GB" sz="2800" b="1" i="1" spc="-1" smtClean="0">
                            <a:solidFill>
                              <a:schemeClr val="tx1"/>
                            </a:solidFill>
                            <a:latin typeface="Cambria Math" panose="02040503050406030204" pitchFamily="18" charset="0"/>
                            <a:cs typeface="Calibri" panose="020F0502020204030204" pitchFamily="34" charset="0"/>
                          </a:rPr>
                          <m:t>𝑷</m:t>
                        </m:r>
                      </m:num>
                      <m:den>
                        <m:r>
                          <a:rPr lang="en-US" sz="2800" b="1" i="1" spc="-1">
                            <a:solidFill>
                              <a:schemeClr val="tx1"/>
                            </a:solidFill>
                            <a:latin typeface="Cambria Math" panose="02040503050406030204" pitchFamily="18" charset="0"/>
                            <a:cs typeface="Calibri" panose="020F0502020204030204" pitchFamily="34" charset="0"/>
                          </a:rPr>
                          <m:t>𝒅</m:t>
                        </m:r>
                        <m:r>
                          <a:rPr lang="en-GB" sz="2800" b="1" i="1" spc="-1" smtClean="0">
                            <a:solidFill>
                              <a:schemeClr val="tx1"/>
                            </a:solidFill>
                            <a:latin typeface="Cambria Math" panose="02040503050406030204" pitchFamily="18" charset="0"/>
                            <a:cs typeface="Calibri" panose="020F0502020204030204" pitchFamily="34" charset="0"/>
                          </a:rPr>
                          <m:t>_</m:t>
                        </m:r>
                        <m:r>
                          <a:rPr lang="en-GB" sz="2800" b="1" i="1" spc="-1" smtClean="0">
                            <a:solidFill>
                              <a:schemeClr val="tx1"/>
                            </a:solidFill>
                            <a:latin typeface="Cambria Math" panose="02040503050406030204" pitchFamily="18" charset="0"/>
                            <a:cs typeface="Calibri" panose="020F0502020204030204" pitchFamily="34" charset="0"/>
                          </a:rPr>
                          <m:t>𝑷</m:t>
                        </m:r>
                      </m:den>
                    </m:f>
                  </m:oMath>
                </a14:m>
                <a:r>
                  <a:rPr lang="en-US" sz="2800" b="1" strike="noStrike" spc="-1" dirty="0">
                    <a:solidFill>
                      <a:schemeClr val="tx1"/>
                    </a:solidFill>
                    <a:latin typeface="Calibri" panose="020F0502020204030204" pitchFamily="34" charset="0"/>
                    <a:cs typeface="Calibri" panose="020F0502020204030204" pitchFamily="34" charset="0"/>
                  </a:rPr>
                  <a:t>*</a:t>
                </a:r>
                <a14:m>
                  <m:oMath xmlns:m="http://schemas.openxmlformats.org/officeDocument/2006/math">
                    <m:f>
                      <m:fPr>
                        <m:ctrlPr>
                          <a:rPr lang="en-US" sz="2800" b="1" i="1" spc="-1">
                            <a:solidFill>
                              <a:schemeClr val="tx1"/>
                            </a:solidFill>
                            <a:latin typeface="Cambria Math" panose="02040503050406030204" pitchFamily="18" charset="0"/>
                            <a:cs typeface="Calibri" panose="020F0502020204030204" pitchFamily="34" charset="0"/>
                          </a:rPr>
                        </m:ctrlPr>
                      </m:fPr>
                      <m:num>
                        <m:r>
                          <a:rPr lang="en-GB" sz="2800" b="1" i="1" spc="-1">
                            <a:solidFill>
                              <a:schemeClr val="tx1"/>
                            </a:solidFill>
                            <a:latin typeface="Cambria Math" panose="02040503050406030204" pitchFamily="18" charset="0"/>
                            <a:cs typeface="Calibri" panose="020F0502020204030204" pitchFamily="34" charset="0"/>
                          </a:rPr>
                          <m:t>𝑹𝒐𝑰</m:t>
                        </m:r>
                        <m:r>
                          <a:rPr lang="en-GB" sz="2800" b="1" i="1" spc="-1" smtClean="0">
                            <a:solidFill>
                              <a:schemeClr val="tx1"/>
                            </a:solidFill>
                            <a:latin typeface="Cambria Math" panose="02040503050406030204" pitchFamily="18" charset="0"/>
                            <a:cs typeface="Calibri" panose="020F0502020204030204" pitchFamily="34" charset="0"/>
                          </a:rPr>
                          <m:t>_</m:t>
                        </m:r>
                        <m:r>
                          <a:rPr lang="en-GB" sz="2800" b="1" i="1" spc="-1" smtClean="0">
                            <a:solidFill>
                              <a:schemeClr val="tx1"/>
                            </a:solidFill>
                            <a:latin typeface="Cambria Math" panose="02040503050406030204" pitchFamily="18" charset="0"/>
                            <a:cs typeface="Calibri" panose="020F0502020204030204" pitchFamily="34" charset="0"/>
                          </a:rPr>
                          <m:t>𝑪𝒐𝒏𝒄</m:t>
                        </m:r>
                        <m:r>
                          <a:rPr lang="en-GB" sz="2800" b="1" i="1" spc="-1" smtClean="0">
                            <a:solidFill>
                              <a:schemeClr val="tx1"/>
                            </a:solidFill>
                            <a:latin typeface="Cambria Math" panose="02040503050406030204" pitchFamily="18" charset="0"/>
                            <a:cs typeface="Calibri" panose="020F0502020204030204" pitchFamily="34" charset="0"/>
                          </a:rPr>
                          <m:t>. </m:t>
                        </m:r>
                        <m:r>
                          <a:rPr lang="en-GB" sz="2800" b="1" i="1" spc="-1" smtClean="0">
                            <a:solidFill>
                              <a:schemeClr val="tx1"/>
                            </a:solidFill>
                            <a:latin typeface="Cambria Math" panose="02040503050406030204" pitchFamily="18" charset="0"/>
                            <a:cs typeface="Calibri" panose="020F0502020204030204" pitchFamily="34" charset="0"/>
                          </a:rPr>
                          <m:t>𝒃𝒌𝒅</m:t>
                        </m:r>
                        <m:r>
                          <a:rPr lang="en-GB" sz="2800" b="1" i="1" spc="-1" smtClean="0">
                            <a:solidFill>
                              <a:schemeClr val="tx1"/>
                            </a:solidFill>
                            <a:latin typeface="Cambria Math" panose="02040503050406030204" pitchFamily="18" charset="0"/>
                            <a:cs typeface="Calibri" panose="020F0502020204030204" pitchFamily="34" charset="0"/>
                          </a:rPr>
                          <m:t> </m:t>
                        </m:r>
                        <m:r>
                          <a:rPr lang="en-GB" sz="2800" b="1" i="1" spc="-1" smtClean="0">
                            <a:solidFill>
                              <a:schemeClr val="tx1"/>
                            </a:solidFill>
                            <a:latin typeface="Cambria Math" panose="02040503050406030204" pitchFamily="18" charset="0"/>
                            <a:cs typeface="Calibri" panose="020F0502020204030204" pitchFamily="34" charset="0"/>
                          </a:rPr>
                          <m:t>𝒈𝒂𝒔</m:t>
                        </m:r>
                        <m:r>
                          <a:rPr lang="en-GB" sz="2800" b="1" i="1" spc="-1" smtClean="0">
                            <a:solidFill>
                              <a:schemeClr val="tx1"/>
                            </a:solidFill>
                            <a:latin typeface="Cambria Math" panose="02040503050406030204" pitchFamily="18" charset="0"/>
                            <a:cs typeface="Calibri" panose="020F0502020204030204" pitchFamily="34" charset="0"/>
                          </a:rPr>
                          <m:t> </m:t>
                        </m:r>
                        <m:r>
                          <a:rPr lang="en-GB" sz="2800" b="1" i="1" spc="-1" smtClean="0">
                            <a:solidFill>
                              <a:schemeClr val="tx1"/>
                            </a:solidFill>
                            <a:latin typeface="Cambria Math" panose="02040503050406030204" pitchFamily="18" charset="0"/>
                            <a:cs typeface="Calibri" panose="020F0502020204030204" pitchFamily="34" charset="0"/>
                          </a:rPr>
                          <m:t>𝟏</m:t>
                        </m:r>
                      </m:num>
                      <m:den>
                        <m:r>
                          <a:rPr lang="en-US" sz="2800" b="1" i="1" spc="-1">
                            <a:solidFill>
                              <a:schemeClr val="tx1"/>
                            </a:solidFill>
                            <a:latin typeface="Cambria Math" panose="02040503050406030204" pitchFamily="18" charset="0"/>
                            <a:cs typeface="Calibri" panose="020F0502020204030204" pitchFamily="34" charset="0"/>
                          </a:rPr>
                          <m:t>𝒅</m:t>
                        </m:r>
                        <m:r>
                          <a:rPr lang="en-GB" sz="2800" b="1" i="1" spc="-1">
                            <a:solidFill>
                              <a:schemeClr val="tx1"/>
                            </a:solidFill>
                            <a:latin typeface="Cambria Math" panose="02040503050406030204" pitchFamily="18" charset="0"/>
                            <a:cs typeface="Calibri" panose="020F0502020204030204" pitchFamily="34" charset="0"/>
                          </a:rPr>
                          <m:t>_</m:t>
                        </m:r>
                        <m:r>
                          <a:rPr lang="en-GB" sz="2800" b="1" i="1" spc="-1">
                            <a:solidFill>
                              <a:schemeClr val="tx1"/>
                            </a:solidFill>
                            <a:latin typeface="Cambria Math" panose="02040503050406030204" pitchFamily="18" charset="0"/>
                            <a:cs typeface="Calibri" panose="020F0502020204030204" pitchFamily="34" charset="0"/>
                          </a:rPr>
                          <m:t>𝑪𝒐𝒏𝒄</m:t>
                        </m:r>
                        <m:r>
                          <a:rPr lang="en-GB" sz="2800" b="1" i="1" spc="-1">
                            <a:solidFill>
                              <a:schemeClr val="tx1"/>
                            </a:solidFill>
                            <a:latin typeface="Cambria Math" panose="02040503050406030204" pitchFamily="18" charset="0"/>
                            <a:cs typeface="Calibri" panose="020F0502020204030204" pitchFamily="34" charset="0"/>
                          </a:rPr>
                          <m:t>. </m:t>
                        </m:r>
                        <m:r>
                          <a:rPr lang="en-GB" sz="2800" b="1" i="1" spc="-1">
                            <a:solidFill>
                              <a:schemeClr val="tx1"/>
                            </a:solidFill>
                            <a:latin typeface="Cambria Math" panose="02040503050406030204" pitchFamily="18" charset="0"/>
                            <a:cs typeface="Calibri" panose="020F0502020204030204" pitchFamily="34" charset="0"/>
                          </a:rPr>
                          <m:t>𝒃𝒌𝒅</m:t>
                        </m:r>
                        <m:r>
                          <a:rPr lang="en-GB" sz="2800" b="1" i="1" spc="-1">
                            <a:solidFill>
                              <a:schemeClr val="tx1"/>
                            </a:solidFill>
                            <a:latin typeface="Cambria Math" panose="02040503050406030204" pitchFamily="18" charset="0"/>
                            <a:cs typeface="Calibri" panose="020F0502020204030204" pitchFamily="34" charset="0"/>
                          </a:rPr>
                          <m:t> </m:t>
                        </m:r>
                        <m:r>
                          <a:rPr lang="en-GB" sz="2800" b="1" i="1" spc="-1">
                            <a:solidFill>
                              <a:schemeClr val="tx1"/>
                            </a:solidFill>
                            <a:latin typeface="Cambria Math" panose="02040503050406030204" pitchFamily="18" charset="0"/>
                            <a:cs typeface="Calibri" panose="020F0502020204030204" pitchFamily="34" charset="0"/>
                          </a:rPr>
                          <m:t>𝒈𝒂𝒔</m:t>
                        </m:r>
                        <m:r>
                          <a:rPr lang="en-GB" sz="2800" b="1" i="1" spc="-1">
                            <a:solidFill>
                              <a:schemeClr val="tx1"/>
                            </a:solidFill>
                            <a:latin typeface="Cambria Math" panose="02040503050406030204" pitchFamily="18" charset="0"/>
                            <a:cs typeface="Calibri" panose="020F0502020204030204" pitchFamily="34" charset="0"/>
                          </a:rPr>
                          <m:t> </m:t>
                        </m:r>
                        <m:r>
                          <a:rPr lang="en-GB" sz="2800" b="1" i="1" spc="-1">
                            <a:solidFill>
                              <a:schemeClr val="tx1"/>
                            </a:solidFill>
                            <a:latin typeface="Cambria Math" panose="02040503050406030204" pitchFamily="18" charset="0"/>
                            <a:cs typeface="Calibri" panose="020F0502020204030204" pitchFamily="34" charset="0"/>
                          </a:rPr>
                          <m:t>𝟏</m:t>
                        </m:r>
                      </m:den>
                    </m:f>
                  </m:oMath>
                </a14:m>
                <a:r>
                  <a:rPr lang="en-US" sz="2800" b="1" strike="noStrike" spc="-1" dirty="0">
                    <a:solidFill>
                      <a:schemeClr val="tx1"/>
                    </a:solidFill>
                    <a:latin typeface="Calibri" panose="020F0502020204030204" pitchFamily="34" charset="0"/>
                    <a:cs typeface="Calibri" panose="020F0502020204030204" pitchFamily="34" charset="0"/>
                  </a:rPr>
                  <a:t>…</a:t>
                </a:r>
              </a:p>
              <a:p>
                <a:pPr algn="ctr">
                  <a:lnSpc>
                    <a:spcPct val="90000"/>
                  </a:lnSpc>
                </a:pPr>
                <a:endParaRPr lang="en-US" sz="400" b="1" strike="noStrike" spc="-1" dirty="0">
                  <a:solidFill>
                    <a:schemeClr val="tx1"/>
                  </a:solidFill>
                  <a:latin typeface="Calibri" panose="020F0502020204030204" pitchFamily="34" charset="0"/>
                  <a:cs typeface="Calibri" panose="020F0502020204030204" pitchFamily="34" charset="0"/>
                </a:endParaRPr>
              </a:p>
              <a:p>
                <a:pPr algn="ctr">
                  <a:lnSpc>
                    <a:spcPct val="90000"/>
                  </a:lnSpc>
                </a:pPr>
                <a:endParaRPr lang="en-US" sz="400" b="1" strike="noStrike" spc="-1" dirty="0">
                  <a:solidFill>
                    <a:schemeClr val="tx1"/>
                  </a:solidFill>
                  <a:latin typeface="Calibri" panose="020F0502020204030204" pitchFamily="34" charset="0"/>
                  <a:cs typeface="Calibri" panose="020F0502020204030204" pitchFamily="34" charset="0"/>
                </a:endParaRPr>
              </a:p>
              <a:p>
                <a:pPr algn="ctr">
                  <a:lnSpc>
                    <a:spcPct val="90000"/>
                  </a:lnSpc>
                </a:pPr>
                <a:r>
                  <a:rPr lang="en-US" sz="2200" b="1" i="1" spc="-1" dirty="0" err="1">
                    <a:solidFill>
                      <a:srgbClr val="7030A0"/>
                    </a:solidFill>
                    <a:latin typeface="Cambria Math" panose="02040503050406030204" pitchFamily="18" charset="0"/>
                    <a:ea typeface="Cambria Math" panose="02040503050406030204" pitchFamily="18" charset="0"/>
                    <a:cs typeface="Calibri" panose="020F0502020204030204" pitchFamily="34" charset="0"/>
                  </a:rPr>
                  <a:t>RoI_n</a:t>
                </a:r>
                <a:r>
                  <a:rPr lang="en-US" sz="2200" b="1" i="1" spc="-1" dirty="0">
                    <a:solidFill>
                      <a:srgbClr val="7030A0"/>
                    </a:solidFill>
                    <a:latin typeface="Cambria Math" panose="02040503050406030204" pitchFamily="18" charset="0"/>
                    <a:ea typeface="Cambria Math" panose="02040503050406030204" pitchFamily="18" charset="0"/>
                    <a:cs typeface="Calibri" panose="020F0502020204030204" pitchFamily="34" charset="0"/>
                  </a:rPr>
                  <a:t> = range of </a:t>
                </a:r>
                <a:r>
                  <a:rPr lang="en-US" sz="2200" b="1" i="1" spc="-1" dirty="0" err="1">
                    <a:solidFill>
                      <a:srgbClr val="7030A0"/>
                    </a:solidFill>
                    <a:latin typeface="Cambria Math" panose="02040503050406030204" pitchFamily="18" charset="0"/>
                    <a:ea typeface="Cambria Math" panose="02040503050406030204" pitchFamily="18" charset="0"/>
                    <a:cs typeface="Calibri" panose="020F0502020204030204" pitchFamily="34" charset="0"/>
                  </a:rPr>
                  <a:t>interest_n</a:t>
                </a:r>
                <a:r>
                  <a:rPr lang="en-US" sz="2200" b="1" i="1" spc="-1" dirty="0">
                    <a:solidFill>
                      <a:srgbClr val="7030A0"/>
                    </a:solidFill>
                    <a:latin typeface="Cambria Math" panose="02040503050406030204" pitchFamily="18" charset="0"/>
                    <a:ea typeface="Cambria Math" panose="02040503050406030204" pitchFamily="18" charset="0"/>
                    <a:cs typeface="Calibri" panose="020F0502020204030204" pitchFamily="34" charset="0"/>
                  </a:rPr>
                  <a:t>: </a:t>
                </a:r>
                <a:r>
                  <a:rPr lang="en-US" sz="2200" b="1" i="1" spc="-1" dirty="0" err="1">
                    <a:solidFill>
                      <a:srgbClr val="7030A0"/>
                    </a:solidFill>
                    <a:latin typeface="Cambria Math" panose="02040503050406030204" pitchFamily="18" charset="0"/>
                    <a:ea typeface="Cambria Math" panose="02040503050406030204" pitchFamily="18" charset="0"/>
                    <a:cs typeface="Calibri" panose="020F0502020204030204" pitchFamily="34" charset="0"/>
                  </a:rPr>
                  <a:t>d_n</a:t>
                </a:r>
                <a:r>
                  <a:rPr lang="en-US" sz="2200" b="1" i="1" spc="-1" dirty="0">
                    <a:solidFill>
                      <a:srgbClr val="7030A0"/>
                    </a:solidFill>
                    <a:latin typeface="Cambria Math" panose="02040503050406030204" pitchFamily="18" charset="0"/>
                    <a:ea typeface="Cambria Math" panose="02040503050406030204" pitchFamily="18" charset="0"/>
                    <a:cs typeface="Calibri" panose="020F0502020204030204" pitchFamily="34" charset="0"/>
                  </a:rPr>
                  <a:t> = </a:t>
                </a:r>
                <a:r>
                  <a:rPr lang="en-US" sz="2200" b="1" i="1" spc="-1" dirty="0" err="1">
                    <a:solidFill>
                      <a:srgbClr val="7030A0"/>
                    </a:solidFill>
                    <a:latin typeface="Cambria Math" panose="02040503050406030204" pitchFamily="18" charset="0"/>
                    <a:ea typeface="Cambria Math" panose="02040503050406030204" pitchFamily="18" charset="0"/>
                    <a:cs typeface="Calibri" panose="020F0502020204030204" pitchFamily="34" charset="0"/>
                  </a:rPr>
                  <a:t>stepsize_n</a:t>
                </a:r>
                <a:r>
                  <a:rPr lang="en-US" sz="2200" b="1" i="1" spc="-1" dirty="0">
                    <a:solidFill>
                      <a:srgbClr val="7030A0"/>
                    </a:solidFill>
                    <a:latin typeface="Cambria Math" panose="02040503050406030204" pitchFamily="18" charset="0"/>
                    <a:ea typeface="Cambria Math" panose="02040503050406030204" pitchFamily="18" charset="0"/>
                    <a:cs typeface="Calibri" panose="020F0502020204030204" pitchFamily="34" charset="0"/>
                  </a:rPr>
                  <a:t>  </a:t>
                </a:r>
                <a:r>
                  <a:rPr lang="en-US" sz="2200" b="1" i="1" spc="-1" dirty="0">
                    <a:solidFill>
                      <a:srgbClr val="7030A0"/>
                    </a:solidFill>
                    <a:latin typeface="Cambria Math" panose="02040503050406030204" pitchFamily="18" charset="0"/>
                    <a:ea typeface="Cambria Math" panose="02040503050406030204" pitchFamily="18" charset="0"/>
                    <a:cs typeface="Calibri" panose="020F0502020204030204" pitchFamily="34" charset="0"/>
                    <a:sym typeface="Wingdings" panose="05000000000000000000" pitchFamily="2" charset="2"/>
                  </a:rPr>
                  <a:t> </a:t>
                </a:r>
                <a:r>
                  <a:rPr lang="en-US" sz="2200" b="1" strike="noStrike" spc="-1" dirty="0">
                    <a:solidFill>
                      <a:srgbClr val="7030A0"/>
                    </a:solidFill>
                    <a:latin typeface="Calibri" panose="020F0502020204030204" pitchFamily="34" charset="0"/>
                    <a:cs typeface="Calibri" panose="020F0502020204030204" pitchFamily="34" charset="0"/>
                  </a:rPr>
                  <a:t>Database explosion ?!? </a:t>
                </a:r>
                <a:endParaRPr lang="en-US" sz="800" b="1" spc="-1" dirty="0">
                  <a:latin typeface="Calibri" panose="020F0502020204030204" pitchFamily="34" charset="0"/>
                  <a:cs typeface="Calibri" panose="020F0502020204030204" pitchFamily="34" charset="0"/>
                </a:endParaRPr>
              </a:p>
              <a:p>
                <a:pPr marL="342900" indent="-342900" algn="ctr">
                  <a:lnSpc>
                    <a:spcPct val="90000"/>
                  </a:lnSpc>
                  <a:buFont typeface="Arial" panose="020B0604020202020204" pitchFamily="34" charset="0"/>
                  <a:buChar char="•"/>
                </a:pPr>
                <a:r>
                  <a:rPr lang="en-US" sz="2400" b="1" strike="noStrike" spc="-1" dirty="0">
                    <a:solidFill>
                      <a:schemeClr val="accent6">
                        <a:lumMod val="50000"/>
                      </a:schemeClr>
                    </a:solidFill>
                    <a:latin typeface="Calibri" panose="020F0502020204030204" pitchFamily="34" charset="0"/>
                    <a:cs typeface="Calibri" panose="020F0502020204030204" pitchFamily="34" charset="0"/>
                  </a:rPr>
                  <a:t>Increasing </a:t>
                </a:r>
                <a:r>
                  <a:rPr lang="en-US" sz="2400" b="1" strike="noStrike" spc="-1" dirty="0" err="1">
                    <a:solidFill>
                      <a:schemeClr val="accent6">
                        <a:lumMod val="50000"/>
                      </a:schemeClr>
                    </a:solidFill>
                    <a:latin typeface="Calibri" panose="020F0502020204030204" pitchFamily="34" charset="0"/>
                    <a:cs typeface="Calibri" panose="020F0502020204030204" pitchFamily="34" charset="0"/>
                  </a:rPr>
                  <a:t>stepsize</a:t>
                </a:r>
                <a:r>
                  <a:rPr lang="en-US" sz="2400" b="1" strike="noStrike" spc="-1" dirty="0">
                    <a:solidFill>
                      <a:schemeClr val="accent6">
                        <a:lumMod val="50000"/>
                      </a:schemeClr>
                    </a:solidFill>
                    <a:latin typeface="Calibri" panose="020F0502020204030204" pitchFamily="34" charset="0"/>
                    <a:cs typeface="Calibri" panose="020F0502020204030204" pitchFamily="34" charset="0"/>
                  </a:rPr>
                  <a:t> (</a:t>
                </a:r>
                <a:r>
                  <a:rPr lang="en-US" sz="2400" b="1" strike="noStrike" spc="-1" dirty="0">
                    <a:solidFill>
                      <a:schemeClr val="accent6">
                        <a:lumMod val="50000"/>
                      </a:schemeClr>
                    </a:solidFill>
                    <a:latin typeface="Calibri" panose="020F0502020204030204" pitchFamily="34" charset="0"/>
                    <a:cs typeface="Calibri" panose="020F0502020204030204" pitchFamily="34" charset="0"/>
                    <a:sym typeface="Wingdings" panose="05000000000000000000" pitchFamily="2" charset="2"/>
                  </a:rPr>
                  <a:t> longer interpolation distance) can reduce No. of cans (“cubes” become “cuboids</a:t>
                </a:r>
                <a:r>
                  <a:rPr lang="en-US" sz="2400" b="1" spc="-1" dirty="0">
                    <a:solidFill>
                      <a:schemeClr val="accent6">
                        <a:lumMod val="50000"/>
                      </a:schemeClr>
                    </a:solidFill>
                    <a:latin typeface="Calibri" panose="020F0502020204030204" pitchFamily="34" charset="0"/>
                    <a:cs typeface="Calibri" panose="020F0502020204030204" pitchFamily="34" charset="0"/>
                    <a:sym typeface="Wingdings" panose="05000000000000000000" pitchFamily="2" charset="2"/>
                  </a:rPr>
                  <a:t>”)…</a:t>
                </a:r>
              </a:p>
              <a:p>
                <a:pPr marL="342900" indent="-342900" algn="ctr">
                  <a:lnSpc>
                    <a:spcPct val="90000"/>
                  </a:lnSpc>
                  <a:buFont typeface="Arial" panose="020B0604020202020204" pitchFamily="34" charset="0"/>
                  <a:buChar char="•"/>
                </a:pPr>
                <a:endParaRPr lang="en-US" sz="800" b="1" spc="-1" dirty="0">
                  <a:solidFill>
                    <a:schemeClr val="accent6">
                      <a:lumMod val="50000"/>
                    </a:schemeClr>
                  </a:solidFill>
                  <a:latin typeface="Calibri" panose="020F0502020204030204" pitchFamily="34" charset="0"/>
                  <a:cs typeface="Calibri" panose="020F0502020204030204" pitchFamily="34" charset="0"/>
                  <a:sym typeface="Wingdings" panose="05000000000000000000" pitchFamily="2" charset="2"/>
                </a:endParaRPr>
              </a:p>
              <a:p>
                <a:pPr marL="342900" indent="-342900" algn="ctr">
                  <a:lnSpc>
                    <a:spcPct val="90000"/>
                  </a:lnSpc>
                  <a:buFont typeface="Arial" panose="020B0604020202020204" pitchFamily="34" charset="0"/>
                  <a:buChar char="•"/>
                </a:pPr>
                <a:r>
                  <a:rPr lang="en-US" sz="2400" b="1" i="1" strike="noStrike" spc="-1" dirty="0">
                    <a:solidFill>
                      <a:schemeClr val="accent6">
                        <a:lumMod val="50000"/>
                      </a:schemeClr>
                    </a:solidFill>
                    <a:latin typeface="Calibri" panose="020F0502020204030204" pitchFamily="34" charset="0"/>
                    <a:cs typeface="Calibri" panose="020F0502020204030204" pitchFamily="34" charset="0"/>
                    <a:sym typeface="Wingdings" panose="05000000000000000000" pitchFamily="2" charset="2"/>
                  </a:rPr>
                  <a:t>Some dimensions can be suppressed altogether using physical law (rather than empirical changes): </a:t>
                </a:r>
              </a:p>
              <a:p>
                <a:pPr marL="342900" indent="-342900" algn="ctr">
                  <a:lnSpc>
                    <a:spcPct val="90000"/>
                  </a:lnSpc>
                  <a:buFont typeface="Arial" panose="020B0604020202020204" pitchFamily="34" charset="0"/>
                  <a:buChar char="•"/>
                </a:pPr>
                <a:r>
                  <a:rPr lang="en-US" sz="2400" b="1" i="1" strike="noStrike" spc="-1" dirty="0">
                    <a:solidFill>
                      <a:schemeClr val="accent6">
                        <a:lumMod val="50000"/>
                      </a:schemeClr>
                    </a:solidFill>
                    <a:latin typeface="Calibri" panose="020F0502020204030204" pitchFamily="34" charset="0"/>
                    <a:cs typeface="Calibri" panose="020F0502020204030204" pitchFamily="34" charset="0"/>
                    <a:sym typeface="Wingdings" panose="05000000000000000000" pitchFamily="2" charset="2"/>
                  </a:rPr>
                  <a:t>example for temperature dimension</a:t>
                </a:r>
                <a:r>
                  <a:rPr lang="en-US" sz="2400" i="1" strike="noStrike" spc="-1" dirty="0">
                    <a:solidFill>
                      <a:schemeClr val="accent6">
                        <a:lumMod val="50000"/>
                      </a:schemeClr>
                    </a:solidFill>
                    <a:latin typeface="Calibri" panose="020F0502020204030204" pitchFamily="34" charset="0"/>
                    <a:cs typeface="Calibri" panose="020F0502020204030204" pitchFamily="34" charset="0"/>
                    <a:sym typeface="Wingdings" panose="05000000000000000000" pitchFamily="2" charset="2"/>
                  </a:rPr>
                  <a:t>: </a:t>
                </a:r>
                <a14:m>
                  <m:oMath xmlns:m="http://schemas.openxmlformats.org/officeDocument/2006/math">
                    <m:sSub>
                      <m:sSubPr>
                        <m:ctrlPr>
                          <a:rPr lang="en-GB" i="1">
                            <a:solidFill>
                              <a:schemeClr val="accent6">
                                <a:lumMod val="50000"/>
                              </a:schemeClr>
                            </a:solidFill>
                            <a:latin typeface="Cambria Math" panose="02040503050406030204" pitchFamily="18" charset="0"/>
                          </a:rPr>
                        </m:ctrlPr>
                      </m:sSubPr>
                      <m:e>
                        <m:r>
                          <a:rPr lang="en-US" b="0" i="1">
                            <a:solidFill>
                              <a:schemeClr val="accent6">
                                <a:lumMod val="50000"/>
                              </a:schemeClr>
                            </a:solidFill>
                            <a:latin typeface="Cambria Math" panose="02040503050406030204" pitchFamily="18" charset="0"/>
                          </a:rPr>
                          <m:t>𝑐</m:t>
                        </m:r>
                      </m:e>
                      <m:sub>
                        <m:sSub>
                          <m:sSubPr>
                            <m:ctrlPr>
                              <a:rPr lang="en-GB" i="1">
                                <a:solidFill>
                                  <a:schemeClr val="accent6">
                                    <a:lumMod val="50000"/>
                                  </a:schemeClr>
                                </a:solidFill>
                                <a:latin typeface="Cambria Math" panose="02040503050406030204" pitchFamily="18" charset="0"/>
                              </a:rPr>
                            </m:ctrlPr>
                          </m:sSubPr>
                          <m:e>
                            <m:r>
                              <a:rPr lang="en-US" b="0" i="1">
                                <a:solidFill>
                                  <a:schemeClr val="accent6">
                                    <a:lumMod val="50000"/>
                                  </a:schemeClr>
                                </a:solidFill>
                                <a:latin typeface="Cambria Math" panose="02040503050406030204" pitchFamily="18" charset="0"/>
                              </a:rPr>
                              <m:t>𝑡</m:t>
                            </m:r>
                          </m:e>
                          <m:sub>
                            <m:r>
                              <a:rPr lang="en-GB" b="0" i="1" smtClean="0">
                                <a:solidFill>
                                  <a:schemeClr val="accent6">
                                    <a:lumMod val="50000"/>
                                  </a:schemeClr>
                                </a:solidFill>
                                <a:latin typeface="Cambria Math" panose="02040503050406030204" pitchFamily="18" charset="0"/>
                              </a:rPr>
                              <m:t>𝑎𝑏𝑠</m:t>
                            </m:r>
                            <m:r>
                              <a:rPr lang="en-US" b="0" i="1">
                                <a:solidFill>
                                  <a:schemeClr val="accent6">
                                    <a:lumMod val="50000"/>
                                  </a:schemeClr>
                                </a:solidFill>
                                <a:latin typeface="Cambria Math" panose="02040503050406030204" pitchFamily="18" charset="0"/>
                              </a:rPr>
                              <m:t>1</m:t>
                            </m:r>
                          </m:sub>
                        </m:sSub>
                      </m:sub>
                    </m:sSub>
                    <m:r>
                      <a:rPr lang="en-US" b="0" i="1">
                        <a:solidFill>
                          <a:schemeClr val="accent6">
                            <a:lumMod val="50000"/>
                          </a:schemeClr>
                        </a:solidFill>
                        <a:latin typeface="Cambria Math" panose="02040503050406030204" pitchFamily="18" charset="0"/>
                      </a:rPr>
                      <m:t>=</m:t>
                    </m:r>
                    <m:sSub>
                      <m:sSubPr>
                        <m:ctrlPr>
                          <a:rPr lang="en-GB" i="1">
                            <a:solidFill>
                              <a:schemeClr val="accent6">
                                <a:lumMod val="50000"/>
                              </a:schemeClr>
                            </a:solidFill>
                            <a:latin typeface="Cambria Math" panose="02040503050406030204" pitchFamily="18" charset="0"/>
                          </a:rPr>
                        </m:ctrlPr>
                      </m:sSubPr>
                      <m:e>
                        <m:r>
                          <a:rPr lang="en-US" b="0" i="1">
                            <a:solidFill>
                              <a:schemeClr val="accent6">
                                <a:lumMod val="50000"/>
                              </a:schemeClr>
                            </a:solidFill>
                            <a:latin typeface="Cambria Math" panose="02040503050406030204" pitchFamily="18" charset="0"/>
                          </a:rPr>
                          <m:t>𝑐</m:t>
                        </m:r>
                      </m:e>
                      <m:sub>
                        <m:sSub>
                          <m:sSubPr>
                            <m:ctrlPr>
                              <a:rPr lang="en-GB" i="1">
                                <a:solidFill>
                                  <a:schemeClr val="accent6">
                                    <a:lumMod val="50000"/>
                                  </a:schemeClr>
                                </a:solidFill>
                                <a:latin typeface="Cambria Math" panose="02040503050406030204" pitchFamily="18" charset="0"/>
                              </a:rPr>
                            </m:ctrlPr>
                          </m:sSubPr>
                          <m:e>
                            <m:r>
                              <a:rPr lang="en-GB" b="0" i="1" smtClean="0">
                                <a:solidFill>
                                  <a:schemeClr val="accent6">
                                    <a:lumMod val="50000"/>
                                  </a:schemeClr>
                                </a:solidFill>
                                <a:latin typeface="Cambria Math" panose="02040503050406030204" pitchFamily="18" charset="0"/>
                              </a:rPr>
                              <m:t>𝑡</m:t>
                            </m:r>
                          </m:e>
                          <m:sub>
                            <m:r>
                              <a:rPr lang="en-GB" b="0" i="1" smtClean="0">
                                <a:solidFill>
                                  <a:schemeClr val="accent6">
                                    <a:lumMod val="50000"/>
                                  </a:schemeClr>
                                </a:solidFill>
                                <a:latin typeface="Cambria Math" panose="02040503050406030204" pitchFamily="18" charset="0"/>
                              </a:rPr>
                              <m:t>𝑎𝑏𝑠</m:t>
                            </m:r>
                            <m:r>
                              <a:rPr lang="en-GB" b="0" i="1" smtClean="0">
                                <a:solidFill>
                                  <a:schemeClr val="accent6">
                                    <a:lumMod val="50000"/>
                                  </a:schemeClr>
                                </a:solidFill>
                                <a:latin typeface="Cambria Math" panose="02040503050406030204" pitchFamily="18" charset="0"/>
                              </a:rPr>
                              <m:t>0</m:t>
                            </m:r>
                          </m:sub>
                        </m:sSub>
                      </m:sub>
                    </m:sSub>
                    <m:rad>
                      <m:radPr>
                        <m:degHide m:val="on"/>
                        <m:ctrlPr>
                          <a:rPr lang="en-GB" i="1">
                            <a:solidFill>
                              <a:schemeClr val="accent6">
                                <a:lumMod val="50000"/>
                              </a:schemeClr>
                            </a:solidFill>
                            <a:latin typeface="Cambria Math" panose="02040503050406030204" pitchFamily="18" charset="0"/>
                          </a:rPr>
                        </m:ctrlPr>
                      </m:radPr>
                      <m:deg/>
                      <m:e>
                        <m:f>
                          <m:fPr>
                            <m:ctrlPr>
                              <a:rPr lang="en-GB" i="1">
                                <a:solidFill>
                                  <a:schemeClr val="accent6">
                                    <a:lumMod val="50000"/>
                                  </a:schemeClr>
                                </a:solidFill>
                                <a:latin typeface="Cambria Math" panose="02040503050406030204" pitchFamily="18" charset="0"/>
                              </a:rPr>
                            </m:ctrlPr>
                          </m:fPr>
                          <m:num>
                            <m:sSub>
                              <m:sSubPr>
                                <m:ctrlPr>
                                  <a:rPr lang="en-GB" i="1">
                                    <a:solidFill>
                                      <a:schemeClr val="accent6">
                                        <a:lumMod val="50000"/>
                                      </a:schemeClr>
                                    </a:solidFill>
                                    <a:latin typeface="Cambria Math" panose="02040503050406030204" pitchFamily="18" charset="0"/>
                                  </a:rPr>
                                </m:ctrlPr>
                              </m:sSubPr>
                              <m:e>
                                <m:r>
                                  <a:rPr lang="en-US" b="0" i="1">
                                    <a:solidFill>
                                      <a:schemeClr val="accent6">
                                        <a:lumMod val="50000"/>
                                      </a:schemeClr>
                                    </a:solidFill>
                                    <a:latin typeface="Cambria Math" panose="02040503050406030204" pitchFamily="18" charset="0"/>
                                  </a:rPr>
                                  <m:t>𝑡</m:t>
                                </m:r>
                              </m:e>
                              <m:sub>
                                <m:r>
                                  <a:rPr lang="en-GB" b="0" i="1" smtClean="0">
                                    <a:solidFill>
                                      <a:schemeClr val="accent6">
                                        <a:lumMod val="50000"/>
                                      </a:schemeClr>
                                    </a:solidFill>
                                    <a:latin typeface="Cambria Math" panose="02040503050406030204" pitchFamily="18" charset="0"/>
                                  </a:rPr>
                                  <m:t>𝑎𝑏𝑠</m:t>
                                </m:r>
                                <m:r>
                                  <a:rPr lang="en-GB" b="0" i="1" smtClean="0">
                                    <a:solidFill>
                                      <a:schemeClr val="accent6">
                                        <a:lumMod val="50000"/>
                                      </a:schemeClr>
                                    </a:solidFill>
                                    <a:latin typeface="Cambria Math" panose="02040503050406030204" pitchFamily="18" charset="0"/>
                                  </a:rPr>
                                  <m:t>1</m:t>
                                </m:r>
                              </m:sub>
                            </m:sSub>
                          </m:num>
                          <m:den>
                            <m:sSub>
                              <m:sSubPr>
                                <m:ctrlPr>
                                  <a:rPr lang="en-GB" i="1">
                                    <a:solidFill>
                                      <a:schemeClr val="accent6">
                                        <a:lumMod val="50000"/>
                                      </a:schemeClr>
                                    </a:solidFill>
                                    <a:latin typeface="Cambria Math" panose="02040503050406030204" pitchFamily="18" charset="0"/>
                                  </a:rPr>
                                </m:ctrlPr>
                              </m:sSubPr>
                              <m:e>
                                <m:r>
                                  <a:rPr lang="en-US" b="0" i="1">
                                    <a:solidFill>
                                      <a:schemeClr val="accent6">
                                        <a:lumMod val="50000"/>
                                      </a:schemeClr>
                                    </a:solidFill>
                                    <a:latin typeface="Cambria Math" panose="02040503050406030204" pitchFamily="18" charset="0"/>
                                  </a:rPr>
                                  <m:t>𝑡</m:t>
                                </m:r>
                              </m:e>
                              <m:sub>
                                <m:r>
                                  <a:rPr lang="en-GB" b="0" i="1" smtClean="0">
                                    <a:solidFill>
                                      <a:schemeClr val="accent6">
                                        <a:lumMod val="50000"/>
                                      </a:schemeClr>
                                    </a:solidFill>
                                    <a:latin typeface="Cambria Math" panose="02040503050406030204" pitchFamily="18" charset="0"/>
                                  </a:rPr>
                                  <m:t>𝑎𝑏𝑠</m:t>
                                </m:r>
                                <m:r>
                                  <a:rPr lang="en-GB" b="0" i="1" smtClean="0">
                                    <a:solidFill>
                                      <a:schemeClr val="accent6">
                                        <a:lumMod val="50000"/>
                                      </a:schemeClr>
                                    </a:solidFill>
                                    <a:latin typeface="Cambria Math" panose="02040503050406030204" pitchFamily="18" charset="0"/>
                                  </a:rPr>
                                  <m:t>0</m:t>
                                </m:r>
                              </m:sub>
                            </m:sSub>
                          </m:den>
                        </m:f>
                      </m:e>
                    </m:rad>
                  </m:oMath>
                </a14:m>
                <a:r>
                  <a:rPr lang="en-US" dirty="0"/>
                  <a:t>   			 </a:t>
                </a:r>
                <a:endParaRPr lang="en-US" sz="2800" b="1" spc="-1" dirty="0">
                  <a:solidFill>
                    <a:srgbClr val="CC0000"/>
                  </a:solidFill>
                  <a:latin typeface="Calibri" panose="020F0502020204030204" pitchFamily="34" charset="0"/>
                  <a:cs typeface="Calibri" panose="020F0502020204030204" pitchFamily="34" charset="0"/>
                </a:endParaRPr>
              </a:p>
            </p:txBody>
          </p:sp>
        </mc:Choice>
        <mc:Fallback xmlns="">
          <p:sp>
            <p:nvSpPr>
              <p:cNvPr id="1642" name="TextShape 1"/>
              <p:cNvSpPr txBox="1">
                <a:spLocks noRot="1" noChangeAspect="1" noMove="1" noResize="1" noEditPoints="1" noAdjustHandles="1" noChangeArrowheads="1" noChangeShapeType="1" noTextEdit="1"/>
              </p:cNvSpPr>
              <p:nvPr/>
            </p:nvSpPr>
            <p:spPr>
              <a:xfrm>
                <a:off x="160570" y="1066801"/>
                <a:ext cx="9004300" cy="5572466"/>
              </a:xfrm>
              <a:prstGeom prst="rect">
                <a:avLst/>
              </a:prstGeom>
              <a:blipFill>
                <a:blip r:embed="rId2"/>
                <a:stretch>
                  <a:fillRect l="-677" r="-880"/>
                </a:stretch>
              </a:blipFill>
              <a:ln w="19080">
                <a:noFill/>
                <a:miter/>
              </a:ln>
            </p:spPr>
            <p:txBody>
              <a:bodyPr/>
              <a:lstStyle/>
              <a:p>
                <a:r>
                  <a:rPr lang="fr-FR">
                    <a:noFill/>
                  </a:rPr>
                  <a:t> </a:t>
                </a:r>
              </a:p>
            </p:txBody>
          </p:sp>
        </mc:Fallback>
      </mc:AlternateContent>
      <p:sp>
        <p:nvSpPr>
          <p:cNvPr id="2" name="ZoneTexte 1"/>
          <p:cNvSpPr txBox="1"/>
          <p:nvPr/>
        </p:nvSpPr>
        <p:spPr>
          <a:xfrm>
            <a:off x="1765935" y="200368"/>
            <a:ext cx="5793574" cy="707886"/>
          </a:xfrm>
          <a:prstGeom prst="rect">
            <a:avLst/>
          </a:prstGeom>
          <a:noFill/>
          <a:ln w="25400">
            <a:solidFill>
              <a:srgbClr val="0070C0"/>
            </a:solidFill>
          </a:ln>
        </p:spPr>
        <p:txBody>
          <a:bodyPr wrap="none" rtlCol="0">
            <a:spAutoFit/>
          </a:bodyPr>
          <a:lstStyle/>
          <a:p>
            <a:pPr algn="ctr"/>
            <a:r>
              <a:rPr lang="en-GB" sz="2400" b="1" dirty="0"/>
              <a:t>Database growth control </a:t>
            </a:r>
          </a:p>
          <a:p>
            <a:pPr algn="ctr"/>
            <a:r>
              <a:rPr lang="en-GB" sz="1600" b="1" dirty="0"/>
              <a:t>(important in instruments using embedded </a:t>
            </a:r>
            <a:r>
              <a:rPr lang="en-GB" sz="1600" b="1" dirty="0">
                <a:latin typeface="Symbol" panose="05050102010706020507" pitchFamily="18" charset="2"/>
              </a:rPr>
              <a:t>m</a:t>
            </a:r>
            <a:r>
              <a:rPr lang="en-GB" sz="1600" b="1" dirty="0"/>
              <a:t>-controllers) </a:t>
            </a:r>
          </a:p>
        </p:txBody>
      </p:sp>
      <p:sp>
        <p:nvSpPr>
          <p:cNvPr id="6"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56</a:t>
            </a:fld>
            <a:endParaRPr lang="en-GB" sz="1200" b="0" strike="noStrike" spc="-1" dirty="0">
              <a:latin typeface="Arial"/>
            </a:endParaRPr>
          </a:p>
        </p:txBody>
      </p:sp>
      <p:sp>
        <p:nvSpPr>
          <p:cNvPr id="7" name="CustomShape 2">
            <a:extLst>
              <a:ext uri="{FF2B5EF4-FFF2-40B4-BE49-F238E27FC236}">
                <a16:creationId xmlns:a16="http://schemas.microsoft.com/office/drawing/2014/main" id="{2C0F129B-CB92-4787-8505-D1C5092AE4A8}"/>
              </a:ext>
            </a:extLst>
          </p:cNvPr>
          <p:cNvSpPr/>
          <p:nvPr/>
        </p:nvSpPr>
        <p:spPr>
          <a:xfrm>
            <a:off x="897461" y="6512750"/>
            <a:ext cx="7445828"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DRD4 Collaboration Meeting, WG-2: CERN Oct 21-25 2024</a:t>
            </a:r>
          </a:p>
        </p:txBody>
      </p:sp>
    </p:spTree>
    <p:extLst>
      <p:ext uri="{BB962C8B-B14F-4D97-AF65-F5344CB8AC3E}">
        <p14:creationId xmlns:p14="http://schemas.microsoft.com/office/powerpoint/2010/main" val="23105302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642">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642">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1642">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1642">
                                            <p:txEl>
                                              <p:pRg st="6" end="6"/>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1642">
                                            <p:txEl>
                                              <p:pRg st="8" end="8"/>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642">
                                            <p:txEl>
                                              <p:pRg st="11" end="11"/>
                                            </p:txEl>
                                          </p:spTgt>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642">
                                            <p:txEl>
                                              <p:pRg st="12" end="12"/>
                                            </p:txEl>
                                          </p:spTgt>
                                        </p:tgtEl>
                                        <p:attrNameLst>
                                          <p:attrName>style.visibility</p:attrName>
                                        </p:attrNameLst>
                                      </p:cBhvr>
                                      <p:to>
                                        <p:strVal val="visible"/>
                                      </p:to>
                                    </p:set>
                                  </p:childTnLst>
                                </p:cTn>
                              </p:par>
                            </p:childTnLst>
                          </p:cTn>
                        </p:par>
                      </p:childTnLst>
                    </p:cTn>
                  </p:par>
                  <p:par>
                    <p:cTn id="25" fill="hold">
                      <p:stCondLst>
                        <p:cond delay="indefinite"/>
                      </p:stCondLst>
                      <p:childTnLst>
                        <p:par>
                          <p:cTn id="26" fill="hold">
                            <p:stCondLst>
                              <p:cond delay="0"/>
                            </p:stCondLst>
                            <p:childTnLst>
                              <p:par>
                                <p:cTn id="27" presetID="1" presetClass="entr" presetSubtype="0" fill="hold" nodeType="clickEffect">
                                  <p:stCondLst>
                                    <p:cond delay="0"/>
                                  </p:stCondLst>
                                  <p:childTnLst>
                                    <p:set>
                                      <p:cBhvr>
                                        <p:cTn id="28" dur="1" fill="hold">
                                          <p:stCondLst>
                                            <p:cond delay="0"/>
                                          </p:stCondLst>
                                        </p:cTn>
                                        <p:tgtEl>
                                          <p:spTgt spid="1642">
                                            <p:txEl>
                                              <p:pRg st="14" end="14"/>
                                            </p:txEl>
                                          </p:spTgt>
                                        </p:tgtEl>
                                        <p:attrNameLst>
                                          <p:attrName>style.visibility</p:attrName>
                                        </p:attrNameLst>
                                      </p:cBhvr>
                                      <p:to>
                                        <p:strVal val="visible"/>
                                      </p:to>
                                    </p:set>
                                  </p:childTnLst>
                                </p:cTn>
                              </p:par>
                              <p:par>
                                <p:cTn id="29" presetID="1" presetClass="entr" presetSubtype="0" fill="hold" nodeType="withEffect">
                                  <p:stCondLst>
                                    <p:cond delay="0"/>
                                  </p:stCondLst>
                                  <p:childTnLst>
                                    <p:set>
                                      <p:cBhvr>
                                        <p:cTn id="30" dur="1" fill="hold">
                                          <p:stCondLst>
                                            <p:cond delay="0"/>
                                          </p:stCondLst>
                                        </p:cTn>
                                        <p:tgtEl>
                                          <p:spTgt spid="1642">
                                            <p:txEl>
                                              <p:pRg st="15" end="1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0" y="1240708"/>
            <a:ext cx="9016677" cy="4376583"/>
          </a:xfrm>
        </p:spPr>
        <p:txBody>
          <a:bodyPr/>
          <a:lstStyle/>
          <a:p>
            <a:pPr algn="ctr"/>
            <a:r>
              <a:rPr lang="fr-FR" dirty="0" err="1"/>
              <a:t>References</a:t>
            </a:r>
            <a:r>
              <a:rPr lang="fr-FR" dirty="0"/>
              <a:t>;</a:t>
            </a:r>
            <a:br>
              <a:rPr lang="fr-FR" dirty="0"/>
            </a:br>
            <a:br>
              <a:rPr lang="fr-FR" dirty="0"/>
            </a:br>
            <a:r>
              <a:rPr lang="fr-FR" dirty="0" err="1"/>
              <a:t>mainly</a:t>
            </a:r>
            <a:r>
              <a:rPr lang="fr-FR" dirty="0"/>
              <a:t> on </a:t>
            </a:r>
            <a:r>
              <a:rPr lang="fr-FR" dirty="0" err="1"/>
              <a:t>fluorocarbon</a:t>
            </a:r>
            <a:r>
              <a:rPr lang="fr-FR" dirty="0"/>
              <a:t> </a:t>
            </a:r>
            <a:r>
              <a:rPr lang="fr-FR" dirty="0" err="1"/>
              <a:t>fluids</a:t>
            </a:r>
            <a:r>
              <a:rPr lang="fr-FR" dirty="0"/>
              <a:t> </a:t>
            </a:r>
            <a:br>
              <a:rPr lang="fr-FR" dirty="0"/>
            </a:br>
            <a:r>
              <a:rPr lang="fr-FR" dirty="0"/>
              <a:t>and GWP</a:t>
            </a:r>
            <a:br>
              <a:rPr lang="fr-FR" dirty="0"/>
            </a:br>
            <a:br>
              <a:rPr lang="fr-FR" sz="2400" dirty="0"/>
            </a:br>
            <a:r>
              <a:rPr lang="en-US" sz="2400" b="1" dirty="0"/>
              <a:t>Related paper:</a:t>
            </a:r>
            <a:br>
              <a:rPr lang="en-US" sz="2400" b="1" dirty="0"/>
            </a:br>
            <a:br>
              <a:rPr lang="en-US" sz="2400" b="1" dirty="0"/>
            </a:br>
            <a:r>
              <a:rPr lang="en-US" sz="2400" b="1" dirty="0"/>
              <a:t> </a:t>
            </a:r>
            <a:r>
              <a:rPr lang="en-US" sz="2400" u="sng" dirty="0">
                <a:solidFill>
                  <a:srgbClr val="3484CC"/>
                </a:solidFill>
              </a:rPr>
              <a:t>https://link.springer.com/article/10.1140/epjp/s13360-023-04703-w</a:t>
            </a:r>
            <a:br>
              <a:rPr lang="en-US" b="1" u="sng" spc="-1" dirty="0">
                <a:solidFill>
                  <a:srgbClr val="3484CC"/>
                </a:solidFill>
                <a:latin typeface="Calibri"/>
              </a:rPr>
            </a:br>
            <a:endParaRPr lang="fr-FR" dirty="0"/>
          </a:p>
        </p:txBody>
      </p:sp>
      <p:sp>
        <p:nvSpPr>
          <p:cNvPr id="3" name="CustomShape 4"/>
          <p:cNvSpPr/>
          <p:nvPr/>
        </p:nvSpPr>
        <p:spPr>
          <a:xfrm>
            <a:off x="6448415" y="6318019"/>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57</a:t>
            </a:fld>
            <a:endParaRPr lang="en-GB" sz="1200" b="0" strike="noStrike" spc="-1" dirty="0">
              <a:latin typeface="Arial"/>
            </a:endParaRPr>
          </a:p>
        </p:txBody>
      </p:sp>
      <p:sp>
        <p:nvSpPr>
          <p:cNvPr id="6" name="CustomShape 2">
            <a:extLst>
              <a:ext uri="{FF2B5EF4-FFF2-40B4-BE49-F238E27FC236}">
                <a16:creationId xmlns:a16="http://schemas.microsoft.com/office/drawing/2014/main" id="{A101936B-AEE4-4C39-8982-4E861599E24C}"/>
              </a:ext>
            </a:extLst>
          </p:cNvPr>
          <p:cNvSpPr/>
          <p:nvPr/>
        </p:nvSpPr>
        <p:spPr>
          <a:xfrm>
            <a:off x="897461" y="6512750"/>
            <a:ext cx="7445828"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DRD4 Collaboration Meeting, WG-2: CERN Oct 21-25 2024</a:t>
            </a:r>
          </a:p>
        </p:txBody>
      </p:sp>
    </p:spTree>
    <p:extLst>
      <p:ext uri="{BB962C8B-B14F-4D97-AF65-F5344CB8AC3E}">
        <p14:creationId xmlns:p14="http://schemas.microsoft.com/office/powerpoint/2010/main" val="2814687837"/>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idx="12"/>
          </p:nvPr>
        </p:nvSpPr>
        <p:spPr/>
        <p:txBody>
          <a:bodyPr/>
          <a:lstStyle/>
          <a:p>
            <a:pPr>
              <a:lnSpc>
                <a:spcPct val="100000"/>
              </a:lnSpc>
            </a:pPr>
            <a:fld id="{444B57E9-381B-49B4-AF00-88136E0A515C}" type="slidenum">
              <a:rPr lang="en-GB" sz="1800" b="0" strike="noStrike" spc="-1" smtClean="0">
                <a:solidFill>
                  <a:srgbClr val="000000"/>
                </a:solidFill>
                <a:latin typeface="Arial"/>
                <a:ea typeface="DejaVu Sans"/>
              </a:rPr>
              <a:t>58</a:t>
            </a:fld>
            <a:endParaRPr lang="en-GB" sz="1800" b="0" strike="noStrike" spc="-1">
              <a:latin typeface="Times New Roman"/>
            </a:endParaRPr>
          </a:p>
        </p:txBody>
      </p:sp>
      <p:sp>
        <p:nvSpPr>
          <p:cNvPr id="9" name="ZoneTexte 8"/>
          <p:cNvSpPr txBox="1"/>
          <p:nvPr/>
        </p:nvSpPr>
        <p:spPr>
          <a:xfrm>
            <a:off x="182880" y="205740"/>
            <a:ext cx="8808822" cy="6463308"/>
          </a:xfrm>
          <a:prstGeom prst="rect">
            <a:avLst/>
          </a:prstGeom>
          <a:noFill/>
        </p:spPr>
        <p:txBody>
          <a:bodyPr wrap="none" rtlCol="0">
            <a:spAutoFit/>
          </a:bodyPr>
          <a:lstStyle/>
          <a:p>
            <a:r>
              <a:rPr lang="en-GB" b="1" dirty="0"/>
              <a:t>References</a:t>
            </a:r>
          </a:p>
          <a:p>
            <a:r>
              <a:rPr lang="en-GB" dirty="0"/>
              <a:t> </a:t>
            </a:r>
          </a:p>
          <a:p>
            <a:r>
              <a:rPr lang="fr-FR" sz="1400" b="1" dirty="0"/>
              <a:t>[1] </a:t>
            </a:r>
            <a:r>
              <a:rPr lang="fr-FR" sz="1400" b="1" u="sng" dirty="0">
                <a:hlinkClick r:id="rId2"/>
              </a:rPr>
              <a:t>CERN </a:t>
            </a:r>
            <a:r>
              <a:rPr lang="fr-FR" sz="1400" b="1" u="sng" dirty="0" err="1">
                <a:hlinkClick r:id="rId2"/>
              </a:rPr>
              <a:t>Environment</a:t>
            </a:r>
            <a:r>
              <a:rPr lang="fr-FR" sz="1400" b="1" u="sng" dirty="0">
                <a:hlinkClick r:id="rId2"/>
              </a:rPr>
              <a:t> Report 2017–2018</a:t>
            </a:r>
            <a:r>
              <a:rPr lang="fr-FR" sz="1400" b="1" dirty="0"/>
              <a:t> </a:t>
            </a:r>
            <a:r>
              <a:rPr lang="fr-FR" sz="1400" b="1" u="sng" dirty="0">
                <a:hlinkClick r:id="rId2"/>
              </a:rPr>
              <a:t>https://doi.org/10.25325/CERN-Environment-2020-001 </a:t>
            </a:r>
            <a:endParaRPr lang="en-GB" sz="1400" b="1" dirty="0"/>
          </a:p>
          <a:p>
            <a:r>
              <a:rPr lang="en-GB" sz="1400" b="1" dirty="0"/>
              <a:t>[2] Eco-gas mixtures and mitigation procedures for Green-house Gases (GHGs);</a:t>
            </a:r>
          </a:p>
          <a:p>
            <a:r>
              <a:rPr lang="en-GB" sz="1400" b="1" dirty="0"/>
              <a:t>      B. </a:t>
            </a:r>
            <a:r>
              <a:rPr lang="en-GB" sz="1400" b="1" dirty="0" err="1"/>
              <a:t>Mandelli</a:t>
            </a:r>
            <a:r>
              <a:rPr lang="en-GB" sz="1400" b="1" dirty="0"/>
              <a:t> ECFA Detector R&amp;D Road-map Symposium: T.F. 1 Gaseous Detectors, 29/4/2021 </a:t>
            </a:r>
          </a:p>
          <a:p>
            <a:r>
              <a:rPr lang="en-US" sz="1400" b="1" u="sng" dirty="0">
                <a:hlinkClick r:id="rId3"/>
              </a:rPr>
              <a:t>https://indico.cern.ch/event/999799/contributions/4204191</a:t>
            </a:r>
          </a:p>
          <a:p>
            <a:r>
              <a:rPr lang="en-US" sz="1400" b="1" u="sng" dirty="0">
                <a:hlinkClick r:id="rId3"/>
              </a:rPr>
              <a:t>/attachments/2236047/3789965/BMandelli_ECFA.pdf</a:t>
            </a:r>
            <a:r>
              <a:rPr lang="en-US" sz="1400" b="1" dirty="0"/>
              <a:t>,  </a:t>
            </a:r>
            <a:endParaRPr lang="en-GB" sz="1400" b="1" dirty="0"/>
          </a:p>
          <a:p>
            <a:r>
              <a:rPr lang="en-GB" sz="1400" b="1" dirty="0"/>
              <a:t>[3] R&amp;D for the optimization of the use of greenhouse gases in particle detector systems; B. </a:t>
            </a:r>
            <a:r>
              <a:rPr lang="en-GB" sz="1400" b="1" dirty="0" err="1"/>
              <a:t>Mandelli</a:t>
            </a:r>
            <a:r>
              <a:rPr lang="en-GB" sz="1400" b="1" dirty="0"/>
              <a:t>;</a:t>
            </a:r>
          </a:p>
          <a:p>
            <a:r>
              <a:rPr lang="en-GB" sz="1400" b="1" dirty="0"/>
              <a:t>     Mini workshop on gas transport parameters for present and future generation of experiments: </a:t>
            </a:r>
          </a:p>
          <a:p>
            <a:r>
              <a:rPr lang="en-GB" sz="1400" b="1" dirty="0"/>
              <a:t>     CERN April 22, 2021   </a:t>
            </a:r>
          </a:p>
          <a:p>
            <a:r>
              <a:rPr lang="en-GB" sz="1400" b="1" dirty="0"/>
              <a:t>      </a:t>
            </a:r>
            <a:r>
              <a:rPr lang="en-GB" sz="1400" b="1" u="sng" dirty="0">
                <a:hlinkClick r:id="rId4"/>
              </a:rPr>
              <a:t>https://indico.cern.ch/event/1022051/contributions/4325947/</a:t>
            </a:r>
            <a:endParaRPr lang="en-GB" sz="1400" b="1" dirty="0"/>
          </a:p>
          <a:p>
            <a:r>
              <a:rPr lang="en-GB" sz="1400" b="1" dirty="0"/>
              <a:t>[4] Studies to reduce greenhouse gas emissions from detectors at the LHC; </a:t>
            </a:r>
          </a:p>
          <a:p>
            <a:r>
              <a:rPr lang="en-GB" sz="1400" b="1" dirty="0"/>
              <a:t>G.  </a:t>
            </a:r>
            <a:r>
              <a:rPr lang="en-GB" sz="1400" b="1" dirty="0" err="1"/>
              <a:t>Rigoletti</a:t>
            </a:r>
            <a:r>
              <a:rPr lang="en-GB" sz="1400" b="1" dirty="0"/>
              <a:t>; </a:t>
            </a:r>
            <a:r>
              <a:rPr lang="en-GB" sz="1400" b="1" u="sng" dirty="0">
                <a:hlinkClick r:id="rId5"/>
              </a:rPr>
              <a:t>EP-DT Seminar May 4, 2022.pdf (cern.ch)</a:t>
            </a:r>
            <a:endParaRPr lang="en-GB" sz="1400" b="1" dirty="0"/>
          </a:p>
          <a:p>
            <a:r>
              <a:rPr lang="en-GB" sz="1400" b="1" dirty="0"/>
              <a:t>[5] Long term experience with C</a:t>
            </a:r>
            <a:r>
              <a:rPr lang="en-GB" sz="1400" b="1" baseline="-25000" dirty="0"/>
              <a:t>4</a:t>
            </a:r>
            <a:r>
              <a:rPr lang="en-GB" sz="1400" b="1" dirty="0"/>
              <a:t>F</a:t>
            </a:r>
            <a:r>
              <a:rPr lang="en-GB" sz="1400" b="1" baseline="-25000" dirty="0"/>
              <a:t>10</a:t>
            </a:r>
            <a:r>
              <a:rPr lang="en-GB" sz="1400" b="1" dirty="0"/>
              <a:t> in COMPASS RICH-1; </a:t>
            </a:r>
          </a:p>
          <a:p>
            <a:r>
              <a:rPr lang="en-GB" sz="1400" b="1" dirty="0"/>
              <a:t>S. </a:t>
            </a:r>
            <a:r>
              <a:rPr lang="en-GB" sz="1400" b="1" dirty="0" err="1"/>
              <a:t>Dalla</a:t>
            </a:r>
            <a:r>
              <a:rPr lang="en-GB" sz="1400" b="1" dirty="0"/>
              <a:t> Torre et al; Presentation 11</a:t>
            </a:r>
            <a:r>
              <a:rPr lang="en-GB" sz="1400" b="1" baseline="30000" dirty="0"/>
              <a:t>th</a:t>
            </a:r>
            <a:r>
              <a:rPr lang="en-GB" sz="1400" b="1" dirty="0"/>
              <a:t> Intl. Workshop on Ring Imaging Cherenkov detectors, </a:t>
            </a:r>
          </a:p>
          <a:p>
            <a:r>
              <a:rPr lang="en-GB" sz="1400" b="1" dirty="0"/>
              <a:t>Edinburgh, Scotland, Sept 12-16 2022. </a:t>
            </a:r>
          </a:p>
          <a:p>
            <a:r>
              <a:rPr lang="en-GB" sz="1400" b="1" u="sng" dirty="0">
                <a:hlinkClick r:id="rId6"/>
              </a:rPr>
              <a:t>https://indico.cern.ch/event/1094055/contributions/4932286/attachments/2508724/4311387/</a:t>
            </a:r>
          </a:p>
          <a:p>
            <a:r>
              <a:rPr lang="en-GB" sz="1400" b="1" u="sng" dirty="0">
                <a:hlinkClick r:id="rId6"/>
              </a:rPr>
              <a:t>RICH2022_C4F10_dallatorre.pdf</a:t>
            </a:r>
            <a:endParaRPr lang="en-GB" sz="1400" b="1" dirty="0"/>
          </a:p>
          <a:p>
            <a:r>
              <a:rPr lang="en-GB" sz="1400" b="1" dirty="0"/>
              <a:t>[6] </a:t>
            </a:r>
            <a:r>
              <a:rPr lang="en-US" sz="1400" b="1" dirty="0"/>
              <a:t>3M </a:t>
            </a:r>
            <a:r>
              <a:rPr lang="en-GB" sz="1400" b="1" dirty="0"/>
              <a:t>PFG-3480: c-</a:t>
            </a:r>
            <a:r>
              <a:rPr lang="en-GB" sz="1400" b="1" dirty="0" err="1"/>
              <a:t>octofluorotetrahydrofuran</a:t>
            </a:r>
            <a:r>
              <a:rPr lang="en-GB" sz="1400" b="1" dirty="0"/>
              <a:t> (C</a:t>
            </a:r>
            <a:r>
              <a:rPr lang="en-GB" sz="1400" b="1" baseline="-25000" dirty="0"/>
              <a:t>4</a:t>
            </a:r>
            <a:r>
              <a:rPr lang="en-GB" sz="1400" b="1" dirty="0"/>
              <a:t>F</a:t>
            </a:r>
            <a:r>
              <a:rPr lang="en-GB" sz="1400" b="1" baseline="-25000" dirty="0"/>
              <a:t>8</a:t>
            </a:r>
            <a:r>
              <a:rPr lang="en-GB" sz="1400" b="1" dirty="0"/>
              <a:t>O). </a:t>
            </a:r>
          </a:p>
          <a:p>
            <a:r>
              <a:rPr lang="en-GB" sz="1400" b="1" dirty="0"/>
              <a:t>Note: fluid out of production : product reference now used for a non-fluidic product. </a:t>
            </a:r>
          </a:p>
          <a:p>
            <a:r>
              <a:rPr lang="en-GB" sz="1400" b="1" dirty="0"/>
              <a:t>For historic product data sheet mentioning its high GWP see (for example):</a:t>
            </a:r>
          </a:p>
          <a:p>
            <a:r>
              <a:rPr lang="en-GB" sz="1400" b="1" dirty="0"/>
              <a:t> </a:t>
            </a:r>
            <a:r>
              <a:rPr lang="en-GB" sz="1400" b="1" u="sng" dirty="0">
                <a:hlinkClick r:id="rId7"/>
              </a:rPr>
              <a:t>http://static6.arrow.com/aropdfconversion/a7116f41dfdd5b79d2eb7b40afd687f8af23d8ef/</a:t>
            </a:r>
          </a:p>
          <a:p>
            <a:r>
              <a:rPr lang="en-GB" sz="1400" b="1" u="sng" dirty="0">
                <a:hlinkClick r:id="rId7"/>
              </a:rPr>
              <a:t>mediawebserver(563).pdf</a:t>
            </a:r>
            <a:endParaRPr lang="en-GB" sz="1400" b="1" dirty="0"/>
          </a:p>
          <a:p>
            <a:r>
              <a:rPr lang="fr-FR" sz="1400" b="1" dirty="0"/>
              <a:t>[7]  M. </a:t>
            </a:r>
            <a:r>
              <a:rPr lang="fr-FR" sz="1400" b="1" dirty="0" err="1"/>
              <a:t>Artuso</a:t>
            </a:r>
            <a:r>
              <a:rPr lang="fr-FR" sz="1400" b="1" dirty="0"/>
              <a:t> et al; </a:t>
            </a:r>
            <a:r>
              <a:rPr lang="fr-FR" sz="1400" b="1" u="sng" dirty="0" err="1">
                <a:hlinkClick r:id="rId8"/>
              </a:rPr>
              <a:t>Nucl</a:t>
            </a:r>
            <a:r>
              <a:rPr lang="fr-FR" sz="1400" b="1" u="sng" dirty="0">
                <a:hlinkClick r:id="rId8"/>
              </a:rPr>
              <a:t>. </a:t>
            </a:r>
            <a:r>
              <a:rPr lang="fr-FR" sz="1400" b="1" u="sng" dirty="0" err="1">
                <a:hlinkClick r:id="rId8"/>
              </a:rPr>
              <a:t>Instr</a:t>
            </a:r>
            <a:r>
              <a:rPr lang="fr-FR" sz="1400" b="1" u="sng" dirty="0">
                <a:hlinkClick r:id="rId8"/>
              </a:rPr>
              <a:t> &amp; </a:t>
            </a:r>
            <a:r>
              <a:rPr lang="fr-FR" sz="1400" b="1" u="sng" dirty="0" err="1">
                <a:hlinkClick r:id="rId8"/>
              </a:rPr>
              <a:t>Meth</a:t>
            </a:r>
            <a:r>
              <a:rPr lang="fr-FR" sz="1400" b="1" u="sng" dirty="0">
                <a:hlinkClick r:id="rId8"/>
              </a:rPr>
              <a:t>. A Volume 558, (2006), 373-387 </a:t>
            </a:r>
            <a:endParaRPr lang="en-GB" sz="1400" b="1" dirty="0"/>
          </a:p>
          <a:p>
            <a:r>
              <a:rPr lang="fr-FR" sz="1400" b="1" dirty="0"/>
              <a:t>[8] Product #2H07-2-08 </a:t>
            </a:r>
            <a:r>
              <a:rPr lang="fr-FR" sz="1400" b="1" dirty="0" err="1"/>
              <a:t>Synonyms</a:t>
            </a:r>
            <a:r>
              <a:rPr lang="fr-FR" sz="1400" b="1" dirty="0"/>
              <a:t>: 2,2,3,3,4,4,5,5-octafluorotetrahydrofuran, </a:t>
            </a:r>
          </a:p>
          <a:p>
            <a:r>
              <a:rPr lang="fr-FR" sz="1400" b="1" dirty="0" err="1"/>
              <a:t>Perfluorotetrahydrofuran</a:t>
            </a:r>
            <a:r>
              <a:rPr lang="fr-FR" sz="1400" b="1" dirty="0"/>
              <a:t>; CAS No: 773-14-8, MDL No. MFCD00465561:</a:t>
            </a:r>
          </a:p>
          <a:p>
            <a:r>
              <a:rPr lang="fr-FR" sz="1400" b="1" dirty="0"/>
              <a:t> </a:t>
            </a:r>
            <a:r>
              <a:rPr lang="fr-FR" sz="1400" b="1" dirty="0" err="1"/>
              <a:t>SynQuest</a:t>
            </a:r>
            <a:r>
              <a:rPr lang="fr-FR" sz="1400" b="1" dirty="0"/>
              <a:t> </a:t>
            </a:r>
            <a:r>
              <a:rPr lang="fr-FR" sz="1400" b="1" dirty="0" err="1"/>
              <a:t>Labs</a:t>
            </a:r>
            <a:r>
              <a:rPr lang="fr-FR" sz="1400" b="1" dirty="0"/>
              <a:t> Inc., 13201 </a:t>
            </a:r>
            <a:r>
              <a:rPr lang="fr-FR" sz="1400" b="1" dirty="0" err="1"/>
              <a:t>Rachael</a:t>
            </a:r>
            <a:r>
              <a:rPr lang="fr-FR" sz="1400" b="1" dirty="0"/>
              <a:t> Boulevard, </a:t>
            </a:r>
            <a:r>
              <a:rPr lang="fr-FR" sz="1400" b="1" dirty="0" err="1"/>
              <a:t>Alachua</a:t>
            </a:r>
            <a:r>
              <a:rPr lang="fr-FR" sz="1400" b="1" dirty="0"/>
              <a:t>, FL 32615, USA</a:t>
            </a:r>
          </a:p>
          <a:p>
            <a:r>
              <a:rPr lang="fr-FR" sz="1400" b="1" dirty="0"/>
              <a:t> </a:t>
            </a:r>
            <a:r>
              <a:rPr lang="fr-FR" sz="1400" b="1" u="sng" dirty="0">
                <a:hlinkClick r:id="rId9"/>
              </a:rPr>
              <a:t>https://www.synquestlabs.com/Home/ProductDetail?SearchText=Octafluorotetrahydrofuran</a:t>
            </a:r>
            <a:endParaRPr lang="en-GB" sz="1400" b="1" dirty="0"/>
          </a:p>
          <a:p>
            <a:r>
              <a:rPr lang="fr-FR" sz="1400" b="1" dirty="0"/>
              <a:t>[9] T. </a:t>
            </a:r>
            <a:r>
              <a:rPr lang="fr-FR" sz="1400" b="1" dirty="0" err="1"/>
              <a:t>Acconcia</a:t>
            </a:r>
            <a:r>
              <a:rPr lang="fr-FR" sz="1400" b="1" dirty="0"/>
              <a:t> et al ; </a:t>
            </a:r>
            <a:r>
              <a:rPr lang="fr-FR" sz="1400" b="1" u="sng" dirty="0" err="1">
                <a:hlinkClick r:id="rId10"/>
              </a:rPr>
              <a:t>Nucl</a:t>
            </a:r>
            <a:r>
              <a:rPr lang="fr-FR" sz="1400" b="1" u="sng" dirty="0">
                <a:hlinkClick r:id="rId10"/>
              </a:rPr>
              <a:t>. </a:t>
            </a:r>
            <a:r>
              <a:rPr lang="en-GB" sz="1400" b="1" u="sng" dirty="0" err="1">
                <a:hlinkClick r:id="rId10"/>
              </a:rPr>
              <a:t>Instr</a:t>
            </a:r>
            <a:r>
              <a:rPr lang="en-GB" sz="1400" b="1" u="sng" dirty="0">
                <a:hlinkClick r:id="rId10"/>
              </a:rPr>
              <a:t> &amp; Meth A 767 (2014) 50–60</a:t>
            </a:r>
            <a:endParaRPr lang="en-GB" sz="1400" b="1" dirty="0"/>
          </a:p>
        </p:txBody>
      </p:sp>
    </p:spTree>
    <p:extLst>
      <p:ext uri="{BB962C8B-B14F-4D97-AF65-F5344CB8AC3E}">
        <p14:creationId xmlns:p14="http://schemas.microsoft.com/office/powerpoint/2010/main" val="1640554570"/>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idx="12"/>
          </p:nvPr>
        </p:nvSpPr>
        <p:spPr/>
        <p:txBody>
          <a:bodyPr/>
          <a:lstStyle/>
          <a:p>
            <a:pPr>
              <a:lnSpc>
                <a:spcPct val="100000"/>
              </a:lnSpc>
            </a:pPr>
            <a:fld id="{444B57E9-381B-49B4-AF00-88136E0A515C}" type="slidenum">
              <a:rPr lang="en-GB" sz="1800" b="0" strike="noStrike" spc="-1" smtClean="0">
                <a:solidFill>
                  <a:srgbClr val="000000"/>
                </a:solidFill>
                <a:latin typeface="Arial"/>
                <a:ea typeface="DejaVu Sans"/>
              </a:rPr>
              <a:t>59</a:t>
            </a:fld>
            <a:endParaRPr lang="en-GB" sz="1800" b="0" strike="noStrike" spc="-1">
              <a:latin typeface="Times New Roman"/>
            </a:endParaRPr>
          </a:p>
        </p:txBody>
      </p:sp>
      <p:sp>
        <p:nvSpPr>
          <p:cNvPr id="9" name="ZoneTexte 8"/>
          <p:cNvSpPr txBox="1"/>
          <p:nvPr/>
        </p:nvSpPr>
        <p:spPr>
          <a:xfrm>
            <a:off x="182880" y="205740"/>
            <a:ext cx="9079217" cy="6678751"/>
          </a:xfrm>
          <a:prstGeom prst="rect">
            <a:avLst/>
          </a:prstGeom>
          <a:noFill/>
        </p:spPr>
        <p:txBody>
          <a:bodyPr wrap="none" rtlCol="0">
            <a:spAutoFit/>
          </a:bodyPr>
          <a:lstStyle/>
          <a:p>
            <a:r>
              <a:rPr lang="en-GB" b="1" dirty="0"/>
              <a:t>References (cont. 1)</a:t>
            </a:r>
          </a:p>
          <a:p>
            <a:endParaRPr lang="en-GB" dirty="0"/>
          </a:p>
          <a:p>
            <a:r>
              <a:rPr lang="en-GB" sz="1400" b="1" dirty="0"/>
              <a:t>[10] Abundances, emissions, and loss processes of the long-lived and potent greenhouse gas </a:t>
            </a:r>
          </a:p>
          <a:p>
            <a:r>
              <a:rPr lang="en-GB" sz="1400" b="1" dirty="0" err="1"/>
              <a:t>octafluorooxolane</a:t>
            </a:r>
            <a:r>
              <a:rPr lang="en-GB" sz="1400" b="1" dirty="0"/>
              <a:t> (</a:t>
            </a:r>
            <a:r>
              <a:rPr lang="en-GB" sz="1400" b="1" dirty="0" err="1"/>
              <a:t>octafluorotetrahydrofuran</a:t>
            </a:r>
            <a:r>
              <a:rPr lang="en-GB" sz="1400" b="1" dirty="0"/>
              <a:t>, c-C4F8O) in the atmosphere;</a:t>
            </a:r>
          </a:p>
          <a:p>
            <a:r>
              <a:rPr lang="en-GB" sz="1400" b="1" dirty="0"/>
              <a:t> M. Vollmer et al ; </a:t>
            </a:r>
            <a:r>
              <a:rPr lang="en-GB" sz="1400" b="1" u="sng" dirty="0">
                <a:hlinkClick r:id="rId2"/>
              </a:rPr>
              <a:t>Atmos. Chem. Phys., 19, 3481–3492, 2019</a:t>
            </a:r>
            <a:r>
              <a:rPr lang="en-GB" sz="1400" b="1" dirty="0"/>
              <a:t> </a:t>
            </a:r>
          </a:p>
          <a:p>
            <a:r>
              <a:rPr lang="en-GB" sz="1400" b="1" dirty="0"/>
              <a:t>[11]</a:t>
            </a:r>
            <a:r>
              <a:rPr lang="en-US" sz="1400" b="1" dirty="0"/>
              <a:t> 3M </a:t>
            </a:r>
            <a:r>
              <a:rPr lang="en-US" sz="1400" b="1" dirty="0" err="1"/>
              <a:t>Novec</a:t>
            </a:r>
            <a:r>
              <a:rPr lang="en-US" sz="1400" b="1" dirty="0"/>
              <a:t>® range of fluorinated fluids;  </a:t>
            </a:r>
            <a:r>
              <a:rPr lang="en-US" sz="1400" b="1" u="sng" dirty="0">
                <a:hlinkClick r:id="rId3"/>
              </a:rPr>
              <a:t>https://www.3m.com/3M/en_US/p/c/b/novec/?Ntt=novec</a:t>
            </a:r>
            <a:endParaRPr lang="en-GB" sz="1400" b="1" dirty="0"/>
          </a:p>
          <a:p>
            <a:r>
              <a:rPr lang="en-GB" sz="1400" b="1" dirty="0"/>
              <a:t>[12] 3M </a:t>
            </a:r>
            <a:r>
              <a:rPr lang="en-GB" sz="1400" b="1" dirty="0" err="1"/>
              <a:t>Novec</a:t>
            </a:r>
            <a:r>
              <a:rPr lang="en-GB" sz="1400" b="1" dirty="0"/>
              <a:t> 649/1230 fluid (C</a:t>
            </a:r>
            <a:r>
              <a:rPr lang="en-GB" sz="1400" b="1" baseline="-25000" dirty="0"/>
              <a:t>6</a:t>
            </a:r>
            <a:r>
              <a:rPr lang="en-GB" sz="1400" b="1" dirty="0"/>
              <a:t>F</a:t>
            </a:r>
            <a:r>
              <a:rPr lang="en-GB" sz="1400" b="1" baseline="-25000" dirty="0"/>
              <a:t>12</a:t>
            </a:r>
            <a:r>
              <a:rPr lang="en-GB" sz="1400" b="1" dirty="0"/>
              <a:t>O);	 </a:t>
            </a:r>
          </a:p>
          <a:p>
            <a:r>
              <a:rPr lang="en-GB" sz="1400" b="1" u="sng" dirty="0">
                <a:hlinkClick r:id="rId4"/>
              </a:rPr>
              <a:t>https://multimedia.3m.com/mws/media/569865O/3m-novec-engineered-fluid-649.pdf</a:t>
            </a:r>
            <a:r>
              <a:rPr lang="en-GB" sz="1400" b="1" dirty="0"/>
              <a:t>,</a:t>
            </a:r>
          </a:p>
          <a:p>
            <a:r>
              <a:rPr lang="en-GB" sz="1400" b="1" u="sng" dirty="0">
                <a:hlinkClick r:id="rId5"/>
              </a:rPr>
              <a:t>https://multimedia.3m.com/mws/media/124688O/3m-novec-1230-fire-protection-fluid.pdf</a:t>
            </a:r>
            <a:r>
              <a:rPr lang="en-GB" sz="1400" b="1" dirty="0"/>
              <a:t>]</a:t>
            </a:r>
          </a:p>
          <a:p>
            <a:r>
              <a:rPr lang="en-GB" sz="1400" b="1" dirty="0"/>
              <a:t>[13] 3M </a:t>
            </a:r>
            <a:r>
              <a:rPr lang="en-GB" sz="1400" b="1" dirty="0" err="1"/>
              <a:t>Novec</a:t>
            </a:r>
            <a:r>
              <a:rPr lang="en-GB" sz="1400" b="1" dirty="0"/>
              <a:t> 5110 fluid (C</a:t>
            </a:r>
            <a:r>
              <a:rPr lang="en-GB" sz="1400" b="1" baseline="-25000" dirty="0"/>
              <a:t>5</a:t>
            </a:r>
            <a:r>
              <a:rPr lang="en-GB" sz="1400" b="1" dirty="0"/>
              <a:t>F</a:t>
            </a:r>
            <a:r>
              <a:rPr lang="en-GB" sz="1400" b="1" baseline="-25000" dirty="0"/>
              <a:t>10</a:t>
            </a:r>
            <a:r>
              <a:rPr lang="en-GB" sz="1400" b="1" dirty="0"/>
              <a:t>O);  </a:t>
            </a:r>
          </a:p>
          <a:p>
            <a:r>
              <a:rPr lang="en-GB" sz="1400" b="1" u="sng" dirty="0">
                <a:hlinkClick r:id="rId6"/>
              </a:rPr>
              <a:t>https://multimedia.3m.com/mws/media/1132123O/3m-novec-5110-insulating-gas.pdf </a:t>
            </a:r>
            <a:r>
              <a:rPr lang="en-GB" sz="1400" b="1" dirty="0"/>
              <a:t> </a:t>
            </a:r>
          </a:p>
          <a:p>
            <a:r>
              <a:rPr lang="en-GB" sz="1400" b="1" dirty="0"/>
              <a:t>[14] </a:t>
            </a:r>
            <a:r>
              <a:rPr lang="en-US" sz="1400" b="1" dirty="0"/>
              <a:t>CERN report EN-CV 22/12/2017, </a:t>
            </a:r>
            <a:r>
              <a:rPr lang="en-GB" sz="1400" b="1" dirty="0"/>
              <a:t>EDMS 1751219 2017-334 rev 1.0: T</a:t>
            </a:r>
          </a:p>
          <a:p>
            <a:r>
              <a:rPr lang="en-GB" sz="1400" b="1" dirty="0" err="1"/>
              <a:t>echnical</a:t>
            </a:r>
            <a:r>
              <a:rPr lang="en-GB" sz="1400" b="1" dirty="0"/>
              <a:t> Note NOVEC Fluids Qualification Report: Report on the study executed for the qualification </a:t>
            </a:r>
          </a:p>
          <a:p>
            <a:r>
              <a:rPr lang="en-GB" sz="1400" b="1" dirty="0"/>
              <a:t>of the NOVEC Fluid for Detector Cooling applications. </a:t>
            </a:r>
          </a:p>
          <a:p>
            <a:r>
              <a:rPr lang="en-GB" sz="1400" b="1" dirty="0"/>
              <a:t>[15] </a:t>
            </a:r>
            <a:r>
              <a:rPr lang="en-GB" sz="1400" b="1" u="sng" dirty="0">
                <a:hlinkClick r:id="rId7"/>
              </a:rPr>
              <a:t>Understanding the stability and environmental characteristics of a sustainable Halon alternative.</a:t>
            </a:r>
            <a:endParaRPr lang="en-GB" sz="1400" b="1" dirty="0"/>
          </a:p>
          <a:p>
            <a:r>
              <a:rPr lang="en-GB" sz="1400" b="1" dirty="0"/>
              <a:t> J. Owens, 3M Performance Materials 3M </a:t>
            </a:r>
            <a:r>
              <a:rPr lang="en-GB" sz="1400" b="1" dirty="0" err="1"/>
              <a:t>Center</a:t>
            </a:r>
            <a:r>
              <a:rPr lang="en-GB" sz="1400" b="1" dirty="0"/>
              <a:t>, St. Paul, MN 55144</a:t>
            </a:r>
          </a:p>
          <a:p>
            <a:r>
              <a:rPr lang="en-GB" sz="1400" b="1" dirty="0"/>
              <a:t>[16] CERN Mini-workshop on gas transport parameters for present and future generation of </a:t>
            </a:r>
          </a:p>
          <a:p>
            <a:r>
              <a:rPr lang="en-GB" sz="1400" b="1" dirty="0"/>
              <a:t>experiments 20/04/2021;S. </a:t>
            </a:r>
            <a:r>
              <a:rPr lang="en-GB" sz="1400" b="1" dirty="0" err="1"/>
              <a:t>Easo</a:t>
            </a:r>
            <a:r>
              <a:rPr lang="en-GB" sz="1400" b="1" dirty="0"/>
              <a:t>; </a:t>
            </a:r>
            <a:r>
              <a:rPr lang="en-GB" sz="1400" b="1" dirty="0" err="1"/>
              <a:t>LHCb</a:t>
            </a:r>
            <a:r>
              <a:rPr lang="en-GB" sz="1400" b="1" dirty="0"/>
              <a:t>-RICH detectors and their gas radiators</a:t>
            </a:r>
          </a:p>
          <a:p>
            <a:r>
              <a:rPr lang="en-GB" sz="1400" b="1" u="sng" dirty="0">
                <a:hlinkClick r:id="rId8"/>
              </a:rPr>
              <a:t>https://indico.cern.ch/event/1022051/contributions/4333562/attachments/2231064/3780374/</a:t>
            </a:r>
          </a:p>
          <a:p>
            <a:r>
              <a:rPr lang="en-GB" sz="1400" b="1" u="sng" dirty="0">
                <a:hlinkClick r:id="rId8"/>
              </a:rPr>
              <a:t>LHCb-RICH-Current-GasRadiators-April-2021.pdf</a:t>
            </a:r>
            <a:r>
              <a:rPr lang="en-GB" sz="1400" b="1" dirty="0"/>
              <a:t>, </a:t>
            </a:r>
          </a:p>
          <a:p>
            <a:r>
              <a:rPr lang="en-GB" sz="1400" b="1" dirty="0"/>
              <a:t>Options for alternate radiators in </a:t>
            </a:r>
            <a:r>
              <a:rPr lang="en-GB" sz="1400" b="1" dirty="0" err="1"/>
              <a:t>LHCb</a:t>
            </a:r>
            <a:r>
              <a:rPr lang="en-GB" sz="1400" b="1" dirty="0"/>
              <a:t>-RICH system (including calculations by O. </a:t>
            </a:r>
            <a:r>
              <a:rPr lang="en-GB" sz="1400" b="1" dirty="0" err="1"/>
              <a:t>Ullaland</a:t>
            </a:r>
            <a:r>
              <a:rPr lang="en-GB" sz="1400" b="1" dirty="0"/>
              <a:t>); S. </a:t>
            </a:r>
            <a:r>
              <a:rPr lang="en-GB" sz="1400" b="1" dirty="0" err="1"/>
              <a:t>Easo</a:t>
            </a:r>
            <a:r>
              <a:rPr lang="en-GB" sz="1400" b="1" dirty="0"/>
              <a:t>,</a:t>
            </a:r>
          </a:p>
          <a:p>
            <a:r>
              <a:rPr lang="en-GB" sz="1400" b="1" u="sng" dirty="0">
                <a:hlinkClick r:id="rId9"/>
              </a:rPr>
              <a:t>https://indico.cern.ch/event/1022051/contributions/4319538/attachments/2231436/3781060/</a:t>
            </a:r>
          </a:p>
          <a:p>
            <a:r>
              <a:rPr lang="en-GB" sz="1400" b="1" u="sng" dirty="0">
                <a:hlinkClick r:id="rId9"/>
              </a:rPr>
              <a:t>LHCb-RICH-Future-Radiators.pdf</a:t>
            </a:r>
            <a:endParaRPr lang="en-GB" sz="1400" b="1" dirty="0"/>
          </a:p>
          <a:p>
            <a:r>
              <a:rPr lang="en-GB" sz="1400" b="1" dirty="0"/>
              <a:t>[17]  </a:t>
            </a:r>
            <a:r>
              <a:rPr lang="en-GB" sz="1400" b="1" dirty="0" err="1"/>
              <a:t>S.Easo</a:t>
            </a:r>
            <a:r>
              <a:rPr lang="en-GB" sz="1400" b="1" dirty="0"/>
              <a:t>;</a:t>
            </a:r>
            <a:r>
              <a:rPr lang="en-GB" sz="1400" b="1" u="sng" dirty="0">
                <a:hlinkClick r:id="rId10"/>
              </a:rPr>
              <a:t> </a:t>
            </a:r>
            <a:r>
              <a:rPr lang="en-GB" sz="1400" b="1" u="sng" dirty="0" err="1">
                <a:hlinkClick r:id="rId10"/>
              </a:rPr>
              <a:t>Nucl.Inst</a:t>
            </a:r>
            <a:r>
              <a:rPr lang="en-GB" sz="1400" b="1" u="sng" dirty="0">
                <a:hlinkClick r:id="rId10"/>
              </a:rPr>
              <a:t>.&amp; Meth. A 876 (2017) 168-173</a:t>
            </a:r>
            <a:endParaRPr lang="en-GB" sz="1400" b="1" dirty="0"/>
          </a:p>
          <a:p>
            <a:r>
              <a:rPr lang="en-US" sz="1400" b="1" dirty="0"/>
              <a:t>[18] </a:t>
            </a:r>
            <a:r>
              <a:rPr lang="en-GB" sz="1400" b="1" dirty="0"/>
              <a:t>E. Lemmon, M. Huber, &amp; M. </a:t>
            </a:r>
            <a:r>
              <a:rPr lang="en-GB" sz="1400" b="1" dirty="0" err="1"/>
              <a:t>McLinden</a:t>
            </a:r>
            <a:r>
              <a:rPr lang="en-GB" sz="1400" b="1" dirty="0"/>
              <a:t>; REFPROP Standard reference database 23, version 9.0 (2010)</a:t>
            </a:r>
          </a:p>
          <a:p>
            <a:r>
              <a:rPr lang="en-GB" sz="1400" b="1" dirty="0"/>
              <a:t>U.S. National Institute of Standards &amp; Technology.</a:t>
            </a:r>
          </a:p>
          <a:p>
            <a:r>
              <a:rPr lang="en-GB" sz="1400" b="1" dirty="0"/>
              <a:t>[19] E. </a:t>
            </a:r>
            <a:r>
              <a:rPr lang="en-GB" sz="1400" b="1" dirty="0" err="1"/>
              <a:t>Nappi</a:t>
            </a:r>
            <a:r>
              <a:rPr lang="en-GB" sz="1400" b="1" dirty="0"/>
              <a:t> &amp; J. </a:t>
            </a:r>
            <a:r>
              <a:rPr lang="en-GB" sz="1400" b="1" dirty="0" err="1"/>
              <a:t>Seguinot</a:t>
            </a:r>
            <a:r>
              <a:rPr lang="en-GB" sz="1400" b="1" dirty="0"/>
              <a:t> </a:t>
            </a:r>
            <a:r>
              <a:rPr lang="en-GB" sz="1400" b="1" u="sng" dirty="0" err="1">
                <a:hlinkClick r:id="rId11"/>
              </a:rPr>
              <a:t>Rivista</a:t>
            </a:r>
            <a:r>
              <a:rPr lang="en-GB" sz="1400" b="1" u="sng" dirty="0">
                <a:hlinkClick r:id="rId11"/>
              </a:rPr>
              <a:t> del </a:t>
            </a:r>
            <a:r>
              <a:rPr lang="en-GB" sz="1400" b="1" u="sng" dirty="0" err="1">
                <a:hlinkClick r:id="rId11"/>
              </a:rPr>
              <a:t>Nuovo</a:t>
            </a:r>
            <a:r>
              <a:rPr lang="en-GB" sz="1400" b="1" u="sng" dirty="0">
                <a:hlinkClick r:id="rId11"/>
              </a:rPr>
              <a:t> </a:t>
            </a:r>
            <a:r>
              <a:rPr lang="en-GB" sz="1400" b="1" u="sng" dirty="0" err="1">
                <a:hlinkClick r:id="rId11"/>
              </a:rPr>
              <a:t>Cimento</a:t>
            </a:r>
            <a:r>
              <a:rPr lang="en-GB" sz="1400" b="1" u="sng" dirty="0">
                <a:hlinkClick r:id="rId11"/>
              </a:rPr>
              <a:t> Vol. 28, N. 8-9 2005 DOI 10.1393/</a:t>
            </a:r>
            <a:r>
              <a:rPr lang="en-GB" sz="1400" b="1" u="sng" dirty="0" err="1">
                <a:hlinkClick r:id="rId11"/>
              </a:rPr>
              <a:t>ncr</a:t>
            </a:r>
            <a:r>
              <a:rPr lang="en-GB" sz="1400" b="1" u="sng" dirty="0">
                <a:hlinkClick r:id="rId11"/>
              </a:rPr>
              <a:t>/i2006-10004-6</a:t>
            </a:r>
            <a:r>
              <a:rPr lang="en-GB" sz="1400" b="1" dirty="0"/>
              <a:t> </a:t>
            </a:r>
          </a:p>
          <a:p>
            <a:r>
              <a:rPr lang="fr-FR" sz="1400" b="1" dirty="0"/>
              <a:t>[20] K. Abe et al. ; IEEE Trans. </a:t>
            </a:r>
            <a:r>
              <a:rPr lang="en-US" sz="1400" b="1" dirty="0" err="1"/>
              <a:t>Nucl</a:t>
            </a:r>
            <a:r>
              <a:rPr lang="en-US" sz="1400" b="1" dirty="0"/>
              <a:t>. Sci. 45 (1998) 648 SLAC-PUB-7705 DOI: 10.1109/23.6826</a:t>
            </a:r>
            <a:br>
              <a:rPr lang="en-US" sz="1400" b="1" u="sng" dirty="0"/>
            </a:br>
            <a:r>
              <a:rPr lang="en-US" sz="1400" b="1" u="sng" dirty="0">
                <a:hlinkClick r:id="rId12"/>
              </a:rPr>
              <a:t>[21]</a:t>
            </a:r>
            <a:r>
              <a:rPr lang="en-US" sz="1400" b="1" dirty="0">
                <a:hlinkClick r:id="rId12"/>
              </a:rPr>
              <a:t> </a:t>
            </a:r>
            <a:r>
              <a:rPr lang="en-US" sz="1400" b="1" u="sng" dirty="0">
                <a:hlinkClick r:id="rId12"/>
              </a:rPr>
              <a:t>G. Hallewell et al; </a:t>
            </a:r>
            <a:r>
              <a:rPr lang="en-US" sz="1400" b="1" u="sng" dirty="0" err="1">
                <a:hlinkClick r:id="rId12"/>
              </a:rPr>
              <a:t>Nucl</a:t>
            </a:r>
            <a:r>
              <a:rPr lang="en-US" sz="1400" b="1" u="sng" dirty="0">
                <a:hlinkClick r:id="rId12"/>
              </a:rPr>
              <a:t>. Instr. &amp; Meth A264 (1988) 219-234</a:t>
            </a:r>
            <a:endParaRPr lang="en-GB" sz="1400" b="1" dirty="0"/>
          </a:p>
          <a:p>
            <a:r>
              <a:rPr lang="en-GB" sz="1400" b="1" dirty="0"/>
              <a:t>[22] G. Hallewell; </a:t>
            </a:r>
            <a:r>
              <a:rPr lang="en-GB" sz="1400" b="1" u="sng" dirty="0" err="1">
                <a:hlinkClick r:id="rId13"/>
              </a:rPr>
              <a:t>Nucl</a:t>
            </a:r>
            <a:r>
              <a:rPr lang="en-GB" sz="1400" b="1" u="sng" dirty="0">
                <a:hlinkClick r:id="rId13"/>
              </a:rPr>
              <a:t>. </a:t>
            </a:r>
            <a:r>
              <a:rPr lang="en-GB" sz="1400" b="1" u="sng" dirty="0" err="1">
                <a:hlinkClick r:id="rId13"/>
              </a:rPr>
              <a:t>Instr</a:t>
            </a:r>
            <a:r>
              <a:rPr lang="en-GB" sz="1400" b="1" u="sng" dirty="0">
                <a:hlinkClick r:id="rId13"/>
              </a:rPr>
              <a:t> &amp; Meth A 876, (2017) 50-53</a:t>
            </a:r>
            <a:endParaRPr lang="en-GB" sz="1400" b="1" u="sng" dirty="0"/>
          </a:p>
        </p:txBody>
      </p:sp>
    </p:spTree>
    <p:extLst>
      <p:ext uri="{BB962C8B-B14F-4D97-AF65-F5344CB8AC3E}">
        <p14:creationId xmlns:p14="http://schemas.microsoft.com/office/powerpoint/2010/main" val="23591679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342900" y="874910"/>
            <a:ext cx="8421850" cy="4924425"/>
          </a:xfrm>
        </p:spPr>
        <p:txBody>
          <a:bodyPr/>
          <a:lstStyle/>
          <a:p>
            <a:pPr algn="ctr">
              <a:lnSpc>
                <a:spcPct val="100000"/>
              </a:lnSpc>
            </a:pPr>
            <a:r>
              <a:rPr lang="fr-FR" b="1" dirty="0">
                <a:solidFill>
                  <a:schemeClr val="accent6">
                    <a:lumMod val="75000"/>
                  </a:schemeClr>
                </a:solidFill>
              </a:rPr>
              <a:t>So </a:t>
            </a:r>
            <a:r>
              <a:rPr lang="fr-FR" b="1" dirty="0" err="1">
                <a:solidFill>
                  <a:schemeClr val="accent6">
                    <a:lumMod val="75000"/>
                  </a:schemeClr>
                </a:solidFill>
              </a:rPr>
              <a:t>why</a:t>
            </a:r>
            <a:r>
              <a:rPr lang="fr-FR" b="1" dirty="0">
                <a:solidFill>
                  <a:schemeClr val="accent6">
                    <a:lumMod val="75000"/>
                  </a:schemeClr>
                </a:solidFill>
              </a:rPr>
              <a:t> are </a:t>
            </a:r>
            <a:r>
              <a:rPr lang="fr-FR" b="1" dirty="0" err="1">
                <a:solidFill>
                  <a:schemeClr val="accent6">
                    <a:lumMod val="75000"/>
                  </a:schemeClr>
                </a:solidFill>
              </a:rPr>
              <a:t>some</a:t>
            </a:r>
            <a:r>
              <a:rPr lang="fr-FR" b="1" dirty="0">
                <a:solidFill>
                  <a:schemeClr val="accent6">
                    <a:lumMod val="75000"/>
                  </a:schemeClr>
                </a:solidFill>
              </a:rPr>
              <a:t> of </a:t>
            </a:r>
            <a:r>
              <a:rPr lang="fr-FR" b="1" dirty="0" err="1">
                <a:solidFill>
                  <a:schemeClr val="accent6">
                    <a:lumMod val="75000"/>
                  </a:schemeClr>
                </a:solidFill>
              </a:rPr>
              <a:t>these</a:t>
            </a:r>
            <a:r>
              <a:rPr lang="fr-FR" b="1" dirty="0">
                <a:solidFill>
                  <a:schemeClr val="accent6">
                    <a:lumMod val="75000"/>
                  </a:schemeClr>
                </a:solidFill>
              </a:rPr>
              <a:t>  </a:t>
            </a:r>
            <a:r>
              <a:rPr lang="fr-FR" b="1" dirty="0" err="1">
                <a:solidFill>
                  <a:schemeClr val="accent6">
                    <a:lumMod val="75000"/>
                  </a:schemeClr>
                </a:solidFill>
              </a:rPr>
              <a:t>spurred</a:t>
            </a:r>
            <a:r>
              <a:rPr lang="fr-FR" b="1" dirty="0">
                <a:solidFill>
                  <a:schemeClr val="accent6">
                    <a:lumMod val="75000"/>
                  </a:schemeClr>
                </a:solidFill>
              </a:rPr>
              <a:t> </a:t>
            </a:r>
            <a:r>
              <a:rPr lang="fr-FR" b="1" dirty="0" err="1">
                <a:solidFill>
                  <a:schemeClr val="accent6">
                    <a:lumMod val="75000"/>
                  </a:schemeClr>
                </a:solidFill>
              </a:rPr>
              <a:t>fluoro-ketones</a:t>
            </a:r>
            <a:r>
              <a:rPr lang="fr-FR" b="1" dirty="0">
                <a:solidFill>
                  <a:schemeClr val="accent6">
                    <a:lumMod val="75000"/>
                  </a:schemeClr>
                </a:solidFill>
              </a:rPr>
              <a:t> </a:t>
            </a:r>
            <a:br>
              <a:rPr lang="fr-FR" b="1" dirty="0">
                <a:solidFill>
                  <a:schemeClr val="accent6">
                    <a:lumMod val="75000"/>
                  </a:schemeClr>
                </a:solidFill>
              </a:rPr>
            </a:br>
            <a:r>
              <a:rPr lang="fr-FR" b="1" dirty="0">
                <a:solidFill>
                  <a:schemeClr val="accent6">
                    <a:lumMod val="75000"/>
                  </a:schemeClr>
                </a:solidFill>
              </a:rPr>
              <a:t>C</a:t>
            </a:r>
            <a:r>
              <a:rPr lang="fr-FR" b="1" baseline="-25000" dirty="0">
                <a:solidFill>
                  <a:schemeClr val="accent6">
                    <a:lumMod val="75000"/>
                  </a:schemeClr>
                </a:solidFill>
              </a:rPr>
              <a:t>n</a:t>
            </a:r>
            <a:r>
              <a:rPr lang="fr-FR" b="1" dirty="0">
                <a:solidFill>
                  <a:schemeClr val="accent6">
                    <a:lumMod val="75000"/>
                  </a:schemeClr>
                </a:solidFill>
              </a:rPr>
              <a:t>F</a:t>
            </a:r>
            <a:r>
              <a:rPr lang="fr-FR" b="1" baseline="-25000" dirty="0">
                <a:solidFill>
                  <a:schemeClr val="accent6">
                    <a:lumMod val="75000"/>
                  </a:schemeClr>
                </a:solidFill>
              </a:rPr>
              <a:t>2n</a:t>
            </a:r>
            <a:r>
              <a:rPr lang="fr-FR" b="1" dirty="0">
                <a:solidFill>
                  <a:schemeClr val="accent6">
                    <a:lumMod val="75000"/>
                  </a:schemeClr>
                </a:solidFill>
              </a:rPr>
              <a:t>O </a:t>
            </a:r>
            <a:br>
              <a:rPr lang="fr-FR" b="1" dirty="0">
                <a:solidFill>
                  <a:schemeClr val="accent6">
                    <a:lumMod val="75000"/>
                  </a:schemeClr>
                </a:solidFill>
              </a:rPr>
            </a:br>
            <a:br>
              <a:rPr lang="fr-FR" b="1" dirty="0">
                <a:solidFill>
                  <a:schemeClr val="accent6">
                    <a:lumMod val="75000"/>
                  </a:schemeClr>
                </a:solidFill>
              </a:rPr>
            </a:br>
            <a:r>
              <a:rPr lang="fr-FR" b="1" dirty="0" err="1">
                <a:solidFill>
                  <a:schemeClr val="accent5">
                    <a:lumMod val="50000"/>
                  </a:schemeClr>
                </a:solidFill>
              </a:rPr>
              <a:t>potential</a:t>
            </a:r>
            <a:r>
              <a:rPr lang="fr-FR" b="1" dirty="0">
                <a:solidFill>
                  <a:schemeClr val="accent5">
                    <a:lumMod val="50000"/>
                  </a:schemeClr>
                </a:solidFill>
              </a:rPr>
              <a:t> </a:t>
            </a:r>
            <a:r>
              <a:rPr lang="fr-FR" b="1" dirty="0" err="1">
                <a:solidFill>
                  <a:schemeClr val="accent5">
                    <a:lumMod val="50000"/>
                  </a:schemeClr>
                </a:solidFill>
              </a:rPr>
              <a:t>low</a:t>
            </a:r>
            <a:r>
              <a:rPr lang="fr-FR" b="1" dirty="0">
                <a:solidFill>
                  <a:schemeClr val="accent5">
                    <a:lumMod val="50000"/>
                  </a:schemeClr>
                </a:solidFill>
              </a:rPr>
              <a:t> GWP substitutes for </a:t>
            </a:r>
            <a:br>
              <a:rPr lang="fr-FR" b="1" dirty="0">
                <a:solidFill>
                  <a:schemeClr val="accent5">
                    <a:lumMod val="50000"/>
                  </a:schemeClr>
                </a:solidFill>
              </a:rPr>
            </a:br>
            <a:br>
              <a:rPr lang="fr-FR" b="1" dirty="0">
                <a:solidFill>
                  <a:srgbClr val="C00000"/>
                </a:solidFill>
              </a:rPr>
            </a:br>
            <a:r>
              <a:rPr lang="fr-FR" b="1" dirty="0">
                <a:solidFill>
                  <a:srgbClr val="C00000"/>
                </a:solidFill>
              </a:rPr>
              <a:t> </a:t>
            </a:r>
            <a:r>
              <a:rPr lang="fr-FR" b="1" dirty="0" err="1">
                <a:solidFill>
                  <a:srgbClr val="C00000"/>
                </a:solidFill>
              </a:rPr>
              <a:t>saturated</a:t>
            </a:r>
            <a:r>
              <a:rPr lang="fr-FR" b="1" dirty="0">
                <a:solidFill>
                  <a:srgbClr val="C00000"/>
                </a:solidFill>
              </a:rPr>
              <a:t> </a:t>
            </a:r>
            <a:r>
              <a:rPr lang="fr-FR" b="1" dirty="0" err="1">
                <a:solidFill>
                  <a:srgbClr val="C00000"/>
                </a:solidFill>
              </a:rPr>
              <a:t>fluorocarbons</a:t>
            </a:r>
            <a:r>
              <a:rPr lang="fr-FR" b="1" dirty="0">
                <a:solidFill>
                  <a:srgbClr val="C00000"/>
                </a:solidFill>
              </a:rPr>
              <a:t>?</a:t>
            </a:r>
            <a:br>
              <a:rPr lang="fr-FR" b="1" dirty="0">
                <a:solidFill>
                  <a:srgbClr val="C00000"/>
                </a:solidFill>
              </a:rPr>
            </a:br>
            <a:r>
              <a:rPr lang="fr-FR" b="1" dirty="0" err="1">
                <a:solidFill>
                  <a:srgbClr val="C00000"/>
                </a:solidFill>
              </a:rPr>
              <a:t>C</a:t>
            </a:r>
            <a:r>
              <a:rPr lang="fr-FR" b="1" baseline="-25000" dirty="0" err="1">
                <a:solidFill>
                  <a:srgbClr val="C00000"/>
                </a:solidFill>
              </a:rPr>
              <a:t>n</a:t>
            </a:r>
            <a:r>
              <a:rPr lang="fr-FR" b="1" dirty="0" err="1">
                <a:solidFill>
                  <a:srgbClr val="C00000"/>
                </a:solidFill>
              </a:rPr>
              <a:t>F</a:t>
            </a:r>
            <a:r>
              <a:rPr lang="fr-FR" b="1" baseline="-25000" dirty="0">
                <a:solidFill>
                  <a:srgbClr val="C00000"/>
                </a:solidFill>
              </a:rPr>
              <a:t>(2n+2)</a:t>
            </a:r>
            <a:endParaRPr lang="fr-FR" b="1" i="1" dirty="0">
              <a:solidFill>
                <a:srgbClr val="C00000"/>
              </a:solidFill>
            </a:endParaRPr>
          </a:p>
        </p:txBody>
      </p:sp>
      <p:sp>
        <p:nvSpPr>
          <p:cNvPr id="3" name="Espace réservé du numéro de diapositive 2"/>
          <p:cNvSpPr>
            <a:spLocks noGrp="1"/>
          </p:cNvSpPr>
          <p:nvPr>
            <p:ph type="sldNum" sz="quarter" idx="12"/>
          </p:nvPr>
        </p:nvSpPr>
        <p:spPr/>
        <p:txBody>
          <a:bodyPr/>
          <a:lstStyle/>
          <a:p>
            <a:pPr>
              <a:defRPr/>
            </a:pPr>
            <a:endParaRPr lang="en-GB" dirty="0"/>
          </a:p>
        </p:txBody>
      </p:sp>
      <p:sp>
        <p:nvSpPr>
          <p:cNvPr id="5" name="CustomShape 2">
            <a:extLst>
              <a:ext uri="{FF2B5EF4-FFF2-40B4-BE49-F238E27FC236}">
                <a16:creationId xmlns:a16="http://schemas.microsoft.com/office/drawing/2014/main" id="{F55C2281-F2AD-404A-9264-244D64C7DC86}"/>
              </a:ext>
            </a:extLst>
          </p:cNvPr>
          <p:cNvSpPr txBox="1">
            <a:spLocks/>
          </p:cNvSpPr>
          <p:nvPr/>
        </p:nvSpPr>
        <p:spPr>
          <a:xfrm>
            <a:off x="2114065" y="6473688"/>
            <a:ext cx="5415740" cy="306323"/>
          </a:xfrm>
          <a:prstGeom prst="rect">
            <a:avLst/>
          </a:prstGeom>
        </p:spPr>
        <p:style>
          <a:lnRef idx="0">
            <a:scrgbClr r="0" g="0" b="0"/>
          </a:lnRef>
          <a:fillRef idx="0">
            <a:scrgbClr r="0" g="0" b="0"/>
          </a:fillRef>
          <a:effectRef idx="0">
            <a:scrgbClr r="0" g="0" b="0"/>
          </a:effectRef>
          <a:fontRef idx="minor"/>
        </p:style>
        <p:txBody>
          <a:bodyPr wrap="square" lIns="90000" tIns="45000" rIns="90000" bIns="4500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t>DRD4 Collaboration Meeting, WG-2: CERN Oct 21-25 2024</a:t>
            </a:r>
          </a:p>
        </p:txBody>
      </p:sp>
    </p:spTree>
    <p:extLst>
      <p:ext uri="{BB962C8B-B14F-4D97-AF65-F5344CB8AC3E}">
        <p14:creationId xmlns:p14="http://schemas.microsoft.com/office/powerpoint/2010/main" val="2793535730"/>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Espace réservé du numéro de diapositive 4"/>
          <p:cNvSpPr>
            <a:spLocks noGrp="1"/>
          </p:cNvSpPr>
          <p:nvPr>
            <p:ph type="sldNum" idx="12"/>
          </p:nvPr>
        </p:nvSpPr>
        <p:spPr/>
        <p:txBody>
          <a:bodyPr/>
          <a:lstStyle/>
          <a:p>
            <a:pPr>
              <a:lnSpc>
                <a:spcPct val="100000"/>
              </a:lnSpc>
            </a:pPr>
            <a:fld id="{444B57E9-381B-49B4-AF00-88136E0A515C}" type="slidenum">
              <a:rPr lang="en-GB" sz="1800" b="0" strike="noStrike" spc="-1" smtClean="0">
                <a:solidFill>
                  <a:srgbClr val="000000"/>
                </a:solidFill>
                <a:latin typeface="Arial"/>
                <a:ea typeface="DejaVu Sans"/>
              </a:rPr>
              <a:t>60</a:t>
            </a:fld>
            <a:endParaRPr lang="en-GB" sz="1800" b="0" strike="noStrike" spc="-1">
              <a:latin typeface="Times New Roman"/>
            </a:endParaRPr>
          </a:p>
        </p:txBody>
      </p:sp>
      <p:sp>
        <p:nvSpPr>
          <p:cNvPr id="9" name="ZoneTexte 8"/>
          <p:cNvSpPr txBox="1"/>
          <p:nvPr/>
        </p:nvSpPr>
        <p:spPr>
          <a:xfrm>
            <a:off x="182880" y="205740"/>
            <a:ext cx="8958991" cy="4955203"/>
          </a:xfrm>
          <a:prstGeom prst="rect">
            <a:avLst/>
          </a:prstGeom>
          <a:noFill/>
        </p:spPr>
        <p:txBody>
          <a:bodyPr wrap="none" rtlCol="0">
            <a:spAutoFit/>
          </a:bodyPr>
          <a:lstStyle/>
          <a:p>
            <a:r>
              <a:rPr lang="en-GB" b="1" dirty="0"/>
              <a:t>References (cont. 2)</a:t>
            </a:r>
          </a:p>
          <a:p>
            <a:r>
              <a:rPr lang="en-GB" dirty="0"/>
              <a:t> </a:t>
            </a:r>
          </a:p>
          <a:p>
            <a:r>
              <a:rPr lang="en-GB" sz="1400" b="1" dirty="0"/>
              <a:t>[23] G. Hallewell et al; </a:t>
            </a:r>
            <a:r>
              <a:rPr lang="en-GB" sz="1400" b="1" u="sng" dirty="0">
                <a:hlinkClick r:id="rId2"/>
              </a:rPr>
              <a:t>MDPI Instruments (2021) 5(1), 6</a:t>
            </a:r>
            <a:r>
              <a:rPr lang="en-GB" sz="1400" b="1" dirty="0"/>
              <a:t>;  </a:t>
            </a:r>
          </a:p>
          <a:p>
            <a:r>
              <a:rPr lang="en-GB" sz="1400" b="1" dirty="0"/>
              <a:t>[24] P. Stassi et al; Ultrasonic Gas mixture analysis system in the Forward RICH of DELPHI, </a:t>
            </a:r>
          </a:p>
          <a:p>
            <a:r>
              <a:rPr lang="en-GB" sz="1400" b="1" dirty="0"/>
              <a:t>DELPHI  Internal Note 95-124 RICH73, 25 July 1995</a:t>
            </a:r>
          </a:p>
          <a:p>
            <a:r>
              <a:rPr lang="en-GB" sz="1400" b="1" dirty="0"/>
              <a:t>[25] M.</a:t>
            </a:r>
            <a:r>
              <a:rPr lang="en-US" sz="1400" b="1" u="sng" dirty="0" err="1"/>
              <a:t>Sannino</a:t>
            </a:r>
            <a:r>
              <a:rPr lang="en-US" sz="1400" b="1" u="sng" dirty="0"/>
              <a:t>; </a:t>
            </a:r>
            <a:r>
              <a:rPr lang="en-GB" sz="1400" b="1" u="sng" dirty="0" err="1">
                <a:hlinkClick r:id="rId3"/>
              </a:rPr>
              <a:t>Nucl</a:t>
            </a:r>
            <a:r>
              <a:rPr lang="en-GB" sz="1400" b="1" u="sng" dirty="0">
                <a:hlinkClick r:id="rId3"/>
              </a:rPr>
              <a:t>. Instr. and Methods in Physics Research A 595 (2008) 208–211</a:t>
            </a:r>
            <a:endParaRPr lang="en-GB" sz="1400" b="1" dirty="0"/>
          </a:p>
          <a:p>
            <a:r>
              <a:rPr lang="en-GB" sz="1400" b="1" dirty="0"/>
              <a:t>[26] Monitoring, Alignment and Control of the RICH Detectors; C. </a:t>
            </a:r>
            <a:r>
              <a:rPr lang="en-GB" sz="1400" b="1" dirty="0" err="1"/>
              <a:t>D'Ambrosio</a:t>
            </a:r>
            <a:r>
              <a:rPr lang="en-GB" sz="1400" b="1" dirty="0"/>
              <a:t>  et al;</a:t>
            </a:r>
            <a:br>
              <a:rPr lang="en-GB" sz="1400" b="1" dirty="0"/>
            </a:br>
            <a:r>
              <a:rPr lang="en-GB" sz="1400" b="1" dirty="0"/>
              <a:t>LHCb-Memo-2000-80 RICH 6 September 2000.</a:t>
            </a:r>
          </a:p>
          <a:p>
            <a:r>
              <a:rPr lang="en-GB" sz="1400" b="1" dirty="0"/>
              <a:t>[27] P. </a:t>
            </a:r>
            <a:r>
              <a:rPr lang="en-GB" sz="1400" b="1" dirty="0" err="1"/>
              <a:t>Fauland</a:t>
            </a:r>
            <a:r>
              <a:rPr lang="en-GB" sz="1400" b="1" dirty="0"/>
              <a:t>, PhD </a:t>
            </a:r>
            <a:r>
              <a:rPr lang="en-GB" sz="1400" b="1" u="sng" dirty="0">
                <a:hlinkClick r:id="rId4"/>
              </a:rPr>
              <a:t>thesis</a:t>
            </a:r>
            <a:r>
              <a:rPr lang="en-GB" sz="1400" b="1" dirty="0"/>
              <a:t>; (COMPASS experiment) University of Bielefeld March 2004. </a:t>
            </a:r>
          </a:p>
          <a:p>
            <a:r>
              <a:rPr lang="en-US" sz="1400" b="1" dirty="0"/>
              <a:t>[28] </a:t>
            </a:r>
            <a:r>
              <a:rPr lang="da-DK" sz="1400" b="1" dirty="0"/>
              <a:t>Now marketed as SensComp model 600 transducer, </a:t>
            </a:r>
            <a:r>
              <a:rPr lang="da-DK" sz="1400" b="1" u="sng" dirty="0">
                <a:hlinkClick r:id="rId5"/>
              </a:rPr>
              <a:t>http://www.senscomp.com/ultrasonic-sensors/</a:t>
            </a:r>
            <a:endParaRPr lang="en-GB" sz="1400" b="1" dirty="0"/>
          </a:p>
          <a:p>
            <a:r>
              <a:rPr lang="da-DK" sz="1400" b="1" u="sng" dirty="0"/>
              <a:t>[29]</a:t>
            </a:r>
            <a:r>
              <a:rPr lang="fr-FR" sz="1400" b="1" dirty="0"/>
              <a:t> T. Blake et al</a:t>
            </a:r>
            <a:r>
              <a:rPr lang="fr-FR" sz="1400" b="1" u="sng" dirty="0">
                <a:hlinkClick r:id="rId6"/>
              </a:rPr>
              <a:t>; </a:t>
            </a:r>
            <a:r>
              <a:rPr lang="fr-FR" sz="1400" b="1" u="sng" dirty="0" err="1">
                <a:hlinkClick r:id="rId6"/>
              </a:rPr>
              <a:t>Nucl</a:t>
            </a:r>
            <a:r>
              <a:rPr lang="fr-FR" sz="1400" b="1" u="sng" dirty="0">
                <a:hlinkClick r:id="rId6"/>
              </a:rPr>
              <a:t>. </a:t>
            </a:r>
            <a:r>
              <a:rPr lang="fr-FR" sz="1400" b="1" u="sng" dirty="0" err="1">
                <a:hlinkClick r:id="rId6"/>
              </a:rPr>
              <a:t>Instr</a:t>
            </a:r>
            <a:r>
              <a:rPr lang="fr-FR" sz="1400" b="1" u="sng" dirty="0">
                <a:hlinkClick r:id="rId6"/>
              </a:rPr>
              <a:t>. </a:t>
            </a:r>
            <a:r>
              <a:rPr lang="fr-FR" sz="1400" b="1" u="sng" dirty="0" err="1">
                <a:hlinkClick r:id="rId6"/>
              </a:rPr>
              <a:t>Meth</a:t>
            </a:r>
            <a:r>
              <a:rPr lang="fr-FR" sz="1400" b="1" u="sng" dirty="0">
                <a:hlinkClick r:id="rId6"/>
              </a:rPr>
              <a:t> A791 (2015) 27-31</a:t>
            </a:r>
            <a:endParaRPr lang="en-GB" sz="1400" b="1" dirty="0"/>
          </a:p>
          <a:p>
            <a:r>
              <a:rPr lang="da-DK" sz="1400" b="1" dirty="0"/>
              <a:t>[30] A. Papanestis; 	 </a:t>
            </a:r>
            <a:r>
              <a:rPr lang="fr-FR" sz="1400" b="1" u="sng" dirty="0" err="1">
                <a:hlinkClick r:id="rId7"/>
              </a:rPr>
              <a:t>Nucl</a:t>
            </a:r>
            <a:r>
              <a:rPr lang="fr-FR" sz="1400" b="1" u="sng" dirty="0">
                <a:hlinkClick r:id="rId7"/>
              </a:rPr>
              <a:t>. </a:t>
            </a:r>
            <a:r>
              <a:rPr lang="fr-FR" sz="1400" b="1" u="sng" dirty="0" err="1">
                <a:hlinkClick r:id="rId7"/>
              </a:rPr>
              <a:t>Instr</a:t>
            </a:r>
            <a:r>
              <a:rPr lang="fr-FR" sz="1400" b="1" u="sng" dirty="0">
                <a:hlinkClick r:id="rId7"/>
              </a:rPr>
              <a:t>. </a:t>
            </a:r>
            <a:r>
              <a:rPr lang="fr-FR" sz="1400" b="1" u="sng" dirty="0" err="1">
                <a:hlinkClick r:id="rId7"/>
              </a:rPr>
              <a:t>Meth</a:t>
            </a:r>
            <a:r>
              <a:rPr lang="fr-FR" sz="1400" b="1" u="sng" dirty="0">
                <a:hlinkClick r:id="rId7"/>
              </a:rPr>
              <a:t>. A766 (2014) 14–18</a:t>
            </a:r>
            <a:endParaRPr lang="en-GB" sz="1400" b="1" dirty="0"/>
          </a:p>
          <a:p>
            <a:r>
              <a:rPr lang="fr-FR" sz="1400" b="1" dirty="0"/>
              <a:t>[31] R. </a:t>
            </a:r>
            <a:r>
              <a:rPr lang="fr-FR" sz="1400" b="1" dirty="0" err="1"/>
              <a:t>Calabrese</a:t>
            </a:r>
            <a:r>
              <a:rPr lang="fr-FR" sz="1400" b="1" dirty="0"/>
              <a:t> et al;  </a:t>
            </a:r>
            <a:r>
              <a:rPr lang="fr-FR" sz="1400" b="1" u="sng" dirty="0">
                <a:hlinkClick r:id="rId8"/>
              </a:rPr>
              <a:t>2022 JINST 17 P07013</a:t>
            </a:r>
            <a:endParaRPr lang="en-GB" sz="1400" b="1" dirty="0"/>
          </a:p>
          <a:p>
            <a:r>
              <a:rPr lang="da-DK" sz="1400" b="1" dirty="0"/>
              <a:t>[32] </a:t>
            </a:r>
            <a:r>
              <a:rPr lang="fr-FR" sz="1400" b="1" dirty="0"/>
              <a:t>R. Bates et al; </a:t>
            </a:r>
            <a:r>
              <a:rPr lang="fr-FR" sz="1400" b="1" u="sng" dirty="0">
                <a:hlinkClick r:id="rId9"/>
              </a:rPr>
              <a:t>2013 JINST 8 P02006  </a:t>
            </a:r>
            <a:r>
              <a:rPr lang="fr-FR" sz="1400" b="1" dirty="0"/>
              <a:t> </a:t>
            </a:r>
            <a:endParaRPr lang="en-GB" sz="1400" b="1" dirty="0"/>
          </a:p>
          <a:p>
            <a:r>
              <a:rPr lang="en-GB" sz="1400" b="1" dirty="0"/>
              <a:t>[33] ECHA/NR/23/04; </a:t>
            </a:r>
            <a:r>
              <a:rPr lang="en-GB" sz="1400" b="1" u="sng" dirty="0">
                <a:hlinkClick r:id="rId10"/>
              </a:rPr>
              <a:t>https://echa.europa.eu/-/echa-publishes-pfas-restriction-proposal</a:t>
            </a:r>
            <a:r>
              <a:rPr lang="en-GB" sz="1400" b="1" dirty="0"/>
              <a:t>] </a:t>
            </a:r>
          </a:p>
          <a:p>
            <a:r>
              <a:rPr lang="en-GB" sz="1400" b="1" dirty="0"/>
              <a:t>[34] ECHA Candidate List of substances of very high concern for Authorisation; </a:t>
            </a:r>
          </a:p>
          <a:p>
            <a:r>
              <a:rPr lang="en-GB" sz="1400" b="1" u="sng" dirty="0">
                <a:hlinkClick r:id="rId11"/>
              </a:rPr>
              <a:t>https://echa.europa.eu/candidate-list-table</a:t>
            </a:r>
            <a:endParaRPr lang="en-GB" sz="1400" b="1" dirty="0"/>
          </a:p>
          <a:p>
            <a:r>
              <a:rPr lang="en-GB" sz="1400" b="1" dirty="0"/>
              <a:t>[35] Annex to the Annex XV restriction report proposal for restriction:  </a:t>
            </a:r>
          </a:p>
          <a:p>
            <a:r>
              <a:rPr lang="en-GB" sz="1400" b="1" dirty="0"/>
              <a:t>Per- &amp; </a:t>
            </a:r>
            <a:r>
              <a:rPr lang="en-GB" sz="1400" b="1" dirty="0" err="1"/>
              <a:t>polyfluoroalkyl</a:t>
            </a:r>
            <a:r>
              <a:rPr lang="en-GB" sz="1400" b="1" dirty="0"/>
              <a:t> substances (PFASs);</a:t>
            </a:r>
          </a:p>
          <a:p>
            <a:r>
              <a:rPr lang="en-GB" sz="1400" b="1" dirty="0"/>
              <a:t>     ECHA; 22/03/2023 </a:t>
            </a:r>
            <a:r>
              <a:rPr lang="en-GB" sz="1400" b="1" u="sng" dirty="0">
                <a:hlinkClick r:id="rId12"/>
              </a:rPr>
              <a:t>https://echa.europa.eu/documents/10162/d2f7fce1-b089-c4fd-1101-2601f53a07d1</a:t>
            </a:r>
            <a:r>
              <a:rPr lang="en-GB" sz="1400" b="1" dirty="0"/>
              <a:t> </a:t>
            </a:r>
          </a:p>
          <a:p>
            <a:r>
              <a:rPr lang="en-GB" sz="1400" b="1" dirty="0"/>
              <a:t>[36] Per- and </a:t>
            </a:r>
            <a:r>
              <a:rPr lang="en-GB" sz="1400" b="1" dirty="0" err="1"/>
              <a:t>polyfluoroalkyl</a:t>
            </a:r>
            <a:r>
              <a:rPr lang="en-GB" sz="1400" b="1" dirty="0"/>
              <a:t> substances (PFAS); ECHA</a:t>
            </a:r>
          </a:p>
          <a:p>
            <a:r>
              <a:rPr lang="en-GB" sz="1400" b="1" u="sng" dirty="0">
                <a:hlinkClick r:id="rId13"/>
              </a:rPr>
              <a:t>https://echa.europa.eu/hot-topics/perfluoroalkyl-chemicals-pfas</a:t>
            </a:r>
            <a:endParaRPr lang="fr-FR" sz="1400" b="1" dirty="0"/>
          </a:p>
        </p:txBody>
      </p:sp>
    </p:spTree>
    <p:extLst>
      <p:ext uri="{BB962C8B-B14F-4D97-AF65-F5344CB8AC3E}">
        <p14:creationId xmlns:p14="http://schemas.microsoft.com/office/powerpoint/2010/main" val="2982300991"/>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ous-titre 2"/>
          <p:cNvSpPr>
            <a:spLocks noGrp="1"/>
          </p:cNvSpPr>
          <p:nvPr>
            <p:ph type="subTitle"/>
          </p:nvPr>
        </p:nvSpPr>
        <p:spPr>
          <a:xfrm>
            <a:off x="457200" y="2928363"/>
            <a:ext cx="8229240" cy="1329595"/>
          </a:xfrm>
        </p:spPr>
        <p:txBody>
          <a:bodyPr/>
          <a:lstStyle/>
          <a:p>
            <a:pPr marL="0" indent="0" algn="ctr">
              <a:buNone/>
            </a:pPr>
            <a:r>
              <a:rPr lang="fr-FR" sz="3200" dirty="0">
                <a:solidFill>
                  <a:srgbClr val="FF0000"/>
                </a:solidFill>
                <a:effectLst>
                  <a:outerShdw blurRad="38100" dist="38100" dir="2700000" algn="tl">
                    <a:srgbClr val="000000">
                      <a:alpha val="43137"/>
                    </a:srgbClr>
                  </a:outerShdw>
                </a:effectLst>
              </a:rPr>
              <a:t>The </a:t>
            </a:r>
            <a:r>
              <a:rPr lang="fr-FR" sz="3200" dirty="0" err="1">
                <a:solidFill>
                  <a:srgbClr val="FF0000"/>
                </a:solidFill>
                <a:effectLst>
                  <a:outerShdw blurRad="38100" dist="38100" dir="2700000" algn="tl">
                    <a:srgbClr val="000000">
                      <a:alpha val="43137"/>
                    </a:srgbClr>
                  </a:outerShdw>
                </a:effectLst>
              </a:rPr>
              <a:t>uncertain</a:t>
            </a:r>
            <a:r>
              <a:rPr lang="fr-FR" sz="3200" dirty="0">
                <a:solidFill>
                  <a:srgbClr val="FF0000"/>
                </a:solidFill>
                <a:effectLst>
                  <a:outerShdw blurRad="38100" dist="38100" dir="2700000" algn="tl">
                    <a:srgbClr val="000000">
                      <a:alpha val="43137"/>
                    </a:srgbClr>
                  </a:outerShdw>
                </a:effectLst>
              </a:rPr>
              <a:t> ECHA </a:t>
            </a:r>
            <a:r>
              <a:rPr lang="fr-FR" sz="3200" dirty="0" err="1">
                <a:solidFill>
                  <a:srgbClr val="FF0000"/>
                </a:solidFill>
                <a:effectLst>
                  <a:outerShdw blurRad="38100" dist="38100" dir="2700000" algn="tl">
                    <a:srgbClr val="000000">
                      <a:alpha val="43137"/>
                    </a:srgbClr>
                  </a:outerShdw>
                </a:effectLst>
              </a:rPr>
              <a:t>path</a:t>
            </a:r>
            <a:r>
              <a:rPr lang="fr-FR" sz="3200" dirty="0">
                <a:solidFill>
                  <a:srgbClr val="FF0000"/>
                </a:solidFill>
                <a:effectLst>
                  <a:outerShdw blurRad="38100" dist="38100" dir="2700000" algn="tl">
                    <a:srgbClr val="000000">
                      <a:alpha val="43137"/>
                    </a:srgbClr>
                  </a:outerShdw>
                </a:effectLst>
              </a:rPr>
              <a:t> to prohibition</a:t>
            </a:r>
          </a:p>
          <a:p>
            <a:pPr marL="0" indent="0" algn="ctr">
              <a:buNone/>
            </a:pPr>
            <a:endParaRPr lang="fr-FR" sz="3200" dirty="0">
              <a:solidFill>
                <a:srgbClr val="FF0000"/>
              </a:solidFill>
              <a:effectLst>
                <a:outerShdw blurRad="38100" dist="38100" dir="2700000" algn="tl">
                  <a:srgbClr val="000000">
                    <a:alpha val="43137"/>
                  </a:srgbClr>
                </a:outerShdw>
              </a:effectLst>
            </a:endParaRPr>
          </a:p>
          <a:p>
            <a:pPr marL="0" indent="0" algn="ctr">
              <a:buNone/>
            </a:pPr>
            <a:r>
              <a:rPr lang="fr-FR" sz="3200" dirty="0">
                <a:solidFill>
                  <a:srgbClr val="FF0000"/>
                </a:solidFill>
                <a:effectLst>
                  <a:outerShdw blurRad="38100" dist="38100" dir="2700000" algn="tl">
                    <a:srgbClr val="000000">
                      <a:alpha val="43137"/>
                    </a:srgbClr>
                  </a:outerShdw>
                </a:effectLst>
              </a:rPr>
              <a:t>(a </a:t>
            </a:r>
            <a:r>
              <a:rPr lang="fr-FR" sz="3200" dirty="0" err="1">
                <a:solidFill>
                  <a:srgbClr val="FF0000"/>
                </a:solidFill>
                <a:effectLst>
                  <a:outerShdw blurRad="38100" dist="38100" dir="2700000" algn="tl">
                    <a:srgbClr val="000000">
                      <a:alpha val="43137"/>
                    </a:srgbClr>
                  </a:outerShdw>
                </a:effectLst>
              </a:rPr>
              <a:t>path</a:t>
            </a:r>
            <a:r>
              <a:rPr lang="fr-FR" sz="3200" dirty="0">
                <a:solidFill>
                  <a:srgbClr val="FF0000"/>
                </a:solidFill>
                <a:effectLst>
                  <a:outerShdw blurRad="38100" dist="38100" dir="2700000" algn="tl">
                    <a:srgbClr val="000000">
                      <a:alpha val="43137"/>
                    </a:srgbClr>
                  </a:outerShdw>
                </a:effectLst>
              </a:rPr>
              <a:t> </a:t>
            </a:r>
            <a:r>
              <a:rPr lang="fr-FR" sz="3200" dirty="0" err="1">
                <a:solidFill>
                  <a:srgbClr val="FF0000"/>
                </a:solidFill>
                <a:effectLst>
                  <a:outerShdw blurRad="38100" dist="38100" dir="2700000" algn="tl">
                    <a:srgbClr val="000000">
                      <a:alpha val="43137"/>
                    </a:srgbClr>
                  </a:outerShdw>
                </a:effectLst>
              </a:rPr>
              <a:t>paved</a:t>
            </a:r>
            <a:r>
              <a:rPr lang="fr-FR" sz="3200" dirty="0">
                <a:solidFill>
                  <a:srgbClr val="FF0000"/>
                </a:solidFill>
                <a:effectLst>
                  <a:outerShdw blurRad="38100" dist="38100" dir="2700000" algn="tl">
                    <a:srgbClr val="000000">
                      <a:alpha val="43137"/>
                    </a:srgbClr>
                  </a:outerShdw>
                </a:effectLst>
              </a:rPr>
              <a:t> </a:t>
            </a:r>
            <a:r>
              <a:rPr lang="fr-FR" sz="3200" dirty="0" err="1">
                <a:solidFill>
                  <a:srgbClr val="FF0000"/>
                </a:solidFill>
                <a:effectLst>
                  <a:outerShdw blurRad="38100" dist="38100" dir="2700000" algn="tl">
                    <a:srgbClr val="000000">
                      <a:alpha val="43137"/>
                    </a:srgbClr>
                  </a:outerShdw>
                </a:effectLst>
              </a:rPr>
              <a:t>with</a:t>
            </a:r>
            <a:r>
              <a:rPr lang="fr-FR" sz="3200" dirty="0">
                <a:solidFill>
                  <a:srgbClr val="FF0000"/>
                </a:solidFill>
                <a:effectLst>
                  <a:outerShdw blurRad="38100" dist="38100" dir="2700000" algn="tl">
                    <a:srgbClr val="000000">
                      <a:alpha val="43137"/>
                    </a:srgbClr>
                  </a:outerShdw>
                </a:effectLst>
              </a:rPr>
              <a:t> </a:t>
            </a:r>
            <a:r>
              <a:rPr lang="fr-FR" sz="3200">
                <a:solidFill>
                  <a:srgbClr val="FF0000"/>
                </a:solidFill>
                <a:effectLst>
                  <a:outerShdw blurRad="38100" dist="38100" dir="2700000" algn="tl">
                    <a:srgbClr val="000000">
                      <a:alpha val="43137"/>
                    </a:srgbClr>
                  </a:outerShdw>
                </a:effectLst>
              </a:rPr>
              <a:t>impracticalities</a:t>
            </a:r>
            <a:r>
              <a:rPr lang="fr-FR" sz="3200" dirty="0">
                <a:solidFill>
                  <a:srgbClr val="FF0000"/>
                </a:solidFill>
                <a:effectLst>
                  <a:outerShdw blurRad="38100" dist="38100" dir="2700000" algn="tl">
                    <a:srgbClr val="000000">
                      <a:alpha val="43137"/>
                    </a:srgbClr>
                  </a:outerShdw>
                </a:effectLst>
              </a:rPr>
              <a:t>?)</a:t>
            </a:r>
          </a:p>
        </p:txBody>
      </p:sp>
      <p:sp>
        <p:nvSpPr>
          <p:cNvPr id="4" name="CustomShape 2">
            <a:extLst>
              <a:ext uri="{FF2B5EF4-FFF2-40B4-BE49-F238E27FC236}">
                <a16:creationId xmlns:a16="http://schemas.microsoft.com/office/drawing/2014/main" id="{6010918F-0960-4D32-8052-466F719BD0C9}"/>
              </a:ext>
            </a:extLst>
          </p:cNvPr>
          <p:cNvSpPr/>
          <p:nvPr/>
        </p:nvSpPr>
        <p:spPr>
          <a:xfrm>
            <a:off x="897461" y="6512750"/>
            <a:ext cx="7445828"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DRD4 Collaboration Meeting, WG-2: CERN Oct 21-25 2024</a:t>
            </a:r>
          </a:p>
        </p:txBody>
      </p:sp>
    </p:spTree>
    <p:extLst>
      <p:ext uri="{BB962C8B-B14F-4D97-AF65-F5344CB8AC3E}">
        <p14:creationId xmlns:p14="http://schemas.microsoft.com/office/powerpoint/2010/main" val="4067959423"/>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p:txBody>
          <a:bodyPr/>
          <a:lstStyle/>
          <a:p>
            <a:endParaRPr lang="fr-FR"/>
          </a:p>
        </p:txBody>
      </p:sp>
      <p:pic>
        <p:nvPicPr>
          <p:cNvPr id="6" name="Espace réservé pour une image  5"/>
          <p:cNvPicPr>
            <a:picLocks noGrp="1" noChangeAspect="1"/>
          </p:cNvPicPr>
          <p:nvPr>
            <p:ph type="pic" idx="1"/>
          </p:nvPr>
        </p:nvPicPr>
        <p:blipFill>
          <a:blip r:embed="rId2">
            <a:extLst>
              <a:ext uri="{28A0092B-C50C-407E-A947-70E740481C1C}">
                <a14:useLocalDpi xmlns:a14="http://schemas.microsoft.com/office/drawing/2010/main" val="0"/>
              </a:ext>
            </a:extLst>
          </a:blip>
          <a:srcRect/>
          <a:stretch>
            <a:fillRect/>
          </a:stretch>
        </p:blipFill>
        <p:spPr>
          <a:xfrm>
            <a:off x="272718" y="457200"/>
            <a:ext cx="8502274" cy="4873625"/>
          </a:xfrm>
        </p:spPr>
      </p:pic>
      <p:sp>
        <p:nvSpPr>
          <p:cNvPr id="4" name="Espace réservé du numéro de diapositive 3"/>
          <p:cNvSpPr>
            <a:spLocks noGrp="1"/>
          </p:cNvSpPr>
          <p:nvPr>
            <p:ph type="sldNum" idx="12"/>
          </p:nvPr>
        </p:nvSpPr>
        <p:spPr/>
        <p:txBody>
          <a:bodyPr/>
          <a:lstStyle/>
          <a:p>
            <a:pPr>
              <a:lnSpc>
                <a:spcPct val="100000"/>
              </a:lnSpc>
            </a:pPr>
            <a:fld id="{444B57E9-381B-49B4-AF00-88136E0A515C}" type="slidenum">
              <a:rPr lang="en-GB" sz="1800" b="0" strike="noStrike" spc="-1" smtClean="0">
                <a:solidFill>
                  <a:srgbClr val="000000"/>
                </a:solidFill>
                <a:latin typeface="Arial"/>
                <a:ea typeface="DejaVu Sans"/>
              </a:rPr>
              <a:t>62</a:t>
            </a:fld>
            <a:endParaRPr lang="en-GB" sz="1800" b="0" strike="noStrike" spc="-1">
              <a:latin typeface="Times New Roman"/>
            </a:endParaRPr>
          </a:p>
        </p:txBody>
      </p:sp>
      <p:sp>
        <p:nvSpPr>
          <p:cNvPr id="8" name="CustomShape 2">
            <a:extLst>
              <a:ext uri="{FF2B5EF4-FFF2-40B4-BE49-F238E27FC236}">
                <a16:creationId xmlns:a16="http://schemas.microsoft.com/office/drawing/2014/main" id="{73A39B8A-3EDB-4703-9215-912E2C3D9CBD}"/>
              </a:ext>
            </a:extLst>
          </p:cNvPr>
          <p:cNvSpPr/>
          <p:nvPr/>
        </p:nvSpPr>
        <p:spPr>
          <a:xfrm>
            <a:off x="897461" y="6512750"/>
            <a:ext cx="7445828"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DRD4 Collaboration Meeting, WG-2: CERN Oct 21-25 2024</a:t>
            </a:r>
          </a:p>
        </p:txBody>
      </p:sp>
    </p:spTree>
    <p:extLst>
      <p:ext uri="{BB962C8B-B14F-4D97-AF65-F5344CB8AC3E}">
        <p14:creationId xmlns:p14="http://schemas.microsoft.com/office/powerpoint/2010/main" val="700337528"/>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Espace réservé pour une image  5" descr="Hallewell_EPJ-Plus_Focus_Point_Transition_Green_Gas.docx - Word"/>
          <p:cNvPicPr>
            <a:picLocks noGrp="1" noChangeAspect="1"/>
          </p:cNvPicPr>
          <p:nvPr>
            <p:ph type="pic" idx="1"/>
          </p:nvPr>
        </p:nvPicPr>
        <p:blipFill>
          <a:blip r:embed="rId2">
            <a:extLst>
              <a:ext uri="{28A0092B-C50C-407E-A947-70E740481C1C}">
                <a14:useLocalDpi xmlns:a14="http://schemas.microsoft.com/office/drawing/2010/main" val="0"/>
              </a:ext>
            </a:extLst>
          </a:blip>
          <a:srcRect/>
          <a:stretch>
            <a:fillRect/>
          </a:stretch>
        </p:blipFill>
        <p:spPr>
          <a:xfrm>
            <a:off x="126507" y="625918"/>
            <a:ext cx="9046802" cy="5168826"/>
          </a:xfrm>
        </p:spPr>
      </p:pic>
      <p:sp>
        <p:nvSpPr>
          <p:cNvPr id="3" name="Espace réservé du numéro de diapositive 2"/>
          <p:cNvSpPr>
            <a:spLocks noGrp="1"/>
          </p:cNvSpPr>
          <p:nvPr>
            <p:ph type="sldNum" idx="12"/>
          </p:nvPr>
        </p:nvSpPr>
        <p:spPr/>
        <p:txBody>
          <a:bodyPr/>
          <a:lstStyle/>
          <a:p>
            <a:pPr>
              <a:lnSpc>
                <a:spcPct val="100000"/>
              </a:lnSpc>
            </a:pPr>
            <a:fld id="{444B57E9-381B-49B4-AF00-88136E0A515C}" type="slidenum">
              <a:rPr lang="en-GB" sz="1800" b="0" strike="noStrike" spc="-1" smtClean="0">
                <a:solidFill>
                  <a:srgbClr val="000000"/>
                </a:solidFill>
                <a:latin typeface="Arial"/>
                <a:ea typeface="DejaVu Sans"/>
              </a:rPr>
              <a:t>63</a:t>
            </a:fld>
            <a:endParaRPr lang="en-GB" sz="1800" b="0" strike="noStrike" spc="-1">
              <a:latin typeface="Times New Roman"/>
            </a:endParaRPr>
          </a:p>
        </p:txBody>
      </p:sp>
      <p:sp>
        <p:nvSpPr>
          <p:cNvPr id="7" name="CustomShape 2">
            <a:extLst>
              <a:ext uri="{FF2B5EF4-FFF2-40B4-BE49-F238E27FC236}">
                <a16:creationId xmlns:a16="http://schemas.microsoft.com/office/drawing/2014/main" id="{750A8FED-AAEC-4B72-AC73-615CF494E992}"/>
              </a:ext>
            </a:extLst>
          </p:cNvPr>
          <p:cNvSpPr/>
          <p:nvPr/>
        </p:nvSpPr>
        <p:spPr>
          <a:xfrm>
            <a:off x="897461" y="6512750"/>
            <a:ext cx="7445828"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DRD4 Collaboration Meeting, WG-2: CERN Oct 21-25 2024</a:t>
            </a:r>
          </a:p>
        </p:txBody>
      </p:sp>
    </p:spTree>
    <p:extLst>
      <p:ext uri="{BB962C8B-B14F-4D97-AF65-F5344CB8AC3E}">
        <p14:creationId xmlns:p14="http://schemas.microsoft.com/office/powerpoint/2010/main" val="1679790438"/>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Espace réservé pour une image  5" descr="Hallewell_EPJ-Plus_Focus_Point_Transition_Green_Gas.docx - Word"/>
          <p:cNvPicPr>
            <a:picLocks noGrp="1" noChangeAspect="1"/>
          </p:cNvPicPr>
          <p:nvPr>
            <p:ph type="pic" idx="1"/>
          </p:nvPr>
        </p:nvPicPr>
        <p:blipFill>
          <a:blip r:embed="rId2">
            <a:extLst>
              <a:ext uri="{28A0092B-C50C-407E-A947-70E740481C1C}">
                <a14:useLocalDpi xmlns:a14="http://schemas.microsoft.com/office/drawing/2010/main" val="0"/>
              </a:ext>
            </a:extLst>
          </a:blip>
          <a:srcRect/>
          <a:stretch>
            <a:fillRect/>
          </a:stretch>
        </p:blipFill>
        <p:spPr>
          <a:xfrm>
            <a:off x="594186" y="530564"/>
            <a:ext cx="7776128" cy="5891189"/>
          </a:xfrm>
        </p:spPr>
      </p:pic>
      <p:sp>
        <p:nvSpPr>
          <p:cNvPr id="3" name="Espace réservé du numéro de diapositive 2"/>
          <p:cNvSpPr>
            <a:spLocks noGrp="1"/>
          </p:cNvSpPr>
          <p:nvPr>
            <p:ph type="sldNum" idx="12"/>
          </p:nvPr>
        </p:nvSpPr>
        <p:spPr/>
        <p:txBody>
          <a:bodyPr/>
          <a:lstStyle/>
          <a:p>
            <a:pPr>
              <a:lnSpc>
                <a:spcPct val="100000"/>
              </a:lnSpc>
            </a:pPr>
            <a:fld id="{444B57E9-381B-49B4-AF00-88136E0A515C}" type="slidenum">
              <a:rPr lang="en-GB" sz="1800" b="0" strike="noStrike" spc="-1" smtClean="0">
                <a:solidFill>
                  <a:srgbClr val="000000"/>
                </a:solidFill>
                <a:latin typeface="Arial"/>
                <a:ea typeface="DejaVu Sans"/>
              </a:rPr>
              <a:t>64</a:t>
            </a:fld>
            <a:endParaRPr lang="en-GB" sz="1800" b="0" strike="noStrike" spc="-1">
              <a:latin typeface="Times New Roman"/>
            </a:endParaRPr>
          </a:p>
        </p:txBody>
      </p:sp>
      <p:sp>
        <p:nvSpPr>
          <p:cNvPr id="5" name="CustomShape 2"/>
          <p:cNvSpPr/>
          <p:nvPr/>
        </p:nvSpPr>
        <p:spPr>
          <a:xfrm>
            <a:off x="2562152" y="6420534"/>
            <a:ext cx="3895541"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G. Hallewell: </a:t>
            </a:r>
            <a:r>
              <a:rPr lang="en-US" sz="1400" b="1" dirty="0" err="1"/>
              <a:t>Seminaire</a:t>
            </a:r>
            <a:r>
              <a:rPr lang="en-US" sz="1400" b="1" dirty="0"/>
              <a:t> CPPM: 16 </a:t>
            </a:r>
            <a:r>
              <a:rPr lang="en-US" sz="1400" b="1" dirty="0" err="1"/>
              <a:t>sep</a:t>
            </a:r>
            <a:r>
              <a:rPr lang="en-US" sz="1400" b="1" dirty="0"/>
              <a:t> 2024</a:t>
            </a:r>
          </a:p>
        </p:txBody>
      </p:sp>
    </p:spTree>
    <p:extLst>
      <p:ext uri="{BB962C8B-B14F-4D97-AF65-F5344CB8AC3E}">
        <p14:creationId xmlns:p14="http://schemas.microsoft.com/office/powerpoint/2010/main" val="2712882692"/>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Espace réservé pour une image  6"/>
          <p:cNvPicPr>
            <a:picLocks noGrp="1" noChangeAspect="1"/>
          </p:cNvPicPr>
          <p:nvPr>
            <p:ph type="pic" idx="1"/>
          </p:nvPr>
        </p:nvPicPr>
        <p:blipFill>
          <a:blip r:embed="rId2">
            <a:extLst>
              <a:ext uri="{28A0092B-C50C-407E-A947-70E740481C1C}">
                <a14:useLocalDpi xmlns:a14="http://schemas.microsoft.com/office/drawing/2010/main" val="0"/>
              </a:ext>
            </a:extLst>
          </a:blip>
          <a:srcRect/>
          <a:stretch>
            <a:fillRect/>
          </a:stretch>
        </p:blipFill>
        <p:spPr>
          <a:xfrm>
            <a:off x="99558" y="441160"/>
            <a:ext cx="9051623" cy="5401500"/>
          </a:xfrm>
        </p:spPr>
      </p:pic>
      <p:sp>
        <p:nvSpPr>
          <p:cNvPr id="3" name="Espace réservé du numéro de diapositive 2"/>
          <p:cNvSpPr>
            <a:spLocks noGrp="1"/>
          </p:cNvSpPr>
          <p:nvPr>
            <p:ph type="sldNum" idx="12"/>
          </p:nvPr>
        </p:nvSpPr>
        <p:spPr/>
        <p:txBody>
          <a:bodyPr/>
          <a:lstStyle/>
          <a:p>
            <a:pPr>
              <a:lnSpc>
                <a:spcPct val="100000"/>
              </a:lnSpc>
            </a:pPr>
            <a:fld id="{444B57E9-381B-49B4-AF00-88136E0A515C}" type="slidenum">
              <a:rPr lang="en-GB" sz="1800" b="0" strike="noStrike" spc="-1" smtClean="0">
                <a:solidFill>
                  <a:srgbClr val="000000"/>
                </a:solidFill>
                <a:latin typeface="Arial"/>
                <a:ea typeface="DejaVu Sans"/>
              </a:rPr>
              <a:t>65</a:t>
            </a:fld>
            <a:endParaRPr lang="en-GB" sz="1800" b="0" strike="noStrike" spc="-1">
              <a:latin typeface="Times New Roman"/>
            </a:endParaRPr>
          </a:p>
        </p:txBody>
      </p:sp>
      <p:sp>
        <p:nvSpPr>
          <p:cNvPr id="6" name="CustomShape 2">
            <a:extLst>
              <a:ext uri="{FF2B5EF4-FFF2-40B4-BE49-F238E27FC236}">
                <a16:creationId xmlns:a16="http://schemas.microsoft.com/office/drawing/2014/main" id="{8111F638-1D2A-4856-82C3-B85F50A5D53A}"/>
              </a:ext>
            </a:extLst>
          </p:cNvPr>
          <p:cNvSpPr/>
          <p:nvPr/>
        </p:nvSpPr>
        <p:spPr>
          <a:xfrm>
            <a:off x="897461" y="6512750"/>
            <a:ext cx="7445828"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DRD4 Collaboration Meeting, WG-2: CERN Oct 21-25 2024</a:t>
            </a:r>
          </a:p>
        </p:txBody>
      </p:sp>
    </p:spTree>
    <p:extLst>
      <p:ext uri="{BB962C8B-B14F-4D97-AF65-F5344CB8AC3E}">
        <p14:creationId xmlns:p14="http://schemas.microsoft.com/office/powerpoint/2010/main" val="1559104326"/>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Espace réservé du contenu 2"/>
          <p:cNvSpPr>
            <a:spLocks noGrp="1"/>
          </p:cNvSpPr>
          <p:nvPr>
            <p:ph idx="1"/>
          </p:nvPr>
        </p:nvSpPr>
        <p:spPr>
          <a:xfrm>
            <a:off x="211263" y="222505"/>
            <a:ext cx="8591185" cy="5688159"/>
          </a:xfrm>
        </p:spPr>
        <p:txBody>
          <a:bodyPr>
            <a:noAutofit/>
          </a:bodyPr>
          <a:lstStyle/>
          <a:p>
            <a:pPr marL="0" indent="0" algn="ctr">
              <a:lnSpc>
                <a:spcPct val="120000"/>
              </a:lnSpc>
              <a:spcBef>
                <a:spcPts val="0"/>
              </a:spcBef>
              <a:buNone/>
            </a:pPr>
            <a:endParaRPr lang="fr-FR" sz="4800" b="1" dirty="0">
              <a:solidFill>
                <a:schemeClr val="accent6">
                  <a:lumMod val="50000"/>
                </a:schemeClr>
              </a:solidFill>
              <a:sym typeface="Wingdings" panose="05000000000000000000" pitchFamily="2" charset="2"/>
            </a:endParaRPr>
          </a:p>
          <a:p>
            <a:pPr marL="0" indent="0" algn="ctr">
              <a:lnSpc>
                <a:spcPct val="120000"/>
              </a:lnSpc>
              <a:spcBef>
                <a:spcPts val="0"/>
              </a:spcBef>
              <a:buNone/>
            </a:pPr>
            <a:r>
              <a:rPr lang="en-GB" sz="4800" b="1" spc="-1" dirty="0">
                <a:solidFill>
                  <a:srgbClr val="C00000"/>
                </a:solidFill>
                <a:cs typeface="Times New Roman" panose="02020603050405020304" pitchFamily="18" charset="0"/>
              </a:rPr>
              <a:t>Positive and Negative </a:t>
            </a:r>
            <a:r>
              <a:rPr lang="en-GB" sz="4800" b="1" spc="-1" dirty="0" err="1">
                <a:solidFill>
                  <a:srgbClr val="C00000"/>
                </a:solidFill>
                <a:cs typeface="Times New Roman" panose="02020603050405020304" pitchFamily="18" charset="0"/>
              </a:rPr>
              <a:t>exeriences</a:t>
            </a:r>
            <a:r>
              <a:rPr lang="en-GB" sz="4800" b="1" spc="-1" dirty="0">
                <a:solidFill>
                  <a:srgbClr val="C00000"/>
                </a:solidFill>
                <a:cs typeface="Times New Roman" panose="02020603050405020304" pitchFamily="18" charset="0"/>
              </a:rPr>
              <a:t> with C</a:t>
            </a:r>
            <a:r>
              <a:rPr lang="en-GB" sz="4800" b="1" spc="-1" baseline="-25000" dirty="0">
                <a:solidFill>
                  <a:srgbClr val="C00000"/>
                </a:solidFill>
                <a:cs typeface="Times New Roman" panose="02020603050405020304" pitchFamily="18" charset="0"/>
              </a:rPr>
              <a:t>4</a:t>
            </a:r>
            <a:r>
              <a:rPr lang="en-GB" sz="4800" b="1" spc="-1" dirty="0">
                <a:solidFill>
                  <a:srgbClr val="C00000"/>
                </a:solidFill>
                <a:cs typeface="Times New Roman" panose="02020603050405020304" pitchFamily="18" charset="0"/>
              </a:rPr>
              <a:t>F</a:t>
            </a:r>
            <a:r>
              <a:rPr lang="en-GB" sz="4800" b="1" spc="-1" baseline="-25000" dirty="0">
                <a:solidFill>
                  <a:srgbClr val="C00000"/>
                </a:solidFill>
                <a:cs typeface="Times New Roman" panose="02020603050405020304" pitchFamily="18" charset="0"/>
              </a:rPr>
              <a:t>8</a:t>
            </a:r>
            <a:r>
              <a:rPr lang="en-GB" sz="4800" b="1" spc="-1" dirty="0">
                <a:solidFill>
                  <a:srgbClr val="C00000"/>
                </a:solidFill>
                <a:cs typeface="Times New Roman" panose="02020603050405020304" pitchFamily="18" charset="0"/>
              </a:rPr>
              <a:t>O as a substitute for C</a:t>
            </a:r>
            <a:r>
              <a:rPr lang="en-GB" sz="4800" b="1" spc="-1" baseline="-25000" dirty="0">
                <a:solidFill>
                  <a:srgbClr val="C00000"/>
                </a:solidFill>
                <a:cs typeface="Times New Roman" panose="02020603050405020304" pitchFamily="18" charset="0"/>
              </a:rPr>
              <a:t>4</a:t>
            </a:r>
            <a:r>
              <a:rPr lang="en-GB" sz="4800" b="1" spc="-1" dirty="0">
                <a:solidFill>
                  <a:srgbClr val="C00000"/>
                </a:solidFill>
                <a:cs typeface="Times New Roman" panose="02020603050405020304" pitchFamily="18" charset="0"/>
              </a:rPr>
              <a:t>F</a:t>
            </a:r>
            <a:r>
              <a:rPr lang="en-GB" sz="4800" b="1" spc="-1" baseline="-25000" dirty="0">
                <a:solidFill>
                  <a:srgbClr val="C00000"/>
                </a:solidFill>
                <a:cs typeface="Times New Roman" panose="02020603050405020304" pitchFamily="18" charset="0"/>
              </a:rPr>
              <a:t>10 </a:t>
            </a:r>
            <a:endParaRPr lang="en-GB" sz="4800" b="1" spc="-1" dirty="0">
              <a:solidFill>
                <a:srgbClr val="C00000"/>
              </a:solidFill>
              <a:cs typeface="Times New Roman" panose="02020603050405020304" pitchFamily="18" charset="0"/>
            </a:endParaRPr>
          </a:p>
          <a:p>
            <a:pPr marL="0" indent="0" algn="ctr">
              <a:lnSpc>
                <a:spcPct val="120000"/>
              </a:lnSpc>
              <a:spcBef>
                <a:spcPts val="0"/>
              </a:spcBef>
              <a:buNone/>
            </a:pPr>
            <a:r>
              <a:rPr lang="en-GB" sz="4800" b="1" spc="-1" dirty="0">
                <a:solidFill>
                  <a:srgbClr val="C00000"/>
                </a:solidFill>
                <a:cs typeface="Times New Roman" panose="02020603050405020304" pitchFamily="18" charset="0"/>
              </a:rPr>
              <a:t>Cherenkov radiator gas</a:t>
            </a:r>
          </a:p>
          <a:p>
            <a:pPr marL="0" indent="0" algn="ctr">
              <a:lnSpc>
                <a:spcPct val="120000"/>
              </a:lnSpc>
              <a:spcBef>
                <a:spcPts val="0"/>
              </a:spcBef>
              <a:buNone/>
            </a:pPr>
            <a:endParaRPr lang="en-GB" sz="4800" b="1" spc="-1" dirty="0">
              <a:solidFill>
                <a:srgbClr val="C00000"/>
              </a:solidFill>
              <a:cs typeface="Times New Roman" panose="02020603050405020304" pitchFamily="18" charset="0"/>
            </a:endParaRPr>
          </a:p>
          <a:p>
            <a:pPr marL="0" indent="0" algn="ctr">
              <a:lnSpc>
                <a:spcPct val="120000"/>
              </a:lnSpc>
              <a:spcBef>
                <a:spcPts val="0"/>
              </a:spcBef>
              <a:buNone/>
            </a:pPr>
            <a:r>
              <a:rPr lang="en-GB" sz="4800" b="1" spc="-1" dirty="0">
                <a:solidFill>
                  <a:srgbClr val="C00000"/>
                </a:solidFill>
                <a:cs typeface="Times New Roman" panose="02020603050405020304" pitchFamily="18" charset="0"/>
              </a:rPr>
              <a:t> </a:t>
            </a:r>
          </a:p>
          <a:p>
            <a:pPr>
              <a:lnSpc>
                <a:spcPct val="120000"/>
              </a:lnSpc>
              <a:spcBef>
                <a:spcPts val="0"/>
              </a:spcBef>
            </a:pPr>
            <a:endParaRPr lang="en-GB" sz="400" b="1" spc="-1" dirty="0">
              <a:solidFill>
                <a:srgbClr val="C00000"/>
              </a:solidFill>
              <a:cs typeface="Times New Roman" panose="02020603050405020304" pitchFamily="18" charset="0"/>
            </a:endParaRPr>
          </a:p>
          <a:p>
            <a:pPr>
              <a:lnSpc>
                <a:spcPct val="120000"/>
              </a:lnSpc>
              <a:spcBef>
                <a:spcPts val="0"/>
              </a:spcBef>
            </a:pPr>
            <a:endParaRPr lang="fr-FR" sz="2400" b="1" dirty="0">
              <a:solidFill>
                <a:srgbClr val="C00000"/>
              </a:solidFill>
              <a:sym typeface="Wingdings" panose="05000000000000000000" pitchFamily="2" charset="2"/>
            </a:endParaRPr>
          </a:p>
        </p:txBody>
      </p:sp>
      <p:sp>
        <p:nvSpPr>
          <p:cNvPr id="7" name="Espace réservé du numéro de diapositive 6"/>
          <p:cNvSpPr>
            <a:spLocks noGrp="1"/>
          </p:cNvSpPr>
          <p:nvPr>
            <p:ph type="sldNum" sz="quarter" idx="12"/>
          </p:nvPr>
        </p:nvSpPr>
        <p:spPr/>
        <p:txBody>
          <a:bodyPr/>
          <a:lstStyle/>
          <a:p>
            <a:pPr>
              <a:defRPr/>
            </a:pPr>
            <a:fld id="{75DEEA70-F2A5-4F11-9D2F-52A27AAB522D}" type="slidenum">
              <a:rPr lang="en-GB" smtClean="0"/>
              <a:pPr>
                <a:defRPr/>
              </a:pPr>
              <a:t>66</a:t>
            </a:fld>
            <a:endParaRPr lang="en-GB"/>
          </a:p>
        </p:txBody>
      </p:sp>
      <p:sp>
        <p:nvSpPr>
          <p:cNvPr id="8"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66</a:t>
            </a:fld>
            <a:endParaRPr lang="en-GB" sz="1200" b="0" strike="noStrike" spc="-1">
              <a:latin typeface="Arial"/>
            </a:endParaRPr>
          </a:p>
        </p:txBody>
      </p:sp>
      <p:sp>
        <p:nvSpPr>
          <p:cNvPr id="6" name="CustomShape 2">
            <a:extLst>
              <a:ext uri="{FF2B5EF4-FFF2-40B4-BE49-F238E27FC236}">
                <a16:creationId xmlns:a16="http://schemas.microsoft.com/office/drawing/2014/main" id="{25D03921-DABA-42B7-A895-B4798AA4AFF3}"/>
              </a:ext>
            </a:extLst>
          </p:cNvPr>
          <p:cNvSpPr/>
          <p:nvPr/>
        </p:nvSpPr>
        <p:spPr>
          <a:xfrm>
            <a:off x="897461" y="6512750"/>
            <a:ext cx="7445828"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DRD4 Collaboration Meeting, WG-2: CERN Oct 21-25 2024</a:t>
            </a:r>
          </a:p>
        </p:txBody>
      </p:sp>
    </p:spTree>
    <p:extLst>
      <p:ext uri="{BB962C8B-B14F-4D97-AF65-F5344CB8AC3E}">
        <p14:creationId xmlns:p14="http://schemas.microsoft.com/office/powerpoint/2010/main" val="4040935905"/>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Espace réservé pour une image  5" descr="BTeV C4F8O paper 1.pdf and 32 more pages - Profile 1 - Microsoft​ Edge"/>
          <p:cNvPicPr>
            <a:picLocks noGrp="1" noChangeAspect="1"/>
          </p:cNvPicPr>
          <p:nvPr>
            <p:ph type="pic" idx="1"/>
          </p:nvPr>
        </p:nvPicPr>
        <p:blipFill>
          <a:blip r:embed="rId2" cstate="print">
            <a:extLst>
              <a:ext uri="{28A0092B-C50C-407E-A947-70E740481C1C}">
                <a14:useLocalDpi xmlns:a14="http://schemas.microsoft.com/office/drawing/2010/main" val="0"/>
              </a:ext>
            </a:extLst>
          </a:blip>
          <a:srcRect/>
          <a:stretch>
            <a:fillRect/>
          </a:stretch>
        </p:blipFill>
        <p:spPr>
          <a:xfrm>
            <a:off x="148302" y="195855"/>
            <a:ext cx="3927730" cy="2683823"/>
          </a:xfrm>
        </p:spPr>
      </p:pic>
      <p:pic>
        <p:nvPicPr>
          <p:cNvPr id="8" name="Espace réservé pour une image  5" descr="BTeV C4F8O paper 1.pdf and 32 more pages - Profile 1 - Microsoft​ Edge"/>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325723" y="2879678"/>
            <a:ext cx="3377537" cy="3281623"/>
          </a:xfrm>
          <a:prstGeom prst="rect">
            <a:avLst/>
          </a:prstGeom>
        </p:spPr>
      </p:pic>
      <p:pic>
        <p:nvPicPr>
          <p:cNvPr id="9" name="Espace réservé pour une image  5" descr="BTeV C4F8O paper 1.pdf and 32 more pages - Profile 1 - Microsoft​ Edge"/>
          <p:cNvPicPr>
            <a:picLocks noChangeAspect="1"/>
          </p:cNvPicPr>
          <p:nvPr/>
        </p:nvPicPr>
        <p:blipFill rotWithShape="1">
          <a:blip r:embed="rId4">
            <a:extLst>
              <a:ext uri="{28A0092B-C50C-407E-A947-70E740481C1C}">
                <a14:useLocalDpi xmlns:a14="http://schemas.microsoft.com/office/drawing/2010/main" val="0"/>
              </a:ext>
            </a:extLst>
          </a:blip>
          <a:srcRect l="51772" r="2553" b="14030"/>
          <a:stretch/>
        </p:blipFill>
        <p:spPr>
          <a:xfrm>
            <a:off x="3979317" y="2879678"/>
            <a:ext cx="2617712" cy="3476842"/>
          </a:xfrm>
          <a:prstGeom prst="rect">
            <a:avLst/>
          </a:prstGeom>
        </p:spPr>
      </p:pic>
      <p:pic>
        <p:nvPicPr>
          <p:cNvPr id="10" name="Espace réservé pour une image  5" descr="BTeV C4F8O paper 1.pdf and 32 more pages - Profile 1 - Microsoft​ Edge"/>
          <p:cNvPicPr>
            <a:picLocks noChangeAspect="1"/>
          </p:cNvPicPr>
          <p:nvPr/>
        </p:nvPicPr>
        <p:blipFill rotWithShape="1">
          <a:blip r:embed="rId4">
            <a:extLst>
              <a:ext uri="{28A0092B-C50C-407E-A947-70E740481C1C}">
                <a14:useLocalDpi xmlns:a14="http://schemas.microsoft.com/office/drawing/2010/main" val="0"/>
              </a:ext>
            </a:extLst>
          </a:blip>
          <a:srcRect l="4122" t="30098" r="50210" b="7573"/>
          <a:stretch/>
        </p:blipFill>
        <p:spPr>
          <a:xfrm>
            <a:off x="3963346" y="358604"/>
            <a:ext cx="2617712" cy="2521074"/>
          </a:xfrm>
          <a:prstGeom prst="rect">
            <a:avLst/>
          </a:prstGeom>
        </p:spPr>
      </p:pic>
      <p:sp>
        <p:nvSpPr>
          <p:cNvPr id="11" name="Ellipse 10"/>
          <p:cNvSpPr/>
          <p:nvPr/>
        </p:nvSpPr>
        <p:spPr>
          <a:xfrm>
            <a:off x="3947374" y="483476"/>
            <a:ext cx="2649656" cy="131802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pic>
        <p:nvPicPr>
          <p:cNvPr id="12" name="Espace réservé pour une image  5"/>
          <p:cNvPicPr>
            <a:picLocks noChangeAspect="1"/>
          </p:cNvPicPr>
          <p:nvPr/>
        </p:nvPicPr>
        <p:blipFill rotWithShape="1">
          <a:blip r:embed="rId5">
            <a:extLst>
              <a:ext uri="{28A0092B-C50C-407E-A947-70E740481C1C}">
                <a14:useLocalDpi xmlns:a14="http://schemas.microsoft.com/office/drawing/2010/main" val="0"/>
              </a:ext>
            </a:extLst>
          </a:blip>
          <a:srcRect l="4474" t="39946" r="4896"/>
          <a:stretch/>
        </p:blipFill>
        <p:spPr>
          <a:xfrm>
            <a:off x="6597029" y="3812669"/>
            <a:ext cx="2361064" cy="2110461"/>
          </a:xfrm>
          <a:prstGeom prst="rect">
            <a:avLst/>
          </a:prstGeom>
        </p:spPr>
      </p:pic>
      <p:sp>
        <p:nvSpPr>
          <p:cNvPr id="14" name="Ellipse 13"/>
          <p:cNvSpPr/>
          <p:nvPr/>
        </p:nvSpPr>
        <p:spPr>
          <a:xfrm>
            <a:off x="3880681" y="4235668"/>
            <a:ext cx="2803898" cy="367071"/>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2" name="Groupe 1"/>
          <p:cNvGrpSpPr/>
          <p:nvPr/>
        </p:nvGrpSpPr>
        <p:grpSpPr>
          <a:xfrm>
            <a:off x="6428192" y="628163"/>
            <a:ext cx="2715808" cy="3002141"/>
            <a:chOff x="6317219" y="303408"/>
            <a:chExt cx="2715808" cy="3002141"/>
          </a:xfrm>
        </p:grpSpPr>
        <p:sp>
          <p:nvSpPr>
            <p:cNvPr id="13" name="ZoneTexte 12"/>
            <p:cNvSpPr txBox="1"/>
            <p:nvPr/>
          </p:nvSpPr>
          <p:spPr>
            <a:xfrm>
              <a:off x="6317219" y="2228331"/>
              <a:ext cx="2715808" cy="1077218"/>
            </a:xfrm>
            <a:prstGeom prst="rect">
              <a:avLst/>
            </a:prstGeom>
            <a:noFill/>
          </p:spPr>
          <p:txBody>
            <a:bodyPr wrap="none" rtlCol="0">
              <a:spAutoFit/>
            </a:bodyPr>
            <a:lstStyle/>
            <a:p>
              <a:pPr algn="ctr"/>
              <a:r>
                <a:rPr lang="en-GB" sz="1600" b="1" dirty="0" err="1">
                  <a:solidFill>
                    <a:srgbClr val="FF0000"/>
                  </a:solidFill>
                </a:rPr>
                <a:t>octafluorotetrahydrofuran</a:t>
              </a:r>
              <a:endParaRPr lang="fr-FR" sz="1600" b="1" dirty="0">
                <a:solidFill>
                  <a:srgbClr val="FF0000"/>
                </a:solidFill>
              </a:endParaRPr>
            </a:p>
            <a:p>
              <a:pPr algn="ctr"/>
              <a:r>
                <a:rPr lang="fr-FR" sz="1600" b="1" dirty="0">
                  <a:solidFill>
                    <a:srgbClr val="FF0000"/>
                  </a:solidFill>
                </a:rPr>
                <a:t>MW = 216: GWP=12000</a:t>
              </a:r>
              <a:endParaRPr lang="fr-FR" sz="1600" b="1" dirty="0"/>
            </a:p>
            <a:p>
              <a:pPr algn="ctr"/>
              <a:r>
                <a:rPr lang="fr-FR" sz="1600" b="1" dirty="0" err="1"/>
                <a:t>a.k.a</a:t>
              </a:r>
              <a:r>
                <a:rPr lang="fr-FR" sz="1600" b="1" dirty="0"/>
                <a:t>.</a:t>
              </a:r>
            </a:p>
            <a:p>
              <a:pPr algn="ctr"/>
              <a:r>
                <a:rPr lang="fr-FR" sz="1600" b="1" dirty="0"/>
                <a:t> </a:t>
              </a:r>
              <a:r>
                <a:rPr lang="fr-FR" sz="1600" b="1" dirty="0">
                  <a:solidFill>
                    <a:srgbClr val="FF0000"/>
                  </a:solidFill>
                </a:rPr>
                <a:t>c</a:t>
              </a:r>
              <a:r>
                <a:rPr lang="fr-FR" sz="1600" b="1" dirty="0"/>
                <a:t>-</a:t>
              </a:r>
              <a:r>
                <a:rPr lang="en-GB" sz="1600" b="1" dirty="0" err="1"/>
                <a:t>octafluoro-oxolane</a:t>
              </a:r>
              <a:r>
                <a:rPr lang="fr-FR" sz="1600" b="1" dirty="0"/>
                <a:t> </a:t>
              </a:r>
            </a:p>
          </p:txBody>
        </p:sp>
        <p:grpSp>
          <p:nvGrpSpPr>
            <p:cNvPr id="27" name="Groupe 26"/>
            <p:cNvGrpSpPr/>
            <p:nvPr/>
          </p:nvGrpSpPr>
          <p:grpSpPr>
            <a:xfrm>
              <a:off x="6831352" y="303408"/>
              <a:ext cx="1892418" cy="1984574"/>
              <a:chOff x="4108038" y="2329640"/>
              <a:chExt cx="2366929" cy="2393264"/>
            </a:xfrm>
          </p:grpSpPr>
          <p:grpSp>
            <p:nvGrpSpPr>
              <p:cNvPr id="28" name="Groupe 27"/>
              <p:cNvGrpSpPr/>
              <p:nvPr/>
            </p:nvGrpSpPr>
            <p:grpSpPr>
              <a:xfrm>
                <a:off x="4125351" y="2435677"/>
                <a:ext cx="2174752" cy="2287227"/>
                <a:chOff x="2355495" y="4651220"/>
                <a:chExt cx="2174752" cy="2287227"/>
              </a:xfrm>
            </p:grpSpPr>
            <p:sp>
              <p:nvSpPr>
                <p:cNvPr id="30" name="Pentagone régulier 29"/>
                <p:cNvSpPr/>
                <p:nvPr/>
              </p:nvSpPr>
              <p:spPr>
                <a:xfrm>
                  <a:off x="2911366" y="4964421"/>
                  <a:ext cx="1073186" cy="1051568"/>
                </a:xfrm>
                <a:prstGeom prst="pentagon">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31" name="ZoneTexte 30"/>
                <p:cNvSpPr txBox="1"/>
                <p:nvPr/>
              </p:nvSpPr>
              <p:spPr>
                <a:xfrm>
                  <a:off x="3781324" y="5233445"/>
                  <a:ext cx="748923" cy="369332"/>
                </a:xfrm>
                <a:prstGeom prst="rect">
                  <a:avLst/>
                </a:prstGeom>
                <a:solidFill>
                  <a:srgbClr val="FFFFFF"/>
                </a:solidFill>
              </p:spPr>
              <p:txBody>
                <a:bodyPr wrap="none" rtlCol="0">
                  <a:spAutoFit/>
                </a:bodyPr>
                <a:lstStyle/>
                <a:p>
                  <a:r>
                    <a:rPr lang="fr-FR" b="1" dirty="0">
                      <a:solidFill>
                        <a:srgbClr val="FF0000"/>
                      </a:solidFill>
                    </a:rPr>
                    <a:t>C – F</a:t>
                  </a:r>
                </a:p>
              </p:txBody>
            </p:sp>
            <p:sp>
              <p:nvSpPr>
                <p:cNvPr id="32" name="ZoneTexte 31"/>
                <p:cNvSpPr txBox="1"/>
                <p:nvPr/>
              </p:nvSpPr>
              <p:spPr>
                <a:xfrm>
                  <a:off x="3578096" y="5815670"/>
                  <a:ext cx="748923" cy="923330"/>
                </a:xfrm>
                <a:prstGeom prst="rect">
                  <a:avLst/>
                </a:prstGeom>
                <a:solidFill>
                  <a:srgbClr val="FFFFFF"/>
                </a:solidFill>
              </p:spPr>
              <p:txBody>
                <a:bodyPr wrap="none" rtlCol="0">
                  <a:spAutoFit/>
                </a:bodyPr>
                <a:lstStyle/>
                <a:p>
                  <a:r>
                    <a:rPr lang="fr-FR" b="1" dirty="0">
                      <a:solidFill>
                        <a:srgbClr val="FF0000"/>
                      </a:solidFill>
                    </a:rPr>
                    <a:t>C – F</a:t>
                  </a:r>
                </a:p>
                <a:p>
                  <a:r>
                    <a:rPr lang="fr-FR" b="1" dirty="0">
                      <a:solidFill>
                        <a:srgbClr val="FF0000"/>
                      </a:solidFill>
                    </a:rPr>
                    <a:t> l   </a:t>
                  </a:r>
                </a:p>
                <a:p>
                  <a:r>
                    <a:rPr lang="fr-FR" b="1" dirty="0">
                      <a:solidFill>
                        <a:srgbClr val="FF0000"/>
                      </a:solidFill>
                    </a:rPr>
                    <a:t> F</a:t>
                  </a:r>
                </a:p>
              </p:txBody>
            </p:sp>
            <p:sp>
              <p:nvSpPr>
                <p:cNvPr id="33" name="ZoneTexte 32"/>
                <p:cNvSpPr txBox="1"/>
                <p:nvPr/>
              </p:nvSpPr>
              <p:spPr>
                <a:xfrm>
                  <a:off x="2355495" y="5219228"/>
                  <a:ext cx="748923" cy="369332"/>
                </a:xfrm>
                <a:prstGeom prst="rect">
                  <a:avLst/>
                </a:prstGeom>
                <a:solidFill>
                  <a:srgbClr val="FFFFFF"/>
                </a:solidFill>
              </p:spPr>
              <p:txBody>
                <a:bodyPr wrap="none" rtlCol="0">
                  <a:spAutoFit/>
                </a:bodyPr>
                <a:lstStyle/>
                <a:p>
                  <a:r>
                    <a:rPr lang="fr-FR" b="1" dirty="0">
                      <a:solidFill>
                        <a:srgbClr val="FF0000"/>
                      </a:solidFill>
                    </a:rPr>
                    <a:t>F – C</a:t>
                  </a:r>
                </a:p>
              </p:txBody>
            </p:sp>
            <p:sp>
              <p:nvSpPr>
                <p:cNvPr id="34" name="ZoneTexte 33"/>
                <p:cNvSpPr txBox="1"/>
                <p:nvPr/>
              </p:nvSpPr>
              <p:spPr>
                <a:xfrm>
                  <a:off x="2432338" y="5824973"/>
                  <a:ext cx="944356" cy="1113474"/>
                </a:xfrm>
                <a:prstGeom prst="rect">
                  <a:avLst/>
                </a:prstGeom>
                <a:solidFill>
                  <a:srgbClr val="FFFFFF"/>
                </a:solidFill>
              </p:spPr>
              <p:txBody>
                <a:bodyPr wrap="square" rtlCol="0">
                  <a:spAutoFit/>
                </a:bodyPr>
                <a:lstStyle/>
                <a:p>
                  <a:r>
                    <a:rPr lang="fr-FR" b="1" dirty="0">
                      <a:solidFill>
                        <a:srgbClr val="FF0000"/>
                      </a:solidFill>
                    </a:rPr>
                    <a:t>F – C</a:t>
                  </a:r>
                </a:p>
                <a:p>
                  <a:r>
                    <a:rPr lang="fr-FR" b="1" dirty="0">
                      <a:solidFill>
                        <a:srgbClr val="FF0000"/>
                      </a:solidFill>
                    </a:rPr>
                    <a:t>       l</a:t>
                  </a:r>
                </a:p>
                <a:p>
                  <a:r>
                    <a:rPr lang="fr-FR" b="1" dirty="0">
                      <a:solidFill>
                        <a:srgbClr val="FF0000"/>
                      </a:solidFill>
                    </a:rPr>
                    <a:t>      F</a:t>
                  </a:r>
                </a:p>
              </p:txBody>
            </p:sp>
            <p:sp>
              <p:nvSpPr>
                <p:cNvPr id="35" name="Rectangle 34"/>
                <p:cNvSpPr/>
                <p:nvPr/>
              </p:nvSpPr>
              <p:spPr>
                <a:xfrm>
                  <a:off x="3937169" y="4735055"/>
                  <a:ext cx="248786" cy="369332"/>
                </a:xfrm>
                <a:prstGeom prst="rect">
                  <a:avLst/>
                </a:prstGeom>
              </p:spPr>
              <p:txBody>
                <a:bodyPr wrap="none">
                  <a:spAutoFit/>
                </a:bodyPr>
                <a:lstStyle/>
                <a:p>
                  <a:r>
                    <a:rPr lang="fr-FR" b="1" dirty="0">
                      <a:solidFill>
                        <a:srgbClr val="FF0000"/>
                      </a:solidFill>
                    </a:rPr>
                    <a:t> </a:t>
                  </a:r>
                </a:p>
              </p:txBody>
            </p:sp>
            <p:cxnSp>
              <p:nvCxnSpPr>
                <p:cNvPr id="36" name="Connecteur droit 35"/>
                <p:cNvCxnSpPr/>
                <p:nvPr/>
              </p:nvCxnSpPr>
              <p:spPr>
                <a:xfrm flipV="1">
                  <a:off x="3985225" y="5050219"/>
                  <a:ext cx="119242" cy="212893"/>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7" name="Connecteur droit 36"/>
                <p:cNvCxnSpPr/>
                <p:nvPr/>
              </p:nvCxnSpPr>
              <p:spPr>
                <a:xfrm flipH="1" flipV="1">
                  <a:off x="2729956" y="4919721"/>
                  <a:ext cx="176856" cy="313725"/>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sp>
              <p:nvSpPr>
                <p:cNvPr id="38" name="Rectangle 37"/>
                <p:cNvSpPr/>
                <p:nvPr/>
              </p:nvSpPr>
              <p:spPr>
                <a:xfrm>
                  <a:off x="2426669" y="4651220"/>
                  <a:ext cx="1931162" cy="445390"/>
                </a:xfrm>
                <a:prstGeom prst="rect">
                  <a:avLst/>
                </a:prstGeom>
                <a:solidFill>
                  <a:srgbClr val="FFFFFF"/>
                </a:solidFill>
              </p:spPr>
              <p:txBody>
                <a:bodyPr wrap="none">
                  <a:spAutoFit/>
                </a:bodyPr>
                <a:lstStyle/>
                <a:p>
                  <a:r>
                    <a:rPr lang="fr-FR" b="1" dirty="0">
                      <a:solidFill>
                        <a:srgbClr val="FF0000"/>
                      </a:solidFill>
                    </a:rPr>
                    <a:t> F       O      F</a:t>
                  </a:r>
                </a:p>
              </p:txBody>
            </p:sp>
          </p:grpSp>
          <p:sp>
            <p:nvSpPr>
              <p:cNvPr id="29" name="Rectangle 28"/>
              <p:cNvSpPr/>
              <p:nvPr/>
            </p:nvSpPr>
            <p:spPr>
              <a:xfrm>
                <a:off x="4108038" y="2329640"/>
                <a:ext cx="2366929" cy="2306903"/>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sp>
        <p:nvSpPr>
          <p:cNvPr id="39" name="Ellipse 38"/>
          <p:cNvSpPr/>
          <p:nvPr/>
        </p:nvSpPr>
        <p:spPr>
          <a:xfrm>
            <a:off x="6489574" y="3621811"/>
            <a:ext cx="2468519" cy="122998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6" name="Ellipse 25"/>
          <p:cNvSpPr/>
          <p:nvPr/>
        </p:nvSpPr>
        <p:spPr>
          <a:xfrm>
            <a:off x="238174" y="3195145"/>
            <a:ext cx="3203812" cy="164517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7" name="Espace réservé du numéro de diapositive 6"/>
          <p:cNvSpPr>
            <a:spLocks noGrp="1"/>
          </p:cNvSpPr>
          <p:nvPr>
            <p:ph type="sldNum" idx="12"/>
          </p:nvPr>
        </p:nvSpPr>
        <p:spPr/>
        <p:txBody>
          <a:bodyPr/>
          <a:lstStyle/>
          <a:p>
            <a:pPr>
              <a:lnSpc>
                <a:spcPct val="100000"/>
              </a:lnSpc>
            </a:pPr>
            <a:fld id="{444B57E9-381B-49B4-AF00-88136E0A515C}" type="slidenum">
              <a:rPr lang="en-GB" sz="1800" b="0" strike="noStrike" spc="-1" smtClean="0">
                <a:solidFill>
                  <a:srgbClr val="000000"/>
                </a:solidFill>
                <a:latin typeface="Arial"/>
                <a:ea typeface="DejaVu Sans"/>
              </a:rPr>
              <a:t>67</a:t>
            </a:fld>
            <a:endParaRPr lang="en-GB" sz="1800" b="0" strike="noStrike" spc="-1">
              <a:latin typeface="Times New Roman"/>
            </a:endParaRPr>
          </a:p>
        </p:txBody>
      </p:sp>
      <p:sp>
        <p:nvSpPr>
          <p:cNvPr id="40"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67</a:t>
            </a:fld>
            <a:endParaRPr lang="en-GB" sz="1200" b="0" strike="noStrike" spc="-1">
              <a:latin typeface="Arial"/>
            </a:endParaRPr>
          </a:p>
        </p:txBody>
      </p:sp>
      <p:sp>
        <p:nvSpPr>
          <p:cNvPr id="42" name="CustomShape 2">
            <a:extLst>
              <a:ext uri="{FF2B5EF4-FFF2-40B4-BE49-F238E27FC236}">
                <a16:creationId xmlns:a16="http://schemas.microsoft.com/office/drawing/2014/main" id="{3252977A-BEC1-4C0D-8184-4A96F844A635}"/>
              </a:ext>
            </a:extLst>
          </p:cNvPr>
          <p:cNvSpPr/>
          <p:nvPr/>
        </p:nvSpPr>
        <p:spPr>
          <a:xfrm>
            <a:off x="897461" y="6512750"/>
            <a:ext cx="7445828"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DRD4 Collaboration Meeting, WG-2: CERN Oct 21-25 2024</a:t>
            </a:r>
          </a:p>
        </p:txBody>
      </p:sp>
    </p:spTree>
    <p:extLst>
      <p:ext uri="{BB962C8B-B14F-4D97-AF65-F5344CB8AC3E}">
        <p14:creationId xmlns:p14="http://schemas.microsoft.com/office/powerpoint/2010/main" val="20755222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2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14"/>
                                        </p:tgtEl>
                                        <p:attrNameLst>
                                          <p:attrName>style.visibility</p:attrName>
                                        </p:attrNameLst>
                                      </p:cBhvr>
                                      <p:to>
                                        <p:strVal val="visible"/>
                                      </p:to>
                                    </p:set>
                                  </p:childTnLst>
                                </p:cTn>
                              </p:par>
                              <p:par>
                                <p:cTn id="15" presetID="14" presetClass="entr" presetSubtype="10" fill="hold" nodeType="with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randombar(horizontal)">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1" presetClass="entr" presetSubtype="0" fill="hold" grpId="0" nodeType="clickEffect">
                                  <p:stCondLst>
                                    <p:cond delay="0"/>
                                  </p:stCondLst>
                                  <p:childTnLst>
                                    <p:set>
                                      <p:cBhvr>
                                        <p:cTn id="21" dur="1" fill="hold">
                                          <p:stCondLst>
                                            <p:cond delay="0"/>
                                          </p:stCondLst>
                                        </p:cTn>
                                        <p:tgtEl>
                                          <p:spTgt spid="3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4" grpId="0" animBg="1"/>
      <p:bldP spid="39" grpId="0" animBg="1"/>
      <p:bldP spid="26" grpId="0" animBg="1"/>
    </p:bld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ZoneTexte 5"/>
          <p:cNvSpPr txBox="1"/>
          <p:nvPr/>
        </p:nvSpPr>
        <p:spPr>
          <a:xfrm>
            <a:off x="2599898" y="-1115867"/>
            <a:ext cx="4241546" cy="646331"/>
          </a:xfrm>
          <a:prstGeom prst="rect">
            <a:avLst/>
          </a:prstGeom>
          <a:noFill/>
        </p:spPr>
        <p:txBody>
          <a:bodyPr wrap="none" rtlCol="0">
            <a:spAutoFit/>
          </a:bodyPr>
          <a:lstStyle/>
          <a:p>
            <a:r>
              <a:rPr lang="fr-FR" dirty="0"/>
              <a:t>c-</a:t>
            </a:r>
            <a:r>
              <a:rPr lang="en-GB" dirty="0" err="1"/>
              <a:t>octafluorooxolane</a:t>
            </a:r>
            <a:r>
              <a:rPr lang="fr-FR" dirty="0"/>
              <a:t> (C</a:t>
            </a:r>
            <a:r>
              <a:rPr lang="fr-FR" baseline="-25000" dirty="0"/>
              <a:t>4</a:t>
            </a:r>
            <a:r>
              <a:rPr lang="fr-FR" dirty="0"/>
              <a:t>F</a:t>
            </a:r>
            <a:r>
              <a:rPr lang="fr-FR" baseline="-25000" dirty="0"/>
              <a:t>8</a:t>
            </a:r>
            <a:r>
              <a:rPr lang="fr-FR" dirty="0"/>
              <a:t>O), </a:t>
            </a:r>
          </a:p>
          <a:p>
            <a:r>
              <a:rPr lang="fr-FR" dirty="0"/>
              <a:t>MW = 216: GWP =  12000  BTEV </a:t>
            </a:r>
            <a:r>
              <a:rPr lang="fr-FR" dirty="0" err="1"/>
              <a:t>stuff</a:t>
            </a:r>
            <a:r>
              <a:rPr lang="fr-FR" dirty="0"/>
              <a:t>?</a:t>
            </a:r>
          </a:p>
        </p:txBody>
      </p:sp>
      <p:sp>
        <p:nvSpPr>
          <p:cNvPr id="8" name="Titre 1"/>
          <p:cNvSpPr>
            <a:spLocks noGrp="1"/>
          </p:cNvSpPr>
          <p:nvPr>
            <p:ph type="title"/>
          </p:nvPr>
        </p:nvSpPr>
        <p:spPr>
          <a:xfrm>
            <a:off x="491499" y="306698"/>
            <a:ext cx="8229240" cy="443198"/>
          </a:xfrm>
        </p:spPr>
        <p:txBody>
          <a:bodyPr/>
          <a:lstStyle/>
          <a:p>
            <a:pPr algn="ctr"/>
            <a:r>
              <a:rPr lang="fr-FR" sz="3200" b="1" dirty="0" err="1">
                <a:solidFill>
                  <a:schemeClr val="accent5"/>
                </a:solidFill>
              </a:rPr>
              <a:t>Shapes</a:t>
            </a:r>
            <a:r>
              <a:rPr lang="fr-FR" sz="3200" b="1" dirty="0">
                <a:solidFill>
                  <a:schemeClr val="accent5"/>
                </a:solidFill>
              </a:rPr>
              <a:t> of C</a:t>
            </a:r>
            <a:r>
              <a:rPr lang="fr-FR" sz="3200" b="1" baseline="-25000" dirty="0">
                <a:solidFill>
                  <a:schemeClr val="accent5"/>
                </a:solidFill>
              </a:rPr>
              <a:t>n</a:t>
            </a:r>
            <a:r>
              <a:rPr lang="fr-FR" sz="3200" b="1" dirty="0">
                <a:solidFill>
                  <a:schemeClr val="accent5"/>
                </a:solidFill>
              </a:rPr>
              <a:t>F</a:t>
            </a:r>
            <a:r>
              <a:rPr lang="fr-FR" sz="3200" b="1" baseline="-25000" dirty="0">
                <a:solidFill>
                  <a:schemeClr val="accent5"/>
                </a:solidFill>
              </a:rPr>
              <a:t>2n</a:t>
            </a:r>
            <a:r>
              <a:rPr lang="fr-FR" sz="3200" b="1" dirty="0">
                <a:solidFill>
                  <a:schemeClr val="accent5"/>
                </a:solidFill>
              </a:rPr>
              <a:t>O </a:t>
            </a:r>
            <a:r>
              <a:rPr lang="fr-FR" sz="3200" b="1" dirty="0" err="1">
                <a:solidFill>
                  <a:schemeClr val="accent5"/>
                </a:solidFill>
              </a:rPr>
              <a:t>molecules</a:t>
            </a:r>
            <a:r>
              <a:rPr lang="fr-FR" sz="3200" b="1" dirty="0">
                <a:solidFill>
                  <a:schemeClr val="accent5"/>
                </a:solidFill>
              </a:rPr>
              <a:t> and GWP: </a:t>
            </a:r>
          </a:p>
        </p:txBody>
      </p:sp>
      <p:pic>
        <p:nvPicPr>
          <p:cNvPr id="9" name="Espace réservé pour une image  4" descr="RICH2022 presentation-v1.pptx - PowerPoint"/>
          <p:cNvPicPr>
            <a:picLocks noChangeAspect="1"/>
          </p:cNvPicPr>
          <p:nvPr/>
        </p:nvPicPr>
        <p:blipFill rotWithShape="1">
          <a:blip r:embed="rId2">
            <a:extLst>
              <a:ext uri="{28A0092B-C50C-407E-A947-70E740481C1C}">
                <a14:useLocalDpi xmlns:a14="http://schemas.microsoft.com/office/drawing/2010/main" val="0"/>
              </a:ext>
            </a:extLst>
          </a:blip>
          <a:srcRect l="7825" r="5024"/>
          <a:stretch/>
        </p:blipFill>
        <p:spPr>
          <a:xfrm>
            <a:off x="163772" y="1393463"/>
            <a:ext cx="4244455" cy="4007863"/>
          </a:xfrm>
          <a:prstGeom prst="rect">
            <a:avLst/>
          </a:prstGeom>
        </p:spPr>
      </p:pic>
      <p:sp>
        <p:nvSpPr>
          <p:cNvPr id="10" name="Titre 1"/>
          <p:cNvSpPr txBox="1">
            <a:spLocks/>
          </p:cNvSpPr>
          <p:nvPr/>
        </p:nvSpPr>
        <p:spPr>
          <a:xfrm>
            <a:off x="382710" y="5547228"/>
            <a:ext cx="4475893" cy="914096"/>
          </a:xfrm>
          <a:prstGeom prst="rect">
            <a:avLst/>
          </a:prstGeom>
        </p:spPr>
        <p:txBody>
          <a:bodyPr wrap="square" lIns="0" tIns="0" rIns="0" bIns="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US" sz="1100" dirty="0"/>
              <a:t>3M Specialty Gas PFG-3480 is a high-performance chamber cleaning gas that has environmental advantages and can help reduce operating costs. PFG-3480 reduces emissions of global warming compounds by 90 percent when compared to the traditional plasma enhanced chemical vapor deposition(PECVD) cleaning gas, C2F6. The replacement does not require changes to existing processes</a:t>
            </a:r>
            <a:endParaRPr lang="fr-FR" sz="1100" b="1" dirty="0">
              <a:solidFill>
                <a:schemeClr val="accent5"/>
              </a:solidFill>
            </a:endParaRPr>
          </a:p>
        </p:txBody>
      </p:sp>
      <p:sp>
        <p:nvSpPr>
          <p:cNvPr id="13" name="Titre 1"/>
          <p:cNvSpPr txBox="1">
            <a:spLocks/>
          </p:cNvSpPr>
          <p:nvPr/>
        </p:nvSpPr>
        <p:spPr>
          <a:xfrm>
            <a:off x="163772" y="807233"/>
            <a:ext cx="8884693" cy="387798"/>
          </a:xfrm>
          <a:prstGeom prst="rect">
            <a:avLst/>
          </a:prstGeom>
        </p:spPr>
        <p:txBody>
          <a:bodyPr wrap="square" lIns="0" tIns="0" rIns="0" bIns="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2800" b="1" i="1" dirty="0" err="1">
                <a:solidFill>
                  <a:srgbClr val="C00000"/>
                </a:solidFill>
              </a:rPr>
              <a:t>Perfluortetrahydrofuran</a:t>
            </a:r>
            <a:r>
              <a:rPr lang="en-GB" sz="2800" b="1" i="1" dirty="0">
                <a:solidFill>
                  <a:srgbClr val="C00000"/>
                </a:solidFill>
              </a:rPr>
              <a:t> – the probable </a:t>
            </a:r>
            <a:r>
              <a:rPr lang="en-GB" sz="2800" b="1" i="1" dirty="0" err="1">
                <a:solidFill>
                  <a:srgbClr val="C00000"/>
                </a:solidFill>
              </a:rPr>
              <a:t>BTeV</a:t>
            </a:r>
            <a:r>
              <a:rPr lang="en-GB" sz="2800" b="1" i="1" dirty="0">
                <a:solidFill>
                  <a:srgbClr val="C00000"/>
                </a:solidFill>
              </a:rPr>
              <a:t> choice </a:t>
            </a:r>
            <a:endParaRPr lang="fr-FR" sz="2800" b="1" i="1" dirty="0">
              <a:solidFill>
                <a:srgbClr val="C00000"/>
              </a:solidFill>
            </a:endParaRPr>
          </a:p>
        </p:txBody>
      </p:sp>
      <p:pic>
        <p:nvPicPr>
          <p:cNvPr id="14" name="Espace réservé pour une image  4" descr="Octafluorotetrahydrofuran | C4F8O - PubChem — Mozilla Firefox"/>
          <p:cNvPicPr>
            <a:picLocks noChangeAspect="1"/>
          </p:cNvPicPr>
          <p:nvPr/>
        </p:nvPicPr>
        <p:blipFill rotWithShape="1">
          <a:blip r:embed="rId3">
            <a:extLst>
              <a:ext uri="{28A0092B-C50C-407E-A947-70E740481C1C}">
                <a14:useLocalDpi xmlns:a14="http://schemas.microsoft.com/office/drawing/2010/main" val="0"/>
              </a:ext>
            </a:extLst>
          </a:blip>
          <a:srcRect l="34668" t="22235" r="43406" b="63683"/>
          <a:stretch/>
        </p:blipFill>
        <p:spPr>
          <a:xfrm>
            <a:off x="1576150" y="1972130"/>
            <a:ext cx="1746913" cy="791571"/>
          </a:xfrm>
          <a:prstGeom prst="rect">
            <a:avLst/>
          </a:prstGeom>
        </p:spPr>
      </p:pic>
      <p:grpSp>
        <p:nvGrpSpPr>
          <p:cNvPr id="2" name="Groupe 1"/>
          <p:cNvGrpSpPr/>
          <p:nvPr/>
        </p:nvGrpSpPr>
        <p:grpSpPr>
          <a:xfrm>
            <a:off x="5040636" y="1716117"/>
            <a:ext cx="3856563" cy="2652888"/>
            <a:chOff x="5040636" y="1716117"/>
            <a:chExt cx="3856563" cy="2652888"/>
          </a:xfrm>
        </p:grpSpPr>
        <p:pic>
          <p:nvPicPr>
            <p:cNvPr id="15" name="Espace réservé pour une image  4" descr="mediawebserver(563).pdf — Mozilla Firefox"/>
            <p:cNvPicPr>
              <a:picLocks noChangeAspect="1"/>
            </p:cNvPicPr>
            <p:nvPr/>
          </p:nvPicPr>
          <p:blipFill rotWithShape="1">
            <a:blip r:embed="rId4" cstate="print">
              <a:extLst>
                <a:ext uri="{28A0092B-C50C-407E-A947-70E740481C1C}">
                  <a14:useLocalDpi xmlns:a14="http://schemas.microsoft.com/office/drawing/2010/main" val="0"/>
                </a:ext>
              </a:extLst>
            </a:blip>
            <a:srcRect l="25500" t="11428"/>
            <a:stretch/>
          </p:blipFill>
          <p:spPr>
            <a:xfrm>
              <a:off x="5040636" y="2162475"/>
              <a:ext cx="3856563" cy="2206530"/>
            </a:xfrm>
            <a:prstGeom prst="rect">
              <a:avLst/>
            </a:prstGeom>
          </p:spPr>
        </p:pic>
        <p:pic>
          <p:nvPicPr>
            <p:cNvPr id="16" name="Espace réservé pour une image  4" descr="mediawebserver(563).pdf — Mozilla Firefox"/>
            <p:cNvPicPr>
              <a:picLocks noChangeAspect="1"/>
            </p:cNvPicPr>
            <p:nvPr/>
          </p:nvPicPr>
          <p:blipFill rotWithShape="1">
            <a:blip r:embed="rId4" cstate="print">
              <a:extLst>
                <a:ext uri="{28A0092B-C50C-407E-A947-70E740481C1C}">
                  <a14:useLocalDpi xmlns:a14="http://schemas.microsoft.com/office/drawing/2010/main" val="0"/>
                </a:ext>
              </a:extLst>
            </a:blip>
            <a:srcRect r="29511" b="90623"/>
            <a:stretch/>
          </p:blipFill>
          <p:spPr>
            <a:xfrm>
              <a:off x="5040636" y="1716117"/>
              <a:ext cx="3680103" cy="235579"/>
            </a:xfrm>
            <a:prstGeom prst="rect">
              <a:avLst/>
            </a:prstGeom>
          </p:spPr>
        </p:pic>
      </p:grpSp>
      <p:sp>
        <p:nvSpPr>
          <p:cNvPr id="17" name="Ellipse 16"/>
          <p:cNvSpPr/>
          <p:nvPr/>
        </p:nvSpPr>
        <p:spPr>
          <a:xfrm>
            <a:off x="4606118" y="1951696"/>
            <a:ext cx="4393005" cy="105839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8" name="Ellipse 17"/>
          <p:cNvSpPr/>
          <p:nvPr/>
        </p:nvSpPr>
        <p:spPr>
          <a:xfrm>
            <a:off x="4842745" y="3155996"/>
            <a:ext cx="4156378" cy="1423788"/>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9" name="ZoneTexte 18"/>
          <p:cNvSpPr txBox="1"/>
          <p:nvPr/>
        </p:nvSpPr>
        <p:spPr>
          <a:xfrm>
            <a:off x="677941" y="2575777"/>
            <a:ext cx="3467616" cy="369332"/>
          </a:xfrm>
          <a:prstGeom prst="rect">
            <a:avLst/>
          </a:prstGeom>
          <a:noFill/>
        </p:spPr>
        <p:txBody>
          <a:bodyPr wrap="none" rtlCol="0">
            <a:spAutoFit/>
          </a:bodyPr>
          <a:lstStyle/>
          <a:p>
            <a:r>
              <a:rPr lang="fr-FR" b="1" dirty="0" err="1">
                <a:solidFill>
                  <a:srgbClr val="C00000"/>
                </a:solidFill>
              </a:rPr>
              <a:t>From</a:t>
            </a:r>
            <a:r>
              <a:rPr lang="fr-FR" b="1" dirty="0">
                <a:solidFill>
                  <a:srgbClr val="C00000"/>
                </a:solidFill>
              </a:rPr>
              <a:t> </a:t>
            </a:r>
            <a:r>
              <a:rPr lang="fr-FR" b="1" dirty="0" err="1">
                <a:solidFill>
                  <a:srgbClr val="C00000"/>
                </a:solidFill>
              </a:rPr>
              <a:t>June</a:t>
            </a:r>
            <a:r>
              <a:rPr lang="fr-FR" b="1" dirty="0">
                <a:solidFill>
                  <a:srgbClr val="C00000"/>
                </a:solidFill>
              </a:rPr>
              <a:t> 2000 3M </a:t>
            </a:r>
            <a:r>
              <a:rPr lang="fr-FR" b="1" dirty="0" err="1">
                <a:solidFill>
                  <a:srgbClr val="C00000"/>
                </a:solidFill>
              </a:rPr>
              <a:t>datasheet</a:t>
            </a:r>
            <a:endParaRPr lang="fr-FR" b="1" dirty="0">
              <a:solidFill>
                <a:srgbClr val="C00000"/>
              </a:solidFill>
            </a:endParaRPr>
          </a:p>
        </p:txBody>
      </p:sp>
      <p:grpSp>
        <p:nvGrpSpPr>
          <p:cNvPr id="4" name="Groupe 3"/>
          <p:cNvGrpSpPr/>
          <p:nvPr/>
        </p:nvGrpSpPr>
        <p:grpSpPr>
          <a:xfrm>
            <a:off x="163772" y="1333913"/>
            <a:ext cx="8925637" cy="5162421"/>
            <a:chOff x="287525" y="2083370"/>
            <a:chExt cx="8433214" cy="4700700"/>
          </a:xfrm>
        </p:grpSpPr>
        <p:pic>
          <p:nvPicPr>
            <p:cNvPr id="20" name="Espace réservé pour une image  5" descr="044ed5ad-93ae-40e3-9420-d78a4729ff0f — Mozilla Firefox"/>
            <p:cNvPicPr>
              <a:picLocks noChangeAspect="1"/>
            </p:cNvPicPr>
            <p:nvPr/>
          </p:nvPicPr>
          <p:blipFill rotWithShape="1">
            <a:blip r:embed="rId5">
              <a:extLst>
                <a:ext uri="{28A0092B-C50C-407E-A947-70E740481C1C}">
                  <a14:useLocalDpi xmlns:a14="http://schemas.microsoft.com/office/drawing/2010/main" val="0"/>
                </a:ext>
              </a:extLst>
            </a:blip>
            <a:srcRect t="35931"/>
            <a:stretch/>
          </p:blipFill>
          <p:spPr>
            <a:xfrm>
              <a:off x="362153" y="3220872"/>
              <a:ext cx="8328917" cy="3563198"/>
            </a:xfrm>
            <a:prstGeom prst="rect">
              <a:avLst/>
            </a:prstGeom>
          </p:spPr>
        </p:pic>
        <p:pic>
          <p:nvPicPr>
            <p:cNvPr id="22" name="Espace réservé pour une image  5" descr="044ed5ad-93ae-40e3-9420-d78a4729ff0f — Mozilla Firefox"/>
            <p:cNvPicPr>
              <a:picLocks noChangeAspect="1"/>
            </p:cNvPicPr>
            <p:nvPr/>
          </p:nvPicPr>
          <p:blipFill rotWithShape="1">
            <a:blip r:embed="rId5">
              <a:extLst>
                <a:ext uri="{28A0092B-C50C-407E-A947-70E740481C1C}">
                  <a14:useLocalDpi xmlns:a14="http://schemas.microsoft.com/office/drawing/2010/main" val="0"/>
                </a:ext>
              </a:extLst>
            </a:blip>
            <a:srcRect b="79570"/>
            <a:stretch/>
          </p:blipFill>
          <p:spPr>
            <a:xfrm>
              <a:off x="287525" y="2083370"/>
              <a:ext cx="8433214" cy="1150428"/>
            </a:xfrm>
            <a:prstGeom prst="rect">
              <a:avLst/>
            </a:prstGeom>
          </p:spPr>
        </p:pic>
      </p:grpSp>
      <p:pic>
        <p:nvPicPr>
          <p:cNvPr id="23" name="Espace réservé pour une image  5" descr="044ed5ad-93ae-40e3-9420-d78a4729ff0f — Mozilla Firefox"/>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a:xfrm>
            <a:off x="187807" y="1170566"/>
            <a:ext cx="8837278" cy="5229654"/>
          </a:xfrm>
          <a:prstGeom prst="rect">
            <a:avLst/>
          </a:prstGeom>
        </p:spPr>
      </p:pic>
      <p:sp>
        <p:nvSpPr>
          <p:cNvPr id="7" name="Ellipse 6"/>
          <p:cNvSpPr/>
          <p:nvPr/>
        </p:nvSpPr>
        <p:spPr>
          <a:xfrm>
            <a:off x="4463178" y="3112135"/>
            <a:ext cx="4585287" cy="108531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4" name="Titre 1"/>
          <p:cNvSpPr txBox="1">
            <a:spLocks/>
          </p:cNvSpPr>
          <p:nvPr/>
        </p:nvSpPr>
        <p:spPr>
          <a:xfrm>
            <a:off x="4809584" y="4637154"/>
            <a:ext cx="3911155" cy="830997"/>
          </a:xfrm>
          <a:prstGeom prst="rect">
            <a:avLst/>
          </a:prstGeom>
          <a:solidFill>
            <a:srgbClr val="FFFFFF"/>
          </a:solidFill>
        </p:spPr>
        <p:txBody>
          <a:bodyPr wrap="square" lIns="0" tIns="0" rIns="0" bIns="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fr-FR" sz="2000" u="sng" dirty="0">
                <a:solidFill>
                  <a:schemeClr val="accent5"/>
                </a:solidFill>
                <a:hlinkClick r:id="rId7"/>
              </a:rPr>
              <a:t>https://repository.library.noaa.gov/</a:t>
            </a:r>
            <a:endParaRPr lang="fr-FR" sz="2000" u="sng" dirty="0">
              <a:solidFill>
                <a:schemeClr val="accent5"/>
              </a:solidFill>
            </a:endParaRPr>
          </a:p>
          <a:p>
            <a:r>
              <a:rPr lang="fr-FR" sz="2000" u="sng" dirty="0">
                <a:solidFill>
                  <a:schemeClr val="accent5"/>
                </a:solidFill>
              </a:rPr>
              <a:t>044ed5ad-93ae-40e3-9420-d78</a:t>
            </a:r>
          </a:p>
          <a:p>
            <a:r>
              <a:rPr lang="fr-FR" sz="2000" u="sng" dirty="0">
                <a:solidFill>
                  <a:schemeClr val="accent5"/>
                </a:solidFill>
              </a:rPr>
              <a:t>a4729ff0f</a:t>
            </a:r>
          </a:p>
        </p:txBody>
      </p:sp>
      <p:sp>
        <p:nvSpPr>
          <p:cNvPr id="21"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68</a:t>
            </a:fld>
            <a:endParaRPr lang="en-GB" sz="1200" b="0" strike="noStrike" spc="-1">
              <a:latin typeface="Arial"/>
            </a:endParaRPr>
          </a:p>
        </p:txBody>
      </p:sp>
      <p:sp>
        <p:nvSpPr>
          <p:cNvPr id="25" name="CustomShape 2">
            <a:extLst>
              <a:ext uri="{FF2B5EF4-FFF2-40B4-BE49-F238E27FC236}">
                <a16:creationId xmlns:a16="http://schemas.microsoft.com/office/drawing/2014/main" id="{917FD690-EC7E-4E52-8D84-5BDABFB39456}"/>
              </a:ext>
            </a:extLst>
          </p:cNvPr>
          <p:cNvSpPr/>
          <p:nvPr/>
        </p:nvSpPr>
        <p:spPr>
          <a:xfrm>
            <a:off x="897461" y="6512750"/>
            <a:ext cx="7445828"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DRD4 Collaboration Meeting, WG-2: CERN Oct 21-25 2024</a:t>
            </a:r>
          </a:p>
        </p:txBody>
      </p:sp>
    </p:spTree>
    <p:extLst>
      <p:ext uri="{BB962C8B-B14F-4D97-AF65-F5344CB8AC3E}">
        <p14:creationId xmlns:p14="http://schemas.microsoft.com/office/powerpoint/2010/main" val="8668363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17"/>
                                        </p:tgtEl>
                                        <p:attrNameLst>
                                          <p:attrName>style.visibility</p:attrName>
                                        </p:attrNameLst>
                                      </p:cBhvr>
                                      <p:to>
                                        <p:strVal val="visible"/>
                                      </p:to>
                                    </p:set>
                                  </p:childTnLst>
                                </p:cTn>
                              </p:par>
                              <p:par>
                                <p:cTn id="11" presetID="1"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6" presetClass="entr" presetSubtype="21"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barn(inVertical)">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16" presetClass="entr" presetSubtype="21" fill="hold" nodeType="clickEffect">
                                  <p:stCondLst>
                                    <p:cond delay="0"/>
                                  </p:stCondLst>
                                  <p:childTnLst>
                                    <p:set>
                                      <p:cBhvr>
                                        <p:cTn id="21" dur="1" fill="hold">
                                          <p:stCondLst>
                                            <p:cond delay="0"/>
                                          </p:stCondLst>
                                        </p:cTn>
                                        <p:tgtEl>
                                          <p:spTgt spid="23"/>
                                        </p:tgtEl>
                                        <p:attrNameLst>
                                          <p:attrName>style.visibility</p:attrName>
                                        </p:attrNameLst>
                                      </p:cBhvr>
                                      <p:to>
                                        <p:strVal val="visible"/>
                                      </p:to>
                                    </p:set>
                                    <p:animEffect transition="in" filter="barn(inVertical)">
                                      <p:cBhvr>
                                        <p:cTn id="22" dur="500"/>
                                        <p:tgtEl>
                                          <p:spTgt spid="23"/>
                                        </p:tgtEl>
                                      </p:cBhvr>
                                    </p:animEffect>
                                  </p:childTnLst>
                                </p:cTn>
                              </p:par>
                            </p:childTnLst>
                          </p:cTn>
                        </p:par>
                      </p:childTnLst>
                    </p:cTn>
                  </p:par>
                  <p:par>
                    <p:cTn id="23" fill="hold">
                      <p:stCondLst>
                        <p:cond delay="indefinite"/>
                      </p:stCondLst>
                      <p:childTnLst>
                        <p:par>
                          <p:cTn id="24" fill="hold">
                            <p:stCondLst>
                              <p:cond delay="0"/>
                            </p:stCondLst>
                            <p:childTnLst>
                              <p:par>
                                <p:cTn id="25" presetID="2" presetClass="entr" presetSubtype="4" fill="hold" grpId="0" nodeType="clickEffect">
                                  <p:stCondLst>
                                    <p:cond delay="0"/>
                                  </p:stCondLst>
                                  <p:childTnLst>
                                    <p:set>
                                      <p:cBhvr>
                                        <p:cTn id="26" dur="1" fill="hold">
                                          <p:stCondLst>
                                            <p:cond delay="0"/>
                                          </p:stCondLst>
                                        </p:cTn>
                                        <p:tgtEl>
                                          <p:spTgt spid="7"/>
                                        </p:tgtEl>
                                        <p:attrNameLst>
                                          <p:attrName>style.visibility</p:attrName>
                                        </p:attrNameLst>
                                      </p:cBhvr>
                                      <p:to>
                                        <p:strVal val="visible"/>
                                      </p:to>
                                    </p:set>
                                    <p:anim calcmode="lin" valueType="num">
                                      <p:cBhvr additive="base">
                                        <p:cTn id="27" dur="500" fill="hold"/>
                                        <p:tgtEl>
                                          <p:spTgt spid="7"/>
                                        </p:tgtEl>
                                        <p:attrNameLst>
                                          <p:attrName>ppt_x</p:attrName>
                                        </p:attrNameLst>
                                      </p:cBhvr>
                                      <p:tavLst>
                                        <p:tav tm="0">
                                          <p:val>
                                            <p:strVal val="#ppt_x"/>
                                          </p:val>
                                        </p:tav>
                                        <p:tav tm="100000">
                                          <p:val>
                                            <p:strVal val="#ppt_x"/>
                                          </p:val>
                                        </p:tav>
                                      </p:tavLst>
                                    </p:anim>
                                    <p:anim calcmode="lin" valueType="num">
                                      <p:cBhvr additive="base">
                                        <p:cTn id="2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P spid="18" grpId="0" animBg="1"/>
      <p:bldP spid="7" grpId="0" animBg="1"/>
    </p:bld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Espace réservé pour une image  5" descr="RICH2022 presentation-v30-08-2022.pptx - PowerPoint"/>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r="3074"/>
          <a:stretch/>
        </p:blipFill>
        <p:spPr>
          <a:xfrm>
            <a:off x="165755" y="1097775"/>
            <a:ext cx="5227093" cy="4873625"/>
          </a:xfrm>
        </p:spPr>
      </p:pic>
      <p:pic>
        <p:nvPicPr>
          <p:cNvPr id="8" name="Espace réservé pour une image  5" descr="C4F8O and CsI pc.pdf - Adobe Acrobat Reader 2017"/>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5392848" y="3616657"/>
            <a:ext cx="3488650" cy="1991164"/>
          </a:xfrm>
          <a:prstGeom prst="rect">
            <a:avLst/>
          </a:prstGeom>
        </p:spPr>
      </p:pic>
      <p:pic>
        <p:nvPicPr>
          <p:cNvPr id="9" name="Espace réservé pour une image  4" descr="C4F8O and CsI pc.pdf - Adobe Acrobat Reader 2017"/>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a:xfrm>
            <a:off x="5392848" y="1184230"/>
            <a:ext cx="3488650" cy="2262686"/>
          </a:xfrm>
          <a:prstGeom prst="rect">
            <a:avLst/>
          </a:prstGeom>
        </p:spPr>
      </p:pic>
      <p:sp>
        <p:nvSpPr>
          <p:cNvPr id="7" name="Titre 1"/>
          <p:cNvSpPr>
            <a:spLocks noGrp="1"/>
          </p:cNvSpPr>
          <p:nvPr>
            <p:ph type="title"/>
          </p:nvPr>
        </p:nvSpPr>
        <p:spPr>
          <a:xfrm>
            <a:off x="491499" y="306698"/>
            <a:ext cx="8229240" cy="443198"/>
          </a:xfrm>
        </p:spPr>
        <p:txBody>
          <a:bodyPr/>
          <a:lstStyle/>
          <a:p>
            <a:pPr algn="ctr"/>
            <a:r>
              <a:rPr lang="fr-FR" sz="3200" b="1" dirty="0" err="1">
                <a:solidFill>
                  <a:schemeClr val="accent5"/>
                </a:solidFill>
              </a:rPr>
              <a:t>Shapes</a:t>
            </a:r>
            <a:r>
              <a:rPr lang="fr-FR" sz="3200" b="1" dirty="0">
                <a:solidFill>
                  <a:schemeClr val="accent5"/>
                </a:solidFill>
              </a:rPr>
              <a:t> of C</a:t>
            </a:r>
            <a:r>
              <a:rPr lang="fr-FR" sz="3200" b="1" baseline="-25000" dirty="0">
                <a:solidFill>
                  <a:schemeClr val="accent5"/>
                </a:solidFill>
              </a:rPr>
              <a:t>n</a:t>
            </a:r>
            <a:r>
              <a:rPr lang="fr-FR" sz="3200" b="1" dirty="0">
                <a:solidFill>
                  <a:schemeClr val="accent5"/>
                </a:solidFill>
              </a:rPr>
              <a:t>F</a:t>
            </a:r>
            <a:r>
              <a:rPr lang="fr-FR" sz="3200" b="1" baseline="-25000" dirty="0">
                <a:solidFill>
                  <a:schemeClr val="accent5"/>
                </a:solidFill>
              </a:rPr>
              <a:t>2n</a:t>
            </a:r>
            <a:r>
              <a:rPr lang="fr-FR" sz="3200" b="1" dirty="0">
                <a:solidFill>
                  <a:schemeClr val="accent5"/>
                </a:solidFill>
              </a:rPr>
              <a:t>O </a:t>
            </a:r>
            <a:r>
              <a:rPr lang="fr-FR" sz="3200" b="1" dirty="0" err="1">
                <a:solidFill>
                  <a:schemeClr val="accent5"/>
                </a:solidFill>
              </a:rPr>
              <a:t>molecules</a:t>
            </a:r>
            <a:r>
              <a:rPr lang="fr-FR" sz="3200" b="1" dirty="0">
                <a:solidFill>
                  <a:schemeClr val="accent5"/>
                </a:solidFill>
              </a:rPr>
              <a:t> and GWP: </a:t>
            </a:r>
          </a:p>
        </p:txBody>
      </p:sp>
      <p:sp>
        <p:nvSpPr>
          <p:cNvPr id="10" name="Titre 1"/>
          <p:cNvSpPr txBox="1">
            <a:spLocks/>
          </p:cNvSpPr>
          <p:nvPr/>
        </p:nvSpPr>
        <p:spPr>
          <a:xfrm>
            <a:off x="0" y="834933"/>
            <a:ext cx="9048465" cy="332399"/>
          </a:xfrm>
          <a:prstGeom prst="rect">
            <a:avLst/>
          </a:prstGeom>
        </p:spPr>
        <p:txBody>
          <a:bodyPr wrap="square" lIns="0" tIns="0" rIns="0" bIns="0" anchor="ctr">
            <a:sp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n-GB" sz="2400" b="1" i="1" dirty="0" err="1">
                <a:solidFill>
                  <a:srgbClr val="C00000"/>
                </a:solidFill>
              </a:rPr>
              <a:t>Octafluortetrahydrofuran</a:t>
            </a:r>
            <a:r>
              <a:rPr lang="en-GB" sz="2400" b="1" i="1" dirty="0">
                <a:solidFill>
                  <a:srgbClr val="C00000"/>
                </a:solidFill>
              </a:rPr>
              <a:t> – the probable ALICE VHPID </a:t>
            </a:r>
            <a:r>
              <a:rPr lang="en-GB" sz="2400" b="1" i="1" dirty="0" err="1">
                <a:solidFill>
                  <a:srgbClr val="C00000"/>
                </a:solidFill>
              </a:rPr>
              <a:t>config</a:t>
            </a:r>
            <a:r>
              <a:rPr lang="en-GB" sz="2400" b="1" i="1" dirty="0">
                <a:solidFill>
                  <a:srgbClr val="C00000"/>
                </a:solidFill>
              </a:rPr>
              <a:t> </a:t>
            </a:r>
            <a:endParaRPr lang="fr-FR" sz="2400" b="1" i="1" dirty="0">
              <a:solidFill>
                <a:srgbClr val="C00000"/>
              </a:solidFill>
            </a:endParaRPr>
          </a:p>
        </p:txBody>
      </p:sp>
      <p:sp>
        <p:nvSpPr>
          <p:cNvPr id="11" name="Titre 1"/>
          <p:cNvSpPr txBox="1">
            <a:spLocks/>
          </p:cNvSpPr>
          <p:nvPr/>
        </p:nvSpPr>
        <p:spPr>
          <a:xfrm>
            <a:off x="409612" y="6053469"/>
            <a:ext cx="8229240" cy="443198"/>
          </a:xfrm>
          <a:prstGeom prst="rect">
            <a:avLst/>
          </a:prstGeom>
        </p:spPr>
        <p:txBody>
          <a:bodyPr lIns="0" tIns="0" rIns="0" bIns="0" anchor="b">
            <a:noAutofit/>
          </a:bodyPr>
          <a:lstStyle>
            <a:lvl1pPr algn="l" defTabSz="914400" rtl="0" eaLnBrk="1" latinLnBrk="0" hangingPunct="1">
              <a:lnSpc>
                <a:spcPct val="90000"/>
              </a:lnSpc>
              <a:spcBef>
                <a:spcPct val="0"/>
              </a:spcBef>
              <a:buNone/>
              <a:defRPr sz="3200" kern="1200">
                <a:solidFill>
                  <a:schemeClr val="tx1"/>
                </a:solidFill>
                <a:latin typeface="+mj-lt"/>
                <a:ea typeface="+mj-ea"/>
                <a:cs typeface="+mj-cs"/>
              </a:defRPr>
            </a:lvl1pPr>
          </a:lstStyle>
          <a:p>
            <a:pPr algn="ctr"/>
            <a:r>
              <a:rPr lang="fr-FR" sz="2000" b="1" dirty="0">
                <a:solidFill>
                  <a:schemeClr val="accent5"/>
                </a:solidFill>
              </a:rPr>
              <a:t> C</a:t>
            </a:r>
            <a:r>
              <a:rPr lang="fr-FR" sz="2000" b="1" baseline="-25000" dirty="0">
                <a:solidFill>
                  <a:schemeClr val="accent5"/>
                </a:solidFill>
              </a:rPr>
              <a:t>4</a:t>
            </a:r>
            <a:r>
              <a:rPr lang="fr-FR" sz="2000" b="1" dirty="0">
                <a:solidFill>
                  <a:schemeClr val="accent5"/>
                </a:solidFill>
              </a:rPr>
              <a:t>F</a:t>
            </a:r>
            <a:r>
              <a:rPr lang="fr-FR" sz="2000" b="1" baseline="-25000" dirty="0">
                <a:solidFill>
                  <a:schemeClr val="accent5"/>
                </a:solidFill>
              </a:rPr>
              <a:t>8</a:t>
            </a:r>
            <a:r>
              <a:rPr lang="fr-FR" sz="2000" b="1" dirty="0">
                <a:solidFill>
                  <a:schemeClr val="accent5"/>
                </a:solidFill>
              </a:rPr>
              <a:t>O </a:t>
            </a:r>
            <a:r>
              <a:rPr lang="fr-FR" sz="2000" b="1" dirty="0" err="1">
                <a:solidFill>
                  <a:schemeClr val="accent5"/>
                </a:solidFill>
              </a:rPr>
              <a:t>acquired</a:t>
            </a:r>
            <a:r>
              <a:rPr lang="fr-FR" sz="2000" b="1" dirty="0">
                <a:solidFill>
                  <a:schemeClr val="accent5"/>
                </a:solidFill>
              </a:rPr>
              <a:t> </a:t>
            </a:r>
            <a:r>
              <a:rPr lang="fr-FR" sz="2000" b="1" dirty="0" err="1">
                <a:solidFill>
                  <a:schemeClr val="accent5"/>
                </a:solidFill>
              </a:rPr>
              <a:t>from</a:t>
            </a:r>
            <a:r>
              <a:rPr lang="fr-FR" sz="2000" b="1" dirty="0">
                <a:solidFill>
                  <a:schemeClr val="accent5"/>
                </a:solidFill>
              </a:rPr>
              <a:t> </a:t>
            </a:r>
            <a:r>
              <a:rPr lang="fr-FR" sz="2000" b="1" dirty="0" err="1">
                <a:solidFill>
                  <a:schemeClr val="accent5"/>
                </a:solidFill>
              </a:rPr>
              <a:t>Synquest</a:t>
            </a:r>
            <a:r>
              <a:rPr lang="fr-FR" sz="2000" b="1" dirty="0">
                <a:solidFill>
                  <a:schemeClr val="accent5"/>
                </a:solidFill>
              </a:rPr>
              <a:t> : </a:t>
            </a:r>
            <a:r>
              <a:rPr lang="fr-FR" sz="2000" b="1" dirty="0" err="1">
                <a:solidFill>
                  <a:schemeClr val="accent5"/>
                </a:solidFill>
              </a:rPr>
              <a:t>reported</a:t>
            </a:r>
            <a:r>
              <a:rPr lang="fr-FR" sz="2000" b="1" dirty="0">
                <a:solidFill>
                  <a:schemeClr val="accent5"/>
                </a:solidFill>
              </a:rPr>
              <a:t> by Antonello di Mauro: </a:t>
            </a:r>
          </a:p>
        </p:txBody>
      </p:sp>
      <p:grpSp>
        <p:nvGrpSpPr>
          <p:cNvPr id="14" name="Groupe 13"/>
          <p:cNvGrpSpPr/>
          <p:nvPr/>
        </p:nvGrpSpPr>
        <p:grpSpPr>
          <a:xfrm>
            <a:off x="3854956" y="3446916"/>
            <a:ext cx="1715200" cy="2154043"/>
            <a:chOff x="6831352" y="412842"/>
            <a:chExt cx="1715200" cy="2154043"/>
          </a:xfrm>
        </p:grpSpPr>
        <p:sp>
          <p:nvSpPr>
            <p:cNvPr id="15" name="ZoneTexte 14"/>
            <p:cNvSpPr txBox="1"/>
            <p:nvPr/>
          </p:nvSpPr>
          <p:spPr>
            <a:xfrm>
              <a:off x="7582758" y="2228331"/>
              <a:ext cx="184730" cy="338554"/>
            </a:xfrm>
            <a:prstGeom prst="rect">
              <a:avLst/>
            </a:prstGeom>
            <a:noFill/>
          </p:spPr>
          <p:txBody>
            <a:bodyPr wrap="none" rtlCol="0">
              <a:spAutoFit/>
            </a:bodyPr>
            <a:lstStyle/>
            <a:p>
              <a:pPr algn="ctr"/>
              <a:endParaRPr lang="fr-FR" sz="1600" b="1" dirty="0"/>
            </a:p>
          </p:txBody>
        </p:sp>
        <p:grpSp>
          <p:nvGrpSpPr>
            <p:cNvPr id="16" name="Groupe 15"/>
            <p:cNvGrpSpPr/>
            <p:nvPr/>
          </p:nvGrpSpPr>
          <p:grpSpPr>
            <a:xfrm>
              <a:off x="6831352" y="412842"/>
              <a:ext cx="1715200" cy="1598142"/>
              <a:chOff x="4108038" y="2461610"/>
              <a:chExt cx="2145275" cy="1927252"/>
            </a:xfrm>
          </p:grpSpPr>
          <p:grpSp>
            <p:nvGrpSpPr>
              <p:cNvPr id="17" name="Groupe 16"/>
              <p:cNvGrpSpPr/>
              <p:nvPr/>
            </p:nvGrpSpPr>
            <p:grpSpPr>
              <a:xfrm>
                <a:off x="4125351" y="2461610"/>
                <a:ext cx="2127962" cy="1927252"/>
                <a:chOff x="2355495" y="4677153"/>
                <a:chExt cx="2127962" cy="1927252"/>
              </a:xfrm>
            </p:grpSpPr>
            <p:sp>
              <p:nvSpPr>
                <p:cNvPr id="19" name="Pentagone régulier 18"/>
                <p:cNvSpPr/>
                <p:nvPr/>
              </p:nvSpPr>
              <p:spPr>
                <a:xfrm>
                  <a:off x="2911366" y="4964421"/>
                  <a:ext cx="1073186" cy="1051568"/>
                </a:xfrm>
                <a:prstGeom prst="pentagon">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20" name="ZoneTexte 19"/>
                <p:cNvSpPr txBox="1"/>
                <p:nvPr/>
              </p:nvSpPr>
              <p:spPr>
                <a:xfrm>
                  <a:off x="3781325" y="5297212"/>
                  <a:ext cx="702132" cy="334042"/>
                </a:xfrm>
                <a:prstGeom prst="rect">
                  <a:avLst/>
                </a:prstGeom>
                <a:solidFill>
                  <a:srgbClr val="FFFFFF"/>
                </a:solidFill>
              </p:spPr>
              <p:txBody>
                <a:bodyPr wrap="none" rtlCol="0">
                  <a:spAutoFit/>
                </a:bodyPr>
                <a:lstStyle/>
                <a:p>
                  <a:r>
                    <a:rPr lang="fr-FR" sz="1200" b="1" dirty="0">
                      <a:solidFill>
                        <a:srgbClr val="FF0000"/>
                      </a:solidFill>
                    </a:rPr>
                    <a:t>C – F</a:t>
                  </a:r>
                </a:p>
              </p:txBody>
            </p:sp>
            <p:sp>
              <p:nvSpPr>
                <p:cNvPr id="21" name="ZoneTexte 20"/>
                <p:cNvSpPr txBox="1"/>
                <p:nvPr/>
              </p:nvSpPr>
              <p:spPr>
                <a:xfrm>
                  <a:off x="3578096" y="5815670"/>
                  <a:ext cx="702132" cy="779432"/>
                </a:xfrm>
                <a:prstGeom prst="rect">
                  <a:avLst/>
                </a:prstGeom>
                <a:solidFill>
                  <a:srgbClr val="FFFFFF"/>
                </a:solidFill>
              </p:spPr>
              <p:txBody>
                <a:bodyPr wrap="none" rtlCol="0">
                  <a:spAutoFit/>
                </a:bodyPr>
                <a:lstStyle/>
                <a:p>
                  <a:r>
                    <a:rPr lang="fr-FR" sz="1200" b="1" dirty="0">
                      <a:solidFill>
                        <a:srgbClr val="FF0000"/>
                      </a:solidFill>
                    </a:rPr>
                    <a:t>C – F</a:t>
                  </a:r>
                </a:p>
                <a:p>
                  <a:r>
                    <a:rPr lang="fr-FR" sz="1200" b="1" dirty="0">
                      <a:solidFill>
                        <a:srgbClr val="FF0000"/>
                      </a:solidFill>
                    </a:rPr>
                    <a:t> l   </a:t>
                  </a:r>
                </a:p>
                <a:p>
                  <a:r>
                    <a:rPr lang="fr-FR" sz="1200" b="1" dirty="0">
                      <a:solidFill>
                        <a:srgbClr val="FF0000"/>
                      </a:solidFill>
                    </a:rPr>
                    <a:t> F</a:t>
                  </a:r>
                </a:p>
              </p:txBody>
            </p:sp>
            <p:sp>
              <p:nvSpPr>
                <p:cNvPr id="22" name="ZoneTexte 21"/>
                <p:cNvSpPr txBox="1"/>
                <p:nvPr/>
              </p:nvSpPr>
              <p:spPr>
                <a:xfrm>
                  <a:off x="2355495" y="5219228"/>
                  <a:ext cx="702132" cy="334042"/>
                </a:xfrm>
                <a:prstGeom prst="rect">
                  <a:avLst/>
                </a:prstGeom>
                <a:solidFill>
                  <a:srgbClr val="FFFFFF"/>
                </a:solidFill>
              </p:spPr>
              <p:txBody>
                <a:bodyPr wrap="none" rtlCol="0">
                  <a:spAutoFit/>
                </a:bodyPr>
                <a:lstStyle/>
                <a:p>
                  <a:r>
                    <a:rPr lang="fr-FR" sz="1200" b="1" dirty="0">
                      <a:solidFill>
                        <a:srgbClr val="FF0000"/>
                      </a:solidFill>
                    </a:rPr>
                    <a:t>F – C</a:t>
                  </a:r>
                </a:p>
              </p:txBody>
            </p:sp>
            <p:sp>
              <p:nvSpPr>
                <p:cNvPr id="23" name="ZoneTexte 22"/>
                <p:cNvSpPr txBox="1"/>
                <p:nvPr/>
              </p:nvSpPr>
              <p:spPr>
                <a:xfrm>
                  <a:off x="2432338" y="5824973"/>
                  <a:ext cx="868621" cy="779432"/>
                </a:xfrm>
                <a:prstGeom prst="rect">
                  <a:avLst/>
                </a:prstGeom>
                <a:solidFill>
                  <a:srgbClr val="FFFFFF"/>
                </a:solidFill>
              </p:spPr>
              <p:txBody>
                <a:bodyPr wrap="square" rtlCol="0">
                  <a:spAutoFit/>
                </a:bodyPr>
                <a:lstStyle/>
                <a:p>
                  <a:r>
                    <a:rPr lang="fr-FR" sz="1200" b="1" dirty="0">
                      <a:solidFill>
                        <a:srgbClr val="FF0000"/>
                      </a:solidFill>
                    </a:rPr>
                    <a:t>F – C</a:t>
                  </a:r>
                </a:p>
                <a:p>
                  <a:r>
                    <a:rPr lang="fr-FR" sz="1200" b="1" dirty="0">
                      <a:solidFill>
                        <a:srgbClr val="FF0000"/>
                      </a:solidFill>
                    </a:rPr>
                    <a:t>       l</a:t>
                  </a:r>
                </a:p>
                <a:p>
                  <a:r>
                    <a:rPr lang="fr-FR" sz="1200" b="1" dirty="0">
                      <a:solidFill>
                        <a:srgbClr val="FF0000"/>
                      </a:solidFill>
                    </a:rPr>
                    <a:t>      F</a:t>
                  </a:r>
                </a:p>
              </p:txBody>
            </p:sp>
            <p:sp>
              <p:nvSpPr>
                <p:cNvPr id="24" name="Rectangle 23"/>
                <p:cNvSpPr/>
                <p:nvPr/>
              </p:nvSpPr>
              <p:spPr>
                <a:xfrm>
                  <a:off x="3937169" y="4735055"/>
                  <a:ext cx="248786" cy="369332"/>
                </a:xfrm>
                <a:prstGeom prst="rect">
                  <a:avLst/>
                </a:prstGeom>
              </p:spPr>
              <p:txBody>
                <a:bodyPr wrap="none">
                  <a:spAutoFit/>
                </a:bodyPr>
                <a:lstStyle/>
                <a:p>
                  <a:r>
                    <a:rPr lang="fr-FR" b="1" dirty="0">
                      <a:solidFill>
                        <a:srgbClr val="FF0000"/>
                      </a:solidFill>
                    </a:rPr>
                    <a:t> </a:t>
                  </a:r>
                </a:p>
              </p:txBody>
            </p:sp>
            <p:cxnSp>
              <p:nvCxnSpPr>
                <p:cNvPr id="25" name="Connecteur droit 24"/>
                <p:cNvCxnSpPr/>
                <p:nvPr/>
              </p:nvCxnSpPr>
              <p:spPr>
                <a:xfrm flipV="1">
                  <a:off x="3985225" y="5050219"/>
                  <a:ext cx="119242" cy="212893"/>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6" name="Connecteur droit 25"/>
                <p:cNvCxnSpPr/>
                <p:nvPr/>
              </p:nvCxnSpPr>
              <p:spPr>
                <a:xfrm flipH="1" flipV="1">
                  <a:off x="2729956" y="4919721"/>
                  <a:ext cx="176856" cy="313725"/>
                </a:xfrm>
                <a:prstGeom prst="line">
                  <a:avLst/>
                </a:prstGeom>
                <a:ln w="15875">
                  <a:solidFill>
                    <a:srgbClr val="FF0000"/>
                  </a:solidFill>
                </a:ln>
              </p:spPr>
              <p:style>
                <a:lnRef idx="1">
                  <a:schemeClr val="accent1"/>
                </a:lnRef>
                <a:fillRef idx="0">
                  <a:schemeClr val="accent1"/>
                </a:fillRef>
                <a:effectRef idx="0">
                  <a:schemeClr val="accent1"/>
                </a:effectRef>
                <a:fontRef idx="minor">
                  <a:schemeClr val="tx1"/>
                </a:fontRef>
              </p:style>
            </p:cxnSp>
            <p:sp>
              <p:nvSpPr>
                <p:cNvPr id="27" name="Rectangle 26"/>
                <p:cNvSpPr/>
                <p:nvPr/>
              </p:nvSpPr>
              <p:spPr>
                <a:xfrm>
                  <a:off x="2557260" y="4677153"/>
                  <a:ext cx="1672526" cy="445390"/>
                </a:xfrm>
                <a:prstGeom prst="rect">
                  <a:avLst/>
                </a:prstGeom>
                <a:solidFill>
                  <a:srgbClr val="FFFFFF"/>
                </a:solidFill>
              </p:spPr>
              <p:txBody>
                <a:bodyPr wrap="none">
                  <a:spAutoFit/>
                </a:bodyPr>
                <a:lstStyle/>
                <a:p>
                  <a:r>
                    <a:rPr lang="fr-FR" b="1" dirty="0">
                      <a:solidFill>
                        <a:srgbClr val="FF0000"/>
                      </a:solidFill>
                    </a:rPr>
                    <a:t> </a:t>
                  </a:r>
                  <a:r>
                    <a:rPr lang="fr-FR" sz="1200" b="1" dirty="0">
                      <a:solidFill>
                        <a:srgbClr val="FF0000"/>
                      </a:solidFill>
                    </a:rPr>
                    <a:t>F          O        F</a:t>
                  </a:r>
                </a:p>
              </p:txBody>
            </p:sp>
          </p:grpSp>
          <p:sp>
            <p:nvSpPr>
              <p:cNvPr id="18" name="Rectangle 17"/>
              <p:cNvSpPr/>
              <p:nvPr/>
            </p:nvSpPr>
            <p:spPr>
              <a:xfrm>
                <a:off x="4108038" y="2519512"/>
                <a:ext cx="2141755" cy="186004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grpSp>
      <p:sp>
        <p:nvSpPr>
          <p:cNvPr id="29" name="Espace réservé du numéro de diapositive 28"/>
          <p:cNvSpPr>
            <a:spLocks noGrp="1"/>
          </p:cNvSpPr>
          <p:nvPr>
            <p:ph type="sldNum" idx="12"/>
          </p:nvPr>
        </p:nvSpPr>
        <p:spPr/>
        <p:txBody>
          <a:bodyPr/>
          <a:lstStyle/>
          <a:p>
            <a:pPr>
              <a:lnSpc>
                <a:spcPct val="100000"/>
              </a:lnSpc>
            </a:pPr>
            <a:fld id="{444B57E9-381B-49B4-AF00-88136E0A515C}" type="slidenum">
              <a:rPr lang="en-GB" sz="1800" b="0" strike="noStrike" spc="-1" smtClean="0">
                <a:solidFill>
                  <a:srgbClr val="000000"/>
                </a:solidFill>
                <a:latin typeface="Arial"/>
                <a:ea typeface="DejaVu Sans"/>
              </a:rPr>
              <a:t>69</a:t>
            </a:fld>
            <a:endParaRPr lang="en-GB" sz="1800" b="0" strike="noStrike" spc="-1">
              <a:latin typeface="Times New Roman"/>
            </a:endParaRPr>
          </a:p>
        </p:txBody>
      </p:sp>
      <p:sp>
        <p:nvSpPr>
          <p:cNvPr id="30"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69</a:t>
            </a:fld>
            <a:endParaRPr lang="en-GB" sz="1200" b="0" strike="noStrike" spc="-1">
              <a:latin typeface="Arial"/>
            </a:endParaRPr>
          </a:p>
        </p:txBody>
      </p:sp>
      <p:sp>
        <p:nvSpPr>
          <p:cNvPr id="32" name="CustomShape 2">
            <a:extLst>
              <a:ext uri="{FF2B5EF4-FFF2-40B4-BE49-F238E27FC236}">
                <a16:creationId xmlns:a16="http://schemas.microsoft.com/office/drawing/2014/main" id="{585E879F-B550-445D-8E7E-B817DB7D3364}"/>
              </a:ext>
            </a:extLst>
          </p:cNvPr>
          <p:cNvSpPr/>
          <p:nvPr/>
        </p:nvSpPr>
        <p:spPr>
          <a:xfrm>
            <a:off x="897461" y="6512750"/>
            <a:ext cx="7445828"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DRD4 Collaboration Meeting, WG-2: CERN Oct 21-25 2024</a:t>
            </a:r>
          </a:p>
        </p:txBody>
      </p:sp>
    </p:spTree>
    <p:extLst>
      <p:ext uri="{BB962C8B-B14F-4D97-AF65-F5344CB8AC3E}">
        <p14:creationId xmlns:p14="http://schemas.microsoft.com/office/powerpoint/2010/main" val="38441040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14"/>
                                        </p:tgtEl>
                                        <p:attrNameLst>
                                          <p:attrName>style.visibility</p:attrName>
                                        </p:attrNameLst>
                                      </p:cBhvr>
                                      <p:to>
                                        <p:strVal val="visible"/>
                                      </p:to>
                                    </p:set>
                                    <p:animEffect transition="in" filter="randombar(horizontal)">
                                      <p:cBhvr>
                                        <p:cTn id="7"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72955" y="304587"/>
            <a:ext cx="8686440" cy="775597"/>
          </a:xfrm>
          <a:ln w="22225">
            <a:solidFill>
              <a:schemeClr val="accent6">
                <a:lumMod val="75000"/>
              </a:schemeClr>
            </a:solidFill>
          </a:ln>
        </p:spPr>
        <p:txBody>
          <a:bodyPr/>
          <a:lstStyle/>
          <a:p>
            <a:pPr algn="ctr"/>
            <a:r>
              <a:rPr lang="fr-FR" sz="2800" b="1" dirty="0">
                <a:solidFill>
                  <a:schemeClr val="accent6">
                    <a:lumMod val="75000"/>
                  </a:schemeClr>
                </a:solidFill>
              </a:rPr>
              <a:t>Q: </a:t>
            </a:r>
            <a:r>
              <a:rPr lang="fr-FR" sz="2800" b="1" dirty="0" err="1">
                <a:solidFill>
                  <a:schemeClr val="accent6">
                    <a:lumMod val="75000"/>
                  </a:schemeClr>
                </a:solidFill>
              </a:rPr>
              <a:t>What</a:t>
            </a:r>
            <a:r>
              <a:rPr lang="fr-FR" sz="2800" b="1" dirty="0">
                <a:solidFill>
                  <a:schemeClr val="accent6">
                    <a:lumMod val="75000"/>
                  </a:schemeClr>
                </a:solidFill>
              </a:rPr>
              <a:t> </a:t>
            </a:r>
            <a:r>
              <a:rPr lang="fr-FR" sz="2800" b="1" dirty="0" err="1">
                <a:solidFill>
                  <a:schemeClr val="accent6">
                    <a:lumMod val="75000"/>
                  </a:schemeClr>
                </a:solidFill>
              </a:rPr>
              <a:t>gives</a:t>
            </a:r>
            <a:r>
              <a:rPr lang="fr-FR" sz="2800" b="1" dirty="0">
                <a:solidFill>
                  <a:schemeClr val="accent6">
                    <a:lumMod val="75000"/>
                  </a:schemeClr>
                </a:solidFill>
              </a:rPr>
              <a:t> a </a:t>
            </a:r>
            <a:r>
              <a:rPr lang="fr-FR" sz="2800" b="1" dirty="0" err="1">
                <a:solidFill>
                  <a:schemeClr val="accent6">
                    <a:lumMod val="75000"/>
                  </a:schemeClr>
                </a:solidFill>
              </a:rPr>
              <a:t>spurred-Oxygen</a:t>
            </a:r>
            <a:r>
              <a:rPr lang="fr-FR" sz="2800" b="1" dirty="0">
                <a:solidFill>
                  <a:schemeClr val="accent6">
                    <a:lumMod val="75000"/>
                  </a:schemeClr>
                </a:solidFill>
              </a:rPr>
              <a:t> </a:t>
            </a:r>
            <a:r>
              <a:rPr lang="fr-FR" sz="2800" b="1" dirty="0" err="1">
                <a:solidFill>
                  <a:schemeClr val="accent6">
                    <a:lumMod val="75000"/>
                  </a:schemeClr>
                </a:solidFill>
              </a:rPr>
              <a:t>fluoro-ketone</a:t>
            </a:r>
            <a:r>
              <a:rPr lang="fr-FR" sz="2800" b="1" dirty="0">
                <a:solidFill>
                  <a:schemeClr val="accent6">
                    <a:lumMod val="75000"/>
                  </a:schemeClr>
                </a:solidFill>
              </a:rPr>
              <a:t> </a:t>
            </a:r>
            <a:r>
              <a:rPr lang="fr-FR" sz="2800" b="1" dirty="0" err="1">
                <a:solidFill>
                  <a:schemeClr val="accent6">
                    <a:lumMod val="75000"/>
                  </a:schemeClr>
                </a:solidFill>
              </a:rPr>
              <a:t>molecule</a:t>
            </a:r>
            <a:r>
              <a:rPr lang="fr-FR" sz="2800" b="1" dirty="0">
                <a:solidFill>
                  <a:schemeClr val="accent6">
                    <a:lumMod val="75000"/>
                  </a:schemeClr>
                </a:solidFill>
              </a:rPr>
              <a:t> (</a:t>
            </a:r>
            <a:r>
              <a:rPr lang="fr-FR" sz="2800" b="1" dirty="0" err="1">
                <a:solidFill>
                  <a:schemeClr val="accent6">
                    <a:lumMod val="75000"/>
                  </a:schemeClr>
                </a:solidFill>
              </a:rPr>
              <a:t>like</a:t>
            </a:r>
            <a:r>
              <a:rPr lang="fr-FR" sz="2800" b="1" dirty="0">
                <a:solidFill>
                  <a:schemeClr val="accent6">
                    <a:lumMod val="75000"/>
                  </a:schemeClr>
                </a:solidFill>
              </a:rPr>
              <a:t> 3M NOVEC 649/1230</a:t>
            </a:r>
            <a:r>
              <a:rPr lang="fr-FR" sz="2800" b="1" baseline="30000" dirty="0">
                <a:solidFill>
                  <a:schemeClr val="accent6">
                    <a:lumMod val="75000"/>
                  </a:schemeClr>
                </a:solidFill>
              </a:rPr>
              <a:t>®</a:t>
            </a:r>
            <a:r>
              <a:rPr lang="fr-FR" sz="2800" b="1" dirty="0">
                <a:solidFill>
                  <a:schemeClr val="accent6">
                    <a:lumMod val="75000"/>
                  </a:schemeClr>
                </a:solidFill>
              </a:rPr>
              <a:t>) </a:t>
            </a:r>
            <a:r>
              <a:rPr lang="fr-FR" sz="2800" b="1" dirty="0" err="1">
                <a:solidFill>
                  <a:schemeClr val="accent6">
                    <a:lumMod val="75000"/>
                  </a:schemeClr>
                </a:solidFill>
              </a:rPr>
              <a:t>its</a:t>
            </a:r>
            <a:r>
              <a:rPr lang="fr-FR" sz="2800" b="1" dirty="0">
                <a:solidFill>
                  <a:schemeClr val="accent6">
                    <a:lumMod val="75000"/>
                  </a:schemeClr>
                </a:solidFill>
              </a:rPr>
              <a:t> </a:t>
            </a:r>
            <a:r>
              <a:rPr lang="fr-FR" sz="2800" b="1" dirty="0" err="1">
                <a:solidFill>
                  <a:schemeClr val="accent6">
                    <a:lumMod val="75000"/>
                  </a:schemeClr>
                </a:solidFill>
              </a:rPr>
              <a:t>low</a:t>
            </a:r>
            <a:r>
              <a:rPr lang="fr-FR" sz="2800" b="1" dirty="0">
                <a:solidFill>
                  <a:schemeClr val="accent6">
                    <a:lumMod val="75000"/>
                  </a:schemeClr>
                </a:solidFill>
              </a:rPr>
              <a:t> GWP?</a:t>
            </a:r>
          </a:p>
        </p:txBody>
      </p:sp>
      <p:grpSp>
        <p:nvGrpSpPr>
          <p:cNvPr id="7" name="Groupe 6"/>
          <p:cNvGrpSpPr/>
          <p:nvPr/>
        </p:nvGrpSpPr>
        <p:grpSpPr>
          <a:xfrm>
            <a:off x="501555" y="1216151"/>
            <a:ext cx="8229240" cy="4966285"/>
            <a:chOff x="568657" y="1611936"/>
            <a:chExt cx="8229240" cy="4966285"/>
          </a:xfrm>
        </p:grpSpPr>
        <p:pic>
          <p:nvPicPr>
            <p:cNvPr id="5" name="Imag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434009" y="1611936"/>
              <a:ext cx="4004063" cy="2550631"/>
            </a:xfrm>
            <a:prstGeom prst="rect">
              <a:avLst/>
            </a:prstGeom>
          </p:spPr>
        </p:pic>
        <p:sp>
          <p:nvSpPr>
            <p:cNvPr id="6" name="Titre 1"/>
            <p:cNvSpPr txBox="1">
              <a:spLocks/>
            </p:cNvSpPr>
            <p:nvPr/>
          </p:nvSpPr>
          <p:spPr>
            <a:xfrm>
              <a:off x="568657" y="4164067"/>
              <a:ext cx="8229240" cy="2414154"/>
            </a:xfrm>
            <a:prstGeom prst="rect">
              <a:avLst/>
            </a:prstGeom>
          </p:spPr>
          <p:txBody>
            <a:bodyPr lIns="0" tIns="0" rIns="0" bIns="0" anchor="ctr">
              <a:noAutofit/>
            </a:bodyPr>
            <a:lstStyle>
              <a:lvl1pPr algn="l" defTabSz="914400" rtl="0" eaLnBrk="1" latinLnBrk="0" hangingPunct="1">
                <a:lnSpc>
                  <a:spcPct val="90000"/>
                </a:lnSpc>
                <a:spcBef>
                  <a:spcPct val="0"/>
                </a:spcBef>
                <a:buNone/>
                <a:defRPr sz="4000" kern="1200">
                  <a:solidFill>
                    <a:schemeClr val="tx1"/>
                  </a:solidFill>
                  <a:latin typeface="Arial Rounded MT Bold" pitchFamily="34" charset="0"/>
                  <a:ea typeface="+mj-ea"/>
                  <a:cs typeface="+mj-cs"/>
                </a:defRPr>
              </a:lvl1pPr>
            </a:lstStyle>
            <a:p>
              <a:pPr algn="ctr"/>
              <a:r>
                <a:rPr lang="fr-FR" sz="2800" b="1" dirty="0">
                  <a:solidFill>
                    <a:schemeClr val="accent5"/>
                  </a:solidFill>
                </a:rPr>
                <a:t>A: Structure!: a </a:t>
              </a:r>
              <a:r>
                <a:rPr lang="fr-FR" sz="2800" b="1" i="1" dirty="0">
                  <a:solidFill>
                    <a:schemeClr val="accent5"/>
                  </a:solidFill>
                </a:rPr>
                <a:t>double-</a:t>
              </a:r>
              <a:r>
                <a:rPr lang="fr-FR" sz="2800" b="1" i="1" dirty="0" err="1">
                  <a:solidFill>
                    <a:schemeClr val="accent5"/>
                  </a:solidFill>
                </a:rPr>
                <a:t>bonded</a:t>
              </a:r>
              <a:r>
                <a:rPr lang="fr-FR" sz="2800" b="1" i="1" dirty="0">
                  <a:solidFill>
                    <a:schemeClr val="accent5"/>
                  </a:solidFill>
                </a:rPr>
                <a:t> </a:t>
              </a:r>
              <a:r>
                <a:rPr lang="fr-FR" sz="2800" b="1" i="1" dirty="0" err="1">
                  <a:solidFill>
                    <a:schemeClr val="accent5"/>
                  </a:solidFill>
                </a:rPr>
                <a:t>oxygen</a:t>
              </a:r>
              <a:r>
                <a:rPr lang="fr-FR" sz="2800" b="1" i="1" dirty="0">
                  <a:solidFill>
                    <a:schemeClr val="accent5"/>
                  </a:solidFill>
                </a:rPr>
                <a:t> </a:t>
              </a:r>
              <a:r>
                <a:rPr lang="fr-FR" sz="2800" b="1" i="1" dirty="0" err="1">
                  <a:solidFill>
                    <a:schemeClr val="accent5"/>
                  </a:solidFill>
                </a:rPr>
                <a:t>atom</a:t>
              </a:r>
              <a:r>
                <a:rPr lang="fr-FR" sz="2800" b="1" i="1" dirty="0">
                  <a:solidFill>
                    <a:schemeClr val="accent5"/>
                  </a:solidFill>
                </a:rPr>
                <a:t> on a </a:t>
              </a:r>
              <a:r>
                <a:rPr lang="fr-FR" sz="2800" b="1" i="1" dirty="0" err="1">
                  <a:solidFill>
                    <a:schemeClr val="accent5"/>
                  </a:solidFill>
                </a:rPr>
                <a:t>peripheral</a:t>
              </a:r>
              <a:r>
                <a:rPr lang="fr-FR" sz="2800" b="1" i="1" dirty="0">
                  <a:solidFill>
                    <a:schemeClr val="accent5"/>
                  </a:solidFill>
                </a:rPr>
                <a:t> </a:t>
              </a:r>
              <a:r>
                <a:rPr lang="fr-FR" sz="2800" b="1" i="1" dirty="0" err="1">
                  <a:solidFill>
                    <a:schemeClr val="accent5"/>
                  </a:solidFill>
                </a:rPr>
                <a:t>spur</a:t>
              </a:r>
              <a:r>
                <a:rPr lang="fr-FR" sz="2800" b="1" i="1" dirty="0">
                  <a:solidFill>
                    <a:schemeClr val="accent5"/>
                  </a:solidFill>
                </a:rPr>
                <a:t> </a:t>
              </a:r>
              <a:r>
                <a:rPr lang="fr-FR" sz="2800" b="1" dirty="0">
                  <a:solidFill>
                    <a:schemeClr val="accent5"/>
                  </a:solidFill>
                </a:rPr>
                <a:t>of the </a:t>
              </a:r>
              <a:r>
                <a:rPr lang="fr-FR" sz="2800" b="1" dirty="0" err="1">
                  <a:solidFill>
                    <a:schemeClr val="accent5"/>
                  </a:solidFill>
                </a:rPr>
                <a:t>molecule</a:t>
              </a:r>
              <a:endParaRPr lang="fr-FR" sz="2800" b="1" dirty="0">
                <a:solidFill>
                  <a:schemeClr val="accent5"/>
                </a:solidFill>
              </a:endParaRPr>
            </a:p>
            <a:p>
              <a:pPr algn="ctr"/>
              <a:endParaRPr lang="fr-FR" sz="2800" b="1" dirty="0">
                <a:solidFill>
                  <a:schemeClr val="accent5"/>
                </a:solidFill>
              </a:endParaRPr>
            </a:p>
            <a:p>
              <a:pPr algn="ctr"/>
              <a:r>
                <a:rPr lang="en-GB" sz="2800" dirty="0">
                  <a:solidFill>
                    <a:schemeClr val="accent5"/>
                  </a:solidFill>
                </a:rPr>
                <a:t>This </a:t>
              </a:r>
              <a:r>
                <a:rPr lang="en-GB" sz="2800" dirty="0" err="1">
                  <a:solidFill>
                    <a:schemeClr val="accent5"/>
                  </a:solidFill>
                </a:rPr>
                <a:t>fluoro</a:t>
              </a:r>
              <a:r>
                <a:rPr lang="en-GB" sz="2800" dirty="0">
                  <a:solidFill>
                    <a:schemeClr val="accent5"/>
                  </a:solidFill>
                </a:rPr>
                <a:t>-ketone configuration is:</a:t>
              </a:r>
            </a:p>
            <a:p>
              <a:pPr algn="ctr"/>
              <a:r>
                <a:rPr lang="pt-BR" sz="2800" dirty="0">
                  <a:solidFill>
                    <a:schemeClr val="accent5"/>
                  </a:solidFill>
                </a:rPr>
                <a:t>CF</a:t>
              </a:r>
              <a:r>
                <a:rPr lang="pt-BR" sz="2800" baseline="-25000" dirty="0">
                  <a:solidFill>
                    <a:schemeClr val="accent5"/>
                  </a:solidFill>
                </a:rPr>
                <a:t>3</a:t>
              </a:r>
              <a:r>
                <a:rPr lang="pt-BR" sz="2800" dirty="0">
                  <a:solidFill>
                    <a:schemeClr val="accent5"/>
                  </a:solidFill>
                </a:rPr>
                <a:t>CF</a:t>
              </a:r>
              <a:r>
                <a:rPr lang="pt-BR" sz="2800" baseline="-25000" dirty="0">
                  <a:solidFill>
                    <a:schemeClr val="accent5"/>
                  </a:solidFill>
                </a:rPr>
                <a:t>2</a:t>
              </a:r>
              <a:r>
                <a:rPr lang="pt-BR" sz="2800" dirty="0">
                  <a:solidFill>
                    <a:schemeClr val="accent5"/>
                  </a:solidFill>
                </a:rPr>
                <a:t>C(O)CF(CF</a:t>
              </a:r>
              <a:r>
                <a:rPr lang="pt-BR" sz="2800" baseline="-25000" dirty="0">
                  <a:solidFill>
                    <a:schemeClr val="accent5"/>
                  </a:solidFill>
                </a:rPr>
                <a:t>3</a:t>
              </a:r>
              <a:r>
                <a:rPr lang="pt-BR" sz="2800" dirty="0">
                  <a:solidFill>
                    <a:schemeClr val="accent5"/>
                  </a:solidFill>
                </a:rPr>
                <a:t>)</a:t>
              </a:r>
              <a:r>
                <a:rPr lang="pt-BR" sz="2800" baseline="-25000" dirty="0">
                  <a:solidFill>
                    <a:schemeClr val="accent5"/>
                  </a:solidFill>
                </a:rPr>
                <a:t>2</a:t>
              </a:r>
              <a:endParaRPr lang="fr-FR" sz="2800" b="1" dirty="0">
                <a:solidFill>
                  <a:schemeClr val="accent5"/>
                </a:solidFill>
              </a:endParaRPr>
            </a:p>
            <a:p>
              <a:pPr algn="ctr"/>
              <a:endParaRPr lang="fr-FR" sz="2800" b="1" dirty="0">
                <a:solidFill>
                  <a:schemeClr val="accent5"/>
                </a:solidFill>
              </a:endParaRPr>
            </a:p>
          </p:txBody>
        </p:sp>
      </p:grpSp>
      <p:sp>
        <p:nvSpPr>
          <p:cNvPr id="11"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7</a:t>
            </a:fld>
            <a:endParaRPr lang="en-GB" sz="1200" b="0" strike="noStrike" spc="-1">
              <a:latin typeface="Arial"/>
            </a:endParaRPr>
          </a:p>
        </p:txBody>
      </p:sp>
      <p:pic>
        <p:nvPicPr>
          <p:cNvPr id="12" name="Image 11"/>
          <p:cNvPicPr>
            <a:picLocks noChangeAspect="1"/>
          </p:cNvPicPr>
          <p:nvPr/>
        </p:nvPicPr>
        <p:blipFill rotWithShape="1">
          <a:blip r:embed="rId3">
            <a:extLst>
              <a:ext uri="{28A0092B-C50C-407E-A947-70E740481C1C}">
                <a14:useLocalDpi xmlns:a14="http://schemas.microsoft.com/office/drawing/2010/main" val="0"/>
              </a:ext>
            </a:extLst>
          </a:blip>
          <a:srcRect l="73502" t="33383" r="6047" b="29531"/>
          <a:stretch/>
        </p:blipFill>
        <p:spPr>
          <a:xfrm>
            <a:off x="6793312" y="1297248"/>
            <a:ext cx="1743740" cy="2301802"/>
          </a:xfrm>
          <a:prstGeom prst="rect">
            <a:avLst/>
          </a:prstGeom>
        </p:spPr>
      </p:pic>
      <p:sp>
        <p:nvSpPr>
          <p:cNvPr id="9" name="Ellipse 8"/>
          <p:cNvSpPr/>
          <p:nvPr/>
        </p:nvSpPr>
        <p:spPr>
          <a:xfrm rot="1064248">
            <a:off x="4461793" y="1494331"/>
            <a:ext cx="548680" cy="1222744"/>
          </a:xfrm>
          <a:prstGeom prst="ellipse">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13" name="Ellipse 12"/>
          <p:cNvSpPr/>
          <p:nvPr/>
        </p:nvSpPr>
        <p:spPr>
          <a:xfrm rot="1064248">
            <a:off x="7038900" y="2044423"/>
            <a:ext cx="548680" cy="595052"/>
          </a:xfrm>
          <a:prstGeom prst="ellipse">
            <a:avLst/>
          </a:prstGeom>
          <a:noFill/>
          <a:ln w="38100">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sp>
        <p:nvSpPr>
          <p:cNvPr id="8" name="Espace réservé du numéro de diapositive 7"/>
          <p:cNvSpPr>
            <a:spLocks noGrp="1"/>
          </p:cNvSpPr>
          <p:nvPr>
            <p:ph type="sldNum" sz="quarter" idx="12"/>
          </p:nvPr>
        </p:nvSpPr>
        <p:spPr/>
        <p:txBody>
          <a:bodyPr/>
          <a:lstStyle/>
          <a:p>
            <a:pPr>
              <a:defRPr/>
            </a:pPr>
            <a:endParaRPr lang="en-GB" dirty="0"/>
          </a:p>
        </p:txBody>
      </p:sp>
      <p:sp>
        <p:nvSpPr>
          <p:cNvPr id="15" name="CustomShape 2">
            <a:extLst>
              <a:ext uri="{FF2B5EF4-FFF2-40B4-BE49-F238E27FC236}">
                <a16:creationId xmlns:a16="http://schemas.microsoft.com/office/drawing/2014/main" id="{900522B7-490B-43B3-A27E-B125EE2C6D70}"/>
              </a:ext>
            </a:extLst>
          </p:cNvPr>
          <p:cNvSpPr txBox="1">
            <a:spLocks/>
          </p:cNvSpPr>
          <p:nvPr/>
        </p:nvSpPr>
        <p:spPr>
          <a:xfrm>
            <a:off x="2114065" y="6473688"/>
            <a:ext cx="5415740" cy="306323"/>
          </a:xfrm>
          <a:prstGeom prst="rect">
            <a:avLst/>
          </a:prstGeom>
        </p:spPr>
        <p:style>
          <a:lnRef idx="0">
            <a:scrgbClr r="0" g="0" b="0"/>
          </a:lnRef>
          <a:fillRef idx="0">
            <a:scrgbClr r="0" g="0" b="0"/>
          </a:fillRef>
          <a:effectRef idx="0">
            <a:scrgbClr r="0" g="0" b="0"/>
          </a:effectRef>
          <a:fontRef idx="minor"/>
        </p:style>
        <p:txBody>
          <a:bodyPr wrap="square" lIns="90000" tIns="45000" rIns="90000" bIns="4500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t>DRD4 Collaboration Meeting, WG-2: CERN Oct 21-25 2024</a:t>
            </a:r>
          </a:p>
        </p:txBody>
      </p:sp>
    </p:spTree>
    <p:extLst>
      <p:ext uri="{BB962C8B-B14F-4D97-AF65-F5344CB8AC3E}">
        <p14:creationId xmlns:p14="http://schemas.microsoft.com/office/powerpoint/2010/main" val="126790677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2"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1+#ppt_w/2"/>
                                          </p:val>
                                        </p:tav>
                                        <p:tav tm="100000">
                                          <p:val>
                                            <p:strVal val="#ppt_x"/>
                                          </p:val>
                                        </p:tav>
                                      </p:tavLst>
                                    </p:anim>
                                    <p:anim calcmode="lin" valueType="num">
                                      <p:cBhvr additive="base">
                                        <p:cTn id="12" dur="500" fill="hold"/>
                                        <p:tgtEl>
                                          <p:spTgt spid="9"/>
                                        </p:tgtEl>
                                        <p:attrNameLst>
                                          <p:attrName>ppt_y</p:attrName>
                                        </p:attrNameLst>
                                      </p:cBhvr>
                                      <p:tavLst>
                                        <p:tav tm="0">
                                          <p:val>
                                            <p:strVal val="#ppt_y"/>
                                          </p:val>
                                        </p:tav>
                                        <p:tav tm="100000">
                                          <p:val>
                                            <p:strVal val="#ppt_y"/>
                                          </p:val>
                                        </p:tav>
                                      </p:tavLst>
                                    </p:anim>
                                  </p:childTnLst>
                                </p:cTn>
                              </p:par>
                              <p:par>
                                <p:cTn id="13" presetID="2" presetClass="entr" presetSubtype="2" fill="hold" grpId="0" nodeType="withEffect">
                                  <p:stCondLst>
                                    <p:cond delay="0"/>
                                  </p:stCondLst>
                                  <p:childTnLst>
                                    <p:set>
                                      <p:cBhvr>
                                        <p:cTn id="14" dur="1" fill="hold">
                                          <p:stCondLst>
                                            <p:cond delay="0"/>
                                          </p:stCondLst>
                                        </p:cTn>
                                        <p:tgtEl>
                                          <p:spTgt spid="13"/>
                                        </p:tgtEl>
                                        <p:attrNameLst>
                                          <p:attrName>style.visibility</p:attrName>
                                        </p:attrNameLst>
                                      </p:cBhvr>
                                      <p:to>
                                        <p:strVal val="visible"/>
                                      </p:to>
                                    </p:set>
                                    <p:anim calcmode="lin" valueType="num">
                                      <p:cBhvr additive="base">
                                        <p:cTn id="15" dur="500" fill="hold"/>
                                        <p:tgtEl>
                                          <p:spTgt spid="13"/>
                                        </p:tgtEl>
                                        <p:attrNameLst>
                                          <p:attrName>ppt_x</p:attrName>
                                        </p:attrNameLst>
                                      </p:cBhvr>
                                      <p:tavLst>
                                        <p:tav tm="0">
                                          <p:val>
                                            <p:strVal val="1+#ppt_w/2"/>
                                          </p:val>
                                        </p:tav>
                                        <p:tav tm="100000">
                                          <p:val>
                                            <p:strVal val="#ppt_x"/>
                                          </p:val>
                                        </p:tav>
                                      </p:tavLst>
                                    </p:anim>
                                    <p:anim calcmode="lin" valueType="num">
                                      <p:cBhvr additive="base">
                                        <p:cTn id="16" dur="500" fill="hold"/>
                                        <p:tgtEl>
                                          <p:spTgt spid="13"/>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3" grpId="0" animBg="1"/>
    </p:bld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168165" y="531560"/>
            <a:ext cx="8565931" cy="651681"/>
          </a:xfrm>
        </p:spPr>
        <p:txBody>
          <a:bodyPr/>
          <a:lstStyle/>
          <a:p>
            <a:pPr algn="ctr"/>
            <a:r>
              <a:rPr lang="fr-FR" b="1" dirty="0" err="1">
                <a:solidFill>
                  <a:srgbClr val="C00000"/>
                </a:solidFill>
              </a:rPr>
              <a:t>SynQuest</a:t>
            </a:r>
            <a:r>
              <a:rPr lang="fr-FR" b="1" dirty="0">
                <a:solidFill>
                  <a:srgbClr val="C00000"/>
                </a:solidFill>
              </a:rPr>
              <a:t> </a:t>
            </a:r>
            <a:r>
              <a:rPr lang="fr-FR" b="1" dirty="0" err="1">
                <a:solidFill>
                  <a:srgbClr val="C00000"/>
                </a:solidFill>
              </a:rPr>
              <a:t>Labs</a:t>
            </a:r>
            <a:r>
              <a:rPr lang="fr-FR" b="1" dirty="0">
                <a:solidFill>
                  <a:srgbClr val="C00000"/>
                </a:solidFill>
              </a:rPr>
              <a:t> Inc., </a:t>
            </a:r>
            <a:br>
              <a:rPr lang="fr-FR" b="1" dirty="0">
                <a:solidFill>
                  <a:srgbClr val="C00000"/>
                </a:solidFill>
              </a:rPr>
            </a:br>
            <a:r>
              <a:rPr lang="en-GB" sz="2400" b="1" dirty="0">
                <a:solidFill>
                  <a:srgbClr val="C00000"/>
                </a:solidFill>
              </a:rPr>
              <a:t>13201 Rachael Boulevard </a:t>
            </a:r>
            <a:r>
              <a:rPr lang="en-GB" sz="2400" b="1" dirty="0" err="1">
                <a:solidFill>
                  <a:srgbClr val="C00000"/>
                </a:solidFill>
              </a:rPr>
              <a:t>Rt</a:t>
            </a:r>
            <a:r>
              <a:rPr lang="en-GB" sz="2400" b="1" dirty="0">
                <a:solidFill>
                  <a:srgbClr val="C00000"/>
                </a:solidFill>
              </a:rPr>
              <a:t> 2054, Alachua, FL 32615, USA</a:t>
            </a:r>
            <a:endParaRPr lang="fr-FR" sz="2400" b="1" dirty="0">
              <a:solidFill>
                <a:srgbClr val="C00000"/>
              </a:solidFill>
            </a:endParaRPr>
          </a:p>
        </p:txBody>
      </p:sp>
      <p:pic>
        <p:nvPicPr>
          <p:cNvPr id="6" name="Espace réservé pour une image  5" descr="SynQuest Labs, Inc. — Mozilla Firefox"/>
          <p:cNvPicPr>
            <a:picLocks noGrp="1" noChangeAspect="1"/>
          </p:cNvPicPr>
          <p:nvPr>
            <p:ph type="pic" idx="1"/>
          </p:nvPr>
        </p:nvPicPr>
        <p:blipFill>
          <a:blip r:embed="rId2">
            <a:extLst>
              <a:ext uri="{28A0092B-C50C-407E-A947-70E740481C1C}">
                <a14:useLocalDpi xmlns:a14="http://schemas.microsoft.com/office/drawing/2010/main" val="0"/>
              </a:ext>
            </a:extLst>
          </a:blip>
          <a:srcRect/>
          <a:stretch>
            <a:fillRect/>
          </a:stretch>
        </p:blipFill>
        <p:spPr>
          <a:xfrm>
            <a:off x="418120" y="1583221"/>
            <a:ext cx="8558970" cy="4873625"/>
          </a:xfrm>
        </p:spPr>
      </p:pic>
      <p:sp>
        <p:nvSpPr>
          <p:cNvPr id="8" name="Espace réservé du numéro de diapositive 7"/>
          <p:cNvSpPr>
            <a:spLocks noGrp="1"/>
          </p:cNvSpPr>
          <p:nvPr>
            <p:ph type="sldNum" idx="12"/>
          </p:nvPr>
        </p:nvSpPr>
        <p:spPr/>
        <p:txBody>
          <a:bodyPr/>
          <a:lstStyle/>
          <a:p>
            <a:pPr>
              <a:lnSpc>
                <a:spcPct val="100000"/>
              </a:lnSpc>
            </a:pPr>
            <a:fld id="{444B57E9-381B-49B4-AF00-88136E0A515C}" type="slidenum">
              <a:rPr lang="en-GB" sz="1800" b="0" strike="noStrike" spc="-1" smtClean="0">
                <a:solidFill>
                  <a:srgbClr val="000000"/>
                </a:solidFill>
                <a:latin typeface="Arial"/>
                <a:ea typeface="DejaVu Sans"/>
              </a:rPr>
              <a:t>70</a:t>
            </a:fld>
            <a:endParaRPr lang="en-GB" sz="1800" b="0" strike="noStrike" spc="-1">
              <a:latin typeface="Times New Roman"/>
            </a:endParaRPr>
          </a:p>
        </p:txBody>
      </p:sp>
      <p:sp>
        <p:nvSpPr>
          <p:cNvPr id="9"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70</a:t>
            </a:fld>
            <a:endParaRPr lang="en-GB" sz="1200" b="0" strike="noStrike" spc="-1">
              <a:latin typeface="Arial"/>
            </a:endParaRPr>
          </a:p>
        </p:txBody>
      </p:sp>
      <p:sp>
        <p:nvSpPr>
          <p:cNvPr id="11" name="CustomShape 2">
            <a:extLst>
              <a:ext uri="{FF2B5EF4-FFF2-40B4-BE49-F238E27FC236}">
                <a16:creationId xmlns:a16="http://schemas.microsoft.com/office/drawing/2014/main" id="{7932F089-9837-4FEC-9F13-69EF17008849}"/>
              </a:ext>
            </a:extLst>
          </p:cNvPr>
          <p:cNvSpPr/>
          <p:nvPr/>
        </p:nvSpPr>
        <p:spPr>
          <a:xfrm>
            <a:off x="897461" y="6512750"/>
            <a:ext cx="7445828"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DRD4 Collaboration Meeting, WG-2: CERN Oct 21-25 2024</a:t>
            </a:r>
          </a:p>
        </p:txBody>
      </p:sp>
    </p:spTree>
    <p:extLst>
      <p:ext uri="{BB962C8B-B14F-4D97-AF65-F5344CB8AC3E}">
        <p14:creationId xmlns:p14="http://schemas.microsoft.com/office/powerpoint/2010/main" val="3912624381"/>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30238" y="310657"/>
            <a:ext cx="7722192" cy="961591"/>
          </a:xfrm>
        </p:spPr>
        <p:txBody>
          <a:bodyPr/>
          <a:lstStyle/>
          <a:p>
            <a:pPr algn="ctr"/>
            <a:r>
              <a:rPr lang="fr-FR" dirty="0" err="1"/>
              <a:t>SynQuest</a:t>
            </a:r>
            <a:r>
              <a:rPr lang="fr-FR" dirty="0"/>
              <a:t> </a:t>
            </a:r>
            <a:r>
              <a:rPr lang="fr-FR" dirty="0" err="1"/>
              <a:t>Labs</a:t>
            </a:r>
            <a:r>
              <a:rPr lang="fr-FR" dirty="0"/>
              <a:t>, Inc.  Can manufacture </a:t>
            </a:r>
            <a:r>
              <a:rPr lang="fr-FR" dirty="0" err="1"/>
              <a:t>different</a:t>
            </a:r>
            <a:r>
              <a:rPr lang="fr-FR" dirty="0"/>
              <a:t> C</a:t>
            </a:r>
            <a:r>
              <a:rPr lang="fr-FR" baseline="-25000" dirty="0"/>
              <a:t>4</a:t>
            </a:r>
            <a:r>
              <a:rPr lang="fr-FR" dirty="0"/>
              <a:t>F</a:t>
            </a:r>
            <a:r>
              <a:rPr lang="fr-FR" baseline="-25000" dirty="0"/>
              <a:t>8</a:t>
            </a:r>
            <a:r>
              <a:rPr lang="fr-FR" dirty="0"/>
              <a:t>O configurations</a:t>
            </a:r>
          </a:p>
        </p:txBody>
      </p:sp>
      <p:pic>
        <p:nvPicPr>
          <p:cNvPr id="5" name="Espace réservé pour une image  4" descr="SynQuest Labs, Inc. — Mozilla Firefox"/>
          <p:cNvPicPr>
            <a:picLocks noGrp="1" noChangeAspect="1"/>
          </p:cNvPicPr>
          <p:nvPr>
            <p:ph type="pic" idx="1"/>
          </p:nvPr>
        </p:nvPicPr>
        <p:blipFill>
          <a:blip r:embed="rId2">
            <a:extLst>
              <a:ext uri="{28A0092B-C50C-407E-A947-70E740481C1C}">
                <a14:useLocalDpi xmlns:a14="http://schemas.microsoft.com/office/drawing/2010/main" val="0"/>
              </a:ext>
            </a:extLst>
          </a:blip>
          <a:srcRect/>
          <a:stretch>
            <a:fillRect/>
          </a:stretch>
        </p:blipFill>
        <p:spPr>
          <a:xfrm>
            <a:off x="241256" y="1534797"/>
            <a:ext cx="8500155" cy="4873625"/>
          </a:xfrm>
        </p:spPr>
      </p:pic>
      <p:pic>
        <p:nvPicPr>
          <p:cNvPr id="6" name="Espace réservé pour une image  4" descr="SynQuest Labs, Inc. — Mozilla Firefox"/>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a:xfrm>
            <a:off x="241256" y="1534797"/>
            <a:ext cx="8448065" cy="4873625"/>
          </a:xfrm>
          <a:prstGeom prst="rect">
            <a:avLst/>
          </a:prstGeom>
        </p:spPr>
      </p:pic>
      <p:pic>
        <p:nvPicPr>
          <p:cNvPr id="9" name="Espace réservé pour une image  4" descr="SynQuest Labs, Inc. — Mozilla Firefox"/>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a:xfrm>
            <a:off x="68354" y="1534796"/>
            <a:ext cx="8845957" cy="4934243"/>
          </a:xfrm>
          <a:prstGeom prst="rect">
            <a:avLst/>
          </a:prstGeom>
        </p:spPr>
      </p:pic>
      <p:sp>
        <p:nvSpPr>
          <p:cNvPr id="3" name="ZoneTexte 2"/>
          <p:cNvSpPr txBox="1"/>
          <p:nvPr/>
        </p:nvSpPr>
        <p:spPr>
          <a:xfrm>
            <a:off x="417632" y="5901012"/>
            <a:ext cx="8097088" cy="646331"/>
          </a:xfrm>
          <a:prstGeom prst="rect">
            <a:avLst/>
          </a:prstGeom>
          <a:noFill/>
        </p:spPr>
        <p:txBody>
          <a:bodyPr wrap="none" rtlCol="0">
            <a:spAutoFit/>
          </a:bodyPr>
          <a:lstStyle/>
          <a:p>
            <a:pPr algn="ctr"/>
            <a:r>
              <a:rPr lang="fr-FR" b="1" dirty="0">
                <a:solidFill>
                  <a:srgbClr val="C00000"/>
                </a:solidFill>
              </a:rPr>
              <a:t>The </a:t>
            </a:r>
            <a:r>
              <a:rPr lang="fr-FR" b="1" dirty="0" err="1">
                <a:solidFill>
                  <a:srgbClr val="C00000"/>
                </a:solidFill>
              </a:rPr>
              <a:t>cyclic</a:t>
            </a:r>
            <a:r>
              <a:rPr lang="fr-FR" b="1" dirty="0">
                <a:solidFill>
                  <a:srgbClr val="C00000"/>
                </a:solidFill>
              </a:rPr>
              <a:t> </a:t>
            </a:r>
            <a:r>
              <a:rPr lang="fr-FR" b="1" dirty="0" err="1">
                <a:solidFill>
                  <a:srgbClr val="C00000"/>
                </a:solidFill>
              </a:rPr>
              <a:t>molecule</a:t>
            </a:r>
            <a:r>
              <a:rPr lang="fr-FR" b="1" dirty="0">
                <a:solidFill>
                  <a:srgbClr val="C00000"/>
                </a:solidFill>
              </a:rPr>
              <a:t> </a:t>
            </a:r>
            <a:r>
              <a:rPr lang="fr-FR" b="1" dirty="0" err="1">
                <a:solidFill>
                  <a:srgbClr val="C00000"/>
                </a:solidFill>
              </a:rPr>
              <a:t>seems</a:t>
            </a:r>
            <a:r>
              <a:rPr lang="fr-FR" b="1" dirty="0">
                <a:solidFill>
                  <a:srgbClr val="C00000"/>
                </a:solidFill>
              </a:rPr>
              <a:t> to </a:t>
            </a:r>
            <a:r>
              <a:rPr lang="fr-FR" b="1" dirty="0" err="1">
                <a:solidFill>
                  <a:srgbClr val="C00000"/>
                </a:solidFill>
              </a:rPr>
              <a:t>be</a:t>
            </a:r>
            <a:r>
              <a:rPr lang="fr-FR" b="1" dirty="0">
                <a:solidFill>
                  <a:srgbClr val="C00000"/>
                </a:solidFill>
              </a:rPr>
              <a:t> </a:t>
            </a:r>
            <a:r>
              <a:rPr lang="fr-FR" b="1" dirty="0" err="1">
                <a:solidFill>
                  <a:srgbClr val="C00000"/>
                </a:solidFill>
              </a:rPr>
              <a:t>cheaper</a:t>
            </a:r>
            <a:r>
              <a:rPr lang="fr-FR" b="1" dirty="0">
                <a:solidFill>
                  <a:srgbClr val="C00000"/>
                </a:solidFill>
              </a:rPr>
              <a:t> for </a:t>
            </a:r>
            <a:r>
              <a:rPr lang="fr-FR" b="1" dirty="0" err="1">
                <a:solidFill>
                  <a:srgbClr val="C00000"/>
                </a:solidFill>
              </a:rPr>
              <a:t>SynQuest</a:t>
            </a:r>
            <a:r>
              <a:rPr lang="fr-FR" b="1" dirty="0">
                <a:solidFill>
                  <a:srgbClr val="C00000"/>
                </a:solidFill>
              </a:rPr>
              <a:t> to manufacture: </a:t>
            </a:r>
          </a:p>
          <a:p>
            <a:pPr algn="ctr"/>
            <a:r>
              <a:rPr lang="fr-FR" b="1" dirty="0" err="1">
                <a:solidFill>
                  <a:srgbClr val="C00000"/>
                </a:solidFill>
              </a:rPr>
              <a:t>whereas</a:t>
            </a:r>
            <a:r>
              <a:rPr lang="fr-FR" b="1" dirty="0">
                <a:solidFill>
                  <a:srgbClr val="C00000"/>
                </a:solidFill>
              </a:rPr>
              <a:t> 3M </a:t>
            </a:r>
            <a:r>
              <a:rPr lang="fr-FR" b="1" dirty="0" err="1">
                <a:solidFill>
                  <a:srgbClr val="C00000"/>
                </a:solidFill>
              </a:rPr>
              <a:t>make</a:t>
            </a:r>
            <a:r>
              <a:rPr lang="fr-FR" b="1" dirty="0">
                <a:solidFill>
                  <a:srgbClr val="C00000"/>
                </a:solidFill>
              </a:rPr>
              <a:t> NOVEC 649, </a:t>
            </a:r>
            <a:r>
              <a:rPr lang="fr-FR" b="1" dirty="0" err="1">
                <a:solidFill>
                  <a:srgbClr val="C00000"/>
                </a:solidFill>
              </a:rPr>
              <a:t>which</a:t>
            </a:r>
            <a:r>
              <a:rPr lang="fr-FR" b="1" dirty="0">
                <a:solidFill>
                  <a:srgbClr val="C00000"/>
                </a:solidFill>
              </a:rPr>
              <a:t> </a:t>
            </a:r>
            <a:r>
              <a:rPr lang="fr-FR" b="1" dirty="0" err="1">
                <a:solidFill>
                  <a:srgbClr val="C00000"/>
                </a:solidFill>
              </a:rPr>
              <a:t>is</a:t>
            </a:r>
            <a:r>
              <a:rPr lang="fr-FR" b="1" dirty="0">
                <a:solidFill>
                  <a:srgbClr val="C00000"/>
                </a:solidFill>
              </a:rPr>
              <a:t> non-</a:t>
            </a:r>
            <a:r>
              <a:rPr lang="fr-FR" b="1" dirty="0" err="1">
                <a:solidFill>
                  <a:srgbClr val="C00000"/>
                </a:solidFill>
              </a:rPr>
              <a:t>cyclic</a:t>
            </a:r>
            <a:endParaRPr lang="fr-FR" b="1" dirty="0">
              <a:solidFill>
                <a:srgbClr val="C00000"/>
              </a:solidFill>
            </a:endParaRPr>
          </a:p>
        </p:txBody>
      </p:sp>
      <p:sp>
        <p:nvSpPr>
          <p:cNvPr id="11" name="Espace réservé du numéro de diapositive 10"/>
          <p:cNvSpPr>
            <a:spLocks noGrp="1"/>
          </p:cNvSpPr>
          <p:nvPr>
            <p:ph type="sldNum" idx="12"/>
          </p:nvPr>
        </p:nvSpPr>
        <p:spPr/>
        <p:txBody>
          <a:bodyPr/>
          <a:lstStyle/>
          <a:p>
            <a:pPr>
              <a:lnSpc>
                <a:spcPct val="100000"/>
              </a:lnSpc>
            </a:pPr>
            <a:fld id="{444B57E9-381B-49B4-AF00-88136E0A515C}" type="slidenum">
              <a:rPr lang="en-GB" sz="1800" b="0" strike="noStrike" spc="-1" smtClean="0">
                <a:solidFill>
                  <a:srgbClr val="000000"/>
                </a:solidFill>
                <a:latin typeface="Arial"/>
                <a:ea typeface="DejaVu Sans"/>
              </a:rPr>
              <a:t>71</a:t>
            </a:fld>
            <a:endParaRPr lang="en-GB" sz="1800" b="0" strike="noStrike" spc="-1">
              <a:latin typeface="Times New Roman"/>
            </a:endParaRPr>
          </a:p>
        </p:txBody>
      </p:sp>
      <p:sp>
        <p:nvSpPr>
          <p:cNvPr id="12"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71</a:t>
            </a:fld>
            <a:endParaRPr lang="en-GB" sz="1200" b="0" strike="noStrike" spc="-1" dirty="0">
              <a:latin typeface="Arial"/>
            </a:endParaRPr>
          </a:p>
        </p:txBody>
      </p:sp>
      <p:sp>
        <p:nvSpPr>
          <p:cNvPr id="10" name="CustomShape 2">
            <a:extLst>
              <a:ext uri="{FF2B5EF4-FFF2-40B4-BE49-F238E27FC236}">
                <a16:creationId xmlns:a16="http://schemas.microsoft.com/office/drawing/2014/main" id="{5B4011C7-003C-4B43-9C60-7768E8C14129}"/>
              </a:ext>
            </a:extLst>
          </p:cNvPr>
          <p:cNvSpPr/>
          <p:nvPr/>
        </p:nvSpPr>
        <p:spPr>
          <a:xfrm>
            <a:off x="897461" y="6512750"/>
            <a:ext cx="7445828"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DRD4 Collaboration Meeting, WG-2: CERN Oct 21-25 2024</a:t>
            </a:r>
          </a:p>
        </p:txBody>
      </p:sp>
    </p:spTree>
    <p:extLst>
      <p:ext uri="{BB962C8B-B14F-4D97-AF65-F5344CB8AC3E}">
        <p14:creationId xmlns:p14="http://schemas.microsoft.com/office/powerpoint/2010/main" val="292064790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500" fill="hold"/>
                                        <p:tgtEl>
                                          <p:spTgt spid="6"/>
                                        </p:tgtEl>
                                        <p:attrNameLst>
                                          <p:attrName>ppt_x</p:attrName>
                                        </p:attrNameLst>
                                      </p:cBhvr>
                                      <p:tavLst>
                                        <p:tav tm="0">
                                          <p:val>
                                            <p:strVal val="#ppt_x"/>
                                          </p:val>
                                        </p:tav>
                                        <p:tav tm="100000">
                                          <p:val>
                                            <p:strVal val="#ppt_x"/>
                                          </p:val>
                                        </p:tav>
                                      </p:tavLst>
                                    </p:anim>
                                    <p:anim calcmode="lin" valueType="num">
                                      <p:cBhvr additive="base">
                                        <p:cTn id="8" dur="500" fill="hold"/>
                                        <p:tgtEl>
                                          <p:spTgt spid="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9"/>
                                        </p:tgtEl>
                                        <p:attrNameLst>
                                          <p:attrName>style.visibility</p:attrName>
                                        </p:attrNameLst>
                                      </p:cBhvr>
                                      <p:to>
                                        <p:strVal val="visible"/>
                                      </p:to>
                                    </p:set>
                                    <p:anim calcmode="lin" valueType="num">
                                      <p:cBhvr additive="base">
                                        <p:cTn id="13" dur="500" fill="hold"/>
                                        <p:tgtEl>
                                          <p:spTgt spid="9"/>
                                        </p:tgtEl>
                                        <p:attrNameLst>
                                          <p:attrName>ppt_x</p:attrName>
                                        </p:attrNameLst>
                                      </p:cBhvr>
                                      <p:tavLst>
                                        <p:tav tm="0">
                                          <p:val>
                                            <p:strVal val="#ppt_x"/>
                                          </p:val>
                                        </p:tav>
                                        <p:tav tm="100000">
                                          <p:val>
                                            <p:strVal val="#ppt_x"/>
                                          </p:val>
                                        </p:tav>
                                      </p:tavLst>
                                    </p:anim>
                                    <p:anim calcmode="lin" valueType="num">
                                      <p:cBhvr additive="base">
                                        <p:cTn id="14" dur="500" fill="hold"/>
                                        <p:tgtEl>
                                          <p:spTgt spid="9"/>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671181" y="770586"/>
            <a:ext cx="7885965" cy="402609"/>
          </a:xfrm>
        </p:spPr>
        <p:txBody>
          <a:bodyPr/>
          <a:lstStyle/>
          <a:p>
            <a:pPr algn="ctr"/>
            <a:r>
              <a:rPr lang="fr-FR" b="1" dirty="0" err="1">
                <a:solidFill>
                  <a:schemeClr val="accent6">
                    <a:lumMod val="50000"/>
                  </a:schemeClr>
                </a:solidFill>
              </a:rPr>
              <a:t>Another</a:t>
            </a:r>
            <a:r>
              <a:rPr lang="fr-FR" b="1" dirty="0">
                <a:solidFill>
                  <a:schemeClr val="accent6">
                    <a:lumMod val="50000"/>
                  </a:schemeClr>
                </a:solidFill>
              </a:rPr>
              <a:t> </a:t>
            </a:r>
            <a:r>
              <a:rPr lang="fr-FR" b="1" dirty="0" err="1">
                <a:solidFill>
                  <a:schemeClr val="accent6">
                    <a:lumMod val="50000"/>
                  </a:schemeClr>
                </a:solidFill>
              </a:rPr>
              <a:t>exciting</a:t>
            </a:r>
            <a:r>
              <a:rPr lang="fr-FR" b="1" dirty="0">
                <a:solidFill>
                  <a:schemeClr val="accent6">
                    <a:lumMod val="50000"/>
                  </a:schemeClr>
                </a:solidFill>
              </a:rPr>
              <a:t> </a:t>
            </a:r>
            <a:r>
              <a:rPr lang="fr-FR" b="1" dirty="0" err="1">
                <a:solidFill>
                  <a:schemeClr val="accent6">
                    <a:lumMod val="50000"/>
                  </a:schemeClr>
                </a:solidFill>
              </a:rPr>
              <a:t>example</a:t>
            </a:r>
            <a:r>
              <a:rPr lang="fr-FR" b="1" dirty="0">
                <a:solidFill>
                  <a:schemeClr val="accent6">
                    <a:lumMod val="50000"/>
                  </a:schemeClr>
                </a:solidFill>
              </a:rPr>
              <a:t>: </a:t>
            </a:r>
            <a:r>
              <a:rPr lang="fr-FR" b="1" dirty="0" err="1">
                <a:solidFill>
                  <a:schemeClr val="accent6">
                    <a:lumMod val="50000"/>
                  </a:schemeClr>
                </a:solidFill>
              </a:rPr>
              <a:t>Novec</a:t>
            </a:r>
            <a:r>
              <a:rPr lang="fr-FR" b="1" dirty="0">
                <a:solidFill>
                  <a:schemeClr val="accent6">
                    <a:lumMod val="50000"/>
                  </a:schemeClr>
                </a:solidFill>
              </a:rPr>
              <a:t> 5110: C</a:t>
            </a:r>
            <a:r>
              <a:rPr lang="fr-FR" b="1" baseline="-25000" dirty="0">
                <a:solidFill>
                  <a:schemeClr val="accent6">
                    <a:lumMod val="50000"/>
                  </a:schemeClr>
                </a:solidFill>
              </a:rPr>
              <a:t>5</a:t>
            </a:r>
            <a:r>
              <a:rPr lang="fr-FR" b="1" dirty="0">
                <a:solidFill>
                  <a:schemeClr val="accent6">
                    <a:lumMod val="50000"/>
                  </a:schemeClr>
                </a:solidFill>
              </a:rPr>
              <a:t>F</a:t>
            </a:r>
            <a:r>
              <a:rPr lang="fr-FR" b="1" baseline="-25000" dirty="0">
                <a:solidFill>
                  <a:schemeClr val="accent6">
                    <a:lumMod val="50000"/>
                  </a:schemeClr>
                </a:solidFill>
              </a:rPr>
              <a:t>10</a:t>
            </a:r>
            <a:r>
              <a:rPr lang="fr-FR" b="1" dirty="0">
                <a:solidFill>
                  <a:schemeClr val="accent6">
                    <a:lumMod val="50000"/>
                  </a:schemeClr>
                </a:solidFill>
              </a:rPr>
              <a:t>O MW = 266: GWP &lt;1</a:t>
            </a:r>
          </a:p>
        </p:txBody>
      </p:sp>
      <p:pic>
        <p:nvPicPr>
          <p:cNvPr id="6" name="Espace réservé pour une image  5" descr="Technical Data | July 2015 - Adobe Acrobat Reader 2017"/>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4550" r="5647"/>
          <a:stretch/>
        </p:blipFill>
        <p:spPr>
          <a:xfrm>
            <a:off x="242169" y="1501254"/>
            <a:ext cx="4729982" cy="4504212"/>
          </a:xfrm>
        </p:spPr>
      </p:pic>
      <p:pic>
        <p:nvPicPr>
          <p:cNvPr id="7" name="Espace réservé pour une image  5" descr="Technical Data | July 2015 - Adobe Acrobat Reader 2017"/>
          <p:cNvPicPr>
            <a:picLocks noChangeAspect="1"/>
          </p:cNvPicPr>
          <p:nvPr/>
        </p:nvPicPr>
        <p:blipFill rotWithShape="1">
          <a:blip r:embed="rId3">
            <a:extLst>
              <a:ext uri="{28A0092B-C50C-407E-A947-70E740481C1C}">
                <a14:useLocalDpi xmlns:a14="http://schemas.microsoft.com/office/drawing/2010/main" val="0"/>
              </a:ext>
            </a:extLst>
          </a:blip>
          <a:srcRect l="3099" r="6313"/>
          <a:stretch/>
        </p:blipFill>
        <p:spPr>
          <a:xfrm>
            <a:off x="4972151" y="1501254"/>
            <a:ext cx="3862317" cy="4873625"/>
          </a:xfrm>
          <a:prstGeom prst="rect">
            <a:avLst/>
          </a:prstGeom>
        </p:spPr>
      </p:pic>
      <p:sp>
        <p:nvSpPr>
          <p:cNvPr id="3" name="Ellipse 2"/>
          <p:cNvSpPr/>
          <p:nvPr/>
        </p:nvSpPr>
        <p:spPr>
          <a:xfrm>
            <a:off x="0" y="5595582"/>
            <a:ext cx="3442239" cy="313898"/>
          </a:xfrm>
          <a:prstGeom prst="ellipse">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nvGrpSpPr>
          <p:cNvPr id="16" name="Groupe 15"/>
          <p:cNvGrpSpPr/>
          <p:nvPr/>
        </p:nvGrpSpPr>
        <p:grpSpPr>
          <a:xfrm>
            <a:off x="2698192" y="1591046"/>
            <a:ext cx="1529912" cy="1450794"/>
            <a:chOff x="2698192" y="1086079"/>
            <a:chExt cx="1529912" cy="1450794"/>
          </a:xfrm>
        </p:grpSpPr>
        <p:grpSp>
          <p:nvGrpSpPr>
            <p:cNvPr id="12" name="Groupe 11"/>
            <p:cNvGrpSpPr/>
            <p:nvPr/>
          </p:nvGrpSpPr>
          <p:grpSpPr>
            <a:xfrm>
              <a:off x="2698192" y="1173708"/>
              <a:ext cx="1529912" cy="1363165"/>
              <a:chOff x="6672980" y="4326339"/>
              <a:chExt cx="1854660" cy="1715492"/>
            </a:xfrm>
            <a:noFill/>
          </p:grpSpPr>
          <p:pic>
            <p:nvPicPr>
              <p:cNvPr id="13" name="Image 12"/>
              <p:cNvPicPr>
                <a:picLocks noChangeAspect="1"/>
              </p:cNvPicPr>
              <p:nvPr/>
            </p:nvPicPr>
            <p:blipFill rotWithShape="1">
              <a:blip r:embed="rId4">
                <a:extLst>
                  <a:ext uri="{28A0092B-C50C-407E-A947-70E740481C1C}">
                    <a14:useLocalDpi xmlns:a14="http://schemas.microsoft.com/office/drawing/2010/main" val="0"/>
                  </a:ext>
                </a:extLst>
              </a:blip>
              <a:srcRect l="11361" t="2981" r="60884" b="42103"/>
              <a:stretch/>
            </p:blipFill>
            <p:spPr>
              <a:xfrm>
                <a:off x="6672980" y="4326339"/>
                <a:ext cx="742873" cy="936309"/>
              </a:xfrm>
              <a:prstGeom prst="rect">
                <a:avLst/>
              </a:prstGeom>
              <a:grpFill/>
            </p:spPr>
          </p:pic>
          <p:pic>
            <p:nvPicPr>
              <p:cNvPr id="14" name="Image 13"/>
              <p:cNvPicPr>
                <a:picLocks noChangeAspect="1"/>
              </p:cNvPicPr>
              <p:nvPr/>
            </p:nvPicPr>
            <p:blipFill rotWithShape="1">
              <a:blip r:embed="rId4">
                <a:extLst>
                  <a:ext uri="{28A0092B-C50C-407E-A947-70E740481C1C}">
                    <a14:useLocalDpi xmlns:a14="http://schemas.microsoft.com/office/drawing/2010/main" val="0"/>
                  </a:ext>
                </a:extLst>
              </a:blip>
              <a:srcRect l="52847" r="5933"/>
              <a:stretch/>
            </p:blipFill>
            <p:spPr>
              <a:xfrm>
                <a:off x="7424382" y="4336856"/>
                <a:ext cx="1103258" cy="1704975"/>
              </a:xfrm>
              <a:prstGeom prst="rect">
                <a:avLst/>
              </a:prstGeom>
              <a:grpFill/>
            </p:spPr>
          </p:pic>
        </p:grpSp>
        <p:sp>
          <p:nvSpPr>
            <p:cNvPr id="15" name="Rectangle 14"/>
            <p:cNvSpPr/>
            <p:nvPr/>
          </p:nvSpPr>
          <p:spPr>
            <a:xfrm>
              <a:off x="2698192" y="1086079"/>
              <a:ext cx="1529912" cy="1450794"/>
            </a:xfrm>
            <a:prstGeom prst="rect">
              <a:avLst/>
            </a:prstGeom>
            <a:noFill/>
            <a:ln>
              <a:solidFill>
                <a:schemeClr val="accent6">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sp>
        <p:nvSpPr>
          <p:cNvPr id="17" name="ZoneTexte 16"/>
          <p:cNvSpPr txBox="1"/>
          <p:nvPr/>
        </p:nvSpPr>
        <p:spPr>
          <a:xfrm rot="20180998">
            <a:off x="-183620" y="2538657"/>
            <a:ext cx="9553834" cy="1569660"/>
          </a:xfrm>
          <a:prstGeom prst="rect">
            <a:avLst/>
          </a:prstGeom>
          <a:solidFill>
            <a:srgbClr val="FFFFFF"/>
          </a:solidFill>
          <a:ln w="25400">
            <a:solidFill>
              <a:schemeClr val="accent6">
                <a:lumMod val="75000"/>
              </a:schemeClr>
            </a:solidFill>
          </a:ln>
        </p:spPr>
        <p:txBody>
          <a:bodyPr wrap="none" rtlCol="0">
            <a:spAutoFit/>
          </a:bodyPr>
          <a:lstStyle/>
          <a:p>
            <a:pPr algn="ctr"/>
            <a:r>
              <a:rPr lang="fr-FR" sz="3200" b="1" dirty="0" err="1">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Mixing</a:t>
            </a:r>
            <a:r>
              <a:rPr lang="fr-FR" sz="3200" b="1" dirty="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fr-FR" sz="3200" b="1" dirty="0" err="1">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potential</a:t>
            </a:r>
            <a:r>
              <a:rPr lang="fr-FR" sz="3200" b="1" dirty="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fr-FR" sz="3200" b="1" dirty="0" err="1">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here</a:t>
            </a:r>
            <a:r>
              <a:rPr lang="fr-FR" sz="3200" b="1" dirty="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fr-FR" sz="3200" b="1" dirty="0" err="1">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with</a:t>
            </a:r>
            <a:r>
              <a:rPr lang="fr-FR" sz="3200" b="1" dirty="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fr-FR" sz="3200" b="1" dirty="0" err="1">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currently-available</a:t>
            </a:r>
            <a:r>
              <a:rPr lang="fr-FR" sz="3200" b="1" dirty="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p>
          <a:p>
            <a:pPr algn="ctr"/>
            <a:r>
              <a:rPr lang="fr-FR" sz="3200" b="1" dirty="0" err="1">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low</a:t>
            </a:r>
            <a:r>
              <a:rPr lang="fr-FR" sz="3200" b="1" dirty="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GWP « </a:t>
            </a:r>
            <a:r>
              <a:rPr lang="fr-FR" sz="3200" b="1" dirty="0" err="1">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Fluoro-oxygenate</a:t>
            </a:r>
            <a:r>
              <a:rPr lang="fr-FR" sz="3200" b="1" dirty="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 (C</a:t>
            </a:r>
            <a:r>
              <a:rPr lang="fr-FR" sz="3200" b="1" baseline="-25000" dirty="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n</a:t>
            </a:r>
            <a:r>
              <a:rPr lang="fr-FR" sz="3200" b="1" dirty="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F</a:t>
            </a:r>
            <a:r>
              <a:rPr lang="fr-FR" sz="3200" b="1" baseline="-25000" dirty="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2n</a:t>
            </a:r>
            <a:r>
              <a:rPr lang="fr-FR" sz="3200" b="1" dirty="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O) : </a:t>
            </a:r>
          </a:p>
          <a:p>
            <a:pPr algn="ctr"/>
            <a:r>
              <a:rPr lang="fr-FR" sz="3200" b="1" dirty="0" err="1">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Blend</a:t>
            </a:r>
            <a:r>
              <a:rPr lang="fr-FR" sz="3200" b="1" dirty="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a:t>
            </a:r>
            <a:r>
              <a:rPr lang="fr-FR" sz="3200" b="1" dirty="0" err="1">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with</a:t>
            </a:r>
            <a:r>
              <a:rPr lang="fr-FR" sz="3200" b="1" dirty="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N</a:t>
            </a:r>
            <a:r>
              <a:rPr lang="fr-FR" sz="3200" b="1" baseline="-25000" dirty="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2</a:t>
            </a:r>
            <a:r>
              <a:rPr lang="fr-FR" sz="3200" b="1" dirty="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to match C</a:t>
            </a:r>
            <a:r>
              <a:rPr lang="fr-FR" sz="3200" b="1" baseline="-25000" dirty="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4</a:t>
            </a:r>
            <a:r>
              <a:rPr lang="fr-FR" sz="3200" b="1" dirty="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F</a:t>
            </a:r>
            <a:r>
              <a:rPr lang="fr-FR" sz="3200" b="1" baseline="-25000" dirty="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10</a:t>
            </a:r>
            <a:r>
              <a:rPr lang="fr-FR" sz="3200" b="1" dirty="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 or </a:t>
            </a:r>
            <a:r>
              <a:rPr lang="fr-FR" sz="3200" b="1" dirty="0" err="1">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even</a:t>
            </a:r>
            <a:r>
              <a:rPr lang="fr-FR" sz="3200" b="1" dirty="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CF</a:t>
            </a:r>
            <a:r>
              <a:rPr lang="fr-FR" sz="3200" b="1" baseline="-25000" dirty="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4</a:t>
            </a:r>
            <a:r>
              <a:rPr lang="fr-FR" sz="3200" b="1" dirty="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 - </a:t>
            </a:r>
            <a:r>
              <a:rPr lang="fr-FR" sz="3200" b="1" dirty="0" err="1">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refractivity</a:t>
            </a:r>
            <a:r>
              <a:rPr lang="fr-FR" sz="3200" b="1" dirty="0">
                <a:solidFill>
                  <a:schemeClr val="accent6">
                    <a:lumMod val="75000"/>
                  </a:schemeClr>
                </a:solidFill>
                <a:effectLst>
                  <a:outerShdw blurRad="38100" dist="38100" dir="2700000" algn="tl">
                    <a:srgbClr val="000000">
                      <a:alpha val="43137"/>
                    </a:srgbClr>
                  </a:outerShdw>
                </a:effectLst>
                <a:latin typeface="Calibri" panose="020F0502020204030204" pitchFamily="34" charset="0"/>
                <a:cs typeface="Calibri" panose="020F0502020204030204" pitchFamily="34" charset="0"/>
              </a:rPr>
              <a:t>?</a:t>
            </a:r>
          </a:p>
        </p:txBody>
      </p:sp>
      <p:sp>
        <p:nvSpPr>
          <p:cNvPr id="9" name="Espace réservé du numéro de diapositive 8"/>
          <p:cNvSpPr>
            <a:spLocks noGrp="1"/>
          </p:cNvSpPr>
          <p:nvPr>
            <p:ph type="sldNum" idx="12"/>
          </p:nvPr>
        </p:nvSpPr>
        <p:spPr/>
        <p:txBody>
          <a:bodyPr/>
          <a:lstStyle/>
          <a:p>
            <a:pPr>
              <a:lnSpc>
                <a:spcPct val="100000"/>
              </a:lnSpc>
            </a:pPr>
            <a:fld id="{444B57E9-381B-49B4-AF00-88136E0A515C}" type="slidenum">
              <a:rPr lang="en-GB" sz="1800" b="0" strike="noStrike" spc="-1" smtClean="0">
                <a:solidFill>
                  <a:srgbClr val="000000"/>
                </a:solidFill>
                <a:latin typeface="Arial"/>
                <a:ea typeface="DejaVu Sans"/>
              </a:rPr>
              <a:t>72</a:t>
            </a:fld>
            <a:endParaRPr lang="en-GB" sz="1800" b="0" strike="noStrike" spc="-1" dirty="0">
              <a:latin typeface="Times New Roman"/>
            </a:endParaRPr>
          </a:p>
        </p:txBody>
      </p:sp>
      <p:sp>
        <p:nvSpPr>
          <p:cNvPr id="19"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72</a:t>
            </a:fld>
            <a:endParaRPr lang="en-GB" sz="1200" b="0" strike="noStrike" spc="-1">
              <a:latin typeface="Arial"/>
            </a:endParaRPr>
          </a:p>
        </p:txBody>
      </p:sp>
      <p:sp>
        <p:nvSpPr>
          <p:cNvPr id="20" name="CustomShape 2">
            <a:extLst>
              <a:ext uri="{FF2B5EF4-FFF2-40B4-BE49-F238E27FC236}">
                <a16:creationId xmlns:a16="http://schemas.microsoft.com/office/drawing/2014/main" id="{682AE28C-3C8D-4FF1-A6BD-76CA9A241D97}"/>
              </a:ext>
            </a:extLst>
          </p:cNvPr>
          <p:cNvSpPr/>
          <p:nvPr/>
        </p:nvSpPr>
        <p:spPr>
          <a:xfrm>
            <a:off x="897461" y="6512750"/>
            <a:ext cx="7445828" cy="306323"/>
          </a:xfrm>
          <a:prstGeom prst="rect">
            <a:avLst/>
          </a:prstGeom>
          <a:noFill/>
          <a:ln>
            <a:noFill/>
          </a:ln>
        </p:spPr>
        <p:style>
          <a:lnRef idx="0">
            <a:scrgbClr r="0" g="0" b="0"/>
          </a:lnRef>
          <a:fillRef idx="0">
            <a:scrgbClr r="0" g="0" b="0"/>
          </a:fillRef>
          <a:effectRef idx="0">
            <a:scrgbClr r="0" g="0" b="0"/>
          </a:effectRef>
          <a:fontRef idx="minor"/>
        </p:style>
        <p:txBody>
          <a:bodyPr wrap="square" lIns="90000" tIns="45000" rIns="90000" bIns="45000">
            <a:spAutoFit/>
          </a:bodyPr>
          <a:lstStyle/>
          <a:p>
            <a:pPr algn="ctr"/>
            <a:r>
              <a:rPr lang="en-US" sz="1400" b="1" dirty="0"/>
              <a:t>DRD4 Collaboration Meeting, WG-2: CERN Oct 21-25 2024</a:t>
            </a:r>
          </a:p>
        </p:txBody>
      </p:sp>
    </p:spTree>
    <p:extLst>
      <p:ext uri="{BB962C8B-B14F-4D97-AF65-F5344CB8AC3E}">
        <p14:creationId xmlns:p14="http://schemas.microsoft.com/office/powerpoint/2010/main" val="42172346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additive="base">
                                        <p:cTn id="7" dur="500" fill="hold"/>
                                        <p:tgtEl>
                                          <p:spTgt spid="16"/>
                                        </p:tgtEl>
                                        <p:attrNameLst>
                                          <p:attrName>ppt_x</p:attrName>
                                        </p:attrNameLst>
                                      </p:cBhvr>
                                      <p:tavLst>
                                        <p:tav tm="0">
                                          <p:val>
                                            <p:strVal val="#ppt_x"/>
                                          </p:val>
                                        </p:tav>
                                        <p:tav tm="100000">
                                          <p:val>
                                            <p:strVal val="#ppt_x"/>
                                          </p:val>
                                        </p:tav>
                                      </p:tavLst>
                                    </p:anim>
                                    <p:anim calcmode="lin" valueType="num">
                                      <p:cBhvr additive="base">
                                        <p:cTn id="8" dur="500" fill="hold"/>
                                        <p:tgtEl>
                                          <p:spTgt spid="16"/>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999"/>
                                          </p:stCondLst>
                                        </p:cTn>
                                        <p:tgtEl>
                                          <p:spTgt spid="1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animBg="1"/>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72955" y="219009"/>
            <a:ext cx="8686440" cy="790925"/>
          </a:xfrm>
          <a:ln w="22225">
            <a:solidFill>
              <a:schemeClr val="accent6">
                <a:lumMod val="75000"/>
              </a:schemeClr>
            </a:solidFill>
          </a:ln>
        </p:spPr>
        <p:txBody>
          <a:bodyPr/>
          <a:lstStyle/>
          <a:p>
            <a:pPr algn="ctr"/>
            <a:r>
              <a:rPr lang="fr-FR" sz="2800" b="1" dirty="0">
                <a:solidFill>
                  <a:schemeClr val="accent6">
                    <a:lumMod val="75000"/>
                  </a:schemeClr>
                </a:solidFill>
              </a:rPr>
              <a:t>Q: </a:t>
            </a:r>
            <a:r>
              <a:rPr lang="fr-FR" sz="2800" b="1" dirty="0" err="1">
                <a:solidFill>
                  <a:schemeClr val="accent6">
                    <a:lumMod val="75000"/>
                  </a:schemeClr>
                </a:solidFill>
              </a:rPr>
              <a:t>What</a:t>
            </a:r>
            <a:r>
              <a:rPr lang="fr-FR" sz="2800" b="1" dirty="0">
                <a:solidFill>
                  <a:schemeClr val="accent6">
                    <a:lumMod val="75000"/>
                  </a:schemeClr>
                </a:solidFill>
              </a:rPr>
              <a:t> </a:t>
            </a:r>
            <a:r>
              <a:rPr lang="fr-FR" sz="2800" b="1" dirty="0" err="1">
                <a:solidFill>
                  <a:schemeClr val="accent6">
                    <a:lumMod val="75000"/>
                  </a:schemeClr>
                </a:solidFill>
              </a:rPr>
              <a:t>gives</a:t>
            </a:r>
            <a:r>
              <a:rPr lang="fr-FR" sz="2800" b="1" dirty="0">
                <a:solidFill>
                  <a:schemeClr val="accent6">
                    <a:lumMod val="75000"/>
                  </a:schemeClr>
                </a:solidFill>
              </a:rPr>
              <a:t> NOVEC 649/1230 </a:t>
            </a:r>
            <a:r>
              <a:rPr lang="fr-FR" sz="2800" b="1" dirty="0" err="1">
                <a:solidFill>
                  <a:schemeClr val="accent6">
                    <a:lumMod val="75000"/>
                  </a:schemeClr>
                </a:solidFill>
              </a:rPr>
              <a:t>its</a:t>
            </a:r>
            <a:r>
              <a:rPr lang="fr-FR" sz="2800" b="1" dirty="0">
                <a:solidFill>
                  <a:schemeClr val="accent6">
                    <a:lumMod val="75000"/>
                  </a:schemeClr>
                </a:solidFill>
              </a:rPr>
              <a:t> </a:t>
            </a:r>
            <a:r>
              <a:rPr lang="fr-FR" sz="2800" b="1" dirty="0" err="1">
                <a:solidFill>
                  <a:schemeClr val="accent6">
                    <a:lumMod val="75000"/>
                  </a:schemeClr>
                </a:solidFill>
              </a:rPr>
              <a:t>low</a:t>
            </a:r>
            <a:r>
              <a:rPr lang="fr-FR" sz="2800" b="1" dirty="0">
                <a:solidFill>
                  <a:schemeClr val="accent6">
                    <a:lumMod val="75000"/>
                  </a:schemeClr>
                </a:solidFill>
              </a:rPr>
              <a:t> GWP?</a:t>
            </a:r>
          </a:p>
        </p:txBody>
      </p:sp>
      <p:grpSp>
        <p:nvGrpSpPr>
          <p:cNvPr id="7" name="Groupe 6"/>
          <p:cNvGrpSpPr/>
          <p:nvPr/>
        </p:nvGrpSpPr>
        <p:grpSpPr>
          <a:xfrm>
            <a:off x="181265" y="1212793"/>
            <a:ext cx="8748529" cy="5255676"/>
            <a:chOff x="498850" y="1545198"/>
            <a:chExt cx="8748529" cy="5678111"/>
          </a:xfrm>
        </p:grpSpPr>
        <p:pic>
          <p:nvPicPr>
            <p:cNvPr id="5" name="Image 4"/>
            <p:cNvPicPr>
              <a:picLocks noChangeAspect="1"/>
            </p:cNvPicPr>
            <p:nvPr/>
          </p:nvPicPr>
          <p:blipFill rotWithShape="1">
            <a:blip r:embed="rId2">
              <a:extLst>
                <a:ext uri="{28A0092B-C50C-407E-A947-70E740481C1C}">
                  <a14:useLocalDpi xmlns:a14="http://schemas.microsoft.com/office/drawing/2010/main" val="0"/>
                </a:ext>
              </a:extLst>
            </a:blip>
            <a:srcRect l="12902" r="48978" b="21437"/>
            <a:stretch/>
          </p:blipFill>
          <p:spPr>
            <a:xfrm>
              <a:off x="718429" y="1545198"/>
              <a:ext cx="1529702" cy="2003850"/>
            </a:xfrm>
            <a:prstGeom prst="rect">
              <a:avLst/>
            </a:prstGeom>
          </p:spPr>
        </p:pic>
        <p:sp>
          <p:nvSpPr>
            <p:cNvPr id="6" name="Titre 1"/>
            <p:cNvSpPr txBox="1">
              <a:spLocks/>
            </p:cNvSpPr>
            <p:nvPr/>
          </p:nvSpPr>
          <p:spPr>
            <a:xfrm>
              <a:off x="498850" y="4809155"/>
              <a:ext cx="8748529" cy="2414154"/>
            </a:xfrm>
            <a:prstGeom prst="rect">
              <a:avLst/>
            </a:prstGeom>
          </p:spPr>
          <p:txBody>
            <a:bodyPr lIns="0" tIns="0" rIns="0" bIns="0" anchor="ctr">
              <a:noAutofit/>
            </a:bodyPr>
            <a:lstStyle>
              <a:lvl1pPr algn="l" defTabSz="914400" rtl="0" eaLnBrk="1" latinLnBrk="0" hangingPunct="1">
                <a:lnSpc>
                  <a:spcPct val="90000"/>
                </a:lnSpc>
                <a:spcBef>
                  <a:spcPct val="0"/>
                </a:spcBef>
                <a:buNone/>
                <a:defRPr sz="4000" kern="1200">
                  <a:solidFill>
                    <a:schemeClr val="tx1"/>
                  </a:solidFill>
                  <a:latin typeface="Arial Rounded MT Bold" pitchFamily="34" charset="0"/>
                  <a:ea typeface="+mj-ea"/>
                  <a:cs typeface="+mj-cs"/>
                </a:defRPr>
              </a:lvl1pPr>
            </a:lstStyle>
            <a:p>
              <a:pPr algn="ctr">
                <a:lnSpc>
                  <a:spcPct val="100000"/>
                </a:lnSpc>
              </a:pPr>
              <a:endParaRPr lang="fr-FR" sz="2400" b="1" dirty="0">
                <a:solidFill>
                  <a:schemeClr val="accent5"/>
                </a:solidFill>
              </a:endParaRPr>
            </a:p>
            <a:p>
              <a:pPr algn="ctr">
                <a:lnSpc>
                  <a:spcPct val="100000"/>
                </a:lnSpc>
              </a:pPr>
              <a:r>
                <a:rPr lang="fr-FR" sz="2400" b="1" dirty="0">
                  <a:solidFill>
                    <a:schemeClr val="accent5"/>
                  </a:solidFill>
                </a:rPr>
                <a:t>Scission by </a:t>
              </a:r>
              <a:r>
                <a:rPr lang="fr-FR" sz="2400" b="1" dirty="0">
                  <a:solidFill>
                    <a:srgbClr val="7030A0"/>
                  </a:solidFill>
                </a:rPr>
                <a:t>UV photons of </a:t>
              </a:r>
              <a:r>
                <a:rPr lang="fr-FR" sz="2400" b="1" dirty="0">
                  <a:solidFill>
                    <a:srgbClr val="7030A0"/>
                  </a:solidFill>
                  <a:latin typeface="Symbol" panose="05050102010706020507" pitchFamily="18" charset="2"/>
                </a:rPr>
                <a:t>l</a:t>
              </a:r>
              <a:r>
                <a:rPr lang="fr-FR" sz="2400" b="1" dirty="0">
                  <a:solidFill>
                    <a:srgbClr val="7030A0"/>
                  </a:solidFill>
                </a:rPr>
                <a:t> </a:t>
              </a:r>
              <a:r>
                <a:rPr lang="fr-FR" sz="2400" b="1" dirty="0" err="1">
                  <a:solidFill>
                    <a:srgbClr val="7030A0"/>
                  </a:solidFill>
                </a:rPr>
                <a:t>around</a:t>
              </a:r>
              <a:r>
                <a:rPr lang="fr-FR" sz="2400" b="1" dirty="0">
                  <a:solidFill>
                    <a:srgbClr val="7030A0"/>
                  </a:solidFill>
                </a:rPr>
                <a:t> 300 nm</a:t>
              </a:r>
            </a:p>
            <a:p>
              <a:pPr algn="ctr"/>
              <a:r>
                <a:rPr lang="fr-FR" sz="2400" b="1" dirty="0">
                  <a:solidFill>
                    <a:schemeClr val="accent5"/>
                  </a:solidFill>
                </a:rPr>
                <a:t> In the </a:t>
              </a:r>
              <a:r>
                <a:rPr lang="fr-FR" sz="2400" b="1" dirty="0" err="1">
                  <a:solidFill>
                    <a:schemeClr val="accent5"/>
                  </a:solidFill>
                </a:rPr>
                <a:t>atmosphere</a:t>
              </a:r>
              <a:r>
                <a:rPr lang="fr-FR" sz="2400" b="1" dirty="0">
                  <a:solidFill>
                    <a:schemeClr val="accent5"/>
                  </a:solidFill>
                </a:rPr>
                <a:t>  (</a:t>
              </a:r>
              <a:r>
                <a:rPr lang="fr-FR" sz="2400" b="1" dirty="0" err="1">
                  <a:solidFill>
                    <a:schemeClr val="accent5"/>
                  </a:solidFill>
                </a:rPr>
                <a:t>low</a:t>
              </a:r>
              <a:r>
                <a:rPr lang="fr-FR" sz="2400" b="1" dirty="0">
                  <a:solidFill>
                    <a:schemeClr val="accent5"/>
                  </a:solidFill>
                </a:rPr>
                <a:t> pressure, high UV): the fragments do not </a:t>
              </a:r>
              <a:r>
                <a:rPr lang="fr-FR" sz="2400" b="1" dirty="0" err="1">
                  <a:solidFill>
                    <a:schemeClr val="accent5"/>
                  </a:solidFill>
                </a:rPr>
                <a:t>reassociate</a:t>
              </a:r>
              <a:r>
                <a:rPr lang="fr-FR" sz="2400" b="1" dirty="0">
                  <a:solidFill>
                    <a:schemeClr val="accent5"/>
                  </a:solidFill>
                </a:rPr>
                <a:t>* </a:t>
              </a:r>
              <a:r>
                <a:rPr lang="fr-FR" sz="2400" b="1" dirty="0" err="1">
                  <a:solidFill>
                    <a:schemeClr val="accent5"/>
                  </a:solidFill>
                </a:rPr>
                <a:t>into</a:t>
              </a:r>
              <a:r>
                <a:rPr lang="fr-FR" sz="2400" b="1" dirty="0">
                  <a:solidFill>
                    <a:schemeClr val="accent5"/>
                  </a:solidFill>
                </a:rPr>
                <a:t> </a:t>
              </a:r>
              <a:r>
                <a:rPr lang="fr-FR" sz="2400" b="1" dirty="0" err="1">
                  <a:solidFill>
                    <a:schemeClr val="accent5"/>
                  </a:solidFill>
                </a:rPr>
                <a:t>saturated</a:t>
              </a:r>
              <a:r>
                <a:rPr lang="fr-FR" sz="2400" b="1" dirty="0">
                  <a:solidFill>
                    <a:schemeClr val="accent5"/>
                  </a:solidFill>
                </a:rPr>
                <a:t> </a:t>
              </a:r>
              <a:r>
                <a:rPr lang="fr-FR" sz="2400" b="1" dirty="0" err="1">
                  <a:solidFill>
                    <a:schemeClr val="accent5"/>
                  </a:solidFill>
                </a:rPr>
                <a:t>fluorocarbons</a:t>
              </a:r>
              <a:r>
                <a:rPr lang="fr-FR" sz="2400" b="1" dirty="0">
                  <a:solidFill>
                    <a:schemeClr val="accent5"/>
                  </a:solidFill>
                </a:rPr>
                <a:t> of the type </a:t>
              </a:r>
              <a:r>
                <a:rPr lang="fr-FR" sz="2400" b="1" dirty="0" err="1">
                  <a:solidFill>
                    <a:schemeClr val="accent5"/>
                  </a:solidFill>
                </a:rPr>
                <a:t>C</a:t>
              </a:r>
              <a:r>
                <a:rPr lang="fr-FR" sz="2400" b="1" baseline="-25000" dirty="0" err="1">
                  <a:solidFill>
                    <a:schemeClr val="accent5"/>
                  </a:solidFill>
                </a:rPr>
                <a:t>n</a:t>
              </a:r>
              <a:r>
                <a:rPr lang="fr-FR" sz="2400" b="1" dirty="0" err="1">
                  <a:solidFill>
                    <a:schemeClr val="accent5"/>
                  </a:solidFill>
                </a:rPr>
                <a:t>F</a:t>
              </a:r>
              <a:r>
                <a:rPr lang="fr-FR" sz="2400" b="1" baseline="-25000" dirty="0">
                  <a:solidFill>
                    <a:schemeClr val="accent5"/>
                  </a:solidFill>
                </a:rPr>
                <a:t>(2n+2) </a:t>
              </a:r>
              <a:r>
                <a:rPr lang="fr-FR" sz="2400" b="1" dirty="0">
                  <a:solidFill>
                    <a:schemeClr val="accent5"/>
                  </a:solidFill>
                </a:rPr>
                <a:t> (</a:t>
              </a:r>
              <a:r>
                <a:rPr lang="fr-FR" sz="2400" b="1" dirty="0" err="1">
                  <a:solidFill>
                    <a:schemeClr val="accent5"/>
                  </a:solidFill>
                </a:rPr>
                <a:t>which</a:t>
              </a:r>
              <a:r>
                <a:rPr lang="fr-FR" sz="2400" b="1" dirty="0">
                  <a:solidFill>
                    <a:schemeClr val="accent5"/>
                  </a:solidFill>
                </a:rPr>
                <a:t> </a:t>
              </a:r>
              <a:r>
                <a:rPr lang="fr-FR" sz="2400" b="1" dirty="0" err="1">
                  <a:solidFill>
                    <a:schemeClr val="accent5"/>
                  </a:solidFill>
                </a:rPr>
                <a:t>would</a:t>
              </a:r>
              <a:r>
                <a:rPr lang="fr-FR" sz="2400" b="1" dirty="0">
                  <a:solidFill>
                    <a:schemeClr val="accent5"/>
                  </a:solidFill>
                </a:rPr>
                <a:t> have </a:t>
              </a:r>
              <a:r>
                <a:rPr lang="fr-FR" sz="2400" b="1" dirty="0">
                  <a:solidFill>
                    <a:srgbClr val="FF0000"/>
                  </a:solidFill>
                </a:rPr>
                <a:t>high GWP</a:t>
              </a:r>
              <a:r>
                <a:rPr lang="fr-FR" sz="2400" b="1" dirty="0">
                  <a:solidFill>
                    <a:schemeClr val="accent5"/>
                  </a:solidFill>
                </a:rPr>
                <a:t>) </a:t>
              </a:r>
            </a:p>
            <a:p>
              <a:r>
                <a:rPr lang="en-GB" sz="1600" b="1" dirty="0"/>
                <a:t>*The Environmental Impact of CFC Replacements HFCs and HCFCs</a:t>
              </a:r>
            </a:p>
            <a:p>
              <a:r>
                <a:rPr lang="en-GB" sz="1600" dirty="0">
                  <a:hlinkClick r:id="rId3"/>
                </a:rPr>
                <a:t>T. WALLINGTON</a:t>
              </a:r>
              <a:r>
                <a:rPr lang="en-GB" sz="1600" dirty="0"/>
                <a:t> et al </a:t>
              </a:r>
              <a:r>
                <a:rPr lang="en-GB" sz="1600" i="1" dirty="0"/>
                <a:t>Environ.Sci.Technol.</a:t>
              </a:r>
              <a:r>
                <a:rPr lang="en-GB" sz="1600" dirty="0"/>
                <a:t>1994(28)7 320A h</a:t>
              </a:r>
              <a:r>
                <a:rPr lang="en-GB" sz="1600" dirty="0">
                  <a:hlinkClick r:id="rId4" tooltip="DOI URL"/>
                </a:rPr>
                <a:t>ttps://doi.org/10.1021/es00056a714</a:t>
              </a:r>
              <a:endParaRPr lang="en-GB" sz="1600" dirty="0"/>
            </a:p>
            <a:p>
              <a:pPr algn="ctr">
                <a:lnSpc>
                  <a:spcPct val="100000"/>
                </a:lnSpc>
              </a:pPr>
              <a:endParaRPr lang="fr-FR" sz="1600" b="1" dirty="0">
                <a:solidFill>
                  <a:schemeClr val="accent5"/>
                </a:solidFill>
              </a:endParaRPr>
            </a:p>
          </p:txBody>
        </p:sp>
      </p:grpSp>
      <p:pic>
        <p:nvPicPr>
          <p:cNvPr id="9" name="Image 8"/>
          <p:cNvPicPr>
            <a:picLocks noChangeAspect="1"/>
          </p:cNvPicPr>
          <p:nvPr/>
        </p:nvPicPr>
        <p:blipFill rotWithShape="1">
          <a:blip r:embed="rId2">
            <a:extLst>
              <a:ext uri="{28A0092B-C50C-407E-A947-70E740481C1C}">
                <a14:useLocalDpi xmlns:a14="http://schemas.microsoft.com/office/drawing/2010/main" val="0"/>
              </a:ext>
            </a:extLst>
          </a:blip>
          <a:srcRect l="51003" t="16131" r="6348"/>
          <a:stretch/>
        </p:blipFill>
        <p:spPr>
          <a:xfrm>
            <a:off x="2128579" y="1667156"/>
            <a:ext cx="1707697" cy="2139178"/>
          </a:xfrm>
          <a:prstGeom prst="rect">
            <a:avLst/>
          </a:prstGeom>
        </p:spPr>
      </p:pic>
      <p:grpSp>
        <p:nvGrpSpPr>
          <p:cNvPr id="14" name="Groupe 13"/>
          <p:cNvGrpSpPr/>
          <p:nvPr/>
        </p:nvGrpSpPr>
        <p:grpSpPr>
          <a:xfrm>
            <a:off x="6458040" y="2021487"/>
            <a:ext cx="1982901" cy="2182255"/>
            <a:chOff x="6726266" y="1432452"/>
            <a:chExt cx="1982901" cy="2182255"/>
          </a:xfrm>
        </p:grpSpPr>
        <p:pic>
          <p:nvPicPr>
            <p:cNvPr id="11" name="Image 10"/>
            <p:cNvPicPr>
              <a:picLocks noChangeAspect="1"/>
            </p:cNvPicPr>
            <p:nvPr/>
          </p:nvPicPr>
          <p:blipFill rotWithShape="1">
            <a:blip r:embed="rId2">
              <a:extLst>
                <a:ext uri="{28A0092B-C50C-407E-A947-70E740481C1C}">
                  <a14:useLocalDpi xmlns:a14="http://schemas.microsoft.com/office/drawing/2010/main" val="0"/>
                </a:ext>
              </a:extLst>
            </a:blip>
            <a:srcRect l="51003" t="17620"/>
            <a:stretch/>
          </p:blipFill>
          <p:spPr>
            <a:xfrm>
              <a:off x="6747286" y="1513490"/>
              <a:ext cx="1961881" cy="2101217"/>
            </a:xfrm>
            <a:prstGeom prst="rect">
              <a:avLst/>
            </a:prstGeom>
          </p:spPr>
        </p:pic>
        <p:sp>
          <p:nvSpPr>
            <p:cNvPr id="12" name="Triangle isocèle 11"/>
            <p:cNvSpPr/>
            <p:nvPr/>
          </p:nvSpPr>
          <p:spPr>
            <a:xfrm flipH="1" flipV="1">
              <a:off x="6726266" y="1432452"/>
              <a:ext cx="809474" cy="1648220"/>
            </a:xfrm>
            <a:prstGeom prst="triangle">
              <a:avLst>
                <a:gd name="adj" fmla="val 937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cxnSp>
        <p:nvCxnSpPr>
          <p:cNvPr id="16" name="Connecteur droit avec flèche 15"/>
          <p:cNvCxnSpPr/>
          <p:nvPr/>
        </p:nvCxnSpPr>
        <p:spPr>
          <a:xfrm flipH="1">
            <a:off x="1946903" y="2478400"/>
            <a:ext cx="84156" cy="1273303"/>
          </a:xfrm>
          <a:prstGeom prst="straightConnector1">
            <a:avLst/>
          </a:prstGeom>
          <a:ln w="28575">
            <a:solidFill>
              <a:srgbClr val="7030A0"/>
            </a:solidFill>
            <a:prstDash val="sysDash"/>
            <a:headEnd type="triangle"/>
            <a:tailEnd type="none"/>
          </a:ln>
        </p:spPr>
        <p:style>
          <a:lnRef idx="1">
            <a:schemeClr val="accent1"/>
          </a:lnRef>
          <a:fillRef idx="0">
            <a:schemeClr val="accent1"/>
          </a:fillRef>
          <a:effectRef idx="0">
            <a:schemeClr val="accent1"/>
          </a:effectRef>
          <a:fontRef idx="minor">
            <a:schemeClr val="tx1"/>
          </a:fontRef>
        </p:style>
      </p:cxnSp>
      <p:grpSp>
        <p:nvGrpSpPr>
          <p:cNvPr id="19" name="Groupe 18"/>
          <p:cNvGrpSpPr/>
          <p:nvPr/>
        </p:nvGrpSpPr>
        <p:grpSpPr>
          <a:xfrm>
            <a:off x="4325486" y="1200968"/>
            <a:ext cx="2326071" cy="2328041"/>
            <a:chOff x="4109635" y="1173897"/>
            <a:chExt cx="2326071" cy="2328041"/>
          </a:xfrm>
        </p:grpSpPr>
        <p:pic>
          <p:nvPicPr>
            <p:cNvPr id="20" name="Image 19"/>
            <p:cNvPicPr>
              <a:picLocks noChangeAspect="1"/>
            </p:cNvPicPr>
            <p:nvPr/>
          </p:nvPicPr>
          <p:blipFill rotWithShape="1">
            <a:blip r:embed="rId2">
              <a:extLst>
                <a:ext uri="{28A0092B-C50C-407E-A947-70E740481C1C}">
                  <a14:useLocalDpi xmlns:a14="http://schemas.microsoft.com/office/drawing/2010/main" val="0"/>
                </a:ext>
              </a:extLst>
            </a:blip>
            <a:srcRect l="13072" r="34692" b="19635"/>
            <a:stretch/>
          </p:blipFill>
          <p:spPr>
            <a:xfrm>
              <a:off x="4109635" y="1173897"/>
              <a:ext cx="2091558" cy="2049822"/>
            </a:xfrm>
            <a:prstGeom prst="rect">
              <a:avLst/>
            </a:prstGeom>
          </p:spPr>
        </p:pic>
        <p:sp>
          <p:nvSpPr>
            <p:cNvPr id="21" name="Triangle isocèle 20"/>
            <p:cNvSpPr/>
            <p:nvPr/>
          </p:nvSpPr>
          <p:spPr>
            <a:xfrm>
              <a:off x="5594879" y="1923637"/>
              <a:ext cx="840827" cy="1578301"/>
            </a:xfrm>
            <a:prstGeom prst="triangle">
              <a:avLst>
                <a:gd name="adj" fmla="val 937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cxnSp>
        <p:nvCxnSpPr>
          <p:cNvPr id="22" name="Connecteur droit avec flèche 21"/>
          <p:cNvCxnSpPr/>
          <p:nvPr/>
        </p:nvCxnSpPr>
        <p:spPr>
          <a:xfrm flipV="1">
            <a:off x="6120683" y="2543791"/>
            <a:ext cx="346896" cy="856848"/>
          </a:xfrm>
          <a:prstGeom prst="straightConnector1">
            <a:avLst/>
          </a:prstGeom>
          <a:ln w="28575">
            <a:solidFill>
              <a:srgbClr val="7030A0"/>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sp>
        <p:nvSpPr>
          <p:cNvPr id="24" name="ZoneTexte 23"/>
          <p:cNvSpPr txBox="1"/>
          <p:nvPr/>
        </p:nvSpPr>
        <p:spPr>
          <a:xfrm>
            <a:off x="689426" y="989929"/>
            <a:ext cx="7853497" cy="369332"/>
          </a:xfrm>
          <a:prstGeom prst="rect">
            <a:avLst/>
          </a:prstGeom>
          <a:noFill/>
        </p:spPr>
        <p:txBody>
          <a:bodyPr wrap="none" rtlCol="0">
            <a:spAutoFit/>
          </a:bodyPr>
          <a:lstStyle/>
          <a:p>
            <a:r>
              <a:rPr lang="fr-FR" dirty="0">
                <a:solidFill>
                  <a:srgbClr val="3484CC"/>
                </a:solidFill>
              </a:rPr>
              <a:t>https://www.nist.gov/system/files/documents/el/fire_research/R0301570.pdf</a:t>
            </a:r>
          </a:p>
        </p:txBody>
      </p:sp>
      <p:sp>
        <p:nvSpPr>
          <p:cNvPr id="30"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8</a:t>
            </a:fld>
            <a:endParaRPr lang="en-GB" sz="1200" b="0" strike="noStrike" spc="-1">
              <a:latin typeface="Arial"/>
            </a:endParaRPr>
          </a:p>
        </p:txBody>
      </p:sp>
      <p:sp>
        <p:nvSpPr>
          <p:cNvPr id="10" name="ZoneTexte 9"/>
          <p:cNvSpPr txBox="1"/>
          <p:nvPr/>
        </p:nvSpPr>
        <p:spPr>
          <a:xfrm>
            <a:off x="8409422" y="962940"/>
            <a:ext cx="569387" cy="369332"/>
          </a:xfrm>
          <a:prstGeom prst="rect">
            <a:avLst/>
          </a:prstGeom>
          <a:noFill/>
        </p:spPr>
        <p:txBody>
          <a:bodyPr wrap="none" rtlCol="0">
            <a:spAutoFit/>
          </a:bodyPr>
          <a:lstStyle/>
          <a:p>
            <a:r>
              <a:rPr lang="fr-FR" dirty="0"/>
              <a:t>[15]</a:t>
            </a:r>
          </a:p>
        </p:txBody>
      </p:sp>
      <p:sp>
        <p:nvSpPr>
          <p:cNvPr id="8" name="Espace réservé du numéro de diapositive 7"/>
          <p:cNvSpPr>
            <a:spLocks noGrp="1"/>
          </p:cNvSpPr>
          <p:nvPr>
            <p:ph type="sldNum" sz="quarter" idx="12"/>
          </p:nvPr>
        </p:nvSpPr>
        <p:spPr/>
        <p:txBody>
          <a:bodyPr/>
          <a:lstStyle/>
          <a:p>
            <a:pPr>
              <a:defRPr/>
            </a:pPr>
            <a:endParaRPr lang="en-GB" dirty="0"/>
          </a:p>
        </p:txBody>
      </p:sp>
      <p:sp>
        <p:nvSpPr>
          <p:cNvPr id="25" name="CustomShape 2">
            <a:extLst>
              <a:ext uri="{FF2B5EF4-FFF2-40B4-BE49-F238E27FC236}">
                <a16:creationId xmlns:a16="http://schemas.microsoft.com/office/drawing/2014/main" id="{B6F32E63-4EAE-4B8C-8CA2-A60963A1CA44}"/>
              </a:ext>
            </a:extLst>
          </p:cNvPr>
          <p:cNvSpPr txBox="1">
            <a:spLocks/>
          </p:cNvSpPr>
          <p:nvPr/>
        </p:nvSpPr>
        <p:spPr>
          <a:xfrm>
            <a:off x="2114065" y="6473688"/>
            <a:ext cx="5415740" cy="306323"/>
          </a:xfrm>
          <a:prstGeom prst="rect">
            <a:avLst/>
          </a:prstGeom>
        </p:spPr>
        <p:style>
          <a:lnRef idx="0">
            <a:scrgbClr r="0" g="0" b="0"/>
          </a:lnRef>
          <a:fillRef idx="0">
            <a:scrgbClr r="0" g="0" b="0"/>
          </a:fillRef>
          <a:effectRef idx="0">
            <a:scrgbClr r="0" g="0" b="0"/>
          </a:effectRef>
          <a:fontRef idx="minor"/>
        </p:style>
        <p:txBody>
          <a:bodyPr wrap="square" lIns="90000" tIns="45000" rIns="90000" bIns="4500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t>DRD4 Collaboration Meeting, WG-2: CERN Oct 21-25 2024</a:t>
            </a:r>
          </a:p>
        </p:txBody>
      </p:sp>
    </p:spTree>
    <p:extLst>
      <p:ext uri="{BB962C8B-B14F-4D97-AF65-F5344CB8AC3E}">
        <p14:creationId xmlns:p14="http://schemas.microsoft.com/office/powerpoint/2010/main" val="2585515364"/>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re 1"/>
          <p:cNvSpPr>
            <a:spLocks noGrp="1"/>
          </p:cNvSpPr>
          <p:nvPr>
            <p:ph type="title"/>
          </p:nvPr>
        </p:nvSpPr>
        <p:spPr>
          <a:xfrm>
            <a:off x="272955" y="219009"/>
            <a:ext cx="8686440" cy="790925"/>
          </a:xfrm>
          <a:ln w="22225">
            <a:solidFill>
              <a:schemeClr val="accent6">
                <a:lumMod val="75000"/>
              </a:schemeClr>
            </a:solidFill>
          </a:ln>
        </p:spPr>
        <p:txBody>
          <a:bodyPr/>
          <a:lstStyle/>
          <a:p>
            <a:pPr algn="ctr"/>
            <a:r>
              <a:rPr lang="fr-FR" sz="2800" b="1" dirty="0">
                <a:solidFill>
                  <a:schemeClr val="accent6">
                    <a:lumMod val="75000"/>
                  </a:schemeClr>
                </a:solidFill>
              </a:rPr>
              <a:t>Q: </a:t>
            </a:r>
            <a:r>
              <a:rPr lang="fr-FR" sz="2800" b="1" dirty="0" err="1">
                <a:solidFill>
                  <a:schemeClr val="accent6">
                    <a:lumMod val="75000"/>
                  </a:schemeClr>
                </a:solidFill>
              </a:rPr>
              <a:t>What</a:t>
            </a:r>
            <a:r>
              <a:rPr lang="fr-FR" sz="2800" b="1" dirty="0">
                <a:solidFill>
                  <a:schemeClr val="accent6">
                    <a:lumMod val="75000"/>
                  </a:schemeClr>
                </a:solidFill>
              </a:rPr>
              <a:t> </a:t>
            </a:r>
            <a:r>
              <a:rPr lang="fr-FR" sz="2800" b="1" dirty="0" err="1">
                <a:solidFill>
                  <a:schemeClr val="accent6">
                    <a:lumMod val="75000"/>
                  </a:schemeClr>
                </a:solidFill>
              </a:rPr>
              <a:t>gives</a:t>
            </a:r>
            <a:r>
              <a:rPr lang="fr-FR" sz="2800" b="1" dirty="0">
                <a:solidFill>
                  <a:schemeClr val="accent6">
                    <a:lumMod val="75000"/>
                  </a:schemeClr>
                </a:solidFill>
              </a:rPr>
              <a:t> NOVEC 649/1230 </a:t>
            </a:r>
            <a:r>
              <a:rPr lang="fr-FR" sz="2800" b="1" dirty="0" err="1">
                <a:solidFill>
                  <a:schemeClr val="accent6">
                    <a:lumMod val="75000"/>
                  </a:schemeClr>
                </a:solidFill>
              </a:rPr>
              <a:t>its</a:t>
            </a:r>
            <a:r>
              <a:rPr lang="fr-FR" sz="2800" b="1" dirty="0">
                <a:solidFill>
                  <a:schemeClr val="accent6">
                    <a:lumMod val="75000"/>
                  </a:schemeClr>
                </a:solidFill>
              </a:rPr>
              <a:t> </a:t>
            </a:r>
            <a:r>
              <a:rPr lang="fr-FR" sz="2800" b="1" dirty="0" err="1">
                <a:solidFill>
                  <a:schemeClr val="accent6">
                    <a:lumMod val="75000"/>
                  </a:schemeClr>
                </a:solidFill>
              </a:rPr>
              <a:t>low</a:t>
            </a:r>
            <a:r>
              <a:rPr lang="fr-FR" sz="2800" b="1" dirty="0">
                <a:solidFill>
                  <a:schemeClr val="accent6">
                    <a:lumMod val="75000"/>
                  </a:schemeClr>
                </a:solidFill>
              </a:rPr>
              <a:t> GWP?</a:t>
            </a:r>
          </a:p>
        </p:txBody>
      </p:sp>
      <p:grpSp>
        <p:nvGrpSpPr>
          <p:cNvPr id="7" name="Groupe 6"/>
          <p:cNvGrpSpPr/>
          <p:nvPr/>
        </p:nvGrpSpPr>
        <p:grpSpPr>
          <a:xfrm>
            <a:off x="181265" y="1212793"/>
            <a:ext cx="8748529" cy="5255676"/>
            <a:chOff x="498850" y="1545198"/>
            <a:chExt cx="8748529" cy="5678111"/>
          </a:xfrm>
        </p:grpSpPr>
        <p:pic>
          <p:nvPicPr>
            <p:cNvPr id="5" name="Image 4"/>
            <p:cNvPicPr>
              <a:picLocks noChangeAspect="1"/>
            </p:cNvPicPr>
            <p:nvPr/>
          </p:nvPicPr>
          <p:blipFill rotWithShape="1">
            <a:blip r:embed="rId2">
              <a:extLst>
                <a:ext uri="{28A0092B-C50C-407E-A947-70E740481C1C}">
                  <a14:useLocalDpi xmlns:a14="http://schemas.microsoft.com/office/drawing/2010/main" val="0"/>
                </a:ext>
              </a:extLst>
            </a:blip>
            <a:srcRect l="12902" r="48978" b="21437"/>
            <a:stretch/>
          </p:blipFill>
          <p:spPr>
            <a:xfrm>
              <a:off x="718429" y="1545198"/>
              <a:ext cx="1529702" cy="2003850"/>
            </a:xfrm>
            <a:prstGeom prst="rect">
              <a:avLst/>
            </a:prstGeom>
          </p:spPr>
        </p:pic>
        <p:sp>
          <p:nvSpPr>
            <p:cNvPr id="6" name="Titre 1"/>
            <p:cNvSpPr txBox="1">
              <a:spLocks/>
            </p:cNvSpPr>
            <p:nvPr/>
          </p:nvSpPr>
          <p:spPr>
            <a:xfrm>
              <a:off x="498850" y="4809155"/>
              <a:ext cx="8748529" cy="2414154"/>
            </a:xfrm>
            <a:prstGeom prst="rect">
              <a:avLst/>
            </a:prstGeom>
          </p:spPr>
          <p:txBody>
            <a:bodyPr lIns="0" tIns="0" rIns="0" bIns="0" anchor="ctr">
              <a:noAutofit/>
            </a:bodyPr>
            <a:lstStyle>
              <a:lvl1pPr algn="l" defTabSz="914400" rtl="0" eaLnBrk="1" latinLnBrk="0" hangingPunct="1">
                <a:lnSpc>
                  <a:spcPct val="90000"/>
                </a:lnSpc>
                <a:spcBef>
                  <a:spcPct val="0"/>
                </a:spcBef>
                <a:buNone/>
                <a:defRPr sz="4000" kern="1200">
                  <a:solidFill>
                    <a:schemeClr val="tx1"/>
                  </a:solidFill>
                  <a:latin typeface="Arial Rounded MT Bold" pitchFamily="34" charset="0"/>
                  <a:ea typeface="+mj-ea"/>
                  <a:cs typeface="+mj-cs"/>
                </a:defRPr>
              </a:lvl1pPr>
            </a:lstStyle>
            <a:p>
              <a:pPr algn="ctr">
                <a:lnSpc>
                  <a:spcPct val="100000"/>
                </a:lnSpc>
              </a:pPr>
              <a:endParaRPr lang="fr-FR" sz="2400" b="1" dirty="0">
                <a:solidFill>
                  <a:schemeClr val="accent5"/>
                </a:solidFill>
              </a:endParaRPr>
            </a:p>
            <a:p>
              <a:pPr algn="ctr">
                <a:lnSpc>
                  <a:spcPct val="100000"/>
                </a:lnSpc>
              </a:pPr>
              <a:r>
                <a:rPr lang="fr-FR" sz="2400" b="1" dirty="0">
                  <a:solidFill>
                    <a:schemeClr val="accent5"/>
                  </a:solidFill>
                </a:rPr>
                <a:t>Scission by </a:t>
              </a:r>
              <a:r>
                <a:rPr lang="fr-FR" sz="2400" b="1" dirty="0">
                  <a:solidFill>
                    <a:srgbClr val="7030A0"/>
                  </a:solidFill>
                </a:rPr>
                <a:t>UV photons of </a:t>
              </a:r>
              <a:r>
                <a:rPr lang="fr-FR" sz="2400" b="1" dirty="0">
                  <a:solidFill>
                    <a:srgbClr val="7030A0"/>
                  </a:solidFill>
                  <a:latin typeface="Symbol" panose="05050102010706020507" pitchFamily="18" charset="2"/>
                </a:rPr>
                <a:t>l</a:t>
              </a:r>
              <a:r>
                <a:rPr lang="fr-FR" sz="2400" b="1" dirty="0">
                  <a:solidFill>
                    <a:srgbClr val="7030A0"/>
                  </a:solidFill>
                </a:rPr>
                <a:t> </a:t>
              </a:r>
              <a:r>
                <a:rPr lang="fr-FR" sz="2400" b="1" dirty="0" err="1">
                  <a:solidFill>
                    <a:srgbClr val="7030A0"/>
                  </a:solidFill>
                </a:rPr>
                <a:t>around</a:t>
              </a:r>
              <a:r>
                <a:rPr lang="fr-FR" sz="2400" b="1" dirty="0">
                  <a:solidFill>
                    <a:srgbClr val="7030A0"/>
                  </a:solidFill>
                </a:rPr>
                <a:t> 300 nm</a:t>
              </a:r>
            </a:p>
            <a:p>
              <a:pPr algn="ctr"/>
              <a:r>
                <a:rPr lang="fr-FR" sz="2400" b="1" dirty="0">
                  <a:solidFill>
                    <a:schemeClr val="accent5"/>
                  </a:solidFill>
                </a:rPr>
                <a:t> In the </a:t>
              </a:r>
              <a:r>
                <a:rPr lang="fr-FR" sz="2400" b="1" dirty="0" err="1">
                  <a:solidFill>
                    <a:schemeClr val="accent5"/>
                  </a:solidFill>
                </a:rPr>
                <a:t>atmosphere</a:t>
              </a:r>
              <a:r>
                <a:rPr lang="fr-FR" sz="2400" b="1" dirty="0">
                  <a:solidFill>
                    <a:schemeClr val="accent5"/>
                  </a:solidFill>
                </a:rPr>
                <a:t>  (</a:t>
              </a:r>
              <a:r>
                <a:rPr lang="fr-FR" sz="2400" b="1" dirty="0" err="1">
                  <a:solidFill>
                    <a:schemeClr val="accent5"/>
                  </a:solidFill>
                </a:rPr>
                <a:t>low</a:t>
              </a:r>
              <a:r>
                <a:rPr lang="fr-FR" sz="2400" b="1" dirty="0">
                  <a:solidFill>
                    <a:schemeClr val="accent5"/>
                  </a:solidFill>
                </a:rPr>
                <a:t> pressure, high UV): the fragments do not </a:t>
              </a:r>
              <a:r>
                <a:rPr lang="fr-FR" sz="2400" b="1" dirty="0" err="1">
                  <a:solidFill>
                    <a:schemeClr val="accent5"/>
                  </a:solidFill>
                </a:rPr>
                <a:t>reassociate</a:t>
              </a:r>
              <a:r>
                <a:rPr lang="fr-FR" sz="2400" b="1" dirty="0">
                  <a:solidFill>
                    <a:schemeClr val="accent5"/>
                  </a:solidFill>
                </a:rPr>
                <a:t>* </a:t>
              </a:r>
              <a:r>
                <a:rPr lang="fr-FR" sz="2400" b="1" dirty="0" err="1">
                  <a:solidFill>
                    <a:schemeClr val="accent5"/>
                  </a:solidFill>
                </a:rPr>
                <a:t>into</a:t>
              </a:r>
              <a:r>
                <a:rPr lang="fr-FR" sz="2400" b="1" dirty="0">
                  <a:solidFill>
                    <a:schemeClr val="accent5"/>
                  </a:solidFill>
                </a:rPr>
                <a:t> </a:t>
              </a:r>
              <a:r>
                <a:rPr lang="fr-FR" sz="2400" b="1" dirty="0" err="1">
                  <a:solidFill>
                    <a:schemeClr val="accent5"/>
                  </a:solidFill>
                </a:rPr>
                <a:t>saturated</a:t>
              </a:r>
              <a:r>
                <a:rPr lang="fr-FR" sz="2400" b="1" dirty="0">
                  <a:solidFill>
                    <a:schemeClr val="accent5"/>
                  </a:solidFill>
                </a:rPr>
                <a:t> </a:t>
              </a:r>
              <a:r>
                <a:rPr lang="fr-FR" sz="2400" b="1" dirty="0" err="1">
                  <a:solidFill>
                    <a:schemeClr val="accent5"/>
                  </a:solidFill>
                </a:rPr>
                <a:t>fluorocarbons</a:t>
              </a:r>
              <a:r>
                <a:rPr lang="fr-FR" sz="2400" b="1" dirty="0">
                  <a:solidFill>
                    <a:schemeClr val="accent5"/>
                  </a:solidFill>
                </a:rPr>
                <a:t> of the type </a:t>
              </a:r>
              <a:r>
                <a:rPr lang="fr-FR" sz="2400" b="1" dirty="0" err="1">
                  <a:solidFill>
                    <a:schemeClr val="accent5"/>
                  </a:solidFill>
                </a:rPr>
                <a:t>C</a:t>
              </a:r>
              <a:r>
                <a:rPr lang="fr-FR" sz="2400" b="1" baseline="-25000" dirty="0" err="1">
                  <a:solidFill>
                    <a:schemeClr val="accent5"/>
                  </a:solidFill>
                </a:rPr>
                <a:t>n</a:t>
              </a:r>
              <a:r>
                <a:rPr lang="fr-FR" sz="2400" b="1" dirty="0" err="1">
                  <a:solidFill>
                    <a:schemeClr val="accent5"/>
                  </a:solidFill>
                </a:rPr>
                <a:t>F</a:t>
              </a:r>
              <a:r>
                <a:rPr lang="fr-FR" sz="2400" b="1" baseline="-25000" dirty="0">
                  <a:solidFill>
                    <a:schemeClr val="accent5"/>
                  </a:solidFill>
                </a:rPr>
                <a:t>(2n+2) </a:t>
              </a:r>
              <a:r>
                <a:rPr lang="fr-FR" sz="2400" b="1" dirty="0">
                  <a:solidFill>
                    <a:schemeClr val="accent5"/>
                  </a:solidFill>
                </a:rPr>
                <a:t> (</a:t>
              </a:r>
              <a:r>
                <a:rPr lang="fr-FR" sz="2400" b="1" dirty="0" err="1">
                  <a:solidFill>
                    <a:schemeClr val="accent5"/>
                  </a:solidFill>
                </a:rPr>
                <a:t>which</a:t>
              </a:r>
              <a:r>
                <a:rPr lang="fr-FR" sz="2400" b="1" dirty="0">
                  <a:solidFill>
                    <a:schemeClr val="accent5"/>
                  </a:solidFill>
                </a:rPr>
                <a:t> </a:t>
              </a:r>
              <a:r>
                <a:rPr lang="fr-FR" sz="2400" b="1" dirty="0" err="1">
                  <a:solidFill>
                    <a:schemeClr val="accent5"/>
                  </a:solidFill>
                </a:rPr>
                <a:t>would</a:t>
              </a:r>
              <a:r>
                <a:rPr lang="fr-FR" sz="2400" b="1" dirty="0">
                  <a:solidFill>
                    <a:schemeClr val="accent5"/>
                  </a:solidFill>
                </a:rPr>
                <a:t> have </a:t>
              </a:r>
              <a:r>
                <a:rPr lang="fr-FR" sz="2400" b="1" dirty="0">
                  <a:solidFill>
                    <a:srgbClr val="FF0000"/>
                  </a:solidFill>
                </a:rPr>
                <a:t>high GWP</a:t>
              </a:r>
              <a:r>
                <a:rPr lang="fr-FR" sz="2400" b="1" dirty="0">
                  <a:solidFill>
                    <a:schemeClr val="accent5"/>
                  </a:solidFill>
                </a:rPr>
                <a:t>) </a:t>
              </a:r>
            </a:p>
            <a:p>
              <a:r>
                <a:rPr lang="en-GB" sz="1600" b="1" dirty="0"/>
                <a:t>*The Environmental Impact of CFC Replacements HFCs and HCFCs</a:t>
              </a:r>
            </a:p>
            <a:p>
              <a:r>
                <a:rPr lang="en-GB" sz="1600" dirty="0">
                  <a:hlinkClick r:id="rId3"/>
                </a:rPr>
                <a:t>T. WALLINGTON</a:t>
              </a:r>
              <a:r>
                <a:rPr lang="en-GB" sz="1600" dirty="0"/>
                <a:t> et al </a:t>
              </a:r>
              <a:r>
                <a:rPr lang="en-GB" sz="1600" i="1" dirty="0"/>
                <a:t>Environ.Sci.Technol.</a:t>
              </a:r>
              <a:r>
                <a:rPr lang="en-GB" sz="1600" dirty="0"/>
                <a:t>1994(28)7 320A h</a:t>
              </a:r>
              <a:r>
                <a:rPr lang="en-GB" sz="1600" dirty="0">
                  <a:hlinkClick r:id="rId4" tooltip="DOI URL"/>
                </a:rPr>
                <a:t>ttps://doi.org/10.1021/es00056a714</a:t>
              </a:r>
              <a:endParaRPr lang="en-GB" sz="1600" dirty="0"/>
            </a:p>
            <a:p>
              <a:pPr algn="ctr">
                <a:lnSpc>
                  <a:spcPct val="100000"/>
                </a:lnSpc>
              </a:pPr>
              <a:endParaRPr lang="fr-FR" sz="1600" b="1" dirty="0">
                <a:solidFill>
                  <a:schemeClr val="accent5"/>
                </a:solidFill>
              </a:endParaRPr>
            </a:p>
          </p:txBody>
        </p:sp>
      </p:grpSp>
      <p:pic>
        <p:nvPicPr>
          <p:cNvPr id="9" name="Image 8"/>
          <p:cNvPicPr>
            <a:picLocks noChangeAspect="1"/>
          </p:cNvPicPr>
          <p:nvPr/>
        </p:nvPicPr>
        <p:blipFill rotWithShape="1">
          <a:blip r:embed="rId2">
            <a:extLst>
              <a:ext uri="{28A0092B-C50C-407E-A947-70E740481C1C}">
                <a14:useLocalDpi xmlns:a14="http://schemas.microsoft.com/office/drawing/2010/main" val="0"/>
              </a:ext>
            </a:extLst>
          </a:blip>
          <a:srcRect l="51003" t="16131" r="6348"/>
          <a:stretch/>
        </p:blipFill>
        <p:spPr>
          <a:xfrm>
            <a:off x="2128579" y="1667156"/>
            <a:ext cx="1707697" cy="2139178"/>
          </a:xfrm>
          <a:prstGeom prst="rect">
            <a:avLst/>
          </a:prstGeom>
        </p:spPr>
      </p:pic>
      <p:grpSp>
        <p:nvGrpSpPr>
          <p:cNvPr id="14" name="Groupe 13"/>
          <p:cNvGrpSpPr/>
          <p:nvPr/>
        </p:nvGrpSpPr>
        <p:grpSpPr>
          <a:xfrm>
            <a:off x="6458040" y="2021487"/>
            <a:ext cx="1982901" cy="2182255"/>
            <a:chOff x="6726266" y="1432452"/>
            <a:chExt cx="1982901" cy="2182255"/>
          </a:xfrm>
        </p:grpSpPr>
        <p:pic>
          <p:nvPicPr>
            <p:cNvPr id="11" name="Image 10"/>
            <p:cNvPicPr>
              <a:picLocks noChangeAspect="1"/>
            </p:cNvPicPr>
            <p:nvPr/>
          </p:nvPicPr>
          <p:blipFill rotWithShape="1">
            <a:blip r:embed="rId2">
              <a:extLst>
                <a:ext uri="{28A0092B-C50C-407E-A947-70E740481C1C}">
                  <a14:useLocalDpi xmlns:a14="http://schemas.microsoft.com/office/drawing/2010/main" val="0"/>
                </a:ext>
              </a:extLst>
            </a:blip>
            <a:srcRect l="51003" t="17620"/>
            <a:stretch/>
          </p:blipFill>
          <p:spPr>
            <a:xfrm>
              <a:off x="6747286" y="1513490"/>
              <a:ext cx="1961881" cy="2101217"/>
            </a:xfrm>
            <a:prstGeom prst="rect">
              <a:avLst/>
            </a:prstGeom>
          </p:spPr>
        </p:pic>
        <p:sp>
          <p:nvSpPr>
            <p:cNvPr id="12" name="Triangle isocèle 11"/>
            <p:cNvSpPr/>
            <p:nvPr/>
          </p:nvSpPr>
          <p:spPr>
            <a:xfrm flipH="1" flipV="1">
              <a:off x="6726266" y="1432452"/>
              <a:ext cx="809474" cy="1648220"/>
            </a:xfrm>
            <a:prstGeom prst="triangle">
              <a:avLst>
                <a:gd name="adj" fmla="val 937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cxnSp>
        <p:nvCxnSpPr>
          <p:cNvPr id="16" name="Connecteur droit avec flèche 15"/>
          <p:cNvCxnSpPr/>
          <p:nvPr/>
        </p:nvCxnSpPr>
        <p:spPr>
          <a:xfrm flipH="1">
            <a:off x="1946903" y="2478400"/>
            <a:ext cx="84156" cy="1273303"/>
          </a:xfrm>
          <a:prstGeom prst="straightConnector1">
            <a:avLst/>
          </a:prstGeom>
          <a:ln w="28575">
            <a:solidFill>
              <a:srgbClr val="7030A0"/>
            </a:solidFill>
            <a:prstDash val="sysDash"/>
            <a:headEnd type="triangle"/>
            <a:tailEnd type="none"/>
          </a:ln>
        </p:spPr>
        <p:style>
          <a:lnRef idx="1">
            <a:schemeClr val="accent1"/>
          </a:lnRef>
          <a:fillRef idx="0">
            <a:schemeClr val="accent1"/>
          </a:fillRef>
          <a:effectRef idx="0">
            <a:schemeClr val="accent1"/>
          </a:effectRef>
          <a:fontRef idx="minor">
            <a:schemeClr val="tx1"/>
          </a:fontRef>
        </p:style>
      </p:cxnSp>
      <p:grpSp>
        <p:nvGrpSpPr>
          <p:cNvPr id="19" name="Groupe 18"/>
          <p:cNvGrpSpPr/>
          <p:nvPr/>
        </p:nvGrpSpPr>
        <p:grpSpPr>
          <a:xfrm>
            <a:off x="4325486" y="1200968"/>
            <a:ext cx="2326071" cy="2328041"/>
            <a:chOff x="4109635" y="1173897"/>
            <a:chExt cx="2326071" cy="2328041"/>
          </a:xfrm>
        </p:grpSpPr>
        <p:pic>
          <p:nvPicPr>
            <p:cNvPr id="20" name="Image 19"/>
            <p:cNvPicPr>
              <a:picLocks noChangeAspect="1"/>
            </p:cNvPicPr>
            <p:nvPr/>
          </p:nvPicPr>
          <p:blipFill rotWithShape="1">
            <a:blip r:embed="rId2">
              <a:extLst>
                <a:ext uri="{28A0092B-C50C-407E-A947-70E740481C1C}">
                  <a14:useLocalDpi xmlns:a14="http://schemas.microsoft.com/office/drawing/2010/main" val="0"/>
                </a:ext>
              </a:extLst>
            </a:blip>
            <a:srcRect l="13072" r="34692" b="19635"/>
            <a:stretch/>
          </p:blipFill>
          <p:spPr>
            <a:xfrm>
              <a:off x="4109635" y="1173897"/>
              <a:ext cx="2091558" cy="2049822"/>
            </a:xfrm>
            <a:prstGeom prst="rect">
              <a:avLst/>
            </a:prstGeom>
          </p:spPr>
        </p:pic>
        <p:sp>
          <p:nvSpPr>
            <p:cNvPr id="21" name="Triangle isocèle 20"/>
            <p:cNvSpPr/>
            <p:nvPr/>
          </p:nvSpPr>
          <p:spPr>
            <a:xfrm>
              <a:off x="5594879" y="1923637"/>
              <a:ext cx="840827" cy="1578301"/>
            </a:xfrm>
            <a:prstGeom prst="triangle">
              <a:avLst>
                <a:gd name="adj" fmla="val 93750"/>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fr-FR"/>
            </a:p>
          </p:txBody>
        </p:sp>
      </p:grpSp>
      <p:cxnSp>
        <p:nvCxnSpPr>
          <p:cNvPr id="22" name="Connecteur droit avec flèche 21"/>
          <p:cNvCxnSpPr/>
          <p:nvPr/>
        </p:nvCxnSpPr>
        <p:spPr>
          <a:xfrm flipV="1">
            <a:off x="6120683" y="2543791"/>
            <a:ext cx="346896" cy="856848"/>
          </a:xfrm>
          <a:prstGeom prst="straightConnector1">
            <a:avLst/>
          </a:prstGeom>
          <a:ln w="28575">
            <a:solidFill>
              <a:srgbClr val="7030A0"/>
            </a:solidFill>
            <a:prstDash val="sysDash"/>
            <a:headEnd type="none"/>
            <a:tailEnd type="triangle"/>
          </a:ln>
        </p:spPr>
        <p:style>
          <a:lnRef idx="1">
            <a:schemeClr val="accent1"/>
          </a:lnRef>
          <a:fillRef idx="0">
            <a:schemeClr val="accent1"/>
          </a:fillRef>
          <a:effectRef idx="0">
            <a:schemeClr val="accent1"/>
          </a:effectRef>
          <a:fontRef idx="minor">
            <a:schemeClr val="tx1"/>
          </a:fontRef>
        </p:style>
      </p:cxnSp>
      <p:sp>
        <p:nvSpPr>
          <p:cNvPr id="24" name="ZoneTexte 23"/>
          <p:cNvSpPr txBox="1"/>
          <p:nvPr/>
        </p:nvSpPr>
        <p:spPr>
          <a:xfrm>
            <a:off x="689426" y="989929"/>
            <a:ext cx="7853497" cy="369332"/>
          </a:xfrm>
          <a:prstGeom prst="rect">
            <a:avLst/>
          </a:prstGeom>
          <a:noFill/>
        </p:spPr>
        <p:txBody>
          <a:bodyPr wrap="none" rtlCol="0">
            <a:spAutoFit/>
          </a:bodyPr>
          <a:lstStyle/>
          <a:p>
            <a:r>
              <a:rPr lang="fr-FR" dirty="0">
                <a:solidFill>
                  <a:srgbClr val="3484CC"/>
                </a:solidFill>
              </a:rPr>
              <a:t>https://www.nist.gov/system/files/documents/el/fire_research/R0301570.pdf</a:t>
            </a:r>
          </a:p>
        </p:txBody>
      </p:sp>
      <p:pic>
        <p:nvPicPr>
          <p:cNvPr id="25" name="Espace réservé pour une image  4" descr="A Novel Class of Low Global Warming Potential Alternatives - R0301570.pdf — Mozilla Firefox"/>
          <p:cNvPicPr>
            <a:picLocks noChangeAspect="1"/>
          </p:cNvPicPr>
          <p:nvPr/>
        </p:nvPicPr>
        <p:blipFill rotWithShape="1">
          <a:blip r:embed="rId5">
            <a:extLst>
              <a:ext uri="{28A0092B-C50C-407E-A947-70E740481C1C}">
                <a14:useLocalDpi xmlns:a14="http://schemas.microsoft.com/office/drawing/2010/main" val="0"/>
              </a:ext>
            </a:extLst>
          </a:blip>
          <a:srcRect l="4493" r="3589"/>
          <a:stretch/>
        </p:blipFill>
        <p:spPr>
          <a:xfrm>
            <a:off x="496993" y="1307431"/>
            <a:ext cx="7704193" cy="3202104"/>
          </a:xfrm>
          <a:prstGeom prst="rect">
            <a:avLst/>
          </a:prstGeom>
        </p:spPr>
      </p:pic>
      <p:sp>
        <p:nvSpPr>
          <p:cNvPr id="30" name="CustomShape 4"/>
          <p:cNvSpPr/>
          <p:nvPr/>
        </p:nvSpPr>
        <p:spPr>
          <a:xfrm>
            <a:off x="6458040" y="6356520"/>
            <a:ext cx="2056680" cy="36432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nchor="ctr">
            <a:noAutofit/>
          </a:bodyPr>
          <a:lstStyle/>
          <a:p>
            <a:pPr algn="r">
              <a:lnSpc>
                <a:spcPct val="100000"/>
              </a:lnSpc>
            </a:pPr>
            <a:fld id="{7D01061F-E3C1-4B78-A297-D1E8F51D5FFF}" type="slidenum">
              <a:rPr lang="en-GB" sz="1200" b="0" strike="noStrike" spc="-1">
                <a:solidFill>
                  <a:srgbClr val="8B8B8B"/>
                </a:solidFill>
                <a:latin typeface="Calibri"/>
                <a:ea typeface="DejaVu Sans"/>
              </a:rPr>
              <a:t>9</a:t>
            </a:fld>
            <a:endParaRPr lang="en-GB" sz="1200" b="0" strike="noStrike" spc="-1">
              <a:latin typeface="Arial"/>
            </a:endParaRPr>
          </a:p>
        </p:txBody>
      </p:sp>
      <p:sp>
        <p:nvSpPr>
          <p:cNvPr id="10" name="ZoneTexte 9"/>
          <p:cNvSpPr txBox="1"/>
          <p:nvPr/>
        </p:nvSpPr>
        <p:spPr>
          <a:xfrm>
            <a:off x="8409422" y="962940"/>
            <a:ext cx="569387" cy="369332"/>
          </a:xfrm>
          <a:prstGeom prst="rect">
            <a:avLst/>
          </a:prstGeom>
          <a:noFill/>
        </p:spPr>
        <p:txBody>
          <a:bodyPr wrap="none" rtlCol="0">
            <a:spAutoFit/>
          </a:bodyPr>
          <a:lstStyle/>
          <a:p>
            <a:r>
              <a:rPr lang="fr-FR" dirty="0"/>
              <a:t>[15]</a:t>
            </a:r>
          </a:p>
        </p:txBody>
      </p:sp>
      <p:sp>
        <p:nvSpPr>
          <p:cNvPr id="8" name="Espace réservé du numéro de diapositive 7"/>
          <p:cNvSpPr>
            <a:spLocks noGrp="1"/>
          </p:cNvSpPr>
          <p:nvPr>
            <p:ph type="sldNum" sz="quarter" idx="12"/>
          </p:nvPr>
        </p:nvSpPr>
        <p:spPr/>
        <p:txBody>
          <a:bodyPr/>
          <a:lstStyle/>
          <a:p>
            <a:pPr>
              <a:defRPr/>
            </a:pPr>
            <a:fld id="{75DEEA70-F2A5-4F11-9D2F-52A27AAB522D}" type="slidenum">
              <a:rPr lang="en-GB" smtClean="0"/>
              <a:pPr>
                <a:defRPr/>
              </a:pPr>
              <a:t>9</a:t>
            </a:fld>
            <a:endParaRPr lang="en-GB"/>
          </a:p>
        </p:txBody>
      </p:sp>
      <p:sp>
        <p:nvSpPr>
          <p:cNvPr id="26" name="CustomShape 2">
            <a:extLst>
              <a:ext uri="{FF2B5EF4-FFF2-40B4-BE49-F238E27FC236}">
                <a16:creationId xmlns:a16="http://schemas.microsoft.com/office/drawing/2014/main" id="{05F8FF21-BD6C-48A6-B3EE-C8EDFCACD030}"/>
              </a:ext>
            </a:extLst>
          </p:cNvPr>
          <p:cNvSpPr txBox="1">
            <a:spLocks/>
          </p:cNvSpPr>
          <p:nvPr/>
        </p:nvSpPr>
        <p:spPr>
          <a:xfrm>
            <a:off x="2114065" y="6473688"/>
            <a:ext cx="5415740" cy="306323"/>
          </a:xfrm>
          <a:prstGeom prst="rect">
            <a:avLst/>
          </a:prstGeom>
        </p:spPr>
        <p:style>
          <a:lnRef idx="0">
            <a:scrgbClr r="0" g="0" b="0"/>
          </a:lnRef>
          <a:fillRef idx="0">
            <a:scrgbClr r="0" g="0" b="0"/>
          </a:fillRef>
          <a:effectRef idx="0">
            <a:scrgbClr r="0" g="0" b="0"/>
          </a:effectRef>
          <a:fontRef idx="minor"/>
        </p:style>
        <p:txBody>
          <a:bodyPr wrap="square" lIns="90000" tIns="45000" rIns="90000" bIns="4500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400" b="1" dirty="0"/>
              <a:t>DRD4 Collaboration Meeting, WG-2: CERN Oct 21-25 2024</a:t>
            </a:r>
          </a:p>
        </p:txBody>
      </p:sp>
    </p:spTree>
    <p:extLst>
      <p:ext uri="{BB962C8B-B14F-4D97-AF65-F5344CB8AC3E}">
        <p14:creationId xmlns:p14="http://schemas.microsoft.com/office/powerpoint/2010/main" val="329070629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25"/>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ags/tag1.xml><?xml version="1.0" encoding="utf-8"?>
<p:tagLst xmlns:a="http://schemas.openxmlformats.org/drawingml/2006/main" xmlns:r="http://schemas.openxmlformats.org/officeDocument/2006/relationships" xmlns:p="http://schemas.openxmlformats.org/presentationml/2006/main">
  <p:tag name="TIMING" val="|14.8|3.7|16.8|25.9"/>
</p:tagLst>
</file>

<file path=ppt/tags/tag2.xml><?xml version="1.0" encoding="utf-8"?>
<p:tagLst xmlns:a="http://schemas.openxmlformats.org/drawingml/2006/main" xmlns:r="http://schemas.openxmlformats.org/officeDocument/2006/relationships" xmlns:p="http://schemas.openxmlformats.org/presentationml/2006/main">
  <p:tag name="TIMING" val="|6.6|13.8|0.1|1.7|9.2|1.4"/>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Thèm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162851</TotalTime>
  <Words>7576</Words>
  <Application>Microsoft Office PowerPoint</Application>
  <PresentationFormat>On-screen Show (4:3)</PresentationFormat>
  <Paragraphs>1015</Paragraphs>
  <Slides>72</Slides>
  <Notes>5</Notes>
  <HiddenSlides>5</HiddenSlides>
  <MMClips>0</MMClips>
  <ScaleCrop>false</ScaleCrop>
  <HeadingPairs>
    <vt:vector size="6" baseType="variant">
      <vt:variant>
        <vt:lpstr>Fonts Used</vt:lpstr>
      </vt:variant>
      <vt:variant>
        <vt:i4>11</vt:i4>
      </vt:variant>
      <vt:variant>
        <vt:lpstr>Theme</vt:lpstr>
      </vt:variant>
      <vt:variant>
        <vt:i4>2</vt:i4>
      </vt:variant>
      <vt:variant>
        <vt:lpstr>Slide Titles</vt:lpstr>
      </vt:variant>
      <vt:variant>
        <vt:i4>72</vt:i4>
      </vt:variant>
    </vt:vector>
  </HeadingPairs>
  <TitlesOfParts>
    <vt:vector size="85" baseType="lpstr">
      <vt:lpstr>Arial</vt:lpstr>
      <vt:lpstr>Arial Rounded MT Bold</vt:lpstr>
      <vt:lpstr>Calibri</vt:lpstr>
      <vt:lpstr>Cambria Math</vt:lpstr>
      <vt:lpstr>Constantia</vt:lpstr>
      <vt:lpstr>DejaVu Sans</vt:lpstr>
      <vt:lpstr>Roboto</vt:lpstr>
      <vt:lpstr>Roboto Light</vt:lpstr>
      <vt:lpstr>Symbol</vt:lpstr>
      <vt:lpstr>Times New Roman</vt:lpstr>
      <vt:lpstr>Wingdings</vt:lpstr>
      <vt:lpstr>Office Theme</vt:lpstr>
      <vt:lpstr>Office Theme</vt:lpstr>
      <vt:lpstr>PowerPoint Presentation</vt:lpstr>
      <vt:lpstr>Abstract</vt:lpstr>
      <vt:lpstr>Molecular shapes, GWP &amp; toxicity</vt:lpstr>
      <vt:lpstr>GHS Classification Criteria for Inhalation &amp; skin Toxicity</vt:lpstr>
      <vt:lpstr>PowerPoint Presentation</vt:lpstr>
      <vt:lpstr>So why are some of these  spurred fluoro-ketones  CnF2nO   potential low GWP substitutes for    saturated fluorocarbons? CnF(2n+2)</vt:lpstr>
      <vt:lpstr>Q: What gives a spurred-Oxygen fluoro-ketone molecule (like 3M NOVEC 649/1230®) its low GWP?</vt:lpstr>
      <vt:lpstr>Q: What gives NOVEC 649/1230 its low GWP?</vt:lpstr>
      <vt:lpstr>Q: What gives NOVEC 649/1230 its low GWP?</vt:lpstr>
      <vt:lpstr>PowerPoint Presentation</vt:lpstr>
      <vt:lpstr>PowerPoint Presentation</vt:lpstr>
      <vt:lpstr>PowerPoint Presentation</vt:lpstr>
      <vt:lpstr>PowerPoint Presentation</vt:lpstr>
      <vt:lpstr>Cherenkovgreenicity…</vt:lpstr>
      <vt:lpstr>PowerPoint Presentation</vt:lpstr>
      <vt:lpstr>PowerPoint Presentation</vt:lpstr>
      <vt:lpstr>PowerPoint Presentation</vt:lpstr>
      <vt:lpstr>Targeting the refractivity of CF4 (100 m3: example: LCHb RICH 2) at 1 barabs with gases of  differing molecular weight in varying  fractional concentrations (conc. &gt; 100% indicate need for overpressure): includes hypothetical fluoro-ketones</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Example: Look-up tables of SoS. vs. composition for C3F8/N2 (+ CO2) (ATLAS silicon tracker cooling leak analysis)</vt:lpstr>
      <vt:lpstr>PowerPoint Presentation</vt:lpstr>
      <vt:lpstr>PowerPoint Presentation</vt:lpstr>
      <vt:lpstr>CnF2nO fluid selection search criteria</vt:lpstr>
      <vt:lpstr>Thermodynamics of circulation of heavy Cherenkov radiator vapour and allowed escape of light component  (N2, Ar, CO2 etc…)</vt:lpstr>
      <vt:lpstr>PowerPoint Presentation</vt:lpstr>
      <vt:lpstr>PowerPoint Presentation</vt:lpstr>
      <vt:lpstr>SLD CRID C5F12 circulation</vt:lpstr>
      <vt:lpstr>C4F10   (C4F8O thermodynamics will be similar) </vt:lpstr>
      <vt:lpstr>PowerPoint Presentation</vt:lpstr>
      <vt:lpstr>CnF2nO fluid selection search criteria</vt:lpstr>
      <vt:lpstr>PowerPoint Presentation</vt:lpstr>
      <vt:lpstr>Ultrasonic gas analysis in a process environment with multiple background gases</vt:lpstr>
      <vt:lpstr>Ultrasonic gas analysis in a process environment with multiple background gases</vt:lpstr>
      <vt:lpstr>PowerPoint Presentation</vt:lpstr>
      <vt:lpstr>PowerPoint Presentation</vt:lpstr>
      <vt:lpstr>PowerPoint Presentation</vt:lpstr>
      <vt:lpstr>PowerPoint Presentation</vt:lpstr>
      <vt:lpstr>PowerPoint Presentation</vt:lpstr>
      <vt:lpstr>PowerPoint Presentation</vt:lpstr>
      <vt:lpstr>Aah…what if 3 gases are present?  Acoustic Ambiguity ? 2 combinations of 3 gases  same c… so must find w3 from a different  (non-acoustic) technology source…   Examples inc. clinical…):  CO2 from ND infra-red, H2O from hygrometry,  O2 from EC cell… etc.  </vt:lpstr>
      <vt:lpstr>Example: Look-up tables of SoS. vs. composition for C3F8/N2 (+ CO2) (ATLAS silicon tracker cooling leak analysis)</vt:lpstr>
      <vt:lpstr>PowerPoint Presentation</vt:lpstr>
      <vt:lpstr>PowerPoint Presentation</vt:lpstr>
      <vt:lpstr>PowerPoint Presentation</vt:lpstr>
      <vt:lpstr>PowerPoint Presentation</vt:lpstr>
      <vt:lpstr>PowerPoint Presentation</vt:lpstr>
      <vt:lpstr>References;  mainly on fluorocarbon fluids  and GWP  Related paper:   https://link.springer.com/article/10.1140/epjp/s13360-023-04703-w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Shapes of CnF2nO molecules and GWP: </vt:lpstr>
      <vt:lpstr>Shapes of CnF2nO molecules and GWP: </vt:lpstr>
      <vt:lpstr>SynQuest Labs Inc.,  13201 Rachael Boulevard Rt 2054, Alachua, FL 32615, USA</vt:lpstr>
      <vt:lpstr>SynQuest Labs, Inc.  Can manufacture different C4F8O configurations</vt:lpstr>
      <vt:lpstr>Another exciting example: Novec 5110: C5F10O MW = 266: GWP &lt;1</vt:lpstr>
    </vt:vector>
  </TitlesOfParts>
  <Company>Hewlett-Packard Company</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Présentation PowerPoint</dc:title>
  <dc:subject/>
  <dc:creator>Greg</dc:creator>
  <dc:description/>
  <cp:lastModifiedBy>Greg</cp:lastModifiedBy>
  <cp:revision>1543</cp:revision>
  <dcterms:created xsi:type="dcterms:W3CDTF">2015-02-25T21:40:34Z</dcterms:created>
  <dcterms:modified xsi:type="dcterms:W3CDTF">2024-10-24T14:22:20Z</dcterms:modified>
  <dc:language>en-GB</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AppVersion">
    <vt:lpwstr>16.0000</vt:lpwstr>
  </property>
  <property fmtid="{D5CDD505-2E9C-101B-9397-08002B2CF9AE}" pid="3" name="Company">
    <vt:lpwstr>Hewlett-Packard Company</vt:lpwstr>
  </property>
  <property fmtid="{D5CDD505-2E9C-101B-9397-08002B2CF9AE}" pid="4" name="HiddenSlides">
    <vt:i4>24</vt:i4>
  </property>
  <property fmtid="{D5CDD505-2E9C-101B-9397-08002B2CF9AE}" pid="5" name="HyperlinksChanged">
    <vt:bool>false</vt:bool>
  </property>
  <property fmtid="{D5CDD505-2E9C-101B-9397-08002B2CF9AE}" pid="6" name="LinksUpToDate">
    <vt:bool>false</vt:bool>
  </property>
  <property fmtid="{D5CDD505-2E9C-101B-9397-08002B2CF9AE}" pid="7" name="MMClips">
    <vt:i4>0</vt:i4>
  </property>
  <property fmtid="{D5CDD505-2E9C-101B-9397-08002B2CF9AE}" pid="8" name="Notes">
    <vt:i4>21</vt:i4>
  </property>
  <property fmtid="{D5CDD505-2E9C-101B-9397-08002B2CF9AE}" pid="9" name="PresentationFormat">
    <vt:lpwstr>Affichage à l'écran (4:3)</vt:lpwstr>
  </property>
  <property fmtid="{D5CDD505-2E9C-101B-9397-08002B2CF9AE}" pid="10" name="ScaleCrop">
    <vt:bool>false</vt:bool>
  </property>
  <property fmtid="{D5CDD505-2E9C-101B-9397-08002B2CF9AE}" pid="11" name="ShareDoc">
    <vt:bool>false</vt:bool>
  </property>
  <property fmtid="{D5CDD505-2E9C-101B-9397-08002B2CF9AE}" pid="12" name="Slides">
    <vt:i4>163</vt:i4>
  </property>
</Properties>
</file>