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modernComment_10F_BC72EBED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1324" r:id="rId2"/>
    <p:sldId id="1503" r:id="rId3"/>
    <p:sldId id="1504" r:id="rId4"/>
    <p:sldId id="1511" r:id="rId5"/>
    <p:sldId id="1505" r:id="rId6"/>
    <p:sldId id="1506" r:id="rId7"/>
    <p:sldId id="1507" r:id="rId8"/>
    <p:sldId id="1508" r:id="rId9"/>
    <p:sldId id="1509" r:id="rId10"/>
    <p:sldId id="1501" r:id="rId11"/>
    <p:sldId id="1502" r:id="rId12"/>
    <p:sldId id="1510" r:id="rId13"/>
    <p:sldId id="1460" r:id="rId14"/>
    <p:sldId id="1474" r:id="rId15"/>
    <p:sldId id="1494" r:id="rId16"/>
    <p:sldId id="271" r:id="rId17"/>
    <p:sldId id="1497" r:id="rId18"/>
    <p:sldId id="1444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2F6296-063B-6950-E184-BF8318E4F291}" name="Kurtis Raymond" initials="KR" userId="S::kraymond@triumf.ca::13d254bd-885f-4e96-94d6-b08a4fc4de98" providerId="AD"/>
  <p188:author id="{EB15E2AF-BC2B-0BC8-2FCB-04B1C08D767F}" name="Kurtis Raymond" initials="KR" userId="Kurtis Raymon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481952-4955-4C4C-8FAE-33F7B260F621}" v="24" dt="2024-10-23T09:59:57.3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8076"/>
    <p:restoredTop sz="94286"/>
  </p:normalViewPr>
  <p:slideViewPr>
    <p:cSldViewPr snapToGrid="0">
      <p:cViewPr varScale="1">
        <p:scale>
          <a:sx n="119" d="100"/>
          <a:sy n="119" d="100"/>
        </p:scale>
        <p:origin x="224" y="216"/>
      </p:cViewPr>
      <p:guideLst/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8/10/relationships/authors" Target="authors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modernComment_10F_BC72EBE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CAA77BD-7FCB-DE45-8737-CFE57A6E36D7}" authorId="{5B2F6296-063B-6950-E184-BF8318E4F291}" created="2023-05-03T19:49:12.142">
    <pc:sldMkLst xmlns:pc="http://schemas.microsoft.com/office/powerpoint/2013/main/command">
      <pc:docMk/>
      <pc:sldMk cId="3161648109" sldId="271"/>
    </pc:sldMkLst>
    <p188:txBody>
      <a:bodyPr/>
      <a:lstStyle/>
      <a:p>
        <a:r>
          <a:rPr lang="en-US"/>
          <a:t>Add an image of the spectra raw from the camera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E663B-473E-5C44-8F6E-72E796BF2D78}" type="datetimeFigureOut">
              <a:rPr lang="en-US" smtClean="0"/>
              <a:t>10/22/24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8568-BEF8-F54B-A23B-70CC85FE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48568-BEF8-F54B-A23B-70CC85FE8AF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60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55244-E6C6-3741-930F-1DE9E11EE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EFEC3-2A5C-4B4C-8821-A7D3A0E8A9E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32">
            <a:extLst>
              <a:ext uri="{FF2B5EF4-FFF2-40B4-BE49-F238E27FC236}">
                <a16:creationId xmlns:a16="http://schemas.microsoft.com/office/drawing/2014/main" id="{7F2CD640-DFC6-4A0D-A3FA-411EC82FD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ACFA-89FF-4316-9D09-68DBA7D5B9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75208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381000" y="342919"/>
            <a:ext cx="10477500" cy="3000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6667500" y="1080492"/>
            <a:ext cx="5143500" cy="54828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381000" y="1080492"/>
            <a:ext cx="5905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1000" y="1928812"/>
            <a:ext cx="5905500" cy="429518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1969"/>
            </a:lvl1pPr>
            <a:lvl2pPr>
              <a:buClr>
                <a:schemeClr val="accent1"/>
              </a:buClr>
              <a:buChar char="▸"/>
              <a:defRPr sz="1969"/>
            </a:lvl2pPr>
            <a:lvl3pPr>
              <a:buClr>
                <a:schemeClr val="accent1"/>
              </a:buClr>
              <a:buChar char="▸"/>
              <a:defRPr sz="1969"/>
            </a:lvl3pPr>
            <a:lvl4pPr>
              <a:buClr>
                <a:schemeClr val="accent1"/>
              </a:buClr>
              <a:buChar char="▸"/>
              <a:defRPr sz="1969"/>
            </a:lvl4pPr>
            <a:lvl5pPr>
              <a:buClr>
                <a:schemeClr val="accent1"/>
              </a:buClr>
              <a:buChar char="▸"/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4959" y="303609"/>
            <a:ext cx="381466" cy="32146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48999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24000">
              <a:buFont typeface="Wingdings" pitchFamily="2" charset="2"/>
              <a:buChar char=""/>
              <a:defRPr sz="2100" b="1">
                <a:solidFill>
                  <a:srgbClr val="C00000"/>
                </a:solidFill>
                <a:latin typeface="Times" pitchFamily="18" charset="0"/>
                <a:cs typeface="Times" pitchFamily="18" charset="0"/>
              </a:defRPr>
            </a:lvl1pPr>
            <a:lvl2pPr>
              <a:buFont typeface="Wingdings" pitchFamily="2" charset="2"/>
              <a:buChar char="Ø"/>
              <a:defRPr sz="1800" b="1">
                <a:solidFill>
                  <a:schemeClr val="tx1"/>
                </a:solidFill>
                <a:latin typeface="Times" pitchFamily="18" charset="0"/>
                <a:cs typeface="Times" pitchFamily="18" charset="0"/>
              </a:defRPr>
            </a:lvl2pPr>
            <a:lvl3pPr>
              <a:buFont typeface="Arial" pitchFamily="34" charset="0"/>
              <a:buChar char="•"/>
              <a:defRPr sz="1500" b="1">
                <a:solidFill>
                  <a:srgbClr val="0000FF"/>
                </a:solidFill>
                <a:latin typeface="Times" pitchFamily="18" charset="0"/>
                <a:cs typeface="Times" pitchFamily="18" charset="0"/>
              </a:defRPr>
            </a:lvl3pPr>
            <a:lvl4pPr>
              <a:buFont typeface="Wingdings" pitchFamily="2" charset="2"/>
              <a:buChar char="ü"/>
              <a:defRPr sz="1350" b="1">
                <a:solidFill>
                  <a:srgbClr val="002060"/>
                </a:solidFill>
                <a:latin typeface="Times" pitchFamily="18" charset="0"/>
                <a:cs typeface="Times" pitchFamily="18" charset="0"/>
              </a:defRPr>
            </a:lvl4pPr>
            <a:lvl5pPr>
              <a:defRPr>
                <a:latin typeface="Times" pitchFamily="18" charset="0"/>
                <a:cs typeface="Times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872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B4F1-A93A-D842-95D8-FF6CF3DB4A30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64E81B-8EF2-1C4E-94ED-C6E77D380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microsoft.com/office/2018/10/relationships/comments" Target="../comments/modernComment_10F_BC72EBED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2.09634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arxiv.org/abs/2107.13753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994E6F-2EAA-6D40-847A-8890DC58A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945" y="856734"/>
            <a:ext cx="11901055" cy="2387600"/>
          </a:xfrm>
        </p:spPr>
        <p:txBody>
          <a:bodyPr>
            <a:normAutofit/>
          </a:bodyPr>
          <a:lstStyle/>
          <a:p>
            <a:r>
              <a:rPr lang="en" dirty="0"/>
              <a:t>MIEL (Microscope for the Injection and Emission of Light)</a:t>
            </a:r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2DF303-8E33-BB4C-A0F9-815797464E6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US" dirty="0"/>
          </a:p>
        </p:txBody>
      </p:sp>
      <p:pic>
        <p:nvPicPr>
          <p:cNvPr id="10" name="Image 145">
            <a:extLst>
              <a:ext uri="{FF2B5EF4-FFF2-40B4-BE49-F238E27FC236}">
                <a16:creationId xmlns:a16="http://schemas.microsoft.com/office/drawing/2014/main" id="{331CD1E6-75B4-584F-AE78-6E7A43499C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9327"/>
            <a:ext cx="1505011" cy="722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70E7E7-1D83-8F4C-8C00-8A25DA3960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5094"/>
            <a:ext cx="2867938" cy="1020670"/>
          </a:xfrm>
          <a:prstGeom prst="rect">
            <a:avLst/>
          </a:prstGeom>
        </p:spPr>
      </p:pic>
      <p:pic>
        <p:nvPicPr>
          <p:cNvPr id="15" name="Picture 26">
            <a:extLst>
              <a:ext uri="{FF2B5EF4-FFF2-40B4-BE49-F238E27FC236}">
                <a16:creationId xmlns:a16="http://schemas.microsoft.com/office/drawing/2014/main" id="{DFAC1B55-2147-D844-B1B4-E8E246747A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" y="5398351"/>
            <a:ext cx="3130181" cy="6955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F77DF-E0CE-BE4D-8B69-DC29D4D643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92" y="6246348"/>
            <a:ext cx="2603500" cy="609600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4EB38122-F07D-B143-882C-4FBDABA79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8353" y="3538654"/>
            <a:ext cx="9956792" cy="2893549"/>
          </a:xfrm>
        </p:spPr>
        <p:txBody>
          <a:bodyPr>
            <a:normAutofit/>
          </a:bodyPr>
          <a:lstStyle/>
          <a:p>
            <a:r>
              <a:rPr lang="de-DE" dirty="0">
                <a:cs typeface="Calibri"/>
              </a:rPr>
              <a:t>Fabrice Retiere (TRIUMF)</a:t>
            </a:r>
          </a:p>
          <a:p>
            <a:r>
              <a:rPr lang="de-DE" dirty="0">
                <a:cs typeface="Calibri"/>
              </a:rPr>
              <a:t>Work </a:t>
            </a:r>
            <a:r>
              <a:rPr lang="de-DE" dirty="0" err="1">
                <a:cs typeface="Calibri"/>
              </a:rPr>
              <a:t>done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within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the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PHoton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for</a:t>
            </a:r>
            <a:r>
              <a:rPr lang="de-DE" dirty="0">
                <a:cs typeface="Calibri"/>
              </a:rPr>
              <a:t> Astro-</a:t>
            </a:r>
            <a:r>
              <a:rPr lang="de-DE" dirty="0" err="1">
                <a:cs typeface="Calibri"/>
              </a:rPr>
              <a:t>particle</a:t>
            </a:r>
            <a:r>
              <a:rPr lang="de-DE" dirty="0">
                <a:cs typeface="Calibri"/>
              </a:rPr>
              <a:t> and Applied Research (PHORWARD) </a:t>
            </a:r>
            <a:r>
              <a:rPr lang="de-DE" dirty="0" err="1">
                <a:cs typeface="Calibri"/>
              </a:rPr>
              <a:t>group</a:t>
            </a:r>
            <a:r>
              <a:rPr lang="de-DE" dirty="0">
                <a:cs typeface="Calibri"/>
              </a:rPr>
              <a:t> at TRIUMF</a:t>
            </a:r>
          </a:p>
          <a:p>
            <a:r>
              <a:rPr lang="de-DE" dirty="0" err="1">
                <a:cs typeface="Calibri"/>
              </a:rPr>
              <a:t>Collaboration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with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U.Sherbrooke</a:t>
            </a:r>
            <a:r>
              <a:rPr lang="de-DE" dirty="0">
                <a:cs typeface="Calibri"/>
              </a:rPr>
              <a:t> (QC, Canada) </a:t>
            </a:r>
            <a:r>
              <a:rPr lang="de-DE" dirty="0" err="1">
                <a:cs typeface="Calibri"/>
              </a:rPr>
              <a:t>for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the</a:t>
            </a:r>
            <a:r>
              <a:rPr lang="de-DE" dirty="0">
                <a:cs typeface="Calibri"/>
              </a:rPr>
              <a:t> Photon </a:t>
            </a:r>
            <a:r>
              <a:rPr lang="de-DE" dirty="0" err="1">
                <a:cs typeface="Calibri"/>
              </a:rPr>
              <a:t>to</a:t>
            </a:r>
            <a:r>
              <a:rPr lang="de-DE" dirty="0">
                <a:cs typeface="Calibri"/>
              </a:rPr>
              <a:t> Digital Converter</a:t>
            </a:r>
          </a:p>
          <a:p>
            <a:endParaRPr lang="de-DE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386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B5A9DFA-0699-56B3-C1F7-E8D4B6C4A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 with Sherbrooke PDC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DEBCA20-3A20-40CB-3AE5-8969DEED0A7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Fire a single SPAD</a:t>
            </a:r>
          </a:p>
          <a:p>
            <a:r>
              <a:rPr lang="en-US" dirty="0"/>
              <a:t>Best timing  resolution about 20ps</a:t>
            </a:r>
          </a:p>
          <a:p>
            <a:r>
              <a:rPr lang="en-US" dirty="0"/>
              <a:t>The best resolution is not at shortest wavelength</a:t>
            </a:r>
          </a:p>
          <a:p>
            <a:pPr lvl="1"/>
            <a:r>
              <a:rPr lang="en-US" dirty="0"/>
              <a:t>Indicate low field close to surface</a:t>
            </a:r>
          </a:p>
          <a:p>
            <a:pPr lvl="1"/>
            <a:r>
              <a:rPr lang="en-US" dirty="0"/>
              <a:t>May be the case for VUV </a:t>
            </a:r>
            <a:r>
              <a:rPr lang="en-US" dirty="0" err="1"/>
              <a:t>SiPM</a:t>
            </a:r>
            <a:endParaRPr lang="en-US" dirty="0"/>
          </a:p>
          <a:p>
            <a:r>
              <a:rPr lang="en-US" dirty="0"/>
              <a:t>Tail in 100ps scale allow studying electric field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83660F-86CE-97D6-C91F-7771731140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36CFFB-B367-C719-4285-5DCA1FE4D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10</a:t>
            </a:fld>
            <a:endParaRPr lang="de-DE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2EBCE2F-08B3-634E-3E44-ABDBC2457680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23399"/>
            <a:ext cx="5181600" cy="37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152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C94430-2CF4-8B95-3AB8-1AE8CAEA8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studies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FF6AE-797E-A370-4619-E5F16244D03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Optics is interesting at these short time scale</a:t>
            </a:r>
          </a:p>
          <a:p>
            <a:r>
              <a:rPr lang="en-US" dirty="0"/>
              <a:t>Can see reflections of window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0950F7-5054-B849-F649-D5DE9A3B5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2ECE17-177E-037D-3ED4-57A33B59F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11</a:t>
            </a:fld>
            <a:endParaRPr lang="de-DE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F7A830FF-0547-F937-DCB0-88EFA512D46E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2123399"/>
            <a:ext cx="5181600" cy="3755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3933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519C6A-7B41-6484-5B66-7CA1AFA8E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future work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91AE68BB-C531-AAC6-714D-A4DE2BA58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Map timing response and PDE vs wavelength and over-voltage: additional model constraints</a:t>
            </a:r>
          </a:p>
          <a:p>
            <a:r>
              <a:rPr lang="en-US" dirty="0"/>
              <a:t>Develop Two-photon absorption technique for SPAD</a:t>
            </a:r>
          </a:p>
          <a:p>
            <a:pPr lvl="1"/>
            <a:r>
              <a:rPr lang="en-US" dirty="0"/>
              <a:t>Allow probing response in 3D</a:t>
            </a:r>
          </a:p>
          <a:p>
            <a:pPr lvl="1"/>
            <a:r>
              <a:rPr lang="en-US" dirty="0"/>
              <a:t>Has been done at CERN for tracking detector, producing about 10,000 e-</a:t>
            </a:r>
          </a:p>
          <a:p>
            <a:pPr lvl="1"/>
            <a:r>
              <a:rPr lang="en-US" dirty="0"/>
              <a:t>Working at single photon level is likely trickier</a:t>
            </a:r>
          </a:p>
          <a:p>
            <a:r>
              <a:rPr lang="en-US" dirty="0"/>
              <a:t>Improve automation for faster turn around and data taking</a:t>
            </a:r>
          </a:p>
          <a:p>
            <a:r>
              <a:rPr lang="en-US" dirty="0"/>
              <a:t>PIQSCL: New setup at conceptual design stage combining capabilities to characterize single photons and tracking detectors</a:t>
            </a:r>
          </a:p>
          <a:p>
            <a:pPr lvl="1"/>
            <a:r>
              <a:rPr lang="en-US" dirty="0"/>
              <a:t>I am interested in learning about characterization needs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BC660C-B675-4EF8-B41E-F531CD62F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7C2748-8DA5-6E63-E01C-9DEF1994F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6713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7A758-7335-53A1-B32A-53C06BC62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emission is most likely a worse issue in BSI than FSI SPADs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B5093-A67F-CF65-8D2F-F161C9E7D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DC1410-6088-2CF0-3AD4-F3E7ED309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13</a:t>
            </a:fld>
            <a:endParaRPr lang="de-D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4DA19F-619B-51B4-DCA2-A734715EE9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2" y="1690688"/>
            <a:ext cx="11057084" cy="4034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337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7BB956F2-4CDA-DB4A-610C-916F772801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0503E4-22A0-0BAF-CCE0-256E086DB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6727"/>
            <a:ext cx="12050486" cy="90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B1098CF-1B77-C6F5-3963-65FE2FE1E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32698"/>
            <a:ext cx="6901543" cy="15033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end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" name="Picture 3" descr="A group of people on a ski lift&#10;&#10;Description automatically generated">
            <a:extLst>
              <a:ext uri="{FF2B5EF4-FFF2-40B4-BE49-F238E27FC236}">
                <a16:creationId xmlns:a16="http://schemas.microsoft.com/office/drawing/2014/main" id="{FF8A3D4C-6675-41AF-ACD2-1D0F365FE6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1" t="37161"/>
          <a:stretch/>
        </p:blipFill>
        <p:spPr>
          <a:xfrm>
            <a:off x="7203262" y="-858028"/>
            <a:ext cx="4847223" cy="3154914"/>
          </a:xfrm>
          <a:prstGeom prst="rect">
            <a:avLst/>
          </a:prstGeom>
        </p:spPr>
      </p:pic>
      <p:pic>
        <p:nvPicPr>
          <p:cNvPr id="2" name="Picture 6">
            <a:extLst>
              <a:ext uri="{FF2B5EF4-FFF2-40B4-BE49-F238E27FC236}">
                <a16:creationId xmlns:a16="http://schemas.microsoft.com/office/drawing/2014/main" id="{627DDA82-5070-44F9-5F5C-4BD994789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26" y="3917634"/>
            <a:ext cx="4750262" cy="294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5881ECCF-2F62-79B2-050A-633C60164FCD}"/>
              </a:ext>
            </a:extLst>
          </p:cNvPr>
          <p:cNvSpPr/>
          <p:nvPr/>
        </p:nvSpPr>
        <p:spPr>
          <a:xfrm>
            <a:off x="1137684" y="5257799"/>
            <a:ext cx="106325" cy="9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112426E6-16B9-33CE-3648-3C323B04D4F6}"/>
              </a:ext>
            </a:extLst>
          </p:cNvPr>
          <p:cNvSpPr/>
          <p:nvPr/>
        </p:nvSpPr>
        <p:spPr>
          <a:xfrm>
            <a:off x="1201479" y="4698649"/>
            <a:ext cx="1733107" cy="670793"/>
          </a:xfrm>
          <a:custGeom>
            <a:avLst/>
            <a:gdLst>
              <a:gd name="connsiteX0" fmla="*/ 0 w 1733107"/>
              <a:gd name="connsiteY0" fmla="*/ 553835 h 670793"/>
              <a:gd name="connsiteX1" fmla="*/ 882502 w 1733107"/>
              <a:gd name="connsiteY1" fmla="*/ 942 h 670793"/>
              <a:gd name="connsiteX2" fmla="*/ 1733107 w 1733107"/>
              <a:gd name="connsiteY2" fmla="*/ 670793 h 67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107" h="670793">
                <a:moveTo>
                  <a:pt x="0" y="553835"/>
                </a:moveTo>
                <a:cubicBezTo>
                  <a:pt x="296825" y="267642"/>
                  <a:pt x="593651" y="-18551"/>
                  <a:pt x="882502" y="942"/>
                </a:cubicBezTo>
                <a:cubicBezTo>
                  <a:pt x="1171353" y="20435"/>
                  <a:pt x="1452230" y="345614"/>
                  <a:pt x="1733107" y="67079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6066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2D428-DF7A-F893-0C4A-E97CF8397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785884" cy="1325563"/>
          </a:xfrm>
        </p:spPr>
        <p:txBody>
          <a:bodyPr/>
          <a:lstStyle/>
          <a:p>
            <a:r>
              <a:rPr lang="en-US" dirty="0"/>
              <a:t>Aim: back-side illuminated SPAD arrays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975B2B-7811-B03E-9CE2-C6A22F8A0F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Versatility</a:t>
            </a:r>
          </a:p>
          <a:p>
            <a:pPr lvl="1"/>
            <a:r>
              <a:rPr lang="en-US" dirty="0"/>
              <a:t>Visible to IR via thickness control</a:t>
            </a:r>
          </a:p>
          <a:p>
            <a:pPr lvl="1"/>
            <a:r>
              <a:rPr lang="en-US" dirty="0"/>
              <a:t>Deep UV through Back-side surface processing</a:t>
            </a:r>
          </a:p>
          <a:p>
            <a:pPr lvl="2"/>
            <a:r>
              <a:rPr lang="en-US" dirty="0"/>
              <a:t>Unconventional Anti-reflective coating: black silicon, graphene, 3D structures</a:t>
            </a:r>
          </a:p>
          <a:p>
            <a:pPr lvl="1"/>
            <a:r>
              <a:rPr lang="en-US" dirty="0"/>
              <a:t>Non-photon detection</a:t>
            </a:r>
          </a:p>
          <a:p>
            <a:pPr lvl="2"/>
            <a:r>
              <a:rPr lang="en-US" dirty="0"/>
              <a:t>Minimum ionizing</a:t>
            </a:r>
          </a:p>
          <a:p>
            <a:pPr lvl="2"/>
            <a:r>
              <a:rPr lang="en-US" dirty="0"/>
              <a:t>keV scale electron (hybrid photo-detector)</a:t>
            </a:r>
          </a:p>
          <a:p>
            <a:pPr lvl="2"/>
            <a:r>
              <a:rPr lang="en-US" dirty="0"/>
              <a:t>Dark matter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533F9-A9F8-A4B7-7CE0-902FB8D16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B713C6-6AFE-DD84-FD6E-D53281D15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15</a:t>
            </a:fld>
            <a:endParaRPr lang="de-DE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6FB33B0-E573-D030-FAFB-68F4B2471A5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6CD45B7-DFE2-4393-8D37-380FC36BF3AA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5791F7-BD32-2274-2F0A-3011903C0488}"/>
              </a:ext>
            </a:extLst>
          </p:cNvPr>
          <p:cNvSpPr/>
          <p:nvPr/>
        </p:nvSpPr>
        <p:spPr>
          <a:xfrm>
            <a:off x="7955149" y="4252203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60A541-ABAC-D7CC-C5E0-504B054DFBD5}"/>
              </a:ext>
            </a:extLst>
          </p:cNvPr>
          <p:cNvSpPr/>
          <p:nvPr/>
        </p:nvSpPr>
        <p:spPr>
          <a:xfrm>
            <a:off x="7957871" y="4485894"/>
            <a:ext cx="4072181" cy="102320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A99BCB-7A30-1EBD-552B-2002902DEF08}"/>
              </a:ext>
            </a:extLst>
          </p:cNvPr>
          <p:cNvSpPr/>
          <p:nvPr/>
        </p:nvSpPr>
        <p:spPr>
          <a:xfrm>
            <a:off x="7957857" y="4394434"/>
            <a:ext cx="4072202" cy="2919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ABB942-6B94-A939-54F7-78CC0296B74F}"/>
              </a:ext>
            </a:extLst>
          </p:cNvPr>
          <p:cNvSpPr/>
          <p:nvPr/>
        </p:nvSpPr>
        <p:spPr>
          <a:xfrm>
            <a:off x="7957871" y="5637777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 (in 2D or 3D)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E7E3DF-23B0-C050-A920-5FF95A017308}"/>
              </a:ext>
            </a:extLst>
          </p:cNvPr>
          <p:cNvSpPr/>
          <p:nvPr/>
        </p:nvSpPr>
        <p:spPr>
          <a:xfrm>
            <a:off x="8301492" y="550418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2A853E-7CE3-109C-41C0-6517E979623E}"/>
              </a:ext>
            </a:extLst>
          </p:cNvPr>
          <p:cNvSpPr txBox="1"/>
          <p:nvPr/>
        </p:nvSpPr>
        <p:spPr>
          <a:xfrm>
            <a:off x="6042335" y="5394557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D9EF325-ADA0-54B2-6ECA-20B5C82C8AFC}"/>
              </a:ext>
            </a:extLst>
          </p:cNvPr>
          <p:cNvCxnSpPr>
            <a:cxnSpLocks/>
          </p:cNvCxnSpPr>
          <p:nvPr/>
        </p:nvCxnSpPr>
        <p:spPr>
          <a:xfrm>
            <a:off x="7955134" y="4376232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AA73EB0-7334-B2B9-61DE-B421D6D9C6A3}"/>
              </a:ext>
            </a:extLst>
          </p:cNvPr>
          <p:cNvSpPr/>
          <p:nvPr/>
        </p:nvSpPr>
        <p:spPr>
          <a:xfrm>
            <a:off x="8185840" y="535113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F93DCF74-5DD9-F32A-7A78-484BFAE4C33B}"/>
              </a:ext>
            </a:extLst>
          </p:cNvPr>
          <p:cNvSpPr/>
          <p:nvPr/>
        </p:nvSpPr>
        <p:spPr>
          <a:xfrm>
            <a:off x="7957871" y="4672428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2F499D0C-046C-C5D2-E396-6A4B2F6400AE}"/>
              </a:ext>
            </a:extLst>
          </p:cNvPr>
          <p:cNvSpPr/>
          <p:nvPr/>
        </p:nvSpPr>
        <p:spPr>
          <a:xfrm>
            <a:off x="9260620" y="4668168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B1CAB2-B187-4E3B-9C53-E0F4A5195A2E}"/>
              </a:ext>
            </a:extLst>
          </p:cNvPr>
          <p:cNvSpPr txBox="1"/>
          <p:nvPr/>
        </p:nvSpPr>
        <p:spPr>
          <a:xfrm>
            <a:off x="5363244" y="4187166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F1F1B-6C5D-AE58-5C07-A0ACEF83E674}"/>
              </a:ext>
            </a:extLst>
          </p:cNvPr>
          <p:cNvSpPr txBox="1"/>
          <p:nvPr/>
        </p:nvSpPr>
        <p:spPr>
          <a:xfrm>
            <a:off x="5498572" y="4004216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AD5338-C80B-19C6-451E-F5D0628218AA}"/>
              </a:ext>
            </a:extLst>
          </p:cNvPr>
          <p:cNvSpPr txBox="1"/>
          <p:nvPr/>
        </p:nvSpPr>
        <p:spPr>
          <a:xfrm>
            <a:off x="10228748" y="4379673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07BD79-1167-E277-3108-B994C1426B65}"/>
              </a:ext>
            </a:extLst>
          </p:cNvPr>
          <p:cNvSpPr/>
          <p:nvPr/>
        </p:nvSpPr>
        <p:spPr>
          <a:xfrm>
            <a:off x="960673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5BF81EF-ED74-51B7-3ABD-45967AB6E3CF}"/>
              </a:ext>
            </a:extLst>
          </p:cNvPr>
          <p:cNvSpPr/>
          <p:nvPr/>
        </p:nvSpPr>
        <p:spPr>
          <a:xfrm>
            <a:off x="949108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BCF1D6F8-69A5-40D3-9A4E-3650859A81C9}"/>
              </a:ext>
            </a:extLst>
          </p:cNvPr>
          <p:cNvSpPr/>
          <p:nvPr/>
        </p:nvSpPr>
        <p:spPr>
          <a:xfrm>
            <a:off x="1056586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A9F53E-9AAF-01BC-7546-B165D1935BAC}"/>
              </a:ext>
            </a:extLst>
          </p:cNvPr>
          <p:cNvSpPr/>
          <p:nvPr/>
        </p:nvSpPr>
        <p:spPr>
          <a:xfrm>
            <a:off x="1088946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19A47D4-1677-CF14-ED17-5570224A9699}"/>
              </a:ext>
            </a:extLst>
          </p:cNvPr>
          <p:cNvSpPr/>
          <p:nvPr/>
        </p:nvSpPr>
        <p:spPr>
          <a:xfrm>
            <a:off x="1077381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4C059776-3EE8-EF01-13EB-9518D32D544D}"/>
              </a:ext>
            </a:extLst>
          </p:cNvPr>
          <p:cNvSpPr/>
          <p:nvPr/>
        </p:nvSpPr>
        <p:spPr>
          <a:xfrm>
            <a:off x="1184859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7349F73-785A-219B-70EF-B175F24C36AA}"/>
              </a:ext>
            </a:extLst>
          </p:cNvPr>
          <p:cNvCxnSpPr>
            <a:cxnSpLocks/>
          </p:cNvCxnSpPr>
          <p:nvPr/>
        </p:nvCxnSpPr>
        <p:spPr>
          <a:xfrm>
            <a:off x="10275241" y="3728327"/>
            <a:ext cx="0" cy="7575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7814EBB-DEE0-52D9-7210-DB809E696F42}"/>
              </a:ext>
            </a:extLst>
          </p:cNvPr>
          <p:cNvSpPr txBox="1"/>
          <p:nvPr/>
        </p:nvSpPr>
        <p:spPr>
          <a:xfrm>
            <a:off x="5663636" y="4401143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DD0118-114F-1C24-AF32-3AC12255D51D}"/>
              </a:ext>
            </a:extLst>
          </p:cNvPr>
          <p:cNvSpPr txBox="1"/>
          <p:nvPr/>
        </p:nvSpPr>
        <p:spPr>
          <a:xfrm>
            <a:off x="6229805" y="4834757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34B676-FE78-1849-E545-8AF7F1C61AFF}"/>
              </a:ext>
            </a:extLst>
          </p:cNvPr>
          <p:cNvSpPr txBox="1"/>
          <p:nvPr/>
        </p:nvSpPr>
        <p:spPr>
          <a:xfrm>
            <a:off x="6193395" y="5181752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43A122-BE30-B4D4-1D32-CBE54DF0A777}"/>
              </a:ext>
            </a:extLst>
          </p:cNvPr>
          <p:cNvSpPr txBox="1"/>
          <p:nvPr/>
        </p:nvSpPr>
        <p:spPr>
          <a:xfrm>
            <a:off x="10570839" y="3626106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CA45EFE-470D-EC33-0541-7D3D1F1A3BBC}"/>
              </a:ext>
            </a:extLst>
          </p:cNvPr>
          <p:cNvSpPr/>
          <p:nvPr/>
        </p:nvSpPr>
        <p:spPr>
          <a:xfrm>
            <a:off x="7907934" y="778705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2BBEC98-4C8E-FB86-3FFA-1D93368726C3}"/>
              </a:ext>
            </a:extLst>
          </p:cNvPr>
          <p:cNvSpPr/>
          <p:nvPr/>
        </p:nvSpPr>
        <p:spPr>
          <a:xfrm>
            <a:off x="7910656" y="917616"/>
            <a:ext cx="4072181" cy="111798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1FAF1D0-5B19-928F-0506-F6F9B6598373}"/>
              </a:ext>
            </a:extLst>
          </p:cNvPr>
          <p:cNvSpPr/>
          <p:nvPr/>
        </p:nvSpPr>
        <p:spPr>
          <a:xfrm>
            <a:off x="7910656" y="2164279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CDE24B5-0062-B4E3-A401-79B2D9AF7939}"/>
              </a:ext>
            </a:extLst>
          </p:cNvPr>
          <p:cNvSpPr/>
          <p:nvPr/>
        </p:nvSpPr>
        <p:spPr>
          <a:xfrm>
            <a:off x="8254277" y="20306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DAC07EC-6A27-C877-90FB-F30B5D020AF1}"/>
              </a:ext>
            </a:extLst>
          </p:cNvPr>
          <p:cNvSpPr txBox="1"/>
          <p:nvPr/>
        </p:nvSpPr>
        <p:spPr>
          <a:xfrm>
            <a:off x="5995120" y="1921059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9C6B79A-B068-C645-1E54-B2D4CB982E76}"/>
              </a:ext>
            </a:extLst>
          </p:cNvPr>
          <p:cNvCxnSpPr>
            <a:cxnSpLocks/>
          </p:cNvCxnSpPr>
          <p:nvPr/>
        </p:nvCxnSpPr>
        <p:spPr>
          <a:xfrm>
            <a:off x="7907919" y="902734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76C4EA2F-CAAE-38B5-CF7F-447FBE9B6E11}"/>
              </a:ext>
            </a:extLst>
          </p:cNvPr>
          <p:cNvSpPr/>
          <p:nvPr/>
        </p:nvSpPr>
        <p:spPr>
          <a:xfrm>
            <a:off x="8155787" y="947833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6D965982-A59A-883C-D04B-7D7AC7536D2E}"/>
              </a:ext>
            </a:extLst>
          </p:cNvPr>
          <p:cNvSpPr/>
          <p:nvPr/>
        </p:nvSpPr>
        <p:spPr>
          <a:xfrm rot="10800000">
            <a:off x="7923890" y="882367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2EAC470C-AB3C-EFDE-33E4-7D6F853D4D7E}"/>
              </a:ext>
            </a:extLst>
          </p:cNvPr>
          <p:cNvSpPr/>
          <p:nvPr/>
        </p:nvSpPr>
        <p:spPr>
          <a:xfrm rot="10800000">
            <a:off x="9260620" y="894579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2C73DC3-638A-98B5-809B-4E2CBEFE86BC}"/>
              </a:ext>
            </a:extLst>
          </p:cNvPr>
          <p:cNvSpPr txBox="1"/>
          <p:nvPr/>
        </p:nvSpPr>
        <p:spPr>
          <a:xfrm>
            <a:off x="5316029" y="713668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1A724E3-995D-00C1-A77E-6B20F5F48808}"/>
              </a:ext>
            </a:extLst>
          </p:cNvPr>
          <p:cNvSpPr txBox="1"/>
          <p:nvPr/>
        </p:nvSpPr>
        <p:spPr>
          <a:xfrm>
            <a:off x="5451357" y="530718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2D554E0-7EA5-A1EF-E2FB-0BCDD1005A10}"/>
              </a:ext>
            </a:extLst>
          </p:cNvPr>
          <p:cNvSpPr/>
          <p:nvPr/>
        </p:nvSpPr>
        <p:spPr>
          <a:xfrm>
            <a:off x="9559518" y="2026484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B3B2672-E50C-B9F1-AFF5-59A7E3C2E37A}"/>
              </a:ext>
            </a:extLst>
          </p:cNvPr>
          <p:cNvSpPr/>
          <p:nvPr/>
        </p:nvSpPr>
        <p:spPr>
          <a:xfrm>
            <a:off x="9490509" y="95845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389116F4-0E03-B2C8-0320-32F4238790A8}"/>
              </a:ext>
            </a:extLst>
          </p:cNvPr>
          <p:cNvSpPr/>
          <p:nvPr/>
        </p:nvSpPr>
        <p:spPr>
          <a:xfrm rot="10800000">
            <a:off x="10562651" y="920231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89C3C1A-1EB6-E695-ABB5-396B2DAB81AE}"/>
              </a:ext>
            </a:extLst>
          </p:cNvPr>
          <p:cNvSpPr/>
          <p:nvPr/>
        </p:nvSpPr>
        <p:spPr>
          <a:xfrm>
            <a:off x="10842248" y="2026484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02E353C-9C80-1316-219D-5C3E169AF4A0}"/>
              </a:ext>
            </a:extLst>
          </p:cNvPr>
          <p:cNvSpPr/>
          <p:nvPr/>
        </p:nvSpPr>
        <p:spPr>
          <a:xfrm>
            <a:off x="10755534" y="973213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riangle 48">
            <a:extLst>
              <a:ext uri="{FF2B5EF4-FFF2-40B4-BE49-F238E27FC236}">
                <a16:creationId xmlns:a16="http://schemas.microsoft.com/office/drawing/2014/main" id="{0292F924-383D-0DBA-C9B2-8B869F9B3EBB}"/>
              </a:ext>
            </a:extLst>
          </p:cNvPr>
          <p:cNvSpPr/>
          <p:nvPr/>
        </p:nvSpPr>
        <p:spPr>
          <a:xfrm rot="10800000">
            <a:off x="11812997" y="903721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12442C9-8EE0-A645-82FC-A3625C68BEC3}"/>
              </a:ext>
            </a:extLst>
          </p:cNvPr>
          <p:cNvCxnSpPr>
            <a:cxnSpLocks/>
          </p:cNvCxnSpPr>
          <p:nvPr/>
        </p:nvCxnSpPr>
        <p:spPr>
          <a:xfrm>
            <a:off x="9989389" y="170078"/>
            <a:ext cx="0" cy="7575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F9A7E43-80DF-9037-9F34-98FB939D9FAD}"/>
              </a:ext>
            </a:extLst>
          </p:cNvPr>
          <p:cNvSpPr txBox="1"/>
          <p:nvPr/>
        </p:nvSpPr>
        <p:spPr>
          <a:xfrm>
            <a:off x="5616421" y="927645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E750D5-4FDF-89FD-4A1B-F21480E3F571}"/>
              </a:ext>
            </a:extLst>
          </p:cNvPr>
          <p:cNvSpPr txBox="1"/>
          <p:nvPr/>
        </p:nvSpPr>
        <p:spPr>
          <a:xfrm>
            <a:off x="6182590" y="1361259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870A7F-1482-835A-6180-8327BB7A712C}"/>
              </a:ext>
            </a:extLst>
          </p:cNvPr>
          <p:cNvSpPr txBox="1"/>
          <p:nvPr/>
        </p:nvSpPr>
        <p:spPr>
          <a:xfrm>
            <a:off x="6146180" y="1708254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10CC5D-76A5-DA4F-F400-71AD32A6AC0E}"/>
              </a:ext>
            </a:extLst>
          </p:cNvPr>
          <p:cNvSpPr txBox="1"/>
          <p:nvPr/>
        </p:nvSpPr>
        <p:spPr>
          <a:xfrm>
            <a:off x="10156499" y="168330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3BA0E13-06F9-3A90-2411-260BEA5BE693}"/>
              </a:ext>
            </a:extLst>
          </p:cNvPr>
          <p:cNvSpPr txBox="1"/>
          <p:nvPr/>
        </p:nvSpPr>
        <p:spPr>
          <a:xfrm>
            <a:off x="6146180" y="38054"/>
            <a:ext cx="3988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Front Side illumination </a:t>
            </a:r>
            <a:r>
              <a:rPr lang="en-US" dirty="0"/>
              <a:t>(ala Sherbrooke)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DD5B99F-B406-C1ED-D089-A49FAC4DA788}"/>
              </a:ext>
            </a:extLst>
          </p:cNvPr>
          <p:cNvSpPr txBox="1"/>
          <p:nvPr/>
        </p:nvSpPr>
        <p:spPr>
          <a:xfrm>
            <a:off x="9928671" y="666788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D505BBC-9997-E28A-7E91-7511800DD0AC}"/>
              </a:ext>
            </a:extLst>
          </p:cNvPr>
          <p:cNvSpPr txBox="1"/>
          <p:nvPr/>
        </p:nvSpPr>
        <p:spPr>
          <a:xfrm>
            <a:off x="6057307" y="3506630"/>
            <a:ext cx="228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Back side illumination</a:t>
            </a:r>
            <a:endParaRPr lang="en-US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14C79B8-63AE-2EAE-1403-52F854F73581}"/>
              </a:ext>
            </a:extLst>
          </p:cNvPr>
          <p:cNvSpPr/>
          <p:nvPr/>
        </p:nvSpPr>
        <p:spPr>
          <a:xfrm flipV="1">
            <a:off x="9749752" y="944935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F81B295-BDFE-497A-08F4-41B54DC7FDA4}"/>
              </a:ext>
            </a:extLst>
          </p:cNvPr>
          <p:cNvCxnSpPr>
            <a:cxnSpLocks/>
          </p:cNvCxnSpPr>
          <p:nvPr/>
        </p:nvCxnSpPr>
        <p:spPr>
          <a:xfrm>
            <a:off x="10283501" y="4510322"/>
            <a:ext cx="0" cy="80567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7CBBB83-BBFD-A316-11F5-5DA9FEF0A87D}"/>
              </a:ext>
            </a:extLst>
          </p:cNvPr>
          <p:cNvCxnSpPr>
            <a:cxnSpLocks/>
          </p:cNvCxnSpPr>
          <p:nvPr/>
        </p:nvCxnSpPr>
        <p:spPr>
          <a:xfrm>
            <a:off x="11434014" y="3691296"/>
            <a:ext cx="5332" cy="12218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F1CBC87-BFA3-561D-6911-A0C2AC7DC1A4}"/>
              </a:ext>
            </a:extLst>
          </p:cNvPr>
          <p:cNvSpPr txBox="1"/>
          <p:nvPr/>
        </p:nvSpPr>
        <p:spPr>
          <a:xfrm>
            <a:off x="11405156" y="468640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02E1928-FAA1-106A-497A-5DE0F1569278}"/>
              </a:ext>
            </a:extLst>
          </p:cNvPr>
          <p:cNvCxnSpPr>
            <a:cxnSpLocks/>
          </p:cNvCxnSpPr>
          <p:nvPr/>
        </p:nvCxnSpPr>
        <p:spPr>
          <a:xfrm flipH="1">
            <a:off x="11449665" y="4913157"/>
            <a:ext cx="2928" cy="38508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5E3F1A5-D948-B543-B5E8-0422D94A05C0}"/>
              </a:ext>
            </a:extLst>
          </p:cNvPr>
          <p:cNvCxnSpPr>
            <a:cxnSpLocks/>
          </p:cNvCxnSpPr>
          <p:nvPr/>
        </p:nvCxnSpPr>
        <p:spPr>
          <a:xfrm>
            <a:off x="11310857" y="174504"/>
            <a:ext cx="5332" cy="12218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C1B357CD-CAF6-0357-EC9D-26B6CC418C19}"/>
              </a:ext>
            </a:extLst>
          </p:cNvPr>
          <p:cNvSpPr/>
          <p:nvPr/>
        </p:nvSpPr>
        <p:spPr>
          <a:xfrm>
            <a:off x="9749752" y="1033920"/>
            <a:ext cx="525489" cy="99256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53000">
                <a:srgbClr val="C00000"/>
              </a:gs>
              <a:gs pos="100000">
                <a:schemeClr val="accent5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96D48E7-769B-FCD1-C9C5-B2F99571F1A7}"/>
              </a:ext>
            </a:extLst>
          </p:cNvPr>
          <p:cNvSpPr/>
          <p:nvPr/>
        </p:nvSpPr>
        <p:spPr>
          <a:xfrm flipV="1">
            <a:off x="10030508" y="5347268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E656496-1EDE-7B87-02D0-26656E92222E}"/>
              </a:ext>
            </a:extLst>
          </p:cNvPr>
          <p:cNvSpPr/>
          <p:nvPr/>
        </p:nvSpPr>
        <p:spPr>
          <a:xfrm flipV="1">
            <a:off x="11195479" y="5340443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97086E5-AE69-6A19-767C-5A444668882D}"/>
              </a:ext>
            </a:extLst>
          </p:cNvPr>
          <p:cNvSpPr txBox="1"/>
          <p:nvPr/>
        </p:nvSpPr>
        <p:spPr>
          <a:xfrm>
            <a:off x="11291781" y="1051364"/>
            <a:ext cx="346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</a:t>
            </a:r>
          </a:p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1D84AA-D43A-6CE8-890A-9817A197E506}"/>
              </a:ext>
            </a:extLst>
          </p:cNvPr>
          <p:cNvCxnSpPr>
            <a:cxnSpLocks/>
          </p:cNvCxnSpPr>
          <p:nvPr/>
        </p:nvCxnSpPr>
        <p:spPr>
          <a:xfrm>
            <a:off x="11310857" y="1444121"/>
            <a:ext cx="0" cy="5641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814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40397-05A1-E760-9802-046A2EBA0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436" y="72888"/>
            <a:ext cx="10515600" cy="1325563"/>
          </a:xfrm>
        </p:spPr>
        <p:txBody>
          <a:bodyPr/>
          <a:lstStyle/>
          <a:p>
            <a:r>
              <a:rPr lang="en-US" dirty="0"/>
              <a:t>Asset: MIEL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453EA-C9D4-0816-0F5E-A649F21A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7914-AC5C-0E44-9436-861A92FE10D6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487BD1-A052-3883-0ECF-50DBB8D097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53" t="26501" r="43168" b="29955"/>
          <a:stretch/>
        </p:blipFill>
        <p:spPr>
          <a:xfrm flipH="1">
            <a:off x="529382" y="1702599"/>
            <a:ext cx="2245515" cy="21299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A5F722-EA5B-8E66-372F-A4A81A10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26" t="10445" r="22540" b="18678"/>
          <a:stretch/>
        </p:blipFill>
        <p:spPr>
          <a:xfrm flipH="1">
            <a:off x="529383" y="4141739"/>
            <a:ext cx="2269234" cy="21825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E191BF-FEDA-C1E7-F53F-E2E98DBCAD5A}"/>
              </a:ext>
            </a:extLst>
          </p:cNvPr>
          <p:cNvSpPr txBox="1"/>
          <p:nvPr/>
        </p:nvSpPr>
        <p:spPr>
          <a:xfrm>
            <a:off x="500019" y="1695927"/>
            <a:ext cx="22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FBK Reflected Light and Laser Spot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7D7D30-804A-F15F-3DDF-EB15B8D8A93A}"/>
              </a:ext>
            </a:extLst>
          </p:cNvPr>
          <p:cNvSpPr txBox="1"/>
          <p:nvPr/>
        </p:nvSpPr>
        <p:spPr>
          <a:xfrm>
            <a:off x="457626" y="6301525"/>
            <a:ext cx="2062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2D Emission Map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646C1E-8590-4D8E-D2C2-5F07E58CE23E}"/>
              </a:ext>
            </a:extLst>
          </p:cNvPr>
          <p:cNvGrpSpPr/>
          <p:nvPr/>
        </p:nvGrpSpPr>
        <p:grpSpPr>
          <a:xfrm>
            <a:off x="3748789" y="359751"/>
            <a:ext cx="4091341" cy="6179161"/>
            <a:chOff x="946281" y="13135354"/>
            <a:chExt cx="9692601" cy="146387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9EEA20B-99E1-291C-889C-373858DE4C52}"/>
                </a:ext>
              </a:extLst>
            </p:cNvPr>
            <p:cNvGrpSpPr/>
            <p:nvPr/>
          </p:nvGrpSpPr>
          <p:grpSpPr>
            <a:xfrm>
              <a:off x="946281" y="13135354"/>
              <a:ext cx="8776796" cy="14638756"/>
              <a:chOff x="924268" y="11499397"/>
              <a:chExt cx="8776796" cy="1463875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5D03E9-4EA9-1585-E3F4-7A6E1433FB97}"/>
                  </a:ext>
                </a:extLst>
              </p:cNvPr>
              <p:cNvSpPr txBox="1"/>
              <p:nvPr/>
            </p:nvSpPr>
            <p:spPr>
              <a:xfrm>
                <a:off x="1263630" y="21053745"/>
                <a:ext cx="3460276" cy="656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797979"/>
                    </a:solidFill>
                    <a:latin typeface="Helvetica Neue Regular" panose="02000503000000020004" pitchFamily="2" charset="0"/>
                    <a:cs typeface="Helvetica Neue Regular" panose="02000503000000020004" pitchFamily="2" charset="0"/>
                  </a:rPr>
                  <a:t>IX-83 Microscope</a:t>
                </a:r>
                <a:endParaRPr lang="en-US" sz="1200" dirty="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820A912-D45C-DF5D-9DDB-6995EACDC0E6}"/>
                  </a:ext>
                </a:extLst>
              </p:cNvPr>
              <p:cNvGrpSpPr/>
              <p:nvPr/>
            </p:nvGrpSpPr>
            <p:grpSpPr>
              <a:xfrm>
                <a:off x="924268" y="11499397"/>
                <a:ext cx="8776796" cy="14638756"/>
                <a:chOff x="924268" y="11499397"/>
                <a:chExt cx="8776796" cy="14638756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0DF99A98-A865-4638-8FB7-66E0C881CDAB}"/>
                    </a:ext>
                  </a:extLst>
                </p:cNvPr>
                <p:cNvSpPr/>
                <p:nvPr/>
              </p:nvSpPr>
              <p:spPr>
                <a:xfrm>
                  <a:off x="2559452" y="12089657"/>
                  <a:ext cx="5478259" cy="710247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BF1D44F5-A650-7348-0A52-B93794C79265}"/>
                    </a:ext>
                  </a:extLst>
                </p:cNvPr>
                <p:cNvGrpSpPr/>
                <p:nvPr/>
              </p:nvGrpSpPr>
              <p:grpSpPr>
                <a:xfrm>
                  <a:off x="2652637" y="12450918"/>
                  <a:ext cx="5294031" cy="355347"/>
                  <a:chOff x="2636413" y="12531636"/>
                  <a:chExt cx="5294031" cy="355347"/>
                </a:xfrm>
              </p:grpSpPr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DF09E09A-ED20-8AB9-E886-4022E9534C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12831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D41DA498-5614-E239-8AEE-CCB89A6A51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54025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CBB368E9-82CC-1E24-FF39-5575ECA1CED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930444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59B9EB68-506E-5A6F-46B8-F27F36FC340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871637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id="{F120D499-B9F7-5974-2765-0B0540B5633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695219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16EF11AD-6B9F-0AA6-905F-CC1F402B88D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636413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24CA177C-EF61-3528-F37B-33F6CD45B831}"/>
                    </a:ext>
                  </a:extLst>
                </p:cNvPr>
                <p:cNvSpPr/>
                <p:nvPr/>
              </p:nvSpPr>
              <p:spPr>
                <a:xfrm>
                  <a:off x="2559451" y="12799904"/>
                  <a:ext cx="5478261" cy="87079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12F0CA6-844A-8885-9AA5-34124688F82B}"/>
                    </a:ext>
                  </a:extLst>
                </p:cNvPr>
                <p:cNvSpPr txBox="1"/>
                <p:nvPr/>
              </p:nvSpPr>
              <p:spPr>
                <a:xfrm>
                  <a:off x="1100594" y="13654292"/>
                  <a:ext cx="3460276" cy="65622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1200">
                      <a:solidFill>
                        <a:srgbClr val="797979"/>
                      </a:solidFill>
                      <a:latin typeface="Helvetica Neue Regular" panose="02000503000000020004" pitchFamily="2" charset="0"/>
                      <a:cs typeface="Helvetica Neue Regular" panose="02000503000000020004" pitchFamily="2" charset="0"/>
                    </a:rPr>
                    <a:t>Vacuum Chamber</a:t>
                  </a:r>
                  <a:endParaRPr lang="en-US" sz="1200"/>
                </a:p>
              </p:txBody>
            </p:sp>
            <p:sp>
              <p:nvSpPr>
                <p:cNvPr id="19" name="Text Placeholder 1">
                  <a:extLst>
                    <a:ext uri="{FF2B5EF4-FFF2-40B4-BE49-F238E27FC236}">
                      <a16:creationId xmlns:a16="http://schemas.microsoft.com/office/drawing/2014/main" id="{21521DC4-D289-942F-4434-59911F211C3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49250" y="12349959"/>
                  <a:ext cx="1100803" cy="525101"/>
                </a:xfrm>
                <a:prstGeom prst="rect">
                  <a:avLst/>
                </a:prstGeom>
              </p:spPr>
              <p:txBody>
                <a:bodyPr anchor="b">
                  <a:noAutofit/>
                </a:bodyPr>
                <a:lstStyle>
                  <a:lvl1pPr marL="0" indent="0" algn="l" defTabSz="914400" rtl="0" eaLnBrk="1" latinLnBrk="0" hangingPunct="1">
                    <a:lnSpc>
                      <a:spcPct val="100000"/>
                    </a:lnSpc>
                    <a:spcBef>
                      <a:spcPts val="1000"/>
                    </a:spcBef>
                    <a:buFont typeface="Arial"/>
                    <a:buNone/>
                    <a:defRPr sz="2200" b="0" kern="1200" cap="none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A" sz="1000">
                      <a:solidFill>
                        <a:schemeClr val="bg1"/>
                      </a:solidFill>
                    </a:rPr>
                    <a:t>SPAD</a:t>
                  </a: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0D286ED2-839B-0645-CCAD-4669547E3008}"/>
                    </a:ext>
                  </a:extLst>
                </p:cNvPr>
                <p:cNvSpPr/>
                <p:nvPr/>
              </p:nvSpPr>
              <p:spPr>
                <a:xfrm>
                  <a:off x="2247421" y="11592035"/>
                  <a:ext cx="6102320" cy="497622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/>
                    <a:t>Cooled X-Y Stage</a:t>
                  </a:r>
                </a:p>
              </p:txBody>
            </p: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6E8640C0-9064-DB6C-757E-2501AF2B5BD6}"/>
                    </a:ext>
                  </a:extLst>
                </p:cNvPr>
                <p:cNvGrpSpPr/>
                <p:nvPr/>
              </p:nvGrpSpPr>
              <p:grpSpPr>
                <a:xfrm>
                  <a:off x="924268" y="11499397"/>
                  <a:ext cx="8776796" cy="14638756"/>
                  <a:chOff x="924268" y="11499397"/>
                  <a:chExt cx="8776796" cy="14638756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5A67832C-25D3-4C26-D56F-4812CF415420}"/>
                      </a:ext>
                    </a:extLst>
                  </p:cNvPr>
                  <p:cNvGrpSpPr/>
                  <p:nvPr/>
                </p:nvGrpSpPr>
                <p:grpSpPr>
                  <a:xfrm>
                    <a:off x="924268" y="11499397"/>
                    <a:ext cx="8776796" cy="13565370"/>
                    <a:chOff x="924268" y="11499397"/>
                    <a:chExt cx="8776796" cy="13565370"/>
                  </a:xfrm>
                </p:grpSpPr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BB061770-8067-E9F2-BF82-BECBFC1BDE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97242" y="11499397"/>
                      <a:ext cx="7703822" cy="11740504"/>
                      <a:chOff x="1997242" y="11499397"/>
                      <a:chExt cx="7703822" cy="11740504"/>
                    </a:xfrm>
                  </p:grpSpPr>
                  <p:sp>
                    <p:nvSpPr>
                      <p:cNvPr id="35" name="Rectangle 34">
                        <a:extLst>
                          <a:ext uri="{FF2B5EF4-FFF2-40B4-BE49-F238E27FC236}">
                            <a16:creationId xmlns:a16="http://schemas.microsoft.com/office/drawing/2014/main" id="{818E9E49-2BF7-6DA5-AEFB-10DE09D009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4538975"/>
                        <a:ext cx="6675608" cy="6411526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55E4F6D5-BA32-75DB-1CD7-DD2BF148DB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1499397"/>
                        <a:ext cx="6675608" cy="206447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37" name="Group 36">
                        <a:extLst>
                          <a:ext uri="{FF2B5EF4-FFF2-40B4-BE49-F238E27FC236}">
                            <a16:creationId xmlns:a16="http://schemas.microsoft.com/office/drawing/2014/main" id="{86131046-9E88-D2BC-6991-00484D1B9B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00219" y="12922074"/>
                        <a:ext cx="7600845" cy="10317827"/>
                        <a:chOff x="2100219" y="12922074"/>
                        <a:chExt cx="7600845" cy="10317827"/>
                      </a:xfrm>
                    </p:grpSpPr>
                    <p:grpSp>
                      <p:nvGrpSpPr>
                        <p:cNvPr id="38" name="Group 37">
                          <a:extLst>
                            <a:ext uri="{FF2B5EF4-FFF2-40B4-BE49-F238E27FC236}">
                              <a16:creationId xmlns:a16="http://schemas.microsoft.com/office/drawing/2014/main" id="{827B49C0-C420-3C4D-BEAD-261A2CBB375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00219" y="12922074"/>
                          <a:ext cx="7600845" cy="10317827"/>
                          <a:chOff x="2326920" y="1317164"/>
                          <a:chExt cx="2898203" cy="4958148"/>
                        </a:xfrm>
                      </p:grpSpPr>
                      <p:sp>
                        <p:nvSpPr>
                          <p:cNvPr id="41" name="Rectangle 40">
                            <a:extLst>
                              <a:ext uri="{FF2B5EF4-FFF2-40B4-BE49-F238E27FC236}">
                                <a16:creationId xmlns:a16="http://schemas.microsoft.com/office/drawing/2014/main" id="{21716D5C-1C7F-EA79-39B9-92794C0C98E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700000" flipV="1">
                            <a:off x="2811963" y="3144149"/>
                            <a:ext cx="1483562" cy="4828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sp>
                        <p:nvSpPr>
                          <p:cNvPr id="42" name="Rectangle 41">
                            <a:extLst>
                              <a:ext uri="{FF2B5EF4-FFF2-40B4-BE49-F238E27FC236}">
                                <a16:creationId xmlns:a16="http://schemas.microsoft.com/office/drawing/2014/main" id="{B3F88C53-C445-7D7A-C5C4-BEC3C1D616E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32610" y="3912556"/>
                            <a:ext cx="1149292" cy="4571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>
                            <a:solidFill>
                              <a:srgbClr val="FFC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2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43" name="Straight Arrow Connector 42">
                            <a:extLst>
                              <a:ext uri="{FF2B5EF4-FFF2-40B4-BE49-F238E27FC236}">
                                <a16:creationId xmlns:a16="http://schemas.microsoft.com/office/drawing/2014/main" id="{BD0F4217-66E6-4035-6AF2-CE4FBAA791F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721266" y="3168293"/>
                            <a:ext cx="1503857" cy="0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" name="Straight Arrow Connector 43">
                            <a:extLst>
                              <a:ext uri="{FF2B5EF4-FFF2-40B4-BE49-F238E27FC236}">
                                <a16:creationId xmlns:a16="http://schemas.microsoft.com/office/drawing/2014/main" id="{0A34D057-9C6F-C5DA-97D7-2139C61C40CA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V="1">
                            <a:off x="3702448" y="2247937"/>
                            <a:ext cx="0" cy="88585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" name="Straight Arrow Connector 44">
                            <a:extLst>
                              <a:ext uri="{FF2B5EF4-FFF2-40B4-BE49-F238E27FC236}">
                                <a16:creationId xmlns:a16="http://schemas.microsoft.com/office/drawing/2014/main" id="{9F8F5313-B39E-C676-9685-E876D023D4B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366391" y="2247937"/>
                            <a:ext cx="0" cy="4027375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6" name="Text Placeholder 1">
                            <a:extLst>
                              <a:ext uri="{FF2B5EF4-FFF2-40B4-BE49-F238E27FC236}">
                                <a16:creationId xmlns:a16="http://schemas.microsoft.com/office/drawing/2014/main" id="{C88F74B6-D40A-FF5C-C862-C834044B932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326920" y="1376817"/>
                            <a:ext cx="1314976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200"/>
                              <a:t>Vacuum Window</a:t>
                            </a:r>
                          </a:p>
                        </p:txBody>
                      </p:sp>
                      <p:sp>
                        <p:nvSpPr>
                          <p:cNvPr id="47" name="Text Placeholder 1">
                            <a:extLst>
                              <a:ext uri="{FF2B5EF4-FFF2-40B4-BE49-F238E27FC236}">
                                <a16:creationId xmlns:a16="http://schemas.microsoft.com/office/drawing/2014/main" id="{3CE73221-7039-0839-B3B0-CFDE69575A52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561642" y="2695673"/>
                            <a:ext cx="710815" cy="515007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Dichroic Mirror</a:t>
                            </a:r>
                          </a:p>
                        </p:txBody>
                      </p:sp>
                      <p:sp>
                        <p:nvSpPr>
                          <p:cNvPr id="48" name="Text Placeholder 1">
                            <a:extLst>
                              <a:ext uri="{FF2B5EF4-FFF2-40B4-BE49-F238E27FC236}">
                                <a16:creationId xmlns:a16="http://schemas.microsoft.com/office/drawing/2014/main" id="{18D708A6-7F09-BA0A-B2FC-224894B7D1FD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477244" y="4012150"/>
                            <a:ext cx="976568" cy="484086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Emission Filter </a:t>
                            </a:r>
                          </a:p>
                        </p:txBody>
                      </p:sp>
                      <p:sp>
                        <p:nvSpPr>
                          <p:cNvPr id="49" name="Text Placeholder 1">
                            <a:extLst>
                              <a:ext uri="{FF2B5EF4-FFF2-40B4-BE49-F238E27FC236}">
                                <a16:creationId xmlns:a16="http://schemas.microsoft.com/office/drawing/2014/main" id="{330521A7-94E8-3323-3015-D9A1FB167A7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404333" y="476084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800"/>
                              <a:t>Emitted Light</a:t>
                            </a:r>
                          </a:p>
                        </p:txBody>
                      </p:sp>
                      <p:sp>
                        <p:nvSpPr>
                          <p:cNvPr id="50" name="Text Placeholder 1">
                            <a:extLst>
                              <a:ext uri="{FF2B5EF4-FFF2-40B4-BE49-F238E27FC236}">
                                <a16:creationId xmlns:a16="http://schemas.microsoft.com/office/drawing/2014/main" id="{0A3ABDE1-FE27-D9ED-A5BB-DDE39B40226A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889765" y="131716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100"/>
                              <a:t>SiPM Surface</a:t>
                            </a:r>
                          </a:p>
                        </p:txBody>
                      </p:sp>
                      <p:sp>
                        <p:nvSpPr>
                          <p:cNvPr id="51" name="Rectangle 50">
                            <a:extLst>
                              <a:ext uri="{FF2B5EF4-FFF2-40B4-BE49-F238E27FC236}">
                                <a16:creationId xmlns:a16="http://schemas.microsoft.com/office/drawing/2014/main" id="{68DB4C18-FEB1-E195-9120-4CBCDE98E09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97316" y="1607341"/>
                            <a:ext cx="1149292" cy="4571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52" name="Straight Arrow Connector 51">
                            <a:extLst>
                              <a:ext uri="{FF2B5EF4-FFF2-40B4-BE49-F238E27FC236}">
                                <a16:creationId xmlns:a16="http://schemas.microsoft.com/office/drawing/2014/main" id="{A6644B87-4FBA-AB4D-B77D-B26425B4124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 flipV="1">
                            <a:off x="3553744" y="1369598"/>
                            <a:ext cx="148704" cy="59728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>
                            <a:extLst>
                              <a:ext uri="{FF2B5EF4-FFF2-40B4-BE49-F238E27FC236}">
                                <a16:creationId xmlns:a16="http://schemas.microsoft.com/office/drawing/2014/main" id="{116BB391-66AF-6945-5AB4-51FC0A79BB8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361251" y="1369598"/>
                            <a:ext cx="159439" cy="63142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39" name="Text Placeholder 1">
                          <a:extLst>
                            <a:ext uri="{FF2B5EF4-FFF2-40B4-BE49-F238E27FC236}">
                              <a16:creationId xmlns:a16="http://schemas.microsoft.com/office/drawing/2014/main" id="{1BD53D46-E469-62BF-28F2-C26AD8325AEC}"/>
                            </a:ext>
                          </a:extLst>
                        </p:cNvPr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6313209" y="14222592"/>
                          <a:ext cx="2075111" cy="321428"/>
                        </a:xfrm>
                        <a:prstGeom prst="rect">
                          <a:avLst/>
                        </a:prstGeom>
                      </p:spPr>
                      <p:txBody>
                        <a:bodyPr anchor="b">
                          <a:no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buFont typeface="Arial"/>
                            <a:buNone/>
                            <a:defRPr sz="2200" b="0" kern="1200" cap="none" baseline="0">
                              <a:solidFill>
                                <a:srgbClr val="00B0F0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20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8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r>
                            <a:rPr lang="en-CA" sz="1200"/>
                            <a:t>Objective</a:t>
                          </a:r>
                        </a:p>
                      </p:txBody>
                    </p:sp>
                    <p:sp>
                      <p:nvSpPr>
                        <p:cNvPr id="40" name="Oval 39">
                          <a:extLst>
                            <a:ext uri="{FF2B5EF4-FFF2-40B4-BE49-F238E27FC236}">
                              <a16:creationId xmlns:a16="http://schemas.microsoft.com/office/drawing/2014/main" id="{EA4CCDAB-DE4D-0C0C-6F0D-B36C83B78D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06455" y="14395682"/>
                          <a:ext cx="2253842" cy="269273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CA"/>
                        </a:p>
                      </p:txBody>
                    </p:sp>
                  </p:grpSp>
                </p:grpSp>
                <p:sp>
                  <p:nvSpPr>
                    <p:cNvPr id="25" name="Triangle 24">
                      <a:extLst>
                        <a:ext uri="{FF2B5EF4-FFF2-40B4-BE49-F238E27FC236}">
                          <a16:creationId xmlns:a16="http://schemas.microsoft.com/office/drawing/2014/main" id="{11BF4E5E-B512-D086-623B-1E5EFB81D1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479382" y="22152692"/>
                      <a:ext cx="1326034" cy="2398072"/>
                    </a:xfrm>
                    <a:prstGeom prst="triangle">
                      <a:avLst>
                        <a:gd name="adj" fmla="val 48546"/>
                      </a:avLst>
                    </a:prstGeom>
                    <a:gradFill flip="none" rotWithShape="1">
                      <a:gsLst>
                        <a:gs pos="29000">
                          <a:srgbClr val="00B050"/>
                        </a:gs>
                        <a:gs pos="13000">
                          <a:schemeClr val="accent1"/>
                        </a:gs>
                        <a:gs pos="0">
                          <a:srgbClr val="7030A0"/>
                        </a:gs>
                        <a:gs pos="86000">
                          <a:srgbClr val="FF0000"/>
                        </a:gs>
                        <a:gs pos="73000">
                          <a:srgbClr val="FFC000"/>
                        </a:gs>
                        <a:gs pos="56000">
                          <a:srgbClr val="FFFF00"/>
                        </a:gs>
                        <a:gs pos="42000">
                          <a:srgbClr val="92D050"/>
                        </a:gs>
                        <a:gs pos="99000">
                          <a:srgbClr val="C00000"/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008F3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E1221EF2-538E-28D9-C6ED-C850EFC10C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7242" y="21985333"/>
                      <a:ext cx="6675608" cy="30436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42C0E6A7-BFA6-8443-3BCB-52FBDEDE39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3205" y="24421220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8" name="Text Placeholder 1">
                      <a:extLst>
                        <a:ext uri="{FF2B5EF4-FFF2-40B4-BE49-F238E27FC236}">
                          <a16:creationId xmlns:a16="http://schemas.microsoft.com/office/drawing/2014/main" id="{218BD80E-8A0D-971A-5925-71748F9BA5EA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6285222" y="24174877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200"/>
                        <a:t>Spectroscopy</a:t>
                      </a:r>
                    </a:p>
                  </p:txBody>
                </p: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873C73C5-73EA-5AE3-4302-957FC308E7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12873" y="23898258"/>
                      <a:ext cx="0" cy="458617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AA098E6F-765C-43E9-869F-F4C63F8A1A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690874" y="23319261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1" name="Text Placeholder 1">
                      <a:extLst>
                        <a:ext uri="{FF2B5EF4-FFF2-40B4-BE49-F238E27FC236}">
                          <a16:creationId xmlns:a16="http://schemas.microsoft.com/office/drawing/2014/main" id="{0F9B3BCF-3BD2-7CF7-CE13-7369BB97767D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120924" y="24539666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000"/>
                        <a:t>Imaging</a:t>
                      </a:r>
                    </a:p>
                  </p:txBody>
                </p:sp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01AD3AF8-BC10-1993-2D42-DA551FDED60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53144" y="23626598"/>
                      <a:ext cx="1242111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A)</a:t>
                      </a:r>
                    </a:p>
                  </p:txBody>
                </p:sp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3567B131-9567-DE69-9CB1-76CEFB8CA3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05551" y="22454223"/>
                      <a:ext cx="1303626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/>
                        <a:t>B)</a:t>
                      </a:r>
                    </a:p>
                  </p:txBody>
                </p:sp>
                <p:sp>
                  <p:nvSpPr>
                    <p:cNvPr id="34" name="Text Placeholder 1">
                      <a:extLst>
                        <a:ext uri="{FF2B5EF4-FFF2-40B4-BE49-F238E27FC236}">
                          <a16:creationId xmlns:a16="http://schemas.microsoft.com/office/drawing/2014/main" id="{F56AA504-AB25-42D9-590C-81713A920BCF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924268" y="22323022"/>
                      <a:ext cx="3381967" cy="1200328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r"/>
                      <a:r>
                        <a:rPr lang="en-CA" sz="1200"/>
                        <a:t>Diffraction </a:t>
                      </a:r>
                    </a:p>
                    <a:p>
                      <a:pPr algn="r"/>
                      <a:r>
                        <a:rPr lang="en-CA" sz="1200"/>
                        <a:t>Grating</a:t>
                      </a:r>
                    </a:p>
                  </p:txBody>
                </p:sp>
              </p:grp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2976460F-1573-4C38-EE6B-06667D7A10CE}"/>
                      </a:ext>
                    </a:extLst>
                  </p:cNvPr>
                  <p:cNvSpPr txBox="1"/>
                  <p:nvPr/>
                </p:nvSpPr>
                <p:spPr>
                  <a:xfrm>
                    <a:off x="1997242" y="25044444"/>
                    <a:ext cx="6856697" cy="109370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rgbClr val="797979"/>
                        </a:solidFill>
                        <a:latin typeface="Helvetica Neue Regular" panose="02000503000000020004" pitchFamily="2" charset="0"/>
                        <a:cs typeface="Helvetica Neue Regular" panose="02000503000000020004" pitchFamily="2" charset="0"/>
                      </a:rPr>
                      <a:t>Spectrometer and Cryogenically Cooled Camera</a:t>
                    </a:r>
                    <a:endParaRPr lang="en-US" sz="1200" dirty="0"/>
                  </a:p>
                </p:txBody>
              </p:sp>
            </p:grpSp>
          </p:grpSp>
        </p:grpSp>
        <p:sp>
          <p:nvSpPr>
            <p:cNvPr id="11" name="Text Placeholder 1">
              <a:extLst>
                <a:ext uri="{FF2B5EF4-FFF2-40B4-BE49-F238E27FC236}">
                  <a16:creationId xmlns:a16="http://schemas.microsoft.com/office/drawing/2014/main" id="{195710C8-9A94-CA43-ACAC-0B9CEC3DCB57}"/>
                </a:ext>
              </a:extLst>
            </p:cNvPr>
            <p:cNvSpPr txBox="1">
              <a:spLocks/>
            </p:cNvSpPr>
            <p:nvPr/>
          </p:nvSpPr>
          <p:spPr>
            <a:xfrm>
              <a:off x="6881025" y="18870714"/>
              <a:ext cx="3713608" cy="336635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300 - 1500nm</a:t>
              </a:r>
            </a:p>
          </p:txBody>
        </p:sp>
        <p:sp>
          <p:nvSpPr>
            <p:cNvPr id="12" name="Text Placeholder 1">
              <a:extLst>
                <a:ext uri="{FF2B5EF4-FFF2-40B4-BE49-F238E27FC236}">
                  <a16:creationId xmlns:a16="http://schemas.microsoft.com/office/drawing/2014/main" id="{A2CDAF03-9753-D900-C227-15D12D01DBB6}"/>
                </a:ext>
              </a:extLst>
            </p:cNvPr>
            <p:cNvSpPr txBox="1">
              <a:spLocks/>
            </p:cNvSpPr>
            <p:nvPr/>
          </p:nvSpPr>
          <p:spPr>
            <a:xfrm>
              <a:off x="7082927" y="17850109"/>
              <a:ext cx="3555955" cy="559452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Tunable laser 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88F39A2-0FE9-F517-28AF-8140EC7FEA20}"/>
              </a:ext>
            </a:extLst>
          </p:cNvPr>
          <p:cNvSpPr/>
          <p:nvPr/>
        </p:nvSpPr>
        <p:spPr>
          <a:xfrm>
            <a:off x="67490" y="1283656"/>
            <a:ext cx="3219407" cy="54378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2290A82-83E4-A588-4702-FD89D8A872A3}"/>
              </a:ext>
            </a:extLst>
          </p:cNvPr>
          <p:cNvSpPr/>
          <p:nvPr/>
        </p:nvSpPr>
        <p:spPr>
          <a:xfrm>
            <a:off x="4915685" y="5528322"/>
            <a:ext cx="903461" cy="5423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72C15C6-9A02-600B-0A89-800EE60C0360}"/>
              </a:ext>
            </a:extLst>
          </p:cNvPr>
          <p:cNvCxnSpPr/>
          <p:nvPr/>
        </p:nvCxnSpPr>
        <p:spPr>
          <a:xfrm flipH="1" flipV="1">
            <a:off x="3286897" y="1283656"/>
            <a:ext cx="2532249" cy="424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BBDE5F3-889B-00AC-8C01-9B1813005E8F}"/>
              </a:ext>
            </a:extLst>
          </p:cNvPr>
          <p:cNvCxnSpPr>
            <a:cxnSpLocks/>
          </p:cNvCxnSpPr>
          <p:nvPr/>
        </p:nvCxnSpPr>
        <p:spPr>
          <a:xfrm flipH="1">
            <a:off x="3277528" y="6070702"/>
            <a:ext cx="2541618" cy="650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388D7BD4-6B58-E684-4DDA-17BE083E9F24}"/>
              </a:ext>
            </a:extLst>
          </p:cNvPr>
          <p:cNvSpPr/>
          <p:nvPr/>
        </p:nvSpPr>
        <p:spPr>
          <a:xfrm>
            <a:off x="5983980" y="4888210"/>
            <a:ext cx="1051296" cy="106108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C002C80-C461-ADCF-C27A-FA400124EB60}"/>
              </a:ext>
            </a:extLst>
          </p:cNvPr>
          <p:cNvCxnSpPr>
            <a:cxnSpLocks/>
          </p:cNvCxnSpPr>
          <p:nvPr/>
        </p:nvCxnSpPr>
        <p:spPr>
          <a:xfrm flipV="1">
            <a:off x="5988204" y="3657337"/>
            <a:ext cx="2247402" cy="122755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7D952DA-3FFF-0598-921D-DB7CA4A22277}"/>
              </a:ext>
            </a:extLst>
          </p:cNvPr>
          <p:cNvCxnSpPr>
            <a:cxnSpLocks/>
          </p:cNvCxnSpPr>
          <p:nvPr/>
        </p:nvCxnSpPr>
        <p:spPr>
          <a:xfrm>
            <a:off x="5973634" y="5949291"/>
            <a:ext cx="2277707" cy="1180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913FD30-856E-A6D2-113D-D6E2634F21C2}"/>
              </a:ext>
            </a:extLst>
          </p:cNvPr>
          <p:cNvCxnSpPr/>
          <p:nvPr/>
        </p:nvCxnSpPr>
        <p:spPr>
          <a:xfrm>
            <a:off x="5233191" y="5243878"/>
            <a:ext cx="277899" cy="277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>
            <a:extLst>
              <a:ext uri="{FF2B5EF4-FFF2-40B4-BE49-F238E27FC236}">
                <a16:creationId xmlns:a16="http://schemas.microsoft.com/office/drawing/2014/main" id="{F392EE85-445C-49E4-AE99-7855702A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341" y="3657337"/>
            <a:ext cx="3299217" cy="24124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E4B7722E-C455-2628-38D3-9EBFD909E4B5}"/>
              </a:ext>
            </a:extLst>
          </p:cNvPr>
          <p:cNvSpPr/>
          <p:nvPr/>
        </p:nvSpPr>
        <p:spPr>
          <a:xfrm>
            <a:off x="9218815" y="3752785"/>
            <a:ext cx="1246909" cy="232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>
            <a:extLst>
              <a:ext uri="{FF2B5EF4-FFF2-40B4-BE49-F238E27FC236}">
                <a16:creationId xmlns:a16="http://schemas.microsoft.com/office/drawing/2014/main" id="{C9FBC15E-D5E4-7660-30B6-5334667696F8}"/>
              </a:ext>
            </a:extLst>
          </p:cNvPr>
          <p:cNvSpPr/>
          <p:nvPr/>
        </p:nvSpPr>
        <p:spPr>
          <a:xfrm rot="16200000">
            <a:off x="9665580" y="3544159"/>
            <a:ext cx="357938" cy="1753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68" name="Picture 7167">
            <a:extLst>
              <a:ext uri="{FF2B5EF4-FFF2-40B4-BE49-F238E27FC236}">
                <a16:creationId xmlns:a16="http://schemas.microsoft.com/office/drawing/2014/main" id="{527A5BEE-2817-B3C9-E379-FAEA7BBCE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2042" y="908707"/>
            <a:ext cx="2566860" cy="2339955"/>
          </a:xfrm>
          <a:prstGeom prst="rect">
            <a:avLst/>
          </a:prstGeom>
        </p:spPr>
      </p:pic>
      <p:sp>
        <p:nvSpPr>
          <p:cNvPr id="60" name="Date Placeholder 59">
            <a:extLst>
              <a:ext uri="{FF2B5EF4-FFF2-40B4-BE49-F238E27FC236}">
                <a16:creationId xmlns:a16="http://schemas.microsoft.com/office/drawing/2014/main" id="{4C12B077-7C81-81CC-A815-A204B48CE5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164810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702B6-08D7-1326-35AD-AD45425CE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Assets: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FFACF-5328-111C-6CBB-913E55A3A1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Collaboration with ANSYS – </a:t>
            </a:r>
            <a:r>
              <a:rPr lang="en-US" dirty="0" err="1"/>
              <a:t>Lumerical</a:t>
            </a:r>
            <a:endParaRPr lang="en-US" dirty="0"/>
          </a:p>
          <a:p>
            <a:r>
              <a:rPr lang="en-US" dirty="0"/>
              <a:t>Development of ”Quanta Level Avalanche Diode Simulator” (QLADS)</a:t>
            </a:r>
          </a:p>
          <a:p>
            <a:pPr lvl="1"/>
            <a:r>
              <a:rPr lang="en-US" dirty="0"/>
              <a:t>Mixing charge carrier and photon transport</a:t>
            </a:r>
          </a:p>
          <a:p>
            <a:pPr lvl="1"/>
            <a:r>
              <a:rPr lang="en-US" dirty="0"/>
              <a:t>U. Alberta, TRIUMF, U. Victoria</a:t>
            </a:r>
          </a:p>
          <a:p>
            <a:pPr lvl="1"/>
            <a:r>
              <a:rPr lang="en-US" dirty="0"/>
              <a:t>Current focus on non-photon applications: Minimum Ionizing, keV electrons and dark matter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5F7A6-AE02-0B44-DCF3-2EBCB74050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357B95-4038-8DBC-4306-53FCE5B0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5161E-7B2F-DB4F-2807-4A6CA11DE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17</a:t>
            </a:fld>
            <a:endParaRPr lang="de-DE"/>
          </a:p>
        </p:txBody>
      </p:sp>
      <p:pic>
        <p:nvPicPr>
          <p:cNvPr id="7" name="Content Placeholder 7" descr="A grid with purple lines and dots&#10;&#10;Description automatically generated">
            <a:extLst>
              <a:ext uri="{FF2B5EF4-FFF2-40B4-BE49-F238E27FC236}">
                <a16:creationId xmlns:a16="http://schemas.microsoft.com/office/drawing/2014/main" id="{F9D361CC-B43A-06B9-1978-5A62270F22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881" y="1643882"/>
            <a:ext cx="4276609" cy="4153495"/>
          </a:xfrm>
          <a:prstGeom prst="rect">
            <a:avLst/>
          </a:prstGeom>
        </p:spPr>
      </p:pic>
      <p:pic>
        <p:nvPicPr>
          <p:cNvPr id="8" name="Content Placeholder 9" descr="A purple and orange background&#10;&#10;Description automatically generated">
            <a:extLst>
              <a:ext uri="{FF2B5EF4-FFF2-40B4-BE49-F238E27FC236}">
                <a16:creationId xmlns:a16="http://schemas.microsoft.com/office/drawing/2014/main" id="{D7F30C69-E559-D485-ABF6-3FE09BC8DA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195880" y="3154898"/>
            <a:ext cx="4151980" cy="11048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8488F7-421A-4C8B-0F4D-B9639F23F8F2}"/>
              </a:ext>
            </a:extLst>
          </p:cNvPr>
          <p:cNvSpPr txBox="1"/>
          <p:nvPr/>
        </p:nvSpPr>
        <p:spPr>
          <a:xfrm>
            <a:off x="6355049" y="1007721"/>
            <a:ext cx="5233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Example: QLADS used with diffusion region on top for MIP detection (ASGAP concept)</a:t>
            </a:r>
          </a:p>
        </p:txBody>
      </p:sp>
    </p:spTree>
    <p:extLst>
      <p:ext uri="{BB962C8B-B14F-4D97-AF65-F5344CB8AC3E}">
        <p14:creationId xmlns:p14="http://schemas.microsoft.com/office/powerpoint/2010/main" val="30327922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05A7A-0004-DA60-0867-D17996713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emission to </a:t>
            </a:r>
            <a:r>
              <a:rPr lang="en-US" dirty="0" err="1"/>
              <a:t>crosstalks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E4FC01-8B86-598E-22DE-435858845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76973" y="1869693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/>
              <a:t>Light emission assumptions:</a:t>
            </a:r>
          </a:p>
          <a:p>
            <a:pPr lvl="1"/>
            <a:r>
              <a:rPr lang="en-US" dirty="0"/>
              <a:t>At p-n junction – maximum field</a:t>
            </a:r>
          </a:p>
          <a:p>
            <a:pPr lvl="1"/>
            <a:r>
              <a:rPr lang="en-US" dirty="0"/>
              <a:t>Isotropic</a:t>
            </a:r>
          </a:p>
          <a:p>
            <a:r>
              <a:rPr lang="en-US" dirty="0"/>
              <a:t>External cross-talk</a:t>
            </a:r>
          </a:p>
          <a:p>
            <a:pPr lvl="1"/>
            <a:r>
              <a:rPr lang="en-US" dirty="0"/>
              <a:t>Photon escaping the </a:t>
            </a:r>
            <a:r>
              <a:rPr lang="en-US" dirty="0" err="1"/>
              <a:t>SiPM</a:t>
            </a:r>
            <a:r>
              <a:rPr lang="en-US" dirty="0"/>
              <a:t> surface</a:t>
            </a:r>
          </a:p>
          <a:p>
            <a:r>
              <a:rPr lang="en-US" dirty="0"/>
              <a:t>Internal cross-talk</a:t>
            </a:r>
          </a:p>
          <a:p>
            <a:pPr lvl="1"/>
            <a:r>
              <a:rPr lang="en-US" dirty="0"/>
              <a:t>Photons being absorbed in a </a:t>
            </a:r>
            <a:r>
              <a:rPr lang="en-US" dirty="0" err="1"/>
              <a:t>neibhoring</a:t>
            </a:r>
            <a:r>
              <a:rPr lang="en-US" dirty="0"/>
              <a:t> SPAD</a:t>
            </a:r>
          </a:p>
          <a:p>
            <a:r>
              <a:rPr lang="en-US" dirty="0"/>
              <a:t>We measure photons escaping with objective acceptance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8500D-1F2E-D0AB-7199-83D02C5E9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6A8CC-AB69-6F52-CE88-58C1D2BF4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18</a:t>
            </a:fld>
            <a:endParaRPr lang="de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D0EB87-DBD6-968F-3FCD-02E9236D2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02" y="1673648"/>
            <a:ext cx="6805395" cy="48051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E6236A-FC5E-CE93-7FD7-5A690DC18C0D}"/>
              </a:ext>
            </a:extLst>
          </p:cNvPr>
          <p:cNvSpPr txBox="1"/>
          <p:nvPr/>
        </p:nvSpPr>
        <p:spPr>
          <a:xfrm>
            <a:off x="182271" y="1595525"/>
            <a:ext cx="3551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Single Photon Avalanche Diode </a:t>
            </a:r>
          </a:p>
        </p:txBody>
      </p:sp>
    </p:spTree>
    <p:extLst>
      <p:ext uri="{BB962C8B-B14F-4D97-AF65-F5344CB8AC3E}">
        <p14:creationId xmlns:p14="http://schemas.microsoft.com/office/powerpoint/2010/main" val="131241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F9D3453-F487-7E63-2BBD-929A9375F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 – phase 1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D7566120-CE89-DFEA-F429-90DBC6289DB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456878" y="123245"/>
            <a:ext cx="3896922" cy="6415667"/>
          </a:xfr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6BEADF2-6D37-32E9-30D5-31D6488B47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88572" y="2012723"/>
            <a:ext cx="5181600" cy="4351338"/>
          </a:xfrm>
        </p:spPr>
        <p:txBody>
          <a:bodyPr>
            <a:normAutofit fontScale="92500"/>
          </a:bodyPr>
          <a:lstStyle/>
          <a:p>
            <a:r>
              <a:rPr lang="en-US" dirty="0"/>
              <a:t>Built in 2020-2021 </a:t>
            </a:r>
          </a:p>
          <a:p>
            <a:r>
              <a:rPr lang="en-US" dirty="0"/>
              <a:t>Two papers:</a:t>
            </a:r>
          </a:p>
          <a:p>
            <a:pPr lvl="1"/>
            <a:r>
              <a:rPr lang="en-US" dirty="0"/>
              <a:t>K. Raymond, “Stimulated Secondary Emission of Single Photon Avalanche Diodes”, IEEE TED and </a:t>
            </a:r>
            <a:r>
              <a:rPr lang="en-US" dirty="0">
                <a:hlinkClick r:id="rId3"/>
              </a:rPr>
              <a:t>https://arxiv.org/abs/2402.09634</a:t>
            </a:r>
            <a:endParaRPr lang="en-US" dirty="0"/>
          </a:p>
          <a:p>
            <a:pPr lvl="1"/>
            <a:r>
              <a:rPr lang="en-US" dirty="0"/>
              <a:t>Also J. McLaughlin at al., “</a:t>
            </a:r>
            <a:r>
              <a:rPr lang="en-US" dirty="0" err="1"/>
              <a:t>Characterisation</a:t>
            </a:r>
            <a:r>
              <a:rPr lang="en-US" dirty="0"/>
              <a:t> of </a:t>
            </a:r>
            <a:r>
              <a:rPr lang="en-US" dirty="0" err="1"/>
              <a:t>SiPM</a:t>
            </a:r>
            <a:r>
              <a:rPr lang="en-US" dirty="0"/>
              <a:t> Photon Emission in the Dark”, IEEE TED and </a:t>
            </a:r>
            <a:r>
              <a:rPr lang="en-US" dirty="0">
                <a:hlinkClick r:id="rId4"/>
              </a:rPr>
              <a:t>https://arxiv.org/abs/2107.13753</a:t>
            </a:r>
            <a:r>
              <a:rPr lang="en-US" dirty="0"/>
              <a:t> but the light transmission is overestimated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C275F-0CB4-5BA2-BE68-1B91BC90F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0F7F62-0C34-097D-E3F3-2A687460E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1016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6383A-5CF1-AB2A-D26B-9D989D168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motivation of work up to now is external cross-talk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9D8F30C-15AA-9B39-909A-DC8F10F61F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Big issue for “monolithic calorimeter”</a:t>
            </a:r>
          </a:p>
          <a:p>
            <a:pPr lvl="1"/>
            <a:r>
              <a:rPr lang="en-US" dirty="0"/>
              <a:t>Original work was for the </a:t>
            </a:r>
            <a:r>
              <a:rPr lang="en-US" dirty="0" err="1"/>
              <a:t>nEXO</a:t>
            </a:r>
            <a:r>
              <a:rPr lang="en-US" dirty="0"/>
              <a:t> experiment, a liquid Xenon TPC with scintillation detection</a:t>
            </a:r>
          </a:p>
          <a:p>
            <a:pPr lvl="1"/>
            <a:r>
              <a:rPr lang="en-US" dirty="0"/>
              <a:t>Especially worrisome for the ones that work at low threshold, dark matter search detectors in liquid Argon and liquid Xenon</a:t>
            </a:r>
          </a:p>
          <a:p>
            <a:r>
              <a:rPr lang="en-US" dirty="0"/>
              <a:t>The upshots are:</a:t>
            </a:r>
          </a:p>
          <a:p>
            <a:pPr lvl="1"/>
            <a:r>
              <a:rPr lang="en-US" dirty="0"/>
              <a:t>External cross-talk with Hamamatsu VUV4 MPPC is on the order of 5% in liquid Xenon for with about 50% photo-coverage</a:t>
            </a:r>
          </a:p>
          <a:p>
            <a:pPr lvl="1"/>
            <a:r>
              <a:rPr lang="en-US" dirty="0"/>
              <a:t>But full simulation package still does not exist. It is a 3 parts problem: emission + transport + (IR) detection</a:t>
            </a:r>
          </a:p>
          <a:p>
            <a:pPr lvl="1"/>
            <a:r>
              <a:rPr lang="en-US" dirty="0"/>
              <a:t>It may be higher for FBK VUV </a:t>
            </a:r>
            <a:r>
              <a:rPr lang="en-US" dirty="0" err="1"/>
              <a:t>SiPM</a:t>
            </a:r>
            <a:endParaRPr lang="en-US" dirty="0"/>
          </a:p>
          <a:p>
            <a:r>
              <a:rPr lang="en-US" dirty="0"/>
              <a:t>Also an issue for new design especially BSI </a:t>
            </a:r>
            <a:r>
              <a:rPr lang="en-US" dirty="0" err="1"/>
              <a:t>SiPMs</a:t>
            </a:r>
            <a:endParaRPr lang="en-US" dirty="0"/>
          </a:p>
          <a:p>
            <a:r>
              <a:rPr lang="en-US" dirty="0"/>
              <a:t>MIEL provides a wealth of information about the emission part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28DF4A-05E5-3EF0-8605-86DFF88A9A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764E1-0E0E-598C-472E-A0FD3C9C2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479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DAB2D-8286-1833-F241-6B005BBC8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Imaging in the dark shows defect locations</a:t>
            </a:r>
          </a:p>
        </p:txBody>
      </p:sp>
      <p:pic>
        <p:nvPicPr>
          <p:cNvPr id="10" name="Content Placeholder 9" descr="A screenshot of a graph&#10;&#10;Description automatically generated">
            <a:extLst>
              <a:ext uri="{FF2B5EF4-FFF2-40B4-BE49-F238E27FC236}">
                <a16:creationId xmlns:a16="http://schemas.microsoft.com/office/drawing/2014/main" id="{57F91E30-BDA3-C451-3D17-CA42DA2775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229" y="1788668"/>
            <a:ext cx="10884552" cy="446970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9E7752-2CDE-2350-A77B-E662D9F09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9EDA70-4ADA-4D47-2D26-53CC2722E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</a:t>
            </a:fld>
            <a:endParaRPr 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477D62-E9F4-6CA9-6FB7-F0A36EB88FD8}"/>
              </a:ext>
            </a:extLst>
          </p:cNvPr>
          <p:cNvSpPr txBox="1"/>
          <p:nvPr/>
        </p:nvSpPr>
        <p:spPr>
          <a:xfrm>
            <a:off x="4506373" y="1374139"/>
            <a:ext cx="3352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Stitched images of 3x3 mn</a:t>
            </a:r>
            <a:r>
              <a:rPr lang="en-US" baseline="30000" dirty="0"/>
              <a:t>2</a:t>
            </a:r>
            <a:r>
              <a:rPr lang="en-US" dirty="0"/>
              <a:t> </a:t>
            </a:r>
            <a:r>
              <a:rPr lang="en-US" dirty="0" err="1"/>
              <a:t>SiPM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26118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9491579-A9B3-9887-FF38-B9A202EA8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spatial distribution of cross-talk</a:t>
            </a:r>
            <a:br>
              <a:rPr lang="en-US" dirty="0"/>
            </a:br>
            <a:r>
              <a:rPr lang="en-US" dirty="0"/>
              <a:t>FBK </a:t>
            </a:r>
            <a:r>
              <a:rPr lang="en-US" dirty="0" err="1"/>
              <a:t>SiPM</a:t>
            </a:r>
            <a:r>
              <a:rPr lang="en-US" dirty="0"/>
              <a:t> case (no metallic trenches)</a:t>
            </a: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4C22C28-36BF-F154-8AC4-FCA2AA2ACCD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30876" y="2441914"/>
            <a:ext cx="3581400" cy="3581400"/>
          </a:xfrm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FB7C1A8-3C25-1B69-66DD-2DA5EC5447B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234793" y="2441914"/>
            <a:ext cx="3581400" cy="35814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4B65D8-B57D-8CCD-2D07-851F3B735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6C7CA2-5CC0-4F35-9221-7D1843F2D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5</a:t>
            </a:fld>
            <a:endParaRPr lang="de-D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B5AB0A-F1E3-6DA5-6E7C-94BAB34C9DE2}"/>
              </a:ext>
            </a:extLst>
          </p:cNvPr>
          <p:cNvSpPr txBox="1"/>
          <p:nvPr/>
        </p:nvSpPr>
        <p:spPr>
          <a:xfrm>
            <a:off x="1008770" y="1546670"/>
            <a:ext cx="98968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We have not modeled transport within the </a:t>
            </a:r>
            <a:r>
              <a:rPr lang="en-US" sz="2800" dirty="0" err="1"/>
              <a:t>SiPM</a:t>
            </a:r>
            <a:r>
              <a:rPr lang="en-US" sz="2800" dirty="0"/>
              <a:t> in much detail</a:t>
            </a:r>
          </a:p>
          <a:p>
            <a:r>
              <a:rPr lang="en-US" sz="2800" dirty="0"/>
              <a:t>Anyone interested. It is a very interesting, yet challenging problem </a:t>
            </a:r>
          </a:p>
        </p:txBody>
      </p:sp>
    </p:spTree>
    <p:extLst>
      <p:ext uri="{BB962C8B-B14F-4D97-AF65-F5344CB8AC3E}">
        <p14:creationId xmlns:p14="http://schemas.microsoft.com/office/powerpoint/2010/main" val="4107752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3C2C4-FED3-6C24-08E7-6B079AC55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 at room temperature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993FF55-5BED-45D6-020C-2CCE66E8136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95400" y="1727200"/>
            <a:ext cx="4572000" cy="4629150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BEA41EF-90F6-8738-EDB8-B79F7031E7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324600" y="1852839"/>
            <a:ext cx="4572000" cy="462915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7B882E-B7BF-D5FD-B00D-1701BE197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98B755-4C5F-4422-E0B0-F2BC42818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6</a:t>
            </a:fld>
            <a:endParaRPr 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222582-F26D-6718-EE29-E3B31961AEEF}"/>
              </a:ext>
            </a:extLst>
          </p:cNvPr>
          <p:cNvSpPr txBox="1"/>
          <p:nvPr/>
        </p:nvSpPr>
        <p:spPr>
          <a:xfrm>
            <a:off x="7761514" y="1587098"/>
            <a:ext cx="2045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FBK VUV=HD3 </a:t>
            </a:r>
            <a:r>
              <a:rPr lang="en-US" dirty="0" err="1"/>
              <a:t>SiPM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35D889-E58D-1F77-73FD-D08367D2D584}"/>
              </a:ext>
            </a:extLst>
          </p:cNvPr>
          <p:cNvSpPr txBox="1"/>
          <p:nvPr/>
        </p:nvSpPr>
        <p:spPr>
          <a:xfrm>
            <a:off x="2881907" y="1599283"/>
            <a:ext cx="1896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Hamamatsu VUV4</a:t>
            </a:r>
          </a:p>
        </p:txBody>
      </p:sp>
    </p:spTree>
    <p:extLst>
      <p:ext uri="{BB962C8B-B14F-4D97-AF65-F5344CB8AC3E}">
        <p14:creationId xmlns:p14="http://schemas.microsoft.com/office/powerpoint/2010/main" val="31505855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67FCC-CCC6-4938-8A78-089DFB2355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Modeling optics and assuming isotropic emission, one calculate photon emission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8D767CB-DF2E-E311-D6D2-2BA7A976220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266825" y="1781969"/>
            <a:ext cx="4629150" cy="4438650"/>
          </a:xfrm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B05262C-0D9C-BA41-C6F3-E0D12EEA31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36179" y="1781969"/>
            <a:ext cx="4629150" cy="443865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198E1E-0EF2-8482-73E9-0A371F25B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A19C1-301C-992F-F17F-408F17F4B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7</a:t>
            </a:fld>
            <a:endParaRPr 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13C9B9-3ACD-1E42-1FB3-08AB5045433B}"/>
              </a:ext>
            </a:extLst>
          </p:cNvPr>
          <p:cNvSpPr txBox="1"/>
          <p:nvPr/>
        </p:nvSpPr>
        <p:spPr>
          <a:xfrm>
            <a:off x="6852253" y="6145334"/>
            <a:ext cx="4213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Temperature spread likely due to incorrect </a:t>
            </a:r>
          </a:p>
          <a:p>
            <a:r>
              <a:rPr lang="en-US" dirty="0"/>
              <a:t>after-pulsing correction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E118151-B1CD-912B-B395-56AAE20CEEF0}"/>
              </a:ext>
            </a:extLst>
          </p:cNvPr>
          <p:cNvSpPr txBox="1"/>
          <p:nvPr/>
        </p:nvSpPr>
        <p:spPr>
          <a:xfrm>
            <a:off x="3248917" y="1529438"/>
            <a:ext cx="25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Hamamatsu VUV4 MPPC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B6FE71-A840-4423-273A-532F93DDC865}"/>
              </a:ext>
            </a:extLst>
          </p:cNvPr>
          <p:cNvSpPr txBox="1"/>
          <p:nvPr/>
        </p:nvSpPr>
        <p:spPr>
          <a:xfrm>
            <a:off x="8750754" y="1502738"/>
            <a:ext cx="1462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FBK VUV-HD3</a:t>
            </a:r>
          </a:p>
        </p:txBody>
      </p:sp>
    </p:spTree>
    <p:extLst>
      <p:ext uri="{BB962C8B-B14F-4D97-AF65-F5344CB8AC3E}">
        <p14:creationId xmlns:p14="http://schemas.microsoft.com/office/powerpoint/2010/main" val="274376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1738CD-E742-FC14-CBC8-27EDC43B2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Remaining issue with light emission characterization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D38A85D-1D26-C28F-881C-E380D7C57D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Experimental</a:t>
            </a:r>
          </a:p>
          <a:p>
            <a:pPr lvl="1"/>
            <a:r>
              <a:rPr lang="en-US" dirty="0"/>
              <a:t>Objective used has NA=0.45 i.e. incidence angle &lt;26 degrees. Fraction of emitted photon detected estimated to be 10%</a:t>
            </a:r>
          </a:p>
          <a:p>
            <a:pPr lvl="1"/>
            <a:r>
              <a:rPr lang="en-US" dirty="0"/>
              <a:t>We have another objective with NA=0.78 but still would capture a small fraction of emitted photons.</a:t>
            </a:r>
          </a:p>
          <a:p>
            <a:pPr lvl="1"/>
            <a:r>
              <a:rPr lang="en-US" dirty="0"/>
              <a:t>There is a question about angular spectrum of light emission</a:t>
            </a:r>
          </a:p>
          <a:p>
            <a:r>
              <a:rPr lang="en-US" dirty="0"/>
              <a:t>Modeling</a:t>
            </a:r>
          </a:p>
          <a:p>
            <a:pPr lvl="1"/>
            <a:r>
              <a:rPr lang="en-US" dirty="0"/>
              <a:t>Isotropic assumption may not be correct. Affect yield estimate</a:t>
            </a:r>
          </a:p>
          <a:p>
            <a:pPr lvl="1"/>
            <a:r>
              <a:rPr lang="en-US" dirty="0"/>
              <a:t>Understanding the parameters that drive light emission may help reduce it</a:t>
            </a:r>
          </a:p>
          <a:p>
            <a:pPr lvl="1"/>
            <a:r>
              <a:rPr lang="en-US" dirty="0"/>
              <a:t>We have a pseudo-collaboration with ANSYS/</a:t>
            </a:r>
            <a:r>
              <a:rPr lang="en-US" dirty="0" err="1"/>
              <a:t>Lumerical</a:t>
            </a:r>
            <a:r>
              <a:rPr lang="en-US" dirty="0"/>
              <a:t> but short of manpower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A214D4-2544-4A6A-FC69-301C9F137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A633B-6814-CD45-F353-E60FB8301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13549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37F198-1A78-0BA6-C4C2-F81412EF2E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MIEL phase 2 – light injection optimization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E0A01D1-354E-82A0-0FB8-541FE296752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Installed </a:t>
            </a:r>
            <a:r>
              <a:rPr lang="en-US" dirty="0" err="1"/>
              <a:t>LightConversion</a:t>
            </a:r>
            <a:r>
              <a:rPr lang="en-US" dirty="0"/>
              <a:t> I-OPA in February 2023</a:t>
            </a:r>
          </a:p>
          <a:p>
            <a:r>
              <a:rPr lang="en-US" dirty="0"/>
              <a:t>Wavelength tunable from 300 to 2000nm</a:t>
            </a:r>
          </a:p>
          <a:p>
            <a:r>
              <a:rPr lang="en-US" dirty="0"/>
              <a:t>Pulse width 180fs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67AAC-E2B9-A04F-88FE-5F1350ADF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October 2024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F3D586-358A-1FCC-C282-F9C46E1C7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9</a:t>
            </a:fld>
            <a:endParaRPr lang="de-DE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603BF60-0C69-7D0B-29C0-E58647677F16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95" y="1825625"/>
            <a:ext cx="5939180" cy="388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451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117638</TotalTime>
  <Words>925</Words>
  <Application>Microsoft Macintosh PowerPoint</Application>
  <PresentationFormat>Widescreen</PresentationFormat>
  <Paragraphs>174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DIN Alternate</vt:lpstr>
      <vt:lpstr>Helvetica Neue Regular</vt:lpstr>
      <vt:lpstr>Times</vt:lpstr>
      <vt:lpstr>Wingdings</vt:lpstr>
      <vt:lpstr>Tema di Office</vt:lpstr>
      <vt:lpstr>MIEL (Microscope for the Injection and Emission of Light)</vt:lpstr>
      <vt:lpstr>Setup – phase 1</vt:lpstr>
      <vt:lpstr>Main motivation of work up to now is external cross-talk</vt:lpstr>
      <vt:lpstr>Imaging in the dark shows defect locations</vt:lpstr>
      <vt:lpstr>The spatial distribution of cross-talk FBK SiPM case (no metallic trenches)</vt:lpstr>
      <vt:lpstr>Spectra at room temperature</vt:lpstr>
      <vt:lpstr>Modeling optics and assuming isotropic emission, one calculate photon emission</vt:lpstr>
      <vt:lpstr>Remaining issue with light emission characterization</vt:lpstr>
      <vt:lpstr>MIEL phase 2 – light injection optimization</vt:lpstr>
      <vt:lpstr>Preliminary results with Sherbrooke PDC</vt:lpstr>
      <vt:lpstr>Further studies</vt:lpstr>
      <vt:lpstr>Scope of future work</vt:lpstr>
      <vt:lpstr>Light emission is most likely a worse issue in BSI than FSI SPADs</vt:lpstr>
      <vt:lpstr>The end</vt:lpstr>
      <vt:lpstr>Aim: back-side illuminated SPAD arrays</vt:lpstr>
      <vt:lpstr>Asset: MIEL</vt:lpstr>
      <vt:lpstr>Assets: simulations</vt:lpstr>
      <vt:lpstr>Light emission to crosstalks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Fabrice Retiere</cp:lastModifiedBy>
  <cp:revision>167</cp:revision>
  <cp:lastPrinted>2018-06-13T13:14:08Z</cp:lastPrinted>
  <dcterms:modified xsi:type="dcterms:W3CDTF">2024-10-23T10:01:30Z</dcterms:modified>
</cp:coreProperties>
</file>